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162" r:id="rId3"/>
    <p:sldId id="2110" r:id="rId4"/>
    <p:sldId id="2163" r:id="rId5"/>
    <p:sldId id="2138" r:id="rId6"/>
    <p:sldId id="2139" r:id="rId7"/>
    <p:sldId id="2141" r:id="rId8"/>
    <p:sldId id="2150" r:id="rId9"/>
    <p:sldId id="2111" r:id="rId10"/>
    <p:sldId id="2133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rlise Svaleng" initials="IS" lastIdx="1" clrIdx="0">
    <p:extLst>
      <p:ext uri="{19B8F6BF-5375-455C-9EA6-DF929625EA0E}">
        <p15:presenceInfo xmlns:p15="http://schemas.microsoft.com/office/powerpoint/2012/main" userId="1d1355d33f3dd8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F50"/>
    <a:srgbClr val="FF7D31"/>
    <a:srgbClr val="FFFFFF"/>
    <a:srgbClr val="ED7F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3B70E-C81F-4BBA-9B04-ACB4B09C758F}" v="131" dt="2022-02-17T02:46:08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7" autoAdjust="0"/>
    <p:restoredTop sz="94311" autoAdjust="0"/>
  </p:normalViewPr>
  <p:slideViewPr>
    <p:cSldViewPr snapToGrid="0">
      <p:cViewPr varScale="1">
        <p:scale>
          <a:sx n="107" d="100"/>
          <a:sy n="107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DAA6AB3-8285-43C3-9C03-7661767CA3CE}" type="datetimeFigureOut">
              <a:rPr lang="en-AU" smtClean="0"/>
              <a:t>17/02/2022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DD51C8E-4040-4ECD-A2E9-7BF289537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2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51C8E-4040-4ECD-A2E9-7BF28953786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27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51C8E-4040-4ECD-A2E9-7BF28953786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3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2CBCD5-9C33-4610-90D7-40460CA56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r="235" b="5785"/>
          <a:stretch/>
        </p:blipFill>
        <p:spPr>
          <a:xfrm>
            <a:off x="0" y="0"/>
            <a:ext cx="12192000" cy="6874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CEEBD-DF41-47E5-A14A-7182EF6F07FA}"/>
              </a:ext>
            </a:extLst>
          </p:cNvPr>
          <p:cNvSpPr txBox="1"/>
          <p:nvPr userDrawn="1"/>
        </p:nvSpPr>
        <p:spPr>
          <a:xfrm>
            <a:off x="0" y="1133954"/>
            <a:ext cx="7596554" cy="1815882"/>
          </a:xfrm>
          <a:prstGeom prst="rect">
            <a:avLst/>
          </a:prstGeom>
          <a:solidFill>
            <a:schemeClr val="accent2">
              <a:alpha val="9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44EFD-2927-4723-A636-2A2ECF8A8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06" y="1349327"/>
            <a:ext cx="7195955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AU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FC5F6C-E1B1-4A53-8B4C-B5EC42E1A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6334738"/>
            <a:ext cx="2025179" cy="3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49FE2-0649-4280-BABE-F43ED8927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0431" y="1576130"/>
            <a:ext cx="6013894" cy="283093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E9D4-E33E-4D9C-9744-97A2B5DB9FE8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67CB7D-7454-4551-B702-9FD4F2A9A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6408302"/>
            <a:ext cx="1556658" cy="2444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4139-8D63-4A7F-B28B-F5A32EEDD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1575" y="6518620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8457C-DC31-41A6-9A8E-0FCC330D1F47}"/>
              </a:ext>
            </a:extLst>
          </p:cNvPr>
          <p:cNvCxnSpPr>
            <a:cxnSpLocks/>
          </p:cNvCxnSpPr>
          <p:nvPr userDrawn="1"/>
        </p:nvCxnSpPr>
        <p:spPr>
          <a:xfrm>
            <a:off x="1788846" y="1576130"/>
            <a:ext cx="0" cy="2681845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8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96D9E9-77CA-45B6-9C59-63952CF4EDE0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E34A7-7E41-40E5-AB1C-655D5E469695}"/>
              </a:ext>
            </a:extLst>
          </p:cNvPr>
          <p:cNvSpPr/>
          <p:nvPr userDrawn="1"/>
        </p:nvSpPr>
        <p:spPr>
          <a:xfrm>
            <a:off x="0" y="0"/>
            <a:ext cx="12192000" cy="4333513"/>
          </a:xfrm>
          <a:prstGeom prst="rect">
            <a:avLst/>
          </a:prstGeom>
          <a:solidFill>
            <a:srgbClr val="68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C8431-573F-449D-B295-25E8A430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163"/>
            <a:ext cx="5406656" cy="875525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EF99F-200F-472F-B56C-430ACC0A7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5025" y="6508750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19ACC1-6D94-4C90-8F8B-34A8E3270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25999"/>
            <a:ext cx="10446488" cy="223802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3E556-7C75-4E25-9677-8D34E32449CA}"/>
              </a:ext>
            </a:extLst>
          </p:cNvPr>
          <p:cNvCxnSpPr>
            <a:cxnSpLocks/>
          </p:cNvCxnSpPr>
          <p:nvPr userDrawn="1"/>
        </p:nvCxnSpPr>
        <p:spPr>
          <a:xfrm>
            <a:off x="6078070" y="4795593"/>
            <a:ext cx="17930" cy="1524709"/>
          </a:xfrm>
          <a:prstGeom prst="line">
            <a:avLst/>
          </a:prstGeom>
          <a:noFill/>
          <a:ln w="38100" cap="sq" cmpd="sng" algn="ctr">
            <a:solidFill>
              <a:srgbClr val="C0C0C8"/>
            </a:solidFill>
            <a:prstDash val="solid"/>
            <a:bevel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8505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emphasi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F93BA-BDBD-4427-A97D-BD4E851DE570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4575E-3962-47CE-9F8B-8CB9042AA65B}"/>
              </a:ext>
            </a:extLst>
          </p:cNvPr>
          <p:cNvSpPr/>
          <p:nvPr userDrawn="1"/>
        </p:nvSpPr>
        <p:spPr>
          <a:xfrm>
            <a:off x="658166" y="1934935"/>
            <a:ext cx="5024176" cy="2988129"/>
          </a:xfrm>
          <a:prstGeom prst="rect">
            <a:avLst/>
          </a:prstGeom>
          <a:solidFill>
            <a:srgbClr val="858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8BEC1-5491-420D-B4AD-7F7BE2C9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8" y="2879044"/>
            <a:ext cx="4049486" cy="83230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7F50"/>
                </a:solidFill>
                <a:latin typeface="+mn-lt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B2C2F-D530-4041-9A3A-C7E7728EB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628" y="3936772"/>
            <a:ext cx="4147457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26B33B-76C3-45D5-BA10-6B4D9CE31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635" y="1173163"/>
            <a:ext cx="3690936" cy="761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ED7F50"/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890EE8-F6AC-4315-AA08-4A480E45E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635" y="1984374"/>
            <a:ext cx="3690936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Poppins ExtraLight" panose="00000300000000000000" pitchFamily="2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430CB2-94F4-4F0D-BBEB-1EFBC3BD3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2635" y="2801031"/>
            <a:ext cx="3690936" cy="627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ED7F50"/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E100D01-C618-42C7-B2DC-31B1F9C719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2635" y="3480479"/>
            <a:ext cx="3690936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FED9B6-ACB3-4C16-8663-8EB431858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2635" y="4535259"/>
            <a:ext cx="3690936" cy="613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>
                <a:solidFill>
                  <a:srgbClr val="ED7F50"/>
                </a:solidFill>
                <a:latin typeface="+mn-lt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41E125C-90B2-40BE-B56B-8D8699E67A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22635" y="5194980"/>
            <a:ext cx="3690936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90E0B24-7A31-4B2C-B735-C6827A15DF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1575" y="6481481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53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ut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B91E78-56D9-4C01-8A9E-999D47D86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86" y="706664"/>
            <a:ext cx="12193200" cy="456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02FCF-F993-49BB-956F-5C48835D18D2}"/>
              </a:ext>
            </a:extLst>
          </p:cNvPr>
          <p:cNvSpPr/>
          <p:nvPr userDrawn="1"/>
        </p:nvSpPr>
        <p:spPr>
          <a:xfrm>
            <a:off x="6246306" y="1793471"/>
            <a:ext cx="5623387" cy="796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A6DBA-F538-45B9-A46B-FBF767F9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102" y="1904997"/>
            <a:ext cx="5133793" cy="6847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17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out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B91E78-56D9-4C01-8A9E-999D47D86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44800"/>
            <a:ext cx="12193200" cy="456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02FCF-F993-49BB-956F-5C48835D18D2}"/>
              </a:ext>
            </a:extLst>
          </p:cNvPr>
          <p:cNvSpPr/>
          <p:nvPr userDrawn="1"/>
        </p:nvSpPr>
        <p:spPr>
          <a:xfrm>
            <a:off x="6246306" y="2310923"/>
            <a:ext cx="5623387" cy="1118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A6DBA-F538-45B9-A46B-FBF767F9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102" y="2422449"/>
            <a:ext cx="5133793" cy="6847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ABA3ED-039A-45D5-A848-F5B7EFE8C588}"/>
              </a:ext>
            </a:extLst>
          </p:cNvPr>
          <p:cNvSpPr txBox="1">
            <a:spLocks/>
          </p:cNvSpPr>
          <p:nvPr userDrawn="1"/>
        </p:nvSpPr>
        <p:spPr>
          <a:xfrm>
            <a:off x="271131" y="269276"/>
            <a:ext cx="9758916" cy="8152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903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FA943-C411-4556-8399-A564542C1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AB94D-29A5-43CA-8698-E056F7070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B67FAA-D378-4C2A-837B-3F7D0EDE46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657" y="1862138"/>
            <a:ext cx="10515600" cy="532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None/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 marL="1371600" indent="0">
              <a:buNone/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 marL="1828800" indent="0">
              <a:buNone/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328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D5BAB0-1D03-4ADF-AE55-EA4AEBB267E3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EB132-B3EC-493D-8EBC-F23E48F4B3D2}"/>
              </a:ext>
            </a:extLst>
          </p:cNvPr>
          <p:cNvSpPr txBox="1"/>
          <p:nvPr userDrawn="1"/>
        </p:nvSpPr>
        <p:spPr>
          <a:xfrm>
            <a:off x="39412" y="3236522"/>
            <a:ext cx="365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Our</a:t>
            </a:r>
            <a:r>
              <a:rPr lang="en-US" sz="2400" dirty="0">
                <a:solidFill>
                  <a:srgbClr val="FF7F5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past</a:t>
            </a:r>
            <a:endParaRPr lang="uk-UA" sz="2400" dirty="0">
              <a:solidFill>
                <a:srgbClr val="0A091B"/>
              </a:solidFill>
              <a:latin typeface="Calibri Light" panose="020F0302020204030204"/>
              <a:cs typeface="Poppins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45AEB-1A6B-45AB-9DA1-6DDC1D5C4C89}"/>
              </a:ext>
            </a:extLst>
          </p:cNvPr>
          <p:cNvSpPr txBox="1"/>
          <p:nvPr userDrawn="1"/>
        </p:nvSpPr>
        <p:spPr>
          <a:xfrm>
            <a:off x="3846754" y="3202066"/>
            <a:ext cx="365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srgbClr val="0A091B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Our </a:t>
            </a:r>
            <a:r>
              <a:rPr lang="en-US" sz="2400" dirty="0">
                <a:solidFill>
                  <a:schemeClr val="accent2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present</a:t>
            </a:r>
            <a:endParaRPr lang="uk-UA" sz="2400" dirty="0">
              <a:solidFill>
                <a:schemeClr val="accent2"/>
              </a:solidFill>
              <a:latin typeface="Calibri Light" panose="020F0302020204030204"/>
              <a:cs typeface="Poppins Light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7A890-138F-4029-AA2C-31A9CBCF9DEA}"/>
              </a:ext>
            </a:extLst>
          </p:cNvPr>
          <p:cNvSpPr txBox="1"/>
          <p:nvPr userDrawn="1"/>
        </p:nvSpPr>
        <p:spPr>
          <a:xfrm>
            <a:off x="8050654" y="3143453"/>
            <a:ext cx="365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srgbClr val="0A091B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Our </a:t>
            </a:r>
            <a:r>
              <a:rPr lang="en-US" sz="2400" dirty="0">
                <a:solidFill>
                  <a:schemeClr val="accent2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future</a:t>
            </a:r>
            <a:endParaRPr lang="uk-UA" sz="2400" dirty="0">
              <a:solidFill>
                <a:schemeClr val="accent2"/>
              </a:solidFill>
              <a:latin typeface="Calibri Light" panose="020F0302020204030204"/>
              <a:cs typeface="Poppins Light" panose="000004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8963AA-20EF-4C44-BF5B-BD79005FCE65}"/>
              </a:ext>
            </a:extLst>
          </p:cNvPr>
          <p:cNvGrpSpPr/>
          <p:nvPr userDrawn="1"/>
        </p:nvGrpSpPr>
        <p:grpSpPr>
          <a:xfrm>
            <a:off x="873112" y="1646188"/>
            <a:ext cx="11058881" cy="1417536"/>
            <a:chOff x="909688" y="2222260"/>
            <a:chExt cx="11058881" cy="14175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8A5524-CF24-43E9-8B19-FE052A418485}"/>
                </a:ext>
              </a:extLst>
            </p:cNvPr>
            <p:cNvCxnSpPr>
              <a:cxnSpLocks/>
            </p:cNvCxnSpPr>
            <p:nvPr/>
          </p:nvCxnSpPr>
          <p:spPr>
            <a:xfrm>
              <a:off x="1297133" y="3441459"/>
              <a:ext cx="10671436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594836-BA33-4A68-8EB9-FF35C0656CCE}"/>
                </a:ext>
              </a:extLst>
            </p:cNvPr>
            <p:cNvSpPr/>
            <p:nvPr/>
          </p:nvSpPr>
          <p:spPr>
            <a:xfrm rot="10800000">
              <a:off x="1212725" y="3289059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uk-UA" sz="1867">
                <a:solidFill>
                  <a:srgbClr val="C0C0C8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C4A8D3-A799-4E71-A705-FFE6117443AF}"/>
                </a:ext>
              </a:extLst>
            </p:cNvPr>
            <p:cNvSpPr/>
            <p:nvPr/>
          </p:nvSpPr>
          <p:spPr>
            <a:xfrm rot="10800000">
              <a:off x="5557009" y="3334996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uk-UA" sz="1867" dirty="0">
                <a:solidFill>
                  <a:srgbClr val="C0C0C8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A8088-7D1B-46D1-840B-90AF1C35F91D}"/>
                </a:ext>
              </a:extLst>
            </p:cNvPr>
            <p:cNvSpPr/>
            <p:nvPr/>
          </p:nvSpPr>
          <p:spPr>
            <a:xfrm rot="10800000">
              <a:off x="9831243" y="327638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uk-UA" sz="1867" dirty="0">
                <a:solidFill>
                  <a:srgbClr val="C0C0C8"/>
                </a:solidFill>
                <a:latin typeface="Calibri" panose="020F0502020204030204"/>
              </a:endParaRPr>
            </a:p>
          </p:txBody>
        </p:sp>
        <p:sp>
          <p:nvSpPr>
            <p:cNvPr id="14" name="Freeform 465">
              <a:extLst>
                <a:ext uri="{FF2B5EF4-FFF2-40B4-BE49-F238E27FC236}">
                  <a16:creationId xmlns:a16="http://schemas.microsoft.com/office/drawing/2014/main" id="{8A6B3F51-9FB3-4278-B1BC-A7C46A997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2609" y="2474491"/>
              <a:ext cx="506484" cy="484932"/>
            </a:xfrm>
            <a:custGeom>
              <a:avLst/>
              <a:gdLst>
                <a:gd name="T0" fmla="*/ 168 w 180"/>
                <a:gd name="T1" fmla="*/ 0 h 176"/>
                <a:gd name="T2" fmla="*/ 55 w 180"/>
                <a:gd name="T3" fmla="*/ 64 h 176"/>
                <a:gd name="T4" fmla="*/ 40 w 180"/>
                <a:gd name="T5" fmla="*/ 98 h 176"/>
                <a:gd name="T6" fmla="*/ 72 w 180"/>
                <a:gd name="T7" fmla="*/ 136 h 176"/>
                <a:gd name="T8" fmla="*/ 89 w 180"/>
                <a:gd name="T9" fmla="*/ 166 h 176"/>
                <a:gd name="T10" fmla="*/ 140 w 180"/>
                <a:gd name="T11" fmla="*/ 92 h 176"/>
                <a:gd name="T12" fmla="*/ 104 w 180"/>
                <a:gd name="T13" fmla="*/ 119 h 176"/>
                <a:gd name="T14" fmla="*/ 85 w 180"/>
                <a:gd name="T15" fmla="*/ 131 h 176"/>
                <a:gd name="T16" fmla="*/ 77 w 180"/>
                <a:gd name="T17" fmla="*/ 128 h 176"/>
                <a:gd name="T18" fmla="*/ 55 w 180"/>
                <a:gd name="T19" fmla="*/ 121 h 176"/>
                <a:gd name="T20" fmla="*/ 45 w 180"/>
                <a:gd name="T21" fmla="*/ 91 h 176"/>
                <a:gd name="T22" fmla="*/ 57 w 180"/>
                <a:gd name="T23" fmla="*/ 72 h 176"/>
                <a:gd name="T24" fmla="*/ 104 w 180"/>
                <a:gd name="T25" fmla="*/ 118 h 176"/>
                <a:gd name="T26" fmla="*/ 134 w 180"/>
                <a:gd name="T27" fmla="*/ 87 h 176"/>
                <a:gd name="T28" fmla="*/ 110 w 180"/>
                <a:gd name="T29" fmla="*/ 112 h 176"/>
                <a:gd name="T30" fmla="*/ 82 w 180"/>
                <a:gd name="T31" fmla="*/ 49 h 176"/>
                <a:gd name="T32" fmla="*/ 168 w 180"/>
                <a:gd name="T33" fmla="*/ 8 h 176"/>
                <a:gd name="T34" fmla="*/ 31 w 180"/>
                <a:gd name="T35" fmla="*/ 98 h 176"/>
                <a:gd name="T36" fmla="*/ 78 w 180"/>
                <a:gd name="T37" fmla="*/ 145 h 176"/>
                <a:gd name="T38" fmla="*/ 31 w 180"/>
                <a:gd name="T39" fmla="*/ 98 h 176"/>
                <a:gd name="T40" fmla="*/ 29 w 180"/>
                <a:gd name="T41" fmla="*/ 125 h 176"/>
                <a:gd name="T42" fmla="*/ 51 w 180"/>
                <a:gd name="T43" fmla="*/ 147 h 176"/>
                <a:gd name="T44" fmla="*/ 84 w 180"/>
                <a:gd name="T45" fmla="*/ 64 h 176"/>
                <a:gd name="T46" fmla="*/ 84 w 180"/>
                <a:gd name="T47" fmla="*/ 72 h 176"/>
                <a:gd name="T48" fmla="*/ 84 w 180"/>
                <a:gd name="T49" fmla="*/ 64 h 176"/>
                <a:gd name="T50" fmla="*/ 112 w 180"/>
                <a:gd name="T51" fmla="*/ 92 h 176"/>
                <a:gd name="T52" fmla="*/ 104 w 180"/>
                <a:gd name="T53" fmla="*/ 92 h 176"/>
                <a:gd name="T54" fmla="*/ 132 w 180"/>
                <a:gd name="T55" fmla="*/ 56 h 176"/>
                <a:gd name="T56" fmla="*/ 132 w 180"/>
                <a:gd name="T57" fmla="*/ 32 h 176"/>
                <a:gd name="T58" fmla="*/ 132 w 180"/>
                <a:gd name="T59" fmla="*/ 56 h 176"/>
                <a:gd name="T60" fmla="*/ 136 w 180"/>
                <a:gd name="T61" fmla="*/ 44 h 176"/>
                <a:gd name="T62" fmla="*/ 128 w 180"/>
                <a:gd name="T63" fmla="*/ 44 h 176"/>
                <a:gd name="T64" fmla="*/ 96 w 180"/>
                <a:gd name="T65" fmla="*/ 84 h 176"/>
                <a:gd name="T66" fmla="*/ 96 w 180"/>
                <a:gd name="T67" fmla="*/ 76 h 176"/>
                <a:gd name="T68" fmla="*/ 96 w 180"/>
                <a:gd name="T69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76">
                  <a:moveTo>
                    <a:pt x="175" y="1"/>
                  </a:moveTo>
                  <a:cubicBezTo>
                    <a:pt x="174" y="0"/>
                    <a:pt x="171" y="0"/>
                    <a:pt x="168" y="0"/>
                  </a:cubicBezTo>
                  <a:cubicBezTo>
                    <a:pt x="151" y="0"/>
                    <a:pt x="107" y="12"/>
                    <a:pt x="84" y="36"/>
                  </a:cubicBezTo>
                  <a:cubicBezTo>
                    <a:pt x="78" y="41"/>
                    <a:pt x="60" y="58"/>
                    <a:pt x="55" y="64"/>
                  </a:cubicBezTo>
                  <a:cubicBezTo>
                    <a:pt x="41" y="68"/>
                    <a:pt x="21" y="76"/>
                    <a:pt x="10" y="87"/>
                  </a:cubicBezTo>
                  <a:cubicBezTo>
                    <a:pt x="10" y="87"/>
                    <a:pt x="24" y="87"/>
                    <a:pt x="40" y="98"/>
                  </a:cubicBezTo>
                  <a:cubicBezTo>
                    <a:pt x="38" y="107"/>
                    <a:pt x="41" y="118"/>
                    <a:pt x="50" y="126"/>
                  </a:cubicBezTo>
                  <a:cubicBezTo>
                    <a:pt x="56" y="133"/>
                    <a:pt x="64" y="136"/>
                    <a:pt x="72" y="136"/>
                  </a:cubicBezTo>
                  <a:cubicBezTo>
                    <a:pt x="74" y="136"/>
                    <a:pt x="76" y="136"/>
                    <a:pt x="79" y="136"/>
                  </a:cubicBezTo>
                  <a:cubicBezTo>
                    <a:pt x="89" y="152"/>
                    <a:pt x="89" y="166"/>
                    <a:pt x="89" y="166"/>
                  </a:cubicBezTo>
                  <a:cubicBezTo>
                    <a:pt x="100" y="155"/>
                    <a:pt x="108" y="135"/>
                    <a:pt x="112" y="121"/>
                  </a:cubicBezTo>
                  <a:cubicBezTo>
                    <a:pt x="118" y="116"/>
                    <a:pt x="135" y="98"/>
                    <a:pt x="140" y="92"/>
                  </a:cubicBezTo>
                  <a:cubicBezTo>
                    <a:pt x="168" y="64"/>
                    <a:pt x="180" y="7"/>
                    <a:pt x="175" y="1"/>
                  </a:cubicBezTo>
                  <a:moveTo>
                    <a:pt x="104" y="119"/>
                  </a:moveTo>
                  <a:cubicBezTo>
                    <a:pt x="101" y="129"/>
                    <a:pt x="97" y="139"/>
                    <a:pt x="93" y="147"/>
                  </a:cubicBezTo>
                  <a:cubicBezTo>
                    <a:pt x="91" y="142"/>
                    <a:pt x="89" y="137"/>
                    <a:pt x="85" y="131"/>
                  </a:cubicBezTo>
                  <a:cubicBezTo>
                    <a:pt x="84" y="129"/>
                    <a:pt x="81" y="128"/>
                    <a:pt x="79" y="128"/>
                  </a:cubicBezTo>
                  <a:cubicBezTo>
                    <a:pt x="78" y="128"/>
                    <a:pt x="77" y="128"/>
                    <a:pt x="77" y="128"/>
                  </a:cubicBezTo>
                  <a:cubicBezTo>
                    <a:pt x="75" y="128"/>
                    <a:pt x="73" y="128"/>
                    <a:pt x="72" y="128"/>
                  </a:cubicBezTo>
                  <a:cubicBezTo>
                    <a:pt x="66" y="128"/>
                    <a:pt x="60" y="126"/>
                    <a:pt x="55" y="121"/>
                  </a:cubicBezTo>
                  <a:cubicBezTo>
                    <a:pt x="49" y="114"/>
                    <a:pt x="46" y="107"/>
                    <a:pt x="48" y="99"/>
                  </a:cubicBezTo>
                  <a:cubicBezTo>
                    <a:pt x="49" y="96"/>
                    <a:pt x="48" y="93"/>
                    <a:pt x="45" y="91"/>
                  </a:cubicBezTo>
                  <a:cubicBezTo>
                    <a:pt x="39" y="87"/>
                    <a:pt x="34" y="85"/>
                    <a:pt x="29" y="83"/>
                  </a:cubicBezTo>
                  <a:cubicBezTo>
                    <a:pt x="37" y="79"/>
                    <a:pt x="47" y="75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9"/>
                  </a:cubicBezTo>
                  <a:moveTo>
                    <a:pt x="134" y="87"/>
                  </a:moveTo>
                  <a:cubicBezTo>
                    <a:pt x="133" y="88"/>
                    <a:pt x="130" y="91"/>
                    <a:pt x="128" y="94"/>
                  </a:cubicBezTo>
                  <a:cubicBezTo>
                    <a:pt x="122" y="99"/>
                    <a:pt x="114" y="108"/>
                    <a:pt x="110" y="112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8" y="62"/>
                    <a:pt x="77" y="54"/>
                    <a:pt x="82" y="49"/>
                  </a:cubicBezTo>
                  <a:cubicBezTo>
                    <a:pt x="85" y="46"/>
                    <a:pt x="88" y="43"/>
                    <a:pt x="89" y="42"/>
                  </a:cubicBezTo>
                  <a:cubicBezTo>
                    <a:pt x="111" y="20"/>
                    <a:pt x="152" y="8"/>
                    <a:pt x="168" y="8"/>
                  </a:cubicBezTo>
                  <a:cubicBezTo>
                    <a:pt x="168" y="21"/>
                    <a:pt x="157" y="64"/>
                    <a:pt x="134" y="87"/>
                  </a:cubicBezTo>
                  <a:moveTo>
                    <a:pt x="31" y="98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6" y="145"/>
                    <a:pt x="75" y="145"/>
                    <a:pt x="74" y="145"/>
                  </a:cubicBezTo>
                  <a:cubicBezTo>
                    <a:pt x="50" y="145"/>
                    <a:pt x="28" y="122"/>
                    <a:pt x="31" y="98"/>
                  </a:cubicBezTo>
                  <a:moveTo>
                    <a:pt x="14" y="162"/>
                  </a:moveTo>
                  <a:cubicBezTo>
                    <a:pt x="29" y="125"/>
                    <a:pt x="29" y="125"/>
                    <a:pt x="29" y="125"/>
                  </a:cubicBezTo>
                  <a:cubicBezTo>
                    <a:pt x="31" y="129"/>
                    <a:pt x="33" y="132"/>
                    <a:pt x="36" y="136"/>
                  </a:cubicBezTo>
                  <a:cubicBezTo>
                    <a:pt x="40" y="140"/>
                    <a:pt x="45" y="144"/>
                    <a:pt x="51" y="147"/>
                  </a:cubicBezTo>
                  <a:lnTo>
                    <a:pt x="14" y="162"/>
                  </a:lnTo>
                  <a:close/>
                  <a:moveTo>
                    <a:pt x="84" y="64"/>
                  </a:moveTo>
                  <a:cubicBezTo>
                    <a:pt x="82" y="64"/>
                    <a:pt x="80" y="66"/>
                    <a:pt x="80" y="68"/>
                  </a:cubicBezTo>
                  <a:cubicBezTo>
                    <a:pt x="80" y="70"/>
                    <a:pt x="82" y="72"/>
                    <a:pt x="84" y="72"/>
                  </a:cubicBezTo>
                  <a:cubicBezTo>
                    <a:pt x="86" y="72"/>
                    <a:pt x="88" y="70"/>
                    <a:pt x="88" y="68"/>
                  </a:cubicBezTo>
                  <a:cubicBezTo>
                    <a:pt x="88" y="66"/>
                    <a:pt x="86" y="64"/>
                    <a:pt x="84" y="64"/>
                  </a:cubicBezTo>
                  <a:moveTo>
                    <a:pt x="108" y="96"/>
                  </a:moveTo>
                  <a:cubicBezTo>
                    <a:pt x="110" y="96"/>
                    <a:pt x="112" y="94"/>
                    <a:pt x="112" y="92"/>
                  </a:cubicBezTo>
                  <a:cubicBezTo>
                    <a:pt x="112" y="90"/>
                    <a:pt x="110" y="88"/>
                    <a:pt x="108" y="88"/>
                  </a:cubicBezTo>
                  <a:cubicBezTo>
                    <a:pt x="106" y="88"/>
                    <a:pt x="104" y="90"/>
                    <a:pt x="104" y="92"/>
                  </a:cubicBezTo>
                  <a:cubicBezTo>
                    <a:pt x="104" y="94"/>
                    <a:pt x="106" y="96"/>
                    <a:pt x="108" y="96"/>
                  </a:cubicBezTo>
                  <a:moveTo>
                    <a:pt x="132" y="56"/>
                  </a:moveTo>
                  <a:cubicBezTo>
                    <a:pt x="139" y="56"/>
                    <a:pt x="144" y="51"/>
                    <a:pt x="144" y="44"/>
                  </a:cubicBezTo>
                  <a:cubicBezTo>
                    <a:pt x="144" y="37"/>
                    <a:pt x="139" y="32"/>
                    <a:pt x="132" y="32"/>
                  </a:cubicBezTo>
                  <a:cubicBezTo>
                    <a:pt x="125" y="32"/>
                    <a:pt x="120" y="37"/>
                    <a:pt x="120" y="44"/>
                  </a:cubicBezTo>
                  <a:cubicBezTo>
                    <a:pt x="120" y="51"/>
                    <a:pt x="125" y="56"/>
                    <a:pt x="132" y="56"/>
                  </a:cubicBezTo>
                  <a:moveTo>
                    <a:pt x="132" y="40"/>
                  </a:moveTo>
                  <a:cubicBezTo>
                    <a:pt x="134" y="40"/>
                    <a:pt x="136" y="42"/>
                    <a:pt x="136" y="44"/>
                  </a:cubicBezTo>
                  <a:cubicBezTo>
                    <a:pt x="136" y="46"/>
                    <a:pt x="134" y="48"/>
                    <a:pt x="132" y="48"/>
                  </a:cubicBezTo>
                  <a:cubicBezTo>
                    <a:pt x="130" y="48"/>
                    <a:pt x="128" y="46"/>
                    <a:pt x="128" y="44"/>
                  </a:cubicBezTo>
                  <a:cubicBezTo>
                    <a:pt x="128" y="42"/>
                    <a:pt x="130" y="40"/>
                    <a:pt x="132" y="40"/>
                  </a:cubicBezTo>
                  <a:moveTo>
                    <a:pt x="96" y="84"/>
                  </a:moveTo>
                  <a:cubicBezTo>
                    <a:pt x="98" y="84"/>
                    <a:pt x="100" y="82"/>
                    <a:pt x="100" y="80"/>
                  </a:cubicBezTo>
                  <a:cubicBezTo>
                    <a:pt x="100" y="78"/>
                    <a:pt x="98" y="76"/>
                    <a:pt x="96" y="76"/>
                  </a:cubicBezTo>
                  <a:cubicBezTo>
                    <a:pt x="94" y="76"/>
                    <a:pt x="92" y="78"/>
                    <a:pt x="92" y="80"/>
                  </a:cubicBezTo>
                  <a:cubicBezTo>
                    <a:pt x="92" y="82"/>
                    <a:pt x="94" y="84"/>
                    <a:pt x="96" y="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uk-UA">
                <a:solidFill>
                  <a:srgbClr val="C0C0C8"/>
                </a:solidFill>
                <a:latin typeface="Calibri" panose="020F0502020204030204"/>
              </a:endParaRPr>
            </a:p>
          </p:txBody>
        </p:sp>
        <p:pic>
          <p:nvPicPr>
            <p:cNvPr id="15" name="Graphic 14" descr="Group brainstorm">
              <a:extLst>
                <a:ext uri="{FF2B5EF4-FFF2-40B4-BE49-F238E27FC236}">
                  <a16:creationId xmlns:a16="http://schemas.microsoft.com/office/drawing/2014/main" id="{812D7A05-17CD-414C-8B3F-9265948E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688" y="2222260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Gauge">
              <a:extLst>
                <a:ext uri="{FF2B5EF4-FFF2-40B4-BE49-F238E27FC236}">
                  <a16:creationId xmlns:a16="http://schemas.microsoft.com/office/drawing/2014/main" id="{94555747-8EB0-4D58-AAC3-56E211DC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2208" y="2280613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C3B8DE6-E5D5-4321-8CC7-43258A24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496" y="3850586"/>
            <a:ext cx="3198074" cy="1936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2804D7-8D28-46D1-B8F2-4907A2F16F3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460387" y="3850586"/>
            <a:ext cx="3198074" cy="1936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77A58C5-16A1-4DD6-8559-CDCEC2B2B53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500430" y="3850586"/>
            <a:ext cx="3198074" cy="1936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D45D-A825-41C0-A6BF-C44666D4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575" y="6522818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74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ED94-2E2D-4CD5-B2EA-A8969ADC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F8EBB-3C95-4C78-9D36-9B4792925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713EB-1BA2-4A96-BCAA-C2862916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C344-5D67-434C-9DDF-86F3AB34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F1B9-E990-48E0-87DB-436D3785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5524-CBCA-4C44-ACB9-DA476AA40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275E5C-BC82-47E5-BDA0-A7E685F7A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r="235" b="5785"/>
          <a:stretch/>
        </p:blipFill>
        <p:spPr>
          <a:xfrm>
            <a:off x="0" y="0"/>
            <a:ext cx="12192000" cy="6874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18805-D4D1-4191-97FD-828BC24A1A5E}"/>
              </a:ext>
            </a:extLst>
          </p:cNvPr>
          <p:cNvSpPr txBox="1"/>
          <p:nvPr userDrawn="1"/>
        </p:nvSpPr>
        <p:spPr>
          <a:xfrm>
            <a:off x="0" y="1154895"/>
            <a:ext cx="7596554" cy="1815882"/>
          </a:xfrm>
          <a:prstGeom prst="rect">
            <a:avLst/>
          </a:prstGeom>
          <a:solidFill>
            <a:srgbClr val="706F6F">
              <a:alpha val="7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ED57A-95EE-49A9-89B9-EE44D72E8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06" y="1349326"/>
            <a:ext cx="7063333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AU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9561A2-8944-4DD5-BB34-EE04E4748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6334738"/>
            <a:ext cx="2025179" cy="3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paper stripe curves">
            <a:extLst>
              <a:ext uri="{FF2B5EF4-FFF2-40B4-BE49-F238E27FC236}">
                <a16:creationId xmlns:a16="http://schemas.microsoft.com/office/drawing/2014/main" id="{3B81E9A6-B27B-461E-8731-F84310E029D7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9DA43D-F99F-4465-B71F-8957CB484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6334738"/>
            <a:ext cx="2025179" cy="3179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1BE701-2B93-43BA-920B-71B94E052EE5}"/>
              </a:ext>
            </a:extLst>
          </p:cNvPr>
          <p:cNvSpPr txBox="1"/>
          <p:nvPr userDrawn="1"/>
        </p:nvSpPr>
        <p:spPr>
          <a:xfrm>
            <a:off x="0" y="1133954"/>
            <a:ext cx="7596554" cy="1815882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AB7EE656-1EAE-4A00-9784-5921B2502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06" y="1349327"/>
            <a:ext cx="7195955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28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E877A04-E6B6-4811-9903-E1B5CD1ABFF4}"/>
              </a:ext>
            </a:extLst>
          </p:cNvPr>
          <p:cNvGrpSpPr/>
          <p:nvPr userDrawn="1"/>
        </p:nvGrpSpPr>
        <p:grpSpPr>
          <a:xfrm>
            <a:off x="0" y="1739457"/>
            <a:ext cx="12192000" cy="4399562"/>
            <a:chOff x="0" y="1600200"/>
            <a:chExt cx="12192000" cy="3657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90ED52-9E9A-4EFD-A4C5-B3004F019C7C}"/>
                </a:ext>
              </a:extLst>
            </p:cNvPr>
            <p:cNvSpPr/>
            <p:nvPr/>
          </p:nvSpPr>
          <p:spPr>
            <a:xfrm>
              <a:off x="0" y="1600200"/>
              <a:ext cx="12192000" cy="3657600"/>
            </a:xfrm>
            <a:prstGeom prst="rect">
              <a:avLst/>
            </a:prstGeom>
            <a:solidFill>
              <a:srgbClr val="858591">
                <a:lumMod val="75000"/>
              </a:srgbClr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67" b="0" i="0" u="none" strike="noStrike" kern="0" cap="none" spc="0" normalizeH="0" baseline="0" noProof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6674C1-3E47-4F6B-ABB7-E86D1AF0F023}"/>
                </a:ext>
              </a:extLst>
            </p:cNvPr>
            <p:cNvSpPr txBox="1"/>
            <p:nvPr/>
          </p:nvSpPr>
          <p:spPr>
            <a:xfrm>
              <a:off x="533405" y="1836721"/>
              <a:ext cx="1397000" cy="127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67" b="1" i="0" u="none" strike="noStrike" kern="0" cap="none" spc="0" normalizeH="0" baseline="0" noProof="0" dirty="0">
                  <a:ln>
                    <a:noFill/>
                  </a:ln>
                  <a:solidFill>
                    <a:srgbClr val="FF7F50"/>
                  </a:solidFill>
                  <a:effectLst/>
                  <a:uLnTx/>
                  <a:uFillTx/>
                  <a:latin typeface="Calibri Light" panose="020F0302020204030204"/>
                </a:rPr>
                <a:t>01</a:t>
              </a:r>
              <a:endParaRPr kumimoji="0" lang="uk-UA" sz="7667" b="1" i="0" u="none" strike="noStrike" kern="0" cap="none" spc="0" normalizeH="0" baseline="0" noProof="0" dirty="0">
                <a:ln>
                  <a:noFill/>
                </a:ln>
                <a:solidFill>
                  <a:srgbClr val="FF7F5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145604-D274-4532-A5F5-0D0F65A9FEB3}"/>
                </a:ext>
              </a:extLst>
            </p:cNvPr>
            <p:cNvSpPr txBox="1"/>
            <p:nvPr/>
          </p:nvSpPr>
          <p:spPr>
            <a:xfrm>
              <a:off x="533405" y="3580819"/>
              <a:ext cx="1397000" cy="127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67" b="1" i="0" u="none" strike="noStrike" kern="0" cap="none" spc="0" normalizeH="0" baseline="0" noProof="0" dirty="0">
                  <a:ln>
                    <a:noFill/>
                  </a:ln>
                  <a:solidFill>
                    <a:srgbClr val="FF7F50"/>
                  </a:solidFill>
                  <a:effectLst/>
                  <a:uLnTx/>
                  <a:uFillTx/>
                  <a:latin typeface="Calibri Light" panose="020F0302020204030204"/>
                </a:rPr>
                <a:t>03</a:t>
              </a:r>
              <a:endParaRPr kumimoji="0" lang="uk-UA" sz="7667" b="1" i="0" u="none" strike="noStrike" kern="0" cap="none" spc="0" normalizeH="0" baseline="0" noProof="0" dirty="0">
                <a:ln>
                  <a:noFill/>
                </a:ln>
                <a:solidFill>
                  <a:srgbClr val="FF7F5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DAF8C3-2B2B-4CEA-A6EB-03F9BCCB394B}"/>
                </a:ext>
              </a:extLst>
            </p:cNvPr>
            <p:cNvSpPr txBox="1"/>
            <p:nvPr/>
          </p:nvSpPr>
          <p:spPr>
            <a:xfrm>
              <a:off x="5939976" y="1836721"/>
              <a:ext cx="1397000" cy="127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67" b="1" i="0" u="none" strike="noStrike" kern="0" cap="none" spc="0" normalizeH="0" baseline="0" noProof="0" dirty="0">
                  <a:ln>
                    <a:noFill/>
                  </a:ln>
                  <a:solidFill>
                    <a:srgbClr val="FF7F50"/>
                  </a:solidFill>
                  <a:effectLst/>
                  <a:uLnTx/>
                  <a:uFillTx/>
                  <a:latin typeface="Calibri Light" panose="020F0302020204030204"/>
                </a:rPr>
                <a:t>02</a:t>
              </a:r>
              <a:endParaRPr kumimoji="0" lang="uk-UA" sz="7667" b="1" i="0" u="none" strike="noStrike" kern="0" cap="none" spc="0" normalizeH="0" baseline="0" noProof="0" dirty="0">
                <a:ln>
                  <a:noFill/>
                </a:ln>
                <a:solidFill>
                  <a:srgbClr val="FF7F5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27AE3F-F652-44C1-A6B7-AC4029C25BB1}"/>
                </a:ext>
              </a:extLst>
            </p:cNvPr>
            <p:cNvSpPr txBox="1"/>
            <p:nvPr/>
          </p:nvSpPr>
          <p:spPr>
            <a:xfrm>
              <a:off x="5939976" y="3566257"/>
              <a:ext cx="1397000" cy="127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67" b="1" i="0" u="none" strike="noStrike" kern="0" cap="none" spc="0" normalizeH="0" baseline="0" noProof="0" dirty="0">
                  <a:ln>
                    <a:noFill/>
                  </a:ln>
                  <a:solidFill>
                    <a:srgbClr val="FF7F50"/>
                  </a:solidFill>
                  <a:effectLst/>
                  <a:uLnTx/>
                  <a:uFillTx/>
                  <a:latin typeface="Calibri Light" panose="020F0302020204030204"/>
                </a:rPr>
                <a:t>04</a:t>
              </a:r>
              <a:endParaRPr kumimoji="0" lang="uk-UA" sz="7667" b="1" i="0" u="none" strike="noStrike" kern="0" cap="none" spc="0" normalizeH="0" baseline="0" noProof="0" dirty="0">
                <a:ln>
                  <a:noFill/>
                </a:ln>
                <a:solidFill>
                  <a:srgbClr val="FF7F5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5022E4-E300-4498-A054-27E9DF4E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2" y="48196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51E75-C145-4F10-8567-88BD3B8C6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1902" y="2510302"/>
            <a:ext cx="3287486" cy="918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E5D129F-1FFD-4C8C-9C8E-374C0FA2C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1902" y="4618589"/>
            <a:ext cx="3287486" cy="918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14ACAE33-039C-447F-8EC8-90E168F896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1046" y="2510302"/>
            <a:ext cx="3287486" cy="918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3BAD6641-F2F3-4D7D-BCCC-B2F20232B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1046" y="4618589"/>
            <a:ext cx="3287486" cy="918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DA6CFD3E-392D-4AFB-AC7A-E5BE7434D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6408302"/>
            <a:ext cx="1556658" cy="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2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49E8F9-746C-48AA-BF9E-0D12826B624D}"/>
              </a:ext>
            </a:extLst>
          </p:cNvPr>
          <p:cNvSpPr/>
          <p:nvPr userDrawn="1"/>
        </p:nvSpPr>
        <p:spPr>
          <a:xfrm>
            <a:off x="5207000" y="0"/>
            <a:ext cx="1778000" cy="1778000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FB2EB-F7DE-426C-8F39-C9CCB0F82160}"/>
              </a:ext>
            </a:extLst>
          </p:cNvPr>
          <p:cNvSpPr/>
          <p:nvPr userDrawn="1"/>
        </p:nvSpPr>
        <p:spPr>
          <a:xfrm>
            <a:off x="5207000" y="6070600"/>
            <a:ext cx="1778000" cy="787400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5E277-8424-4BB3-915A-4E816820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3053897"/>
            <a:ext cx="8469086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36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05D6C-9596-4FD8-947C-19BE50462EDF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7D975-1DAA-4FAB-A7AA-33C284E55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3432" y="2307998"/>
            <a:ext cx="9471025" cy="22420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2D333-836D-4C56-9925-51C0C378F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001" y="44051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ED7F50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AU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62BCB53-E817-45A0-BC4B-5391F68F2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6408302"/>
            <a:ext cx="1556658" cy="2444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9FEC-3F2B-4930-A6B9-64F48A8C4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2455" y="6441340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824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90D73B-A92A-4325-AE0C-6FA5E44023E8}"/>
              </a:ext>
            </a:extLst>
          </p:cNvPr>
          <p:cNvSpPr/>
          <p:nvPr userDrawn="1"/>
        </p:nvSpPr>
        <p:spPr>
          <a:xfrm>
            <a:off x="1127" y="0"/>
            <a:ext cx="541606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33CE73-EE18-4480-957C-CA05185D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18" y="1936400"/>
            <a:ext cx="4093482" cy="10021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BC585A9-B39B-42BA-908E-7BE420A3E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18" y="3090266"/>
            <a:ext cx="4093482" cy="224200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8144BA3-7F2B-4074-AB21-2F1DE9005503}"/>
              </a:ext>
            </a:extLst>
          </p:cNvPr>
          <p:cNvSpPr txBox="1">
            <a:spLocks/>
          </p:cNvSpPr>
          <p:nvPr userDrawn="1"/>
        </p:nvSpPr>
        <p:spPr>
          <a:xfrm>
            <a:off x="6096000" y="1158581"/>
            <a:ext cx="4735286" cy="57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</a:lstStyle>
          <a:p>
            <a:r>
              <a:rPr lang="en-US" sz="2400" dirty="0">
                <a:solidFill>
                  <a:srgbClr val="FF7D3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Click to edit Master title style</a:t>
            </a:r>
            <a:endParaRPr lang="en-AU" sz="2400" dirty="0">
              <a:solidFill>
                <a:srgbClr val="FF7D31"/>
              </a:solidFill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AAD28F-ABCA-4FCF-BE15-3937A4D84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44298"/>
            <a:ext cx="5655798" cy="13019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9B5CB38-ABA8-4363-A74A-2A446B039CF0}"/>
              </a:ext>
            </a:extLst>
          </p:cNvPr>
          <p:cNvSpPr txBox="1">
            <a:spLocks/>
          </p:cNvSpPr>
          <p:nvPr userDrawn="1"/>
        </p:nvSpPr>
        <p:spPr>
          <a:xfrm>
            <a:off x="6078480" y="3940632"/>
            <a:ext cx="4974771" cy="541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</a:lstStyle>
          <a:p>
            <a:r>
              <a:rPr lang="en-US" sz="2400" dirty="0">
                <a:solidFill>
                  <a:srgbClr val="FF7D3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Click to edit Master title style</a:t>
            </a:r>
            <a:endParaRPr lang="en-AU" sz="2400" dirty="0">
              <a:solidFill>
                <a:srgbClr val="FF7D31"/>
              </a:solidFill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256ABBE-127E-4155-84F0-F609F6646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4790906"/>
            <a:ext cx="5655798" cy="153511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192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33E9D4-E33E-4D9C-9744-97A2B5DB9FE8}"/>
              </a:ext>
            </a:extLst>
          </p:cNvPr>
          <p:cNvSpPr/>
          <p:nvPr userDrawn="1"/>
        </p:nvSpPr>
        <p:spPr>
          <a:xfrm>
            <a:off x="11351575" y="6436754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C8C4E-0844-4A46-B754-5D7ABF657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557" y="1261745"/>
            <a:ext cx="4479843" cy="3680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49FE2-0649-4280-BABE-F43ED8927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2766" y="1164771"/>
            <a:ext cx="6013894" cy="42850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4139-8D63-4A7F-B28B-F5A32EEDD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1575" y="6518620"/>
            <a:ext cx="500743" cy="34925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D61E389-2E5D-4CA1-ACAA-5EE88D15B33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67CB7D-7454-4551-B702-9FD4F2A9A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6408302"/>
            <a:ext cx="1556658" cy="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49FE2-0649-4280-BABE-F43ED8927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573" y="2541181"/>
            <a:ext cx="3320904" cy="328110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E9D4-E33E-4D9C-9744-97A2B5DB9FE8}"/>
              </a:ext>
            </a:extLst>
          </p:cNvPr>
          <p:cNvSpPr/>
          <p:nvPr userDrawn="1"/>
        </p:nvSpPr>
        <p:spPr>
          <a:xfrm>
            <a:off x="11351575" y="6440145"/>
            <a:ext cx="607645" cy="431923"/>
          </a:xfrm>
          <a:prstGeom prst="rect">
            <a:avLst/>
          </a:prstGeom>
          <a:solidFill>
            <a:srgbClr val="FF7F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4139-8D63-4A7F-B28B-F5A32EEDD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1575" y="6518620"/>
            <a:ext cx="500743" cy="349250"/>
          </a:xfrm>
        </p:spPr>
        <p:txBody>
          <a:bodyPr/>
          <a:lstStyle/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0683D2-AD37-4A4D-BF20-00A5B95F36C5}"/>
              </a:ext>
            </a:extLst>
          </p:cNvPr>
          <p:cNvCxnSpPr>
            <a:cxnSpLocks/>
          </p:cNvCxnSpPr>
          <p:nvPr userDrawn="1"/>
        </p:nvCxnSpPr>
        <p:spPr>
          <a:xfrm>
            <a:off x="4068385" y="859322"/>
            <a:ext cx="0" cy="51393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BE60FE-858A-4092-A7F0-DE364F9DFF01}"/>
              </a:ext>
            </a:extLst>
          </p:cNvPr>
          <p:cNvCxnSpPr>
            <a:cxnSpLocks/>
          </p:cNvCxnSpPr>
          <p:nvPr userDrawn="1"/>
        </p:nvCxnSpPr>
        <p:spPr>
          <a:xfrm>
            <a:off x="8211557" y="859322"/>
            <a:ext cx="0" cy="51393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FBB8D94-BA2B-475C-90AF-4F5CFC97F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4581" y="2541179"/>
            <a:ext cx="3313804" cy="328110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12D09A5-F89A-4853-BB7D-2CEA71610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2429" y="2541179"/>
            <a:ext cx="3313813" cy="328110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80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CB4A7-DFCD-42C5-B7BE-02EF0E61A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99" y="6432550"/>
            <a:ext cx="500743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fld id="{C4D6971C-8219-43B1-912B-2490C30A39D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9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0" r:id="rId3"/>
    <p:sldLayoutId id="2147483664" r:id="rId4"/>
    <p:sldLayoutId id="2147483774" r:id="rId5"/>
    <p:sldLayoutId id="2147483668" r:id="rId6"/>
    <p:sldLayoutId id="2147483671" r:id="rId7"/>
    <p:sldLayoutId id="2147483669" r:id="rId8"/>
    <p:sldLayoutId id="2147483780" r:id="rId9"/>
    <p:sldLayoutId id="2147483777" r:id="rId10"/>
    <p:sldLayoutId id="2147483778" r:id="rId11"/>
    <p:sldLayoutId id="2147483666" r:id="rId12"/>
    <p:sldLayoutId id="2147483776" r:id="rId13"/>
    <p:sldLayoutId id="2147483779" r:id="rId14"/>
    <p:sldLayoutId id="2147483775" r:id="rId15"/>
    <p:sldLayoutId id="2147483667" r:id="rId16"/>
    <p:sldLayoutId id="214748378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2E8-8DD9-4B98-BF6E-03637792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1" y="1643534"/>
            <a:ext cx="7684976" cy="1325563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AU" dirty="0">
                <a:latin typeface="+mn-lt"/>
                <a:cs typeface="Poppins Light" panose="00000400000000000000" pitchFamily="2" charset="0"/>
              </a:rPr>
              <a:t> </a:t>
            </a:r>
            <a:br>
              <a:rPr lang="en-AU" dirty="0">
                <a:latin typeface="+mn-lt"/>
                <a:cs typeface="Poppins Light" panose="00000400000000000000" pitchFamily="2" charset="0"/>
              </a:rPr>
            </a:br>
            <a:r>
              <a:rPr lang="en-AU" sz="2400" dirty="0">
                <a:solidFill>
                  <a:srgbClr val="FF7F50"/>
                </a:solidFill>
                <a:latin typeface="+mn-lt"/>
                <a:cs typeface="Poppins Light" panose="00000400000000000000" pitchFamily="2" charset="0"/>
              </a:rPr>
              <a:t>White Label Software for Telecommunications Providers.</a:t>
            </a:r>
            <a:br>
              <a:rPr lang="en-AU" sz="2400" dirty="0">
                <a:solidFill>
                  <a:srgbClr val="FF7F50"/>
                </a:solidFill>
                <a:latin typeface="+mn-lt"/>
                <a:cs typeface="Poppins Light" panose="00000400000000000000" pitchFamily="2" charset="0"/>
              </a:rPr>
            </a:br>
            <a:br>
              <a:rPr lang="en-AU" sz="1800" dirty="0">
                <a:solidFill>
                  <a:srgbClr val="FF7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br>
              <a:rPr lang="en-AU" sz="2400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8E88C-AA94-421B-B36A-D5409AA801B4}"/>
              </a:ext>
            </a:extLst>
          </p:cNvPr>
          <p:cNvSpPr txBox="1"/>
          <p:nvPr/>
        </p:nvSpPr>
        <p:spPr>
          <a:xfrm>
            <a:off x="6911788" y="259976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V2.0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893003-EECA-4507-91A1-B557E6C26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795" y="1597744"/>
            <a:ext cx="1654073" cy="44384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E47C23-DA6B-4D55-A5C1-4072FF5AD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32" y="1643534"/>
            <a:ext cx="2882448" cy="452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ABED5-BE88-451C-BAF7-8063AA20964F}"/>
              </a:ext>
            </a:extLst>
          </p:cNvPr>
          <p:cNvSpPr txBox="1"/>
          <p:nvPr/>
        </p:nvSpPr>
        <p:spPr>
          <a:xfrm>
            <a:off x="1988191" y="166146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13616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C729E-5180-4A77-B7E2-311A79DD8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218" y="1262682"/>
            <a:ext cx="10335387" cy="542747"/>
          </a:xfrm>
        </p:spPr>
        <p:txBody>
          <a:bodyPr/>
          <a:lstStyle/>
          <a:p>
            <a:pPr marL="0" indent="0">
              <a:buNone/>
            </a:pPr>
            <a:r>
              <a:rPr lang="en-AU" sz="1800" b="1" dirty="0">
                <a:latin typeface="+mn-lt"/>
                <a:cs typeface="Poppins Light" panose="00000400000000000000" pitchFamily="2" charset="0"/>
              </a:rPr>
              <a:t>E</a:t>
            </a:r>
            <a:r>
              <a:rPr lang="en-AU" sz="1800" b="1" dirty="0">
                <a:effectLst/>
                <a:latin typeface="+mn-lt"/>
                <a:ea typeface="Times New Roman" panose="02020603050405020304" pitchFamily="18" charset="0"/>
                <a:cs typeface="Poppins Light" panose="00000400000000000000" pitchFamily="2" charset="0"/>
              </a:rPr>
              <a:t>xtend your network reach to where your customers have offices</a:t>
            </a:r>
          </a:p>
          <a:p>
            <a:endParaRPr lang="en-AU" sz="2000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en-AU" sz="2000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5047F-E438-4851-9BAC-C4FB2B76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1" y="552975"/>
            <a:ext cx="10515600" cy="548110"/>
          </a:xfrm>
        </p:spPr>
        <p:txBody>
          <a:bodyPr/>
          <a:lstStyle/>
          <a:p>
            <a:r>
              <a:rPr lang="en-AU" b="1" dirty="0">
                <a:latin typeface="+mn-lt"/>
              </a:rPr>
              <a:t>Global Partner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0BAB1-0E19-4FD9-BAF4-D183D4C38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6369A6A-C1F4-4E44-B635-7E9256E776E0}"/>
              </a:ext>
            </a:extLst>
          </p:cNvPr>
          <p:cNvSpPr txBox="1"/>
          <p:nvPr/>
        </p:nvSpPr>
        <p:spPr>
          <a:xfrm>
            <a:off x="1061218" y="1967026"/>
            <a:ext cx="30266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Poppins Light" panose="00000400000000000000" pitchFamily="2" charset="0"/>
              </a:rPr>
              <a:t>Extend your network reach beyond your physical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kern="1200" dirty="0">
                <a:effectLst/>
                <a:ea typeface="DengXian" panose="02010600030101010101" pitchFamily="2" charset="-122"/>
                <a:cs typeface="Poppins ExtraLight" panose="00000300000000000000" pitchFamily="2" charset="0"/>
              </a:rPr>
              <a:t>Purchase and provision links from our partners in 16 countries across 52 POPs</a:t>
            </a:r>
            <a:r>
              <a:rPr lang="en-AU" sz="1600" dirty="0">
                <a:cs typeface="Poppins ExtraLight" panose="00000300000000000000" pitchFamily="2" charset="0"/>
              </a:rPr>
              <a:t>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Poppins Light" panose="00000400000000000000" pitchFamily="2" charset="0"/>
              </a:rPr>
              <a:t>Customers can use internet for local loop connection to our closest aggregation point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Poppins Light" panose="00000400000000000000" pitchFamily="2" charset="0"/>
              </a:rPr>
              <a:t>Once connected to the aggregator the customer edge device can be added to your network in real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8A245-0C6F-475A-9507-F90EA5CE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24" y="1967026"/>
            <a:ext cx="7319202" cy="3769970"/>
          </a:xfrm>
          <a:prstGeom prst="rect">
            <a:avLst/>
          </a:prstGeom>
        </p:spPr>
      </p:pic>
      <p:pic>
        <p:nvPicPr>
          <p:cNvPr id="9" name="Picture 8" descr="PCCW Global to Speak at NFV &amp; Carrier SDN: Automation ...">
            <a:extLst>
              <a:ext uri="{FF2B5EF4-FFF2-40B4-BE49-F238E27FC236}">
                <a16:creationId xmlns:a16="http://schemas.microsoft.com/office/drawing/2014/main" id="{71E622A4-25CA-453D-929D-94F721C9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25" y="5751902"/>
            <a:ext cx="2487657" cy="7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D2D7E-FA37-422F-A39D-F04D76F3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19"/>
            <a:ext cx="10515600" cy="454287"/>
          </a:xfrm>
        </p:spPr>
        <p:txBody>
          <a:bodyPr/>
          <a:lstStyle/>
          <a:p>
            <a:r>
              <a:rPr lang="en-AU" dirty="0"/>
              <a:t>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471C-B54F-46C0-BC39-6D56B2124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CE09F9-0BA6-429C-B504-2D825B47B271}"/>
              </a:ext>
            </a:extLst>
          </p:cNvPr>
          <p:cNvSpPr/>
          <p:nvPr/>
        </p:nvSpPr>
        <p:spPr>
          <a:xfrm>
            <a:off x="706611" y="2129746"/>
            <a:ext cx="2041300" cy="49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SD-WAN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8CD3E7-B641-4F42-AA23-A654DED09FE5}"/>
              </a:ext>
            </a:extLst>
          </p:cNvPr>
          <p:cNvSpPr/>
          <p:nvPr/>
        </p:nvSpPr>
        <p:spPr>
          <a:xfrm>
            <a:off x="2861578" y="2129746"/>
            <a:ext cx="2041300" cy="48617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Network Functions Virtualisation (NFV)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9CAB9C-A2C7-4D73-832D-D0BD7929D1AF}"/>
              </a:ext>
            </a:extLst>
          </p:cNvPr>
          <p:cNvSpPr/>
          <p:nvPr/>
        </p:nvSpPr>
        <p:spPr>
          <a:xfrm>
            <a:off x="7078027" y="2129746"/>
            <a:ext cx="2031207" cy="48617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API Integration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C2B7E8-99D5-4533-B657-E6F70BD1DB11}"/>
              </a:ext>
            </a:extLst>
          </p:cNvPr>
          <p:cNvSpPr/>
          <p:nvPr/>
        </p:nvSpPr>
        <p:spPr>
          <a:xfrm>
            <a:off x="706611" y="3886139"/>
            <a:ext cx="2041299" cy="49591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Packet based encryption &amp; load balancing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06D16D-BB08-4734-A2CE-1783D68D2C93}"/>
              </a:ext>
            </a:extLst>
          </p:cNvPr>
          <p:cNvSpPr/>
          <p:nvPr/>
        </p:nvSpPr>
        <p:spPr>
          <a:xfrm>
            <a:off x="706610" y="3268906"/>
            <a:ext cx="2041300" cy="4635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Live Failover &amp; bandwidth bonding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F6DCBC-470E-47F9-AF3C-4239D06528DB}"/>
              </a:ext>
            </a:extLst>
          </p:cNvPr>
          <p:cNvSpPr/>
          <p:nvPr/>
        </p:nvSpPr>
        <p:spPr>
          <a:xfrm>
            <a:off x="706611" y="2734888"/>
            <a:ext cx="2041300" cy="3805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Any X86 Device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0E7453-AE25-4C41-AC11-9B1B07FF1534}"/>
              </a:ext>
            </a:extLst>
          </p:cNvPr>
          <p:cNvSpPr/>
          <p:nvPr/>
        </p:nvSpPr>
        <p:spPr>
          <a:xfrm>
            <a:off x="679282" y="5841082"/>
            <a:ext cx="10262470" cy="480704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Manage everything from a single pane of glass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13C5121-7BF1-45C6-A2CE-D6D7552A03E4}"/>
              </a:ext>
            </a:extLst>
          </p:cNvPr>
          <p:cNvSpPr/>
          <p:nvPr/>
        </p:nvSpPr>
        <p:spPr>
          <a:xfrm>
            <a:off x="706610" y="4506916"/>
            <a:ext cx="4187648" cy="5662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Disaggregated SASE - Add your choice of Firewall NFV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E17742-5B49-4C91-9835-75F4D48E530D}"/>
              </a:ext>
            </a:extLst>
          </p:cNvPr>
          <p:cNvSpPr/>
          <p:nvPr/>
        </p:nvSpPr>
        <p:spPr>
          <a:xfrm>
            <a:off x="7078027" y="3332487"/>
            <a:ext cx="2031207" cy="83743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Carrier API’s for pricing, ordering, provisioning and faults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CDF2C5-F462-46E5-9894-996E2BFD4DCF}"/>
              </a:ext>
            </a:extLst>
          </p:cNvPr>
          <p:cNvSpPr/>
          <p:nvPr/>
        </p:nvSpPr>
        <p:spPr>
          <a:xfrm>
            <a:off x="7078027" y="4987248"/>
            <a:ext cx="2031207" cy="7790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err="1"/>
              <a:t>Eg</a:t>
            </a:r>
            <a:r>
              <a:rPr lang="en-AU" sz="1400" dirty="0"/>
              <a:t>: Autotask, ConnectWise, ServiceNow, ZenDesk</a:t>
            </a:r>
            <a:endParaRPr lang="en-AU" sz="14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77784F-BED2-4414-97C0-23F0B7D9BF17}"/>
              </a:ext>
            </a:extLst>
          </p:cNvPr>
          <p:cNvSpPr/>
          <p:nvPr/>
        </p:nvSpPr>
        <p:spPr>
          <a:xfrm>
            <a:off x="9189126" y="2129746"/>
            <a:ext cx="1797884" cy="49523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Compute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2E46B0-72FF-4144-9D9C-F86E39E4F7C1}"/>
              </a:ext>
            </a:extLst>
          </p:cNvPr>
          <p:cNvSpPr/>
          <p:nvPr/>
        </p:nvSpPr>
        <p:spPr>
          <a:xfrm>
            <a:off x="9189126" y="2718382"/>
            <a:ext cx="1797885" cy="8148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30% faster using local AMD V520 GPUs</a:t>
            </a:r>
            <a:endParaRPr lang="en-AU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95EA7D-CE2E-47C5-B5E4-ABC8D8293A66}"/>
              </a:ext>
            </a:extLst>
          </p:cNvPr>
          <p:cNvSpPr/>
          <p:nvPr/>
        </p:nvSpPr>
        <p:spPr>
          <a:xfrm>
            <a:off x="7067794" y="4318401"/>
            <a:ext cx="2031207" cy="49240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OSS &amp; BSS APIs for CRM, billing &amp; inventory etc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C8FC179-EA43-4E9A-BAE1-16F94B1840D0}"/>
              </a:ext>
            </a:extLst>
          </p:cNvPr>
          <p:cNvSpPr/>
          <p:nvPr/>
        </p:nvSpPr>
        <p:spPr>
          <a:xfrm>
            <a:off x="706610" y="5160283"/>
            <a:ext cx="4187648" cy="56462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Automated delivery of Cloud Services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0896342-E586-4963-BE90-E0BE05E345CD}"/>
              </a:ext>
            </a:extLst>
          </p:cNvPr>
          <p:cNvSpPr/>
          <p:nvPr/>
        </p:nvSpPr>
        <p:spPr>
          <a:xfrm>
            <a:off x="9189126" y="4194484"/>
            <a:ext cx="1753412" cy="7449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We use AWS API’s to make migration easy</a:t>
            </a:r>
            <a:endParaRPr lang="en-AU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023B3-C75A-4489-80B6-77B514CC602E}"/>
              </a:ext>
            </a:extLst>
          </p:cNvPr>
          <p:cNvSpPr/>
          <p:nvPr/>
        </p:nvSpPr>
        <p:spPr>
          <a:xfrm>
            <a:off x="9189126" y="3629975"/>
            <a:ext cx="1753412" cy="4952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cost to download</a:t>
            </a:r>
            <a:endParaRPr lang="en-AU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E7B00F-D56E-4ABB-AE72-7FF8A2C2E723}"/>
              </a:ext>
            </a:extLst>
          </p:cNvPr>
          <p:cNvSpPr/>
          <p:nvPr/>
        </p:nvSpPr>
        <p:spPr>
          <a:xfrm>
            <a:off x="9189126" y="5017675"/>
            <a:ext cx="1753412" cy="7449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AMD V620 is   4 x faster again.</a:t>
            </a:r>
            <a:endParaRPr lang="en-AU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896342-E586-4963-BE90-E0BE05E345CD}"/>
              </a:ext>
            </a:extLst>
          </p:cNvPr>
          <p:cNvSpPr/>
          <p:nvPr/>
        </p:nvSpPr>
        <p:spPr>
          <a:xfrm>
            <a:off x="7096095" y="2718382"/>
            <a:ext cx="2002906" cy="4861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Self Service ordering and tickets</a:t>
            </a:r>
            <a:endParaRPr lang="en-AU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46510F3-848D-4CCC-8D2A-0CCD78476B3A}"/>
              </a:ext>
            </a:extLst>
          </p:cNvPr>
          <p:cNvSpPr/>
          <p:nvPr/>
        </p:nvSpPr>
        <p:spPr>
          <a:xfrm>
            <a:off x="2869865" y="1538326"/>
            <a:ext cx="8117144" cy="454287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ActivePort’s</a:t>
            </a:r>
            <a:r>
              <a:rPr lang="en-AU" sz="2400" dirty="0"/>
              <a:t> white label software platform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E05BD67-6673-477B-9D7F-089F03073083}"/>
              </a:ext>
            </a:extLst>
          </p:cNvPr>
          <p:cNvSpPr/>
          <p:nvPr/>
        </p:nvSpPr>
        <p:spPr>
          <a:xfrm>
            <a:off x="779606" y="1522023"/>
            <a:ext cx="1968306" cy="413797"/>
          </a:xfrm>
          <a:prstGeom prst="roundRect">
            <a:avLst/>
          </a:prstGeom>
          <a:solidFill>
            <a:srgbClr val="FF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1041BE-D03E-49AB-B865-4F079DCD9C72}"/>
              </a:ext>
            </a:extLst>
          </p:cNvPr>
          <p:cNvCxnSpPr/>
          <p:nvPr/>
        </p:nvCxnSpPr>
        <p:spPr>
          <a:xfrm>
            <a:off x="724539" y="2069542"/>
            <a:ext cx="102624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71226226-CBE8-4BCB-9861-678B517BB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8774" y="1579080"/>
            <a:ext cx="1143086" cy="306728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E69BA54-0F1D-409C-8FE7-92E7F2734FA4}"/>
              </a:ext>
            </a:extLst>
          </p:cNvPr>
          <p:cNvSpPr/>
          <p:nvPr/>
        </p:nvSpPr>
        <p:spPr>
          <a:xfrm>
            <a:off x="5021915" y="2129746"/>
            <a:ext cx="1962488" cy="47790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Network Orchestration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67A0738-4046-4672-8242-3653010E1366}"/>
              </a:ext>
            </a:extLst>
          </p:cNvPr>
          <p:cNvSpPr/>
          <p:nvPr/>
        </p:nvSpPr>
        <p:spPr>
          <a:xfrm>
            <a:off x="5021915" y="2727347"/>
            <a:ext cx="1962488" cy="851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Control routers, switches and firewalls with Rest API remotely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BD4326C-F802-4E18-9C80-6D5B8492644D}"/>
              </a:ext>
            </a:extLst>
          </p:cNvPr>
          <p:cNvSpPr/>
          <p:nvPr/>
        </p:nvSpPr>
        <p:spPr>
          <a:xfrm>
            <a:off x="5021915" y="3639674"/>
            <a:ext cx="1962488" cy="5355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Deploy services quicker &amp; with lower cost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A4AEC57-55C9-4D39-98A8-7AA2D56437B5}"/>
              </a:ext>
            </a:extLst>
          </p:cNvPr>
          <p:cNvSpPr/>
          <p:nvPr/>
        </p:nvSpPr>
        <p:spPr>
          <a:xfrm>
            <a:off x="5021915" y="4252129"/>
            <a:ext cx="1962488" cy="7575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Get real time visibility of devices, circuits &amp; cloud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03B7328-2AEA-4CDF-8F53-B8AB42F3D633}"/>
              </a:ext>
            </a:extLst>
          </p:cNvPr>
          <p:cNvSpPr/>
          <p:nvPr/>
        </p:nvSpPr>
        <p:spPr>
          <a:xfrm>
            <a:off x="5021915" y="5060170"/>
            <a:ext cx="1962488" cy="6887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Resolve faults faster with fewer customer escalations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E7A576-7FFE-4538-B47D-311BD4454664}"/>
              </a:ext>
            </a:extLst>
          </p:cNvPr>
          <p:cNvSpPr/>
          <p:nvPr/>
        </p:nvSpPr>
        <p:spPr>
          <a:xfrm>
            <a:off x="2891352" y="2727580"/>
            <a:ext cx="2002906" cy="169463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Add virtualised Firewalls to your X86 bonders or aggregators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BAF83-6131-45B6-99EA-014055366A55}"/>
              </a:ext>
            </a:extLst>
          </p:cNvPr>
          <p:cNvSpPr txBox="1"/>
          <p:nvPr/>
        </p:nvSpPr>
        <p:spPr>
          <a:xfrm>
            <a:off x="2639612" y="15117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403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22" grpId="0" animBg="1"/>
      <p:bldP spid="24" grpId="0" animBg="1"/>
      <p:bldP spid="27" grpId="0" animBg="1"/>
      <p:bldP spid="29" grpId="0" animBg="1"/>
      <p:bldP spid="26" grpId="0" animBg="1"/>
      <p:bldP spid="30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67D00-DEA8-46B7-98BD-BF6E85635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001" y="1326776"/>
            <a:ext cx="6682822" cy="46078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Secure your customer to the internet edge in a single pane of glass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Add your choice of virtual firewall (NFV) to your SD-WAN bonder or aggregator.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18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Provide a complete solution to your customers using the same x86 devices (Bonder and Aggregators)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entralised firewalls reduce the number of entry points to your customers network and are easier to deploy, at lower license cost. </a:t>
            </a:r>
            <a:endParaRPr lang="en-AU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your customers requires Tunnel Bypass we support site based virtual </a:t>
            </a: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firewalls.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4CA1E-C4F0-4A41-8F92-098CFBC7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20"/>
            <a:ext cx="10515600" cy="563528"/>
          </a:xfrm>
        </p:spPr>
        <p:txBody>
          <a:bodyPr/>
          <a:lstStyle/>
          <a:p>
            <a:r>
              <a:rPr lang="en-AU" b="1" dirty="0">
                <a:latin typeface="+mn-lt"/>
              </a:rPr>
              <a:t>Disaggregated SASE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86F96-15B6-4499-A20F-ACC3958E8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A26252-EEC9-4715-98DE-0AE87B19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68" y="3958429"/>
            <a:ext cx="3489665" cy="230899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3CA3DA-E8D9-473E-BBA4-22F28036E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00412"/>
              </p:ext>
            </p:extLst>
          </p:nvPr>
        </p:nvGraphicFramePr>
        <p:xfrm>
          <a:off x="7241309" y="1146567"/>
          <a:ext cx="4312025" cy="26693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6707">
                  <a:extLst>
                    <a:ext uri="{9D8B030D-6E8A-4147-A177-3AD203B41FA5}">
                      <a16:colId xmlns:a16="http://schemas.microsoft.com/office/drawing/2014/main" val="3713179631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1901937608"/>
                    </a:ext>
                  </a:extLst>
                </a:gridCol>
              </a:tblGrid>
              <a:tr h="815143">
                <a:tc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57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Mikrotik CHR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Sophos XG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3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Juniper vSRX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vYOS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5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FortiGate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Sonicwall NSv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8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WatchGuard FireBox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PaloAlto 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84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/>
                        <a:t>pfSense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Barracuda CloudGen Vx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58020"/>
                  </a:ext>
                </a:extLst>
              </a:tr>
            </a:tbl>
          </a:graphicData>
        </a:graphic>
      </p:graphicFrame>
      <p:pic>
        <p:nvPicPr>
          <p:cNvPr id="1026" name="x_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B1C792-47A5-4A10-86B6-339AA2B58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b="23727"/>
          <a:stretch/>
        </p:blipFill>
        <p:spPr bwMode="auto">
          <a:xfrm>
            <a:off x="7848028" y="1146568"/>
            <a:ext cx="2687987" cy="7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0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248E1-7BBE-49A5-BE99-B7DCA5F29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506" y="1495200"/>
            <a:ext cx="5429655" cy="4538041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>
                <a:latin typeface="+mn-lt"/>
              </a:rPr>
              <a:t>Deliver an end to end SDN for your customer &amp; reduce your operational overheads</a:t>
            </a:r>
          </a:p>
          <a:p>
            <a:pPr marL="0" indent="0">
              <a:buNone/>
            </a:pPr>
            <a:endParaRPr lang="en-AU" sz="1800" b="1" dirty="0">
              <a:latin typeface="+mn-lt"/>
            </a:endParaRPr>
          </a:p>
          <a:p>
            <a:r>
              <a:rPr lang="en-AU" sz="1800" dirty="0">
                <a:latin typeface="+mn-lt"/>
              </a:rPr>
              <a:t>Can configure and deploy Turnium services directly from ActivePortal.</a:t>
            </a:r>
          </a:p>
          <a:p>
            <a:r>
              <a:rPr lang="en-AU" sz="1800" dirty="0">
                <a:latin typeface="+mn-lt"/>
              </a:rPr>
              <a:t>Combine the ability to manage, control &amp; troubleshoot your customers traditional switches and routers </a:t>
            </a:r>
          </a:p>
          <a:p>
            <a:r>
              <a:rPr lang="en-AU" sz="1800" dirty="0">
                <a:latin typeface="+mn-lt"/>
              </a:rPr>
              <a:t>Build a disaggregated SASE solution based on your customers needs, not what a single vendor provides.</a:t>
            </a:r>
          </a:p>
          <a:p>
            <a:r>
              <a:rPr lang="en-AU" sz="1800" dirty="0">
                <a:latin typeface="+mn-lt"/>
              </a:rPr>
              <a:t>Link it all together with a Cloud-Native SD-WAN</a:t>
            </a:r>
          </a:p>
          <a:p>
            <a:r>
              <a:rPr lang="en-AU" sz="1800" dirty="0">
                <a:latin typeface="+mn-lt"/>
              </a:rPr>
              <a:t>Integrate your CRM, Ticketing, Inventory and Billing Systems into your UI to optimise your operational costs and reduce development overheads.</a:t>
            </a:r>
          </a:p>
          <a:p>
            <a:endParaRPr lang="en-AU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18982-70EC-415B-B239-C0D894D7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19"/>
            <a:ext cx="10515600" cy="643439"/>
          </a:xfrm>
        </p:spPr>
        <p:txBody>
          <a:bodyPr/>
          <a:lstStyle/>
          <a:p>
            <a:r>
              <a:rPr lang="en-AU" b="1" dirty="0">
                <a:latin typeface="+mn-lt"/>
              </a:rPr>
              <a:t>Single Pane of Glass</a:t>
            </a:r>
            <a:br>
              <a:rPr lang="en-AU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99B53-63D4-456B-83F9-C32DE22EE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4</a:t>
            </a:fld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0B8F4-5F86-4C24-9372-27BF2E7940C1}"/>
              </a:ext>
            </a:extLst>
          </p:cNvPr>
          <p:cNvGrpSpPr/>
          <p:nvPr/>
        </p:nvGrpSpPr>
        <p:grpSpPr>
          <a:xfrm>
            <a:off x="6096000" y="1612876"/>
            <a:ext cx="5827392" cy="4330724"/>
            <a:chOff x="6346598" y="1413008"/>
            <a:chExt cx="5187199" cy="4367316"/>
          </a:xfrm>
        </p:grpSpPr>
        <p:pic>
          <p:nvPicPr>
            <p:cNvPr id="6" name="Picture 175">
              <a:extLst>
                <a:ext uri="{FF2B5EF4-FFF2-40B4-BE49-F238E27FC236}">
                  <a16:creationId xmlns:a16="http://schemas.microsoft.com/office/drawing/2014/main" id="{3E133066-38D4-4FB6-97E7-5708A5E79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98" y="1413008"/>
              <a:ext cx="5187199" cy="436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DAC05F5-2013-474B-AC32-1A3C1506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7031" y="1557531"/>
              <a:ext cx="4870246" cy="2699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2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631FB-22A8-4B9B-AABC-E20E52AE2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353" y="902644"/>
            <a:ext cx="10660102" cy="4942343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latin typeface="+mn-lt"/>
              </a:rPr>
              <a:t>Many service providers have their most senior level 3 engineers configure every device.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latin typeface="+mn-lt"/>
              </a:rPr>
              <a:t>Template based provisioning is quicker and can be done by level 1 engineers.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Template based device configuration</a:t>
            </a:r>
          </a:p>
          <a:p>
            <a:pPr lvl="1"/>
            <a:r>
              <a:rPr lang="en-US" sz="1600" dirty="0">
                <a:latin typeface="+mn-lt"/>
              </a:rPr>
              <a:t>Use or modify our templates or create your own.</a:t>
            </a:r>
          </a:p>
          <a:p>
            <a:pPr lvl="1"/>
            <a:r>
              <a:rPr lang="en-US" sz="1600" dirty="0">
                <a:latin typeface="+mn-lt"/>
              </a:rPr>
              <a:t>Level 3 engineer sets up template once, and hands to level 1 resource.</a:t>
            </a:r>
          </a:p>
          <a:p>
            <a:pPr lvl="1"/>
            <a:r>
              <a:rPr lang="en-US" sz="1600" dirty="0">
                <a:latin typeface="+mn-lt"/>
              </a:rPr>
              <a:t>Reduces time spent setting up your devices and lowers cost</a:t>
            </a:r>
          </a:p>
          <a:p>
            <a:pPr lvl="1"/>
            <a:r>
              <a:rPr lang="en-US" sz="1600" dirty="0">
                <a:latin typeface="+mn-lt"/>
              </a:rPr>
              <a:t>Ensures consistent configuration every time</a:t>
            </a:r>
          </a:p>
          <a:p>
            <a:pPr marL="457200" lvl="1" indent="0">
              <a:buNone/>
            </a:pP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Remote configuration changes</a:t>
            </a:r>
          </a:p>
          <a:p>
            <a:pPr lvl="1"/>
            <a:r>
              <a:rPr lang="en-US" sz="1600" dirty="0">
                <a:latin typeface="+mn-lt"/>
              </a:rPr>
              <a:t>New templates can be pushed to device remotely</a:t>
            </a:r>
          </a:p>
          <a:p>
            <a:pPr lvl="1"/>
            <a:r>
              <a:rPr lang="en-US" sz="1600" dirty="0">
                <a:latin typeface="+mn-lt"/>
              </a:rPr>
              <a:t>Fewer site visits and lower cost</a:t>
            </a:r>
          </a:p>
          <a:p>
            <a:pPr lvl="1"/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Works with most vendors API capable hardware and all providers access circuits</a:t>
            </a:r>
          </a:p>
          <a:p>
            <a:endParaRPr lang="en-AU" sz="16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A5CA7B-14FE-48D6-8671-61CFAA61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19"/>
            <a:ext cx="10515600" cy="697999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 devices to the field quicker &amp; with lower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42C43-8ABD-44F4-B7A7-BE0A18A8D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989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B5325-38D1-447C-A21D-356F9037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1294" y="1123056"/>
            <a:ext cx="9804440" cy="481268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</a:rPr>
              <a:t>Visibility of network devices and circuits is a challenge, even for the largest carriers.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</a:rPr>
              <a:t>Combining Orchestration and SD-WAN you have real time visibility of the customers network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</a:rPr>
              <a:t>Without a site visit you can diagnose the source of a problem on the local network, the carrier access or cloud interconnect.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1800" b="1" dirty="0">
              <a:latin typeface="+mn-lt"/>
            </a:endParaRPr>
          </a:p>
          <a:p>
            <a:pPr lvl="1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Dynamically monitor the CPE across both the circuit and TVC.</a:t>
            </a:r>
          </a:p>
          <a:p>
            <a:pPr lvl="1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Report on QoS and monitor real-time web-traffic, voice data, video consumption per device</a:t>
            </a:r>
          </a:p>
          <a:p>
            <a:pPr lvl="1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For routers </a:t>
            </a:r>
          </a:p>
          <a:p>
            <a:pPr lvl="2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View Sys log, Port utilisation, CPU &amp; memory load, Latency &amp; Jitter</a:t>
            </a:r>
          </a:p>
          <a:p>
            <a:pPr lvl="1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For SD-WAN / SD-Internet</a:t>
            </a:r>
          </a:p>
          <a:p>
            <a:pPr lvl="2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View Sys log, Tunnel &amp; Leg performance, QoS &amp; Traffic summary</a:t>
            </a:r>
          </a:p>
          <a:p>
            <a:pPr lvl="2">
              <a:spcAft>
                <a:spcPts val="800"/>
              </a:spcAft>
            </a:pPr>
            <a:r>
              <a:rPr lang="en-AU" sz="1600" dirty="0">
                <a:latin typeface="+mn-lt"/>
                <a:cs typeface="Poppins Medium" panose="00000600000000000000" pitchFamily="2" charset="0"/>
              </a:rPr>
              <a:t>View prevented downtime report to show customers the benefit of failover services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.  </a:t>
            </a:r>
          </a:p>
          <a:p>
            <a:pPr lvl="1">
              <a:spcAft>
                <a:spcPts val="800"/>
              </a:spcAft>
            </a:pPr>
            <a:endParaRPr lang="en-AU" sz="1600" dirty="0">
              <a:latin typeface="+mn-lt"/>
              <a:cs typeface="Poppins Medium" panose="00000600000000000000" pitchFamily="2" charset="0"/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16690-B911-41F8-A1DB-DBACF669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520"/>
            <a:ext cx="10515600" cy="682536"/>
          </a:xfrm>
        </p:spPr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real time visibility of devices, circuits &amp; cloud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BA5E-E419-4A25-B88B-D8E0B7D5D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52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B5325-38D1-447C-A21D-356F9037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365" y="1123056"/>
            <a:ext cx="9822369" cy="519706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</a:rPr>
              <a:t>Customers are normally the first to notify your helpdesk of outages or speed issues.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latin typeface="+mn-lt"/>
              </a:rPr>
              <a:t>Automatic failover solutions should prevent outages, but many </a:t>
            </a: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manual intervention or take so long that voice, video and critical application sessions are dropped.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notifications and remoting testing help fix faults faster, Live failover means customers are unaware and still operating.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latin typeface="+mn-lt"/>
                <a:cs typeface="Poppins Medium" panose="00000600000000000000" pitchFamily="2" charset="0"/>
              </a:rPr>
              <a:t>Event notifications are reported to your team so they can react fast. </a:t>
            </a:r>
          </a:p>
          <a:p>
            <a:pPr lvl="1">
              <a:spcAft>
                <a:spcPts val="800"/>
              </a:spcAft>
            </a:pPr>
            <a:r>
              <a:rPr lang="en-AU" sz="1400" dirty="0">
                <a:latin typeface="+mn-lt"/>
                <a:cs typeface="Poppins Medium" panose="00000600000000000000" pitchFamily="2" charset="0"/>
              </a:rPr>
              <a:t>Remote Link tuning capability to fix issues with SD-WAN / SD-internet circuits &amp; TVC</a:t>
            </a:r>
          </a:p>
          <a:p>
            <a:pPr lvl="1">
              <a:spcAft>
                <a:spcPts val="800"/>
              </a:spcAft>
            </a:pPr>
            <a:r>
              <a:rPr lang="en-AU" sz="1400" dirty="0">
                <a:latin typeface="+mn-lt"/>
                <a:cs typeface="Poppins Medium" panose="00000600000000000000" pitchFamily="2" charset="0"/>
              </a:rPr>
              <a:t>Provisioning DOA cases fixed faster using the SDN failover link to run level 1 checks.</a:t>
            </a:r>
          </a:p>
          <a:p>
            <a:pPr lvl="1">
              <a:spcAft>
                <a:spcPts val="800"/>
              </a:spcAft>
            </a:pPr>
            <a:r>
              <a:rPr lang="en-AU" sz="1400" dirty="0">
                <a:latin typeface="+mn-lt"/>
                <a:cs typeface="Poppins Medium" panose="00000600000000000000" pitchFamily="2" charset="0"/>
              </a:rPr>
              <a:t>Complete level 1 fault checks remotely without a site visit, run and submit the output as part of the carrier helpdesk case.</a:t>
            </a:r>
          </a:p>
          <a:p>
            <a:pPr lvl="2">
              <a:spcAft>
                <a:spcPts val="800"/>
              </a:spcAft>
            </a:pPr>
            <a:r>
              <a:rPr lang="en-AU" sz="1400" b="1" dirty="0">
                <a:latin typeface="+mn-lt"/>
                <a:cs typeface="Poppins Medium" panose="00000600000000000000" pitchFamily="2" charset="0"/>
              </a:rPr>
              <a:t>SYSLOG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 – live and historical</a:t>
            </a:r>
          </a:p>
          <a:p>
            <a:pPr lvl="2">
              <a:spcAft>
                <a:spcPts val="800"/>
              </a:spcAft>
            </a:pPr>
            <a:r>
              <a:rPr lang="en-AU" sz="1400" b="1" dirty="0">
                <a:latin typeface="+mn-lt"/>
                <a:cs typeface="Poppins Medium" panose="00000600000000000000" pitchFamily="2" charset="0"/>
              </a:rPr>
              <a:t>Port Status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 - test in real time</a:t>
            </a:r>
          </a:p>
          <a:p>
            <a:pPr lvl="2">
              <a:spcAft>
                <a:spcPts val="800"/>
              </a:spcAft>
            </a:pPr>
            <a:r>
              <a:rPr lang="en-AU" sz="1400" b="1" dirty="0">
                <a:latin typeface="+mn-lt"/>
                <a:cs typeface="Poppins Medium" panose="00000600000000000000" pitchFamily="2" charset="0"/>
              </a:rPr>
              <a:t>Link 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- see any latency and jitter</a:t>
            </a:r>
          </a:p>
          <a:p>
            <a:pPr lvl="2">
              <a:spcAft>
                <a:spcPts val="800"/>
              </a:spcAft>
            </a:pPr>
            <a:r>
              <a:rPr lang="en-AU" sz="1400" b="1" dirty="0">
                <a:latin typeface="+mn-lt"/>
                <a:cs typeface="Poppins Medium" panose="00000600000000000000" pitchFamily="2" charset="0"/>
              </a:rPr>
              <a:t>Isolation test 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- shut down all other ports on the device </a:t>
            </a:r>
          </a:p>
          <a:p>
            <a:pPr lvl="2">
              <a:spcAft>
                <a:spcPts val="800"/>
              </a:spcAft>
            </a:pPr>
            <a:r>
              <a:rPr lang="en-AU" sz="1400" b="1" dirty="0">
                <a:latin typeface="+mn-lt"/>
                <a:cs typeface="Poppins Medium" panose="00000600000000000000" pitchFamily="2" charset="0"/>
              </a:rPr>
              <a:t>Speed test </a:t>
            </a:r>
            <a:r>
              <a:rPr lang="en-AU" sz="1400" dirty="0">
                <a:latin typeface="+mn-lt"/>
                <a:cs typeface="Poppins Medium" panose="00000600000000000000" pitchFamily="2" charset="0"/>
              </a:rPr>
              <a:t>- to public internet including ping and trace route.</a:t>
            </a:r>
            <a:endParaRPr lang="en-AU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16690-B911-41F8-A1DB-DBACF669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20"/>
            <a:ext cx="10515600" cy="6825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Resolve faults faster with fewer customer escalations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BA5E-E419-4A25-B88B-D8E0B7D5D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68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AE60D16-EA8E-4DD6-9233-F74F32A8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9441" r="61778" b="63199"/>
          <a:stretch/>
        </p:blipFill>
        <p:spPr bwMode="auto">
          <a:xfrm>
            <a:off x="6530991" y="1423446"/>
            <a:ext cx="5538458" cy="17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066C4-F748-4249-8500-6FFAFAB11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546" y="1432874"/>
            <a:ext cx="9825024" cy="518474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engXian" panose="02010600030101010101" pitchFamily="2" charset="-122"/>
                <a:cs typeface="Poppins Light" panose="00000400000000000000" pitchFamily="2" charset="0"/>
              </a:rPr>
              <a:t>Remote control of network software and hardware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AU" sz="1600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16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Customer requested and developed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Juniper orchestration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CISCO IOS orchestration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New life for CISCO 4300s &amp; 4400s – use KVM to emulate X86 for SD-WAN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600" dirty="0" err="1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Microtik</a:t>
            </a:r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 orchestration &amp; </a:t>
            </a:r>
            <a:r>
              <a:rPr lang="en-AU" sz="1600" dirty="0" err="1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CAPsMAN</a:t>
            </a:r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 AP controller for </a:t>
            </a:r>
            <a:r>
              <a:rPr lang="en-AU" sz="1600" dirty="0" err="1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WiFi</a:t>
            </a:r>
            <a:endParaRPr lang="en-AU" sz="1600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AU" sz="1600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develop</a:t>
            </a:r>
          </a:p>
          <a:p>
            <a:pPr>
              <a:lnSpc>
                <a:spcPct val="107000"/>
              </a:lnSpc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Carrier APIs (Pricing, Ordering, Provisioning &amp; Faults) in multiple countries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Application APIs</a:t>
            </a:r>
          </a:p>
          <a:p>
            <a:pPr lvl="1"/>
            <a:r>
              <a:rPr lang="en-AU" sz="1600" dirty="0">
                <a:latin typeface="Calibri" panose="020F0502020204030204" pitchFamily="34" charset="0"/>
                <a:cs typeface="Cordia New" panose="020B0304020202020204" pitchFamily="34" charset="-34"/>
              </a:rPr>
              <a:t>Business Management software - Autotask, ConnectWise, ServiceNow, ZenDesk etc</a:t>
            </a:r>
          </a:p>
          <a:p>
            <a:pPr lvl="1"/>
            <a:r>
              <a:rPr lang="en-AU" sz="16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API into ticketing and billing platforms.</a:t>
            </a:r>
          </a:p>
          <a:p>
            <a:endParaRPr lang="en-AU" sz="1600" dirty="0"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sz="1600" dirty="0">
              <a:highlight>
                <a:srgbClr val="FFFF00"/>
              </a:highlight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B6AB8-90C8-4DB6-8053-3398A25C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1" y="440520"/>
            <a:ext cx="10515600" cy="700124"/>
          </a:xfrm>
        </p:spPr>
        <p:txBody>
          <a:bodyPr/>
          <a:lstStyle/>
          <a:p>
            <a:r>
              <a:rPr lang="en-AU" b="1" dirty="0">
                <a:latin typeface="+mn-lt"/>
              </a:rPr>
              <a:t>Orchestration &amp; API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FA7EE-BEDF-4962-A17E-4E17BC746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id="{CD8616D9-52EC-4EF7-BAE7-9AF8AD655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36289" r="28549" b="33471"/>
          <a:stretch/>
        </p:blipFill>
        <p:spPr>
          <a:xfrm>
            <a:off x="8560975" y="3562062"/>
            <a:ext cx="2771480" cy="2650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515B61-8BFA-438C-8CF2-F030A4E8544C}"/>
              </a:ext>
            </a:extLst>
          </p:cNvPr>
          <p:cNvSpPr txBox="1"/>
          <p:nvPr/>
        </p:nvSpPr>
        <p:spPr>
          <a:xfrm>
            <a:off x="8703329" y="1195149"/>
            <a:ext cx="248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Ports in-use show as green</a:t>
            </a:r>
          </a:p>
        </p:txBody>
      </p:sp>
    </p:spTree>
    <p:extLst>
      <p:ext uri="{BB962C8B-B14F-4D97-AF65-F5344CB8AC3E}">
        <p14:creationId xmlns:p14="http://schemas.microsoft.com/office/powerpoint/2010/main" val="13494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A3E3E-3899-42CE-B882-9B5AC386B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3432" y="2001420"/>
            <a:ext cx="9613180" cy="463246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Cloud providers and e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co-system partners only deliver to Data Centres.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ActivePort</a:t>
            </a: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automates the delivery of cloud services to your customers edge.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Saves you the time and cost of manual configuration and delivery.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real-time you can price, select and provision cloud services directly from: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BYO account, we orchestrate: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67B0E-8629-4095-9F4D-5E8B8FE9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Orchestration - Automated delivery of cloud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D1FD-879C-4BF3-98E2-3E006D4A8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971C-8219-43B1-912B-2490C30A39D9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B9317-1B96-4A3D-9FD6-B3128A7F757A}"/>
              </a:ext>
            </a:extLst>
          </p:cNvPr>
          <p:cNvSpPr txBox="1"/>
          <p:nvPr/>
        </p:nvSpPr>
        <p:spPr>
          <a:xfrm>
            <a:off x="1153432" y="1365972"/>
            <a:ext cx="814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cs typeface="Poppins ExtraLight" panose="00000300000000000000" pitchFamily="2" charset="0"/>
              </a:rPr>
              <a:t>A</a:t>
            </a:r>
            <a:r>
              <a:rPr lang="en-AU" b="1" dirty="0">
                <a:latin typeface="+mn-lt"/>
                <a:cs typeface="Poppins ExtraLight" panose="00000300000000000000" pitchFamily="2" charset="0"/>
              </a:rPr>
              <a:t>ll the way to the customer edge: AWS, Azure, Google,  IBM Cloud, Oracle Cloud etc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0E1E6-00C2-40D5-B1A7-E8C98F4DC802}"/>
              </a:ext>
            </a:extLst>
          </p:cNvPr>
          <p:cNvGrpSpPr>
            <a:grpSpLocks noChangeAspect="1"/>
          </p:cNvGrpSpPr>
          <p:nvPr/>
        </p:nvGrpSpPr>
        <p:grpSpPr>
          <a:xfrm>
            <a:off x="4640104" y="4317650"/>
            <a:ext cx="5856367" cy="906660"/>
            <a:chOff x="6423348" y="3627191"/>
            <a:chExt cx="4853079" cy="767467"/>
          </a:xfrm>
        </p:grpSpPr>
        <p:pic>
          <p:nvPicPr>
            <p:cNvPr id="16" name="Picture 4" descr="aws-logo - Futurum">
              <a:extLst>
                <a:ext uri="{FF2B5EF4-FFF2-40B4-BE49-F238E27FC236}">
                  <a16:creationId xmlns:a16="http://schemas.microsoft.com/office/drawing/2014/main" id="{3E154369-0796-42CF-BEA9-A5BD8C342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48" y="3627191"/>
              <a:ext cx="1023282" cy="76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loud Solutions and Cloud Services in Canberra - Techtegrity">
              <a:extLst>
                <a:ext uri="{FF2B5EF4-FFF2-40B4-BE49-F238E27FC236}">
                  <a16:creationId xmlns:a16="http://schemas.microsoft.com/office/drawing/2014/main" id="{FFB37CFE-40A7-46E9-B637-B1F6BA055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894" y="3727679"/>
              <a:ext cx="1068189" cy="5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Google Cloud Logo | evolution history and meaning, PNG">
              <a:extLst>
                <a:ext uri="{FF2B5EF4-FFF2-40B4-BE49-F238E27FC236}">
                  <a16:creationId xmlns:a16="http://schemas.microsoft.com/office/drawing/2014/main" id="{0FF5790E-3519-45A0-B40F-F274073EB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7" r="20874"/>
            <a:stretch/>
          </p:blipFill>
          <p:spPr bwMode="auto">
            <a:xfrm>
              <a:off x="7503524" y="3683980"/>
              <a:ext cx="677525" cy="69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9491EA74-F7CE-4741-9D34-86F7F217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661" y="3666400"/>
              <a:ext cx="920901" cy="657523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8B33ED5B-48E9-4808-9516-7E74BF82D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526" y="3727679"/>
              <a:ext cx="920901" cy="48476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DE9B4-CE6F-4796-88C5-60A4AC8E2FAB}"/>
              </a:ext>
            </a:extLst>
          </p:cNvPr>
          <p:cNvGrpSpPr>
            <a:grpSpLocks noChangeAspect="1"/>
          </p:cNvGrpSpPr>
          <p:nvPr/>
        </p:nvGrpSpPr>
        <p:grpSpPr>
          <a:xfrm>
            <a:off x="4936722" y="5379412"/>
            <a:ext cx="4727694" cy="667565"/>
            <a:chOff x="4823604" y="5492028"/>
            <a:chExt cx="3802836" cy="536973"/>
          </a:xfrm>
        </p:grpSpPr>
        <p:pic>
          <p:nvPicPr>
            <p:cNvPr id="13" name="Picture 12" descr="PCCW Global to Speak at NFV &amp; Carrier SDN: Automation ...">
              <a:extLst>
                <a:ext uri="{FF2B5EF4-FFF2-40B4-BE49-F238E27FC236}">
                  <a16:creationId xmlns:a16="http://schemas.microsoft.com/office/drawing/2014/main" id="{B0147C43-8B5E-4665-B306-EB271EB0E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604" y="5515707"/>
              <a:ext cx="1442027" cy="48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quinix - Wikipedia">
              <a:extLst>
                <a:ext uri="{FF2B5EF4-FFF2-40B4-BE49-F238E27FC236}">
                  <a16:creationId xmlns:a16="http://schemas.microsoft.com/office/drawing/2014/main" id="{E53CC2CE-1066-4D81-971F-A6108DD9B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01" y="5492028"/>
              <a:ext cx="893659" cy="536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968490-ACF7-481B-BDED-E98C9BF9013F}"/>
                </a:ext>
              </a:extLst>
            </p:cNvPr>
            <p:cNvSpPr txBox="1"/>
            <p:nvPr/>
          </p:nvSpPr>
          <p:spPr>
            <a:xfrm>
              <a:off x="7809357" y="5515707"/>
              <a:ext cx="817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8575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ctivePort ppt template" id="{9E5A43C2-5A0B-463D-9FD7-E9B2FB2828B6}" vid="{EFFB59F7-9A42-4037-9433-DB12AFC57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143877</TotalTime>
  <Words>1048</Words>
  <Application>Microsoft Office PowerPoint</Application>
  <PresentationFormat>Widescreen</PresentationFormat>
  <Paragraphs>142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Poppins ExtraLight</vt:lpstr>
      <vt:lpstr>Poppins Light</vt:lpstr>
      <vt:lpstr>Poppins Medium</vt:lpstr>
      <vt:lpstr>1_Office Theme</vt:lpstr>
      <vt:lpstr>  White Label Software for Telecommunications Providers.   </vt:lpstr>
      <vt:lpstr>What we do</vt:lpstr>
      <vt:lpstr>Disaggregated SASE</vt:lpstr>
      <vt:lpstr>Single Pane of Glass </vt:lpstr>
      <vt:lpstr>Deploy devices to the field quicker &amp; with lower cost.</vt:lpstr>
      <vt:lpstr>Getting real time visibility of devices, circuits &amp; cloud</vt:lpstr>
      <vt:lpstr>Resolve faults faster with fewer customer escalations</vt:lpstr>
      <vt:lpstr>Orchestration &amp; API Development</vt:lpstr>
      <vt:lpstr>Orchestration - Automated delivery of cloud services</vt:lpstr>
      <vt:lpstr>Global Partner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Peri Diestelow</dc:creator>
  <cp:lastModifiedBy>61410986473</cp:lastModifiedBy>
  <cp:revision>558</cp:revision>
  <cp:lastPrinted>2021-07-02T04:41:13Z</cp:lastPrinted>
  <dcterms:created xsi:type="dcterms:W3CDTF">2021-04-30T02:35:13Z</dcterms:created>
  <dcterms:modified xsi:type="dcterms:W3CDTF">2022-02-17T02:46:30Z</dcterms:modified>
</cp:coreProperties>
</file>