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6" r:id="rId5"/>
    <p:sldId id="287" r:id="rId6"/>
    <p:sldId id="266" r:id="rId7"/>
    <p:sldId id="299" r:id="rId8"/>
    <p:sldId id="329" r:id="rId9"/>
    <p:sldId id="302" r:id="rId10"/>
    <p:sldId id="305" r:id="rId11"/>
    <p:sldId id="330" r:id="rId12"/>
    <p:sldId id="331" r:id="rId13"/>
    <p:sldId id="303" r:id="rId14"/>
    <p:sldId id="342" r:id="rId15"/>
    <p:sldId id="304" r:id="rId16"/>
    <p:sldId id="332" r:id="rId17"/>
    <p:sldId id="306" r:id="rId18"/>
    <p:sldId id="300" r:id="rId19"/>
    <p:sldId id="315" r:id="rId20"/>
    <p:sldId id="309" r:id="rId21"/>
    <p:sldId id="307" r:id="rId22"/>
    <p:sldId id="322" r:id="rId23"/>
    <p:sldId id="317" r:id="rId24"/>
    <p:sldId id="321" r:id="rId25"/>
    <p:sldId id="320" r:id="rId26"/>
    <p:sldId id="323" r:id="rId27"/>
    <p:sldId id="324" r:id="rId28"/>
    <p:sldId id="333" r:id="rId29"/>
    <p:sldId id="335" r:id="rId30"/>
    <p:sldId id="337" r:id="rId31"/>
    <p:sldId id="345" r:id="rId32"/>
    <p:sldId id="318" r:id="rId33"/>
    <p:sldId id="341" r:id="rId34"/>
    <p:sldId id="340" r:id="rId35"/>
    <p:sldId id="346" r:id="rId36"/>
    <p:sldId id="325" r:id="rId37"/>
    <p:sldId id="327" r:id="rId38"/>
    <p:sldId id="347" r:id="rId39"/>
    <p:sldId id="328"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4F8FB0"/>
    <a:srgbClr val="0E3345"/>
    <a:srgbClr val="F3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64" autoAdjust="0"/>
  </p:normalViewPr>
  <p:slideViewPr>
    <p:cSldViewPr snapToGrid="0">
      <p:cViewPr varScale="1">
        <p:scale>
          <a:sx n="84" d="100"/>
          <a:sy n="84" d="100"/>
        </p:scale>
        <p:origin x="159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_rels/data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ifma.org/community/networks/communities/" TargetMode="External"/><Relationship Id="rId7" Type="http://schemas.openxmlformats.org/officeDocument/2006/relationships/image" Target="../media/image27.svg"/><Relationship Id="rId2" Type="http://schemas.openxmlformats.org/officeDocument/2006/relationships/hyperlink" Target="https://www.ifma.org/community/networks/industry-councils/" TargetMode="External"/><Relationship Id="rId1" Type="http://schemas.openxmlformats.org/officeDocument/2006/relationships/hyperlink" Target="https://pages.ifma.org/ifma-member-benefits?hsLang=en" TargetMode="Externa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hyperlink" Target="https://www.ifma.org/community/networks/industry-councils/" TargetMode="External"/><Relationship Id="rId3" Type="http://schemas.openxmlformats.org/officeDocument/2006/relationships/hyperlink" Target="https://pages.ifma.org/ifma-member-benefits?hsLang=en" TargetMode="External"/><Relationship Id="rId7" Type="http://schemas.openxmlformats.org/officeDocument/2006/relationships/image" Target="../media/image29.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png"/><Relationship Id="rId11" Type="http://schemas.openxmlformats.org/officeDocument/2006/relationships/image" Target="../media/image31.sv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hyperlink" Target="https://www.ifma.org/community/networks/communiti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51FB3-A53A-435E-B153-7A02746123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3B3C60-2AC6-4ED0-8198-B99AB39B979C}">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Membership Benefits: </a:t>
          </a:r>
          <a:r>
            <a:rPr lang="en-US" i="1" dirty="0">
              <a:latin typeface="Open Sans" panose="020B0606030504020204" pitchFamily="34" charset="0"/>
              <a:ea typeface="Open Sans" panose="020B0606030504020204" pitchFamily="34" charset="0"/>
              <a:cs typeface="Open Sans" panose="020B0606030504020204" pitchFamily="34" charset="0"/>
            </a:rPr>
            <a:t>Access The Value of IFMA</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FFCD3D00-C04C-47E4-8602-7479DF78A538}" type="parTrans" cxnId="{24E6AEAC-9EBA-496D-A808-9A171B69FA3A}">
      <dgm:prSet/>
      <dgm:spPr/>
      <dgm:t>
        <a:bodyPr/>
        <a:lstStyle/>
        <a:p>
          <a:endParaRPr lang="en-US"/>
        </a:p>
      </dgm:t>
    </dgm:pt>
    <dgm:pt modelId="{B6C10E33-CDD5-4C4E-BB31-8B4FA88BCA29}" type="sibTrans" cxnId="{24E6AEAC-9EBA-496D-A808-9A171B69FA3A}">
      <dgm:prSet/>
      <dgm:spPr/>
      <dgm:t>
        <a:bodyPr/>
        <a:lstStyle/>
        <a:p>
          <a:endParaRPr lang="en-US"/>
        </a:p>
      </dgm:t>
    </dgm:pt>
    <dgm:pt modelId="{D7D8BBF9-BC5B-460B-B4F6-744AB041CDB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Membership Pricing Guide</a:t>
          </a:r>
        </a:p>
      </dgm:t>
    </dgm:pt>
    <dgm:pt modelId="{B367FA3E-DD9F-4CE8-926D-67BB06106AB2}" type="parTrans" cxnId="{80C6D4C0-2C3E-4D72-875E-2C466B687A45}">
      <dgm:prSet/>
      <dgm:spPr/>
      <dgm:t>
        <a:bodyPr/>
        <a:lstStyle/>
        <a:p>
          <a:endParaRPr lang="en-US"/>
        </a:p>
      </dgm:t>
    </dgm:pt>
    <dgm:pt modelId="{FED01BCF-75AF-4E1F-9175-8BFC9D11267E}" type="sibTrans" cxnId="{80C6D4C0-2C3E-4D72-875E-2C466B687A45}">
      <dgm:prSet/>
      <dgm:spPr/>
      <dgm:t>
        <a:bodyPr/>
        <a:lstStyle/>
        <a:p>
          <a:endParaRPr lang="en-US"/>
        </a:p>
      </dgm:t>
    </dgm:pt>
    <dgm:pt modelId="{4066CE96-A97C-4919-859B-A25FFA3A31D7}">
      <dgm:prSet/>
      <dgm:spPr/>
      <dgm:t>
        <a:bodyPr/>
        <a:lstStyle/>
        <a:p>
          <a:r>
            <a:rPr lang="en-US" i="1" dirty="0">
              <a:latin typeface="Open Sans" panose="020B0606030504020204" pitchFamily="34" charset="0"/>
              <a:ea typeface="Open Sans" panose="020B0606030504020204" pitchFamily="34" charset="0"/>
              <a:cs typeface="Open Sans" panose="020B0606030504020204" pitchFamily="34" charset="0"/>
            </a:rPr>
            <a:t>ENGAGE</a:t>
          </a:r>
          <a:r>
            <a:rPr lang="en-US" dirty="0">
              <a:latin typeface="Open Sans" panose="020B0606030504020204" pitchFamily="34" charset="0"/>
              <a:ea typeface="Open Sans" panose="020B0606030504020204" pitchFamily="34" charset="0"/>
              <a:cs typeface="Open Sans" panose="020B0606030504020204" pitchFamily="34" charset="0"/>
            </a:rPr>
            <a:t> Forums </a:t>
          </a:r>
        </a:p>
      </dgm:t>
    </dgm:pt>
    <dgm:pt modelId="{4D2855D6-4D9D-4B26-A0B7-C2A5C332186C}" type="parTrans" cxnId="{DD75F6D8-857A-4C09-A86C-9D4F68A9FF8D}">
      <dgm:prSet/>
      <dgm:spPr/>
      <dgm:t>
        <a:bodyPr/>
        <a:lstStyle/>
        <a:p>
          <a:endParaRPr lang="en-US"/>
        </a:p>
      </dgm:t>
    </dgm:pt>
    <dgm:pt modelId="{1DA3B878-972C-4975-A369-9219B49AB02D}" type="sibTrans" cxnId="{DD75F6D8-857A-4C09-A86C-9D4F68A9FF8D}">
      <dgm:prSet/>
      <dgm:spPr/>
      <dgm:t>
        <a:bodyPr/>
        <a:lstStyle/>
        <a:p>
          <a:endParaRPr lang="en-US"/>
        </a:p>
      </dgm:t>
    </dgm:pt>
    <dgm:pt modelId="{8BD91012-26C2-4C01-9076-278DB5207193}">
      <dgm:prSet/>
      <dgm:spPr/>
      <dgm:t>
        <a:bodyPr/>
        <a:lstStyle/>
        <a:p>
          <a:r>
            <a:rPr lang="en-US" i="1" dirty="0">
              <a:latin typeface="Open Sans" panose="020B0606030504020204" pitchFamily="34" charset="0"/>
              <a:ea typeface="Open Sans" panose="020B0606030504020204" pitchFamily="34" charset="0"/>
              <a:cs typeface="Open Sans" panose="020B0606030504020204" pitchFamily="34" charset="0"/>
            </a:rPr>
            <a:t>Awards of Excellence</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CE568A30-C388-47DD-8317-1629E7DEDEA9}" type="parTrans" cxnId="{BD549394-61FB-45B4-88C4-CA3EF5A39B54}">
      <dgm:prSet/>
      <dgm:spPr/>
      <dgm:t>
        <a:bodyPr/>
        <a:lstStyle/>
        <a:p>
          <a:endParaRPr lang="en-US"/>
        </a:p>
      </dgm:t>
    </dgm:pt>
    <dgm:pt modelId="{A45320AE-65EC-4324-86D1-BCC96C974BAE}" type="sibTrans" cxnId="{BD549394-61FB-45B4-88C4-CA3EF5A39B54}">
      <dgm:prSet/>
      <dgm:spPr/>
      <dgm:t>
        <a:bodyPr/>
        <a:lstStyle/>
        <a:p>
          <a:endParaRPr lang="en-US"/>
        </a:p>
      </dgm:t>
    </dgm:pt>
    <dgm:pt modelId="{A314EEAE-D91E-4C72-9E03-58D51F68CE17}">
      <dgm:prSet/>
      <dgm:spPr/>
      <dgm:t>
        <a:bodyPr/>
        <a:lstStyle/>
        <a:p>
          <a:r>
            <a:rPr lang="en-US" i="0" dirty="0">
              <a:latin typeface="Open Sans" panose="020B0606030504020204" pitchFamily="34" charset="0"/>
              <a:ea typeface="Open Sans" panose="020B0606030504020204" pitchFamily="34" charset="0"/>
              <a:cs typeface="Open Sans" panose="020B0606030504020204" pitchFamily="34" charset="0"/>
            </a:rPr>
            <a:t>Regional Advisory Boards </a:t>
          </a:r>
        </a:p>
      </dgm:t>
    </dgm:pt>
    <dgm:pt modelId="{428F303F-5400-4099-A3D6-18A9040D8037}" type="parTrans" cxnId="{2AD28D34-574C-4098-A952-3E64BC350F81}">
      <dgm:prSet/>
      <dgm:spPr/>
      <dgm:t>
        <a:bodyPr/>
        <a:lstStyle/>
        <a:p>
          <a:endParaRPr lang="en-US"/>
        </a:p>
      </dgm:t>
    </dgm:pt>
    <dgm:pt modelId="{B9B0E29D-CD71-4973-AF3E-6E7BBB105C9D}" type="sibTrans" cxnId="{2AD28D34-574C-4098-A952-3E64BC350F81}">
      <dgm:prSet/>
      <dgm:spPr/>
      <dgm:t>
        <a:bodyPr/>
        <a:lstStyle/>
        <a:p>
          <a:endParaRPr lang="en-US"/>
        </a:p>
      </dgm:t>
    </dgm:pt>
    <dgm:pt modelId="{6B1943D3-2D3B-43CA-987C-5FCC18CBFF7D}" type="pres">
      <dgm:prSet presAssocID="{E0451FB3-A53A-435E-B153-7A027461236A}" presName="linear" presStyleCnt="0">
        <dgm:presLayoutVars>
          <dgm:animLvl val="lvl"/>
          <dgm:resizeHandles val="exact"/>
        </dgm:presLayoutVars>
      </dgm:prSet>
      <dgm:spPr/>
    </dgm:pt>
    <dgm:pt modelId="{534D3F28-B9B7-4D44-8C18-EF4F10BF7917}" type="pres">
      <dgm:prSet presAssocID="{053B3C60-2AC6-4ED0-8198-B99AB39B979C}" presName="parentText" presStyleLbl="node1" presStyleIdx="0" presStyleCnt="5" custScaleY="144945">
        <dgm:presLayoutVars>
          <dgm:chMax val="0"/>
          <dgm:bulletEnabled val="1"/>
        </dgm:presLayoutVars>
      </dgm:prSet>
      <dgm:spPr/>
    </dgm:pt>
    <dgm:pt modelId="{7AD12CC4-DE91-4A45-B507-34A5BBE1C8FA}" type="pres">
      <dgm:prSet presAssocID="{B6C10E33-CDD5-4C4E-BB31-8B4FA88BCA29}" presName="spacer" presStyleCnt="0"/>
      <dgm:spPr/>
    </dgm:pt>
    <dgm:pt modelId="{8C578154-78C3-4AF8-8B10-F90D62E1EA3D}" type="pres">
      <dgm:prSet presAssocID="{D7D8BBF9-BC5B-460B-B4F6-744AB041CDB6}" presName="parentText" presStyleLbl="node1" presStyleIdx="1" presStyleCnt="5" custScaleY="149156">
        <dgm:presLayoutVars>
          <dgm:chMax val="0"/>
          <dgm:bulletEnabled val="1"/>
        </dgm:presLayoutVars>
      </dgm:prSet>
      <dgm:spPr/>
    </dgm:pt>
    <dgm:pt modelId="{B8FF2EEB-E525-4E17-A0F4-FA8BAE4D9BEB}" type="pres">
      <dgm:prSet presAssocID="{FED01BCF-75AF-4E1F-9175-8BFC9D11267E}" presName="spacer" presStyleCnt="0"/>
      <dgm:spPr/>
    </dgm:pt>
    <dgm:pt modelId="{04DFAC47-DFF0-462E-B07A-57FE70168C15}" type="pres">
      <dgm:prSet presAssocID="{4066CE96-A97C-4919-859B-A25FFA3A31D7}" presName="parentText" presStyleLbl="node1" presStyleIdx="2" presStyleCnt="5" custScaleY="145812">
        <dgm:presLayoutVars>
          <dgm:chMax val="0"/>
          <dgm:bulletEnabled val="1"/>
        </dgm:presLayoutVars>
      </dgm:prSet>
      <dgm:spPr/>
    </dgm:pt>
    <dgm:pt modelId="{546E96A3-4FB3-4FD0-BD69-FB4000F0908F}" type="pres">
      <dgm:prSet presAssocID="{1DA3B878-972C-4975-A369-9219B49AB02D}" presName="spacer" presStyleCnt="0"/>
      <dgm:spPr/>
    </dgm:pt>
    <dgm:pt modelId="{0261D3E4-6319-48A7-A40B-8FE5F69C8AA5}" type="pres">
      <dgm:prSet presAssocID="{8BD91012-26C2-4C01-9076-278DB5207193}" presName="parentText" presStyleLbl="node1" presStyleIdx="3" presStyleCnt="5" custScaleY="157083" custLinFactNeighborY="-23209">
        <dgm:presLayoutVars>
          <dgm:chMax val="0"/>
          <dgm:bulletEnabled val="1"/>
        </dgm:presLayoutVars>
      </dgm:prSet>
      <dgm:spPr/>
    </dgm:pt>
    <dgm:pt modelId="{1BAF2090-6AE9-4AE5-BDC4-552AB56EA7A6}" type="pres">
      <dgm:prSet presAssocID="{A45320AE-65EC-4324-86D1-BCC96C974BAE}" presName="spacer" presStyleCnt="0"/>
      <dgm:spPr/>
    </dgm:pt>
    <dgm:pt modelId="{29A74E52-B714-46DE-967B-F75DE0F14942}" type="pres">
      <dgm:prSet presAssocID="{A314EEAE-D91E-4C72-9E03-58D51F68CE17}" presName="parentText" presStyleLbl="node1" presStyleIdx="4" presStyleCnt="5" custScaleY="141361" custLinFactNeighborY="-27561">
        <dgm:presLayoutVars>
          <dgm:chMax val="0"/>
          <dgm:bulletEnabled val="1"/>
        </dgm:presLayoutVars>
      </dgm:prSet>
      <dgm:spPr/>
    </dgm:pt>
  </dgm:ptLst>
  <dgm:cxnLst>
    <dgm:cxn modelId="{384C7A01-5291-4912-B3EB-C2A6609010A3}" type="presOf" srcId="{A314EEAE-D91E-4C72-9E03-58D51F68CE17}" destId="{29A74E52-B714-46DE-967B-F75DE0F14942}" srcOrd="0" destOrd="0" presId="urn:microsoft.com/office/officeart/2005/8/layout/vList2"/>
    <dgm:cxn modelId="{2AD28D34-574C-4098-A952-3E64BC350F81}" srcId="{E0451FB3-A53A-435E-B153-7A027461236A}" destId="{A314EEAE-D91E-4C72-9E03-58D51F68CE17}" srcOrd="4" destOrd="0" parTransId="{428F303F-5400-4099-A3D6-18A9040D8037}" sibTransId="{B9B0E29D-CD71-4973-AF3E-6E7BBB105C9D}"/>
    <dgm:cxn modelId="{BD549394-61FB-45B4-88C4-CA3EF5A39B54}" srcId="{E0451FB3-A53A-435E-B153-7A027461236A}" destId="{8BD91012-26C2-4C01-9076-278DB5207193}" srcOrd="3" destOrd="0" parTransId="{CE568A30-C388-47DD-8317-1629E7DEDEA9}" sibTransId="{A45320AE-65EC-4324-86D1-BCC96C974BAE}"/>
    <dgm:cxn modelId="{574301A0-B641-4868-9A59-0C988696D17C}" type="presOf" srcId="{D7D8BBF9-BC5B-460B-B4F6-744AB041CDB6}" destId="{8C578154-78C3-4AF8-8B10-F90D62E1EA3D}" srcOrd="0" destOrd="0" presId="urn:microsoft.com/office/officeart/2005/8/layout/vList2"/>
    <dgm:cxn modelId="{24E6AEAC-9EBA-496D-A808-9A171B69FA3A}" srcId="{E0451FB3-A53A-435E-B153-7A027461236A}" destId="{053B3C60-2AC6-4ED0-8198-B99AB39B979C}" srcOrd="0" destOrd="0" parTransId="{FFCD3D00-C04C-47E4-8602-7479DF78A538}" sibTransId="{B6C10E33-CDD5-4C4E-BB31-8B4FA88BCA29}"/>
    <dgm:cxn modelId="{80C6D4C0-2C3E-4D72-875E-2C466B687A45}" srcId="{E0451FB3-A53A-435E-B153-7A027461236A}" destId="{D7D8BBF9-BC5B-460B-B4F6-744AB041CDB6}" srcOrd="1" destOrd="0" parTransId="{B367FA3E-DD9F-4CE8-926D-67BB06106AB2}" sibTransId="{FED01BCF-75AF-4E1F-9175-8BFC9D11267E}"/>
    <dgm:cxn modelId="{87CF53C1-80C4-4185-9CD2-364352EA4F96}" type="presOf" srcId="{053B3C60-2AC6-4ED0-8198-B99AB39B979C}" destId="{534D3F28-B9B7-4D44-8C18-EF4F10BF7917}" srcOrd="0" destOrd="0" presId="urn:microsoft.com/office/officeart/2005/8/layout/vList2"/>
    <dgm:cxn modelId="{DD75F6D8-857A-4C09-A86C-9D4F68A9FF8D}" srcId="{E0451FB3-A53A-435E-B153-7A027461236A}" destId="{4066CE96-A97C-4919-859B-A25FFA3A31D7}" srcOrd="2" destOrd="0" parTransId="{4D2855D6-4D9D-4B26-A0B7-C2A5C332186C}" sibTransId="{1DA3B878-972C-4975-A369-9219B49AB02D}"/>
    <dgm:cxn modelId="{D38936E3-F7F2-4709-B1F3-032897A0678C}" type="presOf" srcId="{8BD91012-26C2-4C01-9076-278DB5207193}" destId="{0261D3E4-6319-48A7-A40B-8FE5F69C8AA5}" srcOrd="0" destOrd="0" presId="urn:microsoft.com/office/officeart/2005/8/layout/vList2"/>
    <dgm:cxn modelId="{A9756BE8-E1A1-4FBD-90BD-A0CE35615B7C}" type="presOf" srcId="{E0451FB3-A53A-435E-B153-7A027461236A}" destId="{6B1943D3-2D3B-43CA-987C-5FCC18CBFF7D}" srcOrd="0" destOrd="0" presId="urn:microsoft.com/office/officeart/2005/8/layout/vList2"/>
    <dgm:cxn modelId="{F51A27FC-530A-47A4-9FA1-6EE294E7AC3E}" type="presOf" srcId="{4066CE96-A97C-4919-859B-A25FFA3A31D7}" destId="{04DFAC47-DFF0-462E-B07A-57FE70168C15}" srcOrd="0" destOrd="0" presId="urn:microsoft.com/office/officeart/2005/8/layout/vList2"/>
    <dgm:cxn modelId="{2B457CC3-7850-437F-A80C-025BD62E82B5}" type="presParOf" srcId="{6B1943D3-2D3B-43CA-987C-5FCC18CBFF7D}" destId="{534D3F28-B9B7-4D44-8C18-EF4F10BF7917}" srcOrd="0" destOrd="0" presId="urn:microsoft.com/office/officeart/2005/8/layout/vList2"/>
    <dgm:cxn modelId="{E3E82082-587A-4255-97BE-EB2595ABF30A}" type="presParOf" srcId="{6B1943D3-2D3B-43CA-987C-5FCC18CBFF7D}" destId="{7AD12CC4-DE91-4A45-B507-34A5BBE1C8FA}" srcOrd="1" destOrd="0" presId="urn:microsoft.com/office/officeart/2005/8/layout/vList2"/>
    <dgm:cxn modelId="{90D043E0-AF84-4231-A928-80B1E76A4811}" type="presParOf" srcId="{6B1943D3-2D3B-43CA-987C-5FCC18CBFF7D}" destId="{8C578154-78C3-4AF8-8B10-F90D62E1EA3D}" srcOrd="2" destOrd="0" presId="urn:microsoft.com/office/officeart/2005/8/layout/vList2"/>
    <dgm:cxn modelId="{9FF25A6C-7367-4E11-BDB2-34F18A764030}" type="presParOf" srcId="{6B1943D3-2D3B-43CA-987C-5FCC18CBFF7D}" destId="{B8FF2EEB-E525-4E17-A0F4-FA8BAE4D9BEB}" srcOrd="3" destOrd="0" presId="urn:microsoft.com/office/officeart/2005/8/layout/vList2"/>
    <dgm:cxn modelId="{146E5D23-E17A-42D2-927E-0A3FE5FBC6DB}" type="presParOf" srcId="{6B1943D3-2D3B-43CA-987C-5FCC18CBFF7D}" destId="{04DFAC47-DFF0-462E-B07A-57FE70168C15}" srcOrd="4" destOrd="0" presId="urn:microsoft.com/office/officeart/2005/8/layout/vList2"/>
    <dgm:cxn modelId="{B7657C43-10F7-4AC8-825B-B9A83A1786E5}" type="presParOf" srcId="{6B1943D3-2D3B-43CA-987C-5FCC18CBFF7D}" destId="{546E96A3-4FB3-4FD0-BD69-FB4000F0908F}" srcOrd="5" destOrd="0" presId="urn:microsoft.com/office/officeart/2005/8/layout/vList2"/>
    <dgm:cxn modelId="{77EF9910-F3DF-4F31-9494-BDC063AB5AF2}" type="presParOf" srcId="{6B1943D3-2D3B-43CA-987C-5FCC18CBFF7D}" destId="{0261D3E4-6319-48A7-A40B-8FE5F69C8AA5}" srcOrd="6" destOrd="0" presId="urn:microsoft.com/office/officeart/2005/8/layout/vList2"/>
    <dgm:cxn modelId="{8C80A06A-DE9F-4ECD-A16F-DF3E3C471985}" type="presParOf" srcId="{6B1943D3-2D3B-43CA-987C-5FCC18CBFF7D}" destId="{1BAF2090-6AE9-4AE5-BDC4-552AB56EA7A6}" srcOrd="7" destOrd="0" presId="urn:microsoft.com/office/officeart/2005/8/layout/vList2"/>
    <dgm:cxn modelId="{E9C565BB-3403-44EF-81FF-D47636C8C79F}" type="presParOf" srcId="{6B1943D3-2D3B-43CA-987C-5FCC18CBFF7D}" destId="{29A74E52-B714-46DE-967B-F75DE0F1494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5348C-AE0A-46A3-AFE0-807958ED877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67DDE84-7455-4C75-A102-8829F1C4C81D}">
      <dgm:prSet custT="1"/>
      <dgm:spPr/>
      <dgm:t>
        <a:bodyPr/>
        <a:lstStyle/>
        <a:p>
          <a:pPr>
            <a:lnSpc>
              <a:spcPct val="100000"/>
            </a:lnSpc>
          </a:pPr>
          <a:r>
            <a:rPr lang="en-US" sz="2000" b="1" dirty="0">
              <a:latin typeface="Open Sans" panose="020B0606030504020204" pitchFamily="34" charset="0"/>
              <a:ea typeface="Open Sans" panose="020B0606030504020204" pitchFamily="34" charset="0"/>
              <a:cs typeface="Open Sans" panose="020B0606030504020204" pitchFamily="34" charset="0"/>
            </a:rPr>
            <a:t>Extensive </a:t>
          </a:r>
          <a:r>
            <a:rPr lang="en-US" sz="2000" b="1"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1"/>
            </a:rPr>
            <a:t>Training &amp; Professional Development</a:t>
          </a:r>
          <a:r>
            <a:rPr lang="en-US" sz="2000" b="1" dirty="0">
              <a:latin typeface="Open Sans" panose="020B0606030504020204" pitchFamily="34" charset="0"/>
              <a:ea typeface="Open Sans" panose="020B0606030504020204" pitchFamily="34" charset="0"/>
              <a:cs typeface="Open Sans" panose="020B0606030504020204" pitchFamily="34" charset="0"/>
            </a:rPr>
            <a:t> Opportunities</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5B1DEBE4-687C-4EEC-85F9-EEAEE5FF202B}" type="parTrans" cxnId="{239CFAC3-CECE-483E-85C9-DEA3E3190D97}">
      <dgm:prSet/>
      <dgm:spPr/>
      <dgm:t>
        <a:bodyPr/>
        <a:lstStyle/>
        <a:p>
          <a:endParaRPr lang="en-US"/>
        </a:p>
      </dgm:t>
    </dgm:pt>
    <dgm:pt modelId="{EF4A5CFC-10AA-4B6A-9189-9FE3BB674B5C}" type="sibTrans" cxnId="{239CFAC3-CECE-483E-85C9-DEA3E3190D97}">
      <dgm:prSet/>
      <dgm:spPr/>
      <dgm:t>
        <a:bodyPr/>
        <a:lstStyle/>
        <a:p>
          <a:endParaRPr lang="en-US"/>
        </a:p>
      </dgm:t>
    </dgm:pt>
    <dgm:pt modelId="{9DF13A7E-3591-47BF-B517-A635AF58D126}">
      <dgm:prSet custT="1"/>
      <dgm:spPr/>
      <dgm:t>
        <a:bodyPr/>
        <a:lstStyle/>
        <a:p>
          <a:pPr>
            <a:lnSpc>
              <a:spcPct val="100000"/>
            </a:lnSpc>
          </a:pPr>
          <a:r>
            <a:rPr lang="en-US" sz="2000" b="1" dirty="0">
              <a:latin typeface="Open Sans" panose="020B0606030504020204" pitchFamily="34" charset="0"/>
              <a:ea typeface="Open Sans" panose="020B0606030504020204" pitchFamily="34" charset="0"/>
              <a:cs typeface="Open Sans" panose="020B0606030504020204" pitchFamily="34" charset="0"/>
            </a:rPr>
            <a:t>Events held worldwide to help you develop personal and professional skills </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70F5F789-D14F-4A77-A1C8-896B4249D1A9}" type="parTrans" cxnId="{C65552D3-2507-4BC3-B90F-5AB4BA85AB9F}">
      <dgm:prSet/>
      <dgm:spPr/>
      <dgm:t>
        <a:bodyPr/>
        <a:lstStyle/>
        <a:p>
          <a:endParaRPr lang="en-US"/>
        </a:p>
      </dgm:t>
    </dgm:pt>
    <dgm:pt modelId="{3C8D201B-7BE3-4325-9952-35F7B8F771C5}" type="sibTrans" cxnId="{C65552D3-2507-4BC3-B90F-5AB4BA85AB9F}">
      <dgm:prSet/>
      <dgm:spPr/>
      <dgm:t>
        <a:bodyPr/>
        <a:lstStyle/>
        <a:p>
          <a:endParaRPr lang="en-US"/>
        </a:p>
      </dgm:t>
    </dgm:pt>
    <dgm:pt modelId="{9EA043CC-9CBA-45F4-81DD-F35931768E92}">
      <dgm:prSet custT="1"/>
      <dgm:spPr/>
      <dgm:t>
        <a:bodyPr/>
        <a:lstStyle/>
        <a:p>
          <a:pPr>
            <a:lnSpc>
              <a:spcPct val="100000"/>
            </a:lnSpc>
          </a:pPr>
          <a:r>
            <a:rPr lang="en-US" sz="2000" b="1" dirty="0">
              <a:latin typeface="Open Sans" panose="020B0606030504020204" pitchFamily="34" charset="0"/>
              <a:ea typeface="Open Sans" panose="020B0606030504020204" pitchFamily="34" charset="0"/>
              <a:cs typeface="Open Sans" panose="020B0606030504020204" pitchFamily="34" charset="0"/>
            </a:rPr>
            <a:t>Connect with FMs that share your specialized interests by joining an </a:t>
          </a:r>
          <a:r>
            <a:rPr lang="en-US" sz="2000" b="1"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2"/>
            </a:rPr>
            <a:t>Industry Council </a:t>
          </a:r>
          <a:r>
            <a:rPr lang="en-US" sz="2000" b="1" dirty="0">
              <a:latin typeface="Open Sans" panose="020B0606030504020204" pitchFamily="34" charset="0"/>
              <a:ea typeface="Open Sans" panose="020B0606030504020204" pitchFamily="34" charset="0"/>
              <a:cs typeface="Open Sans" panose="020B0606030504020204" pitchFamily="34" charset="0"/>
            </a:rPr>
            <a:t>and/or </a:t>
          </a:r>
          <a:r>
            <a:rPr lang="en-US" sz="2000" b="1"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3"/>
            </a:rPr>
            <a:t>Community</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6A9716E1-17B5-407E-887A-08C397971C57}" type="parTrans" cxnId="{E2AF5575-D319-4A84-9D71-5236721544C4}">
      <dgm:prSet/>
      <dgm:spPr/>
      <dgm:t>
        <a:bodyPr/>
        <a:lstStyle/>
        <a:p>
          <a:endParaRPr lang="en-US"/>
        </a:p>
      </dgm:t>
    </dgm:pt>
    <dgm:pt modelId="{5AC75646-7D0A-4E6F-8B72-9C48DA4C284D}" type="sibTrans" cxnId="{E2AF5575-D319-4A84-9D71-5236721544C4}">
      <dgm:prSet/>
      <dgm:spPr/>
      <dgm:t>
        <a:bodyPr/>
        <a:lstStyle/>
        <a:p>
          <a:endParaRPr lang="en-US"/>
        </a:p>
      </dgm:t>
    </dgm:pt>
    <dgm:pt modelId="{9DC4D733-9623-448B-9048-F443C303F196}">
      <dgm:prSet custT="1"/>
      <dgm:spPr/>
      <dgm:t>
        <a:bodyPr/>
        <a:lstStyle/>
        <a:p>
          <a:pPr>
            <a:lnSpc>
              <a:spcPct val="100000"/>
            </a:lnSpc>
          </a:pPr>
          <a:r>
            <a:rPr lang="en-US" sz="2000" b="1" dirty="0">
              <a:latin typeface="Open Sans" panose="020B0606030504020204" pitchFamily="34" charset="0"/>
              <a:ea typeface="Open Sans" panose="020B0606030504020204" pitchFamily="34" charset="0"/>
              <a:cs typeface="Open Sans" panose="020B0606030504020204" pitchFamily="34" charset="0"/>
            </a:rPr>
            <a:t>Career Resources</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E734363D-8863-43CB-90C3-5D02DA6D242A}" type="parTrans" cxnId="{BE3ED1CC-62E7-457E-B55C-13E12E2F2A03}">
      <dgm:prSet/>
      <dgm:spPr/>
      <dgm:t>
        <a:bodyPr/>
        <a:lstStyle/>
        <a:p>
          <a:endParaRPr lang="en-US"/>
        </a:p>
      </dgm:t>
    </dgm:pt>
    <dgm:pt modelId="{EBF8539B-A916-4DE1-806D-E37FDF189BDD}" type="sibTrans" cxnId="{BE3ED1CC-62E7-457E-B55C-13E12E2F2A03}">
      <dgm:prSet/>
      <dgm:spPr/>
      <dgm:t>
        <a:bodyPr/>
        <a:lstStyle/>
        <a:p>
          <a:endParaRPr lang="en-US"/>
        </a:p>
      </dgm:t>
    </dgm:pt>
    <dgm:pt modelId="{F6889EFE-79BB-4771-90DA-97BEB9B30082}" type="pres">
      <dgm:prSet presAssocID="{7D85348C-AE0A-46A3-AFE0-807958ED877C}" presName="root" presStyleCnt="0">
        <dgm:presLayoutVars>
          <dgm:dir/>
          <dgm:resizeHandles val="exact"/>
        </dgm:presLayoutVars>
      </dgm:prSet>
      <dgm:spPr/>
    </dgm:pt>
    <dgm:pt modelId="{27D2E246-4A1D-4FD7-B43C-639B512DD6FE}" type="pres">
      <dgm:prSet presAssocID="{467DDE84-7455-4C75-A102-8829F1C4C81D}" presName="compNode" presStyleCnt="0"/>
      <dgm:spPr/>
    </dgm:pt>
    <dgm:pt modelId="{2A5B4619-A8A1-4986-9A26-D697FC120B93}" type="pres">
      <dgm:prSet presAssocID="{467DDE84-7455-4C75-A102-8829F1C4C81D}" presName="iconRect" presStyleLbl="node1" presStyleIdx="0" presStyleCnt="4" custScaleX="269683" custScaleY="223519" custLinFactNeighborX="-17754" custLinFactNeighborY="-35770"/>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iploma"/>
        </a:ext>
      </dgm:extLst>
    </dgm:pt>
    <dgm:pt modelId="{8C96FC9D-24BE-442F-8722-D6FA1F30D27F}" type="pres">
      <dgm:prSet presAssocID="{467DDE84-7455-4C75-A102-8829F1C4C81D}" presName="spaceRect" presStyleCnt="0"/>
      <dgm:spPr/>
    </dgm:pt>
    <dgm:pt modelId="{06F1CA93-DC9D-48CE-B9B2-B678490FBE86}" type="pres">
      <dgm:prSet presAssocID="{467DDE84-7455-4C75-A102-8829F1C4C81D}" presName="textRect" presStyleLbl="revTx" presStyleIdx="0" presStyleCnt="4" custScaleX="174989" custLinFactNeighborX="-2915" custLinFactNeighborY="-2927">
        <dgm:presLayoutVars>
          <dgm:chMax val="1"/>
          <dgm:chPref val="1"/>
        </dgm:presLayoutVars>
      </dgm:prSet>
      <dgm:spPr/>
    </dgm:pt>
    <dgm:pt modelId="{A4671905-CB0A-4385-84D9-5CF224199472}" type="pres">
      <dgm:prSet presAssocID="{EF4A5CFC-10AA-4B6A-9189-9FE3BB674B5C}" presName="sibTrans" presStyleCnt="0"/>
      <dgm:spPr/>
    </dgm:pt>
    <dgm:pt modelId="{FD655BFF-D01F-427C-82B9-211E4EAE4137}" type="pres">
      <dgm:prSet presAssocID="{9DF13A7E-3591-47BF-B517-A635AF58D126}" presName="compNode" presStyleCnt="0"/>
      <dgm:spPr/>
    </dgm:pt>
    <dgm:pt modelId="{DCE6777F-BD46-474C-B4CA-4DA05FC625FA}" type="pres">
      <dgm:prSet presAssocID="{9DF13A7E-3591-47BF-B517-A635AF58D126}" presName="iconRect" presStyleLbl="node1" presStyleIdx="1" presStyleCnt="4" custScaleX="222865" custScaleY="209872" custLinFactNeighborX="-21846" custLinFactNeighborY="-47442"/>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arth Globe Americas"/>
        </a:ext>
      </dgm:extLst>
    </dgm:pt>
    <dgm:pt modelId="{8FDFE9DA-93C6-447E-AE4F-B5286CAF44AA}" type="pres">
      <dgm:prSet presAssocID="{9DF13A7E-3591-47BF-B517-A635AF58D126}" presName="spaceRect" presStyleCnt="0"/>
      <dgm:spPr/>
    </dgm:pt>
    <dgm:pt modelId="{EF1AAB17-534A-40F8-9F59-D9A8C390C705}" type="pres">
      <dgm:prSet presAssocID="{9DF13A7E-3591-47BF-B517-A635AF58D126}" presName="textRect" presStyleLbl="revTx" presStyleIdx="1" presStyleCnt="4" custScaleX="154329" custLinFactNeighborX="-6645" custLinFactNeighborY="-15259">
        <dgm:presLayoutVars>
          <dgm:chMax val="1"/>
          <dgm:chPref val="1"/>
        </dgm:presLayoutVars>
      </dgm:prSet>
      <dgm:spPr/>
    </dgm:pt>
    <dgm:pt modelId="{48541F34-7F5A-461A-8FC3-27EA56712281}" type="pres">
      <dgm:prSet presAssocID="{3C8D201B-7BE3-4325-9952-35F7B8F771C5}" presName="sibTrans" presStyleCnt="0"/>
      <dgm:spPr/>
    </dgm:pt>
    <dgm:pt modelId="{BA555C9E-1D5D-4628-A627-73C258B17243}" type="pres">
      <dgm:prSet presAssocID="{9EA043CC-9CBA-45F4-81DD-F35931768E92}" presName="compNode" presStyleCnt="0"/>
      <dgm:spPr/>
    </dgm:pt>
    <dgm:pt modelId="{E4C16E37-3CB9-43D5-8ED2-A30DF1060F57}" type="pres">
      <dgm:prSet presAssocID="{9EA043CC-9CBA-45F4-81DD-F35931768E92}" presName="iconRect" presStyleLbl="node1" presStyleIdx="2" presStyleCnt="4" custScaleX="263943" custScaleY="260957" custLinFactNeighborX="37292" custLinFactNeighborY="-59859"/>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Users"/>
        </a:ext>
      </dgm:extLst>
    </dgm:pt>
    <dgm:pt modelId="{558F7B7F-B970-41E9-B9ED-A296AF60C1F6}" type="pres">
      <dgm:prSet presAssocID="{9EA043CC-9CBA-45F4-81DD-F35931768E92}" presName="spaceRect" presStyleCnt="0"/>
      <dgm:spPr/>
    </dgm:pt>
    <dgm:pt modelId="{53B35FC5-BC04-4FFD-8CBE-5DB0A1BB718A}" type="pres">
      <dgm:prSet presAssocID="{9EA043CC-9CBA-45F4-81DD-F35931768E92}" presName="textRect" presStyleLbl="revTx" presStyleIdx="2" presStyleCnt="4" custScaleX="179140" custLinFactNeighborX="8355" custLinFactNeighborY="-27352">
        <dgm:presLayoutVars>
          <dgm:chMax val="1"/>
          <dgm:chPref val="1"/>
        </dgm:presLayoutVars>
      </dgm:prSet>
      <dgm:spPr/>
    </dgm:pt>
    <dgm:pt modelId="{D00609F4-A5EE-47C2-863C-376689A67E58}" type="pres">
      <dgm:prSet presAssocID="{5AC75646-7D0A-4E6F-8B72-9C48DA4C284D}" presName="sibTrans" presStyleCnt="0"/>
      <dgm:spPr/>
    </dgm:pt>
    <dgm:pt modelId="{89C566DC-F834-4651-B5A8-0DA31D3629B4}" type="pres">
      <dgm:prSet presAssocID="{9DC4D733-9623-448B-9048-F443C303F196}" presName="compNode" presStyleCnt="0"/>
      <dgm:spPr/>
    </dgm:pt>
    <dgm:pt modelId="{F3EE1E91-64F4-4F75-823F-04CD641B298E}" type="pres">
      <dgm:prSet presAssocID="{9DC4D733-9623-448B-9048-F443C303F196}" presName="iconRect" presStyleLbl="node1" presStyleIdx="3" presStyleCnt="4" custScaleX="235524" custScaleY="184522" custLinFactNeighborX="11698" custLinFactNeighborY="-39378"/>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Books"/>
        </a:ext>
      </dgm:extLst>
    </dgm:pt>
    <dgm:pt modelId="{29CD95F7-AB97-4E84-8EC0-C7A52D8FB5A1}" type="pres">
      <dgm:prSet presAssocID="{9DC4D733-9623-448B-9048-F443C303F196}" presName="spaceRect" presStyleCnt="0"/>
      <dgm:spPr/>
    </dgm:pt>
    <dgm:pt modelId="{393DFD49-1D06-4992-A70D-2D28E040EFA9}" type="pres">
      <dgm:prSet presAssocID="{9DC4D733-9623-448B-9048-F443C303F196}" presName="textRect" presStyleLbl="revTx" presStyleIdx="3" presStyleCnt="4" custScaleX="170891" custLinFactNeighborX="9605" custLinFactNeighborY="-6166">
        <dgm:presLayoutVars>
          <dgm:chMax val="1"/>
          <dgm:chPref val="1"/>
        </dgm:presLayoutVars>
      </dgm:prSet>
      <dgm:spPr/>
    </dgm:pt>
  </dgm:ptLst>
  <dgm:cxnLst>
    <dgm:cxn modelId="{D24BDC52-CC46-499A-B8C3-D2A0E212C257}" type="presOf" srcId="{467DDE84-7455-4C75-A102-8829F1C4C81D}" destId="{06F1CA93-DC9D-48CE-B9B2-B678490FBE86}" srcOrd="0" destOrd="0" presId="urn:microsoft.com/office/officeart/2018/2/layout/IconLabelList"/>
    <dgm:cxn modelId="{E2AF5575-D319-4A84-9D71-5236721544C4}" srcId="{7D85348C-AE0A-46A3-AFE0-807958ED877C}" destId="{9EA043CC-9CBA-45F4-81DD-F35931768E92}" srcOrd="2" destOrd="0" parTransId="{6A9716E1-17B5-407E-887A-08C397971C57}" sibTransId="{5AC75646-7D0A-4E6F-8B72-9C48DA4C284D}"/>
    <dgm:cxn modelId="{8874FCA9-8976-490D-AABE-8C2BC14979A9}" type="presOf" srcId="{7D85348C-AE0A-46A3-AFE0-807958ED877C}" destId="{F6889EFE-79BB-4771-90DA-97BEB9B30082}" srcOrd="0" destOrd="0" presId="urn:microsoft.com/office/officeart/2018/2/layout/IconLabelList"/>
    <dgm:cxn modelId="{9A0C4FC2-AEF2-475F-A077-9C2713E5AEE1}" type="presOf" srcId="{9DF13A7E-3591-47BF-B517-A635AF58D126}" destId="{EF1AAB17-534A-40F8-9F59-D9A8C390C705}" srcOrd="0" destOrd="0" presId="urn:microsoft.com/office/officeart/2018/2/layout/IconLabelList"/>
    <dgm:cxn modelId="{239CFAC3-CECE-483E-85C9-DEA3E3190D97}" srcId="{7D85348C-AE0A-46A3-AFE0-807958ED877C}" destId="{467DDE84-7455-4C75-A102-8829F1C4C81D}" srcOrd="0" destOrd="0" parTransId="{5B1DEBE4-687C-4EEC-85F9-EEAEE5FF202B}" sibTransId="{EF4A5CFC-10AA-4B6A-9189-9FE3BB674B5C}"/>
    <dgm:cxn modelId="{BE3ED1CC-62E7-457E-B55C-13E12E2F2A03}" srcId="{7D85348C-AE0A-46A3-AFE0-807958ED877C}" destId="{9DC4D733-9623-448B-9048-F443C303F196}" srcOrd="3" destOrd="0" parTransId="{E734363D-8863-43CB-90C3-5D02DA6D242A}" sibTransId="{EBF8539B-A916-4DE1-806D-E37FDF189BDD}"/>
    <dgm:cxn modelId="{C65552D3-2507-4BC3-B90F-5AB4BA85AB9F}" srcId="{7D85348C-AE0A-46A3-AFE0-807958ED877C}" destId="{9DF13A7E-3591-47BF-B517-A635AF58D126}" srcOrd="1" destOrd="0" parTransId="{70F5F789-D14F-4A77-A1C8-896B4249D1A9}" sibTransId="{3C8D201B-7BE3-4325-9952-35F7B8F771C5}"/>
    <dgm:cxn modelId="{99D00BD4-BE03-4DE2-B578-0420615A6400}" type="presOf" srcId="{9EA043CC-9CBA-45F4-81DD-F35931768E92}" destId="{53B35FC5-BC04-4FFD-8CBE-5DB0A1BB718A}" srcOrd="0" destOrd="0" presId="urn:microsoft.com/office/officeart/2018/2/layout/IconLabelList"/>
    <dgm:cxn modelId="{D036D7E3-EC3D-4924-A766-E2927E8E437F}" type="presOf" srcId="{9DC4D733-9623-448B-9048-F443C303F196}" destId="{393DFD49-1D06-4992-A70D-2D28E040EFA9}" srcOrd="0" destOrd="0" presId="urn:microsoft.com/office/officeart/2018/2/layout/IconLabelList"/>
    <dgm:cxn modelId="{76B2E54D-4AA7-4F1A-8EE9-1A6247D3F8CF}" type="presParOf" srcId="{F6889EFE-79BB-4771-90DA-97BEB9B30082}" destId="{27D2E246-4A1D-4FD7-B43C-639B512DD6FE}" srcOrd="0" destOrd="0" presId="urn:microsoft.com/office/officeart/2018/2/layout/IconLabelList"/>
    <dgm:cxn modelId="{ED9AFDB5-A3D3-4C9A-B853-4968786AECCE}" type="presParOf" srcId="{27D2E246-4A1D-4FD7-B43C-639B512DD6FE}" destId="{2A5B4619-A8A1-4986-9A26-D697FC120B93}" srcOrd="0" destOrd="0" presId="urn:microsoft.com/office/officeart/2018/2/layout/IconLabelList"/>
    <dgm:cxn modelId="{79CD51B9-C297-45F3-82E5-4E3F45B4693D}" type="presParOf" srcId="{27D2E246-4A1D-4FD7-B43C-639B512DD6FE}" destId="{8C96FC9D-24BE-442F-8722-D6FA1F30D27F}" srcOrd="1" destOrd="0" presId="urn:microsoft.com/office/officeart/2018/2/layout/IconLabelList"/>
    <dgm:cxn modelId="{B7454C10-0E1C-46CB-96DA-5D2F7E40C0DE}" type="presParOf" srcId="{27D2E246-4A1D-4FD7-B43C-639B512DD6FE}" destId="{06F1CA93-DC9D-48CE-B9B2-B678490FBE86}" srcOrd="2" destOrd="0" presId="urn:microsoft.com/office/officeart/2018/2/layout/IconLabelList"/>
    <dgm:cxn modelId="{6A14CB9A-2230-4A04-943C-504E05721453}" type="presParOf" srcId="{F6889EFE-79BB-4771-90DA-97BEB9B30082}" destId="{A4671905-CB0A-4385-84D9-5CF224199472}" srcOrd="1" destOrd="0" presId="urn:microsoft.com/office/officeart/2018/2/layout/IconLabelList"/>
    <dgm:cxn modelId="{E06A7CC9-9ABA-4E4D-B3A2-AF2FCBB9081F}" type="presParOf" srcId="{F6889EFE-79BB-4771-90DA-97BEB9B30082}" destId="{FD655BFF-D01F-427C-82B9-211E4EAE4137}" srcOrd="2" destOrd="0" presId="urn:microsoft.com/office/officeart/2018/2/layout/IconLabelList"/>
    <dgm:cxn modelId="{10B021B4-1179-46DB-A3BA-E0D443B11914}" type="presParOf" srcId="{FD655BFF-D01F-427C-82B9-211E4EAE4137}" destId="{DCE6777F-BD46-474C-B4CA-4DA05FC625FA}" srcOrd="0" destOrd="0" presId="urn:microsoft.com/office/officeart/2018/2/layout/IconLabelList"/>
    <dgm:cxn modelId="{8E769A8B-771E-4D66-A7FD-46AFBAC870BA}" type="presParOf" srcId="{FD655BFF-D01F-427C-82B9-211E4EAE4137}" destId="{8FDFE9DA-93C6-447E-AE4F-B5286CAF44AA}" srcOrd="1" destOrd="0" presId="urn:microsoft.com/office/officeart/2018/2/layout/IconLabelList"/>
    <dgm:cxn modelId="{BF17A7F9-18FB-4C27-94B4-B3D02D5FF699}" type="presParOf" srcId="{FD655BFF-D01F-427C-82B9-211E4EAE4137}" destId="{EF1AAB17-534A-40F8-9F59-D9A8C390C705}" srcOrd="2" destOrd="0" presId="urn:microsoft.com/office/officeart/2018/2/layout/IconLabelList"/>
    <dgm:cxn modelId="{A9330307-7378-408C-A236-43C9E1FB8E07}" type="presParOf" srcId="{F6889EFE-79BB-4771-90DA-97BEB9B30082}" destId="{48541F34-7F5A-461A-8FC3-27EA56712281}" srcOrd="3" destOrd="0" presId="urn:microsoft.com/office/officeart/2018/2/layout/IconLabelList"/>
    <dgm:cxn modelId="{820CD2C3-A553-49DE-AE66-A494D2FB7575}" type="presParOf" srcId="{F6889EFE-79BB-4771-90DA-97BEB9B30082}" destId="{BA555C9E-1D5D-4628-A627-73C258B17243}" srcOrd="4" destOrd="0" presId="urn:microsoft.com/office/officeart/2018/2/layout/IconLabelList"/>
    <dgm:cxn modelId="{7CEAACF4-63BD-4484-A69E-D01DCF1F95BC}" type="presParOf" srcId="{BA555C9E-1D5D-4628-A627-73C258B17243}" destId="{E4C16E37-3CB9-43D5-8ED2-A30DF1060F57}" srcOrd="0" destOrd="0" presId="urn:microsoft.com/office/officeart/2018/2/layout/IconLabelList"/>
    <dgm:cxn modelId="{F1FA27DA-3A10-466D-A801-832931CCA51B}" type="presParOf" srcId="{BA555C9E-1D5D-4628-A627-73C258B17243}" destId="{558F7B7F-B970-41E9-B9ED-A296AF60C1F6}" srcOrd="1" destOrd="0" presId="urn:microsoft.com/office/officeart/2018/2/layout/IconLabelList"/>
    <dgm:cxn modelId="{52082422-48C9-4C30-887A-5DC5E8D67911}" type="presParOf" srcId="{BA555C9E-1D5D-4628-A627-73C258B17243}" destId="{53B35FC5-BC04-4FFD-8CBE-5DB0A1BB718A}" srcOrd="2" destOrd="0" presId="urn:microsoft.com/office/officeart/2018/2/layout/IconLabelList"/>
    <dgm:cxn modelId="{A4BEC293-5B20-44E6-8F5A-F947132E14DE}" type="presParOf" srcId="{F6889EFE-79BB-4771-90DA-97BEB9B30082}" destId="{D00609F4-A5EE-47C2-863C-376689A67E58}" srcOrd="5" destOrd="0" presId="urn:microsoft.com/office/officeart/2018/2/layout/IconLabelList"/>
    <dgm:cxn modelId="{5C3CC079-FF3D-4092-93AF-2CD33DF4B843}" type="presParOf" srcId="{F6889EFE-79BB-4771-90DA-97BEB9B30082}" destId="{89C566DC-F834-4651-B5A8-0DA31D3629B4}" srcOrd="6" destOrd="0" presId="urn:microsoft.com/office/officeart/2018/2/layout/IconLabelList"/>
    <dgm:cxn modelId="{37473529-D588-4738-8D87-32971FEC1B7F}" type="presParOf" srcId="{89C566DC-F834-4651-B5A8-0DA31D3629B4}" destId="{F3EE1E91-64F4-4F75-823F-04CD641B298E}" srcOrd="0" destOrd="0" presId="urn:microsoft.com/office/officeart/2018/2/layout/IconLabelList"/>
    <dgm:cxn modelId="{FBB68486-008D-4F39-BFAE-E28345AFB475}" type="presParOf" srcId="{89C566DC-F834-4651-B5A8-0DA31D3629B4}" destId="{29CD95F7-AB97-4E84-8EC0-C7A52D8FB5A1}" srcOrd="1" destOrd="0" presId="urn:microsoft.com/office/officeart/2018/2/layout/IconLabelList"/>
    <dgm:cxn modelId="{320D5D9B-AE77-482D-BA0E-6D262586B895}" type="presParOf" srcId="{89C566DC-F834-4651-B5A8-0DA31D3629B4}" destId="{393DFD49-1D06-4992-A70D-2D28E040EFA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960DEC-D4CD-4D99-98A3-E8733FF46D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C6AD359-A362-47A6-9BAD-1E08E2CE2AA1}">
      <dgm:prSet custT="1"/>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AOE winners are recognized on multiple platforms: social media; at World Workplace; in </a:t>
          </a:r>
          <a:r>
            <a:rPr lang="en-US" sz="2000" b="1" i="1" dirty="0">
              <a:latin typeface="Open Sans" panose="020B0606030504020204" pitchFamily="34" charset="0"/>
              <a:ea typeface="Open Sans" panose="020B0606030504020204" pitchFamily="34" charset="0"/>
              <a:cs typeface="Open Sans" panose="020B0606030504020204" pitchFamily="34" charset="0"/>
            </a:rPr>
            <a:t>FMJ </a:t>
          </a:r>
          <a:r>
            <a:rPr lang="en-US" sz="2000" b="1" dirty="0">
              <a:latin typeface="Open Sans" panose="020B0606030504020204" pitchFamily="34" charset="0"/>
              <a:ea typeface="Open Sans" panose="020B0606030504020204" pitchFamily="34" charset="0"/>
              <a:cs typeface="Open Sans" panose="020B0606030504020204" pitchFamily="34" charset="0"/>
            </a:rPr>
            <a:t>magazine</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9B98EFF4-B081-4861-AB8C-E6B20B234E52}" type="parTrans" cxnId="{B9E1BBC8-C068-4618-B319-AC8692A2F7F3}">
      <dgm:prSet/>
      <dgm:spPr/>
      <dgm:t>
        <a:bodyPr/>
        <a:lstStyle/>
        <a:p>
          <a:endParaRPr lang="en-US"/>
        </a:p>
      </dgm:t>
    </dgm:pt>
    <dgm:pt modelId="{6A935889-D41E-44CC-A85B-707A50FC3197}" type="sibTrans" cxnId="{B9E1BBC8-C068-4618-B319-AC8692A2F7F3}">
      <dgm:prSet/>
      <dgm:spPr/>
      <dgm:t>
        <a:bodyPr/>
        <a:lstStyle/>
        <a:p>
          <a:endParaRPr lang="en-US"/>
        </a:p>
      </dgm:t>
    </dgm:pt>
    <dgm:pt modelId="{225DA5AB-7585-4ECF-8A1F-A9888308CF2A}">
      <dgm:prSet/>
      <dgm:spPr/>
      <dgm:t>
        <a:bodyPr/>
        <a:lstStyle/>
        <a:p>
          <a:endParaRPr lang="en-US" dirty="0"/>
        </a:p>
      </dgm:t>
    </dgm:pt>
    <dgm:pt modelId="{B7B444FE-5333-4FF7-BB09-A11D32823884}" type="parTrans" cxnId="{0ED454B6-C8AA-47A6-A047-DA4B4CF46834}">
      <dgm:prSet/>
      <dgm:spPr/>
      <dgm:t>
        <a:bodyPr/>
        <a:lstStyle/>
        <a:p>
          <a:endParaRPr lang="en-US"/>
        </a:p>
      </dgm:t>
    </dgm:pt>
    <dgm:pt modelId="{A88D84A8-FCF6-41B3-9E1E-0C80D90FFD61}" type="sibTrans" cxnId="{0ED454B6-C8AA-47A6-A047-DA4B4CF46834}">
      <dgm:prSet/>
      <dgm:spPr/>
      <dgm:t>
        <a:bodyPr/>
        <a:lstStyle/>
        <a:p>
          <a:endParaRPr lang="en-US"/>
        </a:p>
      </dgm:t>
    </dgm:pt>
    <dgm:pt modelId="{33BFD314-B2BE-46AF-B0B6-48A4A07DB168}">
      <dgm:prSet custT="1"/>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AOE individual winners receive a digital badge (great for self-promotion!)</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E1ABA165-9A6F-45CE-BD4C-1D5D61BA7C7E}" type="parTrans" cxnId="{6347092A-85ED-43E6-8335-5CB91628E05A}">
      <dgm:prSet/>
      <dgm:spPr/>
      <dgm:t>
        <a:bodyPr/>
        <a:lstStyle/>
        <a:p>
          <a:endParaRPr lang="en-US"/>
        </a:p>
      </dgm:t>
    </dgm:pt>
    <dgm:pt modelId="{8A3266C3-60B9-488F-9148-179118D84D18}" type="sibTrans" cxnId="{6347092A-85ED-43E6-8335-5CB91628E05A}">
      <dgm:prSet/>
      <dgm:spPr/>
      <dgm:t>
        <a:bodyPr/>
        <a:lstStyle/>
        <a:p>
          <a:endParaRPr lang="en-US"/>
        </a:p>
      </dgm:t>
    </dgm:pt>
    <dgm:pt modelId="{FD74D3A0-7149-496E-B977-21948F61FB3C}">
      <dgm:prSet custT="1"/>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An AOE can be a great tool for career advancement</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772DD61C-F82D-4E96-8685-675B2A988A1F}" type="parTrans" cxnId="{AF095F34-0057-432F-AEB5-3F30F0666E8E}">
      <dgm:prSet/>
      <dgm:spPr/>
      <dgm:t>
        <a:bodyPr/>
        <a:lstStyle/>
        <a:p>
          <a:endParaRPr lang="en-US"/>
        </a:p>
      </dgm:t>
    </dgm:pt>
    <dgm:pt modelId="{FE0EFD7A-52FD-4BD0-87B2-04C5B9296E93}" type="sibTrans" cxnId="{AF095F34-0057-432F-AEB5-3F30F0666E8E}">
      <dgm:prSet/>
      <dgm:spPr/>
      <dgm:t>
        <a:bodyPr/>
        <a:lstStyle/>
        <a:p>
          <a:endParaRPr lang="en-US"/>
        </a:p>
      </dgm:t>
    </dgm:pt>
    <dgm:pt modelId="{AFD7603C-52E6-4C49-B5EC-6C0C15EC44B7}">
      <dgm:prSet custT="1"/>
      <dgm:spPr/>
      <dgm: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IFMA’s Awards of Excellence recognize the outstanding achievements of individual members, chapters, councils, communities and partners. </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BE79F6AD-A04B-444B-ACBD-062307E28A18}" type="sibTrans" cxnId="{F2FF2796-7BB4-40F4-9413-86F1D0D3C773}">
      <dgm:prSet/>
      <dgm:spPr/>
      <dgm:t>
        <a:bodyPr/>
        <a:lstStyle/>
        <a:p>
          <a:endParaRPr lang="en-US"/>
        </a:p>
      </dgm:t>
    </dgm:pt>
    <dgm:pt modelId="{8F06214C-CCB7-4563-8612-984B8850EC31}" type="parTrans" cxnId="{F2FF2796-7BB4-40F4-9413-86F1D0D3C773}">
      <dgm:prSet/>
      <dgm:spPr/>
      <dgm:t>
        <a:bodyPr/>
        <a:lstStyle/>
        <a:p>
          <a:endParaRPr lang="en-US"/>
        </a:p>
      </dgm:t>
    </dgm:pt>
    <dgm:pt modelId="{9276943A-D633-4A11-B06D-3484E014B754}" type="pres">
      <dgm:prSet presAssocID="{E0960DEC-D4CD-4D99-98A3-E8733FF46D81}" presName="linear" presStyleCnt="0">
        <dgm:presLayoutVars>
          <dgm:animLvl val="lvl"/>
          <dgm:resizeHandles val="exact"/>
        </dgm:presLayoutVars>
      </dgm:prSet>
      <dgm:spPr/>
    </dgm:pt>
    <dgm:pt modelId="{F7B90D7E-5D8E-47A1-85BF-FDBC23FF56B4}" type="pres">
      <dgm:prSet presAssocID="{AFD7603C-52E6-4C49-B5EC-6C0C15EC44B7}" presName="parentText" presStyleLbl="node1" presStyleIdx="0" presStyleCnt="4" custScaleY="86364" custLinFactY="49785" custLinFactNeighborX="0" custLinFactNeighborY="100000">
        <dgm:presLayoutVars>
          <dgm:chMax val="0"/>
          <dgm:bulletEnabled val="1"/>
        </dgm:presLayoutVars>
      </dgm:prSet>
      <dgm:spPr/>
    </dgm:pt>
    <dgm:pt modelId="{E17080A9-E4C0-4667-927B-3E80C75701BD}" type="pres">
      <dgm:prSet presAssocID="{BE79F6AD-A04B-444B-ACBD-062307E28A18}" presName="spacer" presStyleCnt="0"/>
      <dgm:spPr/>
    </dgm:pt>
    <dgm:pt modelId="{A45FFA39-42AF-463E-83A4-6B282265C7C5}" type="pres">
      <dgm:prSet presAssocID="{BC6AD359-A362-47A6-9BAD-1E08E2CE2AA1}" presName="parentText" presStyleLbl="node1" presStyleIdx="1" presStyleCnt="4" custScaleY="90734" custLinFactNeighborX="0" custLinFactNeighborY="85338">
        <dgm:presLayoutVars>
          <dgm:chMax val="0"/>
          <dgm:bulletEnabled val="1"/>
        </dgm:presLayoutVars>
      </dgm:prSet>
      <dgm:spPr/>
    </dgm:pt>
    <dgm:pt modelId="{B20F5729-68CB-4F44-B7F8-111BC3E458FA}" type="pres">
      <dgm:prSet presAssocID="{BC6AD359-A362-47A6-9BAD-1E08E2CE2AA1}" presName="childText" presStyleLbl="revTx" presStyleIdx="0" presStyleCnt="1">
        <dgm:presLayoutVars>
          <dgm:bulletEnabled val="1"/>
        </dgm:presLayoutVars>
      </dgm:prSet>
      <dgm:spPr/>
    </dgm:pt>
    <dgm:pt modelId="{E665F99C-102D-4BB4-A6B7-9D55E31FCA88}" type="pres">
      <dgm:prSet presAssocID="{33BFD314-B2BE-46AF-B0B6-48A4A07DB168}" presName="parentText" presStyleLbl="node1" presStyleIdx="2" presStyleCnt="4" custScaleY="84405">
        <dgm:presLayoutVars>
          <dgm:chMax val="0"/>
          <dgm:bulletEnabled val="1"/>
        </dgm:presLayoutVars>
      </dgm:prSet>
      <dgm:spPr/>
    </dgm:pt>
    <dgm:pt modelId="{A889C300-7561-4EB2-B6D8-F77437CF0B41}" type="pres">
      <dgm:prSet presAssocID="{8A3266C3-60B9-488F-9148-179118D84D18}" presName="spacer" presStyleCnt="0"/>
      <dgm:spPr/>
    </dgm:pt>
    <dgm:pt modelId="{C3156B8A-1711-44E0-A947-C8BE1945E489}" type="pres">
      <dgm:prSet presAssocID="{FD74D3A0-7149-496E-B977-21948F61FB3C}" presName="parentText" presStyleLbl="node1" presStyleIdx="3" presStyleCnt="4" custScaleY="81132">
        <dgm:presLayoutVars>
          <dgm:chMax val="0"/>
          <dgm:bulletEnabled val="1"/>
        </dgm:presLayoutVars>
      </dgm:prSet>
      <dgm:spPr/>
    </dgm:pt>
  </dgm:ptLst>
  <dgm:cxnLst>
    <dgm:cxn modelId="{6347092A-85ED-43E6-8335-5CB91628E05A}" srcId="{E0960DEC-D4CD-4D99-98A3-E8733FF46D81}" destId="{33BFD314-B2BE-46AF-B0B6-48A4A07DB168}" srcOrd="2" destOrd="0" parTransId="{E1ABA165-9A6F-45CE-BD4C-1D5D61BA7C7E}" sibTransId="{8A3266C3-60B9-488F-9148-179118D84D18}"/>
    <dgm:cxn modelId="{5C9F112D-FEF4-4C8E-B1DC-C2CD7790B16D}" type="presOf" srcId="{225DA5AB-7585-4ECF-8A1F-A9888308CF2A}" destId="{B20F5729-68CB-4F44-B7F8-111BC3E458FA}" srcOrd="0" destOrd="0" presId="urn:microsoft.com/office/officeart/2005/8/layout/vList2"/>
    <dgm:cxn modelId="{AF095F34-0057-432F-AEB5-3F30F0666E8E}" srcId="{E0960DEC-D4CD-4D99-98A3-E8733FF46D81}" destId="{FD74D3A0-7149-496E-B977-21948F61FB3C}" srcOrd="3" destOrd="0" parTransId="{772DD61C-F82D-4E96-8685-675B2A988A1F}" sibTransId="{FE0EFD7A-52FD-4BD0-87B2-04C5B9296E93}"/>
    <dgm:cxn modelId="{DC6BEE8D-0270-4E02-808D-742E089A9BD8}" type="presOf" srcId="{FD74D3A0-7149-496E-B977-21948F61FB3C}" destId="{C3156B8A-1711-44E0-A947-C8BE1945E489}" srcOrd="0" destOrd="0" presId="urn:microsoft.com/office/officeart/2005/8/layout/vList2"/>
    <dgm:cxn modelId="{8EC5C395-11DE-4EAB-8282-1BC8A9CCA27E}" type="presOf" srcId="{AFD7603C-52E6-4C49-B5EC-6C0C15EC44B7}" destId="{F7B90D7E-5D8E-47A1-85BF-FDBC23FF56B4}" srcOrd="0" destOrd="0" presId="urn:microsoft.com/office/officeart/2005/8/layout/vList2"/>
    <dgm:cxn modelId="{F2FF2796-7BB4-40F4-9413-86F1D0D3C773}" srcId="{E0960DEC-D4CD-4D99-98A3-E8733FF46D81}" destId="{AFD7603C-52E6-4C49-B5EC-6C0C15EC44B7}" srcOrd="0" destOrd="0" parTransId="{8F06214C-CCB7-4563-8612-984B8850EC31}" sibTransId="{BE79F6AD-A04B-444B-ACBD-062307E28A18}"/>
    <dgm:cxn modelId="{A362F7A5-4C18-47B2-9642-097AFD74CC78}" type="presOf" srcId="{E0960DEC-D4CD-4D99-98A3-E8733FF46D81}" destId="{9276943A-D633-4A11-B06D-3484E014B754}" srcOrd="0" destOrd="0" presId="urn:microsoft.com/office/officeart/2005/8/layout/vList2"/>
    <dgm:cxn modelId="{2F25BAB3-0C32-487F-B152-3C5E3ED36774}" type="presOf" srcId="{33BFD314-B2BE-46AF-B0B6-48A4A07DB168}" destId="{E665F99C-102D-4BB4-A6B7-9D55E31FCA88}" srcOrd="0" destOrd="0" presId="urn:microsoft.com/office/officeart/2005/8/layout/vList2"/>
    <dgm:cxn modelId="{0ED454B6-C8AA-47A6-A047-DA4B4CF46834}" srcId="{BC6AD359-A362-47A6-9BAD-1E08E2CE2AA1}" destId="{225DA5AB-7585-4ECF-8A1F-A9888308CF2A}" srcOrd="0" destOrd="0" parTransId="{B7B444FE-5333-4FF7-BB09-A11D32823884}" sibTransId="{A88D84A8-FCF6-41B3-9E1E-0C80D90FFD61}"/>
    <dgm:cxn modelId="{B9E1BBC8-C068-4618-B319-AC8692A2F7F3}" srcId="{E0960DEC-D4CD-4D99-98A3-E8733FF46D81}" destId="{BC6AD359-A362-47A6-9BAD-1E08E2CE2AA1}" srcOrd="1" destOrd="0" parTransId="{9B98EFF4-B081-4861-AB8C-E6B20B234E52}" sibTransId="{6A935889-D41E-44CC-A85B-707A50FC3197}"/>
    <dgm:cxn modelId="{4DDCFEF4-A8E3-4930-A13B-78A55C6806E7}" type="presOf" srcId="{BC6AD359-A362-47A6-9BAD-1E08E2CE2AA1}" destId="{A45FFA39-42AF-463E-83A4-6B282265C7C5}" srcOrd="0" destOrd="0" presId="urn:microsoft.com/office/officeart/2005/8/layout/vList2"/>
    <dgm:cxn modelId="{7DDC049A-B5FF-42B0-9B9B-33141AFC6B14}" type="presParOf" srcId="{9276943A-D633-4A11-B06D-3484E014B754}" destId="{F7B90D7E-5D8E-47A1-85BF-FDBC23FF56B4}" srcOrd="0" destOrd="0" presId="urn:microsoft.com/office/officeart/2005/8/layout/vList2"/>
    <dgm:cxn modelId="{2322981E-07A5-42CF-9261-268C73DD846C}" type="presParOf" srcId="{9276943A-D633-4A11-B06D-3484E014B754}" destId="{E17080A9-E4C0-4667-927B-3E80C75701BD}" srcOrd="1" destOrd="0" presId="urn:microsoft.com/office/officeart/2005/8/layout/vList2"/>
    <dgm:cxn modelId="{259CD604-0EB8-45AB-BF7A-AAFC591CD495}" type="presParOf" srcId="{9276943A-D633-4A11-B06D-3484E014B754}" destId="{A45FFA39-42AF-463E-83A4-6B282265C7C5}" srcOrd="2" destOrd="0" presId="urn:microsoft.com/office/officeart/2005/8/layout/vList2"/>
    <dgm:cxn modelId="{37D5E76E-97CA-4EDC-AB65-9DF747C0B51A}" type="presParOf" srcId="{9276943A-D633-4A11-B06D-3484E014B754}" destId="{B20F5729-68CB-4F44-B7F8-111BC3E458FA}" srcOrd="3" destOrd="0" presId="urn:microsoft.com/office/officeart/2005/8/layout/vList2"/>
    <dgm:cxn modelId="{ADC3ADDF-2645-4091-B978-979E2D48B4D7}" type="presParOf" srcId="{9276943A-D633-4A11-B06D-3484E014B754}" destId="{E665F99C-102D-4BB4-A6B7-9D55E31FCA88}" srcOrd="4" destOrd="0" presId="urn:microsoft.com/office/officeart/2005/8/layout/vList2"/>
    <dgm:cxn modelId="{F5655B32-6B1C-4F25-AF33-893C042F6477}" type="presParOf" srcId="{9276943A-D633-4A11-B06D-3484E014B754}" destId="{A889C300-7561-4EB2-B6D8-F77437CF0B41}" srcOrd="5" destOrd="0" presId="urn:microsoft.com/office/officeart/2005/8/layout/vList2"/>
    <dgm:cxn modelId="{1D34B0BB-D03F-4FB0-A498-01063B6E5427}" type="presParOf" srcId="{9276943A-D633-4A11-B06D-3484E014B754}" destId="{C3156B8A-1711-44E0-A947-C8BE1945E48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D3F28-B9B7-4D44-8C18-EF4F10BF7917}">
      <dsp:nvSpPr>
        <dsp:cNvPr id="0" name=""/>
        <dsp:cNvSpPr/>
      </dsp:nvSpPr>
      <dsp:spPr>
        <a:xfrm>
          <a:off x="0" y="285947"/>
          <a:ext cx="4906402" cy="5969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Membership Benefits: </a:t>
          </a:r>
          <a:r>
            <a:rPr lang="en-US" sz="1600" i="1" kern="1200" dirty="0">
              <a:latin typeface="Open Sans" panose="020B0606030504020204" pitchFamily="34" charset="0"/>
              <a:ea typeface="Open Sans" panose="020B0606030504020204" pitchFamily="34" charset="0"/>
              <a:cs typeface="Open Sans" panose="020B0606030504020204" pitchFamily="34" charset="0"/>
            </a:rPr>
            <a:t>Access The Value of IFMA</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9140" y="315087"/>
        <a:ext cx="4848122" cy="538661"/>
      </dsp:txXfrm>
    </dsp:sp>
    <dsp:sp modelId="{8C578154-78C3-4AF8-8B10-F90D62E1EA3D}">
      <dsp:nvSpPr>
        <dsp:cNvPr id="0" name=""/>
        <dsp:cNvSpPr/>
      </dsp:nvSpPr>
      <dsp:spPr>
        <a:xfrm>
          <a:off x="0" y="928968"/>
          <a:ext cx="4906402" cy="6142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Membership Pricing Guide</a:t>
          </a:r>
        </a:p>
      </dsp:txBody>
      <dsp:txXfrm>
        <a:off x="29987" y="958955"/>
        <a:ext cx="4846428" cy="554310"/>
      </dsp:txXfrm>
    </dsp:sp>
    <dsp:sp modelId="{04DFAC47-DFF0-462E-B07A-57FE70168C15}">
      <dsp:nvSpPr>
        <dsp:cNvPr id="0" name=""/>
        <dsp:cNvSpPr/>
      </dsp:nvSpPr>
      <dsp:spPr>
        <a:xfrm>
          <a:off x="0" y="1589332"/>
          <a:ext cx="4906402" cy="6005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i="1" kern="1200" dirty="0">
              <a:latin typeface="Open Sans" panose="020B0606030504020204" pitchFamily="34" charset="0"/>
              <a:ea typeface="Open Sans" panose="020B0606030504020204" pitchFamily="34" charset="0"/>
              <a:cs typeface="Open Sans" panose="020B0606030504020204" pitchFamily="34" charset="0"/>
            </a:rPr>
            <a:t>ENGAGE</a:t>
          </a:r>
          <a:r>
            <a:rPr lang="en-US" sz="1600" kern="1200" dirty="0">
              <a:latin typeface="Open Sans" panose="020B0606030504020204" pitchFamily="34" charset="0"/>
              <a:ea typeface="Open Sans" panose="020B0606030504020204" pitchFamily="34" charset="0"/>
              <a:cs typeface="Open Sans" panose="020B0606030504020204" pitchFamily="34" charset="0"/>
            </a:rPr>
            <a:t> Forums </a:t>
          </a:r>
        </a:p>
      </dsp:txBody>
      <dsp:txXfrm>
        <a:off x="29315" y="1618647"/>
        <a:ext cx="4847772" cy="541882"/>
      </dsp:txXfrm>
    </dsp:sp>
    <dsp:sp modelId="{0261D3E4-6319-48A7-A40B-8FE5F69C8AA5}">
      <dsp:nvSpPr>
        <dsp:cNvPr id="0" name=""/>
        <dsp:cNvSpPr/>
      </dsp:nvSpPr>
      <dsp:spPr>
        <a:xfrm>
          <a:off x="0" y="2225230"/>
          <a:ext cx="4906402" cy="646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i="1" kern="1200" dirty="0">
              <a:latin typeface="Open Sans" panose="020B0606030504020204" pitchFamily="34" charset="0"/>
              <a:ea typeface="Open Sans" panose="020B0606030504020204" pitchFamily="34" charset="0"/>
              <a:cs typeface="Open Sans" panose="020B0606030504020204" pitchFamily="34" charset="0"/>
            </a:rPr>
            <a:t>Awards of Excellence</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1581" y="2256811"/>
        <a:ext cx="4843240" cy="583768"/>
      </dsp:txXfrm>
    </dsp:sp>
    <dsp:sp modelId="{29A74E52-B714-46DE-967B-F75DE0F14942}">
      <dsp:nvSpPr>
        <dsp:cNvPr id="0" name=""/>
        <dsp:cNvSpPr/>
      </dsp:nvSpPr>
      <dsp:spPr>
        <a:xfrm>
          <a:off x="0" y="2916235"/>
          <a:ext cx="4906402" cy="5821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i="0" kern="1200" dirty="0">
              <a:latin typeface="Open Sans" panose="020B0606030504020204" pitchFamily="34" charset="0"/>
              <a:ea typeface="Open Sans" panose="020B0606030504020204" pitchFamily="34" charset="0"/>
              <a:cs typeface="Open Sans" panose="020B0606030504020204" pitchFamily="34" charset="0"/>
            </a:rPr>
            <a:t>Regional Advisory Boards </a:t>
          </a:r>
        </a:p>
      </dsp:txBody>
      <dsp:txXfrm>
        <a:off x="28420" y="2944655"/>
        <a:ext cx="4849562" cy="525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B4619-A8A1-4986-9A26-D697FC120B93}">
      <dsp:nvSpPr>
        <dsp:cNvPr id="0" name=""/>
        <dsp:cNvSpPr/>
      </dsp:nvSpPr>
      <dsp:spPr>
        <a:xfrm>
          <a:off x="444499" y="152400"/>
          <a:ext cx="1843114" cy="15276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1CA93-DC9D-48CE-B9B2-B678490FBE86}">
      <dsp:nvSpPr>
        <dsp:cNvPr id="0" name=""/>
        <dsp:cNvSpPr/>
      </dsp:nvSpPr>
      <dsp:spPr>
        <a:xfrm>
          <a:off x="114300" y="1829011"/>
          <a:ext cx="2657645" cy="139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Extensive </a:t>
          </a:r>
          <a:r>
            <a:rPr lang="en-US" sz="2000" b="1" kern="1200"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3"/>
            </a:rPr>
            <a:t>Training &amp; Professional Development</a:t>
          </a:r>
          <a:r>
            <a:rPr lang="en-US" sz="2000" b="1" kern="1200" dirty="0">
              <a:latin typeface="Open Sans" panose="020B0606030504020204" pitchFamily="34" charset="0"/>
              <a:ea typeface="Open Sans" panose="020B0606030504020204" pitchFamily="34" charset="0"/>
              <a:cs typeface="Open Sans" panose="020B0606030504020204" pitchFamily="34" charset="0"/>
            </a:rPr>
            <a:t> Opportunities</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4300" y="1829011"/>
        <a:ext cx="2657645" cy="1399237"/>
      </dsp:txXfrm>
    </dsp:sp>
    <dsp:sp modelId="{DCE6777F-BD46-474C-B4CA-4DA05FC625FA}">
      <dsp:nvSpPr>
        <dsp:cNvPr id="0" name=""/>
        <dsp:cNvSpPr/>
      </dsp:nvSpPr>
      <dsp:spPr>
        <a:xfrm>
          <a:off x="3343058" y="95946"/>
          <a:ext cx="1523142" cy="143434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1AAB17-534A-40F8-9F59-D9A8C390C705}">
      <dsp:nvSpPr>
        <dsp:cNvPr id="0" name=""/>
        <dsp:cNvSpPr/>
      </dsp:nvSpPr>
      <dsp:spPr>
        <a:xfrm>
          <a:off x="2981077" y="1633140"/>
          <a:ext cx="2343871" cy="139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Events held worldwide to help you develop personal and professional skills </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981077" y="1633140"/>
        <a:ext cx="2343871" cy="1399237"/>
      </dsp:txXfrm>
    </dsp:sp>
    <dsp:sp modelId="{E4C16E37-3CB9-43D5-8ED2-A30DF1060F57}">
      <dsp:nvSpPr>
        <dsp:cNvPr id="0" name=""/>
        <dsp:cNvSpPr/>
      </dsp:nvSpPr>
      <dsp:spPr>
        <a:xfrm>
          <a:off x="6404920" y="0"/>
          <a:ext cx="1803885" cy="178347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35FC5-BC04-4FFD-8CBE-5DB0A1BB718A}">
      <dsp:nvSpPr>
        <dsp:cNvPr id="0" name=""/>
        <dsp:cNvSpPr/>
      </dsp:nvSpPr>
      <dsp:spPr>
        <a:xfrm>
          <a:off x="5818542" y="1551214"/>
          <a:ext cx="2720688" cy="139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Connect with FMs that share your specialized interests by joining an </a:t>
          </a:r>
          <a:r>
            <a:rPr lang="en-US" sz="2000" b="1" kern="1200"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8"/>
            </a:rPr>
            <a:t>Industry Council </a:t>
          </a:r>
          <a:r>
            <a:rPr lang="en-US" sz="2000" b="1" kern="1200" dirty="0">
              <a:latin typeface="Open Sans" panose="020B0606030504020204" pitchFamily="34" charset="0"/>
              <a:ea typeface="Open Sans" panose="020B0606030504020204" pitchFamily="34" charset="0"/>
              <a:cs typeface="Open Sans" panose="020B0606030504020204" pitchFamily="34" charset="0"/>
            </a:rPr>
            <a:t>and/or </a:t>
          </a:r>
          <a:r>
            <a:rPr lang="en-US" sz="2000" b="1" kern="1200"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9"/>
            </a:rPr>
            <a:t>Community</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818542" y="1551214"/>
        <a:ext cx="2720688" cy="1399237"/>
      </dsp:txXfrm>
    </dsp:sp>
    <dsp:sp modelId="{F3EE1E91-64F4-4F75-823F-04CD641B298E}">
      <dsp:nvSpPr>
        <dsp:cNvPr id="0" name=""/>
        <dsp:cNvSpPr/>
      </dsp:nvSpPr>
      <dsp:spPr>
        <a:xfrm>
          <a:off x="9250943" y="194372"/>
          <a:ext cx="1609659" cy="126109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3DFD49-1D06-4992-A70D-2D28E040EFA9}">
      <dsp:nvSpPr>
        <dsp:cNvPr id="0" name=""/>
        <dsp:cNvSpPr/>
      </dsp:nvSpPr>
      <dsp:spPr>
        <a:xfrm>
          <a:off x="8823997" y="1717060"/>
          <a:ext cx="2595407" cy="139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Career Resources</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8823997" y="1717060"/>
        <a:ext cx="2595407" cy="1399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90D7E-5D8E-47A1-85BF-FDBC23FF56B4}">
      <dsp:nvSpPr>
        <dsp:cNvPr id="0" name=""/>
        <dsp:cNvSpPr/>
      </dsp:nvSpPr>
      <dsp:spPr>
        <a:xfrm>
          <a:off x="0" y="772058"/>
          <a:ext cx="7037591" cy="10443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IFMA’s Awards of Excellence recognize the outstanding achievements of individual members, chapters, councils, communities and partners. </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0979" y="823037"/>
        <a:ext cx="6935633" cy="942351"/>
      </dsp:txXfrm>
    </dsp:sp>
    <dsp:sp modelId="{A45FFA39-42AF-463E-83A4-6B282265C7C5}">
      <dsp:nvSpPr>
        <dsp:cNvPr id="0" name=""/>
        <dsp:cNvSpPr/>
      </dsp:nvSpPr>
      <dsp:spPr>
        <a:xfrm>
          <a:off x="0" y="1963364"/>
          <a:ext cx="7037591" cy="10971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AOE winners are recognized on multiple platforms: social media; at World Workplace; in </a:t>
          </a:r>
          <a:r>
            <a:rPr lang="en-US" sz="2000" b="1" i="1" kern="1200" dirty="0">
              <a:latin typeface="Open Sans" panose="020B0606030504020204" pitchFamily="34" charset="0"/>
              <a:ea typeface="Open Sans" panose="020B0606030504020204" pitchFamily="34" charset="0"/>
              <a:cs typeface="Open Sans" panose="020B0606030504020204" pitchFamily="34" charset="0"/>
            </a:rPr>
            <a:t>FMJ </a:t>
          </a:r>
          <a:r>
            <a:rPr lang="en-US" sz="2000" b="1" kern="1200" dirty="0">
              <a:latin typeface="Open Sans" panose="020B0606030504020204" pitchFamily="34" charset="0"/>
              <a:ea typeface="Open Sans" panose="020B0606030504020204" pitchFamily="34" charset="0"/>
              <a:cs typeface="Open Sans" panose="020B0606030504020204" pitchFamily="34" charset="0"/>
            </a:rPr>
            <a:t>magazine</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3558" y="2016922"/>
        <a:ext cx="6930475" cy="990034"/>
      </dsp:txXfrm>
    </dsp:sp>
    <dsp:sp modelId="{B20F5729-68CB-4F44-B7F8-111BC3E458FA}">
      <dsp:nvSpPr>
        <dsp:cNvPr id="0" name=""/>
        <dsp:cNvSpPr/>
      </dsp:nvSpPr>
      <dsp:spPr>
        <a:xfrm>
          <a:off x="0" y="2311520"/>
          <a:ext cx="7037591"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444" tIns="67310" rIns="376936" bIns="67310" numCol="1" spcCol="1270" anchor="t" anchorCtr="0">
          <a:noAutofit/>
        </a:bodyPr>
        <a:lstStyle/>
        <a:p>
          <a:pPr marL="285750" lvl="1" indent="-285750" algn="l" defTabSz="1822450">
            <a:lnSpc>
              <a:spcPct val="90000"/>
            </a:lnSpc>
            <a:spcBef>
              <a:spcPct val="0"/>
            </a:spcBef>
            <a:spcAft>
              <a:spcPct val="20000"/>
            </a:spcAft>
            <a:buChar char="•"/>
          </a:pPr>
          <a:endParaRPr lang="en-US" sz="4100" kern="1200" dirty="0"/>
        </a:p>
      </dsp:txBody>
      <dsp:txXfrm>
        <a:off x="0" y="2311520"/>
        <a:ext cx="7037591" cy="877680"/>
      </dsp:txXfrm>
    </dsp:sp>
    <dsp:sp modelId="{E665F99C-102D-4BB4-A6B7-9D55E31FCA88}">
      <dsp:nvSpPr>
        <dsp:cNvPr id="0" name=""/>
        <dsp:cNvSpPr/>
      </dsp:nvSpPr>
      <dsp:spPr>
        <a:xfrm>
          <a:off x="0" y="3189200"/>
          <a:ext cx="7037591" cy="1020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AOE individual winners receive a digital badge (great for self-promotion!)</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9823" y="3239023"/>
        <a:ext cx="6937945" cy="920975"/>
      </dsp:txXfrm>
    </dsp:sp>
    <dsp:sp modelId="{C3156B8A-1711-44E0-A947-C8BE1945E489}">
      <dsp:nvSpPr>
        <dsp:cNvPr id="0" name=""/>
        <dsp:cNvSpPr/>
      </dsp:nvSpPr>
      <dsp:spPr>
        <a:xfrm>
          <a:off x="0" y="4362461"/>
          <a:ext cx="7037591" cy="9810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Open Sans" panose="020B0606030504020204" pitchFamily="34" charset="0"/>
              <a:ea typeface="Open Sans" panose="020B0606030504020204" pitchFamily="34" charset="0"/>
              <a:cs typeface="Open Sans" panose="020B0606030504020204" pitchFamily="34" charset="0"/>
            </a:rPr>
            <a:t>An AOE can be a great tool for career advancement</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7891" y="4410352"/>
        <a:ext cx="6941809" cy="8852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9118C-D3E9-4B01-850A-FC93D848D4A1}"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4B8C0-7923-4BEF-8F12-22FA6A90C1B2}" type="slidenum">
              <a:rPr lang="en-US" smtClean="0"/>
              <a:t>‹#›</a:t>
            </a:fld>
            <a:endParaRPr lang="en-US"/>
          </a:p>
        </p:txBody>
      </p:sp>
    </p:spTree>
    <p:extLst>
      <p:ext uri="{BB962C8B-B14F-4D97-AF65-F5344CB8AC3E}">
        <p14:creationId xmlns:p14="http://schemas.microsoft.com/office/powerpoint/2010/main" val="387543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jobnet.ifma.or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ifma.org/credentials/overview/"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1</a:t>
            </a:fld>
            <a:endParaRPr lang="en-US"/>
          </a:p>
        </p:txBody>
      </p:sp>
    </p:spTree>
    <p:extLst>
      <p:ext uri="{BB962C8B-B14F-4D97-AF65-F5344CB8AC3E}">
        <p14:creationId xmlns:p14="http://schemas.microsoft.com/office/powerpoint/2010/main" val="138434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Champions’ Toolkit is the one-stop shop for Champions to find resources to share with their Chapters. This resource is only available to IFMA Champions and cannot be accessed through the IFMA main website. </a:t>
            </a:r>
          </a:p>
          <a:p>
            <a:endParaRPr lang="en-US" dirty="0"/>
          </a:p>
          <a:p>
            <a:r>
              <a:rPr lang="en-US" dirty="0"/>
              <a:t>IFMA Component Liaisons have been assigned to both Champions and Chapters, and they are your primary points of contact for questions, support, and guidance. </a:t>
            </a:r>
          </a:p>
          <a:p>
            <a:endParaRPr lang="en-US" dirty="0"/>
          </a:p>
          <a:p>
            <a:r>
              <a:rPr lang="en-US" dirty="0"/>
              <a:t>IFMA Champions are recognized at IFMA events and through IFMA marketing and communications</a:t>
            </a:r>
          </a:p>
          <a:p>
            <a:endParaRPr lang="en-US" dirty="0"/>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10</a:t>
            </a:fld>
            <a:endParaRPr lang="en-US"/>
          </a:p>
        </p:txBody>
      </p:sp>
    </p:spTree>
    <p:extLst>
      <p:ext uri="{BB962C8B-B14F-4D97-AF65-F5344CB8AC3E}">
        <p14:creationId xmlns:p14="http://schemas.microsoft.com/office/powerpoint/2010/main" val="2643371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Champions Engage forum will be the primary means by which IFMA communicates updates and news out to Champions. Champions will also receive the Component Leaders e-newsletter (see example on slide 7)</a:t>
            </a:r>
          </a:p>
        </p:txBody>
      </p:sp>
      <p:sp>
        <p:nvSpPr>
          <p:cNvPr id="4" name="Slide Number Placeholder 3"/>
          <p:cNvSpPr>
            <a:spLocks noGrp="1"/>
          </p:cNvSpPr>
          <p:nvPr>
            <p:ph type="sldNum" sz="quarter" idx="5"/>
          </p:nvPr>
        </p:nvSpPr>
        <p:spPr/>
        <p:txBody>
          <a:bodyPr/>
          <a:lstStyle/>
          <a:p>
            <a:fld id="{1054B8C0-7923-4BEF-8F12-22FA6A90C1B2}" type="slidenum">
              <a:rPr lang="en-US" smtClean="0"/>
              <a:t>11</a:t>
            </a:fld>
            <a:endParaRPr lang="en-US"/>
          </a:p>
        </p:txBody>
      </p:sp>
    </p:spTree>
    <p:extLst>
      <p:ext uri="{BB962C8B-B14F-4D97-AF65-F5344CB8AC3E}">
        <p14:creationId xmlns:p14="http://schemas.microsoft.com/office/powerpoint/2010/main" val="75972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While some Chapters have Administrators, many do not. Champions are not expected to conduct any administrative tasks and duties.</a:t>
            </a:r>
          </a:p>
          <a:p>
            <a:pPr marL="171450" indent="-171450">
              <a:buFontTx/>
              <a:buChar char="-"/>
            </a:pPr>
            <a:r>
              <a:rPr lang="en-US" dirty="0"/>
              <a:t>Champions provide support, guidance, advice and mentorship to the Chapter’s leadership. As such, Champions are not expected to provide training or give presentations to the Chapter’s membership.</a:t>
            </a:r>
          </a:p>
          <a:p>
            <a:pPr marL="171450" indent="-171450">
              <a:buFontTx/>
              <a:buChar char="-"/>
            </a:pPr>
            <a:r>
              <a:rPr lang="en-US" dirty="0"/>
              <a:t>Champions are not a part of the Chapter’s board of directors or on any Committees; as such, Champions are not expected to engage in any volunteer leadership on behalf of the Chapter </a:t>
            </a:r>
          </a:p>
        </p:txBody>
      </p:sp>
      <p:sp>
        <p:nvSpPr>
          <p:cNvPr id="4" name="Slide Number Placeholder 3"/>
          <p:cNvSpPr>
            <a:spLocks noGrp="1"/>
          </p:cNvSpPr>
          <p:nvPr>
            <p:ph type="sldNum" sz="quarter" idx="5"/>
          </p:nvPr>
        </p:nvSpPr>
        <p:spPr/>
        <p:txBody>
          <a:bodyPr/>
          <a:lstStyle/>
          <a:p>
            <a:fld id="{1054B8C0-7923-4BEF-8F12-22FA6A90C1B2}" type="slidenum">
              <a:rPr lang="en-US" smtClean="0"/>
              <a:t>12</a:t>
            </a:fld>
            <a:endParaRPr lang="en-US"/>
          </a:p>
        </p:txBody>
      </p:sp>
    </p:spTree>
    <p:extLst>
      <p:ext uri="{BB962C8B-B14F-4D97-AF65-F5344CB8AC3E}">
        <p14:creationId xmlns:p14="http://schemas.microsoft.com/office/powerpoint/2010/main" val="2577427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Component Liaisons are there for you, as a Champion, AND for Chapters. </a:t>
            </a:r>
          </a:p>
          <a:p>
            <a:endParaRPr lang="en-US" dirty="0"/>
          </a:p>
          <a:p>
            <a:pPr marL="171450" indent="-171450">
              <a:buFontTx/>
              <a:buChar char="-"/>
            </a:pPr>
            <a:r>
              <a:rPr lang="en-US" dirty="0"/>
              <a:t>The Liaison will be introducing the Champion to their Chapter next week</a:t>
            </a:r>
          </a:p>
          <a:p>
            <a:pPr marL="171450" indent="-171450">
              <a:buFontTx/>
              <a:buChar char="-"/>
            </a:pPr>
            <a:r>
              <a:rPr lang="en-US" dirty="0"/>
              <a:t>There will eventually be a spreadsheet showing which Liaison is to which Chapter</a:t>
            </a:r>
          </a:p>
        </p:txBody>
      </p:sp>
      <p:sp>
        <p:nvSpPr>
          <p:cNvPr id="4" name="Slide Number Placeholder 3"/>
          <p:cNvSpPr>
            <a:spLocks noGrp="1"/>
          </p:cNvSpPr>
          <p:nvPr>
            <p:ph type="sldNum" sz="quarter" idx="5"/>
          </p:nvPr>
        </p:nvSpPr>
        <p:spPr/>
        <p:txBody>
          <a:bodyPr/>
          <a:lstStyle/>
          <a:p>
            <a:fld id="{1054B8C0-7923-4BEF-8F12-22FA6A90C1B2}" type="slidenum">
              <a:rPr lang="en-US" smtClean="0"/>
              <a:t>13</a:t>
            </a:fld>
            <a:endParaRPr lang="en-US"/>
          </a:p>
        </p:txBody>
      </p:sp>
    </p:spTree>
    <p:extLst>
      <p:ext uri="{BB962C8B-B14F-4D97-AF65-F5344CB8AC3E}">
        <p14:creationId xmlns:p14="http://schemas.microsoft.com/office/powerpoint/2010/main" val="422002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n-US" sz="1200" u="none" dirty="0">
                <a:effectLst/>
                <a:latin typeface="Open Sans" panose="020B0606030504020204" pitchFamily="34" charset="0"/>
                <a:ea typeface="Times New Roman" panose="02020603050405020304" pitchFamily="18" charset="0"/>
              </a:rPr>
              <a:t>In order to understand how we can best serve our adopted Chapters, it’s important to think from the Chapter’s perspective.</a:t>
            </a:r>
          </a:p>
        </p:txBody>
      </p:sp>
      <p:sp>
        <p:nvSpPr>
          <p:cNvPr id="4" name="Slide Number Placeholder 3"/>
          <p:cNvSpPr>
            <a:spLocks noGrp="1"/>
          </p:cNvSpPr>
          <p:nvPr>
            <p:ph type="sldNum" sz="quarter" idx="5"/>
          </p:nvPr>
        </p:nvSpPr>
        <p:spPr/>
        <p:txBody>
          <a:bodyPr/>
          <a:lstStyle/>
          <a:p>
            <a:fld id="{1054B8C0-7923-4BEF-8F12-22FA6A90C1B2}" type="slidenum">
              <a:rPr lang="en-US" smtClean="0"/>
              <a:t>14</a:t>
            </a:fld>
            <a:endParaRPr lang="en-US"/>
          </a:p>
        </p:txBody>
      </p:sp>
    </p:spTree>
    <p:extLst>
      <p:ext uri="{BB962C8B-B14F-4D97-AF65-F5344CB8AC3E}">
        <p14:creationId xmlns:p14="http://schemas.microsoft.com/office/powerpoint/2010/main" val="2665700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Tx/>
              <a:buChar char="-"/>
            </a:pPr>
            <a:r>
              <a:rPr lang="en-US" sz="1800" u="none" dirty="0">
                <a:effectLst/>
                <a:latin typeface="Open Sans" panose="020B0606030504020204" pitchFamily="34" charset="0"/>
                <a:ea typeface="Times New Roman" panose="02020603050405020304" pitchFamily="18" charset="0"/>
              </a:rPr>
              <a:t>Most IFMA Chapters have </a:t>
            </a:r>
            <a:r>
              <a:rPr lang="en-US" sz="1800" b="1" u="none" dirty="0">
                <a:effectLst/>
                <a:latin typeface="Open Sans" panose="020B0606030504020204" pitchFamily="34" charset="0"/>
                <a:ea typeface="Times New Roman" panose="02020603050405020304" pitchFamily="18" charset="0"/>
              </a:rPr>
              <a:t>little or no paid staff</a:t>
            </a:r>
            <a:r>
              <a:rPr lang="en-US" sz="1800" u="none" dirty="0">
                <a:effectLst/>
                <a:latin typeface="Open Sans" panose="020B0606030504020204" pitchFamily="34" charset="0"/>
                <a:ea typeface="Times New Roman" panose="02020603050405020304" pitchFamily="18" charset="0"/>
              </a:rPr>
              <a:t>, meaning volunteers drive everything from strategy to conducting operations to taking care of administrative tasks</a:t>
            </a:r>
          </a:p>
          <a:p>
            <a:pPr marL="285750" marR="0" indent="-285750">
              <a:spcBef>
                <a:spcPts val="0"/>
              </a:spcBef>
              <a:spcAft>
                <a:spcPts val="0"/>
              </a:spcAft>
              <a:buFontTx/>
              <a:buChar char="-"/>
            </a:pPr>
            <a:r>
              <a:rPr lang="en-US" sz="1800" u="none" dirty="0">
                <a:effectLst/>
                <a:latin typeface="Open Sans" panose="020B0606030504020204" pitchFamily="34" charset="0"/>
                <a:ea typeface="Times New Roman" panose="02020603050405020304" pitchFamily="18" charset="0"/>
              </a:rPr>
              <a:t>Chapter boards are </a:t>
            </a:r>
            <a:r>
              <a:rPr lang="en-US" sz="1800" b="1" u="none" dirty="0">
                <a:effectLst/>
                <a:latin typeface="Open Sans" panose="020B0606030504020204" pitchFamily="34" charset="0"/>
                <a:ea typeface="Times New Roman" panose="02020603050405020304" pitchFamily="18" charset="0"/>
              </a:rPr>
              <a:t>highly dependent upon committees and other volunteers</a:t>
            </a:r>
            <a:r>
              <a:rPr lang="en-US" sz="1800" u="none" dirty="0">
                <a:effectLst/>
                <a:latin typeface="Open Sans" panose="020B0606030504020204" pitchFamily="34" charset="0"/>
                <a:ea typeface="Times New Roman" panose="02020603050405020304" pitchFamily="18" charset="0"/>
              </a:rPr>
              <a:t> to realize the work of the Chapter </a:t>
            </a:r>
          </a:p>
          <a:p>
            <a:pPr marL="285750" marR="0" indent="-285750">
              <a:spcBef>
                <a:spcPts val="0"/>
              </a:spcBef>
              <a:spcAft>
                <a:spcPts val="0"/>
              </a:spcAft>
              <a:buFontTx/>
              <a:buChar char="-"/>
            </a:pPr>
            <a:r>
              <a:rPr lang="en-US" sz="1800" u="none" dirty="0">
                <a:effectLst/>
                <a:latin typeface="Open Sans" panose="020B0606030504020204" pitchFamily="34" charset="0"/>
                <a:ea typeface="Times New Roman" panose="02020603050405020304" pitchFamily="18" charset="0"/>
              </a:rPr>
              <a:t>Our volunteer leaders come from the world of Facility Management, and they are not expected to have expertise in association management. </a:t>
            </a:r>
            <a:r>
              <a:rPr lang="en-US" sz="1800" b="1" u="none" dirty="0">
                <a:effectLst/>
                <a:latin typeface="Open Sans" panose="020B0606030504020204" pitchFamily="34" charset="0"/>
                <a:ea typeface="Times New Roman" panose="02020603050405020304" pitchFamily="18" charset="0"/>
              </a:rPr>
              <a:t>As such, the level and quality of leadership skills, experiences, and training received to lead and govern an association will vary widely from Chapter to Chapter, person to person. </a:t>
            </a:r>
          </a:p>
          <a:p>
            <a:pPr marL="285750" marR="0" indent="-285750">
              <a:spcBef>
                <a:spcPts val="0"/>
              </a:spcBef>
              <a:spcAft>
                <a:spcPts val="0"/>
              </a:spcAft>
              <a:buFontTx/>
              <a:buChar char="-"/>
            </a:pPr>
            <a:r>
              <a:rPr lang="en-US" sz="1800" b="1" u="none" dirty="0">
                <a:effectLst/>
                <a:latin typeface="Open Sans" panose="020B0606030504020204" pitchFamily="34" charset="0"/>
                <a:ea typeface="Times New Roman" panose="02020603050405020304" pitchFamily="18" charset="0"/>
              </a:rPr>
              <a:t>Chapter leaders are focused on serving their members locally</a:t>
            </a:r>
            <a:r>
              <a:rPr lang="en-US" sz="1800" u="none" dirty="0">
                <a:effectLst/>
                <a:latin typeface="Open Sans" panose="020B0606030504020204" pitchFamily="34" charset="0"/>
                <a:ea typeface="Times New Roman" panose="02020603050405020304" pitchFamily="18" charset="0"/>
              </a:rPr>
              <a:t>. As such, they are not necessarily thinking about the larger world of IFMA and may not know about all the great offerings, resources, and services IFMA international has to offer them. </a:t>
            </a:r>
          </a:p>
          <a:p>
            <a:pPr marL="285750" marR="0" indent="-285750">
              <a:spcBef>
                <a:spcPts val="0"/>
              </a:spcBef>
              <a:spcAft>
                <a:spcPts val="0"/>
              </a:spcAft>
              <a:buFontTx/>
              <a:buChar char="-"/>
            </a:pPr>
            <a:r>
              <a:rPr lang="en-US" sz="1800" b="1" u="none" dirty="0">
                <a:effectLst/>
                <a:latin typeface="Open Sans" panose="020B0606030504020204" pitchFamily="34" charset="0"/>
                <a:ea typeface="Times New Roman" panose="02020603050405020304" pitchFamily="18" charset="0"/>
              </a:rPr>
              <a:t>As their Champion, you can help to build that bridge- connecting Chapters to IFMA international and bringing the benefits and resources available directly to them</a:t>
            </a:r>
            <a:r>
              <a:rPr lang="en-US" sz="1800" u="none" dirty="0">
                <a:effectLst/>
                <a:latin typeface="Open Sans" panose="020B0606030504020204" pitchFamily="34"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054B8C0-7923-4BEF-8F12-22FA6A90C1B2}" type="slidenum">
              <a:rPr lang="en-US" smtClean="0"/>
              <a:t>15</a:t>
            </a:fld>
            <a:endParaRPr lang="en-US"/>
          </a:p>
        </p:txBody>
      </p:sp>
    </p:spTree>
    <p:extLst>
      <p:ext uri="{BB962C8B-B14F-4D97-AF65-F5344CB8AC3E}">
        <p14:creationId xmlns:p14="http://schemas.microsoft.com/office/powerpoint/2010/main" val="53132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Appreciative Inquiry (AI) is a </a:t>
            </a:r>
            <a:r>
              <a:rPr lang="en-US" b="1" i="0" dirty="0">
                <a:solidFill>
                  <a:srgbClr val="202124"/>
                </a:solidFill>
                <a:effectLst/>
                <a:latin typeface="Roboto" panose="02000000000000000000" pitchFamily="2" charset="0"/>
              </a:rPr>
              <a:t>strengths-based, positive approach to leadership development and organizational change</a:t>
            </a:r>
            <a:r>
              <a:rPr lang="en-US" b="0" i="0" dirty="0">
                <a:solidFill>
                  <a:srgbClr val="202124"/>
                </a:solidFill>
                <a:effectLst/>
                <a:latin typeface="Roboto" panose="02000000000000000000" pitchFamily="2" charset="0"/>
              </a:rPr>
              <a:t>. AI can be used by individuals, teams, organizations, or at the societal level; in each case, it helps people move toward a shared vision for the future by engaging others in strategic innovation.</a:t>
            </a:r>
          </a:p>
          <a:p>
            <a:endParaRPr lang="en-US" dirty="0"/>
          </a:p>
          <a:p>
            <a:r>
              <a:rPr lang="en-US" b="0" i="0" dirty="0">
                <a:solidFill>
                  <a:srgbClr val="404041"/>
                </a:solidFill>
                <a:effectLst/>
                <a:latin typeface="Open Sans" panose="020B0606030504020204" pitchFamily="34" charset="0"/>
              </a:rPr>
              <a:t>AI distinguishes itself from other organizational visioning and change models by </a:t>
            </a:r>
            <a:r>
              <a:rPr lang="en-US" b="1" i="0" dirty="0">
                <a:solidFill>
                  <a:srgbClr val="404041"/>
                </a:solidFill>
                <a:effectLst/>
                <a:latin typeface="Open Sans" panose="020B0606030504020204" pitchFamily="34" charset="0"/>
              </a:rPr>
              <a:t>focusing on the best of what is </a:t>
            </a:r>
            <a:r>
              <a:rPr lang="en-US" b="0" i="0" dirty="0">
                <a:solidFill>
                  <a:srgbClr val="404041"/>
                </a:solidFill>
                <a:effectLst/>
                <a:latin typeface="Open Sans" panose="020B0606030504020204" pitchFamily="34" charset="0"/>
              </a:rPr>
              <a:t>and using this as a platform to build future directions. While many traditional methods begin by focusing on pitfalls and problems, </a:t>
            </a:r>
            <a:r>
              <a:rPr lang="en-US" b="1" i="0" dirty="0">
                <a:solidFill>
                  <a:srgbClr val="404041"/>
                </a:solidFill>
                <a:effectLst/>
                <a:latin typeface="Open Sans" panose="020B0606030504020204" pitchFamily="34" charset="0"/>
              </a:rPr>
              <a:t>Appreciative Inquiry asks people to explore strengths and successes that already exist, both internally and externally</a:t>
            </a:r>
            <a:r>
              <a:rPr lang="en-US" b="0" i="0" dirty="0">
                <a:solidFill>
                  <a:srgbClr val="404041"/>
                </a:solidFill>
                <a:effectLst/>
                <a:latin typeface="Open Sans" panose="020B0606030504020204" pitchFamily="34" charset="0"/>
              </a:rPr>
              <a:t>. This positive approach leads to extraordinary performance by reinforcing relationships and culture, creating common vision and direction, promoting learning and innovation, and energizing collective action.</a:t>
            </a:r>
          </a:p>
          <a:p>
            <a:endParaRPr lang="en-US" b="0" i="0" dirty="0">
              <a:solidFill>
                <a:srgbClr val="40404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1"/>
                </a:solidFill>
                <a:effectLst/>
                <a:latin typeface="Open Sans" panose="020B0606030504020204" pitchFamily="34" charset="0"/>
              </a:rPr>
              <a:t>Source: </a:t>
            </a:r>
            <a:r>
              <a:rPr lang="en-US" dirty="0"/>
              <a:t>https://cvdl.ben.edu/blog/what-is-appreciative-inquiry/#:~:text=Appreciative%20Inquiry%20(AI)%20is%20a,engaging%20others%20in%20strategic%20innovation.</a:t>
            </a:r>
          </a:p>
          <a:p>
            <a:endParaRPr lang="en-US" b="0" i="0" dirty="0">
              <a:solidFill>
                <a:srgbClr val="404041"/>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1054B8C0-7923-4BEF-8F12-22FA6A90C1B2}" type="slidenum">
              <a:rPr lang="en-US" smtClean="0"/>
              <a:t>16</a:t>
            </a:fld>
            <a:endParaRPr lang="en-US"/>
          </a:p>
        </p:txBody>
      </p:sp>
    </p:spTree>
    <p:extLst>
      <p:ext uri="{BB962C8B-B14F-4D97-AF65-F5344CB8AC3E}">
        <p14:creationId xmlns:p14="http://schemas.microsoft.com/office/powerpoint/2010/main" val="3822162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 positive approach is beneficial: </a:t>
            </a:r>
          </a:p>
          <a:p>
            <a:endParaRPr lang="en-US" dirty="0"/>
          </a:p>
          <a:p>
            <a:r>
              <a:rPr lang="en-US" dirty="0"/>
              <a:t>A problem-solving approach focuses on deficits, while an AI approach focuses on opportunities. It is the difference between a scarcity mindset and an abundance mindset. </a:t>
            </a:r>
          </a:p>
          <a:p>
            <a:endParaRPr lang="en-US" dirty="0"/>
          </a:p>
          <a:p>
            <a:r>
              <a:rPr lang="en-US" dirty="0"/>
              <a:t>This doesn’t mean that AI requires wearing “rose-tinted glasses”. AI is a rigorous approach that doesn’t gloss over problems, but rather uses them as learning opportunities. </a:t>
            </a:r>
          </a:p>
          <a:p>
            <a:endParaRPr lang="en-US" dirty="0"/>
          </a:p>
          <a:p>
            <a:r>
              <a:rPr lang="en-US" dirty="0"/>
              <a:t>AI is NOT about positive thinking (although positivity is important). AI accepts that there are problems but looks at them from a different viewpoint. </a:t>
            </a:r>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18</a:t>
            </a:fld>
            <a:endParaRPr lang="en-US"/>
          </a:p>
        </p:txBody>
      </p:sp>
    </p:spTree>
    <p:extLst>
      <p:ext uri="{BB962C8B-B14F-4D97-AF65-F5344CB8AC3E}">
        <p14:creationId xmlns:p14="http://schemas.microsoft.com/office/powerpoint/2010/main" val="3677091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examples of how to turn problem-focused questions into strengths-based, positives-focused questions.  </a:t>
            </a:r>
          </a:p>
        </p:txBody>
      </p:sp>
      <p:sp>
        <p:nvSpPr>
          <p:cNvPr id="4" name="Slide Number Placeholder 3"/>
          <p:cNvSpPr>
            <a:spLocks noGrp="1"/>
          </p:cNvSpPr>
          <p:nvPr>
            <p:ph type="sldNum" sz="quarter" idx="5"/>
          </p:nvPr>
        </p:nvSpPr>
        <p:spPr/>
        <p:txBody>
          <a:bodyPr/>
          <a:lstStyle/>
          <a:p>
            <a:fld id="{1054B8C0-7923-4BEF-8F12-22FA6A90C1B2}" type="slidenum">
              <a:rPr lang="en-US" smtClean="0"/>
              <a:t>19</a:t>
            </a:fld>
            <a:endParaRPr lang="en-US"/>
          </a:p>
        </p:txBody>
      </p:sp>
    </p:spTree>
    <p:extLst>
      <p:ext uri="{BB962C8B-B14F-4D97-AF65-F5344CB8AC3E}">
        <p14:creationId xmlns:p14="http://schemas.microsoft.com/office/powerpoint/2010/main" val="1165055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20</a:t>
            </a:fld>
            <a:endParaRPr lang="en-US"/>
          </a:p>
        </p:txBody>
      </p:sp>
    </p:spTree>
    <p:extLst>
      <p:ext uri="{BB962C8B-B14F-4D97-AF65-F5344CB8AC3E}">
        <p14:creationId xmlns:p14="http://schemas.microsoft.com/office/powerpoint/2010/main" val="106216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tabLst>
                <a:tab pos="2743200" algn="ctr"/>
                <a:tab pos="5486400" algn="r"/>
              </a:tabLst>
            </a:pPr>
            <a:r>
              <a:rPr lang="en-US" sz="1800" b="1" dirty="0">
                <a:effectLst/>
                <a:latin typeface="Open Sans" panose="020B0606030504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a:t>
            </a:fld>
            <a:endParaRPr lang="en-US"/>
          </a:p>
        </p:txBody>
      </p:sp>
    </p:spTree>
    <p:extLst>
      <p:ext uri="{BB962C8B-B14F-4D97-AF65-F5344CB8AC3E}">
        <p14:creationId xmlns:p14="http://schemas.microsoft.com/office/powerpoint/2010/main" val="3100817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questions help you to understand what the Chapter does really well, or what AI refers to as the “positive core strengths”. A list of positive core strengths common within organizations are listed in the blue column on the let. </a:t>
            </a:r>
          </a:p>
          <a:p>
            <a:endParaRPr lang="en-US" b="0" i="0" dirty="0">
              <a:solidFill>
                <a:srgbClr val="2A2A2A"/>
              </a:solidFill>
              <a:effectLst/>
              <a:latin typeface="lora" panose="020B0604020202020204" pitchFamily="2" charset="0"/>
            </a:endParaRPr>
          </a:p>
          <a:p>
            <a:r>
              <a:rPr lang="en-US" b="0" i="0" dirty="0">
                <a:solidFill>
                  <a:srgbClr val="2A2A2A"/>
                </a:solidFill>
                <a:effectLst/>
                <a:latin typeface="lora" panose="020B0604020202020204" pitchFamily="2" charset="0"/>
              </a:rPr>
              <a:t>IFMA AI playbook: </a:t>
            </a:r>
          </a:p>
          <a:p>
            <a:r>
              <a:rPr lang="en-US" b="0" i="0" dirty="0">
                <a:solidFill>
                  <a:srgbClr val="2A2A2A"/>
                </a:solidFill>
                <a:effectLst/>
                <a:latin typeface="lora" panose="020B0604020202020204" pitchFamily="2" charset="0"/>
              </a:rPr>
              <a:t> “AI assumes that every organization and community has many untapped and rich accounts of the positive- what people talk about as past, present, and future capacities or the positive core. </a:t>
            </a:r>
          </a:p>
          <a:p>
            <a:endParaRPr lang="en-US" b="0" i="0" dirty="0">
              <a:solidFill>
                <a:srgbClr val="2A2A2A"/>
              </a:solidFill>
              <a:effectLst/>
              <a:latin typeface="lora" panose="020B0604020202020204" pitchFamily="2" charset="0"/>
            </a:endParaRPr>
          </a:p>
          <a:p>
            <a:r>
              <a:rPr lang="en-US" b="0" i="0" dirty="0">
                <a:solidFill>
                  <a:srgbClr val="2A2A2A"/>
                </a:solidFill>
                <a:effectLst/>
                <a:latin typeface="lora" panose="020B0604020202020204" pitchFamily="2" charset="0"/>
              </a:rPr>
              <a:t>The Discovery phase is about </a:t>
            </a:r>
            <a:r>
              <a:rPr lang="en-US" b="0" i="1" dirty="0">
                <a:solidFill>
                  <a:srgbClr val="2A2A2A"/>
                </a:solidFill>
                <a:effectLst/>
                <a:latin typeface="lora" panose="020B0604020202020204" pitchFamily="2" charset="0"/>
              </a:rPr>
              <a:t>appreciating</a:t>
            </a:r>
            <a:r>
              <a:rPr lang="en-US" b="0" i="0" dirty="0">
                <a:solidFill>
                  <a:srgbClr val="2A2A2A"/>
                </a:solidFill>
                <a:effectLst/>
                <a:latin typeface="lora" panose="020B0604020202020204" pitchFamily="2" charset="0"/>
              </a:rPr>
              <a:t> the positive core. During this phase, participants ask questions that explore and identify strengths—of a team, organization, group, or individual. AI is concerned with using strengths to grow, change, adapt, and improve, so the more diverse a group, the more ground can be covered in the metaphorical search (Lewis et al., 2016).</a:t>
            </a:r>
          </a:p>
          <a:p>
            <a:pPr marL="171450" indent="-171450">
              <a:buFontTx/>
              <a:buChar char="-"/>
            </a:pPr>
            <a:r>
              <a:rPr lang="en-US" b="0" i="0" dirty="0">
                <a:solidFill>
                  <a:srgbClr val="2A2A2A"/>
                </a:solidFill>
                <a:effectLst/>
                <a:latin typeface="lora" panose="020B0604020202020204" pitchFamily="2" charset="0"/>
              </a:rPr>
              <a:t>https://positivepsychology.com/appreciative-inquiry-questions/ </a:t>
            </a:r>
          </a:p>
          <a:p>
            <a:pPr marL="171450" indent="-171450">
              <a:buFontTx/>
              <a:buChar char="-"/>
            </a:pPr>
            <a:endParaRPr lang="en-US" b="0" i="0" dirty="0">
              <a:solidFill>
                <a:srgbClr val="2A2A2A"/>
              </a:solidFill>
              <a:effectLst/>
              <a:latin typeface="lora" panose="020B0604020202020204" pitchFamily="2" charset="0"/>
            </a:endParaRPr>
          </a:p>
          <a:p>
            <a:pPr algn="l"/>
            <a:r>
              <a:rPr lang="en-US" b="0" i="0" dirty="0">
                <a:solidFill>
                  <a:srgbClr val="2A2A2A"/>
                </a:solidFill>
                <a:effectLst/>
                <a:latin typeface="lora" panose="020B0604020202020204" pitchFamily="2" charset="0"/>
              </a:rPr>
              <a:t>Succinctly put, an appreciative or positive question is:</a:t>
            </a:r>
          </a:p>
          <a:p>
            <a:r>
              <a:rPr lang="en-US" dirty="0">
                <a:solidFill>
                  <a:srgbClr val="333333"/>
                </a:solidFill>
                <a:effectLst/>
                <a:latin typeface="lora" pitchFamily="2" charset="0"/>
              </a:rPr>
              <a:t>“A question that seeks to uncover and bring out the best in a person, a situation or an organization.”</a:t>
            </a:r>
            <a:endParaRPr lang="en-US" dirty="0">
              <a:solidFill>
                <a:srgbClr val="2A2A2A"/>
              </a:solidFill>
              <a:effectLst/>
              <a:latin typeface="lora" pitchFamily="2"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21</a:t>
            </a:fld>
            <a:endParaRPr lang="en-US"/>
          </a:p>
        </p:txBody>
      </p:sp>
    </p:spTree>
    <p:extLst>
      <p:ext uri="{BB962C8B-B14F-4D97-AF65-F5344CB8AC3E}">
        <p14:creationId xmlns:p14="http://schemas.microsoft.com/office/powerpoint/2010/main" val="1790657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22</a:t>
            </a:fld>
            <a:endParaRPr lang="en-US"/>
          </a:p>
        </p:txBody>
      </p:sp>
    </p:spTree>
    <p:extLst>
      <p:ext uri="{BB962C8B-B14F-4D97-AF65-F5344CB8AC3E}">
        <p14:creationId xmlns:p14="http://schemas.microsoft.com/office/powerpoint/2010/main" val="4221742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23</a:t>
            </a:fld>
            <a:endParaRPr lang="en-US"/>
          </a:p>
        </p:txBody>
      </p:sp>
    </p:spTree>
    <p:extLst>
      <p:ext uri="{BB962C8B-B14F-4D97-AF65-F5344CB8AC3E}">
        <p14:creationId xmlns:p14="http://schemas.microsoft.com/office/powerpoint/2010/main" val="658656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24</a:t>
            </a:fld>
            <a:endParaRPr lang="en-US"/>
          </a:p>
        </p:txBody>
      </p:sp>
    </p:spTree>
    <p:extLst>
      <p:ext uri="{BB962C8B-B14F-4D97-AF65-F5344CB8AC3E}">
        <p14:creationId xmlns:p14="http://schemas.microsoft.com/office/powerpoint/2010/main" val="2958857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25</a:t>
            </a:fld>
            <a:endParaRPr lang="en-US"/>
          </a:p>
        </p:txBody>
      </p:sp>
    </p:spTree>
    <p:extLst>
      <p:ext uri="{BB962C8B-B14F-4D97-AF65-F5344CB8AC3E}">
        <p14:creationId xmlns:p14="http://schemas.microsoft.com/office/powerpoint/2010/main" val="2897295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26</a:t>
            </a:fld>
            <a:endParaRPr lang="en-US"/>
          </a:p>
        </p:txBody>
      </p:sp>
    </p:spTree>
    <p:extLst>
      <p:ext uri="{BB962C8B-B14F-4D97-AF65-F5344CB8AC3E}">
        <p14:creationId xmlns:p14="http://schemas.microsoft.com/office/powerpoint/2010/main" val="57573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Many chapters have expressed concerns about the impact of the pandemic on their members; many have lost jobs (which has also impacted membership retention). So, highlight the career resources </a:t>
            </a:r>
          </a:p>
          <a:p>
            <a:pPr lvl="1">
              <a:lnSpc>
                <a:spcPct val="150000"/>
              </a:lnSpc>
              <a:buFont typeface="Wingdings" panose="05000000000000000000" pitchFamily="2" charset="2"/>
              <a:buChar char="Ø"/>
            </a:pPr>
            <a:r>
              <a:rPr lang="en-US" dirty="0">
                <a:solidFill>
                  <a:srgbClr val="595959"/>
                </a:solidFill>
              </a:rPr>
              <a:t>Find your next job with </a:t>
            </a:r>
            <a:r>
              <a:rPr lang="en-US" dirty="0" err="1">
                <a:solidFill>
                  <a:srgbClr val="595959"/>
                </a:solidFill>
                <a:hlinkClick r:id="rId3"/>
              </a:rPr>
              <a:t>JOBnet</a:t>
            </a:r>
            <a:r>
              <a:rPr lang="en-US" dirty="0">
                <a:solidFill>
                  <a:srgbClr val="595959"/>
                </a:solidFill>
              </a:rPr>
              <a:t>.</a:t>
            </a:r>
          </a:p>
          <a:p>
            <a:pPr lvl="1">
              <a:lnSpc>
                <a:spcPct val="150000"/>
              </a:lnSpc>
              <a:buFont typeface="Wingdings" panose="05000000000000000000" pitchFamily="2" charset="2"/>
              <a:buChar char="Ø"/>
            </a:pPr>
            <a:r>
              <a:rPr lang="en-US" dirty="0">
                <a:solidFill>
                  <a:srgbClr val="595959"/>
                </a:solidFill>
              </a:rPr>
              <a:t>Receive career coaching, resume tips, and interview prep. </a:t>
            </a:r>
          </a:p>
          <a:p>
            <a:pPr lvl="1">
              <a:lnSpc>
                <a:spcPct val="150000"/>
              </a:lnSpc>
              <a:buFont typeface="Wingdings" panose="05000000000000000000" pitchFamily="2" charset="2"/>
              <a:buChar char="Ø"/>
            </a:pPr>
            <a:r>
              <a:rPr lang="en-US" dirty="0">
                <a:solidFill>
                  <a:srgbClr val="595959"/>
                </a:solidFill>
              </a:rPr>
              <a:t>Discounts on exams for IFMA </a:t>
            </a:r>
            <a:r>
              <a:rPr lang="en-US" dirty="0">
                <a:solidFill>
                  <a:srgbClr val="595959"/>
                </a:solidFill>
                <a:hlinkClick r:id="rId4"/>
              </a:rPr>
              <a:t>credentials</a:t>
            </a:r>
            <a:r>
              <a:rPr lang="en-US" dirty="0">
                <a:solidFill>
                  <a:srgbClr val="595959"/>
                </a:solidFill>
              </a:rPr>
              <a:t>. </a:t>
            </a:r>
            <a:endParaRPr lang="en-US" dirty="0">
              <a:solidFill>
                <a:srgbClr val="4F8FB0"/>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27</a:t>
            </a:fld>
            <a:endParaRPr lang="en-US"/>
          </a:p>
        </p:txBody>
      </p:sp>
    </p:spTree>
    <p:extLst>
      <p:ext uri="{BB962C8B-B14F-4D97-AF65-F5344CB8AC3E}">
        <p14:creationId xmlns:p14="http://schemas.microsoft.com/office/powerpoint/2010/main" val="1020821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Engage Forum is the easiest way to connect with FM colleagues from around the world. IFMA Members can join the conversation to learn from the discussions – or post a question.  Discussions cover the wide range of FM topics – everything from trash can placement to technology solutions to personnel best practices – members can learn from each other with the click of a button.</a:t>
            </a:r>
          </a:p>
          <a:p>
            <a:endParaRPr lang="en-US" dirty="0"/>
          </a:p>
          <a:p>
            <a:pPr>
              <a:lnSpc>
                <a:spcPct val="150000"/>
              </a:lnSpc>
              <a:buFont typeface="Wingdings" panose="05000000000000000000" pitchFamily="2" charset="2"/>
              <a:buChar char="Ø"/>
            </a:pPr>
            <a:r>
              <a:rPr lang="en-US" sz="2400" b="0" dirty="0">
                <a:solidFill>
                  <a:srgbClr val="595959"/>
                </a:solidFill>
              </a:rPr>
              <a:t>All-Members Forum:  </a:t>
            </a:r>
          </a:p>
          <a:p>
            <a:pPr lvl="1">
              <a:lnSpc>
                <a:spcPct val="150000"/>
              </a:lnSpc>
              <a:buFont typeface="Wingdings" panose="05000000000000000000" pitchFamily="2" charset="2"/>
              <a:buChar char="Ø"/>
            </a:pPr>
            <a:r>
              <a:rPr lang="en-US" b="0" dirty="0">
                <a:solidFill>
                  <a:srgbClr val="595959"/>
                </a:solidFill>
              </a:rPr>
              <a:t>Get answers and share resources with other FM professionals</a:t>
            </a:r>
          </a:p>
          <a:p>
            <a:pPr lvl="1">
              <a:lnSpc>
                <a:spcPct val="150000"/>
              </a:lnSpc>
              <a:buFont typeface="Wingdings" panose="05000000000000000000" pitchFamily="2" charset="2"/>
              <a:buChar char="Ø"/>
            </a:pPr>
            <a:r>
              <a:rPr lang="en-US" b="0" dirty="0">
                <a:solidFill>
                  <a:srgbClr val="595959"/>
                </a:solidFill>
              </a:rPr>
              <a:t>Members-only access </a:t>
            </a:r>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28</a:t>
            </a:fld>
            <a:endParaRPr lang="en-US"/>
          </a:p>
        </p:txBody>
      </p:sp>
    </p:spTree>
    <p:extLst>
      <p:ext uri="{BB962C8B-B14F-4D97-AF65-F5344CB8AC3E}">
        <p14:creationId xmlns:p14="http://schemas.microsoft.com/office/powerpoint/2010/main" val="284587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29</a:t>
            </a:fld>
            <a:endParaRPr lang="en-US"/>
          </a:p>
        </p:txBody>
      </p:sp>
    </p:spTree>
    <p:extLst>
      <p:ext uri="{BB962C8B-B14F-4D97-AF65-F5344CB8AC3E}">
        <p14:creationId xmlns:p14="http://schemas.microsoft.com/office/powerpoint/2010/main" val="2507945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30</a:t>
            </a:fld>
            <a:endParaRPr lang="en-US"/>
          </a:p>
        </p:txBody>
      </p:sp>
    </p:spTree>
    <p:extLst>
      <p:ext uri="{BB962C8B-B14F-4D97-AF65-F5344CB8AC3E}">
        <p14:creationId xmlns:p14="http://schemas.microsoft.com/office/powerpoint/2010/main" val="1992845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1" dirty="0">
                <a:effectLst/>
                <a:latin typeface="Open Sans" panose="020B0606030504020204" pitchFamily="34" charset="0"/>
                <a:ea typeface="Times New Roman" panose="02020603050405020304" pitchFamily="18" charset="0"/>
              </a:rPr>
              <a:t>Description: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Open Sans" panose="020B0606030504020204" pitchFamily="34" charset="0"/>
                <a:ea typeface="Times New Roman" panose="02020603050405020304" pitchFamily="18" charset="0"/>
              </a:rPr>
              <a:t>To improve the connection between IFMA HQ and IFMA chapters worldwide, IFMA volunteers and staff leaders (e.g., “Champions”) will provide information and targeted support to chapters utilizing a curated selection of IFMA resources (“Toolkit”). This Program and the Toolkit will be managed by the Director, Components and Membership.  </a:t>
            </a:r>
            <a:endParaRPr lang="en-US" sz="1200" dirty="0">
              <a:effectLst/>
              <a:latin typeface="Times New Roman" panose="02020603050405020304" pitchFamily="18" charset="0"/>
              <a:ea typeface="Times New Roman" panose="02020603050405020304" pitchFamily="18" charset="0"/>
            </a:endParaRPr>
          </a:p>
          <a:p>
            <a:pPr marL="63500" marR="0">
              <a:spcBef>
                <a:spcPts val="0"/>
              </a:spcBef>
              <a:spcAft>
                <a:spcPts val="0"/>
              </a:spcAft>
            </a:pPr>
            <a:r>
              <a:rPr lang="en-US" sz="1200" dirty="0">
                <a:effectLst/>
                <a:latin typeface="Open Sans" panose="020B0606030504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200"/>
              </a:spcBef>
              <a:spcAft>
                <a:spcPts val="0"/>
              </a:spcAft>
            </a:pPr>
            <a:r>
              <a:rPr lang="en-US" sz="1200" b="1" i="1" dirty="0">
                <a:solidFill>
                  <a:srgbClr val="1F3763"/>
                </a:solidFill>
                <a:effectLst/>
                <a:latin typeface="Open Sans" panose="020B0606030504020204" pitchFamily="34" charset="0"/>
                <a:ea typeface="Times New Roman" panose="02020603050405020304" pitchFamily="18" charset="0"/>
                <a:cs typeface="Times New Roman" panose="02020603050405020304" pitchFamily="18" charset="0"/>
              </a:rPr>
              <a:t>Purpose: </a:t>
            </a:r>
            <a:endParaRPr lang="en-US"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Open Sans" panose="020B0606030504020204" pitchFamily="34" charset="0"/>
                <a:ea typeface="Times New Roman" panose="02020603050405020304" pitchFamily="18" charset="0"/>
              </a:rPr>
              <a:t>IFMA has developed the Champions Program and Toolkit in an effort to improve support to and increase direct engagement with IFMA chapters. This Program directly supports the achievement of Strategic Theme 1, Objective 2, of IFMA’s Balanced Scorecard for 2020-2022. </a:t>
            </a:r>
            <a:endParaRPr lang="en-US" sz="1200" dirty="0">
              <a:effectLst/>
              <a:latin typeface="Times New Roman" panose="02020603050405020304" pitchFamily="18" charset="0"/>
              <a:ea typeface="Times New Roman" panose="02020603050405020304" pitchFamily="18" charset="0"/>
            </a:endParaRPr>
          </a:p>
          <a:p>
            <a:endParaRPr lang="en-US" dirty="0"/>
          </a:p>
          <a:p>
            <a:pPr marL="63500" marR="0">
              <a:spcBef>
                <a:spcPts val="0"/>
              </a:spcBef>
              <a:spcAft>
                <a:spcPts val="0"/>
              </a:spcAft>
            </a:pPr>
            <a:r>
              <a:rPr lang="en-US" sz="1200" b="1" i="1" dirty="0">
                <a:solidFill>
                  <a:srgbClr val="1F3763"/>
                </a:solidFill>
                <a:effectLst/>
                <a:latin typeface="Open Sans" panose="020B0606030504020204" pitchFamily="34" charset="0"/>
                <a:ea typeface="Times New Roman" panose="02020603050405020304" pitchFamily="18" charset="0"/>
                <a:cs typeface="Times New Roman" panose="02020603050405020304" pitchFamily="18" charset="0"/>
              </a:rPr>
              <a:t>Why did IFMA develop a ‘Champions’ Program? </a:t>
            </a:r>
            <a:endParaRPr lang="en-US"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Open Sans" panose="020B0606030504020204" pitchFamily="34" charset="0"/>
                <a:ea typeface="Times New Roman" panose="02020603050405020304" pitchFamily="18" charset="0"/>
              </a:rPr>
              <a:t>IFMA is committed to supporting IFMA Chapters worldwide in meeting their goals and representing their members in the Build Environment. This program seeks to improve how IFMA supports and provides resources to IFMA Chapters. It also have the benefit of increasing the connection between IFMA and Chapters through direct engagement. </a:t>
            </a:r>
          </a:p>
          <a:p>
            <a:pPr marL="0" marR="0">
              <a:spcBef>
                <a:spcPts val="0"/>
              </a:spcBef>
              <a:spcAft>
                <a:spcPts val="0"/>
              </a:spcAft>
            </a:pPr>
            <a:endParaRPr lang="en-US" sz="1200" dirty="0">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1F3763"/>
                </a:solidFill>
                <a:effectLst/>
                <a:latin typeface="Open Sans" panose="020B0606030504020204" pitchFamily="34" charset="0"/>
                <a:ea typeface="Times New Roman" panose="02020603050405020304" pitchFamily="18" charset="0"/>
                <a:cs typeface="Times New Roman" panose="02020603050405020304" pitchFamily="18" charset="0"/>
              </a:rPr>
              <a:t>How does this Program work?</a:t>
            </a:r>
            <a:endParaRPr lang="en-US"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Open Sans" panose="020B0606030504020204" pitchFamily="34" charset="0"/>
                <a:ea typeface="Times New Roman" panose="02020603050405020304" pitchFamily="18" charset="0"/>
              </a:rPr>
              <a:t>IFMA has recruited volunteers from the IFMA international board of directors, Fellows, and senior staff to serve as Champions. Champions will provide information and targeted support to chapters utilizing a curated selection of IFMA resources (“Toolkit”). This Program and the Toolkit will be managed by the Director, Components and Membership.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1F3763"/>
                </a:solidFill>
                <a:effectLst/>
                <a:latin typeface="Open Sans" panose="020B0606030504020204" pitchFamily="34" charset="0"/>
                <a:ea typeface="Times New Roman" panose="02020603050405020304" pitchFamily="18" charset="0"/>
                <a:cs typeface="Times New Roman" panose="02020603050405020304" pitchFamily="18" charset="0"/>
              </a:rPr>
              <a:t>Which Chapters are getting a Champion? </a:t>
            </a:r>
            <a:endParaRPr lang="en-US"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first year of the Champions’ Program, IFMA International has assigned Champions to only a portion of all IFMA Chapters. Chapters are not able to request a Champion at this time. However, IFMA intends to expand the Program to include more Chapters in the future.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1F3763"/>
                </a:solidFill>
                <a:effectLst/>
                <a:latin typeface="Open Sans" panose="020B0606030504020204" pitchFamily="34" charset="0"/>
                <a:ea typeface="Times New Roman" panose="02020603050405020304" pitchFamily="18" charset="0"/>
                <a:cs typeface="Times New Roman" panose="02020603050405020304" pitchFamily="18" charset="0"/>
              </a:rPr>
              <a:t>How do I respond if a Chapter reaches out to me requesting a Champion?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Please direct this contact to their Component Liaison. IFMA’s Components Team maintains a list of chapter requests for future consideration. In the meantime, IFMA staff will make all efforts to provide these chapters with direct support in lieu of a Champion. </a:t>
            </a:r>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a:t>
            </a:fld>
            <a:endParaRPr lang="en-US"/>
          </a:p>
        </p:txBody>
      </p:sp>
    </p:spTree>
    <p:extLst>
      <p:ext uri="{BB962C8B-B14F-4D97-AF65-F5344CB8AC3E}">
        <p14:creationId xmlns:p14="http://schemas.microsoft.com/office/powerpoint/2010/main" val="598278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31</a:t>
            </a:fld>
            <a:endParaRPr lang="en-US"/>
          </a:p>
        </p:txBody>
      </p:sp>
    </p:spTree>
    <p:extLst>
      <p:ext uri="{BB962C8B-B14F-4D97-AF65-F5344CB8AC3E}">
        <p14:creationId xmlns:p14="http://schemas.microsoft.com/office/powerpoint/2010/main" val="921650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32</a:t>
            </a:fld>
            <a:endParaRPr lang="en-US"/>
          </a:p>
        </p:txBody>
      </p:sp>
    </p:spTree>
    <p:extLst>
      <p:ext uri="{BB962C8B-B14F-4D97-AF65-F5344CB8AC3E}">
        <p14:creationId xmlns:p14="http://schemas.microsoft.com/office/powerpoint/2010/main" val="1080966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33</a:t>
            </a:fld>
            <a:endParaRPr lang="en-US"/>
          </a:p>
        </p:txBody>
      </p:sp>
    </p:spTree>
    <p:extLst>
      <p:ext uri="{BB962C8B-B14F-4D97-AF65-F5344CB8AC3E}">
        <p14:creationId xmlns:p14="http://schemas.microsoft.com/office/powerpoint/2010/main" val="4138518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34</a:t>
            </a:fld>
            <a:endParaRPr lang="en-US"/>
          </a:p>
        </p:txBody>
      </p:sp>
    </p:spTree>
    <p:extLst>
      <p:ext uri="{BB962C8B-B14F-4D97-AF65-F5344CB8AC3E}">
        <p14:creationId xmlns:p14="http://schemas.microsoft.com/office/powerpoint/2010/main" val="1123631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presentation, we will send out a link to the recording and a link to the Toolkit</a:t>
            </a:r>
            <a:endParaRPr lang="en-US" u="none" dirty="0"/>
          </a:p>
          <a:p>
            <a:endParaRPr lang="en-US" u="none" dirty="0"/>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35</a:t>
            </a:fld>
            <a:endParaRPr lang="en-US"/>
          </a:p>
        </p:txBody>
      </p:sp>
    </p:spTree>
    <p:extLst>
      <p:ext uri="{BB962C8B-B14F-4D97-AF65-F5344CB8AC3E}">
        <p14:creationId xmlns:p14="http://schemas.microsoft.com/office/powerpoint/2010/main" val="1997039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36</a:t>
            </a:fld>
            <a:endParaRPr lang="en-US"/>
          </a:p>
        </p:txBody>
      </p:sp>
    </p:spTree>
    <p:extLst>
      <p:ext uri="{BB962C8B-B14F-4D97-AF65-F5344CB8AC3E}">
        <p14:creationId xmlns:p14="http://schemas.microsoft.com/office/powerpoint/2010/main" val="3774883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37</a:t>
            </a:fld>
            <a:endParaRPr lang="en-US"/>
          </a:p>
        </p:txBody>
      </p:sp>
    </p:spTree>
    <p:extLst>
      <p:ext uri="{BB962C8B-B14F-4D97-AF65-F5344CB8AC3E}">
        <p14:creationId xmlns:p14="http://schemas.microsoft.com/office/powerpoint/2010/main" val="197163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effectLst/>
                <a:latin typeface="Open Sans" panose="020B0606030504020204" pitchFamily="34" charset="0"/>
                <a:ea typeface="Times New Roman" panose="02020603050405020304" pitchFamily="18" charset="0"/>
              </a:rPr>
              <a:t>Champion Responsibilities and Expectations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To participate in an initial kickoff meeting. Champions will only need to participate in this meeting once in the lifetime of their service as Champions;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To participate in a training workshop before making contact with their assigned chapter(s);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To engage with the board leaders of their adopted chapter(s) at least twice within the 18-month period of their term; 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dirty="0">
                <a:effectLst/>
                <a:latin typeface="Open Sans" panose="020B0606030504020204" pitchFamily="34" charset="0"/>
                <a:ea typeface="Calibri" panose="020F0502020204030204" pitchFamily="34" charset="0"/>
                <a:cs typeface="Times New Roman" panose="02020603050405020304" pitchFamily="18" charset="0"/>
              </a:rPr>
              <a:t>Provide feedback to IFMA chapter liaisons on staff following each chapter contact. </a:t>
            </a:r>
            <a:endParaRPr lang="en-US" u="sng" dirty="0"/>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4</a:t>
            </a:fld>
            <a:endParaRPr lang="en-US"/>
          </a:p>
        </p:txBody>
      </p:sp>
    </p:spTree>
    <p:extLst>
      <p:ext uri="{BB962C8B-B14F-4D97-AF65-F5344CB8AC3E}">
        <p14:creationId xmlns:p14="http://schemas.microsoft.com/office/powerpoint/2010/main" val="2845890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Open Sans" panose="020B0606030504020204" pitchFamily="34" charset="0"/>
                <a:ea typeface="Times New Roman" panose="02020603050405020304" pitchFamily="18" charset="0"/>
              </a:rPr>
              <a:t>Champions</a:t>
            </a:r>
            <a:r>
              <a:rPr lang="en-US" sz="1800" b="1" dirty="0">
                <a:effectLst/>
                <a:latin typeface="Open Sans" panose="020B0606030504020204" pitchFamily="34" charset="0"/>
                <a:ea typeface="Times New Roman" panose="02020603050405020304" pitchFamily="18" charset="0"/>
              </a:rPr>
              <a:t> </a:t>
            </a:r>
            <a:r>
              <a:rPr lang="en-US" sz="1800" dirty="0">
                <a:effectLst/>
                <a:latin typeface="Open Sans" panose="020B0606030504020204" pitchFamily="34" charset="0"/>
                <a:ea typeface="Times New Roman" panose="02020603050405020304" pitchFamily="18" charset="0"/>
              </a:rPr>
              <a:t>are expected to have contact with </a:t>
            </a:r>
            <a:r>
              <a:rPr lang="en-US" sz="1800" b="1" dirty="0">
                <a:effectLst/>
                <a:latin typeface="Open Sans" panose="020B0606030504020204" pitchFamily="34" charset="0"/>
                <a:ea typeface="Times New Roman" panose="02020603050405020304" pitchFamily="18" charset="0"/>
              </a:rPr>
              <a:t>board leaders (especially the President and 1</a:t>
            </a:r>
            <a:r>
              <a:rPr lang="en-US" sz="1800" b="1" baseline="30000" dirty="0">
                <a:effectLst/>
                <a:latin typeface="Open Sans" panose="020B0606030504020204" pitchFamily="34" charset="0"/>
                <a:ea typeface="Times New Roman" panose="02020603050405020304" pitchFamily="18" charset="0"/>
              </a:rPr>
              <a:t>st</a:t>
            </a:r>
            <a:r>
              <a:rPr lang="en-US" sz="1800" b="1" dirty="0">
                <a:effectLst/>
                <a:latin typeface="Open Sans" panose="020B0606030504020204" pitchFamily="34" charset="0"/>
                <a:ea typeface="Times New Roman" panose="02020603050405020304" pitchFamily="18" charset="0"/>
              </a:rPr>
              <a:t> Vice Chair/President-elect) </a:t>
            </a:r>
            <a:r>
              <a:rPr lang="en-US" sz="1800" dirty="0">
                <a:effectLst/>
                <a:latin typeface="Open Sans" panose="020B0606030504020204" pitchFamily="34" charset="0"/>
                <a:ea typeface="Times New Roman" panose="02020603050405020304" pitchFamily="18" charset="0"/>
              </a:rPr>
              <a:t>of their adopted chapter(s) at least twice within the 18-month period of their term. </a:t>
            </a:r>
            <a:endParaRPr lang="en-US" sz="1800" b="1" dirty="0">
              <a:effectLst/>
              <a:latin typeface="Open Sans" panose="020B0606030504020204" pitchFamily="34" charset="0"/>
              <a:ea typeface="Times New Roman" panose="02020603050405020304" pitchFamily="18" charset="0"/>
            </a:endParaRPr>
          </a:p>
          <a:p>
            <a:pPr marL="285750" marR="0" indent="-285750">
              <a:spcBef>
                <a:spcPts val="0"/>
              </a:spcBef>
              <a:spcAft>
                <a:spcPts val="0"/>
              </a:spcAft>
              <a:buFontTx/>
              <a:buChar char="-"/>
            </a:pPr>
            <a:r>
              <a:rPr lang="en-US" sz="1800" dirty="0">
                <a:effectLst/>
                <a:latin typeface="Open Sans" panose="020B0606030504020204" pitchFamily="34" charset="0"/>
                <a:ea typeface="Times New Roman" panose="02020603050405020304" pitchFamily="18" charset="0"/>
              </a:rPr>
              <a:t>Champions are expected to build a relationship with chapter leaders and identify/recommend the nature of their support to the chapter. IFMA HQ staff are available to provide suggestions for topics or areas for support and which IFMA resources to utilize. </a:t>
            </a:r>
            <a:endParaRPr lang="en-US" sz="1800" u="sng" dirty="0"/>
          </a:p>
          <a:p>
            <a:pPr marL="628650" lvl="1" indent="-171450">
              <a:buFontTx/>
              <a:buChar char="-"/>
            </a:pPr>
            <a:endParaRPr lang="en-US" dirty="0"/>
          </a:p>
          <a:p>
            <a:pPr marL="628650" lvl="1" indent="-171450">
              <a:buFontTx/>
              <a:buChar char="-"/>
            </a:pPr>
            <a:endParaRPr lang="en-US" dirty="0"/>
          </a:p>
          <a:p>
            <a:pPr marL="0" indent="0">
              <a:buFontTx/>
              <a:buNone/>
            </a:pPr>
            <a:endParaRPr lang="en-US" u="none" dirty="0"/>
          </a:p>
          <a:p>
            <a:pPr marL="628650" lvl="1"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5</a:t>
            </a:fld>
            <a:endParaRPr lang="en-US"/>
          </a:p>
        </p:txBody>
      </p:sp>
    </p:spTree>
    <p:extLst>
      <p:ext uri="{BB962C8B-B14F-4D97-AF65-F5344CB8AC3E}">
        <p14:creationId xmlns:p14="http://schemas.microsoft.com/office/powerpoint/2010/main" val="99825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Tx/>
              <a:buChar char="-"/>
            </a:pPr>
            <a:r>
              <a:rPr lang="en-US" sz="1800" b="1" dirty="0">
                <a:effectLst/>
                <a:latin typeface="Open Sans" panose="020B0606030504020204" pitchFamily="34" charset="0"/>
                <a:ea typeface="Times New Roman" panose="02020603050405020304" pitchFamily="18" charset="0"/>
              </a:rPr>
              <a:t>Champions are to serve as resources to chapter leaders, providing guidance, advice, and mentorship.</a:t>
            </a:r>
            <a:r>
              <a:rPr lang="en-US" sz="1800" dirty="0">
                <a:effectLst/>
                <a:latin typeface="Open Sans" panose="020B0606030504020204" pitchFamily="34" charset="0"/>
                <a:ea typeface="Times New Roman" panose="02020603050405020304" pitchFamily="18" charset="0"/>
              </a:rPr>
              <a:t> They should also share relevant news and updates from IFMA International with their Chapters. </a:t>
            </a:r>
          </a:p>
          <a:p>
            <a:pPr marL="742950" marR="0" lvl="1" indent="-285750">
              <a:spcBef>
                <a:spcPts val="0"/>
              </a:spcBef>
              <a:spcAft>
                <a:spcPts val="0"/>
              </a:spcAft>
              <a:buFontTx/>
              <a:buChar char="-"/>
            </a:pPr>
            <a:r>
              <a:rPr lang="en-US" sz="1800" dirty="0"/>
              <a:t>Examples of the kinds of information Champions should share include but are not limited to: forwarding information about upcoming IFMA events and calls for presenters; sharing new tools and templates developed for Components; providing membership data reports developed by IFMA annually;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Open Sans" panose="020B0606030504020204" pitchFamily="34" charset="0"/>
              <a:ea typeface="Times New Roman" panose="02020603050405020304" pitchFamily="18" charset="0"/>
            </a:endParaRPr>
          </a:p>
          <a:p>
            <a:pPr marL="285750" marR="0" indent="-285750">
              <a:spcBef>
                <a:spcPts val="0"/>
              </a:spcBef>
              <a:spcAft>
                <a:spcPts val="0"/>
              </a:spcAft>
              <a:buFontTx/>
              <a:buChar char="-"/>
            </a:pPr>
            <a:r>
              <a:rPr lang="en-US" sz="1800" dirty="0">
                <a:effectLst/>
                <a:latin typeface="Open Sans" panose="020B0606030504020204" pitchFamily="34" charset="0"/>
                <a:ea typeface="Times New Roman" panose="02020603050405020304" pitchFamily="18" charset="0"/>
              </a:rPr>
              <a:t>Contacts can take many forms, including but not limited to phone calls; email exchanges; in-person meetings; and chapter events.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54B8C0-7923-4BEF-8F12-22FA6A90C1B2}" type="slidenum">
              <a:rPr lang="en-US" smtClean="0"/>
              <a:t>6</a:t>
            </a:fld>
            <a:endParaRPr lang="en-US"/>
          </a:p>
        </p:txBody>
      </p:sp>
    </p:spTree>
    <p:extLst>
      <p:ext uri="{BB962C8B-B14F-4D97-AF65-F5344CB8AC3E}">
        <p14:creationId xmlns:p14="http://schemas.microsoft.com/office/powerpoint/2010/main" val="553110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the kinds of information Champions should be sharing </a:t>
            </a:r>
          </a:p>
          <a:p>
            <a:endParaRPr lang="en-US" dirty="0"/>
          </a:p>
        </p:txBody>
      </p:sp>
      <p:sp>
        <p:nvSpPr>
          <p:cNvPr id="4" name="Slide Number Placeholder 3"/>
          <p:cNvSpPr>
            <a:spLocks noGrp="1"/>
          </p:cNvSpPr>
          <p:nvPr>
            <p:ph type="sldNum" sz="quarter" idx="5"/>
          </p:nvPr>
        </p:nvSpPr>
        <p:spPr/>
        <p:txBody>
          <a:bodyPr/>
          <a:lstStyle/>
          <a:p>
            <a:fld id="{1054B8C0-7923-4BEF-8F12-22FA6A90C1B2}" type="slidenum">
              <a:rPr lang="en-US" smtClean="0"/>
              <a:t>7</a:t>
            </a:fld>
            <a:endParaRPr lang="en-US"/>
          </a:p>
        </p:txBody>
      </p:sp>
    </p:spTree>
    <p:extLst>
      <p:ext uri="{BB962C8B-B14F-4D97-AF65-F5344CB8AC3E}">
        <p14:creationId xmlns:p14="http://schemas.microsoft.com/office/powerpoint/2010/main" val="20383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examples</a:t>
            </a:r>
          </a:p>
        </p:txBody>
      </p:sp>
      <p:sp>
        <p:nvSpPr>
          <p:cNvPr id="4" name="Slide Number Placeholder 3"/>
          <p:cNvSpPr>
            <a:spLocks noGrp="1"/>
          </p:cNvSpPr>
          <p:nvPr>
            <p:ph type="sldNum" sz="quarter" idx="5"/>
          </p:nvPr>
        </p:nvSpPr>
        <p:spPr/>
        <p:txBody>
          <a:bodyPr/>
          <a:lstStyle/>
          <a:p>
            <a:fld id="{1054B8C0-7923-4BEF-8F12-22FA6A90C1B2}" type="slidenum">
              <a:rPr lang="en-US" smtClean="0"/>
              <a:t>8</a:t>
            </a:fld>
            <a:endParaRPr lang="en-US"/>
          </a:p>
        </p:txBody>
      </p:sp>
    </p:spTree>
    <p:extLst>
      <p:ext uri="{BB962C8B-B14F-4D97-AF65-F5344CB8AC3E}">
        <p14:creationId xmlns:p14="http://schemas.microsoft.com/office/powerpoint/2010/main" val="339537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examples </a:t>
            </a:r>
          </a:p>
        </p:txBody>
      </p:sp>
      <p:sp>
        <p:nvSpPr>
          <p:cNvPr id="4" name="Slide Number Placeholder 3"/>
          <p:cNvSpPr>
            <a:spLocks noGrp="1"/>
          </p:cNvSpPr>
          <p:nvPr>
            <p:ph type="sldNum" sz="quarter" idx="5"/>
          </p:nvPr>
        </p:nvSpPr>
        <p:spPr/>
        <p:txBody>
          <a:bodyPr/>
          <a:lstStyle/>
          <a:p>
            <a:fld id="{1054B8C0-7923-4BEF-8F12-22FA6A90C1B2}" type="slidenum">
              <a:rPr lang="en-US" smtClean="0"/>
              <a:t>9</a:t>
            </a:fld>
            <a:endParaRPr lang="en-US"/>
          </a:p>
        </p:txBody>
      </p:sp>
    </p:spTree>
    <p:extLst>
      <p:ext uri="{BB962C8B-B14F-4D97-AF65-F5344CB8AC3E}">
        <p14:creationId xmlns:p14="http://schemas.microsoft.com/office/powerpoint/2010/main" val="2158893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E2E61838-737E-D74A-84D6-A21E41B0733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00B7210-3B0F-B04B-BF88-81EB3667789F}"/>
              </a:ext>
            </a:extLst>
          </p:cNvPr>
          <p:cNvSpPr/>
          <p:nvPr userDrawn="1"/>
        </p:nvSpPr>
        <p:spPr>
          <a:xfrm>
            <a:off x="0" y="2179178"/>
            <a:ext cx="12192000" cy="2914115"/>
          </a:xfrm>
          <a:prstGeom prst="rect">
            <a:avLst/>
          </a:prstGeom>
          <a:solidFill>
            <a:srgbClr val="0E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6227C-6D8A-3044-A3CA-D3C803D093CB}"/>
              </a:ext>
            </a:extLst>
          </p:cNvPr>
          <p:cNvSpPr>
            <a:spLocks noGrp="1"/>
          </p:cNvSpPr>
          <p:nvPr>
            <p:ph type="ctrTitle"/>
          </p:nvPr>
        </p:nvSpPr>
        <p:spPr>
          <a:xfrm>
            <a:off x="662455" y="1122363"/>
            <a:ext cx="10005545" cy="2387600"/>
          </a:xfrm>
        </p:spPr>
        <p:txBody>
          <a:bodyPr anchor="b">
            <a:normAutofit/>
          </a:bodyPr>
          <a:lstStyle>
            <a:lvl1pPr algn="l">
              <a:defRPr sz="48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3F27596D-AAD3-C746-9D33-0A8D716DC244}"/>
              </a:ext>
            </a:extLst>
          </p:cNvPr>
          <p:cNvSpPr>
            <a:spLocks noGrp="1"/>
          </p:cNvSpPr>
          <p:nvPr>
            <p:ph type="subTitle" idx="1"/>
          </p:nvPr>
        </p:nvSpPr>
        <p:spPr>
          <a:xfrm>
            <a:off x="662455" y="3602038"/>
            <a:ext cx="10005545" cy="1655762"/>
          </a:xfrm>
        </p:spPr>
        <p:txBody>
          <a:bodyPr/>
          <a:lstStyle>
            <a:lvl1pPr marL="0" indent="0" algn="l">
              <a:buNone/>
              <a:defRPr sz="2400">
                <a:solidFill>
                  <a:srgbClr val="4F8FB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1BEC2E34-AA17-CC48-B6D3-AD15B0D948A7}"/>
              </a:ext>
            </a:extLst>
          </p:cNvPr>
          <p:cNvPicPr>
            <a:picLocks noChangeAspect="1"/>
          </p:cNvPicPr>
          <p:nvPr userDrawn="1"/>
        </p:nvPicPr>
        <p:blipFill>
          <a:blip r:embed="rId3"/>
          <a:stretch>
            <a:fillRect/>
          </a:stretch>
        </p:blipFill>
        <p:spPr>
          <a:xfrm>
            <a:off x="0" y="6765925"/>
            <a:ext cx="12192000" cy="92075"/>
          </a:xfrm>
          <a:prstGeom prst="rect">
            <a:avLst/>
          </a:prstGeom>
        </p:spPr>
      </p:pic>
      <p:pic>
        <p:nvPicPr>
          <p:cNvPr id="10" name="Picture 9" descr="Logo&#10;&#10;Description automatically generated">
            <a:extLst>
              <a:ext uri="{FF2B5EF4-FFF2-40B4-BE49-F238E27FC236}">
                <a16:creationId xmlns:a16="http://schemas.microsoft.com/office/drawing/2014/main" id="{076C3F92-F439-664A-AE1D-E3FA932B1432}"/>
              </a:ext>
            </a:extLst>
          </p:cNvPr>
          <p:cNvPicPr>
            <a:picLocks noChangeAspect="1"/>
          </p:cNvPicPr>
          <p:nvPr userDrawn="1"/>
        </p:nvPicPr>
        <p:blipFill>
          <a:blip r:embed="rId4"/>
          <a:stretch>
            <a:fillRect/>
          </a:stretch>
        </p:blipFill>
        <p:spPr>
          <a:xfrm>
            <a:off x="662455" y="637255"/>
            <a:ext cx="2656199" cy="832621"/>
          </a:xfrm>
          <a:prstGeom prst="rect">
            <a:avLst/>
          </a:prstGeom>
        </p:spPr>
      </p:pic>
    </p:spTree>
    <p:extLst>
      <p:ext uri="{BB962C8B-B14F-4D97-AF65-F5344CB8AC3E}">
        <p14:creationId xmlns:p14="http://schemas.microsoft.com/office/powerpoint/2010/main" val="109815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2A78-F3F0-474E-A967-9022868D7E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48FFB0-569C-1447-A80A-176AA73E09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82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CAA02-6B84-7447-B583-5C297F7DCA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660DB-3EA8-2249-90D5-AEBFB8775A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35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87996-14C3-A446-A788-52FB3C04A7D9}"/>
              </a:ext>
            </a:extLst>
          </p:cNvPr>
          <p:cNvSpPr>
            <a:spLocks noGrp="1"/>
          </p:cNvSpPr>
          <p:nvPr>
            <p:ph idx="1"/>
          </p:nvPr>
        </p:nvSpPr>
        <p:spPr>
          <a:xfrm>
            <a:off x="838200" y="1384524"/>
            <a:ext cx="10515600" cy="4792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032F80B-0A17-4C44-A412-2DBFBE44663A}"/>
              </a:ext>
            </a:extLst>
          </p:cNvPr>
          <p:cNvPicPr>
            <a:picLocks noChangeAspect="1"/>
          </p:cNvPicPr>
          <p:nvPr userDrawn="1"/>
        </p:nvPicPr>
        <p:blipFill>
          <a:blip r:embed="rId2"/>
          <a:stretch>
            <a:fillRect/>
          </a:stretch>
        </p:blipFill>
        <p:spPr>
          <a:xfrm flipV="1">
            <a:off x="123305" y="6485969"/>
            <a:ext cx="10515600" cy="79414"/>
          </a:xfrm>
          <a:prstGeom prst="rect">
            <a:avLst/>
          </a:prstGeom>
        </p:spPr>
      </p:pic>
      <p:sp>
        <p:nvSpPr>
          <p:cNvPr id="8" name="TextBox 7">
            <a:extLst>
              <a:ext uri="{FF2B5EF4-FFF2-40B4-BE49-F238E27FC236}">
                <a16:creationId xmlns:a16="http://schemas.microsoft.com/office/drawing/2014/main" id="{812BD087-BC18-8241-9D9E-969352F319BB}"/>
              </a:ext>
            </a:extLst>
          </p:cNvPr>
          <p:cNvSpPr txBox="1"/>
          <p:nvPr userDrawn="1"/>
        </p:nvSpPr>
        <p:spPr>
          <a:xfrm>
            <a:off x="123305" y="6567300"/>
            <a:ext cx="2811631" cy="200055"/>
          </a:xfrm>
          <a:prstGeom prst="rect">
            <a:avLst/>
          </a:prstGeom>
          <a:noFill/>
        </p:spPr>
        <p:txBody>
          <a:bodyPr wrap="square" rtlCol="0">
            <a:spAutoFit/>
          </a:bodyPr>
          <a:lstStyle/>
          <a:p>
            <a:r>
              <a:rPr lang="en-US" sz="700">
                <a:latin typeface="Roboto" panose="02000000000000000000" pitchFamily="2" charset="0"/>
                <a:ea typeface="Roboto" panose="02000000000000000000" pitchFamily="2" charset="0"/>
              </a:rPr>
              <a:t>Copyright © 2021</a:t>
            </a:r>
          </a:p>
        </p:txBody>
      </p:sp>
      <p:pic>
        <p:nvPicPr>
          <p:cNvPr id="9" name="Picture 8" descr="Logo&#10;&#10;Description automatically generated">
            <a:extLst>
              <a:ext uri="{FF2B5EF4-FFF2-40B4-BE49-F238E27FC236}">
                <a16:creationId xmlns:a16="http://schemas.microsoft.com/office/drawing/2014/main" id="{C7113DC9-E4A3-784B-8914-C27A2919D0F4}"/>
              </a:ext>
            </a:extLst>
          </p:cNvPr>
          <p:cNvPicPr>
            <a:picLocks noChangeAspect="1"/>
          </p:cNvPicPr>
          <p:nvPr userDrawn="1"/>
        </p:nvPicPr>
        <p:blipFill>
          <a:blip r:embed="rId3"/>
          <a:stretch>
            <a:fillRect/>
          </a:stretch>
        </p:blipFill>
        <p:spPr>
          <a:xfrm>
            <a:off x="10814858" y="6329160"/>
            <a:ext cx="1253837" cy="393032"/>
          </a:xfrm>
          <a:prstGeom prst="rect">
            <a:avLst/>
          </a:prstGeom>
        </p:spPr>
      </p:pic>
      <p:sp>
        <p:nvSpPr>
          <p:cNvPr id="10" name="Rectangle 9">
            <a:extLst>
              <a:ext uri="{FF2B5EF4-FFF2-40B4-BE49-F238E27FC236}">
                <a16:creationId xmlns:a16="http://schemas.microsoft.com/office/drawing/2014/main" id="{B3AA1B69-D923-0947-B89A-B0C0ECC003F7}"/>
              </a:ext>
            </a:extLst>
          </p:cNvPr>
          <p:cNvSpPr/>
          <p:nvPr userDrawn="1"/>
        </p:nvSpPr>
        <p:spPr>
          <a:xfrm>
            <a:off x="0" y="92074"/>
            <a:ext cx="12192000" cy="1081253"/>
          </a:xfrm>
          <a:prstGeom prst="rect">
            <a:avLst/>
          </a:prstGeom>
          <a:gradFill flip="none" rotWithShape="1">
            <a:gsLst>
              <a:gs pos="0">
                <a:schemeClr val="tx2">
                  <a:lumMod val="20000"/>
                  <a:lumOff val="80000"/>
                </a:schemeClr>
              </a:gs>
              <a:gs pos="50000">
                <a:schemeClr val="bg1">
                  <a:lumMod val="85000"/>
                  <a:alpha val="59693"/>
                </a:schemeClr>
              </a:gs>
              <a:gs pos="100000">
                <a:schemeClr val="bg1">
                  <a:lumMod val="95000"/>
                  <a:alpha val="20183"/>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8FE1725-E851-6847-A95E-931951CC7C97}"/>
              </a:ext>
            </a:extLst>
          </p:cNvPr>
          <p:cNvPicPr>
            <a:picLocks noChangeAspect="1"/>
          </p:cNvPicPr>
          <p:nvPr userDrawn="1"/>
        </p:nvPicPr>
        <p:blipFill>
          <a:blip r:embed="rId2"/>
          <a:stretch>
            <a:fillRect/>
          </a:stretch>
        </p:blipFill>
        <p:spPr>
          <a:xfrm>
            <a:off x="0" y="0"/>
            <a:ext cx="12192000" cy="92075"/>
          </a:xfrm>
          <a:prstGeom prst="rect">
            <a:avLst/>
          </a:prstGeom>
        </p:spPr>
      </p:pic>
      <p:sp>
        <p:nvSpPr>
          <p:cNvPr id="2" name="Title 1">
            <a:extLst>
              <a:ext uri="{FF2B5EF4-FFF2-40B4-BE49-F238E27FC236}">
                <a16:creationId xmlns:a16="http://schemas.microsoft.com/office/drawing/2014/main" id="{C758AFFF-9C43-6B4F-8FB1-80C86F7093C7}"/>
              </a:ext>
            </a:extLst>
          </p:cNvPr>
          <p:cNvSpPr>
            <a:spLocks noGrp="1"/>
          </p:cNvSpPr>
          <p:nvPr>
            <p:ph type="title"/>
          </p:nvPr>
        </p:nvSpPr>
        <p:spPr>
          <a:xfrm>
            <a:off x="838200" y="275849"/>
            <a:ext cx="10515600" cy="713867"/>
          </a:xfrm>
        </p:spPr>
        <p:txBody>
          <a:bodyPr/>
          <a:lstStyle/>
          <a:p>
            <a:r>
              <a:rPr lang="en-US"/>
              <a:t>Click to edit Master title style</a:t>
            </a:r>
          </a:p>
        </p:txBody>
      </p:sp>
    </p:spTree>
    <p:extLst>
      <p:ext uri="{BB962C8B-B14F-4D97-AF65-F5344CB8AC3E}">
        <p14:creationId xmlns:p14="http://schemas.microsoft.com/office/powerpoint/2010/main" val="86377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8054A-388A-7749-B871-DFF0166E4A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15ED9-7BF8-AC44-94B0-D420018A6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6866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CF5BA-BD94-5246-8844-3DCF1B981814}"/>
              </a:ext>
            </a:extLst>
          </p:cNvPr>
          <p:cNvSpPr>
            <a:spLocks noGrp="1"/>
          </p:cNvSpPr>
          <p:nvPr>
            <p:ph sz="half" idx="1"/>
          </p:nvPr>
        </p:nvSpPr>
        <p:spPr>
          <a:xfrm>
            <a:off x="838200" y="1352714"/>
            <a:ext cx="5181600" cy="4824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511C9-2746-FB49-B917-1E69C4FAFAE1}"/>
              </a:ext>
            </a:extLst>
          </p:cNvPr>
          <p:cNvSpPr>
            <a:spLocks noGrp="1"/>
          </p:cNvSpPr>
          <p:nvPr>
            <p:ph sz="half" idx="2"/>
          </p:nvPr>
        </p:nvSpPr>
        <p:spPr>
          <a:xfrm>
            <a:off x="6172200" y="1352714"/>
            <a:ext cx="5181600" cy="4824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FE5D998-E703-5F46-A5D2-65BF0E66B875}"/>
              </a:ext>
            </a:extLst>
          </p:cNvPr>
          <p:cNvPicPr>
            <a:picLocks noChangeAspect="1"/>
          </p:cNvPicPr>
          <p:nvPr userDrawn="1"/>
        </p:nvPicPr>
        <p:blipFill>
          <a:blip r:embed="rId2"/>
          <a:stretch>
            <a:fillRect/>
          </a:stretch>
        </p:blipFill>
        <p:spPr>
          <a:xfrm flipV="1">
            <a:off x="123305" y="6485969"/>
            <a:ext cx="10515600" cy="79414"/>
          </a:xfrm>
          <a:prstGeom prst="rect">
            <a:avLst/>
          </a:prstGeom>
        </p:spPr>
      </p:pic>
      <p:sp>
        <p:nvSpPr>
          <p:cNvPr id="9" name="TextBox 8">
            <a:extLst>
              <a:ext uri="{FF2B5EF4-FFF2-40B4-BE49-F238E27FC236}">
                <a16:creationId xmlns:a16="http://schemas.microsoft.com/office/drawing/2014/main" id="{1DD3B89F-D633-3840-82FF-E9F29B6682F4}"/>
              </a:ext>
            </a:extLst>
          </p:cNvPr>
          <p:cNvSpPr txBox="1"/>
          <p:nvPr userDrawn="1"/>
        </p:nvSpPr>
        <p:spPr>
          <a:xfrm>
            <a:off x="123305" y="6567300"/>
            <a:ext cx="2811631" cy="200055"/>
          </a:xfrm>
          <a:prstGeom prst="rect">
            <a:avLst/>
          </a:prstGeom>
          <a:noFill/>
        </p:spPr>
        <p:txBody>
          <a:bodyPr wrap="square" rtlCol="0">
            <a:spAutoFit/>
          </a:bodyPr>
          <a:lstStyle/>
          <a:p>
            <a:r>
              <a:rPr lang="en-US" sz="700">
                <a:latin typeface="Roboto" panose="02000000000000000000" pitchFamily="2" charset="0"/>
                <a:ea typeface="Roboto" panose="02000000000000000000" pitchFamily="2" charset="0"/>
              </a:rPr>
              <a:t>Copyright © 2021</a:t>
            </a:r>
          </a:p>
        </p:txBody>
      </p:sp>
      <p:pic>
        <p:nvPicPr>
          <p:cNvPr id="10" name="Picture 9" descr="Logo&#10;&#10;Description automatically generated">
            <a:extLst>
              <a:ext uri="{FF2B5EF4-FFF2-40B4-BE49-F238E27FC236}">
                <a16:creationId xmlns:a16="http://schemas.microsoft.com/office/drawing/2014/main" id="{41046518-2F90-8A42-8753-0EEADE4ED42E}"/>
              </a:ext>
            </a:extLst>
          </p:cNvPr>
          <p:cNvPicPr>
            <a:picLocks noChangeAspect="1"/>
          </p:cNvPicPr>
          <p:nvPr userDrawn="1"/>
        </p:nvPicPr>
        <p:blipFill>
          <a:blip r:embed="rId3"/>
          <a:stretch>
            <a:fillRect/>
          </a:stretch>
        </p:blipFill>
        <p:spPr>
          <a:xfrm>
            <a:off x="10814858" y="6329160"/>
            <a:ext cx="1253837" cy="393032"/>
          </a:xfrm>
          <a:prstGeom prst="rect">
            <a:avLst/>
          </a:prstGeom>
        </p:spPr>
      </p:pic>
      <p:sp>
        <p:nvSpPr>
          <p:cNvPr id="11" name="Rectangle 10">
            <a:extLst>
              <a:ext uri="{FF2B5EF4-FFF2-40B4-BE49-F238E27FC236}">
                <a16:creationId xmlns:a16="http://schemas.microsoft.com/office/drawing/2014/main" id="{F58C58D4-A225-C046-A763-963D055E67FD}"/>
              </a:ext>
            </a:extLst>
          </p:cNvPr>
          <p:cNvSpPr/>
          <p:nvPr userDrawn="1"/>
        </p:nvSpPr>
        <p:spPr>
          <a:xfrm>
            <a:off x="0" y="92074"/>
            <a:ext cx="12192000" cy="1081253"/>
          </a:xfrm>
          <a:prstGeom prst="rect">
            <a:avLst/>
          </a:prstGeom>
          <a:gradFill flip="none" rotWithShape="1">
            <a:gsLst>
              <a:gs pos="0">
                <a:schemeClr val="tx2">
                  <a:lumMod val="20000"/>
                  <a:lumOff val="80000"/>
                </a:schemeClr>
              </a:gs>
              <a:gs pos="50000">
                <a:schemeClr val="bg1">
                  <a:lumMod val="85000"/>
                  <a:alpha val="59693"/>
                </a:schemeClr>
              </a:gs>
              <a:gs pos="100000">
                <a:schemeClr val="bg1">
                  <a:lumMod val="95000"/>
                  <a:alpha val="20183"/>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371A310-6542-EC4D-B771-77D5BB540E86}"/>
              </a:ext>
            </a:extLst>
          </p:cNvPr>
          <p:cNvPicPr>
            <a:picLocks noChangeAspect="1"/>
          </p:cNvPicPr>
          <p:nvPr userDrawn="1"/>
        </p:nvPicPr>
        <p:blipFill>
          <a:blip r:embed="rId2"/>
          <a:stretch>
            <a:fillRect/>
          </a:stretch>
        </p:blipFill>
        <p:spPr>
          <a:xfrm>
            <a:off x="0" y="0"/>
            <a:ext cx="12192000" cy="92075"/>
          </a:xfrm>
          <a:prstGeom prst="rect">
            <a:avLst/>
          </a:prstGeom>
        </p:spPr>
      </p:pic>
      <p:sp>
        <p:nvSpPr>
          <p:cNvPr id="2" name="Title 1">
            <a:extLst>
              <a:ext uri="{FF2B5EF4-FFF2-40B4-BE49-F238E27FC236}">
                <a16:creationId xmlns:a16="http://schemas.microsoft.com/office/drawing/2014/main" id="{16EC7292-AA81-C249-A03A-409C048D3854}"/>
              </a:ext>
            </a:extLst>
          </p:cNvPr>
          <p:cNvSpPr>
            <a:spLocks noGrp="1"/>
          </p:cNvSpPr>
          <p:nvPr>
            <p:ph type="title"/>
          </p:nvPr>
        </p:nvSpPr>
        <p:spPr>
          <a:xfrm>
            <a:off x="838200" y="228599"/>
            <a:ext cx="10515600" cy="808202"/>
          </a:xfrm>
        </p:spPr>
        <p:txBody>
          <a:bodyPr/>
          <a:lstStyle/>
          <a:p>
            <a:r>
              <a:rPr lang="en-US"/>
              <a:t>Click to edit Master title style</a:t>
            </a:r>
          </a:p>
        </p:txBody>
      </p:sp>
    </p:spTree>
    <p:extLst>
      <p:ext uri="{BB962C8B-B14F-4D97-AF65-F5344CB8AC3E}">
        <p14:creationId xmlns:p14="http://schemas.microsoft.com/office/powerpoint/2010/main" val="114093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698677-78C2-7445-B63E-7D29392237AA}"/>
              </a:ext>
            </a:extLst>
          </p:cNvPr>
          <p:cNvSpPr>
            <a:spLocks noGrp="1"/>
          </p:cNvSpPr>
          <p:nvPr>
            <p:ph type="body" idx="1"/>
          </p:nvPr>
        </p:nvSpPr>
        <p:spPr>
          <a:xfrm>
            <a:off x="839788" y="1333107"/>
            <a:ext cx="5157787" cy="823912"/>
          </a:xfrm>
        </p:spPr>
        <p:txBody>
          <a:bodyPr anchor="b">
            <a:normAutofit/>
          </a:bodyPr>
          <a:lstStyle>
            <a:lvl1pPr marL="0" indent="0">
              <a:buNone/>
              <a:defRPr sz="2800" b="1">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53647-1694-D34C-8F5D-DAE08FE7E6F5}"/>
              </a:ext>
            </a:extLst>
          </p:cNvPr>
          <p:cNvSpPr>
            <a:spLocks noGrp="1"/>
          </p:cNvSpPr>
          <p:nvPr>
            <p:ph sz="half" idx="2"/>
          </p:nvPr>
        </p:nvSpPr>
        <p:spPr>
          <a:xfrm>
            <a:off x="839788" y="2316799"/>
            <a:ext cx="5157787" cy="3872864"/>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FB8A5-9D28-7348-BF02-FC929E81EA3F}"/>
              </a:ext>
            </a:extLst>
          </p:cNvPr>
          <p:cNvSpPr>
            <a:spLocks noGrp="1"/>
          </p:cNvSpPr>
          <p:nvPr>
            <p:ph type="body" sz="quarter" idx="3"/>
          </p:nvPr>
        </p:nvSpPr>
        <p:spPr>
          <a:xfrm>
            <a:off x="6172200" y="1333107"/>
            <a:ext cx="5183188" cy="823912"/>
          </a:xfrm>
        </p:spPr>
        <p:txBody>
          <a:bodyPr anchor="b">
            <a:normAutofit/>
          </a:bodyPr>
          <a:lstStyle>
            <a:lvl1pPr marL="0" indent="0">
              <a:buNone/>
              <a:defRPr sz="2800" b="1">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77727-76AF-7141-ADCD-48AA1C6F02EA}"/>
              </a:ext>
            </a:extLst>
          </p:cNvPr>
          <p:cNvSpPr>
            <a:spLocks noGrp="1"/>
          </p:cNvSpPr>
          <p:nvPr>
            <p:ph sz="quarter" idx="4"/>
          </p:nvPr>
        </p:nvSpPr>
        <p:spPr>
          <a:xfrm>
            <a:off x="6172200" y="2316799"/>
            <a:ext cx="5183188" cy="3872864"/>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439AF9EE-9228-CD4C-91F1-FF4279566F77}"/>
              </a:ext>
            </a:extLst>
          </p:cNvPr>
          <p:cNvPicPr>
            <a:picLocks noChangeAspect="1"/>
          </p:cNvPicPr>
          <p:nvPr userDrawn="1"/>
        </p:nvPicPr>
        <p:blipFill>
          <a:blip r:embed="rId2"/>
          <a:stretch>
            <a:fillRect/>
          </a:stretch>
        </p:blipFill>
        <p:spPr>
          <a:xfrm flipV="1">
            <a:off x="123305" y="6485969"/>
            <a:ext cx="10515600" cy="79414"/>
          </a:xfrm>
          <a:prstGeom prst="rect">
            <a:avLst/>
          </a:prstGeom>
        </p:spPr>
      </p:pic>
      <p:sp>
        <p:nvSpPr>
          <p:cNvPr id="11" name="TextBox 10">
            <a:extLst>
              <a:ext uri="{FF2B5EF4-FFF2-40B4-BE49-F238E27FC236}">
                <a16:creationId xmlns:a16="http://schemas.microsoft.com/office/drawing/2014/main" id="{70CE14F2-7B7E-6146-A9A7-2BA6C6C07EDA}"/>
              </a:ext>
            </a:extLst>
          </p:cNvPr>
          <p:cNvSpPr txBox="1"/>
          <p:nvPr userDrawn="1"/>
        </p:nvSpPr>
        <p:spPr>
          <a:xfrm>
            <a:off x="123305" y="6567300"/>
            <a:ext cx="2811631" cy="200055"/>
          </a:xfrm>
          <a:prstGeom prst="rect">
            <a:avLst/>
          </a:prstGeom>
          <a:noFill/>
        </p:spPr>
        <p:txBody>
          <a:bodyPr wrap="square" rtlCol="0">
            <a:spAutoFit/>
          </a:bodyPr>
          <a:lstStyle/>
          <a:p>
            <a:r>
              <a:rPr lang="en-US" sz="700">
                <a:latin typeface="Roboto" panose="02000000000000000000" pitchFamily="2" charset="0"/>
                <a:ea typeface="Roboto" panose="02000000000000000000" pitchFamily="2" charset="0"/>
              </a:rPr>
              <a:t>Copyright © 2021</a:t>
            </a:r>
          </a:p>
        </p:txBody>
      </p:sp>
      <p:pic>
        <p:nvPicPr>
          <p:cNvPr id="12" name="Picture 11" descr="Logo&#10;&#10;Description automatically generated">
            <a:extLst>
              <a:ext uri="{FF2B5EF4-FFF2-40B4-BE49-F238E27FC236}">
                <a16:creationId xmlns:a16="http://schemas.microsoft.com/office/drawing/2014/main" id="{C8117474-0925-324D-93F3-7785E489ABE1}"/>
              </a:ext>
            </a:extLst>
          </p:cNvPr>
          <p:cNvPicPr>
            <a:picLocks noChangeAspect="1"/>
          </p:cNvPicPr>
          <p:nvPr userDrawn="1"/>
        </p:nvPicPr>
        <p:blipFill>
          <a:blip r:embed="rId3"/>
          <a:stretch>
            <a:fillRect/>
          </a:stretch>
        </p:blipFill>
        <p:spPr>
          <a:xfrm>
            <a:off x="10814858" y="6329160"/>
            <a:ext cx="1253837" cy="393032"/>
          </a:xfrm>
          <a:prstGeom prst="rect">
            <a:avLst/>
          </a:prstGeom>
        </p:spPr>
      </p:pic>
      <p:sp>
        <p:nvSpPr>
          <p:cNvPr id="13" name="Rectangle 12">
            <a:extLst>
              <a:ext uri="{FF2B5EF4-FFF2-40B4-BE49-F238E27FC236}">
                <a16:creationId xmlns:a16="http://schemas.microsoft.com/office/drawing/2014/main" id="{DB2A5D42-CDB7-434E-A3D1-C63A32CD3CD2}"/>
              </a:ext>
            </a:extLst>
          </p:cNvPr>
          <p:cNvSpPr/>
          <p:nvPr userDrawn="1"/>
        </p:nvSpPr>
        <p:spPr>
          <a:xfrm>
            <a:off x="0" y="92074"/>
            <a:ext cx="12192000" cy="1081253"/>
          </a:xfrm>
          <a:prstGeom prst="rect">
            <a:avLst/>
          </a:prstGeom>
          <a:gradFill flip="none" rotWithShape="1">
            <a:gsLst>
              <a:gs pos="0">
                <a:schemeClr val="tx2">
                  <a:lumMod val="20000"/>
                  <a:lumOff val="80000"/>
                </a:schemeClr>
              </a:gs>
              <a:gs pos="50000">
                <a:schemeClr val="bg1">
                  <a:lumMod val="85000"/>
                  <a:alpha val="59693"/>
                </a:schemeClr>
              </a:gs>
              <a:gs pos="100000">
                <a:schemeClr val="bg1">
                  <a:lumMod val="95000"/>
                  <a:alpha val="20183"/>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39E6A1-5462-6D4D-9FD6-9613A49964FF}"/>
              </a:ext>
            </a:extLst>
          </p:cNvPr>
          <p:cNvPicPr>
            <a:picLocks noChangeAspect="1"/>
          </p:cNvPicPr>
          <p:nvPr userDrawn="1"/>
        </p:nvPicPr>
        <p:blipFill>
          <a:blip r:embed="rId2"/>
          <a:stretch>
            <a:fillRect/>
          </a:stretch>
        </p:blipFill>
        <p:spPr>
          <a:xfrm>
            <a:off x="0" y="9778"/>
            <a:ext cx="12192000" cy="92075"/>
          </a:xfrm>
          <a:prstGeom prst="rect">
            <a:avLst/>
          </a:prstGeom>
        </p:spPr>
      </p:pic>
      <p:sp>
        <p:nvSpPr>
          <p:cNvPr id="15" name="Title 1">
            <a:extLst>
              <a:ext uri="{FF2B5EF4-FFF2-40B4-BE49-F238E27FC236}">
                <a16:creationId xmlns:a16="http://schemas.microsoft.com/office/drawing/2014/main" id="{E76139E7-0B2B-9142-8118-4C0728F9E021}"/>
              </a:ext>
            </a:extLst>
          </p:cNvPr>
          <p:cNvSpPr txBox="1">
            <a:spLocks/>
          </p:cNvSpPr>
          <p:nvPr userDrawn="1"/>
        </p:nvSpPr>
        <p:spPr>
          <a:xfrm>
            <a:off x="838200" y="228599"/>
            <a:ext cx="10515600" cy="808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a:t>Click to edit Master title style</a:t>
            </a:r>
          </a:p>
        </p:txBody>
      </p:sp>
    </p:spTree>
    <p:extLst>
      <p:ext uri="{BB962C8B-B14F-4D97-AF65-F5344CB8AC3E}">
        <p14:creationId xmlns:p14="http://schemas.microsoft.com/office/powerpoint/2010/main" val="232841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40284-81BB-4A49-B7CE-4976418D1F52}"/>
              </a:ext>
            </a:extLst>
          </p:cNvPr>
          <p:cNvSpPr/>
          <p:nvPr userDrawn="1"/>
        </p:nvSpPr>
        <p:spPr>
          <a:xfrm>
            <a:off x="0" y="92074"/>
            <a:ext cx="12192000" cy="1081253"/>
          </a:xfrm>
          <a:prstGeom prst="rect">
            <a:avLst/>
          </a:prstGeom>
          <a:gradFill flip="none" rotWithShape="1">
            <a:gsLst>
              <a:gs pos="0">
                <a:schemeClr val="tx2">
                  <a:lumMod val="20000"/>
                  <a:lumOff val="80000"/>
                </a:schemeClr>
              </a:gs>
              <a:gs pos="50000">
                <a:schemeClr val="bg1">
                  <a:lumMod val="85000"/>
                  <a:alpha val="59693"/>
                </a:schemeClr>
              </a:gs>
              <a:gs pos="100000">
                <a:schemeClr val="bg1">
                  <a:lumMod val="95000"/>
                  <a:alpha val="20183"/>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5FB8A8-1E6E-7041-933E-D2CA3ED059BD}"/>
              </a:ext>
            </a:extLst>
          </p:cNvPr>
          <p:cNvPicPr>
            <a:picLocks noChangeAspect="1"/>
          </p:cNvPicPr>
          <p:nvPr userDrawn="1"/>
        </p:nvPicPr>
        <p:blipFill>
          <a:blip r:embed="rId2"/>
          <a:stretch>
            <a:fillRect/>
          </a:stretch>
        </p:blipFill>
        <p:spPr>
          <a:xfrm>
            <a:off x="0" y="9778"/>
            <a:ext cx="12192000" cy="92075"/>
          </a:xfrm>
          <a:prstGeom prst="rect">
            <a:avLst/>
          </a:prstGeom>
        </p:spPr>
      </p:pic>
      <p:sp>
        <p:nvSpPr>
          <p:cNvPr id="8" name="Title 1">
            <a:extLst>
              <a:ext uri="{FF2B5EF4-FFF2-40B4-BE49-F238E27FC236}">
                <a16:creationId xmlns:a16="http://schemas.microsoft.com/office/drawing/2014/main" id="{7811E5D9-4F6A-B448-B2E0-F01C48C2F016}"/>
              </a:ext>
            </a:extLst>
          </p:cNvPr>
          <p:cNvSpPr txBox="1">
            <a:spLocks/>
          </p:cNvSpPr>
          <p:nvPr userDrawn="1"/>
        </p:nvSpPr>
        <p:spPr>
          <a:xfrm>
            <a:off x="838200" y="228599"/>
            <a:ext cx="10515600" cy="808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a:t>Click to edit Master title style</a:t>
            </a:r>
          </a:p>
        </p:txBody>
      </p:sp>
    </p:spTree>
    <p:extLst>
      <p:ext uri="{BB962C8B-B14F-4D97-AF65-F5344CB8AC3E}">
        <p14:creationId xmlns:p14="http://schemas.microsoft.com/office/powerpoint/2010/main" val="63738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4E9CEB-3057-AE41-8F52-A9DFC05E5AC7}"/>
              </a:ext>
            </a:extLst>
          </p:cNvPr>
          <p:cNvPicPr>
            <a:picLocks noChangeAspect="1"/>
          </p:cNvPicPr>
          <p:nvPr userDrawn="1"/>
        </p:nvPicPr>
        <p:blipFill>
          <a:blip r:embed="rId2"/>
          <a:stretch>
            <a:fillRect/>
          </a:stretch>
        </p:blipFill>
        <p:spPr>
          <a:xfrm>
            <a:off x="0" y="-6378"/>
            <a:ext cx="12192000" cy="92075"/>
          </a:xfrm>
          <a:prstGeom prst="rect">
            <a:avLst/>
          </a:prstGeom>
        </p:spPr>
      </p:pic>
    </p:spTree>
    <p:extLst>
      <p:ext uri="{BB962C8B-B14F-4D97-AF65-F5344CB8AC3E}">
        <p14:creationId xmlns:p14="http://schemas.microsoft.com/office/powerpoint/2010/main" val="313286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4C55-835D-924A-8B6C-CE64DB17773F}"/>
              </a:ext>
            </a:extLst>
          </p:cNvPr>
          <p:cNvSpPr>
            <a:spLocks noGrp="1"/>
          </p:cNvSpPr>
          <p:nvPr>
            <p:ph type="title"/>
          </p:nvPr>
        </p:nvSpPr>
        <p:spPr>
          <a:xfrm>
            <a:off x="839788" y="457200"/>
            <a:ext cx="3932237"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67D25FD2-CF93-254E-9EA1-3113F26E67C5}"/>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C312BD-3D98-7447-8B6D-2E97C45E3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7367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A6BF-19A0-3246-A74A-D30E3CBB0A36}"/>
              </a:ext>
            </a:extLst>
          </p:cNvPr>
          <p:cNvSpPr>
            <a:spLocks noGrp="1"/>
          </p:cNvSpPr>
          <p:nvPr>
            <p:ph type="title"/>
          </p:nvPr>
        </p:nvSpPr>
        <p:spPr>
          <a:xfrm>
            <a:off x="839788" y="457200"/>
            <a:ext cx="3932237" cy="1600200"/>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993944C0-A744-0142-B412-92066A766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37CFB3-CCE6-D643-8EC0-2205D58CF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45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494BFF-E758-BB47-8321-2321E304B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3E51C4-5B2F-C04A-AE4E-F938C0D3F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1706D70-375C-7A4D-8000-07E82B590B31}"/>
              </a:ext>
            </a:extLst>
          </p:cNvPr>
          <p:cNvPicPr>
            <a:picLocks noChangeAspect="1"/>
          </p:cNvPicPr>
          <p:nvPr userDrawn="1"/>
        </p:nvPicPr>
        <p:blipFill>
          <a:blip r:embed="rId13"/>
          <a:stretch>
            <a:fillRect/>
          </a:stretch>
        </p:blipFill>
        <p:spPr>
          <a:xfrm flipV="1">
            <a:off x="123305" y="6485969"/>
            <a:ext cx="10515600" cy="79414"/>
          </a:xfrm>
          <a:prstGeom prst="rect">
            <a:avLst/>
          </a:prstGeom>
        </p:spPr>
      </p:pic>
      <p:sp>
        <p:nvSpPr>
          <p:cNvPr id="8" name="TextBox 7">
            <a:extLst>
              <a:ext uri="{FF2B5EF4-FFF2-40B4-BE49-F238E27FC236}">
                <a16:creationId xmlns:a16="http://schemas.microsoft.com/office/drawing/2014/main" id="{AC00834B-DEE5-3E49-ABD4-5A204009DC54}"/>
              </a:ext>
            </a:extLst>
          </p:cNvPr>
          <p:cNvSpPr txBox="1"/>
          <p:nvPr userDrawn="1"/>
        </p:nvSpPr>
        <p:spPr>
          <a:xfrm>
            <a:off x="123305" y="6567300"/>
            <a:ext cx="2811631" cy="200055"/>
          </a:xfrm>
          <a:prstGeom prst="rect">
            <a:avLst/>
          </a:prstGeom>
          <a:noFill/>
        </p:spPr>
        <p:txBody>
          <a:bodyPr wrap="square" rtlCol="0">
            <a:spAutoFit/>
          </a:bodyPr>
          <a:lstStyle/>
          <a:p>
            <a:r>
              <a:rPr lang="en-US" sz="700">
                <a:latin typeface="Roboto" panose="02000000000000000000" pitchFamily="2" charset="0"/>
                <a:ea typeface="Roboto" panose="02000000000000000000" pitchFamily="2" charset="0"/>
              </a:rPr>
              <a:t>Copyright © 2021</a:t>
            </a:r>
          </a:p>
        </p:txBody>
      </p:sp>
      <p:pic>
        <p:nvPicPr>
          <p:cNvPr id="9" name="Picture 8" descr="Logo&#10;&#10;Description automatically generated">
            <a:extLst>
              <a:ext uri="{FF2B5EF4-FFF2-40B4-BE49-F238E27FC236}">
                <a16:creationId xmlns:a16="http://schemas.microsoft.com/office/drawing/2014/main" id="{38236E03-E6BE-674D-B06D-744D81F47918}"/>
              </a:ext>
            </a:extLst>
          </p:cNvPr>
          <p:cNvPicPr>
            <a:picLocks noChangeAspect="1"/>
          </p:cNvPicPr>
          <p:nvPr userDrawn="1"/>
        </p:nvPicPr>
        <p:blipFill>
          <a:blip r:embed="rId14"/>
          <a:stretch>
            <a:fillRect/>
          </a:stretch>
        </p:blipFill>
        <p:spPr>
          <a:xfrm>
            <a:off x="10814858" y="6329160"/>
            <a:ext cx="1253837" cy="393032"/>
          </a:xfrm>
          <a:prstGeom prst="rect">
            <a:avLst/>
          </a:prstGeom>
        </p:spPr>
      </p:pic>
      <p:sp>
        <p:nvSpPr>
          <p:cNvPr id="14" name="Footer Placeholder 4">
            <a:extLst>
              <a:ext uri="{FF2B5EF4-FFF2-40B4-BE49-F238E27FC236}">
                <a16:creationId xmlns:a16="http://schemas.microsoft.com/office/drawing/2014/main" id="{E1EFD296-EB68-8B49-8C77-5DC8CF0DFC51}"/>
              </a:ext>
            </a:extLst>
          </p:cNvPr>
          <p:cNvSpPr txBox="1">
            <a:spLocks/>
          </p:cNvSpPr>
          <p:nvPr userDrawn="1"/>
        </p:nvSpPr>
        <p:spPr>
          <a:xfrm>
            <a:off x="3323705" y="6225351"/>
            <a:ext cx="4114800" cy="198233"/>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Slide Number Placeholder 5">
            <a:extLst>
              <a:ext uri="{FF2B5EF4-FFF2-40B4-BE49-F238E27FC236}">
                <a16:creationId xmlns:a16="http://schemas.microsoft.com/office/drawing/2014/main" id="{34BE8A38-316A-594D-B6F9-45BCB313E6AF}"/>
              </a:ext>
            </a:extLst>
          </p:cNvPr>
          <p:cNvSpPr txBox="1">
            <a:spLocks/>
          </p:cNvSpPr>
          <p:nvPr userDrawn="1"/>
        </p:nvSpPr>
        <p:spPr>
          <a:xfrm>
            <a:off x="7895705" y="6568210"/>
            <a:ext cx="2743200" cy="198233"/>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3A3853-2A47-A043-A237-EFF8E2C4C66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3425016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QzW22wwh1J4?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mailto:Erica@TalbottTalent.com"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5693-756C-6548-AA85-451D61CB1306}"/>
              </a:ext>
            </a:extLst>
          </p:cNvPr>
          <p:cNvSpPr>
            <a:spLocks noGrp="1"/>
          </p:cNvSpPr>
          <p:nvPr>
            <p:ph type="ctrTitle"/>
          </p:nvPr>
        </p:nvSpPr>
        <p:spPr>
          <a:xfrm>
            <a:off x="662453" y="1627515"/>
            <a:ext cx="10005545" cy="2387600"/>
          </a:xfrm>
        </p:spPr>
        <p:txBody>
          <a:bodyPr/>
          <a:lstStyle/>
          <a:p>
            <a:r>
              <a:rPr lang="en-US" dirty="0"/>
              <a:t>IFMA Chapter Champions </a:t>
            </a:r>
            <a:br>
              <a:rPr lang="en-US" dirty="0"/>
            </a:br>
            <a:r>
              <a:rPr lang="en-US" dirty="0"/>
              <a:t>Training Workshop</a:t>
            </a:r>
          </a:p>
        </p:txBody>
      </p:sp>
      <p:sp>
        <p:nvSpPr>
          <p:cNvPr id="3" name="Subtitle 2">
            <a:extLst>
              <a:ext uri="{FF2B5EF4-FFF2-40B4-BE49-F238E27FC236}">
                <a16:creationId xmlns:a16="http://schemas.microsoft.com/office/drawing/2014/main" id="{04DAA0F1-4B3B-B644-8557-56741242E0D7}"/>
              </a:ext>
            </a:extLst>
          </p:cNvPr>
          <p:cNvSpPr>
            <a:spLocks noGrp="1"/>
          </p:cNvSpPr>
          <p:nvPr>
            <p:ph type="subTitle" idx="1"/>
          </p:nvPr>
        </p:nvSpPr>
        <p:spPr>
          <a:xfrm>
            <a:off x="662454" y="4036685"/>
            <a:ext cx="10005545" cy="1655762"/>
          </a:xfrm>
        </p:spPr>
        <p:txBody>
          <a:bodyPr/>
          <a:lstStyle/>
          <a:p>
            <a:r>
              <a:rPr lang="en-US" dirty="0"/>
              <a:t>January 20, 2022</a:t>
            </a:r>
          </a:p>
        </p:txBody>
      </p:sp>
    </p:spTree>
    <p:extLst>
      <p:ext uri="{BB962C8B-B14F-4D97-AF65-F5344CB8AC3E}">
        <p14:creationId xmlns:p14="http://schemas.microsoft.com/office/powerpoint/2010/main" val="24446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54423A00-A412-4A4D-8FAF-315D55E1FD09}"/>
              </a:ext>
            </a:extLst>
          </p:cNvPr>
          <p:cNvSpPr txBox="1">
            <a:spLocks/>
          </p:cNvSpPr>
          <p:nvPr/>
        </p:nvSpPr>
        <p:spPr>
          <a:xfrm>
            <a:off x="455435" y="652723"/>
            <a:ext cx="5497488"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lgn="ctr">
              <a:spcAft>
                <a:spcPts val="600"/>
              </a:spcAft>
            </a:pPr>
            <a:r>
              <a:rPr lang="en-US" kern="1200" dirty="0">
                <a:solidFill>
                  <a:schemeClr val="tx1"/>
                </a:solidFill>
              </a:rPr>
              <a:t>Setting Expectations</a:t>
            </a:r>
          </a:p>
        </p:txBody>
      </p:sp>
      <p:sp>
        <p:nvSpPr>
          <p:cNvPr id="6" name="Content Placeholder 1">
            <a:extLst>
              <a:ext uri="{FF2B5EF4-FFF2-40B4-BE49-F238E27FC236}">
                <a16:creationId xmlns:a16="http://schemas.microsoft.com/office/drawing/2014/main" id="{F1381C85-7645-4B56-8983-0104941BB020}"/>
              </a:ext>
            </a:extLst>
          </p:cNvPr>
          <p:cNvSpPr txBox="1">
            <a:spLocks/>
          </p:cNvSpPr>
          <p:nvPr/>
        </p:nvSpPr>
        <p:spPr>
          <a:xfrm>
            <a:off x="593610" y="1997698"/>
            <a:ext cx="5478364" cy="3897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4F8FB0"/>
                </a:solidFill>
              </a:rPr>
              <a:t>What Champions Can Expect From IFMA</a:t>
            </a:r>
          </a:p>
          <a:p>
            <a:pPr marL="114300" indent="-342900">
              <a:buFont typeface="Wingdings" panose="05000000000000000000" pitchFamily="2" charset="2"/>
              <a:buChar char="Ø"/>
            </a:pPr>
            <a:r>
              <a:rPr lang="en-US" sz="2400" b="1" dirty="0">
                <a:solidFill>
                  <a:srgbClr val="595959"/>
                </a:solidFill>
              </a:rPr>
              <a:t>Resources</a:t>
            </a:r>
          </a:p>
          <a:p>
            <a:pPr marL="114300" indent="-342900">
              <a:buFont typeface="Wingdings" panose="05000000000000000000" pitchFamily="2" charset="2"/>
              <a:buChar char="Ø"/>
            </a:pPr>
            <a:r>
              <a:rPr lang="en-US" sz="2400" b="1" dirty="0">
                <a:solidFill>
                  <a:srgbClr val="595959"/>
                </a:solidFill>
              </a:rPr>
              <a:t>Support</a:t>
            </a:r>
          </a:p>
          <a:p>
            <a:pPr marL="114300" indent="-342900">
              <a:buFont typeface="Wingdings" panose="05000000000000000000" pitchFamily="2" charset="2"/>
              <a:buChar char="Ø"/>
            </a:pPr>
            <a:r>
              <a:rPr lang="en-US" sz="2400" b="1" dirty="0">
                <a:solidFill>
                  <a:srgbClr val="595959"/>
                </a:solidFill>
              </a:rPr>
              <a:t>Guidance</a:t>
            </a:r>
          </a:p>
          <a:p>
            <a:pPr marL="114300" indent="-342900">
              <a:buFont typeface="Wingdings" panose="05000000000000000000" pitchFamily="2" charset="2"/>
              <a:buChar char="Ø"/>
            </a:pPr>
            <a:r>
              <a:rPr lang="en-US" sz="2400" b="1" dirty="0">
                <a:solidFill>
                  <a:srgbClr val="595959"/>
                </a:solidFill>
              </a:rPr>
              <a:t>Recognition </a:t>
            </a:r>
          </a:p>
          <a:p>
            <a:pPr marL="114300" indent="-342900">
              <a:buFont typeface="Wingdings" panose="05000000000000000000" pitchFamily="2" charset="2"/>
              <a:buChar char="Ø"/>
            </a:pPr>
            <a:r>
              <a:rPr lang="en-US" sz="2400" b="1" dirty="0">
                <a:solidFill>
                  <a:srgbClr val="595959"/>
                </a:solidFill>
              </a:rPr>
              <a:t>Regular Communication</a:t>
            </a:r>
          </a:p>
        </p:txBody>
      </p:sp>
      <p:pic>
        <p:nvPicPr>
          <p:cNvPr id="4" name="Picture 3" descr="A picture containing person&#10;&#10;Description automatically generated">
            <a:extLst>
              <a:ext uri="{FF2B5EF4-FFF2-40B4-BE49-F238E27FC236}">
                <a16:creationId xmlns:a16="http://schemas.microsoft.com/office/drawing/2014/main" id="{243C15EE-987A-41C9-8FD8-EE78E2F4E657}"/>
              </a:ext>
            </a:extLst>
          </p:cNvPr>
          <p:cNvPicPr>
            <a:picLocks noChangeAspect="1"/>
          </p:cNvPicPr>
          <p:nvPr/>
        </p:nvPicPr>
        <p:blipFill rotWithShape="1">
          <a:blip r:embed="rId3"/>
          <a:srcRect l="17376" r="20099" b="-1"/>
          <a:stretch/>
        </p:blipFill>
        <p:spPr>
          <a:xfrm>
            <a:off x="7206323" y="484632"/>
            <a:ext cx="3875353" cy="5733287"/>
          </a:xfrm>
          <a:prstGeom prst="rect">
            <a:avLst/>
          </a:prstGeom>
        </p:spPr>
      </p:pic>
    </p:spTree>
    <p:extLst>
      <p:ext uri="{BB962C8B-B14F-4D97-AF65-F5344CB8AC3E}">
        <p14:creationId xmlns:p14="http://schemas.microsoft.com/office/powerpoint/2010/main" val="2105260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4F204D-1F44-44BA-9EF2-0755826BF480}"/>
              </a:ext>
            </a:extLst>
          </p:cNvPr>
          <p:cNvPicPr>
            <a:picLocks noChangeAspect="1"/>
          </p:cNvPicPr>
          <p:nvPr/>
        </p:nvPicPr>
        <p:blipFill rotWithShape="1">
          <a:blip r:embed="rId3"/>
          <a:srcRect r="-1" b="18465"/>
          <a:stretch/>
        </p:blipFill>
        <p:spPr>
          <a:xfrm>
            <a:off x="134180" y="220806"/>
            <a:ext cx="11923639" cy="6416387"/>
          </a:xfrm>
          <a:prstGeom prst="rect">
            <a:avLst/>
          </a:prstGeom>
        </p:spPr>
      </p:pic>
      <p:sp>
        <p:nvSpPr>
          <p:cNvPr id="7" name="Rectangle 6">
            <a:extLst>
              <a:ext uri="{FF2B5EF4-FFF2-40B4-BE49-F238E27FC236}">
                <a16:creationId xmlns:a16="http://schemas.microsoft.com/office/drawing/2014/main" id="{5B579BED-BCFF-4811-934D-3C8BCD8EA043}"/>
              </a:ext>
            </a:extLst>
          </p:cNvPr>
          <p:cNvSpPr/>
          <p:nvPr/>
        </p:nvSpPr>
        <p:spPr>
          <a:xfrm>
            <a:off x="7588332" y="308758"/>
            <a:ext cx="4362609" cy="2149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a:extLst>
              <a:ext uri="{FF2B5EF4-FFF2-40B4-BE49-F238E27FC236}">
                <a16:creationId xmlns:a16="http://schemas.microsoft.com/office/drawing/2014/main" id="{37641272-9C95-497D-9813-492011F8B570}"/>
              </a:ext>
            </a:extLst>
          </p:cNvPr>
          <p:cNvSpPr/>
          <p:nvPr/>
        </p:nvSpPr>
        <p:spPr>
          <a:xfrm>
            <a:off x="134180" y="6115791"/>
            <a:ext cx="11111752" cy="521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8959715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ss, outdoor, park&#10;&#10;Description automatically generated">
            <a:extLst>
              <a:ext uri="{FF2B5EF4-FFF2-40B4-BE49-F238E27FC236}">
                <a16:creationId xmlns:a16="http://schemas.microsoft.com/office/drawing/2014/main" id="{9D36D440-E3C9-40E6-AB17-6161D0DA3923}"/>
              </a:ext>
            </a:extLst>
          </p:cNvPr>
          <p:cNvPicPr>
            <a:picLocks noChangeAspect="1"/>
          </p:cNvPicPr>
          <p:nvPr/>
        </p:nvPicPr>
        <p:blipFill rotWithShape="1">
          <a:blip r:embed="rId3"/>
          <a:srcRect l="15126" r="9792"/>
          <a:stretch/>
        </p:blipFill>
        <p:spPr>
          <a:xfrm>
            <a:off x="2708977"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1B5A3C50-F6CD-44B0-8FBC-A2AA29962E76}"/>
              </a:ext>
            </a:extLst>
          </p:cNvPr>
          <p:cNvSpPr txBox="1">
            <a:spLocks/>
          </p:cNvSpPr>
          <p:nvPr/>
        </p:nvSpPr>
        <p:spPr>
          <a:xfrm>
            <a:off x="334618" y="66469"/>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spcAft>
                <a:spcPts val="600"/>
              </a:spcAft>
            </a:pPr>
            <a:r>
              <a:rPr lang="en-US" dirty="0"/>
              <a:t>Setting Limits</a:t>
            </a:r>
          </a:p>
        </p:txBody>
      </p:sp>
      <p:sp>
        <p:nvSpPr>
          <p:cNvPr id="6" name="Content Placeholder 1">
            <a:extLst>
              <a:ext uri="{FF2B5EF4-FFF2-40B4-BE49-F238E27FC236}">
                <a16:creationId xmlns:a16="http://schemas.microsoft.com/office/drawing/2014/main" id="{F1381C85-7645-4B56-8983-0104941BB020}"/>
              </a:ext>
            </a:extLst>
          </p:cNvPr>
          <p:cNvSpPr txBox="1">
            <a:spLocks/>
          </p:cNvSpPr>
          <p:nvPr/>
        </p:nvSpPr>
        <p:spPr>
          <a:xfrm>
            <a:off x="334618" y="1557619"/>
            <a:ext cx="5948616" cy="1185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4F8FB0"/>
                </a:solidFill>
              </a:rPr>
              <a:t>What Chapters Should NOT Expect of Champions</a:t>
            </a:r>
          </a:p>
        </p:txBody>
      </p:sp>
      <p:sp>
        <p:nvSpPr>
          <p:cNvPr id="14" name="Content Placeholder 1">
            <a:extLst>
              <a:ext uri="{FF2B5EF4-FFF2-40B4-BE49-F238E27FC236}">
                <a16:creationId xmlns:a16="http://schemas.microsoft.com/office/drawing/2014/main" id="{9CB61724-0F51-4C61-90EE-851C0A50F50C}"/>
              </a:ext>
            </a:extLst>
          </p:cNvPr>
          <p:cNvSpPr txBox="1">
            <a:spLocks/>
          </p:cNvSpPr>
          <p:nvPr/>
        </p:nvSpPr>
        <p:spPr>
          <a:xfrm>
            <a:off x="334618" y="2842548"/>
            <a:ext cx="4799085" cy="2783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b="1" dirty="0">
                <a:solidFill>
                  <a:srgbClr val="595959"/>
                </a:solidFill>
              </a:rPr>
              <a:t>Administrative Support</a:t>
            </a:r>
          </a:p>
          <a:p>
            <a:pPr>
              <a:buFont typeface="Wingdings" panose="05000000000000000000" pitchFamily="2" charset="2"/>
              <a:buChar char="Ø"/>
            </a:pPr>
            <a:r>
              <a:rPr lang="en-US" b="1" dirty="0">
                <a:solidFill>
                  <a:srgbClr val="595959"/>
                </a:solidFill>
              </a:rPr>
              <a:t>Engagement with Chapter membership</a:t>
            </a:r>
          </a:p>
          <a:p>
            <a:pPr>
              <a:buFont typeface="Wingdings" panose="05000000000000000000" pitchFamily="2" charset="2"/>
              <a:buChar char="Ø"/>
            </a:pPr>
            <a:r>
              <a:rPr lang="en-US" b="1" dirty="0">
                <a:solidFill>
                  <a:srgbClr val="595959"/>
                </a:solidFill>
              </a:rPr>
              <a:t>Volunteerism to the Chapter </a:t>
            </a:r>
          </a:p>
          <a:p>
            <a:pPr marL="0" indent="0">
              <a:buNone/>
            </a:pPr>
            <a:endParaRPr lang="en-US" sz="2000" dirty="0">
              <a:latin typeface="+mn-lt"/>
              <a:ea typeface="+mn-ea"/>
              <a:cs typeface="+mn-cs"/>
            </a:endParaRPr>
          </a:p>
        </p:txBody>
      </p:sp>
    </p:spTree>
    <p:extLst>
      <p:ext uri="{BB962C8B-B14F-4D97-AF65-F5344CB8AC3E}">
        <p14:creationId xmlns:p14="http://schemas.microsoft.com/office/powerpoint/2010/main" val="3675511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CB77A25-D56A-4F23-9765-36A272878C99}"/>
              </a:ext>
            </a:extLst>
          </p:cNvPr>
          <p:cNvSpPr txBox="1">
            <a:spLocks/>
          </p:cNvSpPr>
          <p:nvPr/>
        </p:nvSpPr>
        <p:spPr>
          <a:xfrm>
            <a:off x="482858" y="4271963"/>
            <a:ext cx="3136900" cy="14097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Joshua Amos, Components Liaison</a:t>
            </a:r>
          </a:p>
          <a:p>
            <a:endParaRPr lang="en-US" dirty="0"/>
          </a:p>
        </p:txBody>
      </p:sp>
      <p:sp>
        <p:nvSpPr>
          <p:cNvPr id="3" name="Title 3">
            <a:extLst>
              <a:ext uri="{FF2B5EF4-FFF2-40B4-BE49-F238E27FC236}">
                <a16:creationId xmlns:a16="http://schemas.microsoft.com/office/drawing/2014/main" id="{16D1064A-A5D1-4EA2-B446-FDEDBB761EDD}"/>
              </a:ext>
            </a:extLst>
          </p:cNvPr>
          <p:cNvSpPr txBox="1">
            <a:spLocks/>
          </p:cNvSpPr>
          <p:nvPr/>
        </p:nvSpPr>
        <p:spPr>
          <a:xfrm>
            <a:off x="427081" y="397505"/>
            <a:ext cx="10515600" cy="80820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When In Doubt….</a:t>
            </a:r>
          </a:p>
        </p:txBody>
      </p:sp>
      <p:pic>
        <p:nvPicPr>
          <p:cNvPr id="4" name="Picture 4" descr="Aniesha Hall">
            <a:extLst>
              <a:ext uri="{FF2B5EF4-FFF2-40B4-BE49-F238E27FC236}">
                <a16:creationId xmlns:a16="http://schemas.microsoft.com/office/drawing/2014/main" id="{FDF9A80B-64F1-435A-88FF-A3A5F903D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813" y="1326970"/>
            <a:ext cx="2780862" cy="27808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72F1D4D-3E55-4194-A4D3-D8454B401590}"/>
              </a:ext>
            </a:extLst>
          </p:cNvPr>
          <p:cNvSpPr txBox="1">
            <a:spLocks/>
          </p:cNvSpPr>
          <p:nvPr/>
        </p:nvSpPr>
        <p:spPr>
          <a:xfrm>
            <a:off x="7937500" y="4229095"/>
            <a:ext cx="3136900"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t>Natalie Ortega,</a:t>
            </a:r>
          </a:p>
          <a:p>
            <a:pPr marL="0" indent="0">
              <a:lnSpc>
                <a:spcPct val="100000"/>
              </a:lnSpc>
              <a:spcBef>
                <a:spcPts val="0"/>
              </a:spcBef>
              <a:buFont typeface="Arial" panose="020B0604020202020204" pitchFamily="34" charset="0"/>
              <a:buNone/>
            </a:pPr>
            <a:r>
              <a:rPr lang="en-US" sz="2400" dirty="0"/>
              <a:t>Components Liaison</a:t>
            </a:r>
          </a:p>
          <a:p>
            <a:endParaRPr lang="en-US" dirty="0"/>
          </a:p>
        </p:txBody>
      </p:sp>
      <p:sp>
        <p:nvSpPr>
          <p:cNvPr id="6" name="Content Placeholder 2">
            <a:extLst>
              <a:ext uri="{FF2B5EF4-FFF2-40B4-BE49-F238E27FC236}">
                <a16:creationId xmlns:a16="http://schemas.microsoft.com/office/drawing/2014/main" id="{FEC8CAD6-C47C-409C-957E-9B5F32507DFE}"/>
              </a:ext>
            </a:extLst>
          </p:cNvPr>
          <p:cNvSpPr txBox="1">
            <a:spLocks/>
          </p:cNvSpPr>
          <p:nvPr/>
        </p:nvSpPr>
        <p:spPr>
          <a:xfrm>
            <a:off x="4177794" y="4260232"/>
            <a:ext cx="3136900" cy="140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err="1"/>
              <a:t>Aniesha</a:t>
            </a:r>
            <a:r>
              <a:rPr lang="en-US" sz="2400" dirty="0"/>
              <a:t> Hall, Components Liaison</a:t>
            </a:r>
          </a:p>
          <a:p>
            <a:endParaRPr lang="en-US" dirty="0"/>
          </a:p>
        </p:txBody>
      </p:sp>
      <p:pic>
        <p:nvPicPr>
          <p:cNvPr id="7" name="Picture 6" descr="A person with a beard&#10;&#10;Description automatically generated with medium confidence">
            <a:extLst>
              <a:ext uri="{FF2B5EF4-FFF2-40B4-BE49-F238E27FC236}">
                <a16:creationId xmlns:a16="http://schemas.microsoft.com/office/drawing/2014/main" id="{282DC102-3678-475B-BB02-D2FBA47DA55E}"/>
              </a:ext>
            </a:extLst>
          </p:cNvPr>
          <p:cNvPicPr>
            <a:picLocks noChangeAspect="1"/>
          </p:cNvPicPr>
          <p:nvPr/>
        </p:nvPicPr>
        <p:blipFill>
          <a:blip r:embed="rId4"/>
          <a:stretch>
            <a:fillRect/>
          </a:stretch>
        </p:blipFill>
        <p:spPr>
          <a:xfrm>
            <a:off x="596898" y="1338701"/>
            <a:ext cx="3022860" cy="2780862"/>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723BA042-3BFA-421D-B52D-8DF61AEC4C5A}"/>
              </a:ext>
            </a:extLst>
          </p:cNvPr>
          <p:cNvPicPr>
            <a:picLocks noChangeAspect="1"/>
          </p:cNvPicPr>
          <p:nvPr/>
        </p:nvPicPr>
        <p:blipFill>
          <a:blip r:embed="rId5"/>
          <a:stretch>
            <a:fillRect/>
          </a:stretch>
        </p:blipFill>
        <p:spPr>
          <a:xfrm>
            <a:off x="7937500" y="1326970"/>
            <a:ext cx="3317171" cy="2780862"/>
          </a:xfrm>
          <a:prstGeom prst="rect">
            <a:avLst/>
          </a:prstGeom>
        </p:spPr>
      </p:pic>
      <p:sp>
        <p:nvSpPr>
          <p:cNvPr id="9" name="Title 3">
            <a:extLst>
              <a:ext uri="{FF2B5EF4-FFF2-40B4-BE49-F238E27FC236}">
                <a16:creationId xmlns:a16="http://schemas.microsoft.com/office/drawing/2014/main" id="{D58E9C92-152E-403A-8ED5-8F70C10BA737}"/>
              </a:ext>
            </a:extLst>
          </p:cNvPr>
          <p:cNvSpPr txBox="1">
            <a:spLocks/>
          </p:cNvSpPr>
          <p:nvPr/>
        </p:nvSpPr>
        <p:spPr>
          <a:xfrm>
            <a:off x="3977277" y="5355957"/>
            <a:ext cx="7731865" cy="80820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…Ask A Component Liaison!</a:t>
            </a:r>
          </a:p>
        </p:txBody>
      </p:sp>
    </p:spTree>
    <p:extLst>
      <p:ext uri="{BB962C8B-B14F-4D97-AF65-F5344CB8AC3E}">
        <p14:creationId xmlns:p14="http://schemas.microsoft.com/office/powerpoint/2010/main" val="922043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Google Shape;108;p15">
            <a:extLst>
              <a:ext uri="{FF2B5EF4-FFF2-40B4-BE49-F238E27FC236}">
                <a16:creationId xmlns:a16="http://schemas.microsoft.com/office/drawing/2014/main" id="{2CCB08B5-5945-4475-BFDB-979DB4A99E06}"/>
              </a:ext>
            </a:extLst>
          </p:cNvPr>
          <p:cNvPicPr preferRelativeResize="0"/>
          <p:nvPr/>
        </p:nvPicPr>
        <p:blipFill rotWithShape="1">
          <a:blip r:embed="rId3"/>
          <a:srcRect t="14809" r="-1" b="13440"/>
          <a:stretch/>
        </p:blipFill>
        <p:spPr>
          <a:xfrm>
            <a:off x="321733" y="175959"/>
            <a:ext cx="11548534" cy="6052563"/>
          </a:xfrm>
          <a:prstGeom prst="rect">
            <a:avLst/>
          </a:prstGeom>
          <a:noFill/>
        </p:spPr>
      </p:pic>
      <p:sp>
        <p:nvSpPr>
          <p:cNvPr id="6" name="Title 2">
            <a:extLst>
              <a:ext uri="{FF2B5EF4-FFF2-40B4-BE49-F238E27FC236}">
                <a16:creationId xmlns:a16="http://schemas.microsoft.com/office/drawing/2014/main" id="{C5BB873D-FFA1-4B83-9660-A85B3823DAF2}"/>
              </a:ext>
            </a:extLst>
          </p:cNvPr>
          <p:cNvSpPr txBox="1">
            <a:spLocks/>
          </p:cNvSpPr>
          <p:nvPr/>
        </p:nvSpPr>
        <p:spPr>
          <a:xfrm>
            <a:off x="6370750" y="1289600"/>
            <a:ext cx="7080207" cy="71386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solidFill>
                  <a:srgbClr val="0E3345"/>
                </a:solidFill>
              </a:rPr>
              <a:t>Understanding Our </a:t>
            </a:r>
          </a:p>
          <a:p>
            <a:r>
              <a:rPr lang="en-US" dirty="0">
                <a:solidFill>
                  <a:srgbClr val="0E3345"/>
                </a:solidFill>
              </a:rPr>
              <a:t>Chapters</a:t>
            </a:r>
          </a:p>
        </p:txBody>
      </p:sp>
    </p:spTree>
    <p:extLst>
      <p:ext uri="{BB962C8B-B14F-4D97-AF65-F5344CB8AC3E}">
        <p14:creationId xmlns:p14="http://schemas.microsoft.com/office/powerpoint/2010/main" val="187075183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8B4A8-AB86-4B01-B9D2-EE2AA8984F24}"/>
              </a:ext>
            </a:extLst>
          </p:cNvPr>
          <p:cNvPicPr>
            <a:picLocks noChangeAspect="1"/>
          </p:cNvPicPr>
          <p:nvPr/>
        </p:nvPicPr>
        <p:blipFill>
          <a:blip r:embed="rId3">
            <a:alphaModFix amt="38000"/>
          </a:blip>
          <a:stretch>
            <a:fillRect/>
          </a:stretch>
        </p:blipFill>
        <p:spPr>
          <a:xfrm>
            <a:off x="4439652" y="-38180"/>
            <a:ext cx="12192000" cy="6896180"/>
          </a:xfrm>
          <a:prstGeom prst="rect">
            <a:avLst/>
          </a:prstGeom>
          <a:noFill/>
          <a:ln>
            <a:noFill/>
          </a:ln>
        </p:spPr>
      </p:pic>
      <p:sp>
        <p:nvSpPr>
          <p:cNvPr id="8" name="Title 2">
            <a:extLst>
              <a:ext uri="{FF2B5EF4-FFF2-40B4-BE49-F238E27FC236}">
                <a16:creationId xmlns:a16="http://schemas.microsoft.com/office/drawing/2014/main" id="{3E0F2CBB-B232-48C5-AC43-6D8A8DA7C1CC}"/>
              </a:ext>
            </a:extLst>
          </p:cNvPr>
          <p:cNvSpPr txBox="1">
            <a:spLocks/>
          </p:cNvSpPr>
          <p:nvPr/>
        </p:nvSpPr>
        <p:spPr>
          <a:xfrm>
            <a:off x="407270" y="666748"/>
            <a:ext cx="9971303" cy="713867"/>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The Chapter Perspective</a:t>
            </a:r>
          </a:p>
        </p:txBody>
      </p:sp>
      <p:sp>
        <p:nvSpPr>
          <p:cNvPr id="9" name="Content Placeholder 1">
            <a:extLst>
              <a:ext uri="{FF2B5EF4-FFF2-40B4-BE49-F238E27FC236}">
                <a16:creationId xmlns:a16="http://schemas.microsoft.com/office/drawing/2014/main" id="{4D2B0B9F-E508-4C08-A113-D1177951BE42}"/>
              </a:ext>
            </a:extLst>
          </p:cNvPr>
          <p:cNvSpPr txBox="1">
            <a:spLocks/>
          </p:cNvSpPr>
          <p:nvPr/>
        </p:nvSpPr>
        <p:spPr>
          <a:xfrm>
            <a:off x="407270" y="1679143"/>
            <a:ext cx="5168030" cy="4192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2400" b="1" dirty="0">
                <a:solidFill>
                  <a:srgbClr val="595959"/>
                </a:solidFill>
              </a:rPr>
              <a:t>Largely volunteer-driven</a:t>
            </a:r>
          </a:p>
          <a:p>
            <a:pPr>
              <a:lnSpc>
                <a:spcPct val="150000"/>
              </a:lnSpc>
              <a:buFont typeface="Wingdings" panose="05000000000000000000" pitchFamily="2" charset="2"/>
              <a:buChar char="Ø"/>
            </a:pPr>
            <a:r>
              <a:rPr lang="en-US" sz="2400" b="1" dirty="0">
                <a:solidFill>
                  <a:srgbClr val="595959"/>
                </a:solidFill>
              </a:rPr>
              <a:t>Limited resources </a:t>
            </a:r>
          </a:p>
          <a:p>
            <a:pPr>
              <a:lnSpc>
                <a:spcPct val="150000"/>
              </a:lnSpc>
              <a:buFont typeface="Wingdings" panose="05000000000000000000" pitchFamily="2" charset="2"/>
              <a:buChar char="Ø"/>
            </a:pPr>
            <a:r>
              <a:rPr lang="en-US" sz="2400" b="1" dirty="0">
                <a:solidFill>
                  <a:srgbClr val="595959"/>
                </a:solidFill>
              </a:rPr>
              <a:t>Varying leadership skills/experience/training</a:t>
            </a:r>
          </a:p>
          <a:p>
            <a:pPr>
              <a:lnSpc>
                <a:spcPct val="150000"/>
              </a:lnSpc>
              <a:buFont typeface="Wingdings" panose="05000000000000000000" pitchFamily="2" charset="2"/>
              <a:buChar char="Ø"/>
            </a:pPr>
            <a:r>
              <a:rPr lang="en-US" sz="2400" b="1" dirty="0">
                <a:solidFill>
                  <a:srgbClr val="595959"/>
                </a:solidFill>
              </a:rPr>
              <a:t>Think and act locally</a:t>
            </a:r>
          </a:p>
          <a:p>
            <a:pPr>
              <a:lnSpc>
                <a:spcPct val="150000"/>
              </a:lnSpc>
              <a:buFont typeface="Wingdings" panose="05000000000000000000" pitchFamily="2" charset="2"/>
              <a:buChar char="Ø"/>
            </a:pPr>
            <a:r>
              <a:rPr lang="en-US" sz="2400" b="1" dirty="0">
                <a:solidFill>
                  <a:srgbClr val="595959"/>
                </a:solidFill>
              </a:rPr>
              <a:t>IFMA International- WIIFM? </a:t>
            </a:r>
            <a:endParaRPr lang="en-US" sz="2400" b="1" dirty="0">
              <a:solidFill>
                <a:srgbClr val="595959"/>
              </a:solidFill>
              <a:highlight>
                <a:srgbClr val="FFFF00"/>
              </a:highlight>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9824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6AFC28-118F-4B28-A9AE-789045D79AE4}"/>
              </a:ext>
            </a:extLst>
          </p:cNvPr>
          <p:cNvSpPr/>
          <p:nvPr/>
        </p:nvSpPr>
        <p:spPr>
          <a:xfrm>
            <a:off x="1019176" y="2"/>
            <a:ext cx="11172824" cy="6228514"/>
          </a:xfrm>
          <a:prstGeom prst="rect">
            <a:avLst/>
          </a:prstGeom>
          <a:solidFill>
            <a:schemeClr val="accent1">
              <a:alpha val="30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05840" tIns="1408176" rIns="5577840" bIns="0" rtlCol="0" anchor="ctr" anchorCtr="0">
            <a:noAutofit/>
          </a:bodyPr>
          <a:lstStyle/>
          <a:p>
            <a:pPr algn="ctr">
              <a:spcBef>
                <a:spcPts val="1000"/>
              </a:spcBef>
            </a:pPr>
            <a:endParaRPr lang="en-US" sz="1400" b="1" dirty="0">
              <a:solidFill>
                <a:schemeClr val="tx1"/>
              </a:solidFill>
            </a:endParaRPr>
          </a:p>
        </p:txBody>
      </p:sp>
      <p:sp>
        <p:nvSpPr>
          <p:cNvPr id="3" name="Rectangle 2">
            <a:extLst>
              <a:ext uri="{FF2B5EF4-FFF2-40B4-BE49-F238E27FC236}">
                <a16:creationId xmlns:a16="http://schemas.microsoft.com/office/drawing/2014/main" id="{98CE8916-23D2-492E-90F4-C71AFBD4E1DA}"/>
              </a:ext>
            </a:extLst>
          </p:cNvPr>
          <p:cNvSpPr/>
          <p:nvPr/>
        </p:nvSpPr>
        <p:spPr>
          <a:xfrm>
            <a:off x="1019176" y="75449"/>
            <a:ext cx="11172824" cy="6153067"/>
          </a:xfrm>
          <a:prstGeom prst="rect">
            <a:avLst/>
          </a:prstGeom>
          <a:solidFill>
            <a:schemeClr val="accent1">
              <a:alpha val="30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05840" tIns="1408176" rIns="5577840" bIns="0" rtlCol="0" anchor="ctr" anchorCtr="0">
            <a:noAutofit/>
          </a:bodyPr>
          <a:lstStyle/>
          <a:p>
            <a:pPr algn="ctr">
              <a:spcBef>
                <a:spcPts val="1000"/>
              </a:spcBef>
            </a:pPr>
            <a:endParaRPr lang="en-US" sz="1400" b="1" dirty="0">
              <a:solidFill>
                <a:schemeClr val="tx1"/>
              </a:solidFill>
            </a:endParaRPr>
          </a:p>
        </p:txBody>
      </p:sp>
      <p:sp>
        <p:nvSpPr>
          <p:cNvPr id="4" name="Title 1">
            <a:extLst>
              <a:ext uri="{FF2B5EF4-FFF2-40B4-BE49-F238E27FC236}">
                <a16:creationId xmlns:a16="http://schemas.microsoft.com/office/drawing/2014/main" id="{5899E7F9-041B-4021-A707-8C2F3DC56281}"/>
              </a:ext>
            </a:extLst>
          </p:cNvPr>
          <p:cNvSpPr txBox="1">
            <a:spLocks/>
          </p:cNvSpPr>
          <p:nvPr/>
        </p:nvSpPr>
        <p:spPr>
          <a:xfrm>
            <a:off x="1545266" y="427075"/>
            <a:ext cx="7758222" cy="1663147"/>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solidFill>
                  <a:schemeClr val="bg1"/>
                </a:solidFill>
              </a:rPr>
              <a:t>Appreciative Inquiry (AI)</a:t>
            </a:r>
          </a:p>
        </p:txBody>
      </p:sp>
      <p:sp>
        <p:nvSpPr>
          <p:cNvPr id="5" name="Content Placeholder 1">
            <a:extLst>
              <a:ext uri="{FF2B5EF4-FFF2-40B4-BE49-F238E27FC236}">
                <a16:creationId xmlns:a16="http://schemas.microsoft.com/office/drawing/2014/main" id="{FE5D5DB9-FEEB-452B-AE4D-50ADA65D4C60}"/>
              </a:ext>
            </a:extLst>
          </p:cNvPr>
          <p:cNvSpPr txBox="1">
            <a:spLocks/>
          </p:cNvSpPr>
          <p:nvPr/>
        </p:nvSpPr>
        <p:spPr>
          <a:xfrm>
            <a:off x="2157751" y="1503112"/>
            <a:ext cx="8941981" cy="3336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2"/>
                </a:solidFill>
              </a:rPr>
              <a:t>“Appreciative Inquiry </a:t>
            </a:r>
            <a:r>
              <a:rPr lang="en-US" b="1" i="1" dirty="0">
                <a:solidFill>
                  <a:schemeClr val="bg2"/>
                </a:solidFill>
              </a:rPr>
              <a:t>is the discovery of the best in people, their organizations, and the relevant world around them. It is the art and practice of asking unconditional positive questions that anticipate and heighten potential”.</a:t>
            </a:r>
          </a:p>
          <a:p>
            <a:pPr marL="0" indent="0">
              <a:buFont typeface="Arial" panose="020B0604020202020204" pitchFamily="34" charset="0"/>
              <a:buNone/>
            </a:pPr>
            <a:endParaRPr lang="en-US" sz="3200" b="1" i="1" dirty="0">
              <a:solidFill>
                <a:srgbClr val="4F8FB0"/>
              </a:solidFill>
              <a:latin typeface="Roboto" panose="02000000000000000000" pitchFamily="2" charset="0"/>
              <a:ea typeface="Roboto" panose="02000000000000000000" pitchFamily="2" charset="0"/>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6" name="Content Placeholder 1">
            <a:extLst>
              <a:ext uri="{FF2B5EF4-FFF2-40B4-BE49-F238E27FC236}">
                <a16:creationId xmlns:a16="http://schemas.microsoft.com/office/drawing/2014/main" id="{B1EA283B-1FCE-46CF-8681-F2FE9929C403}"/>
              </a:ext>
            </a:extLst>
          </p:cNvPr>
          <p:cNvSpPr txBox="1">
            <a:spLocks/>
          </p:cNvSpPr>
          <p:nvPr/>
        </p:nvSpPr>
        <p:spPr>
          <a:xfrm>
            <a:off x="4089682" y="3785785"/>
            <a:ext cx="7083142" cy="3659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Tx/>
              <a:buChar char="-"/>
            </a:pPr>
            <a:r>
              <a:rPr lang="en-US" sz="2400" dirty="0">
                <a:solidFill>
                  <a:schemeClr val="bg2"/>
                </a:solidFill>
              </a:rPr>
              <a:t>David Cooperrider &amp; Diana Whitney,</a:t>
            </a:r>
          </a:p>
          <a:p>
            <a:pPr marL="0" indent="0" algn="r">
              <a:buNone/>
            </a:pPr>
            <a:r>
              <a:rPr lang="en-US" sz="2400" i="1" dirty="0">
                <a:solidFill>
                  <a:schemeClr val="bg2"/>
                </a:solidFill>
              </a:rPr>
              <a:t>IFMA AI Playbook</a:t>
            </a:r>
            <a:r>
              <a:rPr lang="en-US" sz="2400" dirty="0">
                <a:solidFill>
                  <a:schemeClr val="bg2"/>
                </a:solidFill>
              </a:rPr>
              <a:t>, </a:t>
            </a:r>
            <a:r>
              <a:rPr lang="en-US" sz="2400" i="1" dirty="0">
                <a:solidFill>
                  <a:schemeClr val="bg2"/>
                </a:solidFill>
              </a:rPr>
              <a:t>Version 1.0 2019</a:t>
            </a:r>
          </a:p>
        </p:txBody>
      </p:sp>
      <p:sp>
        <p:nvSpPr>
          <p:cNvPr id="7" name="Content Placeholder 1">
            <a:extLst>
              <a:ext uri="{FF2B5EF4-FFF2-40B4-BE49-F238E27FC236}">
                <a16:creationId xmlns:a16="http://schemas.microsoft.com/office/drawing/2014/main" id="{F5CCB760-30BD-4BBC-9826-D41FE8AFE90E}"/>
              </a:ext>
            </a:extLst>
          </p:cNvPr>
          <p:cNvSpPr txBox="1">
            <a:spLocks/>
          </p:cNvSpPr>
          <p:nvPr/>
        </p:nvSpPr>
        <p:spPr>
          <a:xfrm>
            <a:off x="1317803" y="4183506"/>
            <a:ext cx="5168030" cy="834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2400" b="1" dirty="0">
                <a:solidFill>
                  <a:srgbClr val="0E3345"/>
                </a:solidFill>
                <a:effectLst>
                  <a:outerShdw blurRad="38100" dist="38100" dir="2700000" algn="tl">
                    <a:srgbClr val="000000">
                      <a:alpha val="43137"/>
                    </a:srgbClr>
                  </a:outerShdw>
                </a:effectLst>
              </a:rPr>
              <a:t>Strengths-based</a:t>
            </a: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8" name="Content Placeholder 1">
            <a:extLst>
              <a:ext uri="{FF2B5EF4-FFF2-40B4-BE49-F238E27FC236}">
                <a16:creationId xmlns:a16="http://schemas.microsoft.com/office/drawing/2014/main" id="{7B987115-83D7-417F-B6B6-945352486592}"/>
              </a:ext>
            </a:extLst>
          </p:cNvPr>
          <p:cNvSpPr txBox="1">
            <a:spLocks/>
          </p:cNvSpPr>
          <p:nvPr/>
        </p:nvSpPr>
        <p:spPr>
          <a:xfrm>
            <a:off x="4530899" y="4703933"/>
            <a:ext cx="3910019" cy="1128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2400" b="1" dirty="0">
                <a:solidFill>
                  <a:srgbClr val="0E3345"/>
                </a:solidFill>
                <a:effectLst>
                  <a:outerShdw blurRad="38100" dist="38100" dir="2700000" algn="tl">
                    <a:srgbClr val="000000">
                      <a:alpha val="43137"/>
                    </a:srgbClr>
                  </a:outerShdw>
                </a:effectLst>
              </a:rPr>
              <a:t>Future-looking</a:t>
            </a: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9" name="Content Placeholder 1">
            <a:extLst>
              <a:ext uri="{FF2B5EF4-FFF2-40B4-BE49-F238E27FC236}">
                <a16:creationId xmlns:a16="http://schemas.microsoft.com/office/drawing/2014/main" id="{A6E83910-6B9C-4AE6-8649-803C2A15650D}"/>
              </a:ext>
            </a:extLst>
          </p:cNvPr>
          <p:cNvSpPr txBox="1">
            <a:spLocks/>
          </p:cNvSpPr>
          <p:nvPr/>
        </p:nvSpPr>
        <p:spPr>
          <a:xfrm>
            <a:off x="7370747" y="5283182"/>
            <a:ext cx="5168030" cy="9641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2400" b="1" dirty="0">
                <a:solidFill>
                  <a:srgbClr val="0E3345"/>
                </a:solidFill>
                <a:effectLst>
                  <a:outerShdw blurRad="38100" dist="38100" dir="2700000" algn="tl">
                    <a:srgbClr val="000000">
                      <a:alpha val="43137"/>
                    </a:srgbClr>
                  </a:outerShdw>
                </a:effectLst>
              </a:rPr>
              <a:t>Focused on Positives</a:t>
            </a: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5083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ppreciative Inquiry">
            <a:hlinkClick r:id="" action="ppaction://media"/>
            <a:extLst>
              <a:ext uri="{FF2B5EF4-FFF2-40B4-BE49-F238E27FC236}">
                <a16:creationId xmlns:a16="http://schemas.microsoft.com/office/drawing/2014/main" id="{B2E3F5C8-2043-413C-BF85-64B7D04A50E5}"/>
              </a:ext>
            </a:extLst>
          </p:cNvPr>
          <p:cNvPicPr>
            <a:picLocks noRot="1" noChangeAspect="1"/>
          </p:cNvPicPr>
          <p:nvPr>
            <a:videoFile r:link="rId1"/>
          </p:nvPr>
        </p:nvPicPr>
        <p:blipFill>
          <a:blip r:embed="rId3"/>
          <a:stretch>
            <a:fillRect/>
          </a:stretch>
        </p:blipFill>
        <p:spPr>
          <a:xfrm>
            <a:off x="821635" y="297579"/>
            <a:ext cx="10548730" cy="5960032"/>
          </a:xfrm>
          <a:prstGeom prst="rect">
            <a:avLst/>
          </a:prstGeom>
        </p:spPr>
      </p:pic>
    </p:spTree>
    <p:extLst>
      <p:ext uri="{BB962C8B-B14F-4D97-AF65-F5344CB8AC3E}">
        <p14:creationId xmlns:p14="http://schemas.microsoft.com/office/powerpoint/2010/main" val="41018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F3496-7B1B-4EFD-95F4-2CEB75CF9537}"/>
              </a:ext>
            </a:extLst>
          </p:cNvPr>
          <p:cNvPicPr>
            <a:picLocks noChangeAspect="1"/>
          </p:cNvPicPr>
          <p:nvPr/>
        </p:nvPicPr>
        <p:blipFill>
          <a:blip r:embed="rId3"/>
          <a:stretch>
            <a:fillRect/>
          </a:stretch>
        </p:blipFill>
        <p:spPr>
          <a:xfrm>
            <a:off x="0" y="294605"/>
            <a:ext cx="12192000" cy="5791711"/>
          </a:xfrm>
          <a:prstGeom prst="rect">
            <a:avLst/>
          </a:prstGeom>
        </p:spPr>
      </p:pic>
      <p:sp>
        <p:nvSpPr>
          <p:cNvPr id="4" name="Content Placeholder 1">
            <a:extLst>
              <a:ext uri="{FF2B5EF4-FFF2-40B4-BE49-F238E27FC236}">
                <a16:creationId xmlns:a16="http://schemas.microsoft.com/office/drawing/2014/main" id="{6D0479A4-0FFF-4201-9C45-06B1F7FA4ABB}"/>
              </a:ext>
            </a:extLst>
          </p:cNvPr>
          <p:cNvSpPr txBox="1">
            <a:spLocks/>
          </p:cNvSpPr>
          <p:nvPr/>
        </p:nvSpPr>
        <p:spPr>
          <a:xfrm>
            <a:off x="4860391" y="5961282"/>
            <a:ext cx="7083142" cy="1204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i="1" dirty="0">
                <a:solidFill>
                  <a:srgbClr val="4F8FB0"/>
                </a:solidFill>
              </a:rPr>
              <a:t>- IFMA AI Playbook</a:t>
            </a:r>
            <a:r>
              <a:rPr lang="en-US" sz="1800" dirty="0">
                <a:solidFill>
                  <a:srgbClr val="4F8FB0"/>
                </a:solidFill>
              </a:rPr>
              <a:t>, </a:t>
            </a:r>
            <a:r>
              <a:rPr lang="en-US" sz="1800" i="1" dirty="0">
                <a:solidFill>
                  <a:srgbClr val="4F8FB0"/>
                </a:solidFill>
              </a:rPr>
              <a:t>Version 1.0 2019</a:t>
            </a:r>
          </a:p>
        </p:txBody>
      </p:sp>
    </p:spTree>
    <p:extLst>
      <p:ext uri="{BB962C8B-B14F-4D97-AF65-F5344CB8AC3E}">
        <p14:creationId xmlns:p14="http://schemas.microsoft.com/office/powerpoint/2010/main" val="2909840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9BFDA2F-8AB5-4596-8E8A-2171973070AA}"/>
              </a:ext>
            </a:extLst>
          </p:cNvPr>
          <p:cNvSpPr txBox="1">
            <a:spLocks/>
          </p:cNvSpPr>
          <p:nvPr/>
        </p:nvSpPr>
        <p:spPr>
          <a:xfrm>
            <a:off x="327368" y="634236"/>
            <a:ext cx="5177661" cy="71386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sz="4000" dirty="0"/>
              <a:t>Problem Solving </a:t>
            </a:r>
          </a:p>
          <a:p>
            <a:r>
              <a:rPr lang="en-US" sz="4000" dirty="0"/>
              <a:t>Approach	</a:t>
            </a:r>
            <a:r>
              <a:rPr lang="en-US" sz="3600" dirty="0"/>
              <a:t>						                </a:t>
            </a:r>
          </a:p>
        </p:txBody>
      </p:sp>
      <p:sp>
        <p:nvSpPr>
          <p:cNvPr id="3" name="Arrow: Right 2">
            <a:extLst>
              <a:ext uri="{FF2B5EF4-FFF2-40B4-BE49-F238E27FC236}">
                <a16:creationId xmlns:a16="http://schemas.microsoft.com/office/drawing/2014/main" id="{04C72582-93DF-41A1-AC84-D572E7E7DB78}"/>
              </a:ext>
            </a:extLst>
          </p:cNvPr>
          <p:cNvSpPr/>
          <p:nvPr/>
        </p:nvSpPr>
        <p:spPr>
          <a:xfrm>
            <a:off x="4750676" y="847255"/>
            <a:ext cx="1508707" cy="713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F8FB0"/>
              </a:solidFill>
            </a:endParaRPr>
          </a:p>
        </p:txBody>
      </p:sp>
      <p:sp>
        <p:nvSpPr>
          <p:cNvPr id="4" name="Title 2">
            <a:extLst>
              <a:ext uri="{FF2B5EF4-FFF2-40B4-BE49-F238E27FC236}">
                <a16:creationId xmlns:a16="http://schemas.microsoft.com/office/drawing/2014/main" id="{A2F7EB6F-A3D3-45DC-A5B5-28375EC06C02}"/>
              </a:ext>
            </a:extLst>
          </p:cNvPr>
          <p:cNvSpPr txBox="1">
            <a:spLocks/>
          </p:cNvSpPr>
          <p:nvPr/>
        </p:nvSpPr>
        <p:spPr>
          <a:xfrm>
            <a:off x="6686973" y="634236"/>
            <a:ext cx="4950141" cy="71386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sz="4000" dirty="0"/>
              <a:t>Appreciative Inquiry </a:t>
            </a:r>
          </a:p>
          <a:p>
            <a:r>
              <a:rPr lang="en-US" sz="4000" dirty="0"/>
              <a:t>Approach</a:t>
            </a:r>
            <a:r>
              <a:rPr lang="en-US" dirty="0"/>
              <a:t>							                </a:t>
            </a:r>
          </a:p>
        </p:txBody>
      </p:sp>
      <p:sp>
        <p:nvSpPr>
          <p:cNvPr id="5" name="Content Placeholder 1">
            <a:extLst>
              <a:ext uri="{FF2B5EF4-FFF2-40B4-BE49-F238E27FC236}">
                <a16:creationId xmlns:a16="http://schemas.microsoft.com/office/drawing/2014/main" id="{FA218E01-9356-4B0C-A3A9-7B01C992B27B}"/>
              </a:ext>
            </a:extLst>
          </p:cNvPr>
          <p:cNvSpPr txBox="1">
            <a:spLocks/>
          </p:cNvSpPr>
          <p:nvPr/>
        </p:nvSpPr>
        <p:spPr>
          <a:xfrm>
            <a:off x="336999" y="1834419"/>
            <a:ext cx="5168030" cy="41927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sz="2400" b="1" i="1" dirty="0">
              <a:solidFill>
                <a:srgbClr val="595959"/>
              </a:solidFill>
            </a:endParaRPr>
          </a:p>
          <a:p>
            <a:pPr marL="0" indent="0">
              <a:lnSpc>
                <a:spcPct val="150000"/>
              </a:lnSpc>
              <a:buNone/>
            </a:pPr>
            <a:r>
              <a:rPr lang="en-US" sz="2400" b="1" i="1" dirty="0">
                <a:solidFill>
                  <a:srgbClr val="595959"/>
                </a:solidFill>
              </a:rPr>
              <a:t>“What can we do to minimize membership losses?” </a:t>
            </a:r>
          </a:p>
          <a:p>
            <a:pPr marL="0" indent="0">
              <a:lnSpc>
                <a:spcPct val="150000"/>
              </a:lnSpc>
              <a:buNone/>
            </a:pPr>
            <a:endParaRPr lang="en-US" sz="2400" b="1" i="1" dirty="0">
              <a:solidFill>
                <a:srgbClr val="595959"/>
              </a:solidFill>
            </a:endParaRPr>
          </a:p>
          <a:p>
            <a:pPr marL="0" indent="0">
              <a:lnSpc>
                <a:spcPct val="150000"/>
              </a:lnSpc>
              <a:buNone/>
            </a:pPr>
            <a:endParaRPr lang="en-US" sz="2400" b="1" i="1" dirty="0">
              <a:solidFill>
                <a:srgbClr val="595959"/>
              </a:solidFill>
            </a:endParaRPr>
          </a:p>
          <a:p>
            <a:pPr marL="0" indent="0">
              <a:lnSpc>
                <a:spcPct val="150000"/>
              </a:lnSpc>
              <a:buNone/>
            </a:pPr>
            <a:r>
              <a:rPr lang="en-US" sz="2400" b="1" i="1" dirty="0">
                <a:solidFill>
                  <a:srgbClr val="595959"/>
                </a:solidFill>
              </a:rPr>
              <a:t>“What does your Chapter need to improve?”</a:t>
            </a: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6" name="Content Placeholder 1">
            <a:extLst>
              <a:ext uri="{FF2B5EF4-FFF2-40B4-BE49-F238E27FC236}">
                <a16:creationId xmlns:a16="http://schemas.microsoft.com/office/drawing/2014/main" id="{AE56BFDA-49D0-4861-97C6-B164FC763EB3}"/>
              </a:ext>
            </a:extLst>
          </p:cNvPr>
          <p:cNvSpPr txBox="1">
            <a:spLocks/>
          </p:cNvSpPr>
          <p:nvPr/>
        </p:nvSpPr>
        <p:spPr>
          <a:xfrm>
            <a:off x="6696600" y="1941902"/>
            <a:ext cx="5495399" cy="4192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i="1" dirty="0">
                <a:solidFill>
                  <a:srgbClr val="4F8FB0"/>
                </a:solidFill>
              </a:rPr>
              <a:t>“When have members been most pleased with their membership and what can we learn and apply from those moments of success?” </a:t>
            </a:r>
          </a:p>
          <a:p>
            <a:pPr marL="0" indent="0">
              <a:lnSpc>
                <a:spcPct val="150000"/>
              </a:lnSpc>
              <a:buNone/>
            </a:pPr>
            <a:endParaRPr lang="en-US" sz="2400" b="1" i="1" dirty="0">
              <a:solidFill>
                <a:srgbClr val="595959"/>
              </a:solidFill>
            </a:endParaRPr>
          </a:p>
          <a:p>
            <a:pPr marL="0" indent="0">
              <a:lnSpc>
                <a:spcPct val="150000"/>
              </a:lnSpc>
              <a:buNone/>
            </a:pPr>
            <a:r>
              <a:rPr lang="en-US" sz="2400" b="1" i="1" dirty="0">
                <a:solidFill>
                  <a:srgbClr val="4F8FB0"/>
                </a:solidFill>
              </a:rPr>
              <a:t>“What does your Chapter do exceptionally well?”</a:t>
            </a: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809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8B4A8-AB86-4B01-B9D2-EE2AA8984F24}"/>
              </a:ext>
            </a:extLst>
          </p:cNvPr>
          <p:cNvPicPr>
            <a:picLocks noChangeAspect="1"/>
          </p:cNvPicPr>
          <p:nvPr/>
        </p:nvPicPr>
        <p:blipFill>
          <a:blip r:embed="rId3">
            <a:alphaModFix amt="38000"/>
          </a:blip>
          <a:stretch>
            <a:fillRect/>
          </a:stretch>
        </p:blipFill>
        <p:spPr>
          <a:xfrm>
            <a:off x="4211052" y="-38180"/>
            <a:ext cx="12192000" cy="6896180"/>
          </a:xfrm>
          <a:prstGeom prst="rect">
            <a:avLst/>
          </a:prstGeom>
          <a:noFill/>
          <a:ln>
            <a:noFill/>
          </a:ln>
        </p:spPr>
      </p:pic>
      <p:sp>
        <p:nvSpPr>
          <p:cNvPr id="4" name="Title 3">
            <a:extLst>
              <a:ext uri="{FF2B5EF4-FFF2-40B4-BE49-F238E27FC236}">
                <a16:creationId xmlns:a16="http://schemas.microsoft.com/office/drawing/2014/main" id="{AEA94694-5986-472E-BBEB-AA0A85835570}"/>
              </a:ext>
            </a:extLst>
          </p:cNvPr>
          <p:cNvSpPr txBox="1">
            <a:spLocks/>
          </p:cNvSpPr>
          <p:nvPr/>
        </p:nvSpPr>
        <p:spPr>
          <a:xfrm>
            <a:off x="557461" y="1030244"/>
            <a:ext cx="2650958" cy="80820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Agenda</a:t>
            </a:r>
          </a:p>
        </p:txBody>
      </p:sp>
      <p:sp>
        <p:nvSpPr>
          <p:cNvPr id="5" name="Content Placeholder 1">
            <a:extLst>
              <a:ext uri="{FF2B5EF4-FFF2-40B4-BE49-F238E27FC236}">
                <a16:creationId xmlns:a16="http://schemas.microsoft.com/office/drawing/2014/main" id="{23534ABD-40F7-4366-94A4-93F8B83FAA4F}"/>
              </a:ext>
            </a:extLst>
          </p:cNvPr>
          <p:cNvSpPr txBox="1">
            <a:spLocks/>
          </p:cNvSpPr>
          <p:nvPr/>
        </p:nvSpPr>
        <p:spPr>
          <a:xfrm>
            <a:off x="497303" y="1968709"/>
            <a:ext cx="5598697" cy="2882402"/>
          </a:xfrm>
          <a:prstGeom prst="rect">
            <a:avLst/>
          </a:prstGeom>
          <a:no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b="1" dirty="0">
                <a:solidFill>
                  <a:srgbClr val="595959"/>
                </a:solidFill>
              </a:rPr>
              <a:t>Setting Expectations</a:t>
            </a:r>
          </a:p>
          <a:p>
            <a:pPr>
              <a:buFont typeface="Wingdings" panose="05000000000000000000" pitchFamily="2" charset="2"/>
              <a:buChar char="Ø"/>
            </a:pPr>
            <a:r>
              <a:rPr lang="en-US" b="1" dirty="0">
                <a:solidFill>
                  <a:srgbClr val="595959"/>
                </a:solidFill>
              </a:rPr>
              <a:t>Understanding Needs &amp; Providing Solutions</a:t>
            </a:r>
          </a:p>
          <a:p>
            <a:pPr>
              <a:buFont typeface="Wingdings" panose="05000000000000000000" pitchFamily="2" charset="2"/>
              <a:buChar char="Ø"/>
            </a:pPr>
            <a:r>
              <a:rPr lang="en-US" b="1" dirty="0">
                <a:solidFill>
                  <a:srgbClr val="595959"/>
                </a:solidFill>
              </a:rPr>
              <a:t>Key Talking Points</a:t>
            </a:r>
          </a:p>
          <a:p>
            <a:pPr>
              <a:buFont typeface="Wingdings" panose="05000000000000000000" pitchFamily="2" charset="2"/>
              <a:buChar char="Ø"/>
            </a:pPr>
            <a:r>
              <a:rPr lang="en-US" b="1" dirty="0">
                <a:solidFill>
                  <a:srgbClr val="595959"/>
                </a:solidFill>
              </a:rPr>
              <a:t>Champion Toolkit</a:t>
            </a:r>
          </a:p>
          <a:p>
            <a:pPr>
              <a:buFont typeface="Wingdings" panose="05000000000000000000" pitchFamily="2" charset="2"/>
              <a:buChar char="Ø"/>
            </a:pPr>
            <a:r>
              <a:rPr lang="en-US" b="1" dirty="0">
                <a:solidFill>
                  <a:srgbClr val="595959"/>
                </a:solidFill>
              </a:rPr>
              <a:t>Q&amp;A</a:t>
            </a:r>
          </a:p>
        </p:txBody>
      </p:sp>
    </p:spTree>
    <p:extLst>
      <p:ext uri="{BB962C8B-B14F-4D97-AF65-F5344CB8AC3E}">
        <p14:creationId xmlns:p14="http://schemas.microsoft.com/office/powerpoint/2010/main" val="4021097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1694AEA-8181-489A-9358-FC221C51FA78}"/>
              </a:ext>
            </a:extLst>
          </p:cNvPr>
          <p:cNvSpPr txBox="1">
            <a:spLocks/>
          </p:cNvSpPr>
          <p:nvPr/>
        </p:nvSpPr>
        <p:spPr>
          <a:xfrm>
            <a:off x="554663" y="452955"/>
            <a:ext cx="9971303" cy="713867"/>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Determine the Focus of Your Support</a:t>
            </a:r>
          </a:p>
        </p:txBody>
      </p:sp>
      <p:sp>
        <p:nvSpPr>
          <p:cNvPr id="5" name="Content Placeholder 1">
            <a:extLst>
              <a:ext uri="{FF2B5EF4-FFF2-40B4-BE49-F238E27FC236}">
                <a16:creationId xmlns:a16="http://schemas.microsoft.com/office/drawing/2014/main" id="{E07F382F-9A8C-490A-BF67-1627DD944A79}"/>
              </a:ext>
            </a:extLst>
          </p:cNvPr>
          <p:cNvSpPr txBox="1">
            <a:spLocks/>
          </p:cNvSpPr>
          <p:nvPr/>
        </p:nvSpPr>
        <p:spPr>
          <a:xfrm>
            <a:off x="554663" y="1166822"/>
            <a:ext cx="10526744" cy="4933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3200" b="1" dirty="0">
                <a:solidFill>
                  <a:srgbClr val="4F8FB0"/>
                </a:solidFill>
              </a:rPr>
              <a:t>Sample Questions: </a:t>
            </a:r>
            <a:endParaRPr lang="en-US" sz="3200" dirty="0">
              <a:solidFill>
                <a:srgbClr val="595959"/>
              </a:solidFill>
            </a:endParaRPr>
          </a:p>
          <a:p>
            <a:pPr>
              <a:lnSpc>
                <a:spcPct val="150000"/>
              </a:lnSpc>
              <a:buFont typeface="Wingdings" panose="05000000000000000000" pitchFamily="2" charset="2"/>
              <a:buChar char="Ø"/>
            </a:pPr>
            <a:r>
              <a:rPr lang="en-US" sz="2400" dirty="0">
                <a:solidFill>
                  <a:srgbClr val="595959"/>
                </a:solidFill>
              </a:rPr>
              <a:t>What do you value most about your Chapter? </a:t>
            </a:r>
          </a:p>
          <a:p>
            <a:pPr>
              <a:lnSpc>
                <a:spcPct val="150000"/>
              </a:lnSpc>
              <a:buFont typeface="Wingdings" panose="05000000000000000000" pitchFamily="2" charset="2"/>
              <a:buChar char="Ø"/>
            </a:pPr>
            <a:r>
              <a:rPr lang="en-US" sz="2400" dirty="0">
                <a:solidFill>
                  <a:srgbClr val="595959"/>
                </a:solidFill>
              </a:rPr>
              <a:t>What does your Chapter look like when it’s “at it’s best”? </a:t>
            </a:r>
          </a:p>
          <a:p>
            <a:pPr>
              <a:lnSpc>
                <a:spcPct val="150000"/>
              </a:lnSpc>
              <a:buFont typeface="Wingdings" panose="05000000000000000000" pitchFamily="2" charset="2"/>
              <a:buChar char="Ø"/>
            </a:pPr>
            <a:r>
              <a:rPr lang="en-US" sz="2400" dirty="0">
                <a:solidFill>
                  <a:srgbClr val="595959"/>
                </a:solidFill>
              </a:rPr>
              <a:t>What does your chapter’s ideal future look like? </a:t>
            </a:r>
          </a:p>
          <a:p>
            <a:pPr>
              <a:lnSpc>
                <a:spcPct val="150000"/>
              </a:lnSpc>
              <a:buFont typeface="Wingdings" panose="05000000000000000000" pitchFamily="2" charset="2"/>
              <a:buChar char="Ø"/>
            </a:pPr>
            <a:r>
              <a:rPr lang="en-US" sz="2400" dirty="0">
                <a:solidFill>
                  <a:srgbClr val="595959"/>
                </a:solidFill>
              </a:rPr>
              <a:t>What three wishes do you have now to enhance the health and vitality of your Chapter? </a:t>
            </a:r>
          </a:p>
          <a:p>
            <a:pPr>
              <a:lnSpc>
                <a:spcPct val="150000"/>
              </a:lnSpc>
              <a:buFont typeface="Wingdings" panose="05000000000000000000" pitchFamily="2" charset="2"/>
              <a:buChar char="Ø"/>
            </a:pPr>
            <a:r>
              <a:rPr lang="en-US" sz="2400" dirty="0">
                <a:solidFill>
                  <a:srgbClr val="595959"/>
                </a:solidFill>
              </a:rPr>
              <a:t>What would be your best aspirations for your chapter in five years?</a:t>
            </a: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6505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82D75-26E6-46A7-AB2F-A8EC4C7FF6D0}"/>
              </a:ext>
            </a:extLst>
          </p:cNvPr>
          <p:cNvPicPr>
            <a:picLocks noChangeAspect="1"/>
          </p:cNvPicPr>
          <p:nvPr/>
        </p:nvPicPr>
        <p:blipFill>
          <a:blip r:embed="rId3"/>
          <a:stretch>
            <a:fillRect/>
          </a:stretch>
        </p:blipFill>
        <p:spPr>
          <a:xfrm>
            <a:off x="0" y="0"/>
            <a:ext cx="2746533" cy="6866333"/>
          </a:xfrm>
          <a:prstGeom prst="rect">
            <a:avLst/>
          </a:prstGeom>
        </p:spPr>
      </p:pic>
      <p:sp>
        <p:nvSpPr>
          <p:cNvPr id="4" name="Title 2">
            <a:extLst>
              <a:ext uri="{FF2B5EF4-FFF2-40B4-BE49-F238E27FC236}">
                <a16:creationId xmlns:a16="http://schemas.microsoft.com/office/drawing/2014/main" id="{81694AEA-8181-489A-9358-FC221C51FA78}"/>
              </a:ext>
            </a:extLst>
          </p:cNvPr>
          <p:cNvSpPr txBox="1">
            <a:spLocks/>
          </p:cNvSpPr>
          <p:nvPr/>
        </p:nvSpPr>
        <p:spPr>
          <a:xfrm>
            <a:off x="3066348" y="318484"/>
            <a:ext cx="9971303" cy="71386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Discover Positive Core Strengths</a:t>
            </a:r>
          </a:p>
        </p:txBody>
      </p:sp>
      <p:sp>
        <p:nvSpPr>
          <p:cNvPr id="5" name="Content Placeholder 1">
            <a:extLst>
              <a:ext uri="{FF2B5EF4-FFF2-40B4-BE49-F238E27FC236}">
                <a16:creationId xmlns:a16="http://schemas.microsoft.com/office/drawing/2014/main" id="{E07F382F-9A8C-490A-BF67-1627DD944A79}"/>
              </a:ext>
            </a:extLst>
          </p:cNvPr>
          <p:cNvSpPr txBox="1">
            <a:spLocks/>
          </p:cNvSpPr>
          <p:nvPr/>
        </p:nvSpPr>
        <p:spPr>
          <a:xfrm>
            <a:off x="3066348" y="1032351"/>
            <a:ext cx="8738287" cy="523822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800" b="1" dirty="0">
                <a:solidFill>
                  <a:srgbClr val="4F8FB0"/>
                </a:solidFill>
              </a:rPr>
              <a:t>Sample Questions: </a:t>
            </a:r>
            <a:endParaRPr lang="en-US" sz="12800" dirty="0">
              <a:solidFill>
                <a:srgbClr val="595959"/>
              </a:solidFill>
            </a:endParaRPr>
          </a:p>
          <a:p>
            <a:pPr>
              <a:lnSpc>
                <a:spcPct val="150000"/>
              </a:lnSpc>
              <a:buFont typeface="Wingdings" panose="05000000000000000000" pitchFamily="2" charset="2"/>
              <a:buChar char="Ø"/>
            </a:pPr>
            <a:r>
              <a:rPr lang="en-US" sz="8000" dirty="0">
                <a:solidFill>
                  <a:srgbClr val="595959"/>
                </a:solidFill>
              </a:rPr>
              <a:t>Think of a time in your entire experience with your Chapter when you have felt the most excited, most engaged. What were the forces and factors that made it a great experience? </a:t>
            </a:r>
          </a:p>
          <a:p>
            <a:pPr lvl="1">
              <a:lnSpc>
                <a:spcPct val="150000"/>
              </a:lnSpc>
              <a:buFont typeface="Wingdings" panose="05000000000000000000" pitchFamily="2" charset="2"/>
              <a:buChar char="Ø"/>
            </a:pPr>
            <a:r>
              <a:rPr lang="en-US" sz="8000" dirty="0">
                <a:solidFill>
                  <a:srgbClr val="595959"/>
                </a:solidFill>
              </a:rPr>
              <a:t>What was it about you, others, and your Chapter that made it a peak experience for you? </a:t>
            </a:r>
          </a:p>
          <a:p>
            <a:pPr>
              <a:lnSpc>
                <a:spcPct val="150000"/>
              </a:lnSpc>
              <a:buFont typeface="Wingdings" panose="05000000000000000000" pitchFamily="2" charset="2"/>
              <a:buChar char="Ø"/>
            </a:pPr>
            <a:r>
              <a:rPr lang="en-US" sz="8000" dirty="0">
                <a:solidFill>
                  <a:srgbClr val="595959"/>
                </a:solidFill>
              </a:rPr>
              <a:t>What is it your chapter is doing, here and now, that makes you really proud? </a:t>
            </a:r>
          </a:p>
          <a:p>
            <a:pPr>
              <a:lnSpc>
                <a:spcPct val="150000"/>
              </a:lnSpc>
              <a:buFont typeface="Wingdings" panose="05000000000000000000" pitchFamily="2" charset="2"/>
              <a:buChar char="Ø"/>
            </a:pPr>
            <a:r>
              <a:rPr lang="en-US" sz="8000" dirty="0">
                <a:solidFill>
                  <a:srgbClr val="595959"/>
                </a:solidFill>
              </a:rPr>
              <a:t>What does your chapter do exceptionally well? </a:t>
            </a:r>
          </a:p>
          <a:p>
            <a:pPr>
              <a:lnSpc>
                <a:spcPct val="150000"/>
              </a:lnSpc>
              <a:buFont typeface="Wingdings" panose="05000000000000000000" pitchFamily="2" charset="2"/>
              <a:buChar char="Ø"/>
            </a:pPr>
            <a:r>
              <a:rPr lang="en-US" sz="8000" dirty="0">
                <a:solidFill>
                  <a:srgbClr val="595959"/>
                </a:solidFill>
              </a:rPr>
              <a:t>What are the core factors that “give life” to your Chapter, without which your Chapter would cease to exist? </a:t>
            </a:r>
          </a:p>
        </p:txBody>
      </p:sp>
    </p:spTree>
    <p:extLst>
      <p:ext uri="{BB962C8B-B14F-4D97-AF65-F5344CB8AC3E}">
        <p14:creationId xmlns:p14="http://schemas.microsoft.com/office/powerpoint/2010/main" val="1892874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1694AEA-8181-489A-9358-FC221C51FA78}"/>
              </a:ext>
            </a:extLst>
          </p:cNvPr>
          <p:cNvSpPr txBox="1">
            <a:spLocks/>
          </p:cNvSpPr>
          <p:nvPr/>
        </p:nvSpPr>
        <p:spPr>
          <a:xfrm>
            <a:off x="353500" y="452955"/>
            <a:ext cx="9971303" cy="713867"/>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Example: ABC Chapter</a:t>
            </a:r>
          </a:p>
        </p:txBody>
      </p:sp>
      <p:sp>
        <p:nvSpPr>
          <p:cNvPr id="5" name="Content Placeholder 1">
            <a:extLst>
              <a:ext uri="{FF2B5EF4-FFF2-40B4-BE49-F238E27FC236}">
                <a16:creationId xmlns:a16="http://schemas.microsoft.com/office/drawing/2014/main" id="{E07F382F-9A8C-490A-BF67-1627DD944A79}"/>
              </a:ext>
            </a:extLst>
          </p:cNvPr>
          <p:cNvSpPr txBox="1">
            <a:spLocks/>
          </p:cNvSpPr>
          <p:nvPr/>
        </p:nvSpPr>
        <p:spPr>
          <a:xfrm>
            <a:off x="353500" y="1332606"/>
            <a:ext cx="5614163" cy="485162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2600" dirty="0">
                <a:solidFill>
                  <a:srgbClr val="595959"/>
                </a:solidFill>
              </a:rPr>
              <a:t>Chapter value= high-level of commitment from long-time members</a:t>
            </a:r>
          </a:p>
          <a:p>
            <a:pPr>
              <a:lnSpc>
                <a:spcPct val="150000"/>
              </a:lnSpc>
              <a:buFont typeface="Wingdings" panose="05000000000000000000" pitchFamily="2" charset="2"/>
              <a:buChar char="Ø"/>
            </a:pPr>
            <a:r>
              <a:rPr lang="en-US" sz="2600" dirty="0">
                <a:solidFill>
                  <a:srgbClr val="595959"/>
                </a:solidFill>
              </a:rPr>
              <a:t>“At it’s best”= high turnout at events, widespread member engagement, high member satisfaction</a:t>
            </a:r>
          </a:p>
          <a:p>
            <a:pPr>
              <a:lnSpc>
                <a:spcPct val="150000"/>
              </a:lnSpc>
              <a:buFont typeface="Wingdings" panose="05000000000000000000" pitchFamily="2" charset="2"/>
              <a:buChar char="Ø"/>
            </a:pPr>
            <a:r>
              <a:rPr lang="en-US" sz="2600" dirty="0">
                <a:solidFill>
                  <a:srgbClr val="595959"/>
                </a:solidFill>
              </a:rPr>
              <a:t>Ideal future= Rapid growth of new members, YPs highly engaged in leadership positions, Chapter Of The Year Award recipient </a:t>
            </a:r>
          </a:p>
          <a:p>
            <a:pPr marL="0" indent="0">
              <a:lnSpc>
                <a:spcPct val="150000"/>
              </a:lnSpc>
              <a:buNone/>
            </a:pPr>
            <a:r>
              <a:rPr lang="en-US" sz="2600" b="1" dirty="0">
                <a:solidFill>
                  <a:srgbClr val="4F8FB0"/>
                </a:solidFill>
              </a:rPr>
              <a:t>FOCUS: MEMBERSHIP GROWTH &amp; VOLUNTEER ENGAGEMENT</a:t>
            </a:r>
            <a:endParaRPr lang="en-US" sz="2600" dirty="0">
              <a:solidFill>
                <a:srgbClr val="595959"/>
              </a:solidFill>
            </a:endParaRP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6" name="Content Placeholder 1">
            <a:extLst>
              <a:ext uri="{FF2B5EF4-FFF2-40B4-BE49-F238E27FC236}">
                <a16:creationId xmlns:a16="http://schemas.microsoft.com/office/drawing/2014/main" id="{77C29804-847C-412B-B084-A563CD9D1054}"/>
              </a:ext>
            </a:extLst>
          </p:cNvPr>
          <p:cNvSpPr txBox="1">
            <a:spLocks/>
          </p:cNvSpPr>
          <p:nvPr/>
        </p:nvSpPr>
        <p:spPr>
          <a:xfrm>
            <a:off x="6356687" y="1332605"/>
            <a:ext cx="5355424" cy="478081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2200" dirty="0">
                <a:solidFill>
                  <a:srgbClr val="595959"/>
                </a:solidFill>
              </a:rPr>
              <a:t>Exceptional at= making new members feel welcome; curating original content</a:t>
            </a:r>
          </a:p>
          <a:p>
            <a:pPr>
              <a:lnSpc>
                <a:spcPct val="150000"/>
              </a:lnSpc>
              <a:buFont typeface="Wingdings" panose="05000000000000000000" pitchFamily="2" charset="2"/>
              <a:buChar char="Ø"/>
            </a:pPr>
            <a:r>
              <a:rPr lang="en-US" sz="2200" dirty="0">
                <a:solidFill>
                  <a:srgbClr val="595959"/>
                </a:solidFill>
              </a:rPr>
              <a:t>“Core Factors”= publications, volunteers (small but dedicated group)</a:t>
            </a:r>
          </a:p>
          <a:p>
            <a:pPr>
              <a:lnSpc>
                <a:spcPct val="150000"/>
              </a:lnSpc>
              <a:buFont typeface="Wingdings" panose="05000000000000000000" pitchFamily="2" charset="2"/>
              <a:buChar char="Ø"/>
            </a:pPr>
            <a:r>
              <a:rPr lang="en-US" sz="2200" dirty="0">
                <a:solidFill>
                  <a:srgbClr val="595959"/>
                </a:solidFill>
              </a:rPr>
              <a:t>Points of pride= highly inclusive, “family” feeling among members</a:t>
            </a:r>
          </a:p>
          <a:p>
            <a:pPr marL="0" indent="0">
              <a:lnSpc>
                <a:spcPct val="150000"/>
              </a:lnSpc>
              <a:buNone/>
            </a:pPr>
            <a:endParaRPr lang="en-US" sz="2200" dirty="0">
              <a:solidFill>
                <a:srgbClr val="595959"/>
              </a:solidFill>
            </a:endParaRPr>
          </a:p>
          <a:p>
            <a:pPr marL="0" indent="0">
              <a:lnSpc>
                <a:spcPct val="150000"/>
              </a:lnSpc>
              <a:buNone/>
            </a:pPr>
            <a:r>
              <a:rPr lang="en-US" sz="2200" b="1" dirty="0">
                <a:solidFill>
                  <a:srgbClr val="4F8FB0"/>
                </a:solidFill>
              </a:rPr>
              <a:t>POSITIVE CORE STRENGTHS: PRODUCTS, ELEVATED THOUGHTS, POSITIVE EMOTIONS</a:t>
            </a:r>
            <a:endParaRPr lang="en-US" sz="2200" dirty="0">
              <a:solidFill>
                <a:srgbClr val="595959"/>
              </a:solidFill>
            </a:endParaRP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cxnSp>
        <p:nvCxnSpPr>
          <p:cNvPr id="7" name="Straight Connector 6">
            <a:extLst>
              <a:ext uri="{FF2B5EF4-FFF2-40B4-BE49-F238E27FC236}">
                <a16:creationId xmlns:a16="http://schemas.microsoft.com/office/drawing/2014/main" id="{269D9881-760D-417A-A15E-5E6142F75E38}"/>
              </a:ext>
            </a:extLst>
          </p:cNvPr>
          <p:cNvCxnSpPr>
            <a:cxnSpLocks/>
          </p:cNvCxnSpPr>
          <p:nvPr/>
        </p:nvCxnSpPr>
        <p:spPr>
          <a:xfrm>
            <a:off x="5967663" y="1332606"/>
            <a:ext cx="2063" cy="478081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98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Google Shape;108;p15">
            <a:extLst>
              <a:ext uri="{FF2B5EF4-FFF2-40B4-BE49-F238E27FC236}">
                <a16:creationId xmlns:a16="http://schemas.microsoft.com/office/drawing/2014/main" id="{2CCB08B5-5945-4475-BFDB-979DB4A99E06}"/>
              </a:ext>
            </a:extLst>
          </p:cNvPr>
          <p:cNvPicPr preferRelativeResize="0"/>
          <p:nvPr/>
        </p:nvPicPr>
        <p:blipFill rotWithShape="1">
          <a:blip r:embed="rId3"/>
          <a:srcRect t="14809" r="-1" b="13440"/>
          <a:stretch/>
        </p:blipFill>
        <p:spPr>
          <a:xfrm>
            <a:off x="321733" y="175959"/>
            <a:ext cx="11548534" cy="6052563"/>
          </a:xfrm>
          <a:prstGeom prst="rect">
            <a:avLst/>
          </a:prstGeom>
          <a:noFill/>
        </p:spPr>
      </p:pic>
      <p:sp>
        <p:nvSpPr>
          <p:cNvPr id="6" name="Title 2">
            <a:extLst>
              <a:ext uri="{FF2B5EF4-FFF2-40B4-BE49-F238E27FC236}">
                <a16:creationId xmlns:a16="http://schemas.microsoft.com/office/drawing/2014/main" id="{C5BB873D-FFA1-4B83-9660-A85B3823DAF2}"/>
              </a:ext>
            </a:extLst>
          </p:cNvPr>
          <p:cNvSpPr txBox="1">
            <a:spLocks/>
          </p:cNvSpPr>
          <p:nvPr/>
        </p:nvSpPr>
        <p:spPr>
          <a:xfrm>
            <a:off x="6096000" y="1421948"/>
            <a:ext cx="5155503" cy="71386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solidFill>
                  <a:srgbClr val="0E3345"/>
                </a:solidFill>
              </a:rPr>
              <a:t>Providing Solutions </a:t>
            </a:r>
          </a:p>
        </p:txBody>
      </p:sp>
    </p:spTree>
    <p:extLst>
      <p:ext uri="{BB962C8B-B14F-4D97-AF65-F5344CB8AC3E}">
        <p14:creationId xmlns:p14="http://schemas.microsoft.com/office/powerpoint/2010/main" val="286459280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1694AEA-8181-489A-9358-FC221C51FA78}"/>
              </a:ext>
            </a:extLst>
          </p:cNvPr>
          <p:cNvSpPr txBox="1">
            <a:spLocks/>
          </p:cNvSpPr>
          <p:nvPr/>
        </p:nvSpPr>
        <p:spPr>
          <a:xfrm>
            <a:off x="279614" y="343069"/>
            <a:ext cx="9971303" cy="713867"/>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Champion Support To ABC Chapter</a:t>
            </a:r>
          </a:p>
        </p:txBody>
      </p:sp>
      <p:sp>
        <p:nvSpPr>
          <p:cNvPr id="6" name="Content Placeholder 1">
            <a:extLst>
              <a:ext uri="{FF2B5EF4-FFF2-40B4-BE49-F238E27FC236}">
                <a16:creationId xmlns:a16="http://schemas.microsoft.com/office/drawing/2014/main" id="{77C29804-847C-412B-B084-A563CD9D1054}"/>
              </a:ext>
            </a:extLst>
          </p:cNvPr>
          <p:cNvSpPr txBox="1">
            <a:spLocks/>
          </p:cNvSpPr>
          <p:nvPr/>
        </p:nvSpPr>
        <p:spPr>
          <a:xfrm>
            <a:off x="279614" y="2251403"/>
            <a:ext cx="6292684" cy="39795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600" b="1" dirty="0">
                <a:solidFill>
                  <a:srgbClr val="595959"/>
                </a:solidFill>
              </a:rPr>
              <a:t>APPROACH: </a:t>
            </a:r>
          </a:p>
          <a:p>
            <a:pPr>
              <a:lnSpc>
                <a:spcPct val="150000"/>
              </a:lnSpc>
              <a:buFont typeface="Wingdings" panose="05000000000000000000" pitchFamily="2" charset="2"/>
              <a:buChar char="Ø"/>
            </a:pPr>
            <a:r>
              <a:rPr lang="en-US" sz="2200" dirty="0">
                <a:solidFill>
                  <a:srgbClr val="595959"/>
                </a:solidFill>
              </a:rPr>
              <a:t>Share: relevant IFMA resources and tools on membership and volunteer engagement</a:t>
            </a:r>
          </a:p>
          <a:p>
            <a:pPr>
              <a:lnSpc>
                <a:spcPct val="150000"/>
              </a:lnSpc>
              <a:buFont typeface="Wingdings" panose="05000000000000000000" pitchFamily="2" charset="2"/>
              <a:buChar char="Ø"/>
            </a:pPr>
            <a:r>
              <a:rPr lang="en-US" sz="2200" dirty="0">
                <a:solidFill>
                  <a:srgbClr val="595959"/>
                </a:solidFill>
              </a:rPr>
              <a:t>Advise: Best practices for growing membership, highlighting your positive cores, how to model a “best Chapter” and apply for Award of Excellence</a:t>
            </a:r>
          </a:p>
          <a:p>
            <a:pPr>
              <a:lnSpc>
                <a:spcPct val="150000"/>
              </a:lnSpc>
              <a:buFont typeface="Wingdings" panose="05000000000000000000" pitchFamily="2" charset="2"/>
              <a:buChar char="Ø"/>
            </a:pPr>
            <a:r>
              <a:rPr lang="en-US" sz="2200" dirty="0">
                <a:solidFill>
                  <a:srgbClr val="595959"/>
                </a:solidFill>
              </a:rPr>
              <a:t>Mentor: How to motivate volunteerism </a:t>
            </a:r>
          </a:p>
          <a:p>
            <a:pPr>
              <a:lnSpc>
                <a:spcPct val="150000"/>
              </a:lnSpc>
              <a:buFont typeface="Wingdings" panose="05000000000000000000" pitchFamily="2" charset="2"/>
              <a:buChar char="Ø"/>
            </a:pPr>
            <a:r>
              <a:rPr lang="en-US" sz="2200" dirty="0">
                <a:solidFill>
                  <a:srgbClr val="595959"/>
                </a:solidFill>
              </a:rPr>
              <a:t>Connect: With other Component Leaders </a:t>
            </a:r>
          </a:p>
          <a:p>
            <a:pPr marL="0" indent="0">
              <a:lnSpc>
                <a:spcPct val="150000"/>
              </a:lnSpc>
              <a:buNone/>
            </a:pPr>
            <a:endParaRPr lang="en-US" sz="2200" b="1" dirty="0">
              <a:solidFill>
                <a:srgbClr val="4F8FB0"/>
              </a:solidFill>
            </a:endParaRPr>
          </a:p>
          <a:p>
            <a:pPr>
              <a:lnSpc>
                <a:spcPct val="150000"/>
              </a:lnSpc>
              <a:buFont typeface="Wingdings" panose="05000000000000000000" pitchFamily="2" charset="2"/>
              <a:buChar char="Ø"/>
            </a:pPr>
            <a:endParaRPr lang="en-US" sz="2200" dirty="0">
              <a:solidFill>
                <a:srgbClr val="595959"/>
              </a:solidFill>
            </a:endParaRPr>
          </a:p>
          <a:p>
            <a:pPr marL="0" indent="0">
              <a:lnSpc>
                <a:spcPct val="150000"/>
              </a:lnSpc>
              <a:buNone/>
            </a:pPr>
            <a:endParaRPr lang="en-US" sz="2200" dirty="0">
              <a:solidFill>
                <a:srgbClr val="595959"/>
              </a:solidFill>
            </a:endParaRP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cxnSp>
        <p:nvCxnSpPr>
          <p:cNvPr id="7" name="Straight Connector 6">
            <a:extLst>
              <a:ext uri="{FF2B5EF4-FFF2-40B4-BE49-F238E27FC236}">
                <a16:creationId xmlns:a16="http://schemas.microsoft.com/office/drawing/2014/main" id="{269D9881-760D-417A-A15E-5E6142F75E38}"/>
              </a:ext>
            </a:extLst>
          </p:cNvPr>
          <p:cNvCxnSpPr>
            <a:cxnSpLocks/>
          </p:cNvCxnSpPr>
          <p:nvPr/>
        </p:nvCxnSpPr>
        <p:spPr>
          <a:xfrm>
            <a:off x="6561223" y="2503652"/>
            <a:ext cx="11075" cy="3657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Content Placeholder 1">
            <a:extLst>
              <a:ext uri="{FF2B5EF4-FFF2-40B4-BE49-F238E27FC236}">
                <a16:creationId xmlns:a16="http://schemas.microsoft.com/office/drawing/2014/main" id="{ECF1AECD-8093-43FC-B801-AA80FC1B1A8F}"/>
              </a:ext>
            </a:extLst>
          </p:cNvPr>
          <p:cNvSpPr txBox="1">
            <a:spLocks/>
          </p:cNvSpPr>
          <p:nvPr/>
        </p:nvSpPr>
        <p:spPr>
          <a:xfrm>
            <a:off x="144208" y="1086316"/>
            <a:ext cx="11903584" cy="11867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400" b="1" i="1" dirty="0">
                <a:solidFill>
                  <a:srgbClr val="4F8FB0"/>
                </a:solidFill>
              </a:rPr>
              <a:t>Ideal future= Rapid growth of new members, YPs highly engaged in leadership positions, Chapter Of The Year Award recipient </a:t>
            </a:r>
          </a:p>
          <a:p>
            <a:pPr algn="ctr">
              <a:lnSpc>
                <a:spcPct val="150000"/>
              </a:lnSpc>
              <a:buFont typeface="Wingdings" panose="05000000000000000000" pitchFamily="2" charset="2"/>
              <a:buChar char="Ø"/>
            </a:pPr>
            <a:endParaRPr lang="en-US" sz="2400" dirty="0">
              <a:solidFill>
                <a:srgbClr val="595959"/>
              </a:solidFill>
            </a:endParaRPr>
          </a:p>
          <a:p>
            <a:pPr marL="0" indent="0" algn="ctr">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graphicFrame>
        <p:nvGraphicFramePr>
          <p:cNvPr id="10" name="Content Placeholder 1">
            <a:extLst>
              <a:ext uri="{FF2B5EF4-FFF2-40B4-BE49-F238E27FC236}">
                <a16:creationId xmlns:a16="http://schemas.microsoft.com/office/drawing/2014/main" id="{22BB3E90-A3D4-4FD3-BC88-4342C104AC0A}"/>
              </a:ext>
            </a:extLst>
          </p:cNvPr>
          <p:cNvGraphicFramePr/>
          <p:nvPr>
            <p:extLst>
              <p:ext uri="{D42A27DB-BD31-4B8C-83A1-F6EECF244321}">
                <p14:modId xmlns:p14="http://schemas.microsoft.com/office/powerpoint/2010/main" val="2850441923"/>
              </p:ext>
            </p:extLst>
          </p:nvPr>
        </p:nvGraphicFramePr>
        <p:xfrm>
          <a:off x="6835331" y="2658478"/>
          <a:ext cx="4906402" cy="3797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1">
            <a:extLst>
              <a:ext uri="{FF2B5EF4-FFF2-40B4-BE49-F238E27FC236}">
                <a16:creationId xmlns:a16="http://schemas.microsoft.com/office/drawing/2014/main" id="{E56D7DAF-31D0-46C0-BBF5-591D92263447}"/>
              </a:ext>
            </a:extLst>
          </p:cNvPr>
          <p:cNvSpPr txBox="1">
            <a:spLocks/>
          </p:cNvSpPr>
          <p:nvPr/>
        </p:nvSpPr>
        <p:spPr>
          <a:xfrm>
            <a:off x="6835331" y="2263133"/>
            <a:ext cx="6292684" cy="732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solidFill>
                  <a:srgbClr val="595959"/>
                </a:solidFill>
              </a:rPr>
              <a:t>IFMA TOOLS &amp; RESOURCES:  </a:t>
            </a:r>
            <a:endParaRPr lang="en-US" sz="2400" b="1" dirty="0">
              <a:solidFill>
                <a:srgbClr val="4F8FB0"/>
              </a:solidFill>
            </a:endParaRPr>
          </a:p>
          <a:p>
            <a:pPr>
              <a:lnSpc>
                <a:spcPct val="150000"/>
              </a:lnSpc>
              <a:buFont typeface="Wingdings" panose="05000000000000000000" pitchFamily="2" charset="2"/>
              <a:buChar char="Ø"/>
            </a:pPr>
            <a:endParaRPr lang="en-US" sz="2200" dirty="0">
              <a:solidFill>
                <a:srgbClr val="595959"/>
              </a:solidFill>
            </a:endParaRPr>
          </a:p>
          <a:p>
            <a:pPr marL="0" indent="0">
              <a:lnSpc>
                <a:spcPct val="150000"/>
              </a:lnSpc>
              <a:buNone/>
            </a:pPr>
            <a:endParaRPr lang="en-US" sz="2200" dirty="0">
              <a:solidFill>
                <a:srgbClr val="595959"/>
              </a:solidFill>
            </a:endParaRP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20308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D071C08-EC0D-4654-A8DC-8C092473D6A0}"/>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spcAft>
                <a:spcPts val="600"/>
              </a:spcAft>
            </a:pPr>
            <a:r>
              <a:rPr lang="en-US" sz="4100" dirty="0"/>
              <a:t>Talking Points: Membership Benefits</a:t>
            </a:r>
          </a:p>
        </p:txBody>
      </p:sp>
      <p:sp>
        <p:nvSpPr>
          <p:cNvPr id="3" name="Content Placeholder 1">
            <a:extLst>
              <a:ext uri="{FF2B5EF4-FFF2-40B4-BE49-F238E27FC236}">
                <a16:creationId xmlns:a16="http://schemas.microsoft.com/office/drawing/2014/main" id="{48C3DD41-ECD0-42DA-A221-B994AD0F54EC}"/>
              </a:ext>
            </a:extLst>
          </p:cNvPr>
          <p:cNvSpPr txBox="1">
            <a:spLocks/>
          </p:cNvSpPr>
          <p:nvPr/>
        </p:nvSpPr>
        <p:spPr>
          <a:xfrm>
            <a:off x="4965431" y="2352909"/>
            <a:ext cx="7226549" cy="99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4F8FB0"/>
                </a:solidFill>
              </a:rPr>
              <a:t>How To Communicate the Value of </a:t>
            </a:r>
            <a:r>
              <a:rPr lang="en-US" sz="2600" b="1" i="1" u="sng" dirty="0">
                <a:solidFill>
                  <a:srgbClr val="4F8FB0"/>
                </a:solidFill>
              </a:rPr>
              <a:t>Chapter</a:t>
            </a:r>
            <a:r>
              <a:rPr lang="en-US" sz="2600" b="1" i="1" dirty="0">
                <a:solidFill>
                  <a:srgbClr val="4F8FB0"/>
                </a:solidFill>
              </a:rPr>
              <a:t> </a:t>
            </a:r>
            <a:r>
              <a:rPr lang="en-US" sz="2600" b="1" dirty="0">
                <a:solidFill>
                  <a:srgbClr val="4F8FB0"/>
                </a:solidFill>
              </a:rPr>
              <a:t>Membership To Prospective Members</a:t>
            </a:r>
          </a:p>
          <a:p>
            <a:pPr algn="ctr"/>
            <a:endParaRPr lang="en-US" sz="2000" dirty="0">
              <a:latin typeface="+mn-lt"/>
              <a:ea typeface="+mn-ea"/>
              <a:cs typeface="+mn-cs"/>
            </a:endParaRPr>
          </a:p>
          <a:p>
            <a:pPr marL="0" algn="ctr"/>
            <a:endParaRPr lang="en-US" sz="2000" dirty="0">
              <a:latin typeface="+mn-lt"/>
              <a:ea typeface="+mn-ea"/>
              <a:cs typeface="+mn-cs"/>
            </a:endParaRPr>
          </a:p>
        </p:txBody>
      </p:sp>
      <p:pic>
        <p:nvPicPr>
          <p:cNvPr id="7" name="Picture 5" descr="One in a crowd">
            <a:extLst>
              <a:ext uri="{FF2B5EF4-FFF2-40B4-BE49-F238E27FC236}">
                <a16:creationId xmlns:a16="http://schemas.microsoft.com/office/drawing/2014/main" id="{26D0B2D3-B64D-4E25-9024-452D904BA062}"/>
              </a:ext>
            </a:extLst>
          </p:cNvPr>
          <p:cNvPicPr>
            <a:picLocks noChangeAspect="1"/>
          </p:cNvPicPr>
          <p:nvPr/>
        </p:nvPicPr>
        <p:blipFill rotWithShape="1">
          <a:blip r:embed="rId3"/>
          <a:srcRect l="28748" r="20557"/>
          <a:stretch/>
        </p:blipFill>
        <p:spPr>
          <a:xfrm>
            <a:off x="20" y="10"/>
            <a:ext cx="4635571" cy="6857990"/>
          </a:xfrm>
          <a:prstGeom prst="rect">
            <a:avLst/>
          </a:prstGeom>
          <a:effectLst/>
        </p:spPr>
      </p:pic>
      <p:cxnSp>
        <p:nvCxnSpPr>
          <p:cNvPr id="8"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8F6B"/>
            </a:solidFill>
          </a:ln>
        </p:spPr>
        <p:style>
          <a:lnRef idx="1">
            <a:schemeClr val="accent1"/>
          </a:lnRef>
          <a:fillRef idx="0">
            <a:schemeClr val="accent1"/>
          </a:fillRef>
          <a:effectRef idx="0">
            <a:schemeClr val="accent1"/>
          </a:effectRef>
          <a:fontRef idx="minor">
            <a:schemeClr val="tx1"/>
          </a:fontRef>
        </p:style>
      </p:cxnSp>
      <p:sp>
        <p:nvSpPr>
          <p:cNvPr id="4" name="Content Placeholder 1">
            <a:extLst>
              <a:ext uri="{FF2B5EF4-FFF2-40B4-BE49-F238E27FC236}">
                <a16:creationId xmlns:a16="http://schemas.microsoft.com/office/drawing/2014/main" id="{27D44085-7A9E-4C2C-AAD9-094F5C12B726}"/>
              </a:ext>
            </a:extLst>
          </p:cNvPr>
          <p:cNvSpPr txBox="1">
            <a:spLocks/>
          </p:cNvSpPr>
          <p:nvPr/>
        </p:nvSpPr>
        <p:spPr>
          <a:xfrm>
            <a:off x="4965430" y="3429000"/>
            <a:ext cx="6858270" cy="3979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Ø"/>
            </a:pPr>
            <a:r>
              <a:rPr lang="en-US" sz="2200" b="1" dirty="0">
                <a:solidFill>
                  <a:srgbClr val="595959"/>
                </a:solidFill>
              </a:rPr>
              <a:t>Meet and build relationships with fellow FM’s in your community </a:t>
            </a:r>
          </a:p>
          <a:p>
            <a:pPr>
              <a:lnSpc>
                <a:spcPct val="100000"/>
              </a:lnSpc>
              <a:buFont typeface="Wingdings" panose="05000000000000000000" pitchFamily="2" charset="2"/>
              <a:buChar char="Ø"/>
            </a:pPr>
            <a:r>
              <a:rPr lang="en-US" sz="2200" b="1" dirty="0">
                <a:solidFill>
                  <a:srgbClr val="595959"/>
                </a:solidFill>
              </a:rPr>
              <a:t>Access to high-quality, original content developed by your peers </a:t>
            </a:r>
          </a:p>
          <a:p>
            <a:pPr>
              <a:lnSpc>
                <a:spcPct val="100000"/>
              </a:lnSpc>
              <a:buFont typeface="Wingdings" panose="05000000000000000000" pitchFamily="2" charset="2"/>
              <a:buChar char="Ø"/>
            </a:pPr>
            <a:r>
              <a:rPr lang="en-US" sz="2200" b="1" dirty="0">
                <a:solidFill>
                  <a:srgbClr val="595959"/>
                </a:solidFill>
              </a:rPr>
              <a:t>Opportunities for recognition and leadership growth through volunteerism</a:t>
            </a:r>
            <a:endParaRPr lang="en-US" sz="2200" dirty="0">
              <a:solidFill>
                <a:srgbClr val="595959"/>
              </a:solidFill>
            </a:endParaRPr>
          </a:p>
          <a:p>
            <a:pPr marL="0" indent="0">
              <a:lnSpc>
                <a:spcPct val="150000"/>
              </a:lnSpc>
              <a:buNone/>
            </a:pPr>
            <a:endParaRPr lang="en-US" sz="2200" dirty="0">
              <a:solidFill>
                <a:srgbClr val="595959"/>
              </a:solidFill>
            </a:endParaRP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21184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D071C08-EC0D-4654-A8DC-8C092473D6A0}"/>
              </a:ext>
            </a:extLst>
          </p:cNvPr>
          <p:cNvSpPr txBox="1">
            <a:spLocks/>
          </p:cNvSpPr>
          <p:nvPr/>
        </p:nvSpPr>
        <p:spPr>
          <a:xfrm>
            <a:off x="353500" y="452955"/>
            <a:ext cx="10331917" cy="713867"/>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Talking Points: Membership Benefits</a:t>
            </a:r>
          </a:p>
        </p:txBody>
      </p:sp>
      <p:sp>
        <p:nvSpPr>
          <p:cNvPr id="3" name="Content Placeholder 1">
            <a:extLst>
              <a:ext uri="{FF2B5EF4-FFF2-40B4-BE49-F238E27FC236}">
                <a16:creationId xmlns:a16="http://schemas.microsoft.com/office/drawing/2014/main" id="{48C3DD41-ECD0-42DA-A221-B994AD0F54EC}"/>
              </a:ext>
            </a:extLst>
          </p:cNvPr>
          <p:cNvSpPr txBox="1">
            <a:spLocks/>
          </p:cNvSpPr>
          <p:nvPr/>
        </p:nvSpPr>
        <p:spPr>
          <a:xfrm>
            <a:off x="144208" y="1291164"/>
            <a:ext cx="11903584" cy="13546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000" b="1" dirty="0">
                <a:solidFill>
                  <a:srgbClr val="4F8FB0"/>
                </a:solidFill>
              </a:rPr>
              <a:t>How To Communicate the Value of IFMA </a:t>
            </a:r>
            <a:r>
              <a:rPr lang="en-US" sz="3000" b="1" i="1" u="sng" dirty="0">
                <a:solidFill>
                  <a:srgbClr val="4F8FB0"/>
                </a:solidFill>
              </a:rPr>
              <a:t>International</a:t>
            </a:r>
            <a:r>
              <a:rPr lang="en-US" sz="3000" b="1" u="sng" dirty="0">
                <a:solidFill>
                  <a:srgbClr val="4F8FB0"/>
                </a:solidFill>
              </a:rPr>
              <a:t> </a:t>
            </a:r>
            <a:r>
              <a:rPr lang="en-US" sz="3000" b="1" dirty="0">
                <a:solidFill>
                  <a:srgbClr val="4F8FB0"/>
                </a:solidFill>
              </a:rPr>
              <a:t>Membership To Prospective Members</a:t>
            </a:r>
          </a:p>
          <a:p>
            <a:pPr algn="ctr">
              <a:lnSpc>
                <a:spcPct val="150000"/>
              </a:lnSpc>
              <a:buFont typeface="Wingdings" panose="05000000000000000000" pitchFamily="2" charset="2"/>
              <a:buChar char="Ø"/>
            </a:pPr>
            <a:endParaRPr lang="en-US" sz="2400" dirty="0">
              <a:solidFill>
                <a:srgbClr val="595959"/>
              </a:solidFill>
            </a:endParaRPr>
          </a:p>
          <a:p>
            <a:pPr marL="0" indent="0" algn="ctr">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graphicFrame>
        <p:nvGraphicFramePr>
          <p:cNvPr id="7" name="Content Placeholder 1">
            <a:extLst>
              <a:ext uri="{FF2B5EF4-FFF2-40B4-BE49-F238E27FC236}">
                <a16:creationId xmlns:a16="http://schemas.microsoft.com/office/drawing/2014/main" id="{5A2C88D1-75FD-42A3-B67A-4CF444444187}"/>
              </a:ext>
            </a:extLst>
          </p:cNvPr>
          <p:cNvGraphicFramePr/>
          <p:nvPr>
            <p:extLst>
              <p:ext uri="{D42A27DB-BD31-4B8C-83A1-F6EECF244321}">
                <p14:modId xmlns:p14="http://schemas.microsoft.com/office/powerpoint/2010/main" val="2530267716"/>
              </p:ext>
            </p:extLst>
          </p:nvPr>
        </p:nvGraphicFramePr>
        <p:xfrm>
          <a:off x="518600" y="2770181"/>
          <a:ext cx="11432100" cy="3666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5033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65CD55-6F8B-4DF6-883F-E153A1AD1F9C}"/>
              </a:ext>
            </a:extLst>
          </p:cNvPr>
          <p:cNvPicPr>
            <a:picLocks noChangeAspect="1"/>
          </p:cNvPicPr>
          <p:nvPr/>
        </p:nvPicPr>
        <p:blipFill>
          <a:blip r:embed="rId3"/>
          <a:stretch>
            <a:fillRect/>
          </a:stretch>
        </p:blipFill>
        <p:spPr>
          <a:xfrm>
            <a:off x="0" y="1146712"/>
            <a:ext cx="12192000" cy="4564576"/>
          </a:xfrm>
          <a:prstGeom prst="rect">
            <a:avLst/>
          </a:prstGeom>
        </p:spPr>
      </p:pic>
    </p:spTree>
    <p:extLst>
      <p:ext uri="{BB962C8B-B14F-4D97-AF65-F5344CB8AC3E}">
        <p14:creationId xmlns:p14="http://schemas.microsoft.com/office/powerpoint/2010/main" val="4193239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9AE7-860C-434A-AE5C-3A834E608A03}"/>
              </a:ext>
            </a:extLst>
          </p:cNvPr>
          <p:cNvPicPr>
            <a:picLocks noChangeAspect="1"/>
          </p:cNvPicPr>
          <p:nvPr/>
        </p:nvPicPr>
        <p:blipFill rotWithShape="1">
          <a:blip r:embed="rId3"/>
          <a:srcRect t="10000" r="63125" b="23625"/>
          <a:stretch/>
        </p:blipFill>
        <p:spPr>
          <a:xfrm>
            <a:off x="0" y="0"/>
            <a:ext cx="12192000" cy="6858001"/>
          </a:xfrm>
          <a:prstGeom prst="rect">
            <a:avLst/>
          </a:prstGeom>
        </p:spPr>
      </p:pic>
      <p:sp>
        <p:nvSpPr>
          <p:cNvPr id="3" name="Rectangle 2">
            <a:extLst>
              <a:ext uri="{FF2B5EF4-FFF2-40B4-BE49-F238E27FC236}">
                <a16:creationId xmlns:a16="http://schemas.microsoft.com/office/drawing/2014/main" id="{1CBDEF6B-10CD-4E41-89D7-8CA6416509B6}"/>
              </a:ext>
            </a:extLst>
          </p:cNvPr>
          <p:cNvSpPr/>
          <p:nvPr/>
        </p:nvSpPr>
        <p:spPr>
          <a:xfrm>
            <a:off x="0" y="6222565"/>
            <a:ext cx="12813082" cy="91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B2070B-C9CA-49A6-A18B-FD853DE1D877}"/>
              </a:ext>
            </a:extLst>
          </p:cNvPr>
          <p:cNvSpPr/>
          <p:nvPr/>
        </p:nvSpPr>
        <p:spPr>
          <a:xfrm>
            <a:off x="10082147" y="0"/>
            <a:ext cx="2494766" cy="913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D2A9E2-03A5-4B1A-93EF-E1DFBFD5F1E6}"/>
              </a:ext>
            </a:extLst>
          </p:cNvPr>
          <p:cNvSpPr txBox="1"/>
          <p:nvPr/>
        </p:nvSpPr>
        <p:spPr>
          <a:xfrm>
            <a:off x="7993431" y="128987"/>
            <a:ext cx="4391025" cy="1846659"/>
          </a:xfrm>
          <a:prstGeom prst="rect">
            <a:avLst/>
          </a:prstGeom>
          <a:noFill/>
        </p:spPr>
        <p:txBody>
          <a:bodyPr wrap="square">
            <a:spAutoFit/>
          </a:bodyPr>
          <a:lstStyle/>
          <a:p>
            <a:pPr>
              <a:spcAft>
                <a:spcPts val="600"/>
              </a:spcAft>
            </a:pPr>
            <a:r>
              <a:rPr lang="en-US" sz="38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Talking Points: Membership Benefits</a:t>
            </a:r>
          </a:p>
        </p:txBody>
      </p:sp>
    </p:spTree>
    <p:extLst>
      <p:ext uri="{BB962C8B-B14F-4D97-AF65-F5344CB8AC3E}">
        <p14:creationId xmlns:p14="http://schemas.microsoft.com/office/powerpoint/2010/main" val="658029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2">
            <a:extLst>
              <a:ext uri="{FF2B5EF4-FFF2-40B4-BE49-F238E27FC236}">
                <a16:creationId xmlns:a16="http://schemas.microsoft.com/office/drawing/2014/main" id="{0D071C08-EC0D-4654-A8DC-8C092473D6A0}"/>
              </a:ext>
            </a:extLst>
          </p:cNvPr>
          <p:cNvSpPr txBox="1">
            <a:spLocks/>
          </p:cNvSpPr>
          <p:nvPr/>
        </p:nvSpPr>
        <p:spPr>
          <a:xfrm>
            <a:off x="777240" y="731519"/>
            <a:ext cx="2845191" cy="32375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spcAft>
                <a:spcPts val="600"/>
              </a:spcAft>
            </a:pPr>
            <a:r>
              <a:rPr lang="en-US" sz="3800" kern="1200">
                <a:solidFill>
                  <a:srgbClr val="FFFFFF"/>
                </a:solidFill>
              </a:rPr>
              <a:t>Talking Points: Awards of Excellence</a:t>
            </a:r>
            <a:endParaRPr lang="en-US" sz="3800" kern="1200" dirty="0">
              <a:solidFill>
                <a:srgbClr val="FFFFFF"/>
              </a:solidFill>
            </a:endParaRPr>
          </a:p>
        </p:txBody>
      </p:sp>
      <p:sp>
        <p:nvSpPr>
          <p:cNvPr id="28" name="Rectangle 2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Rectangle 2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650D9213-7F72-4BFA-98AA-366024576C57}"/>
              </a:ext>
            </a:extLst>
          </p:cNvPr>
          <p:cNvSpPr txBox="1">
            <a:spLocks/>
          </p:cNvSpPr>
          <p:nvPr/>
        </p:nvSpPr>
        <p:spPr>
          <a:xfrm>
            <a:off x="4155737" y="457200"/>
            <a:ext cx="7232770" cy="1442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rgbClr val="0E3345"/>
                </a:solidFill>
              </a:rPr>
              <a:t>Why Should My Chapter/Our Members Apply For An Award of Excellence? </a:t>
            </a:r>
          </a:p>
          <a:p>
            <a:pPr algn="ctr">
              <a:lnSpc>
                <a:spcPct val="150000"/>
              </a:lnSpc>
              <a:buFont typeface="Wingdings" panose="05000000000000000000" pitchFamily="2" charset="2"/>
              <a:buChar char="Ø"/>
            </a:pPr>
            <a:endParaRPr lang="en-US" sz="2000" dirty="0">
              <a:solidFill>
                <a:srgbClr val="F3F1F1"/>
              </a:solidFill>
            </a:endParaRPr>
          </a:p>
          <a:p>
            <a:pPr marL="0" indent="0" algn="ctr">
              <a:buFont typeface="Arial" panose="020B0604020202020204" pitchFamily="34" charset="0"/>
              <a:buNone/>
            </a:pPr>
            <a:endParaRPr lang="en-US" sz="2000" dirty="0">
              <a:solidFill>
                <a:srgbClr val="F3F1F1"/>
              </a:solidFill>
              <a:latin typeface="Roboto" panose="02000000000000000000" pitchFamily="2" charset="0"/>
              <a:ea typeface="Roboto" panose="02000000000000000000" pitchFamily="2" charset="0"/>
            </a:endParaRPr>
          </a:p>
        </p:txBody>
      </p:sp>
      <p:graphicFrame>
        <p:nvGraphicFramePr>
          <p:cNvPr id="33" name="Content Placeholder 1">
            <a:extLst>
              <a:ext uri="{FF2B5EF4-FFF2-40B4-BE49-F238E27FC236}">
                <a16:creationId xmlns:a16="http://schemas.microsoft.com/office/drawing/2014/main" id="{7D025102-BED7-476D-93A7-D79D759927C2}"/>
              </a:ext>
            </a:extLst>
          </p:cNvPr>
          <p:cNvGraphicFramePr/>
          <p:nvPr>
            <p:extLst>
              <p:ext uri="{D42A27DB-BD31-4B8C-83A1-F6EECF244321}">
                <p14:modId xmlns:p14="http://schemas.microsoft.com/office/powerpoint/2010/main" val="2298049998"/>
              </p:ext>
            </p:extLst>
          </p:nvPr>
        </p:nvGraphicFramePr>
        <p:xfrm>
          <a:off x="4253327" y="862074"/>
          <a:ext cx="7037591" cy="5360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053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58664-1235-434A-B5EC-FE98033B0A66}"/>
              </a:ext>
            </a:extLst>
          </p:cNvPr>
          <p:cNvSpPr>
            <a:spLocks noGrp="1"/>
          </p:cNvSpPr>
          <p:nvPr>
            <p:ph type="title"/>
          </p:nvPr>
        </p:nvSpPr>
        <p:spPr>
          <a:xfrm>
            <a:off x="387886" y="579669"/>
            <a:ext cx="8479388" cy="713867"/>
          </a:xfrm>
        </p:spPr>
        <p:txBody>
          <a:bodyPr>
            <a:noAutofit/>
          </a:bodyPr>
          <a:lstStyle/>
          <a:p>
            <a:r>
              <a:rPr lang="en-US" dirty="0"/>
              <a:t>About The IFMA Champions Program</a:t>
            </a:r>
          </a:p>
        </p:txBody>
      </p:sp>
      <p:sp>
        <p:nvSpPr>
          <p:cNvPr id="4" name="Content Placeholder 1">
            <a:extLst>
              <a:ext uri="{FF2B5EF4-FFF2-40B4-BE49-F238E27FC236}">
                <a16:creationId xmlns:a16="http://schemas.microsoft.com/office/drawing/2014/main" id="{D5E5FBD1-E061-4D48-ADC1-04E4202E2240}"/>
              </a:ext>
            </a:extLst>
          </p:cNvPr>
          <p:cNvSpPr txBox="1">
            <a:spLocks/>
          </p:cNvSpPr>
          <p:nvPr/>
        </p:nvSpPr>
        <p:spPr>
          <a:xfrm>
            <a:off x="508202" y="1963961"/>
            <a:ext cx="7300293" cy="4792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4F8FB0"/>
                </a:solidFill>
              </a:rPr>
              <a:t>Purpose</a:t>
            </a:r>
          </a:p>
          <a:p>
            <a:pPr marL="0" indent="0">
              <a:buNone/>
            </a:pPr>
            <a:r>
              <a:rPr lang="en-US" sz="2400" b="1" dirty="0">
                <a:solidFill>
                  <a:srgbClr val="595959"/>
                </a:solidFill>
              </a:rPr>
              <a:t>To improve support and resources to IFMA Chapters worldwide</a:t>
            </a: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5" name="Content Placeholder 1">
            <a:extLst>
              <a:ext uri="{FF2B5EF4-FFF2-40B4-BE49-F238E27FC236}">
                <a16:creationId xmlns:a16="http://schemas.microsoft.com/office/drawing/2014/main" id="{39B8FB14-E72B-4D33-816D-AC6ABB1E63D3}"/>
              </a:ext>
            </a:extLst>
          </p:cNvPr>
          <p:cNvSpPr txBox="1">
            <a:spLocks/>
          </p:cNvSpPr>
          <p:nvPr/>
        </p:nvSpPr>
        <p:spPr>
          <a:xfrm>
            <a:off x="508202" y="3772383"/>
            <a:ext cx="6782614" cy="4792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4F8FB0"/>
                </a:solidFill>
              </a:rPr>
              <a:t>Goals</a:t>
            </a:r>
          </a:p>
          <a:p>
            <a:pPr>
              <a:buFont typeface="Wingdings" panose="05000000000000000000" pitchFamily="2" charset="2"/>
              <a:buChar char="Ø"/>
            </a:pPr>
            <a:r>
              <a:rPr lang="en-US" sz="2400" b="1" dirty="0">
                <a:solidFill>
                  <a:srgbClr val="595959"/>
                </a:solidFill>
              </a:rPr>
              <a:t>Increase capacity of chapters</a:t>
            </a:r>
          </a:p>
          <a:p>
            <a:pPr>
              <a:buFont typeface="Wingdings" panose="05000000000000000000" pitchFamily="2" charset="2"/>
              <a:buChar char="Ø"/>
            </a:pPr>
            <a:r>
              <a:rPr lang="en-US" sz="2400" b="1" dirty="0">
                <a:solidFill>
                  <a:srgbClr val="595959"/>
                </a:solidFill>
              </a:rPr>
              <a:t>Improve the connection between IFMA and Chapters through direct engagement</a:t>
            </a: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05C1ECB4-2AF2-4D50-AAA2-35E90BBED710}"/>
              </a:ext>
            </a:extLst>
          </p:cNvPr>
          <p:cNvPicPr>
            <a:picLocks noChangeAspect="1"/>
          </p:cNvPicPr>
          <p:nvPr/>
        </p:nvPicPr>
        <p:blipFill>
          <a:blip r:embed="rId3"/>
          <a:stretch>
            <a:fillRect/>
          </a:stretch>
        </p:blipFill>
        <p:spPr>
          <a:xfrm>
            <a:off x="8233611" y="96253"/>
            <a:ext cx="3958389" cy="6182078"/>
          </a:xfrm>
          <a:prstGeom prst="rect">
            <a:avLst/>
          </a:prstGeom>
        </p:spPr>
      </p:pic>
    </p:spTree>
    <p:extLst>
      <p:ext uri="{BB962C8B-B14F-4D97-AF65-F5344CB8AC3E}">
        <p14:creationId xmlns:p14="http://schemas.microsoft.com/office/powerpoint/2010/main" val="352109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D071C08-EC0D-4654-A8DC-8C092473D6A0}"/>
              </a:ext>
            </a:extLst>
          </p:cNvPr>
          <p:cNvSpPr txBox="1">
            <a:spLocks/>
          </p:cNvSpPr>
          <p:nvPr/>
        </p:nvSpPr>
        <p:spPr>
          <a:xfrm>
            <a:off x="4965430" y="629268"/>
            <a:ext cx="6586491" cy="1286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spcAft>
                <a:spcPts val="600"/>
              </a:spcAft>
            </a:pPr>
            <a:r>
              <a:rPr lang="en-US" dirty="0"/>
              <a:t>Talking Points: </a:t>
            </a:r>
          </a:p>
          <a:p>
            <a:pPr>
              <a:spcAft>
                <a:spcPts val="600"/>
              </a:spcAft>
            </a:pPr>
            <a:r>
              <a:rPr lang="en-US" dirty="0"/>
              <a:t>Awards of Excellence</a:t>
            </a:r>
          </a:p>
        </p:txBody>
      </p:sp>
      <p:sp>
        <p:nvSpPr>
          <p:cNvPr id="3" name="Content Placeholder 1">
            <a:extLst>
              <a:ext uri="{FF2B5EF4-FFF2-40B4-BE49-F238E27FC236}">
                <a16:creationId xmlns:a16="http://schemas.microsoft.com/office/drawing/2014/main" id="{D7859C53-2289-40D0-A37E-97FECDAE77F6}"/>
              </a:ext>
            </a:extLst>
          </p:cNvPr>
          <p:cNvSpPr txBox="1">
            <a:spLocks/>
          </p:cNvSpPr>
          <p:nvPr/>
        </p:nvSpPr>
        <p:spPr>
          <a:xfrm>
            <a:off x="4617451" y="3163334"/>
            <a:ext cx="7397953" cy="355847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Font typeface="Wingdings" panose="05000000000000000000" pitchFamily="2" charset="2"/>
              <a:buChar char="Ø"/>
            </a:pPr>
            <a:r>
              <a:rPr lang="en-US" dirty="0">
                <a:solidFill>
                  <a:schemeClr val="tx1"/>
                </a:solidFill>
              </a:rPr>
              <a:t>Do you know about the AOEs?</a:t>
            </a:r>
          </a:p>
          <a:p>
            <a:pPr lvl="1">
              <a:lnSpc>
                <a:spcPct val="150000"/>
              </a:lnSpc>
              <a:buFont typeface="Wingdings" panose="05000000000000000000" pitchFamily="2" charset="2"/>
              <a:buChar char="Ø"/>
            </a:pPr>
            <a:r>
              <a:rPr lang="en-US" dirty="0">
                <a:solidFill>
                  <a:schemeClr val="tx1"/>
                </a:solidFill>
              </a:rPr>
              <a:t>What would it take for your Chapter to be competitive for an AOE? </a:t>
            </a:r>
          </a:p>
          <a:p>
            <a:pPr lvl="1">
              <a:lnSpc>
                <a:spcPct val="150000"/>
              </a:lnSpc>
              <a:buFont typeface="Wingdings" panose="05000000000000000000" pitchFamily="2" charset="2"/>
              <a:buChar char="Ø"/>
            </a:pPr>
            <a:r>
              <a:rPr lang="en-US" dirty="0">
                <a:solidFill>
                  <a:schemeClr val="tx1"/>
                </a:solidFill>
              </a:rPr>
              <a:t>What can we do right now? </a:t>
            </a:r>
          </a:p>
          <a:p>
            <a:pPr lvl="1">
              <a:lnSpc>
                <a:spcPct val="150000"/>
              </a:lnSpc>
              <a:buFont typeface="Wingdings" panose="05000000000000000000" pitchFamily="2" charset="2"/>
              <a:buChar char="Ø"/>
            </a:pPr>
            <a:r>
              <a:rPr lang="en-US" dirty="0">
                <a:solidFill>
                  <a:schemeClr val="tx1"/>
                </a:solidFill>
              </a:rPr>
              <a:t>Is there an Associate member that has stood out that you can nominate? A young profession member? </a:t>
            </a:r>
          </a:p>
          <a:p>
            <a:pPr marL="0"/>
            <a:endParaRPr lang="en-US" sz="2000" dirty="0">
              <a:latin typeface="+mn-lt"/>
              <a:ea typeface="+mn-ea"/>
              <a:cs typeface="+mn-cs"/>
            </a:endParaRPr>
          </a:p>
          <a:p>
            <a:pPr marL="0"/>
            <a:endParaRPr lang="en-US" sz="2000" dirty="0">
              <a:latin typeface="+mn-lt"/>
              <a:ea typeface="+mn-ea"/>
              <a:cs typeface="+mn-cs"/>
            </a:endParaRPr>
          </a:p>
          <a:p>
            <a:endParaRPr lang="en-US" sz="2000" dirty="0">
              <a:latin typeface="+mn-lt"/>
              <a:ea typeface="+mn-ea"/>
              <a:cs typeface="+mn-cs"/>
            </a:endParaRPr>
          </a:p>
          <a:p>
            <a:pPr marL="0"/>
            <a:endParaRPr lang="en-US" sz="2000" dirty="0">
              <a:latin typeface="+mn-lt"/>
              <a:ea typeface="+mn-ea"/>
              <a:cs typeface="+mn-cs"/>
            </a:endParaRPr>
          </a:p>
        </p:txBody>
      </p:sp>
      <p:pic>
        <p:nvPicPr>
          <p:cNvPr id="5" name="Picture 4" descr="Gold medal">
            <a:extLst>
              <a:ext uri="{FF2B5EF4-FFF2-40B4-BE49-F238E27FC236}">
                <a16:creationId xmlns:a16="http://schemas.microsoft.com/office/drawing/2014/main" id="{10DEFB5B-4337-4DF8-A64C-C94985E1F8EC}"/>
              </a:ext>
            </a:extLst>
          </p:cNvPr>
          <p:cNvPicPr>
            <a:picLocks noChangeAspect="1"/>
          </p:cNvPicPr>
          <p:nvPr/>
        </p:nvPicPr>
        <p:blipFill rotWithShape="1">
          <a:blip r:embed="rId3"/>
          <a:srcRect l="11110" r="43770"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FA124"/>
            </a:solidFill>
          </a:ln>
        </p:spPr>
        <p:style>
          <a:lnRef idx="1">
            <a:schemeClr val="accent1"/>
          </a:lnRef>
          <a:fillRef idx="0">
            <a:schemeClr val="accent1"/>
          </a:fillRef>
          <a:effectRef idx="0">
            <a:schemeClr val="accent1"/>
          </a:effectRef>
          <a:fontRef idx="minor">
            <a:schemeClr val="tx1"/>
          </a:fontRef>
        </p:style>
      </p:cxnSp>
      <p:sp>
        <p:nvSpPr>
          <p:cNvPr id="6" name="Content Placeholder 1">
            <a:extLst>
              <a:ext uri="{FF2B5EF4-FFF2-40B4-BE49-F238E27FC236}">
                <a16:creationId xmlns:a16="http://schemas.microsoft.com/office/drawing/2014/main" id="{BAC634EA-391C-4A58-A317-448B3BC432CE}"/>
              </a:ext>
            </a:extLst>
          </p:cNvPr>
          <p:cNvSpPr txBox="1">
            <a:spLocks/>
          </p:cNvSpPr>
          <p:nvPr/>
        </p:nvSpPr>
        <p:spPr>
          <a:xfrm>
            <a:off x="5080934" y="2190597"/>
            <a:ext cx="6934470" cy="1546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4F8FB0"/>
                </a:solidFill>
              </a:rPr>
              <a:t>Challenge your Chapters to push themselves to excellence </a:t>
            </a:r>
          </a:p>
          <a:p>
            <a:pPr marL="0"/>
            <a:endParaRPr lang="en-US" sz="2000" dirty="0">
              <a:latin typeface="+mn-lt"/>
              <a:ea typeface="+mn-ea"/>
              <a:cs typeface="+mn-cs"/>
            </a:endParaRPr>
          </a:p>
          <a:p>
            <a:pPr marL="0"/>
            <a:endParaRPr lang="en-US" sz="2000" dirty="0">
              <a:latin typeface="+mn-lt"/>
              <a:ea typeface="+mn-ea"/>
              <a:cs typeface="+mn-cs"/>
            </a:endParaRPr>
          </a:p>
          <a:p>
            <a:endParaRPr lang="en-US" sz="2000" dirty="0">
              <a:latin typeface="+mn-lt"/>
              <a:ea typeface="+mn-ea"/>
              <a:cs typeface="+mn-cs"/>
            </a:endParaRPr>
          </a:p>
          <a:p>
            <a:pPr marL="0"/>
            <a:endParaRPr lang="en-US" sz="2000" dirty="0">
              <a:latin typeface="+mn-lt"/>
              <a:ea typeface="+mn-ea"/>
              <a:cs typeface="+mn-cs"/>
            </a:endParaRPr>
          </a:p>
        </p:txBody>
      </p:sp>
    </p:spTree>
    <p:extLst>
      <p:ext uri="{BB962C8B-B14F-4D97-AF65-F5344CB8AC3E}">
        <p14:creationId xmlns:p14="http://schemas.microsoft.com/office/powerpoint/2010/main" val="3712572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6711020"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20">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505" y="3395972"/>
            <a:ext cx="1332806" cy="1417320"/>
          </a:xfrm>
          <a:prstGeom prst="rect">
            <a:avLst/>
          </a:prstGeom>
          <a:solidFill>
            <a:srgbClr val="04DFFC">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4" y="4965191"/>
            <a:ext cx="1338257" cy="1437773"/>
          </a:xfrm>
          <a:prstGeom prst="rect">
            <a:avLst/>
          </a:prstGeom>
          <a:solidFill>
            <a:srgbClr val="4D3C5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5100" y="3395974"/>
            <a:ext cx="5193903" cy="300699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125F4C8B-9552-4BF6-8D21-A4011E940024}"/>
              </a:ext>
            </a:extLst>
          </p:cNvPr>
          <p:cNvSpPr txBox="1">
            <a:spLocks/>
          </p:cNvSpPr>
          <p:nvPr/>
        </p:nvSpPr>
        <p:spPr>
          <a:xfrm>
            <a:off x="2174022" y="3574473"/>
            <a:ext cx="4525347" cy="24771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marL="342900" indent="-342900">
              <a:spcAft>
                <a:spcPts val="600"/>
              </a:spcAft>
              <a:buFont typeface="Wingdings" panose="05000000000000000000" pitchFamily="2" charset="2"/>
              <a:buChar char="Ø"/>
            </a:pPr>
            <a:r>
              <a:rPr lang="en-US" sz="2400" dirty="0">
                <a:solidFill>
                  <a:srgbClr val="595959"/>
                </a:solidFill>
                <a:latin typeface="Open Sans" panose="020B0606030504020204" pitchFamily="34" charset="0"/>
                <a:ea typeface="Open Sans" panose="020B0606030504020204" pitchFamily="34" charset="0"/>
                <a:cs typeface="Open Sans" panose="020B0606030504020204" pitchFamily="34" charset="0"/>
              </a:rPr>
              <a:t>Discussion Forum</a:t>
            </a:r>
          </a:p>
          <a:p>
            <a:pPr marL="342900" indent="-342900">
              <a:spcAft>
                <a:spcPts val="600"/>
              </a:spcAft>
              <a:buFont typeface="Wingdings" panose="05000000000000000000" pitchFamily="2" charset="2"/>
              <a:buChar char="Ø"/>
            </a:pPr>
            <a:r>
              <a:rPr lang="en-US" sz="2400" dirty="0">
                <a:solidFill>
                  <a:srgbClr val="595959"/>
                </a:solidFill>
                <a:latin typeface="Open Sans" panose="020B0606030504020204" pitchFamily="34" charset="0"/>
                <a:ea typeface="Open Sans" panose="020B0606030504020204" pitchFamily="34" charset="0"/>
                <a:cs typeface="Open Sans" panose="020B0606030504020204" pitchFamily="34" charset="0"/>
              </a:rPr>
              <a:t>Monthly Webinars</a:t>
            </a:r>
          </a:p>
          <a:p>
            <a:pPr marL="342900" indent="-342900">
              <a:spcAft>
                <a:spcPts val="600"/>
              </a:spcAft>
              <a:buFont typeface="Wingdings" panose="05000000000000000000" pitchFamily="2" charset="2"/>
              <a:buChar char="Ø"/>
            </a:pPr>
            <a:r>
              <a:rPr lang="en-US" sz="2400" dirty="0">
                <a:solidFill>
                  <a:srgbClr val="595959"/>
                </a:solidFill>
                <a:latin typeface="Open Sans" panose="020B0606030504020204" pitchFamily="34" charset="0"/>
                <a:ea typeface="Open Sans" panose="020B0606030504020204" pitchFamily="34" charset="0"/>
                <a:cs typeface="Open Sans" panose="020B0606030504020204" pitchFamily="34" charset="0"/>
              </a:rPr>
              <a:t>Helpful Links </a:t>
            </a:r>
          </a:p>
        </p:txBody>
      </p:sp>
      <p:pic>
        <p:nvPicPr>
          <p:cNvPr id="6" name="Picture 5">
            <a:extLst>
              <a:ext uri="{FF2B5EF4-FFF2-40B4-BE49-F238E27FC236}">
                <a16:creationId xmlns:a16="http://schemas.microsoft.com/office/drawing/2014/main" id="{4C7C1840-6479-434E-9E5C-587CDD510B5C}"/>
              </a:ext>
            </a:extLst>
          </p:cNvPr>
          <p:cNvPicPr>
            <a:picLocks noChangeAspect="1"/>
          </p:cNvPicPr>
          <p:nvPr/>
        </p:nvPicPr>
        <p:blipFill rotWithShape="1">
          <a:blip r:embed="rId3"/>
          <a:srcRect r="-2" b="1614"/>
          <a:stretch/>
        </p:blipFill>
        <p:spPr>
          <a:xfrm>
            <a:off x="7339089" y="450221"/>
            <a:ext cx="4371502" cy="5952744"/>
          </a:xfrm>
          <a:prstGeom prst="rect">
            <a:avLst/>
          </a:prstGeom>
        </p:spPr>
      </p:pic>
      <p:sp>
        <p:nvSpPr>
          <p:cNvPr id="22" name="Title 2">
            <a:extLst>
              <a:ext uri="{FF2B5EF4-FFF2-40B4-BE49-F238E27FC236}">
                <a16:creationId xmlns:a16="http://schemas.microsoft.com/office/drawing/2014/main" id="{F9BB496C-2DDC-40F9-86ED-5EE283394EB5}"/>
              </a:ext>
            </a:extLst>
          </p:cNvPr>
          <p:cNvSpPr txBox="1">
            <a:spLocks/>
          </p:cNvSpPr>
          <p:nvPr/>
        </p:nvSpPr>
        <p:spPr>
          <a:xfrm>
            <a:off x="815299" y="518057"/>
            <a:ext cx="5680165" cy="2481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spcAft>
                <a:spcPts val="600"/>
              </a:spcAft>
            </a:pPr>
            <a:r>
              <a:rPr lang="en-US" dirty="0">
                <a:solidFill>
                  <a:srgbClr val="F3F1F1"/>
                </a:solidFill>
                <a:cs typeface="+mn-cs"/>
              </a:rPr>
              <a:t>Talking Points: Connecting With Fellow Leaders </a:t>
            </a:r>
          </a:p>
        </p:txBody>
      </p:sp>
    </p:spTree>
    <p:extLst>
      <p:ext uri="{BB962C8B-B14F-4D97-AF65-F5344CB8AC3E}">
        <p14:creationId xmlns:p14="http://schemas.microsoft.com/office/powerpoint/2010/main" val="1918584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086CDF-5C8D-4F6D-97C9-9B39FEB6555D}"/>
              </a:ext>
            </a:extLst>
          </p:cNvPr>
          <p:cNvPicPr>
            <a:picLocks noChangeAspect="1"/>
          </p:cNvPicPr>
          <p:nvPr/>
        </p:nvPicPr>
        <p:blipFill rotWithShape="1">
          <a:blip r:embed="rId3"/>
          <a:srcRect r="6620"/>
          <a:stretch/>
        </p:blipFill>
        <p:spPr>
          <a:xfrm>
            <a:off x="128995" y="218016"/>
            <a:ext cx="11934009" cy="6421967"/>
          </a:xfrm>
          <a:prstGeom prst="rect">
            <a:avLst/>
          </a:prstGeom>
        </p:spPr>
      </p:pic>
      <p:sp>
        <p:nvSpPr>
          <p:cNvPr id="8" name="Content Placeholder 1">
            <a:extLst>
              <a:ext uri="{FF2B5EF4-FFF2-40B4-BE49-F238E27FC236}">
                <a16:creationId xmlns:a16="http://schemas.microsoft.com/office/drawing/2014/main" id="{ECCFC48B-D0C0-493B-A2E1-6BBA5D0561B8}"/>
              </a:ext>
            </a:extLst>
          </p:cNvPr>
          <p:cNvSpPr txBox="1">
            <a:spLocks/>
          </p:cNvSpPr>
          <p:nvPr/>
        </p:nvSpPr>
        <p:spPr>
          <a:xfrm>
            <a:off x="5408166" y="2982055"/>
            <a:ext cx="6389837" cy="3979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dirty="0">
              <a:solidFill>
                <a:srgbClr val="595959"/>
              </a:solidFill>
            </a:endParaRP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6A5D48D5-D150-4C72-B26F-002D4693DBF7}"/>
              </a:ext>
            </a:extLst>
          </p:cNvPr>
          <p:cNvSpPr/>
          <p:nvPr/>
        </p:nvSpPr>
        <p:spPr>
          <a:xfrm>
            <a:off x="8977742" y="5058887"/>
            <a:ext cx="3085262" cy="158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7 Points 8">
            <a:extLst>
              <a:ext uri="{FF2B5EF4-FFF2-40B4-BE49-F238E27FC236}">
                <a16:creationId xmlns:a16="http://schemas.microsoft.com/office/drawing/2014/main" id="{F987A076-6189-43FA-A6BE-6E42284AD291}"/>
              </a:ext>
            </a:extLst>
          </p:cNvPr>
          <p:cNvSpPr/>
          <p:nvPr/>
        </p:nvSpPr>
        <p:spPr>
          <a:xfrm rot="20909593">
            <a:off x="9155520" y="4137149"/>
            <a:ext cx="2398816" cy="2024069"/>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
            <a:extLst>
              <a:ext uri="{FF2B5EF4-FFF2-40B4-BE49-F238E27FC236}">
                <a16:creationId xmlns:a16="http://schemas.microsoft.com/office/drawing/2014/main" id="{B6B43886-F361-431D-BF4F-834986389EE6}"/>
              </a:ext>
            </a:extLst>
          </p:cNvPr>
          <p:cNvSpPr txBox="1">
            <a:spLocks/>
          </p:cNvSpPr>
          <p:nvPr/>
        </p:nvSpPr>
        <p:spPr>
          <a:xfrm>
            <a:off x="9400254" y="4712463"/>
            <a:ext cx="1853131" cy="12336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b="1" dirty="0">
                <a:solidFill>
                  <a:srgbClr val="0E3345"/>
                </a:solidFill>
              </a:rPr>
              <a:t>Resource for Champions,        too! </a:t>
            </a:r>
            <a:endParaRPr lang="en-US" sz="2400" dirty="0">
              <a:solidFill>
                <a:srgbClr val="0E3345"/>
              </a:solidFill>
            </a:endParaRPr>
          </a:p>
          <a:p>
            <a:pPr>
              <a:lnSpc>
                <a:spcPct val="150000"/>
              </a:lnSpc>
              <a:buFont typeface="Wingdings" panose="05000000000000000000" pitchFamily="2" charset="2"/>
              <a:buChar char="Ø"/>
            </a:pPr>
            <a:endParaRPr lang="en-US" sz="2400"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59319359-8CB8-4933-BBA6-FAD99F09A6BA}"/>
              </a:ext>
            </a:extLst>
          </p:cNvPr>
          <p:cNvSpPr/>
          <p:nvPr/>
        </p:nvSpPr>
        <p:spPr>
          <a:xfrm>
            <a:off x="3501238" y="260300"/>
            <a:ext cx="8296764" cy="158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a:extLst>
              <a:ext uri="{FF2B5EF4-FFF2-40B4-BE49-F238E27FC236}">
                <a16:creationId xmlns:a16="http://schemas.microsoft.com/office/drawing/2014/main" id="{7FC2EE40-31C9-4360-B126-1AFFCC5B493F}"/>
              </a:ext>
            </a:extLst>
          </p:cNvPr>
          <p:cNvSpPr txBox="1">
            <a:spLocks/>
          </p:cNvSpPr>
          <p:nvPr/>
        </p:nvSpPr>
        <p:spPr>
          <a:xfrm>
            <a:off x="3148371" y="477860"/>
            <a:ext cx="8296764" cy="2024069"/>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solidFill>
                  <a:srgbClr val="0E3345"/>
                </a:solidFill>
              </a:rPr>
              <a:t>Talking Points: </a:t>
            </a:r>
          </a:p>
          <a:p>
            <a:r>
              <a:rPr lang="en-US" dirty="0">
                <a:solidFill>
                  <a:srgbClr val="0E3345"/>
                </a:solidFill>
              </a:rPr>
              <a:t>Connecting With Fellow Leaders </a:t>
            </a:r>
          </a:p>
        </p:txBody>
      </p:sp>
    </p:spTree>
    <p:extLst>
      <p:ext uri="{BB962C8B-B14F-4D97-AF65-F5344CB8AC3E}">
        <p14:creationId xmlns:p14="http://schemas.microsoft.com/office/powerpoint/2010/main" val="19264915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EA3225E2-D334-4FD2-B7F9-7A890DCE17A1}"/>
              </a:ext>
            </a:extLst>
          </p:cNvPr>
          <p:cNvSpPr txBox="1">
            <a:spLocks/>
          </p:cNvSpPr>
          <p:nvPr/>
        </p:nvSpPr>
        <p:spPr>
          <a:xfrm>
            <a:off x="317500" y="348962"/>
            <a:ext cx="3368675" cy="2371148"/>
          </a:xfrm>
          <a:prstGeom prst="ellipse">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spcAft>
                <a:spcPts val="600"/>
              </a:spcAft>
            </a:pPr>
            <a:r>
              <a:rPr lang="en-US" sz="3800" kern="1200" dirty="0">
                <a:solidFill>
                  <a:srgbClr val="FFFFFF"/>
                </a:solidFill>
              </a:rPr>
              <a:t>Common Topics of Interest For Chapters</a:t>
            </a:r>
          </a:p>
        </p:txBody>
      </p:sp>
      <p:sp>
        <p:nvSpPr>
          <p:cNvPr id="3" name="Content Placeholder 1">
            <a:extLst>
              <a:ext uri="{FF2B5EF4-FFF2-40B4-BE49-F238E27FC236}">
                <a16:creationId xmlns:a16="http://schemas.microsoft.com/office/drawing/2014/main" id="{49FDDB36-5F1F-4D8A-B9A1-5321CD6757C2}"/>
              </a:ext>
            </a:extLst>
          </p:cNvPr>
          <p:cNvSpPr txBox="1">
            <a:spLocks/>
          </p:cNvSpPr>
          <p:nvPr/>
        </p:nvSpPr>
        <p:spPr>
          <a:xfrm>
            <a:off x="4179095" y="279330"/>
            <a:ext cx="4303712" cy="5742274"/>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dirty="0">
              <a:solidFill>
                <a:srgbClr val="595959"/>
              </a:solidFill>
            </a:endParaRPr>
          </a:p>
          <a:p>
            <a:pPr>
              <a:buFont typeface="Wingdings" panose="05000000000000000000" pitchFamily="2" charset="2"/>
              <a:buChar char="Ø"/>
            </a:pPr>
            <a:r>
              <a:rPr lang="en-US" sz="2400" b="1" dirty="0">
                <a:solidFill>
                  <a:srgbClr val="595959"/>
                </a:solidFill>
              </a:rPr>
              <a:t>Strategic Planning with the BSC </a:t>
            </a:r>
            <a:r>
              <a:rPr lang="en-US" sz="2000" b="1" i="1" dirty="0">
                <a:solidFill>
                  <a:srgbClr val="FF0000"/>
                </a:solidFill>
              </a:rPr>
              <a:t>coming soon! </a:t>
            </a:r>
            <a:endParaRPr lang="en-US" sz="2000" b="1" dirty="0">
              <a:solidFill>
                <a:srgbClr val="FF0000"/>
              </a:solidFill>
            </a:endParaRPr>
          </a:p>
          <a:p>
            <a:pPr marL="457200" lvl="1" indent="0">
              <a:buNone/>
            </a:pPr>
            <a:r>
              <a:rPr lang="en-US" b="1" dirty="0">
                <a:solidFill>
                  <a:srgbClr val="595959"/>
                </a:solidFill>
              </a:rPr>
              <a:t> </a:t>
            </a:r>
            <a:endParaRPr lang="en-US" sz="2400" b="1" dirty="0">
              <a:solidFill>
                <a:srgbClr val="595959"/>
              </a:solidFill>
            </a:endParaRPr>
          </a:p>
          <a:p>
            <a:pPr>
              <a:buFont typeface="Wingdings" panose="05000000000000000000" pitchFamily="2" charset="2"/>
              <a:buChar char="Ø"/>
            </a:pPr>
            <a:r>
              <a:rPr lang="en-US" sz="2400" b="1" dirty="0">
                <a:solidFill>
                  <a:srgbClr val="595959"/>
                </a:solidFill>
              </a:rPr>
              <a:t>Building relationships, connection with IFMA Components</a:t>
            </a:r>
          </a:p>
          <a:p>
            <a:pPr marL="0" indent="0">
              <a:buNone/>
            </a:pPr>
            <a:endParaRPr lang="en-US" sz="2400" b="1" dirty="0">
              <a:solidFill>
                <a:srgbClr val="595959"/>
              </a:solidFill>
            </a:endParaRPr>
          </a:p>
          <a:p>
            <a:pPr>
              <a:buFont typeface="Wingdings" panose="05000000000000000000" pitchFamily="2" charset="2"/>
              <a:buChar char="Ø"/>
            </a:pPr>
            <a:r>
              <a:rPr lang="en-US" sz="2400" b="1" dirty="0">
                <a:solidFill>
                  <a:srgbClr val="595959"/>
                </a:solidFill>
              </a:rPr>
              <a:t>Awards of Excellence</a:t>
            </a:r>
          </a:p>
          <a:p>
            <a:pPr marL="0" indent="0">
              <a:buNone/>
            </a:pPr>
            <a:endParaRPr lang="en-US" sz="2400" b="1" dirty="0">
              <a:solidFill>
                <a:srgbClr val="595959"/>
              </a:solidFill>
            </a:endParaRPr>
          </a:p>
          <a:p>
            <a:pPr>
              <a:buFont typeface="Wingdings" panose="05000000000000000000" pitchFamily="2" charset="2"/>
              <a:buChar char="Ø"/>
            </a:pPr>
            <a:r>
              <a:rPr lang="en-US" sz="2400" b="1">
                <a:solidFill>
                  <a:srgbClr val="595959"/>
                </a:solidFill>
              </a:rPr>
              <a:t>Succession Planning</a:t>
            </a:r>
          </a:p>
          <a:p>
            <a:pPr marL="0" indent="0">
              <a:buNone/>
            </a:pPr>
            <a:endParaRPr lang="en-US" sz="2000" b="1" i="1" dirty="0">
              <a:solidFill>
                <a:srgbClr val="FF0000"/>
              </a:solidFill>
            </a:endParaRPr>
          </a:p>
          <a:p>
            <a:pPr>
              <a:buFont typeface="Wingdings" panose="05000000000000000000" pitchFamily="2" charset="2"/>
              <a:buChar char="Ø"/>
            </a:pPr>
            <a:r>
              <a:rPr lang="en-US" sz="2400" b="1" dirty="0">
                <a:solidFill>
                  <a:srgbClr val="595959"/>
                </a:solidFill>
              </a:rPr>
              <a:t>IFMA Events</a:t>
            </a:r>
          </a:p>
          <a:p>
            <a:pPr>
              <a:buFont typeface="Wingdings" panose="05000000000000000000" pitchFamily="2" charset="2"/>
              <a:buChar char="Ø"/>
            </a:pPr>
            <a:endParaRPr lang="en-US" sz="2000" b="1" dirty="0">
              <a:solidFill>
                <a:srgbClr val="FF0000"/>
              </a:solidFill>
            </a:endParaRPr>
          </a:p>
        </p:txBody>
      </p:sp>
      <p:sp>
        <p:nvSpPr>
          <p:cNvPr id="4" name="Content Placeholder 1">
            <a:extLst>
              <a:ext uri="{FF2B5EF4-FFF2-40B4-BE49-F238E27FC236}">
                <a16:creationId xmlns:a16="http://schemas.microsoft.com/office/drawing/2014/main" id="{04780FAC-9E00-481D-8E74-982FFB7E854D}"/>
              </a:ext>
            </a:extLst>
          </p:cNvPr>
          <p:cNvSpPr txBox="1">
            <a:spLocks/>
          </p:cNvSpPr>
          <p:nvPr/>
        </p:nvSpPr>
        <p:spPr>
          <a:xfrm>
            <a:off x="8356602" y="736913"/>
            <a:ext cx="3987800" cy="5578475"/>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b="1" dirty="0">
                <a:solidFill>
                  <a:srgbClr val="595959"/>
                </a:solidFill>
              </a:rPr>
              <a:t>IFMA Foundation</a:t>
            </a:r>
          </a:p>
          <a:p>
            <a:pPr lvl="1">
              <a:buFont typeface="Wingdings" panose="05000000000000000000" pitchFamily="2" charset="2"/>
              <a:buChar char="Ø"/>
            </a:pPr>
            <a:r>
              <a:rPr lang="en-US" sz="2200" b="1" dirty="0">
                <a:solidFill>
                  <a:srgbClr val="595959"/>
                </a:solidFill>
              </a:rPr>
              <a:t>Workforce Development Program</a:t>
            </a:r>
          </a:p>
          <a:p>
            <a:pPr lvl="1">
              <a:buFont typeface="Wingdings" panose="05000000000000000000" pitchFamily="2" charset="2"/>
              <a:buChar char="Ø"/>
            </a:pPr>
            <a:r>
              <a:rPr lang="en-US" sz="2200" b="1" dirty="0">
                <a:solidFill>
                  <a:srgbClr val="595959"/>
                </a:solidFill>
              </a:rPr>
              <a:t>Local Scholarship Program</a:t>
            </a:r>
          </a:p>
          <a:p>
            <a:pPr marL="457200" lvl="1" indent="0">
              <a:buNone/>
            </a:pPr>
            <a:endParaRPr lang="en-US" b="1" dirty="0">
              <a:solidFill>
                <a:srgbClr val="595959"/>
              </a:solidFill>
            </a:endParaRPr>
          </a:p>
          <a:p>
            <a:pPr>
              <a:buFont typeface="Wingdings" panose="05000000000000000000" pitchFamily="2" charset="2"/>
              <a:buChar char="Ø"/>
            </a:pPr>
            <a:r>
              <a:rPr lang="en-US" sz="2400" b="1" dirty="0">
                <a:solidFill>
                  <a:srgbClr val="595959"/>
                </a:solidFill>
              </a:rPr>
              <a:t>IFMA Fellows</a:t>
            </a:r>
          </a:p>
          <a:p>
            <a:pPr marL="0" indent="0">
              <a:buNone/>
            </a:pPr>
            <a:endParaRPr lang="en-US" sz="2400" b="1" dirty="0">
              <a:solidFill>
                <a:srgbClr val="595959"/>
              </a:solidFill>
            </a:endParaRPr>
          </a:p>
          <a:p>
            <a:pPr>
              <a:buFont typeface="Wingdings" panose="05000000000000000000" pitchFamily="2" charset="2"/>
              <a:buChar char="Ø"/>
            </a:pPr>
            <a:r>
              <a:rPr lang="en-US" sz="2400" b="1" dirty="0">
                <a:solidFill>
                  <a:srgbClr val="595959"/>
                </a:solidFill>
              </a:rPr>
              <a:t>IFMA professional development </a:t>
            </a:r>
          </a:p>
          <a:p>
            <a:pPr>
              <a:buFont typeface="Wingdings" panose="05000000000000000000" pitchFamily="2" charset="2"/>
              <a:buChar char="Ø"/>
            </a:pPr>
            <a:endParaRPr lang="en-US" sz="2400" b="1" dirty="0">
              <a:solidFill>
                <a:srgbClr val="595959"/>
              </a:solidFill>
            </a:endParaRPr>
          </a:p>
          <a:p>
            <a:pPr>
              <a:buFont typeface="Wingdings" panose="05000000000000000000" pitchFamily="2" charset="2"/>
              <a:buChar char="Ø"/>
            </a:pPr>
            <a:r>
              <a:rPr lang="en-US" sz="2400" b="1" dirty="0">
                <a:solidFill>
                  <a:srgbClr val="595959"/>
                </a:solidFill>
              </a:rPr>
              <a:t>IFMA credentials </a:t>
            </a:r>
          </a:p>
        </p:txBody>
      </p:sp>
      <p:sp>
        <p:nvSpPr>
          <p:cNvPr id="8" name="Content Placeholder 1">
            <a:extLst>
              <a:ext uri="{FF2B5EF4-FFF2-40B4-BE49-F238E27FC236}">
                <a16:creationId xmlns:a16="http://schemas.microsoft.com/office/drawing/2014/main" id="{7C1F143C-0CE9-4122-A168-ED6A1D49A805}"/>
              </a:ext>
            </a:extLst>
          </p:cNvPr>
          <p:cNvSpPr txBox="1">
            <a:spLocks/>
          </p:cNvSpPr>
          <p:nvPr/>
        </p:nvSpPr>
        <p:spPr>
          <a:xfrm>
            <a:off x="317500" y="3644900"/>
            <a:ext cx="3987800" cy="2670488"/>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b="1" dirty="0">
                <a:solidFill>
                  <a:srgbClr val="595959"/>
                </a:solidFill>
              </a:rPr>
              <a:t>Membership</a:t>
            </a:r>
          </a:p>
          <a:p>
            <a:pPr marL="0" indent="0">
              <a:buNone/>
            </a:pPr>
            <a:endParaRPr lang="en-US" sz="2400" b="1" dirty="0">
              <a:solidFill>
                <a:srgbClr val="595959"/>
              </a:solidFill>
            </a:endParaRPr>
          </a:p>
          <a:p>
            <a:pPr>
              <a:buFont typeface="Wingdings" panose="05000000000000000000" pitchFamily="2" charset="2"/>
              <a:buChar char="Ø"/>
            </a:pPr>
            <a:r>
              <a:rPr lang="en-US" sz="2400" b="1" dirty="0">
                <a:solidFill>
                  <a:srgbClr val="595959"/>
                </a:solidFill>
              </a:rPr>
              <a:t>Marketing &amp; Communications</a:t>
            </a:r>
          </a:p>
          <a:p>
            <a:pPr marL="0" indent="0">
              <a:buNone/>
            </a:pPr>
            <a:endParaRPr lang="en-US" sz="2400" b="1" dirty="0">
              <a:solidFill>
                <a:srgbClr val="595959"/>
              </a:solidFill>
            </a:endParaRPr>
          </a:p>
          <a:p>
            <a:pPr>
              <a:buFont typeface="Wingdings" panose="05000000000000000000" pitchFamily="2" charset="2"/>
              <a:buChar char="Ø"/>
            </a:pPr>
            <a:r>
              <a:rPr lang="en-US" sz="2400" b="1" dirty="0">
                <a:solidFill>
                  <a:srgbClr val="595959"/>
                </a:solidFill>
              </a:rPr>
              <a:t>Templates</a:t>
            </a:r>
            <a:endParaRPr lang="en-US" sz="2000" b="1" dirty="0">
              <a:solidFill>
                <a:srgbClr val="FF0000"/>
              </a:solidFill>
            </a:endParaRPr>
          </a:p>
          <a:p>
            <a:pPr>
              <a:buFont typeface="Wingdings" panose="05000000000000000000" pitchFamily="2" charset="2"/>
              <a:buChar char="Ø"/>
            </a:pPr>
            <a:endParaRPr lang="en-US" sz="2600" b="1" dirty="0">
              <a:solidFill>
                <a:srgbClr val="595959"/>
              </a:solidFill>
            </a:endParaRPr>
          </a:p>
          <a:p>
            <a:pPr marL="0" indent="0">
              <a:buNone/>
            </a:pPr>
            <a:endParaRPr lang="en-US" sz="2600" b="1" dirty="0">
              <a:solidFill>
                <a:srgbClr val="595959"/>
              </a:solidFill>
            </a:endParaRPr>
          </a:p>
          <a:p>
            <a:pPr marL="0" indent="0">
              <a:buNone/>
            </a:pPr>
            <a:endParaRPr lang="en-US" sz="2400" b="1" dirty="0">
              <a:solidFill>
                <a:srgbClr val="595959"/>
              </a:solidFill>
            </a:endParaRPr>
          </a:p>
        </p:txBody>
      </p:sp>
    </p:spTree>
    <p:extLst>
      <p:ext uri="{BB962C8B-B14F-4D97-AF65-F5344CB8AC3E}">
        <p14:creationId xmlns:p14="http://schemas.microsoft.com/office/powerpoint/2010/main" val="4032311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Google Shape;108;p15">
            <a:extLst>
              <a:ext uri="{FF2B5EF4-FFF2-40B4-BE49-F238E27FC236}">
                <a16:creationId xmlns:a16="http://schemas.microsoft.com/office/drawing/2014/main" id="{2CCB08B5-5945-4475-BFDB-979DB4A99E06}"/>
              </a:ext>
            </a:extLst>
          </p:cNvPr>
          <p:cNvPicPr preferRelativeResize="0"/>
          <p:nvPr/>
        </p:nvPicPr>
        <p:blipFill rotWithShape="1">
          <a:blip r:embed="rId3"/>
          <a:srcRect t="14809" r="-1" b="13440"/>
          <a:stretch/>
        </p:blipFill>
        <p:spPr>
          <a:xfrm>
            <a:off x="321733" y="175959"/>
            <a:ext cx="11548534" cy="6052563"/>
          </a:xfrm>
          <a:prstGeom prst="rect">
            <a:avLst/>
          </a:prstGeom>
          <a:noFill/>
        </p:spPr>
      </p:pic>
      <p:sp>
        <p:nvSpPr>
          <p:cNvPr id="6" name="Title 2">
            <a:extLst>
              <a:ext uri="{FF2B5EF4-FFF2-40B4-BE49-F238E27FC236}">
                <a16:creationId xmlns:a16="http://schemas.microsoft.com/office/drawing/2014/main" id="{C5BB873D-FFA1-4B83-9660-A85B3823DAF2}"/>
              </a:ext>
            </a:extLst>
          </p:cNvPr>
          <p:cNvSpPr txBox="1">
            <a:spLocks/>
          </p:cNvSpPr>
          <p:nvPr/>
        </p:nvSpPr>
        <p:spPr>
          <a:xfrm>
            <a:off x="6514011" y="1134565"/>
            <a:ext cx="5155503" cy="71386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solidFill>
                  <a:srgbClr val="0E3345"/>
                </a:solidFill>
              </a:rPr>
              <a:t>The Champions’ Toolkit</a:t>
            </a:r>
          </a:p>
        </p:txBody>
      </p:sp>
    </p:spTree>
    <p:extLst>
      <p:ext uri="{BB962C8B-B14F-4D97-AF65-F5344CB8AC3E}">
        <p14:creationId xmlns:p14="http://schemas.microsoft.com/office/powerpoint/2010/main" val="27347548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8B4A8-AB86-4B01-B9D2-EE2AA8984F24}"/>
              </a:ext>
            </a:extLst>
          </p:cNvPr>
          <p:cNvPicPr>
            <a:picLocks noChangeAspect="1"/>
          </p:cNvPicPr>
          <p:nvPr/>
        </p:nvPicPr>
        <p:blipFill>
          <a:blip r:embed="rId3">
            <a:alphaModFix amt="38000"/>
          </a:blip>
          <a:stretch>
            <a:fillRect/>
          </a:stretch>
        </p:blipFill>
        <p:spPr>
          <a:xfrm>
            <a:off x="4211052" y="-38180"/>
            <a:ext cx="12192000" cy="6896180"/>
          </a:xfrm>
          <a:prstGeom prst="rect">
            <a:avLst/>
          </a:prstGeom>
          <a:noFill/>
          <a:ln>
            <a:noFill/>
          </a:ln>
        </p:spPr>
      </p:pic>
      <p:sp>
        <p:nvSpPr>
          <p:cNvPr id="4" name="Title 3">
            <a:extLst>
              <a:ext uri="{FF2B5EF4-FFF2-40B4-BE49-F238E27FC236}">
                <a16:creationId xmlns:a16="http://schemas.microsoft.com/office/drawing/2014/main" id="{AEA94694-5986-472E-BBEB-AA0A85835570}"/>
              </a:ext>
            </a:extLst>
          </p:cNvPr>
          <p:cNvSpPr txBox="1">
            <a:spLocks/>
          </p:cNvSpPr>
          <p:nvPr/>
        </p:nvSpPr>
        <p:spPr>
          <a:xfrm>
            <a:off x="497303" y="674644"/>
            <a:ext cx="6186239" cy="80820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Launching the Program </a:t>
            </a:r>
          </a:p>
        </p:txBody>
      </p:sp>
      <p:sp>
        <p:nvSpPr>
          <p:cNvPr id="5" name="Content Placeholder 1">
            <a:extLst>
              <a:ext uri="{FF2B5EF4-FFF2-40B4-BE49-F238E27FC236}">
                <a16:creationId xmlns:a16="http://schemas.microsoft.com/office/drawing/2014/main" id="{23534ABD-40F7-4366-94A4-93F8B83FAA4F}"/>
              </a:ext>
            </a:extLst>
          </p:cNvPr>
          <p:cNvSpPr txBox="1">
            <a:spLocks/>
          </p:cNvSpPr>
          <p:nvPr/>
        </p:nvSpPr>
        <p:spPr>
          <a:xfrm>
            <a:off x="497303" y="1676609"/>
            <a:ext cx="5598697" cy="2882402"/>
          </a:xfrm>
          <a:prstGeom prst="rect">
            <a:avLst/>
          </a:prstGeom>
          <a:no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r>
              <a:rPr lang="en-US" sz="28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Week of Jan 10: Notification to Chapters</a:t>
            </a:r>
          </a:p>
          <a:p>
            <a:pPr marL="0" indent="0">
              <a:buNone/>
            </a:pPr>
            <a:endParaRPr lang="en-US" sz="2800" b="1" dirty="0">
              <a:solidFill>
                <a:srgbClr val="595959"/>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Ø"/>
            </a:pPr>
            <a:r>
              <a:rPr lang="en-US" sz="28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Jan 20: Virtual Training for Champions</a:t>
            </a:r>
          </a:p>
          <a:p>
            <a:pPr marL="0" indent="0">
              <a:buNone/>
            </a:pPr>
            <a:endParaRPr lang="en-US" sz="2800" b="1" dirty="0">
              <a:solidFill>
                <a:srgbClr val="595959"/>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Ø"/>
            </a:pPr>
            <a:r>
              <a:rPr lang="en-US" sz="28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Week of Jan 24: Chapters introduced to Champions</a:t>
            </a:r>
          </a:p>
        </p:txBody>
      </p:sp>
    </p:spTree>
    <p:extLst>
      <p:ext uri="{BB962C8B-B14F-4D97-AF65-F5344CB8AC3E}">
        <p14:creationId xmlns:p14="http://schemas.microsoft.com/office/powerpoint/2010/main" val="1865552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3;p32">
            <a:extLst>
              <a:ext uri="{FF2B5EF4-FFF2-40B4-BE49-F238E27FC236}">
                <a16:creationId xmlns:a16="http://schemas.microsoft.com/office/drawing/2014/main" id="{1A85A1F2-C0A1-4849-A8B8-4F786AA15BB7}"/>
              </a:ext>
            </a:extLst>
          </p:cNvPr>
          <p:cNvSpPr/>
          <p:nvPr/>
        </p:nvSpPr>
        <p:spPr>
          <a:xfrm>
            <a:off x="3276600" y="1066800"/>
            <a:ext cx="488950" cy="2857500"/>
          </a:xfrm>
          <a:custGeom>
            <a:avLst/>
            <a:gdLst/>
            <a:ahLst/>
            <a:cxnLst/>
            <a:rect l="l" t="t" r="r" b="b"/>
            <a:pathLst>
              <a:path w="120" h="700" extrusionOk="0">
                <a:moveTo>
                  <a:pt x="114" y="268"/>
                </a:moveTo>
                <a:cubicBezTo>
                  <a:pt x="109" y="150"/>
                  <a:pt x="69" y="63"/>
                  <a:pt x="0" y="0"/>
                </a:cubicBezTo>
                <a:cubicBezTo>
                  <a:pt x="0" y="700"/>
                  <a:pt x="0" y="700"/>
                  <a:pt x="0" y="700"/>
                </a:cubicBezTo>
                <a:cubicBezTo>
                  <a:pt x="86" y="573"/>
                  <a:pt x="120" y="426"/>
                  <a:pt x="114"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 name="Google Shape;876;p32">
            <a:extLst>
              <a:ext uri="{FF2B5EF4-FFF2-40B4-BE49-F238E27FC236}">
                <a16:creationId xmlns:a16="http://schemas.microsoft.com/office/drawing/2014/main" id="{AD1B39C6-DADC-470E-95D9-51444A9F06A1}"/>
              </a:ext>
            </a:extLst>
          </p:cNvPr>
          <p:cNvSpPr/>
          <p:nvPr/>
        </p:nvSpPr>
        <p:spPr>
          <a:xfrm>
            <a:off x="1951038" y="4249737"/>
            <a:ext cx="1293812" cy="1004887"/>
          </a:xfrm>
          <a:custGeom>
            <a:avLst/>
            <a:gdLst/>
            <a:ahLst/>
            <a:cxnLst/>
            <a:rect l="l" t="t" r="r" b="b"/>
            <a:pathLst>
              <a:path w="317" h="246" extrusionOk="0">
                <a:moveTo>
                  <a:pt x="317" y="246"/>
                </a:moveTo>
                <a:cubicBezTo>
                  <a:pt x="309" y="243"/>
                  <a:pt x="301" y="240"/>
                  <a:pt x="294" y="237"/>
                </a:cubicBezTo>
                <a:cubicBezTo>
                  <a:pt x="194" y="198"/>
                  <a:pt x="165" y="96"/>
                  <a:pt x="240" y="23"/>
                </a:cubicBezTo>
                <a:cubicBezTo>
                  <a:pt x="248" y="15"/>
                  <a:pt x="255" y="7"/>
                  <a:pt x="262" y="0"/>
                </a:cubicBezTo>
                <a:cubicBezTo>
                  <a:pt x="59" y="0"/>
                  <a:pt x="59" y="0"/>
                  <a:pt x="59" y="0"/>
                </a:cubicBezTo>
                <a:cubicBezTo>
                  <a:pt x="59" y="103"/>
                  <a:pt x="59" y="103"/>
                  <a:pt x="59" y="103"/>
                </a:cubicBezTo>
                <a:cubicBezTo>
                  <a:pt x="58" y="105"/>
                  <a:pt x="56" y="108"/>
                  <a:pt x="53" y="108"/>
                </a:cubicBezTo>
                <a:cubicBezTo>
                  <a:pt x="48" y="108"/>
                  <a:pt x="42" y="108"/>
                  <a:pt x="39" y="103"/>
                </a:cubicBezTo>
                <a:cubicBezTo>
                  <a:pt x="37" y="100"/>
                  <a:pt x="35" y="96"/>
                  <a:pt x="33" y="93"/>
                </a:cubicBezTo>
                <a:cubicBezTo>
                  <a:pt x="28" y="84"/>
                  <a:pt x="16" y="83"/>
                  <a:pt x="9" y="92"/>
                </a:cubicBezTo>
                <a:cubicBezTo>
                  <a:pt x="2" y="100"/>
                  <a:pt x="0" y="112"/>
                  <a:pt x="0" y="122"/>
                </a:cubicBezTo>
                <a:cubicBezTo>
                  <a:pt x="0" y="133"/>
                  <a:pt x="2" y="145"/>
                  <a:pt x="9" y="153"/>
                </a:cubicBezTo>
                <a:cubicBezTo>
                  <a:pt x="16" y="161"/>
                  <a:pt x="28" y="161"/>
                  <a:pt x="33" y="151"/>
                </a:cubicBezTo>
                <a:cubicBezTo>
                  <a:pt x="35" y="148"/>
                  <a:pt x="37" y="145"/>
                  <a:pt x="39" y="142"/>
                </a:cubicBezTo>
                <a:cubicBezTo>
                  <a:pt x="42" y="137"/>
                  <a:pt x="48" y="137"/>
                  <a:pt x="53" y="137"/>
                </a:cubicBezTo>
                <a:cubicBezTo>
                  <a:pt x="56" y="137"/>
                  <a:pt x="58" y="140"/>
                  <a:pt x="59" y="142"/>
                </a:cubicBezTo>
                <a:cubicBezTo>
                  <a:pt x="59" y="246"/>
                  <a:pt x="59" y="246"/>
                  <a:pt x="59" y="246"/>
                </a:cubicBezTo>
                <a:lnTo>
                  <a:pt x="317" y="246"/>
                </a:lnTo>
                <a:close/>
              </a:path>
            </a:pathLst>
          </a:custGeom>
          <a:solidFill>
            <a:schemeClr val="accent1">
              <a:lumMod val="7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 name="Google Shape;877;p32">
            <a:extLst>
              <a:ext uri="{FF2B5EF4-FFF2-40B4-BE49-F238E27FC236}">
                <a16:creationId xmlns:a16="http://schemas.microsoft.com/office/drawing/2014/main" id="{7D937046-093C-4D3E-A434-901486C5D847}"/>
              </a:ext>
            </a:extLst>
          </p:cNvPr>
          <p:cNvSpPr/>
          <p:nvPr/>
        </p:nvSpPr>
        <p:spPr>
          <a:xfrm>
            <a:off x="30163" y="2057400"/>
            <a:ext cx="1008062" cy="1020762"/>
          </a:xfrm>
          <a:custGeom>
            <a:avLst/>
            <a:gdLst/>
            <a:ahLst/>
            <a:cxnLst/>
            <a:rect l="l" t="t" r="r" b="b"/>
            <a:pathLst>
              <a:path w="247" h="250" extrusionOk="0">
                <a:moveTo>
                  <a:pt x="247" y="250"/>
                </a:moveTo>
                <a:cubicBezTo>
                  <a:pt x="247" y="162"/>
                  <a:pt x="247" y="162"/>
                  <a:pt x="247" y="162"/>
                </a:cubicBezTo>
                <a:cubicBezTo>
                  <a:pt x="241" y="170"/>
                  <a:pt x="233" y="174"/>
                  <a:pt x="224" y="174"/>
                </a:cubicBezTo>
                <a:cubicBezTo>
                  <a:pt x="215" y="174"/>
                  <a:pt x="207" y="170"/>
                  <a:pt x="201" y="163"/>
                </a:cubicBezTo>
                <a:cubicBezTo>
                  <a:pt x="193" y="153"/>
                  <a:pt x="188" y="139"/>
                  <a:pt x="188" y="123"/>
                </a:cubicBezTo>
                <a:cubicBezTo>
                  <a:pt x="188" y="107"/>
                  <a:pt x="193" y="93"/>
                  <a:pt x="201" y="83"/>
                </a:cubicBezTo>
                <a:cubicBezTo>
                  <a:pt x="207" y="76"/>
                  <a:pt x="215" y="72"/>
                  <a:pt x="224" y="72"/>
                </a:cubicBezTo>
                <a:cubicBezTo>
                  <a:pt x="233" y="72"/>
                  <a:pt x="241" y="76"/>
                  <a:pt x="247" y="83"/>
                </a:cubicBezTo>
                <a:cubicBezTo>
                  <a:pt x="247" y="0"/>
                  <a:pt x="247" y="0"/>
                  <a:pt x="247" y="0"/>
                </a:cubicBezTo>
                <a:cubicBezTo>
                  <a:pt x="4" y="0"/>
                  <a:pt x="4" y="0"/>
                  <a:pt x="4" y="0"/>
                </a:cubicBezTo>
                <a:cubicBezTo>
                  <a:pt x="3" y="8"/>
                  <a:pt x="3" y="17"/>
                  <a:pt x="3" y="25"/>
                </a:cubicBezTo>
                <a:cubicBezTo>
                  <a:pt x="0" y="103"/>
                  <a:pt x="6" y="178"/>
                  <a:pt x="24" y="250"/>
                </a:cubicBezTo>
                <a:lnTo>
                  <a:pt x="247" y="250"/>
                </a:lnTo>
                <a:close/>
              </a:path>
            </a:pathLst>
          </a:custGeom>
          <a:solidFill>
            <a:schemeClr val="accent3">
              <a:lumMod val="60000"/>
              <a:lumOff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 name="Google Shape;878;p32">
            <a:extLst>
              <a:ext uri="{FF2B5EF4-FFF2-40B4-BE49-F238E27FC236}">
                <a16:creationId xmlns:a16="http://schemas.microsoft.com/office/drawing/2014/main" id="{04828683-C663-4396-8F69-2733E841B348}"/>
              </a:ext>
            </a:extLst>
          </p:cNvPr>
          <p:cNvSpPr/>
          <p:nvPr/>
        </p:nvSpPr>
        <p:spPr>
          <a:xfrm>
            <a:off x="53975" y="976312"/>
            <a:ext cx="1228725" cy="1012825"/>
          </a:xfrm>
          <a:custGeom>
            <a:avLst/>
            <a:gdLst/>
            <a:ahLst/>
            <a:cxnLst/>
            <a:rect l="l" t="t" r="r" b="b"/>
            <a:pathLst>
              <a:path w="301" h="248" extrusionOk="0">
                <a:moveTo>
                  <a:pt x="241" y="248"/>
                </a:moveTo>
                <a:cubicBezTo>
                  <a:pt x="241" y="168"/>
                  <a:pt x="241" y="168"/>
                  <a:pt x="241" y="168"/>
                </a:cubicBezTo>
                <a:cubicBezTo>
                  <a:pt x="242" y="166"/>
                  <a:pt x="244" y="163"/>
                  <a:pt x="247" y="163"/>
                </a:cubicBezTo>
                <a:cubicBezTo>
                  <a:pt x="253" y="163"/>
                  <a:pt x="258" y="163"/>
                  <a:pt x="262" y="168"/>
                </a:cubicBezTo>
                <a:cubicBezTo>
                  <a:pt x="264" y="171"/>
                  <a:pt x="265" y="174"/>
                  <a:pt x="267" y="177"/>
                </a:cubicBezTo>
                <a:cubicBezTo>
                  <a:pt x="273" y="187"/>
                  <a:pt x="284" y="187"/>
                  <a:pt x="291" y="179"/>
                </a:cubicBezTo>
                <a:cubicBezTo>
                  <a:pt x="298" y="170"/>
                  <a:pt x="301" y="159"/>
                  <a:pt x="300" y="148"/>
                </a:cubicBezTo>
                <a:cubicBezTo>
                  <a:pt x="301" y="137"/>
                  <a:pt x="298" y="126"/>
                  <a:pt x="291" y="118"/>
                </a:cubicBezTo>
                <a:cubicBezTo>
                  <a:pt x="284" y="109"/>
                  <a:pt x="273" y="110"/>
                  <a:pt x="267" y="119"/>
                </a:cubicBezTo>
                <a:cubicBezTo>
                  <a:pt x="265" y="122"/>
                  <a:pt x="264" y="125"/>
                  <a:pt x="262" y="128"/>
                </a:cubicBezTo>
                <a:cubicBezTo>
                  <a:pt x="258" y="134"/>
                  <a:pt x="253" y="134"/>
                  <a:pt x="247" y="133"/>
                </a:cubicBezTo>
                <a:cubicBezTo>
                  <a:pt x="244" y="133"/>
                  <a:pt x="242" y="131"/>
                  <a:pt x="241" y="128"/>
                </a:cubicBezTo>
                <a:cubicBezTo>
                  <a:pt x="241" y="0"/>
                  <a:pt x="241" y="0"/>
                  <a:pt x="241" y="0"/>
                </a:cubicBezTo>
                <a:cubicBezTo>
                  <a:pt x="136" y="0"/>
                  <a:pt x="136" y="0"/>
                  <a:pt x="136" y="0"/>
                </a:cubicBezTo>
                <a:cubicBezTo>
                  <a:pt x="61" y="57"/>
                  <a:pt x="13" y="138"/>
                  <a:pt x="0" y="248"/>
                </a:cubicBezTo>
                <a:lnTo>
                  <a:pt x="241" y="248"/>
                </a:lnTo>
                <a:close/>
              </a:path>
            </a:pathLst>
          </a:custGeom>
          <a:solidFill>
            <a:schemeClr val="tx1">
              <a:lumMod val="75000"/>
              <a:lumOff val="2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 name="Google Shape;881;p32">
            <a:extLst>
              <a:ext uri="{FF2B5EF4-FFF2-40B4-BE49-F238E27FC236}">
                <a16:creationId xmlns:a16="http://schemas.microsoft.com/office/drawing/2014/main" id="{4743DD2C-8A8A-4CE5-A814-5879170463F7}"/>
              </a:ext>
            </a:extLst>
          </p:cNvPr>
          <p:cNvSpPr/>
          <p:nvPr/>
        </p:nvSpPr>
        <p:spPr>
          <a:xfrm>
            <a:off x="144463" y="3143250"/>
            <a:ext cx="1138237" cy="2111375"/>
          </a:xfrm>
          <a:custGeom>
            <a:avLst/>
            <a:gdLst/>
            <a:ahLst/>
            <a:cxnLst/>
            <a:rect l="l" t="t" r="r" b="b"/>
            <a:pathLst>
              <a:path w="279" h="517" extrusionOk="0">
                <a:moveTo>
                  <a:pt x="120" y="508"/>
                </a:moveTo>
                <a:cubicBezTo>
                  <a:pt x="112" y="511"/>
                  <a:pt x="104" y="514"/>
                  <a:pt x="96" y="517"/>
                </a:cubicBezTo>
                <a:cubicBezTo>
                  <a:pt x="219" y="517"/>
                  <a:pt x="219" y="517"/>
                  <a:pt x="219" y="517"/>
                </a:cubicBezTo>
                <a:cubicBezTo>
                  <a:pt x="219" y="422"/>
                  <a:pt x="219" y="422"/>
                  <a:pt x="219" y="422"/>
                </a:cubicBezTo>
                <a:cubicBezTo>
                  <a:pt x="220" y="420"/>
                  <a:pt x="222" y="417"/>
                  <a:pt x="225" y="417"/>
                </a:cubicBezTo>
                <a:cubicBezTo>
                  <a:pt x="231" y="417"/>
                  <a:pt x="236" y="417"/>
                  <a:pt x="240" y="422"/>
                </a:cubicBezTo>
                <a:cubicBezTo>
                  <a:pt x="242" y="425"/>
                  <a:pt x="243" y="428"/>
                  <a:pt x="245" y="431"/>
                </a:cubicBezTo>
                <a:cubicBezTo>
                  <a:pt x="251" y="441"/>
                  <a:pt x="262" y="442"/>
                  <a:pt x="269" y="433"/>
                </a:cubicBezTo>
                <a:cubicBezTo>
                  <a:pt x="276" y="425"/>
                  <a:pt x="279" y="413"/>
                  <a:pt x="278" y="402"/>
                </a:cubicBezTo>
                <a:cubicBezTo>
                  <a:pt x="279" y="392"/>
                  <a:pt x="276" y="380"/>
                  <a:pt x="269" y="372"/>
                </a:cubicBezTo>
                <a:cubicBezTo>
                  <a:pt x="262" y="363"/>
                  <a:pt x="251" y="364"/>
                  <a:pt x="245" y="374"/>
                </a:cubicBezTo>
                <a:cubicBezTo>
                  <a:pt x="243" y="377"/>
                  <a:pt x="242" y="380"/>
                  <a:pt x="240" y="383"/>
                </a:cubicBezTo>
                <a:cubicBezTo>
                  <a:pt x="236" y="388"/>
                  <a:pt x="231" y="388"/>
                  <a:pt x="225" y="388"/>
                </a:cubicBezTo>
                <a:cubicBezTo>
                  <a:pt x="222" y="388"/>
                  <a:pt x="220" y="385"/>
                  <a:pt x="219" y="383"/>
                </a:cubicBezTo>
                <a:cubicBezTo>
                  <a:pt x="219" y="259"/>
                  <a:pt x="219" y="259"/>
                  <a:pt x="219" y="259"/>
                </a:cubicBezTo>
                <a:cubicBezTo>
                  <a:pt x="219" y="259"/>
                  <a:pt x="219" y="259"/>
                  <a:pt x="219" y="259"/>
                </a:cubicBezTo>
                <a:cubicBezTo>
                  <a:pt x="219" y="0"/>
                  <a:pt x="219" y="0"/>
                  <a:pt x="219" y="0"/>
                </a:cubicBezTo>
                <a:cubicBezTo>
                  <a:pt x="219" y="0"/>
                  <a:pt x="219" y="0"/>
                  <a:pt x="219" y="0"/>
                </a:cubicBezTo>
                <a:cubicBezTo>
                  <a:pt x="219" y="0"/>
                  <a:pt x="219" y="0"/>
                  <a:pt x="219" y="0"/>
                </a:cubicBezTo>
                <a:cubicBezTo>
                  <a:pt x="0" y="0"/>
                  <a:pt x="0" y="0"/>
                  <a:pt x="0" y="0"/>
                </a:cubicBezTo>
                <a:cubicBezTo>
                  <a:pt x="30" y="107"/>
                  <a:pt x="86" y="206"/>
                  <a:pt x="173" y="294"/>
                </a:cubicBezTo>
                <a:cubicBezTo>
                  <a:pt x="247" y="368"/>
                  <a:pt x="219" y="469"/>
                  <a:pt x="120" y="50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 name="Google Shape;882;p32">
            <a:extLst>
              <a:ext uri="{FF2B5EF4-FFF2-40B4-BE49-F238E27FC236}">
                <a16:creationId xmlns:a16="http://schemas.microsoft.com/office/drawing/2014/main" id="{B86EDBE6-A3DE-4EC2-B818-5A9E6550FA7A}"/>
              </a:ext>
            </a:extLst>
          </p:cNvPr>
          <p:cNvSpPr/>
          <p:nvPr/>
        </p:nvSpPr>
        <p:spPr>
          <a:xfrm>
            <a:off x="17463" y="5324475"/>
            <a:ext cx="1020762" cy="1052512"/>
          </a:xfrm>
          <a:custGeom>
            <a:avLst/>
            <a:gdLst/>
            <a:ahLst/>
            <a:cxnLst/>
            <a:rect l="l" t="t" r="r" b="b"/>
            <a:pathLst>
              <a:path w="250" h="258" extrusionOk="0">
                <a:moveTo>
                  <a:pt x="227" y="165"/>
                </a:moveTo>
                <a:cubicBezTo>
                  <a:pt x="218" y="165"/>
                  <a:pt x="210" y="161"/>
                  <a:pt x="204" y="155"/>
                </a:cubicBezTo>
                <a:cubicBezTo>
                  <a:pt x="196" y="144"/>
                  <a:pt x="191" y="130"/>
                  <a:pt x="192" y="114"/>
                </a:cubicBezTo>
                <a:cubicBezTo>
                  <a:pt x="191" y="99"/>
                  <a:pt x="196" y="84"/>
                  <a:pt x="204" y="74"/>
                </a:cubicBezTo>
                <a:cubicBezTo>
                  <a:pt x="210" y="67"/>
                  <a:pt x="218" y="63"/>
                  <a:pt x="227" y="63"/>
                </a:cubicBezTo>
                <a:cubicBezTo>
                  <a:pt x="236" y="63"/>
                  <a:pt x="244" y="67"/>
                  <a:pt x="250" y="75"/>
                </a:cubicBezTo>
                <a:cubicBezTo>
                  <a:pt x="250" y="0"/>
                  <a:pt x="250" y="0"/>
                  <a:pt x="250" y="0"/>
                </a:cubicBezTo>
                <a:cubicBezTo>
                  <a:pt x="85" y="0"/>
                  <a:pt x="85" y="0"/>
                  <a:pt x="85" y="0"/>
                </a:cubicBezTo>
                <a:cubicBezTo>
                  <a:pt x="56" y="11"/>
                  <a:pt x="28" y="22"/>
                  <a:pt x="0" y="35"/>
                </a:cubicBezTo>
                <a:cubicBezTo>
                  <a:pt x="0" y="258"/>
                  <a:pt x="0" y="258"/>
                  <a:pt x="0" y="258"/>
                </a:cubicBezTo>
                <a:cubicBezTo>
                  <a:pt x="250" y="258"/>
                  <a:pt x="250" y="258"/>
                  <a:pt x="250" y="258"/>
                </a:cubicBezTo>
                <a:cubicBezTo>
                  <a:pt x="250" y="154"/>
                  <a:pt x="250" y="154"/>
                  <a:pt x="250" y="154"/>
                </a:cubicBezTo>
                <a:cubicBezTo>
                  <a:pt x="244" y="161"/>
                  <a:pt x="236" y="165"/>
                  <a:pt x="227" y="165"/>
                </a:cubicBezTo>
                <a:close/>
              </a:path>
            </a:pathLst>
          </a:custGeom>
          <a:solidFill>
            <a:schemeClr val="accent3">
              <a:lumMod val="60000"/>
              <a:lumOff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 name="Google Shape;883;p32">
            <a:extLst>
              <a:ext uri="{FF2B5EF4-FFF2-40B4-BE49-F238E27FC236}">
                <a16:creationId xmlns:a16="http://schemas.microsoft.com/office/drawing/2014/main" id="{72630EDD-F09D-48A3-A03E-5F4096940BB1}"/>
              </a:ext>
            </a:extLst>
          </p:cNvPr>
          <p:cNvSpPr/>
          <p:nvPr/>
        </p:nvSpPr>
        <p:spPr>
          <a:xfrm>
            <a:off x="4365625" y="5781675"/>
            <a:ext cx="771525" cy="595312"/>
          </a:xfrm>
          <a:custGeom>
            <a:avLst/>
            <a:gdLst/>
            <a:ahLst/>
            <a:cxnLst/>
            <a:rect l="l" t="t" r="r" b="b"/>
            <a:pathLst>
              <a:path w="189" h="146" extrusionOk="0">
                <a:moveTo>
                  <a:pt x="0" y="0"/>
                </a:moveTo>
                <a:cubicBezTo>
                  <a:pt x="0" y="146"/>
                  <a:pt x="0" y="146"/>
                  <a:pt x="0" y="146"/>
                </a:cubicBezTo>
                <a:cubicBezTo>
                  <a:pt x="189" y="146"/>
                  <a:pt x="189" y="146"/>
                  <a:pt x="189" y="146"/>
                </a:cubicBezTo>
                <a:cubicBezTo>
                  <a:pt x="186" y="143"/>
                  <a:pt x="183" y="140"/>
                  <a:pt x="180" y="137"/>
                </a:cubicBezTo>
                <a:cubicBezTo>
                  <a:pt x="126" y="82"/>
                  <a:pt x="65" y="38"/>
                  <a:pt x="0" y="0"/>
                </a:cubicBezTo>
                <a:close/>
              </a:path>
            </a:pathLst>
          </a:custGeom>
          <a:solidFill>
            <a:schemeClr val="tx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latin typeface="Calibri"/>
              <a:ea typeface="Calibri"/>
              <a:cs typeface="Calibri"/>
              <a:sym typeface="Calibri"/>
            </a:endParaRPr>
          </a:p>
        </p:txBody>
      </p:sp>
      <p:sp>
        <p:nvSpPr>
          <p:cNvPr id="9" name="Google Shape;885;p32">
            <a:extLst>
              <a:ext uri="{FF2B5EF4-FFF2-40B4-BE49-F238E27FC236}">
                <a16:creationId xmlns:a16="http://schemas.microsoft.com/office/drawing/2014/main" id="{EAB9317F-EB3E-4C66-B18B-F4A5F7A1686D}"/>
              </a:ext>
            </a:extLst>
          </p:cNvPr>
          <p:cNvSpPr/>
          <p:nvPr/>
        </p:nvSpPr>
        <p:spPr>
          <a:xfrm>
            <a:off x="-1357312" y="5499100"/>
            <a:ext cx="1306512" cy="877887"/>
          </a:xfrm>
          <a:custGeom>
            <a:avLst/>
            <a:gdLst/>
            <a:ahLst/>
            <a:cxnLst/>
            <a:rect l="l" t="t" r="r" b="b"/>
            <a:pathLst>
              <a:path w="320" h="215" extrusionOk="0">
                <a:moveTo>
                  <a:pt x="320" y="0"/>
                </a:moveTo>
                <a:cubicBezTo>
                  <a:pt x="206" y="53"/>
                  <a:pt x="98" y="116"/>
                  <a:pt x="9" y="206"/>
                </a:cubicBezTo>
                <a:cubicBezTo>
                  <a:pt x="6" y="209"/>
                  <a:pt x="3" y="212"/>
                  <a:pt x="0" y="215"/>
                </a:cubicBezTo>
                <a:cubicBezTo>
                  <a:pt x="320" y="215"/>
                  <a:pt x="320" y="215"/>
                  <a:pt x="320" y="215"/>
                </a:cubicBezTo>
                <a:lnTo>
                  <a:pt x="320" y="0"/>
                </a:lnTo>
                <a:close/>
              </a:path>
            </a:pathLst>
          </a:custGeom>
          <a:solidFill>
            <a:schemeClr val="tx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 name="Google Shape;886;p32">
            <a:extLst>
              <a:ext uri="{FF2B5EF4-FFF2-40B4-BE49-F238E27FC236}">
                <a16:creationId xmlns:a16="http://schemas.microsoft.com/office/drawing/2014/main" id="{8818C292-7DAD-4EB8-B04C-7D8CF21A70A2}"/>
              </a:ext>
            </a:extLst>
          </p:cNvPr>
          <p:cNvSpPr/>
          <p:nvPr/>
        </p:nvSpPr>
        <p:spPr>
          <a:xfrm>
            <a:off x="2192338" y="976312"/>
            <a:ext cx="1019175" cy="1257300"/>
          </a:xfrm>
          <a:custGeom>
            <a:avLst/>
            <a:gdLst/>
            <a:ahLst/>
            <a:cxnLst/>
            <a:rect l="l" t="t" r="r" b="b"/>
            <a:pathLst>
              <a:path w="250" h="308" extrusionOk="0">
                <a:moveTo>
                  <a:pt x="105" y="254"/>
                </a:moveTo>
                <a:cubicBezTo>
                  <a:pt x="106" y="260"/>
                  <a:pt x="106" y="266"/>
                  <a:pt x="100" y="269"/>
                </a:cubicBezTo>
                <a:cubicBezTo>
                  <a:pt x="98" y="271"/>
                  <a:pt x="94" y="273"/>
                  <a:pt x="91" y="274"/>
                </a:cubicBezTo>
                <a:cubicBezTo>
                  <a:pt x="82" y="280"/>
                  <a:pt x="81" y="292"/>
                  <a:pt x="90" y="299"/>
                </a:cubicBezTo>
                <a:cubicBezTo>
                  <a:pt x="98" y="305"/>
                  <a:pt x="109" y="308"/>
                  <a:pt x="120" y="308"/>
                </a:cubicBezTo>
                <a:cubicBezTo>
                  <a:pt x="131" y="308"/>
                  <a:pt x="142" y="305"/>
                  <a:pt x="151" y="299"/>
                </a:cubicBezTo>
                <a:cubicBezTo>
                  <a:pt x="159" y="292"/>
                  <a:pt x="159" y="280"/>
                  <a:pt x="149" y="274"/>
                </a:cubicBezTo>
                <a:cubicBezTo>
                  <a:pt x="146" y="273"/>
                  <a:pt x="143" y="271"/>
                  <a:pt x="140" y="269"/>
                </a:cubicBezTo>
                <a:cubicBezTo>
                  <a:pt x="135" y="266"/>
                  <a:pt x="135" y="260"/>
                  <a:pt x="135" y="254"/>
                </a:cubicBezTo>
                <a:cubicBezTo>
                  <a:pt x="135" y="251"/>
                  <a:pt x="138" y="250"/>
                  <a:pt x="140" y="248"/>
                </a:cubicBezTo>
                <a:cubicBezTo>
                  <a:pt x="242" y="248"/>
                  <a:pt x="242" y="248"/>
                  <a:pt x="242" y="248"/>
                </a:cubicBezTo>
                <a:cubicBezTo>
                  <a:pt x="249" y="248"/>
                  <a:pt x="249" y="248"/>
                  <a:pt x="249" y="248"/>
                </a:cubicBezTo>
                <a:cubicBezTo>
                  <a:pt x="250" y="248"/>
                  <a:pt x="250" y="248"/>
                  <a:pt x="250" y="248"/>
                </a:cubicBezTo>
                <a:cubicBezTo>
                  <a:pt x="250" y="8"/>
                  <a:pt x="250" y="8"/>
                  <a:pt x="250" y="8"/>
                </a:cubicBezTo>
                <a:cubicBezTo>
                  <a:pt x="247" y="5"/>
                  <a:pt x="243" y="2"/>
                  <a:pt x="240" y="0"/>
                </a:cubicBezTo>
                <a:cubicBezTo>
                  <a:pt x="0" y="0"/>
                  <a:pt x="0" y="0"/>
                  <a:pt x="0" y="0"/>
                </a:cubicBezTo>
                <a:cubicBezTo>
                  <a:pt x="0" y="78"/>
                  <a:pt x="0" y="78"/>
                  <a:pt x="0" y="78"/>
                </a:cubicBezTo>
                <a:cubicBezTo>
                  <a:pt x="6" y="71"/>
                  <a:pt x="14" y="67"/>
                  <a:pt x="23" y="67"/>
                </a:cubicBezTo>
                <a:cubicBezTo>
                  <a:pt x="32" y="67"/>
                  <a:pt x="40" y="71"/>
                  <a:pt x="46" y="78"/>
                </a:cubicBezTo>
                <a:cubicBezTo>
                  <a:pt x="54" y="88"/>
                  <a:pt x="59" y="102"/>
                  <a:pt x="59" y="118"/>
                </a:cubicBezTo>
                <a:cubicBezTo>
                  <a:pt x="59" y="134"/>
                  <a:pt x="54" y="148"/>
                  <a:pt x="46" y="158"/>
                </a:cubicBezTo>
                <a:cubicBezTo>
                  <a:pt x="40" y="165"/>
                  <a:pt x="32" y="169"/>
                  <a:pt x="23" y="169"/>
                </a:cubicBezTo>
                <a:cubicBezTo>
                  <a:pt x="14" y="169"/>
                  <a:pt x="6" y="165"/>
                  <a:pt x="0" y="157"/>
                </a:cubicBezTo>
                <a:cubicBezTo>
                  <a:pt x="0" y="248"/>
                  <a:pt x="0" y="248"/>
                  <a:pt x="0" y="248"/>
                </a:cubicBezTo>
                <a:cubicBezTo>
                  <a:pt x="100" y="248"/>
                  <a:pt x="100" y="248"/>
                  <a:pt x="100" y="248"/>
                </a:cubicBezTo>
                <a:cubicBezTo>
                  <a:pt x="103" y="250"/>
                  <a:pt x="105" y="251"/>
                  <a:pt x="105" y="254"/>
                </a:cubicBezTo>
                <a:close/>
              </a:path>
            </a:pathLst>
          </a:custGeom>
          <a:solidFill>
            <a:schemeClr val="accent3">
              <a:lumMod val="60000"/>
              <a:lumOff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1" name="Google Shape;888;p32">
            <a:extLst>
              <a:ext uri="{FF2B5EF4-FFF2-40B4-BE49-F238E27FC236}">
                <a16:creationId xmlns:a16="http://schemas.microsoft.com/office/drawing/2014/main" id="{C9AB6D85-5EE7-49C4-A2D6-7FA0A50C8C56}"/>
              </a:ext>
            </a:extLst>
          </p:cNvPr>
          <p:cNvSpPr/>
          <p:nvPr/>
        </p:nvSpPr>
        <p:spPr>
          <a:xfrm>
            <a:off x="706438" y="563562"/>
            <a:ext cx="2366962" cy="342900"/>
          </a:xfrm>
          <a:custGeom>
            <a:avLst/>
            <a:gdLst/>
            <a:ahLst/>
            <a:cxnLst/>
            <a:rect l="l" t="t" r="r" b="b"/>
            <a:pathLst>
              <a:path w="580" h="84" extrusionOk="0">
                <a:moveTo>
                  <a:pt x="580" y="84"/>
                </a:moveTo>
                <a:cubicBezTo>
                  <a:pt x="533" y="54"/>
                  <a:pt x="477" y="32"/>
                  <a:pt x="414" y="16"/>
                </a:cubicBezTo>
                <a:cubicBezTo>
                  <a:pt x="372" y="6"/>
                  <a:pt x="330" y="1"/>
                  <a:pt x="290" y="0"/>
                </a:cubicBezTo>
                <a:cubicBezTo>
                  <a:pt x="250" y="1"/>
                  <a:pt x="208" y="6"/>
                  <a:pt x="166" y="16"/>
                </a:cubicBezTo>
                <a:cubicBezTo>
                  <a:pt x="103" y="32"/>
                  <a:pt x="47" y="54"/>
                  <a:pt x="0" y="84"/>
                </a:cubicBezTo>
                <a:lnTo>
                  <a:pt x="580" y="84"/>
                </a:lnTo>
                <a:close/>
              </a:path>
            </a:pathLst>
          </a:custGeom>
          <a:solidFill>
            <a:schemeClr val="tx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12" name="Group 11">
            <a:extLst>
              <a:ext uri="{FF2B5EF4-FFF2-40B4-BE49-F238E27FC236}">
                <a16:creationId xmlns:a16="http://schemas.microsoft.com/office/drawing/2014/main" id="{21E4EB00-D64E-48E5-B68F-C7923C9FC8CA}"/>
              </a:ext>
            </a:extLst>
          </p:cNvPr>
          <p:cNvGrpSpPr/>
          <p:nvPr/>
        </p:nvGrpSpPr>
        <p:grpSpPr>
          <a:xfrm>
            <a:off x="862013" y="2057400"/>
            <a:ext cx="2349500" cy="1262062"/>
            <a:chOff x="3222625" y="2540000"/>
            <a:chExt cx="2349500" cy="1262062"/>
          </a:xfrm>
        </p:grpSpPr>
        <p:sp>
          <p:nvSpPr>
            <p:cNvPr id="13" name="Google Shape;887;p32">
              <a:extLst>
                <a:ext uri="{FF2B5EF4-FFF2-40B4-BE49-F238E27FC236}">
                  <a16:creationId xmlns:a16="http://schemas.microsoft.com/office/drawing/2014/main" id="{75002CAC-EBE6-49C1-AF42-6B09696231DB}"/>
                </a:ext>
              </a:extLst>
            </p:cNvPr>
            <p:cNvSpPr/>
            <p:nvPr/>
          </p:nvSpPr>
          <p:spPr>
            <a:xfrm>
              <a:off x="3222625" y="2540000"/>
              <a:ext cx="2349500" cy="1262062"/>
            </a:xfrm>
            <a:custGeom>
              <a:avLst/>
              <a:gdLst/>
              <a:ahLst/>
              <a:cxnLst/>
              <a:rect l="l" t="t" r="r" b="b"/>
              <a:pathLst>
                <a:path w="576" h="309" extrusionOk="0">
                  <a:moveTo>
                    <a:pt x="200" y="250"/>
                  </a:moveTo>
                  <a:cubicBezTo>
                    <a:pt x="576" y="250"/>
                    <a:pt x="576" y="250"/>
                    <a:pt x="576" y="250"/>
                  </a:cubicBezTo>
                  <a:cubicBezTo>
                    <a:pt x="576" y="0"/>
                    <a:pt x="576" y="0"/>
                    <a:pt x="576" y="0"/>
                  </a:cubicBezTo>
                  <a:cubicBezTo>
                    <a:pt x="575" y="0"/>
                    <a:pt x="575" y="0"/>
                    <a:pt x="575" y="0"/>
                  </a:cubicBezTo>
                  <a:cubicBezTo>
                    <a:pt x="568" y="0"/>
                    <a:pt x="568" y="0"/>
                    <a:pt x="568" y="0"/>
                  </a:cubicBezTo>
                  <a:cubicBezTo>
                    <a:pt x="486" y="0"/>
                    <a:pt x="486" y="0"/>
                    <a:pt x="486" y="0"/>
                  </a:cubicBezTo>
                  <a:cubicBezTo>
                    <a:pt x="493" y="6"/>
                    <a:pt x="497" y="14"/>
                    <a:pt x="497" y="23"/>
                  </a:cubicBezTo>
                  <a:cubicBezTo>
                    <a:pt x="497" y="32"/>
                    <a:pt x="493" y="40"/>
                    <a:pt x="486" y="46"/>
                  </a:cubicBezTo>
                  <a:cubicBezTo>
                    <a:pt x="476" y="54"/>
                    <a:pt x="462" y="59"/>
                    <a:pt x="446" y="58"/>
                  </a:cubicBezTo>
                  <a:cubicBezTo>
                    <a:pt x="430" y="59"/>
                    <a:pt x="416" y="54"/>
                    <a:pt x="406" y="46"/>
                  </a:cubicBezTo>
                  <a:cubicBezTo>
                    <a:pt x="399" y="40"/>
                    <a:pt x="395" y="32"/>
                    <a:pt x="395" y="23"/>
                  </a:cubicBezTo>
                  <a:cubicBezTo>
                    <a:pt x="395" y="14"/>
                    <a:pt x="399" y="6"/>
                    <a:pt x="407" y="0"/>
                  </a:cubicBezTo>
                  <a:cubicBezTo>
                    <a:pt x="59" y="0"/>
                    <a:pt x="59" y="0"/>
                    <a:pt x="59" y="0"/>
                  </a:cubicBezTo>
                  <a:cubicBezTo>
                    <a:pt x="59" y="10"/>
                    <a:pt x="59" y="10"/>
                    <a:pt x="59" y="10"/>
                  </a:cubicBezTo>
                  <a:cubicBezTo>
                    <a:pt x="59" y="10"/>
                    <a:pt x="59" y="10"/>
                    <a:pt x="59" y="10"/>
                  </a:cubicBezTo>
                  <a:cubicBezTo>
                    <a:pt x="59" y="103"/>
                    <a:pt x="59" y="103"/>
                    <a:pt x="59" y="103"/>
                  </a:cubicBezTo>
                  <a:cubicBezTo>
                    <a:pt x="58" y="105"/>
                    <a:pt x="56" y="108"/>
                    <a:pt x="53" y="108"/>
                  </a:cubicBezTo>
                  <a:cubicBezTo>
                    <a:pt x="47" y="108"/>
                    <a:pt x="42" y="108"/>
                    <a:pt x="39" y="103"/>
                  </a:cubicBezTo>
                  <a:cubicBezTo>
                    <a:pt x="37" y="100"/>
                    <a:pt x="35" y="97"/>
                    <a:pt x="33" y="94"/>
                  </a:cubicBezTo>
                  <a:cubicBezTo>
                    <a:pt x="27" y="84"/>
                    <a:pt x="16" y="84"/>
                    <a:pt x="9" y="92"/>
                  </a:cubicBezTo>
                  <a:cubicBezTo>
                    <a:pt x="2" y="101"/>
                    <a:pt x="0" y="112"/>
                    <a:pt x="0" y="123"/>
                  </a:cubicBezTo>
                  <a:cubicBezTo>
                    <a:pt x="0" y="134"/>
                    <a:pt x="2" y="145"/>
                    <a:pt x="9" y="153"/>
                  </a:cubicBezTo>
                  <a:cubicBezTo>
                    <a:pt x="16" y="162"/>
                    <a:pt x="27" y="161"/>
                    <a:pt x="33" y="152"/>
                  </a:cubicBezTo>
                  <a:cubicBezTo>
                    <a:pt x="35" y="149"/>
                    <a:pt x="37" y="145"/>
                    <a:pt x="39" y="143"/>
                  </a:cubicBezTo>
                  <a:cubicBezTo>
                    <a:pt x="42" y="137"/>
                    <a:pt x="47" y="137"/>
                    <a:pt x="53" y="138"/>
                  </a:cubicBezTo>
                  <a:cubicBezTo>
                    <a:pt x="56" y="138"/>
                    <a:pt x="58" y="140"/>
                    <a:pt x="59" y="143"/>
                  </a:cubicBezTo>
                  <a:cubicBezTo>
                    <a:pt x="59" y="250"/>
                    <a:pt x="59" y="250"/>
                    <a:pt x="59" y="250"/>
                  </a:cubicBezTo>
                  <a:cubicBezTo>
                    <a:pt x="160" y="250"/>
                    <a:pt x="160" y="250"/>
                    <a:pt x="160" y="250"/>
                  </a:cubicBezTo>
                  <a:cubicBezTo>
                    <a:pt x="163" y="251"/>
                    <a:pt x="165" y="253"/>
                    <a:pt x="165" y="256"/>
                  </a:cubicBezTo>
                  <a:cubicBezTo>
                    <a:pt x="166" y="262"/>
                    <a:pt x="165" y="267"/>
                    <a:pt x="160" y="270"/>
                  </a:cubicBezTo>
                  <a:cubicBezTo>
                    <a:pt x="157" y="272"/>
                    <a:pt x="154" y="274"/>
                    <a:pt x="151" y="276"/>
                  </a:cubicBezTo>
                  <a:cubicBezTo>
                    <a:pt x="142" y="282"/>
                    <a:pt x="141" y="293"/>
                    <a:pt x="150" y="300"/>
                  </a:cubicBezTo>
                  <a:cubicBezTo>
                    <a:pt x="158" y="307"/>
                    <a:pt x="169" y="309"/>
                    <a:pt x="180" y="309"/>
                  </a:cubicBezTo>
                  <a:cubicBezTo>
                    <a:pt x="191" y="309"/>
                    <a:pt x="202" y="307"/>
                    <a:pt x="210" y="300"/>
                  </a:cubicBezTo>
                  <a:cubicBezTo>
                    <a:pt x="219" y="293"/>
                    <a:pt x="218" y="282"/>
                    <a:pt x="209" y="276"/>
                  </a:cubicBezTo>
                  <a:cubicBezTo>
                    <a:pt x="206" y="274"/>
                    <a:pt x="203" y="272"/>
                    <a:pt x="200" y="270"/>
                  </a:cubicBezTo>
                  <a:cubicBezTo>
                    <a:pt x="195" y="267"/>
                    <a:pt x="195" y="262"/>
                    <a:pt x="195" y="256"/>
                  </a:cubicBezTo>
                  <a:cubicBezTo>
                    <a:pt x="195" y="253"/>
                    <a:pt x="197" y="251"/>
                    <a:pt x="200" y="250"/>
                  </a:cubicBezTo>
                  <a:close/>
                </a:path>
              </a:pathLst>
            </a:custGeom>
            <a:solidFill>
              <a:schemeClr val="accent1">
                <a:lumMod val="7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 name="Google Shape;889;p32">
              <a:extLst>
                <a:ext uri="{FF2B5EF4-FFF2-40B4-BE49-F238E27FC236}">
                  <a16:creationId xmlns:a16="http://schemas.microsoft.com/office/drawing/2014/main" id="{3FA7BA2E-8835-4131-B295-0D3531793923}"/>
                </a:ext>
              </a:extLst>
            </p:cNvPr>
            <p:cNvSpPr txBox="1"/>
            <p:nvPr/>
          </p:nvSpPr>
          <p:spPr>
            <a:xfrm>
              <a:off x="3700689" y="2904898"/>
              <a:ext cx="1589109" cy="46037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200"/>
                <a:buFont typeface="Open Sans SemiBold"/>
                <a:buNone/>
              </a:pPr>
              <a:r>
                <a:rPr lang="en-US" sz="2200" b="1" u="none" dirty="0">
                  <a:solidFill>
                    <a:srgbClr val="FFFFFF"/>
                  </a:solidFill>
                  <a:latin typeface="Roboto" panose="02000000000000000000" pitchFamily="2" charset="0"/>
                  <a:ea typeface="Roboto" panose="02000000000000000000" pitchFamily="2" charset="0"/>
                  <a:cs typeface="Open Sans Semibold"/>
                  <a:sym typeface="Open Sans SemiBold"/>
                </a:rPr>
                <a:t>Knowledge</a:t>
              </a:r>
              <a:endParaRPr b="1" dirty="0">
                <a:latin typeface="Roboto" panose="02000000000000000000" pitchFamily="2" charset="0"/>
                <a:ea typeface="Roboto" panose="02000000000000000000" pitchFamily="2" charset="0"/>
              </a:endParaRPr>
            </a:p>
          </p:txBody>
        </p:sp>
      </p:grpSp>
      <p:grpSp>
        <p:nvGrpSpPr>
          <p:cNvPr id="15" name="Group 14">
            <a:extLst>
              <a:ext uri="{FF2B5EF4-FFF2-40B4-BE49-F238E27FC236}">
                <a16:creationId xmlns:a16="http://schemas.microsoft.com/office/drawing/2014/main" id="{CE2654C4-1AE1-4273-9371-2F07439AB9D0}"/>
              </a:ext>
            </a:extLst>
          </p:cNvPr>
          <p:cNvGrpSpPr/>
          <p:nvPr/>
        </p:nvGrpSpPr>
        <p:grpSpPr>
          <a:xfrm>
            <a:off x="2192338" y="5324475"/>
            <a:ext cx="2108200" cy="1052512"/>
            <a:chOff x="4552950" y="5807075"/>
            <a:chExt cx="2108200" cy="1052512"/>
          </a:xfrm>
        </p:grpSpPr>
        <p:sp>
          <p:nvSpPr>
            <p:cNvPr id="16" name="Google Shape;884;p32">
              <a:extLst>
                <a:ext uri="{FF2B5EF4-FFF2-40B4-BE49-F238E27FC236}">
                  <a16:creationId xmlns:a16="http://schemas.microsoft.com/office/drawing/2014/main" id="{6BA03278-7070-4142-9662-779371DB04D8}"/>
                </a:ext>
              </a:extLst>
            </p:cNvPr>
            <p:cNvSpPr/>
            <p:nvPr/>
          </p:nvSpPr>
          <p:spPr>
            <a:xfrm>
              <a:off x="4552950" y="5807075"/>
              <a:ext cx="2108200" cy="1052512"/>
            </a:xfrm>
            <a:custGeom>
              <a:avLst/>
              <a:gdLst/>
              <a:ahLst/>
              <a:cxnLst/>
              <a:rect l="l" t="t" r="r" b="b"/>
              <a:pathLst>
                <a:path w="517" h="258" extrusionOk="0">
                  <a:moveTo>
                    <a:pt x="517" y="102"/>
                  </a:moveTo>
                  <a:cubicBezTo>
                    <a:pt x="477" y="79"/>
                    <a:pt x="436" y="58"/>
                    <a:pt x="394" y="39"/>
                  </a:cubicBezTo>
                  <a:cubicBezTo>
                    <a:pt x="363" y="25"/>
                    <a:pt x="332" y="12"/>
                    <a:pt x="300" y="0"/>
                  </a:cubicBezTo>
                  <a:cubicBezTo>
                    <a:pt x="0" y="0"/>
                    <a:pt x="0" y="0"/>
                    <a:pt x="0" y="0"/>
                  </a:cubicBezTo>
                  <a:cubicBezTo>
                    <a:pt x="0" y="3"/>
                    <a:pt x="0" y="3"/>
                    <a:pt x="0" y="3"/>
                  </a:cubicBezTo>
                  <a:cubicBezTo>
                    <a:pt x="0" y="3"/>
                    <a:pt x="0" y="3"/>
                    <a:pt x="0" y="3"/>
                  </a:cubicBezTo>
                  <a:cubicBezTo>
                    <a:pt x="0" y="91"/>
                    <a:pt x="0" y="91"/>
                    <a:pt x="0" y="91"/>
                  </a:cubicBezTo>
                  <a:cubicBezTo>
                    <a:pt x="6" y="84"/>
                    <a:pt x="14" y="80"/>
                    <a:pt x="23" y="80"/>
                  </a:cubicBezTo>
                  <a:cubicBezTo>
                    <a:pt x="32" y="80"/>
                    <a:pt x="40" y="84"/>
                    <a:pt x="46" y="91"/>
                  </a:cubicBezTo>
                  <a:cubicBezTo>
                    <a:pt x="54" y="101"/>
                    <a:pt x="59" y="115"/>
                    <a:pt x="59" y="131"/>
                  </a:cubicBezTo>
                  <a:cubicBezTo>
                    <a:pt x="59" y="147"/>
                    <a:pt x="54" y="161"/>
                    <a:pt x="46" y="171"/>
                  </a:cubicBezTo>
                  <a:cubicBezTo>
                    <a:pt x="40" y="178"/>
                    <a:pt x="32" y="182"/>
                    <a:pt x="23" y="182"/>
                  </a:cubicBezTo>
                  <a:cubicBezTo>
                    <a:pt x="14" y="182"/>
                    <a:pt x="6" y="178"/>
                    <a:pt x="0" y="170"/>
                  </a:cubicBezTo>
                  <a:cubicBezTo>
                    <a:pt x="0" y="258"/>
                    <a:pt x="0" y="258"/>
                    <a:pt x="0" y="258"/>
                  </a:cubicBezTo>
                  <a:cubicBezTo>
                    <a:pt x="517" y="258"/>
                    <a:pt x="517" y="258"/>
                    <a:pt x="517" y="258"/>
                  </a:cubicBezTo>
                  <a:lnTo>
                    <a:pt x="517" y="102"/>
                  </a:lnTo>
                  <a:close/>
                </a:path>
              </a:pathLst>
            </a:custGeom>
            <a:solidFill>
              <a:schemeClr val="tx1">
                <a:lumMod val="75000"/>
                <a:lumOff val="2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 name="Google Shape;890;p32">
              <a:extLst>
                <a:ext uri="{FF2B5EF4-FFF2-40B4-BE49-F238E27FC236}">
                  <a16:creationId xmlns:a16="http://schemas.microsoft.com/office/drawing/2014/main" id="{490B597C-9FF3-47B1-AA25-E7C7B50BE14F}"/>
                </a:ext>
              </a:extLst>
            </p:cNvPr>
            <p:cNvSpPr txBox="1"/>
            <p:nvPr/>
          </p:nvSpPr>
          <p:spPr>
            <a:xfrm>
              <a:off x="5121955" y="6164036"/>
              <a:ext cx="1075645" cy="44722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2600"/>
                <a:buFont typeface="Open Sans SemiBold"/>
                <a:buNone/>
              </a:pPr>
              <a:r>
                <a:rPr lang="en-US" sz="2600" b="1" u="none">
                  <a:solidFill>
                    <a:srgbClr val="FFFFFF"/>
                  </a:solidFill>
                  <a:latin typeface="Roboto" panose="02000000000000000000" pitchFamily="2" charset="0"/>
                  <a:ea typeface="Roboto" panose="02000000000000000000" pitchFamily="2" charset="0"/>
                  <a:cs typeface="Open Sans Semibold"/>
                  <a:sym typeface="Open Sans SemiBold"/>
                </a:rPr>
                <a:t>Learn</a:t>
              </a:r>
              <a:endParaRPr b="1">
                <a:latin typeface="Roboto" panose="02000000000000000000" pitchFamily="2" charset="0"/>
                <a:ea typeface="Roboto" panose="02000000000000000000" pitchFamily="2" charset="0"/>
              </a:endParaRPr>
            </a:p>
          </p:txBody>
        </p:sp>
      </p:grpSp>
      <p:grpSp>
        <p:nvGrpSpPr>
          <p:cNvPr id="18" name="Group 17">
            <a:extLst>
              <a:ext uri="{FF2B5EF4-FFF2-40B4-BE49-F238E27FC236}">
                <a16:creationId xmlns:a16="http://schemas.microsoft.com/office/drawing/2014/main" id="{411FE5F0-EFDF-41CA-8CE3-F45067CF4BE2}"/>
              </a:ext>
            </a:extLst>
          </p:cNvPr>
          <p:cNvGrpSpPr/>
          <p:nvPr/>
        </p:nvGrpSpPr>
        <p:grpSpPr>
          <a:xfrm>
            <a:off x="1106488" y="3143250"/>
            <a:ext cx="1260475" cy="2355850"/>
            <a:chOff x="3467100" y="3625850"/>
            <a:chExt cx="1260475" cy="2355850"/>
          </a:xfrm>
        </p:grpSpPr>
        <p:sp>
          <p:nvSpPr>
            <p:cNvPr id="19" name="Google Shape;879;p32">
              <a:extLst>
                <a:ext uri="{FF2B5EF4-FFF2-40B4-BE49-F238E27FC236}">
                  <a16:creationId xmlns:a16="http://schemas.microsoft.com/office/drawing/2014/main" id="{9EEC6220-6B63-478D-8A15-4F2E7795AD92}"/>
                </a:ext>
              </a:extLst>
            </p:cNvPr>
            <p:cNvSpPr/>
            <p:nvPr/>
          </p:nvSpPr>
          <p:spPr>
            <a:xfrm>
              <a:off x="3467100" y="3625850"/>
              <a:ext cx="1260475" cy="2355850"/>
            </a:xfrm>
            <a:custGeom>
              <a:avLst/>
              <a:gdLst/>
              <a:ahLst/>
              <a:cxnLst/>
              <a:rect l="l" t="t" r="r" b="b"/>
              <a:pathLst>
                <a:path w="309" h="577" extrusionOk="0">
                  <a:moveTo>
                    <a:pt x="160" y="517"/>
                  </a:moveTo>
                  <a:cubicBezTo>
                    <a:pt x="250" y="517"/>
                    <a:pt x="250" y="517"/>
                    <a:pt x="250" y="517"/>
                  </a:cubicBezTo>
                  <a:cubicBezTo>
                    <a:pt x="250" y="433"/>
                    <a:pt x="250" y="433"/>
                    <a:pt x="250" y="433"/>
                  </a:cubicBezTo>
                  <a:cubicBezTo>
                    <a:pt x="244" y="440"/>
                    <a:pt x="236" y="445"/>
                    <a:pt x="227" y="445"/>
                  </a:cubicBezTo>
                  <a:cubicBezTo>
                    <a:pt x="218" y="445"/>
                    <a:pt x="210" y="441"/>
                    <a:pt x="204" y="434"/>
                  </a:cubicBezTo>
                  <a:cubicBezTo>
                    <a:pt x="196" y="423"/>
                    <a:pt x="191" y="409"/>
                    <a:pt x="191" y="393"/>
                  </a:cubicBezTo>
                  <a:cubicBezTo>
                    <a:pt x="191" y="378"/>
                    <a:pt x="196" y="363"/>
                    <a:pt x="204" y="353"/>
                  </a:cubicBezTo>
                  <a:cubicBezTo>
                    <a:pt x="210" y="346"/>
                    <a:pt x="218" y="342"/>
                    <a:pt x="227" y="342"/>
                  </a:cubicBezTo>
                  <a:cubicBezTo>
                    <a:pt x="236" y="342"/>
                    <a:pt x="244" y="346"/>
                    <a:pt x="250" y="354"/>
                  </a:cubicBezTo>
                  <a:cubicBezTo>
                    <a:pt x="250" y="271"/>
                    <a:pt x="250" y="271"/>
                    <a:pt x="250" y="271"/>
                  </a:cubicBezTo>
                  <a:cubicBezTo>
                    <a:pt x="250" y="271"/>
                    <a:pt x="250" y="271"/>
                    <a:pt x="250" y="271"/>
                  </a:cubicBezTo>
                  <a:cubicBezTo>
                    <a:pt x="250" y="258"/>
                    <a:pt x="250" y="258"/>
                    <a:pt x="250" y="258"/>
                  </a:cubicBezTo>
                  <a:cubicBezTo>
                    <a:pt x="250" y="254"/>
                    <a:pt x="250" y="254"/>
                    <a:pt x="250" y="254"/>
                  </a:cubicBezTo>
                  <a:cubicBezTo>
                    <a:pt x="250" y="151"/>
                    <a:pt x="250" y="151"/>
                    <a:pt x="250" y="151"/>
                  </a:cubicBezTo>
                  <a:cubicBezTo>
                    <a:pt x="251" y="148"/>
                    <a:pt x="253" y="146"/>
                    <a:pt x="256" y="145"/>
                  </a:cubicBezTo>
                  <a:cubicBezTo>
                    <a:pt x="262" y="145"/>
                    <a:pt x="267" y="145"/>
                    <a:pt x="271" y="150"/>
                  </a:cubicBezTo>
                  <a:cubicBezTo>
                    <a:pt x="273" y="153"/>
                    <a:pt x="274" y="157"/>
                    <a:pt x="276" y="160"/>
                  </a:cubicBezTo>
                  <a:cubicBezTo>
                    <a:pt x="282" y="169"/>
                    <a:pt x="293" y="170"/>
                    <a:pt x="300" y="161"/>
                  </a:cubicBezTo>
                  <a:cubicBezTo>
                    <a:pt x="307" y="153"/>
                    <a:pt x="309" y="141"/>
                    <a:pt x="309" y="131"/>
                  </a:cubicBezTo>
                  <a:cubicBezTo>
                    <a:pt x="309" y="120"/>
                    <a:pt x="307" y="108"/>
                    <a:pt x="300" y="100"/>
                  </a:cubicBezTo>
                  <a:cubicBezTo>
                    <a:pt x="293" y="92"/>
                    <a:pt x="282" y="92"/>
                    <a:pt x="276" y="102"/>
                  </a:cubicBezTo>
                  <a:cubicBezTo>
                    <a:pt x="274" y="105"/>
                    <a:pt x="273" y="108"/>
                    <a:pt x="271" y="111"/>
                  </a:cubicBezTo>
                  <a:cubicBezTo>
                    <a:pt x="267" y="116"/>
                    <a:pt x="262" y="116"/>
                    <a:pt x="256" y="116"/>
                  </a:cubicBezTo>
                  <a:cubicBezTo>
                    <a:pt x="253" y="116"/>
                    <a:pt x="251" y="113"/>
                    <a:pt x="250" y="111"/>
                  </a:cubicBezTo>
                  <a:cubicBezTo>
                    <a:pt x="250" y="0"/>
                    <a:pt x="250" y="0"/>
                    <a:pt x="250" y="0"/>
                  </a:cubicBezTo>
                  <a:cubicBezTo>
                    <a:pt x="160" y="0"/>
                    <a:pt x="160" y="0"/>
                    <a:pt x="160" y="0"/>
                  </a:cubicBezTo>
                  <a:cubicBezTo>
                    <a:pt x="167" y="6"/>
                    <a:pt x="171" y="14"/>
                    <a:pt x="171" y="23"/>
                  </a:cubicBezTo>
                  <a:cubicBezTo>
                    <a:pt x="171" y="32"/>
                    <a:pt x="167" y="40"/>
                    <a:pt x="160" y="46"/>
                  </a:cubicBezTo>
                  <a:cubicBezTo>
                    <a:pt x="150" y="54"/>
                    <a:pt x="136" y="59"/>
                    <a:pt x="120" y="59"/>
                  </a:cubicBezTo>
                  <a:cubicBezTo>
                    <a:pt x="104" y="59"/>
                    <a:pt x="90" y="54"/>
                    <a:pt x="80" y="46"/>
                  </a:cubicBezTo>
                  <a:cubicBezTo>
                    <a:pt x="73" y="40"/>
                    <a:pt x="69" y="32"/>
                    <a:pt x="69" y="23"/>
                  </a:cubicBezTo>
                  <a:cubicBezTo>
                    <a:pt x="69" y="14"/>
                    <a:pt x="73" y="6"/>
                    <a:pt x="80" y="0"/>
                  </a:cubicBezTo>
                  <a:cubicBezTo>
                    <a:pt x="0" y="0"/>
                    <a:pt x="0" y="0"/>
                    <a:pt x="0" y="0"/>
                  </a:cubicBezTo>
                  <a:cubicBezTo>
                    <a:pt x="0" y="260"/>
                    <a:pt x="0" y="260"/>
                    <a:pt x="0" y="260"/>
                  </a:cubicBezTo>
                  <a:cubicBezTo>
                    <a:pt x="0" y="260"/>
                    <a:pt x="0" y="260"/>
                    <a:pt x="0" y="260"/>
                  </a:cubicBezTo>
                  <a:cubicBezTo>
                    <a:pt x="0" y="363"/>
                    <a:pt x="0" y="363"/>
                    <a:pt x="0" y="363"/>
                  </a:cubicBezTo>
                  <a:cubicBezTo>
                    <a:pt x="5" y="356"/>
                    <a:pt x="14" y="351"/>
                    <a:pt x="23" y="351"/>
                  </a:cubicBezTo>
                  <a:cubicBezTo>
                    <a:pt x="31" y="351"/>
                    <a:pt x="40" y="355"/>
                    <a:pt x="45" y="362"/>
                  </a:cubicBezTo>
                  <a:cubicBezTo>
                    <a:pt x="54" y="372"/>
                    <a:pt x="58" y="387"/>
                    <a:pt x="58" y="402"/>
                  </a:cubicBezTo>
                  <a:cubicBezTo>
                    <a:pt x="58" y="418"/>
                    <a:pt x="54" y="433"/>
                    <a:pt x="45" y="443"/>
                  </a:cubicBezTo>
                  <a:cubicBezTo>
                    <a:pt x="40" y="450"/>
                    <a:pt x="31" y="454"/>
                    <a:pt x="23" y="454"/>
                  </a:cubicBezTo>
                  <a:cubicBezTo>
                    <a:pt x="14" y="454"/>
                    <a:pt x="5" y="449"/>
                    <a:pt x="0" y="442"/>
                  </a:cubicBezTo>
                  <a:cubicBezTo>
                    <a:pt x="0" y="517"/>
                    <a:pt x="0" y="517"/>
                    <a:pt x="0" y="517"/>
                  </a:cubicBezTo>
                  <a:cubicBezTo>
                    <a:pt x="120" y="517"/>
                    <a:pt x="120" y="517"/>
                    <a:pt x="120" y="517"/>
                  </a:cubicBezTo>
                  <a:cubicBezTo>
                    <a:pt x="123" y="518"/>
                    <a:pt x="125" y="520"/>
                    <a:pt x="125" y="523"/>
                  </a:cubicBezTo>
                  <a:cubicBezTo>
                    <a:pt x="125" y="529"/>
                    <a:pt x="125" y="534"/>
                    <a:pt x="120" y="538"/>
                  </a:cubicBezTo>
                  <a:cubicBezTo>
                    <a:pt x="117" y="540"/>
                    <a:pt x="114" y="541"/>
                    <a:pt x="111" y="543"/>
                  </a:cubicBezTo>
                  <a:cubicBezTo>
                    <a:pt x="102" y="549"/>
                    <a:pt x="101" y="561"/>
                    <a:pt x="109" y="567"/>
                  </a:cubicBezTo>
                  <a:cubicBezTo>
                    <a:pt x="118" y="574"/>
                    <a:pt x="129" y="577"/>
                    <a:pt x="140" y="576"/>
                  </a:cubicBezTo>
                  <a:cubicBezTo>
                    <a:pt x="151" y="577"/>
                    <a:pt x="162" y="574"/>
                    <a:pt x="170" y="567"/>
                  </a:cubicBezTo>
                  <a:cubicBezTo>
                    <a:pt x="179" y="561"/>
                    <a:pt x="178" y="549"/>
                    <a:pt x="169" y="543"/>
                  </a:cubicBezTo>
                  <a:cubicBezTo>
                    <a:pt x="166" y="541"/>
                    <a:pt x="163" y="540"/>
                    <a:pt x="160" y="538"/>
                  </a:cubicBezTo>
                  <a:cubicBezTo>
                    <a:pt x="155" y="534"/>
                    <a:pt x="154" y="529"/>
                    <a:pt x="155" y="523"/>
                  </a:cubicBezTo>
                  <a:cubicBezTo>
                    <a:pt x="155" y="520"/>
                    <a:pt x="157" y="518"/>
                    <a:pt x="160" y="517"/>
                  </a:cubicBezTo>
                  <a:close/>
                </a:path>
              </a:pathLst>
            </a:custGeom>
            <a:solidFill>
              <a:schemeClr val="tx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0" name="Google Shape;891;p32">
              <a:extLst>
                <a:ext uri="{FF2B5EF4-FFF2-40B4-BE49-F238E27FC236}">
                  <a16:creationId xmlns:a16="http://schemas.microsoft.com/office/drawing/2014/main" id="{41806AAB-F897-4DC1-9DF6-46C924F9764E}"/>
                </a:ext>
              </a:extLst>
            </p:cNvPr>
            <p:cNvSpPr txBox="1"/>
            <p:nvPr/>
          </p:nvSpPr>
          <p:spPr>
            <a:xfrm>
              <a:off x="3610655" y="4429805"/>
              <a:ext cx="946150" cy="5429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600"/>
                <a:buFont typeface="Open Sans SemiBold"/>
                <a:buNone/>
              </a:pPr>
              <a:r>
                <a:rPr lang="en-US" sz="2600" b="1" u="none">
                  <a:solidFill>
                    <a:srgbClr val="FFFFFF"/>
                  </a:solidFill>
                  <a:latin typeface="Roboto" panose="02000000000000000000" pitchFamily="2" charset="0"/>
                  <a:ea typeface="Roboto" panose="02000000000000000000" pitchFamily="2" charset="0"/>
                  <a:cs typeface="Open Sans Semibold"/>
                  <a:sym typeface="Open Sans SemiBold"/>
                </a:rPr>
                <a:t>Idea</a:t>
              </a:r>
              <a:endParaRPr b="1">
                <a:latin typeface="Roboto" panose="02000000000000000000" pitchFamily="2" charset="0"/>
                <a:ea typeface="Roboto" panose="02000000000000000000" pitchFamily="2" charset="0"/>
              </a:endParaRPr>
            </a:p>
          </p:txBody>
        </p:sp>
      </p:grpSp>
      <p:grpSp>
        <p:nvGrpSpPr>
          <p:cNvPr id="21" name="Group 20">
            <a:extLst>
              <a:ext uri="{FF2B5EF4-FFF2-40B4-BE49-F238E27FC236}">
                <a16:creationId xmlns:a16="http://schemas.microsoft.com/office/drawing/2014/main" id="{0F8D0DB6-B585-4883-A876-C0AD0C2265ED}"/>
              </a:ext>
            </a:extLst>
          </p:cNvPr>
          <p:cNvGrpSpPr/>
          <p:nvPr/>
        </p:nvGrpSpPr>
        <p:grpSpPr>
          <a:xfrm>
            <a:off x="2192338" y="3143250"/>
            <a:ext cx="1019175" cy="1038225"/>
            <a:chOff x="4552950" y="3625850"/>
            <a:chExt cx="1019175" cy="1038225"/>
          </a:xfrm>
        </p:grpSpPr>
        <p:sp>
          <p:nvSpPr>
            <p:cNvPr id="22" name="Google Shape;874;p32">
              <a:extLst>
                <a:ext uri="{FF2B5EF4-FFF2-40B4-BE49-F238E27FC236}">
                  <a16:creationId xmlns:a16="http://schemas.microsoft.com/office/drawing/2014/main" id="{D96BBDA1-82FA-4E79-85DE-5AB5E1DA06E2}"/>
                </a:ext>
              </a:extLst>
            </p:cNvPr>
            <p:cNvSpPr/>
            <p:nvPr/>
          </p:nvSpPr>
          <p:spPr>
            <a:xfrm>
              <a:off x="4552950" y="3625850"/>
              <a:ext cx="1019175" cy="1038225"/>
            </a:xfrm>
            <a:custGeom>
              <a:avLst/>
              <a:gdLst/>
              <a:ahLst/>
              <a:cxnLst/>
              <a:rect l="l" t="t" r="r" b="b"/>
              <a:pathLst>
                <a:path w="250" h="254" extrusionOk="0">
                  <a:moveTo>
                    <a:pt x="0" y="0"/>
                  </a:moveTo>
                  <a:cubicBezTo>
                    <a:pt x="0" y="91"/>
                    <a:pt x="0" y="91"/>
                    <a:pt x="0" y="91"/>
                  </a:cubicBezTo>
                  <a:cubicBezTo>
                    <a:pt x="6" y="84"/>
                    <a:pt x="14" y="80"/>
                    <a:pt x="23" y="80"/>
                  </a:cubicBezTo>
                  <a:cubicBezTo>
                    <a:pt x="32" y="80"/>
                    <a:pt x="40" y="84"/>
                    <a:pt x="46" y="91"/>
                  </a:cubicBezTo>
                  <a:cubicBezTo>
                    <a:pt x="55" y="101"/>
                    <a:pt x="59" y="115"/>
                    <a:pt x="59" y="131"/>
                  </a:cubicBezTo>
                  <a:cubicBezTo>
                    <a:pt x="59" y="147"/>
                    <a:pt x="55" y="161"/>
                    <a:pt x="46" y="171"/>
                  </a:cubicBezTo>
                  <a:cubicBezTo>
                    <a:pt x="40" y="178"/>
                    <a:pt x="32" y="182"/>
                    <a:pt x="23" y="182"/>
                  </a:cubicBezTo>
                  <a:cubicBezTo>
                    <a:pt x="14" y="182"/>
                    <a:pt x="6" y="178"/>
                    <a:pt x="0" y="170"/>
                  </a:cubicBezTo>
                  <a:cubicBezTo>
                    <a:pt x="0" y="254"/>
                    <a:pt x="0" y="254"/>
                    <a:pt x="0" y="254"/>
                  </a:cubicBezTo>
                  <a:cubicBezTo>
                    <a:pt x="218" y="254"/>
                    <a:pt x="218" y="254"/>
                    <a:pt x="218" y="254"/>
                  </a:cubicBezTo>
                  <a:cubicBezTo>
                    <a:pt x="229" y="241"/>
                    <a:pt x="240" y="228"/>
                    <a:pt x="250" y="214"/>
                  </a:cubicBezTo>
                  <a:cubicBezTo>
                    <a:pt x="250" y="0"/>
                    <a:pt x="250" y="0"/>
                    <a:pt x="250" y="0"/>
                  </a:cubicBezTo>
                  <a:lnTo>
                    <a:pt x="0" y="0"/>
                  </a:lnTo>
                  <a:close/>
                </a:path>
              </a:pathLst>
            </a:custGeom>
            <a:solidFill>
              <a:schemeClr val="accent3">
                <a:lumMod val="60000"/>
                <a:lumOff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3" name="Google Shape;892;p32">
              <a:extLst>
                <a:ext uri="{FF2B5EF4-FFF2-40B4-BE49-F238E27FC236}">
                  <a16:creationId xmlns:a16="http://schemas.microsoft.com/office/drawing/2014/main" id="{902B4EA8-CD94-4CD6-9619-A3C327099CCC}"/>
                </a:ext>
              </a:extLst>
            </p:cNvPr>
            <p:cNvSpPr/>
            <p:nvPr/>
          </p:nvSpPr>
          <p:spPr>
            <a:xfrm>
              <a:off x="4935537" y="3841750"/>
              <a:ext cx="461962" cy="550862"/>
            </a:xfrm>
            <a:custGeom>
              <a:avLst/>
              <a:gdLst/>
              <a:ahLst/>
              <a:cxnLst/>
              <a:rect l="l" t="t" r="r" b="b"/>
              <a:pathLst>
                <a:path w="113" h="135" extrusionOk="0">
                  <a:moveTo>
                    <a:pt x="76" y="131"/>
                  </a:moveTo>
                  <a:cubicBezTo>
                    <a:pt x="76" y="133"/>
                    <a:pt x="74" y="135"/>
                    <a:pt x="71" y="135"/>
                  </a:cubicBezTo>
                  <a:cubicBezTo>
                    <a:pt x="43" y="135"/>
                    <a:pt x="43" y="135"/>
                    <a:pt x="43" y="135"/>
                  </a:cubicBezTo>
                  <a:cubicBezTo>
                    <a:pt x="40" y="135"/>
                    <a:pt x="38" y="133"/>
                    <a:pt x="38" y="131"/>
                  </a:cubicBezTo>
                  <a:cubicBezTo>
                    <a:pt x="38" y="131"/>
                    <a:pt x="38" y="131"/>
                    <a:pt x="38" y="131"/>
                  </a:cubicBezTo>
                  <a:cubicBezTo>
                    <a:pt x="38" y="128"/>
                    <a:pt x="40" y="126"/>
                    <a:pt x="43" y="126"/>
                  </a:cubicBezTo>
                  <a:cubicBezTo>
                    <a:pt x="71" y="126"/>
                    <a:pt x="71" y="126"/>
                    <a:pt x="71" y="126"/>
                  </a:cubicBezTo>
                  <a:cubicBezTo>
                    <a:pt x="74" y="126"/>
                    <a:pt x="76" y="128"/>
                    <a:pt x="76" y="131"/>
                  </a:cubicBezTo>
                  <a:close/>
                  <a:moveTo>
                    <a:pt x="76" y="118"/>
                  </a:moveTo>
                  <a:cubicBezTo>
                    <a:pt x="76" y="116"/>
                    <a:pt x="74" y="114"/>
                    <a:pt x="71" y="114"/>
                  </a:cubicBezTo>
                  <a:cubicBezTo>
                    <a:pt x="43" y="114"/>
                    <a:pt x="43" y="114"/>
                    <a:pt x="43" y="114"/>
                  </a:cubicBezTo>
                  <a:cubicBezTo>
                    <a:pt x="40" y="114"/>
                    <a:pt x="38" y="116"/>
                    <a:pt x="38" y="118"/>
                  </a:cubicBezTo>
                  <a:cubicBezTo>
                    <a:pt x="38" y="118"/>
                    <a:pt x="38" y="118"/>
                    <a:pt x="38" y="118"/>
                  </a:cubicBezTo>
                  <a:cubicBezTo>
                    <a:pt x="38" y="121"/>
                    <a:pt x="40" y="123"/>
                    <a:pt x="43" y="123"/>
                  </a:cubicBezTo>
                  <a:cubicBezTo>
                    <a:pt x="71" y="123"/>
                    <a:pt x="71" y="123"/>
                    <a:pt x="71" y="123"/>
                  </a:cubicBezTo>
                  <a:cubicBezTo>
                    <a:pt x="74" y="123"/>
                    <a:pt x="76" y="121"/>
                    <a:pt x="76" y="118"/>
                  </a:cubicBezTo>
                  <a:close/>
                  <a:moveTo>
                    <a:pt x="61" y="67"/>
                  </a:moveTo>
                  <a:cubicBezTo>
                    <a:pt x="55" y="67"/>
                    <a:pt x="55" y="67"/>
                    <a:pt x="55" y="67"/>
                  </a:cubicBezTo>
                  <a:cubicBezTo>
                    <a:pt x="52" y="67"/>
                    <a:pt x="52" y="67"/>
                    <a:pt x="52" y="67"/>
                  </a:cubicBezTo>
                  <a:cubicBezTo>
                    <a:pt x="52" y="111"/>
                    <a:pt x="52" y="111"/>
                    <a:pt x="52" y="111"/>
                  </a:cubicBezTo>
                  <a:cubicBezTo>
                    <a:pt x="54" y="111"/>
                    <a:pt x="55" y="111"/>
                    <a:pt x="57" y="111"/>
                  </a:cubicBezTo>
                  <a:cubicBezTo>
                    <a:pt x="57" y="111"/>
                    <a:pt x="57" y="111"/>
                    <a:pt x="57" y="111"/>
                  </a:cubicBezTo>
                  <a:cubicBezTo>
                    <a:pt x="57" y="111"/>
                    <a:pt x="57" y="111"/>
                    <a:pt x="57" y="111"/>
                  </a:cubicBezTo>
                  <a:cubicBezTo>
                    <a:pt x="57" y="111"/>
                    <a:pt x="57" y="111"/>
                    <a:pt x="57" y="111"/>
                  </a:cubicBezTo>
                  <a:cubicBezTo>
                    <a:pt x="57" y="111"/>
                    <a:pt x="57" y="111"/>
                    <a:pt x="57" y="111"/>
                  </a:cubicBezTo>
                  <a:cubicBezTo>
                    <a:pt x="58" y="111"/>
                    <a:pt x="60" y="111"/>
                    <a:pt x="61" y="111"/>
                  </a:cubicBezTo>
                  <a:lnTo>
                    <a:pt x="61" y="67"/>
                  </a:lnTo>
                  <a:close/>
                  <a:moveTo>
                    <a:pt x="41" y="49"/>
                  </a:moveTo>
                  <a:cubicBezTo>
                    <a:pt x="37" y="49"/>
                    <a:pt x="34" y="52"/>
                    <a:pt x="34" y="56"/>
                  </a:cubicBezTo>
                  <a:cubicBezTo>
                    <a:pt x="34" y="59"/>
                    <a:pt x="37" y="62"/>
                    <a:pt x="41" y="62"/>
                  </a:cubicBezTo>
                  <a:cubicBezTo>
                    <a:pt x="48" y="62"/>
                    <a:pt x="48" y="62"/>
                    <a:pt x="48" y="62"/>
                  </a:cubicBezTo>
                  <a:cubicBezTo>
                    <a:pt x="48" y="56"/>
                    <a:pt x="48" y="56"/>
                    <a:pt x="48" y="56"/>
                  </a:cubicBezTo>
                  <a:cubicBezTo>
                    <a:pt x="48" y="52"/>
                    <a:pt x="45" y="49"/>
                    <a:pt x="41" y="49"/>
                  </a:cubicBezTo>
                  <a:close/>
                  <a:moveTo>
                    <a:pt x="79" y="56"/>
                  </a:moveTo>
                  <a:cubicBezTo>
                    <a:pt x="79" y="52"/>
                    <a:pt x="76" y="49"/>
                    <a:pt x="73" y="49"/>
                  </a:cubicBezTo>
                  <a:cubicBezTo>
                    <a:pt x="69" y="49"/>
                    <a:pt x="66" y="52"/>
                    <a:pt x="66" y="56"/>
                  </a:cubicBezTo>
                  <a:cubicBezTo>
                    <a:pt x="66" y="62"/>
                    <a:pt x="66" y="62"/>
                    <a:pt x="66" y="62"/>
                  </a:cubicBezTo>
                  <a:cubicBezTo>
                    <a:pt x="73" y="62"/>
                    <a:pt x="73" y="62"/>
                    <a:pt x="73" y="62"/>
                  </a:cubicBezTo>
                  <a:cubicBezTo>
                    <a:pt x="76" y="62"/>
                    <a:pt x="79" y="59"/>
                    <a:pt x="79" y="56"/>
                  </a:cubicBezTo>
                  <a:close/>
                  <a:moveTo>
                    <a:pt x="94" y="43"/>
                  </a:moveTo>
                  <a:cubicBezTo>
                    <a:pt x="91" y="31"/>
                    <a:pt x="77" y="18"/>
                    <a:pt x="57" y="18"/>
                  </a:cubicBezTo>
                  <a:cubicBezTo>
                    <a:pt x="37" y="18"/>
                    <a:pt x="22" y="31"/>
                    <a:pt x="19" y="43"/>
                  </a:cubicBezTo>
                  <a:cubicBezTo>
                    <a:pt x="17" y="52"/>
                    <a:pt x="19" y="61"/>
                    <a:pt x="23" y="70"/>
                  </a:cubicBezTo>
                  <a:cubicBezTo>
                    <a:pt x="27" y="77"/>
                    <a:pt x="32" y="83"/>
                    <a:pt x="35" y="91"/>
                  </a:cubicBezTo>
                  <a:cubicBezTo>
                    <a:pt x="37" y="96"/>
                    <a:pt x="38" y="102"/>
                    <a:pt x="39" y="106"/>
                  </a:cubicBezTo>
                  <a:cubicBezTo>
                    <a:pt x="39" y="110"/>
                    <a:pt x="41" y="111"/>
                    <a:pt x="45" y="111"/>
                  </a:cubicBezTo>
                  <a:cubicBezTo>
                    <a:pt x="46" y="111"/>
                    <a:pt x="47" y="111"/>
                    <a:pt x="48" y="111"/>
                  </a:cubicBezTo>
                  <a:cubicBezTo>
                    <a:pt x="48" y="67"/>
                    <a:pt x="48" y="67"/>
                    <a:pt x="48" y="67"/>
                  </a:cubicBezTo>
                  <a:cubicBezTo>
                    <a:pt x="41" y="67"/>
                    <a:pt x="41" y="67"/>
                    <a:pt x="41" y="67"/>
                  </a:cubicBezTo>
                  <a:cubicBezTo>
                    <a:pt x="38" y="67"/>
                    <a:pt x="35" y="66"/>
                    <a:pt x="33" y="63"/>
                  </a:cubicBezTo>
                  <a:cubicBezTo>
                    <a:pt x="31" y="61"/>
                    <a:pt x="30" y="59"/>
                    <a:pt x="30" y="56"/>
                  </a:cubicBezTo>
                  <a:cubicBezTo>
                    <a:pt x="30" y="53"/>
                    <a:pt x="31" y="50"/>
                    <a:pt x="33" y="48"/>
                  </a:cubicBezTo>
                  <a:cubicBezTo>
                    <a:pt x="35" y="45"/>
                    <a:pt x="38" y="44"/>
                    <a:pt x="41" y="44"/>
                  </a:cubicBezTo>
                  <a:cubicBezTo>
                    <a:pt x="47" y="44"/>
                    <a:pt x="52" y="49"/>
                    <a:pt x="52" y="55"/>
                  </a:cubicBezTo>
                  <a:cubicBezTo>
                    <a:pt x="52" y="55"/>
                    <a:pt x="52" y="55"/>
                    <a:pt x="52" y="55"/>
                  </a:cubicBezTo>
                  <a:cubicBezTo>
                    <a:pt x="52" y="62"/>
                    <a:pt x="52" y="62"/>
                    <a:pt x="52" y="62"/>
                  </a:cubicBezTo>
                  <a:cubicBezTo>
                    <a:pt x="55" y="62"/>
                    <a:pt x="55" y="62"/>
                    <a:pt x="55" y="62"/>
                  </a:cubicBezTo>
                  <a:cubicBezTo>
                    <a:pt x="61" y="62"/>
                    <a:pt x="61" y="62"/>
                    <a:pt x="61" y="62"/>
                  </a:cubicBezTo>
                  <a:cubicBezTo>
                    <a:pt x="61" y="55"/>
                    <a:pt x="61" y="55"/>
                    <a:pt x="61" y="55"/>
                  </a:cubicBezTo>
                  <a:cubicBezTo>
                    <a:pt x="61" y="55"/>
                    <a:pt x="61" y="55"/>
                    <a:pt x="61" y="55"/>
                  </a:cubicBezTo>
                  <a:cubicBezTo>
                    <a:pt x="61" y="52"/>
                    <a:pt x="62" y="50"/>
                    <a:pt x="65" y="48"/>
                  </a:cubicBezTo>
                  <a:cubicBezTo>
                    <a:pt x="67" y="45"/>
                    <a:pt x="70" y="44"/>
                    <a:pt x="73" y="44"/>
                  </a:cubicBezTo>
                  <a:cubicBezTo>
                    <a:pt x="76" y="44"/>
                    <a:pt x="78" y="45"/>
                    <a:pt x="80" y="48"/>
                  </a:cubicBezTo>
                  <a:cubicBezTo>
                    <a:pt x="83" y="50"/>
                    <a:pt x="84" y="53"/>
                    <a:pt x="84" y="56"/>
                  </a:cubicBezTo>
                  <a:cubicBezTo>
                    <a:pt x="84" y="59"/>
                    <a:pt x="83" y="61"/>
                    <a:pt x="80" y="63"/>
                  </a:cubicBezTo>
                  <a:cubicBezTo>
                    <a:pt x="78" y="66"/>
                    <a:pt x="76" y="67"/>
                    <a:pt x="73" y="67"/>
                  </a:cubicBezTo>
                  <a:cubicBezTo>
                    <a:pt x="66" y="67"/>
                    <a:pt x="66" y="67"/>
                    <a:pt x="66" y="67"/>
                  </a:cubicBezTo>
                  <a:cubicBezTo>
                    <a:pt x="66" y="111"/>
                    <a:pt x="66" y="111"/>
                    <a:pt x="66" y="111"/>
                  </a:cubicBezTo>
                  <a:cubicBezTo>
                    <a:pt x="67" y="111"/>
                    <a:pt x="68" y="111"/>
                    <a:pt x="68" y="111"/>
                  </a:cubicBezTo>
                  <a:cubicBezTo>
                    <a:pt x="73" y="111"/>
                    <a:pt x="74" y="110"/>
                    <a:pt x="75" y="106"/>
                  </a:cubicBezTo>
                  <a:cubicBezTo>
                    <a:pt x="76" y="102"/>
                    <a:pt x="77" y="96"/>
                    <a:pt x="79" y="91"/>
                  </a:cubicBezTo>
                  <a:cubicBezTo>
                    <a:pt x="82" y="83"/>
                    <a:pt x="86" y="77"/>
                    <a:pt x="90" y="70"/>
                  </a:cubicBezTo>
                  <a:cubicBezTo>
                    <a:pt x="94" y="61"/>
                    <a:pt x="97" y="52"/>
                    <a:pt x="94" y="43"/>
                  </a:cubicBezTo>
                  <a:close/>
                  <a:moveTo>
                    <a:pt x="61" y="4"/>
                  </a:moveTo>
                  <a:cubicBezTo>
                    <a:pt x="61" y="2"/>
                    <a:pt x="59" y="0"/>
                    <a:pt x="57" y="0"/>
                  </a:cubicBezTo>
                  <a:cubicBezTo>
                    <a:pt x="57" y="0"/>
                    <a:pt x="57" y="0"/>
                    <a:pt x="57" y="0"/>
                  </a:cubicBezTo>
                  <a:cubicBezTo>
                    <a:pt x="55" y="0"/>
                    <a:pt x="53" y="2"/>
                    <a:pt x="53" y="4"/>
                  </a:cubicBezTo>
                  <a:cubicBezTo>
                    <a:pt x="53" y="12"/>
                    <a:pt x="53" y="12"/>
                    <a:pt x="53" y="12"/>
                  </a:cubicBezTo>
                  <a:cubicBezTo>
                    <a:pt x="53" y="14"/>
                    <a:pt x="55" y="16"/>
                    <a:pt x="57" y="16"/>
                  </a:cubicBezTo>
                  <a:cubicBezTo>
                    <a:pt x="57" y="16"/>
                    <a:pt x="57" y="16"/>
                    <a:pt x="57" y="16"/>
                  </a:cubicBezTo>
                  <a:cubicBezTo>
                    <a:pt x="59" y="16"/>
                    <a:pt x="61" y="14"/>
                    <a:pt x="61" y="12"/>
                  </a:cubicBezTo>
                  <a:lnTo>
                    <a:pt x="61" y="4"/>
                  </a:lnTo>
                  <a:close/>
                  <a:moveTo>
                    <a:pt x="84" y="11"/>
                  </a:moveTo>
                  <a:cubicBezTo>
                    <a:pt x="85" y="9"/>
                    <a:pt x="84" y="6"/>
                    <a:pt x="82" y="5"/>
                  </a:cubicBezTo>
                  <a:cubicBezTo>
                    <a:pt x="82" y="5"/>
                    <a:pt x="82" y="5"/>
                    <a:pt x="82" y="5"/>
                  </a:cubicBezTo>
                  <a:cubicBezTo>
                    <a:pt x="80" y="4"/>
                    <a:pt x="78" y="5"/>
                    <a:pt x="77" y="7"/>
                  </a:cubicBezTo>
                  <a:cubicBezTo>
                    <a:pt x="73" y="14"/>
                    <a:pt x="73" y="14"/>
                    <a:pt x="73" y="14"/>
                  </a:cubicBezTo>
                  <a:cubicBezTo>
                    <a:pt x="72" y="16"/>
                    <a:pt x="73" y="18"/>
                    <a:pt x="75" y="19"/>
                  </a:cubicBezTo>
                  <a:cubicBezTo>
                    <a:pt x="75" y="19"/>
                    <a:pt x="75" y="19"/>
                    <a:pt x="75" y="19"/>
                  </a:cubicBezTo>
                  <a:cubicBezTo>
                    <a:pt x="77" y="20"/>
                    <a:pt x="79" y="20"/>
                    <a:pt x="80" y="18"/>
                  </a:cubicBezTo>
                  <a:lnTo>
                    <a:pt x="84" y="11"/>
                  </a:lnTo>
                  <a:close/>
                  <a:moveTo>
                    <a:pt x="101" y="24"/>
                  </a:moveTo>
                  <a:cubicBezTo>
                    <a:pt x="102" y="23"/>
                    <a:pt x="103" y="20"/>
                    <a:pt x="101" y="18"/>
                  </a:cubicBezTo>
                  <a:cubicBezTo>
                    <a:pt x="101" y="18"/>
                    <a:pt x="101" y="18"/>
                    <a:pt x="101" y="18"/>
                  </a:cubicBezTo>
                  <a:cubicBezTo>
                    <a:pt x="99" y="17"/>
                    <a:pt x="97" y="16"/>
                    <a:pt x="95" y="18"/>
                  </a:cubicBezTo>
                  <a:cubicBezTo>
                    <a:pt x="89" y="23"/>
                    <a:pt x="89" y="23"/>
                    <a:pt x="89" y="23"/>
                  </a:cubicBezTo>
                  <a:cubicBezTo>
                    <a:pt x="88" y="25"/>
                    <a:pt x="88" y="27"/>
                    <a:pt x="89" y="29"/>
                  </a:cubicBezTo>
                  <a:cubicBezTo>
                    <a:pt x="89" y="29"/>
                    <a:pt x="89" y="29"/>
                    <a:pt x="89" y="29"/>
                  </a:cubicBezTo>
                  <a:cubicBezTo>
                    <a:pt x="91" y="31"/>
                    <a:pt x="93" y="31"/>
                    <a:pt x="95" y="29"/>
                  </a:cubicBezTo>
                  <a:lnTo>
                    <a:pt x="101" y="24"/>
                  </a:lnTo>
                  <a:close/>
                  <a:moveTo>
                    <a:pt x="110" y="44"/>
                  </a:moveTo>
                  <a:cubicBezTo>
                    <a:pt x="112" y="44"/>
                    <a:pt x="113" y="42"/>
                    <a:pt x="113" y="40"/>
                  </a:cubicBezTo>
                  <a:cubicBezTo>
                    <a:pt x="113" y="40"/>
                    <a:pt x="113" y="40"/>
                    <a:pt x="113" y="40"/>
                  </a:cubicBezTo>
                  <a:cubicBezTo>
                    <a:pt x="112" y="37"/>
                    <a:pt x="110" y="36"/>
                    <a:pt x="108" y="36"/>
                  </a:cubicBezTo>
                  <a:cubicBezTo>
                    <a:pt x="101" y="38"/>
                    <a:pt x="101" y="38"/>
                    <a:pt x="101" y="38"/>
                  </a:cubicBezTo>
                  <a:cubicBezTo>
                    <a:pt x="98" y="38"/>
                    <a:pt x="97" y="40"/>
                    <a:pt x="97" y="42"/>
                  </a:cubicBezTo>
                  <a:cubicBezTo>
                    <a:pt x="97" y="42"/>
                    <a:pt x="97" y="42"/>
                    <a:pt x="97" y="42"/>
                  </a:cubicBezTo>
                  <a:cubicBezTo>
                    <a:pt x="98" y="45"/>
                    <a:pt x="100" y="46"/>
                    <a:pt x="102" y="46"/>
                  </a:cubicBezTo>
                  <a:lnTo>
                    <a:pt x="110" y="44"/>
                  </a:lnTo>
                  <a:close/>
                  <a:moveTo>
                    <a:pt x="108" y="66"/>
                  </a:moveTo>
                  <a:cubicBezTo>
                    <a:pt x="110" y="67"/>
                    <a:pt x="112" y="65"/>
                    <a:pt x="113" y="63"/>
                  </a:cubicBezTo>
                  <a:cubicBezTo>
                    <a:pt x="113" y="63"/>
                    <a:pt x="113" y="63"/>
                    <a:pt x="113" y="63"/>
                  </a:cubicBezTo>
                  <a:cubicBezTo>
                    <a:pt x="113" y="61"/>
                    <a:pt x="112" y="59"/>
                    <a:pt x="109" y="58"/>
                  </a:cubicBezTo>
                  <a:cubicBezTo>
                    <a:pt x="102" y="57"/>
                    <a:pt x="102" y="57"/>
                    <a:pt x="102" y="57"/>
                  </a:cubicBezTo>
                  <a:cubicBezTo>
                    <a:pt x="100" y="56"/>
                    <a:pt x="97" y="58"/>
                    <a:pt x="97" y="60"/>
                  </a:cubicBezTo>
                  <a:cubicBezTo>
                    <a:pt x="97" y="60"/>
                    <a:pt x="97" y="60"/>
                    <a:pt x="97" y="60"/>
                  </a:cubicBezTo>
                  <a:cubicBezTo>
                    <a:pt x="97" y="62"/>
                    <a:pt x="98" y="65"/>
                    <a:pt x="100" y="65"/>
                  </a:cubicBezTo>
                  <a:lnTo>
                    <a:pt x="108" y="66"/>
                  </a:lnTo>
                  <a:close/>
                  <a:moveTo>
                    <a:pt x="33" y="18"/>
                  </a:moveTo>
                  <a:cubicBezTo>
                    <a:pt x="34" y="20"/>
                    <a:pt x="36" y="20"/>
                    <a:pt x="38" y="19"/>
                  </a:cubicBezTo>
                  <a:cubicBezTo>
                    <a:pt x="38" y="19"/>
                    <a:pt x="38" y="19"/>
                    <a:pt x="38" y="19"/>
                  </a:cubicBezTo>
                  <a:cubicBezTo>
                    <a:pt x="40" y="18"/>
                    <a:pt x="41" y="16"/>
                    <a:pt x="40" y="14"/>
                  </a:cubicBezTo>
                  <a:cubicBezTo>
                    <a:pt x="36" y="7"/>
                    <a:pt x="36" y="7"/>
                    <a:pt x="36" y="7"/>
                  </a:cubicBezTo>
                  <a:cubicBezTo>
                    <a:pt x="35" y="5"/>
                    <a:pt x="33" y="4"/>
                    <a:pt x="31" y="5"/>
                  </a:cubicBezTo>
                  <a:cubicBezTo>
                    <a:pt x="31" y="5"/>
                    <a:pt x="31" y="5"/>
                    <a:pt x="31" y="5"/>
                  </a:cubicBezTo>
                  <a:cubicBezTo>
                    <a:pt x="29" y="6"/>
                    <a:pt x="28" y="9"/>
                    <a:pt x="29" y="11"/>
                  </a:cubicBezTo>
                  <a:lnTo>
                    <a:pt x="33" y="18"/>
                  </a:lnTo>
                  <a:close/>
                  <a:moveTo>
                    <a:pt x="18" y="29"/>
                  </a:moveTo>
                  <a:cubicBezTo>
                    <a:pt x="20" y="31"/>
                    <a:pt x="22" y="31"/>
                    <a:pt x="24" y="29"/>
                  </a:cubicBezTo>
                  <a:cubicBezTo>
                    <a:pt x="24" y="29"/>
                    <a:pt x="24" y="29"/>
                    <a:pt x="24" y="29"/>
                  </a:cubicBezTo>
                  <a:cubicBezTo>
                    <a:pt x="25" y="27"/>
                    <a:pt x="25" y="25"/>
                    <a:pt x="24" y="23"/>
                  </a:cubicBezTo>
                  <a:cubicBezTo>
                    <a:pt x="18" y="18"/>
                    <a:pt x="18" y="18"/>
                    <a:pt x="18" y="18"/>
                  </a:cubicBezTo>
                  <a:cubicBezTo>
                    <a:pt x="16" y="16"/>
                    <a:pt x="14" y="17"/>
                    <a:pt x="12" y="18"/>
                  </a:cubicBezTo>
                  <a:cubicBezTo>
                    <a:pt x="12" y="18"/>
                    <a:pt x="12" y="18"/>
                    <a:pt x="12" y="18"/>
                  </a:cubicBezTo>
                  <a:cubicBezTo>
                    <a:pt x="11" y="20"/>
                    <a:pt x="11" y="23"/>
                    <a:pt x="12" y="24"/>
                  </a:cubicBezTo>
                  <a:lnTo>
                    <a:pt x="18" y="29"/>
                  </a:lnTo>
                  <a:close/>
                  <a:moveTo>
                    <a:pt x="11" y="46"/>
                  </a:moveTo>
                  <a:cubicBezTo>
                    <a:pt x="13" y="46"/>
                    <a:pt x="15" y="45"/>
                    <a:pt x="16" y="42"/>
                  </a:cubicBezTo>
                  <a:cubicBezTo>
                    <a:pt x="16" y="42"/>
                    <a:pt x="16" y="42"/>
                    <a:pt x="16" y="42"/>
                  </a:cubicBezTo>
                  <a:cubicBezTo>
                    <a:pt x="16" y="40"/>
                    <a:pt x="15" y="38"/>
                    <a:pt x="12" y="38"/>
                  </a:cubicBezTo>
                  <a:cubicBezTo>
                    <a:pt x="5" y="36"/>
                    <a:pt x="5" y="36"/>
                    <a:pt x="5" y="36"/>
                  </a:cubicBezTo>
                  <a:cubicBezTo>
                    <a:pt x="3" y="36"/>
                    <a:pt x="1" y="37"/>
                    <a:pt x="0" y="40"/>
                  </a:cubicBezTo>
                  <a:cubicBezTo>
                    <a:pt x="0" y="40"/>
                    <a:pt x="0" y="40"/>
                    <a:pt x="0" y="40"/>
                  </a:cubicBezTo>
                  <a:cubicBezTo>
                    <a:pt x="0" y="42"/>
                    <a:pt x="1" y="44"/>
                    <a:pt x="3" y="44"/>
                  </a:cubicBezTo>
                  <a:lnTo>
                    <a:pt x="11" y="46"/>
                  </a:lnTo>
                  <a:close/>
                  <a:moveTo>
                    <a:pt x="13" y="65"/>
                  </a:moveTo>
                  <a:cubicBezTo>
                    <a:pt x="15" y="65"/>
                    <a:pt x="16" y="62"/>
                    <a:pt x="16" y="60"/>
                  </a:cubicBezTo>
                  <a:cubicBezTo>
                    <a:pt x="16" y="60"/>
                    <a:pt x="16" y="60"/>
                    <a:pt x="16" y="60"/>
                  </a:cubicBezTo>
                  <a:cubicBezTo>
                    <a:pt x="16" y="58"/>
                    <a:pt x="13" y="56"/>
                    <a:pt x="11" y="57"/>
                  </a:cubicBezTo>
                  <a:cubicBezTo>
                    <a:pt x="4" y="58"/>
                    <a:pt x="4" y="58"/>
                    <a:pt x="4" y="58"/>
                  </a:cubicBezTo>
                  <a:cubicBezTo>
                    <a:pt x="1" y="59"/>
                    <a:pt x="0" y="61"/>
                    <a:pt x="0" y="63"/>
                  </a:cubicBezTo>
                  <a:cubicBezTo>
                    <a:pt x="0" y="63"/>
                    <a:pt x="0" y="63"/>
                    <a:pt x="0" y="63"/>
                  </a:cubicBezTo>
                  <a:cubicBezTo>
                    <a:pt x="1" y="65"/>
                    <a:pt x="3" y="67"/>
                    <a:pt x="5" y="66"/>
                  </a:cubicBezTo>
                  <a:lnTo>
                    <a:pt x="13" y="6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4" name="Group 23">
            <a:extLst>
              <a:ext uri="{FF2B5EF4-FFF2-40B4-BE49-F238E27FC236}">
                <a16:creationId xmlns:a16="http://schemas.microsoft.com/office/drawing/2014/main" id="{4A7FD5E1-5A64-48EF-A3F6-9CD4244FF36C}"/>
              </a:ext>
            </a:extLst>
          </p:cNvPr>
          <p:cNvGrpSpPr/>
          <p:nvPr/>
        </p:nvGrpSpPr>
        <p:grpSpPr>
          <a:xfrm>
            <a:off x="862013" y="5324475"/>
            <a:ext cx="1504950" cy="1052512"/>
            <a:chOff x="3222625" y="5807075"/>
            <a:chExt cx="1504950" cy="1052512"/>
          </a:xfrm>
        </p:grpSpPr>
        <p:sp>
          <p:nvSpPr>
            <p:cNvPr id="25" name="Google Shape;880;p32">
              <a:extLst>
                <a:ext uri="{FF2B5EF4-FFF2-40B4-BE49-F238E27FC236}">
                  <a16:creationId xmlns:a16="http://schemas.microsoft.com/office/drawing/2014/main" id="{2FF18D1A-AEC3-4D69-8B89-37E05A4122B0}"/>
                </a:ext>
              </a:extLst>
            </p:cNvPr>
            <p:cNvSpPr/>
            <p:nvPr/>
          </p:nvSpPr>
          <p:spPr>
            <a:xfrm>
              <a:off x="3222625" y="5807075"/>
              <a:ext cx="1504950" cy="1052512"/>
            </a:xfrm>
            <a:custGeom>
              <a:avLst/>
              <a:gdLst/>
              <a:ahLst/>
              <a:cxnLst/>
              <a:rect l="l" t="t" r="r" b="b"/>
              <a:pathLst>
                <a:path w="369" h="258" extrusionOk="0">
                  <a:moveTo>
                    <a:pt x="316" y="145"/>
                  </a:moveTo>
                  <a:cubicBezTo>
                    <a:pt x="321" y="145"/>
                    <a:pt x="327" y="145"/>
                    <a:pt x="330" y="150"/>
                  </a:cubicBezTo>
                  <a:cubicBezTo>
                    <a:pt x="332" y="153"/>
                    <a:pt x="334" y="157"/>
                    <a:pt x="336" y="160"/>
                  </a:cubicBezTo>
                  <a:cubicBezTo>
                    <a:pt x="341" y="169"/>
                    <a:pt x="353" y="170"/>
                    <a:pt x="360" y="161"/>
                  </a:cubicBezTo>
                  <a:cubicBezTo>
                    <a:pt x="367" y="153"/>
                    <a:pt x="369" y="141"/>
                    <a:pt x="369" y="131"/>
                  </a:cubicBezTo>
                  <a:cubicBezTo>
                    <a:pt x="369" y="120"/>
                    <a:pt x="367" y="108"/>
                    <a:pt x="360" y="100"/>
                  </a:cubicBezTo>
                  <a:cubicBezTo>
                    <a:pt x="353" y="92"/>
                    <a:pt x="341" y="92"/>
                    <a:pt x="336" y="102"/>
                  </a:cubicBezTo>
                  <a:cubicBezTo>
                    <a:pt x="334" y="105"/>
                    <a:pt x="332" y="108"/>
                    <a:pt x="330" y="111"/>
                  </a:cubicBezTo>
                  <a:cubicBezTo>
                    <a:pt x="327" y="116"/>
                    <a:pt x="321" y="116"/>
                    <a:pt x="316" y="116"/>
                  </a:cubicBezTo>
                  <a:cubicBezTo>
                    <a:pt x="313" y="116"/>
                    <a:pt x="311" y="113"/>
                    <a:pt x="310" y="111"/>
                  </a:cubicBezTo>
                  <a:cubicBezTo>
                    <a:pt x="310" y="0"/>
                    <a:pt x="310" y="0"/>
                    <a:pt x="310" y="0"/>
                  </a:cubicBezTo>
                  <a:cubicBezTo>
                    <a:pt x="240" y="0"/>
                    <a:pt x="240" y="0"/>
                    <a:pt x="240" y="0"/>
                  </a:cubicBezTo>
                  <a:cubicBezTo>
                    <a:pt x="247" y="5"/>
                    <a:pt x="251" y="14"/>
                    <a:pt x="251" y="23"/>
                  </a:cubicBezTo>
                  <a:cubicBezTo>
                    <a:pt x="251" y="31"/>
                    <a:pt x="247" y="40"/>
                    <a:pt x="240" y="45"/>
                  </a:cubicBezTo>
                  <a:cubicBezTo>
                    <a:pt x="230" y="54"/>
                    <a:pt x="216" y="58"/>
                    <a:pt x="200" y="58"/>
                  </a:cubicBezTo>
                  <a:cubicBezTo>
                    <a:pt x="184" y="58"/>
                    <a:pt x="170" y="54"/>
                    <a:pt x="160" y="45"/>
                  </a:cubicBezTo>
                  <a:cubicBezTo>
                    <a:pt x="153" y="40"/>
                    <a:pt x="149" y="31"/>
                    <a:pt x="149" y="23"/>
                  </a:cubicBezTo>
                  <a:cubicBezTo>
                    <a:pt x="149" y="14"/>
                    <a:pt x="153" y="5"/>
                    <a:pt x="160" y="0"/>
                  </a:cubicBezTo>
                  <a:cubicBezTo>
                    <a:pt x="60" y="0"/>
                    <a:pt x="60" y="0"/>
                    <a:pt x="60" y="0"/>
                  </a:cubicBezTo>
                  <a:cubicBezTo>
                    <a:pt x="60" y="94"/>
                    <a:pt x="60" y="94"/>
                    <a:pt x="60" y="94"/>
                  </a:cubicBezTo>
                  <a:cubicBezTo>
                    <a:pt x="59" y="97"/>
                    <a:pt x="57" y="100"/>
                    <a:pt x="54" y="100"/>
                  </a:cubicBezTo>
                  <a:cubicBezTo>
                    <a:pt x="48" y="100"/>
                    <a:pt x="43" y="100"/>
                    <a:pt x="39" y="95"/>
                  </a:cubicBezTo>
                  <a:cubicBezTo>
                    <a:pt x="37" y="92"/>
                    <a:pt x="36" y="88"/>
                    <a:pt x="34" y="85"/>
                  </a:cubicBezTo>
                  <a:cubicBezTo>
                    <a:pt x="28" y="76"/>
                    <a:pt x="16" y="75"/>
                    <a:pt x="9" y="84"/>
                  </a:cubicBezTo>
                  <a:cubicBezTo>
                    <a:pt x="3" y="92"/>
                    <a:pt x="0" y="104"/>
                    <a:pt x="0" y="114"/>
                  </a:cubicBezTo>
                  <a:cubicBezTo>
                    <a:pt x="0" y="125"/>
                    <a:pt x="3" y="137"/>
                    <a:pt x="9" y="145"/>
                  </a:cubicBezTo>
                  <a:cubicBezTo>
                    <a:pt x="16" y="153"/>
                    <a:pt x="28" y="153"/>
                    <a:pt x="34" y="143"/>
                  </a:cubicBezTo>
                  <a:cubicBezTo>
                    <a:pt x="36" y="140"/>
                    <a:pt x="37" y="137"/>
                    <a:pt x="39" y="134"/>
                  </a:cubicBezTo>
                  <a:cubicBezTo>
                    <a:pt x="43" y="129"/>
                    <a:pt x="48" y="129"/>
                    <a:pt x="54" y="129"/>
                  </a:cubicBezTo>
                  <a:cubicBezTo>
                    <a:pt x="57" y="129"/>
                    <a:pt x="59" y="132"/>
                    <a:pt x="60" y="134"/>
                  </a:cubicBezTo>
                  <a:cubicBezTo>
                    <a:pt x="60" y="258"/>
                    <a:pt x="60" y="258"/>
                    <a:pt x="60" y="258"/>
                  </a:cubicBezTo>
                  <a:cubicBezTo>
                    <a:pt x="310" y="258"/>
                    <a:pt x="310" y="258"/>
                    <a:pt x="310" y="258"/>
                  </a:cubicBezTo>
                  <a:cubicBezTo>
                    <a:pt x="310" y="151"/>
                    <a:pt x="310" y="151"/>
                    <a:pt x="310" y="151"/>
                  </a:cubicBezTo>
                  <a:cubicBezTo>
                    <a:pt x="311" y="148"/>
                    <a:pt x="313" y="146"/>
                    <a:pt x="316" y="145"/>
                  </a:cubicBezTo>
                  <a:close/>
                </a:path>
              </a:pathLst>
            </a:custGeom>
            <a:solidFill>
              <a:schemeClr val="accent3">
                <a:lumMod val="60000"/>
                <a:lumOff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6" name="Google Shape;893;p32">
              <a:extLst>
                <a:ext uri="{FF2B5EF4-FFF2-40B4-BE49-F238E27FC236}">
                  <a16:creationId xmlns:a16="http://schemas.microsoft.com/office/drawing/2014/main" id="{E5D62908-DFA8-43CD-8FE8-F36FC0E44FB3}"/>
                </a:ext>
              </a:extLst>
            </p:cNvPr>
            <p:cNvSpPr/>
            <p:nvPr/>
          </p:nvSpPr>
          <p:spPr>
            <a:xfrm>
              <a:off x="3716337" y="6186487"/>
              <a:ext cx="534987" cy="481012"/>
            </a:xfrm>
            <a:custGeom>
              <a:avLst/>
              <a:gdLst/>
              <a:ahLst/>
              <a:cxnLst/>
              <a:rect l="l" t="t" r="r" b="b"/>
              <a:pathLst>
                <a:path w="131" h="118" extrusionOk="0">
                  <a:moveTo>
                    <a:pt x="89" y="16"/>
                  </a:moveTo>
                  <a:cubicBezTo>
                    <a:pt x="81" y="16"/>
                    <a:pt x="81" y="16"/>
                    <a:pt x="81" y="16"/>
                  </a:cubicBezTo>
                  <a:cubicBezTo>
                    <a:pt x="81" y="11"/>
                    <a:pt x="77" y="7"/>
                    <a:pt x="73" y="7"/>
                  </a:cubicBezTo>
                  <a:cubicBezTo>
                    <a:pt x="58" y="7"/>
                    <a:pt x="58" y="7"/>
                    <a:pt x="58" y="7"/>
                  </a:cubicBezTo>
                  <a:cubicBezTo>
                    <a:pt x="54" y="7"/>
                    <a:pt x="50" y="11"/>
                    <a:pt x="49" y="16"/>
                  </a:cubicBezTo>
                  <a:cubicBezTo>
                    <a:pt x="42" y="16"/>
                    <a:pt x="42" y="16"/>
                    <a:pt x="42" y="16"/>
                  </a:cubicBezTo>
                  <a:cubicBezTo>
                    <a:pt x="42" y="7"/>
                    <a:pt x="48" y="0"/>
                    <a:pt x="56" y="0"/>
                  </a:cubicBezTo>
                  <a:cubicBezTo>
                    <a:pt x="75" y="0"/>
                    <a:pt x="75" y="0"/>
                    <a:pt x="75" y="0"/>
                  </a:cubicBezTo>
                  <a:cubicBezTo>
                    <a:pt x="82" y="0"/>
                    <a:pt x="89" y="7"/>
                    <a:pt x="89" y="16"/>
                  </a:cubicBezTo>
                  <a:close/>
                  <a:moveTo>
                    <a:pt x="19" y="66"/>
                  </a:moveTo>
                  <a:cubicBezTo>
                    <a:pt x="53" y="66"/>
                    <a:pt x="53" y="66"/>
                    <a:pt x="53" y="66"/>
                  </a:cubicBezTo>
                  <a:cubicBezTo>
                    <a:pt x="53" y="61"/>
                    <a:pt x="53" y="61"/>
                    <a:pt x="53" y="61"/>
                  </a:cubicBezTo>
                  <a:cubicBezTo>
                    <a:pt x="53" y="57"/>
                    <a:pt x="55" y="54"/>
                    <a:pt x="59" y="54"/>
                  </a:cubicBezTo>
                  <a:cubicBezTo>
                    <a:pt x="72" y="54"/>
                    <a:pt x="72" y="54"/>
                    <a:pt x="72" y="54"/>
                  </a:cubicBezTo>
                  <a:cubicBezTo>
                    <a:pt x="75" y="54"/>
                    <a:pt x="78" y="57"/>
                    <a:pt x="78" y="61"/>
                  </a:cubicBezTo>
                  <a:cubicBezTo>
                    <a:pt x="78" y="66"/>
                    <a:pt x="78" y="66"/>
                    <a:pt x="78" y="66"/>
                  </a:cubicBezTo>
                  <a:cubicBezTo>
                    <a:pt x="111" y="66"/>
                    <a:pt x="111" y="66"/>
                    <a:pt x="111" y="66"/>
                  </a:cubicBezTo>
                  <a:cubicBezTo>
                    <a:pt x="121" y="66"/>
                    <a:pt x="129" y="57"/>
                    <a:pt x="131" y="47"/>
                  </a:cubicBezTo>
                  <a:cubicBezTo>
                    <a:pt x="131" y="37"/>
                    <a:pt x="131" y="37"/>
                    <a:pt x="131" y="37"/>
                  </a:cubicBezTo>
                  <a:cubicBezTo>
                    <a:pt x="131" y="27"/>
                    <a:pt x="124" y="19"/>
                    <a:pt x="116" y="19"/>
                  </a:cubicBezTo>
                  <a:cubicBezTo>
                    <a:pt x="108" y="19"/>
                    <a:pt x="108" y="19"/>
                    <a:pt x="108" y="19"/>
                  </a:cubicBezTo>
                  <a:cubicBezTo>
                    <a:pt x="105" y="19"/>
                    <a:pt x="105" y="19"/>
                    <a:pt x="105" y="19"/>
                  </a:cubicBezTo>
                  <a:cubicBezTo>
                    <a:pt x="99" y="19"/>
                    <a:pt x="99" y="19"/>
                    <a:pt x="99" y="19"/>
                  </a:cubicBezTo>
                  <a:cubicBezTo>
                    <a:pt x="94" y="19"/>
                    <a:pt x="94" y="19"/>
                    <a:pt x="94" y="19"/>
                  </a:cubicBezTo>
                  <a:cubicBezTo>
                    <a:pt x="90" y="19"/>
                    <a:pt x="90" y="19"/>
                    <a:pt x="90" y="19"/>
                  </a:cubicBezTo>
                  <a:cubicBezTo>
                    <a:pt x="81" y="19"/>
                    <a:pt x="81" y="19"/>
                    <a:pt x="81" y="19"/>
                  </a:cubicBezTo>
                  <a:cubicBezTo>
                    <a:pt x="50" y="19"/>
                    <a:pt x="50" y="19"/>
                    <a:pt x="50" y="19"/>
                  </a:cubicBezTo>
                  <a:cubicBezTo>
                    <a:pt x="41" y="19"/>
                    <a:pt x="41" y="19"/>
                    <a:pt x="41" y="19"/>
                  </a:cubicBezTo>
                  <a:cubicBezTo>
                    <a:pt x="30" y="19"/>
                    <a:pt x="30" y="19"/>
                    <a:pt x="30" y="19"/>
                  </a:cubicBezTo>
                  <a:cubicBezTo>
                    <a:pt x="25" y="19"/>
                    <a:pt x="25" y="19"/>
                    <a:pt x="25" y="19"/>
                  </a:cubicBezTo>
                  <a:cubicBezTo>
                    <a:pt x="20" y="19"/>
                    <a:pt x="20" y="19"/>
                    <a:pt x="20" y="19"/>
                  </a:cubicBezTo>
                  <a:cubicBezTo>
                    <a:pt x="15" y="19"/>
                    <a:pt x="15" y="19"/>
                    <a:pt x="15" y="19"/>
                  </a:cubicBezTo>
                  <a:cubicBezTo>
                    <a:pt x="6" y="19"/>
                    <a:pt x="0" y="27"/>
                    <a:pt x="0" y="37"/>
                  </a:cubicBezTo>
                  <a:cubicBezTo>
                    <a:pt x="0" y="47"/>
                    <a:pt x="0" y="47"/>
                    <a:pt x="0" y="47"/>
                  </a:cubicBezTo>
                  <a:cubicBezTo>
                    <a:pt x="1" y="57"/>
                    <a:pt x="10" y="66"/>
                    <a:pt x="19" y="66"/>
                  </a:cubicBezTo>
                  <a:close/>
                  <a:moveTo>
                    <a:pt x="111" y="71"/>
                  </a:moveTo>
                  <a:cubicBezTo>
                    <a:pt x="78" y="71"/>
                    <a:pt x="78" y="71"/>
                    <a:pt x="78" y="71"/>
                  </a:cubicBezTo>
                  <a:cubicBezTo>
                    <a:pt x="78" y="76"/>
                    <a:pt x="78" y="76"/>
                    <a:pt x="78" y="76"/>
                  </a:cubicBezTo>
                  <a:cubicBezTo>
                    <a:pt x="78" y="79"/>
                    <a:pt x="75" y="82"/>
                    <a:pt x="72" y="82"/>
                  </a:cubicBezTo>
                  <a:cubicBezTo>
                    <a:pt x="59" y="82"/>
                    <a:pt x="59" y="82"/>
                    <a:pt x="59" y="82"/>
                  </a:cubicBezTo>
                  <a:cubicBezTo>
                    <a:pt x="55" y="82"/>
                    <a:pt x="53" y="79"/>
                    <a:pt x="53" y="76"/>
                  </a:cubicBezTo>
                  <a:cubicBezTo>
                    <a:pt x="53" y="71"/>
                    <a:pt x="53" y="71"/>
                    <a:pt x="53" y="71"/>
                  </a:cubicBezTo>
                  <a:cubicBezTo>
                    <a:pt x="19" y="71"/>
                    <a:pt x="19" y="71"/>
                    <a:pt x="19" y="71"/>
                  </a:cubicBezTo>
                  <a:cubicBezTo>
                    <a:pt x="11" y="71"/>
                    <a:pt x="4" y="66"/>
                    <a:pt x="0" y="60"/>
                  </a:cubicBezTo>
                  <a:cubicBezTo>
                    <a:pt x="0" y="100"/>
                    <a:pt x="0" y="100"/>
                    <a:pt x="0" y="100"/>
                  </a:cubicBezTo>
                  <a:cubicBezTo>
                    <a:pt x="0" y="110"/>
                    <a:pt x="6" y="118"/>
                    <a:pt x="15" y="118"/>
                  </a:cubicBezTo>
                  <a:cubicBezTo>
                    <a:pt x="20" y="118"/>
                    <a:pt x="20" y="118"/>
                    <a:pt x="20" y="118"/>
                  </a:cubicBezTo>
                  <a:cubicBezTo>
                    <a:pt x="25" y="118"/>
                    <a:pt x="25" y="118"/>
                    <a:pt x="25" y="118"/>
                  </a:cubicBezTo>
                  <a:cubicBezTo>
                    <a:pt x="30" y="118"/>
                    <a:pt x="30" y="118"/>
                    <a:pt x="30" y="118"/>
                  </a:cubicBezTo>
                  <a:cubicBezTo>
                    <a:pt x="99" y="118"/>
                    <a:pt x="99" y="118"/>
                    <a:pt x="99" y="118"/>
                  </a:cubicBezTo>
                  <a:cubicBezTo>
                    <a:pt x="105" y="118"/>
                    <a:pt x="105" y="118"/>
                    <a:pt x="105" y="118"/>
                  </a:cubicBezTo>
                  <a:cubicBezTo>
                    <a:pt x="108" y="118"/>
                    <a:pt x="108" y="118"/>
                    <a:pt x="108" y="118"/>
                  </a:cubicBezTo>
                  <a:cubicBezTo>
                    <a:pt x="116" y="118"/>
                    <a:pt x="116" y="118"/>
                    <a:pt x="116" y="118"/>
                  </a:cubicBezTo>
                  <a:cubicBezTo>
                    <a:pt x="124" y="118"/>
                    <a:pt x="131" y="110"/>
                    <a:pt x="131" y="100"/>
                  </a:cubicBezTo>
                  <a:cubicBezTo>
                    <a:pt x="131" y="60"/>
                    <a:pt x="131" y="60"/>
                    <a:pt x="131" y="60"/>
                  </a:cubicBezTo>
                  <a:cubicBezTo>
                    <a:pt x="127" y="66"/>
                    <a:pt x="119" y="71"/>
                    <a:pt x="111" y="71"/>
                  </a:cubicBezTo>
                  <a:close/>
                  <a:moveTo>
                    <a:pt x="71" y="59"/>
                  </a:moveTo>
                  <a:cubicBezTo>
                    <a:pt x="59" y="59"/>
                    <a:pt x="59" y="59"/>
                    <a:pt x="59" y="59"/>
                  </a:cubicBezTo>
                  <a:cubicBezTo>
                    <a:pt x="58" y="59"/>
                    <a:pt x="57" y="60"/>
                    <a:pt x="57" y="62"/>
                  </a:cubicBezTo>
                  <a:cubicBezTo>
                    <a:pt x="57" y="65"/>
                    <a:pt x="57" y="65"/>
                    <a:pt x="57" y="65"/>
                  </a:cubicBezTo>
                  <a:cubicBezTo>
                    <a:pt x="57" y="66"/>
                    <a:pt x="57" y="66"/>
                    <a:pt x="57" y="66"/>
                  </a:cubicBezTo>
                  <a:cubicBezTo>
                    <a:pt x="57" y="70"/>
                    <a:pt x="57" y="70"/>
                    <a:pt x="57" y="70"/>
                  </a:cubicBezTo>
                  <a:cubicBezTo>
                    <a:pt x="57" y="72"/>
                    <a:pt x="57" y="72"/>
                    <a:pt x="57" y="72"/>
                  </a:cubicBezTo>
                  <a:cubicBezTo>
                    <a:pt x="57" y="75"/>
                    <a:pt x="57" y="75"/>
                    <a:pt x="57" y="75"/>
                  </a:cubicBezTo>
                  <a:cubicBezTo>
                    <a:pt x="57" y="77"/>
                    <a:pt x="58" y="78"/>
                    <a:pt x="59" y="78"/>
                  </a:cubicBezTo>
                  <a:cubicBezTo>
                    <a:pt x="71" y="78"/>
                    <a:pt x="71" y="78"/>
                    <a:pt x="71" y="78"/>
                  </a:cubicBezTo>
                  <a:cubicBezTo>
                    <a:pt x="73" y="78"/>
                    <a:pt x="74" y="77"/>
                    <a:pt x="74" y="75"/>
                  </a:cubicBezTo>
                  <a:cubicBezTo>
                    <a:pt x="74" y="72"/>
                    <a:pt x="74" y="72"/>
                    <a:pt x="74" y="72"/>
                  </a:cubicBezTo>
                  <a:cubicBezTo>
                    <a:pt x="74" y="70"/>
                    <a:pt x="74" y="70"/>
                    <a:pt x="74" y="70"/>
                  </a:cubicBezTo>
                  <a:cubicBezTo>
                    <a:pt x="74" y="66"/>
                    <a:pt x="74" y="66"/>
                    <a:pt x="74" y="66"/>
                  </a:cubicBezTo>
                  <a:cubicBezTo>
                    <a:pt x="74" y="65"/>
                    <a:pt x="74" y="65"/>
                    <a:pt x="74" y="65"/>
                  </a:cubicBezTo>
                  <a:cubicBezTo>
                    <a:pt x="74" y="62"/>
                    <a:pt x="74" y="62"/>
                    <a:pt x="74" y="62"/>
                  </a:cubicBezTo>
                  <a:cubicBezTo>
                    <a:pt x="74" y="60"/>
                    <a:pt x="73" y="59"/>
                    <a:pt x="71" y="5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7" name="Group 26">
            <a:extLst>
              <a:ext uri="{FF2B5EF4-FFF2-40B4-BE49-F238E27FC236}">
                <a16:creationId xmlns:a16="http://schemas.microsoft.com/office/drawing/2014/main" id="{72A5408D-A546-4F24-96D4-D6BBAEEB65CB}"/>
              </a:ext>
            </a:extLst>
          </p:cNvPr>
          <p:cNvGrpSpPr/>
          <p:nvPr/>
        </p:nvGrpSpPr>
        <p:grpSpPr>
          <a:xfrm>
            <a:off x="1103313" y="976312"/>
            <a:ext cx="1263650" cy="1012825"/>
            <a:chOff x="3463925" y="1458912"/>
            <a:chExt cx="1263650" cy="1012825"/>
          </a:xfrm>
        </p:grpSpPr>
        <p:sp>
          <p:nvSpPr>
            <p:cNvPr id="28" name="Google Shape;875;p32">
              <a:extLst>
                <a:ext uri="{FF2B5EF4-FFF2-40B4-BE49-F238E27FC236}">
                  <a16:creationId xmlns:a16="http://schemas.microsoft.com/office/drawing/2014/main" id="{F9248BAD-0E68-425D-8380-9587F3E32E23}"/>
                </a:ext>
              </a:extLst>
            </p:cNvPr>
            <p:cNvSpPr/>
            <p:nvPr/>
          </p:nvSpPr>
          <p:spPr>
            <a:xfrm>
              <a:off x="3463925" y="1458912"/>
              <a:ext cx="1263650" cy="1012825"/>
            </a:xfrm>
            <a:custGeom>
              <a:avLst/>
              <a:gdLst/>
              <a:ahLst/>
              <a:cxnLst/>
              <a:rect l="l" t="t" r="r" b="b"/>
              <a:pathLst>
                <a:path w="310" h="248" extrusionOk="0">
                  <a:moveTo>
                    <a:pt x="0" y="0"/>
                  </a:moveTo>
                  <a:cubicBezTo>
                    <a:pt x="0" y="108"/>
                    <a:pt x="0" y="108"/>
                    <a:pt x="0" y="108"/>
                  </a:cubicBezTo>
                  <a:cubicBezTo>
                    <a:pt x="6" y="101"/>
                    <a:pt x="15" y="97"/>
                    <a:pt x="24" y="97"/>
                  </a:cubicBezTo>
                  <a:cubicBezTo>
                    <a:pt x="32" y="97"/>
                    <a:pt x="41" y="101"/>
                    <a:pt x="46" y="108"/>
                  </a:cubicBezTo>
                  <a:cubicBezTo>
                    <a:pt x="55" y="118"/>
                    <a:pt x="59" y="132"/>
                    <a:pt x="59" y="148"/>
                  </a:cubicBezTo>
                  <a:cubicBezTo>
                    <a:pt x="59" y="164"/>
                    <a:pt x="55" y="178"/>
                    <a:pt x="46" y="188"/>
                  </a:cubicBezTo>
                  <a:cubicBezTo>
                    <a:pt x="41" y="195"/>
                    <a:pt x="32" y="199"/>
                    <a:pt x="24" y="199"/>
                  </a:cubicBezTo>
                  <a:cubicBezTo>
                    <a:pt x="15" y="199"/>
                    <a:pt x="6" y="195"/>
                    <a:pt x="0" y="188"/>
                  </a:cubicBezTo>
                  <a:cubicBezTo>
                    <a:pt x="0" y="248"/>
                    <a:pt x="0" y="248"/>
                    <a:pt x="0" y="248"/>
                  </a:cubicBezTo>
                  <a:cubicBezTo>
                    <a:pt x="251" y="248"/>
                    <a:pt x="251" y="248"/>
                    <a:pt x="251" y="248"/>
                  </a:cubicBezTo>
                  <a:cubicBezTo>
                    <a:pt x="251" y="138"/>
                    <a:pt x="251" y="138"/>
                    <a:pt x="251" y="138"/>
                  </a:cubicBezTo>
                  <a:cubicBezTo>
                    <a:pt x="252" y="135"/>
                    <a:pt x="254" y="133"/>
                    <a:pt x="257" y="133"/>
                  </a:cubicBezTo>
                  <a:cubicBezTo>
                    <a:pt x="262" y="132"/>
                    <a:pt x="268" y="132"/>
                    <a:pt x="271" y="138"/>
                  </a:cubicBezTo>
                  <a:cubicBezTo>
                    <a:pt x="273" y="140"/>
                    <a:pt x="275" y="144"/>
                    <a:pt x="277" y="147"/>
                  </a:cubicBezTo>
                  <a:cubicBezTo>
                    <a:pt x="282" y="156"/>
                    <a:pt x="294" y="157"/>
                    <a:pt x="301" y="148"/>
                  </a:cubicBezTo>
                  <a:cubicBezTo>
                    <a:pt x="308" y="140"/>
                    <a:pt x="310" y="129"/>
                    <a:pt x="310" y="118"/>
                  </a:cubicBezTo>
                  <a:cubicBezTo>
                    <a:pt x="310" y="107"/>
                    <a:pt x="308" y="96"/>
                    <a:pt x="301" y="87"/>
                  </a:cubicBezTo>
                  <a:cubicBezTo>
                    <a:pt x="294" y="79"/>
                    <a:pt x="282" y="79"/>
                    <a:pt x="277" y="89"/>
                  </a:cubicBezTo>
                  <a:cubicBezTo>
                    <a:pt x="275" y="92"/>
                    <a:pt x="273" y="95"/>
                    <a:pt x="271" y="98"/>
                  </a:cubicBezTo>
                  <a:cubicBezTo>
                    <a:pt x="268" y="103"/>
                    <a:pt x="262" y="103"/>
                    <a:pt x="257" y="103"/>
                  </a:cubicBezTo>
                  <a:cubicBezTo>
                    <a:pt x="254" y="103"/>
                    <a:pt x="252" y="100"/>
                    <a:pt x="251" y="98"/>
                  </a:cubicBezTo>
                  <a:cubicBezTo>
                    <a:pt x="251" y="0"/>
                    <a:pt x="251" y="0"/>
                    <a:pt x="251"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9" name="Google Shape;894;p32">
              <a:extLst>
                <a:ext uri="{FF2B5EF4-FFF2-40B4-BE49-F238E27FC236}">
                  <a16:creationId xmlns:a16="http://schemas.microsoft.com/office/drawing/2014/main" id="{81CC2976-A309-4D3A-BADA-1D2940382D1C}"/>
                </a:ext>
              </a:extLst>
            </p:cNvPr>
            <p:cNvSpPr/>
            <p:nvPr/>
          </p:nvSpPr>
          <p:spPr>
            <a:xfrm>
              <a:off x="3825875" y="1711325"/>
              <a:ext cx="511175" cy="511175"/>
            </a:xfrm>
            <a:custGeom>
              <a:avLst/>
              <a:gdLst/>
              <a:ahLst/>
              <a:cxnLst/>
              <a:rect l="l" t="t" r="r" b="b"/>
              <a:pathLst>
                <a:path w="125" h="125" extrusionOk="0">
                  <a:moveTo>
                    <a:pt x="123" y="53"/>
                  </a:moveTo>
                  <a:cubicBezTo>
                    <a:pt x="107" y="51"/>
                    <a:pt x="107" y="51"/>
                    <a:pt x="107" y="51"/>
                  </a:cubicBezTo>
                  <a:cubicBezTo>
                    <a:pt x="106" y="47"/>
                    <a:pt x="104" y="43"/>
                    <a:pt x="102" y="39"/>
                  </a:cubicBezTo>
                  <a:cubicBezTo>
                    <a:pt x="111" y="26"/>
                    <a:pt x="111" y="26"/>
                    <a:pt x="111" y="26"/>
                  </a:cubicBezTo>
                  <a:cubicBezTo>
                    <a:pt x="112" y="25"/>
                    <a:pt x="112" y="24"/>
                    <a:pt x="111" y="23"/>
                  </a:cubicBezTo>
                  <a:cubicBezTo>
                    <a:pt x="102" y="14"/>
                    <a:pt x="102" y="14"/>
                    <a:pt x="102" y="14"/>
                  </a:cubicBezTo>
                  <a:cubicBezTo>
                    <a:pt x="101" y="13"/>
                    <a:pt x="100" y="13"/>
                    <a:pt x="99" y="13"/>
                  </a:cubicBezTo>
                  <a:cubicBezTo>
                    <a:pt x="86" y="23"/>
                    <a:pt x="86" y="23"/>
                    <a:pt x="86" y="23"/>
                  </a:cubicBezTo>
                  <a:cubicBezTo>
                    <a:pt x="82" y="21"/>
                    <a:pt x="78" y="19"/>
                    <a:pt x="74" y="18"/>
                  </a:cubicBezTo>
                  <a:cubicBezTo>
                    <a:pt x="72" y="2"/>
                    <a:pt x="72" y="2"/>
                    <a:pt x="72" y="2"/>
                  </a:cubicBezTo>
                  <a:cubicBezTo>
                    <a:pt x="71" y="1"/>
                    <a:pt x="70" y="0"/>
                    <a:pt x="69" y="0"/>
                  </a:cubicBezTo>
                  <a:cubicBezTo>
                    <a:pt x="56" y="0"/>
                    <a:pt x="56" y="0"/>
                    <a:pt x="56" y="0"/>
                  </a:cubicBezTo>
                  <a:cubicBezTo>
                    <a:pt x="55" y="0"/>
                    <a:pt x="54" y="1"/>
                    <a:pt x="53" y="2"/>
                  </a:cubicBezTo>
                  <a:cubicBezTo>
                    <a:pt x="51" y="18"/>
                    <a:pt x="51" y="18"/>
                    <a:pt x="51" y="18"/>
                  </a:cubicBezTo>
                  <a:cubicBezTo>
                    <a:pt x="47" y="19"/>
                    <a:pt x="43" y="21"/>
                    <a:pt x="39" y="23"/>
                  </a:cubicBezTo>
                  <a:cubicBezTo>
                    <a:pt x="26" y="13"/>
                    <a:pt x="26" y="13"/>
                    <a:pt x="26" y="13"/>
                  </a:cubicBezTo>
                  <a:cubicBezTo>
                    <a:pt x="25" y="13"/>
                    <a:pt x="24" y="13"/>
                    <a:pt x="23" y="14"/>
                  </a:cubicBezTo>
                  <a:cubicBezTo>
                    <a:pt x="14" y="23"/>
                    <a:pt x="14" y="23"/>
                    <a:pt x="14" y="23"/>
                  </a:cubicBezTo>
                  <a:cubicBezTo>
                    <a:pt x="13" y="24"/>
                    <a:pt x="13" y="25"/>
                    <a:pt x="13" y="26"/>
                  </a:cubicBezTo>
                  <a:cubicBezTo>
                    <a:pt x="23" y="39"/>
                    <a:pt x="23" y="39"/>
                    <a:pt x="23" y="39"/>
                  </a:cubicBezTo>
                  <a:cubicBezTo>
                    <a:pt x="21" y="43"/>
                    <a:pt x="19" y="47"/>
                    <a:pt x="18" y="51"/>
                  </a:cubicBezTo>
                  <a:cubicBezTo>
                    <a:pt x="2" y="53"/>
                    <a:pt x="2" y="53"/>
                    <a:pt x="2" y="53"/>
                  </a:cubicBezTo>
                  <a:cubicBezTo>
                    <a:pt x="1" y="54"/>
                    <a:pt x="0" y="55"/>
                    <a:pt x="0" y="56"/>
                  </a:cubicBezTo>
                  <a:cubicBezTo>
                    <a:pt x="0" y="69"/>
                    <a:pt x="0" y="69"/>
                    <a:pt x="0" y="69"/>
                  </a:cubicBezTo>
                  <a:cubicBezTo>
                    <a:pt x="0" y="70"/>
                    <a:pt x="1" y="71"/>
                    <a:pt x="2" y="71"/>
                  </a:cubicBezTo>
                  <a:cubicBezTo>
                    <a:pt x="18" y="74"/>
                    <a:pt x="18" y="74"/>
                    <a:pt x="18" y="74"/>
                  </a:cubicBezTo>
                  <a:cubicBezTo>
                    <a:pt x="19" y="78"/>
                    <a:pt x="21" y="82"/>
                    <a:pt x="23" y="86"/>
                  </a:cubicBezTo>
                  <a:cubicBezTo>
                    <a:pt x="13" y="99"/>
                    <a:pt x="13" y="99"/>
                    <a:pt x="13" y="99"/>
                  </a:cubicBezTo>
                  <a:cubicBezTo>
                    <a:pt x="13" y="100"/>
                    <a:pt x="13" y="101"/>
                    <a:pt x="14" y="102"/>
                  </a:cubicBezTo>
                  <a:cubicBezTo>
                    <a:pt x="23" y="111"/>
                    <a:pt x="23" y="111"/>
                    <a:pt x="23" y="111"/>
                  </a:cubicBezTo>
                  <a:cubicBezTo>
                    <a:pt x="24" y="112"/>
                    <a:pt x="25" y="112"/>
                    <a:pt x="26" y="111"/>
                  </a:cubicBezTo>
                  <a:cubicBezTo>
                    <a:pt x="39" y="102"/>
                    <a:pt x="39" y="102"/>
                    <a:pt x="39" y="102"/>
                  </a:cubicBezTo>
                  <a:cubicBezTo>
                    <a:pt x="43" y="104"/>
                    <a:pt x="47" y="106"/>
                    <a:pt x="51" y="107"/>
                  </a:cubicBezTo>
                  <a:cubicBezTo>
                    <a:pt x="53" y="123"/>
                    <a:pt x="53" y="123"/>
                    <a:pt x="53" y="123"/>
                  </a:cubicBezTo>
                  <a:cubicBezTo>
                    <a:pt x="54" y="124"/>
                    <a:pt x="55" y="125"/>
                    <a:pt x="56" y="125"/>
                  </a:cubicBezTo>
                  <a:cubicBezTo>
                    <a:pt x="69" y="125"/>
                    <a:pt x="69" y="125"/>
                    <a:pt x="69" y="125"/>
                  </a:cubicBezTo>
                  <a:cubicBezTo>
                    <a:pt x="70" y="125"/>
                    <a:pt x="71" y="124"/>
                    <a:pt x="72" y="123"/>
                  </a:cubicBezTo>
                  <a:cubicBezTo>
                    <a:pt x="74" y="107"/>
                    <a:pt x="74" y="107"/>
                    <a:pt x="74" y="107"/>
                  </a:cubicBezTo>
                  <a:cubicBezTo>
                    <a:pt x="78" y="106"/>
                    <a:pt x="82" y="104"/>
                    <a:pt x="86" y="102"/>
                  </a:cubicBezTo>
                  <a:cubicBezTo>
                    <a:pt x="99" y="111"/>
                    <a:pt x="99" y="111"/>
                    <a:pt x="99" y="111"/>
                  </a:cubicBezTo>
                  <a:cubicBezTo>
                    <a:pt x="100" y="112"/>
                    <a:pt x="101" y="112"/>
                    <a:pt x="102" y="111"/>
                  </a:cubicBezTo>
                  <a:cubicBezTo>
                    <a:pt x="111" y="102"/>
                    <a:pt x="111" y="102"/>
                    <a:pt x="111" y="102"/>
                  </a:cubicBezTo>
                  <a:cubicBezTo>
                    <a:pt x="112" y="101"/>
                    <a:pt x="112" y="100"/>
                    <a:pt x="111" y="99"/>
                  </a:cubicBezTo>
                  <a:cubicBezTo>
                    <a:pt x="102" y="86"/>
                    <a:pt x="102" y="86"/>
                    <a:pt x="102" y="86"/>
                  </a:cubicBezTo>
                  <a:cubicBezTo>
                    <a:pt x="104" y="82"/>
                    <a:pt x="106" y="78"/>
                    <a:pt x="107" y="74"/>
                  </a:cubicBezTo>
                  <a:cubicBezTo>
                    <a:pt x="123" y="71"/>
                    <a:pt x="123" y="71"/>
                    <a:pt x="123" y="71"/>
                  </a:cubicBezTo>
                  <a:cubicBezTo>
                    <a:pt x="124" y="71"/>
                    <a:pt x="125" y="70"/>
                    <a:pt x="125" y="69"/>
                  </a:cubicBezTo>
                  <a:cubicBezTo>
                    <a:pt x="125" y="56"/>
                    <a:pt x="125" y="56"/>
                    <a:pt x="125" y="56"/>
                  </a:cubicBezTo>
                  <a:cubicBezTo>
                    <a:pt x="125" y="55"/>
                    <a:pt x="124" y="54"/>
                    <a:pt x="123" y="53"/>
                  </a:cubicBezTo>
                  <a:close/>
                  <a:moveTo>
                    <a:pt x="62" y="85"/>
                  </a:moveTo>
                  <a:cubicBezTo>
                    <a:pt x="50" y="85"/>
                    <a:pt x="39" y="75"/>
                    <a:pt x="39" y="62"/>
                  </a:cubicBezTo>
                  <a:cubicBezTo>
                    <a:pt x="39" y="50"/>
                    <a:pt x="50" y="39"/>
                    <a:pt x="62" y="39"/>
                  </a:cubicBezTo>
                  <a:cubicBezTo>
                    <a:pt x="75" y="39"/>
                    <a:pt x="86" y="50"/>
                    <a:pt x="86" y="62"/>
                  </a:cubicBezTo>
                  <a:cubicBezTo>
                    <a:pt x="86" y="75"/>
                    <a:pt x="75" y="85"/>
                    <a:pt x="62" y="85"/>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30" name="Content Placeholder 15">
            <a:extLst>
              <a:ext uri="{FF2B5EF4-FFF2-40B4-BE49-F238E27FC236}">
                <a16:creationId xmlns:a16="http://schemas.microsoft.com/office/drawing/2014/main" id="{2D137B8B-1EE0-41E8-8E11-08AC2B3B1E78}"/>
              </a:ext>
            </a:extLst>
          </p:cNvPr>
          <p:cNvSpPr txBox="1">
            <a:spLocks/>
          </p:cNvSpPr>
          <p:nvPr/>
        </p:nvSpPr>
        <p:spPr>
          <a:xfrm>
            <a:off x="4849565" y="1611583"/>
            <a:ext cx="6480422" cy="43481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Bef>
                <a:spcPts val="0"/>
              </a:spcBef>
              <a:spcAft>
                <a:spcPts val="600"/>
              </a:spcAft>
              <a:buFont typeface="Wingdings" panose="05000000000000000000" pitchFamily="2" charset="2"/>
              <a:buChar char="Ø"/>
            </a:pPr>
            <a:r>
              <a:rPr lang="en-US" b="1" dirty="0">
                <a:solidFill>
                  <a:srgbClr val="4F8FB0"/>
                </a:solidFill>
              </a:rPr>
              <a:t>What is the </a:t>
            </a:r>
            <a:r>
              <a:rPr lang="en-US" b="1" i="1" dirty="0">
                <a:solidFill>
                  <a:srgbClr val="4F8FB0"/>
                </a:solidFill>
              </a:rPr>
              <a:t>most</a:t>
            </a:r>
            <a:r>
              <a:rPr lang="en-US" b="1" dirty="0">
                <a:solidFill>
                  <a:srgbClr val="4F8FB0"/>
                </a:solidFill>
              </a:rPr>
              <a:t> interesting thing you learned today? </a:t>
            </a:r>
          </a:p>
          <a:p>
            <a:pPr>
              <a:lnSpc>
                <a:spcPct val="140000"/>
              </a:lnSpc>
              <a:spcBef>
                <a:spcPts val="0"/>
              </a:spcBef>
              <a:spcAft>
                <a:spcPts val="600"/>
              </a:spcAft>
              <a:buFont typeface="Wingdings" panose="05000000000000000000" pitchFamily="2" charset="2"/>
              <a:buChar char="Ø"/>
            </a:pPr>
            <a:r>
              <a:rPr lang="en-US" b="1" dirty="0">
                <a:solidFill>
                  <a:srgbClr val="4F8FB0"/>
                </a:solidFill>
              </a:rPr>
              <a:t>What can you use immediately when working with your adopted Chapter? </a:t>
            </a:r>
          </a:p>
          <a:p>
            <a:pPr>
              <a:lnSpc>
                <a:spcPct val="140000"/>
              </a:lnSpc>
              <a:spcBef>
                <a:spcPts val="0"/>
              </a:spcBef>
              <a:spcAft>
                <a:spcPts val="600"/>
              </a:spcAft>
              <a:buFont typeface="Wingdings" panose="05000000000000000000" pitchFamily="2" charset="2"/>
              <a:buChar char="Ø"/>
            </a:pPr>
            <a:r>
              <a:rPr lang="en-US" b="1" dirty="0">
                <a:solidFill>
                  <a:srgbClr val="4F8FB0"/>
                </a:solidFill>
              </a:rPr>
              <a:t>Questions?</a:t>
            </a:r>
          </a:p>
        </p:txBody>
      </p:sp>
      <p:sp>
        <p:nvSpPr>
          <p:cNvPr id="31" name="Title 9">
            <a:extLst>
              <a:ext uri="{FF2B5EF4-FFF2-40B4-BE49-F238E27FC236}">
                <a16:creationId xmlns:a16="http://schemas.microsoft.com/office/drawing/2014/main" id="{974E52C9-9701-40DD-AA2A-2800DC495724}"/>
              </a:ext>
            </a:extLst>
          </p:cNvPr>
          <p:cNvSpPr txBox="1">
            <a:spLocks/>
          </p:cNvSpPr>
          <p:nvPr/>
        </p:nvSpPr>
        <p:spPr>
          <a:xfrm>
            <a:off x="4751387" y="619378"/>
            <a:ext cx="8045699" cy="713867"/>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en-US" dirty="0"/>
              <a:t>Before We Go…</a:t>
            </a:r>
          </a:p>
        </p:txBody>
      </p:sp>
    </p:spTree>
    <p:extLst>
      <p:ext uri="{BB962C8B-B14F-4D97-AF65-F5344CB8AC3E}">
        <p14:creationId xmlns:p14="http://schemas.microsoft.com/office/powerpoint/2010/main" val="35810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left)">
                                      <p:cBhvr>
                                        <p:cTn id="12" dur="500"/>
                                        <p:tgtEl>
                                          <p:spTgt spid="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8"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par>
                                <p:cTn id="21" presetID="12" presetClass="entr" presetSubtype="1" fill="hold" nodeType="withEffect">
                                  <p:stCondLst>
                                    <p:cond delay="50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p:tgtEl>
                                          <p:spTgt spid="27"/>
                                        </p:tgtEl>
                                        <p:attrNameLst>
                                          <p:attrName>ppt_y</p:attrName>
                                        </p:attrNameLst>
                                      </p:cBhvr>
                                      <p:tavLst>
                                        <p:tav tm="0">
                                          <p:val>
                                            <p:strVal val="#ppt_y-#ppt_h*1.125000"/>
                                          </p:val>
                                        </p:tav>
                                        <p:tav tm="100000">
                                          <p:val>
                                            <p:strVal val="#ppt_y"/>
                                          </p:val>
                                        </p:tav>
                                      </p:tavLst>
                                    </p:anim>
                                    <p:animEffect transition="in" filter="wipe(down)">
                                      <p:cBhvr>
                                        <p:cTn id="24" dur="500"/>
                                        <p:tgtEl>
                                          <p:spTgt spid="27"/>
                                        </p:tgtEl>
                                      </p:cBhvr>
                                    </p:animEffect>
                                  </p:childTnLst>
                                </p:cTn>
                              </p:par>
                              <p:par>
                                <p:cTn id="25" presetID="12" presetClass="entr" presetSubtype="4" fill="hold"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up)">
                                      <p:cBhvr>
                                        <p:cTn id="28" dur="500"/>
                                        <p:tgtEl>
                                          <p:spTgt spid="15"/>
                                        </p:tgtEl>
                                      </p:cBhvr>
                                    </p:animEffect>
                                  </p:childTnLst>
                                </p:cTn>
                              </p:par>
                              <p:par>
                                <p:cTn id="29" presetID="12" presetClass="entr" presetSubtype="2" fill="hold" nodeType="withEffect">
                                  <p:stCondLst>
                                    <p:cond delay="10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ppt_x</p:attrName>
                                        </p:attrNameLst>
                                      </p:cBhvr>
                                      <p:tavLst>
                                        <p:tav tm="0">
                                          <p:val>
                                            <p:strVal val="#ppt_x+#ppt_w*1.125000"/>
                                          </p:val>
                                        </p:tav>
                                        <p:tav tm="100000">
                                          <p:val>
                                            <p:strVal val="#ppt_x"/>
                                          </p:val>
                                        </p:tav>
                                      </p:tavLst>
                                    </p:anim>
                                    <p:animEffect transition="in" filter="wipe(left)">
                                      <p:cBhvr>
                                        <p:cTn id="32" dur="500"/>
                                        <p:tgtEl>
                                          <p:spTgt spid="12"/>
                                        </p:tgtEl>
                                      </p:cBhvr>
                                    </p:animEffect>
                                  </p:childTnLst>
                                </p:cTn>
                              </p:par>
                              <p:par>
                                <p:cTn id="33" presetID="12" presetClass="entr" presetSubtype="4" fill="hold" grpId="0" nodeType="withEffect">
                                  <p:stCondLst>
                                    <p:cond delay="10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p:tgtEl>
                                          <p:spTgt spid="8"/>
                                        </p:tgtEl>
                                        <p:attrNameLst>
                                          <p:attrName>ppt_y</p:attrName>
                                        </p:attrNameLst>
                                      </p:cBhvr>
                                      <p:tavLst>
                                        <p:tav tm="0">
                                          <p:val>
                                            <p:strVal val="#ppt_y+#ppt_h*1.125000"/>
                                          </p:val>
                                        </p:tav>
                                        <p:tav tm="100000">
                                          <p:val>
                                            <p:strVal val="#ppt_y"/>
                                          </p:val>
                                        </p:tav>
                                      </p:tavLst>
                                    </p:anim>
                                    <p:animEffect transition="in" filter="wipe(up)">
                                      <p:cBhvr>
                                        <p:cTn id="36" dur="500"/>
                                        <p:tgtEl>
                                          <p:spTgt spid="8"/>
                                        </p:tgtEl>
                                      </p:cBhvr>
                                    </p:animEffect>
                                  </p:childTnLst>
                                </p:cTn>
                              </p:par>
                              <p:par>
                                <p:cTn id="37" presetID="12" presetClass="entr" presetSubtype="1" fill="hold" grpId="0" nodeType="withEffect">
                                  <p:stCondLst>
                                    <p:cond delay="15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down)">
                                      <p:cBhvr>
                                        <p:cTn id="40" dur="500"/>
                                        <p:tgtEl>
                                          <p:spTgt spid="11"/>
                                        </p:tgtEl>
                                      </p:cBhvr>
                                    </p:animEffect>
                                  </p:childTnLst>
                                </p:cTn>
                              </p:par>
                              <p:par>
                                <p:cTn id="41" presetID="12" presetClass="entr" presetSubtype="2" fill="hold" nodeType="withEffect">
                                  <p:stCondLst>
                                    <p:cond delay="15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ppt_x</p:attrName>
                                        </p:attrNameLst>
                                      </p:cBhvr>
                                      <p:tavLst>
                                        <p:tav tm="0">
                                          <p:val>
                                            <p:strVal val="#ppt_x+#ppt_w*1.125000"/>
                                          </p:val>
                                        </p:tav>
                                        <p:tav tm="100000">
                                          <p:val>
                                            <p:strVal val="#ppt_x"/>
                                          </p:val>
                                        </p:tav>
                                      </p:tavLst>
                                    </p:anim>
                                    <p:animEffect transition="in" filter="wipe(left)">
                                      <p:cBhvr>
                                        <p:cTn id="44" dur="500"/>
                                        <p:tgtEl>
                                          <p:spTgt spid="18"/>
                                        </p:tgtEl>
                                      </p:cBhvr>
                                    </p:animEffect>
                                  </p:childTnLst>
                                </p:cTn>
                              </p:par>
                              <p:par>
                                <p:cTn id="45" presetID="12" presetClass="entr" presetSubtype="4" fill="hold" grpId="0" nodeType="withEffect">
                                  <p:stCondLst>
                                    <p:cond delay="150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p:tgtEl>
                                          <p:spTgt spid="2"/>
                                        </p:tgtEl>
                                        <p:attrNameLst>
                                          <p:attrName>ppt_y</p:attrName>
                                        </p:attrNameLst>
                                      </p:cBhvr>
                                      <p:tavLst>
                                        <p:tav tm="0">
                                          <p:val>
                                            <p:strVal val="#ppt_y+#ppt_h*1.125000"/>
                                          </p:val>
                                        </p:tav>
                                        <p:tav tm="100000">
                                          <p:val>
                                            <p:strVal val="#ppt_y"/>
                                          </p:val>
                                        </p:tav>
                                      </p:tavLst>
                                    </p:anim>
                                    <p:animEffect transition="in" filter="wipe(up)">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5693-756C-6548-AA85-451D61CB1306}"/>
              </a:ext>
            </a:extLst>
          </p:cNvPr>
          <p:cNvSpPr>
            <a:spLocks noGrp="1"/>
          </p:cNvSpPr>
          <p:nvPr>
            <p:ph type="ctrTitle"/>
          </p:nvPr>
        </p:nvSpPr>
        <p:spPr>
          <a:xfrm>
            <a:off x="1093227" y="2805742"/>
            <a:ext cx="10005545" cy="1246515"/>
          </a:xfrm>
        </p:spPr>
        <p:txBody>
          <a:bodyPr/>
          <a:lstStyle/>
          <a:p>
            <a:pPr algn="ctr"/>
            <a:r>
              <a:rPr lang="en-US" dirty="0"/>
              <a:t>Thank you!</a:t>
            </a:r>
          </a:p>
        </p:txBody>
      </p:sp>
      <p:sp>
        <p:nvSpPr>
          <p:cNvPr id="3" name="Subtitle 2">
            <a:extLst>
              <a:ext uri="{FF2B5EF4-FFF2-40B4-BE49-F238E27FC236}">
                <a16:creationId xmlns:a16="http://schemas.microsoft.com/office/drawing/2014/main" id="{04DAA0F1-4B3B-B644-8557-56741242E0D7}"/>
              </a:ext>
            </a:extLst>
          </p:cNvPr>
          <p:cNvSpPr>
            <a:spLocks noGrp="1"/>
          </p:cNvSpPr>
          <p:nvPr>
            <p:ph type="subTitle" idx="1"/>
          </p:nvPr>
        </p:nvSpPr>
        <p:spPr>
          <a:xfrm>
            <a:off x="6275854" y="277485"/>
            <a:ext cx="5916146" cy="1655762"/>
          </a:xfrm>
        </p:spPr>
        <p:txBody>
          <a:bodyPr>
            <a:noAutofit/>
          </a:bodyPr>
          <a:lstStyle/>
          <a:p>
            <a:r>
              <a:rPr lang="en-US" sz="2200" dirty="0"/>
              <a:t>Erica Poff, PMP, CAE, IOM</a:t>
            </a:r>
          </a:p>
          <a:p>
            <a:r>
              <a:rPr lang="en-US" sz="2200" dirty="0"/>
              <a:t>Vice President, Nonprofit Effectiveness</a:t>
            </a:r>
          </a:p>
          <a:p>
            <a:r>
              <a:rPr lang="en-US" sz="2200" dirty="0">
                <a:hlinkClick r:id="rId3"/>
              </a:rPr>
              <a:t>Erica@TalbottTalent.com</a:t>
            </a:r>
            <a:endParaRPr lang="en-US" sz="2200" dirty="0"/>
          </a:p>
          <a:p>
            <a:r>
              <a:rPr lang="en-US" sz="2200" dirty="0"/>
              <a:t>(317)759-9595</a:t>
            </a:r>
          </a:p>
        </p:txBody>
      </p:sp>
    </p:spTree>
    <p:extLst>
      <p:ext uri="{BB962C8B-B14F-4D97-AF65-F5344CB8AC3E}">
        <p14:creationId xmlns:p14="http://schemas.microsoft.com/office/powerpoint/2010/main" val="134479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819E7-A077-4C7A-9F34-3915322A9B63}"/>
              </a:ext>
            </a:extLst>
          </p:cNvPr>
          <p:cNvPicPr>
            <a:picLocks noChangeAspect="1"/>
          </p:cNvPicPr>
          <p:nvPr/>
        </p:nvPicPr>
        <p:blipFill>
          <a:blip r:embed="rId3"/>
          <a:stretch>
            <a:fillRect/>
          </a:stretch>
        </p:blipFill>
        <p:spPr>
          <a:xfrm>
            <a:off x="0" y="72482"/>
            <a:ext cx="12192000" cy="6201858"/>
          </a:xfrm>
          <a:prstGeom prst="rect">
            <a:avLst/>
          </a:prstGeom>
        </p:spPr>
      </p:pic>
      <p:sp>
        <p:nvSpPr>
          <p:cNvPr id="5" name="Title 2">
            <a:extLst>
              <a:ext uri="{FF2B5EF4-FFF2-40B4-BE49-F238E27FC236}">
                <a16:creationId xmlns:a16="http://schemas.microsoft.com/office/drawing/2014/main" id="{1B5A3C50-F6CD-44B0-8FBC-A2AA29962E76}"/>
              </a:ext>
            </a:extLst>
          </p:cNvPr>
          <p:cNvSpPr txBox="1">
            <a:spLocks/>
          </p:cNvSpPr>
          <p:nvPr/>
        </p:nvSpPr>
        <p:spPr>
          <a:xfrm>
            <a:off x="1110348" y="579669"/>
            <a:ext cx="9971303" cy="713867"/>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lgn="ctr"/>
            <a:r>
              <a:rPr lang="en-US" sz="4500" dirty="0"/>
              <a:t>Setting</a:t>
            </a:r>
            <a:r>
              <a:rPr lang="en-US" dirty="0"/>
              <a:t> Expectations</a:t>
            </a:r>
          </a:p>
        </p:txBody>
      </p:sp>
      <p:sp>
        <p:nvSpPr>
          <p:cNvPr id="6" name="Content Placeholder 1">
            <a:extLst>
              <a:ext uri="{FF2B5EF4-FFF2-40B4-BE49-F238E27FC236}">
                <a16:creationId xmlns:a16="http://schemas.microsoft.com/office/drawing/2014/main" id="{F1381C85-7645-4B56-8983-0104941BB020}"/>
              </a:ext>
            </a:extLst>
          </p:cNvPr>
          <p:cNvSpPr txBox="1">
            <a:spLocks/>
          </p:cNvSpPr>
          <p:nvPr/>
        </p:nvSpPr>
        <p:spPr>
          <a:xfrm>
            <a:off x="463827" y="1542944"/>
            <a:ext cx="8118471" cy="4220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4F8FB0"/>
                </a:solidFill>
              </a:rPr>
              <a:t>IFMA’s Expectations of Champions</a:t>
            </a:r>
          </a:p>
          <a:p>
            <a:pPr>
              <a:buFont typeface="Wingdings" panose="05000000000000000000" pitchFamily="2" charset="2"/>
              <a:buChar char="Ø"/>
            </a:pPr>
            <a:r>
              <a:rPr lang="en-US" sz="2400" b="1" dirty="0">
                <a:solidFill>
                  <a:srgbClr val="595959"/>
                </a:solidFill>
              </a:rPr>
              <a:t>Participate in kickoff meeting</a:t>
            </a:r>
          </a:p>
          <a:p>
            <a:pPr>
              <a:buFont typeface="Wingdings" panose="05000000000000000000" pitchFamily="2" charset="2"/>
              <a:buChar char="Ø"/>
            </a:pPr>
            <a:r>
              <a:rPr lang="en-US" sz="2400" b="1" dirty="0">
                <a:solidFill>
                  <a:srgbClr val="595959"/>
                </a:solidFill>
              </a:rPr>
              <a:t>Receive training </a:t>
            </a:r>
          </a:p>
          <a:p>
            <a:pPr>
              <a:buFont typeface="Wingdings" panose="05000000000000000000" pitchFamily="2" charset="2"/>
              <a:buChar char="Ø"/>
            </a:pPr>
            <a:r>
              <a:rPr lang="en-US" sz="2400" b="1" dirty="0">
                <a:solidFill>
                  <a:srgbClr val="595959"/>
                </a:solidFill>
              </a:rPr>
              <a:t>At least two (2) contacts with adopted chapter(s) per term</a:t>
            </a:r>
          </a:p>
          <a:p>
            <a:pPr>
              <a:buFont typeface="Wingdings" panose="05000000000000000000" pitchFamily="2" charset="2"/>
              <a:buChar char="Ø"/>
            </a:pPr>
            <a:r>
              <a:rPr lang="en-US" sz="2400" b="1" dirty="0">
                <a:solidFill>
                  <a:srgbClr val="595959"/>
                </a:solidFill>
              </a:rPr>
              <a:t>Provide feedback to chapter liaisons</a:t>
            </a: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1074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367A0-C96A-446A-9B46-F7392EC7A924}"/>
              </a:ext>
            </a:extLst>
          </p:cNvPr>
          <p:cNvSpPr txBox="1">
            <a:spLocks/>
          </p:cNvSpPr>
          <p:nvPr/>
        </p:nvSpPr>
        <p:spPr>
          <a:xfrm>
            <a:off x="4965430" y="629268"/>
            <a:ext cx="6586491" cy="12861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spcAft>
                <a:spcPts val="600"/>
              </a:spcAft>
            </a:pPr>
            <a:r>
              <a:rPr lang="en-US" dirty="0"/>
              <a:t>How IFMA Champions Serve</a:t>
            </a:r>
          </a:p>
        </p:txBody>
      </p:sp>
      <p:sp>
        <p:nvSpPr>
          <p:cNvPr id="4" name="Content Placeholder 1">
            <a:extLst>
              <a:ext uri="{FF2B5EF4-FFF2-40B4-BE49-F238E27FC236}">
                <a16:creationId xmlns:a16="http://schemas.microsoft.com/office/drawing/2014/main" id="{FC26E32A-14E8-4DC0-BDF8-ED6600C6CF46}"/>
              </a:ext>
            </a:extLst>
          </p:cNvPr>
          <p:cNvSpPr txBox="1">
            <a:spLocks/>
          </p:cNvSpPr>
          <p:nvPr/>
        </p:nvSpPr>
        <p:spPr>
          <a:xfrm>
            <a:off x="4965432" y="2569028"/>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b="1" dirty="0">
                <a:solidFill>
                  <a:srgbClr val="595959"/>
                </a:solidFill>
              </a:rPr>
              <a:t>Work with Chapter board leaders to understand their challenges, needs</a:t>
            </a:r>
          </a:p>
          <a:p>
            <a:pPr>
              <a:buFont typeface="Wingdings" panose="05000000000000000000" pitchFamily="2" charset="2"/>
              <a:buChar char="Ø"/>
            </a:pPr>
            <a:r>
              <a:rPr lang="en-US" sz="2400" b="1" dirty="0">
                <a:solidFill>
                  <a:srgbClr val="595959"/>
                </a:solidFill>
              </a:rPr>
              <a:t>Identify gaps in Chapter leadership’s knowledge about IFMA services and programs</a:t>
            </a:r>
          </a:p>
          <a:p>
            <a:pPr>
              <a:buFont typeface="Wingdings" panose="05000000000000000000" pitchFamily="2" charset="2"/>
              <a:buChar char="Ø"/>
            </a:pPr>
            <a:r>
              <a:rPr lang="en-US" sz="2400" b="1" dirty="0">
                <a:solidFill>
                  <a:srgbClr val="595959"/>
                </a:solidFill>
              </a:rPr>
              <a:t>Utilize resources from IFMA’s Champions Toolkit to develop solutions</a:t>
            </a:r>
          </a:p>
          <a:p>
            <a:pPr marL="0"/>
            <a:endParaRPr lang="en-US" sz="2000" dirty="0">
              <a:latin typeface="+mn-lt"/>
              <a:ea typeface="+mn-ea"/>
              <a:cs typeface="+mn-cs"/>
            </a:endParaRPr>
          </a:p>
        </p:txBody>
      </p:sp>
      <p:pic>
        <p:nvPicPr>
          <p:cNvPr id="2" name="Picture 1" descr="A low angle view of tall buildings&#10;&#10;Description automatically generated with medium confidence">
            <a:extLst>
              <a:ext uri="{FF2B5EF4-FFF2-40B4-BE49-F238E27FC236}">
                <a16:creationId xmlns:a16="http://schemas.microsoft.com/office/drawing/2014/main" id="{949DD537-6C75-4A1B-80A8-CA0B0B831A41}"/>
              </a:ext>
            </a:extLst>
          </p:cNvPr>
          <p:cNvPicPr>
            <a:picLocks noChangeAspect="1"/>
          </p:cNvPicPr>
          <p:nvPr/>
        </p:nvPicPr>
        <p:blipFill rotWithShape="1">
          <a:blip r:embed="rId3"/>
          <a:srcRect l="58131" r="4017"/>
          <a:stretch/>
        </p:blipFill>
        <p:spPr>
          <a:xfrm>
            <a:off x="20" y="10"/>
            <a:ext cx="4635571" cy="6857990"/>
          </a:xfrm>
          <a:prstGeom prst="rect">
            <a:avLst/>
          </a:prstGeom>
          <a:noFill/>
          <a:effectLst/>
        </p:spPr>
      </p:pic>
      <p:cxnSp>
        <p:nvCxnSpPr>
          <p:cNvPr id="6"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126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F1381C85-7645-4B56-8983-0104941BB020}"/>
              </a:ext>
            </a:extLst>
          </p:cNvPr>
          <p:cNvSpPr txBox="1">
            <a:spLocks/>
          </p:cNvSpPr>
          <p:nvPr/>
        </p:nvSpPr>
        <p:spPr>
          <a:xfrm>
            <a:off x="581771" y="1353011"/>
            <a:ext cx="9322281" cy="4151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4F8FB0"/>
                </a:solidFill>
              </a:rPr>
              <a:t>What Chapters Can Expect From Champions</a:t>
            </a:r>
          </a:p>
          <a:p>
            <a:pPr>
              <a:buFont typeface="Wingdings" panose="05000000000000000000" pitchFamily="2" charset="2"/>
              <a:buChar char="Ø"/>
            </a:pPr>
            <a:r>
              <a:rPr lang="en-US" b="1" dirty="0">
                <a:solidFill>
                  <a:srgbClr val="595959"/>
                </a:solidFill>
              </a:rPr>
              <a:t>Guidance</a:t>
            </a:r>
          </a:p>
          <a:p>
            <a:pPr>
              <a:buFont typeface="Wingdings" panose="05000000000000000000" pitchFamily="2" charset="2"/>
              <a:buChar char="Ø"/>
            </a:pPr>
            <a:r>
              <a:rPr lang="en-US" b="1" dirty="0">
                <a:solidFill>
                  <a:srgbClr val="595959"/>
                </a:solidFill>
              </a:rPr>
              <a:t>Advice</a:t>
            </a:r>
          </a:p>
          <a:p>
            <a:pPr>
              <a:buFont typeface="Wingdings" panose="05000000000000000000" pitchFamily="2" charset="2"/>
              <a:buChar char="Ø"/>
            </a:pPr>
            <a:r>
              <a:rPr lang="en-US" b="1" dirty="0">
                <a:solidFill>
                  <a:srgbClr val="595959"/>
                </a:solidFill>
              </a:rPr>
              <a:t>Mentorship</a:t>
            </a:r>
          </a:p>
          <a:p>
            <a:pPr>
              <a:buFont typeface="Wingdings" panose="05000000000000000000" pitchFamily="2" charset="2"/>
              <a:buChar char="Ø"/>
            </a:pPr>
            <a:r>
              <a:rPr lang="en-US" b="1" dirty="0">
                <a:solidFill>
                  <a:srgbClr val="595959"/>
                </a:solidFill>
              </a:rPr>
              <a:t>Support and encouragement</a:t>
            </a:r>
          </a:p>
          <a:p>
            <a:pPr>
              <a:buFont typeface="Wingdings" panose="05000000000000000000" pitchFamily="2" charset="2"/>
              <a:buChar char="Ø"/>
            </a:pPr>
            <a:r>
              <a:rPr lang="en-US" b="1" dirty="0">
                <a:solidFill>
                  <a:srgbClr val="595959"/>
                </a:solidFill>
              </a:rPr>
              <a:t>Insight into ‘what’s new’</a:t>
            </a:r>
          </a:p>
          <a:p>
            <a:pPr>
              <a:buFont typeface="Wingdings" panose="05000000000000000000" pitchFamily="2" charset="2"/>
              <a:buChar char="Ø"/>
            </a:pPr>
            <a:endParaRPr lang="en-US" sz="2400" b="1" dirty="0">
              <a:solidFill>
                <a:srgbClr val="595959"/>
              </a:solidFill>
            </a:endParaRPr>
          </a:p>
          <a:p>
            <a:pPr marL="0" indent="0">
              <a:buNone/>
            </a:pPr>
            <a:endParaRPr lang="en-US" sz="2400" b="1" dirty="0">
              <a:solidFill>
                <a:srgbClr val="595959"/>
              </a:solidFill>
            </a:endParaRPr>
          </a:p>
          <a:p>
            <a:pPr marL="0" indent="0">
              <a:buFont typeface="Arial" panose="020B0604020202020204" pitchFamily="34" charset="0"/>
              <a:buNone/>
            </a:pPr>
            <a:endParaRPr lang="en-US" dirty="0">
              <a:solidFill>
                <a:srgbClr val="4F8FB0"/>
              </a:solidFill>
              <a:latin typeface="Roboto" panose="02000000000000000000" pitchFamily="2" charset="0"/>
              <a:ea typeface="Roboto" panose="02000000000000000000" pitchFamily="2" charset="0"/>
            </a:endParaRPr>
          </a:p>
        </p:txBody>
      </p:sp>
      <p:sp>
        <p:nvSpPr>
          <p:cNvPr id="7" name="Title 2">
            <a:extLst>
              <a:ext uri="{FF2B5EF4-FFF2-40B4-BE49-F238E27FC236}">
                <a16:creationId xmlns:a16="http://schemas.microsoft.com/office/drawing/2014/main" id="{3F8F35C3-6DDE-43EC-A0FD-548D9FCBAB22}"/>
              </a:ext>
            </a:extLst>
          </p:cNvPr>
          <p:cNvSpPr txBox="1">
            <a:spLocks/>
          </p:cNvSpPr>
          <p:nvPr/>
        </p:nvSpPr>
        <p:spPr>
          <a:xfrm>
            <a:off x="1110348" y="503918"/>
            <a:ext cx="9971303" cy="713867"/>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pPr algn="ctr"/>
            <a:r>
              <a:rPr lang="en-US" sz="4500" dirty="0"/>
              <a:t>Setting</a:t>
            </a:r>
            <a:r>
              <a:rPr lang="en-US" dirty="0"/>
              <a:t> Expectations</a:t>
            </a:r>
          </a:p>
        </p:txBody>
      </p:sp>
      <p:pic>
        <p:nvPicPr>
          <p:cNvPr id="4" name="Picture 3">
            <a:extLst>
              <a:ext uri="{FF2B5EF4-FFF2-40B4-BE49-F238E27FC236}">
                <a16:creationId xmlns:a16="http://schemas.microsoft.com/office/drawing/2014/main" id="{1FAE5BD9-BF97-4D98-BA49-4BF4ED2D59C9}"/>
              </a:ext>
            </a:extLst>
          </p:cNvPr>
          <p:cNvPicPr>
            <a:picLocks noChangeAspect="1"/>
          </p:cNvPicPr>
          <p:nvPr/>
        </p:nvPicPr>
        <p:blipFill>
          <a:blip r:embed="rId3"/>
          <a:stretch>
            <a:fillRect/>
          </a:stretch>
        </p:blipFill>
        <p:spPr>
          <a:xfrm>
            <a:off x="6422456" y="2388112"/>
            <a:ext cx="4461189" cy="3648892"/>
          </a:xfrm>
          <a:prstGeom prst="rect">
            <a:avLst/>
          </a:prstGeom>
        </p:spPr>
      </p:pic>
    </p:spTree>
    <p:extLst>
      <p:ext uri="{BB962C8B-B14F-4D97-AF65-F5344CB8AC3E}">
        <p14:creationId xmlns:p14="http://schemas.microsoft.com/office/powerpoint/2010/main" val="420011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email, website&#10;&#10;Description automatically generated">
            <a:extLst>
              <a:ext uri="{FF2B5EF4-FFF2-40B4-BE49-F238E27FC236}">
                <a16:creationId xmlns:a16="http://schemas.microsoft.com/office/drawing/2014/main" id="{9C2C8347-5B1C-4436-8F33-8E9EB3745DAA}"/>
              </a:ext>
            </a:extLst>
          </p:cNvPr>
          <p:cNvPicPr>
            <a:picLocks noChangeAspect="1"/>
          </p:cNvPicPr>
          <p:nvPr/>
        </p:nvPicPr>
        <p:blipFill>
          <a:blip r:embed="rId3"/>
          <a:stretch>
            <a:fillRect/>
          </a:stretch>
        </p:blipFill>
        <p:spPr>
          <a:xfrm>
            <a:off x="643467" y="1503046"/>
            <a:ext cx="5294716" cy="3851905"/>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website&#10;&#10;Description automatically generated">
            <a:extLst>
              <a:ext uri="{FF2B5EF4-FFF2-40B4-BE49-F238E27FC236}">
                <a16:creationId xmlns:a16="http://schemas.microsoft.com/office/drawing/2014/main" id="{38346561-FE25-45B8-9767-6BBAB4FAB89C}"/>
              </a:ext>
            </a:extLst>
          </p:cNvPr>
          <p:cNvPicPr>
            <a:picLocks noChangeAspect="1"/>
          </p:cNvPicPr>
          <p:nvPr/>
        </p:nvPicPr>
        <p:blipFill>
          <a:blip r:embed="rId4"/>
          <a:stretch>
            <a:fillRect/>
          </a:stretch>
        </p:blipFill>
        <p:spPr>
          <a:xfrm>
            <a:off x="6470797" y="643467"/>
            <a:ext cx="4860754" cy="5571066"/>
          </a:xfrm>
          <a:prstGeom prst="rect">
            <a:avLst/>
          </a:prstGeom>
        </p:spPr>
      </p:pic>
    </p:spTree>
    <p:extLst>
      <p:ext uri="{BB962C8B-B14F-4D97-AF65-F5344CB8AC3E}">
        <p14:creationId xmlns:p14="http://schemas.microsoft.com/office/powerpoint/2010/main" val="1661926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76937-E14E-42C9-BFA0-3BFD49E86E88}"/>
              </a:ext>
            </a:extLst>
          </p:cNvPr>
          <p:cNvPicPr>
            <a:picLocks noChangeAspect="1"/>
          </p:cNvPicPr>
          <p:nvPr/>
        </p:nvPicPr>
        <p:blipFill>
          <a:blip r:embed="rId3"/>
          <a:stretch>
            <a:fillRect/>
          </a:stretch>
        </p:blipFill>
        <p:spPr>
          <a:xfrm>
            <a:off x="2442753" y="104546"/>
            <a:ext cx="6847187" cy="6230940"/>
          </a:xfrm>
          <a:prstGeom prst="rect">
            <a:avLst/>
          </a:prstGeom>
        </p:spPr>
      </p:pic>
    </p:spTree>
    <p:extLst>
      <p:ext uri="{BB962C8B-B14F-4D97-AF65-F5344CB8AC3E}">
        <p14:creationId xmlns:p14="http://schemas.microsoft.com/office/powerpoint/2010/main" val="290213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D291DA-E886-40EC-93F9-88385C673A5D}"/>
              </a:ext>
            </a:extLst>
          </p:cNvPr>
          <p:cNvPicPr>
            <a:picLocks noChangeAspect="1"/>
          </p:cNvPicPr>
          <p:nvPr/>
        </p:nvPicPr>
        <p:blipFill>
          <a:blip r:embed="rId3"/>
          <a:stretch>
            <a:fillRect/>
          </a:stretch>
        </p:blipFill>
        <p:spPr>
          <a:xfrm>
            <a:off x="888303" y="643466"/>
            <a:ext cx="4805044" cy="557106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F9BB9AC-D424-4F07-B085-DEDF527577D6}"/>
              </a:ext>
            </a:extLst>
          </p:cNvPr>
          <p:cNvPicPr>
            <a:picLocks noChangeAspect="1"/>
          </p:cNvPicPr>
          <p:nvPr/>
        </p:nvPicPr>
        <p:blipFill>
          <a:blip r:embed="rId4"/>
          <a:stretch>
            <a:fillRect/>
          </a:stretch>
        </p:blipFill>
        <p:spPr>
          <a:xfrm>
            <a:off x="6568291" y="643467"/>
            <a:ext cx="4665767" cy="5571066"/>
          </a:xfrm>
          <a:prstGeom prst="rect">
            <a:avLst/>
          </a:prstGeom>
        </p:spPr>
      </p:pic>
    </p:spTree>
    <p:extLst>
      <p:ext uri="{BB962C8B-B14F-4D97-AF65-F5344CB8AC3E}">
        <p14:creationId xmlns:p14="http://schemas.microsoft.com/office/powerpoint/2010/main" val="1336541121"/>
      </p:ext>
    </p:extLst>
  </p:cSld>
  <p:clrMapOvr>
    <a:masterClrMapping/>
  </p:clrMapOvr>
</p:sld>
</file>

<file path=ppt/theme/theme1.xml><?xml version="1.0" encoding="utf-8"?>
<a:theme xmlns:a="http://schemas.openxmlformats.org/drawingml/2006/main" name="Office Theme">
  <a:themeElements>
    <a:clrScheme name="IFMA Basic">
      <a:dk1>
        <a:srgbClr val="0E3345"/>
      </a:dk1>
      <a:lt1>
        <a:srgbClr val="FFFFFF"/>
      </a:lt1>
      <a:dk2>
        <a:srgbClr val="584F4D"/>
      </a:dk2>
      <a:lt2>
        <a:srgbClr val="E7F0F5"/>
      </a:lt2>
      <a:accent1>
        <a:srgbClr val="4F8FB0"/>
      </a:accent1>
      <a:accent2>
        <a:srgbClr val="559ABD"/>
      </a:accent2>
      <a:accent3>
        <a:srgbClr val="447B96"/>
      </a:accent3>
      <a:accent4>
        <a:srgbClr val="325C70"/>
      </a:accent4>
      <a:accent5>
        <a:srgbClr val="FF4546"/>
      </a:accent5>
      <a:accent6>
        <a:srgbClr val="FCB149"/>
      </a:accent6>
      <a:hlink>
        <a:srgbClr val="2A99D1"/>
      </a:hlink>
      <a:folHlink>
        <a:srgbClr val="BF343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a280c2dd-1bc5-4397-9fc4-f52076ffe7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27BEB6C4DB054DBE05080DB670FEA3" ma:contentTypeVersion="14" ma:contentTypeDescription="Create a new document." ma:contentTypeScope="" ma:versionID="44a7745ade5036c306a11f3b550a60b6">
  <xsd:schema xmlns:xsd="http://www.w3.org/2001/XMLSchema" xmlns:xs="http://www.w3.org/2001/XMLSchema" xmlns:p="http://schemas.microsoft.com/office/2006/metadata/properties" xmlns:ns2="a280c2dd-1bc5-4397-9fc4-f52076ffe7ce" xmlns:ns3="44dd43b1-bcfb-4aaa-ab4c-cbd020c07b95" targetNamespace="http://schemas.microsoft.com/office/2006/metadata/properties" ma:root="true" ma:fieldsID="52ed05b9fdbdcd20d6a024e50b5fb990" ns2:_="" ns3:_="">
    <xsd:import namespace="a280c2dd-1bc5-4397-9fc4-f52076ffe7ce"/>
    <xsd:import namespace="44dd43b1-bcfb-4aaa-ab4c-cbd020c07b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80c2dd-1bc5-4397-9fc4-f52076ffe7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4dd43b1-bcfb-4aaa-ab4c-cbd020c07b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68F6C-C76E-4B8C-AD3A-33FE34C7D838}">
  <ds:schemaRefs>
    <ds:schemaRef ds:uri="http://schemas.microsoft.com/sharepoint/v3/contenttype/forms"/>
  </ds:schemaRefs>
</ds:datastoreItem>
</file>

<file path=customXml/itemProps2.xml><?xml version="1.0" encoding="utf-8"?>
<ds:datastoreItem xmlns:ds="http://schemas.openxmlformats.org/officeDocument/2006/customXml" ds:itemID="{72A960F9-6285-4836-8BE1-8FE4BBF82B0A}">
  <ds:schemaRefs>
    <ds:schemaRef ds:uri="http://schemas.microsoft.com/office/2006/metadata/properties"/>
    <ds:schemaRef ds:uri="http://schemas.microsoft.com/office/infopath/2007/PartnerControls"/>
    <ds:schemaRef ds:uri="a280c2dd-1bc5-4397-9fc4-f52076ffe7ce"/>
  </ds:schemaRefs>
</ds:datastoreItem>
</file>

<file path=customXml/itemProps3.xml><?xml version="1.0" encoding="utf-8"?>
<ds:datastoreItem xmlns:ds="http://schemas.openxmlformats.org/officeDocument/2006/customXml" ds:itemID="{575B9C83-0533-4A35-A4FB-ABC3BBBA6E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80c2dd-1bc5-4397-9fc4-f52076ffe7ce"/>
    <ds:schemaRef ds:uri="44dd43b1-bcfb-4aaa-ab4c-cbd020c07b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3183</TotalTime>
  <Words>2926</Words>
  <Application>Microsoft Office PowerPoint</Application>
  <PresentationFormat>Widescreen</PresentationFormat>
  <Paragraphs>329</Paragraphs>
  <Slides>37</Slides>
  <Notes>36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Calibri</vt:lpstr>
      <vt:lpstr>Calibri Light</vt:lpstr>
      <vt:lpstr>lora</vt:lpstr>
      <vt:lpstr>Open Sans</vt:lpstr>
      <vt:lpstr>Open Sans Light</vt:lpstr>
      <vt:lpstr>Open Sans SemiBold</vt:lpstr>
      <vt:lpstr>Roboto</vt:lpstr>
      <vt:lpstr>Times New Roman</vt:lpstr>
      <vt:lpstr>Wingdings</vt:lpstr>
      <vt:lpstr>Office Theme</vt:lpstr>
      <vt:lpstr>IFMA Chapter Champions  Training Workshop</vt:lpstr>
      <vt:lpstr>PowerPoint Presentation</vt:lpstr>
      <vt:lpstr>About The IFMA Champions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Grant</dc:creator>
  <cp:lastModifiedBy>Mary Ressler</cp:lastModifiedBy>
  <cp:revision>7</cp:revision>
  <dcterms:created xsi:type="dcterms:W3CDTF">2021-05-11T16:49:36Z</dcterms:created>
  <dcterms:modified xsi:type="dcterms:W3CDTF">2022-01-24T20:55:07Z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0x010100D627BEB6C4DB054DBE05080DB670FEA3</vt:lpwstr>
  </property>
</Properties>
</file>