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71" r:id="rId3"/>
    <p:sldId id="257" r:id="rId4"/>
    <p:sldId id="258" r:id="rId5"/>
    <p:sldId id="272" r:id="rId6"/>
    <p:sldId id="283" r:id="rId7"/>
    <p:sldId id="273" r:id="rId8"/>
    <p:sldId id="274" r:id="rId9"/>
    <p:sldId id="275" r:id="rId10"/>
    <p:sldId id="259" r:id="rId11"/>
    <p:sldId id="276" r:id="rId12"/>
    <p:sldId id="277" r:id="rId13"/>
    <p:sldId id="278" r:id="rId14"/>
    <p:sldId id="284" r:id="rId15"/>
    <p:sldId id="269" r:id="rId16"/>
    <p:sldId id="270" r:id="rId17"/>
    <p:sldId id="279" r:id="rId18"/>
    <p:sldId id="280" r:id="rId19"/>
    <p:sldId id="281" r:id="rId20"/>
    <p:sldId id="289" r:id="rId21"/>
    <p:sldId id="285" r:id="rId22"/>
    <p:sldId id="286" r:id="rId23"/>
    <p:sldId id="287" r:id="rId24"/>
    <p:sldId id="288" r:id="rId25"/>
    <p:sldId id="260" r:id="rId26"/>
    <p:sldId id="261" r:id="rId27"/>
    <p:sldId id="262" r:id="rId28"/>
    <p:sldId id="263" r:id="rId29"/>
    <p:sldId id="264" r:id="rId30"/>
    <p:sldId id="265" r:id="rId31"/>
    <p:sldId id="282"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82857"/>
  </p:normalViewPr>
  <p:slideViewPr>
    <p:cSldViewPr snapToGrid="0">
      <p:cViewPr varScale="1">
        <p:scale>
          <a:sx n="139" d="100"/>
          <a:sy n="139" d="100"/>
        </p:scale>
        <p:origin x="176" y="18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xtension.org/for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35 Teams 40 Institutions and Counting    Hit my goal35-40!   Fund 20!    57% of success just by applying</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43cdb7268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43cdb7268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43cdb726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43cdb726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43cdb726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43cdb726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24840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7230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a:t>
            </a:r>
            <a:r>
              <a:rPr lang="en-US" dirty="0" err="1"/>
              <a:t>use.vg</a:t>
            </a:r>
            <a:r>
              <a:rPr lang="en-US" dirty="0"/>
              <a:t>/EgEcQ8  </a:t>
            </a:r>
          </a:p>
        </p:txBody>
      </p:sp>
    </p:spTree>
    <p:extLst>
      <p:ext uri="{BB962C8B-B14F-4D97-AF65-F5344CB8AC3E}">
        <p14:creationId xmlns:p14="http://schemas.microsoft.com/office/powerpoint/2010/main" val="399527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ccec0cca0_0_10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ccec0cca0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I’m Molly Immendorf, Design Strategist with the Extension Foundation. One question in your application that you might be wondering about is the Unique Value Proposition statement also known as the UVP statement.  Your UVP is a quick way to communicate your project idea while also differentiating what makes it special or different, in other words… unique. So what goes into a UVP statement?</a:t>
            </a:r>
            <a:endParaRPr/>
          </a:p>
        </p:txBody>
      </p:sp>
    </p:spTree>
    <p:extLst>
      <p:ext uri="{BB962C8B-B14F-4D97-AF65-F5344CB8AC3E}">
        <p14:creationId xmlns:p14="http://schemas.microsoft.com/office/powerpoint/2010/main" val="31819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ccec0cca0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ccec0cca0_0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 you can see here, it’s really a fill in the blank like MadLibs back in the day, except your team’s idea will shine through and be clear and concise. Let’s break down the parts of the UVP statement.</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81786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3508145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35081454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Clr>
                <a:srgbClr val="3A3A3C"/>
              </a:buClr>
              <a:buSzPts val="2100"/>
              <a:buFont typeface="Arial"/>
              <a:buNone/>
            </a:pPr>
            <a:r>
              <a:rPr lang="en" sz="1300" b="1">
                <a:solidFill>
                  <a:schemeClr val="dk1"/>
                </a:solidFill>
                <a:latin typeface="Avenir"/>
                <a:ea typeface="Avenir"/>
                <a:cs typeface="Avenir"/>
                <a:sym typeface="Avenir"/>
              </a:rPr>
              <a:t>&lt;program/project description&gt; = Event, Activity, Method, Curriculum, etc.</a:t>
            </a:r>
            <a:endParaRPr sz="1300" b="1">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1300" b="1">
                <a:solidFill>
                  <a:schemeClr val="dk1"/>
                </a:solidFill>
                <a:latin typeface="Avenir"/>
                <a:ea typeface="Avenir"/>
                <a:cs typeface="Avenir"/>
                <a:sym typeface="Avenir"/>
              </a:rPr>
              <a:t>&lt;target community members/participants&gt; = Who will benefit? Who is this for?</a:t>
            </a:r>
            <a:endParaRPr sz="1300">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1300" b="1">
                <a:solidFill>
                  <a:schemeClr val="dk1"/>
                </a:solidFill>
                <a:latin typeface="Avenir"/>
                <a:ea typeface="Avenir"/>
                <a:cs typeface="Avenir"/>
                <a:sym typeface="Avenir"/>
              </a:rPr>
              <a:t>&lt;key value&gt; =</a:t>
            </a:r>
            <a:r>
              <a:rPr lang="en" sz="600" b="1">
                <a:solidFill>
                  <a:schemeClr val="dk1"/>
                </a:solidFill>
                <a:latin typeface="Avenir"/>
                <a:ea typeface="Avenir"/>
                <a:cs typeface="Avenir"/>
                <a:sym typeface="Avenir"/>
              </a:rPr>
              <a:t> </a:t>
            </a:r>
            <a:r>
              <a:rPr lang="en" sz="1400" b="1">
                <a:solidFill>
                  <a:schemeClr val="dk1"/>
                </a:solidFill>
                <a:latin typeface="Avenir"/>
                <a:ea typeface="Avenir"/>
                <a:cs typeface="Avenir"/>
                <a:sym typeface="Avenir"/>
              </a:rPr>
              <a:t>How does it respect and show understanding/empathy of the community?</a:t>
            </a:r>
            <a:endParaRPr sz="600">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1300" b="1">
                <a:solidFill>
                  <a:schemeClr val="dk1"/>
                </a:solidFill>
                <a:latin typeface="Avenir"/>
                <a:ea typeface="Avenir"/>
                <a:cs typeface="Avenir"/>
                <a:sym typeface="Avenir"/>
              </a:rPr>
              <a:t>&lt;primary benefits&gt; = Outputs and Outcomes</a:t>
            </a:r>
            <a:endParaRPr sz="1300" b="1">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1300" b="1">
                <a:solidFill>
                  <a:schemeClr val="dk1"/>
                </a:solidFill>
                <a:latin typeface="Avenir"/>
                <a:ea typeface="Avenir"/>
                <a:cs typeface="Avenir"/>
                <a:sym typeface="Avenir"/>
              </a:rPr>
              <a:t>&lt;existing alternatives&gt; = What’s already being done? Status quo</a:t>
            </a:r>
            <a:endParaRPr sz="1300">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490843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ccec0cca0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ccec0cca0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None/>
            </a:pPr>
            <a:r>
              <a:rPr lang="en">
                <a:solidFill>
                  <a:schemeClr val="dk1"/>
                </a:solidFill>
              </a:rPr>
              <a:t>Here’s an example from your application guide to show how this can describe a pilot idea succinctly.   Now that you’ve seen all the parts of the application, let’s turn to the next portion of today’s workshop.</a:t>
            </a:r>
            <a:endParaRPr>
              <a:solidFill>
                <a:schemeClr val="dk1"/>
              </a:solidFill>
            </a:endParaRPr>
          </a:p>
        </p:txBody>
      </p:sp>
    </p:spTree>
    <p:extLst>
      <p:ext uri="{BB962C8B-B14F-4D97-AF65-F5344CB8AC3E}">
        <p14:creationId xmlns:p14="http://schemas.microsoft.com/office/powerpoint/2010/main" val="142626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35081454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35081454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will be in breakout rooms by team.  There are three main steps to guide your time together.  First, use the application guide (link or file upload here). As Ashley mentioned in the video, it is a fillable PDF that has all of the questions that you can then copy and paste into the actual application in Survey Monkey apply.  Second, use your time wisely, over the breakout time, focus on 2-3 questions tops - one at a time.  Would you like some advice or help? Request a consultation from a Key Informant to come to your room for 10-15 min.  </a:t>
            </a:r>
            <a:endParaRPr/>
          </a:p>
        </p:txBody>
      </p:sp>
    </p:spTree>
    <p:extLst>
      <p:ext uri="{BB962C8B-B14F-4D97-AF65-F5344CB8AC3E}">
        <p14:creationId xmlns:p14="http://schemas.microsoft.com/office/powerpoint/2010/main" val="388565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43cdb726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43cdb726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350814549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35081454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have many Key Informants on hand to help you. Whether you’d like advice on how innovative your pilot idea is, ideas for how to collect data, some feedback on your UVP statement, and so on, we are here to help.  </a:t>
            </a:r>
            <a:endParaRPr dirty="0"/>
          </a:p>
        </p:txBody>
      </p:sp>
    </p:spTree>
    <p:extLst>
      <p:ext uri="{BB962C8B-B14F-4D97-AF65-F5344CB8AC3E}">
        <p14:creationId xmlns:p14="http://schemas.microsoft.com/office/powerpoint/2010/main" val="2254426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350814549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35081454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 share a few tips that might make this easier for you to focus.  First - download the PDF and have one team member open it in Adobe Acrobat, share their screen and then fill out drafts live. - Decide who is going to do this.</a:t>
            </a:r>
            <a:endParaRPr/>
          </a:p>
        </p:txBody>
      </p:sp>
    </p:spTree>
    <p:extLst>
      <p:ext uri="{BB962C8B-B14F-4D97-AF65-F5344CB8AC3E}">
        <p14:creationId xmlns:p14="http://schemas.microsoft.com/office/powerpoint/2010/main" val="247237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350814549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35081454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been mentioned to focus on 2-3 application questions - don’t do this all at once - do it one at a time, together.  Would you like advice or guidance, ask but understand the Key Informants only have about 10-15 minutes with you so they can help other teams, too.</a:t>
            </a:r>
            <a:endParaRPr/>
          </a:p>
        </p:txBody>
      </p:sp>
    </p:spTree>
    <p:extLst>
      <p:ext uri="{BB962C8B-B14F-4D97-AF65-F5344CB8AC3E}">
        <p14:creationId xmlns:p14="http://schemas.microsoft.com/office/powerpoint/2010/main" val="102786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350814549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350814549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None/>
            </a:pPr>
            <a:r>
              <a:rPr lang="en" sz="1300" b="1" u="sng">
                <a:solidFill>
                  <a:srgbClr val="0097A7"/>
                </a:solidFill>
                <a:latin typeface="Avenir"/>
                <a:ea typeface="Avenir"/>
                <a:cs typeface="Avenir"/>
                <a:sym typeface="Avenir"/>
                <a:hlinkClick r:id="rId3">
                  <a:extLst>
                    <a:ext uri="{A12FA001-AC4F-418D-AE19-62706E023703}">
                      <ahyp:hlinkClr xmlns:ahyp="http://schemas.microsoft.com/office/drawing/2018/hyperlinkcolor" val="tx"/>
                    </a:ext>
                  </a:extLst>
                </a:hlinkClick>
              </a:rPr>
              <a:t>https://extension.org/form</a:t>
            </a:r>
            <a:r>
              <a:rPr lang="en" sz="1300" b="1">
                <a:solidFill>
                  <a:schemeClr val="dk1"/>
                </a:solidFill>
                <a:latin typeface="Avenir"/>
                <a:ea typeface="Avenir"/>
                <a:cs typeface="Avenir"/>
                <a:sym typeface="Avenir"/>
              </a:rPr>
              <a:t> </a:t>
            </a:r>
            <a:endParaRPr sz="1300" b="1">
              <a:solidFill>
                <a:schemeClr val="dk1"/>
              </a:solidFill>
              <a:latin typeface="Avenir"/>
              <a:ea typeface="Avenir"/>
              <a:cs typeface="Avenir"/>
              <a:sym typeface="Avenir"/>
            </a:endParaRPr>
          </a:p>
          <a:p>
            <a:pPr marL="0" lvl="0" indent="0" algn="l" rtl="0">
              <a:lnSpc>
                <a:spcPct val="150000"/>
              </a:lnSpc>
              <a:spcBef>
                <a:spcPts val="800"/>
              </a:spcBef>
              <a:spcAft>
                <a:spcPts val="0"/>
              </a:spcAft>
              <a:buNone/>
            </a:pPr>
            <a:r>
              <a:rPr lang="en" sz="1300" b="1">
                <a:solidFill>
                  <a:schemeClr val="dk1"/>
                </a:solidFill>
                <a:latin typeface="Avenir"/>
                <a:ea typeface="Avenir"/>
                <a:cs typeface="Avenir"/>
                <a:sym typeface="Avenir"/>
              </a:rPr>
              <a:t>When a key informant enters your breakout room, briefly share your project idea and which part of the application you are working on. They will ask clarifying questions and, if appropriate, provide advice and/or resources.  </a:t>
            </a:r>
            <a:endParaRPr sz="1300" b="1">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1300" b="1">
                <a:solidFill>
                  <a:schemeClr val="dk1"/>
                </a:solidFill>
                <a:latin typeface="Avenir"/>
                <a:ea typeface="Avenir"/>
                <a:cs typeface="Avenir"/>
                <a:sym typeface="Avenir"/>
              </a:rPr>
              <a:t>We are keeping track of what themes and questions are asked to create follow-up resources for you.  </a:t>
            </a:r>
            <a:endParaRPr sz="1300" b="1">
              <a:solidFill>
                <a:schemeClr val="dk1"/>
              </a:solidFill>
              <a:latin typeface="Avenir"/>
              <a:ea typeface="Avenir"/>
              <a:cs typeface="Avenir"/>
              <a:sym typeface="Avenir"/>
            </a:endParaRPr>
          </a:p>
        </p:txBody>
      </p:sp>
    </p:spTree>
    <p:extLst>
      <p:ext uri="{BB962C8B-B14F-4D97-AF65-F5344CB8AC3E}">
        <p14:creationId xmlns:p14="http://schemas.microsoft.com/office/powerpoint/2010/main" val="19494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35081454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35081454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urge you to take a stretch break before the team time. Aaron will move you to your breakout rooms now. </a:t>
            </a:r>
            <a:r>
              <a:rPr lang="en-US" dirty="0"/>
              <a:t>A</a:t>
            </a:r>
            <a:r>
              <a:rPr lang="en" dirty="0" err="1"/>
              <a:t>aron</a:t>
            </a:r>
            <a:r>
              <a:rPr lang="en" dirty="0"/>
              <a:t>, any last </a:t>
            </a:r>
            <a:r>
              <a:rPr lang="en"/>
              <a:t>minute tips?</a:t>
            </a:r>
            <a:endParaRPr/>
          </a:p>
        </p:txBody>
      </p:sp>
    </p:spTree>
    <p:extLst>
      <p:ext uri="{BB962C8B-B14F-4D97-AF65-F5344CB8AC3E}">
        <p14:creationId xmlns:p14="http://schemas.microsoft.com/office/powerpoint/2010/main" val="389688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43cdb7268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43cdb726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43cdb726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43cdb726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43cdb7268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43cdb726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43cdb726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43cdb726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43cdb7268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43cdb726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43cdb7268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43cdb7268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13" name="Google Shape;13;p2"/>
          <p:cNvPicPr preferRelativeResize="0"/>
          <p:nvPr/>
        </p:nvPicPr>
        <p:blipFill>
          <a:blip r:embed="rId2">
            <a:alphaModFix/>
          </a:blip>
          <a:stretch>
            <a:fillRect/>
          </a:stretch>
        </p:blipFill>
        <p:spPr>
          <a:xfrm>
            <a:off x="355525" y="3740950"/>
            <a:ext cx="1656475" cy="1183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17" name="Google Shape;17;p3"/>
          <p:cNvPicPr preferRelativeResize="0"/>
          <p:nvPr/>
        </p:nvPicPr>
        <p:blipFill>
          <a:blip r:embed="rId2">
            <a:alphaModFix/>
          </a:blip>
          <a:stretch>
            <a:fillRect/>
          </a:stretch>
        </p:blipFill>
        <p:spPr>
          <a:xfrm>
            <a:off x="355525" y="3740950"/>
            <a:ext cx="1656475" cy="1183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22" name="Google Shape;22;p4"/>
          <p:cNvPicPr preferRelativeResize="0"/>
          <p:nvPr/>
        </p:nvPicPr>
        <p:blipFill>
          <a:blip r:embed="rId2">
            <a:alphaModFix/>
          </a:blip>
          <a:stretch>
            <a:fillRect/>
          </a:stretch>
        </p:blipFill>
        <p:spPr>
          <a:xfrm>
            <a:off x="355525" y="3740950"/>
            <a:ext cx="1656475" cy="1183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28" name="Google Shape;28;p5"/>
          <p:cNvPicPr preferRelativeResize="0"/>
          <p:nvPr/>
        </p:nvPicPr>
        <p:blipFill>
          <a:blip r:embed="rId2">
            <a:alphaModFix/>
          </a:blip>
          <a:stretch>
            <a:fillRect/>
          </a:stretch>
        </p:blipFill>
        <p:spPr>
          <a:xfrm>
            <a:off x="355525" y="3740950"/>
            <a:ext cx="1656475" cy="1183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41" name="Google Shape;41;p8"/>
          <p:cNvPicPr preferRelativeResize="0"/>
          <p:nvPr/>
        </p:nvPicPr>
        <p:blipFill>
          <a:blip r:embed="rId2">
            <a:alphaModFix/>
          </a:blip>
          <a:stretch>
            <a:fillRect/>
          </a:stretch>
        </p:blipFill>
        <p:spPr>
          <a:xfrm>
            <a:off x="355525" y="3740950"/>
            <a:ext cx="1656475" cy="1183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2473650" y="4212600"/>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52" name="Google Shape;52;p10"/>
          <p:cNvPicPr preferRelativeResize="0"/>
          <p:nvPr/>
        </p:nvPicPr>
        <p:blipFill>
          <a:blip r:embed="rId2">
            <a:alphaModFix/>
          </a:blip>
          <a:stretch>
            <a:fillRect/>
          </a:stretch>
        </p:blipFill>
        <p:spPr>
          <a:xfrm>
            <a:off x="355525" y="3740950"/>
            <a:ext cx="1656475" cy="1183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extension.org/for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Lhaynes-maslow@ncsu.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accines/covid-19/vaccinate-with-confidence/rca-guide/index.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dirty="0"/>
              <a:t>Welcome!</a:t>
            </a:r>
            <a:br>
              <a:rPr lang="en-US" dirty="0"/>
            </a:br>
            <a:r>
              <a:rPr lang="en-US" dirty="0"/>
              <a:t>Activity 2 Pre-decisional Application Assist</a:t>
            </a:r>
            <a:endParaRPr dirty="0"/>
          </a:p>
        </p:txBody>
      </p:sp>
      <p:sp>
        <p:nvSpPr>
          <p:cNvPr id="65" name="Google Shape;6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April 21 and 22,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Marketing Research</a:t>
            </a:r>
            <a:endParaRPr dirty="0"/>
          </a:p>
        </p:txBody>
      </p:sp>
      <p:sp>
        <p:nvSpPr>
          <p:cNvPr id="2" name="Text Placeholder 1">
            <a:extLst>
              <a:ext uri="{FF2B5EF4-FFF2-40B4-BE49-F238E27FC236}">
                <a16:creationId xmlns:a16="http://schemas.microsoft.com/office/drawing/2014/main" id="{8C18D81E-F200-B74B-B2D6-BF559E461C0C}"/>
              </a:ext>
            </a:extLst>
          </p:cNvPr>
          <p:cNvSpPr>
            <a:spLocks noGrp="1"/>
          </p:cNvSpPr>
          <p:nvPr>
            <p:ph type="body" idx="1"/>
          </p:nvPr>
        </p:nvSpPr>
        <p:spPr>
          <a:xfrm>
            <a:off x="311700" y="1152474"/>
            <a:ext cx="8520600" cy="3991025"/>
          </a:xfrm>
        </p:spPr>
        <p:txBody>
          <a:bodyPr>
            <a:normAutofit/>
          </a:bodyPr>
          <a:lstStyle/>
          <a:p>
            <a:r>
              <a:rPr lang="en-US" dirty="0"/>
              <a:t>Social marketing is the use of digital applications to plan, design, implement, and evaluate marketing campaigns to influence voluntary behavior change of target audiences to promote positive change</a:t>
            </a:r>
          </a:p>
          <a:p>
            <a:r>
              <a:rPr lang="en-US" dirty="0"/>
              <a:t>6 benchmarks for social marketing: </a:t>
            </a:r>
          </a:p>
          <a:p>
            <a:pPr marL="1854200" lvl="3" indent="-342900">
              <a:buFont typeface="+mj-lt"/>
              <a:buAutoNum type="arabicPeriod"/>
            </a:pPr>
            <a:r>
              <a:rPr lang="en-US" dirty="0"/>
              <a:t>Having a behavioral objective to evaluate</a:t>
            </a:r>
          </a:p>
          <a:p>
            <a:pPr marL="1854200" lvl="3" indent="-342900">
              <a:buFont typeface="+mj-lt"/>
              <a:buAutoNum type="arabicPeriod"/>
            </a:pPr>
            <a:r>
              <a:rPr lang="en-US" dirty="0"/>
              <a:t>Choosing a specific group of people as a target audience</a:t>
            </a:r>
          </a:p>
          <a:p>
            <a:pPr marL="1854200" lvl="3" indent="-342900">
              <a:buFont typeface="+mj-lt"/>
              <a:buAutoNum type="arabicPeriod"/>
            </a:pPr>
            <a:r>
              <a:rPr lang="en-US" dirty="0"/>
              <a:t>Formative research with the target audience</a:t>
            </a:r>
          </a:p>
          <a:p>
            <a:pPr marL="1854200" lvl="3" indent="-342900">
              <a:buFont typeface="+mj-lt"/>
              <a:buAutoNum type="arabicPeriod"/>
            </a:pPr>
            <a:r>
              <a:rPr lang="en-US" dirty="0"/>
              <a:t>Offering the exchange of short- or long-term benefits for the target audience</a:t>
            </a:r>
          </a:p>
          <a:p>
            <a:pPr marL="1854200" lvl="3" indent="-342900">
              <a:buFont typeface="+mj-lt"/>
              <a:buAutoNum type="arabicPeriod"/>
            </a:pPr>
            <a:r>
              <a:rPr lang="en-US" dirty="0"/>
              <a:t>Using multiple marketing channels to deliver campaign messages </a:t>
            </a:r>
          </a:p>
          <a:p>
            <a:pPr marL="1854200" lvl="3" indent="-342900">
              <a:buFont typeface="+mj-lt"/>
              <a:buAutoNum type="arabicPeriod"/>
            </a:pPr>
            <a:r>
              <a:rPr lang="en-US" dirty="0"/>
              <a:t>Knowing direct or in-direct campaign competition, such as those with competing or contradictory messages</a:t>
            </a:r>
          </a:p>
          <a:p>
            <a:pPr marL="1854200" lvl="3" indent="-342900">
              <a:buFont typeface="+mj-lt"/>
              <a:buAutoNum type="arabicPeriod"/>
            </a:pPr>
            <a:endParaRPr lang="en-US" dirty="0"/>
          </a:p>
          <a:p>
            <a:pPr marL="1968500" lvl="4" indent="0">
              <a:buNone/>
            </a:pPr>
            <a:r>
              <a:rPr lang="en-US" sz="1200" dirty="0"/>
              <a:t>Andreasen, Alan R. </a:t>
            </a:r>
            <a:r>
              <a:rPr lang="en-US" sz="1200" i="1" dirty="0"/>
              <a:t>Marketing social change: Changing behavior to promote health, social development, and the environment</a:t>
            </a:r>
            <a:r>
              <a:rPr lang="en-US" sz="1200" dirty="0"/>
              <a:t>. San Francisco: Jossey-Bass, 1995.</a:t>
            </a:r>
          </a:p>
          <a:p>
            <a:pPr marL="939800" lvl="1" indent="-342900">
              <a:buFont typeface="+mj-lt"/>
              <a:buAutoNum type="arabicPeriod"/>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Title 1">
            <a:extLst>
              <a:ext uri="{FF2B5EF4-FFF2-40B4-BE49-F238E27FC236}">
                <a16:creationId xmlns:a16="http://schemas.microsoft.com/office/drawing/2014/main" id="{65B06702-9C69-D542-B7B8-A192B7918D06}"/>
              </a:ext>
            </a:extLst>
          </p:cNvPr>
          <p:cNvSpPr>
            <a:spLocks noGrp="1"/>
          </p:cNvSpPr>
          <p:nvPr>
            <p:ph type="title"/>
          </p:nvPr>
        </p:nvSpPr>
        <p:spPr/>
        <p:txBody>
          <a:bodyPr>
            <a:normAutofit fontScale="90000"/>
          </a:bodyPr>
          <a:lstStyle/>
          <a:p>
            <a:r>
              <a:rPr lang="en-US" dirty="0"/>
              <a:t>Formative Research</a:t>
            </a:r>
          </a:p>
        </p:txBody>
      </p:sp>
      <p:sp>
        <p:nvSpPr>
          <p:cNvPr id="3" name="Text Placeholder 2">
            <a:extLst>
              <a:ext uri="{FF2B5EF4-FFF2-40B4-BE49-F238E27FC236}">
                <a16:creationId xmlns:a16="http://schemas.microsoft.com/office/drawing/2014/main" id="{F82B60EA-3218-F54A-8C68-5BD5D604073F}"/>
              </a:ext>
            </a:extLst>
          </p:cNvPr>
          <p:cNvSpPr>
            <a:spLocks noGrp="1"/>
          </p:cNvSpPr>
          <p:nvPr>
            <p:ph type="body" idx="1"/>
          </p:nvPr>
        </p:nvSpPr>
        <p:spPr/>
        <p:txBody>
          <a:bodyPr/>
          <a:lstStyle/>
          <a:p>
            <a:r>
              <a:rPr lang="en-US" dirty="0"/>
              <a:t>Interviews (telephone; virtual; in-person)</a:t>
            </a:r>
          </a:p>
          <a:p>
            <a:pPr lvl="1"/>
            <a:r>
              <a:rPr lang="en-US" dirty="0"/>
              <a:t>One-on-one; in-depth; semi-structured</a:t>
            </a:r>
          </a:p>
          <a:p>
            <a:r>
              <a:rPr lang="en-US" dirty="0"/>
              <a:t>Focus Groups (virtual; in-person)</a:t>
            </a:r>
          </a:p>
          <a:p>
            <a:pPr lvl="1"/>
            <a:r>
              <a:rPr lang="en-US" dirty="0"/>
              <a:t>6-10 individuals per focus group; semi-structured; play off dynamics of the group</a:t>
            </a:r>
          </a:p>
          <a:p>
            <a:r>
              <a:rPr lang="en-US" dirty="0"/>
              <a:t>Surveys (telephone-administered; online; paper-based)</a:t>
            </a:r>
          </a:p>
          <a:p>
            <a:pPr lvl="1"/>
            <a:r>
              <a:rPr lang="en-US" dirty="0"/>
              <a:t>Gather confidential data from individuals</a:t>
            </a:r>
          </a:p>
          <a:p>
            <a:pPr marL="596900" lvl="1" indent="0">
              <a:buNone/>
            </a:pPr>
            <a:endParaRPr lang="en-US" dirty="0"/>
          </a:p>
          <a:p>
            <a:pPr marL="596900" lvl="1" indent="0">
              <a:buNone/>
            </a:pPr>
            <a:r>
              <a:rPr lang="en-US" i="1" dirty="0"/>
              <a:t>TIP: Participants are the experts when conducting formative research; you are not there to educate, but to ask questions and listen. </a:t>
            </a:r>
          </a:p>
          <a:p>
            <a:pPr marL="596900" lvl="1" indent="0">
              <a:buNone/>
            </a:pPr>
            <a:endParaRPr lang="en-US" dirty="0"/>
          </a:p>
          <a:p>
            <a:endParaRPr lang="en-US" dirty="0"/>
          </a:p>
          <a:p>
            <a:pPr marL="114300" indent="0">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A9B578A5-AC2B-D74C-A754-C55DAF997394}"/>
              </a:ext>
            </a:extLst>
          </p:cNvPr>
          <p:cNvSpPr>
            <a:spLocks noGrp="1"/>
          </p:cNvSpPr>
          <p:nvPr>
            <p:ph type="title"/>
          </p:nvPr>
        </p:nvSpPr>
        <p:spPr/>
        <p:txBody>
          <a:bodyPr>
            <a:normAutofit fontScale="90000"/>
          </a:bodyPr>
          <a:lstStyle/>
          <a:p>
            <a:r>
              <a:rPr lang="en-US" dirty="0"/>
              <a:t>How Can I Help You?</a:t>
            </a:r>
          </a:p>
        </p:txBody>
      </p:sp>
      <p:sp>
        <p:nvSpPr>
          <p:cNvPr id="3" name="Text Placeholder 2">
            <a:extLst>
              <a:ext uri="{FF2B5EF4-FFF2-40B4-BE49-F238E27FC236}">
                <a16:creationId xmlns:a16="http://schemas.microsoft.com/office/drawing/2014/main" id="{55A912DC-607A-DB4C-AF93-A2026245E270}"/>
              </a:ext>
            </a:extLst>
          </p:cNvPr>
          <p:cNvSpPr>
            <a:spLocks noGrp="1"/>
          </p:cNvSpPr>
          <p:nvPr>
            <p:ph type="body" idx="1"/>
          </p:nvPr>
        </p:nvSpPr>
        <p:spPr>
          <a:xfrm>
            <a:off x="1200647" y="1152475"/>
            <a:ext cx="7631652" cy="3416400"/>
          </a:xfrm>
        </p:spPr>
        <p:txBody>
          <a:bodyPr/>
          <a:lstStyle/>
          <a:p>
            <a:r>
              <a:rPr lang="en-US" dirty="0"/>
              <a:t>Existing resources – don’t reinvent the wheel!</a:t>
            </a:r>
          </a:p>
          <a:p>
            <a:pPr lvl="1"/>
            <a:r>
              <a:rPr lang="en-US" dirty="0"/>
              <a:t>Interview moderator guide</a:t>
            </a:r>
          </a:p>
          <a:p>
            <a:pPr lvl="1"/>
            <a:r>
              <a:rPr lang="en-US" dirty="0"/>
              <a:t>Focus group moderator guide</a:t>
            </a:r>
          </a:p>
          <a:p>
            <a:pPr lvl="1"/>
            <a:r>
              <a:rPr lang="en-US" dirty="0"/>
              <a:t>Survey design/language</a:t>
            </a:r>
          </a:p>
          <a:p>
            <a:r>
              <a:rPr lang="en-US" dirty="0"/>
              <a:t>Existing research</a:t>
            </a:r>
          </a:p>
          <a:p>
            <a:pPr lvl="1"/>
            <a:r>
              <a:rPr lang="en-US" dirty="0"/>
              <a:t>White papers</a:t>
            </a:r>
          </a:p>
          <a:p>
            <a:pPr lvl="1"/>
            <a:r>
              <a:rPr lang="en-US" dirty="0"/>
              <a:t>Private and public reports on immunization education</a:t>
            </a:r>
          </a:p>
          <a:p>
            <a:pPr lvl="1"/>
            <a:r>
              <a:rPr lang="en-US" dirty="0"/>
              <a:t>Peer-reviewed studies</a:t>
            </a:r>
          </a:p>
          <a:p>
            <a:r>
              <a:rPr lang="en-US" dirty="0"/>
              <a:t>Data analysis</a:t>
            </a:r>
          </a:p>
          <a:p>
            <a:pPr lvl="1"/>
            <a:r>
              <a:rPr lang="en-US" dirty="0"/>
              <a:t>Qualitative software programs</a:t>
            </a:r>
          </a:p>
          <a:p>
            <a:pPr lvl="1"/>
            <a:r>
              <a:rPr lang="en-US" dirty="0"/>
              <a:t>Coding formative research</a:t>
            </a:r>
          </a:p>
          <a:p>
            <a:pPr lvl="1"/>
            <a:r>
              <a:rPr lang="en-US" dirty="0"/>
              <a:t>Memo writing (summarizing key themes)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 name="Title 1">
            <a:extLst>
              <a:ext uri="{FF2B5EF4-FFF2-40B4-BE49-F238E27FC236}">
                <a16:creationId xmlns:a16="http://schemas.microsoft.com/office/drawing/2014/main" id="{EDE0909A-B263-2847-AABC-81A7197E6197}"/>
              </a:ext>
            </a:extLst>
          </p:cNvPr>
          <p:cNvSpPr>
            <a:spLocks noGrp="1"/>
          </p:cNvSpPr>
          <p:nvPr>
            <p:ph type="title"/>
          </p:nvPr>
        </p:nvSpPr>
        <p:spPr/>
        <p:txBody>
          <a:bodyPr>
            <a:normAutofit/>
          </a:bodyPr>
          <a:lstStyle/>
          <a:p>
            <a:r>
              <a:rPr lang="en-US" dirty="0"/>
              <a:t>Questions?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9DE5-D899-4084-8EE4-B4E52ED22528}"/>
              </a:ext>
            </a:extLst>
          </p:cNvPr>
          <p:cNvSpPr>
            <a:spLocks noGrp="1"/>
          </p:cNvSpPr>
          <p:nvPr>
            <p:ph type="title"/>
          </p:nvPr>
        </p:nvSpPr>
        <p:spPr>
          <a:xfrm>
            <a:off x="311700" y="1669550"/>
            <a:ext cx="8520600" cy="1804399"/>
          </a:xfrm>
        </p:spPr>
        <p:txBody>
          <a:bodyPr>
            <a:normAutofit/>
          </a:bodyPr>
          <a:lstStyle/>
          <a:p>
            <a:pPr algn="ctr"/>
            <a:r>
              <a:rPr lang="en-US" dirty="0"/>
              <a:t>CDC Program Examples and RCA Learnings</a:t>
            </a:r>
            <a:br>
              <a:rPr lang="en-US" dirty="0"/>
            </a:br>
            <a:r>
              <a:rPr lang="en-US" dirty="0"/>
              <a:t>Julie Zajac</a:t>
            </a:r>
          </a:p>
        </p:txBody>
      </p:sp>
    </p:spTree>
    <p:extLst>
      <p:ext uri="{BB962C8B-B14F-4D97-AF65-F5344CB8AC3E}">
        <p14:creationId xmlns:p14="http://schemas.microsoft.com/office/powerpoint/2010/main" val="64925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9D318B-DEB4-4DD8-9C6D-A57AA8D34C11}"/>
              </a:ext>
            </a:extLst>
          </p:cNvPr>
          <p:cNvPicPr>
            <a:picLocks noChangeAspect="1"/>
          </p:cNvPicPr>
          <p:nvPr/>
        </p:nvPicPr>
        <p:blipFill>
          <a:blip r:embed="rId2"/>
          <a:stretch>
            <a:fillRect/>
          </a:stretch>
        </p:blipFill>
        <p:spPr>
          <a:xfrm>
            <a:off x="835026" y="1154499"/>
            <a:ext cx="7473949" cy="3441417"/>
          </a:xfrm>
          <a:prstGeom prst="rect">
            <a:avLst/>
          </a:prstGeom>
        </p:spPr>
      </p:pic>
      <p:sp>
        <p:nvSpPr>
          <p:cNvPr id="6" name="TextBox 5">
            <a:extLst>
              <a:ext uri="{FF2B5EF4-FFF2-40B4-BE49-F238E27FC236}">
                <a16:creationId xmlns:a16="http://schemas.microsoft.com/office/drawing/2014/main" id="{FC74FEC0-E576-4822-9061-EF9ABF34D593}"/>
              </a:ext>
            </a:extLst>
          </p:cNvPr>
          <p:cNvSpPr txBox="1"/>
          <p:nvPr/>
        </p:nvSpPr>
        <p:spPr>
          <a:xfrm>
            <a:off x="175986" y="81643"/>
            <a:ext cx="8804728" cy="1015663"/>
          </a:xfrm>
          <a:prstGeom prst="rect">
            <a:avLst/>
          </a:prstGeom>
          <a:noFill/>
        </p:spPr>
        <p:txBody>
          <a:bodyPr wrap="square" rtlCol="0">
            <a:spAutoFit/>
          </a:bodyPr>
          <a:lstStyle/>
          <a:p>
            <a:r>
              <a:rPr lang="en-US" sz="3000" dirty="0"/>
              <a:t>A great resource for innovative success stories: </a:t>
            </a:r>
          </a:p>
          <a:p>
            <a:r>
              <a:rPr lang="en-US" sz="3000" b="1" dirty="0"/>
              <a:t>ruralhealthinfo.org</a:t>
            </a:r>
          </a:p>
        </p:txBody>
      </p:sp>
    </p:spTree>
    <p:extLst>
      <p:ext uri="{BB962C8B-B14F-4D97-AF65-F5344CB8AC3E}">
        <p14:creationId xmlns:p14="http://schemas.microsoft.com/office/powerpoint/2010/main" val="393892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74FEC0-E576-4822-9061-EF9ABF34D593}"/>
              </a:ext>
            </a:extLst>
          </p:cNvPr>
          <p:cNvSpPr txBox="1"/>
          <p:nvPr/>
        </p:nvSpPr>
        <p:spPr>
          <a:xfrm>
            <a:off x="169636" y="81643"/>
            <a:ext cx="8804728" cy="1384995"/>
          </a:xfrm>
          <a:prstGeom prst="rect">
            <a:avLst/>
          </a:prstGeom>
          <a:noFill/>
        </p:spPr>
        <p:txBody>
          <a:bodyPr wrap="square" rtlCol="0">
            <a:spAutoFit/>
          </a:bodyPr>
          <a:lstStyle/>
          <a:p>
            <a:r>
              <a:rPr lang="en-US" sz="3000" dirty="0"/>
              <a:t>Specific COVID-19 and Rural Health examples: </a:t>
            </a:r>
            <a:r>
              <a:rPr lang="en-US" sz="2700" b="1" dirty="0"/>
              <a:t>ruralhealthinfo.org/topics/covid-19/innovations/vaccination</a:t>
            </a:r>
            <a:endParaRPr lang="en-US" sz="3000" b="1" dirty="0"/>
          </a:p>
        </p:txBody>
      </p:sp>
      <p:pic>
        <p:nvPicPr>
          <p:cNvPr id="4" name="Picture 3">
            <a:extLst>
              <a:ext uri="{FF2B5EF4-FFF2-40B4-BE49-F238E27FC236}">
                <a16:creationId xmlns:a16="http://schemas.microsoft.com/office/drawing/2014/main" id="{C0CF0056-9D4F-4BAC-96C3-D345D80ACBDD}"/>
              </a:ext>
            </a:extLst>
          </p:cNvPr>
          <p:cNvPicPr>
            <a:picLocks noChangeAspect="1"/>
          </p:cNvPicPr>
          <p:nvPr/>
        </p:nvPicPr>
        <p:blipFill>
          <a:blip r:embed="rId2"/>
          <a:stretch>
            <a:fillRect/>
          </a:stretch>
        </p:blipFill>
        <p:spPr>
          <a:xfrm>
            <a:off x="1539959" y="1028056"/>
            <a:ext cx="5855510" cy="4088885"/>
          </a:xfrm>
          <a:prstGeom prst="rect">
            <a:avLst/>
          </a:prstGeom>
        </p:spPr>
      </p:pic>
      <p:sp>
        <p:nvSpPr>
          <p:cNvPr id="7" name="Rectangle 6">
            <a:extLst>
              <a:ext uri="{FF2B5EF4-FFF2-40B4-BE49-F238E27FC236}">
                <a16:creationId xmlns:a16="http://schemas.microsoft.com/office/drawing/2014/main" id="{3716F8FE-6E2E-408C-BCC1-1963C376FE89}"/>
              </a:ext>
            </a:extLst>
          </p:cNvPr>
          <p:cNvSpPr/>
          <p:nvPr/>
        </p:nvSpPr>
        <p:spPr>
          <a:xfrm>
            <a:off x="1690007" y="3045280"/>
            <a:ext cx="1355271" cy="1142999"/>
          </a:xfrm>
          <a:prstGeom prst="rect">
            <a:avLst/>
          </a:prstGeom>
          <a:noFill/>
          <a:ln w="508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n w="139700" cmpd="sng">
                <a:solidFill>
                  <a:schemeClr val="tx1"/>
                </a:solidFill>
              </a:ln>
              <a:solidFill>
                <a:srgbClr val="92D050"/>
              </a:solidFill>
            </a:endParaRPr>
          </a:p>
        </p:txBody>
      </p:sp>
      <p:sp>
        <p:nvSpPr>
          <p:cNvPr id="8" name="Rectangle 7">
            <a:extLst>
              <a:ext uri="{FF2B5EF4-FFF2-40B4-BE49-F238E27FC236}">
                <a16:creationId xmlns:a16="http://schemas.microsoft.com/office/drawing/2014/main" id="{886C3488-C706-4DF5-A8F9-A06E44D0EC03}"/>
              </a:ext>
            </a:extLst>
          </p:cNvPr>
          <p:cNvSpPr/>
          <p:nvPr/>
        </p:nvSpPr>
        <p:spPr>
          <a:xfrm>
            <a:off x="3040670" y="1929499"/>
            <a:ext cx="2595677" cy="214337"/>
          </a:xfrm>
          <a:prstGeom prst="rect">
            <a:avLst/>
          </a:prstGeom>
          <a:noFill/>
          <a:ln w="508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n w="139700" cmpd="sng">
                <a:solidFill>
                  <a:schemeClr val="tx1"/>
                </a:solidFill>
              </a:ln>
              <a:solidFill>
                <a:srgbClr val="92D050"/>
              </a:solidFill>
            </a:endParaRPr>
          </a:p>
        </p:txBody>
      </p:sp>
    </p:spTree>
    <p:extLst>
      <p:ext uri="{BB962C8B-B14F-4D97-AF65-F5344CB8AC3E}">
        <p14:creationId xmlns:p14="http://schemas.microsoft.com/office/powerpoint/2010/main" val="252568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EXCITE Portal – Reporting  </a:t>
            </a:r>
            <a:r>
              <a:rPr lang="en-US" sz="2000" dirty="0"/>
              <a:t>Laura Downey, Evaluation Specialist</a:t>
            </a:r>
            <a:endParaRPr sz="2000" dirty="0"/>
          </a:p>
        </p:txBody>
      </p:sp>
      <p:sp>
        <p:nvSpPr>
          <p:cNvPr id="2" name="Text Placeholder 1">
            <a:extLst>
              <a:ext uri="{FF2B5EF4-FFF2-40B4-BE49-F238E27FC236}">
                <a16:creationId xmlns:a16="http://schemas.microsoft.com/office/drawing/2014/main" id="{8C18D81E-F200-B74B-B2D6-BF559E461C0C}"/>
              </a:ext>
            </a:extLst>
          </p:cNvPr>
          <p:cNvSpPr>
            <a:spLocks noGrp="1"/>
          </p:cNvSpPr>
          <p:nvPr>
            <p:ph type="body" idx="1"/>
          </p:nvPr>
        </p:nvSpPr>
        <p:spPr>
          <a:xfrm>
            <a:off x="311700" y="1152474"/>
            <a:ext cx="8520600" cy="3991025"/>
          </a:xfrm>
        </p:spPr>
        <p:txBody>
          <a:bodyPr>
            <a:normAutofit/>
          </a:bodyPr>
          <a:lstStyle/>
          <a:p>
            <a:r>
              <a:rPr lang="en-US" dirty="0"/>
              <a:t>The primary way to track pilot projects’ vaccination education outreach</a:t>
            </a:r>
          </a:p>
          <a:p>
            <a:pPr lvl="1"/>
            <a:r>
              <a:rPr lang="en-US" dirty="0"/>
              <a:t>Collectively </a:t>
            </a:r>
            <a:r>
              <a:rPr lang="en-US" b="1" dirty="0"/>
              <a:t>document</a:t>
            </a:r>
            <a:r>
              <a:rPr lang="en-US" dirty="0"/>
              <a:t> pilot project assets</a:t>
            </a:r>
          </a:p>
          <a:p>
            <a:pPr lvl="2"/>
            <a:r>
              <a:rPr lang="en-US" dirty="0"/>
              <a:t>Educational materials (for example, social media graphics, slide deck, or videos)</a:t>
            </a:r>
          </a:p>
          <a:p>
            <a:pPr lvl="2"/>
            <a:r>
              <a:rPr lang="en-US" dirty="0"/>
              <a:t>Evaluation tools</a:t>
            </a:r>
          </a:p>
          <a:p>
            <a:pPr lvl="1"/>
            <a:r>
              <a:rPr lang="en-US" dirty="0"/>
              <a:t>Centrally</a:t>
            </a:r>
            <a:r>
              <a:rPr lang="en-US" b="1" dirty="0"/>
              <a:t> report</a:t>
            </a:r>
            <a:r>
              <a:rPr lang="en-US" dirty="0"/>
              <a:t> pilot project activities and results</a:t>
            </a:r>
          </a:p>
          <a:p>
            <a:pPr lvl="2"/>
            <a:r>
              <a:rPr lang="en-US" dirty="0"/>
              <a:t>Reach</a:t>
            </a:r>
          </a:p>
          <a:p>
            <a:pPr lvl="2"/>
            <a:r>
              <a:rPr lang="en-US" dirty="0"/>
              <a:t>Major successes/challenges</a:t>
            </a:r>
          </a:p>
          <a:p>
            <a:pPr lvl="2"/>
            <a:r>
              <a:rPr lang="en-US" dirty="0"/>
              <a:t>Lessons learned </a:t>
            </a:r>
          </a:p>
          <a:p>
            <a:pPr lvl="2"/>
            <a:r>
              <a:rPr lang="en-US" dirty="0"/>
              <a:t>Progress towards intended results</a:t>
            </a:r>
          </a:p>
          <a:p>
            <a:pPr marL="939800" lvl="1" indent="-342900">
              <a:buFont typeface="+mj-lt"/>
              <a:buAutoNum type="arabicPeriod"/>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Evaluation Support to Pilot Project Teams</a:t>
            </a:r>
            <a:endParaRPr dirty="0"/>
          </a:p>
        </p:txBody>
      </p:sp>
      <p:sp>
        <p:nvSpPr>
          <p:cNvPr id="2" name="Text Placeholder 1">
            <a:extLst>
              <a:ext uri="{FF2B5EF4-FFF2-40B4-BE49-F238E27FC236}">
                <a16:creationId xmlns:a16="http://schemas.microsoft.com/office/drawing/2014/main" id="{8C18D81E-F200-B74B-B2D6-BF559E461C0C}"/>
              </a:ext>
            </a:extLst>
          </p:cNvPr>
          <p:cNvSpPr>
            <a:spLocks noGrp="1"/>
          </p:cNvSpPr>
          <p:nvPr>
            <p:ph type="body" idx="1"/>
          </p:nvPr>
        </p:nvSpPr>
        <p:spPr>
          <a:xfrm>
            <a:off x="311700" y="1152474"/>
            <a:ext cx="8520600" cy="3991025"/>
          </a:xfrm>
        </p:spPr>
        <p:txBody>
          <a:bodyPr>
            <a:normAutofit/>
          </a:bodyPr>
          <a:lstStyle/>
          <a:p>
            <a:r>
              <a:rPr lang="en-US" dirty="0"/>
              <a:t>Consult with pilot project teams (Q7 in Activity 2 Pre-Decisional Guide)</a:t>
            </a:r>
          </a:p>
          <a:p>
            <a:pPr lvl="1"/>
            <a:r>
              <a:rPr lang="en-US" dirty="0"/>
              <a:t>Measurement of intended results</a:t>
            </a:r>
          </a:p>
          <a:p>
            <a:pPr lvl="1"/>
            <a:r>
              <a:rPr lang="en-US" dirty="0"/>
              <a:t>Data collection approach (method)</a:t>
            </a:r>
          </a:p>
          <a:p>
            <a:pPr lvl="1"/>
            <a:r>
              <a:rPr lang="en-US" dirty="0"/>
              <a:t>Assessment tools </a:t>
            </a:r>
          </a:p>
          <a:p>
            <a:r>
              <a:rPr lang="en-US" dirty="0"/>
              <a:t>Offer training &amp; tools to pilot project teams on reporting in the EXCITE portal </a:t>
            </a:r>
          </a:p>
          <a:p>
            <a:r>
              <a:rPr lang="en-US" dirty="0"/>
              <a:t>Provide technical assistance to pilot project leaders reporting in the EXCITE portal </a:t>
            </a:r>
          </a:p>
          <a:p>
            <a:pPr lvl="1"/>
            <a:r>
              <a:rPr lang="en-US" dirty="0"/>
              <a:t>Answer questions</a:t>
            </a:r>
          </a:p>
          <a:p>
            <a:pPr lvl="1"/>
            <a:r>
              <a:rPr lang="en-US" dirty="0"/>
              <a:t>Guide teams through reporting procedures </a:t>
            </a:r>
          </a:p>
          <a:p>
            <a:pPr marL="114300" indent="0">
              <a:buNone/>
            </a:pPr>
            <a:endParaRPr lang="en-US" dirty="0"/>
          </a:p>
          <a:p>
            <a:pPr marL="596900" lvl="1" indent="0">
              <a:buNone/>
            </a:pPr>
            <a:endParaRPr lang="en-US" dirty="0"/>
          </a:p>
        </p:txBody>
      </p:sp>
    </p:spTree>
    <p:extLst>
      <p:ext uri="{BB962C8B-B14F-4D97-AF65-F5344CB8AC3E}">
        <p14:creationId xmlns:p14="http://schemas.microsoft.com/office/powerpoint/2010/main" val="662290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D6D2-5B77-4795-81EC-A4DDA37469F6}"/>
              </a:ext>
            </a:extLst>
          </p:cNvPr>
          <p:cNvSpPr>
            <a:spLocks noGrp="1"/>
          </p:cNvSpPr>
          <p:nvPr>
            <p:ph type="title"/>
          </p:nvPr>
        </p:nvSpPr>
        <p:spPr/>
        <p:txBody>
          <a:bodyPr>
            <a:normAutofit fontScale="90000"/>
          </a:bodyPr>
          <a:lstStyle/>
          <a:p>
            <a:r>
              <a:rPr lang="en-US" dirty="0"/>
              <a:t>Evaluation of the EXCITE Initiative</a:t>
            </a:r>
          </a:p>
        </p:txBody>
      </p:sp>
      <p:sp>
        <p:nvSpPr>
          <p:cNvPr id="3" name="Text Placeholder 2">
            <a:extLst>
              <a:ext uri="{FF2B5EF4-FFF2-40B4-BE49-F238E27FC236}">
                <a16:creationId xmlns:a16="http://schemas.microsoft.com/office/drawing/2014/main" id="{BC14864E-4258-4E55-BF6B-46384351A921}"/>
              </a:ext>
            </a:extLst>
          </p:cNvPr>
          <p:cNvSpPr>
            <a:spLocks noGrp="1"/>
          </p:cNvSpPr>
          <p:nvPr>
            <p:ph type="body" idx="1"/>
          </p:nvPr>
        </p:nvSpPr>
        <p:spPr/>
        <p:txBody>
          <a:bodyPr/>
          <a:lstStyle/>
          <a:p>
            <a:r>
              <a:rPr lang="en-US" dirty="0"/>
              <a:t>Evaluate the overall EXCITE initiative</a:t>
            </a:r>
          </a:p>
          <a:p>
            <a:pPr lvl="1"/>
            <a:r>
              <a:rPr lang="en-US" dirty="0"/>
              <a:t>Facilitate “</a:t>
            </a:r>
            <a:r>
              <a:rPr lang="en-US" i="1" dirty="0"/>
              <a:t>what’s working</a:t>
            </a:r>
            <a:r>
              <a:rPr lang="en-US" dirty="0"/>
              <a:t>” share sessions among project teams and partners</a:t>
            </a:r>
          </a:p>
          <a:p>
            <a:pPr lvl="1"/>
            <a:r>
              <a:rPr lang="en-US" dirty="0"/>
              <a:t>Seek periodic feedback from project teams</a:t>
            </a:r>
          </a:p>
          <a:p>
            <a:pPr lvl="1"/>
            <a:r>
              <a:rPr lang="en-US" dirty="0"/>
              <a:t>Work with the EXCITE program team, the Extension Foundation, and CDC collaborators to document and report collective impact from EXCITE </a:t>
            </a:r>
          </a:p>
          <a:p>
            <a:r>
              <a:rPr lang="en-US" dirty="0"/>
              <a:t>Identify best or model practices for effective collaborative projects that can be adopted or adapted to increase immunization access in rural and other underserved areas. </a:t>
            </a:r>
          </a:p>
          <a:p>
            <a:pPr lvl="1"/>
            <a:endParaRPr lang="en-US" dirty="0"/>
          </a:p>
        </p:txBody>
      </p:sp>
    </p:spTree>
    <p:extLst>
      <p:ext uri="{BB962C8B-B14F-4D97-AF65-F5344CB8AC3E}">
        <p14:creationId xmlns:p14="http://schemas.microsoft.com/office/powerpoint/2010/main" val="27840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0894-BAA9-4321-8E92-B8D3B2C8F23E}"/>
              </a:ext>
            </a:extLst>
          </p:cNvPr>
          <p:cNvSpPr>
            <a:spLocks noGrp="1"/>
          </p:cNvSpPr>
          <p:nvPr>
            <p:ph type="title"/>
          </p:nvPr>
        </p:nvSpPr>
        <p:spPr/>
        <p:txBody>
          <a:bodyPr>
            <a:normAutofit fontScale="90000"/>
          </a:bodyPr>
          <a:lstStyle/>
          <a:p>
            <a:r>
              <a:rPr lang="en-US" dirty="0"/>
              <a:t>Agenda - 2 parts</a:t>
            </a:r>
          </a:p>
        </p:txBody>
      </p:sp>
      <p:sp>
        <p:nvSpPr>
          <p:cNvPr id="3" name="Text Placeholder 2">
            <a:extLst>
              <a:ext uri="{FF2B5EF4-FFF2-40B4-BE49-F238E27FC236}">
                <a16:creationId xmlns:a16="http://schemas.microsoft.com/office/drawing/2014/main" id="{C8AB59D2-B993-464C-A5A4-94750867128B}"/>
              </a:ext>
            </a:extLst>
          </p:cNvPr>
          <p:cNvSpPr>
            <a:spLocks noGrp="1"/>
          </p:cNvSpPr>
          <p:nvPr>
            <p:ph type="body" idx="1"/>
          </p:nvPr>
        </p:nvSpPr>
        <p:spPr/>
        <p:txBody>
          <a:bodyPr/>
          <a:lstStyle/>
          <a:p>
            <a:pPr marL="139700" indent="0">
              <a:buNone/>
            </a:pPr>
            <a:r>
              <a:rPr lang="en-US" dirty="0"/>
              <a:t>Part One-Overview</a:t>
            </a:r>
          </a:p>
          <a:p>
            <a:pPr marL="139700" indent="0">
              <a:buNone/>
            </a:pPr>
            <a:r>
              <a:rPr lang="en-US" dirty="0"/>
              <a:t>	Objectives</a:t>
            </a:r>
          </a:p>
          <a:p>
            <a:pPr marL="139700" indent="0">
              <a:buNone/>
            </a:pPr>
            <a:r>
              <a:rPr lang="en-US" dirty="0"/>
              <a:t>	Selection Rubric</a:t>
            </a:r>
          </a:p>
          <a:p>
            <a:pPr marL="139700" indent="0">
              <a:buNone/>
            </a:pPr>
            <a:r>
              <a:rPr lang="en-US" dirty="0"/>
              <a:t>	RCA and Market Research</a:t>
            </a:r>
          </a:p>
          <a:p>
            <a:pPr marL="139700" indent="0">
              <a:buNone/>
            </a:pPr>
            <a:r>
              <a:rPr lang="en-US" dirty="0"/>
              <a:t>	CDC Ideas and Learnings</a:t>
            </a:r>
          </a:p>
          <a:p>
            <a:pPr marL="139700" indent="0">
              <a:buNone/>
            </a:pPr>
            <a:r>
              <a:rPr lang="en-US" dirty="0"/>
              <a:t>	Evaluation Overview</a:t>
            </a:r>
          </a:p>
          <a:p>
            <a:pPr marL="139700" indent="0">
              <a:buNone/>
            </a:pPr>
            <a:r>
              <a:rPr lang="en-US" dirty="0"/>
              <a:t>	Application Document</a:t>
            </a:r>
          </a:p>
          <a:p>
            <a:pPr marL="139700" indent="0">
              <a:buNone/>
            </a:pPr>
            <a:r>
              <a:rPr lang="en-US" dirty="0"/>
              <a:t>	Unique Value Proposition</a:t>
            </a:r>
          </a:p>
          <a:p>
            <a:pPr marL="139700" indent="0">
              <a:buNone/>
            </a:pPr>
            <a:r>
              <a:rPr lang="en-US" dirty="0"/>
              <a:t>	</a:t>
            </a:r>
          </a:p>
        </p:txBody>
      </p:sp>
      <p:sp>
        <p:nvSpPr>
          <p:cNvPr id="4" name="Text Placeholder 3">
            <a:extLst>
              <a:ext uri="{FF2B5EF4-FFF2-40B4-BE49-F238E27FC236}">
                <a16:creationId xmlns:a16="http://schemas.microsoft.com/office/drawing/2014/main" id="{43F87E27-7065-4D6B-9ED0-8EF32CCC096D}"/>
              </a:ext>
            </a:extLst>
          </p:cNvPr>
          <p:cNvSpPr>
            <a:spLocks noGrp="1"/>
          </p:cNvSpPr>
          <p:nvPr>
            <p:ph type="body" idx="2"/>
          </p:nvPr>
        </p:nvSpPr>
        <p:spPr/>
        <p:txBody>
          <a:bodyPr/>
          <a:lstStyle/>
          <a:p>
            <a:pPr marL="139700" indent="0">
              <a:buNone/>
            </a:pPr>
            <a:r>
              <a:rPr lang="en-US" dirty="0"/>
              <a:t>Part Two-Team Working Session</a:t>
            </a:r>
          </a:p>
          <a:p>
            <a:pPr marL="139700" indent="0">
              <a:buNone/>
            </a:pPr>
            <a:r>
              <a:rPr lang="en-US" dirty="0"/>
              <a:t>	Key Informants – You determine 	where you most need help  on 2-3 	key aspects of proposal</a:t>
            </a:r>
          </a:p>
        </p:txBody>
      </p:sp>
    </p:spTree>
    <p:extLst>
      <p:ext uri="{BB962C8B-B14F-4D97-AF65-F5344CB8AC3E}">
        <p14:creationId xmlns:p14="http://schemas.microsoft.com/office/powerpoint/2010/main" val="73472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3D93-9E02-A047-B6CF-69D0EEBAF675}"/>
              </a:ext>
            </a:extLst>
          </p:cNvPr>
          <p:cNvSpPr>
            <a:spLocks noGrp="1"/>
          </p:cNvSpPr>
          <p:nvPr>
            <p:ph type="title"/>
          </p:nvPr>
        </p:nvSpPr>
        <p:spPr/>
        <p:txBody>
          <a:bodyPr>
            <a:normAutofit fontScale="90000"/>
          </a:bodyPr>
          <a:lstStyle/>
          <a:p>
            <a:r>
              <a:rPr lang="en-US" dirty="0"/>
              <a:t>Application Walk-through with Ashley Griffin</a:t>
            </a:r>
          </a:p>
        </p:txBody>
      </p:sp>
    </p:spTree>
    <p:extLst>
      <p:ext uri="{BB962C8B-B14F-4D97-AF65-F5344CB8AC3E}">
        <p14:creationId xmlns:p14="http://schemas.microsoft.com/office/powerpoint/2010/main" val="330862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Unique Value Proposition </a:t>
            </a:r>
            <a:endParaRPr/>
          </a:p>
        </p:txBody>
      </p:sp>
      <p:sp>
        <p:nvSpPr>
          <p:cNvPr id="82" name="Google Shape;82;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Molly Immendorf </a:t>
            </a:r>
            <a:endParaRPr/>
          </a:p>
          <a:p>
            <a:pPr marL="0" lvl="0" indent="0" algn="ctr" rtl="0">
              <a:spcBef>
                <a:spcPts val="0"/>
              </a:spcBef>
              <a:spcAft>
                <a:spcPts val="0"/>
              </a:spcAft>
              <a:buNone/>
            </a:pPr>
            <a:r>
              <a:rPr lang="en"/>
              <a:t>Extension Foundation Design Strategist</a:t>
            </a:r>
            <a:endParaRPr/>
          </a:p>
        </p:txBody>
      </p:sp>
    </p:spTree>
    <p:extLst>
      <p:ext uri="{BB962C8B-B14F-4D97-AF65-F5344CB8AC3E}">
        <p14:creationId xmlns:p14="http://schemas.microsoft.com/office/powerpoint/2010/main" val="3868310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18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t>Unique Value Proposition</a:t>
            </a:r>
            <a:endParaRPr sz="3500"/>
          </a:p>
        </p:txBody>
      </p:sp>
      <p:sp>
        <p:nvSpPr>
          <p:cNvPr id="88" name="Google Shape;88;p16"/>
          <p:cNvSpPr txBox="1"/>
          <p:nvPr/>
        </p:nvSpPr>
        <p:spPr>
          <a:xfrm>
            <a:off x="311700" y="1078945"/>
            <a:ext cx="8584500" cy="2462700"/>
          </a:xfrm>
          <a:prstGeom prst="rect">
            <a:avLst/>
          </a:prstGeom>
          <a:noFill/>
          <a:ln>
            <a:noFill/>
          </a:ln>
        </p:spPr>
        <p:txBody>
          <a:bodyPr spcFirstLastPara="1" wrap="square" lIns="91425" tIns="91425" rIns="91425" bIns="91425" anchor="ctr" anchorCtr="0">
            <a:noAutofit/>
          </a:bodyPr>
          <a:lstStyle/>
          <a:p>
            <a:pPr marL="95250" lvl="0" indent="0" algn="l" rtl="0">
              <a:lnSpc>
                <a:spcPct val="150000"/>
              </a:lnSpc>
              <a:spcBef>
                <a:spcPts val="800"/>
              </a:spcBef>
              <a:spcAft>
                <a:spcPts val="0"/>
              </a:spcAft>
              <a:buClr>
                <a:srgbClr val="3A3A3C"/>
              </a:buClr>
              <a:buSzPts val="2100"/>
              <a:buFont typeface="Arial"/>
              <a:buNone/>
            </a:pPr>
            <a:r>
              <a:rPr lang="en" sz="3000" dirty="0">
                <a:solidFill>
                  <a:srgbClr val="3A3A3C"/>
                </a:solidFill>
                <a:latin typeface="Avenir"/>
                <a:ea typeface="Avenir"/>
                <a:cs typeface="Avenir"/>
                <a:sym typeface="Avenir"/>
              </a:rPr>
              <a:t>“A </a:t>
            </a:r>
            <a:r>
              <a:rPr lang="en" sz="3000" b="1" dirty="0">
                <a:solidFill>
                  <a:srgbClr val="0000FF"/>
                </a:solidFill>
                <a:latin typeface="Avenir"/>
                <a:ea typeface="Avenir"/>
                <a:cs typeface="Avenir"/>
                <a:sym typeface="Avenir"/>
              </a:rPr>
              <a:t>&lt;program/project description&gt;</a:t>
            </a:r>
            <a:r>
              <a:rPr lang="en" sz="3000" b="1" dirty="0">
                <a:solidFill>
                  <a:srgbClr val="3A3A3C"/>
                </a:solidFill>
                <a:latin typeface="Avenir"/>
                <a:ea typeface="Avenir"/>
                <a:cs typeface="Avenir"/>
                <a:sym typeface="Avenir"/>
              </a:rPr>
              <a:t> </a:t>
            </a:r>
            <a:r>
              <a:rPr lang="en" sz="3000" dirty="0">
                <a:solidFill>
                  <a:srgbClr val="3A3A3C"/>
                </a:solidFill>
                <a:latin typeface="Avenir"/>
                <a:ea typeface="Avenir"/>
                <a:cs typeface="Avenir"/>
                <a:sym typeface="Avenir"/>
              </a:rPr>
              <a:t>for </a:t>
            </a:r>
            <a:r>
              <a:rPr lang="en" sz="3000" b="1" dirty="0">
                <a:solidFill>
                  <a:srgbClr val="0000FF"/>
                </a:solidFill>
                <a:latin typeface="Avenir"/>
                <a:ea typeface="Avenir"/>
                <a:cs typeface="Avenir"/>
                <a:sym typeface="Avenir"/>
              </a:rPr>
              <a:t>&lt;target community members/participants&gt;</a:t>
            </a:r>
            <a:r>
              <a:rPr lang="en" sz="3000" b="1" dirty="0">
                <a:solidFill>
                  <a:srgbClr val="57B5BE"/>
                </a:solidFill>
                <a:latin typeface="Avenir"/>
                <a:ea typeface="Avenir"/>
                <a:cs typeface="Avenir"/>
                <a:sym typeface="Avenir"/>
              </a:rPr>
              <a:t> </a:t>
            </a:r>
            <a:r>
              <a:rPr lang="en" sz="3000" dirty="0">
                <a:solidFill>
                  <a:srgbClr val="3A3A3C"/>
                </a:solidFill>
                <a:latin typeface="Avenir"/>
                <a:ea typeface="Avenir"/>
                <a:cs typeface="Avenir"/>
                <a:sym typeface="Avenir"/>
              </a:rPr>
              <a:t>that </a:t>
            </a:r>
            <a:r>
              <a:rPr lang="en" sz="3000" b="1" dirty="0">
                <a:solidFill>
                  <a:srgbClr val="0000FF"/>
                </a:solidFill>
                <a:latin typeface="Avenir"/>
                <a:ea typeface="Avenir"/>
                <a:cs typeface="Avenir"/>
                <a:sym typeface="Avenir"/>
              </a:rPr>
              <a:t>&lt;key value&gt;</a:t>
            </a:r>
            <a:r>
              <a:rPr lang="en" sz="3000" dirty="0">
                <a:solidFill>
                  <a:srgbClr val="3A3A3C"/>
                </a:solidFill>
                <a:latin typeface="Avenir"/>
                <a:ea typeface="Avenir"/>
                <a:cs typeface="Avenir"/>
                <a:sym typeface="Avenir"/>
              </a:rPr>
              <a:t> enabling </a:t>
            </a:r>
            <a:r>
              <a:rPr lang="en" sz="3000" b="1" dirty="0">
                <a:solidFill>
                  <a:srgbClr val="0000FF"/>
                </a:solidFill>
                <a:latin typeface="Avenir"/>
                <a:ea typeface="Avenir"/>
                <a:cs typeface="Avenir"/>
                <a:sym typeface="Avenir"/>
              </a:rPr>
              <a:t>&lt;primary benefits&gt;</a:t>
            </a:r>
            <a:r>
              <a:rPr lang="en" sz="3000" b="1" dirty="0">
                <a:solidFill>
                  <a:srgbClr val="3A3A3C"/>
                </a:solidFill>
                <a:latin typeface="Avenir"/>
                <a:ea typeface="Avenir"/>
                <a:cs typeface="Avenir"/>
                <a:sym typeface="Avenir"/>
              </a:rPr>
              <a:t> </a:t>
            </a:r>
            <a:r>
              <a:rPr lang="en" sz="3000" dirty="0">
                <a:solidFill>
                  <a:srgbClr val="3A3A3C"/>
                </a:solidFill>
                <a:latin typeface="Avenir"/>
                <a:ea typeface="Avenir"/>
                <a:cs typeface="Avenir"/>
                <a:sym typeface="Avenir"/>
              </a:rPr>
              <a:t>unlike </a:t>
            </a:r>
            <a:r>
              <a:rPr lang="en" sz="3000" b="1" dirty="0">
                <a:solidFill>
                  <a:srgbClr val="0000FF"/>
                </a:solidFill>
                <a:latin typeface="Avenir"/>
                <a:ea typeface="Avenir"/>
                <a:cs typeface="Avenir"/>
                <a:sym typeface="Avenir"/>
              </a:rPr>
              <a:t>&lt;existing alternatives&gt;</a:t>
            </a:r>
            <a:r>
              <a:rPr lang="en" sz="3000" dirty="0">
                <a:solidFill>
                  <a:srgbClr val="3A3A3C"/>
                </a:solidFill>
                <a:latin typeface="Avenir"/>
                <a:ea typeface="Avenir"/>
                <a:cs typeface="Avenir"/>
                <a:sym typeface="Avenir"/>
              </a:rPr>
              <a:t>.”</a:t>
            </a:r>
            <a:endParaRPr sz="3000" b="0" i="0" u="none" strike="noStrike" cap="none" dirty="0">
              <a:solidFill>
                <a:srgbClr val="000000"/>
              </a:solidFill>
              <a:latin typeface="Avenir"/>
              <a:ea typeface="Avenir"/>
              <a:cs typeface="Avenir"/>
              <a:sym typeface="Avenir"/>
            </a:endParaRPr>
          </a:p>
        </p:txBody>
      </p:sp>
    </p:spTree>
    <p:extLst>
      <p:ext uri="{BB962C8B-B14F-4D97-AF65-F5344CB8AC3E}">
        <p14:creationId xmlns:p14="http://schemas.microsoft.com/office/powerpoint/2010/main" val="180863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18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dirty="0"/>
              <a:t>Unique Value Proposition</a:t>
            </a:r>
            <a:endParaRPr sz="3500" dirty="0"/>
          </a:p>
        </p:txBody>
      </p:sp>
      <p:sp>
        <p:nvSpPr>
          <p:cNvPr id="94" name="Google Shape;94;p17"/>
          <p:cNvSpPr txBox="1"/>
          <p:nvPr/>
        </p:nvSpPr>
        <p:spPr>
          <a:xfrm>
            <a:off x="173736" y="966696"/>
            <a:ext cx="8658564" cy="3615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800"/>
              </a:spcBef>
              <a:spcAft>
                <a:spcPts val="0"/>
              </a:spcAft>
              <a:buClr>
                <a:srgbClr val="3A3A3C"/>
              </a:buClr>
              <a:buSzPts val="2100"/>
              <a:buFont typeface="Arial"/>
              <a:buNone/>
            </a:pPr>
            <a:r>
              <a:rPr lang="en" sz="2100" b="1" dirty="0">
                <a:solidFill>
                  <a:srgbClr val="0000FF"/>
                </a:solidFill>
                <a:latin typeface="Avenir"/>
                <a:ea typeface="Avenir"/>
                <a:cs typeface="Avenir"/>
                <a:sym typeface="Avenir"/>
              </a:rPr>
              <a:t>&lt;program/project description&gt; </a:t>
            </a:r>
            <a:r>
              <a:rPr lang="en" sz="2100" b="1" dirty="0">
                <a:solidFill>
                  <a:schemeClr val="dk1"/>
                </a:solidFill>
                <a:latin typeface="Avenir"/>
                <a:ea typeface="Avenir"/>
                <a:cs typeface="Avenir"/>
                <a:sym typeface="Avenir"/>
              </a:rPr>
              <a:t>=</a:t>
            </a:r>
            <a:r>
              <a:rPr lang="en" sz="2100" b="1" dirty="0">
                <a:solidFill>
                  <a:srgbClr val="57B5BE"/>
                </a:solidFill>
                <a:latin typeface="Avenir"/>
                <a:ea typeface="Avenir"/>
                <a:cs typeface="Avenir"/>
                <a:sym typeface="Avenir"/>
              </a:rPr>
              <a:t> </a:t>
            </a:r>
            <a:r>
              <a:rPr lang="en" sz="2100" b="1" dirty="0">
                <a:solidFill>
                  <a:schemeClr val="dk1"/>
                </a:solidFill>
                <a:latin typeface="Avenir"/>
                <a:ea typeface="Avenir"/>
                <a:cs typeface="Avenir"/>
                <a:sym typeface="Avenir"/>
              </a:rPr>
              <a:t>Event, Activity, Method, Curriculum, etc.</a:t>
            </a:r>
            <a:endParaRPr sz="2100" b="1" dirty="0">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2100" b="1" dirty="0">
                <a:solidFill>
                  <a:srgbClr val="0000FF"/>
                </a:solidFill>
                <a:latin typeface="Avenir"/>
                <a:ea typeface="Avenir"/>
                <a:cs typeface="Avenir"/>
                <a:sym typeface="Avenir"/>
              </a:rPr>
              <a:t>&lt;target community members/participants&gt;</a:t>
            </a:r>
            <a:r>
              <a:rPr lang="en" sz="2100" b="1" dirty="0">
                <a:solidFill>
                  <a:srgbClr val="57B5BE"/>
                </a:solidFill>
                <a:latin typeface="Avenir"/>
                <a:ea typeface="Avenir"/>
                <a:cs typeface="Avenir"/>
                <a:sym typeface="Avenir"/>
              </a:rPr>
              <a:t> </a:t>
            </a:r>
            <a:r>
              <a:rPr lang="en" sz="2100" b="1" dirty="0">
                <a:solidFill>
                  <a:schemeClr val="dk1"/>
                </a:solidFill>
                <a:latin typeface="Avenir"/>
                <a:ea typeface="Avenir"/>
                <a:cs typeface="Avenir"/>
                <a:sym typeface="Avenir"/>
              </a:rPr>
              <a:t>= Who will benefit? Who is this for?</a:t>
            </a:r>
            <a:endParaRPr sz="2100" dirty="0">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2100" b="1" dirty="0">
                <a:solidFill>
                  <a:srgbClr val="0000FF"/>
                </a:solidFill>
                <a:latin typeface="Avenir"/>
                <a:ea typeface="Avenir"/>
                <a:cs typeface="Avenir"/>
                <a:sym typeface="Avenir"/>
              </a:rPr>
              <a:t>&lt;key value&gt;</a:t>
            </a:r>
            <a:r>
              <a:rPr lang="en" sz="2100" b="1" dirty="0">
                <a:solidFill>
                  <a:srgbClr val="57B5BE"/>
                </a:solidFill>
                <a:latin typeface="Avenir"/>
                <a:ea typeface="Avenir"/>
                <a:cs typeface="Avenir"/>
                <a:sym typeface="Avenir"/>
              </a:rPr>
              <a:t> </a:t>
            </a:r>
            <a:r>
              <a:rPr lang="en" sz="2100" b="1" dirty="0">
                <a:solidFill>
                  <a:schemeClr val="dk1"/>
                </a:solidFill>
                <a:latin typeface="Avenir"/>
                <a:ea typeface="Avenir"/>
                <a:cs typeface="Avenir"/>
                <a:sym typeface="Avenir"/>
              </a:rPr>
              <a:t>= How does it respect and show understanding/empathy of the community?</a:t>
            </a:r>
            <a:endParaRPr sz="2100" dirty="0">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2100" b="1" dirty="0">
                <a:solidFill>
                  <a:srgbClr val="0000FF"/>
                </a:solidFill>
                <a:latin typeface="Avenir"/>
                <a:ea typeface="Avenir"/>
                <a:cs typeface="Avenir"/>
                <a:sym typeface="Avenir"/>
              </a:rPr>
              <a:t>&lt;primary benefits&gt; </a:t>
            </a:r>
            <a:r>
              <a:rPr lang="en" sz="2100" b="1" dirty="0">
                <a:solidFill>
                  <a:schemeClr val="dk1"/>
                </a:solidFill>
                <a:latin typeface="Avenir"/>
                <a:ea typeface="Avenir"/>
                <a:cs typeface="Avenir"/>
                <a:sym typeface="Avenir"/>
              </a:rPr>
              <a:t>= Outputs and Outcomes</a:t>
            </a:r>
            <a:endParaRPr sz="2100" b="1" dirty="0">
              <a:solidFill>
                <a:schemeClr val="dk1"/>
              </a:solidFill>
              <a:latin typeface="Avenir"/>
              <a:ea typeface="Avenir"/>
              <a:cs typeface="Avenir"/>
              <a:sym typeface="Avenir"/>
            </a:endParaRPr>
          </a:p>
          <a:p>
            <a:pPr marL="0" lvl="0" indent="0" algn="l" rtl="0">
              <a:lnSpc>
                <a:spcPct val="150000"/>
              </a:lnSpc>
              <a:spcBef>
                <a:spcPts val="800"/>
              </a:spcBef>
              <a:spcAft>
                <a:spcPts val="0"/>
              </a:spcAft>
              <a:buClr>
                <a:srgbClr val="3A3A3C"/>
              </a:buClr>
              <a:buSzPts val="2100"/>
              <a:buFont typeface="Arial"/>
              <a:buNone/>
            </a:pPr>
            <a:r>
              <a:rPr lang="en" sz="2100" b="1" dirty="0">
                <a:solidFill>
                  <a:srgbClr val="0000FF"/>
                </a:solidFill>
                <a:latin typeface="Avenir"/>
                <a:ea typeface="Avenir"/>
                <a:cs typeface="Avenir"/>
                <a:sym typeface="Avenir"/>
              </a:rPr>
              <a:t>&lt;existing alternatives&gt;</a:t>
            </a:r>
            <a:r>
              <a:rPr lang="en" sz="2100" b="1" dirty="0">
                <a:solidFill>
                  <a:srgbClr val="57B5BE"/>
                </a:solidFill>
                <a:latin typeface="Avenir"/>
                <a:ea typeface="Avenir"/>
                <a:cs typeface="Avenir"/>
                <a:sym typeface="Avenir"/>
              </a:rPr>
              <a:t> </a:t>
            </a:r>
            <a:r>
              <a:rPr lang="en" sz="2100" b="1" dirty="0">
                <a:solidFill>
                  <a:schemeClr val="dk1"/>
                </a:solidFill>
                <a:latin typeface="Avenir"/>
                <a:ea typeface="Avenir"/>
                <a:cs typeface="Avenir"/>
                <a:sym typeface="Avenir"/>
              </a:rPr>
              <a:t>= What’s already being done? Status quo</a:t>
            </a:r>
            <a:endParaRPr sz="2100" b="0" i="0" u="none" strike="noStrike" cap="none" dirty="0">
              <a:solidFill>
                <a:schemeClr val="dk1"/>
              </a:solidFill>
              <a:latin typeface="Avenir"/>
              <a:ea typeface="Avenir"/>
              <a:cs typeface="Avenir"/>
              <a:sym typeface="Avenir"/>
            </a:endParaRPr>
          </a:p>
        </p:txBody>
      </p:sp>
    </p:spTree>
    <p:extLst>
      <p:ext uri="{BB962C8B-B14F-4D97-AF65-F5344CB8AC3E}">
        <p14:creationId xmlns:p14="http://schemas.microsoft.com/office/powerpoint/2010/main" val="270013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18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t>Unique Value Proposition</a:t>
            </a:r>
            <a:endParaRPr sz="3500"/>
          </a:p>
        </p:txBody>
      </p:sp>
      <p:sp>
        <p:nvSpPr>
          <p:cNvPr id="100" name="Google Shape;100;p18"/>
          <p:cNvSpPr txBox="1"/>
          <p:nvPr/>
        </p:nvSpPr>
        <p:spPr>
          <a:xfrm>
            <a:off x="798150" y="757225"/>
            <a:ext cx="7547700" cy="379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46524"/>
              </a:buClr>
              <a:buSzPts val="1100"/>
              <a:buFont typeface="Arial"/>
              <a:buNone/>
            </a:pPr>
            <a:br>
              <a:rPr lang="en" sz="2200" dirty="0">
                <a:solidFill>
                  <a:srgbClr val="000000"/>
                </a:solidFill>
                <a:latin typeface="Calibri"/>
                <a:ea typeface="Calibri"/>
                <a:cs typeface="Calibri"/>
                <a:sym typeface="Calibri"/>
              </a:rPr>
            </a:br>
            <a:r>
              <a:rPr lang="en" sz="2800" dirty="0">
                <a:latin typeface="Calibri"/>
                <a:ea typeface="Calibri"/>
                <a:cs typeface="Calibri"/>
                <a:sym typeface="Calibri"/>
              </a:rPr>
              <a:t> A </a:t>
            </a:r>
            <a:r>
              <a:rPr lang="en" sz="2800" dirty="0">
                <a:solidFill>
                  <a:srgbClr val="0000FF"/>
                </a:solidFill>
                <a:latin typeface="Calibri"/>
                <a:ea typeface="Calibri"/>
                <a:cs typeface="Calibri"/>
                <a:sym typeface="Calibri"/>
              </a:rPr>
              <a:t>series of community listening sessions co-created with tribal partners followed by a vaccine mobile clinic</a:t>
            </a:r>
            <a:r>
              <a:rPr lang="en" sz="2800" dirty="0">
                <a:latin typeface="Calibri"/>
                <a:ea typeface="Calibri"/>
                <a:cs typeface="Calibri"/>
                <a:sym typeface="Calibri"/>
              </a:rPr>
              <a:t> for </a:t>
            </a:r>
            <a:r>
              <a:rPr lang="en" sz="2800" dirty="0">
                <a:solidFill>
                  <a:srgbClr val="0000FF"/>
                </a:solidFill>
                <a:latin typeface="Calibri"/>
                <a:ea typeface="Calibri"/>
                <a:cs typeface="Calibri"/>
                <a:sym typeface="Calibri"/>
              </a:rPr>
              <a:t>tribal elders</a:t>
            </a:r>
            <a:r>
              <a:rPr lang="en" sz="2800" dirty="0">
                <a:latin typeface="Calibri"/>
                <a:ea typeface="Calibri"/>
                <a:cs typeface="Calibri"/>
                <a:sym typeface="Calibri"/>
              </a:rPr>
              <a:t> that</a:t>
            </a:r>
            <a:r>
              <a:rPr lang="en" sz="2800" dirty="0">
                <a:solidFill>
                  <a:srgbClr val="0000FF"/>
                </a:solidFill>
                <a:latin typeface="Calibri"/>
                <a:ea typeface="Calibri"/>
                <a:cs typeface="Calibri"/>
                <a:sym typeface="Calibri"/>
              </a:rPr>
              <a:t> honors community values and traditions </a:t>
            </a:r>
            <a:r>
              <a:rPr lang="en" sz="2800" dirty="0">
                <a:latin typeface="Calibri"/>
                <a:ea typeface="Calibri"/>
                <a:cs typeface="Calibri"/>
                <a:sym typeface="Calibri"/>
              </a:rPr>
              <a:t>enabling </a:t>
            </a:r>
            <a:r>
              <a:rPr lang="en" sz="2800" dirty="0">
                <a:solidFill>
                  <a:srgbClr val="0000FF"/>
                </a:solidFill>
                <a:latin typeface="Calibri"/>
                <a:ea typeface="Calibri"/>
                <a:cs typeface="Calibri"/>
                <a:sym typeface="Calibri"/>
              </a:rPr>
              <a:t>influential and medically vulnerable elders to model willingness to be vaccinated</a:t>
            </a:r>
            <a:r>
              <a:rPr lang="en" sz="2800" dirty="0">
                <a:latin typeface="Calibri"/>
                <a:ea typeface="Calibri"/>
                <a:cs typeface="Calibri"/>
                <a:sym typeface="Calibri"/>
              </a:rPr>
              <a:t> unlike </a:t>
            </a:r>
            <a:r>
              <a:rPr lang="en" sz="2800" dirty="0">
                <a:solidFill>
                  <a:srgbClr val="0000FF"/>
                </a:solidFill>
                <a:latin typeface="Calibri"/>
                <a:ea typeface="Calibri"/>
                <a:cs typeface="Calibri"/>
                <a:sym typeface="Calibri"/>
              </a:rPr>
              <a:t>relying on vaccine clinics alone.</a:t>
            </a:r>
            <a:endParaRPr sz="2800" b="1" dirty="0">
              <a:solidFill>
                <a:srgbClr val="0000FF"/>
              </a:solidFill>
              <a:latin typeface="Avenir"/>
              <a:ea typeface="Avenir"/>
              <a:cs typeface="Avenir"/>
              <a:sym typeface="Avenir"/>
            </a:endParaRPr>
          </a:p>
          <a:p>
            <a:pPr marL="0" marR="0" lvl="0" indent="0" algn="ctr" rtl="0">
              <a:lnSpc>
                <a:spcPct val="100000"/>
              </a:lnSpc>
              <a:spcBef>
                <a:spcPts val="0"/>
              </a:spcBef>
              <a:spcAft>
                <a:spcPts val="0"/>
              </a:spcAft>
              <a:buClr>
                <a:srgbClr val="F46524"/>
              </a:buClr>
              <a:buSzPts val="1100"/>
              <a:buFont typeface="Arial"/>
              <a:buNone/>
            </a:pPr>
            <a:endParaRPr sz="24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7648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18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Hands-on Application Assistance</a:t>
            </a:r>
            <a:endParaRPr/>
          </a:p>
        </p:txBody>
      </p:sp>
      <p:sp>
        <p:nvSpPr>
          <p:cNvPr id="106" name="Google Shape;106;p19"/>
          <p:cNvSpPr txBox="1">
            <a:spLocks noGrp="1"/>
          </p:cNvSpPr>
          <p:nvPr>
            <p:ph type="body" idx="1"/>
          </p:nvPr>
        </p:nvSpPr>
        <p:spPr>
          <a:xfrm>
            <a:off x="355650" y="1002025"/>
            <a:ext cx="8520600" cy="40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Breakout room by team until 4:20 pm ET</a:t>
            </a:r>
            <a:endParaRPr dirty="0"/>
          </a:p>
          <a:p>
            <a:pPr marL="457200" lvl="0" indent="-419100" algn="l" rtl="0">
              <a:lnSpc>
                <a:spcPct val="150000"/>
              </a:lnSpc>
              <a:spcBef>
                <a:spcPts val="1600"/>
              </a:spcBef>
              <a:spcAft>
                <a:spcPts val="0"/>
              </a:spcAft>
              <a:buSzPts val="3000"/>
              <a:buAutoNum type="arabicPeriod"/>
            </a:pPr>
            <a:r>
              <a:rPr lang="en" sz="2800" dirty="0"/>
              <a:t>Use application guide</a:t>
            </a:r>
            <a:endParaRPr sz="2800" dirty="0"/>
          </a:p>
          <a:p>
            <a:pPr marL="457200" lvl="0" indent="-419100" algn="l" rtl="0">
              <a:lnSpc>
                <a:spcPct val="150000"/>
              </a:lnSpc>
              <a:spcBef>
                <a:spcPts val="0"/>
              </a:spcBef>
              <a:spcAft>
                <a:spcPts val="0"/>
              </a:spcAft>
              <a:buSzPts val="3000"/>
              <a:buAutoNum type="arabicPeriod"/>
            </a:pPr>
            <a:r>
              <a:rPr lang="en" sz="2800" dirty="0"/>
              <a:t>Focus on 2-3 questions</a:t>
            </a:r>
            <a:endParaRPr sz="2800" dirty="0"/>
          </a:p>
          <a:p>
            <a:pPr marL="457200" lvl="0" indent="-419100" algn="l" rtl="0">
              <a:lnSpc>
                <a:spcPct val="150000"/>
              </a:lnSpc>
              <a:spcBef>
                <a:spcPts val="0"/>
              </a:spcBef>
              <a:spcAft>
                <a:spcPts val="0"/>
              </a:spcAft>
              <a:buSzPts val="3000"/>
              <a:buAutoNum type="arabicPeriod"/>
            </a:pPr>
            <a:r>
              <a:rPr lang="en" sz="2800" dirty="0"/>
              <a:t>Request consultations from Key Informants</a:t>
            </a:r>
            <a:endParaRPr sz="2800" dirty="0"/>
          </a:p>
        </p:txBody>
      </p:sp>
    </p:spTree>
    <p:extLst>
      <p:ext uri="{BB962C8B-B14F-4D97-AF65-F5344CB8AC3E}">
        <p14:creationId xmlns:p14="http://schemas.microsoft.com/office/powerpoint/2010/main" val="1882974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18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Informants on hand to help</a:t>
            </a:r>
            <a:endParaRPr/>
          </a:p>
        </p:txBody>
      </p:sp>
      <p:sp>
        <p:nvSpPr>
          <p:cNvPr id="112" name="Google Shape;112;p20"/>
          <p:cNvSpPr txBox="1">
            <a:spLocks noGrp="1"/>
          </p:cNvSpPr>
          <p:nvPr>
            <p:ph type="body" idx="1"/>
          </p:nvPr>
        </p:nvSpPr>
        <p:spPr>
          <a:xfrm>
            <a:off x="355650" y="1111500"/>
            <a:ext cx="2594100" cy="40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CDC team</a:t>
            </a:r>
            <a:endParaRPr sz="2400" dirty="0"/>
          </a:p>
          <a:p>
            <a:pPr marL="457200" lvl="0" indent="-374650" algn="l" rtl="0">
              <a:lnSpc>
                <a:spcPct val="150000"/>
              </a:lnSpc>
              <a:spcBef>
                <a:spcPts val="1600"/>
              </a:spcBef>
              <a:spcAft>
                <a:spcPts val="0"/>
              </a:spcAft>
              <a:buSzPts val="2300"/>
              <a:buChar char="●"/>
            </a:pPr>
            <a:r>
              <a:rPr lang="en" sz="2300" dirty="0"/>
              <a:t>Diane Hill</a:t>
            </a:r>
            <a:endParaRPr sz="2300" dirty="0"/>
          </a:p>
          <a:p>
            <a:pPr marL="457200" lvl="0" indent="-374650" algn="l" rtl="0">
              <a:lnSpc>
                <a:spcPct val="150000"/>
              </a:lnSpc>
              <a:spcBef>
                <a:spcPts val="0"/>
              </a:spcBef>
              <a:spcAft>
                <a:spcPts val="0"/>
              </a:spcAft>
              <a:buSzPts val="2300"/>
              <a:buChar char="●"/>
            </a:pPr>
            <a:r>
              <a:rPr lang="en" sz="2300" dirty="0"/>
              <a:t>Scott Miller</a:t>
            </a:r>
            <a:endParaRPr sz="2300" dirty="0"/>
          </a:p>
          <a:p>
            <a:pPr marL="457200" lvl="0" indent="-374650" algn="l" rtl="0">
              <a:lnSpc>
                <a:spcPct val="150000"/>
              </a:lnSpc>
              <a:spcBef>
                <a:spcPts val="0"/>
              </a:spcBef>
              <a:spcAft>
                <a:spcPts val="0"/>
              </a:spcAft>
              <a:buSzPts val="2300"/>
              <a:buChar char="●"/>
            </a:pPr>
            <a:r>
              <a:rPr lang="en" sz="2300" dirty="0"/>
              <a:t>Charleigh </a:t>
            </a:r>
            <a:r>
              <a:rPr lang="en" sz="2300" dirty="0" err="1"/>
              <a:t>Granade</a:t>
            </a:r>
            <a:endParaRPr sz="2300" dirty="0"/>
          </a:p>
          <a:p>
            <a:pPr marL="457200" lvl="0" indent="-374650" algn="l" rtl="0">
              <a:lnSpc>
                <a:spcPct val="150000"/>
              </a:lnSpc>
              <a:spcBef>
                <a:spcPts val="0"/>
              </a:spcBef>
              <a:spcAft>
                <a:spcPts val="0"/>
              </a:spcAft>
              <a:buSzPts val="2300"/>
              <a:buChar char="●"/>
            </a:pPr>
            <a:r>
              <a:rPr lang="en" sz="2300" dirty="0"/>
              <a:t>Sam </a:t>
            </a:r>
            <a:r>
              <a:rPr lang="en" sz="2300" dirty="0" err="1"/>
              <a:t>Graitcer</a:t>
            </a:r>
            <a:endParaRPr sz="2300" dirty="0"/>
          </a:p>
          <a:p>
            <a:pPr marL="0" lvl="0" indent="0" algn="l" rtl="0">
              <a:spcBef>
                <a:spcPts val="1600"/>
              </a:spcBef>
              <a:spcAft>
                <a:spcPts val="1600"/>
              </a:spcAft>
              <a:buNone/>
            </a:pPr>
            <a:endParaRPr dirty="0"/>
          </a:p>
        </p:txBody>
      </p:sp>
      <p:sp>
        <p:nvSpPr>
          <p:cNvPr id="113" name="Google Shape;113;p20"/>
          <p:cNvSpPr txBox="1">
            <a:spLocks noGrp="1"/>
          </p:cNvSpPr>
          <p:nvPr>
            <p:ph type="body" idx="1"/>
          </p:nvPr>
        </p:nvSpPr>
        <p:spPr>
          <a:xfrm>
            <a:off x="3274950" y="1111500"/>
            <a:ext cx="2594100" cy="40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EXCITE team</a:t>
            </a:r>
            <a:endParaRPr sz="2400" dirty="0"/>
          </a:p>
          <a:p>
            <a:pPr marL="457200" marR="0" lvl="0" indent="-355600" algn="l" rtl="0">
              <a:lnSpc>
                <a:spcPct val="150000"/>
              </a:lnSpc>
              <a:spcBef>
                <a:spcPts val="1600"/>
              </a:spcBef>
              <a:spcAft>
                <a:spcPts val="0"/>
              </a:spcAft>
              <a:buSzPts val="2000"/>
              <a:buChar char="●"/>
            </a:pPr>
            <a:r>
              <a:rPr lang="en" sz="2000" dirty="0"/>
              <a:t>Michelle Rodgers</a:t>
            </a:r>
            <a:endParaRPr sz="2000" dirty="0"/>
          </a:p>
          <a:p>
            <a:pPr marL="457200" marR="0" lvl="0" indent="-355600" algn="l" rtl="0">
              <a:lnSpc>
                <a:spcPct val="150000"/>
              </a:lnSpc>
              <a:spcBef>
                <a:spcPts val="0"/>
              </a:spcBef>
              <a:spcAft>
                <a:spcPts val="0"/>
              </a:spcAft>
              <a:buSzPts val="2000"/>
              <a:buChar char="●"/>
            </a:pPr>
            <a:r>
              <a:rPr lang="en" sz="2000" dirty="0"/>
              <a:t>Katie </a:t>
            </a:r>
            <a:r>
              <a:rPr lang="en" sz="2000" dirty="0" err="1"/>
              <a:t>Stofer</a:t>
            </a:r>
            <a:endParaRPr sz="2000" dirty="0"/>
          </a:p>
          <a:p>
            <a:pPr marL="457200" marR="0" lvl="0" indent="-355600" algn="l" rtl="0">
              <a:lnSpc>
                <a:spcPct val="150000"/>
              </a:lnSpc>
              <a:spcBef>
                <a:spcPts val="0"/>
              </a:spcBef>
              <a:spcAft>
                <a:spcPts val="0"/>
              </a:spcAft>
              <a:buSzPts val="2000"/>
              <a:buChar char="●"/>
            </a:pPr>
            <a:r>
              <a:rPr lang="en" sz="2000" dirty="0"/>
              <a:t>Lindsey Haynes-Maslow</a:t>
            </a:r>
            <a:endParaRPr sz="2000" dirty="0"/>
          </a:p>
          <a:p>
            <a:pPr marL="457200" marR="0" lvl="0" indent="-355600" algn="l" rtl="0">
              <a:lnSpc>
                <a:spcPct val="150000"/>
              </a:lnSpc>
              <a:spcBef>
                <a:spcPts val="0"/>
              </a:spcBef>
              <a:spcAft>
                <a:spcPts val="0"/>
              </a:spcAft>
              <a:buSzPts val="2000"/>
              <a:buChar char="●"/>
            </a:pPr>
            <a:r>
              <a:rPr lang="en" sz="2000" dirty="0"/>
              <a:t>Laura Downey</a:t>
            </a:r>
            <a:endParaRPr sz="2000" dirty="0"/>
          </a:p>
        </p:txBody>
      </p:sp>
      <p:sp>
        <p:nvSpPr>
          <p:cNvPr id="114" name="Google Shape;114;p20"/>
          <p:cNvSpPr txBox="1">
            <a:spLocks noGrp="1"/>
          </p:cNvSpPr>
          <p:nvPr>
            <p:ph type="body" idx="1"/>
          </p:nvPr>
        </p:nvSpPr>
        <p:spPr>
          <a:xfrm>
            <a:off x="6194250" y="926975"/>
            <a:ext cx="2594100" cy="40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Extension Foundation team</a:t>
            </a:r>
            <a:endParaRPr sz="2000" dirty="0"/>
          </a:p>
          <a:p>
            <a:pPr marL="457200" lvl="0" indent="-349250" algn="l" rtl="0">
              <a:lnSpc>
                <a:spcPct val="150000"/>
              </a:lnSpc>
              <a:spcBef>
                <a:spcPts val="1600"/>
              </a:spcBef>
              <a:spcAft>
                <a:spcPts val="0"/>
              </a:spcAft>
              <a:buSzPts val="1900"/>
              <a:buChar char="●"/>
            </a:pPr>
            <a:r>
              <a:rPr lang="en" sz="1900" dirty="0"/>
              <a:t>Beverly </a:t>
            </a:r>
            <a:r>
              <a:rPr lang="en" sz="1900" dirty="0" err="1"/>
              <a:t>Coberly</a:t>
            </a:r>
            <a:endParaRPr sz="1900" dirty="0"/>
          </a:p>
          <a:p>
            <a:pPr marL="457200" lvl="0" indent="-349250" algn="l" rtl="0">
              <a:lnSpc>
                <a:spcPct val="150000"/>
              </a:lnSpc>
              <a:spcBef>
                <a:spcPts val="0"/>
              </a:spcBef>
              <a:spcAft>
                <a:spcPts val="0"/>
              </a:spcAft>
              <a:buSzPts val="1900"/>
              <a:buChar char="●"/>
            </a:pPr>
            <a:r>
              <a:rPr lang="en" sz="1900" dirty="0"/>
              <a:t>Megan Hirschman</a:t>
            </a:r>
            <a:endParaRPr sz="1900" dirty="0"/>
          </a:p>
          <a:p>
            <a:pPr marL="457200" lvl="0" indent="-349250" algn="l" rtl="0">
              <a:lnSpc>
                <a:spcPct val="150000"/>
              </a:lnSpc>
              <a:spcBef>
                <a:spcPts val="0"/>
              </a:spcBef>
              <a:spcAft>
                <a:spcPts val="0"/>
              </a:spcAft>
              <a:buSzPts val="1900"/>
              <a:buChar char="●"/>
            </a:pPr>
            <a:r>
              <a:rPr lang="en" sz="1900" dirty="0"/>
              <a:t>Karl Bradley</a:t>
            </a:r>
            <a:endParaRPr sz="1900" dirty="0"/>
          </a:p>
          <a:p>
            <a:pPr marL="457200" lvl="0" indent="-349250" algn="l" rtl="0">
              <a:lnSpc>
                <a:spcPct val="150000"/>
              </a:lnSpc>
              <a:spcBef>
                <a:spcPts val="0"/>
              </a:spcBef>
              <a:spcAft>
                <a:spcPts val="0"/>
              </a:spcAft>
              <a:buSzPts val="1900"/>
              <a:buChar char="●"/>
            </a:pPr>
            <a:r>
              <a:rPr lang="en" sz="1900" dirty="0" err="1"/>
              <a:t>Tira</a:t>
            </a:r>
            <a:r>
              <a:rPr lang="en" sz="1900" dirty="0"/>
              <a:t> Adelman</a:t>
            </a:r>
            <a:endParaRPr sz="1900" dirty="0"/>
          </a:p>
          <a:p>
            <a:pPr marL="457200" lvl="0" indent="-349250" algn="l" rtl="0">
              <a:lnSpc>
                <a:spcPct val="150000"/>
              </a:lnSpc>
              <a:spcBef>
                <a:spcPts val="0"/>
              </a:spcBef>
              <a:spcAft>
                <a:spcPts val="0"/>
              </a:spcAft>
              <a:buSzPts val="1900"/>
              <a:buChar char="●"/>
            </a:pPr>
            <a:r>
              <a:rPr lang="en" sz="1900" dirty="0"/>
              <a:t>Aaron </a:t>
            </a:r>
            <a:r>
              <a:rPr lang="en" sz="1900" dirty="0" err="1"/>
              <a:t>Weibe</a:t>
            </a:r>
            <a:endParaRPr sz="1900" dirty="0"/>
          </a:p>
          <a:p>
            <a:pPr marL="457200" lvl="0" indent="-349250" algn="l" rtl="0">
              <a:lnSpc>
                <a:spcPct val="150000"/>
              </a:lnSpc>
              <a:spcBef>
                <a:spcPts val="0"/>
              </a:spcBef>
              <a:spcAft>
                <a:spcPts val="0"/>
              </a:spcAft>
              <a:buSzPts val="1900"/>
              <a:buChar char="●"/>
            </a:pPr>
            <a:r>
              <a:rPr lang="en" sz="1900" dirty="0"/>
              <a:t>Molly Immendorf</a:t>
            </a:r>
            <a:endParaRPr sz="1900" dirty="0"/>
          </a:p>
        </p:txBody>
      </p:sp>
    </p:spTree>
    <p:extLst>
      <p:ext uri="{BB962C8B-B14F-4D97-AF65-F5344CB8AC3E}">
        <p14:creationId xmlns:p14="http://schemas.microsoft.com/office/powerpoint/2010/main" val="3056838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18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Hands-on Application Assistance</a:t>
            </a:r>
            <a:endParaRPr/>
          </a:p>
        </p:txBody>
      </p:sp>
      <p:sp>
        <p:nvSpPr>
          <p:cNvPr id="120" name="Google Shape;120;p21"/>
          <p:cNvSpPr txBox="1">
            <a:spLocks noGrp="1"/>
          </p:cNvSpPr>
          <p:nvPr>
            <p:ph type="body" idx="1"/>
          </p:nvPr>
        </p:nvSpPr>
        <p:spPr>
          <a:xfrm>
            <a:off x="355650" y="1002025"/>
            <a:ext cx="8520600" cy="40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Breakout room by team until 4:20 pm ET</a:t>
            </a:r>
            <a:endParaRPr dirty="0"/>
          </a:p>
          <a:p>
            <a:pPr marL="0" lvl="0" indent="0" algn="l" rtl="0">
              <a:spcBef>
                <a:spcPts val="1600"/>
              </a:spcBef>
              <a:spcAft>
                <a:spcPts val="0"/>
              </a:spcAft>
              <a:buNone/>
            </a:pPr>
            <a:r>
              <a:rPr lang="en" sz="2800" dirty="0"/>
              <a:t>Use application guide</a:t>
            </a:r>
            <a:endParaRPr sz="2800" dirty="0"/>
          </a:p>
          <a:p>
            <a:pPr marL="457200" lvl="0" indent="0" algn="l" rtl="0">
              <a:spcBef>
                <a:spcPts val="1600"/>
              </a:spcBef>
              <a:spcAft>
                <a:spcPts val="1600"/>
              </a:spcAft>
              <a:buNone/>
            </a:pPr>
            <a:r>
              <a:rPr lang="en" sz="2800" b="1" dirty="0"/>
              <a:t>Tip:</a:t>
            </a:r>
            <a:r>
              <a:rPr lang="en" sz="2800" dirty="0"/>
              <a:t> one team member fills out while sharing screen</a:t>
            </a:r>
            <a:endParaRPr sz="2800" dirty="0"/>
          </a:p>
        </p:txBody>
      </p:sp>
    </p:spTree>
    <p:extLst>
      <p:ext uri="{BB962C8B-B14F-4D97-AF65-F5344CB8AC3E}">
        <p14:creationId xmlns:p14="http://schemas.microsoft.com/office/powerpoint/2010/main" val="1995445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18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Hands-on Application Assistance</a:t>
            </a:r>
            <a:endParaRPr/>
          </a:p>
        </p:txBody>
      </p:sp>
      <p:sp>
        <p:nvSpPr>
          <p:cNvPr id="126" name="Google Shape;126;p22"/>
          <p:cNvSpPr txBox="1">
            <a:spLocks noGrp="1"/>
          </p:cNvSpPr>
          <p:nvPr>
            <p:ph type="body" idx="1"/>
          </p:nvPr>
        </p:nvSpPr>
        <p:spPr>
          <a:xfrm>
            <a:off x="355650" y="1002025"/>
            <a:ext cx="8520600" cy="40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Breakout room by team until 4:20 pm ET</a:t>
            </a:r>
            <a:endParaRPr dirty="0"/>
          </a:p>
          <a:p>
            <a:pPr marL="0" lvl="0" indent="0" algn="l" rtl="0">
              <a:spcBef>
                <a:spcPts val="1600"/>
              </a:spcBef>
              <a:spcAft>
                <a:spcPts val="0"/>
              </a:spcAft>
              <a:buNone/>
            </a:pPr>
            <a:r>
              <a:rPr lang="en" sz="2800" dirty="0"/>
              <a:t>Focus on 2-3 questions, one at a time</a:t>
            </a:r>
            <a:endParaRPr sz="2800" dirty="0"/>
          </a:p>
          <a:p>
            <a:pPr marL="457200" lvl="0" indent="0" algn="l" rtl="0">
              <a:spcBef>
                <a:spcPts val="1600"/>
              </a:spcBef>
              <a:spcAft>
                <a:spcPts val="1600"/>
              </a:spcAft>
              <a:buNone/>
            </a:pPr>
            <a:r>
              <a:rPr lang="en" sz="2800" b="1" dirty="0"/>
              <a:t>Tip: </a:t>
            </a:r>
            <a:r>
              <a:rPr lang="en" sz="2800" dirty="0"/>
              <a:t>Key Informants are on hand to consult, but only have 10-15 minutes to spend with each team.</a:t>
            </a:r>
            <a:endParaRPr sz="2800" dirty="0"/>
          </a:p>
        </p:txBody>
      </p:sp>
    </p:spTree>
    <p:extLst>
      <p:ext uri="{BB962C8B-B14F-4D97-AF65-F5344CB8AC3E}">
        <p14:creationId xmlns:p14="http://schemas.microsoft.com/office/powerpoint/2010/main" val="293883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184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Hands-on Application Assistance</a:t>
            </a:r>
            <a:endParaRPr dirty="0"/>
          </a:p>
        </p:txBody>
      </p:sp>
      <p:sp>
        <p:nvSpPr>
          <p:cNvPr id="132" name="Google Shape;132;p23"/>
          <p:cNvSpPr txBox="1">
            <a:spLocks noGrp="1"/>
          </p:cNvSpPr>
          <p:nvPr>
            <p:ph type="body" idx="1"/>
          </p:nvPr>
        </p:nvSpPr>
        <p:spPr>
          <a:xfrm>
            <a:off x="355650" y="1002025"/>
            <a:ext cx="8520600" cy="40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Breakout room by team until 4:20 pm ET</a:t>
            </a:r>
            <a:endParaRPr dirty="0"/>
          </a:p>
          <a:p>
            <a:pPr marL="38100" lvl="0" indent="0" algn="l" rtl="0">
              <a:spcBef>
                <a:spcPts val="1600"/>
              </a:spcBef>
              <a:spcAft>
                <a:spcPts val="0"/>
              </a:spcAft>
              <a:buSzPts val="3000"/>
              <a:buNone/>
            </a:pPr>
            <a:r>
              <a:rPr lang="en" sz="2800" dirty="0"/>
              <a:t>Request consultations from Key Informants</a:t>
            </a:r>
            <a:endParaRPr sz="2800" dirty="0"/>
          </a:p>
          <a:p>
            <a:pPr marL="457200" lvl="0" indent="0" algn="l" rtl="0">
              <a:spcBef>
                <a:spcPts val="1600"/>
              </a:spcBef>
              <a:spcAft>
                <a:spcPts val="1600"/>
              </a:spcAft>
              <a:buNone/>
            </a:pPr>
            <a:r>
              <a:rPr lang="en" sz="2800" b="1" dirty="0"/>
              <a:t>Tip:</a:t>
            </a:r>
            <a:r>
              <a:rPr lang="en" sz="2800" dirty="0"/>
              <a:t> Use </a:t>
            </a:r>
            <a:r>
              <a:rPr lang="en" sz="2800" b="1" u="sng" dirty="0">
                <a:solidFill>
                  <a:srgbClr val="0000FF"/>
                </a:solidFill>
                <a:latin typeface="Avenir"/>
                <a:ea typeface="Avenir"/>
                <a:cs typeface="Avenir"/>
                <a:sym typeface="Avenir"/>
                <a:hlinkClick r:id="rId3">
                  <a:extLst>
                    <a:ext uri="{A12FA001-AC4F-418D-AE19-62706E023703}">
                      <ahyp:hlinkClr xmlns:ahyp="http://schemas.microsoft.com/office/drawing/2018/hyperlinkcolor" val="tx"/>
                    </a:ext>
                  </a:extLst>
                </a:hlinkClick>
              </a:rPr>
              <a:t>https://extension.org/form</a:t>
            </a:r>
            <a:r>
              <a:rPr lang="en" sz="2800" b="1" dirty="0">
                <a:solidFill>
                  <a:srgbClr val="0000FF"/>
                </a:solidFill>
                <a:latin typeface="Avenir"/>
                <a:ea typeface="Avenir"/>
                <a:cs typeface="Avenir"/>
                <a:sym typeface="Avenir"/>
              </a:rPr>
              <a:t> </a:t>
            </a:r>
            <a:endParaRPr sz="2800" dirty="0">
              <a:solidFill>
                <a:srgbClr val="0000FF"/>
              </a:solidFill>
            </a:endParaRPr>
          </a:p>
        </p:txBody>
      </p:sp>
    </p:spTree>
    <p:extLst>
      <p:ext uri="{BB962C8B-B14F-4D97-AF65-F5344CB8AC3E}">
        <p14:creationId xmlns:p14="http://schemas.microsoft.com/office/powerpoint/2010/main" val="278967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Goals of CDC/CES Partnership</a:t>
            </a:r>
            <a:endParaRPr dirty="0"/>
          </a:p>
        </p:txBody>
      </p:sp>
      <p:sp>
        <p:nvSpPr>
          <p:cNvPr id="71" name="Google Shape;7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a:spcAft>
                <a:spcPts val="1200"/>
              </a:spcAft>
              <a:buAutoNum type="arabicPeriod"/>
            </a:pPr>
            <a:r>
              <a:rPr lang="en-US" dirty="0"/>
              <a:t>Address barriers and concerns and increase acceptability about COVID-19, flu and other vaccinations among rural and medically underserved audiences. </a:t>
            </a:r>
          </a:p>
          <a:p>
            <a:pPr marL="342900" lvl="0">
              <a:spcAft>
                <a:spcPts val="1200"/>
              </a:spcAft>
              <a:buAutoNum type="arabicPeriod" startAt="2"/>
            </a:pPr>
            <a:r>
              <a:rPr lang="en-US" dirty="0"/>
              <a:t>Increase connection and communication between targeted communities and healthcare systems. </a:t>
            </a:r>
          </a:p>
          <a:p>
            <a:pPr marL="0" lvl="0" indent="0">
              <a:spcAft>
                <a:spcPts val="1200"/>
              </a:spcAft>
              <a:buNone/>
            </a:pPr>
            <a:r>
              <a:rPr lang="en-US" dirty="0"/>
              <a:t>3.   Increase accessibility of local COVID-19, flu and other adult vaccinations and        	vaccination clinics. </a:t>
            </a:r>
          </a:p>
          <a:p>
            <a:pPr marL="342900" lvl="0">
              <a:spcAft>
                <a:spcPts val="1200"/>
              </a:spcAft>
              <a:buAutoNum type="arabicPeriod" startAt="2"/>
            </a:pPr>
            <a:r>
              <a:rPr lang="en-US" dirty="0"/>
              <a:t>Inform CDC, USDA-NIFA, Cooperative Extension and health partners to                  		implement public health programs to reduce health disparities.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Breakout Rooms by Team</a:t>
            </a:r>
            <a:endParaRPr/>
          </a:p>
        </p:txBody>
      </p:sp>
      <p:sp>
        <p:nvSpPr>
          <p:cNvPr id="138" name="Google Shape;138;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Until 4:20 PM ET</a:t>
            </a:r>
            <a:endParaRPr/>
          </a:p>
        </p:txBody>
      </p:sp>
    </p:spTree>
    <p:extLst>
      <p:ext uri="{BB962C8B-B14F-4D97-AF65-F5344CB8AC3E}">
        <p14:creationId xmlns:p14="http://schemas.microsoft.com/office/powerpoint/2010/main" val="376032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B139-5970-45E9-966D-B0BB01649C11}"/>
              </a:ext>
            </a:extLst>
          </p:cNvPr>
          <p:cNvSpPr>
            <a:spLocks noGrp="1"/>
          </p:cNvSpPr>
          <p:nvPr>
            <p:ph type="title"/>
          </p:nvPr>
        </p:nvSpPr>
        <p:spPr/>
        <p:txBody>
          <a:bodyPr>
            <a:normAutofit fontScale="90000"/>
          </a:bodyPr>
          <a:lstStyle/>
          <a:p>
            <a:r>
              <a:rPr lang="en-US" dirty="0"/>
              <a:t>Wrap-Up</a:t>
            </a:r>
          </a:p>
        </p:txBody>
      </p:sp>
      <p:sp>
        <p:nvSpPr>
          <p:cNvPr id="3" name="Text Placeholder 2">
            <a:extLst>
              <a:ext uri="{FF2B5EF4-FFF2-40B4-BE49-F238E27FC236}">
                <a16:creationId xmlns:a16="http://schemas.microsoft.com/office/drawing/2014/main" id="{FB68D71F-8ECD-4A78-87D5-F8BD9F1385F3}"/>
              </a:ext>
            </a:extLst>
          </p:cNvPr>
          <p:cNvSpPr>
            <a:spLocks noGrp="1"/>
          </p:cNvSpPr>
          <p:nvPr>
            <p:ph type="body" idx="1"/>
          </p:nvPr>
        </p:nvSpPr>
        <p:spPr/>
        <p:txBody>
          <a:bodyPr/>
          <a:lstStyle/>
          <a:p>
            <a:r>
              <a:rPr lang="en-US" dirty="0"/>
              <a:t>Tuesdays 4-5  Application Consults</a:t>
            </a:r>
          </a:p>
          <a:p>
            <a:r>
              <a:rPr lang="en-US" dirty="0"/>
              <a:t>Email questions-respond or call</a:t>
            </a:r>
          </a:p>
          <a:p>
            <a:r>
              <a:rPr lang="en-US" dirty="0"/>
              <a:t>Timeline</a:t>
            </a:r>
          </a:p>
          <a:p>
            <a:pPr lvl="1"/>
            <a:r>
              <a:rPr lang="en-US" dirty="0"/>
              <a:t>Application Due May 15, 2021</a:t>
            </a:r>
          </a:p>
          <a:p>
            <a:pPr lvl="1"/>
            <a:r>
              <a:rPr lang="en-US" dirty="0"/>
              <a:t>Application Review May 17-21</a:t>
            </a:r>
          </a:p>
          <a:p>
            <a:pPr lvl="1"/>
            <a:r>
              <a:rPr lang="en-US" dirty="0"/>
              <a:t>Inform Selection May 24</a:t>
            </a:r>
          </a:p>
        </p:txBody>
      </p:sp>
    </p:spTree>
    <p:extLst>
      <p:ext uri="{BB962C8B-B14F-4D97-AF65-F5344CB8AC3E}">
        <p14:creationId xmlns:p14="http://schemas.microsoft.com/office/powerpoint/2010/main" val="385270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Activity 2- Pilot Programs Ways that it is Different</a:t>
            </a:r>
            <a:endParaRPr dirty="0"/>
          </a:p>
        </p:txBody>
      </p:sp>
      <p:sp>
        <p:nvSpPr>
          <p:cNvPr id="77" name="Google Shape;77;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285750" indent="-285750">
              <a:spcAft>
                <a:spcPts val="1200"/>
              </a:spcAft>
            </a:pPr>
            <a:r>
              <a:rPr lang="en-US" dirty="0"/>
              <a:t>2 years long</a:t>
            </a:r>
          </a:p>
          <a:p>
            <a:pPr marL="285750" indent="-285750">
              <a:spcAft>
                <a:spcPts val="1200"/>
              </a:spcAft>
            </a:pPr>
            <a:r>
              <a:rPr lang="en-US" dirty="0"/>
              <a:t>Immunization Education and COVID19</a:t>
            </a:r>
          </a:p>
          <a:p>
            <a:pPr marL="285750" indent="-285750">
              <a:spcAft>
                <a:spcPts val="1200"/>
              </a:spcAft>
            </a:pPr>
            <a:r>
              <a:rPr lang="en-US" dirty="0"/>
              <a:t>Competitive</a:t>
            </a:r>
          </a:p>
          <a:p>
            <a:pPr marL="285750" indent="-285750">
              <a:spcAft>
                <a:spcPts val="1200"/>
              </a:spcAft>
            </a:pPr>
            <a:r>
              <a:rPr lang="en-US" dirty="0"/>
              <a:t>Innovation-risk taking with new methodologies and delivery methods</a:t>
            </a:r>
          </a:p>
          <a:p>
            <a:pPr marL="285750" indent="-285750">
              <a:spcAft>
                <a:spcPts val="1200"/>
              </a:spcAft>
            </a:pPr>
            <a:r>
              <a:rPr lang="en-US" dirty="0"/>
              <a:t>Focus on market research-testing messages/process and repeat with learnings</a:t>
            </a:r>
          </a:p>
          <a:p>
            <a:pPr marL="0" lvl="0" indent="0" algn="l" rtl="0">
              <a:spcBef>
                <a:spcPts val="0"/>
              </a:spcBef>
              <a:spcAft>
                <a:spcPts val="1200"/>
              </a:spcAft>
              <a:buNone/>
            </a:pPr>
            <a:endParaRPr dirty="0"/>
          </a:p>
        </p:txBody>
      </p:sp>
      <p:sp>
        <p:nvSpPr>
          <p:cNvPr id="78" name="Google Shape;78;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285750" indent="-285750">
              <a:spcAft>
                <a:spcPts val="1200"/>
              </a:spcAft>
            </a:pPr>
            <a:r>
              <a:rPr lang="en-US" dirty="0"/>
              <a:t>Inform CDC and CES system of new messages, processes and partnerships for adult Immunization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7C2A0-8DFC-49AB-A75D-387315F0352A}"/>
              </a:ext>
            </a:extLst>
          </p:cNvPr>
          <p:cNvSpPr>
            <a:spLocks noGrp="1"/>
          </p:cNvSpPr>
          <p:nvPr>
            <p:ph type="body" idx="1"/>
          </p:nvPr>
        </p:nvSpPr>
        <p:spPr/>
        <p:txBody>
          <a:bodyPr/>
          <a:lstStyle/>
          <a:p>
            <a:r>
              <a:rPr lang="en-US" dirty="0"/>
              <a:t>Rubric</a:t>
            </a:r>
          </a:p>
        </p:txBody>
      </p:sp>
      <p:pic>
        <p:nvPicPr>
          <p:cNvPr id="3" name="Picture 2">
            <a:extLst>
              <a:ext uri="{FF2B5EF4-FFF2-40B4-BE49-F238E27FC236}">
                <a16:creationId xmlns:a16="http://schemas.microsoft.com/office/drawing/2014/main" id="{57453618-D376-46FA-8BCC-516CF2F42CE3}"/>
              </a:ext>
            </a:extLst>
          </p:cNvPr>
          <p:cNvPicPr>
            <a:picLocks noChangeAspect="1"/>
          </p:cNvPicPr>
          <p:nvPr/>
        </p:nvPicPr>
        <p:blipFill>
          <a:blip r:embed="rId2"/>
          <a:stretch>
            <a:fillRect/>
          </a:stretch>
        </p:blipFill>
        <p:spPr>
          <a:xfrm>
            <a:off x="457200" y="0"/>
            <a:ext cx="8229600" cy="5143500"/>
          </a:xfrm>
          <a:prstGeom prst="rect">
            <a:avLst/>
          </a:prstGeom>
        </p:spPr>
      </p:pic>
    </p:spTree>
    <p:extLst>
      <p:ext uri="{BB962C8B-B14F-4D97-AF65-F5344CB8AC3E}">
        <p14:creationId xmlns:p14="http://schemas.microsoft.com/office/powerpoint/2010/main" val="40622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8598-7BC1-4829-89C4-3CECE9C2481E}"/>
              </a:ext>
            </a:extLst>
          </p:cNvPr>
          <p:cNvSpPr>
            <a:spLocks noGrp="1"/>
          </p:cNvSpPr>
          <p:nvPr>
            <p:ph type="title"/>
          </p:nvPr>
        </p:nvSpPr>
        <p:spPr/>
        <p:txBody>
          <a:bodyPr>
            <a:normAutofit fontScale="90000"/>
          </a:bodyPr>
          <a:lstStyle/>
          <a:p>
            <a:r>
              <a:rPr lang="en-US" dirty="0"/>
              <a:t>Selection Process</a:t>
            </a:r>
          </a:p>
        </p:txBody>
      </p:sp>
      <p:sp>
        <p:nvSpPr>
          <p:cNvPr id="3" name="Text Placeholder 2">
            <a:extLst>
              <a:ext uri="{FF2B5EF4-FFF2-40B4-BE49-F238E27FC236}">
                <a16:creationId xmlns:a16="http://schemas.microsoft.com/office/drawing/2014/main" id="{29B2646E-EF9A-4978-A313-9D146B0E6BFD}"/>
              </a:ext>
            </a:extLst>
          </p:cNvPr>
          <p:cNvSpPr>
            <a:spLocks noGrp="1"/>
          </p:cNvSpPr>
          <p:nvPr>
            <p:ph type="body" idx="1"/>
          </p:nvPr>
        </p:nvSpPr>
        <p:spPr/>
        <p:txBody>
          <a:bodyPr/>
          <a:lstStyle/>
          <a:p>
            <a:r>
              <a:rPr lang="en-US" dirty="0"/>
              <a:t>Extension Foundation Review for Complete Application</a:t>
            </a:r>
          </a:p>
          <a:p>
            <a:r>
              <a:rPr lang="en-US" dirty="0"/>
              <a:t>3 CES Reviewers (Health Director,1862 Director, 1890 Administrator) and 3 CDC Reviewers independently complete rubric</a:t>
            </a:r>
          </a:p>
          <a:p>
            <a:r>
              <a:rPr lang="en-US" dirty="0"/>
              <a:t>Reviewer Meeting with summary outcome-Oversight with Carolyn Crocoll ECOP Executive Director –different methods, target audiences, large and small states etc. Final Decision</a:t>
            </a:r>
          </a:p>
        </p:txBody>
      </p:sp>
    </p:spTree>
    <p:extLst>
      <p:ext uri="{BB962C8B-B14F-4D97-AF65-F5344CB8AC3E}">
        <p14:creationId xmlns:p14="http://schemas.microsoft.com/office/powerpoint/2010/main" val="372009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lvl="0"/>
            <a:r>
              <a:rPr lang="en-US" dirty="0"/>
              <a:t>How </a:t>
            </a:r>
            <a:r>
              <a:rPr lang="en-US" dirty="0" err="1"/>
              <a:t>To’s</a:t>
            </a:r>
            <a:r>
              <a:rPr lang="en-US" dirty="0"/>
              <a:t> on the Rapid Community Assessment and Marketing Research </a:t>
            </a:r>
            <a:endParaRPr dirty="0"/>
          </a:p>
        </p:txBody>
      </p:sp>
      <p:sp>
        <p:nvSpPr>
          <p:cNvPr id="65" name="Google Shape;65;p13"/>
          <p:cNvSpPr txBox="1">
            <a:spLocks noGrp="1"/>
          </p:cNvSpPr>
          <p:nvPr>
            <p:ph type="subTitle" idx="1"/>
          </p:nvPr>
        </p:nvSpPr>
        <p:spPr>
          <a:xfrm>
            <a:off x="311700" y="3096517"/>
            <a:ext cx="8520600" cy="1411873"/>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US" dirty="0"/>
              <a:t>Lindsey Haynes-Maslow, PhD, MHA</a:t>
            </a:r>
          </a:p>
          <a:p>
            <a:pPr marL="0" lvl="0" indent="0" algn="ctr" rtl="0">
              <a:spcBef>
                <a:spcPts val="0"/>
              </a:spcBef>
              <a:spcAft>
                <a:spcPts val="0"/>
              </a:spcAft>
              <a:buNone/>
            </a:pPr>
            <a:r>
              <a:rPr lang="en-US" dirty="0"/>
              <a:t>Associate Professor &amp; Extension Specialist</a:t>
            </a:r>
          </a:p>
          <a:p>
            <a:pPr marL="0" lvl="0" indent="0" algn="ctr" rtl="0">
              <a:spcBef>
                <a:spcPts val="0"/>
              </a:spcBef>
              <a:spcAft>
                <a:spcPts val="0"/>
              </a:spcAft>
              <a:buNone/>
            </a:pPr>
            <a:r>
              <a:rPr lang="en-US" dirty="0"/>
              <a:t>North Carolina State University</a:t>
            </a:r>
          </a:p>
          <a:p>
            <a:pPr marL="0" indent="0"/>
            <a:r>
              <a:rPr lang="en-US" dirty="0"/>
              <a:t>EXCITE Market Research Lead</a:t>
            </a:r>
          </a:p>
          <a:p>
            <a:pPr marL="0" lvl="0" indent="0" algn="ctr" rtl="0">
              <a:spcBef>
                <a:spcPts val="0"/>
              </a:spcBef>
              <a:spcAft>
                <a:spcPts val="0"/>
              </a:spcAft>
              <a:buNone/>
            </a:pPr>
            <a:r>
              <a:rPr lang="en-US" dirty="0">
                <a:hlinkClick r:id="rId3"/>
              </a:rPr>
              <a:t>Lhaynes-maslow@ncsu.edu</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CDC’s Rapid Community Assessment (RCA)</a:t>
            </a:r>
            <a:endParaRPr dirty="0"/>
          </a:p>
        </p:txBody>
      </p:sp>
      <p:sp>
        <p:nvSpPr>
          <p:cNvPr id="71" name="Google Shape;7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r>
              <a:rPr lang="en-US" dirty="0"/>
              <a:t>RCA targets specific communities and is used to inform future project work phases on an issue</a:t>
            </a:r>
          </a:p>
          <a:p>
            <a:r>
              <a:rPr lang="en-US" dirty="0"/>
              <a:t>Generate a basic understanding of what communities think about an issue </a:t>
            </a:r>
            <a:r>
              <a:rPr lang="en-US" i="1" dirty="0"/>
              <a:t>and</a:t>
            </a:r>
            <a:r>
              <a:rPr lang="en-US" dirty="0"/>
              <a:t> plan for potential solutions to increase confidence/uptake</a:t>
            </a:r>
          </a:p>
          <a:p>
            <a:r>
              <a:rPr lang="en-US" dirty="0"/>
              <a:t>Need to identify community leaders, trusted messengers, and other important channels through which you can reach communities</a:t>
            </a:r>
          </a:p>
          <a:p>
            <a:r>
              <a:rPr lang="en-US" dirty="0"/>
              <a:t>RCA consists of 5 steps (CDC suggested time frame is 3 weeks)</a:t>
            </a:r>
          </a:p>
          <a:p>
            <a:pPr marL="0" lvl="0" indent="0">
              <a:spcAft>
                <a:spcPts val="1200"/>
              </a:spcAft>
              <a:buNone/>
            </a:pPr>
            <a:endParaRPr lang="en-US" dirty="0"/>
          </a:p>
          <a:p>
            <a:pPr marL="1371600" lvl="3" indent="0">
              <a:spcAft>
                <a:spcPts val="1200"/>
              </a:spcAft>
              <a:buNone/>
            </a:pPr>
            <a:r>
              <a:rPr lang="en-US" dirty="0">
                <a:hlinkClick r:id="rId3"/>
              </a:rPr>
              <a:t>https://www.cdc.gov/vaccines/covid-19/vaccinate-with-confidence/rca-guide/index.html</a:t>
            </a:r>
            <a:r>
              <a:rPr lang="en-US" dirty="0"/>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RCA Steps</a:t>
            </a:r>
            <a:endParaRPr dirty="0"/>
          </a:p>
        </p:txBody>
      </p:sp>
      <p:sp>
        <p:nvSpPr>
          <p:cNvPr id="2" name="Text Placeholder 1">
            <a:extLst>
              <a:ext uri="{FF2B5EF4-FFF2-40B4-BE49-F238E27FC236}">
                <a16:creationId xmlns:a16="http://schemas.microsoft.com/office/drawing/2014/main" id="{F344A9CB-A3AE-5747-B5AA-5BBF495DFCB0}"/>
              </a:ext>
            </a:extLst>
          </p:cNvPr>
          <p:cNvSpPr>
            <a:spLocks noGrp="1"/>
          </p:cNvSpPr>
          <p:nvPr>
            <p:ph type="body" idx="1"/>
          </p:nvPr>
        </p:nvSpPr>
        <p:spPr/>
        <p:txBody>
          <a:bodyPr/>
          <a:lstStyle/>
          <a:p>
            <a:pPr>
              <a:buFont typeface="+mj-lt"/>
              <a:buAutoNum type="arabicPeriod"/>
            </a:pPr>
            <a:r>
              <a:rPr lang="en-US" dirty="0"/>
              <a:t>Identify objectives and community(</a:t>
            </a:r>
            <a:r>
              <a:rPr lang="en-US" dirty="0" err="1"/>
              <a:t>ies</a:t>
            </a:r>
            <a:r>
              <a:rPr lang="en-US" dirty="0"/>
              <a:t>) of focus</a:t>
            </a:r>
          </a:p>
          <a:p>
            <a:pPr>
              <a:buFont typeface="+mj-lt"/>
              <a:buAutoNum type="arabicPeriod"/>
            </a:pPr>
            <a:r>
              <a:rPr lang="en-US" dirty="0"/>
              <a:t>Plan for the assessment</a:t>
            </a:r>
          </a:p>
          <a:p>
            <a:pPr>
              <a:buFont typeface="+mj-lt"/>
              <a:buAutoNum type="arabicPeriod"/>
            </a:pPr>
            <a:r>
              <a:rPr lang="en-US" dirty="0"/>
              <a:t>Collect and analyze data</a:t>
            </a:r>
          </a:p>
          <a:p>
            <a:pPr>
              <a:buFont typeface="+mj-lt"/>
              <a:buAutoNum type="arabicPeriod"/>
            </a:pPr>
            <a:r>
              <a:rPr lang="en-US" dirty="0"/>
              <a:t>Report findings and solutions</a:t>
            </a:r>
          </a:p>
          <a:p>
            <a:pPr>
              <a:buFont typeface="+mj-lt"/>
              <a:buAutoNum type="arabicPeriod"/>
            </a:pPr>
            <a:r>
              <a:rPr lang="en-US" dirty="0"/>
              <a:t>Evaluate your efforts</a:t>
            </a:r>
          </a:p>
        </p:txBody>
      </p:sp>
    </p:spTree>
  </p:cSld>
  <p:clrMapOvr>
    <a:masterClrMapping/>
  </p:clrMapOvr>
</p:sld>
</file>

<file path=ppt/theme/theme1.xml><?xml version="1.0" encoding="utf-8"?>
<a:theme xmlns:a="http://schemas.openxmlformats.org/drawingml/2006/main" name="EXCI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1879</Words>
  <Application>Microsoft Macintosh PowerPoint</Application>
  <PresentationFormat>On-screen Show (16:9)</PresentationFormat>
  <Paragraphs>190</Paragraphs>
  <Slides>31</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Avenir</vt:lpstr>
      <vt:lpstr>Calibri</vt:lpstr>
      <vt:lpstr>EXCITE</vt:lpstr>
      <vt:lpstr>Welcome! Activity 2 Pre-decisional Application Assist</vt:lpstr>
      <vt:lpstr>Agenda - 2 parts</vt:lpstr>
      <vt:lpstr>Goals of CDC/CES Partnership</vt:lpstr>
      <vt:lpstr>Activity 2- Pilot Programs Ways that it is Different</vt:lpstr>
      <vt:lpstr>PowerPoint Presentation</vt:lpstr>
      <vt:lpstr>Selection Process</vt:lpstr>
      <vt:lpstr>How To’s on the Rapid Community Assessment and Marketing Research </vt:lpstr>
      <vt:lpstr>CDC’s Rapid Community Assessment (RCA)</vt:lpstr>
      <vt:lpstr>RCA Steps</vt:lpstr>
      <vt:lpstr>Marketing Research</vt:lpstr>
      <vt:lpstr>Formative Research</vt:lpstr>
      <vt:lpstr>How Can I Help You?</vt:lpstr>
      <vt:lpstr>Questions?</vt:lpstr>
      <vt:lpstr>CDC Program Examples and RCA Learnings Julie Zajac</vt:lpstr>
      <vt:lpstr>PowerPoint Presentation</vt:lpstr>
      <vt:lpstr>PowerPoint Presentation</vt:lpstr>
      <vt:lpstr>EXCITE Portal – Reporting  Laura Downey, Evaluation Specialist</vt:lpstr>
      <vt:lpstr>Evaluation Support to Pilot Project Teams</vt:lpstr>
      <vt:lpstr>Evaluation of the EXCITE Initiative</vt:lpstr>
      <vt:lpstr>Application Walk-through with Ashley Griffin</vt:lpstr>
      <vt:lpstr>Unique Value Proposition </vt:lpstr>
      <vt:lpstr>Unique Value Proposition</vt:lpstr>
      <vt:lpstr>Unique Value Proposition</vt:lpstr>
      <vt:lpstr>Unique Value Proposition</vt:lpstr>
      <vt:lpstr>Hands-on Application Assistance</vt:lpstr>
      <vt:lpstr>Key Informants on hand to help</vt:lpstr>
      <vt:lpstr>Hands-on Application Assistance</vt:lpstr>
      <vt:lpstr>Hands-on Application Assistance</vt:lpstr>
      <vt:lpstr>Hands-on Application Assistance</vt:lpstr>
      <vt:lpstr>Breakout Rooms by Team</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Rodgers</dc:creator>
  <cp:lastModifiedBy>Molly Immendorf</cp:lastModifiedBy>
  <cp:revision>7</cp:revision>
  <dcterms:modified xsi:type="dcterms:W3CDTF">2021-04-21T16:03:23Z</dcterms:modified>
</cp:coreProperties>
</file>