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15544800" cx="10058400"/>
  <p:notesSz cx="6858000" cy="9144000"/>
  <p:embeddedFontLst>
    <p:embeddedFont>
      <p:font typeface="Lato"/>
      <p:regular r:id="rId11"/>
      <p:bold r:id="rId12"/>
      <p:italic r:id="rId13"/>
      <p:boldItalic r:id="rId14"/>
    </p:embeddedFont>
    <p:embeddedFont>
      <p:font typeface="Arial Narrow"/>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PQfDQkMcFA+9qlrapNGldfb8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ato-regular.fntdata"/><Relationship Id="rId10" Type="http://schemas.openxmlformats.org/officeDocument/2006/relationships/slide" Target="slides/slide6.xml"/><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alNarrow-regular.fntdata"/><Relationship Id="rId14" Type="http://schemas.openxmlformats.org/officeDocument/2006/relationships/font" Target="fonts/Lato-boldItalic.fntdata"/><Relationship Id="rId17" Type="http://schemas.openxmlformats.org/officeDocument/2006/relationships/font" Target="fonts/ArialNarrow-italic.fntdata"/><Relationship Id="rId16" Type="http://schemas.openxmlformats.org/officeDocument/2006/relationships/font" Target="fonts/ArialNarrow-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ArialNarrow-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To Replace “Fake Logo” With Your Organization’s Logo In The Header:</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“fake logo” image, to the right of the Live Safe logo</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the light/white version of your organization’s logo (to be used on darker backgrounds). Make sure you are selecting a PNG for the file type.</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t>TO UPDATE PHONE SCREEN: </a:t>
            </a:r>
            <a:r>
              <a:rPr lang="en-US"/>
              <a:t>This is using an iPhone X for the base. Make sure you are replacing the app image with a screenshot taken from an iPhone X.</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Calibri"/>
              <a:buAutoNum type="arabicPeriod"/>
            </a:pPr>
            <a:r>
              <a:rPr lang="en-US"/>
              <a:t>Right-click the iPhone X frame. Hover over “Send to Back” and select </a:t>
            </a:r>
            <a:r>
              <a:rPr b="1" lang="en-US"/>
              <a:t>“Send Backward”</a:t>
            </a:r>
            <a:r>
              <a:rPr lang="en-US"/>
              <a:t>. This will layer the app image above the phone frame so that you can easily select it and replace it with the updated image.</a:t>
            </a:r>
            <a:endParaRPr/>
          </a:p>
          <a:p>
            <a:pPr indent="-228600" lvl="0" marL="228600" rtl="0" algn="l">
              <a:spcBef>
                <a:spcPts val="0"/>
              </a:spcBef>
              <a:spcAft>
                <a:spcPts val="0"/>
              </a:spcAft>
              <a:buClr>
                <a:schemeClr val="dk1"/>
              </a:buClr>
              <a:buSzPts val="1200"/>
              <a:buFont typeface="Calibri"/>
              <a:buAutoNum type="arabicPeriod"/>
            </a:pPr>
            <a:r>
              <a:rPr lang="en-US"/>
              <a:t>Right-click the app image. Select “Change Picture”.</a:t>
            </a:r>
            <a:endParaRPr/>
          </a:p>
          <a:p>
            <a:pPr indent="-228600" lvl="0" marL="228600" rtl="0" algn="l">
              <a:spcBef>
                <a:spcPts val="0"/>
              </a:spcBef>
              <a:spcAft>
                <a:spcPts val="0"/>
              </a:spcAft>
              <a:buClr>
                <a:schemeClr val="dk1"/>
              </a:buClr>
              <a:buSzPts val="1200"/>
              <a:buFont typeface="Calibri"/>
              <a:buAutoNum type="arabicPeriod"/>
            </a:pPr>
            <a:r>
              <a:rPr lang="en-US"/>
              <a:t>Locate the screenshot you have already taken of the organization you are creating the launch kit for. Select it.</a:t>
            </a:r>
            <a:endParaRPr/>
          </a:p>
          <a:p>
            <a:pPr indent="-228600" lvl="0" marL="228600" rtl="0" algn="l">
              <a:spcBef>
                <a:spcPts val="0"/>
              </a:spcBef>
              <a:spcAft>
                <a:spcPts val="0"/>
              </a:spcAft>
              <a:buClr>
                <a:schemeClr val="dk1"/>
              </a:buClr>
              <a:buSzPts val="1200"/>
              <a:buFont typeface="Calibri"/>
              <a:buAutoNum type="arabicPeriod"/>
            </a:pPr>
            <a:r>
              <a:rPr lang="en-US"/>
              <a:t>Right-click the updated screenshot you just dropped in. Hover over “Send to Back” and select </a:t>
            </a:r>
            <a:r>
              <a:rPr b="1" lang="en-US"/>
              <a:t>“Send Backward”. </a:t>
            </a:r>
            <a:r>
              <a:rPr lang="en-US"/>
              <a:t>This will layer the phone frame back on top of the app image.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n-US">
                <a:latin typeface="Arial"/>
                <a:ea typeface="Arial"/>
                <a:cs typeface="Arial"/>
                <a:sym typeface="Arial"/>
              </a:rPr>
              <a:t>TO UPDATE QR CODE: </a:t>
            </a:r>
            <a:r>
              <a:rPr b="0" lang="en-US">
                <a:latin typeface="Arial"/>
                <a:ea typeface="Arial"/>
                <a:cs typeface="Arial"/>
                <a:sym typeface="Arial"/>
              </a:rPr>
              <a:t>There are tons of options online for creating QR codes. One example is https://www.qr-code-generator.com/</a:t>
            </a:r>
            <a:endParaRPr/>
          </a:p>
          <a:p>
            <a:pPr indent="0" lvl="0" marL="0" rtl="0" algn="l">
              <a:spcBef>
                <a:spcPts val="0"/>
              </a:spcBef>
              <a:spcAft>
                <a:spcPts val="0"/>
              </a:spcAft>
              <a:buClr>
                <a:schemeClr val="dk1"/>
              </a:buClr>
              <a:buSzPts val="1200"/>
              <a:buFont typeface="Calibri"/>
              <a:buNone/>
            </a:pPr>
            <a:r>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Calibri"/>
              <a:buAutoNum type="arabicPeriod"/>
            </a:pPr>
            <a:r>
              <a:rPr b="0" lang="en-US">
                <a:latin typeface="Arial"/>
                <a:ea typeface="Arial"/>
                <a:cs typeface="Arial"/>
                <a:sym typeface="Arial"/>
              </a:rPr>
              <a:t>Right-click the QR code. Select “Change Picture”</a:t>
            </a:r>
            <a:endParaRPr/>
          </a:p>
          <a:p>
            <a:pPr indent="-228600" lvl="0" marL="228600" rtl="0" algn="l">
              <a:spcBef>
                <a:spcPts val="0"/>
              </a:spcBef>
              <a:spcAft>
                <a:spcPts val="0"/>
              </a:spcAft>
              <a:buClr>
                <a:schemeClr val="dk1"/>
              </a:buClr>
              <a:buSzPts val="1200"/>
              <a:buFont typeface="Calibri"/>
              <a:buAutoNum type="arabicPeriod"/>
            </a:pPr>
            <a:r>
              <a:rPr b="0" lang="en-US">
                <a:latin typeface="Arial"/>
                <a:ea typeface="Arial"/>
                <a:cs typeface="Arial"/>
                <a:sym typeface="Arial"/>
              </a:rPr>
              <a:t>Locate the QR code you have generated for the organization you are creating a launch kit for. Select it. </a:t>
            </a:r>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Change Color For Header and Footer Banners: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edge of blue box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Format” tab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Fill”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Choose a preset color or to select a custom color, click ”More Fill Colors” and enter in hex code</a:t>
            </a:r>
            <a:endParaRPr b="1">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TO UPDATE PHONE SCREEN: </a:t>
            </a:r>
            <a:r>
              <a:rPr lang="en-US"/>
              <a:t>This is using an iPhone X for the base. Make sure you are replacing the app image with a screenshot taken from an iPhone X.</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Right-click the iPhone X frame. Hover over “Send to Back” and select </a:t>
            </a:r>
            <a:r>
              <a:rPr b="1" lang="en-US"/>
              <a:t>“Send Backward”</a:t>
            </a:r>
            <a:r>
              <a:rPr lang="en-US"/>
              <a:t>. This will layer the app image above the phone frame so that you can easily select it and replace it with the updated image.</a:t>
            </a:r>
            <a:endParaRPr/>
          </a:p>
          <a:p>
            <a:pPr indent="-228600" lvl="0" marL="228600" rtl="0" algn="l">
              <a:spcBef>
                <a:spcPts val="0"/>
              </a:spcBef>
              <a:spcAft>
                <a:spcPts val="0"/>
              </a:spcAft>
              <a:buClr>
                <a:schemeClr val="dk1"/>
              </a:buClr>
              <a:buSzPts val="1200"/>
              <a:buFont typeface="Calibri"/>
              <a:buAutoNum type="arabicPeriod"/>
            </a:pPr>
            <a:r>
              <a:rPr lang="en-US"/>
              <a:t>Right-click the app image. Select “Change Picture”.</a:t>
            </a:r>
            <a:endParaRPr/>
          </a:p>
          <a:p>
            <a:pPr indent="-228600" lvl="0" marL="228600" rtl="0" algn="l">
              <a:spcBef>
                <a:spcPts val="0"/>
              </a:spcBef>
              <a:spcAft>
                <a:spcPts val="0"/>
              </a:spcAft>
              <a:buClr>
                <a:schemeClr val="dk1"/>
              </a:buClr>
              <a:buSzPts val="1200"/>
              <a:buFont typeface="Calibri"/>
              <a:buAutoNum type="arabicPeriod"/>
            </a:pPr>
            <a:r>
              <a:rPr lang="en-US"/>
              <a:t>Locate the screenshot you have already taken of the organization you are creating the launch kit for. Select it.</a:t>
            </a:r>
            <a:endParaRPr/>
          </a:p>
          <a:p>
            <a:pPr indent="-228600" lvl="0" marL="228600" rtl="0" algn="l">
              <a:spcBef>
                <a:spcPts val="0"/>
              </a:spcBef>
              <a:spcAft>
                <a:spcPts val="0"/>
              </a:spcAft>
              <a:buClr>
                <a:schemeClr val="dk1"/>
              </a:buClr>
              <a:buSzPts val="1200"/>
              <a:buFont typeface="Calibri"/>
              <a:buAutoNum type="arabicPeriod"/>
            </a:pPr>
            <a:r>
              <a:rPr lang="en-US"/>
              <a:t>Right-click the updated screenshot you just dropped in. Hover over “Send to Back” and select </a:t>
            </a:r>
            <a:r>
              <a:rPr b="1" lang="en-US"/>
              <a:t>“Send Backward”. </a:t>
            </a:r>
            <a:r>
              <a:rPr lang="en-US"/>
              <a:t>This will layer the phone frame back on top of the app image. </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n-US">
                <a:latin typeface="Arial"/>
                <a:ea typeface="Arial"/>
                <a:cs typeface="Arial"/>
                <a:sym typeface="Arial"/>
              </a:rPr>
              <a:t>TO UPDATE QR CODE: </a:t>
            </a:r>
            <a:r>
              <a:rPr b="0" lang="en-US">
                <a:latin typeface="Arial"/>
                <a:ea typeface="Arial"/>
                <a:cs typeface="Arial"/>
                <a:sym typeface="Arial"/>
              </a:rPr>
              <a:t>There are tons of options online for creating QR codes. One example is https://www.qr-code-generator.com/</a:t>
            </a:r>
            <a:endParaRPr/>
          </a:p>
          <a:p>
            <a:pPr indent="0" lvl="0" marL="0" rtl="0" algn="l">
              <a:spcBef>
                <a:spcPts val="0"/>
              </a:spcBef>
              <a:spcAft>
                <a:spcPts val="0"/>
              </a:spcAft>
              <a:buClr>
                <a:schemeClr val="dk1"/>
              </a:buClr>
              <a:buSzPts val="1200"/>
              <a:buFont typeface="Calibri"/>
              <a:buNone/>
            </a:pPr>
            <a:r>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Calibri"/>
              <a:buAutoNum type="arabicPeriod"/>
            </a:pPr>
            <a:r>
              <a:rPr b="0" lang="en-US">
                <a:latin typeface="Arial"/>
                <a:ea typeface="Arial"/>
                <a:cs typeface="Arial"/>
                <a:sym typeface="Arial"/>
              </a:rPr>
              <a:t>Right-click the QR code. Select “Change Picture”</a:t>
            </a:r>
            <a:endParaRPr/>
          </a:p>
          <a:p>
            <a:pPr indent="-228600" lvl="0" marL="228600" rtl="0" algn="l">
              <a:spcBef>
                <a:spcPts val="0"/>
              </a:spcBef>
              <a:spcAft>
                <a:spcPts val="0"/>
              </a:spcAft>
              <a:buClr>
                <a:schemeClr val="dk1"/>
              </a:buClr>
              <a:buSzPts val="1200"/>
              <a:buFont typeface="Calibri"/>
              <a:buAutoNum type="arabicPeriod"/>
            </a:pPr>
            <a:r>
              <a:rPr b="0" lang="en-US">
                <a:latin typeface="Arial"/>
                <a:ea typeface="Arial"/>
                <a:cs typeface="Arial"/>
                <a:sym typeface="Arial"/>
              </a:rPr>
              <a:t>Locate the QR code you have generated for the organization you are creating a launch kit for. Select it. </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To Replace “Fake Logo” With Your Organization’s Logo In The Header:</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“fake logo” image, to the right of the Live Safe logo</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the light/white version of your organization’s logo (to be used on darker backgrounds). Make sure you are selecting a PNG for the file type.</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Replace Phone Screen With Your Organization’s Configuration:</a:t>
            </a:r>
            <a:endParaRPr>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home screen image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an image of your home screen configuration from your computer. Ideally, the screenshot was taken using an iPhone 6. If you don’t have access to an iPhone 6, reach out to support@livesafemobile.com.</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Change Color For Header and Footer Banners: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edge of blue box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Format” tab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Fill”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Choose a preset color or to select a custom color, click ”More Fill Colors” and enter in hex code</a:t>
            </a:r>
            <a:endParaRPr/>
          </a:p>
          <a:p>
            <a:pPr indent="0" lvl="0" marL="0" rtl="0" algn="l">
              <a:spcBef>
                <a:spcPts val="0"/>
              </a:spcBef>
              <a:spcAft>
                <a:spcPts val="0"/>
              </a:spcAft>
              <a:buNone/>
            </a:pPr>
            <a:r>
              <a:t/>
            </a:r>
            <a:endParaRPr>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b="1">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177" name="Google Shape;1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To Replace “Fake Logo” With Your Organization’s Logo In The Header:</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“fake logo” image, to the right of the Live Safe logo</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the light/white version of your organization’s logo (to be used on darker backgrounds). Make sure you are selecting a PNG for the file type.</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Replace Phone Screen With Your Organization’s Configuration:</a:t>
            </a:r>
            <a:endParaRPr>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home screen image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an image of your home screen configuration from your computer. Ideally, the screenshot was taken using an iPhone 6. If you don’t have access to an iPhone 6, reach out to support@livesafemobile.com.</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Change Color For Header and Footer Banners: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edge of blue box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Format” tab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Fill”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Choose a preset color or to select a custom color, click ”More Fill Colors” and enter in hex code</a:t>
            </a:r>
            <a:endParaRPr/>
          </a:p>
          <a:p>
            <a:pPr indent="0" lvl="0" marL="0" rtl="0" algn="l">
              <a:spcBef>
                <a:spcPts val="0"/>
              </a:spcBef>
              <a:spcAft>
                <a:spcPts val="0"/>
              </a:spcAft>
              <a:buNone/>
            </a:pPr>
            <a:r>
              <a:t/>
            </a:r>
            <a:endParaRPr>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b="1">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197" name="Google Shape;19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2430463" y="1143000"/>
            <a:ext cx="19970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To Replace “Fake Logo” With Your Organization’s Logo In The Header:</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“fake logo” image, to the right of the Live Safe logo</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the light/white version of your organization’s logo (to be used on darker backgrounds). Make sure you are selecting a PNG for the file type.</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Replace Phone Screen With Your Organization’s Configuration:</a:t>
            </a:r>
            <a:endParaRPr>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Right-click the middle of the home screen image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“Change Picture”</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Select an image of your home screen configuration from your computer. Ideally, the screenshot was taken using an iPhone 6. If you don’t have access to an iPhone 6, reach out to support@livesafemobile.com.</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To Change Color For Header and Footer Banners: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edge of blue box    </a:t>
            </a:r>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Format” tab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Click “Shape Fill”   </a:t>
            </a:r>
            <a:endParaRPr b="1">
              <a:latin typeface="Arial"/>
              <a:ea typeface="Arial"/>
              <a:cs typeface="Arial"/>
              <a:sym typeface="Arial"/>
            </a:endParaRPr>
          </a:p>
          <a:p>
            <a:pPr indent="-228600" lvl="0" marL="228600" rtl="0" algn="l">
              <a:spcBef>
                <a:spcPts val="0"/>
              </a:spcBef>
              <a:spcAft>
                <a:spcPts val="0"/>
              </a:spcAft>
              <a:buClr>
                <a:schemeClr val="dk1"/>
              </a:buClr>
              <a:buSzPts val="1200"/>
              <a:buFont typeface="Arial"/>
              <a:buAutoNum type="arabicParenR"/>
            </a:pPr>
            <a:r>
              <a:rPr lang="en-US">
                <a:latin typeface="Arial"/>
                <a:ea typeface="Arial"/>
                <a:cs typeface="Arial"/>
                <a:sym typeface="Arial"/>
              </a:rPr>
              <a:t>Choose a preset color or to select a custom color, click ”More Fill Colors” and enter in hex code</a:t>
            </a:r>
            <a:endParaRPr/>
          </a:p>
          <a:p>
            <a:pPr indent="0" lvl="0" marL="0" rtl="0" algn="l">
              <a:spcBef>
                <a:spcPts val="0"/>
              </a:spcBef>
              <a:spcAft>
                <a:spcPts val="0"/>
              </a:spcAft>
              <a:buNone/>
            </a:pPr>
            <a:r>
              <a:t/>
            </a:r>
            <a:endParaRPr>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b="1">
              <a:latin typeface="Arial"/>
              <a:ea typeface="Arial"/>
              <a:cs typeface="Arial"/>
              <a:sym typeface="Arial"/>
            </a:endParaRPr>
          </a:p>
          <a:p>
            <a:pPr indent="-152400" lvl="0" marL="22860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18" name="Google Shape;2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754380" y="2544023"/>
            <a:ext cx="8549640" cy="541189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257300" y="8164619"/>
            <a:ext cx="7543800" cy="375306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
        <p:nvSpPr>
          <p:cNvPr id="18" name="Google Shape;18;p8"/>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691515" y="827620"/>
            <a:ext cx="8675370" cy="30046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rot="5400000">
            <a:off x="97684" y="4731915"/>
            <a:ext cx="9863033" cy="86753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5" name="Google Shape;75;p17"/>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1695715" y="6329945"/>
            <a:ext cx="13173499" cy="2168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rot="5400000">
            <a:off x="-2704835" y="4223967"/>
            <a:ext cx="13173499" cy="63807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81" name="Google Shape;81;p18"/>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691515" y="827620"/>
            <a:ext cx="8675370" cy="30046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body"/>
          </p:nvPr>
        </p:nvSpPr>
        <p:spPr>
          <a:xfrm>
            <a:off x="691515" y="4138083"/>
            <a:ext cx="8675370" cy="986303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4" name="Google Shape;24;p9"/>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0"/>
          <p:cNvSpPr txBox="1"/>
          <p:nvPr>
            <p:ph type="title"/>
          </p:nvPr>
        </p:nvSpPr>
        <p:spPr>
          <a:xfrm>
            <a:off x="691515" y="827620"/>
            <a:ext cx="8675370" cy="30046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 type="body"/>
          </p:nvPr>
        </p:nvSpPr>
        <p:spPr>
          <a:xfrm>
            <a:off x="691515" y="4138083"/>
            <a:ext cx="4274820" cy="986303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0" name="Google Shape;30;p10"/>
          <p:cNvSpPr txBox="1"/>
          <p:nvPr>
            <p:ph idx="2" type="body"/>
          </p:nvPr>
        </p:nvSpPr>
        <p:spPr>
          <a:xfrm>
            <a:off x="5092065" y="4138083"/>
            <a:ext cx="4274820" cy="986303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1" name="Google Shape;31;p10"/>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0"/>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1"/>
          <p:cNvSpPr txBox="1"/>
          <p:nvPr>
            <p:ph type="title"/>
          </p:nvPr>
        </p:nvSpPr>
        <p:spPr>
          <a:xfrm>
            <a:off x="686277" y="3875409"/>
            <a:ext cx="8675370" cy="646620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1"/>
          <p:cNvSpPr txBox="1"/>
          <p:nvPr>
            <p:ph idx="1" type="body"/>
          </p:nvPr>
        </p:nvSpPr>
        <p:spPr>
          <a:xfrm>
            <a:off x="686277" y="10402786"/>
            <a:ext cx="8675370" cy="34004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sz="2640">
                <a:solidFill>
                  <a:schemeClr val="dk1"/>
                </a:solidFill>
              </a:defRPr>
            </a:lvl1pPr>
            <a:lvl2pPr indent="-228600" lvl="1" marL="914400" algn="l">
              <a:lnSpc>
                <a:spcPct val="90000"/>
              </a:lnSpc>
              <a:spcBef>
                <a:spcPts val="550"/>
              </a:spcBef>
              <a:spcAft>
                <a:spcPts val="0"/>
              </a:spcAft>
              <a:buClr>
                <a:srgbClr val="888888"/>
              </a:buClr>
              <a:buSzPts val="2200"/>
              <a:buNone/>
              <a:defRPr sz="2200">
                <a:solidFill>
                  <a:srgbClr val="888888"/>
                </a:solidFill>
              </a:defRPr>
            </a:lvl2pPr>
            <a:lvl3pPr indent="-228600" lvl="2" marL="1371600" algn="l">
              <a:lnSpc>
                <a:spcPct val="90000"/>
              </a:lnSpc>
              <a:spcBef>
                <a:spcPts val="550"/>
              </a:spcBef>
              <a:spcAft>
                <a:spcPts val="0"/>
              </a:spcAft>
              <a:buClr>
                <a:srgbClr val="888888"/>
              </a:buClr>
              <a:buSzPts val="1980"/>
              <a:buNone/>
              <a:defRPr sz="1979">
                <a:solidFill>
                  <a:srgbClr val="888888"/>
                </a:solidFill>
              </a:defRPr>
            </a:lvl3pPr>
            <a:lvl4pPr indent="-228600" lvl="3" marL="1828800" algn="l">
              <a:lnSpc>
                <a:spcPct val="90000"/>
              </a:lnSpc>
              <a:spcBef>
                <a:spcPts val="550"/>
              </a:spcBef>
              <a:spcAft>
                <a:spcPts val="0"/>
              </a:spcAft>
              <a:buClr>
                <a:srgbClr val="888888"/>
              </a:buClr>
              <a:buSzPts val="1760"/>
              <a:buNone/>
              <a:defRPr sz="1760">
                <a:solidFill>
                  <a:srgbClr val="888888"/>
                </a:solidFill>
              </a:defRPr>
            </a:lvl4pPr>
            <a:lvl5pPr indent="-228600" lvl="4" marL="2286000" algn="l">
              <a:lnSpc>
                <a:spcPct val="90000"/>
              </a:lnSpc>
              <a:spcBef>
                <a:spcPts val="550"/>
              </a:spcBef>
              <a:spcAft>
                <a:spcPts val="0"/>
              </a:spcAft>
              <a:buClr>
                <a:srgbClr val="888888"/>
              </a:buClr>
              <a:buSzPts val="1760"/>
              <a:buNone/>
              <a:defRPr sz="1760">
                <a:solidFill>
                  <a:srgbClr val="888888"/>
                </a:solidFill>
              </a:defRPr>
            </a:lvl5pPr>
            <a:lvl6pPr indent="-228600" lvl="5" marL="2743200" algn="l">
              <a:lnSpc>
                <a:spcPct val="90000"/>
              </a:lnSpc>
              <a:spcBef>
                <a:spcPts val="550"/>
              </a:spcBef>
              <a:spcAft>
                <a:spcPts val="0"/>
              </a:spcAft>
              <a:buClr>
                <a:srgbClr val="888888"/>
              </a:buClr>
              <a:buSzPts val="1760"/>
              <a:buNone/>
              <a:defRPr sz="1760">
                <a:solidFill>
                  <a:srgbClr val="888888"/>
                </a:solidFill>
              </a:defRPr>
            </a:lvl6pPr>
            <a:lvl7pPr indent="-228600" lvl="6" marL="3200400" algn="l">
              <a:lnSpc>
                <a:spcPct val="90000"/>
              </a:lnSpc>
              <a:spcBef>
                <a:spcPts val="550"/>
              </a:spcBef>
              <a:spcAft>
                <a:spcPts val="0"/>
              </a:spcAft>
              <a:buClr>
                <a:srgbClr val="888888"/>
              </a:buClr>
              <a:buSzPts val="1760"/>
              <a:buNone/>
              <a:defRPr sz="1760">
                <a:solidFill>
                  <a:srgbClr val="888888"/>
                </a:solidFill>
              </a:defRPr>
            </a:lvl7pPr>
            <a:lvl8pPr indent="-228600" lvl="7" marL="3657600" algn="l">
              <a:lnSpc>
                <a:spcPct val="90000"/>
              </a:lnSpc>
              <a:spcBef>
                <a:spcPts val="550"/>
              </a:spcBef>
              <a:spcAft>
                <a:spcPts val="0"/>
              </a:spcAft>
              <a:buClr>
                <a:srgbClr val="888888"/>
              </a:buClr>
              <a:buSzPts val="1760"/>
              <a:buNone/>
              <a:defRPr sz="1760">
                <a:solidFill>
                  <a:srgbClr val="888888"/>
                </a:solidFill>
              </a:defRPr>
            </a:lvl8pPr>
            <a:lvl9pPr indent="-228600" lvl="8" marL="4114800" algn="l">
              <a:lnSpc>
                <a:spcPct val="90000"/>
              </a:lnSpc>
              <a:spcBef>
                <a:spcPts val="550"/>
              </a:spcBef>
              <a:spcAft>
                <a:spcPts val="0"/>
              </a:spcAft>
              <a:buClr>
                <a:srgbClr val="888888"/>
              </a:buClr>
              <a:buSzPts val="1760"/>
              <a:buNone/>
              <a:defRPr sz="1760">
                <a:solidFill>
                  <a:srgbClr val="888888"/>
                </a:solidFill>
              </a:defRPr>
            </a:lvl9pPr>
          </a:lstStyle>
          <a:p/>
        </p:txBody>
      </p:sp>
      <p:sp>
        <p:nvSpPr>
          <p:cNvPr id="37" name="Google Shape;37;p11"/>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692825" y="827620"/>
            <a:ext cx="8675370" cy="30046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 type="body"/>
          </p:nvPr>
        </p:nvSpPr>
        <p:spPr>
          <a:xfrm>
            <a:off x="692826" y="3810636"/>
            <a:ext cx="4255174" cy="18675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3" name="Google Shape;43;p12"/>
          <p:cNvSpPr txBox="1"/>
          <p:nvPr>
            <p:ph idx="2" type="body"/>
          </p:nvPr>
        </p:nvSpPr>
        <p:spPr>
          <a:xfrm>
            <a:off x="692826" y="5678170"/>
            <a:ext cx="4255174" cy="835173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4" name="Google Shape;44;p12"/>
          <p:cNvSpPr txBox="1"/>
          <p:nvPr>
            <p:ph idx="3" type="body"/>
          </p:nvPr>
        </p:nvSpPr>
        <p:spPr>
          <a:xfrm>
            <a:off x="5092066" y="3810636"/>
            <a:ext cx="4276130" cy="18675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5" name="Google Shape;45;p12"/>
          <p:cNvSpPr txBox="1"/>
          <p:nvPr>
            <p:ph idx="4" type="body"/>
          </p:nvPr>
        </p:nvSpPr>
        <p:spPr>
          <a:xfrm>
            <a:off x="5092066" y="5678170"/>
            <a:ext cx="4276130" cy="835173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6" name="Google Shape;46;p12"/>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691515" y="827620"/>
            <a:ext cx="8675370" cy="30046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692825" y="1036320"/>
            <a:ext cx="3244096" cy="3627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4276130" y="2238167"/>
            <a:ext cx="5092065" cy="11046883"/>
          </a:xfrm>
          <a:prstGeom prst="rect">
            <a:avLst/>
          </a:prstGeom>
          <a:noFill/>
          <a:ln>
            <a:noFill/>
          </a:ln>
        </p:spPr>
        <p:txBody>
          <a:bodyPr anchorCtr="0" anchor="t" bIns="45700" lIns="91425" spcFirstLastPara="1" rIns="91425" wrap="square" tIns="45700">
            <a:normAutofit/>
          </a:bodyPr>
          <a:lstStyle>
            <a:lvl1pPr indent="-452119" lvl="0" marL="457200" algn="l">
              <a:lnSpc>
                <a:spcPct val="90000"/>
              </a:lnSpc>
              <a:spcBef>
                <a:spcPts val="1100"/>
              </a:spcBef>
              <a:spcAft>
                <a:spcPts val="0"/>
              </a:spcAft>
              <a:buClr>
                <a:schemeClr val="dk1"/>
              </a:buClr>
              <a:buSzPts val="3520"/>
              <a:buChar char="•"/>
              <a:defRPr sz="3520"/>
            </a:lvl1pPr>
            <a:lvl2pPr indent="-424180" lvl="1" marL="914400" algn="l">
              <a:lnSpc>
                <a:spcPct val="90000"/>
              </a:lnSpc>
              <a:spcBef>
                <a:spcPts val="550"/>
              </a:spcBef>
              <a:spcAft>
                <a:spcPts val="0"/>
              </a:spcAft>
              <a:buClr>
                <a:schemeClr val="dk1"/>
              </a:buClr>
              <a:buSzPts val="3080"/>
              <a:buChar char="•"/>
              <a:defRPr sz="3080"/>
            </a:lvl2pPr>
            <a:lvl3pPr indent="-396239" lvl="2" marL="1371600" algn="l">
              <a:lnSpc>
                <a:spcPct val="90000"/>
              </a:lnSpc>
              <a:spcBef>
                <a:spcPts val="550"/>
              </a:spcBef>
              <a:spcAft>
                <a:spcPts val="0"/>
              </a:spcAft>
              <a:buClr>
                <a:schemeClr val="dk1"/>
              </a:buClr>
              <a:buSzPts val="2640"/>
              <a:buChar char="•"/>
              <a:defRPr sz="2640"/>
            </a:lvl3pPr>
            <a:lvl4pPr indent="-368300" lvl="3" marL="1828800" algn="l">
              <a:lnSpc>
                <a:spcPct val="90000"/>
              </a:lnSpc>
              <a:spcBef>
                <a:spcPts val="550"/>
              </a:spcBef>
              <a:spcAft>
                <a:spcPts val="0"/>
              </a:spcAft>
              <a:buClr>
                <a:schemeClr val="dk1"/>
              </a:buClr>
              <a:buSzPts val="2200"/>
              <a:buChar char="•"/>
              <a:defRPr sz="2200"/>
            </a:lvl4pPr>
            <a:lvl5pPr indent="-368300" lvl="4" marL="2286000" algn="l">
              <a:lnSpc>
                <a:spcPct val="90000"/>
              </a:lnSpc>
              <a:spcBef>
                <a:spcPts val="550"/>
              </a:spcBef>
              <a:spcAft>
                <a:spcPts val="0"/>
              </a:spcAft>
              <a:buClr>
                <a:schemeClr val="dk1"/>
              </a:buClr>
              <a:buSzPts val="2200"/>
              <a:buChar char="•"/>
              <a:defRPr sz="2200"/>
            </a:lvl5pPr>
            <a:lvl6pPr indent="-368300" lvl="5" marL="2743200" algn="l">
              <a:lnSpc>
                <a:spcPct val="90000"/>
              </a:lnSpc>
              <a:spcBef>
                <a:spcPts val="550"/>
              </a:spcBef>
              <a:spcAft>
                <a:spcPts val="0"/>
              </a:spcAft>
              <a:buClr>
                <a:schemeClr val="dk1"/>
              </a:buClr>
              <a:buSzPts val="2200"/>
              <a:buChar char="•"/>
              <a:defRPr sz="2200"/>
            </a:lvl6pPr>
            <a:lvl7pPr indent="-368300" lvl="6" marL="3200400" algn="l">
              <a:lnSpc>
                <a:spcPct val="90000"/>
              </a:lnSpc>
              <a:spcBef>
                <a:spcPts val="550"/>
              </a:spcBef>
              <a:spcAft>
                <a:spcPts val="0"/>
              </a:spcAft>
              <a:buClr>
                <a:schemeClr val="dk1"/>
              </a:buClr>
              <a:buSzPts val="2200"/>
              <a:buChar char="•"/>
              <a:defRPr sz="2200"/>
            </a:lvl7pPr>
            <a:lvl8pPr indent="-368300" lvl="7" marL="3657600" algn="l">
              <a:lnSpc>
                <a:spcPct val="90000"/>
              </a:lnSpc>
              <a:spcBef>
                <a:spcPts val="550"/>
              </a:spcBef>
              <a:spcAft>
                <a:spcPts val="0"/>
              </a:spcAft>
              <a:buClr>
                <a:schemeClr val="dk1"/>
              </a:buClr>
              <a:buSzPts val="2200"/>
              <a:buChar char="•"/>
              <a:defRPr sz="2200"/>
            </a:lvl8pPr>
            <a:lvl9pPr indent="-368300" lvl="8" marL="4114800" algn="l">
              <a:lnSpc>
                <a:spcPct val="90000"/>
              </a:lnSpc>
              <a:spcBef>
                <a:spcPts val="550"/>
              </a:spcBef>
              <a:spcAft>
                <a:spcPts val="0"/>
              </a:spcAft>
              <a:buClr>
                <a:schemeClr val="dk1"/>
              </a:buClr>
              <a:buSzPts val="2200"/>
              <a:buChar char="•"/>
              <a:defRPr sz="2200"/>
            </a:lvl9pPr>
          </a:lstStyle>
          <a:p/>
        </p:txBody>
      </p:sp>
      <p:sp>
        <p:nvSpPr>
          <p:cNvPr id="61" name="Google Shape;61;p15"/>
          <p:cNvSpPr txBox="1"/>
          <p:nvPr>
            <p:ph idx="2" type="body"/>
          </p:nvPr>
        </p:nvSpPr>
        <p:spPr>
          <a:xfrm>
            <a:off x="692825" y="4663440"/>
            <a:ext cx="3244096" cy="86395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2" name="Google Shape;62;p15"/>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692825" y="1036320"/>
            <a:ext cx="3244096" cy="3627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p:nvPr>
            <p:ph idx="2" type="pic"/>
          </p:nvPr>
        </p:nvSpPr>
        <p:spPr>
          <a:xfrm>
            <a:off x="4276130" y="2238167"/>
            <a:ext cx="5092065" cy="1104688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100"/>
              </a:spcBef>
              <a:spcAft>
                <a:spcPts val="0"/>
              </a:spcAft>
              <a:buClr>
                <a:schemeClr val="dk1"/>
              </a:buClr>
              <a:buSzPts val="3520"/>
              <a:buFont typeface="Arial"/>
              <a:buNone/>
              <a:defRPr b="0" i="0" sz="3520" u="none" cap="none" strike="noStrike">
                <a:solidFill>
                  <a:schemeClr val="dk1"/>
                </a:solidFill>
                <a:latin typeface="Calibri"/>
                <a:ea typeface="Calibri"/>
                <a:cs typeface="Calibri"/>
                <a:sym typeface="Calibri"/>
              </a:defRPr>
            </a:lvl1pPr>
            <a:lvl2pPr lvl="1" marR="0" rtl="0" algn="l">
              <a:lnSpc>
                <a:spcPct val="90000"/>
              </a:lnSpc>
              <a:spcBef>
                <a:spcPts val="550"/>
              </a:spcBef>
              <a:spcAft>
                <a:spcPts val="0"/>
              </a:spcAft>
              <a:buClr>
                <a:schemeClr val="dk1"/>
              </a:buClr>
              <a:buSzPts val="3080"/>
              <a:buFont typeface="Arial"/>
              <a:buNone/>
              <a:defRPr b="0" i="0" sz="3080" u="none" cap="none" strike="noStrike">
                <a:solidFill>
                  <a:schemeClr val="dk1"/>
                </a:solidFill>
                <a:latin typeface="Calibri"/>
                <a:ea typeface="Calibri"/>
                <a:cs typeface="Calibri"/>
                <a:sym typeface="Calibri"/>
              </a:defRPr>
            </a:lvl2pPr>
            <a:lvl3pPr lvl="2" marR="0" rtl="0" algn="l">
              <a:lnSpc>
                <a:spcPct val="90000"/>
              </a:lnSpc>
              <a:spcBef>
                <a:spcPts val="550"/>
              </a:spcBef>
              <a:spcAft>
                <a:spcPts val="0"/>
              </a:spcAft>
              <a:buClr>
                <a:schemeClr val="dk1"/>
              </a:buClr>
              <a:buSzPts val="2640"/>
              <a:buFont typeface="Arial"/>
              <a:buNone/>
              <a:defRPr b="0" i="0" sz="2640" u="none" cap="none" strike="noStrike">
                <a:solidFill>
                  <a:schemeClr val="dk1"/>
                </a:solidFill>
                <a:latin typeface="Calibri"/>
                <a:ea typeface="Calibri"/>
                <a:cs typeface="Calibri"/>
                <a:sym typeface="Calibri"/>
              </a:defRPr>
            </a:lvl3pPr>
            <a:lvl4pPr lvl="3"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55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68" name="Google Shape;68;p16"/>
          <p:cNvSpPr txBox="1"/>
          <p:nvPr>
            <p:ph idx="1" type="body"/>
          </p:nvPr>
        </p:nvSpPr>
        <p:spPr>
          <a:xfrm>
            <a:off x="692825" y="4663440"/>
            <a:ext cx="3244096" cy="86395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9" name="Google Shape;69;p16"/>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691515" y="827620"/>
            <a:ext cx="8675370" cy="300460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40"/>
              <a:buFont typeface="Calibri"/>
              <a:buNone/>
              <a:defRPr b="0" i="0" sz="48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691515" y="4138083"/>
            <a:ext cx="8675370" cy="9863033"/>
          </a:xfrm>
          <a:prstGeom prst="rect">
            <a:avLst/>
          </a:prstGeom>
          <a:noFill/>
          <a:ln>
            <a:noFill/>
          </a:ln>
        </p:spPr>
        <p:txBody>
          <a:bodyPr anchorCtr="0" anchor="t" bIns="45700" lIns="91425" spcFirstLastPara="1" rIns="91425" wrap="square" tIns="45700">
            <a:normAutofit/>
          </a:bodyPr>
          <a:lstStyle>
            <a:lvl1pPr indent="-424180" lvl="0" marL="457200" marR="0" rtl="0" algn="l">
              <a:lnSpc>
                <a:spcPct val="90000"/>
              </a:lnSpc>
              <a:spcBef>
                <a:spcPts val="1100"/>
              </a:spcBef>
              <a:spcAft>
                <a:spcPts val="0"/>
              </a:spcAft>
              <a:buClr>
                <a:schemeClr val="dk1"/>
              </a:buClr>
              <a:buSzPts val="3080"/>
              <a:buFont typeface="Arial"/>
              <a:buChar char="•"/>
              <a:defRPr b="0" i="0" sz="3080" u="none" cap="none" strike="noStrike">
                <a:solidFill>
                  <a:schemeClr val="dk1"/>
                </a:solidFill>
                <a:latin typeface="Calibri"/>
                <a:ea typeface="Calibri"/>
                <a:cs typeface="Calibri"/>
                <a:sym typeface="Calibri"/>
              </a:defRPr>
            </a:lvl1pPr>
            <a:lvl2pPr indent="-396240" lvl="1" marL="914400" marR="0" rtl="0" algn="l">
              <a:lnSpc>
                <a:spcPct val="90000"/>
              </a:lnSpc>
              <a:spcBef>
                <a:spcPts val="550"/>
              </a:spcBef>
              <a:spcAft>
                <a:spcPts val="0"/>
              </a:spcAft>
              <a:buClr>
                <a:schemeClr val="dk1"/>
              </a:buClr>
              <a:buSzPts val="2640"/>
              <a:buFont typeface="Arial"/>
              <a:buChar char="•"/>
              <a:defRPr b="0" i="0" sz="2640" u="none" cap="none" strike="noStrike">
                <a:solidFill>
                  <a:schemeClr val="dk1"/>
                </a:solidFill>
                <a:latin typeface="Calibri"/>
                <a:ea typeface="Calibri"/>
                <a:cs typeface="Calibri"/>
                <a:sym typeface="Calibri"/>
              </a:defRPr>
            </a:lvl2pPr>
            <a:lvl3pPr indent="-368300" lvl="2" marL="1371600" marR="0" rtl="0" algn="l">
              <a:lnSpc>
                <a:spcPct val="90000"/>
              </a:lnSpc>
              <a:spcBef>
                <a:spcPts val="55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4330" lvl="3" marL="1828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4pPr>
            <a:lvl5pPr indent="-354329" lvl="4" marL="22860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691515" y="14407730"/>
            <a:ext cx="2263140" cy="8276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3331845" y="14407730"/>
            <a:ext cx="3394710" cy="8276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7103745" y="14407730"/>
            <a:ext cx="2263140" cy="8276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320" u="none" cap="none" strike="noStrike">
                <a:solidFill>
                  <a:srgbClr val="888888"/>
                </a:solidFill>
                <a:latin typeface="Calibri"/>
                <a:ea typeface="Calibri"/>
                <a:cs typeface="Calibri"/>
                <a:sym typeface="Calibri"/>
              </a:defRPr>
            </a:lvl1pPr>
            <a:lvl2pPr indent="0" lvl="1" marL="0" marR="0" rtl="0" algn="r">
              <a:spcBef>
                <a:spcPts val="0"/>
              </a:spcBef>
              <a:buNone/>
              <a:defRPr b="0" i="0" sz="1320" u="none" cap="none" strike="noStrike">
                <a:solidFill>
                  <a:srgbClr val="888888"/>
                </a:solidFill>
                <a:latin typeface="Calibri"/>
                <a:ea typeface="Calibri"/>
                <a:cs typeface="Calibri"/>
                <a:sym typeface="Calibri"/>
              </a:defRPr>
            </a:lvl2pPr>
            <a:lvl3pPr indent="0" lvl="2" marL="0" marR="0" rtl="0" algn="r">
              <a:spcBef>
                <a:spcPts val="0"/>
              </a:spcBef>
              <a:buNone/>
              <a:defRPr b="0" i="0" sz="1320" u="none" cap="none" strike="noStrike">
                <a:solidFill>
                  <a:srgbClr val="888888"/>
                </a:solidFill>
                <a:latin typeface="Calibri"/>
                <a:ea typeface="Calibri"/>
                <a:cs typeface="Calibri"/>
                <a:sym typeface="Calibri"/>
              </a:defRPr>
            </a:lvl3pPr>
            <a:lvl4pPr indent="0" lvl="3" marL="0" marR="0" rtl="0" algn="r">
              <a:spcBef>
                <a:spcPts val="0"/>
              </a:spcBef>
              <a:buNone/>
              <a:defRPr b="0" i="0" sz="1320" u="none" cap="none" strike="noStrike">
                <a:solidFill>
                  <a:srgbClr val="888888"/>
                </a:solidFill>
                <a:latin typeface="Calibri"/>
                <a:ea typeface="Calibri"/>
                <a:cs typeface="Calibri"/>
                <a:sym typeface="Calibri"/>
              </a:defRPr>
            </a:lvl4pPr>
            <a:lvl5pPr indent="0" lvl="4" marL="0" marR="0" rtl="0" algn="r">
              <a:spcBef>
                <a:spcPts val="0"/>
              </a:spcBef>
              <a:buNone/>
              <a:defRPr b="0" i="0" sz="1320" u="none" cap="none" strike="noStrike">
                <a:solidFill>
                  <a:srgbClr val="888888"/>
                </a:solidFill>
                <a:latin typeface="Calibri"/>
                <a:ea typeface="Calibri"/>
                <a:cs typeface="Calibri"/>
                <a:sym typeface="Calibri"/>
              </a:defRPr>
            </a:lvl5pPr>
            <a:lvl6pPr indent="0" lvl="5" marL="0" marR="0" rtl="0" algn="r">
              <a:spcBef>
                <a:spcPts val="0"/>
              </a:spcBef>
              <a:buNone/>
              <a:defRPr b="0" i="0" sz="1320" u="none" cap="none" strike="noStrike">
                <a:solidFill>
                  <a:srgbClr val="888888"/>
                </a:solidFill>
                <a:latin typeface="Calibri"/>
                <a:ea typeface="Calibri"/>
                <a:cs typeface="Calibri"/>
                <a:sym typeface="Calibri"/>
              </a:defRPr>
            </a:lvl6pPr>
            <a:lvl7pPr indent="0" lvl="6" marL="0" marR="0" rtl="0" algn="r">
              <a:spcBef>
                <a:spcPts val="0"/>
              </a:spcBef>
              <a:buNone/>
              <a:defRPr b="0" i="0" sz="1320" u="none" cap="none" strike="noStrike">
                <a:solidFill>
                  <a:srgbClr val="888888"/>
                </a:solidFill>
                <a:latin typeface="Calibri"/>
                <a:ea typeface="Calibri"/>
                <a:cs typeface="Calibri"/>
                <a:sym typeface="Calibri"/>
              </a:defRPr>
            </a:lvl7pPr>
            <a:lvl8pPr indent="0" lvl="7" marL="0" marR="0" rtl="0" algn="r">
              <a:spcBef>
                <a:spcPts val="0"/>
              </a:spcBef>
              <a:buNone/>
              <a:defRPr b="0" i="0" sz="1320" u="none" cap="none" strike="noStrike">
                <a:solidFill>
                  <a:srgbClr val="888888"/>
                </a:solidFill>
                <a:latin typeface="Calibri"/>
                <a:ea typeface="Calibri"/>
                <a:cs typeface="Calibri"/>
                <a:sym typeface="Calibri"/>
              </a:defRPr>
            </a:lvl8pPr>
            <a:lvl9pPr indent="0" lvl="8" marL="0" marR="0" rtl="0" algn="r">
              <a:spcBef>
                <a:spcPts val="0"/>
              </a:spcBef>
              <a:buNone/>
              <a:defRPr b="0" i="0" sz="1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upport@livesafemobile.com"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4.png"/><Relationship Id="rId10"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jp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502921" y="2794002"/>
            <a:ext cx="9047479" cy="1049019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000"/>
              <a:buFont typeface="Arial"/>
              <a:buNone/>
            </a:pPr>
            <a:r>
              <a:rPr b="1" i="0" lang="en-US" sz="3000" u="none" cap="none" strike="noStrike">
                <a:solidFill>
                  <a:schemeClr val="dk1"/>
                </a:solidFill>
                <a:latin typeface="Avenir"/>
                <a:ea typeface="Avenir"/>
                <a:cs typeface="Avenir"/>
                <a:sym typeface="Avenir"/>
              </a:rPr>
              <a:t>To save a slide as an image:</a:t>
            </a:r>
            <a:endParaRPr/>
          </a:p>
          <a:p>
            <a:pPr indent="-365760" lvl="0" marL="640080" marR="0" rtl="0" algn="l">
              <a:lnSpc>
                <a:spcPct val="90000"/>
              </a:lnSpc>
              <a:spcBef>
                <a:spcPts val="1100"/>
              </a:spcBef>
              <a:spcAft>
                <a:spcPts val="0"/>
              </a:spcAft>
              <a:buClr>
                <a:schemeClr val="dk1"/>
              </a:buClr>
              <a:buSzPts val="3000"/>
              <a:buFont typeface="Calibri"/>
              <a:buAutoNum type="arabicPeriod"/>
            </a:pPr>
            <a:r>
              <a:rPr b="0" i="0" lang="en-US" sz="3000" u="none" cap="none" strike="noStrike">
                <a:solidFill>
                  <a:schemeClr val="dk1"/>
                </a:solidFill>
                <a:latin typeface="Avenir"/>
                <a:ea typeface="Avenir"/>
                <a:cs typeface="Avenir"/>
                <a:sym typeface="Avenir"/>
              </a:rPr>
              <a:t>Click File &gt;&gt; Export</a:t>
            </a:r>
            <a:endParaRPr/>
          </a:p>
          <a:p>
            <a:pPr indent="-365760" lvl="0" marL="640080" marR="0" rtl="0" algn="l">
              <a:lnSpc>
                <a:spcPct val="90000"/>
              </a:lnSpc>
              <a:spcBef>
                <a:spcPts val="1100"/>
              </a:spcBef>
              <a:spcAft>
                <a:spcPts val="0"/>
              </a:spcAft>
              <a:buClr>
                <a:schemeClr val="dk1"/>
              </a:buClr>
              <a:buSzPts val="3000"/>
              <a:buFont typeface="Calibri"/>
              <a:buAutoNum type="arabicPeriod"/>
            </a:pPr>
            <a:r>
              <a:rPr b="0" i="0" lang="en-US" sz="3000" u="none" cap="none" strike="noStrike">
                <a:solidFill>
                  <a:schemeClr val="dk1"/>
                </a:solidFill>
                <a:latin typeface="Avenir"/>
                <a:ea typeface="Avenir"/>
                <a:cs typeface="Avenir"/>
                <a:sym typeface="Avenir"/>
              </a:rPr>
              <a:t>Choose “PNG” from the file format dropdown box </a:t>
            </a:r>
            <a:endParaRPr/>
          </a:p>
          <a:p>
            <a:pPr indent="-365760" lvl="0" marL="640080" marR="0" rtl="0" algn="l">
              <a:lnSpc>
                <a:spcPct val="90000"/>
              </a:lnSpc>
              <a:spcBef>
                <a:spcPts val="1100"/>
              </a:spcBef>
              <a:spcAft>
                <a:spcPts val="0"/>
              </a:spcAft>
              <a:buClr>
                <a:schemeClr val="dk1"/>
              </a:buClr>
              <a:buSzPts val="3000"/>
              <a:buFont typeface="Calibri"/>
              <a:buAutoNum type="arabicPeriod"/>
            </a:pPr>
            <a:r>
              <a:rPr b="0" i="0" lang="en-US" sz="3000" u="none" cap="none" strike="noStrike">
                <a:solidFill>
                  <a:schemeClr val="dk1"/>
                </a:solidFill>
                <a:latin typeface="Avenir"/>
                <a:ea typeface="Avenir"/>
                <a:cs typeface="Avenir"/>
                <a:sym typeface="Avenir"/>
              </a:rPr>
              <a:t>Select “Save Current Slide Only”</a:t>
            </a:r>
            <a:endParaRPr/>
          </a:p>
          <a:p>
            <a:pPr indent="-365760" lvl="0" marL="640080" marR="0" rtl="0" algn="l">
              <a:lnSpc>
                <a:spcPct val="90000"/>
              </a:lnSpc>
              <a:spcBef>
                <a:spcPts val="1100"/>
              </a:spcBef>
              <a:spcAft>
                <a:spcPts val="0"/>
              </a:spcAft>
              <a:buClr>
                <a:schemeClr val="dk1"/>
              </a:buClr>
              <a:buSzPts val="3000"/>
              <a:buFont typeface="Calibri"/>
              <a:buAutoNum type="arabicPeriod"/>
            </a:pPr>
            <a:r>
              <a:rPr b="0" i="0" lang="en-US" sz="3000" u="none" cap="none" strike="noStrike">
                <a:solidFill>
                  <a:schemeClr val="dk1"/>
                </a:solidFill>
                <a:latin typeface="Avenir"/>
                <a:ea typeface="Avenir"/>
                <a:cs typeface="Avenir"/>
                <a:sym typeface="Avenir"/>
              </a:rPr>
              <a:t>Select where to save it and click “Export”</a:t>
            </a:r>
            <a:endParaRPr/>
          </a:p>
          <a:p>
            <a:pPr indent="-175260" lvl="0" marL="640080" marR="0" rtl="0" algn="l">
              <a:lnSpc>
                <a:spcPct val="90000"/>
              </a:lnSpc>
              <a:spcBef>
                <a:spcPts val="1100"/>
              </a:spcBef>
              <a:spcAft>
                <a:spcPts val="0"/>
              </a:spcAft>
              <a:buClr>
                <a:schemeClr val="dk1"/>
              </a:buClr>
              <a:buSzPts val="3000"/>
              <a:buFont typeface="Calibri"/>
              <a:buNone/>
            </a:pPr>
            <a:r>
              <a:t/>
            </a:r>
            <a:endParaRPr b="0" i="0" sz="3000" u="none" cap="none" strike="noStrike">
              <a:solidFill>
                <a:schemeClr val="dk1"/>
              </a:solidFill>
              <a:latin typeface="Avenir"/>
              <a:ea typeface="Avenir"/>
              <a:cs typeface="Avenir"/>
              <a:sym typeface="Avenir"/>
            </a:endParaRPr>
          </a:p>
          <a:p>
            <a:pPr indent="-175260" lvl="0" marL="640080" marR="0" rtl="0" algn="l">
              <a:lnSpc>
                <a:spcPct val="90000"/>
              </a:lnSpc>
              <a:spcBef>
                <a:spcPts val="1100"/>
              </a:spcBef>
              <a:spcAft>
                <a:spcPts val="0"/>
              </a:spcAft>
              <a:buClr>
                <a:schemeClr val="dk1"/>
              </a:buClr>
              <a:buSzPts val="3000"/>
              <a:buFont typeface="Calibri"/>
              <a:buNone/>
            </a:pPr>
            <a:r>
              <a:t/>
            </a:r>
            <a:endParaRPr b="0" i="0" sz="3000" u="none" cap="none" strike="noStrike">
              <a:solidFill>
                <a:schemeClr val="dk1"/>
              </a:solidFill>
              <a:latin typeface="Avenir"/>
              <a:ea typeface="Avenir"/>
              <a:cs typeface="Avenir"/>
              <a:sym typeface="Avenir"/>
            </a:endParaRPr>
          </a:p>
          <a:p>
            <a:pPr indent="0" lvl="0" marL="0" marR="0" rtl="0" algn="l">
              <a:lnSpc>
                <a:spcPct val="90000"/>
              </a:lnSpc>
              <a:spcBef>
                <a:spcPts val="1100"/>
              </a:spcBef>
              <a:spcAft>
                <a:spcPts val="0"/>
              </a:spcAft>
              <a:buClr>
                <a:schemeClr val="dk1"/>
              </a:buClr>
              <a:buSzPts val="3000"/>
              <a:buFont typeface="Arial"/>
              <a:buNone/>
            </a:pPr>
            <a:r>
              <a:rPr b="1" i="0" lang="en-US" sz="3000" u="none" cap="none" strike="noStrike">
                <a:solidFill>
                  <a:schemeClr val="dk1"/>
                </a:solidFill>
                <a:latin typeface="Avenir"/>
                <a:ea typeface="Avenir"/>
                <a:cs typeface="Avenir"/>
                <a:sym typeface="Avenir"/>
              </a:rPr>
              <a:t>Questions? </a:t>
            </a:r>
            <a:endParaRPr/>
          </a:p>
          <a:p>
            <a:pPr indent="0" lvl="0" marL="0" marR="0" rtl="0" algn="l">
              <a:lnSpc>
                <a:spcPct val="90000"/>
              </a:lnSpc>
              <a:spcBef>
                <a:spcPts val="1100"/>
              </a:spcBef>
              <a:spcAft>
                <a:spcPts val="0"/>
              </a:spcAft>
              <a:buClr>
                <a:schemeClr val="dk1"/>
              </a:buClr>
              <a:buSzPts val="3000"/>
              <a:buFont typeface="Arial"/>
              <a:buNone/>
            </a:pPr>
            <a:r>
              <a:rPr b="0" i="0" lang="en-US" sz="3000" u="none" cap="none" strike="noStrike">
                <a:solidFill>
                  <a:schemeClr val="dk1"/>
                </a:solidFill>
                <a:latin typeface="Avenir"/>
                <a:ea typeface="Avenir"/>
                <a:cs typeface="Avenir"/>
                <a:sym typeface="Avenir"/>
              </a:rPr>
              <a:t>Reach out to </a:t>
            </a:r>
            <a:r>
              <a:rPr b="0" i="0" lang="en-US" sz="3000" u="sng" cap="none" strike="noStrike">
                <a:solidFill>
                  <a:schemeClr val="dk1"/>
                </a:solidFill>
                <a:latin typeface="Avenir"/>
                <a:ea typeface="Avenir"/>
                <a:cs typeface="Avenir"/>
                <a:sym typeface="Avenir"/>
                <a:hlinkClick r:id="rId3">
                  <a:extLst>
                    <a:ext uri="{A12FA001-AC4F-418D-AE19-62706E023703}">
                      <ahyp:hlinkClr val="tx"/>
                    </a:ext>
                  </a:extLst>
                </a:hlinkClick>
              </a:rPr>
              <a:t>support@livesafemobile.com</a:t>
            </a:r>
            <a:r>
              <a:rPr b="0" i="0" lang="en-US" sz="3000" u="none" cap="none" strike="noStrike">
                <a:solidFill>
                  <a:schemeClr val="dk1"/>
                </a:solidFill>
                <a:latin typeface="Avenir"/>
                <a:ea typeface="Avenir"/>
                <a:cs typeface="Avenir"/>
                <a:sym typeface="Avenir"/>
              </a:rPr>
              <a:t>.</a:t>
            </a:r>
            <a:endParaRPr/>
          </a:p>
        </p:txBody>
      </p:sp>
      <p:grpSp>
        <p:nvGrpSpPr>
          <p:cNvPr id="90" name="Google Shape;90;p1"/>
          <p:cNvGrpSpPr/>
          <p:nvPr/>
        </p:nvGrpSpPr>
        <p:grpSpPr>
          <a:xfrm>
            <a:off x="-5730" y="0"/>
            <a:ext cx="10064130" cy="1798578"/>
            <a:chOff x="-5730" y="0"/>
            <a:chExt cx="10064130" cy="1798578"/>
          </a:xfrm>
        </p:grpSpPr>
        <p:pic>
          <p:nvPicPr>
            <p:cNvPr descr="A view of a city&#10;&#10;Description automatically generated" id="91" name="Google Shape;91;p1"/>
            <p:cNvPicPr preferRelativeResize="0"/>
            <p:nvPr/>
          </p:nvPicPr>
          <p:blipFill rotWithShape="1">
            <a:blip r:embed="rId4">
              <a:alphaModFix/>
            </a:blip>
            <a:srcRect b="0" l="0" r="0" t="0"/>
            <a:stretch/>
          </p:blipFill>
          <p:spPr>
            <a:xfrm>
              <a:off x="-5730" y="0"/>
              <a:ext cx="10058400" cy="1798578"/>
            </a:xfrm>
            <a:prstGeom prst="rect">
              <a:avLst/>
            </a:prstGeom>
            <a:noFill/>
            <a:ln>
              <a:noFill/>
            </a:ln>
          </p:spPr>
        </p:pic>
        <p:sp>
          <p:nvSpPr>
            <p:cNvPr id="92" name="Google Shape;92;p1"/>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5000" u="none" cap="none" strike="noStrike">
                  <a:solidFill>
                    <a:schemeClr val="lt1"/>
                  </a:solidFill>
                  <a:latin typeface="Lato"/>
                  <a:ea typeface="Lato"/>
                  <a:cs typeface="Lato"/>
                  <a:sym typeface="Lato"/>
                </a:rPr>
                <a:t>Instructions for </a:t>
              </a:r>
              <a:endParaRPr/>
            </a:p>
            <a:p>
              <a:pPr indent="0" lvl="0" marL="0" marR="0" rtl="0" algn="ctr">
                <a:spcBef>
                  <a:spcPts val="0"/>
                </a:spcBef>
                <a:spcAft>
                  <a:spcPts val="0"/>
                </a:spcAft>
                <a:buNone/>
              </a:pPr>
              <a:r>
                <a:rPr b="0" i="0" lang="en-US" sz="5000" u="none" cap="none" strike="noStrike">
                  <a:solidFill>
                    <a:schemeClr val="lt1"/>
                  </a:solidFill>
                  <a:latin typeface="Lato"/>
                  <a:ea typeface="Lato"/>
                  <a:cs typeface="Lato"/>
                  <a:sym typeface="Lato"/>
                </a:rPr>
                <a:t>Customizing Templates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cxnSp>
        <p:nvCxnSpPr>
          <p:cNvPr id="98" name="Google Shape;98;p2"/>
          <p:cNvCxnSpPr/>
          <p:nvPr/>
        </p:nvCxnSpPr>
        <p:spPr>
          <a:xfrm>
            <a:off x="2905971" y="11199152"/>
            <a:ext cx="4336869" cy="0"/>
          </a:xfrm>
          <a:prstGeom prst="straightConnector1">
            <a:avLst/>
          </a:prstGeom>
          <a:noFill/>
          <a:ln cap="flat" cmpd="sng" w="9525">
            <a:solidFill>
              <a:schemeClr val="lt2"/>
            </a:solidFill>
            <a:prstDash val="solid"/>
            <a:miter lim="800000"/>
            <a:headEnd len="sm" w="sm" type="none"/>
            <a:tailEnd len="sm" w="sm" type="none"/>
          </a:ln>
        </p:spPr>
      </p:cxnSp>
      <p:sp>
        <p:nvSpPr>
          <p:cNvPr id="99" name="Google Shape;99;p2"/>
          <p:cNvSpPr txBox="1"/>
          <p:nvPr>
            <p:ph type="title"/>
          </p:nvPr>
        </p:nvSpPr>
        <p:spPr>
          <a:xfrm>
            <a:off x="448010" y="1843777"/>
            <a:ext cx="9294935" cy="26013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3BEE6"/>
              </a:buClr>
              <a:buSzPts val="5400"/>
              <a:buFont typeface="Lato"/>
              <a:buNone/>
            </a:pPr>
            <a:r>
              <a:rPr b="1" lang="en-US" sz="5400">
                <a:solidFill>
                  <a:srgbClr val="43BEE6"/>
                </a:solidFill>
                <a:latin typeface="Lato"/>
                <a:ea typeface="Lato"/>
                <a:cs typeface="Lato"/>
                <a:sym typeface="Lato"/>
              </a:rPr>
              <a:t>Download LiveSafe</a:t>
            </a:r>
            <a:br>
              <a:rPr b="1" lang="en-US" sz="8300">
                <a:solidFill>
                  <a:srgbClr val="1AB1E0"/>
                </a:solidFill>
                <a:latin typeface="Lato"/>
                <a:ea typeface="Lato"/>
                <a:cs typeface="Lato"/>
                <a:sym typeface="Lato"/>
              </a:rPr>
            </a:br>
            <a:r>
              <a:rPr b="1" lang="en-US" sz="1100">
                <a:solidFill>
                  <a:srgbClr val="1AB1E0"/>
                </a:solidFill>
                <a:latin typeface="Lato"/>
                <a:ea typeface="Lato"/>
                <a:cs typeface="Lato"/>
                <a:sym typeface="Lato"/>
              </a:rPr>
              <a:t> </a:t>
            </a:r>
            <a:br>
              <a:rPr b="1" lang="en-US" sz="8300">
                <a:solidFill>
                  <a:srgbClr val="1AB1E0"/>
                </a:solidFill>
                <a:latin typeface="Lato"/>
                <a:ea typeface="Lato"/>
                <a:cs typeface="Lato"/>
                <a:sym typeface="Lato"/>
              </a:rPr>
            </a:br>
            <a:r>
              <a:rPr lang="en-US" sz="3200">
                <a:solidFill>
                  <a:srgbClr val="007CAB"/>
                </a:solidFill>
                <a:latin typeface="Lato"/>
                <a:ea typeface="Lato"/>
                <a:cs typeface="Lato"/>
                <a:sym typeface="Lato"/>
              </a:rPr>
              <a:t>LiveSafe is a free benefit for your community</a:t>
            </a:r>
            <a:br>
              <a:rPr lang="en-US" sz="4400">
                <a:latin typeface="Lato"/>
                <a:ea typeface="Lato"/>
                <a:cs typeface="Lato"/>
                <a:sym typeface="Lato"/>
              </a:rPr>
            </a:br>
            <a:endParaRPr sz="4400">
              <a:latin typeface="Lato"/>
              <a:ea typeface="Lato"/>
              <a:cs typeface="Lato"/>
              <a:sym typeface="Lato"/>
            </a:endParaRPr>
          </a:p>
        </p:txBody>
      </p:sp>
      <p:sp>
        <p:nvSpPr>
          <p:cNvPr id="100" name="Google Shape;100;p2"/>
          <p:cNvSpPr txBox="1"/>
          <p:nvPr/>
        </p:nvSpPr>
        <p:spPr>
          <a:xfrm>
            <a:off x="5265424" y="13667502"/>
            <a:ext cx="4477522" cy="15923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venir"/>
                <a:ea typeface="Avenir"/>
                <a:cs typeface="Avenir"/>
                <a:sym typeface="Avenir"/>
              </a:rPr>
              <a:t>Get the App:</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b="0" i="0" lang="en-US" sz="1600" u="none" cap="none" strike="noStrike">
                <a:solidFill>
                  <a:schemeClr val="dk1"/>
                </a:solidFill>
                <a:latin typeface="Avenir"/>
                <a:ea typeface="Avenir"/>
                <a:cs typeface="Avenir"/>
                <a:sym typeface="Avenir"/>
              </a:rPr>
              <a:t>Download LiveSafe from the App Store or Google Play or using the QR code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b="0" i="0" lang="en-US" sz="1600" u="none" cap="none" strike="noStrike">
                <a:solidFill>
                  <a:schemeClr val="dk1"/>
                </a:solidFill>
                <a:latin typeface="Avenir"/>
                <a:ea typeface="Avenir"/>
                <a:cs typeface="Avenir"/>
                <a:sym typeface="Avenir"/>
              </a:rPr>
              <a:t>Register and complete your profile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b="0" i="0" lang="en-US" sz="1600" u="none" cap="none" strike="noStrike">
                <a:solidFill>
                  <a:schemeClr val="dk1"/>
                </a:solidFill>
                <a:latin typeface="Avenir"/>
                <a:ea typeface="Avenir"/>
                <a:cs typeface="Avenir"/>
                <a:sym typeface="Avenir"/>
              </a:rPr>
              <a:t>Search for and select your organization</a:t>
            </a:r>
            <a:endParaRPr b="0" i="0" sz="1400" u="none" cap="none" strike="noStrike">
              <a:solidFill>
                <a:schemeClr val="dk1"/>
              </a:solidFill>
              <a:latin typeface="Avenir"/>
              <a:ea typeface="Avenir"/>
              <a:cs typeface="Avenir"/>
              <a:sym typeface="Avenir"/>
            </a:endParaRPr>
          </a:p>
        </p:txBody>
      </p:sp>
      <p:cxnSp>
        <p:nvCxnSpPr>
          <p:cNvPr id="101" name="Google Shape;101;p2"/>
          <p:cNvCxnSpPr/>
          <p:nvPr/>
        </p:nvCxnSpPr>
        <p:spPr>
          <a:xfrm>
            <a:off x="5029200" y="13644153"/>
            <a:ext cx="0" cy="1828800"/>
          </a:xfrm>
          <a:prstGeom prst="straightConnector1">
            <a:avLst/>
          </a:prstGeom>
          <a:noFill/>
          <a:ln cap="flat" cmpd="sng" w="9525">
            <a:solidFill>
              <a:schemeClr val="dk1"/>
            </a:solidFill>
            <a:prstDash val="solid"/>
            <a:miter lim="800000"/>
            <a:headEnd len="sm" w="sm" type="none"/>
            <a:tailEnd len="sm" w="sm" type="none"/>
          </a:ln>
        </p:spPr>
      </p:cxnSp>
      <p:cxnSp>
        <p:nvCxnSpPr>
          <p:cNvPr id="102" name="Google Shape;102;p2"/>
          <p:cNvCxnSpPr/>
          <p:nvPr/>
        </p:nvCxnSpPr>
        <p:spPr>
          <a:xfrm rot="10800000">
            <a:off x="5029201" y="10564150"/>
            <a:ext cx="0" cy="1217918"/>
          </a:xfrm>
          <a:prstGeom prst="straightConnector1">
            <a:avLst/>
          </a:prstGeom>
          <a:noFill/>
          <a:ln cap="flat" cmpd="sng" w="57150">
            <a:solidFill>
              <a:srgbClr val="007CAB"/>
            </a:solidFill>
            <a:prstDash val="dash"/>
            <a:miter lim="800000"/>
            <a:headEnd len="sm" w="sm" type="none"/>
            <a:tailEnd len="sm" w="sm" type="none"/>
          </a:ln>
        </p:spPr>
      </p:cxnSp>
      <p:grpSp>
        <p:nvGrpSpPr>
          <p:cNvPr id="103" name="Google Shape;103;p2"/>
          <p:cNvGrpSpPr/>
          <p:nvPr/>
        </p:nvGrpSpPr>
        <p:grpSpPr>
          <a:xfrm>
            <a:off x="-5730" y="0"/>
            <a:ext cx="10064130" cy="1798578"/>
            <a:chOff x="-5730" y="0"/>
            <a:chExt cx="10064130" cy="1798578"/>
          </a:xfrm>
        </p:grpSpPr>
        <p:pic>
          <p:nvPicPr>
            <p:cNvPr descr="A view of a city&#10;&#10;Description automatically generated" id="104" name="Google Shape;104;p2"/>
            <p:cNvPicPr preferRelativeResize="0"/>
            <p:nvPr/>
          </p:nvPicPr>
          <p:blipFill rotWithShape="1">
            <a:blip r:embed="rId3">
              <a:alphaModFix/>
            </a:blip>
            <a:srcRect b="0" l="0" r="0" t="0"/>
            <a:stretch/>
          </p:blipFill>
          <p:spPr>
            <a:xfrm>
              <a:off x="-5730" y="0"/>
              <a:ext cx="10058400" cy="1798578"/>
            </a:xfrm>
            <a:prstGeom prst="rect">
              <a:avLst/>
            </a:prstGeom>
            <a:noFill/>
            <a:ln>
              <a:noFill/>
            </a:ln>
          </p:spPr>
        </p:pic>
        <p:sp>
          <p:nvSpPr>
            <p:cNvPr id="105" name="Google Shape;105;p2"/>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5000" u="none" cap="none" strike="noStrike">
                <a:solidFill>
                  <a:schemeClr val="lt1"/>
                </a:solidFill>
                <a:latin typeface="Lato"/>
                <a:ea typeface="Lato"/>
                <a:cs typeface="Lato"/>
                <a:sym typeface="Lato"/>
              </a:endParaRPr>
            </a:p>
          </p:txBody>
        </p:sp>
      </p:grpSp>
      <p:sp>
        <p:nvSpPr>
          <p:cNvPr id="106" name="Google Shape;106;p2"/>
          <p:cNvSpPr txBox="1"/>
          <p:nvPr/>
        </p:nvSpPr>
        <p:spPr>
          <a:xfrm>
            <a:off x="4716000" y="668454"/>
            <a:ext cx="62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400" u="none" cap="none" strike="noStrike">
                <a:solidFill>
                  <a:schemeClr val="lt1"/>
                </a:solidFill>
                <a:latin typeface="Lato"/>
                <a:ea typeface="Lato"/>
                <a:cs typeface="Lato"/>
                <a:sym typeface="Lato"/>
              </a:rPr>
              <a:t>for</a:t>
            </a:r>
            <a:r>
              <a:rPr b="0" i="1" lang="en-US" sz="2400" u="none" cap="none" strike="noStrike">
                <a:solidFill>
                  <a:schemeClr val="lt1"/>
                </a:solidFill>
                <a:latin typeface="Arial Narrow"/>
                <a:ea typeface="Arial Narrow"/>
                <a:cs typeface="Arial Narrow"/>
                <a:sym typeface="Arial Narrow"/>
              </a:rPr>
              <a:t> </a:t>
            </a:r>
            <a:endParaRPr/>
          </a:p>
        </p:txBody>
      </p:sp>
      <p:pic>
        <p:nvPicPr>
          <p:cNvPr id="107" name="Google Shape;107;p2"/>
          <p:cNvPicPr preferRelativeResize="0"/>
          <p:nvPr/>
        </p:nvPicPr>
        <p:blipFill rotWithShape="1">
          <a:blip r:embed="rId4">
            <a:alphaModFix/>
          </a:blip>
          <a:srcRect b="0" l="0" r="0" t="0"/>
          <a:stretch/>
        </p:blipFill>
        <p:spPr>
          <a:xfrm>
            <a:off x="5432808" y="553746"/>
            <a:ext cx="4298678" cy="752268"/>
          </a:xfrm>
          <a:prstGeom prst="rect">
            <a:avLst/>
          </a:prstGeom>
          <a:solidFill>
            <a:schemeClr val="lt1"/>
          </a:solidFill>
          <a:ln cap="flat" cmpd="sng" w="9525">
            <a:solidFill>
              <a:schemeClr val="lt1"/>
            </a:solidFill>
            <a:prstDash val="solid"/>
            <a:round/>
            <a:headEnd len="sm" w="sm" type="none"/>
            <a:tailEnd len="sm" w="sm" type="none"/>
          </a:ln>
        </p:spPr>
      </p:pic>
      <p:pic>
        <p:nvPicPr>
          <p:cNvPr descr="A screenshot of a cell phone&#10;&#10;Description automatically generated" id="108" name="Google Shape;108;p2"/>
          <p:cNvPicPr preferRelativeResize="0"/>
          <p:nvPr/>
        </p:nvPicPr>
        <p:blipFill rotWithShape="1">
          <a:blip r:embed="rId5">
            <a:alphaModFix/>
          </a:blip>
          <a:srcRect b="0" l="0" r="0" t="0"/>
          <a:stretch/>
        </p:blipFill>
        <p:spPr>
          <a:xfrm>
            <a:off x="2847574" y="3974564"/>
            <a:ext cx="4363252" cy="7914735"/>
          </a:xfrm>
          <a:prstGeom prst="rect">
            <a:avLst/>
          </a:prstGeom>
          <a:noFill/>
          <a:ln>
            <a:noFill/>
          </a:ln>
        </p:spPr>
      </p:pic>
      <p:sp>
        <p:nvSpPr>
          <p:cNvPr id="109" name="Google Shape;109;p2"/>
          <p:cNvSpPr txBox="1"/>
          <p:nvPr/>
        </p:nvSpPr>
        <p:spPr>
          <a:xfrm>
            <a:off x="2883301" y="12288912"/>
            <a:ext cx="4477522" cy="13619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50">
                <a:solidFill>
                  <a:srgbClr val="1AB1E0"/>
                </a:solidFill>
                <a:latin typeface="Avenir"/>
                <a:ea typeface="Avenir"/>
                <a:cs typeface="Avenir"/>
                <a:sym typeface="Avenir"/>
              </a:rPr>
              <a:t>Share Info with Safety &amp; Security</a:t>
            </a:r>
            <a:endParaRPr/>
          </a:p>
          <a:p>
            <a:pPr indent="0" lvl="0" marL="0" marR="0" rtl="0" algn="ctr">
              <a:spcBef>
                <a:spcPts val="0"/>
              </a:spcBef>
              <a:spcAft>
                <a:spcPts val="0"/>
              </a:spcAft>
              <a:buNone/>
            </a:pPr>
            <a:r>
              <a:rPr lang="en-US" sz="1650">
                <a:solidFill>
                  <a:schemeClr val="dk1"/>
                </a:solidFill>
                <a:latin typeface="Avenir"/>
                <a:ea typeface="Avenir"/>
                <a:cs typeface="Avenir"/>
                <a:sym typeface="Avenir"/>
              </a:rPr>
              <a:t>If you see something suspicious, share it with security. You can anonymously submit text, files, or video.</a:t>
            </a:r>
            <a:endParaRPr/>
          </a:p>
          <a:p>
            <a:pPr indent="0" lvl="0" marL="0" marR="0" rtl="0" algn="ctr">
              <a:spcBef>
                <a:spcPts val="0"/>
              </a:spcBef>
              <a:spcAft>
                <a:spcPts val="0"/>
              </a:spcAft>
              <a:buNone/>
            </a:pPr>
            <a:r>
              <a:t/>
            </a:r>
            <a:endParaRPr sz="1650">
              <a:solidFill>
                <a:schemeClr val="dk1"/>
              </a:solidFill>
              <a:latin typeface="Avenir"/>
              <a:ea typeface="Avenir"/>
              <a:cs typeface="Avenir"/>
              <a:sym typeface="Avenir"/>
            </a:endParaRPr>
          </a:p>
        </p:txBody>
      </p:sp>
      <p:grpSp>
        <p:nvGrpSpPr>
          <p:cNvPr id="110" name="Google Shape;110;p2"/>
          <p:cNvGrpSpPr/>
          <p:nvPr/>
        </p:nvGrpSpPr>
        <p:grpSpPr>
          <a:xfrm rot="-5400000">
            <a:off x="4476465" y="11518154"/>
            <a:ext cx="1140318" cy="150876"/>
            <a:chOff x="2222936" y="4895386"/>
            <a:chExt cx="829322" cy="105936"/>
          </a:xfrm>
        </p:grpSpPr>
        <p:sp>
          <p:nvSpPr>
            <p:cNvPr id="111" name="Google Shape;111;p2"/>
            <p:cNvSpPr/>
            <p:nvPr/>
          </p:nvSpPr>
          <p:spPr>
            <a:xfrm>
              <a:off x="2946322" y="4895386"/>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12" name="Google Shape;112;p2"/>
            <p:cNvCxnSpPr/>
            <p:nvPr/>
          </p:nvCxnSpPr>
          <p:spPr>
            <a:xfrm rot="5400000">
              <a:off x="2610002" y="4561154"/>
              <a:ext cx="134" cy="774266"/>
            </a:xfrm>
            <a:prstGeom prst="straightConnector1">
              <a:avLst/>
            </a:prstGeom>
            <a:noFill/>
            <a:ln cap="flat" cmpd="sng" w="25400">
              <a:solidFill>
                <a:srgbClr val="1AB1E0"/>
              </a:solidFill>
              <a:prstDash val="solid"/>
              <a:miter lim="800000"/>
              <a:headEnd len="med" w="med" type="oval"/>
              <a:tailEnd len="med" w="med" type="oval"/>
            </a:ln>
          </p:spPr>
        </p:cxnSp>
      </p:grpSp>
      <p:cxnSp>
        <p:nvCxnSpPr>
          <p:cNvPr id="113" name="Google Shape;113;p2"/>
          <p:cNvCxnSpPr/>
          <p:nvPr/>
        </p:nvCxnSpPr>
        <p:spPr>
          <a:xfrm rot="10800000">
            <a:off x="2847574" y="9360955"/>
            <a:ext cx="767165" cy="0"/>
          </a:xfrm>
          <a:prstGeom prst="straightConnector1">
            <a:avLst/>
          </a:prstGeom>
          <a:noFill/>
          <a:ln cap="flat" cmpd="sng" w="25400">
            <a:solidFill>
              <a:srgbClr val="FAC907"/>
            </a:solidFill>
            <a:prstDash val="solid"/>
            <a:miter lim="800000"/>
            <a:headEnd len="med" w="med" type="oval"/>
            <a:tailEnd len="med" w="med" type="oval"/>
          </a:ln>
        </p:spPr>
      </p:cxnSp>
      <p:sp>
        <p:nvSpPr>
          <p:cNvPr id="114" name="Google Shape;114;p2"/>
          <p:cNvSpPr txBox="1"/>
          <p:nvPr/>
        </p:nvSpPr>
        <p:spPr>
          <a:xfrm>
            <a:off x="205041" y="8418642"/>
            <a:ext cx="2714052"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FAC907"/>
                </a:solidFill>
                <a:latin typeface="Avenir"/>
                <a:ea typeface="Avenir"/>
                <a:cs typeface="Avenir"/>
                <a:sym typeface="Avenir"/>
              </a:rPr>
              <a:t>Access Information and Emergency Procedures</a:t>
            </a:r>
            <a:endParaRPr/>
          </a:p>
          <a:p>
            <a:pPr indent="0" lvl="0" marL="0" marR="0" rtl="0" algn="l">
              <a:spcBef>
                <a:spcPts val="0"/>
              </a:spcBef>
              <a:spcAft>
                <a:spcPts val="0"/>
              </a:spcAft>
              <a:buNone/>
            </a:pPr>
            <a:r>
              <a:rPr lang="en-US" sz="1650">
                <a:solidFill>
                  <a:schemeClr val="dk1"/>
                </a:solidFill>
                <a:latin typeface="Avenir"/>
                <a:ea typeface="Avenir"/>
                <a:cs typeface="Avenir"/>
                <a:sym typeface="Avenir"/>
              </a:rPr>
              <a:t>Have fast access to information, emergency procedures, and local resources.</a:t>
            </a:r>
            <a:endParaRPr/>
          </a:p>
        </p:txBody>
      </p:sp>
      <p:sp>
        <p:nvSpPr>
          <p:cNvPr id="115" name="Google Shape;115;p2"/>
          <p:cNvSpPr txBox="1"/>
          <p:nvPr/>
        </p:nvSpPr>
        <p:spPr>
          <a:xfrm>
            <a:off x="7318854" y="7481877"/>
            <a:ext cx="2584451" cy="161582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F26765"/>
                </a:solidFill>
                <a:latin typeface="Avenir"/>
                <a:ea typeface="Avenir"/>
                <a:cs typeface="Avenir"/>
                <a:sym typeface="Avenir"/>
              </a:rPr>
              <a:t>Request Help</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Request help when you need it and quickly access emergency numbers specific to your campus.</a:t>
            </a:r>
            <a:endParaRPr/>
          </a:p>
        </p:txBody>
      </p:sp>
      <p:grpSp>
        <p:nvGrpSpPr>
          <p:cNvPr id="116" name="Google Shape;116;p2"/>
          <p:cNvGrpSpPr/>
          <p:nvPr/>
        </p:nvGrpSpPr>
        <p:grpSpPr>
          <a:xfrm flipH="1">
            <a:off x="5510785" y="8211108"/>
            <a:ext cx="2055467" cy="145662"/>
            <a:chOff x="2008061" y="6640552"/>
            <a:chExt cx="1494885" cy="105936"/>
          </a:xfrm>
        </p:grpSpPr>
        <p:sp>
          <p:nvSpPr>
            <p:cNvPr id="117" name="Google Shape;117;p2"/>
            <p:cNvSpPr/>
            <p:nvPr/>
          </p:nvSpPr>
          <p:spPr>
            <a:xfrm>
              <a:off x="2946321" y="6640552"/>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18" name="Google Shape;118;p2"/>
            <p:cNvCxnSpPr/>
            <p:nvPr/>
          </p:nvCxnSpPr>
          <p:spPr>
            <a:xfrm rot="10800000">
              <a:off x="2008061" y="6692352"/>
              <a:ext cx="1494885" cy="0"/>
            </a:xfrm>
            <a:prstGeom prst="straightConnector1">
              <a:avLst/>
            </a:prstGeom>
            <a:noFill/>
            <a:ln cap="flat" cmpd="sng" w="25400">
              <a:solidFill>
                <a:srgbClr val="F26765"/>
              </a:solidFill>
              <a:prstDash val="solid"/>
              <a:miter lim="800000"/>
              <a:headEnd len="med" w="med" type="oval"/>
              <a:tailEnd len="med" w="med" type="oval"/>
            </a:ln>
          </p:spPr>
        </p:cxnSp>
      </p:grpSp>
      <p:sp>
        <p:nvSpPr>
          <p:cNvPr id="119" name="Google Shape;119;p2"/>
          <p:cNvSpPr txBox="1"/>
          <p:nvPr/>
        </p:nvSpPr>
        <p:spPr>
          <a:xfrm>
            <a:off x="7342388" y="9484299"/>
            <a:ext cx="2584451" cy="110799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002060"/>
                </a:solidFill>
                <a:latin typeface="Avenir"/>
                <a:ea typeface="Avenir"/>
                <a:cs typeface="Avenir"/>
                <a:sym typeface="Avenir"/>
              </a:rPr>
              <a:t>SafeWalk</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Invite friends to virtually walk you to your destination.</a:t>
            </a:r>
            <a:endParaRPr/>
          </a:p>
        </p:txBody>
      </p:sp>
      <p:grpSp>
        <p:nvGrpSpPr>
          <p:cNvPr id="120" name="Google Shape;120;p2"/>
          <p:cNvGrpSpPr/>
          <p:nvPr/>
        </p:nvGrpSpPr>
        <p:grpSpPr>
          <a:xfrm>
            <a:off x="6292970" y="10375081"/>
            <a:ext cx="2167612" cy="145662"/>
            <a:chOff x="4670504" y="4895386"/>
            <a:chExt cx="1576445" cy="105936"/>
          </a:xfrm>
        </p:grpSpPr>
        <p:sp>
          <p:nvSpPr>
            <p:cNvPr id="121" name="Google Shape;121;p2"/>
            <p:cNvSpPr/>
            <p:nvPr/>
          </p:nvSpPr>
          <p:spPr>
            <a:xfrm>
              <a:off x="4670504" y="4895386"/>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22" name="Google Shape;122;p2"/>
            <p:cNvCxnSpPr/>
            <p:nvPr/>
          </p:nvCxnSpPr>
          <p:spPr>
            <a:xfrm rot="10800000">
              <a:off x="4724402" y="4948219"/>
              <a:ext cx="1522547" cy="0"/>
            </a:xfrm>
            <a:prstGeom prst="straightConnector1">
              <a:avLst/>
            </a:prstGeom>
            <a:noFill/>
            <a:ln cap="flat" cmpd="sng" w="25400">
              <a:solidFill>
                <a:srgbClr val="002060"/>
              </a:solidFill>
              <a:prstDash val="solid"/>
              <a:miter lim="800000"/>
              <a:headEnd len="med" w="med" type="oval"/>
              <a:tailEnd len="med" w="med" type="oval"/>
            </a:ln>
          </p:spPr>
        </p:cxnSp>
      </p:grpSp>
      <p:sp>
        <p:nvSpPr>
          <p:cNvPr id="123" name="Google Shape;123;p2"/>
          <p:cNvSpPr txBox="1"/>
          <p:nvPr/>
        </p:nvSpPr>
        <p:spPr>
          <a:xfrm>
            <a:off x="205039" y="4979541"/>
            <a:ext cx="3072403" cy="13619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007CAB"/>
                </a:solidFill>
                <a:latin typeface="Avenir"/>
                <a:ea typeface="Avenir"/>
                <a:cs typeface="Avenir"/>
                <a:sym typeface="Avenir"/>
              </a:rPr>
              <a:t>Get Instant Updates</a:t>
            </a:r>
            <a:endParaRPr/>
          </a:p>
          <a:p>
            <a:pPr indent="0" lvl="0" marL="0" marR="0" rtl="0" algn="l">
              <a:spcBef>
                <a:spcPts val="0"/>
              </a:spcBef>
              <a:spcAft>
                <a:spcPts val="0"/>
              </a:spcAft>
              <a:buNone/>
            </a:pPr>
            <a:r>
              <a:rPr lang="en-US" sz="1650">
                <a:solidFill>
                  <a:schemeClr val="dk1"/>
                </a:solidFill>
                <a:latin typeface="Avenir"/>
                <a:ea typeface="Avenir"/>
                <a:cs typeface="Avenir"/>
                <a:sym typeface="Avenir"/>
              </a:rPr>
              <a:t>Broadcast messages are displayed at the top of the home screen for quick access to information.</a:t>
            </a:r>
            <a:endParaRPr/>
          </a:p>
        </p:txBody>
      </p:sp>
      <p:grpSp>
        <p:nvGrpSpPr>
          <p:cNvPr id="124" name="Google Shape;124;p2"/>
          <p:cNvGrpSpPr/>
          <p:nvPr/>
        </p:nvGrpSpPr>
        <p:grpSpPr>
          <a:xfrm flipH="1">
            <a:off x="2029656" y="6111118"/>
            <a:ext cx="2231104" cy="150876"/>
            <a:chOff x="4967783" y="6935622"/>
            <a:chExt cx="1622621" cy="105936"/>
          </a:xfrm>
        </p:grpSpPr>
        <p:sp>
          <p:nvSpPr>
            <p:cNvPr id="125" name="Google Shape;125;p2"/>
            <p:cNvSpPr/>
            <p:nvPr/>
          </p:nvSpPr>
          <p:spPr>
            <a:xfrm>
              <a:off x="4967783" y="6935622"/>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26" name="Google Shape;126;p2"/>
            <p:cNvCxnSpPr/>
            <p:nvPr/>
          </p:nvCxnSpPr>
          <p:spPr>
            <a:xfrm rot="10800000">
              <a:off x="5021681" y="6987422"/>
              <a:ext cx="1568723" cy="0"/>
            </a:xfrm>
            <a:prstGeom prst="straightConnector1">
              <a:avLst/>
            </a:prstGeom>
            <a:noFill/>
            <a:ln cap="flat" cmpd="sng" w="25400">
              <a:solidFill>
                <a:srgbClr val="007CAB"/>
              </a:solidFill>
              <a:prstDash val="solid"/>
              <a:miter lim="800000"/>
              <a:headEnd len="med" w="med" type="oval"/>
              <a:tailEnd len="med" w="med" type="oval"/>
            </a:ln>
          </p:spPr>
        </p:cxnSp>
      </p:grpSp>
      <p:pic>
        <p:nvPicPr>
          <p:cNvPr id="127" name="Google Shape;127;p2"/>
          <p:cNvPicPr preferRelativeResize="0"/>
          <p:nvPr/>
        </p:nvPicPr>
        <p:blipFill rotWithShape="1">
          <a:blip r:embed="rId6">
            <a:alphaModFix/>
          </a:blip>
          <a:srcRect b="0" l="0" r="0" t="0"/>
          <a:stretch/>
        </p:blipFill>
        <p:spPr>
          <a:xfrm>
            <a:off x="282526" y="13526561"/>
            <a:ext cx="2706688" cy="1047750"/>
          </a:xfrm>
          <a:prstGeom prst="rect">
            <a:avLst/>
          </a:prstGeom>
          <a:noFill/>
          <a:ln>
            <a:noFill/>
          </a:ln>
        </p:spPr>
      </p:pic>
      <p:pic>
        <p:nvPicPr>
          <p:cNvPr id="128" name="Google Shape;128;p2"/>
          <p:cNvPicPr preferRelativeResize="0"/>
          <p:nvPr/>
        </p:nvPicPr>
        <p:blipFill rotWithShape="1">
          <a:blip r:embed="rId7">
            <a:alphaModFix/>
          </a:blip>
          <a:srcRect b="0" l="0" r="0" t="0"/>
          <a:stretch/>
        </p:blipFill>
        <p:spPr>
          <a:xfrm>
            <a:off x="448010" y="14592588"/>
            <a:ext cx="2375721" cy="703918"/>
          </a:xfrm>
          <a:prstGeom prst="rect">
            <a:avLst/>
          </a:prstGeom>
          <a:noFill/>
          <a:ln>
            <a:noFill/>
          </a:ln>
        </p:spPr>
      </p:pic>
      <p:pic>
        <p:nvPicPr>
          <p:cNvPr id="129" name="Google Shape;129;p2"/>
          <p:cNvPicPr preferRelativeResize="0"/>
          <p:nvPr/>
        </p:nvPicPr>
        <p:blipFill rotWithShape="1">
          <a:blip r:embed="rId8">
            <a:alphaModFix/>
          </a:blip>
          <a:srcRect b="0" l="0" r="0" t="0"/>
          <a:stretch/>
        </p:blipFill>
        <p:spPr>
          <a:xfrm>
            <a:off x="3130884" y="13686380"/>
            <a:ext cx="1588994" cy="1588994"/>
          </a:xfrm>
          <a:prstGeom prst="rect">
            <a:avLst/>
          </a:prstGeom>
          <a:noFill/>
          <a:ln>
            <a:noFill/>
          </a:ln>
        </p:spPr>
      </p:pic>
      <p:sp>
        <p:nvSpPr>
          <p:cNvPr id="130" name="Google Shape;130;p2"/>
          <p:cNvSpPr txBox="1"/>
          <p:nvPr/>
        </p:nvSpPr>
        <p:spPr>
          <a:xfrm>
            <a:off x="6947083" y="4751785"/>
            <a:ext cx="2956223" cy="110799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69768B"/>
                </a:solidFill>
                <a:latin typeface="Avenir"/>
                <a:ea typeface="Avenir"/>
                <a:cs typeface="Avenir"/>
                <a:sym typeface="Avenir"/>
              </a:rPr>
              <a:t>Settings</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Access profile settings, manage your organizations, and get app help.</a:t>
            </a:r>
            <a:endParaRPr/>
          </a:p>
        </p:txBody>
      </p:sp>
      <p:cxnSp>
        <p:nvCxnSpPr>
          <p:cNvPr id="131" name="Google Shape;131;p2"/>
          <p:cNvCxnSpPr/>
          <p:nvPr/>
        </p:nvCxnSpPr>
        <p:spPr>
          <a:xfrm rot="10800000">
            <a:off x="6517215" y="4901048"/>
            <a:ext cx="2148191" cy="0"/>
          </a:xfrm>
          <a:prstGeom prst="straightConnector1">
            <a:avLst/>
          </a:prstGeom>
          <a:noFill/>
          <a:ln cap="flat" cmpd="sng" w="25400">
            <a:solidFill>
              <a:srgbClr val="69768B"/>
            </a:solidFill>
            <a:prstDash val="solid"/>
            <a:miter lim="800000"/>
            <a:headEnd len="med" w="med" type="oval"/>
            <a:tailEnd len="med" w="med" type="oval"/>
          </a:ln>
        </p:spPr>
      </p:cxnSp>
      <p:pic>
        <p:nvPicPr>
          <p:cNvPr id="132" name="Google Shape;132;p2"/>
          <p:cNvPicPr preferRelativeResize="0"/>
          <p:nvPr/>
        </p:nvPicPr>
        <p:blipFill>
          <a:blip r:embed="rId9">
            <a:alphaModFix/>
          </a:blip>
          <a:stretch>
            <a:fillRect/>
          </a:stretch>
        </p:blipFill>
        <p:spPr>
          <a:xfrm>
            <a:off x="282525" y="639288"/>
            <a:ext cx="4106425" cy="581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3"/>
          <p:cNvPicPr preferRelativeResize="0"/>
          <p:nvPr/>
        </p:nvPicPr>
        <p:blipFill rotWithShape="1">
          <a:blip r:embed="rId3">
            <a:alphaModFix/>
          </a:blip>
          <a:srcRect b="0" l="0" r="0" t="0"/>
          <a:stretch/>
        </p:blipFill>
        <p:spPr>
          <a:xfrm>
            <a:off x="3386032" y="4268703"/>
            <a:ext cx="3368178" cy="7289586"/>
          </a:xfrm>
          <a:prstGeom prst="rect">
            <a:avLst/>
          </a:prstGeom>
          <a:noFill/>
          <a:ln>
            <a:noFill/>
          </a:ln>
        </p:spPr>
      </p:pic>
      <p:pic>
        <p:nvPicPr>
          <p:cNvPr descr="A close up of a screen&#10;&#10;Description automatically generated" id="139" name="Google Shape;139;p3"/>
          <p:cNvPicPr preferRelativeResize="0"/>
          <p:nvPr/>
        </p:nvPicPr>
        <p:blipFill rotWithShape="1">
          <a:blip r:embed="rId4">
            <a:alphaModFix/>
          </a:blip>
          <a:srcRect b="0" l="0" r="0" t="0"/>
          <a:stretch/>
        </p:blipFill>
        <p:spPr>
          <a:xfrm>
            <a:off x="2956264" y="3868649"/>
            <a:ext cx="4225961" cy="8125411"/>
          </a:xfrm>
          <a:prstGeom prst="rect">
            <a:avLst/>
          </a:prstGeom>
          <a:noFill/>
          <a:ln>
            <a:noFill/>
          </a:ln>
        </p:spPr>
      </p:pic>
      <p:sp>
        <p:nvSpPr>
          <p:cNvPr id="140" name="Google Shape;140;p3"/>
          <p:cNvSpPr txBox="1"/>
          <p:nvPr/>
        </p:nvSpPr>
        <p:spPr>
          <a:xfrm>
            <a:off x="252443" y="9440243"/>
            <a:ext cx="258445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41BAE1"/>
                </a:solidFill>
                <a:latin typeface="Avenir"/>
                <a:ea typeface="Avenir"/>
                <a:cs typeface="Avenir"/>
                <a:sym typeface="Avenir"/>
              </a:rPr>
              <a:t>SafeWalk</a:t>
            </a:r>
            <a:endParaRPr/>
          </a:p>
          <a:p>
            <a:pPr indent="0" lvl="0" marL="0" marR="0" rtl="0" algn="l">
              <a:spcBef>
                <a:spcPts val="0"/>
              </a:spcBef>
              <a:spcAft>
                <a:spcPts val="0"/>
              </a:spcAft>
              <a:buNone/>
            </a:pPr>
            <a:r>
              <a:rPr lang="en-US" sz="1650">
                <a:solidFill>
                  <a:schemeClr val="dk1"/>
                </a:solidFill>
                <a:latin typeface="Avenir"/>
                <a:ea typeface="Avenir"/>
                <a:cs typeface="Avenir"/>
                <a:sym typeface="Avenir"/>
              </a:rPr>
              <a:t>Invite friends to virtually walk you to your destination.</a:t>
            </a:r>
            <a:endParaRPr/>
          </a:p>
        </p:txBody>
      </p:sp>
      <p:grpSp>
        <p:nvGrpSpPr>
          <p:cNvPr id="141" name="Google Shape;141;p3"/>
          <p:cNvGrpSpPr/>
          <p:nvPr/>
        </p:nvGrpSpPr>
        <p:grpSpPr>
          <a:xfrm rot="-5400000">
            <a:off x="4476465" y="11518154"/>
            <a:ext cx="1140318" cy="150876"/>
            <a:chOff x="2222936" y="4895386"/>
            <a:chExt cx="829322" cy="105936"/>
          </a:xfrm>
        </p:grpSpPr>
        <p:sp>
          <p:nvSpPr>
            <p:cNvPr id="142" name="Google Shape;142;p3"/>
            <p:cNvSpPr/>
            <p:nvPr/>
          </p:nvSpPr>
          <p:spPr>
            <a:xfrm>
              <a:off x="2946322" y="4895386"/>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43" name="Google Shape;143;p3"/>
            <p:cNvCxnSpPr/>
            <p:nvPr/>
          </p:nvCxnSpPr>
          <p:spPr>
            <a:xfrm rot="5400000">
              <a:off x="2610002" y="4561154"/>
              <a:ext cx="134" cy="774266"/>
            </a:xfrm>
            <a:prstGeom prst="straightConnector1">
              <a:avLst/>
            </a:prstGeom>
            <a:noFill/>
            <a:ln cap="flat" cmpd="sng" w="25400">
              <a:solidFill>
                <a:srgbClr val="1AB1E0"/>
              </a:solidFill>
              <a:prstDash val="solid"/>
              <a:miter lim="800000"/>
              <a:headEnd len="med" w="med" type="oval"/>
              <a:tailEnd len="med" w="med" type="oval"/>
            </a:ln>
          </p:spPr>
        </p:cxnSp>
      </p:grpSp>
      <p:grpSp>
        <p:nvGrpSpPr>
          <p:cNvPr id="144" name="Google Shape;144;p3"/>
          <p:cNvGrpSpPr/>
          <p:nvPr/>
        </p:nvGrpSpPr>
        <p:grpSpPr>
          <a:xfrm flipH="1">
            <a:off x="1622420" y="9511220"/>
            <a:ext cx="2167612" cy="145662"/>
            <a:chOff x="4670504" y="4895386"/>
            <a:chExt cx="1576445" cy="105936"/>
          </a:xfrm>
        </p:grpSpPr>
        <p:sp>
          <p:nvSpPr>
            <p:cNvPr id="145" name="Google Shape;145;p3"/>
            <p:cNvSpPr/>
            <p:nvPr/>
          </p:nvSpPr>
          <p:spPr>
            <a:xfrm>
              <a:off x="4670504" y="4895386"/>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46" name="Google Shape;146;p3"/>
            <p:cNvCxnSpPr/>
            <p:nvPr/>
          </p:nvCxnSpPr>
          <p:spPr>
            <a:xfrm rot="10800000">
              <a:off x="4724402" y="4948219"/>
              <a:ext cx="1522547" cy="0"/>
            </a:xfrm>
            <a:prstGeom prst="straightConnector1">
              <a:avLst/>
            </a:prstGeom>
            <a:noFill/>
            <a:ln cap="flat" cmpd="sng" w="25400">
              <a:solidFill>
                <a:srgbClr val="41BAE1"/>
              </a:solidFill>
              <a:prstDash val="solid"/>
              <a:miter lim="800000"/>
              <a:headEnd len="med" w="med" type="oval"/>
              <a:tailEnd len="med" w="med" type="oval"/>
            </a:ln>
          </p:spPr>
        </p:cxnSp>
      </p:grpSp>
      <p:sp>
        <p:nvSpPr>
          <p:cNvPr id="147" name="Google Shape;147;p3"/>
          <p:cNvSpPr txBox="1"/>
          <p:nvPr/>
        </p:nvSpPr>
        <p:spPr>
          <a:xfrm>
            <a:off x="205040" y="11218166"/>
            <a:ext cx="2782112"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69768B"/>
                </a:solidFill>
                <a:latin typeface="Avenir"/>
                <a:ea typeface="Avenir"/>
                <a:cs typeface="Avenir"/>
                <a:sym typeface="Avenir"/>
              </a:rPr>
              <a:t>Tab Navigation: Home</a:t>
            </a:r>
            <a:endParaRPr/>
          </a:p>
          <a:p>
            <a:pPr indent="0" lvl="0" marL="0" marR="0" rtl="0" algn="l">
              <a:spcBef>
                <a:spcPts val="0"/>
              </a:spcBef>
              <a:spcAft>
                <a:spcPts val="0"/>
              </a:spcAft>
              <a:buNone/>
            </a:pPr>
            <a:r>
              <a:rPr lang="en-US" sz="1650">
                <a:solidFill>
                  <a:schemeClr val="dk1"/>
                </a:solidFill>
                <a:latin typeface="Avenir"/>
                <a:ea typeface="Avenir"/>
                <a:cs typeface="Avenir"/>
                <a:sym typeface="Avenir"/>
              </a:rPr>
              <a:t>See an overview of LiveSafe resources and updates from your school.</a:t>
            </a:r>
            <a:endParaRPr/>
          </a:p>
        </p:txBody>
      </p:sp>
      <p:cxnSp>
        <p:nvCxnSpPr>
          <p:cNvPr id="148" name="Google Shape;148;p3"/>
          <p:cNvCxnSpPr/>
          <p:nvPr/>
        </p:nvCxnSpPr>
        <p:spPr>
          <a:xfrm rot="10800000">
            <a:off x="2619375" y="11418323"/>
            <a:ext cx="1415777" cy="0"/>
          </a:xfrm>
          <a:prstGeom prst="straightConnector1">
            <a:avLst/>
          </a:prstGeom>
          <a:noFill/>
          <a:ln cap="flat" cmpd="sng" w="25400">
            <a:solidFill>
              <a:srgbClr val="69768B"/>
            </a:solidFill>
            <a:prstDash val="solid"/>
            <a:miter lim="800000"/>
            <a:headEnd len="med" w="med" type="oval"/>
            <a:tailEnd len="med" w="med" type="oval"/>
          </a:ln>
        </p:spPr>
      </p:cxnSp>
      <p:cxnSp>
        <p:nvCxnSpPr>
          <p:cNvPr id="149" name="Google Shape;149;p3"/>
          <p:cNvCxnSpPr/>
          <p:nvPr/>
        </p:nvCxnSpPr>
        <p:spPr>
          <a:xfrm rot="10800000">
            <a:off x="6130484" y="11420872"/>
            <a:ext cx="1188369" cy="0"/>
          </a:xfrm>
          <a:prstGeom prst="straightConnector1">
            <a:avLst/>
          </a:prstGeom>
          <a:noFill/>
          <a:ln cap="flat" cmpd="sng" w="25400">
            <a:solidFill>
              <a:srgbClr val="69768B"/>
            </a:solidFill>
            <a:prstDash val="solid"/>
            <a:miter lim="800000"/>
            <a:headEnd len="med" w="med" type="oval"/>
            <a:tailEnd len="med" w="med" type="oval"/>
          </a:ln>
        </p:spPr>
      </p:cxnSp>
      <p:sp>
        <p:nvSpPr>
          <p:cNvPr id="150" name="Google Shape;150;p3"/>
          <p:cNvSpPr txBox="1"/>
          <p:nvPr/>
        </p:nvSpPr>
        <p:spPr>
          <a:xfrm>
            <a:off x="6947083" y="4751785"/>
            <a:ext cx="2956223" cy="110799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69768B"/>
                </a:solidFill>
                <a:latin typeface="Avenir"/>
                <a:ea typeface="Avenir"/>
                <a:cs typeface="Avenir"/>
                <a:sym typeface="Avenir"/>
              </a:rPr>
              <a:t>Settings</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Access profile settings, manage your community, and get app help.</a:t>
            </a:r>
            <a:endParaRPr/>
          </a:p>
        </p:txBody>
      </p:sp>
      <p:cxnSp>
        <p:nvCxnSpPr>
          <p:cNvPr id="151" name="Google Shape;151;p3"/>
          <p:cNvCxnSpPr/>
          <p:nvPr/>
        </p:nvCxnSpPr>
        <p:spPr>
          <a:xfrm rot="10800000">
            <a:off x="6517215" y="4901048"/>
            <a:ext cx="2148191" cy="0"/>
          </a:xfrm>
          <a:prstGeom prst="straightConnector1">
            <a:avLst/>
          </a:prstGeom>
          <a:noFill/>
          <a:ln cap="flat" cmpd="sng" w="25400">
            <a:solidFill>
              <a:srgbClr val="69768B"/>
            </a:solidFill>
            <a:prstDash val="solid"/>
            <a:miter lim="800000"/>
            <a:headEnd len="med" w="med" type="oval"/>
            <a:tailEnd len="med" w="med" type="oval"/>
          </a:ln>
        </p:spPr>
      </p:cxnSp>
      <p:sp>
        <p:nvSpPr>
          <p:cNvPr id="152" name="Google Shape;152;p3"/>
          <p:cNvSpPr txBox="1"/>
          <p:nvPr/>
        </p:nvSpPr>
        <p:spPr>
          <a:xfrm>
            <a:off x="212040" y="4620134"/>
            <a:ext cx="258445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F26765"/>
                </a:solidFill>
                <a:latin typeface="Avenir"/>
                <a:ea typeface="Avenir"/>
                <a:cs typeface="Avenir"/>
                <a:sym typeface="Avenir"/>
              </a:rPr>
              <a:t>Request Help</a:t>
            </a:r>
            <a:endParaRPr/>
          </a:p>
          <a:p>
            <a:pPr indent="0" lvl="0" marL="0" marR="0" rtl="0" algn="l">
              <a:spcBef>
                <a:spcPts val="0"/>
              </a:spcBef>
              <a:spcAft>
                <a:spcPts val="0"/>
              </a:spcAft>
              <a:buNone/>
            </a:pPr>
            <a:r>
              <a:rPr lang="en-US" sz="1650">
                <a:solidFill>
                  <a:schemeClr val="dk1"/>
                </a:solidFill>
                <a:latin typeface="Avenir"/>
                <a:ea typeface="Avenir"/>
                <a:cs typeface="Avenir"/>
                <a:sym typeface="Avenir"/>
              </a:rPr>
              <a:t>Communicate with local emergency services and your school’s safety officials – no matter where you are.</a:t>
            </a:r>
            <a:endParaRPr/>
          </a:p>
        </p:txBody>
      </p:sp>
      <p:grpSp>
        <p:nvGrpSpPr>
          <p:cNvPr id="153" name="Google Shape;153;p3"/>
          <p:cNvGrpSpPr/>
          <p:nvPr/>
        </p:nvGrpSpPr>
        <p:grpSpPr>
          <a:xfrm>
            <a:off x="2247090" y="5960750"/>
            <a:ext cx="1542941" cy="145662"/>
            <a:chOff x="1930118" y="6640552"/>
            <a:chExt cx="1122139" cy="105936"/>
          </a:xfrm>
        </p:grpSpPr>
        <p:sp>
          <p:nvSpPr>
            <p:cNvPr id="154" name="Google Shape;154;p3"/>
            <p:cNvSpPr/>
            <p:nvPr/>
          </p:nvSpPr>
          <p:spPr>
            <a:xfrm>
              <a:off x="2946321" y="6640552"/>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55" name="Google Shape;155;p3"/>
            <p:cNvCxnSpPr/>
            <p:nvPr/>
          </p:nvCxnSpPr>
          <p:spPr>
            <a:xfrm rot="10800000">
              <a:off x="1930118" y="6693520"/>
              <a:ext cx="1069172" cy="0"/>
            </a:xfrm>
            <a:prstGeom prst="straightConnector1">
              <a:avLst/>
            </a:prstGeom>
            <a:noFill/>
            <a:ln cap="flat" cmpd="sng" w="25400">
              <a:solidFill>
                <a:srgbClr val="F26765"/>
              </a:solidFill>
              <a:prstDash val="solid"/>
              <a:miter lim="800000"/>
              <a:headEnd len="med" w="med" type="oval"/>
              <a:tailEnd len="med" w="med" type="oval"/>
            </a:ln>
          </p:spPr>
        </p:cxnSp>
      </p:grpSp>
      <p:sp>
        <p:nvSpPr>
          <p:cNvPr id="156" name="Google Shape;156;p3"/>
          <p:cNvSpPr txBox="1"/>
          <p:nvPr/>
        </p:nvSpPr>
        <p:spPr>
          <a:xfrm>
            <a:off x="7189254" y="7318665"/>
            <a:ext cx="2714052" cy="186974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FAC907"/>
                </a:solidFill>
                <a:latin typeface="Avenir"/>
                <a:ea typeface="Avenir"/>
                <a:cs typeface="Avenir"/>
                <a:sym typeface="Avenir"/>
              </a:rPr>
              <a:t>Access Information and Emergency Procedures</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View important information from your school, like emergency procedures and community resources.</a:t>
            </a:r>
            <a:endParaRPr/>
          </a:p>
        </p:txBody>
      </p:sp>
      <p:sp>
        <p:nvSpPr>
          <p:cNvPr id="157" name="Google Shape;157;p3"/>
          <p:cNvSpPr txBox="1"/>
          <p:nvPr/>
        </p:nvSpPr>
        <p:spPr>
          <a:xfrm>
            <a:off x="7100511" y="11219222"/>
            <a:ext cx="2802795" cy="110799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50">
                <a:solidFill>
                  <a:srgbClr val="69768B"/>
                </a:solidFill>
                <a:latin typeface="Avenir"/>
                <a:ea typeface="Avenir"/>
                <a:cs typeface="Avenir"/>
                <a:sym typeface="Avenir"/>
              </a:rPr>
              <a:t>Tab Navigation: Activity</a:t>
            </a:r>
            <a:endParaRPr/>
          </a:p>
          <a:p>
            <a:pPr indent="0" lvl="0" marL="0" marR="0" rtl="0" algn="r">
              <a:spcBef>
                <a:spcPts val="0"/>
              </a:spcBef>
              <a:spcAft>
                <a:spcPts val="0"/>
              </a:spcAft>
              <a:buNone/>
            </a:pPr>
            <a:r>
              <a:rPr lang="en-US" sz="1650">
                <a:solidFill>
                  <a:schemeClr val="dk1"/>
                </a:solidFill>
                <a:latin typeface="Avenir"/>
                <a:ea typeface="Avenir"/>
                <a:cs typeface="Avenir"/>
                <a:sym typeface="Avenir"/>
              </a:rPr>
              <a:t>Access past broadcast messages, check-ins, and chat conversations.</a:t>
            </a:r>
            <a:endParaRPr/>
          </a:p>
        </p:txBody>
      </p:sp>
      <p:sp>
        <p:nvSpPr>
          <p:cNvPr id="158" name="Google Shape;158;p3"/>
          <p:cNvSpPr txBox="1"/>
          <p:nvPr/>
        </p:nvSpPr>
        <p:spPr>
          <a:xfrm>
            <a:off x="3085822" y="12286498"/>
            <a:ext cx="3875295"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50">
                <a:solidFill>
                  <a:srgbClr val="1AB1E0"/>
                </a:solidFill>
                <a:latin typeface="Avenir"/>
                <a:ea typeface="Avenir"/>
                <a:cs typeface="Avenir"/>
                <a:sym typeface="Avenir"/>
              </a:rPr>
              <a:t>Submit Tips to Safety &amp; Security</a:t>
            </a:r>
            <a:endParaRPr/>
          </a:p>
          <a:p>
            <a:pPr indent="0" lvl="0" marL="0" marR="0" rtl="0" algn="ctr">
              <a:spcBef>
                <a:spcPts val="0"/>
              </a:spcBef>
              <a:spcAft>
                <a:spcPts val="0"/>
              </a:spcAft>
              <a:buNone/>
            </a:pPr>
            <a:r>
              <a:rPr lang="en-US" sz="1650">
                <a:solidFill>
                  <a:schemeClr val="dk1"/>
                </a:solidFill>
                <a:latin typeface="Avenir"/>
                <a:ea typeface="Avenir"/>
                <a:cs typeface="Avenir"/>
                <a:sym typeface="Avenir"/>
              </a:rPr>
              <a:t>If you see something suspicious, share it with security. You can anonymously submit text, files, or video.</a:t>
            </a:r>
            <a:endParaRPr/>
          </a:p>
        </p:txBody>
      </p:sp>
      <p:grpSp>
        <p:nvGrpSpPr>
          <p:cNvPr id="159" name="Google Shape;159;p3"/>
          <p:cNvGrpSpPr/>
          <p:nvPr/>
        </p:nvGrpSpPr>
        <p:grpSpPr>
          <a:xfrm>
            <a:off x="6069284" y="7934262"/>
            <a:ext cx="1902533" cy="145662"/>
            <a:chOff x="4670504" y="4895386"/>
            <a:chExt cx="1383660" cy="105936"/>
          </a:xfrm>
        </p:grpSpPr>
        <p:sp>
          <p:nvSpPr>
            <p:cNvPr id="160" name="Google Shape;160;p3"/>
            <p:cNvSpPr/>
            <p:nvPr/>
          </p:nvSpPr>
          <p:spPr>
            <a:xfrm>
              <a:off x="4670504" y="4895386"/>
              <a:ext cx="105936" cy="1059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75">
                <a:solidFill>
                  <a:schemeClr val="lt1"/>
                </a:solidFill>
                <a:latin typeface="Calibri"/>
                <a:ea typeface="Calibri"/>
                <a:cs typeface="Calibri"/>
                <a:sym typeface="Calibri"/>
              </a:endParaRPr>
            </a:p>
          </p:txBody>
        </p:sp>
        <p:cxnSp>
          <p:nvCxnSpPr>
            <p:cNvPr id="161" name="Google Shape;161;p3"/>
            <p:cNvCxnSpPr/>
            <p:nvPr/>
          </p:nvCxnSpPr>
          <p:spPr>
            <a:xfrm rot="10800000">
              <a:off x="4724403" y="4948219"/>
              <a:ext cx="1329761" cy="0"/>
            </a:xfrm>
            <a:prstGeom prst="straightConnector1">
              <a:avLst/>
            </a:prstGeom>
            <a:noFill/>
            <a:ln cap="flat" cmpd="sng" w="25400">
              <a:solidFill>
                <a:srgbClr val="FAC907"/>
              </a:solidFill>
              <a:prstDash val="solid"/>
              <a:miter lim="800000"/>
              <a:headEnd len="med" w="med" type="oval"/>
              <a:tailEnd len="med" w="med" type="oval"/>
            </a:ln>
          </p:spPr>
        </p:cxnSp>
      </p:grpSp>
      <p:grpSp>
        <p:nvGrpSpPr>
          <p:cNvPr id="162" name="Google Shape;162;p3"/>
          <p:cNvGrpSpPr/>
          <p:nvPr/>
        </p:nvGrpSpPr>
        <p:grpSpPr>
          <a:xfrm>
            <a:off x="-5730" y="0"/>
            <a:ext cx="10064130" cy="1798578"/>
            <a:chOff x="-5730" y="0"/>
            <a:chExt cx="10064130" cy="1798578"/>
          </a:xfrm>
        </p:grpSpPr>
        <p:pic>
          <p:nvPicPr>
            <p:cNvPr descr="A view of a city&#10;&#10;Description automatically generated" id="163" name="Google Shape;163;p3"/>
            <p:cNvPicPr preferRelativeResize="0"/>
            <p:nvPr/>
          </p:nvPicPr>
          <p:blipFill rotWithShape="1">
            <a:blip r:embed="rId5">
              <a:alphaModFix/>
            </a:blip>
            <a:srcRect b="0" l="0" r="0" t="0"/>
            <a:stretch/>
          </p:blipFill>
          <p:spPr>
            <a:xfrm>
              <a:off x="-5730" y="0"/>
              <a:ext cx="10058400" cy="1798578"/>
            </a:xfrm>
            <a:prstGeom prst="rect">
              <a:avLst/>
            </a:prstGeom>
            <a:noFill/>
            <a:ln>
              <a:noFill/>
            </a:ln>
          </p:spPr>
        </p:pic>
        <p:sp>
          <p:nvSpPr>
            <p:cNvPr id="164" name="Google Shape;164;p3"/>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00">
                <a:solidFill>
                  <a:schemeClr val="lt1"/>
                </a:solidFill>
                <a:latin typeface="Lato"/>
                <a:ea typeface="Lato"/>
                <a:cs typeface="Lato"/>
                <a:sym typeface="Lato"/>
              </a:endParaRPr>
            </a:p>
          </p:txBody>
        </p:sp>
      </p:grpSp>
      <p:sp>
        <p:nvSpPr>
          <p:cNvPr id="165" name="Google Shape;165;p3"/>
          <p:cNvSpPr txBox="1"/>
          <p:nvPr/>
        </p:nvSpPr>
        <p:spPr>
          <a:xfrm>
            <a:off x="4713137" y="668454"/>
            <a:ext cx="62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Lato"/>
                <a:ea typeface="Lato"/>
                <a:cs typeface="Lato"/>
                <a:sym typeface="Lato"/>
              </a:rPr>
              <a:t>for</a:t>
            </a:r>
            <a:r>
              <a:rPr i="1" lang="en-US" sz="2400">
                <a:solidFill>
                  <a:schemeClr val="lt1"/>
                </a:solidFill>
                <a:latin typeface="Arial Narrow"/>
                <a:ea typeface="Arial Narrow"/>
                <a:cs typeface="Arial Narrow"/>
                <a:sym typeface="Arial Narrow"/>
              </a:rPr>
              <a:t> </a:t>
            </a:r>
            <a:endParaRPr/>
          </a:p>
        </p:txBody>
      </p:sp>
      <p:pic>
        <p:nvPicPr>
          <p:cNvPr id="166" name="Google Shape;166;p3"/>
          <p:cNvPicPr preferRelativeResize="0"/>
          <p:nvPr/>
        </p:nvPicPr>
        <p:blipFill rotWithShape="1">
          <a:blip r:embed="rId6">
            <a:alphaModFix/>
          </a:blip>
          <a:srcRect b="0" l="0" r="0" t="0"/>
          <a:stretch/>
        </p:blipFill>
        <p:spPr>
          <a:xfrm>
            <a:off x="5432808" y="553746"/>
            <a:ext cx="4298678" cy="752268"/>
          </a:xfrm>
          <a:prstGeom prst="rect">
            <a:avLst/>
          </a:prstGeom>
          <a:solidFill>
            <a:schemeClr val="lt1"/>
          </a:solidFill>
          <a:ln cap="flat" cmpd="sng" w="9525">
            <a:solidFill>
              <a:schemeClr val="lt1"/>
            </a:solidFill>
            <a:prstDash val="solid"/>
            <a:round/>
            <a:headEnd len="sm" w="sm" type="none"/>
            <a:tailEnd len="sm" w="sm" type="none"/>
          </a:ln>
        </p:spPr>
      </p:pic>
      <p:sp>
        <p:nvSpPr>
          <p:cNvPr id="167" name="Google Shape;167;p3"/>
          <p:cNvSpPr txBox="1"/>
          <p:nvPr>
            <p:ph type="title"/>
          </p:nvPr>
        </p:nvSpPr>
        <p:spPr>
          <a:xfrm>
            <a:off x="448010" y="1843777"/>
            <a:ext cx="9294935" cy="26013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3BEE6"/>
              </a:buClr>
              <a:buSzPts val="5400"/>
              <a:buFont typeface="Lato"/>
              <a:buNone/>
            </a:pPr>
            <a:r>
              <a:rPr b="1" lang="en-US" sz="5400">
                <a:solidFill>
                  <a:srgbClr val="43BEE6"/>
                </a:solidFill>
                <a:latin typeface="Lato"/>
                <a:ea typeface="Lato"/>
                <a:cs typeface="Lato"/>
                <a:sym typeface="Lato"/>
              </a:rPr>
              <a:t>Download LiveSafe</a:t>
            </a:r>
            <a:br>
              <a:rPr b="1" lang="en-US" sz="8300">
                <a:solidFill>
                  <a:srgbClr val="1AB1E0"/>
                </a:solidFill>
                <a:latin typeface="Lato"/>
                <a:ea typeface="Lato"/>
                <a:cs typeface="Lato"/>
                <a:sym typeface="Lato"/>
              </a:rPr>
            </a:br>
            <a:r>
              <a:rPr b="1" lang="en-US" sz="1100">
                <a:solidFill>
                  <a:srgbClr val="1AB1E0"/>
                </a:solidFill>
                <a:latin typeface="Lato"/>
                <a:ea typeface="Lato"/>
                <a:cs typeface="Lato"/>
                <a:sym typeface="Lato"/>
              </a:rPr>
              <a:t> </a:t>
            </a:r>
            <a:br>
              <a:rPr b="1" lang="en-US" sz="8300">
                <a:solidFill>
                  <a:srgbClr val="1AB1E0"/>
                </a:solidFill>
                <a:latin typeface="Lato"/>
                <a:ea typeface="Lato"/>
                <a:cs typeface="Lato"/>
                <a:sym typeface="Lato"/>
              </a:rPr>
            </a:br>
            <a:r>
              <a:rPr lang="en-US" sz="3200">
                <a:solidFill>
                  <a:srgbClr val="007CAB"/>
                </a:solidFill>
                <a:latin typeface="Lato"/>
                <a:ea typeface="Lato"/>
                <a:cs typeface="Lato"/>
                <a:sym typeface="Lato"/>
              </a:rPr>
              <a:t>LiveSafe is a free benefit for your community</a:t>
            </a:r>
            <a:br>
              <a:rPr lang="en-US" sz="4400">
                <a:latin typeface="Lato"/>
                <a:ea typeface="Lato"/>
                <a:cs typeface="Lato"/>
                <a:sym typeface="Lato"/>
              </a:rPr>
            </a:br>
            <a:endParaRPr sz="4400">
              <a:latin typeface="Lato"/>
              <a:ea typeface="Lato"/>
              <a:cs typeface="Lato"/>
              <a:sym typeface="Lato"/>
            </a:endParaRPr>
          </a:p>
        </p:txBody>
      </p:sp>
      <p:sp>
        <p:nvSpPr>
          <p:cNvPr id="168" name="Google Shape;168;p3"/>
          <p:cNvSpPr txBox="1"/>
          <p:nvPr/>
        </p:nvSpPr>
        <p:spPr>
          <a:xfrm>
            <a:off x="5265424" y="13667502"/>
            <a:ext cx="4477522" cy="15923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venir"/>
                <a:ea typeface="Avenir"/>
                <a:cs typeface="Avenir"/>
                <a:sym typeface="Avenir"/>
              </a:rPr>
              <a:t>Get the App:</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Download LiveSafe from the App Store or Google Play or using the QR code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Register and complete your profile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Search for and select your organization</a:t>
            </a:r>
            <a:endParaRPr sz="1400">
              <a:solidFill>
                <a:schemeClr val="dk1"/>
              </a:solidFill>
              <a:latin typeface="Avenir"/>
              <a:ea typeface="Avenir"/>
              <a:cs typeface="Avenir"/>
              <a:sym typeface="Avenir"/>
            </a:endParaRPr>
          </a:p>
        </p:txBody>
      </p:sp>
      <p:cxnSp>
        <p:nvCxnSpPr>
          <p:cNvPr id="169" name="Google Shape;169;p3"/>
          <p:cNvCxnSpPr/>
          <p:nvPr/>
        </p:nvCxnSpPr>
        <p:spPr>
          <a:xfrm>
            <a:off x="5029200" y="13644153"/>
            <a:ext cx="0" cy="1828800"/>
          </a:xfrm>
          <a:prstGeom prst="straightConnector1">
            <a:avLst/>
          </a:prstGeom>
          <a:noFill/>
          <a:ln cap="flat" cmpd="sng" w="9525">
            <a:solidFill>
              <a:schemeClr val="dk1"/>
            </a:solidFill>
            <a:prstDash val="solid"/>
            <a:miter lim="800000"/>
            <a:headEnd len="sm" w="sm" type="none"/>
            <a:tailEnd len="sm" w="sm" type="none"/>
          </a:ln>
        </p:spPr>
      </p:cxnSp>
      <p:pic>
        <p:nvPicPr>
          <p:cNvPr id="170" name="Google Shape;170;p3"/>
          <p:cNvPicPr preferRelativeResize="0"/>
          <p:nvPr/>
        </p:nvPicPr>
        <p:blipFill rotWithShape="1">
          <a:blip r:embed="rId7">
            <a:alphaModFix/>
          </a:blip>
          <a:srcRect b="0" l="0" r="0" t="0"/>
          <a:stretch/>
        </p:blipFill>
        <p:spPr>
          <a:xfrm>
            <a:off x="282526" y="13526561"/>
            <a:ext cx="2706688" cy="1047750"/>
          </a:xfrm>
          <a:prstGeom prst="rect">
            <a:avLst/>
          </a:prstGeom>
          <a:noFill/>
          <a:ln>
            <a:noFill/>
          </a:ln>
        </p:spPr>
      </p:pic>
      <p:pic>
        <p:nvPicPr>
          <p:cNvPr id="171" name="Google Shape;171;p3"/>
          <p:cNvPicPr preferRelativeResize="0"/>
          <p:nvPr/>
        </p:nvPicPr>
        <p:blipFill rotWithShape="1">
          <a:blip r:embed="rId8">
            <a:alphaModFix/>
          </a:blip>
          <a:srcRect b="0" l="0" r="0" t="0"/>
          <a:stretch/>
        </p:blipFill>
        <p:spPr>
          <a:xfrm>
            <a:off x="448010" y="14592588"/>
            <a:ext cx="2375721" cy="703918"/>
          </a:xfrm>
          <a:prstGeom prst="rect">
            <a:avLst/>
          </a:prstGeom>
          <a:noFill/>
          <a:ln>
            <a:noFill/>
          </a:ln>
        </p:spPr>
      </p:pic>
      <p:pic>
        <p:nvPicPr>
          <p:cNvPr id="172" name="Google Shape;172;p3"/>
          <p:cNvPicPr preferRelativeResize="0"/>
          <p:nvPr/>
        </p:nvPicPr>
        <p:blipFill rotWithShape="1">
          <a:blip r:embed="rId9">
            <a:alphaModFix/>
          </a:blip>
          <a:srcRect b="0" l="0" r="0" t="0"/>
          <a:stretch/>
        </p:blipFill>
        <p:spPr>
          <a:xfrm>
            <a:off x="3130884" y="13686380"/>
            <a:ext cx="1588994" cy="1588994"/>
          </a:xfrm>
          <a:prstGeom prst="rect">
            <a:avLst/>
          </a:prstGeom>
          <a:noFill/>
          <a:ln>
            <a:noFill/>
          </a:ln>
        </p:spPr>
      </p:pic>
      <p:pic>
        <p:nvPicPr>
          <p:cNvPr id="173" name="Google Shape;173;p3"/>
          <p:cNvPicPr preferRelativeResize="0"/>
          <p:nvPr/>
        </p:nvPicPr>
        <p:blipFill>
          <a:blip r:embed="rId10">
            <a:alphaModFix/>
          </a:blip>
          <a:stretch>
            <a:fillRect/>
          </a:stretch>
        </p:blipFill>
        <p:spPr>
          <a:xfrm>
            <a:off x="282525" y="639275"/>
            <a:ext cx="4106425" cy="58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p:nvPr/>
        </p:nvSpPr>
        <p:spPr>
          <a:xfrm>
            <a:off x="5729" y="13468652"/>
            <a:ext cx="10052671" cy="207418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4"/>
          <p:cNvSpPr txBox="1"/>
          <p:nvPr>
            <p:ph type="title"/>
          </p:nvPr>
        </p:nvSpPr>
        <p:spPr>
          <a:xfrm>
            <a:off x="580506" y="1902771"/>
            <a:ext cx="8897389" cy="26013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CAB"/>
              </a:buClr>
              <a:buSzPts val="8300"/>
              <a:buFont typeface="Avenir"/>
              <a:buNone/>
            </a:pPr>
            <a:r>
              <a:rPr b="1" lang="en-US" sz="8300">
                <a:solidFill>
                  <a:srgbClr val="007CAB"/>
                </a:solidFill>
                <a:latin typeface="Avenir"/>
                <a:ea typeface="Avenir"/>
                <a:cs typeface="Avenir"/>
                <a:sym typeface="Avenir"/>
              </a:rPr>
              <a:t>Going Out?</a:t>
            </a:r>
            <a:br>
              <a:rPr b="1" lang="en-US" sz="8300">
                <a:solidFill>
                  <a:srgbClr val="1AB1E0"/>
                </a:solidFill>
                <a:latin typeface="Avenir"/>
                <a:ea typeface="Avenir"/>
                <a:cs typeface="Avenir"/>
                <a:sym typeface="Avenir"/>
              </a:rPr>
            </a:br>
            <a:r>
              <a:rPr b="1" lang="en-US" sz="1100">
                <a:solidFill>
                  <a:srgbClr val="1AB1E0"/>
                </a:solidFill>
                <a:latin typeface="Avenir"/>
                <a:ea typeface="Avenir"/>
                <a:cs typeface="Avenir"/>
                <a:sym typeface="Avenir"/>
              </a:rPr>
              <a:t> </a:t>
            </a:r>
            <a:br>
              <a:rPr b="1" lang="en-US" sz="8300">
                <a:solidFill>
                  <a:srgbClr val="1AB1E0"/>
                </a:solidFill>
                <a:latin typeface="Avenir"/>
                <a:ea typeface="Avenir"/>
                <a:cs typeface="Avenir"/>
                <a:sym typeface="Avenir"/>
              </a:rPr>
            </a:br>
            <a:r>
              <a:rPr lang="en-US" sz="3100">
                <a:latin typeface="Avenir"/>
                <a:ea typeface="Avenir"/>
                <a:cs typeface="Avenir"/>
                <a:sym typeface="Avenir"/>
              </a:rPr>
              <a:t>Keep yourself and your friends safe with LiveSafe.</a:t>
            </a:r>
            <a:br>
              <a:rPr lang="en-US" sz="4400">
                <a:latin typeface="Avenir"/>
                <a:ea typeface="Avenir"/>
                <a:cs typeface="Avenir"/>
                <a:sym typeface="Avenir"/>
              </a:rPr>
            </a:br>
            <a:endParaRPr sz="4400">
              <a:latin typeface="Avenir"/>
              <a:ea typeface="Avenir"/>
              <a:cs typeface="Avenir"/>
              <a:sym typeface="Avenir"/>
            </a:endParaRPr>
          </a:p>
        </p:txBody>
      </p:sp>
      <p:cxnSp>
        <p:nvCxnSpPr>
          <p:cNvPr id="181" name="Google Shape;181;p4"/>
          <p:cNvCxnSpPr/>
          <p:nvPr/>
        </p:nvCxnSpPr>
        <p:spPr>
          <a:xfrm>
            <a:off x="5029200" y="13644153"/>
            <a:ext cx="0" cy="1828800"/>
          </a:xfrm>
          <a:prstGeom prst="straightConnector1">
            <a:avLst/>
          </a:prstGeom>
          <a:noFill/>
          <a:ln cap="flat" cmpd="sng" w="9525">
            <a:solidFill>
              <a:schemeClr val="dk1"/>
            </a:solidFill>
            <a:prstDash val="solid"/>
            <a:miter lim="800000"/>
            <a:headEnd len="sm" w="sm" type="none"/>
            <a:tailEnd len="sm" w="sm" type="none"/>
          </a:ln>
        </p:spPr>
      </p:cxnSp>
      <p:sp>
        <p:nvSpPr>
          <p:cNvPr id="182" name="Google Shape;182;p4"/>
          <p:cNvSpPr txBox="1"/>
          <p:nvPr/>
        </p:nvSpPr>
        <p:spPr>
          <a:xfrm>
            <a:off x="449413" y="10845717"/>
            <a:ext cx="9159575" cy="24314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venir"/>
                <a:ea typeface="Avenir"/>
                <a:cs typeface="Avenir"/>
                <a:sym typeface="Avenir"/>
              </a:rPr>
              <a:t>Don’t let an unexpected accident ruin your fun. Use LiveSafe features like SafeWalk, Report Tips, and Emergency Options to stay safe while you’re out.</a:t>
            </a:r>
            <a:endParaRPr/>
          </a:p>
          <a:p>
            <a:pPr indent="0" lvl="0" marL="0" marR="0" rtl="0" algn="ctr">
              <a:spcBef>
                <a:spcPts val="0"/>
              </a:spcBef>
              <a:spcAft>
                <a:spcPts val="0"/>
              </a:spcAft>
              <a:buNone/>
            </a:pPr>
            <a:r>
              <a:t/>
            </a:r>
            <a:endParaRPr sz="2000">
              <a:solidFill>
                <a:schemeClr val="dk1"/>
              </a:solidFill>
              <a:latin typeface="Avenir"/>
              <a:ea typeface="Avenir"/>
              <a:cs typeface="Avenir"/>
              <a:sym typeface="Avenir"/>
            </a:endParaRPr>
          </a:p>
          <a:p>
            <a:pPr indent="0" lvl="0" marL="0" marR="0" rtl="0" algn="ctr">
              <a:spcBef>
                <a:spcPts val="0"/>
              </a:spcBef>
              <a:spcAft>
                <a:spcPts val="0"/>
              </a:spcAft>
              <a:buNone/>
            </a:pPr>
            <a:r>
              <a:rPr lang="en-US" sz="2400">
                <a:solidFill>
                  <a:schemeClr val="dk1"/>
                </a:solidFill>
                <a:latin typeface="Avenir"/>
                <a:ea typeface="Avenir"/>
                <a:cs typeface="Avenir"/>
                <a:sym typeface="Avenir"/>
              </a:rPr>
              <a:t>Download the LiveSafe Mobile App today and put safety in your own hands. </a:t>
            </a:r>
            <a:endParaRPr/>
          </a:p>
        </p:txBody>
      </p:sp>
      <p:pic>
        <p:nvPicPr>
          <p:cNvPr id="183" name="Google Shape;183;p4"/>
          <p:cNvPicPr preferRelativeResize="0"/>
          <p:nvPr/>
        </p:nvPicPr>
        <p:blipFill rotWithShape="1">
          <a:blip r:embed="rId3">
            <a:alphaModFix/>
          </a:blip>
          <a:srcRect b="0" l="0" r="0" t="0"/>
          <a:stretch/>
        </p:blipFill>
        <p:spPr>
          <a:xfrm>
            <a:off x="0" y="4026309"/>
            <a:ext cx="10058400" cy="6705600"/>
          </a:xfrm>
          <a:prstGeom prst="rect">
            <a:avLst/>
          </a:prstGeom>
          <a:noFill/>
          <a:ln>
            <a:noFill/>
          </a:ln>
        </p:spPr>
      </p:pic>
      <p:grpSp>
        <p:nvGrpSpPr>
          <p:cNvPr id="184" name="Google Shape;184;p4"/>
          <p:cNvGrpSpPr/>
          <p:nvPr/>
        </p:nvGrpSpPr>
        <p:grpSpPr>
          <a:xfrm>
            <a:off x="-5730" y="0"/>
            <a:ext cx="10064130" cy="1798578"/>
            <a:chOff x="-5730" y="0"/>
            <a:chExt cx="10064130" cy="1798578"/>
          </a:xfrm>
        </p:grpSpPr>
        <p:pic>
          <p:nvPicPr>
            <p:cNvPr descr="A view of a city&#10;&#10;Description automatically generated" id="185" name="Google Shape;185;p4"/>
            <p:cNvPicPr preferRelativeResize="0"/>
            <p:nvPr/>
          </p:nvPicPr>
          <p:blipFill rotWithShape="1">
            <a:blip r:embed="rId4">
              <a:alphaModFix/>
            </a:blip>
            <a:srcRect b="0" l="0" r="0" t="0"/>
            <a:stretch/>
          </p:blipFill>
          <p:spPr>
            <a:xfrm>
              <a:off x="-5730" y="0"/>
              <a:ext cx="10058400" cy="1798578"/>
            </a:xfrm>
            <a:prstGeom prst="rect">
              <a:avLst/>
            </a:prstGeom>
            <a:noFill/>
            <a:ln>
              <a:noFill/>
            </a:ln>
          </p:spPr>
        </p:pic>
        <p:sp>
          <p:nvSpPr>
            <p:cNvPr id="186" name="Google Shape;186;p4"/>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00">
                <a:solidFill>
                  <a:schemeClr val="lt1"/>
                </a:solidFill>
                <a:latin typeface="Lato"/>
                <a:ea typeface="Lato"/>
                <a:cs typeface="Lato"/>
                <a:sym typeface="Lato"/>
              </a:endParaRPr>
            </a:p>
          </p:txBody>
        </p:sp>
      </p:grpSp>
      <p:sp>
        <p:nvSpPr>
          <p:cNvPr id="187" name="Google Shape;187;p4"/>
          <p:cNvSpPr txBox="1"/>
          <p:nvPr/>
        </p:nvSpPr>
        <p:spPr>
          <a:xfrm>
            <a:off x="4716000" y="699054"/>
            <a:ext cx="62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Lato"/>
                <a:ea typeface="Lato"/>
                <a:cs typeface="Lato"/>
                <a:sym typeface="Lato"/>
              </a:rPr>
              <a:t>for</a:t>
            </a:r>
            <a:r>
              <a:rPr i="1" lang="en-US" sz="2400">
                <a:solidFill>
                  <a:schemeClr val="lt1"/>
                </a:solidFill>
                <a:latin typeface="Arial Narrow"/>
                <a:ea typeface="Arial Narrow"/>
                <a:cs typeface="Arial Narrow"/>
                <a:sym typeface="Arial Narrow"/>
              </a:rPr>
              <a:t> </a:t>
            </a:r>
            <a:endParaRPr/>
          </a:p>
        </p:txBody>
      </p:sp>
      <p:pic>
        <p:nvPicPr>
          <p:cNvPr id="188" name="Google Shape;188;p4"/>
          <p:cNvPicPr preferRelativeResize="0"/>
          <p:nvPr/>
        </p:nvPicPr>
        <p:blipFill rotWithShape="1">
          <a:blip r:embed="rId5">
            <a:alphaModFix/>
          </a:blip>
          <a:srcRect b="0" l="0" r="0" t="0"/>
          <a:stretch/>
        </p:blipFill>
        <p:spPr>
          <a:xfrm>
            <a:off x="5432808" y="553746"/>
            <a:ext cx="4298678" cy="752268"/>
          </a:xfrm>
          <a:prstGeom prst="rect">
            <a:avLst/>
          </a:prstGeom>
          <a:solidFill>
            <a:schemeClr val="lt1"/>
          </a:solidFill>
          <a:ln cap="flat" cmpd="sng" w="9525">
            <a:solidFill>
              <a:schemeClr val="lt1"/>
            </a:solidFill>
            <a:prstDash val="solid"/>
            <a:round/>
            <a:headEnd len="sm" w="sm" type="none"/>
            <a:tailEnd len="sm" w="sm" type="none"/>
          </a:ln>
        </p:spPr>
      </p:pic>
      <p:sp>
        <p:nvSpPr>
          <p:cNvPr id="189" name="Google Shape;189;p4"/>
          <p:cNvSpPr txBox="1"/>
          <p:nvPr/>
        </p:nvSpPr>
        <p:spPr>
          <a:xfrm>
            <a:off x="5265424" y="13667502"/>
            <a:ext cx="4477522" cy="15923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venir"/>
                <a:ea typeface="Avenir"/>
                <a:cs typeface="Avenir"/>
                <a:sym typeface="Avenir"/>
              </a:rPr>
              <a:t>Get the App:</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Download LiveSafe from the App Store or Google Play or using the QR code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Register and complete your profile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Search for and select your organization</a:t>
            </a:r>
            <a:endParaRPr sz="1400">
              <a:solidFill>
                <a:schemeClr val="dk1"/>
              </a:solidFill>
              <a:latin typeface="Avenir"/>
              <a:ea typeface="Avenir"/>
              <a:cs typeface="Avenir"/>
              <a:sym typeface="Avenir"/>
            </a:endParaRPr>
          </a:p>
        </p:txBody>
      </p:sp>
      <p:pic>
        <p:nvPicPr>
          <p:cNvPr id="190" name="Google Shape;190;p4"/>
          <p:cNvPicPr preferRelativeResize="0"/>
          <p:nvPr/>
        </p:nvPicPr>
        <p:blipFill rotWithShape="1">
          <a:blip r:embed="rId6">
            <a:alphaModFix/>
          </a:blip>
          <a:srcRect b="0" l="0" r="0" t="0"/>
          <a:stretch/>
        </p:blipFill>
        <p:spPr>
          <a:xfrm>
            <a:off x="282526" y="13526561"/>
            <a:ext cx="2706688" cy="1047750"/>
          </a:xfrm>
          <a:prstGeom prst="rect">
            <a:avLst/>
          </a:prstGeom>
          <a:noFill/>
          <a:ln>
            <a:noFill/>
          </a:ln>
        </p:spPr>
      </p:pic>
      <p:pic>
        <p:nvPicPr>
          <p:cNvPr id="191" name="Google Shape;191;p4"/>
          <p:cNvPicPr preferRelativeResize="0"/>
          <p:nvPr/>
        </p:nvPicPr>
        <p:blipFill rotWithShape="1">
          <a:blip r:embed="rId7">
            <a:alphaModFix/>
          </a:blip>
          <a:srcRect b="0" l="0" r="0" t="0"/>
          <a:stretch/>
        </p:blipFill>
        <p:spPr>
          <a:xfrm>
            <a:off x="448010" y="14592588"/>
            <a:ext cx="2375721" cy="703918"/>
          </a:xfrm>
          <a:prstGeom prst="rect">
            <a:avLst/>
          </a:prstGeom>
          <a:noFill/>
          <a:ln>
            <a:noFill/>
          </a:ln>
        </p:spPr>
      </p:pic>
      <p:pic>
        <p:nvPicPr>
          <p:cNvPr id="192" name="Google Shape;192;p4"/>
          <p:cNvPicPr preferRelativeResize="0"/>
          <p:nvPr/>
        </p:nvPicPr>
        <p:blipFill rotWithShape="1">
          <a:blip r:embed="rId8">
            <a:alphaModFix/>
          </a:blip>
          <a:srcRect b="0" l="0" r="0" t="0"/>
          <a:stretch/>
        </p:blipFill>
        <p:spPr>
          <a:xfrm>
            <a:off x="3130884" y="13686380"/>
            <a:ext cx="1588994" cy="1588994"/>
          </a:xfrm>
          <a:prstGeom prst="rect">
            <a:avLst/>
          </a:prstGeom>
          <a:noFill/>
          <a:ln>
            <a:noFill/>
          </a:ln>
        </p:spPr>
      </p:pic>
      <p:pic>
        <p:nvPicPr>
          <p:cNvPr id="193" name="Google Shape;193;p4"/>
          <p:cNvPicPr preferRelativeResize="0"/>
          <p:nvPr/>
        </p:nvPicPr>
        <p:blipFill>
          <a:blip r:embed="rId9">
            <a:alphaModFix/>
          </a:blip>
          <a:stretch>
            <a:fillRect/>
          </a:stretch>
        </p:blipFill>
        <p:spPr>
          <a:xfrm>
            <a:off x="282525" y="650425"/>
            <a:ext cx="4106425" cy="58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p:nvPr/>
        </p:nvSpPr>
        <p:spPr>
          <a:xfrm>
            <a:off x="5729" y="13468652"/>
            <a:ext cx="10052671" cy="207418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5"/>
          <p:cNvSpPr txBox="1"/>
          <p:nvPr>
            <p:ph type="title"/>
          </p:nvPr>
        </p:nvSpPr>
        <p:spPr>
          <a:xfrm>
            <a:off x="344496" y="1886343"/>
            <a:ext cx="9369405" cy="26741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CAB"/>
              </a:buClr>
              <a:buSzPts val="7200"/>
              <a:buFont typeface="Avenir"/>
              <a:buNone/>
            </a:pPr>
            <a:r>
              <a:rPr b="1" lang="en-US" sz="7200">
                <a:solidFill>
                  <a:srgbClr val="007CAB"/>
                </a:solidFill>
                <a:latin typeface="Avenir"/>
                <a:ea typeface="Avenir"/>
                <a:cs typeface="Avenir"/>
                <a:sym typeface="Avenir"/>
              </a:rPr>
              <a:t>Know the Difference</a:t>
            </a:r>
            <a:br>
              <a:rPr b="1" lang="en-US" sz="5000">
                <a:solidFill>
                  <a:srgbClr val="007CAB"/>
                </a:solidFill>
                <a:latin typeface="Avenir"/>
                <a:ea typeface="Avenir"/>
                <a:cs typeface="Avenir"/>
                <a:sym typeface="Avenir"/>
              </a:rPr>
            </a:br>
            <a:r>
              <a:rPr b="1" lang="en-US" sz="2800">
                <a:solidFill>
                  <a:srgbClr val="007CAB"/>
                </a:solidFill>
                <a:latin typeface="Avenir"/>
                <a:ea typeface="Avenir"/>
                <a:cs typeface="Avenir"/>
                <a:sym typeface="Avenir"/>
              </a:rPr>
              <a:t> </a:t>
            </a:r>
            <a:br>
              <a:rPr b="1" lang="en-US" sz="3600">
                <a:latin typeface="Avenir"/>
                <a:ea typeface="Avenir"/>
                <a:cs typeface="Avenir"/>
                <a:sym typeface="Avenir"/>
              </a:rPr>
            </a:br>
            <a:r>
              <a:rPr b="1" lang="en-US" sz="3600">
                <a:latin typeface="Avenir"/>
                <a:ea typeface="Avenir"/>
                <a:cs typeface="Avenir"/>
                <a:sym typeface="Avenir"/>
              </a:rPr>
              <a:t>between having fun and abusing alcohol</a:t>
            </a:r>
            <a:endParaRPr sz="3600">
              <a:latin typeface="Avenir"/>
              <a:ea typeface="Avenir"/>
              <a:cs typeface="Avenir"/>
              <a:sym typeface="Avenir"/>
            </a:endParaRPr>
          </a:p>
        </p:txBody>
      </p:sp>
      <p:cxnSp>
        <p:nvCxnSpPr>
          <p:cNvPr id="201" name="Google Shape;201;p5"/>
          <p:cNvCxnSpPr/>
          <p:nvPr/>
        </p:nvCxnSpPr>
        <p:spPr>
          <a:xfrm>
            <a:off x="5029200" y="13644153"/>
            <a:ext cx="0" cy="1828800"/>
          </a:xfrm>
          <a:prstGeom prst="straightConnector1">
            <a:avLst/>
          </a:prstGeom>
          <a:noFill/>
          <a:ln cap="flat" cmpd="sng" w="9525">
            <a:solidFill>
              <a:schemeClr val="dk1"/>
            </a:solidFill>
            <a:prstDash val="solid"/>
            <a:miter lim="800000"/>
            <a:headEnd len="sm" w="sm" type="none"/>
            <a:tailEnd len="sm" w="sm" type="none"/>
          </a:ln>
        </p:spPr>
      </p:cxnSp>
      <p:sp>
        <p:nvSpPr>
          <p:cNvPr id="202" name="Google Shape;202;p5"/>
          <p:cNvSpPr txBox="1"/>
          <p:nvPr/>
        </p:nvSpPr>
        <p:spPr>
          <a:xfrm>
            <a:off x="690326" y="8241619"/>
            <a:ext cx="8663332" cy="1483141"/>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chemeClr val="lt1"/>
              </a:buClr>
              <a:buSzPts val="5550"/>
              <a:buFont typeface="Arial"/>
              <a:buNone/>
            </a:pPr>
            <a:r>
              <a:rPr b="1" lang="en-US" sz="5550">
                <a:solidFill>
                  <a:schemeClr val="lt1"/>
                </a:solidFill>
                <a:latin typeface="Arial"/>
                <a:ea typeface="Arial"/>
                <a:cs typeface="Arial"/>
                <a:sym typeface="Arial"/>
              </a:rPr>
              <a:t>Do you know what never takes a holiday?</a:t>
            </a:r>
            <a:endParaRPr sz="4440">
              <a:solidFill>
                <a:schemeClr val="lt1"/>
              </a:solidFill>
              <a:latin typeface="Arial"/>
              <a:ea typeface="Arial"/>
              <a:cs typeface="Arial"/>
              <a:sym typeface="Arial"/>
            </a:endParaRPr>
          </a:p>
        </p:txBody>
      </p:sp>
      <p:sp>
        <p:nvSpPr>
          <p:cNvPr id="203" name="Google Shape;203;p5"/>
          <p:cNvSpPr txBox="1"/>
          <p:nvPr/>
        </p:nvSpPr>
        <p:spPr>
          <a:xfrm>
            <a:off x="438458" y="10366468"/>
            <a:ext cx="9181483" cy="302657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venir"/>
              <a:buNone/>
            </a:pPr>
            <a:r>
              <a:rPr b="1" lang="en-US" sz="2800">
                <a:solidFill>
                  <a:schemeClr val="dk1"/>
                </a:solidFill>
                <a:latin typeface="Avenir"/>
                <a:ea typeface="Avenir"/>
                <a:cs typeface="Avenir"/>
                <a:sym typeface="Avenir"/>
              </a:rPr>
              <a:t>Alcohol abuse can be a sign of a more serious issue like depression or suicide. Know the difference between having fun and needing alcohol to cope with something more significant.</a:t>
            </a:r>
            <a:endParaRPr/>
          </a:p>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Avenir"/>
              <a:ea typeface="Avenir"/>
              <a:cs typeface="Avenir"/>
              <a:sym typeface="Avenir"/>
            </a:endParaRPr>
          </a:p>
          <a:p>
            <a:pPr indent="0" lvl="0" marL="0" marR="0" rtl="0" algn="ctr">
              <a:lnSpc>
                <a:spcPct val="90000"/>
              </a:lnSpc>
              <a:spcBef>
                <a:spcPts val="0"/>
              </a:spcBef>
              <a:spcAft>
                <a:spcPts val="0"/>
              </a:spcAft>
              <a:buClr>
                <a:schemeClr val="dk1"/>
              </a:buClr>
              <a:buSzPts val="2400"/>
              <a:buFont typeface="Avenir"/>
              <a:buNone/>
            </a:pPr>
            <a:r>
              <a:rPr lang="en-US" sz="2400">
                <a:solidFill>
                  <a:schemeClr val="dk1"/>
                </a:solidFill>
                <a:latin typeface="Avenir"/>
                <a:ea typeface="Avenir"/>
                <a:cs typeface="Avenir"/>
                <a:sym typeface="Avenir"/>
              </a:rPr>
              <a:t>With LiveSafe, you can report alcohol or substance abuse and other serious concerns </a:t>
            </a:r>
            <a:r>
              <a:rPr b="1" lang="en-US" sz="2400">
                <a:solidFill>
                  <a:schemeClr val="dk1"/>
                </a:solidFill>
                <a:latin typeface="Avenir"/>
                <a:ea typeface="Avenir"/>
                <a:cs typeface="Avenir"/>
                <a:sym typeface="Avenir"/>
              </a:rPr>
              <a:t>anonymously</a:t>
            </a:r>
            <a:r>
              <a:rPr lang="en-US" sz="2400">
                <a:solidFill>
                  <a:schemeClr val="dk1"/>
                </a:solidFill>
                <a:latin typeface="Avenir"/>
                <a:ea typeface="Avenir"/>
                <a:cs typeface="Avenir"/>
                <a:sym typeface="Avenir"/>
              </a:rPr>
              <a:t> to keep your friend safe and help them access resources and help.</a:t>
            </a:r>
            <a:r>
              <a:rPr lang="en-US" sz="2800">
                <a:solidFill>
                  <a:schemeClr val="dk1"/>
                </a:solidFill>
                <a:latin typeface="Avenir"/>
                <a:ea typeface="Avenir"/>
                <a:cs typeface="Avenir"/>
                <a:sym typeface="Avenir"/>
              </a:rPr>
              <a:t> </a:t>
            </a:r>
            <a:endParaRPr/>
          </a:p>
        </p:txBody>
      </p:sp>
      <p:pic>
        <p:nvPicPr>
          <p:cNvPr id="204" name="Google Shape;204;p5"/>
          <p:cNvPicPr preferRelativeResize="0"/>
          <p:nvPr/>
        </p:nvPicPr>
        <p:blipFill rotWithShape="1">
          <a:blip r:embed="rId3">
            <a:alphaModFix/>
          </a:blip>
          <a:srcRect b="0" l="0" r="0" t="0"/>
          <a:stretch/>
        </p:blipFill>
        <p:spPr>
          <a:xfrm>
            <a:off x="0" y="4501020"/>
            <a:ext cx="10058400" cy="5657850"/>
          </a:xfrm>
          <a:prstGeom prst="rect">
            <a:avLst/>
          </a:prstGeom>
          <a:noFill/>
          <a:ln>
            <a:noFill/>
          </a:ln>
        </p:spPr>
      </p:pic>
      <p:grpSp>
        <p:nvGrpSpPr>
          <p:cNvPr id="205" name="Google Shape;205;p5"/>
          <p:cNvGrpSpPr/>
          <p:nvPr/>
        </p:nvGrpSpPr>
        <p:grpSpPr>
          <a:xfrm>
            <a:off x="-5730" y="0"/>
            <a:ext cx="10064130" cy="1798578"/>
            <a:chOff x="-5730" y="0"/>
            <a:chExt cx="10064130" cy="1798578"/>
          </a:xfrm>
        </p:grpSpPr>
        <p:pic>
          <p:nvPicPr>
            <p:cNvPr descr="A view of a city&#10;&#10;Description automatically generated" id="206" name="Google Shape;206;p5"/>
            <p:cNvPicPr preferRelativeResize="0"/>
            <p:nvPr/>
          </p:nvPicPr>
          <p:blipFill rotWithShape="1">
            <a:blip r:embed="rId4">
              <a:alphaModFix/>
            </a:blip>
            <a:srcRect b="0" l="0" r="0" t="0"/>
            <a:stretch/>
          </p:blipFill>
          <p:spPr>
            <a:xfrm>
              <a:off x="-5730" y="0"/>
              <a:ext cx="10058400" cy="1798578"/>
            </a:xfrm>
            <a:prstGeom prst="rect">
              <a:avLst/>
            </a:prstGeom>
            <a:noFill/>
            <a:ln>
              <a:noFill/>
            </a:ln>
          </p:spPr>
        </p:pic>
        <p:sp>
          <p:nvSpPr>
            <p:cNvPr id="207" name="Google Shape;207;p5"/>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00">
                <a:solidFill>
                  <a:schemeClr val="lt1"/>
                </a:solidFill>
                <a:latin typeface="Lato"/>
                <a:ea typeface="Lato"/>
                <a:cs typeface="Lato"/>
                <a:sym typeface="Lato"/>
              </a:endParaRPr>
            </a:p>
          </p:txBody>
        </p:sp>
      </p:grpSp>
      <p:sp>
        <p:nvSpPr>
          <p:cNvPr id="208" name="Google Shape;208;p5"/>
          <p:cNvSpPr txBox="1"/>
          <p:nvPr/>
        </p:nvSpPr>
        <p:spPr>
          <a:xfrm>
            <a:off x="4711637" y="729554"/>
            <a:ext cx="62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Lato"/>
                <a:ea typeface="Lato"/>
                <a:cs typeface="Lato"/>
                <a:sym typeface="Lato"/>
              </a:rPr>
              <a:t>for</a:t>
            </a:r>
            <a:r>
              <a:rPr i="1" lang="en-US" sz="2400">
                <a:solidFill>
                  <a:schemeClr val="lt1"/>
                </a:solidFill>
                <a:latin typeface="Arial Narrow"/>
                <a:ea typeface="Arial Narrow"/>
                <a:cs typeface="Arial Narrow"/>
                <a:sym typeface="Arial Narrow"/>
              </a:rPr>
              <a:t> </a:t>
            </a:r>
            <a:endParaRPr/>
          </a:p>
        </p:txBody>
      </p:sp>
      <p:pic>
        <p:nvPicPr>
          <p:cNvPr id="209" name="Google Shape;209;p5"/>
          <p:cNvPicPr preferRelativeResize="0"/>
          <p:nvPr/>
        </p:nvPicPr>
        <p:blipFill rotWithShape="1">
          <a:blip r:embed="rId5">
            <a:alphaModFix/>
          </a:blip>
          <a:srcRect b="0" l="0" r="0" t="0"/>
          <a:stretch/>
        </p:blipFill>
        <p:spPr>
          <a:xfrm>
            <a:off x="5432808" y="553746"/>
            <a:ext cx="4298678" cy="752268"/>
          </a:xfrm>
          <a:prstGeom prst="rect">
            <a:avLst/>
          </a:prstGeom>
          <a:solidFill>
            <a:schemeClr val="lt1"/>
          </a:solidFill>
          <a:ln cap="flat" cmpd="sng" w="9525">
            <a:solidFill>
              <a:schemeClr val="lt1"/>
            </a:solidFill>
            <a:prstDash val="solid"/>
            <a:round/>
            <a:headEnd len="sm" w="sm" type="none"/>
            <a:tailEnd len="sm" w="sm" type="none"/>
          </a:ln>
        </p:spPr>
      </p:pic>
      <p:sp>
        <p:nvSpPr>
          <p:cNvPr id="210" name="Google Shape;210;p5"/>
          <p:cNvSpPr txBox="1"/>
          <p:nvPr/>
        </p:nvSpPr>
        <p:spPr>
          <a:xfrm>
            <a:off x="5265424" y="13667502"/>
            <a:ext cx="4477522" cy="15923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venir"/>
                <a:ea typeface="Avenir"/>
                <a:cs typeface="Avenir"/>
                <a:sym typeface="Avenir"/>
              </a:rPr>
              <a:t>Get the App:</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Download LiveSafe from the App Store or Google Play or using the QR code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Register and complete your profile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Search for and select your organization</a:t>
            </a:r>
            <a:endParaRPr sz="1400">
              <a:solidFill>
                <a:schemeClr val="dk1"/>
              </a:solidFill>
              <a:latin typeface="Avenir"/>
              <a:ea typeface="Avenir"/>
              <a:cs typeface="Avenir"/>
              <a:sym typeface="Avenir"/>
            </a:endParaRPr>
          </a:p>
        </p:txBody>
      </p:sp>
      <p:pic>
        <p:nvPicPr>
          <p:cNvPr id="211" name="Google Shape;211;p5"/>
          <p:cNvPicPr preferRelativeResize="0"/>
          <p:nvPr/>
        </p:nvPicPr>
        <p:blipFill rotWithShape="1">
          <a:blip r:embed="rId6">
            <a:alphaModFix/>
          </a:blip>
          <a:srcRect b="0" l="0" r="0" t="0"/>
          <a:stretch/>
        </p:blipFill>
        <p:spPr>
          <a:xfrm>
            <a:off x="282526" y="13526561"/>
            <a:ext cx="2706688" cy="1047750"/>
          </a:xfrm>
          <a:prstGeom prst="rect">
            <a:avLst/>
          </a:prstGeom>
          <a:noFill/>
          <a:ln>
            <a:noFill/>
          </a:ln>
        </p:spPr>
      </p:pic>
      <p:pic>
        <p:nvPicPr>
          <p:cNvPr id="212" name="Google Shape;212;p5"/>
          <p:cNvPicPr preferRelativeResize="0"/>
          <p:nvPr/>
        </p:nvPicPr>
        <p:blipFill rotWithShape="1">
          <a:blip r:embed="rId7">
            <a:alphaModFix/>
          </a:blip>
          <a:srcRect b="0" l="0" r="0" t="0"/>
          <a:stretch/>
        </p:blipFill>
        <p:spPr>
          <a:xfrm>
            <a:off x="448010" y="14592588"/>
            <a:ext cx="2375721" cy="703918"/>
          </a:xfrm>
          <a:prstGeom prst="rect">
            <a:avLst/>
          </a:prstGeom>
          <a:noFill/>
          <a:ln>
            <a:noFill/>
          </a:ln>
        </p:spPr>
      </p:pic>
      <p:pic>
        <p:nvPicPr>
          <p:cNvPr id="213" name="Google Shape;213;p5"/>
          <p:cNvPicPr preferRelativeResize="0"/>
          <p:nvPr/>
        </p:nvPicPr>
        <p:blipFill rotWithShape="1">
          <a:blip r:embed="rId8">
            <a:alphaModFix/>
          </a:blip>
          <a:srcRect b="0" l="0" r="0" t="0"/>
          <a:stretch/>
        </p:blipFill>
        <p:spPr>
          <a:xfrm>
            <a:off x="3130884" y="13686380"/>
            <a:ext cx="1588994" cy="1588994"/>
          </a:xfrm>
          <a:prstGeom prst="rect">
            <a:avLst/>
          </a:prstGeom>
          <a:noFill/>
          <a:ln>
            <a:noFill/>
          </a:ln>
        </p:spPr>
      </p:pic>
      <p:pic>
        <p:nvPicPr>
          <p:cNvPr id="214" name="Google Shape;214;p5"/>
          <p:cNvPicPr preferRelativeResize="0"/>
          <p:nvPr/>
        </p:nvPicPr>
        <p:blipFill>
          <a:blip r:embed="rId9">
            <a:alphaModFix/>
          </a:blip>
          <a:stretch>
            <a:fillRect/>
          </a:stretch>
        </p:blipFill>
        <p:spPr>
          <a:xfrm>
            <a:off x="282525" y="639275"/>
            <a:ext cx="4106425" cy="581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p:nvPr/>
        </p:nvSpPr>
        <p:spPr>
          <a:xfrm>
            <a:off x="5729" y="13468652"/>
            <a:ext cx="10052671" cy="207418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6"/>
          <p:cNvSpPr txBox="1"/>
          <p:nvPr>
            <p:ph type="title"/>
          </p:nvPr>
        </p:nvSpPr>
        <p:spPr>
          <a:xfrm>
            <a:off x="171787" y="1894214"/>
            <a:ext cx="9714827" cy="177129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CAB"/>
              </a:buClr>
              <a:buSzPts val="5400"/>
              <a:buFont typeface="Avenir"/>
              <a:buNone/>
            </a:pPr>
            <a:r>
              <a:rPr b="1" lang="en-US" sz="5400">
                <a:solidFill>
                  <a:srgbClr val="007CAB"/>
                </a:solidFill>
                <a:latin typeface="Avenir"/>
                <a:ea typeface="Avenir"/>
                <a:cs typeface="Avenir"/>
                <a:sym typeface="Avenir"/>
              </a:rPr>
              <a:t>Don’t Wait Until It’s Too Late</a:t>
            </a:r>
            <a:endParaRPr/>
          </a:p>
        </p:txBody>
      </p:sp>
      <p:cxnSp>
        <p:nvCxnSpPr>
          <p:cNvPr id="222" name="Google Shape;222;p6"/>
          <p:cNvCxnSpPr/>
          <p:nvPr/>
        </p:nvCxnSpPr>
        <p:spPr>
          <a:xfrm>
            <a:off x="5029200" y="13644153"/>
            <a:ext cx="0" cy="1828800"/>
          </a:xfrm>
          <a:prstGeom prst="straightConnector1">
            <a:avLst/>
          </a:prstGeom>
          <a:noFill/>
          <a:ln cap="flat" cmpd="sng" w="9525">
            <a:solidFill>
              <a:schemeClr val="dk1"/>
            </a:solidFill>
            <a:prstDash val="solid"/>
            <a:miter lim="800000"/>
            <a:headEnd len="sm" w="sm" type="none"/>
            <a:tailEnd len="sm" w="sm" type="none"/>
          </a:ln>
        </p:spPr>
      </p:cxnSp>
      <p:sp>
        <p:nvSpPr>
          <p:cNvPr id="223" name="Google Shape;223;p6"/>
          <p:cNvSpPr txBox="1"/>
          <p:nvPr/>
        </p:nvSpPr>
        <p:spPr>
          <a:xfrm>
            <a:off x="506530" y="10795885"/>
            <a:ext cx="9045341" cy="2357606"/>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60"/>
              <a:buFont typeface="Avenir"/>
              <a:buNone/>
            </a:pPr>
            <a:r>
              <a:rPr b="1" lang="en-US" sz="2960">
                <a:solidFill>
                  <a:schemeClr val="dk1"/>
                </a:solidFill>
                <a:latin typeface="Avenir"/>
                <a:ea typeface="Avenir"/>
                <a:cs typeface="Avenir"/>
                <a:sym typeface="Avenir"/>
              </a:rPr>
              <a:t>Frequent and excessive drinking can be a sign of a more serious problem. Don’t wait to report concerning alcohol behavior until it’s too late. </a:t>
            </a:r>
            <a:endParaRPr/>
          </a:p>
          <a:p>
            <a:pPr indent="0" lvl="0" marL="0" marR="0" rtl="0" algn="ctr">
              <a:lnSpc>
                <a:spcPct val="80000"/>
              </a:lnSpc>
              <a:spcBef>
                <a:spcPts val="0"/>
              </a:spcBef>
              <a:spcAft>
                <a:spcPts val="0"/>
              </a:spcAft>
              <a:buClr>
                <a:schemeClr val="dk1"/>
              </a:buClr>
              <a:buSzPts val="2220"/>
              <a:buFont typeface="Calibri"/>
              <a:buNone/>
            </a:pPr>
            <a:r>
              <a:t/>
            </a:r>
            <a:endParaRPr sz="2220">
              <a:solidFill>
                <a:schemeClr val="dk1"/>
              </a:solidFill>
              <a:latin typeface="Avenir"/>
              <a:ea typeface="Avenir"/>
              <a:cs typeface="Avenir"/>
              <a:sym typeface="Avenir"/>
            </a:endParaRPr>
          </a:p>
          <a:p>
            <a:pPr indent="0" lvl="0" marL="0" marR="0" rtl="0" algn="ctr">
              <a:lnSpc>
                <a:spcPct val="80000"/>
              </a:lnSpc>
              <a:spcBef>
                <a:spcPts val="0"/>
              </a:spcBef>
              <a:spcAft>
                <a:spcPts val="0"/>
              </a:spcAft>
              <a:buClr>
                <a:schemeClr val="dk1"/>
              </a:buClr>
              <a:buSzPts val="2405"/>
              <a:buFont typeface="Avenir"/>
              <a:buNone/>
            </a:pPr>
            <a:r>
              <a:rPr lang="en-US" sz="2405">
                <a:solidFill>
                  <a:schemeClr val="dk1"/>
                </a:solidFill>
                <a:latin typeface="Avenir"/>
                <a:ea typeface="Avenir"/>
                <a:cs typeface="Avenir"/>
                <a:sym typeface="Avenir"/>
              </a:rPr>
              <a:t>Be a good friend and report any concerning alcohol or substance use </a:t>
            </a:r>
            <a:r>
              <a:rPr b="1" lang="en-US" sz="2405">
                <a:solidFill>
                  <a:schemeClr val="dk1"/>
                </a:solidFill>
                <a:latin typeface="Avenir"/>
                <a:ea typeface="Avenir"/>
                <a:cs typeface="Avenir"/>
                <a:sym typeface="Avenir"/>
              </a:rPr>
              <a:t>anonymously</a:t>
            </a:r>
            <a:r>
              <a:rPr lang="en-US" sz="2405">
                <a:solidFill>
                  <a:schemeClr val="dk1"/>
                </a:solidFill>
                <a:latin typeface="Avenir"/>
                <a:ea typeface="Avenir"/>
                <a:cs typeface="Avenir"/>
                <a:sym typeface="Avenir"/>
              </a:rPr>
              <a:t> through LiveSafe to make your campus a safer place for all.</a:t>
            </a:r>
            <a:endParaRPr/>
          </a:p>
        </p:txBody>
      </p:sp>
      <p:pic>
        <p:nvPicPr>
          <p:cNvPr id="224" name="Google Shape;224;p6"/>
          <p:cNvPicPr preferRelativeResize="0"/>
          <p:nvPr/>
        </p:nvPicPr>
        <p:blipFill rotWithShape="1">
          <a:blip r:embed="rId3">
            <a:alphaModFix/>
          </a:blip>
          <a:srcRect b="0" l="0" r="0" t="0"/>
          <a:stretch/>
        </p:blipFill>
        <p:spPr>
          <a:xfrm>
            <a:off x="0" y="3766207"/>
            <a:ext cx="10058400" cy="6714517"/>
          </a:xfrm>
          <a:prstGeom prst="rect">
            <a:avLst/>
          </a:prstGeom>
          <a:noFill/>
          <a:ln>
            <a:noFill/>
          </a:ln>
        </p:spPr>
      </p:pic>
      <p:grpSp>
        <p:nvGrpSpPr>
          <p:cNvPr id="225" name="Google Shape;225;p6"/>
          <p:cNvGrpSpPr/>
          <p:nvPr/>
        </p:nvGrpSpPr>
        <p:grpSpPr>
          <a:xfrm>
            <a:off x="-5730" y="0"/>
            <a:ext cx="10064130" cy="1798578"/>
            <a:chOff x="-5730" y="0"/>
            <a:chExt cx="10064130" cy="1798578"/>
          </a:xfrm>
        </p:grpSpPr>
        <p:pic>
          <p:nvPicPr>
            <p:cNvPr descr="A view of a city&#10;&#10;Description automatically generated" id="226" name="Google Shape;226;p6"/>
            <p:cNvPicPr preferRelativeResize="0"/>
            <p:nvPr/>
          </p:nvPicPr>
          <p:blipFill rotWithShape="1">
            <a:blip r:embed="rId4">
              <a:alphaModFix/>
            </a:blip>
            <a:srcRect b="0" l="0" r="0" t="0"/>
            <a:stretch/>
          </p:blipFill>
          <p:spPr>
            <a:xfrm>
              <a:off x="-5730" y="0"/>
              <a:ext cx="10058400" cy="1798578"/>
            </a:xfrm>
            <a:prstGeom prst="rect">
              <a:avLst/>
            </a:prstGeom>
            <a:noFill/>
            <a:ln>
              <a:noFill/>
            </a:ln>
          </p:spPr>
        </p:pic>
        <p:sp>
          <p:nvSpPr>
            <p:cNvPr id="227" name="Google Shape;227;p6"/>
            <p:cNvSpPr/>
            <p:nvPr/>
          </p:nvSpPr>
          <p:spPr>
            <a:xfrm>
              <a:off x="-5730" y="0"/>
              <a:ext cx="10064130" cy="1798578"/>
            </a:xfrm>
            <a:prstGeom prst="rect">
              <a:avLst/>
            </a:prstGeom>
            <a:solidFill>
              <a:srgbClr val="43BEE6">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000">
                <a:solidFill>
                  <a:schemeClr val="lt1"/>
                </a:solidFill>
                <a:latin typeface="Lato"/>
                <a:ea typeface="Lato"/>
                <a:cs typeface="Lato"/>
                <a:sym typeface="Lato"/>
              </a:endParaRPr>
            </a:p>
          </p:txBody>
        </p:sp>
      </p:grpSp>
      <p:sp>
        <p:nvSpPr>
          <p:cNvPr id="228" name="Google Shape;228;p6"/>
          <p:cNvSpPr txBox="1"/>
          <p:nvPr/>
        </p:nvSpPr>
        <p:spPr>
          <a:xfrm>
            <a:off x="4721725" y="699054"/>
            <a:ext cx="62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Lato"/>
                <a:ea typeface="Lato"/>
                <a:cs typeface="Lato"/>
                <a:sym typeface="Lato"/>
              </a:rPr>
              <a:t>for</a:t>
            </a:r>
            <a:r>
              <a:rPr i="1" lang="en-US" sz="2400">
                <a:solidFill>
                  <a:schemeClr val="lt1"/>
                </a:solidFill>
                <a:latin typeface="Arial Narrow"/>
                <a:ea typeface="Arial Narrow"/>
                <a:cs typeface="Arial Narrow"/>
                <a:sym typeface="Arial Narrow"/>
              </a:rPr>
              <a:t> </a:t>
            </a:r>
            <a:endParaRPr/>
          </a:p>
        </p:txBody>
      </p:sp>
      <p:pic>
        <p:nvPicPr>
          <p:cNvPr id="229" name="Google Shape;229;p6"/>
          <p:cNvPicPr preferRelativeResize="0"/>
          <p:nvPr/>
        </p:nvPicPr>
        <p:blipFill rotWithShape="1">
          <a:blip r:embed="rId5">
            <a:alphaModFix/>
          </a:blip>
          <a:srcRect b="0" l="0" r="0" t="0"/>
          <a:stretch/>
        </p:blipFill>
        <p:spPr>
          <a:xfrm>
            <a:off x="5432808" y="553746"/>
            <a:ext cx="4298678" cy="752268"/>
          </a:xfrm>
          <a:prstGeom prst="rect">
            <a:avLst/>
          </a:prstGeom>
          <a:solidFill>
            <a:schemeClr val="lt1"/>
          </a:solidFill>
          <a:ln cap="flat" cmpd="sng" w="9525">
            <a:solidFill>
              <a:schemeClr val="lt1"/>
            </a:solidFill>
            <a:prstDash val="solid"/>
            <a:round/>
            <a:headEnd len="sm" w="sm" type="none"/>
            <a:tailEnd len="sm" w="sm" type="none"/>
          </a:ln>
        </p:spPr>
      </p:pic>
      <p:sp>
        <p:nvSpPr>
          <p:cNvPr id="230" name="Google Shape;230;p6"/>
          <p:cNvSpPr txBox="1"/>
          <p:nvPr/>
        </p:nvSpPr>
        <p:spPr>
          <a:xfrm>
            <a:off x="5265424" y="13667502"/>
            <a:ext cx="4477522" cy="15923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venir"/>
                <a:ea typeface="Avenir"/>
                <a:cs typeface="Avenir"/>
                <a:sym typeface="Avenir"/>
              </a:rPr>
              <a:t>Get the App:</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Download LiveSafe from the App Store or Google Play or using the QR code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Register and complete your profile</a:t>
            </a:r>
            <a:endParaRPr/>
          </a:p>
          <a:p>
            <a:pPr indent="-274320" lvl="0" marL="457200" marR="0" rtl="0" algn="l">
              <a:lnSpc>
                <a:spcPct val="90000"/>
              </a:lnSpc>
              <a:spcBef>
                <a:spcPts val="1200"/>
              </a:spcBef>
              <a:spcAft>
                <a:spcPts val="0"/>
              </a:spcAft>
              <a:buClr>
                <a:schemeClr val="dk1"/>
              </a:buClr>
              <a:buSzPts val="1600"/>
              <a:buFont typeface="Calibri"/>
              <a:buAutoNum type="arabicPeriod"/>
            </a:pPr>
            <a:r>
              <a:rPr lang="en-US" sz="1600">
                <a:solidFill>
                  <a:schemeClr val="dk1"/>
                </a:solidFill>
                <a:latin typeface="Avenir"/>
                <a:ea typeface="Avenir"/>
                <a:cs typeface="Avenir"/>
                <a:sym typeface="Avenir"/>
              </a:rPr>
              <a:t>Search for and select your organization</a:t>
            </a:r>
            <a:endParaRPr sz="1400">
              <a:solidFill>
                <a:schemeClr val="dk1"/>
              </a:solidFill>
              <a:latin typeface="Avenir"/>
              <a:ea typeface="Avenir"/>
              <a:cs typeface="Avenir"/>
              <a:sym typeface="Avenir"/>
            </a:endParaRPr>
          </a:p>
        </p:txBody>
      </p:sp>
      <p:pic>
        <p:nvPicPr>
          <p:cNvPr id="231" name="Google Shape;231;p6"/>
          <p:cNvPicPr preferRelativeResize="0"/>
          <p:nvPr/>
        </p:nvPicPr>
        <p:blipFill rotWithShape="1">
          <a:blip r:embed="rId6">
            <a:alphaModFix/>
          </a:blip>
          <a:srcRect b="0" l="0" r="0" t="0"/>
          <a:stretch/>
        </p:blipFill>
        <p:spPr>
          <a:xfrm>
            <a:off x="282526" y="13526561"/>
            <a:ext cx="2706688" cy="1047750"/>
          </a:xfrm>
          <a:prstGeom prst="rect">
            <a:avLst/>
          </a:prstGeom>
          <a:noFill/>
          <a:ln>
            <a:noFill/>
          </a:ln>
        </p:spPr>
      </p:pic>
      <p:pic>
        <p:nvPicPr>
          <p:cNvPr id="232" name="Google Shape;232;p6"/>
          <p:cNvPicPr preferRelativeResize="0"/>
          <p:nvPr/>
        </p:nvPicPr>
        <p:blipFill rotWithShape="1">
          <a:blip r:embed="rId7">
            <a:alphaModFix/>
          </a:blip>
          <a:srcRect b="0" l="0" r="0" t="0"/>
          <a:stretch/>
        </p:blipFill>
        <p:spPr>
          <a:xfrm>
            <a:off x="448010" y="14592588"/>
            <a:ext cx="2375721" cy="703918"/>
          </a:xfrm>
          <a:prstGeom prst="rect">
            <a:avLst/>
          </a:prstGeom>
          <a:noFill/>
          <a:ln>
            <a:noFill/>
          </a:ln>
        </p:spPr>
      </p:pic>
      <p:pic>
        <p:nvPicPr>
          <p:cNvPr id="233" name="Google Shape;233;p6"/>
          <p:cNvPicPr preferRelativeResize="0"/>
          <p:nvPr/>
        </p:nvPicPr>
        <p:blipFill rotWithShape="1">
          <a:blip r:embed="rId8">
            <a:alphaModFix/>
          </a:blip>
          <a:srcRect b="0" l="0" r="0" t="0"/>
          <a:stretch/>
        </p:blipFill>
        <p:spPr>
          <a:xfrm>
            <a:off x="3130884" y="13686380"/>
            <a:ext cx="1588994" cy="1588994"/>
          </a:xfrm>
          <a:prstGeom prst="rect">
            <a:avLst/>
          </a:prstGeom>
          <a:noFill/>
          <a:ln>
            <a:noFill/>
          </a:ln>
        </p:spPr>
      </p:pic>
      <p:pic>
        <p:nvPicPr>
          <p:cNvPr id="234" name="Google Shape;234;p6"/>
          <p:cNvPicPr preferRelativeResize="0"/>
          <p:nvPr/>
        </p:nvPicPr>
        <p:blipFill>
          <a:blip r:embed="rId9">
            <a:alphaModFix/>
          </a:blip>
          <a:stretch>
            <a:fillRect/>
          </a:stretch>
        </p:blipFill>
        <p:spPr>
          <a:xfrm>
            <a:off x="282525" y="639288"/>
            <a:ext cx="4106425" cy="58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2018-11-12T13:41:12Z</dcterms:created>
  <dc:creator>Microsoft Office User</dc:creator>
</cp:coreProperties>
</file>