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
  </p:notesMasterIdLst>
  <p:sldIdLst>
    <p:sldId id="265" r:id="rId2"/>
    <p:sldId id="270" r:id="rId3"/>
    <p:sldId id="258" r:id="rId4"/>
    <p:sldId id="260" r:id="rId5"/>
    <p:sldId id="261" r:id="rId6"/>
  </p:sldIdLst>
  <p:sldSz cx="7315200" cy="98758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C98"/>
    <a:srgbClr val="007CAB"/>
    <a:srgbClr val="1AB1E0"/>
    <a:srgbClr val="F26765"/>
    <a:srgbClr val="DCDBDB"/>
    <a:srgbClr val="69768B"/>
    <a:srgbClr val="21A688"/>
    <a:srgbClr val="FAC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88"/>
    <p:restoredTop sz="91783"/>
  </p:normalViewPr>
  <p:slideViewPr>
    <p:cSldViewPr snapToGrid="0" snapToObjects="1">
      <p:cViewPr varScale="1">
        <p:scale>
          <a:sx n="96" d="100"/>
          <a:sy n="96" d="100"/>
        </p:scale>
        <p:origin x="5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B1277-2266-9E4C-8FB4-31CBBC983650}" type="datetimeFigureOut">
              <a:rPr lang="en-US" smtClean="0"/>
              <a:t>10/17/21</a:t>
            </a:fld>
            <a:endParaRPr lang="en-US" dirty="0"/>
          </a:p>
        </p:txBody>
      </p:sp>
      <p:sp>
        <p:nvSpPr>
          <p:cNvPr id="4" name="Slide Image Placeholder 3"/>
          <p:cNvSpPr>
            <a:spLocks noGrp="1" noRot="1" noChangeAspect="1"/>
          </p:cNvSpPr>
          <p:nvPr>
            <p:ph type="sldImg" idx="2"/>
          </p:nvPr>
        </p:nvSpPr>
        <p:spPr>
          <a:xfrm>
            <a:off x="2287588" y="1143000"/>
            <a:ext cx="22828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C5945-D601-7546-8FB7-21819FC42352}" type="slidenum">
              <a:rPr lang="en-US" smtClean="0"/>
              <a:t>‹#›</a:t>
            </a:fld>
            <a:endParaRPr lang="en-US" dirty="0"/>
          </a:p>
        </p:txBody>
      </p:sp>
    </p:spTree>
    <p:extLst>
      <p:ext uri="{BB962C8B-B14F-4D97-AF65-F5344CB8AC3E}">
        <p14:creationId xmlns:p14="http://schemas.microsoft.com/office/powerpoint/2010/main" val="920671290"/>
      </p:ext>
    </p:extLst>
  </p:cSld>
  <p:clrMap bg1="lt1" tx1="dk1" bg2="lt2" tx2="dk2" accent1="accent1" accent2="accent2" accent3="accent3" accent4="accent4" accent5="accent5" accent6="accent6" hlink="hlink" folHlink="folHlink"/>
  <p:notesStyle>
    <a:lvl1pPr marL="0" algn="l" defTabSz="613928" rtl="0" eaLnBrk="1" latinLnBrk="0" hangingPunct="1">
      <a:defRPr sz="806" kern="1200">
        <a:solidFill>
          <a:schemeClr val="tx1"/>
        </a:solidFill>
        <a:latin typeface="+mn-lt"/>
        <a:ea typeface="+mn-ea"/>
        <a:cs typeface="+mn-cs"/>
      </a:defRPr>
    </a:lvl1pPr>
    <a:lvl2pPr marL="306964" algn="l" defTabSz="613928" rtl="0" eaLnBrk="1" latinLnBrk="0" hangingPunct="1">
      <a:defRPr sz="806" kern="1200">
        <a:solidFill>
          <a:schemeClr val="tx1"/>
        </a:solidFill>
        <a:latin typeface="+mn-lt"/>
        <a:ea typeface="+mn-ea"/>
        <a:cs typeface="+mn-cs"/>
      </a:defRPr>
    </a:lvl2pPr>
    <a:lvl3pPr marL="613928" algn="l" defTabSz="613928" rtl="0" eaLnBrk="1" latinLnBrk="0" hangingPunct="1">
      <a:defRPr sz="806" kern="1200">
        <a:solidFill>
          <a:schemeClr val="tx1"/>
        </a:solidFill>
        <a:latin typeface="+mn-lt"/>
        <a:ea typeface="+mn-ea"/>
        <a:cs typeface="+mn-cs"/>
      </a:defRPr>
    </a:lvl3pPr>
    <a:lvl4pPr marL="920892" algn="l" defTabSz="613928" rtl="0" eaLnBrk="1" latinLnBrk="0" hangingPunct="1">
      <a:defRPr sz="806" kern="1200">
        <a:solidFill>
          <a:schemeClr val="tx1"/>
        </a:solidFill>
        <a:latin typeface="+mn-lt"/>
        <a:ea typeface="+mn-ea"/>
        <a:cs typeface="+mn-cs"/>
      </a:defRPr>
    </a:lvl4pPr>
    <a:lvl5pPr marL="1227856" algn="l" defTabSz="613928" rtl="0" eaLnBrk="1" latinLnBrk="0" hangingPunct="1">
      <a:defRPr sz="806" kern="1200">
        <a:solidFill>
          <a:schemeClr val="tx1"/>
        </a:solidFill>
        <a:latin typeface="+mn-lt"/>
        <a:ea typeface="+mn-ea"/>
        <a:cs typeface="+mn-cs"/>
      </a:defRPr>
    </a:lvl5pPr>
    <a:lvl6pPr marL="1534820" algn="l" defTabSz="613928" rtl="0" eaLnBrk="1" latinLnBrk="0" hangingPunct="1">
      <a:defRPr sz="806" kern="1200">
        <a:solidFill>
          <a:schemeClr val="tx1"/>
        </a:solidFill>
        <a:latin typeface="+mn-lt"/>
        <a:ea typeface="+mn-ea"/>
        <a:cs typeface="+mn-cs"/>
      </a:defRPr>
    </a:lvl6pPr>
    <a:lvl7pPr marL="1841784" algn="l" defTabSz="613928" rtl="0" eaLnBrk="1" latinLnBrk="0" hangingPunct="1">
      <a:defRPr sz="806" kern="1200">
        <a:solidFill>
          <a:schemeClr val="tx1"/>
        </a:solidFill>
        <a:latin typeface="+mn-lt"/>
        <a:ea typeface="+mn-ea"/>
        <a:cs typeface="+mn-cs"/>
      </a:defRPr>
    </a:lvl7pPr>
    <a:lvl8pPr marL="2148749" algn="l" defTabSz="613928" rtl="0" eaLnBrk="1" latinLnBrk="0" hangingPunct="1">
      <a:defRPr sz="806" kern="1200">
        <a:solidFill>
          <a:schemeClr val="tx1"/>
        </a:solidFill>
        <a:latin typeface="+mn-lt"/>
        <a:ea typeface="+mn-ea"/>
        <a:cs typeface="+mn-cs"/>
      </a:defRPr>
    </a:lvl8pPr>
    <a:lvl9pPr marL="2455713" algn="l" defTabSz="613928" rtl="0" eaLnBrk="1" latinLnBrk="0" hangingPunct="1">
      <a:defRPr sz="8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C5945-D601-7546-8FB7-21819FC42352}" type="slidenum">
              <a:rPr lang="en-US" smtClean="0"/>
              <a:t>1</a:t>
            </a:fld>
            <a:endParaRPr lang="en-US" dirty="0"/>
          </a:p>
        </p:txBody>
      </p:sp>
    </p:spTree>
    <p:extLst>
      <p:ext uri="{BB962C8B-B14F-4D97-AF65-F5344CB8AC3E}">
        <p14:creationId xmlns:p14="http://schemas.microsoft.com/office/powerpoint/2010/main" val="24745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UPDATE PHONE SCREEN: </a:t>
            </a:r>
            <a:r>
              <a:rPr lang="en-US" dirty="0"/>
              <a:t>This is using an iPhone X for the base. Make sure you are replacing the app image with a screenshot taken from an iPhone X.</a:t>
            </a:r>
          </a:p>
          <a:p>
            <a:pPr marL="228600" indent="-228600">
              <a:buFont typeface="+mj-lt"/>
              <a:buAutoNum type="arabicPeriod"/>
            </a:pPr>
            <a:endParaRPr lang="en-US" dirty="0"/>
          </a:p>
          <a:p>
            <a:pPr marL="228600" indent="-228600">
              <a:buFont typeface="+mj-lt"/>
              <a:buAutoNum type="arabicPeriod"/>
            </a:pPr>
            <a:r>
              <a:rPr lang="en-US" dirty="0"/>
              <a:t>Right-click the iPhone X frame. Hover over “Send to Back” and select </a:t>
            </a:r>
            <a:r>
              <a:rPr lang="en-US" b="1" dirty="0"/>
              <a:t>“Send Backward”</a:t>
            </a:r>
            <a:r>
              <a:rPr lang="en-US" dirty="0"/>
              <a:t>. This will layer the app image above the phone frame so that you can easily select it and replace it with the updated image.</a:t>
            </a:r>
          </a:p>
          <a:p>
            <a:pPr marL="228600" indent="-228600">
              <a:buFont typeface="+mj-lt"/>
              <a:buAutoNum type="arabicPeriod"/>
            </a:pPr>
            <a:r>
              <a:rPr lang="en-US" dirty="0"/>
              <a:t>Right-click the app image. Select “Change Picture”.</a:t>
            </a:r>
          </a:p>
          <a:p>
            <a:pPr marL="228600" indent="-228600">
              <a:buFont typeface="+mj-lt"/>
              <a:buAutoNum type="arabicPeriod"/>
            </a:pPr>
            <a:r>
              <a:rPr lang="en-US" dirty="0"/>
              <a:t>Locate the screenshot you have already taken of the organization you are creating the launch kit for. Select it.</a:t>
            </a:r>
          </a:p>
          <a:p>
            <a:pPr marL="228600" indent="-228600">
              <a:buFont typeface="+mj-lt"/>
              <a:buAutoNum type="arabicPeriod"/>
            </a:pPr>
            <a:r>
              <a:rPr lang="en-US" dirty="0"/>
              <a:t>Right-click the updated screenshot you just dropped in. Hover over “Send to Back” and select </a:t>
            </a:r>
            <a:r>
              <a:rPr lang="en-US" b="1" dirty="0"/>
              <a:t>“Send Backward”. </a:t>
            </a:r>
            <a:r>
              <a:rPr lang="en-US" dirty="0"/>
              <a:t>This will layer the phone frame back on top of the app image. </a:t>
            </a:r>
          </a:p>
        </p:txBody>
      </p:sp>
      <p:sp>
        <p:nvSpPr>
          <p:cNvPr id="4" name="Slide Number Placeholder 3"/>
          <p:cNvSpPr>
            <a:spLocks noGrp="1"/>
          </p:cNvSpPr>
          <p:nvPr>
            <p:ph type="sldNum" sz="quarter" idx="5"/>
          </p:nvPr>
        </p:nvSpPr>
        <p:spPr/>
        <p:txBody>
          <a:bodyPr/>
          <a:lstStyle/>
          <a:p>
            <a:fld id="{E512BF81-C391-4D41-9ED1-FD3772D7F9E8}" type="slidenum">
              <a:rPr lang="en-US" smtClean="0"/>
              <a:t>2</a:t>
            </a:fld>
            <a:endParaRPr lang="en-US"/>
          </a:p>
        </p:txBody>
      </p:sp>
    </p:spTree>
    <p:extLst>
      <p:ext uri="{BB962C8B-B14F-4D97-AF65-F5344CB8AC3E}">
        <p14:creationId xmlns:p14="http://schemas.microsoft.com/office/powerpoint/2010/main" val="328206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3</a:t>
            </a:fld>
            <a:endParaRPr lang="en-US" dirty="0"/>
          </a:p>
        </p:txBody>
      </p:sp>
    </p:spTree>
    <p:extLst>
      <p:ext uri="{BB962C8B-B14F-4D97-AF65-F5344CB8AC3E}">
        <p14:creationId xmlns:p14="http://schemas.microsoft.com/office/powerpoint/2010/main" val="134702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4</a:t>
            </a:fld>
            <a:endParaRPr lang="en-US" dirty="0"/>
          </a:p>
        </p:txBody>
      </p:sp>
    </p:spTree>
    <p:extLst>
      <p:ext uri="{BB962C8B-B14F-4D97-AF65-F5344CB8AC3E}">
        <p14:creationId xmlns:p14="http://schemas.microsoft.com/office/powerpoint/2010/main" val="113641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5</a:t>
            </a:fld>
            <a:endParaRPr lang="en-US" dirty="0"/>
          </a:p>
        </p:txBody>
      </p:sp>
    </p:spTree>
    <p:extLst>
      <p:ext uri="{BB962C8B-B14F-4D97-AF65-F5344CB8AC3E}">
        <p14:creationId xmlns:p14="http://schemas.microsoft.com/office/powerpoint/2010/main" val="342713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616255"/>
            <a:ext cx="6217920" cy="3438255"/>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5187102"/>
            <a:ext cx="5486400" cy="2384374"/>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34080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75660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525797"/>
            <a:ext cx="1577340" cy="83693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525797"/>
            <a:ext cx="4640580" cy="8369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18442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344607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462104"/>
            <a:ext cx="6309360" cy="4108074"/>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609042"/>
            <a:ext cx="6309360" cy="216033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673911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628985"/>
            <a:ext cx="3108960"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628985"/>
            <a:ext cx="3108960"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39459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525799"/>
            <a:ext cx="6309360" cy="19088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420953"/>
            <a:ext cx="3094672" cy="1186471"/>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607424"/>
            <a:ext cx="3094672"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420953"/>
            <a:ext cx="3109913" cy="1186471"/>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607424"/>
            <a:ext cx="3109913"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89279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427685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56948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58389"/>
            <a:ext cx="2359342" cy="2304362"/>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421940"/>
            <a:ext cx="3703320" cy="7018246"/>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962752"/>
            <a:ext cx="2359342" cy="548886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13502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58389"/>
            <a:ext cx="2359342" cy="2304362"/>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421940"/>
            <a:ext cx="3703320" cy="7018246"/>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962752"/>
            <a:ext cx="2359342" cy="548886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E04C6AA-0C6A-B346-BFB3-62DD82E39F8E}" type="datetimeFigureOut">
              <a:rPr lang="en-US" smtClean="0"/>
              <a:t>10/17/21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6914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5799"/>
            <a:ext cx="6309360" cy="19088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628985"/>
            <a:ext cx="6309360"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9153441"/>
            <a:ext cx="1645920" cy="525797"/>
          </a:xfrm>
          <a:prstGeom prst="rect">
            <a:avLst/>
          </a:prstGeom>
        </p:spPr>
        <p:txBody>
          <a:bodyPr vert="horz" lIns="91440" tIns="45720" rIns="91440" bIns="45720" rtlCol="0" anchor="ctr"/>
          <a:lstStyle>
            <a:lvl1pPr algn="l">
              <a:defRPr sz="960">
                <a:solidFill>
                  <a:schemeClr val="tx1">
                    <a:tint val="75000"/>
                  </a:schemeClr>
                </a:solidFill>
              </a:defRPr>
            </a:lvl1pPr>
          </a:lstStyle>
          <a:p>
            <a:fld id="{6E04C6AA-0C6A-B346-BFB3-62DD82E39F8E}" type="datetimeFigureOut">
              <a:rPr lang="en-US" smtClean="0"/>
              <a:t>10/17/21</a:t>
            </a:fld>
            <a:endParaRPr lang="en-US" dirty="0"/>
          </a:p>
        </p:txBody>
      </p:sp>
      <p:sp>
        <p:nvSpPr>
          <p:cNvPr id="5" name="Footer Placeholder 4"/>
          <p:cNvSpPr>
            <a:spLocks noGrp="1"/>
          </p:cNvSpPr>
          <p:nvPr>
            <p:ph type="ftr" sz="quarter" idx="3"/>
          </p:nvPr>
        </p:nvSpPr>
        <p:spPr>
          <a:xfrm>
            <a:off x="2423160" y="9153441"/>
            <a:ext cx="2468880" cy="52579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9153441"/>
            <a:ext cx="1645920" cy="525797"/>
          </a:xfrm>
          <a:prstGeom prst="rect">
            <a:avLst/>
          </a:prstGeom>
        </p:spPr>
        <p:txBody>
          <a:bodyPr vert="horz" lIns="91440" tIns="45720" rIns="91440" bIns="45720" rtlCol="0" anchor="ctr"/>
          <a:lstStyle>
            <a:lvl1pPr algn="r">
              <a:defRPr sz="960">
                <a:solidFill>
                  <a:schemeClr val="tx1">
                    <a:tint val="75000"/>
                  </a:schemeClr>
                </a:solidFill>
              </a:defRPr>
            </a:lvl1pPr>
          </a:lstStyle>
          <a:p>
            <a:fld id="{CB06B315-FB26-9342-8DB6-0847ADB0A00A}" type="slidenum">
              <a:rPr lang="en-US" smtClean="0"/>
              <a:t>‹#›</a:t>
            </a:fld>
            <a:endParaRPr lang="en-US" dirty="0"/>
          </a:p>
        </p:txBody>
      </p:sp>
    </p:spTree>
    <p:extLst>
      <p:ext uri="{BB962C8B-B14F-4D97-AF65-F5344CB8AC3E}">
        <p14:creationId xmlns:p14="http://schemas.microsoft.com/office/powerpoint/2010/main" val="4249206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pport.livesafe@vectorsolution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tiff"/><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tif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tiff"/><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6021A1-AFE8-4748-A36B-0E6288B9656F}"/>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Book" panose="02000503020000020003" pitchFamily="2" charset="0"/>
                <a:ea typeface="Lato" panose="020F0502020204030203" pitchFamily="34" charset="0"/>
                <a:cs typeface="Lato" panose="020F0502020204030203" pitchFamily="34" charset="0"/>
              </a:rPr>
              <a:t>Instructions for </a:t>
            </a:r>
          </a:p>
          <a:p>
            <a:pPr algn="ctr"/>
            <a:r>
              <a:rPr lang="en-US" sz="3200" dirty="0">
                <a:latin typeface="Avenir Book" panose="02000503020000020003" pitchFamily="2" charset="0"/>
                <a:ea typeface="Lato" panose="020F0502020204030203" pitchFamily="34" charset="0"/>
                <a:cs typeface="Lato" panose="020F0502020204030203" pitchFamily="34" charset="0"/>
              </a:rPr>
              <a:t>Customizing Templates</a:t>
            </a:r>
          </a:p>
        </p:txBody>
      </p:sp>
      <p:sp>
        <p:nvSpPr>
          <p:cNvPr id="5" name="Content Placeholder 2">
            <a:extLst>
              <a:ext uri="{FF2B5EF4-FFF2-40B4-BE49-F238E27FC236}">
                <a16:creationId xmlns:a16="http://schemas.microsoft.com/office/drawing/2014/main" id="{A648F322-3E68-7648-A6C9-CC944B9423D2}"/>
              </a:ext>
            </a:extLst>
          </p:cNvPr>
          <p:cNvSpPr txBox="1">
            <a:spLocks/>
          </p:cNvSpPr>
          <p:nvPr/>
        </p:nvSpPr>
        <p:spPr>
          <a:xfrm>
            <a:off x="781990" y="1775072"/>
            <a:ext cx="5747995" cy="6664575"/>
          </a:xfrm>
          <a:prstGeom prst="rect">
            <a:avLst/>
          </a:prstGeom>
        </p:spPr>
        <p:txBody>
          <a:bodyPr vert="horz" lIns="58093" tIns="29047" rIns="58093" bIns="29047" rtlCol="0">
            <a:normAutofit/>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lgn="l"/>
            <a:r>
              <a:rPr lang="en-US" sz="2000" b="1" dirty="0">
                <a:latin typeface="Avenir Book" panose="02000503020000020003" pitchFamily="2" charset="0"/>
                <a:cs typeface="Arial" panose="020B0604020202020204" pitchFamily="34" charset="0"/>
              </a:rPr>
              <a:t>To save a slide as an image:</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Click File &gt;&gt; Export</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Choose “PNG” from the file format dropdown box </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Select “Save Current Slide Only”</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Select where to save it and click “Export”</a:t>
            </a:r>
          </a:p>
          <a:p>
            <a:pPr marL="406628" indent="-232358" algn="l">
              <a:buFont typeface="+mj-lt"/>
              <a:buAutoNum type="arabicPeriod"/>
            </a:pPr>
            <a:endParaRPr lang="en-US" sz="2000" dirty="0">
              <a:latin typeface="Avenir Book" panose="02000503020000020003" pitchFamily="2" charset="0"/>
              <a:cs typeface="Arial Narrow" panose="020B0604020202020204" pitchFamily="34" charset="0"/>
            </a:endParaRPr>
          </a:p>
          <a:p>
            <a:pPr marL="406628" indent="-232358" algn="l">
              <a:buFont typeface="+mj-lt"/>
              <a:buAutoNum type="arabicPeriod"/>
            </a:pPr>
            <a:endParaRPr lang="en-US" sz="2000" dirty="0">
              <a:latin typeface="Avenir Book" panose="02000503020000020003" pitchFamily="2" charset="0"/>
              <a:cs typeface="Arial Narrow" panose="020B0604020202020204" pitchFamily="34" charset="0"/>
            </a:endParaRPr>
          </a:p>
          <a:p>
            <a:pPr algn="l"/>
            <a:r>
              <a:rPr lang="en-US" sz="2000" b="1" dirty="0">
                <a:latin typeface="Avenir Book" panose="02000503020000020003" pitchFamily="2" charset="0"/>
                <a:cs typeface="Arial" panose="020B0604020202020204" pitchFamily="34" charset="0"/>
              </a:rPr>
              <a:t>Questions? </a:t>
            </a:r>
          </a:p>
          <a:p>
            <a:pPr algn="l"/>
            <a:r>
              <a:rPr lang="en-US" sz="1800" dirty="0">
                <a:latin typeface="Avenir Book" panose="02000503020000020003" pitchFamily="2" charset="0"/>
                <a:cs typeface="Arial Narrow" panose="020B0604020202020204" pitchFamily="34" charset="0"/>
              </a:rPr>
              <a:t>Reach out to </a:t>
            </a:r>
            <a:r>
              <a:rPr lang="en-US" sz="1800" dirty="0">
                <a:latin typeface="Avenir Book" panose="02000503020000020003" pitchFamily="2" charset="0"/>
                <a:cs typeface="Arial Narrow" panose="020B0604020202020204" pitchFamily="34" charset="0"/>
                <a:hlinkClick r:id="rId3"/>
              </a:rPr>
              <a:t>support.livesafe@vectorsolutions.com</a:t>
            </a:r>
            <a:r>
              <a:rPr lang="en-US" sz="1800" dirty="0">
                <a:latin typeface="Avenir Book" panose="02000503020000020003" pitchFamily="2" charset="0"/>
                <a:cs typeface="Arial Narrow" panose="020B0604020202020204" pitchFamily="34" charset="0"/>
              </a:rPr>
              <a:t>.</a:t>
            </a:r>
          </a:p>
        </p:txBody>
      </p:sp>
    </p:spTree>
    <p:extLst>
      <p:ext uri="{BB962C8B-B14F-4D97-AF65-F5344CB8AC3E}">
        <p14:creationId xmlns:p14="http://schemas.microsoft.com/office/powerpoint/2010/main" val="239148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6440982B-4252-834B-A2AB-852C4A7D228F}"/>
              </a:ext>
            </a:extLst>
          </p:cNvPr>
          <p:cNvPicPr>
            <a:picLocks noChangeAspect="1"/>
          </p:cNvPicPr>
          <p:nvPr/>
        </p:nvPicPr>
        <p:blipFill>
          <a:blip r:embed="rId3"/>
          <a:srcRect/>
          <a:stretch/>
        </p:blipFill>
        <p:spPr>
          <a:xfrm>
            <a:off x="2521167" y="2926465"/>
            <a:ext cx="2072640" cy="4487083"/>
          </a:xfrm>
          <a:prstGeom prst="rect">
            <a:avLst/>
          </a:prstGeom>
        </p:spPr>
      </p:pic>
      <p:pic>
        <p:nvPicPr>
          <p:cNvPr id="34" name="Picture 33" descr="A close up of a screen&#10;&#10;Description automatically generated">
            <a:extLst>
              <a:ext uri="{FF2B5EF4-FFF2-40B4-BE49-F238E27FC236}">
                <a16:creationId xmlns:a16="http://schemas.microsoft.com/office/drawing/2014/main" id="{2C1B1AEE-54DE-C241-BF69-926D37CFA097}"/>
              </a:ext>
            </a:extLst>
          </p:cNvPr>
          <p:cNvPicPr>
            <a:picLocks noChangeAspect="1"/>
          </p:cNvPicPr>
          <p:nvPr/>
        </p:nvPicPr>
        <p:blipFill>
          <a:blip r:embed="rId4"/>
          <a:stretch>
            <a:fillRect/>
          </a:stretch>
        </p:blipFill>
        <p:spPr>
          <a:xfrm>
            <a:off x="2284875" y="2501368"/>
            <a:ext cx="2745450" cy="5278778"/>
          </a:xfrm>
          <a:prstGeom prst="rect">
            <a:avLst/>
          </a:prstGeom>
        </p:spPr>
      </p:pic>
      <p:sp>
        <p:nvSpPr>
          <p:cNvPr id="17" name="TextBox 16">
            <a:extLst>
              <a:ext uri="{FF2B5EF4-FFF2-40B4-BE49-F238E27FC236}">
                <a16:creationId xmlns:a16="http://schemas.microsoft.com/office/drawing/2014/main" id="{156C7F5F-1546-1044-BEFC-9D3FA84061F8}"/>
              </a:ext>
            </a:extLst>
          </p:cNvPr>
          <p:cNvSpPr txBox="1"/>
          <p:nvPr/>
        </p:nvSpPr>
        <p:spPr>
          <a:xfrm>
            <a:off x="149119" y="2906748"/>
            <a:ext cx="1884409" cy="1200329"/>
          </a:xfrm>
          <a:prstGeom prst="rect">
            <a:avLst/>
          </a:prstGeom>
          <a:noFill/>
        </p:spPr>
        <p:txBody>
          <a:bodyPr wrap="square" rtlCol="0">
            <a:spAutoFit/>
          </a:bodyPr>
          <a:lstStyle/>
          <a:p>
            <a:r>
              <a:rPr lang="en-US" sz="1200" b="1" dirty="0">
                <a:solidFill>
                  <a:srgbClr val="F26765"/>
                </a:solidFill>
                <a:latin typeface="Avenir Book" panose="02000503020000020003" pitchFamily="2" charset="0"/>
                <a:cs typeface="Arial Narrow" panose="020B0604020202020204" pitchFamily="34" charset="0"/>
              </a:rPr>
              <a:t>Request Help</a:t>
            </a:r>
          </a:p>
          <a:p>
            <a:r>
              <a:rPr lang="en-US" sz="1200" dirty="0">
                <a:latin typeface="Avenir Book" panose="02000503020000020003" pitchFamily="2" charset="0"/>
                <a:cs typeface="Arial Narrow" panose="020B0604020202020204" pitchFamily="34" charset="0"/>
              </a:rPr>
              <a:t>Communicate with local emergency services and your organization’s safety officials – no matter where you are.</a:t>
            </a:r>
          </a:p>
        </p:txBody>
      </p:sp>
      <p:grpSp>
        <p:nvGrpSpPr>
          <p:cNvPr id="19" name="Group 18">
            <a:extLst>
              <a:ext uri="{FF2B5EF4-FFF2-40B4-BE49-F238E27FC236}">
                <a16:creationId xmlns:a16="http://schemas.microsoft.com/office/drawing/2014/main" id="{0D330F27-8A77-5647-8A68-3D6CDFF0E317}"/>
              </a:ext>
            </a:extLst>
          </p:cNvPr>
          <p:cNvGrpSpPr/>
          <p:nvPr/>
        </p:nvGrpSpPr>
        <p:grpSpPr>
          <a:xfrm rot="16200000">
            <a:off x="3130235" y="7571229"/>
            <a:ext cx="829322" cy="109728"/>
            <a:chOff x="2222936" y="4895386"/>
            <a:chExt cx="829322" cy="105936"/>
          </a:xfrm>
        </p:grpSpPr>
        <p:sp>
          <p:nvSpPr>
            <p:cNvPr id="20" name="Oval 19">
              <a:extLst>
                <a:ext uri="{FF2B5EF4-FFF2-40B4-BE49-F238E27FC236}">
                  <a16:creationId xmlns:a16="http://schemas.microsoft.com/office/drawing/2014/main" id="{69799E59-1C6E-F849-893C-0125D0179AA6}"/>
                </a:ext>
              </a:extLst>
            </p:cNvPr>
            <p:cNvSpPr/>
            <p:nvPr/>
          </p:nvSpPr>
          <p:spPr>
            <a:xfrm>
              <a:off x="2946322" y="4895386"/>
              <a:ext cx="105936" cy="105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B6103C8-380F-A947-BD7E-AEF0E63D7E16}"/>
                </a:ext>
              </a:extLst>
            </p:cNvPr>
            <p:cNvCxnSpPr>
              <a:cxnSpLocks/>
            </p:cNvCxnSpPr>
            <p:nvPr/>
          </p:nvCxnSpPr>
          <p:spPr>
            <a:xfrm rot="5400000">
              <a:off x="2610002" y="4561154"/>
              <a:ext cx="134" cy="774266"/>
            </a:xfrm>
            <a:prstGeom prst="straightConnector1">
              <a:avLst/>
            </a:prstGeom>
            <a:ln w="25400">
              <a:solidFill>
                <a:srgbClr val="1AB1E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E37464B-C8EE-4D4F-9D9D-7E86E7CE3A34}"/>
              </a:ext>
            </a:extLst>
          </p:cNvPr>
          <p:cNvGrpSpPr/>
          <p:nvPr/>
        </p:nvGrpSpPr>
        <p:grpSpPr>
          <a:xfrm flipH="1">
            <a:off x="1685925" y="3729714"/>
            <a:ext cx="998457" cy="109728"/>
            <a:chOff x="5382135" y="6935622"/>
            <a:chExt cx="998457" cy="105936"/>
          </a:xfrm>
        </p:grpSpPr>
        <p:sp>
          <p:nvSpPr>
            <p:cNvPr id="30" name="Oval 29">
              <a:extLst>
                <a:ext uri="{FF2B5EF4-FFF2-40B4-BE49-F238E27FC236}">
                  <a16:creationId xmlns:a16="http://schemas.microsoft.com/office/drawing/2014/main" id="{C234E621-2949-ED4F-9C7F-7897E641A2FC}"/>
                </a:ext>
              </a:extLst>
            </p:cNvPr>
            <p:cNvSpPr/>
            <p:nvPr/>
          </p:nvSpPr>
          <p:spPr>
            <a:xfrm>
              <a:off x="5382135" y="6935622"/>
              <a:ext cx="105936" cy="105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7D9BCF20-8B2B-0E4C-A129-282857F026A7}"/>
                </a:ext>
              </a:extLst>
            </p:cNvPr>
            <p:cNvCxnSpPr>
              <a:cxnSpLocks/>
            </p:cNvCxnSpPr>
            <p:nvPr/>
          </p:nvCxnSpPr>
          <p:spPr>
            <a:xfrm flipH="1">
              <a:off x="5437616" y="6987422"/>
              <a:ext cx="942976" cy="0"/>
            </a:xfrm>
            <a:prstGeom prst="straightConnector1">
              <a:avLst/>
            </a:prstGeom>
            <a:ln w="25400">
              <a:solidFill>
                <a:srgbClr val="F26765"/>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5D006C37-986D-8841-92BB-760E0453ABE1}"/>
              </a:ext>
            </a:extLst>
          </p:cNvPr>
          <p:cNvSpPr txBox="1"/>
          <p:nvPr/>
        </p:nvSpPr>
        <p:spPr>
          <a:xfrm>
            <a:off x="89507" y="6905663"/>
            <a:ext cx="2023354" cy="1015663"/>
          </a:xfrm>
          <a:prstGeom prst="rect">
            <a:avLst/>
          </a:prstGeom>
          <a:noFill/>
        </p:spPr>
        <p:txBody>
          <a:bodyPr wrap="square" rtlCol="0">
            <a:spAutoFit/>
          </a:bodyPr>
          <a:lstStyle/>
          <a:p>
            <a:r>
              <a:rPr lang="en-US" sz="1200" b="1" dirty="0">
                <a:solidFill>
                  <a:srgbClr val="69768B"/>
                </a:solidFill>
                <a:latin typeface="Avenir Book" panose="02000503020000020003" pitchFamily="2" charset="0"/>
                <a:cs typeface="Arial Narrow" panose="020B0604020202020204" pitchFamily="34" charset="0"/>
              </a:rPr>
              <a:t>Tab Navigation: Home</a:t>
            </a:r>
          </a:p>
          <a:p>
            <a:r>
              <a:rPr lang="en-US" sz="1200" dirty="0">
                <a:latin typeface="Avenir Book" panose="02000503020000020003" pitchFamily="2" charset="0"/>
                <a:cs typeface="Arial Narrow" panose="020B0604020202020204" pitchFamily="34" charset="0"/>
              </a:rPr>
              <a:t>See an overview of LiveSafe resources and updates from your organization.</a:t>
            </a:r>
          </a:p>
        </p:txBody>
      </p:sp>
      <p:cxnSp>
        <p:nvCxnSpPr>
          <p:cNvPr id="33" name="Straight Arrow Connector 32">
            <a:extLst>
              <a:ext uri="{FF2B5EF4-FFF2-40B4-BE49-F238E27FC236}">
                <a16:creationId xmlns:a16="http://schemas.microsoft.com/office/drawing/2014/main" id="{2265EEE0-4059-2A44-908D-EF1AFD8602AE}"/>
              </a:ext>
            </a:extLst>
          </p:cNvPr>
          <p:cNvCxnSpPr>
            <a:cxnSpLocks/>
          </p:cNvCxnSpPr>
          <p:nvPr/>
        </p:nvCxnSpPr>
        <p:spPr>
          <a:xfrm flipH="1">
            <a:off x="1742125" y="7211432"/>
            <a:ext cx="1029656"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4FB6F8-BCC7-F240-AB1D-FBC0F2DE8F8C}"/>
              </a:ext>
            </a:extLst>
          </p:cNvPr>
          <p:cNvCxnSpPr>
            <a:cxnSpLocks/>
          </p:cNvCxnSpPr>
          <p:nvPr/>
        </p:nvCxnSpPr>
        <p:spPr>
          <a:xfrm flipH="1">
            <a:off x="4380451" y="7201835"/>
            <a:ext cx="864268"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EAE0089-BF09-DC4D-8D3B-9E57B8710168}"/>
              </a:ext>
            </a:extLst>
          </p:cNvPr>
          <p:cNvCxnSpPr>
            <a:cxnSpLocks/>
          </p:cNvCxnSpPr>
          <p:nvPr/>
        </p:nvCxnSpPr>
        <p:spPr>
          <a:xfrm flipH="1">
            <a:off x="1685925" y="6092883"/>
            <a:ext cx="1085856" cy="0"/>
          </a:xfrm>
          <a:prstGeom prst="straightConnector1">
            <a:avLst/>
          </a:prstGeom>
          <a:ln w="25400">
            <a:solidFill>
              <a:srgbClr val="007CA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2EBB75E-862A-1743-B344-5C627C30ED90}"/>
              </a:ext>
            </a:extLst>
          </p:cNvPr>
          <p:cNvSpPr txBox="1"/>
          <p:nvPr/>
        </p:nvSpPr>
        <p:spPr>
          <a:xfrm>
            <a:off x="4954091" y="2642469"/>
            <a:ext cx="2149980" cy="830997"/>
          </a:xfrm>
          <a:prstGeom prst="rect">
            <a:avLst/>
          </a:prstGeom>
          <a:noFill/>
        </p:spPr>
        <p:txBody>
          <a:bodyPr wrap="square" rtlCol="0">
            <a:spAutoFit/>
          </a:bodyPr>
          <a:lstStyle/>
          <a:p>
            <a:pPr algn="r"/>
            <a:r>
              <a:rPr lang="en-US" sz="1200" b="1" dirty="0">
                <a:solidFill>
                  <a:srgbClr val="69768B"/>
                </a:solidFill>
                <a:latin typeface="Avenir Book" panose="02000503020000020003" pitchFamily="2" charset="0"/>
                <a:cs typeface="Arial Narrow" panose="020B0604020202020204" pitchFamily="34" charset="0"/>
              </a:rPr>
              <a:t>Settings</a:t>
            </a:r>
          </a:p>
          <a:p>
            <a:pPr algn="r"/>
            <a:r>
              <a:rPr lang="en-US" sz="1200" dirty="0">
                <a:latin typeface="Avenir Book" panose="02000503020000020003" pitchFamily="2" charset="0"/>
                <a:cs typeface="Arial Narrow" panose="020B0604020202020204" pitchFamily="34" charset="0"/>
              </a:rPr>
              <a:t>Access profile settings, manage your organizations, and get app help.</a:t>
            </a:r>
          </a:p>
        </p:txBody>
      </p:sp>
      <p:cxnSp>
        <p:nvCxnSpPr>
          <p:cNvPr id="42" name="Straight Arrow Connector 41">
            <a:extLst>
              <a:ext uri="{FF2B5EF4-FFF2-40B4-BE49-F238E27FC236}">
                <a16:creationId xmlns:a16="http://schemas.microsoft.com/office/drawing/2014/main" id="{39D1F8B3-0713-C149-9779-A4386ED186D9}"/>
              </a:ext>
            </a:extLst>
          </p:cNvPr>
          <p:cNvCxnSpPr>
            <a:cxnSpLocks/>
          </p:cNvCxnSpPr>
          <p:nvPr/>
        </p:nvCxnSpPr>
        <p:spPr>
          <a:xfrm flipH="1">
            <a:off x="4560276" y="3350745"/>
            <a:ext cx="762526"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D30867DB-0713-0447-9337-8725BA20031E}"/>
              </a:ext>
            </a:extLst>
          </p:cNvPr>
          <p:cNvPicPr>
            <a:picLocks noChangeAspect="1"/>
          </p:cNvPicPr>
          <p:nvPr/>
        </p:nvPicPr>
        <p:blipFill>
          <a:blip r:embed="rId5"/>
          <a:stretch>
            <a:fillRect/>
          </a:stretch>
        </p:blipFill>
        <p:spPr>
          <a:xfrm>
            <a:off x="225320" y="9092609"/>
            <a:ext cx="1968500" cy="762000"/>
          </a:xfrm>
          <a:prstGeom prst="rect">
            <a:avLst/>
          </a:prstGeom>
        </p:spPr>
      </p:pic>
      <p:pic>
        <p:nvPicPr>
          <p:cNvPr id="44" name="Picture 43">
            <a:extLst>
              <a:ext uri="{FF2B5EF4-FFF2-40B4-BE49-F238E27FC236}">
                <a16:creationId xmlns:a16="http://schemas.microsoft.com/office/drawing/2014/main" id="{4D1B77C7-88E3-8243-B035-F605FA9CE357}"/>
              </a:ext>
            </a:extLst>
          </p:cNvPr>
          <p:cNvPicPr>
            <a:picLocks noChangeAspect="1"/>
          </p:cNvPicPr>
          <p:nvPr/>
        </p:nvPicPr>
        <p:blipFill>
          <a:blip r:embed="rId6"/>
          <a:stretch>
            <a:fillRect/>
          </a:stretch>
        </p:blipFill>
        <p:spPr>
          <a:xfrm>
            <a:off x="2232635" y="9217277"/>
            <a:ext cx="1727797" cy="511940"/>
          </a:xfrm>
          <a:prstGeom prst="rect">
            <a:avLst/>
          </a:prstGeom>
        </p:spPr>
      </p:pic>
      <p:sp>
        <p:nvSpPr>
          <p:cNvPr id="46" name="TextBox 45">
            <a:extLst>
              <a:ext uri="{FF2B5EF4-FFF2-40B4-BE49-F238E27FC236}">
                <a16:creationId xmlns:a16="http://schemas.microsoft.com/office/drawing/2014/main" id="{5C2A5562-CB5E-B042-8556-680DEE6A7FB8}"/>
              </a:ext>
            </a:extLst>
          </p:cNvPr>
          <p:cNvSpPr txBox="1"/>
          <p:nvPr/>
        </p:nvSpPr>
        <p:spPr>
          <a:xfrm>
            <a:off x="5224470" y="5103150"/>
            <a:ext cx="1879601" cy="830998"/>
          </a:xfrm>
          <a:prstGeom prst="rect">
            <a:avLst/>
          </a:prstGeom>
          <a:noFill/>
        </p:spPr>
        <p:txBody>
          <a:bodyPr wrap="square" rtlCol="0">
            <a:spAutoFit/>
          </a:bodyPr>
          <a:lstStyle/>
          <a:p>
            <a:pPr algn="r"/>
            <a:r>
              <a:rPr lang="en-US" sz="1200" b="1" dirty="0" err="1">
                <a:solidFill>
                  <a:srgbClr val="002060"/>
                </a:solidFill>
                <a:latin typeface="Avenir Book" panose="02000503020000020003" pitchFamily="2" charset="0"/>
                <a:cs typeface="Arial Narrow" panose="020B0604020202020204" pitchFamily="34" charset="0"/>
              </a:rPr>
              <a:t>SafeWalk</a:t>
            </a:r>
            <a:endParaRPr lang="en-US" sz="1200" b="1" dirty="0">
              <a:solidFill>
                <a:srgbClr val="002060"/>
              </a:solidFill>
              <a:latin typeface="Avenir Book" panose="02000503020000020003" pitchFamily="2" charset="0"/>
              <a:cs typeface="Arial Narrow" panose="020B0604020202020204" pitchFamily="34" charset="0"/>
            </a:endParaRPr>
          </a:p>
          <a:p>
            <a:pPr algn="r"/>
            <a:r>
              <a:rPr lang="en-US" sz="1200" dirty="0">
                <a:latin typeface="Avenir Book" panose="02000503020000020003" pitchFamily="2" charset="0"/>
                <a:cs typeface="Arial Narrow" panose="020B0604020202020204" pitchFamily="34" charset="0"/>
              </a:rPr>
              <a:t>Invite friends to virtually walk you to your destination.</a:t>
            </a:r>
          </a:p>
        </p:txBody>
      </p:sp>
      <p:cxnSp>
        <p:nvCxnSpPr>
          <p:cNvPr id="49" name="Straight Arrow Connector 48">
            <a:extLst>
              <a:ext uri="{FF2B5EF4-FFF2-40B4-BE49-F238E27FC236}">
                <a16:creationId xmlns:a16="http://schemas.microsoft.com/office/drawing/2014/main" id="{2D30A183-D02D-544B-B679-504D9C8FC949}"/>
              </a:ext>
            </a:extLst>
          </p:cNvPr>
          <p:cNvCxnSpPr>
            <a:cxnSpLocks/>
          </p:cNvCxnSpPr>
          <p:nvPr/>
        </p:nvCxnSpPr>
        <p:spPr>
          <a:xfrm>
            <a:off x="4380451" y="5792734"/>
            <a:ext cx="1494885" cy="0"/>
          </a:xfrm>
          <a:prstGeom prst="straightConnector1">
            <a:avLst/>
          </a:prstGeom>
          <a:ln w="25400">
            <a:solidFill>
              <a:srgbClr val="00206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0D70667-ED8B-0D46-A398-2702AE6F83CF}"/>
              </a:ext>
            </a:extLst>
          </p:cNvPr>
          <p:cNvSpPr txBox="1"/>
          <p:nvPr/>
        </p:nvSpPr>
        <p:spPr>
          <a:xfrm>
            <a:off x="149119" y="5234998"/>
            <a:ext cx="1973856" cy="1384995"/>
          </a:xfrm>
          <a:prstGeom prst="rect">
            <a:avLst/>
          </a:prstGeom>
          <a:noFill/>
        </p:spPr>
        <p:txBody>
          <a:bodyPr wrap="square" rtlCol="0">
            <a:spAutoFit/>
          </a:bodyPr>
          <a:lstStyle/>
          <a:p>
            <a:r>
              <a:rPr lang="en-US" sz="1200" b="1" dirty="0">
                <a:solidFill>
                  <a:srgbClr val="007CAB"/>
                </a:solidFill>
                <a:latin typeface="Avenir Book" panose="02000503020000020003" pitchFamily="2" charset="0"/>
                <a:cs typeface="Arial Narrow" panose="020B0604020202020204" pitchFamily="34" charset="0"/>
              </a:rPr>
              <a:t>Access Information and Emergency Procedures</a:t>
            </a:r>
          </a:p>
          <a:p>
            <a:r>
              <a:rPr lang="en-US" sz="1200" dirty="0">
                <a:latin typeface="Avenir Book" panose="02000503020000020003" pitchFamily="2" charset="0"/>
                <a:cs typeface="Arial Narrow" panose="020B0604020202020204" pitchFamily="34" charset="0"/>
              </a:rPr>
              <a:t>View important information from your organization, like emergency procedures and community resources.</a:t>
            </a:r>
          </a:p>
        </p:txBody>
      </p:sp>
      <p:sp>
        <p:nvSpPr>
          <p:cNvPr id="51" name="TextBox 50">
            <a:extLst>
              <a:ext uri="{FF2B5EF4-FFF2-40B4-BE49-F238E27FC236}">
                <a16:creationId xmlns:a16="http://schemas.microsoft.com/office/drawing/2014/main" id="{8C9BA205-3F39-574E-B65A-031756C0E1A6}"/>
              </a:ext>
            </a:extLst>
          </p:cNvPr>
          <p:cNvSpPr txBox="1"/>
          <p:nvPr/>
        </p:nvSpPr>
        <p:spPr>
          <a:xfrm>
            <a:off x="4963519" y="6860207"/>
            <a:ext cx="2038396" cy="830997"/>
          </a:xfrm>
          <a:prstGeom prst="rect">
            <a:avLst/>
          </a:prstGeom>
          <a:noFill/>
        </p:spPr>
        <p:txBody>
          <a:bodyPr wrap="square" rtlCol="0">
            <a:spAutoFit/>
          </a:bodyPr>
          <a:lstStyle/>
          <a:p>
            <a:pPr algn="r"/>
            <a:r>
              <a:rPr lang="en-US" sz="1200" b="1" dirty="0">
                <a:solidFill>
                  <a:srgbClr val="69768B"/>
                </a:solidFill>
                <a:latin typeface="Avenir Book" panose="02000503020000020003" pitchFamily="2" charset="0"/>
                <a:cs typeface="Arial Narrow" panose="020B0604020202020204" pitchFamily="34" charset="0"/>
              </a:rPr>
              <a:t>Tab Navigation: Activity</a:t>
            </a:r>
          </a:p>
          <a:p>
            <a:pPr algn="r"/>
            <a:r>
              <a:rPr lang="en-US" sz="1200" dirty="0">
                <a:latin typeface="Avenir Book" panose="02000503020000020003" pitchFamily="2" charset="0"/>
                <a:cs typeface="Arial Narrow" panose="020B0604020202020204" pitchFamily="34" charset="0"/>
              </a:rPr>
              <a:t>Access broadcast messages, check-ins, and chat conversations.</a:t>
            </a:r>
          </a:p>
        </p:txBody>
      </p:sp>
      <p:sp>
        <p:nvSpPr>
          <p:cNvPr id="52" name="Google Shape;66;p14">
            <a:extLst>
              <a:ext uri="{FF2B5EF4-FFF2-40B4-BE49-F238E27FC236}">
                <a16:creationId xmlns:a16="http://schemas.microsoft.com/office/drawing/2014/main" id="{CD38B6F5-283E-8F44-BF70-5497EFC7339F}"/>
              </a:ext>
            </a:extLst>
          </p:cNvPr>
          <p:cNvSpPr txBox="1"/>
          <p:nvPr/>
        </p:nvSpPr>
        <p:spPr>
          <a:xfrm>
            <a:off x="2657477" y="3220279"/>
            <a:ext cx="922818" cy="109728"/>
          </a:xfrm>
          <a:prstGeom prst="rect">
            <a:avLst/>
          </a:prstGeom>
          <a:solidFill>
            <a:srgbClr val="FAFBFF"/>
          </a:solidFill>
          <a:ln>
            <a:noFill/>
          </a:ln>
        </p:spPr>
        <p:txBody>
          <a:bodyPr spcFirstLastPara="1" wrap="square" lIns="0" tIns="0" rIns="0" bIns="0" anchor="t" anchorCtr="0">
            <a:noAutofit/>
          </a:bodyPr>
          <a:lstStyle/>
          <a:p>
            <a:pPr lvl="0" indent="0" algn="l" rtl="0">
              <a:spcBef>
                <a:spcPts val="0"/>
              </a:spcBef>
              <a:spcAft>
                <a:spcPts val="0"/>
              </a:spcAft>
              <a:buNone/>
            </a:pPr>
            <a:r>
              <a:rPr lang="en" sz="700" dirty="0">
                <a:solidFill>
                  <a:srgbClr val="67768F"/>
                </a:solidFill>
                <a:latin typeface="Inter"/>
                <a:ea typeface="Inter"/>
                <a:cs typeface="Inter"/>
                <a:sym typeface="Inter"/>
              </a:rPr>
              <a:t>Glover Park Corp</a:t>
            </a:r>
            <a:endParaRPr sz="700" dirty="0">
              <a:solidFill>
                <a:srgbClr val="67768F"/>
              </a:solidFill>
              <a:latin typeface="Inter"/>
              <a:ea typeface="Inter"/>
              <a:cs typeface="Inter"/>
              <a:sym typeface="Inter"/>
            </a:endParaRPr>
          </a:p>
        </p:txBody>
      </p:sp>
      <p:sp>
        <p:nvSpPr>
          <p:cNvPr id="53" name="Rounded Rectangle 52">
            <a:extLst>
              <a:ext uri="{FF2B5EF4-FFF2-40B4-BE49-F238E27FC236}">
                <a16:creationId xmlns:a16="http://schemas.microsoft.com/office/drawing/2014/main" id="{05DD7D58-27BF-9246-BC59-281087684F97}"/>
              </a:ext>
            </a:extLst>
          </p:cNvPr>
          <p:cNvSpPr/>
          <p:nvPr/>
        </p:nvSpPr>
        <p:spPr>
          <a:xfrm>
            <a:off x="4875792" y="8400111"/>
            <a:ext cx="2255813" cy="1384995"/>
          </a:xfrm>
          <a:prstGeom prst="roundRect">
            <a:avLst/>
          </a:prstGeom>
          <a:noFill/>
          <a:ln w="38100">
            <a:solidFill>
              <a:srgbClr val="43BEE6"/>
            </a:solidFill>
          </a:ln>
          <a:effectLst>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r"/>
            <a:r>
              <a:rPr lang="en-US" sz="2400" b="1" dirty="0">
                <a:solidFill>
                  <a:schemeClr val="tx1"/>
                </a:solidFill>
                <a:latin typeface="Avenir Book" panose="02000503020000020003" pitchFamily="2" charset="0"/>
                <a:cs typeface="Arial Narrow" panose="020B0604020202020204" pitchFamily="34" charset="0"/>
              </a:rPr>
              <a:t>Get LiveSafe</a:t>
            </a:r>
          </a:p>
          <a:p>
            <a:pPr algn="r"/>
            <a:r>
              <a:rPr lang="en-US" sz="1200" dirty="0">
                <a:solidFill>
                  <a:schemeClr val="tx1"/>
                </a:solidFill>
                <a:latin typeface="Avenir Book" panose="02000503020000020003" pitchFamily="2" charset="0"/>
                <a:cs typeface="Arial Narrow" panose="020B0604020202020204" pitchFamily="34" charset="0"/>
              </a:rPr>
              <a:t>Download “LiveSafe” from the App Store or Google Play. Register and fill out your profile. Search for &amp; select our organization. You’re set!</a:t>
            </a:r>
          </a:p>
        </p:txBody>
      </p:sp>
      <p:sp>
        <p:nvSpPr>
          <p:cNvPr id="37" name="TextBox 36">
            <a:extLst>
              <a:ext uri="{FF2B5EF4-FFF2-40B4-BE49-F238E27FC236}">
                <a16:creationId xmlns:a16="http://schemas.microsoft.com/office/drawing/2014/main" id="{AD9B7CAF-2245-5741-B988-795386335272}"/>
              </a:ext>
            </a:extLst>
          </p:cNvPr>
          <p:cNvSpPr txBox="1"/>
          <p:nvPr/>
        </p:nvSpPr>
        <p:spPr>
          <a:xfrm>
            <a:off x="1538505" y="8130097"/>
            <a:ext cx="3284237" cy="1200329"/>
          </a:xfrm>
          <a:prstGeom prst="rect">
            <a:avLst/>
          </a:prstGeom>
          <a:noFill/>
        </p:spPr>
        <p:txBody>
          <a:bodyPr wrap="square" rtlCol="0">
            <a:spAutoFit/>
          </a:bodyPr>
          <a:lstStyle/>
          <a:p>
            <a:pPr algn="ctr"/>
            <a:r>
              <a:rPr lang="en-US" sz="1200" b="1" dirty="0">
                <a:solidFill>
                  <a:srgbClr val="1AB1E0"/>
                </a:solidFill>
                <a:latin typeface="Avenir Book" panose="02000503020000020003" pitchFamily="2" charset="0"/>
                <a:cs typeface="Arial Narrow" panose="020B0604020202020204" pitchFamily="34" charset="0"/>
              </a:rPr>
              <a:t>Submit Tips to Safety &amp; Security</a:t>
            </a:r>
          </a:p>
          <a:p>
            <a:pPr algn="ctr"/>
            <a:r>
              <a:rPr lang="en-US" sz="1200" dirty="0">
                <a:latin typeface="Avenir Book" panose="02000503020000020003" pitchFamily="2" charset="0"/>
                <a:cs typeface="Arial Narrow" panose="020B0604020202020204" pitchFamily="34" charset="0"/>
              </a:rPr>
              <a:t>Share safety concerns with your organization while you’re away. You can submit text, files, or video, anonymously if desired.</a:t>
            </a:r>
          </a:p>
          <a:p>
            <a:pPr algn="ctr"/>
            <a:endParaRPr lang="en-US" sz="1200" dirty="0">
              <a:latin typeface="Avenir Book" panose="02000503020000020003" pitchFamily="2" charset="0"/>
              <a:cs typeface="Arial Narrow" panose="020B0604020202020204" pitchFamily="34" charset="0"/>
            </a:endParaRPr>
          </a:p>
          <a:p>
            <a:pPr algn="ctr"/>
            <a:endParaRPr lang="en-US" sz="1200" dirty="0">
              <a:latin typeface="Avenir Book" panose="02000503020000020003" pitchFamily="2" charset="0"/>
              <a:cs typeface="Arial Narrow" panose="020B0604020202020204" pitchFamily="34" charset="0"/>
            </a:endParaRPr>
          </a:p>
        </p:txBody>
      </p:sp>
      <p:sp>
        <p:nvSpPr>
          <p:cNvPr id="39" name="Rectangle 38">
            <a:extLst>
              <a:ext uri="{FF2B5EF4-FFF2-40B4-BE49-F238E27FC236}">
                <a16:creationId xmlns:a16="http://schemas.microsoft.com/office/drawing/2014/main" id="{19E08F83-0F34-7949-91ED-AF36366784CD}"/>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pic>
        <p:nvPicPr>
          <p:cNvPr id="48" name="Picture 47">
            <a:extLst>
              <a:ext uri="{FF2B5EF4-FFF2-40B4-BE49-F238E27FC236}">
                <a16:creationId xmlns:a16="http://schemas.microsoft.com/office/drawing/2014/main" id="{CFE0D296-7E25-A640-8A7E-CDB36545AFD2}"/>
              </a:ext>
            </a:extLst>
          </p:cNvPr>
          <p:cNvPicPr>
            <a:picLocks noChangeAspect="1"/>
          </p:cNvPicPr>
          <p:nvPr/>
        </p:nvPicPr>
        <p:blipFill>
          <a:blip r:embed="rId7"/>
          <a:srcRect/>
          <a:stretch/>
        </p:blipFill>
        <p:spPr>
          <a:xfrm>
            <a:off x="129647" y="289454"/>
            <a:ext cx="3330324" cy="477928"/>
          </a:xfrm>
          <a:prstGeom prst="rect">
            <a:avLst/>
          </a:prstGeom>
        </p:spPr>
      </p:pic>
      <p:pic>
        <p:nvPicPr>
          <p:cNvPr id="47" name="Picture 46">
            <a:extLst>
              <a:ext uri="{FF2B5EF4-FFF2-40B4-BE49-F238E27FC236}">
                <a16:creationId xmlns:a16="http://schemas.microsoft.com/office/drawing/2014/main" id="{476BAF20-7D13-0A4D-B7D5-A83EEFC9D094}"/>
              </a:ext>
            </a:extLst>
          </p:cNvPr>
          <p:cNvPicPr>
            <a:picLocks noChangeAspect="1"/>
          </p:cNvPicPr>
          <p:nvPr/>
        </p:nvPicPr>
        <p:blipFill>
          <a:blip r:embed="rId8"/>
          <a:stretch>
            <a:fillRect/>
          </a:stretch>
        </p:blipFill>
        <p:spPr>
          <a:xfrm>
            <a:off x="6302113" y="141578"/>
            <a:ext cx="872972" cy="872972"/>
          </a:xfrm>
          <a:prstGeom prst="rect">
            <a:avLst/>
          </a:prstGeom>
        </p:spPr>
      </p:pic>
      <p:sp>
        <p:nvSpPr>
          <p:cNvPr id="36" name="Title 1">
            <a:extLst>
              <a:ext uri="{FF2B5EF4-FFF2-40B4-BE49-F238E27FC236}">
                <a16:creationId xmlns:a16="http://schemas.microsoft.com/office/drawing/2014/main" id="{E9B5D5F6-B1E8-8745-B859-04697B8FA442}"/>
              </a:ext>
            </a:extLst>
          </p:cNvPr>
          <p:cNvSpPr txBox="1">
            <a:spLocks/>
          </p:cNvSpPr>
          <p:nvPr/>
        </p:nvSpPr>
        <p:spPr>
          <a:xfrm>
            <a:off x="704997" y="1156458"/>
            <a:ext cx="5905207" cy="1652694"/>
          </a:xfrm>
          <a:prstGeom prst="rect">
            <a:avLst/>
          </a:prstGeom>
        </p:spPr>
        <p:txBody>
          <a:bodyPr vert="horz" lIns="91440" tIns="45720" rIns="91440" bIns="45720" rtlCol="0" anchor="ctr">
            <a:normAutofit/>
          </a:bodyPr>
          <a:lstStyle>
            <a:lvl1pPr algn="l" defTabSz="731520" rtl="0" eaLnBrk="1" latinLnBrk="0" hangingPunct="1">
              <a:lnSpc>
                <a:spcPct val="90000"/>
              </a:lnSpc>
              <a:spcBef>
                <a:spcPct val="0"/>
              </a:spcBef>
              <a:buNone/>
              <a:defRPr sz="3520" kern="1200">
                <a:solidFill>
                  <a:schemeClr val="tx1"/>
                </a:solidFill>
                <a:latin typeface="+mj-lt"/>
                <a:ea typeface="+mj-ea"/>
                <a:cs typeface="+mj-cs"/>
              </a:defRPr>
            </a:lvl1pPr>
          </a:lstStyle>
          <a:p>
            <a:pPr algn="ctr"/>
            <a:r>
              <a:rPr lang="en-US" sz="3431" b="1" dirty="0">
                <a:solidFill>
                  <a:srgbClr val="43BEE6"/>
                </a:solidFill>
                <a:latin typeface="Lato" panose="020F0502020204030203" pitchFamily="34" charset="0"/>
                <a:ea typeface="Lato" panose="020F0502020204030203" pitchFamily="34" charset="0"/>
                <a:cs typeface="Lato" panose="020F0502020204030203" pitchFamily="34" charset="0"/>
              </a:rPr>
              <a:t>Download LiveSafe</a:t>
            </a:r>
            <a:br>
              <a:rPr lang="en-US" sz="5273" b="1" dirty="0">
                <a:solidFill>
                  <a:srgbClr val="1AB1E0"/>
                </a:solidFill>
                <a:latin typeface="Lato" panose="020F0502020204030203" pitchFamily="34" charset="0"/>
                <a:ea typeface="Lato" panose="020F0502020204030203" pitchFamily="34" charset="0"/>
                <a:cs typeface="Lato" panose="020F0502020204030203" pitchFamily="34" charset="0"/>
              </a:rPr>
            </a:br>
            <a:r>
              <a:rPr lang="en-US" sz="699" b="1" dirty="0">
                <a:solidFill>
                  <a:srgbClr val="1AB1E0"/>
                </a:solidFill>
                <a:latin typeface="Lato" panose="020F0502020204030203" pitchFamily="34" charset="0"/>
                <a:ea typeface="Lato" panose="020F0502020204030203" pitchFamily="34" charset="0"/>
                <a:cs typeface="Lato" panose="020F0502020204030203" pitchFamily="34" charset="0"/>
              </a:rPr>
              <a:t> </a:t>
            </a:r>
            <a:br>
              <a:rPr lang="en-US" sz="5273" b="1" dirty="0">
                <a:solidFill>
                  <a:srgbClr val="1AB1E0"/>
                </a:solidFill>
                <a:latin typeface="Lato" panose="020F0502020204030203" pitchFamily="34" charset="0"/>
                <a:ea typeface="Lato" panose="020F0502020204030203" pitchFamily="34" charset="0"/>
                <a:cs typeface="Lato" panose="020F0502020204030203" pitchFamily="34" charset="0"/>
              </a:rPr>
            </a:br>
            <a:r>
              <a:rPr lang="en-US" sz="2033" dirty="0">
                <a:solidFill>
                  <a:srgbClr val="007CAB"/>
                </a:solidFill>
                <a:latin typeface="Lato" panose="020F0502020204030203" pitchFamily="34" charset="0"/>
                <a:ea typeface="Lato" panose="020F0502020204030203" pitchFamily="34" charset="0"/>
                <a:cs typeface="Lato" panose="020F0502020204030203" pitchFamily="34" charset="0"/>
              </a:rPr>
              <a:t>LiveSafe is a free benefit for your community</a:t>
            </a:r>
            <a:br>
              <a:rPr lang="en-US" sz="2795" dirty="0">
                <a:latin typeface="Lato" panose="020F0502020204030203" pitchFamily="34" charset="0"/>
                <a:ea typeface="Lato" panose="020F0502020204030203" pitchFamily="34" charset="0"/>
                <a:cs typeface="Lato" panose="020F0502020204030203" pitchFamily="34" charset="0"/>
              </a:rPr>
            </a:br>
            <a:endParaRPr lang="en-US" sz="2795"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494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560E-7332-4846-87AC-EDA1C3A6E42C}"/>
              </a:ext>
            </a:extLst>
          </p:cNvPr>
          <p:cNvSpPr>
            <a:spLocks noGrp="1"/>
          </p:cNvSpPr>
          <p:nvPr>
            <p:ph type="title"/>
          </p:nvPr>
        </p:nvSpPr>
        <p:spPr>
          <a:xfrm>
            <a:off x="831280" y="1208859"/>
            <a:ext cx="5652641" cy="1652694"/>
          </a:xfrm>
        </p:spPr>
        <p:txBody>
          <a:bodyPr>
            <a:normAutofit fontScale="90000"/>
          </a:bodyPr>
          <a:lstStyle/>
          <a:p>
            <a:pPr algn="ctr"/>
            <a:r>
              <a:rPr lang="en-US" sz="5273" b="1" dirty="0">
                <a:solidFill>
                  <a:srgbClr val="007CAB"/>
                </a:solidFill>
                <a:latin typeface="Avenir Book" panose="02000503020000020003" pitchFamily="2" charset="0"/>
                <a:cs typeface="Arial" panose="020B0604020202020204" pitchFamily="34" charset="0"/>
              </a:rPr>
              <a:t>Going Out?</a:t>
            </a:r>
            <a:br>
              <a:rPr lang="en-US" sz="5273" b="1" dirty="0">
                <a:solidFill>
                  <a:srgbClr val="1AB1E0"/>
                </a:solidFill>
                <a:latin typeface="Avenir Book" panose="02000503020000020003" pitchFamily="2" charset="0"/>
                <a:cs typeface="Arial" panose="020B0604020202020204" pitchFamily="34" charset="0"/>
              </a:rPr>
            </a:br>
            <a:r>
              <a:rPr lang="en-US" sz="699" b="1" dirty="0">
                <a:solidFill>
                  <a:srgbClr val="1AB1E0"/>
                </a:solidFill>
                <a:latin typeface="Avenir Book" panose="02000503020000020003" pitchFamily="2" charset="0"/>
                <a:cs typeface="Arial" panose="020B0604020202020204" pitchFamily="34" charset="0"/>
              </a:rPr>
              <a:t> </a:t>
            </a:r>
            <a:br>
              <a:rPr lang="en-US" sz="5273" b="1" dirty="0">
                <a:solidFill>
                  <a:srgbClr val="1AB1E0"/>
                </a:solidFill>
                <a:latin typeface="Avenir Book" panose="02000503020000020003" pitchFamily="2" charset="0"/>
                <a:cs typeface="Arial" panose="020B0604020202020204" pitchFamily="34" charset="0"/>
              </a:rPr>
            </a:br>
            <a:r>
              <a:rPr lang="en-US" sz="1969" dirty="0">
                <a:latin typeface="Avenir Book" panose="02000503020000020003" pitchFamily="2" charset="0"/>
                <a:cs typeface="Arial" panose="020B0604020202020204" pitchFamily="34" charset="0"/>
              </a:rPr>
              <a:t>Keep yourself and your friends safe with LiveSafe.</a:t>
            </a:r>
            <a:br>
              <a:rPr lang="en-US" sz="2795" dirty="0">
                <a:latin typeface="Avenir Book" panose="02000503020000020003" pitchFamily="2" charset="0"/>
                <a:cs typeface="Arial Narrow" panose="020B0604020202020204" pitchFamily="34" charset="0"/>
              </a:rPr>
            </a:br>
            <a:endParaRPr lang="en-US" sz="2795" dirty="0">
              <a:latin typeface="Avenir Book" panose="02000503020000020003" pitchFamily="2" charset="0"/>
              <a:cs typeface="Arial Narrow" panose="020B0604020202020204" pitchFamily="34" charset="0"/>
            </a:endParaRPr>
          </a:p>
        </p:txBody>
      </p:sp>
      <p:sp>
        <p:nvSpPr>
          <p:cNvPr id="7" name="TextBox 6">
            <a:extLst>
              <a:ext uri="{FF2B5EF4-FFF2-40B4-BE49-F238E27FC236}">
                <a16:creationId xmlns:a16="http://schemas.microsoft.com/office/drawing/2014/main" id="{83A6647D-187B-8B4B-93CD-C6AF9BCD1366}"/>
              </a:ext>
            </a:extLst>
          </p:cNvPr>
          <p:cNvSpPr txBox="1"/>
          <p:nvPr/>
        </p:nvSpPr>
        <p:spPr>
          <a:xfrm>
            <a:off x="747995" y="6890442"/>
            <a:ext cx="5819211" cy="1578637"/>
          </a:xfrm>
          <a:prstGeom prst="rect">
            <a:avLst/>
          </a:prstGeom>
          <a:noFill/>
        </p:spPr>
        <p:txBody>
          <a:bodyPr wrap="square" rtlCol="0">
            <a:spAutoFit/>
          </a:bodyPr>
          <a:lstStyle/>
          <a:p>
            <a:pPr algn="ctr"/>
            <a:r>
              <a:rPr lang="en-US" sz="1779" b="1" dirty="0">
                <a:latin typeface="Avenir Book" panose="02000503020000020003" pitchFamily="2" charset="0"/>
                <a:cs typeface="Arial" panose="020B0604020202020204" pitchFamily="34" charset="0"/>
              </a:rPr>
              <a:t>Don’t let an unexpected accident ruin your fun. Use LiveSafe features like SafeWalk, Report Tips, and Emergency Options to stay safe while you’re out.</a:t>
            </a:r>
          </a:p>
          <a:p>
            <a:pPr algn="ctr"/>
            <a:endParaRPr lang="en-US" sz="1271" dirty="0">
              <a:latin typeface="Avenir Book" panose="02000503020000020003" pitchFamily="2" charset="0"/>
              <a:cs typeface="Arial" panose="020B0604020202020204" pitchFamily="34" charset="0"/>
            </a:endParaRPr>
          </a:p>
          <a:p>
            <a:pPr algn="ctr"/>
            <a:r>
              <a:rPr lang="en-US" sz="1525" dirty="0">
                <a:latin typeface="Avenir Book" panose="02000503020000020003" pitchFamily="2" charset="0"/>
                <a:cs typeface="Arial" panose="020B0604020202020204" pitchFamily="34" charset="0"/>
              </a:rPr>
              <a:t>Download the Vector LiveSafe Mobile App today and put safety in your own hands. </a:t>
            </a:r>
          </a:p>
        </p:txBody>
      </p:sp>
      <p:pic>
        <p:nvPicPr>
          <p:cNvPr id="8" name="Picture 7">
            <a:extLst>
              <a:ext uri="{FF2B5EF4-FFF2-40B4-BE49-F238E27FC236}">
                <a16:creationId xmlns:a16="http://schemas.microsoft.com/office/drawing/2014/main" id="{2356A25B-6BB1-5549-B6FD-5246245354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25"/>
          <a:stretch/>
        </p:blipFill>
        <p:spPr>
          <a:xfrm>
            <a:off x="-3015" y="2615040"/>
            <a:ext cx="7315200" cy="4114800"/>
          </a:xfrm>
          <a:prstGeom prst="rect">
            <a:avLst/>
          </a:prstGeom>
        </p:spPr>
      </p:pic>
      <p:sp>
        <p:nvSpPr>
          <p:cNvPr id="24" name="Rectangle 23">
            <a:extLst>
              <a:ext uri="{FF2B5EF4-FFF2-40B4-BE49-F238E27FC236}">
                <a16:creationId xmlns:a16="http://schemas.microsoft.com/office/drawing/2014/main" id="{590429E3-241C-5148-B8BD-941168FA83F0}"/>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E9382EBF-0647-5F47-B9C7-92DE8BA2A4E1}"/>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8" name="Picture 27">
            <a:extLst>
              <a:ext uri="{FF2B5EF4-FFF2-40B4-BE49-F238E27FC236}">
                <a16:creationId xmlns:a16="http://schemas.microsoft.com/office/drawing/2014/main" id="{C7749624-33B2-6C45-95B6-EB879651FD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pic>
        <p:nvPicPr>
          <p:cNvPr id="30" name="Picture 29">
            <a:extLst>
              <a:ext uri="{FF2B5EF4-FFF2-40B4-BE49-F238E27FC236}">
                <a16:creationId xmlns:a16="http://schemas.microsoft.com/office/drawing/2014/main" id="{B235266D-50A7-2F4F-8106-B8F185E7ED6D}"/>
              </a:ext>
            </a:extLst>
          </p:cNvPr>
          <p:cNvPicPr>
            <a:picLocks noChangeAspect="1"/>
          </p:cNvPicPr>
          <p:nvPr/>
        </p:nvPicPr>
        <p:blipFill>
          <a:blip r:embed="rId5"/>
          <a:srcRect/>
          <a:stretch/>
        </p:blipFill>
        <p:spPr>
          <a:xfrm>
            <a:off x="129647" y="289454"/>
            <a:ext cx="3330324" cy="477928"/>
          </a:xfrm>
          <a:prstGeom prst="rect">
            <a:avLst/>
          </a:prstGeom>
        </p:spPr>
      </p:pic>
      <p:sp>
        <p:nvSpPr>
          <p:cNvPr id="31" name="Content Placeholder 2">
            <a:extLst>
              <a:ext uri="{FF2B5EF4-FFF2-40B4-BE49-F238E27FC236}">
                <a16:creationId xmlns:a16="http://schemas.microsoft.com/office/drawing/2014/main" id="{31EFADB9-53DE-E84C-BB96-BD089F3E4CA4}"/>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32" name="Straight Connector 31">
            <a:extLst>
              <a:ext uri="{FF2B5EF4-FFF2-40B4-BE49-F238E27FC236}">
                <a16:creationId xmlns:a16="http://schemas.microsoft.com/office/drawing/2014/main" id="{3C18351B-14F9-114E-A42D-DF40416716D3}"/>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140A535-4B9A-9E4C-8C29-3C4760923DA4}"/>
              </a:ext>
            </a:extLst>
          </p:cNvPr>
          <p:cNvPicPr>
            <a:picLocks noChangeAspect="1"/>
          </p:cNvPicPr>
          <p:nvPr/>
        </p:nvPicPr>
        <p:blipFill>
          <a:blip r:embed="rId6"/>
          <a:stretch>
            <a:fillRect/>
          </a:stretch>
        </p:blipFill>
        <p:spPr>
          <a:xfrm>
            <a:off x="129647" y="8599716"/>
            <a:ext cx="1719598" cy="665651"/>
          </a:xfrm>
          <a:prstGeom prst="rect">
            <a:avLst/>
          </a:prstGeom>
        </p:spPr>
      </p:pic>
      <p:pic>
        <p:nvPicPr>
          <p:cNvPr id="34" name="Picture 33">
            <a:extLst>
              <a:ext uri="{FF2B5EF4-FFF2-40B4-BE49-F238E27FC236}">
                <a16:creationId xmlns:a16="http://schemas.microsoft.com/office/drawing/2014/main" id="{7C2A28C0-834C-2F4E-8A4C-9BD3F51AB14C}"/>
              </a:ext>
            </a:extLst>
          </p:cNvPr>
          <p:cNvPicPr>
            <a:picLocks noChangeAspect="1"/>
          </p:cNvPicPr>
          <p:nvPr/>
        </p:nvPicPr>
        <p:blipFill>
          <a:blip r:embed="rId7"/>
          <a:stretch>
            <a:fillRect/>
          </a:stretch>
        </p:blipFill>
        <p:spPr>
          <a:xfrm>
            <a:off x="234781" y="9265367"/>
            <a:ext cx="1509330" cy="447209"/>
          </a:xfrm>
          <a:prstGeom prst="rect">
            <a:avLst/>
          </a:prstGeom>
        </p:spPr>
      </p:pic>
      <p:pic>
        <p:nvPicPr>
          <p:cNvPr id="35" name="Picture 34">
            <a:extLst>
              <a:ext uri="{FF2B5EF4-FFF2-40B4-BE49-F238E27FC236}">
                <a16:creationId xmlns:a16="http://schemas.microsoft.com/office/drawing/2014/main" id="{3CE28831-6E7B-1F48-999B-5406AC2D6DB5}"/>
              </a:ext>
            </a:extLst>
          </p:cNvPr>
          <p:cNvPicPr>
            <a:picLocks noChangeAspect="1"/>
          </p:cNvPicPr>
          <p:nvPr/>
        </p:nvPicPr>
        <p:blipFill>
          <a:blip r:embed="rId8"/>
          <a:stretch>
            <a:fillRect/>
          </a:stretch>
        </p:blipFill>
        <p:spPr>
          <a:xfrm>
            <a:off x="1954379" y="8722760"/>
            <a:ext cx="1009511" cy="1009511"/>
          </a:xfrm>
          <a:prstGeom prst="rect">
            <a:avLst/>
          </a:prstGeom>
        </p:spPr>
      </p:pic>
    </p:spTree>
    <p:extLst>
      <p:ext uri="{BB962C8B-B14F-4D97-AF65-F5344CB8AC3E}">
        <p14:creationId xmlns:p14="http://schemas.microsoft.com/office/powerpoint/2010/main" val="45991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560E-7332-4846-87AC-EDA1C3A6E42C}"/>
              </a:ext>
            </a:extLst>
          </p:cNvPr>
          <p:cNvSpPr>
            <a:spLocks noGrp="1"/>
          </p:cNvSpPr>
          <p:nvPr>
            <p:ph type="title"/>
          </p:nvPr>
        </p:nvSpPr>
        <p:spPr>
          <a:xfrm>
            <a:off x="683160" y="1095119"/>
            <a:ext cx="5952519" cy="1698942"/>
          </a:xfrm>
        </p:spPr>
        <p:txBody>
          <a:bodyPr>
            <a:normAutofit/>
          </a:bodyPr>
          <a:lstStyle/>
          <a:p>
            <a:pPr algn="ctr"/>
            <a:r>
              <a:rPr lang="en-US" sz="4574" b="1" dirty="0">
                <a:solidFill>
                  <a:srgbClr val="007CAB"/>
                </a:solidFill>
                <a:latin typeface="Avenir Book" panose="02000503020000020003" pitchFamily="2" charset="0"/>
                <a:cs typeface="Arial" panose="020B0604020202020204" pitchFamily="34" charset="0"/>
              </a:rPr>
              <a:t>Know the Difference</a:t>
            </a:r>
            <a:br>
              <a:rPr lang="en-US" sz="3177" b="1" dirty="0">
                <a:solidFill>
                  <a:srgbClr val="007CAB"/>
                </a:solidFill>
                <a:latin typeface="Avenir Book" panose="02000503020000020003" pitchFamily="2" charset="0"/>
                <a:cs typeface="Arial" panose="020B0604020202020204" pitchFamily="34" charset="0"/>
              </a:rPr>
            </a:br>
            <a:r>
              <a:rPr lang="en-US" sz="1779" b="1" dirty="0">
                <a:solidFill>
                  <a:srgbClr val="007CAB"/>
                </a:solidFill>
                <a:latin typeface="Avenir Book" panose="02000503020000020003" pitchFamily="2" charset="0"/>
                <a:cs typeface="Arial" panose="020B0604020202020204" pitchFamily="34" charset="0"/>
              </a:rPr>
              <a:t> </a:t>
            </a:r>
            <a:br>
              <a:rPr lang="en-US" sz="2287" b="1" dirty="0">
                <a:latin typeface="Avenir Book" panose="02000503020000020003" pitchFamily="2" charset="0"/>
                <a:cs typeface="Arial" panose="020B0604020202020204" pitchFamily="34" charset="0"/>
              </a:rPr>
            </a:br>
            <a:r>
              <a:rPr lang="en-US" sz="2287" b="1" dirty="0">
                <a:latin typeface="Avenir Book" panose="02000503020000020003" pitchFamily="2" charset="0"/>
                <a:cs typeface="Arial" panose="020B0604020202020204" pitchFamily="34" charset="0"/>
              </a:rPr>
              <a:t>between having fun and abusing alcohol</a:t>
            </a:r>
            <a:endParaRPr lang="en-US" sz="2287" dirty="0">
              <a:latin typeface="Avenir Book" panose="02000503020000020003" pitchFamily="2" charset="0"/>
              <a:cs typeface="Arial" panose="020B0604020202020204" pitchFamily="34" charset="0"/>
            </a:endParaRPr>
          </a:p>
        </p:txBody>
      </p:sp>
      <p:sp>
        <p:nvSpPr>
          <p:cNvPr id="15" name="Title 1">
            <a:extLst>
              <a:ext uri="{FF2B5EF4-FFF2-40B4-BE49-F238E27FC236}">
                <a16:creationId xmlns:a16="http://schemas.microsoft.com/office/drawing/2014/main" id="{3F830456-B270-7D4A-AB43-43265A1A2757}"/>
              </a:ext>
            </a:extLst>
          </p:cNvPr>
          <p:cNvSpPr txBox="1">
            <a:spLocks/>
          </p:cNvSpPr>
          <p:nvPr/>
        </p:nvSpPr>
        <p:spPr>
          <a:xfrm>
            <a:off x="901050" y="5236021"/>
            <a:ext cx="5503941" cy="942261"/>
          </a:xfrm>
          <a:prstGeom prst="rect">
            <a:avLst/>
          </a:prstGeom>
        </p:spPr>
        <p:txBody>
          <a:bodyPr vert="horz" lIns="58093" tIns="29047" rIns="58093" bIns="29047" rtlCol="0" anchor="ctr">
            <a:normAutofit fontScale="92500" lnSpcReduction="100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3812" b="1" dirty="0">
                <a:solidFill>
                  <a:schemeClr val="bg1"/>
                </a:solidFill>
                <a:latin typeface="Arial" panose="020B0604020202020204" pitchFamily="34" charset="0"/>
                <a:cs typeface="Arial" panose="020B0604020202020204" pitchFamily="34" charset="0"/>
              </a:rPr>
              <a:t>Do you know what never takes a holiday?</a:t>
            </a:r>
            <a:endParaRPr lang="en-US" sz="3049" dirty="0">
              <a:solidFill>
                <a:schemeClr val="bg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F4101041-869B-7942-A34E-8ECB31AC50F3}"/>
              </a:ext>
            </a:extLst>
          </p:cNvPr>
          <p:cNvSpPr txBox="1">
            <a:spLocks/>
          </p:cNvSpPr>
          <p:nvPr/>
        </p:nvSpPr>
        <p:spPr>
          <a:xfrm>
            <a:off x="363647" y="6637806"/>
            <a:ext cx="6578745" cy="1922827"/>
          </a:xfrm>
          <a:prstGeom prst="rect">
            <a:avLst/>
          </a:prstGeom>
        </p:spPr>
        <p:txBody>
          <a:bodyPr vert="horz" lIns="58093" tIns="29047" rIns="58093" bIns="29047"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1779" b="1" dirty="0">
                <a:latin typeface="Avenir Book" panose="02000503020000020003" pitchFamily="2" charset="0"/>
                <a:cs typeface="Arial" panose="020B0604020202020204" pitchFamily="34" charset="0"/>
              </a:rPr>
              <a:t>Alcohol abuse can be a sign of a more serious issue like depression or suicide. Know the difference between having fun and needing alcohol to cope with something more significant.</a:t>
            </a:r>
          </a:p>
          <a:p>
            <a:pPr algn="ctr"/>
            <a:endParaRPr lang="en-US" sz="889" dirty="0">
              <a:latin typeface="Avenir Book" panose="02000503020000020003" pitchFamily="2" charset="0"/>
              <a:cs typeface="Arial" panose="020B0604020202020204" pitchFamily="34" charset="0"/>
            </a:endParaRPr>
          </a:p>
          <a:p>
            <a:pPr algn="ctr"/>
            <a:r>
              <a:rPr lang="en-US" sz="1525" dirty="0">
                <a:latin typeface="Avenir Book" panose="02000503020000020003" pitchFamily="2" charset="0"/>
                <a:cs typeface="Arial" panose="020B0604020202020204" pitchFamily="34" charset="0"/>
              </a:rPr>
              <a:t>With LiveSafe, you can report alcohol or substance abuse and other serious concerns </a:t>
            </a:r>
            <a:r>
              <a:rPr lang="en-US" sz="1525" b="1" dirty="0">
                <a:latin typeface="Avenir Book" panose="02000503020000020003" pitchFamily="2" charset="0"/>
                <a:cs typeface="Arial" panose="020B0604020202020204" pitchFamily="34" charset="0"/>
              </a:rPr>
              <a:t>anonymously</a:t>
            </a:r>
            <a:r>
              <a:rPr lang="en-US" sz="1525" dirty="0">
                <a:latin typeface="Avenir Book" panose="02000503020000020003" pitchFamily="2" charset="0"/>
                <a:cs typeface="Arial" panose="020B0604020202020204" pitchFamily="34" charset="0"/>
              </a:rPr>
              <a:t> to keep your friend safe and help them access resources and help.</a:t>
            </a:r>
            <a:r>
              <a:rPr lang="en-US" sz="1779" dirty="0">
                <a:latin typeface="Avenir Book" panose="02000503020000020003" pitchFamily="2" charset="0"/>
                <a:cs typeface="Arial" panose="020B0604020202020204" pitchFamily="34" charset="0"/>
              </a:rPr>
              <a:t> </a:t>
            </a:r>
          </a:p>
        </p:txBody>
      </p:sp>
      <p:pic>
        <p:nvPicPr>
          <p:cNvPr id="7" name="Picture 6">
            <a:extLst>
              <a:ext uri="{FF2B5EF4-FFF2-40B4-BE49-F238E27FC236}">
                <a16:creationId xmlns:a16="http://schemas.microsoft.com/office/drawing/2014/main" id="{5A84F913-A29B-D64E-9FFB-7869B6FDD7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111"/>
          <a:stretch/>
        </p:blipFill>
        <p:spPr>
          <a:xfrm>
            <a:off x="-4580" y="2818079"/>
            <a:ext cx="7315200" cy="3657600"/>
          </a:xfrm>
          <a:prstGeom prst="rect">
            <a:avLst/>
          </a:prstGeom>
        </p:spPr>
      </p:pic>
      <p:sp>
        <p:nvSpPr>
          <p:cNvPr id="24" name="Rectangle 23">
            <a:extLst>
              <a:ext uri="{FF2B5EF4-FFF2-40B4-BE49-F238E27FC236}">
                <a16:creationId xmlns:a16="http://schemas.microsoft.com/office/drawing/2014/main" id="{73F11FD0-04EE-1C49-BD72-1E75BC73BBAA}"/>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3BB0BFE1-8386-EB43-8777-1390EC43961B}"/>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6" name="Picture 25">
            <a:extLst>
              <a:ext uri="{FF2B5EF4-FFF2-40B4-BE49-F238E27FC236}">
                <a16:creationId xmlns:a16="http://schemas.microsoft.com/office/drawing/2014/main" id="{FC52CDC5-9FB6-2945-9281-E039F47723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pic>
        <p:nvPicPr>
          <p:cNvPr id="27" name="Picture 26">
            <a:extLst>
              <a:ext uri="{FF2B5EF4-FFF2-40B4-BE49-F238E27FC236}">
                <a16:creationId xmlns:a16="http://schemas.microsoft.com/office/drawing/2014/main" id="{930025B5-F017-AD46-AE8E-70BD8B3082CF}"/>
              </a:ext>
            </a:extLst>
          </p:cNvPr>
          <p:cNvPicPr>
            <a:picLocks noChangeAspect="1"/>
          </p:cNvPicPr>
          <p:nvPr/>
        </p:nvPicPr>
        <p:blipFill>
          <a:blip r:embed="rId5"/>
          <a:srcRect/>
          <a:stretch/>
        </p:blipFill>
        <p:spPr>
          <a:xfrm>
            <a:off x="129647" y="289454"/>
            <a:ext cx="3330324" cy="477928"/>
          </a:xfrm>
          <a:prstGeom prst="rect">
            <a:avLst/>
          </a:prstGeom>
        </p:spPr>
      </p:pic>
      <p:sp>
        <p:nvSpPr>
          <p:cNvPr id="28" name="Content Placeholder 2">
            <a:extLst>
              <a:ext uri="{FF2B5EF4-FFF2-40B4-BE49-F238E27FC236}">
                <a16:creationId xmlns:a16="http://schemas.microsoft.com/office/drawing/2014/main" id="{B8453B1E-B959-014B-B2F2-ABD5D318FD28}"/>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29" name="Straight Connector 28">
            <a:extLst>
              <a:ext uri="{FF2B5EF4-FFF2-40B4-BE49-F238E27FC236}">
                <a16:creationId xmlns:a16="http://schemas.microsoft.com/office/drawing/2014/main" id="{19B2DDEB-A3FD-0844-AC0B-E5F0983A4530}"/>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937C7DA-A216-D140-B8D5-9B9433E49D4C}"/>
              </a:ext>
            </a:extLst>
          </p:cNvPr>
          <p:cNvPicPr>
            <a:picLocks noChangeAspect="1"/>
          </p:cNvPicPr>
          <p:nvPr/>
        </p:nvPicPr>
        <p:blipFill>
          <a:blip r:embed="rId6"/>
          <a:stretch>
            <a:fillRect/>
          </a:stretch>
        </p:blipFill>
        <p:spPr>
          <a:xfrm>
            <a:off x="129647" y="8599716"/>
            <a:ext cx="1719598" cy="665651"/>
          </a:xfrm>
          <a:prstGeom prst="rect">
            <a:avLst/>
          </a:prstGeom>
        </p:spPr>
      </p:pic>
      <p:pic>
        <p:nvPicPr>
          <p:cNvPr id="35" name="Picture 34">
            <a:extLst>
              <a:ext uri="{FF2B5EF4-FFF2-40B4-BE49-F238E27FC236}">
                <a16:creationId xmlns:a16="http://schemas.microsoft.com/office/drawing/2014/main" id="{4A3F1769-69D6-AC44-8F40-4DD589E606E3}"/>
              </a:ext>
            </a:extLst>
          </p:cNvPr>
          <p:cNvPicPr>
            <a:picLocks noChangeAspect="1"/>
          </p:cNvPicPr>
          <p:nvPr/>
        </p:nvPicPr>
        <p:blipFill>
          <a:blip r:embed="rId7"/>
          <a:stretch>
            <a:fillRect/>
          </a:stretch>
        </p:blipFill>
        <p:spPr>
          <a:xfrm>
            <a:off x="234781" y="9265367"/>
            <a:ext cx="1509330" cy="447209"/>
          </a:xfrm>
          <a:prstGeom prst="rect">
            <a:avLst/>
          </a:prstGeom>
        </p:spPr>
      </p:pic>
      <p:pic>
        <p:nvPicPr>
          <p:cNvPr id="36" name="Picture 35">
            <a:extLst>
              <a:ext uri="{FF2B5EF4-FFF2-40B4-BE49-F238E27FC236}">
                <a16:creationId xmlns:a16="http://schemas.microsoft.com/office/drawing/2014/main" id="{D1563BBE-164D-5C49-A694-57FE2C175D31}"/>
              </a:ext>
            </a:extLst>
          </p:cNvPr>
          <p:cNvPicPr>
            <a:picLocks noChangeAspect="1"/>
          </p:cNvPicPr>
          <p:nvPr/>
        </p:nvPicPr>
        <p:blipFill>
          <a:blip r:embed="rId8"/>
          <a:stretch>
            <a:fillRect/>
          </a:stretch>
        </p:blipFill>
        <p:spPr>
          <a:xfrm>
            <a:off x="1954379" y="8722760"/>
            <a:ext cx="1009511" cy="1009511"/>
          </a:xfrm>
          <a:prstGeom prst="rect">
            <a:avLst/>
          </a:prstGeom>
        </p:spPr>
      </p:pic>
    </p:spTree>
    <p:extLst>
      <p:ext uri="{BB962C8B-B14F-4D97-AF65-F5344CB8AC3E}">
        <p14:creationId xmlns:p14="http://schemas.microsoft.com/office/powerpoint/2010/main" val="186926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560E-7332-4846-87AC-EDA1C3A6E42C}"/>
              </a:ext>
            </a:extLst>
          </p:cNvPr>
          <p:cNvSpPr>
            <a:spLocks noGrp="1"/>
          </p:cNvSpPr>
          <p:nvPr>
            <p:ph type="title"/>
          </p:nvPr>
        </p:nvSpPr>
        <p:spPr>
          <a:xfrm>
            <a:off x="571615" y="1203422"/>
            <a:ext cx="6171971" cy="1125330"/>
          </a:xfrm>
        </p:spPr>
        <p:txBody>
          <a:bodyPr>
            <a:normAutofit/>
          </a:bodyPr>
          <a:lstStyle/>
          <a:p>
            <a:pPr algn="ctr"/>
            <a:r>
              <a:rPr lang="en-US" sz="3431" b="1" dirty="0">
                <a:solidFill>
                  <a:srgbClr val="007CAB"/>
                </a:solidFill>
                <a:latin typeface="Avenir Book" panose="02000503020000020003" pitchFamily="2" charset="0"/>
                <a:cs typeface="Arial" panose="020B0604020202020204" pitchFamily="34" charset="0"/>
              </a:rPr>
              <a:t>Don’t Wait Until It’s Too Late</a:t>
            </a:r>
          </a:p>
        </p:txBody>
      </p:sp>
      <p:sp>
        <p:nvSpPr>
          <p:cNvPr id="17" name="Title 1">
            <a:extLst>
              <a:ext uri="{FF2B5EF4-FFF2-40B4-BE49-F238E27FC236}">
                <a16:creationId xmlns:a16="http://schemas.microsoft.com/office/drawing/2014/main" id="{F4101041-869B-7942-A34E-8ECB31AC50F3}"/>
              </a:ext>
            </a:extLst>
          </p:cNvPr>
          <p:cNvSpPr txBox="1">
            <a:spLocks/>
          </p:cNvSpPr>
          <p:nvPr/>
        </p:nvSpPr>
        <p:spPr>
          <a:xfrm>
            <a:off x="461281" y="6898565"/>
            <a:ext cx="6386607" cy="1497821"/>
          </a:xfrm>
          <a:prstGeom prst="rect">
            <a:avLst/>
          </a:prstGeom>
        </p:spPr>
        <p:txBody>
          <a:bodyPr vert="horz" lIns="58093" tIns="29047" rIns="58093" bIns="29047" rtlCol="0" anchor="ctr">
            <a:normAutofit fontScale="925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2033" b="1" dirty="0">
                <a:latin typeface="Avenir Book" panose="02000503020000020003" pitchFamily="2" charset="0"/>
                <a:cs typeface="Arial" panose="020B0604020202020204" pitchFamily="34" charset="0"/>
              </a:rPr>
              <a:t>Frequent and excessive drinking can be a sign of a more serious problem. Don’t wait to report concerning alcohol behavior until it’s too late. </a:t>
            </a:r>
          </a:p>
          <a:p>
            <a:pPr algn="ctr"/>
            <a:endParaRPr lang="en-US" sz="1525" dirty="0">
              <a:latin typeface="Avenir Book" panose="02000503020000020003" pitchFamily="2" charset="0"/>
              <a:cs typeface="Arial" panose="020B0604020202020204" pitchFamily="34" charset="0"/>
            </a:endParaRPr>
          </a:p>
          <a:p>
            <a:pPr algn="ctr"/>
            <a:r>
              <a:rPr lang="en-US" sz="1652" dirty="0">
                <a:latin typeface="Avenir Book" panose="02000503020000020003" pitchFamily="2" charset="0"/>
                <a:cs typeface="Arial" panose="020B0604020202020204" pitchFamily="34" charset="0"/>
              </a:rPr>
              <a:t>Be a good friend and report any concerning alcohol or substance use </a:t>
            </a:r>
            <a:r>
              <a:rPr lang="en-US" sz="1652" b="1" dirty="0">
                <a:latin typeface="Avenir Book" panose="02000503020000020003" pitchFamily="2" charset="0"/>
                <a:cs typeface="Arial" panose="020B0604020202020204" pitchFamily="34" charset="0"/>
              </a:rPr>
              <a:t>anonymously</a:t>
            </a:r>
            <a:r>
              <a:rPr lang="en-US" sz="1652" dirty="0">
                <a:latin typeface="Avenir Book" panose="02000503020000020003" pitchFamily="2" charset="0"/>
                <a:cs typeface="Arial" panose="020B0604020202020204" pitchFamily="34" charset="0"/>
              </a:rPr>
              <a:t> through LiveSafe to make your campus a safer place for all.</a:t>
            </a:r>
          </a:p>
        </p:txBody>
      </p:sp>
      <p:pic>
        <p:nvPicPr>
          <p:cNvPr id="3" name="Picture 2">
            <a:extLst>
              <a:ext uri="{FF2B5EF4-FFF2-40B4-BE49-F238E27FC236}">
                <a16:creationId xmlns:a16="http://schemas.microsoft.com/office/drawing/2014/main" id="{B6F48D4B-89AE-CB4E-9415-822ED2130A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975"/>
          <a:stretch/>
        </p:blipFill>
        <p:spPr>
          <a:xfrm>
            <a:off x="-2298" y="2328752"/>
            <a:ext cx="7313764" cy="4297680"/>
          </a:xfrm>
          <a:prstGeom prst="rect">
            <a:avLst/>
          </a:prstGeom>
        </p:spPr>
      </p:pic>
      <p:sp>
        <p:nvSpPr>
          <p:cNvPr id="24" name="Rectangle 23">
            <a:extLst>
              <a:ext uri="{FF2B5EF4-FFF2-40B4-BE49-F238E27FC236}">
                <a16:creationId xmlns:a16="http://schemas.microsoft.com/office/drawing/2014/main" id="{E65F43D4-68DC-7941-B200-888FE2AE0E23}"/>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FB1036C8-AE6F-0344-98E5-B078472EAB5D}"/>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8" name="Picture 27">
            <a:extLst>
              <a:ext uri="{FF2B5EF4-FFF2-40B4-BE49-F238E27FC236}">
                <a16:creationId xmlns:a16="http://schemas.microsoft.com/office/drawing/2014/main" id="{CCDD4DF3-4324-3840-B200-EA15174FAF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pic>
        <p:nvPicPr>
          <p:cNvPr id="31" name="Picture 30">
            <a:extLst>
              <a:ext uri="{FF2B5EF4-FFF2-40B4-BE49-F238E27FC236}">
                <a16:creationId xmlns:a16="http://schemas.microsoft.com/office/drawing/2014/main" id="{AB874FDF-BCF7-3444-8DDC-6CD6CBD977B0}"/>
              </a:ext>
            </a:extLst>
          </p:cNvPr>
          <p:cNvPicPr>
            <a:picLocks noChangeAspect="1"/>
          </p:cNvPicPr>
          <p:nvPr/>
        </p:nvPicPr>
        <p:blipFill>
          <a:blip r:embed="rId5"/>
          <a:srcRect/>
          <a:stretch/>
        </p:blipFill>
        <p:spPr>
          <a:xfrm>
            <a:off x="129647" y="289454"/>
            <a:ext cx="3330324" cy="477928"/>
          </a:xfrm>
          <a:prstGeom prst="rect">
            <a:avLst/>
          </a:prstGeom>
        </p:spPr>
      </p:pic>
      <p:sp>
        <p:nvSpPr>
          <p:cNvPr id="32" name="Content Placeholder 2">
            <a:extLst>
              <a:ext uri="{FF2B5EF4-FFF2-40B4-BE49-F238E27FC236}">
                <a16:creationId xmlns:a16="http://schemas.microsoft.com/office/drawing/2014/main" id="{2E2DA8E1-98E0-504D-ABED-D615C1D6966F}"/>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33" name="Straight Connector 32">
            <a:extLst>
              <a:ext uri="{FF2B5EF4-FFF2-40B4-BE49-F238E27FC236}">
                <a16:creationId xmlns:a16="http://schemas.microsoft.com/office/drawing/2014/main" id="{45527CFE-96A7-5344-B25A-FFF224C2D3BF}"/>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70709A7-0C69-864F-98D3-827984D5F556}"/>
              </a:ext>
            </a:extLst>
          </p:cNvPr>
          <p:cNvPicPr>
            <a:picLocks noChangeAspect="1"/>
          </p:cNvPicPr>
          <p:nvPr/>
        </p:nvPicPr>
        <p:blipFill>
          <a:blip r:embed="rId6"/>
          <a:stretch>
            <a:fillRect/>
          </a:stretch>
        </p:blipFill>
        <p:spPr>
          <a:xfrm>
            <a:off x="129647" y="8599716"/>
            <a:ext cx="1719598" cy="665651"/>
          </a:xfrm>
          <a:prstGeom prst="rect">
            <a:avLst/>
          </a:prstGeom>
        </p:spPr>
      </p:pic>
      <p:pic>
        <p:nvPicPr>
          <p:cNvPr id="35" name="Picture 34">
            <a:extLst>
              <a:ext uri="{FF2B5EF4-FFF2-40B4-BE49-F238E27FC236}">
                <a16:creationId xmlns:a16="http://schemas.microsoft.com/office/drawing/2014/main" id="{AA7BBC88-44FF-CE45-B704-74A366BC7747}"/>
              </a:ext>
            </a:extLst>
          </p:cNvPr>
          <p:cNvPicPr>
            <a:picLocks noChangeAspect="1"/>
          </p:cNvPicPr>
          <p:nvPr/>
        </p:nvPicPr>
        <p:blipFill>
          <a:blip r:embed="rId7"/>
          <a:stretch>
            <a:fillRect/>
          </a:stretch>
        </p:blipFill>
        <p:spPr>
          <a:xfrm>
            <a:off x="234781" y="9265367"/>
            <a:ext cx="1509330" cy="447209"/>
          </a:xfrm>
          <a:prstGeom prst="rect">
            <a:avLst/>
          </a:prstGeom>
        </p:spPr>
      </p:pic>
      <p:pic>
        <p:nvPicPr>
          <p:cNvPr id="36" name="Picture 35">
            <a:extLst>
              <a:ext uri="{FF2B5EF4-FFF2-40B4-BE49-F238E27FC236}">
                <a16:creationId xmlns:a16="http://schemas.microsoft.com/office/drawing/2014/main" id="{7B403769-CCE6-0A46-994F-E251397DCD67}"/>
              </a:ext>
            </a:extLst>
          </p:cNvPr>
          <p:cNvPicPr>
            <a:picLocks noChangeAspect="1"/>
          </p:cNvPicPr>
          <p:nvPr/>
        </p:nvPicPr>
        <p:blipFill>
          <a:blip r:embed="rId8"/>
          <a:stretch>
            <a:fillRect/>
          </a:stretch>
        </p:blipFill>
        <p:spPr>
          <a:xfrm>
            <a:off x="1954379" y="8722760"/>
            <a:ext cx="1009511" cy="1009511"/>
          </a:xfrm>
          <a:prstGeom prst="rect">
            <a:avLst/>
          </a:prstGeom>
        </p:spPr>
      </p:pic>
    </p:spTree>
    <p:extLst>
      <p:ext uri="{BB962C8B-B14F-4D97-AF65-F5344CB8AC3E}">
        <p14:creationId xmlns:p14="http://schemas.microsoft.com/office/powerpoint/2010/main" val="512033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3461</TotalTime>
  <Words>1199</Words>
  <Application>Microsoft Macintosh PowerPoint</Application>
  <PresentationFormat>Custom</PresentationFormat>
  <Paragraphs>119</Paragraphs>
  <Slides>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Arial</vt:lpstr>
      <vt:lpstr>Arial Narrow</vt:lpstr>
      <vt:lpstr>Avenir Book</vt:lpstr>
      <vt:lpstr>Calibri</vt:lpstr>
      <vt:lpstr>Calibri Light</vt:lpstr>
      <vt:lpstr>Inter</vt:lpstr>
      <vt:lpstr>Lato</vt:lpstr>
      <vt:lpstr>Museo Sans 100</vt:lpstr>
      <vt:lpstr>Museo Sans 300</vt:lpstr>
      <vt:lpstr>Office Theme</vt:lpstr>
      <vt:lpstr>PowerPoint Presentation</vt:lpstr>
      <vt:lpstr>PowerPoint Presentation</vt:lpstr>
      <vt:lpstr>Going Out?   Keep yourself and your friends safe with LiveSafe. </vt:lpstr>
      <vt:lpstr>Know the Difference   between having fun and abusing alcohol</vt:lpstr>
      <vt:lpstr>Don’t Wait Until It’s Too 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Alexandra Brunjes</cp:lastModifiedBy>
  <cp:revision>89</cp:revision>
  <dcterms:created xsi:type="dcterms:W3CDTF">2018-11-12T13:41:12Z</dcterms:created>
  <dcterms:modified xsi:type="dcterms:W3CDTF">2021-10-18T02:33:36Z</dcterms:modified>
</cp:coreProperties>
</file>