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70" r:id="rId2"/>
    <p:sldId id="258" r:id="rId3"/>
    <p:sldId id="272" r:id="rId4"/>
  </p:sldIdLst>
  <p:sldSz cx="7315200" cy="98758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AB"/>
    <a:srgbClr val="F26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/>
    <p:restoredTop sz="86067"/>
  </p:normalViewPr>
  <p:slideViewPr>
    <p:cSldViewPr snapToGrid="0" snapToObjects="1">
      <p:cViewPr varScale="1">
        <p:scale>
          <a:sx n="90" d="100"/>
          <a:sy n="90" d="100"/>
        </p:scale>
        <p:origin x="26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299BF-48BD-D04C-830B-CC39F27BDF4B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1143000"/>
            <a:ext cx="2286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2BF81-C391-4D41-9ED1-FD3772D7F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7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2BF81-C391-4D41-9ED1-FD3772D7F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66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2BF81-C391-4D41-9ED1-FD3772D7F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616255"/>
            <a:ext cx="6217920" cy="34382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87102"/>
            <a:ext cx="5486400" cy="2384374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3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525797"/>
            <a:ext cx="1577340" cy="83693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25797"/>
            <a:ext cx="4640580" cy="83693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48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4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2462104"/>
            <a:ext cx="6309360" cy="410807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6609042"/>
            <a:ext cx="6309360" cy="2160339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6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628985"/>
            <a:ext cx="3108960" cy="6266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2628985"/>
            <a:ext cx="3108960" cy="6266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6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525799"/>
            <a:ext cx="6309360" cy="1908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2420953"/>
            <a:ext cx="3094672" cy="1186471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3607424"/>
            <a:ext cx="3094672" cy="5305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2420953"/>
            <a:ext cx="3109913" cy="1186471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3607424"/>
            <a:ext cx="3109913" cy="5305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5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8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8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58389"/>
            <a:ext cx="2359342" cy="2304362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1421940"/>
            <a:ext cx="3703320" cy="7018246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962752"/>
            <a:ext cx="2359342" cy="5488863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9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58389"/>
            <a:ext cx="2359342" cy="2304362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1421940"/>
            <a:ext cx="3703320" cy="7018246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962752"/>
            <a:ext cx="2359342" cy="5488863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3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5799"/>
            <a:ext cx="6309360" cy="1908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628985"/>
            <a:ext cx="6309360" cy="6266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9153441"/>
            <a:ext cx="1645920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830A-4EA5-5744-A632-9A1191041846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9153441"/>
            <a:ext cx="2468880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9153441"/>
            <a:ext cx="1645920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E195D-2CF4-8C40-A407-E7C96194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8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Document 1">
            <a:extLst>
              <a:ext uri="{FF2B5EF4-FFF2-40B4-BE49-F238E27FC236}">
                <a16:creationId xmlns:a16="http://schemas.microsoft.com/office/drawing/2014/main" id="{765E1D0F-C708-DF43-BE19-FA8E738EE3C5}"/>
              </a:ext>
            </a:extLst>
          </p:cNvPr>
          <p:cNvSpPr/>
          <p:nvPr/>
        </p:nvSpPr>
        <p:spPr>
          <a:xfrm flipH="1">
            <a:off x="0" y="2"/>
            <a:ext cx="7315200" cy="2725840"/>
          </a:xfrm>
          <a:prstGeom prst="flowChartDocumen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440982B-4252-834B-A2AB-852C4A7D22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62934" y="2381867"/>
            <a:ext cx="2438333" cy="5278777"/>
          </a:xfrm>
          <a:prstGeom prst="rect">
            <a:avLst/>
          </a:prstGeom>
        </p:spPr>
      </p:pic>
      <p:pic>
        <p:nvPicPr>
          <p:cNvPr id="34" name="Picture 33" descr="A close up of a screen&#10;&#10;Description automatically generated">
            <a:extLst>
              <a:ext uri="{FF2B5EF4-FFF2-40B4-BE49-F238E27FC236}">
                <a16:creationId xmlns:a16="http://schemas.microsoft.com/office/drawing/2014/main" id="{2C1B1AEE-54DE-C241-BF69-926D37CFA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010" y="2098827"/>
            <a:ext cx="3073426" cy="5909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29679B-48F4-0D4B-B3B9-C18AAC877AEB}"/>
              </a:ext>
            </a:extLst>
          </p:cNvPr>
          <p:cNvSpPr txBox="1"/>
          <p:nvPr/>
        </p:nvSpPr>
        <p:spPr>
          <a:xfrm>
            <a:off x="1476112" y="1563755"/>
            <a:ext cx="5655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Fan-Sourced Risk Intelligence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6C7F5F-1546-1044-BEFC-9D3FA84061F8}"/>
              </a:ext>
            </a:extLst>
          </p:cNvPr>
          <p:cNvSpPr txBox="1"/>
          <p:nvPr/>
        </p:nvSpPr>
        <p:spPr>
          <a:xfrm>
            <a:off x="149119" y="2906748"/>
            <a:ext cx="1884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26765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Request Help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Communicate with local emergency services and your organization’s safety officials – no matter where you are.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330F27-8A77-5647-8A68-3D6CDFF0E317}"/>
              </a:ext>
            </a:extLst>
          </p:cNvPr>
          <p:cNvGrpSpPr/>
          <p:nvPr/>
        </p:nvGrpSpPr>
        <p:grpSpPr>
          <a:xfrm rot="16200000">
            <a:off x="3255611" y="7662104"/>
            <a:ext cx="829322" cy="109728"/>
            <a:chOff x="2222936" y="4895386"/>
            <a:chExt cx="829322" cy="1059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799E59-1C6E-F849-893C-0125D0179AA6}"/>
                </a:ext>
              </a:extLst>
            </p:cNvPr>
            <p:cNvSpPr/>
            <p:nvPr/>
          </p:nvSpPr>
          <p:spPr>
            <a:xfrm>
              <a:off x="2946322" y="4895386"/>
              <a:ext cx="105936" cy="105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B6103C8-380F-A947-BD7E-AEF0E63D7E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10002" y="4561154"/>
              <a:ext cx="134" cy="774266"/>
            </a:xfrm>
            <a:prstGeom prst="straightConnector1">
              <a:avLst/>
            </a:prstGeom>
            <a:ln w="25400">
              <a:solidFill>
                <a:srgbClr val="1AB1E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37464B-C8EE-4D4F-9D9D-7E86E7CE3A34}"/>
              </a:ext>
            </a:extLst>
          </p:cNvPr>
          <p:cNvGrpSpPr/>
          <p:nvPr/>
        </p:nvGrpSpPr>
        <p:grpSpPr>
          <a:xfrm flipH="1">
            <a:off x="1685925" y="3729714"/>
            <a:ext cx="998457" cy="109728"/>
            <a:chOff x="5382135" y="6935622"/>
            <a:chExt cx="998457" cy="1059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234E621-2949-ED4F-9C7F-7897E641A2FC}"/>
                </a:ext>
              </a:extLst>
            </p:cNvPr>
            <p:cNvSpPr/>
            <p:nvPr/>
          </p:nvSpPr>
          <p:spPr>
            <a:xfrm>
              <a:off x="5382135" y="6935622"/>
              <a:ext cx="105936" cy="105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D9BCF20-8B2B-0E4C-A129-282857F026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7616" y="6987422"/>
              <a:ext cx="942976" cy="0"/>
            </a:xfrm>
            <a:prstGeom prst="straightConnector1">
              <a:avLst/>
            </a:prstGeom>
            <a:ln w="25400">
              <a:solidFill>
                <a:srgbClr val="F26765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D006C37-986D-8841-92BB-760E0453ABE1}"/>
              </a:ext>
            </a:extLst>
          </p:cNvPr>
          <p:cNvSpPr txBox="1"/>
          <p:nvPr/>
        </p:nvSpPr>
        <p:spPr>
          <a:xfrm>
            <a:off x="149120" y="7443930"/>
            <a:ext cx="2023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Tab Navigation: Home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See an overview of LiveSafe resources and updates from your organization.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265EEE0-4059-2A44-908D-EF1AFD8602AE}"/>
              </a:ext>
            </a:extLst>
          </p:cNvPr>
          <p:cNvCxnSpPr>
            <a:cxnSpLocks/>
          </p:cNvCxnSpPr>
          <p:nvPr/>
        </p:nvCxnSpPr>
        <p:spPr>
          <a:xfrm flipH="1">
            <a:off x="1905000" y="7589499"/>
            <a:ext cx="1029656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C4FB6F8-BCC7-F240-AB1D-FBC0F2DE8F8C}"/>
              </a:ext>
            </a:extLst>
          </p:cNvPr>
          <p:cNvCxnSpPr>
            <a:cxnSpLocks/>
          </p:cNvCxnSpPr>
          <p:nvPr/>
        </p:nvCxnSpPr>
        <p:spPr>
          <a:xfrm flipH="1">
            <a:off x="4458534" y="7591353"/>
            <a:ext cx="864268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EAE0089-BF09-DC4D-8D3B-9E57B8710168}"/>
              </a:ext>
            </a:extLst>
          </p:cNvPr>
          <p:cNvCxnSpPr>
            <a:cxnSpLocks/>
          </p:cNvCxnSpPr>
          <p:nvPr/>
        </p:nvCxnSpPr>
        <p:spPr>
          <a:xfrm flipH="1">
            <a:off x="1685925" y="6236112"/>
            <a:ext cx="1085856" cy="0"/>
          </a:xfrm>
          <a:prstGeom prst="straightConnector1">
            <a:avLst/>
          </a:prstGeom>
          <a:ln w="25400">
            <a:solidFill>
              <a:srgbClr val="007CA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2EBB75E-862A-1743-B344-5C627C30ED90}"/>
              </a:ext>
            </a:extLst>
          </p:cNvPr>
          <p:cNvSpPr txBox="1"/>
          <p:nvPr/>
        </p:nvSpPr>
        <p:spPr>
          <a:xfrm>
            <a:off x="5052424" y="2741108"/>
            <a:ext cx="2149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Settings</a:t>
            </a: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Access profile settings, manage your organizations, and get app help.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9D1F8B3-0713-C149-9779-A4386ED186D9}"/>
              </a:ext>
            </a:extLst>
          </p:cNvPr>
          <p:cNvCxnSpPr>
            <a:cxnSpLocks/>
          </p:cNvCxnSpPr>
          <p:nvPr/>
        </p:nvCxnSpPr>
        <p:spPr>
          <a:xfrm flipH="1">
            <a:off x="4739792" y="2849663"/>
            <a:ext cx="1562321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D30867DB-0713-0447-9337-8725BA20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20" y="9092609"/>
            <a:ext cx="1968500" cy="762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1B77C7-88E3-8243-B035-F605FA9CE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635" y="9217277"/>
            <a:ext cx="1727797" cy="5119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C2A5562-CB5E-B042-8556-680DEE6A7FB8}"/>
              </a:ext>
            </a:extLst>
          </p:cNvPr>
          <p:cNvSpPr txBox="1"/>
          <p:nvPr/>
        </p:nvSpPr>
        <p:spPr>
          <a:xfrm>
            <a:off x="5322802" y="4961736"/>
            <a:ext cx="1879601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solidFill>
                  <a:srgbClr val="00206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SafeWalk</a:t>
            </a:r>
            <a:endParaRPr lang="en-US" sz="1200" b="1" dirty="0">
              <a:solidFill>
                <a:srgbClr val="002060"/>
              </a:solidFill>
              <a:latin typeface="Avenir Book" panose="02000503020000020003" pitchFamily="2" charset="0"/>
              <a:cs typeface="Arial Narrow" panose="020B0604020202020204" pitchFamily="34" charset="0"/>
            </a:endParaRP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Invite friends to virtually walk you to your destination.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D30A183-D02D-544B-B679-504D9C8FC949}"/>
              </a:ext>
            </a:extLst>
          </p:cNvPr>
          <p:cNvCxnSpPr>
            <a:cxnSpLocks/>
          </p:cNvCxnSpPr>
          <p:nvPr/>
        </p:nvCxnSpPr>
        <p:spPr>
          <a:xfrm>
            <a:off x="4507914" y="5651687"/>
            <a:ext cx="1494885" cy="0"/>
          </a:xfrm>
          <a:prstGeom prst="straightConnector1">
            <a:avLst/>
          </a:prstGeom>
          <a:ln w="25400">
            <a:solidFill>
              <a:srgbClr val="00206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0D70667-ED8B-0D46-A398-2702AE6F83CF}"/>
              </a:ext>
            </a:extLst>
          </p:cNvPr>
          <p:cNvSpPr txBox="1"/>
          <p:nvPr/>
        </p:nvSpPr>
        <p:spPr>
          <a:xfrm>
            <a:off x="149121" y="5350761"/>
            <a:ext cx="197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Access Information and Emergency Procedures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View important information from your organization, like emergency procedures and community resources.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C9BA205-3F39-574E-B65A-031756C0E1A6}"/>
              </a:ext>
            </a:extLst>
          </p:cNvPr>
          <p:cNvSpPr txBox="1"/>
          <p:nvPr/>
        </p:nvSpPr>
        <p:spPr>
          <a:xfrm>
            <a:off x="5164008" y="7444698"/>
            <a:ext cx="2038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Tab Navigation: Activity</a:t>
            </a: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Access broadcast messages, check-ins, and chat conversations.</a:t>
            </a:r>
          </a:p>
        </p:txBody>
      </p:sp>
      <p:sp>
        <p:nvSpPr>
          <p:cNvPr id="52" name="Google Shape;66;p14">
            <a:extLst>
              <a:ext uri="{FF2B5EF4-FFF2-40B4-BE49-F238E27FC236}">
                <a16:creationId xmlns:a16="http://schemas.microsoft.com/office/drawing/2014/main" id="{CD38B6F5-283E-8F44-BF70-5497EFC7339F}"/>
              </a:ext>
            </a:extLst>
          </p:cNvPr>
          <p:cNvSpPr txBox="1"/>
          <p:nvPr/>
        </p:nvSpPr>
        <p:spPr>
          <a:xfrm>
            <a:off x="2628902" y="2761681"/>
            <a:ext cx="922818" cy="109728"/>
          </a:xfrm>
          <a:prstGeom prst="rect">
            <a:avLst/>
          </a:prstGeom>
          <a:solidFill>
            <a:srgbClr val="FAFB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67768F"/>
                </a:solidFill>
                <a:latin typeface="Inter"/>
                <a:ea typeface="Inter"/>
                <a:cs typeface="Inter"/>
                <a:sym typeface="Inter"/>
              </a:rPr>
              <a:t>Glover Park Corp</a:t>
            </a:r>
            <a:endParaRPr sz="700" dirty="0">
              <a:solidFill>
                <a:srgbClr val="67768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5DD7D58-27BF-9246-BC59-281087684F97}"/>
              </a:ext>
            </a:extLst>
          </p:cNvPr>
          <p:cNvSpPr/>
          <p:nvPr/>
        </p:nvSpPr>
        <p:spPr>
          <a:xfrm>
            <a:off x="4875792" y="8400111"/>
            <a:ext cx="2255813" cy="1384995"/>
          </a:xfrm>
          <a:prstGeom prst="roundRect">
            <a:avLst/>
          </a:prstGeom>
          <a:noFill/>
          <a:ln w="38100">
            <a:solidFill>
              <a:srgbClr val="43BEE6"/>
            </a:solidFill>
          </a:ln>
          <a:effectLst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LiveSafe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the App Store or Google Play. Register and fill out your profile. Search for &amp; select our organization. You’re set!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9B7CAF-2245-5741-B988-795386335272}"/>
              </a:ext>
            </a:extLst>
          </p:cNvPr>
          <p:cNvSpPr txBox="1"/>
          <p:nvPr/>
        </p:nvSpPr>
        <p:spPr>
          <a:xfrm>
            <a:off x="2037883" y="8200919"/>
            <a:ext cx="2818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1E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Submit Tips to Safety &amp; Security</a:t>
            </a:r>
          </a:p>
          <a:p>
            <a:pPr algn="ct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When you see something suspicious, share that info with your organization’s safety and security team.</a:t>
            </a:r>
          </a:p>
          <a:p>
            <a:pPr algn="ctr"/>
            <a:endParaRPr lang="en-US" sz="12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61D2789-1D09-E64C-92CA-7578556BE3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6375" y="506229"/>
            <a:ext cx="4284069" cy="85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48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331830"/>
            <a:ext cx="5486400" cy="1010331"/>
          </a:xfrm>
        </p:spPr>
        <p:txBody>
          <a:bodyPr/>
          <a:lstStyle/>
          <a:p>
            <a:r>
              <a:rPr lang="en-US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549767"/>
            <a:ext cx="5486400" cy="1502850"/>
          </a:xfrm>
        </p:spPr>
        <p:txBody>
          <a:bodyPr>
            <a:normAutofit/>
          </a:bodyPr>
          <a:lstStyle/>
          <a:p>
            <a:pPr algn="l"/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1) </a:t>
            </a:r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Once flyer option has been finalized, move the page above this slide.</a:t>
            </a:r>
          </a:p>
          <a:p>
            <a:pPr algn="l"/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2) </a:t>
            </a:r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Move all other options not being used below this slide.</a:t>
            </a:r>
          </a:p>
          <a:p>
            <a:pPr algn="l"/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3) </a:t>
            </a:r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4) </a:t>
            </a:r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5) </a:t>
            </a:r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In the menu bar, click File &gt;&gt; Export &gt;&gt; PDF. </a:t>
            </a:r>
          </a:p>
        </p:txBody>
      </p:sp>
    </p:spTree>
    <p:extLst>
      <p:ext uri="{BB962C8B-B14F-4D97-AF65-F5344CB8AC3E}">
        <p14:creationId xmlns:p14="http://schemas.microsoft.com/office/powerpoint/2010/main" val="3043458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Document 1">
            <a:extLst>
              <a:ext uri="{FF2B5EF4-FFF2-40B4-BE49-F238E27FC236}">
                <a16:creationId xmlns:a16="http://schemas.microsoft.com/office/drawing/2014/main" id="{765E1D0F-C708-DF43-BE19-FA8E738EE3C5}"/>
              </a:ext>
            </a:extLst>
          </p:cNvPr>
          <p:cNvSpPr/>
          <p:nvPr/>
        </p:nvSpPr>
        <p:spPr>
          <a:xfrm flipH="1">
            <a:off x="0" y="2"/>
            <a:ext cx="7315200" cy="2725840"/>
          </a:xfrm>
          <a:prstGeom prst="flowChartDocumen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440982B-4252-834B-A2AB-852C4A7D22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62934" y="2381867"/>
            <a:ext cx="2438333" cy="5278777"/>
          </a:xfrm>
          <a:prstGeom prst="rect">
            <a:avLst/>
          </a:prstGeom>
        </p:spPr>
      </p:pic>
      <p:pic>
        <p:nvPicPr>
          <p:cNvPr id="34" name="Picture 33" descr="A close up of a screen&#10;&#10;Description automatically generated">
            <a:extLst>
              <a:ext uri="{FF2B5EF4-FFF2-40B4-BE49-F238E27FC236}">
                <a16:creationId xmlns:a16="http://schemas.microsoft.com/office/drawing/2014/main" id="{2C1B1AEE-54DE-C241-BF69-926D37CFA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010" y="2098827"/>
            <a:ext cx="3073426" cy="5909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29679B-48F4-0D4B-B3B9-C18AAC877AEB}"/>
              </a:ext>
            </a:extLst>
          </p:cNvPr>
          <p:cNvSpPr txBox="1"/>
          <p:nvPr/>
        </p:nvSpPr>
        <p:spPr>
          <a:xfrm>
            <a:off x="1476112" y="1563755"/>
            <a:ext cx="5655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Fan-Sourced Risk Intelligence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6C7F5F-1546-1044-BEFC-9D3FA84061F8}"/>
              </a:ext>
            </a:extLst>
          </p:cNvPr>
          <p:cNvSpPr txBox="1"/>
          <p:nvPr/>
        </p:nvSpPr>
        <p:spPr>
          <a:xfrm>
            <a:off x="149119" y="2906748"/>
            <a:ext cx="1884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26765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Request Help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Communicate with local emergency services and your organization’s safety officials – no matter where you are.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330F27-8A77-5647-8A68-3D6CDFF0E317}"/>
              </a:ext>
            </a:extLst>
          </p:cNvPr>
          <p:cNvGrpSpPr/>
          <p:nvPr/>
        </p:nvGrpSpPr>
        <p:grpSpPr>
          <a:xfrm rot="16200000">
            <a:off x="3255611" y="7662104"/>
            <a:ext cx="829322" cy="109728"/>
            <a:chOff x="2222936" y="4895386"/>
            <a:chExt cx="829322" cy="1059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799E59-1C6E-F849-893C-0125D0179AA6}"/>
                </a:ext>
              </a:extLst>
            </p:cNvPr>
            <p:cNvSpPr/>
            <p:nvPr/>
          </p:nvSpPr>
          <p:spPr>
            <a:xfrm>
              <a:off x="2946322" y="4895386"/>
              <a:ext cx="105936" cy="105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B6103C8-380F-A947-BD7E-AEF0E63D7E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10002" y="4561154"/>
              <a:ext cx="134" cy="774266"/>
            </a:xfrm>
            <a:prstGeom prst="straightConnector1">
              <a:avLst/>
            </a:prstGeom>
            <a:ln w="25400">
              <a:solidFill>
                <a:srgbClr val="1AB1E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37464B-C8EE-4D4F-9D9D-7E86E7CE3A34}"/>
              </a:ext>
            </a:extLst>
          </p:cNvPr>
          <p:cNvGrpSpPr/>
          <p:nvPr/>
        </p:nvGrpSpPr>
        <p:grpSpPr>
          <a:xfrm flipH="1">
            <a:off x="1685925" y="3729714"/>
            <a:ext cx="998457" cy="109728"/>
            <a:chOff x="5382135" y="6935622"/>
            <a:chExt cx="998457" cy="1059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234E621-2949-ED4F-9C7F-7897E641A2FC}"/>
                </a:ext>
              </a:extLst>
            </p:cNvPr>
            <p:cNvSpPr/>
            <p:nvPr/>
          </p:nvSpPr>
          <p:spPr>
            <a:xfrm>
              <a:off x="5382135" y="6935622"/>
              <a:ext cx="105936" cy="105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D9BCF20-8B2B-0E4C-A129-282857F026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7616" y="6987422"/>
              <a:ext cx="942976" cy="0"/>
            </a:xfrm>
            <a:prstGeom prst="straightConnector1">
              <a:avLst/>
            </a:prstGeom>
            <a:ln w="25400">
              <a:solidFill>
                <a:srgbClr val="F26765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D006C37-986D-8841-92BB-760E0453ABE1}"/>
              </a:ext>
            </a:extLst>
          </p:cNvPr>
          <p:cNvSpPr txBox="1"/>
          <p:nvPr/>
        </p:nvSpPr>
        <p:spPr>
          <a:xfrm>
            <a:off x="149120" y="7443930"/>
            <a:ext cx="2023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Tab Navigation: Home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See an overview of LiveSafe resources and updates from your organization.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265EEE0-4059-2A44-908D-EF1AFD8602AE}"/>
              </a:ext>
            </a:extLst>
          </p:cNvPr>
          <p:cNvCxnSpPr>
            <a:cxnSpLocks/>
          </p:cNvCxnSpPr>
          <p:nvPr/>
        </p:nvCxnSpPr>
        <p:spPr>
          <a:xfrm flipH="1">
            <a:off x="1905000" y="7589499"/>
            <a:ext cx="1029656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C4FB6F8-BCC7-F240-AB1D-FBC0F2DE8F8C}"/>
              </a:ext>
            </a:extLst>
          </p:cNvPr>
          <p:cNvCxnSpPr>
            <a:cxnSpLocks/>
          </p:cNvCxnSpPr>
          <p:nvPr/>
        </p:nvCxnSpPr>
        <p:spPr>
          <a:xfrm flipH="1">
            <a:off x="4458534" y="7591353"/>
            <a:ext cx="864268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EAE0089-BF09-DC4D-8D3B-9E57B8710168}"/>
              </a:ext>
            </a:extLst>
          </p:cNvPr>
          <p:cNvCxnSpPr>
            <a:cxnSpLocks/>
          </p:cNvCxnSpPr>
          <p:nvPr/>
        </p:nvCxnSpPr>
        <p:spPr>
          <a:xfrm flipH="1">
            <a:off x="1685925" y="6236112"/>
            <a:ext cx="1085856" cy="0"/>
          </a:xfrm>
          <a:prstGeom prst="straightConnector1">
            <a:avLst/>
          </a:prstGeom>
          <a:ln w="25400">
            <a:solidFill>
              <a:srgbClr val="007CA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2EBB75E-862A-1743-B344-5C627C30ED90}"/>
              </a:ext>
            </a:extLst>
          </p:cNvPr>
          <p:cNvSpPr txBox="1"/>
          <p:nvPr/>
        </p:nvSpPr>
        <p:spPr>
          <a:xfrm>
            <a:off x="5052424" y="2741108"/>
            <a:ext cx="2149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Settings</a:t>
            </a: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Access profile settings, manage your organizations, and get app help.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9D1F8B3-0713-C149-9779-A4386ED186D9}"/>
              </a:ext>
            </a:extLst>
          </p:cNvPr>
          <p:cNvCxnSpPr>
            <a:cxnSpLocks/>
          </p:cNvCxnSpPr>
          <p:nvPr/>
        </p:nvCxnSpPr>
        <p:spPr>
          <a:xfrm flipH="1">
            <a:off x="4739792" y="2849663"/>
            <a:ext cx="1562321" cy="0"/>
          </a:xfrm>
          <a:prstGeom prst="straightConnector1">
            <a:avLst/>
          </a:prstGeom>
          <a:ln w="25400">
            <a:solidFill>
              <a:srgbClr val="69768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D30867DB-0713-0447-9337-8725BA20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20" y="9092609"/>
            <a:ext cx="1968500" cy="762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1B77C7-88E3-8243-B035-F605FA9CE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635" y="9217277"/>
            <a:ext cx="1727797" cy="5119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C2A5562-CB5E-B042-8556-680DEE6A7FB8}"/>
              </a:ext>
            </a:extLst>
          </p:cNvPr>
          <p:cNvSpPr txBox="1"/>
          <p:nvPr/>
        </p:nvSpPr>
        <p:spPr>
          <a:xfrm>
            <a:off x="5322802" y="4961736"/>
            <a:ext cx="1879601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err="1">
                <a:solidFill>
                  <a:srgbClr val="00206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SafeWalk</a:t>
            </a:r>
            <a:endParaRPr lang="en-US" sz="1200" b="1" dirty="0">
              <a:solidFill>
                <a:srgbClr val="002060"/>
              </a:solidFill>
              <a:latin typeface="Avenir Book" panose="02000503020000020003" pitchFamily="2" charset="0"/>
              <a:cs typeface="Arial Narrow" panose="020B0604020202020204" pitchFamily="34" charset="0"/>
            </a:endParaRP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Invite friends to virtually walk you to your destination.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D30A183-D02D-544B-B679-504D9C8FC949}"/>
              </a:ext>
            </a:extLst>
          </p:cNvPr>
          <p:cNvCxnSpPr>
            <a:cxnSpLocks/>
          </p:cNvCxnSpPr>
          <p:nvPr/>
        </p:nvCxnSpPr>
        <p:spPr>
          <a:xfrm>
            <a:off x="4507914" y="5651687"/>
            <a:ext cx="1494885" cy="0"/>
          </a:xfrm>
          <a:prstGeom prst="straightConnector1">
            <a:avLst/>
          </a:prstGeom>
          <a:ln w="25400">
            <a:solidFill>
              <a:srgbClr val="00206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0D70667-ED8B-0D46-A398-2702AE6F83CF}"/>
              </a:ext>
            </a:extLst>
          </p:cNvPr>
          <p:cNvSpPr txBox="1"/>
          <p:nvPr/>
        </p:nvSpPr>
        <p:spPr>
          <a:xfrm>
            <a:off x="149121" y="5336473"/>
            <a:ext cx="197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Access Information and Emergency Procedures</a:t>
            </a:r>
          </a:p>
          <a:p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View important information from your organization, like emergency procedures and community resources.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C9BA205-3F39-574E-B65A-031756C0E1A6}"/>
              </a:ext>
            </a:extLst>
          </p:cNvPr>
          <p:cNvSpPr txBox="1"/>
          <p:nvPr/>
        </p:nvSpPr>
        <p:spPr>
          <a:xfrm>
            <a:off x="5164008" y="7444698"/>
            <a:ext cx="2038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69768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Tab Navigation: Activity</a:t>
            </a:r>
          </a:p>
          <a:p>
            <a:pPr algn="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Access broadcast messages, check-ins, and chat conversations.</a:t>
            </a:r>
          </a:p>
        </p:txBody>
      </p:sp>
      <p:sp>
        <p:nvSpPr>
          <p:cNvPr id="52" name="Google Shape;66;p14">
            <a:extLst>
              <a:ext uri="{FF2B5EF4-FFF2-40B4-BE49-F238E27FC236}">
                <a16:creationId xmlns:a16="http://schemas.microsoft.com/office/drawing/2014/main" id="{CD38B6F5-283E-8F44-BF70-5497EFC7339F}"/>
              </a:ext>
            </a:extLst>
          </p:cNvPr>
          <p:cNvSpPr txBox="1"/>
          <p:nvPr/>
        </p:nvSpPr>
        <p:spPr>
          <a:xfrm>
            <a:off x="2628902" y="2761681"/>
            <a:ext cx="922818" cy="109728"/>
          </a:xfrm>
          <a:prstGeom prst="rect">
            <a:avLst/>
          </a:prstGeom>
          <a:solidFill>
            <a:srgbClr val="FAFB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67768F"/>
                </a:solidFill>
                <a:latin typeface="Inter"/>
                <a:ea typeface="Inter"/>
                <a:cs typeface="Inter"/>
                <a:sym typeface="Inter"/>
              </a:rPr>
              <a:t>Glover Park Corp</a:t>
            </a:r>
            <a:endParaRPr sz="700" dirty="0">
              <a:solidFill>
                <a:srgbClr val="67768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9B7CAF-2245-5741-B988-795386335272}"/>
              </a:ext>
            </a:extLst>
          </p:cNvPr>
          <p:cNvSpPr txBox="1"/>
          <p:nvPr/>
        </p:nvSpPr>
        <p:spPr>
          <a:xfrm>
            <a:off x="1809275" y="8200919"/>
            <a:ext cx="2818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1E0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Submit Tips to Safety &amp; Security</a:t>
            </a:r>
          </a:p>
          <a:p>
            <a:pPr algn="ctr"/>
            <a:r>
              <a:rPr lang="en-US" sz="1200" dirty="0">
                <a:latin typeface="Avenir Book" panose="02000503020000020003" pitchFamily="2" charset="0"/>
                <a:cs typeface="Arial Narrow" panose="020B0604020202020204" pitchFamily="34" charset="0"/>
              </a:rPr>
              <a:t>When you see something suspicious, share that info with your organization’s safety and security team.</a:t>
            </a:r>
          </a:p>
          <a:p>
            <a:pPr algn="ctr"/>
            <a:endParaRPr lang="en-US" sz="12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8640CFF-4145-8B42-9BA3-F35237169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7878" y="142372"/>
            <a:ext cx="1256677" cy="1256677"/>
          </a:xfrm>
          <a:prstGeom prst="rect">
            <a:avLst/>
          </a:prstGeom>
        </p:spPr>
      </p:pic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B97D3D8-AEA4-0C42-9548-07D2BE94B9F5}"/>
              </a:ext>
            </a:extLst>
          </p:cNvPr>
          <p:cNvSpPr/>
          <p:nvPr/>
        </p:nvSpPr>
        <p:spPr>
          <a:xfrm>
            <a:off x="4679210" y="8400111"/>
            <a:ext cx="2447515" cy="1384995"/>
          </a:xfrm>
          <a:prstGeom prst="roundRect">
            <a:avLst/>
          </a:prstGeom>
          <a:noFill/>
          <a:ln w="38100">
            <a:solidFill>
              <a:srgbClr val="43BEE6"/>
            </a:solidFill>
          </a:ln>
          <a:effectLst>
            <a:reflection endPos="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LiveSafe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Using the QR code, download “LiveSafe” from the App Store or Google Play. Register and fill out your profile. Search for &amp; select our organization. You’re set!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87611E9-90CA-1644-81BB-FEFB4F5F12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36375" y="506229"/>
            <a:ext cx="4284069" cy="85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3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</TotalTime>
  <Words>668</Words>
  <Application>Microsoft Macintosh PowerPoint</Application>
  <PresentationFormat>Custom</PresentationFormat>
  <Paragraphs>56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Avenir Book</vt:lpstr>
      <vt:lpstr>Calibri</vt:lpstr>
      <vt:lpstr>Calibri Light</vt:lpstr>
      <vt:lpstr>Inter</vt:lpstr>
      <vt:lpstr>Office Theme</vt:lpstr>
      <vt:lpstr>PowerPoint Presentation</vt:lpstr>
      <vt:lpstr>Export Instructions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Brunjes</dc:creator>
  <cp:lastModifiedBy>Courtney Newcomb</cp:lastModifiedBy>
  <cp:revision>26</cp:revision>
  <dcterms:created xsi:type="dcterms:W3CDTF">2020-08-04T14:13:24Z</dcterms:created>
  <dcterms:modified xsi:type="dcterms:W3CDTF">2021-09-02T18:16:40Z</dcterms:modified>
</cp:coreProperties>
</file>