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712" r:id="rId2"/>
    <p:sldId id="702" r:id="rId3"/>
    <p:sldId id="699" r:id="rId4"/>
    <p:sldId id="706" r:id="rId5"/>
    <p:sldId id="713" r:id="rId6"/>
  </p:sldIdLst>
  <p:sldSz cx="15544800" cy="10058400"/>
  <p:notesSz cx="7023100" cy="9309100"/>
  <p:defaultTextStyle>
    <a:defPPr>
      <a:defRPr lang="en-US"/>
    </a:defPPr>
    <a:lvl1pPr marL="0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1177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62349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193526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24700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55876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387050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18228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49400" algn="l" defTabSz="1462349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4896" userDrawn="1">
          <p15:clr>
            <a:srgbClr val="A4A3A4"/>
          </p15:clr>
        </p15:guide>
        <p15:guide id="5" orient="horz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dice Romero" initials="CR" lastIdx="1" clrIdx="0">
    <p:extLst>
      <p:ext uri="{19B8F6BF-5375-455C-9EA6-DF929625EA0E}">
        <p15:presenceInfo xmlns:p15="http://schemas.microsoft.com/office/powerpoint/2012/main" userId="S-1-5-21-561765910-704062774-3254955692-1109" providerId="AD"/>
      </p:ext>
    </p:extLst>
  </p:cmAuthor>
  <p:cmAuthor id="2" name="Jackie McDevitt" initials="JM" lastIdx="29" clrIdx="1">
    <p:extLst>
      <p:ext uri="{19B8F6BF-5375-455C-9EA6-DF929625EA0E}">
        <p15:presenceInfo xmlns:p15="http://schemas.microsoft.com/office/powerpoint/2012/main" userId="S::jmcdevitt@vantagepartners.com::4c5f2a2e-c22c-488e-853b-3281290c4287" providerId="AD"/>
      </p:ext>
    </p:extLst>
  </p:cmAuthor>
  <p:cmAuthor id="3" name="Kara Hanlon" initials="KH" lastIdx="22" clrIdx="2">
    <p:extLst>
      <p:ext uri="{19B8F6BF-5375-455C-9EA6-DF929625EA0E}">
        <p15:presenceInfo xmlns:p15="http://schemas.microsoft.com/office/powerpoint/2012/main" userId="S::khanlon@vantagepartners.com::9266718b-3b1a-49e7-9ee7-ea1424517f71" providerId="AD"/>
      </p:ext>
    </p:extLst>
  </p:cmAuthor>
  <p:cmAuthor id="4" name="David Chapnick" initials="DC" lastIdx="12" clrIdx="3">
    <p:extLst>
      <p:ext uri="{19B8F6BF-5375-455C-9EA6-DF929625EA0E}">
        <p15:presenceInfo xmlns:p15="http://schemas.microsoft.com/office/powerpoint/2012/main" userId="S::dchapnick@vantagepartners.com::928aedf8-8453-4029-b6dc-40316f4660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1F3EA1"/>
    <a:srgbClr val="EEEFF0"/>
    <a:srgbClr val="617FE1"/>
    <a:srgbClr val="00EA6A"/>
    <a:srgbClr val="E6E6E6"/>
    <a:srgbClr val="FF8585"/>
    <a:srgbClr val="F2F3F4"/>
    <a:srgbClr val="DCDEE1"/>
    <a:srgbClr val="347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4" autoAdjust="0"/>
    <p:restoredTop sz="92875" autoAdjust="0"/>
  </p:normalViewPr>
  <p:slideViewPr>
    <p:cSldViewPr snapToGrid="0" showGuides="1">
      <p:cViewPr varScale="1">
        <p:scale>
          <a:sx n="42" d="100"/>
          <a:sy n="42" d="100"/>
        </p:scale>
        <p:origin x="1374" y="36"/>
      </p:cViewPr>
      <p:guideLst>
        <p:guide pos="489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2562" y="-59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766410"/>
            <a:ext cx="7023100" cy="54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400" tIns="0" rIns="98400" bIns="49200" numCol="1" anchor="t" anchorCtr="0" compatLnSpc="1">
            <a:prstTxWarp prst="textNoShape">
              <a:avLst/>
            </a:prstTxWarp>
          </a:bodyPr>
          <a:lstStyle>
            <a:lvl1pPr algn="ctr" defTabSz="984432">
              <a:spcBef>
                <a:spcPct val="0"/>
              </a:spcBef>
              <a:defRPr sz="700" b="0">
                <a:solidFill>
                  <a:schemeClr val="accent1"/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fld id="{8E201943-E4CE-4043-9530-BF385F91AF1A}" type="slidenum">
              <a:rPr lang="ko-KR" altLang="en-US" smtClean="0">
                <a:solidFill>
                  <a:schemeClr val="tx1"/>
                </a:solidFill>
              </a:rPr>
              <a:pPr/>
              <a:t>‹#›</a:t>
            </a:fld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188721" y="334213"/>
            <a:ext cx="465429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64" tIns="18964" rIns="18964" bIns="18964"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3381091" y="8979550"/>
            <a:ext cx="229014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64" tIns="18964" rIns="18964" bIns="18964"/>
          <a:lstStyle/>
          <a:p>
            <a:endParaRPr lang="en-US"/>
          </a:p>
        </p:txBody>
      </p:sp>
      <p:sp>
        <p:nvSpPr>
          <p:cNvPr id="10" name="Footer Placeholder 11">
            <a:extLst>
              <a:ext uri="{FF2B5EF4-FFF2-40B4-BE49-F238E27FC236}">
                <a16:creationId xmlns:a16="http://schemas.microsoft.com/office/drawing/2014/main" id="{94B57A41-F98B-4400-AEA6-BD197D4707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0772"/>
            <a:ext cx="7023100" cy="482027"/>
          </a:xfrm>
          <a:prstGeom prst="rect">
            <a:avLst/>
          </a:prstGeom>
        </p:spPr>
        <p:txBody>
          <a:bodyPr vert="horz" lIns="94822" tIns="47411" rIns="94822" bIns="47411" rtlCol="0" anchor="b"/>
          <a:lstStyle>
            <a:lvl1pPr marL="0" marR="0" indent="0" algn="l" defTabSz="9482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altLang="en-US" sz="600" dirty="0"/>
              <a:t>Copyright © 2019 by Vantage Partners, LLC.</a:t>
            </a:r>
          </a:p>
        </p:txBody>
      </p:sp>
    </p:spTree>
    <p:extLst>
      <p:ext uri="{BB962C8B-B14F-4D97-AF65-F5344CB8AC3E}">
        <p14:creationId xmlns:p14="http://schemas.microsoft.com/office/powerpoint/2010/main" val="426847876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698500"/>
            <a:ext cx="5394325" cy="349091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3262" tIns="46632" rIns="93262" bIns="466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262" tIns="46632" rIns="93262" bIns="4663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" y="8766410"/>
            <a:ext cx="6997654" cy="54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400" tIns="0" rIns="98400" bIns="49200" numCol="1" anchor="t" anchorCtr="0" compatLnSpc="1">
            <a:prstTxWarp prst="textNoShape">
              <a:avLst/>
            </a:prstTxWarp>
          </a:bodyPr>
          <a:lstStyle>
            <a:lvl1pPr algn="ctr" defTabSz="984432">
              <a:spcBef>
                <a:spcPct val="0"/>
              </a:spcBef>
              <a:defRPr sz="700" b="0">
                <a:solidFill>
                  <a:schemeClr val="tx1"/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fld id="{8E201943-E4CE-4043-9530-BF385F91AF1A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188721" y="334213"/>
            <a:ext cx="4654295" cy="0"/>
          </a:xfrm>
          <a:prstGeom prst="line">
            <a:avLst/>
          </a:pr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64" tIns="18964" rIns="18964" bIns="18964"/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3381091" y="8979550"/>
            <a:ext cx="229014" cy="0"/>
          </a:xfrm>
          <a:prstGeom prst="line">
            <a:avLst/>
          </a:prstGeom>
          <a:noFill/>
          <a:ln w="31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64" tIns="18964" rIns="18964" bIns="18964"/>
          <a:lstStyle/>
          <a:p>
            <a:endParaRPr lang="en-US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4"/>
          </p:nvPr>
        </p:nvSpPr>
        <p:spPr>
          <a:xfrm>
            <a:off x="0" y="8750772"/>
            <a:ext cx="7023100" cy="482027"/>
          </a:xfrm>
          <a:prstGeom prst="rect">
            <a:avLst/>
          </a:prstGeom>
        </p:spPr>
        <p:txBody>
          <a:bodyPr vert="horz" lIns="94822" tIns="47411" rIns="94822" bIns="47411" rtlCol="0" anchor="b"/>
          <a:lstStyle>
            <a:lvl1pPr marL="0" marR="0" indent="0" algn="l" defTabSz="9482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altLang="en-US" sz="600" dirty="0"/>
              <a:t>Copyright © 2019 by Vantage Partners, LLC.</a:t>
            </a:r>
          </a:p>
        </p:txBody>
      </p:sp>
    </p:spTree>
    <p:extLst>
      <p:ext uri="{BB962C8B-B14F-4D97-AF65-F5344CB8AC3E}">
        <p14:creationId xmlns:p14="http://schemas.microsoft.com/office/powerpoint/2010/main" val="119188558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462349" rtl="0" eaLnBrk="1" latinLnBrk="0" hangingPunct="1">
      <a:defRPr sz="176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1pPr>
    <a:lvl2pPr marL="271652" indent="-271652" algn="l" defTabSz="1462349" rtl="0" eaLnBrk="1" latinLnBrk="0" hangingPunct="1">
      <a:buClr>
        <a:schemeClr val="tx2"/>
      </a:buClr>
      <a:buSzPct val="80000"/>
      <a:buFont typeface="Wingdings" panose="05000000000000000000" pitchFamily="2" charset="2"/>
      <a:buChar char="n"/>
      <a:defRPr sz="176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2pPr>
    <a:lvl3pPr marL="545845" indent="-274192" algn="l" defTabSz="1462349" rtl="0" eaLnBrk="1" latinLnBrk="0" hangingPunct="1">
      <a:buClr>
        <a:schemeClr val="tx1"/>
      </a:buClr>
      <a:buSzPct val="70000"/>
      <a:buFont typeface="Arial" panose="020B0604020202020204" pitchFamily="34" charset="0"/>
      <a:buChar char="►"/>
      <a:defRPr sz="176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3pPr>
    <a:lvl4pPr marL="774336" indent="-228492" algn="l" defTabSz="1462349" rtl="0" eaLnBrk="1" latinLnBrk="0" hangingPunct="1">
      <a:buClr>
        <a:schemeClr val="bg2"/>
      </a:buClr>
      <a:buFont typeface="Symbol" panose="05050102010706020507" pitchFamily="18" charset="2"/>
      <a:buChar char="·"/>
      <a:defRPr sz="176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4pPr>
    <a:lvl5pPr marL="1002829" indent="-228492" algn="l" defTabSz="1462349" rtl="0" eaLnBrk="1" latinLnBrk="0" hangingPunct="1">
      <a:buClr>
        <a:schemeClr val="bg2"/>
      </a:buClr>
      <a:buFont typeface="Wingdings" panose="05000000000000000000" pitchFamily="2" charset="2"/>
      <a:buChar char=""/>
      <a:defRPr sz="176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5pPr>
    <a:lvl6pPr marL="3655876" algn="l" defTabSz="1462349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6pPr>
    <a:lvl7pPr marL="4387050" algn="l" defTabSz="1462349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7pPr>
    <a:lvl8pPr marL="5118228" algn="l" defTabSz="1462349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8pPr>
    <a:lvl9pPr marL="5849400" algn="l" defTabSz="1462349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8113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04955-0D23-4326-9105-5578A36A9DD9}" type="slidenum">
              <a:rPr lang="en-US" altLang="ko-KR" smtClean="0">
                <a:ea typeface="Batang"/>
                <a:cs typeface="Batang"/>
              </a:rPr>
              <a:pPr/>
              <a:t>3</a:t>
            </a:fld>
            <a:endParaRPr lang="en-US" altLang="ko-KR">
              <a:ea typeface="Batang"/>
              <a:cs typeface="Batang"/>
            </a:endParaRPr>
          </a:p>
        </p:txBody>
      </p:sp>
      <p:sp>
        <p:nvSpPr>
          <p:cNvPr id="277811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ea typeface="Batang"/>
                <a:cs typeface="Batang"/>
              </a:rPr>
              <a:t>Copyright © 2007 by Vantage Partners, LLC.</a:t>
            </a:r>
          </a:p>
          <a:p>
            <a:endParaRPr lang="en-US" altLang="ko-KR" sz="700">
              <a:ea typeface="Batang"/>
              <a:cs typeface="Batang"/>
            </a:endParaRPr>
          </a:p>
        </p:txBody>
      </p:sp>
      <p:sp>
        <p:nvSpPr>
          <p:cNvPr id="2778115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14388" y="698500"/>
            <a:ext cx="5394325" cy="3490913"/>
          </a:xfrm>
          <a:solidFill>
            <a:srgbClr val="FFFFFF"/>
          </a:solidFill>
          <a:ln/>
        </p:spPr>
      </p:sp>
      <p:sp>
        <p:nvSpPr>
          <p:cNvPr id="2778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1502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"/>
            <a:ext cx="14275308" cy="943676"/>
          </a:xfrm>
        </p:spPr>
        <p:txBody>
          <a:bodyPr tIns="182880" anchor="t"/>
          <a:lstStyle>
            <a:lvl1pPr>
              <a:defRPr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1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C3706F-ABD2-4820-8C14-45999754C6FF}"/>
              </a:ext>
            </a:extLst>
          </p:cNvPr>
          <p:cNvSpPr/>
          <p:nvPr userDrawn="1"/>
        </p:nvSpPr>
        <p:spPr>
          <a:xfrm>
            <a:off x="2435607" y="5809088"/>
            <a:ext cx="10673586" cy="789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</a:pPr>
            <a:r>
              <a:rPr lang="en-US" sz="1294" dirty="0">
                <a:latin typeface="Calibri Light" panose="020F0302020204030204" pitchFamily="34" charset="0"/>
                <a:cs typeface="Calibri" pitchFamily="34" charset="0"/>
              </a:rPr>
              <a:t>This publication may not be reproduced, stored in a retrieval system, or transmitted in whole or in part, or in any form or by any means, electronic, mechanical, photocopying, recording, or otherwise, without prior written permission. </a:t>
            </a:r>
          </a:p>
          <a:p>
            <a:pPr algn="ctr">
              <a:spcBef>
                <a:spcPct val="50000"/>
              </a:spcBef>
              <a:spcAft>
                <a:spcPct val="0"/>
              </a:spcAft>
            </a:pPr>
            <a:r>
              <a:rPr lang="en-US" sz="1294" dirty="0">
                <a:latin typeface="Calibri Light" panose="020F0302020204030204" pitchFamily="34" charset="0"/>
                <a:cs typeface="Calibri" pitchFamily="34" charset="0"/>
              </a:rPr>
              <a:t>Copyright © 2019 by Vantage Partners, LLC. All rights reserved.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0D0227-4050-40CE-8223-FA9B156BD6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90" y="2708231"/>
            <a:ext cx="2979420" cy="245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1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00E08C-1B86-4F03-A3BA-91BE74E71805}"/>
              </a:ext>
            </a:extLst>
          </p:cNvPr>
          <p:cNvSpPr/>
          <p:nvPr userDrawn="1"/>
        </p:nvSpPr>
        <p:spPr>
          <a:xfrm>
            <a:off x="0" y="0"/>
            <a:ext cx="15544800" cy="10058400"/>
          </a:xfrm>
          <a:prstGeom prst="rect">
            <a:avLst/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553" dirty="0" err="1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9CCED-E0D7-416B-9480-F450C2075EAA}"/>
              </a:ext>
            </a:extLst>
          </p:cNvPr>
          <p:cNvSpPr/>
          <p:nvPr userDrawn="1"/>
        </p:nvSpPr>
        <p:spPr>
          <a:xfrm>
            <a:off x="5618310" y="8723156"/>
            <a:ext cx="4341252" cy="530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47" b="1" kern="0" dirty="0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rPr>
              <a:t>www.vantagepartners.com</a:t>
            </a:r>
            <a:endParaRPr lang="en-US" sz="2847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E12C07-E9FF-498B-8781-C1FCA152A7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0" y="2514603"/>
            <a:ext cx="13489747" cy="22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5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1-2_Stakeholder/Influence Map To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D8554720-04AD-453E-80A8-58F944C42B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74978071"/>
              </p:ext>
            </p:extLst>
          </p:nvPr>
        </p:nvGraphicFramePr>
        <p:xfrm>
          <a:off x="314036" y="3122840"/>
          <a:ext cx="14904193" cy="6214261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8174721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3552437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73973011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7129094"/>
                    </a:ext>
                  </a:extLst>
                </a:gridCol>
                <a:gridCol w="6857473">
                  <a:extLst>
                    <a:ext uri="{9D8B030D-6E8A-4147-A177-3AD203B41FA5}">
                      <a16:colId xmlns:a16="http://schemas.microsoft.com/office/drawing/2014/main" val="3238518307"/>
                    </a:ext>
                  </a:extLst>
                </a:gridCol>
              </a:tblGrid>
              <a:tr h="438912">
                <a:tc gridSpan="5">
                  <a:txBody>
                    <a:bodyPr/>
                    <a:lstStyle/>
                    <a:p>
                      <a:pPr marL="0" marR="0" lvl="0" indent="0" algn="ctr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2. Create an Influence 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51257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marR="0" lvl="0" indent="0" algn="l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Analyze the level of power and authority of each individual stakeholder — the bigger the circle, the greater the level of power. </a:t>
                      </a:r>
                    </a:p>
                    <a:p>
                      <a:pPr marL="0" marR="0" lvl="0" indent="0" algn="l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Within each circle, mark the party’s disposition with respect to your proposal: </a:t>
                      </a:r>
                      <a:endParaRPr lang="en-US" sz="1200" dirty="0"/>
                    </a:p>
                  </a:txBody>
                  <a:tcPr marT="9144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marR="0" indent="-285750" algn="ctr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kern="1200" spc="-2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+mn-cs"/>
                        </a:rPr>
                        <a:t>Tips for Using the Stakeholder and Influence Mapping Tool</a:t>
                      </a:r>
                    </a:p>
                    <a:p>
                      <a:pPr marL="227013" marR="0" lvl="0" indent="-227013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l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the Stakeholders</a:t>
                      </a:r>
                    </a:p>
                    <a:p>
                      <a:pPr marL="458788" marR="0" lvl="1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Calibri" panose="020F0502020204030204" pitchFamily="34" charset="0"/>
                        <a:buChar char="̶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Think not only about who can make or approve a decision, but who could veto or derail a decision.</a:t>
                      </a:r>
                    </a:p>
                    <a:p>
                      <a:pPr marL="458788" marR="0" lvl="1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Calibri" panose="020F0502020204030204" pitchFamily="34" charset="0"/>
                        <a:buChar char="̶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 think about whose buy-in and support will be essential to effectively </a:t>
                      </a:r>
                      <a:r>
                        <a:rPr lang="en-US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decision or plan.</a:t>
                      </a:r>
                    </a:p>
                    <a:p>
                      <a:pPr marL="227013" marR="0" lvl="0" indent="-227013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 Where Power Resides</a:t>
                      </a:r>
                    </a:p>
                    <a:p>
                      <a:pPr marL="458788" marR="0" lvl="1" indent="-171450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Calibri" panose="020F0502020204030204" pitchFamily="34" charset="0"/>
                        <a:buChar char="̶"/>
                        <a:tabLst/>
                        <a:defRPr/>
                      </a:pPr>
                      <a:r>
                        <a:rPr lang="en-US" sz="1200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Think not only about who has </a:t>
                      </a:r>
                      <a:r>
                        <a:rPr lang="en-US" sz="1200" i="1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formal</a:t>
                      </a:r>
                      <a:r>
                        <a:rPr lang="en-US" sz="1200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power (based on title and hierarchy) but also about </a:t>
                      </a:r>
                      <a:r>
                        <a:rPr lang="en-US" sz="1200" i="1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informal</a:t>
                      </a:r>
                      <a:r>
                        <a:rPr lang="en-US" sz="1200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power (based on expertise, experience, reputation, etc.).</a:t>
                      </a:r>
                    </a:p>
                    <a:p>
                      <a:pPr marL="227013" marR="0" lvl="0" indent="-227013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Analyze Support and Opposition</a:t>
                      </a:r>
                    </a:p>
                    <a:p>
                      <a:pPr marL="458788" marR="0" lvl="1" indent="-171450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Calibri" panose="020F0502020204030204" pitchFamily="34" charset="0"/>
                        <a:buChar char="̶"/>
                        <a:tabLst/>
                        <a:defRPr/>
                      </a:pPr>
                      <a:r>
                        <a:rPr lang="en-US" sz="1200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Think about the different positive and negative consequences the decision or plan in question would create for different stakeholders to better understand their (actual or likely) opposition </a:t>
                      </a:r>
                      <a:r>
                        <a:rPr lang="en-US" sz="1200" i="1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1200" kern="1200" spc="-2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support. </a:t>
                      </a:r>
                    </a:p>
                    <a:p>
                      <a:pPr marL="458788" marR="0" lvl="1" indent="-171450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Calibri" panose="020F0502020204030204" pitchFamily="34" charset="0"/>
                        <a:buChar char="̶"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cautious not to assume opposition or support too quickly, without sufficient analysis.</a:t>
                      </a:r>
                    </a:p>
                    <a:p>
                      <a:pPr marL="227013" marR="0" lvl="0" indent="-227013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Analyze Relationships Among Stakeholders</a:t>
                      </a:r>
                    </a:p>
                    <a:p>
                      <a:pPr marL="458788" marR="0" lvl="1" indent="-171450" algn="l" defTabSz="14623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Calibri" panose="020F0502020204030204" pitchFamily="34" charset="0"/>
                        <a:buChar char="̶"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the context. Relationships of influence, deference and antagonism often vary depending on the decision in question. </a:t>
                      </a:r>
                      <a:endParaRPr lang="en-US" sz="1200" dirty="0">
                        <a:latin typeface="+mn-lt"/>
                      </a:endParaRPr>
                    </a:p>
                    <a:p>
                      <a:pPr marL="285750" marR="0" indent="-285750" algn="ctr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Syntax Bold"/>
                      </a:endParaRPr>
                    </a:p>
                  </a:txBody>
                  <a:tcPr marL="114300" marR="114300" marT="9144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053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“+” </a:t>
                      </a:r>
                      <a:b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means supportive</a:t>
                      </a:r>
                      <a:endParaRPr lang="en-US" sz="1200" dirty="0"/>
                    </a:p>
                  </a:txBody>
                  <a:tcPr marT="91440" marB="9144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“-“ </a:t>
                      </a:r>
                      <a:b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means opposing</a:t>
                      </a:r>
                      <a:endParaRPr lang="en-US" sz="1200" dirty="0"/>
                    </a:p>
                  </a:txBody>
                  <a:tcPr marT="91440" marB="9144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“=” </a:t>
                      </a:r>
                      <a:b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means neutral </a:t>
                      </a:r>
                      <a:endParaRPr lang="en-US" sz="1200" dirty="0"/>
                    </a:p>
                  </a:txBody>
                  <a:tcPr marT="91440" marB="9144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“?” </a:t>
                      </a:r>
                      <a:b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means you don’t know</a:t>
                      </a:r>
                      <a:endParaRPr lang="en-US" sz="1200" dirty="0"/>
                    </a:p>
                  </a:txBody>
                  <a:tcPr marT="91440" marB="9144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Syntax Bold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468653719"/>
                  </a:ext>
                </a:extLst>
              </a:tr>
              <a:tr h="4647589">
                <a:tc gridSpan="4">
                  <a:txBody>
                    <a:bodyPr/>
                    <a:lstStyle/>
                    <a:p>
                      <a:pPr marL="0" marR="0" lvl="0" indent="0" algn="l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5F5C5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Then, analyze the relationships the various parties have with one another as best you can.  Try to characterize the relationships in terms of Antagonism (if “A” supports (or opposes) a plan or decision, then “B” is significantly less likely to do so), Influence (if “A” supports (or opposes) a plan or decision, then “B” is significantly more likely to do so as well), and Deference (if “A” supports (or opposes) a plan or decision, the “B” will almost certainly follow suit). Use the key on the right to determine which arrows to draw.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Syntax Bold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35956187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7449" y="1"/>
            <a:ext cx="13599651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Stakeholder and Influence Mapping Tool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280160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05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F380FB-1227-491E-B47C-21DFB9648E51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  <p:pic>
        <p:nvPicPr>
          <p:cNvPr id="1028" name="Picture 7">
            <a:extLst>
              <a:ext uri="{FF2B5EF4-FFF2-40B4-BE49-F238E27FC236}">
                <a16:creationId xmlns:a16="http://schemas.microsoft.com/office/drawing/2014/main" id="{92CD86A8-56CE-4842-9A07-595551F7C4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950" y="7103353"/>
            <a:ext cx="2379413" cy="209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Table 4">
            <a:extLst>
              <a:ext uri="{FF2B5EF4-FFF2-40B4-BE49-F238E27FC236}">
                <a16:creationId xmlns:a16="http://schemas.microsoft.com/office/drawing/2014/main" id="{9B28BA36-0271-4E75-8DE9-076881BBC5D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20733008"/>
              </p:ext>
            </p:extLst>
          </p:nvPr>
        </p:nvGraphicFramePr>
        <p:xfrm>
          <a:off x="321223" y="1385247"/>
          <a:ext cx="14887864" cy="155448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887864">
                  <a:extLst>
                    <a:ext uri="{9D8B030D-6E8A-4147-A177-3AD203B41FA5}">
                      <a16:colId xmlns:a16="http://schemas.microsoft.com/office/drawing/2014/main" val="228174721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1. Define the issue/decision/plan that needs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051257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lvl="0" indent="0" algn="l" defTabSz="1183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9144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053867"/>
                  </a:ext>
                </a:extLst>
              </a:tr>
            </a:tbl>
          </a:graphicData>
        </a:graphic>
      </p:graphicFrame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861A46A-B833-46B1-BC87-3F95B23E01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1223" y="1852654"/>
            <a:ext cx="14880677" cy="1087073"/>
          </a:xfrm>
        </p:spPr>
        <p:txBody>
          <a:bodyPr lIns="91440" tIns="45720" rIns="91440" bIns="45720"/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 sz="12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6636B-6AD3-4928-814C-CFC680D72BBD}"/>
              </a:ext>
            </a:extLst>
          </p:cNvPr>
          <p:cNvSpPr txBox="1"/>
          <p:nvPr userDrawn="1"/>
        </p:nvSpPr>
        <p:spPr>
          <a:xfrm>
            <a:off x="412124" y="9124669"/>
            <a:ext cx="783679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+mn-lt"/>
              </a:rPr>
              <a:t>Note: This is not a static diagram. This is a current state map of relationships that you can build and evolve over time. </a:t>
            </a:r>
          </a:p>
        </p:txBody>
      </p:sp>
    </p:spTree>
    <p:extLst>
      <p:ext uri="{BB962C8B-B14F-4D97-AF65-F5344CB8AC3E}">
        <p14:creationId xmlns:p14="http://schemas.microsoft.com/office/powerpoint/2010/main" val="354313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pos="957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Group - Influence Map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1"/>
            <a:ext cx="13287664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6" name="Column Right">
            <a:extLst>
              <a:ext uri="{FF2B5EF4-FFF2-40B4-BE49-F238E27FC236}">
                <a16:creationId xmlns:a16="http://schemas.microsoft.com/office/drawing/2014/main" id="{1E988A23-CB7F-4B79-A9AC-909323DAB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3530" y="2593028"/>
            <a:ext cx="4776493" cy="6741471"/>
          </a:xfrm>
          <a:prstGeom prst="roundRect">
            <a:avLst>
              <a:gd name="adj" fmla="val 3522"/>
            </a:avLst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3667" tIns="23667" rIns="23667" bIns="23667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i="0" u="none" strike="noStrike" cap="none" normalizeH="0" baseline="0">
                <a:ln>
                  <a:noFill/>
                </a:ln>
                <a:effectLst/>
              </a:defRPr>
            </a:lvl1pPr>
          </a:lstStyle>
          <a:p>
            <a:r>
              <a:rPr lang="en-US" sz="3727"/>
              <a:t> </a:t>
            </a:r>
          </a:p>
        </p:txBody>
      </p:sp>
      <p:sp>
        <p:nvSpPr>
          <p:cNvPr id="7" name="Column Center">
            <a:extLst>
              <a:ext uri="{FF2B5EF4-FFF2-40B4-BE49-F238E27FC236}">
                <a16:creationId xmlns:a16="http://schemas.microsoft.com/office/drawing/2014/main" id="{15C6793D-4582-4264-8459-411BA34EB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3450" y="2593028"/>
            <a:ext cx="4776493" cy="6741471"/>
          </a:xfrm>
          <a:prstGeom prst="roundRect">
            <a:avLst>
              <a:gd name="adj" fmla="val 3712"/>
            </a:avLst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3667" tIns="23667" rIns="23667" bIns="23667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i="0" u="none" strike="noStrike" cap="none" normalizeH="0" baseline="0">
                <a:ln>
                  <a:noFill/>
                </a:ln>
                <a:effectLst/>
              </a:defRPr>
            </a:lvl1pPr>
          </a:lstStyle>
          <a:p>
            <a:r>
              <a:rPr lang="en-US" sz="3727"/>
              <a:t> </a:t>
            </a:r>
          </a:p>
        </p:txBody>
      </p:sp>
      <p:sp>
        <p:nvSpPr>
          <p:cNvPr id="8" name="Column Left">
            <a:extLst>
              <a:ext uri="{FF2B5EF4-FFF2-40B4-BE49-F238E27FC236}">
                <a16:creationId xmlns:a16="http://schemas.microsoft.com/office/drawing/2014/main" id="{D9AFAEF0-7FB4-4CA5-B689-96A9032A4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5" y="2593028"/>
            <a:ext cx="4776493" cy="6741471"/>
          </a:xfrm>
          <a:prstGeom prst="roundRect">
            <a:avLst>
              <a:gd name="adj" fmla="val 3994"/>
            </a:avLst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3667" tIns="23667" rIns="23667" bIns="23667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i="0" u="none" strike="noStrike" cap="none" normalizeH="0" baseline="0">
                <a:ln>
                  <a:noFill/>
                </a:ln>
                <a:effectLst/>
              </a:defRPr>
            </a:lvl1pPr>
          </a:lstStyle>
          <a:p>
            <a:endParaRPr lang="en-US" sz="3727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280160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4445A90-C9A0-4D9D-B94E-ED17A24AC01F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94409" y="2049026"/>
            <a:ext cx="4775458" cy="501682"/>
          </a:xfrm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834292C8-C4AD-42BC-9C77-A39B0E240924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5383452" y="2049026"/>
            <a:ext cx="4775458" cy="501682"/>
          </a:xfrm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3F212970-063C-4E83-A785-E7EAEAC3633E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0472496" y="2049026"/>
            <a:ext cx="4736593" cy="501682"/>
          </a:xfrm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028680D0-FB27-4D98-9429-006A78FB681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374" y="1380705"/>
            <a:ext cx="14956648" cy="283766"/>
          </a:xfrm>
        </p:spPr>
        <p:txBody>
          <a:bodyPr/>
          <a:lstStyle>
            <a:lvl1pPr marL="0" indent="0" algn="ctr">
              <a:buNone/>
              <a:defRPr sz="2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Three Group Template – Influence Map Title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398836B-F800-4B7E-A9B5-82401FEA2418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84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oup - Influence Map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1"/>
            <a:ext cx="13287664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280160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4641E0DC-C5AA-4369-9CA0-BA7D8168DF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600" y="2049026"/>
            <a:ext cx="3504037" cy="501682"/>
          </a:xfrm>
          <a:noFill/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sp>
        <p:nvSpPr>
          <p:cNvPr id="20" name="Text Placeholder 28">
            <a:extLst>
              <a:ext uri="{FF2B5EF4-FFF2-40B4-BE49-F238E27FC236}">
                <a16:creationId xmlns:a16="http://schemas.microsoft.com/office/drawing/2014/main" id="{8F15DC77-FD5F-49E0-99BB-AF7709408FB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15749" y="2049026"/>
            <a:ext cx="3504037" cy="501682"/>
          </a:xfrm>
          <a:noFill/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sp>
        <p:nvSpPr>
          <p:cNvPr id="21" name="Text Placeholder 28">
            <a:extLst>
              <a:ext uri="{FF2B5EF4-FFF2-40B4-BE49-F238E27FC236}">
                <a16:creationId xmlns:a16="http://schemas.microsoft.com/office/drawing/2014/main" id="{9F2AC659-A350-47AF-8BCE-25B42193799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25021" y="2049026"/>
            <a:ext cx="3504035" cy="501682"/>
          </a:xfrm>
          <a:noFill/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ACC54D-A5BF-4F4F-B10B-2CE37C3DE43D}"/>
              </a:ext>
            </a:extLst>
          </p:cNvPr>
          <p:cNvGrpSpPr/>
          <p:nvPr userDrawn="1"/>
        </p:nvGrpSpPr>
        <p:grpSpPr>
          <a:xfrm>
            <a:off x="299568" y="2593027"/>
            <a:ext cx="14950455" cy="6741473"/>
            <a:chOff x="193837" y="2003703"/>
            <a:chExt cx="9750659" cy="5078134"/>
          </a:xfrm>
        </p:grpSpPr>
        <p:sp>
          <p:nvSpPr>
            <p:cNvPr id="16" name="Column Right">
              <a:extLst>
                <a:ext uri="{FF2B5EF4-FFF2-40B4-BE49-F238E27FC236}">
                  <a16:creationId xmlns:a16="http://schemas.microsoft.com/office/drawing/2014/main" id="{2C977BE6-89D2-47C1-A2B8-1396FAEFB67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171651" y="2003704"/>
              <a:ext cx="2286000" cy="5078133"/>
            </a:xfrm>
            <a:prstGeom prst="roundRect">
              <a:avLst>
                <a:gd name="adj" fmla="val 3522"/>
              </a:avLst>
            </a:prstGeom>
            <a:solidFill>
              <a:srgbClr val="EEEFF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" tIns="18288" rIns="18288" bIns="18288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i="0" u="none" strike="noStrike" cap="none" normalizeH="0" baseline="0">
                  <a:ln>
                    <a:noFill/>
                  </a:ln>
                  <a:effectLst/>
                </a:defRPr>
              </a:lvl1pPr>
            </a:lstStyle>
            <a:p>
              <a:r>
                <a:rPr lang="en-US" sz="3727"/>
                <a:t> </a:t>
              </a:r>
            </a:p>
          </p:txBody>
        </p:sp>
        <p:sp>
          <p:nvSpPr>
            <p:cNvPr id="17" name="Column Center">
              <a:extLst>
                <a:ext uri="{FF2B5EF4-FFF2-40B4-BE49-F238E27FC236}">
                  <a16:creationId xmlns:a16="http://schemas.microsoft.com/office/drawing/2014/main" id="{1845F4AC-8012-4E0B-A31C-4602C63533C3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682744" y="2003704"/>
              <a:ext cx="2286000" cy="5078133"/>
            </a:xfrm>
            <a:prstGeom prst="roundRect">
              <a:avLst>
                <a:gd name="adj" fmla="val 3712"/>
              </a:avLst>
            </a:prstGeom>
            <a:solidFill>
              <a:srgbClr val="EEEFF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" tIns="18288" rIns="18288" bIns="18288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i="0" u="none" strike="noStrike" cap="none" normalizeH="0" baseline="0">
                  <a:ln>
                    <a:noFill/>
                  </a:ln>
                  <a:effectLst/>
                </a:defRPr>
              </a:lvl1pPr>
            </a:lstStyle>
            <a:p>
              <a:r>
                <a:rPr lang="en-US" sz="3727"/>
                <a:t> </a:t>
              </a:r>
            </a:p>
          </p:txBody>
        </p:sp>
        <p:sp>
          <p:nvSpPr>
            <p:cNvPr id="18" name="Column Left">
              <a:extLst>
                <a:ext uri="{FF2B5EF4-FFF2-40B4-BE49-F238E27FC236}">
                  <a16:creationId xmlns:a16="http://schemas.microsoft.com/office/drawing/2014/main" id="{80816B91-C10B-4FE2-8196-B2E42DC5BDF6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93837" y="2003703"/>
              <a:ext cx="2286000" cy="5078133"/>
            </a:xfrm>
            <a:prstGeom prst="roundRect">
              <a:avLst>
                <a:gd name="adj" fmla="val 3994"/>
              </a:avLst>
            </a:prstGeom>
            <a:solidFill>
              <a:srgbClr val="EEEFF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" tIns="18288" rIns="18288" bIns="18288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i="0" u="none" strike="noStrike" cap="none" normalizeH="0" baseline="0">
                  <a:ln>
                    <a:noFill/>
                  </a:ln>
                  <a:effectLst/>
                </a:defRPr>
              </a:lvl1pPr>
            </a:lstStyle>
            <a:p>
              <a:endParaRPr lang="en-US" sz="3727"/>
            </a:p>
          </p:txBody>
        </p:sp>
        <p:sp>
          <p:nvSpPr>
            <p:cNvPr id="22" name="Column Right">
              <a:extLst>
                <a:ext uri="{FF2B5EF4-FFF2-40B4-BE49-F238E27FC236}">
                  <a16:creationId xmlns:a16="http://schemas.microsoft.com/office/drawing/2014/main" id="{5CEE591D-514F-46D6-A0AE-97761B9C9C01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7658496" y="2003704"/>
              <a:ext cx="2286000" cy="5078133"/>
            </a:xfrm>
            <a:prstGeom prst="roundRect">
              <a:avLst>
                <a:gd name="adj" fmla="val 3522"/>
              </a:avLst>
            </a:prstGeom>
            <a:solidFill>
              <a:srgbClr val="EEEFF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" tIns="18288" rIns="18288" bIns="18288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  <a:defRPr kumimoji="0" i="0" u="none" strike="noStrike" cap="none" normalizeH="0" baseline="0">
                  <a:ln>
                    <a:noFill/>
                  </a:ln>
                  <a:effectLst/>
                </a:defRPr>
              </a:lvl1pPr>
            </a:lstStyle>
            <a:p>
              <a:r>
                <a:rPr lang="en-US" sz="3727"/>
                <a:t> </a:t>
              </a:r>
            </a:p>
          </p:txBody>
        </p:sp>
      </p:grpSp>
      <p:sp>
        <p:nvSpPr>
          <p:cNvPr id="23" name="Text Placeholder 28">
            <a:extLst>
              <a:ext uri="{FF2B5EF4-FFF2-40B4-BE49-F238E27FC236}">
                <a16:creationId xmlns:a16="http://schemas.microsoft.com/office/drawing/2014/main" id="{958F9688-EF15-4920-B868-F79F55CFB4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744954" y="2049026"/>
            <a:ext cx="3455145" cy="501682"/>
          </a:xfrm>
          <a:noFill/>
        </p:spPr>
        <p:txBody>
          <a:bodyPr anchor="t"/>
          <a:lstStyle>
            <a:lvl1pPr marL="0" indent="0" algn="ctr">
              <a:buNone/>
              <a:defRPr sz="2400">
                <a:latin typeface="+mn-lt"/>
              </a:defRPr>
            </a:lvl1pPr>
          </a:lstStyle>
          <a:p>
            <a:pPr lvl="0"/>
            <a:r>
              <a:rPr lang="en-US" dirty="0"/>
              <a:t>Group Name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2D9F45BA-C183-47EB-9E8B-5C1AC93752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3374" y="1380705"/>
            <a:ext cx="14956648" cy="283766"/>
          </a:xfrm>
        </p:spPr>
        <p:txBody>
          <a:bodyPr/>
          <a:lstStyle>
            <a:lvl1pPr marL="0" indent="0" algn="ctr">
              <a:buNone/>
              <a:defRPr sz="2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Four Group Template – Influence Map Title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AEE6F29-B601-490D-B64F-0D510ED1EBC1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17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3-4_Stakeholder/Influence Map To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CE6A3FBC-7C84-4F9C-B297-3E71557C097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19954124"/>
              </p:ext>
            </p:extLst>
          </p:nvPr>
        </p:nvGraphicFramePr>
        <p:xfrm>
          <a:off x="325507" y="1380563"/>
          <a:ext cx="14883582" cy="796222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575482">
                  <a:extLst>
                    <a:ext uri="{9D8B030D-6E8A-4147-A177-3AD203B41FA5}">
                      <a16:colId xmlns:a16="http://schemas.microsoft.com/office/drawing/2014/main" val="3600853363"/>
                    </a:ext>
                  </a:extLst>
                </a:gridCol>
                <a:gridCol w="2310064">
                  <a:extLst>
                    <a:ext uri="{9D8B030D-6E8A-4147-A177-3AD203B41FA5}">
                      <a16:colId xmlns:a16="http://schemas.microsoft.com/office/drawing/2014/main" val="3811901665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53159097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1417706878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3762421227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1332724968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3564526498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663880714"/>
                    </a:ext>
                  </a:extLst>
                </a:gridCol>
                <a:gridCol w="1571148">
                  <a:extLst>
                    <a:ext uri="{9D8B030D-6E8A-4147-A177-3AD203B41FA5}">
                      <a16:colId xmlns:a16="http://schemas.microsoft.com/office/drawing/2014/main" val="2772501242"/>
                    </a:ext>
                  </a:extLst>
                </a:gridCol>
              </a:tblGrid>
              <a:tr h="73152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pc="-3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Identify 3-4 Key Targets to Influence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1" kern="1200" spc="-3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Their Key Interests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spc="-3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pc="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Develop an Influence Plan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spc="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508126"/>
                  </a:ext>
                </a:extLst>
              </a:tr>
              <a:tr h="752848"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Identify all key groups and individuals who need to buy-in to a decision or course of action and note their disposition. Brainstorm the interests of each individual stakeholder.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Fill out the columns below to strategize how to put an influence plan in place.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spc="-30" baseline="0" dirty="0">
                        <a:solidFill>
                          <a:srgbClr val="1F3EA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spc="-3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spc="-3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spc="-3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spc="-3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spc="-3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424266"/>
                  </a:ext>
                </a:extLst>
              </a:tr>
              <a:tr h="376915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Target Stakeholder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Key Interests of Stakeholder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Desired impact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Key messages to</a:t>
                      </a:r>
                    </a:p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send/info to share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Key questions to ask/hypotheses to test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Mode for communication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Data/info to gather/prepare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Who leads/supports</a:t>
                      </a:r>
                    </a:p>
                  </a:txBody>
                  <a:tcPr marL="70658" marR="70658" marT="27432" marB="2743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10" baseline="0" dirty="0">
                          <a:solidFill>
                            <a:schemeClr val="tx1"/>
                          </a:solidFill>
                        </a:rPr>
                        <a:t>When they do it, what milestones/deadlines</a:t>
                      </a:r>
                    </a:p>
                  </a:txBody>
                  <a:tcPr marL="70658" marR="70658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73389"/>
                  </a:ext>
                </a:extLst>
              </a:tr>
              <a:tr h="212095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John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Decision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Support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Change perception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Get information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Transmit message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Improve relationship</a:t>
                      </a:r>
                    </a:p>
                    <a:p>
                      <a:pPr marL="168275" indent="-1682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Build influence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person meeting (1 on 1, group)</a:t>
                      </a:r>
                    </a:p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 </a:t>
                      </a:r>
                    </a:p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</a:p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Criteria of legitimacy</a:t>
                      </a:r>
                    </a:p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 on target</a:t>
                      </a:r>
                    </a:p>
                    <a:p>
                      <a:pPr marL="168275" indent="-168275" algn="l" defTabSz="118326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Internal consultation /approvals required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Assign roles and responsibilities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34613"/>
                  </a:ext>
                </a:extLst>
              </a:tr>
              <a:tr h="693794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3319"/>
                  </a:ext>
                </a:extLst>
              </a:tr>
              <a:tr h="693794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05617"/>
                  </a:ext>
                </a:extLst>
              </a:tr>
              <a:tr h="693794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470147"/>
                  </a:ext>
                </a:extLst>
              </a:tr>
              <a:tr h="693794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25555"/>
                  </a:ext>
                </a:extLst>
              </a:tr>
              <a:tr h="693794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28786"/>
                  </a:ext>
                </a:extLst>
              </a:tr>
              <a:tr h="970308">
                <a:tc gridSpan="9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Notes:</a:t>
                      </a:r>
                    </a:p>
                  </a:txBody>
                  <a:tcPr marL="70658" marR="70658" marT="59167" marB="59167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4431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9436" y="1"/>
            <a:ext cx="13287664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Stakeholder and Influence Mapping Tool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609436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03-04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278400A-5F59-4379-8278-FF47BD6BA0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5508" y="4904351"/>
            <a:ext cx="157548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5FBD0606-66B8-4D05-938F-B6BFFA3E9D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5508" y="5600551"/>
            <a:ext cx="157548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F78B375E-5387-40E5-884E-EF5F7168DAA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5508" y="6293110"/>
            <a:ext cx="157548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4D837F42-AEF5-4B47-87DD-3DD222CB4F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5508" y="6987995"/>
            <a:ext cx="157548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39" name="Text Placeholder 8">
            <a:extLst>
              <a:ext uri="{FF2B5EF4-FFF2-40B4-BE49-F238E27FC236}">
                <a16:creationId xmlns:a16="http://schemas.microsoft.com/office/drawing/2014/main" id="{B1945E9A-A903-4BEB-9C6E-FD99E782B0A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09702" y="4904351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FAC39839-8883-4C62-B3C6-CEDA968B1D7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09702" y="5600551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1" name="Text Placeholder 8">
            <a:extLst>
              <a:ext uri="{FF2B5EF4-FFF2-40B4-BE49-F238E27FC236}">
                <a16:creationId xmlns:a16="http://schemas.microsoft.com/office/drawing/2014/main" id="{E0436999-7438-4EA8-B93A-5BD78AD06D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09702" y="6293110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2" name="Text Placeholder 8">
            <a:extLst>
              <a:ext uri="{FF2B5EF4-FFF2-40B4-BE49-F238E27FC236}">
                <a16:creationId xmlns:a16="http://schemas.microsoft.com/office/drawing/2014/main" id="{3B1E9B2F-2D37-40DA-9245-6DCACD065C9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209702" y="6987995"/>
            <a:ext cx="1562448" cy="658368"/>
          </a:xfrm>
        </p:spPr>
        <p:txBody>
          <a:bodyPr anchor="ctr"/>
          <a:lstStyle>
            <a:lvl1pPr marL="0" marR="0" indent="0" algn="ctr" defTabSz="1183267" rtl="0" eaLnBrk="1" fontAlgn="auto" latinLnBrk="0" hangingPunct="1">
              <a:lnSpc>
                <a:spcPct val="100000"/>
              </a:lnSpc>
              <a:spcBef>
                <a:spcPts val="2071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A73ED687-4974-439C-9E2A-B1878EE8BE4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81673" y="4904351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6B3E4E24-3A41-411D-B6C2-E710DA47A25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781673" y="5600551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0" name="Text Placeholder 8">
            <a:extLst>
              <a:ext uri="{FF2B5EF4-FFF2-40B4-BE49-F238E27FC236}">
                <a16:creationId xmlns:a16="http://schemas.microsoft.com/office/drawing/2014/main" id="{037A0F24-0DD8-4807-8E4B-E52DD7B908A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781673" y="6293110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5E7EF811-B188-4CEC-A375-2AFE41802C0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781673" y="6987995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8E394F64-0EF2-4B4E-AD64-F31727986F9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358014" y="4904351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8">
            <a:extLst>
              <a:ext uri="{FF2B5EF4-FFF2-40B4-BE49-F238E27FC236}">
                <a16:creationId xmlns:a16="http://schemas.microsoft.com/office/drawing/2014/main" id="{B09CD728-F0B6-46ED-9339-DAA53C83C26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58013" y="5600551"/>
            <a:ext cx="1562447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A2CEE661-BA7C-47F9-AFC0-0566E982451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358013" y="6293110"/>
            <a:ext cx="1562447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0" name="Text Placeholder 8">
            <a:extLst>
              <a:ext uri="{FF2B5EF4-FFF2-40B4-BE49-F238E27FC236}">
                <a16:creationId xmlns:a16="http://schemas.microsoft.com/office/drawing/2014/main" id="{6AB37C60-7C2A-425B-9818-55AAB6F32EE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358013" y="6987995"/>
            <a:ext cx="1562447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8EA06182-71EF-4AEE-B7D3-62E4E9FBBA0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933497" y="4904351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8">
            <a:extLst>
              <a:ext uri="{FF2B5EF4-FFF2-40B4-BE49-F238E27FC236}">
                <a16:creationId xmlns:a16="http://schemas.microsoft.com/office/drawing/2014/main" id="{0CE854C0-A8F1-43E9-8EFE-16E22ABE4D2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933497" y="5600551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8">
            <a:extLst>
              <a:ext uri="{FF2B5EF4-FFF2-40B4-BE49-F238E27FC236}">
                <a16:creationId xmlns:a16="http://schemas.microsoft.com/office/drawing/2014/main" id="{5CBD61A6-BEF7-488A-AA6E-8CA6AEA4D3C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933497" y="6293110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9" name="Text Placeholder 8">
            <a:extLst>
              <a:ext uri="{FF2B5EF4-FFF2-40B4-BE49-F238E27FC236}">
                <a16:creationId xmlns:a16="http://schemas.microsoft.com/office/drawing/2014/main" id="{72B83B6E-B8BE-482D-9E3D-52B689EDA94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933497" y="6987995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5" name="Text Placeholder 8">
            <a:extLst>
              <a:ext uri="{FF2B5EF4-FFF2-40B4-BE49-F238E27FC236}">
                <a16:creationId xmlns:a16="http://schemas.microsoft.com/office/drawing/2014/main" id="{716691F1-47EA-41B3-BA6B-62D9ED067DB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492434" y="4904351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F4DA27A9-DC08-460B-8FFB-69EA87A4809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492434" y="5600551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7" name="Text Placeholder 8">
            <a:extLst>
              <a:ext uri="{FF2B5EF4-FFF2-40B4-BE49-F238E27FC236}">
                <a16:creationId xmlns:a16="http://schemas.microsoft.com/office/drawing/2014/main" id="{4ECF5B82-3108-4E0D-928D-BC499EB1F3B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0492434" y="6293110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E4D380B1-C89C-4DA6-AE2D-EAF87F9A2EC0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492434" y="6987995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4" name="Text Placeholder 8">
            <a:extLst>
              <a:ext uri="{FF2B5EF4-FFF2-40B4-BE49-F238E27FC236}">
                <a16:creationId xmlns:a16="http://schemas.microsoft.com/office/drawing/2014/main" id="{6B1055DA-FD9D-4F0F-B206-D7E0AA723C15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2068424" y="4904351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5" name="Text Placeholder 8">
            <a:extLst>
              <a:ext uri="{FF2B5EF4-FFF2-40B4-BE49-F238E27FC236}">
                <a16:creationId xmlns:a16="http://schemas.microsoft.com/office/drawing/2014/main" id="{C32ED68D-667A-4300-B8CA-61F0CBBB96EE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2068424" y="5600551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6" name="Text Placeholder 8">
            <a:extLst>
              <a:ext uri="{FF2B5EF4-FFF2-40B4-BE49-F238E27FC236}">
                <a16:creationId xmlns:a16="http://schemas.microsoft.com/office/drawing/2014/main" id="{9B0B4282-9561-4D3B-AD55-180BB65D02E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2068424" y="6293110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7" name="Text Placeholder 8">
            <a:extLst>
              <a:ext uri="{FF2B5EF4-FFF2-40B4-BE49-F238E27FC236}">
                <a16:creationId xmlns:a16="http://schemas.microsoft.com/office/drawing/2014/main" id="{6C1E1051-A494-408D-AF45-D69565592EE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2068424" y="6987995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3" name="Text Placeholder 8">
            <a:extLst>
              <a:ext uri="{FF2B5EF4-FFF2-40B4-BE49-F238E27FC236}">
                <a16:creationId xmlns:a16="http://schemas.microsoft.com/office/drawing/2014/main" id="{29CA33E8-EEE3-4889-8A0F-3422508FCC10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647046" y="4904351"/>
            <a:ext cx="156204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4" name="Text Placeholder 8">
            <a:extLst>
              <a:ext uri="{FF2B5EF4-FFF2-40B4-BE49-F238E27FC236}">
                <a16:creationId xmlns:a16="http://schemas.microsoft.com/office/drawing/2014/main" id="{3D9EDD2B-B4F3-403A-8EEC-D7CDE3480101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3647046" y="5600551"/>
            <a:ext cx="156204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5" name="Text Placeholder 8">
            <a:extLst>
              <a:ext uri="{FF2B5EF4-FFF2-40B4-BE49-F238E27FC236}">
                <a16:creationId xmlns:a16="http://schemas.microsoft.com/office/drawing/2014/main" id="{4D34CE6F-D785-4DCE-B232-076AD1A9C3D5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3647046" y="6293110"/>
            <a:ext cx="156204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6" name="Text Placeholder 8">
            <a:extLst>
              <a:ext uri="{FF2B5EF4-FFF2-40B4-BE49-F238E27FC236}">
                <a16:creationId xmlns:a16="http://schemas.microsoft.com/office/drawing/2014/main" id="{E0B77C80-39D3-42F1-AC85-C9698101CD51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3647046" y="6987995"/>
            <a:ext cx="156204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3" name="Text Placeholder 8">
            <a:extLst>
              <a:ext uri="{FF2B5EF4-FFF2-40B4-BE49-F238E27FC236}">
                <a16:creationId xmlns:a16="http://schemas.microsoft.com/office/drawing/2014/main" id="{62A0D87D-07DB-4B5C-BE91-33629C85CC99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25508" y="7689052"/>
            <a:ext cx="157548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44" name="Text Placeholder 8">
            <a:extLst>
              <a:ext uri="{FF2B5EF4-FFF2-40B4-BE49-F238E27FC236}">
                <a16:creationId xmlns:a16="http://schemas.microsoft.com/office/drawing/2014/main" id="{9B04367D-EFD2-4832-881C-89B3E62AF458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927847" y="8388389"/>
            <a:ext cx="14281235" cy="954393"/>
          </a:xfrm>
        </p:spPr>
        <p:txBody>
          <a:bodyPr lIns="91440" rIns="91440" anchor="t"/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7" name="Text Placeholder 8">
            <a:extLst>
              <a:ext uri="{FF2B5EF4-FFF2-40B4-BE49-F238E27FC236}">
                <a16:creationId xmlns:a16="http://schemas.microsoft.com/office/drawing/2014/main" id="{C651138D-E32B-46EE-AB66-B163BA769DDE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4209702" y="7689052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5841297C-B5D8-4BE4-8A78-0EFBDC4C7B19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5781673" y="7689052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0" name="Text Placeholder 8">
            <a:extLst>
              <a:ext uri="{FF2B5EF4-FFF2-40B4-BE49-F238E27FC236}">
                <a16:creationId xmlns:a16="http://schemas.microsoft.com/office/drawing/2014/main" id="{0294771B-FBE2-48F9-9930-3BE5BE877648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7358014" y="7689052"/>
            <a:ext cx="1562448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8" name="Text Placeholder 8">
            <a:extLst>
              <a:ext uri="{FF2B5EF4-FFF2-40B4-BE49-F238E27FC236}">
                <a16:creationId xmlns:a16="http://schemas.microsoft.com/office/drawing/2014/main" id="{68673FA8-373F-444F-B52B-D3B3481DC9EF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8933497" y="7689052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2" name="Text Placeholder 8">
            <a:extLst>
              <a:ext uri="{FF2B5EF4-FFF2-40B4-BE49-F238E27FC236}">
                <a16:creationId xmlns:a16="http://schemas.microsoft.com/office/drawing/2014/main" id="{D1C5E820-9CB0-4123-9CA6-1941CF9BF49C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10492434" y="7689052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1" name="Text Placeholder 8">
            <a:extLst>
              <a:ext uri="{FF2B5EF4-FFF2-40B4-BE49-F238E27FC236}">
                <a16:creationId xmlns:a16="http://schemas.microsoft.com/office/drawing/2014/main" id="{3FC3973B-01BE-46A4-BF4D-1DEB2492405F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12068424" y="7689052"/>
            <a:ext cx="1562446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5" name="Text Placeholder 8">
            <a:extLst>
              <a:ext uri="{FF2B5EF4-FFF2-40B4-BE49-F238E27FC236}">
                <a16:creationId xmlns:a16="http://schemas.microsoft.com/office/drawing/2014/main" id="{1F1972B6-384D-425C-9E96-909C46791372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13647046" y="7689052"/>
            <a:ext cx="1562041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19CD2E4E-6588-43BE-A9AE-D3B9AEF8E58A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1907860" y="4904351"/>
            <a:ext cx="2302189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9" name="Text Placeholder 8">
            <a:extLst>
              <a:ext uri="{FF2B5EF4-FFF2-40B4-BE49-F238E27FC236}">
                <a16:creationId xmlns:a16="http://schemas.microsoft.com/office/drawing/2014/main" id="{21A7FF15-2C42-4A4B-AFA6-5548FB1D7BC3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1907860" y="5600551"/>
            <a:ext cx="2302189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0" name="Text Placeholder 8">
            <a:extLst>
              <a:ext uri="{FF2B5EF4-FFF2-40B4-BE49-F238E27FC236}">
                <a16:creationId xmlns:a16="http://schemas.microsoft.com/office/drawing/2014/main" id="{A29E1D21-1B56-4730-9269-64D63A011996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907860" y="6293110"/>
            <a:ext cx="2302189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3" name="Text Placeholder 8">
            <a:extLst>
              <a:ext uri="{FF2B5EF4-FFF2-40B4-BE49-F238E27FC236}">
                <a16:creationId xmlns:a16="http://schemas.microsoft.com/office/drawing/2014/main" id="{FE477D91-F8D6-4649-9FF8-0475595E4357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907860" y="6987995"/>
            <a:ext cx="2302189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4" name="Text Placeholder 8">
            <a:extLst>
              <a:ext uri="{FF2B5EF4-FFF2-40B4-BE49-F238E27FC236}">
                <a16:creationId xmlns:a16="http://schemas.microsoft.com/office/drawing/2014/main" id="{0E3D765F-9CB1-4863-A7FD-D028B6C09E2E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907513" y="7689052"/>
            <a:ext cx="2302189" cy="658368"/>
          </a:xfr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dirty="0"/>
              <a:t>Text</a:t>
            </a:r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154268DB-B282-4704-8C89-15AFDD5198B2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9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4 Copy/Paste board_Stakeholder/Influence Map To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8448" y="1"/>
            <a:ext cx="13287664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Stakeholder and Influence Mapping Tool (cont.)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280160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04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06AB156-0A38-4041-A944-6D6E586414BB}"/>
              </a:ext>
            </a:extLst>
          </p:cNvPr>
          <p:cNvGrpSpPr/>
          <p:nvPr userDrawn="1"/>
        </p:nvGrpSpPr>
        <p:grpSpPr>
          <a:xfrm>
            <a:off x="10943630" y="1665498"/>
            <a:ext cx="3628452" cy="1575839"/>
            <a:chOff x="10943630" y="1665498"/>
            <a:chExt cx="3628452" cy="157583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DB8F98D-66A0-4DE0-B805-3BE212AED567}"/>
                </a:ext>
              </a:extLst>
            </p:cNvPr>
            <p:cNvSpPr txBox="1"/>
            <p:nvPr/>
          </p:nvSpPr>
          <p:spPr>
            <a:xfrm>
              <a:off x="10943630" y="1665498"/>
              <a:ext cx="2092913" cy="1002069"/>
            </a:xfrm>
            <a:prstGeom prst="rect">
              <a:avLst/>
            </a:prstGeom>
            <a:noFill/>
          </p:spPr>
          <p:txBody>
            <a:bodyPr wrap="square" tIns="0" rtlCol="0">
              <a:spAutoFit/>
            </a:bodyPr>
            <a:lstStyle/>
            <a:p>
              <a:r>
                <a:rPr lang="en-US" sz="1553" b="1" dirty="0">
                  <a:latin typeface="+mn-lt"/>
                </a:rPr>
                <a:t>Key:</a:t>
              </a:r>
            </a:p>
            <a:p>
              <a:r>
                <a:rPr lang="en-US" sz="1553" b="1" dirty="0">
                  <a:solidFill>
                    <a:srgbClr val="00B050"/>
                  </a:solidFill>
                </a:rPr>
                <a:t>Deference</a:t>
              </a:r>
            </a:p>
            <a:p>
              <a:r>
                <a:rPr lang="en-US" sz="1553" b="1" dirty="0">
                  <a:solidFill>
                    <a:srgbClr val="1F3EA1"/>
                  </a:solidFill>
                  <a:latin typeface="+mn-lt"/>
                </a:rPr>
                <a:t>Influen</a:t>
              </a:r>
              <a:r>
                <a:rPr lang="en-US" sz="1553" b="1" dirty="0">
                  <a:solidFill>
                    <a:srgbClr val="1F3EA1"/>
                  </a:solidFill>
                </a:rPr>
                <a:t>ce (Dotted)</a:t>
              </a:r>
            </a:p>
            <a:p>
              <a:r>
                <a:rPr lang="en-US" sz="1553" b="1" dirty="0">
                  <a:solidFill>
                    <a:srgbClr val="FF0000"/>
                  </a:solidFill>
                  <a:latin typeface="+mn-lt"/>
                </a:rPr>
                <a:t>Antagonism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9459C5F-86E4-4606-878B-F4D0962E73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828475" y="1668433"/>
              <a:ext cx="1743607" cy="1572904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26217A7-6380-4924-9CE6-6B8C7548CFB9}"/>
              </a:ext>
            </a:extLst>
          </p:cNvPr>
          <p:cNvGrpSpPr/>
          <p:nvPr userDrawn="1"/>
        </p:nvGrpSpPr>
        <p:grpSpPr>
          <a:xfrm>
            <a:off x="0" y="1512241"/>
            <a:ext cx="10750778" cy="946673"/>
            <a:chOff x="0" y="1168550"/>
            <a:chExt cx="6956386" cy="731520"/>
          </a:xfrm>
        </p:grpSpPr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AB226FDB-8E3D-471B-AE05-BCC910B89B38}"/>
                </a:ext>
              </a:extLst>
            </p:cNvPr>
            <p:cNvSpPr/>
            <p:nvPr/>
          </p:nvSpPr>
          <p:spPr>
            <a:xfrm>
              <a:off x="0" y="1168550"/>
              <a:ext cx="6956386" cy="731520"/>
            </a:xfrm>
            <a:prstGeom prst="parallelogram">
              <a:avLst>
                <a:gd name="adj" fmla="val 55063"/>
              </a:avLst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914400" rtlCol="0" anchor="ctr" anchorCtr="0"/>
            <a:lstStyle/>
            <a:p>
              <a:pPr algn="ctr"/>
              <a:r>
                <a:rPr lang="en-US" sz="1812" dirty="0">
                  <a:solidFill>
                    <a:schemeClr val="bg1"/>
                  </a:solidFill>
                </a:rPr>
                <a:t>Copy and Paste elements below to create your Influence Map </a:t>
              </a:r>
              <a:br>
                <a:rPr lang="en-US" sz="1812" dirty="0">
                  <a:solidFill>
                    <a:schemeClr val="bg1"/>
                  </a:solidFill>
                </a:rPr>
              </a:br>
              <a:r>
                <a:rPr lang="en-US" sz="1812" dirty="0">
                  <a:solidFill>
                    <a:schemeClr val="bg1"/>
                  </a:solidFill>
                </a:rPr>
                <a:t>on the page following 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8762A48-68CA-4105-AEAA-C53E074C847E}"/>
                </a:ext>
              </a:extLst>
            </p:cNvPr>
            <p:cNvSpPr/>
            <p:nvPr/>
          </p:nvSpPr>
          <p:spPr>
            <a:xfrm>
              <a:off x="0" y="1170865"/>
              <a:ext cx="674266" cy="729205"/>
            </a:xfrm>
            <a:prstGeom prst="rect">
              <a:avLst/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553" dirty="0" err="1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840066-2167-48B1-B5CF-76ED9CA301D5}"/>
              </a:ext>
            </a:extLst>
          </p:cNvPr>
          <p:cNvGrpSpPr/>
          <p:nvPr userDrawn="1"/>
        </p:nvGrpSpPr>
        <p:grpSpPr>
          <a:xfrm>
            <a:off x="892757" y="3653857"/>
            <a:ext cx="13759292" cy="5383053"/>
            <a:chOff x="300942" y="2823434"/>
            <a:chExt cx="6210617" cy="41596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16D6F4A-BDE9-45B7-A33D-8628C06EAC1E}"/>
                </a:ext>
              </a:extLst>
            </p:cNvPr>
            <p:cNvSpPr/>
            <p:nvPr userDrawn="1"/>
          </p:nvSpPr>
          <p:spPr>
            <a:xfrm>
              <a:off x="300942" y="2823434"/>
              <a:ext cx="2976292" cy="4148866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274320" rtlCol="0" anchor="t" anchorCtr="0"/>
            <a:lstStyle/>
            <a:p>
              <a:pPr algn="ctr"/>
              <a:r>
                <a:rPr lang="en-US" sz="3106" dirty="0">
                  <a:solidFill>
                    <a:schemeClr val="tx2"/>
                  </a:solidFill>
                </a:rPr>
                <a:t>Arrows</a:t>
              </a:r>
              <a:endParaRPr lang="en-US" sz="2329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6676A99-1352-4075-BACB-E62634DE8EC9}"/>
                </a:ext>
              </a:extLst>
            </p:cNvPr>
            <p:cNvSpPr/>
            <p:nvPr userDrawn="1"/>
          </p:nvSpPr>
          <p:spPr>
            <a:xfrm>
              <a:off x="3535267" y="2834200"/>
              <a:ext cx="2976292" cy="4148866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274320" rtlCol="0" anchor="t" anchorCtr="0"/>
            <a:lstStyle/>
            <a:p>
              <a:pPr algn="ctr"/>
              <a:r>
                <a:rPr lang="en-US" sz="3106" dirty="0">
                  <a:solidFill>
                    <a:schemeClr val="tx2"/>
                  </a:solidFill>
                </a:rPr>
                <a:t>Circles</a:t>
              </a:r>
              <a:endParaRPr lang="en-US" sz="2329" dirty="0">
                <a:solidFill>
                  <a:schemeClr val="tx2"/>
                </a:solidFill>
              </a:endParaRPr>
            </a:p>
          </p:txBody>
        </p:sp>
        <p:sp>
          <p:nvSpPr>
            <p:cNvPr id="23" name="Ladonna">
              <a:extLst>
                <a:ext uri="{FF2B5EF4-FFF2-40B4-BE49-F238E27FC236}">
                  <a16:creationId xmlns:a16="http://schemas.microsoft.com/office/drawing/2014/main" id="{7FB43084-684E-4D11-8907-0FDD4E836A5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531050" y="4042124"/>
              <a:ext cx="514652" cy="274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288" tIns="18288" rIns="18288" bIns="18288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Deference</a:t>
              </a:r>
            </a:p>
          </p:txBody>
        </p:sp>
        <p:sp>
          <p:nvSpPr>
            <p:cNvPr id="24" name="Ladonna">
              <a:extLst>
                <a:ext uri="{FF2B5EF4-FFF2-40B4-BE49-F238E27FC236}">
                  <a16:creationId xmlns:a16="http://schemas.microsoft.com/office/drawing/2014/main" id="{97A68320-47FE-4A46-8075-738BA2DBF682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527973" y="5156357"/>
              <a:ext cx="468923" cy="274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288" tIns="18288" rIns="18288" bIns="18288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Influence</a:t>
              </a:r>
            </a:p>
          </p:txBody>
        </p:sp>
        <p:sp>
          <p:nvSpPr>
            <p:cNvPr id="26" name="Ladonna">
              <a:extLst>
                <a:ext uri="{FF2B5EF4-FFF2-40B4-BE49-F238E27FC236}">
                  <a16:creationId xmlns:a16="http://schemas.microsoft.com/office/drawing/2014/main" id="{EF0347B1-6AAF-4C77-A620-7C98D0395EDB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449374" y="6328556"/>
              <a:ext cx="595025" cy="274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288" tIns="18288" rIns="18288" bIns="18288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Antagonism</a:t>
              </a: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D352F3F2-CD75-4E9F-9018-0240239EA0A9}"/>
              </a:ext>
            </a:extLst>
          </p:cNvPr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3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tep _Stakeholder/Influence Map To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8448" y="1"/>
            <a:ext cx="13287664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Stakeholder and Influence Mapping Tool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280160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675C2A-A5B1-4129-A28F-172E4ED5611B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2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1-4_Stakeholder/Influence Map To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CE6A3FBC-7C84-4F9C-B297-3E71557C097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89668290"/>
              </p:ext>
            </p:extLst>
          </p:nvPr>
        </p:nvGraphicFramePr>
        <p:xfrm>
          <a:off x="325507" y="1380563"/>
          <a:ext cx="14883582" cy="7706056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727406">
                  <a:extLst>
                    <a:ext uri="{9D8B030D-6E8A-4147-A177-3AD203B41FA5}">
                      <a16:colId xmlns:a16="http://schemas.microsoft.com/office/drawing/2014/main" val="3600853363"/>
                    </a:ext>
                  </a:extLst>
                </a:gridCol>
                <a:gridCol w="1695796">
                  <a:extLst>
                    <a:ext uri="{9D8B030D-6E8A-4147-A177-3AD203B41FA5}">
                      <a16:colId xmlns:a16="http://schemas.microsoft.com/office/drawing/2014/main" val="3811901665"/>
                    </a:ext>
                  </a:extLst>
                </a:gridCol>
                <a:gridCol w="1695796">
                  <a:extLst>
                    <a:ext uri="{9D8B030D-6E8A-4147-A177-3AD203B41FA5}">
                      <a16:colId xmlns:a16="http://schemas.microsoft.com/office/drawing/2014/main" val="53159097"/>
                    </a:ext>
                  </a:extLst>
                </a:gridCol>
                <a:gridCol w="1460764">
                  <a:extLst>
                    <a:ext uri="{9D8B030D-6E8A-4147-A177-3AD203B41FA5}">
                      <a16:colId xmlns:a16="http://schemas.microsoft.com/office/drawing/2014/main" val="1417706878"/>
                    </a:ext>
                  </a:extLst>
                </a:gridCol>
                <a:gridCol w="1460764">
                  <a:extLst>
                    <a:ext uri="{9D8B030D-6E8A-4147-A177-3AD203B41FA5}">
                      <a16:colId xmlns:a16="http://schemas.microsoft.com/office/drawing/2014/main" val="3762421227"/>
                    </a:ext>
                  </a:extLst>
                </a:gridCol>
                <a:gridCol w="1460764">
                  <a:extLst>
                    <a:ext uri="{9D8B030D-6E8A-4147-A177-3AD203B41FA5}">
                      <a16:colId xmlns:a16="http://schemas.microsoft.com/office/drawing/2014/main" val="1332724968"/>
                    </a:ext>
                  </a:extLst>
                </a:gridCol>
                <a:gridCol w="1460764">
                  <a:extLst>
                    <a:ext uri="{9D8B030D-6E8A-4147-A177-3AD203B41FA5}">
                      <a16:colId xmlns:a16="http://schemas.microsoft.com/office/drawing/2014/main" val="3564526498"/>
                    </a:ext>
                  </a:extLst>
                </a:gridCol>
                <a:gridCol w="1460764">
                  <a:extLst>
                    <a:ext uri="{9D8B030D-6E8A-4147-A177-3AD203B41FA5}">
                      <a16:colId xmlns:a16="http://schemas.microsoft.com/office/drawing/2014/main" val="663880714"/>
                    </a:ext>
                  </a:extLst>
                </a:gridCol>
                <a:gridCol w="1460764">
                  <a:extLst>
                    <a:ext uri="{9D8B030D-6E8A-4147-A177-3AD203B41FA5}">
                      <a16:colId xmlns:a16="http://schemas.microsoft.com/office/drawing/2014/main" val="2772501242"/>
                    </a:ext>
                  </a:extLst>
                </a:gridCol>
              </a:tblGrid>
              <a:tr h="94667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pc="-3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Identify Stakeholders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pc="-3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Assess where Power Resides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pc="-3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Analyze support and opposition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pc="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Analyze relationships among stakeholders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508126"/>
                  </a:ext>
                </a:extLst>
              </a:tr>
              <a:tr h="473336">
                <a:tc rowSpan="2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High/Med/Low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+/-/=/?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pc="-30" baseline="0" dirty="0">
                          <a:solidFill>
                            <a:srgbClr val="1F3EA1"/>
                          </a:solidFill>
                        </a:rPr>
                        <a:t>Influence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spc="-3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pc="-30" baseline="0" dirty="0">
                          <a:solidFill>
                            <a:srgbClr val="00B050"/>
                          </a:solidFill>
                        </a:rPr>
                        <a:t>Deference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spc="-3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pc="-30" baseline="0" dirty="0">
                          <a:solidFill>
                            <a:srgbClr val="FF0000"/>
                          </a:solidFill>
                        </a:rPr>
                        <a:t>Antagonism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spc="-3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424266"/>
                  </a:ext>
                </a:extLst>
              </a:tr>
              <a:tr h="606015"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pc="-30" baseline="0" dirty="0">
                          <a:solidFill>
                            <a:schemeClr val="tx1"/>
                          </a:solidFill>
                        </a:rPr>
                        <a:t>Influences</a:t>
                      </a:r>
                    </a:p>
                  </a:txBody>
                  <a:tcPr marL="0" marR="0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  <a:t>Is </a:t>
                      </a:r>
                      <a:b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  <a:t>Influenced by</a:t>
                      </a:r>
                    </a:p>
                  </a:txBody>
                  <a:tcPr marL="0" marR="0" marT="59167" marB="5916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pc="-30" baseline="0" dirty="0">
                          <a:solidFill>
                            <a:schemeClr val="tx1"/>
                          </a:solidFill>
                        </a:rPr>
                        <a:t>Defers to</a:t>
                      </a:r>
                    </a:p>
                  </a:txBody>
                  <a:tcPr marL="0" marR="0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  <a:t>Is </a:t>
                      </a:r>
                      <a:b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  <a:t>Deferred to by</a:t>
                      </a:r>
                    </a:p>
                  </a:txBody>
                  <a:tcPr marL="0" marR="0" marT="59167" marB="5916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pc="-30" baseline="0" dirty="0">
                          <a:solidFill>
                            <a:schemeClr val="tx1"/>
                          </a:solidFill>
                        </a:rPr>
                        <a:t>Antagonizes</a:t>
                      </a:r>
                    </a:p>
                  </a:txBody>
                  <a:tcPr marL="0" marR="0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  <a:t>Is </a:t>
                      </a:r>
                      <a:b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spc="-20" baseline="0" dirty="0">
                          <a:solidFill>
                            <a:schemeClr val="tx1"/>
                          </a:solidFill>
                        </a:rPr>
                        <a:t>Antagonized by</a:t>
                      </a:r>
                    </a:p>
                  </a:txBody>
                  <a:tcPr marL="0" marR="0" marT="59167" marB="5916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89749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Group: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73389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Individuals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34613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55212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784552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753319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105617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Group: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470147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Individuals</a:t>
                      </a: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25555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938712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828786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944316"/>
                  </a:ext>
                </a:extLst>
              </a:tr>
              <a:tr h="47333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0658" marR="70658" marT="59167" marB="5916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64283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5B5DE3C-01B6-4358-80F5-1DAE044B26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9436" y="1"/>
            <a:ext cx="13287664" cy="943676"/>
          </a:xfrm>
        </p:spPr>
        <p:txBody>
          <a:bodyPr lIns="274320" tIns="182880" rIns="0" anchor="t"/>
          <a:lstStyle>
            <a:lvl1pPr>
              <a:defRPr sz="3600">
                <a:solidFill>
                  <a:srgbClr val="C8102E"/>
                </a:solidFill>
              </a:defRPr>
            </a:lvl1pPr>
          </a:lstStyle>
          <a:p>
            <a:r>
              <a:rPr lang="en-US" dirty="0"/>
              <a:t>Stakeholder and Influence Mapping Tool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A69DAF-0845-4D2C-B004-3323CDFC7FEB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0"/>
            <a:ext cx="1609436" cy="943676"/>
          </a:xfr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01-04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278400A-5F59-4379-8278-FF47BD6BA0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5508" y="4341174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5FBD0606-66B8-4D05-938F-B6BFFA3E9D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5508" y="4814422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F78B375E-5387-40E5-884E-EF5F7168DAA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5508" y="5286541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4D837F42-AEF5-4B47-87DD-3DD222CB4F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5508" y="5759077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39" name="Text Placeholder 8">
            <a:extLst>
              <a:ext uri="{FF2B5EF4-FFF2-40B4-BE49-F238E27FC236}">
                <a16:creationId xmlns:a16="http://schemas.microsoft.com/office/drawing/2014/main" id="{B1945E9A-A903-4BEB-9C6E-FD99E782B0A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45641" y="4338469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FAC39839-8883-4C62-B3C6-CEDA968B1D7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745641" y="4811717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41" name="Text Placeholder 8">
            <a:extLst>
              <a:ext uri="{FF2B5EF4-FFF2-40B4-BE49-F238E27FC236}">
                <a16:creationId xmlns:a16="http://schemas.microsoft.com/office/drawing/2014/main" id="{E0436999-7438-4EA8-B93A-5BD78AD06D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45641" y="5283836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42" name="Text Placeholder 8">
            <a:extLst>
              <a:ext uri="{FF2B5EF4-FFF2-40B4-BE49-F238E27FC236}">
                <a16:creationId xmlns:a16="http://schemas.microsoft.com/office/drawing/2014/main" id="{3B1E9B2F-2D37-40DA-9245-6DCACD065C9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45641" y="5756373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A73ED687-4974-439C-9E2A-B1878EE8BE4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448309" y="4340310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6B3E4E24-3A41-411D-B6C2-E710DA47A25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48309" y="4813559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50" name="Text Placeholder 8">
            <a:extLst>
              <a:ext uri="{FF2B5EF4-FFF2-40B4-BE49-F238E27FC236}">
                <a16:creationId xmlns:a16="http://schemas.microsoft.com/office/drawing/2014/main" id="{037A0F24-0DD8-4807-8E4B-E52DD7B908A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448309" y="5285678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5E7EF811-B188-4CEC-A375-2AFE41802C0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48309" y="5758214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8E394F64-0EF2-4B4E-AD64-F31727986F9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10385" y="4337378"/>
            <a:ext cx="146474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58" name="Text Placeholder 8">
            <a:extLst>
              <a:ext uri="{FF2B5EF4-FFF2-40B4-BE49-F238E27FC236}">
                <a16:creationId xmlns:a16="http://schemas.microsoft.com/office/drawing/2014/main" id="{B09CD728-F0B6-46ED-9339-DAA53C83C26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910380" y="4809106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A2CEE661-BA7C-47F9-AFC0-0566E982451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910380" y="5281224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60" name="Text Placeholder 8">
            <a:extLst>
              <a:ext uri="{FF2B5EF4-FFF2-40B4-BE49-F238E27FC236}">
                <a16:creationId xmlns:a16="http://schemas.microsoft.com/office/drawing/2014/main" id="{6AB37C60-7C2A-425B-9818-55AAB6F32EE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910380" y="5753761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8EA06182-71EF-4AEE-B7D3-62E4E9FBBA0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375123" y="4337378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67" name="Text Placeholder 8">
            <a:extLst>
              <a:ext uri="{FF2B5EF4-FFF2-40B4-BE49-F238E27FC236}">
                <a16:creationId xmlns:a16="http://schemas.microsoft.com/office/drawing/2014/main" id="{0CE854C0-A8F1-43E9-8EFE-16E22ABE4D2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9375123" y="4810626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68" name="Text Placeholder 8">
            <a:extLst>
              <a:ext uri="{FF2B5EF4-FFF2-40B4-BE49-F238E27FC236}">
                <a16:creationId xmlns:a16="http://schemas.microsoft.com/office/drawing/2014/main" id="{5CBD61A6-BEF7-488A-AA6E-8CA6AEA4D3C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75123" y="5282745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69" name="Text Placeholder 8">
            <a:extLst>
              <a:ext uri="{FF2B5EF4-FFF2-40B4-BE49-F238E27FC236}">
                <a16:creationId xmlns:a16="http://schemas.microsoft.com/office/drawing/2014/main" id="{72B83B6E-B8BE-482D-9E3D-52B689EDA94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75123" y="5755282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75" name="Text Placeholder 8">
            <a:extLst>
              <a:ext uri="{FF2B5EF4-FFF2-40B4-BE49-F238E27FC236}">
                <a16:creationId xmlns:a16="http://schemas.microsoft.com/office/drawing/2014/main" id="{716691F1-47EA-41B3-BA6B-62D9ED067DB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831701" y="4337378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F4DA27A9-DC08-460B-8FFB-69EA87A4809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0831701" y="4810626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77" name="Text Placeholder 8">
            <a:extLst>
              <a:ext uri="{FF2B5EF4-FFF2-40B4-BE49-F238E27FC236}">
                <a16:creationId xmlns:a16="http://schemas.microsoft.com/office/drawing/2014/main" id="{4ECF5B82-3108-4E0D-928D-BC499EB1F3B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0831701" y="5282745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E4D380B1-C89C-4DA6-AE2D-EAF87F9A2EC0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0831701" y="5755282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4" name="Text Placeholder 8">
            <a:extLst>
              <a:ext uri="{FF2B5EF4-FFF2-40B4-BE49-F238E27FC236}">
                <a16:creationId xmlns:a16="http://schemas.microsoft.com/office/drawing/2014/main" id="{6B1055DA-FD9D-4F0F-B206-D7E0AA723C15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2295934" y="4337378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5" name="Text Placeholder 8">
            <a:extLst>
              <a:ext uri="{FF2B5EF4-FFF2-40B4-BE49-F238E27FC236}">
                <a16:creationId xmlns:a16="http://schemas.microsoft.com/office/drawing/2014/main" id="{C32ED68D-667A-4300-B8CA-61F0CBBB96EE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2295934" y="4810626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6" name="Text Placeholder 8">
            <a:extLst>
              <a:ext uri="{FF2B5EF4-FFF2-40B4-BE49-F238E27FC236}">
                <a16:creationId xmlns:a16="http://schemas.microsoft.com/office/drawing/2014/main" id="{9B0B4282-9561-4D3B-AD55-180BB65D02E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2295934" y="5282745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7" name="Text Placeholder 8">
            <a:extLst>
              <a:ext uri="{FF2B5EF4-FFF2-40B4-BE49-F238E27FC236}">
                <a16:creationId xmlns:a16="http://schemas.microsoft.com/office/drawing/2014/main" id="{6C1E1051-A494-408D-AF45-D69565592EE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2295934" y="5755282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3" name="Text Placeholder 8">
            <a:extLst>
              <a:ext uri="{FF2B5EF4-FFF2-40B4-BE49-F238E27FC236}">
                <a16:creationId xmlns:a16="http://schemas.microsoft.com/office/drawing/2014/main" id="{29CA33E8-EEE3-4889-8A0F-3422508FCC10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752508" y="4339636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4" name="Text Placeholder 8">
            <a:extLst>
              <a:ext uri="{FF2B5EF4-FFF2-40B4-BE49-F238E27FC236}">
                <a16:creationId xmlns:a16="http://schemas.microsoft.com/office/drawing/2014/main" id="{3D9EDD2B-B4F3-403A-8EEC-D7CDE3480101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3752508" y="4812885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5" name="Text Placeholder 8">
            <a:extLst>
              <a:ext uri="{FF2B5EF4-FFF2-40B4-BE49-F238E27FC236}">
                <a16:creationId xmlns:a16="http://schemas.microsoft.com/office/drawing/2014/main" id="{4D34CE6F-D785-4DCE-B232-076AD1A9C3D5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3752508" y="5285003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6" name="Text Placeholder 8">
            <a:extLst>
              <a:ext uri="{FF2B5EF4-FFF2-40B4-BE49-F238E27FC236}">
                <a16:creationId xmlns:a16="http://schemas.microsoft.com/office/drawing/2014/main" id="{E0B77C80-39D3-42F1-AC85-C9698101CD51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3752508" y="5757540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D5B3C6-4B4E-48D6-80B9-30E11797D024}"/>
              </a:ext>
            </a:extLst>
          </p:cNvPr>
          <p:cNvGrpSpPr/>
          <p:nvPr userDrawn="1"/>
        </p:nvGrpSpPr>
        <p:grpSpPr>
          <a:xfrm>
            <a:off x="6535882" y="2792659"/>
            <a:ext cx="8600671" cy="3277"/>
            <a:chOff x="3210213" y="2157962"/>
            <a:chExt cx="6541461" cy="2532"/>
          </a:xfrm>
        </p:grpSpPr>
        <p:sp>
          <p:nvSpPr>
            <p:cNvPr id="104" name="Line 40">
              <a:extLst>
                <a:ext uri="{FF2B5EF4-FFF2-40B4-BE49-F238E27FC236}">
                  <a16:creationId xmlns:a16="http://schemas.microsoft.com/office/drawing/2014/main" id="{73021CCB-D5E0-46A9-B4FE-5A6D10A522F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3210213" y="2157962"/>
              <a:ext cx="2103120" cy="0"/>
            </a:xfrm>
            <a:prstGeom prst="line">
              <a:avLst/>
            </a:prstGeom>
            <a:noFill/>
            <a:ln w="44450" cap="rnd" cmpd="sng" algn="ctr">
              <a:solidFill>
                <a:srgbClr val="1F3EA1"/>
              </a:solidFill>
              <a:prstDash val="sysDot"/>
              <a:round/>
              <a:headEnd type="triangl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18288" tIns="18288" rIns="18288" bIns="18288">
              <a:spAutoFit/>
            </a:bodyPr>
            <a:lstStyle/>
            <a:p>
              <a:endParaRPr lang="en-US" sz="3727"/>
            </a:p>
          </p:txBody>
        </p:sp>
        <p:sp>
          <p:nvSpPr>
            <p:cNvPr id="105" name="Line 44">
              <a:extLst>
                <a:ext uri="{FF2B5EF4-FFF2-40B4-BE49-F238E27FC236}">
                  <a16:creationId xmlns:a16="http://schemas.microsoft.com/office/drawing/2014/main" id="{256DA5A0-B7E7-493D-AB21-5F24D6199D1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488604" y="2160494"/>
              <a:ext cx="2045055" cy="0"/>
            </a:xfrm>
            <a:prstGeom prst="line">
              <a:avLst/>
            </a:prstGeom>
            <a:noFill/>
            <a:ln w="44450" cap="sq" cmpd="sng" algn="ctr">
              <a:solidFill>
                <a:srgbClr val="2BAB43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18288" tIns="18288" rIns="18288" bIns="18288">
              <a:spAutoFit/>
            </a:bodyPr>
            <a:lstStyle/>
            <a:p>
              <a:endParaRPr lang="en-US" sz="3727"/>
            </a:p>
          </p:txBody>
        </p:sp>
        <p:sp>
          <p:nvSpPr>
            <p:cNvPr id="106" name="Line 33">
              <a:extLst>
                <a:ext uri="{FF2B5EF4-FFF2-40B4-BE49-F238E27FC236}">
                  <a16:creationId xmlns:a16="http://schemas.microsoft.com/office/drawing/2014/main" id="{4E04C609-14DA-420A-8B8F-DD08A2EE488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648554" y="2157962"/>
              <a:ext cx="2103120" cy="0"/>
            </a:xfrm>
            <a:prstGeom prst="line">
              <a:avLst/>
            </a:prstGeom>
            <a:noFill/>
            <a:ln w="44450" cap="rnd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18288" tIns="18288" rIns="18288" bIns="18288">
              <a:spAutoFit/>
            </a:bodyPr>
            <a:lstStyle/>
            <a:p>
              <a:endParaRPr lang="en-US" sz="3727"/>
            </a:p>
          </p:txBody>
        </p: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655683-DAB5-4714-AF9D-06F95A6614D1}"/>
              </a:ext>
            </a:extLst>
          </p:cNvPr>
          <p:cNvSpPr/>
          <p:nvPr userDrawn="1"/>
        </p:nvSpPr>
        <p:spPr>
          <a:xfrm>
            <a:off x="-4117969" y="1180316"/>
            <a:ext cx="3689482" cy="3996801"/>
          </a:xfrm>
          <a:prstGeom prst="roundRect">
            <a:avLst>
              <a:gd name="adj" fmla="val 7046"/>
            </a:avLst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>
              <a:spcAft>
                <a:spcPts val="776"/>
              </a:spcAft>
            </a:pPr>
            <a:r>
              <a:rPr lang="en-US" sz="1812" spc="-26" baseline="0" dirty="0">
                <a:solidFill>
                  <a:schemeClr val="tx1"/>
                </a:solidFill>
              </a:rPr>
              <a:t>Identify all key groups and individuals who need to buy-in to a decision or course of action and note their disposition — that is, whether or not you think they are likely to: </a:t>
            </a:r>
          </a:p>
          <a:p>
            <a:pPr marL="236653" marR="0" lvl="0" indent="-236653" algn="l" defTabSz="11832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6"/>
              </a:spcAft>
              <a:buClr>
                <a:srgbClr val="503C7D"/>
              </a:buClr>
              <a:buSzPct val="80000"/>
              <a:buFont typeface="Wingdings" panose="05000000000000000000" pitchFamily="2" charset="2"/>
              <a:buChar char="n"/>
              <a:tabLst/>
              <a:defRPr sz="1800"/>
            </a:pPr>
            <a:r>
              <a:rPr kumimoji="0" lang="en-US" sz="1812" b="0" i="0" u="none" strike="noStrike" kern="1200" cap="none" spc="-26" normalizeH="0" baseline="0" noProof="0" dirty="0">
                <a:ln>
                  <a:noFill/>
                </a:ln>
                <a:solidFill>
                  <a:srgbClr val="5F5C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 supportive of (+),</a:t>
            </a:r>
            <a:endParaRPr lang="en-US" sz="1812" spc="-26" baseline="0" dirty="0">
              <a:solidFill>
                <a:schemeClr val="tx1"/>
              </a:solidFill>
              <a:latin typeface="+mn-lt"/>
            </a:endParaRPr>
          </a:p>
          <a:p>
            <a:pPr marL="236653" marR="0" lvl="0" indent="-236653" algn="l" defTabSz="11832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6"/>
              </a:spcAft>
              <a:buClr>
                <a:srgbClr val="503C7D"/>
              </a:buClr>
              <a:buSzPct val="80000"/>
              <a:buFont typeface="Wingdings" panose="05000000000000000000" pitchFamily="2" charset="2"/>
              <a:buChar char="n"/>
              <a:tabLst/>
              <a:defRPr sz="1800"/>
            </a:pPr>
            <a:r>
              <a:rPr kumimoji="0" lang="en-US" sz="1812" b="0" i="0" u="none" strike="noStrike" kern="1200" cap="none" spc="-26" normalizeH="0" baseline="0" dirty="0">
                <a:ln>
                  <a:noFill/>
                </a:ln>
                <a:solidFill>
                  <a:srgbClr val="5F5C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opposed to (–), </a:t>
            </a:r>
          </a:p>
          <a:p>
            <a:pPr marL="236653" marR="0" lvl="0" indent="-236653" algn="l" defTabSz="11832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6"/>
              </a:spcAft>
              <a:buClr>
                <a:srgbClr val="503C7D"/>
              </a:buClr>
              <a:buSzPct val="80000"/>
              <a:buFont typeface="Wingdings" panose="05000000000000000000" pitchFamily="2" charset="2"/>
              <a:buChar char="n"/>
              <a:tabLst/>
              <a:defRPr sz="1800"/>
            </a:pPr>
            <a:r>
              <a:rPr kumimoji="0" lang="en-US" sz="1812" b="0" i="0" u="none" strike="noStrike" kern="1200" cap="none" spc="-26" normalizeH="0" baseline="0" dirty="0">
                <a:ln>
                  <a:noFill/>
                </a:ln>
                <a:solidFill>
                  <a:srgbClr val="5F5C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neutral (=). </a:t>
            </a:r>
          </a:p>
          <a:p>
            <a:pPr algn="l"/>
            <a:r>
              <a:rPr lang="en-US" sz="1812" kern="1200" spc="-26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 don’t know, note that with a question mark (?).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0AA25C-23F6-4A44-9220-6EB7BEA24EC9}"/>
              </a:ext>
            </a:extLst>
          </p:cNvPr>
          <p:cNvCxnSpPr>
            <a:cxnSpLocks/>
          </p:cNvCxnSpPr>
          <p:nvPr userDrawn="1"/>
        </p:nvCxnSpPr>
        <p:spPr>
          <a:xfrm>
            <a:off x="-428486" y="1865707"/>
            <a:ext cx="396370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7F715AD0-E535-4EE9-8930-4F0FAF44EA1A}"/>
              </a:ext>
            </a:extLst>
          </p:cNvPr>
          <p:cNvSpPr/>
          <p:nvPr userDrawn="1"/>
        </p:nvSpPr>
        <p:spPr>
          <a:xfrm>
            <a:off x="15963080" y="1180313"/>
            <a:ext cx="3956858" cy="5520121"/>
          </a:xfrm>
          <a:prstGeom prst="roundRect">
            <a:avLst>
              <a:gd name="adj" fmla="val 7046"/>
            </a:avLst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>
              <a:spcAft>
                <a:spcPts val="776"/>
              </a:spcAft>
            </a:pPr>
            <a:r>
              <a:rPr lang="en-US" sz="1812" spc="-26" baseline="0" dirty="0">
                <a:solidFill>
                  <a:schemeClr val="tx1"/>
                </a:solidFill>
              </a:rPr>
              <a:t>Analyze the relationships the various parties have with one another as best you can. Try to characterize the relationships in terms of: </a:t>
            </a:r>
          </a:p>
          <a:p>
            <a:pPr marL="236653" indent="-236653" algn="l" defTabSz="1183267" rtl="0" eaLnBrk="1" latinLnBrk="0" hangingPunct="1">
              <a:spcAft>
                <a:spcPts val="776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1812" kern="1200" spc="-26" baseline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Antagonism</a:t>
            </a:r>
            <a:r>
              <a:rPr lang="en-US" sz="1812" kern="1200" spc="-26" baseline="0" dirty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rPr>
              <a:t> </a:t>
            </a:r>
            <a:r>
              <a:rPr lang="en-US" sz="1812" kern="1200" spc="-26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(if “A” supports (or opposes) a plan or decision, then “B” is significantly less likely to do so</a:t>
            </a:r>
          </a:p>
          <a:p>
            <a:pPr marL="236653" indent="-236653" algn="l" defTabSz="1183267" rtl="0" eaLnBrk="1" latinLnBrk="0" hangingPunct="1">
              <a:spcAft>
                <a:spcPts val="776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1812" kern="1200" spc="-26" baseline="0" dirty="0">
                <a:solidFill>
                  <a:srgbClr val="1F3EA1"/>
                </a:solidFill>
                <a:latin typeface="+mn-lt"/>
                <a:ea typeface="+mn-ea"/>
                <a:cs typeface="+mn-cs"/>
              </a:rPr>
              <a:t>Influence</a:t>
            </a:r>
            <a:r>
              <a:rPr lang="en-US" sz="1812" kern="1200" spc="-26" baseline="0" dirty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rPr>
              <a:t> </a:t>
            </a:r>
            <a:r>
              <a:rPr lang="en-US" sz="1812" kern="1200" spc="-26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(if “A” supports (or opposes) a plan or decision, then “B” is significantly more likely to do so as well) </a:t>
            </a:r>
          </a:p>
          <a:p>
            <a:pPr marL="236653" indent="-236653" algn="l" defTabSz="1183267" rtl="0" eaLnBrk="1" latinLnBrk="0" hangingPunct="1">
              <a:spcAft>
                <a:spcPts val="776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1812" kern="1200" spc="-26" baseline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Deference</a:t>
            </a:r>
            <a:r>
              <a:rPr lang="en-US" sz="1812" kern="1200" spc="-26" baseline="0" dirty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rPr>
              <a:t> </a:t>
            </a:r>
            <a:r>
              <a:rPr lang="en-US" sz="1812" kern="1200" spc="-26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(if “A” supports (or opposes) a plan or decision, the “B” will almost certainly follow suit)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A3C50B1-90A2-4F90-B0D8-6E3D2141BB0F}"/>
              </a:ext>
            </a:extLst>
          </p:cNvPr>
          <p:cNvCxnSpPr>
            <a:cxnSpLocks/>
          </p:cNvCxnSpPr>
          <p:nvPr userDrawn="1"/>
        </p:nvCxnSpPr>
        <p:spPr>
          <a:xfrm>
            <a:off x="15568079" y="1865707"/>
            <a:ext cx="395007" cy="0"/>
          </a:xfrm>
          <a:prstGeom prst="straightConnector1">
            <a:avLst/>
          </a:prstGeom>
          <a:ln w="38100">
            <a:solidFill>
              <a:schemeClr val="tx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 Placeholder 8">
            <a:extLst>
              <a:ext uri="{FF2B5EF4-FFF2-40B4-BE49-F238E27FC236}">
                <a16:creationId xmlns:a16="http://schemas.microsoft.com/office/drawing/2014/main" id="{C5744019-527E-4FC7-8908-63281A4B6AC2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079500" y="3382483"/>
            <a:ext cx="1963475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42" name="Text Placeholder 8">
            <a:extLst>
              <a:ext uri="{FF2B5EF4-FFF2-40B4-BE49-F238E27FC236}">
                <a16:creationId xmlns:a16="http://schemas.microsoft.com/office/drawing/2014/main" id="{A3C33779-95AB-4C1F-9E4C-CC5F27BCDFEC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1079500" y="6227098"/>
            <a:ext cx="1963475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43" name="Text Placeholder 8">
            <a:extLst>
              <a:ext uri="{FF2B5EF4-FFF2-40B4-BE49-F238E27FC236}">
                <a16:creationId xmlns:a16="http://schemas.microsoft.com/office/drawing/2014/main" id="{62A0D87D-07DB-4B5C-BE91-33629C85CC99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25508" y="7178762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44" name="Text Placeholder 8">
            <a:extLst>
              <a:ext uri="{FF2B5EF4-FFF2-40B4-BE49-F238E27FC236}">
                <a16:creationId xmlns:a16="http://schemas.microsoft.com/office/drawing/2014/main" id="{9B04367D-EFD2-4832-881C-89B3E62AF458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325508" y="7652010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45" name="Text Placeholder 8">
            <a:extLst>
              <a:ext uri="{FF2B5EF4-FFF2-40B4-BE49-F238E27FC236}">
                <a16:creationId xmlns:a16="http://schemas.microsoft.com/office/drawing/2014/main" id="{859CA2F2-D697-4045-8183-85D75AF8CE6F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325508" y="8124129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46" name="Text Placeholder 8">
            <a:extLst>
              <a:ext uri="{FF2B5EF4-FFF2-40B4-BE49-F238E27FC236}">
                <a16:creationId xmlns:a16="http://schemas.microsoft.com/office/drawing/2014/main" id="{D015EA71-6F78-4D50-9F26-042F56B88B92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325508" y="8596666"/>
            <a:ext cx="271746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47" name="Text Placeholder 8">
            <a:extLst>
              <a:ext uri="{FF2B5EF4-FFF2-40B4-BE49-F238E27FC236}">
                <a16:creationId xmlns:a16="http://schemas.microsoft.com/office/drawing/2014/main" id="{C651138D-E32B-46EE-AB66-B163BA769DDE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4745641" y="7178718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148" name="Text Placeholder 8">
            <a:extLst>
              <a:ext uri="{FF2B5EF4-FFF2-40B4-BE49-F238E27FC236}">
                <a16:creationId xmlns:a16="http://schemas.microsoft.com/office/drawing/2014/main" id="{8BC0694C-6321-4023-95BA-0660E3345E3D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4745641" y="7651966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149" name="Text Placeholder 8">
            <a:extLst>
              <a:ext uri="{FF2B5EF4-FFF2-40B4-BE49-F238E27FC236}">
                <a16:creationId xmlns:a16="http://schemas.microsoft.com/office/drawing/2014/main" id="{7FE3FD15-3B11-4CA5-8DD8-535E749A62CC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4745641" y="8124085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150" name="Text Placeholder 8">
            <a:extLst>
              <a:ext uri="{FF2B5EF4-FFF2-40B4-BE49-F238E27FC236}">
                <a16:creationId xmlns:a16="http://schemas.microsoft.com/office/drawing/2014/main" id="{F7E4B19D-3CB5-46A9-A806-1C47559D8392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745641" y="8596622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+/-/=/?</a:t>
            </a:r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5841297C-B5D8-4BE4-8A78-0EFBDC4C7B19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6448309" y="7182036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CD1E1F05-1B41-4F49-A6AA-9D8F9F094024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6448309" y="7655285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8" name="Text Placeholder 8">
            <a:extLst>
              <a:ext uri="{FF2B5EF4-FFF2-40B4-BE49-F238E27FC236}">
                <a16:creationId xmlns:a16="http://schemas.microsoft.com/office/drawing/2014/main" id="{64D028D1-BE7B-49F4-8840-E9CF9A05F348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6448309" y="8127403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9" name="Text Placeholder 8">
            <a:extLst>
              <a:ext uri="{FF2B5EF4-FFF2-40B4-BE49-F238E27FC236}">
                <a16:creationId xmlns:a16="http://schemas.microsoft.com/office/drawing/2014/main" id="{C7E3402D-2154-43E9-90D7-8476CA0CE08A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6448309" y="8599940"/>
            <a:ext cx="1456064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0" name="Text Placeholder 8">
            <a:extLst>
              <a:ext uri="{FF2B5EF4-FFF2-40B4-BE49-F238E27FC236}">
                <a16:creationId xmlns:a16="http://schemas.microsoft.com/office/drawing/2014/main" id="{0294771B-FBE2-48F9-9930-3BE5BE877648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7910385" y="7179104"/>
            <a:ext cx="146474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1" name="Text Placeholder 8">
            <a:extLst>
              <a:ext uri="{FF2B5EF4-FFF2-40B4-BE49-F238E27FC236}">
                <a16:creationId xmlns:a16="http://schemas.microsoft.com/office/drawing/2014/main" id="{6F09880F-9F9E-40AA-8253-B2ED2F4E4549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7910380" y="7650832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2" name="Text Placeholder 8">
            <a:extLst>
              <a:ext uri="{FF2B5EF4-FFF2-40B4-BE49-F238E27FC236}">
                <a16:creationId xmlns:a16="http://schemas.microsoft.com/office/drawing/2014/main" id="{8144BE0D-11A1-46E3-8311-87DEEF0F70F7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7910380" y="8122950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7" name="Text Placeholder 8">
            <a:extLst>
              <a:ext uri="{FF2B5EF4-FFF2-40B4-BE49-F238E27FC236}">
                <a16:creationId xmlns:a16="http://schemas.microsoft.com/office/drawing/2014/main" id="{A30875B5-06A0-4604-882E-857BE0A215A4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7910380" y="8595487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8" name="Text Placeholder 8">
            <a:extLst>
              <a:ext uri="{FF2B5EF4-FFF2-40B4-BE49-F238E27FC236}">
                <a16:creationId xmlns:a16="http://schemas.microsoft.com/office/drawing/2014/main" id="{68673FA8-373F-444F-B52B-D3B3481DC9EF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9375123" y="7179104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99" name="Text Placeholder 8">
            <a:extLst>
              <a:ext uri="{FF2B5EF4-FFF2-40B4-BE49-F238E27FC236}">
                <a16:creationId xmlns:a16="http://schemas.microsoft.com/office/drawing/2014/main" id="{1D9337DE-8BC0-4BE2-9466-381B3339A53E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9375123" y="7652352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00" name="Text Placeholder 8">
            <a:extLst>
              <a:ext uri="{FF2B5EF4-FFF2-40B4-BE49-F238E27FC236}">
                <a16:creationId xmlns:a16="http://schemas.microsoft.com/office/drawing/2014/main" id="{A35B8138-66FC-48C5-A321-E43476A569F6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9375123" y="8124471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01" name="Text Placeholder 8">
            <a:extLst>
              <a:ext uri="{FF2B5EF4-FFF2-40B4-BE49-F238E27FC236}">
                <a16:creationId xmlns:a16="http://schemas.microsoft.com/office/drawing/2014/main" id="{CBA92717-5F80-4750-ADB1-DB61A14C1E61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9375123" y="8597008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02" name="Text Placeholder 8">
            <a:extLst>
              <a:ext uri="{FF2B5EF4-FFF2-40B4-BE49-F238E27FC236}">
                <a16:creationId xmlns:a16="http://schemas.microsoft.com/office/drawing/2014/main" id="{D1C5E820-9CB0-4123-9CA6-1941CF9BF49C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10831701" y="7179104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03" name="Text Placeholder 8">
            <a:extLst>
              <a:ext uri="{FF2B5EF4-FFF2-40B4-BE49-F238E27FC236}">
                <a16:creationId xmlns:a16="http://schemas.microsoft.com/office/drawing/2014/main" id="{2F7A573D-C089-4F4F-8420-6EA4AD99BE6F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10831701" y="7652352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09" name="Text Placeholder 8">
            <a:extLst>
              <a:ext uri="{FF2B5EF4-FFF2-40B4-BE49-F238E27FC236}">
                <a16:creationId xmlns:a16="http://schemas.microsoft.com/office/drawing/2014/main" id="{63934AEE-FA16-4016-BE27-767880A699E8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10831701" y="8124471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0" name="Text Placeholder 8">
            <a:extLst>
              <a:ext uri="{FF2B5EF4-FFF2-40B4-BE49-F238E27FC236}">
                <a16:creationId xmlns:a16="http://schemas.microsoft.com/office/drawing/2014/main" id="{9551596F-E9CB-4080-8B5B-3E0076FDDB8D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10831701" y="8597008"/>
            <a:ext cx="1464742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1" name="Text Placeholder 8">
            <a:extLst>
              <a:ext uri="{FF2B5EF4-FFF2-40B4-BE49-F238E27FC236}">
                <a16:creationId xmlns:a16="http://schemas.microsoft.com/office/drawing/2014/main" id="{3FC3973B-01BE-46A4-BF4D-1DEB2492405F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12295934" y="7179104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2" name="Text Placeholder 8">
            <a:extLst>
              <a:ext uri="{FF2B5EF4-FFF2-40B4-BE49-F238E27FC236}">
                <a16:creationId xmlns:a16="http://schemas.microsoft.com/office/drawing/2014/main" id="{37A5963F-E4BF-46E2-8838-659FF5C67485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12295934" y="7652352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3" name="Text Placeholder 8">
            <a:extLst>
              <a:ext uri="{FF2B5EF4-FFF2-40B4-BE49-F238E27FC236}">
                <a16:creationId xmlns:a16="http://schemas.microsoft.com/office/drawing/2014/main" id="{4BB6C474-0522-422E-921D-D03B1D579326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12295934" y="8124471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4" name="Text Placeholder 8">
            <a:extLst>
              <a:ext uri="{FF2B5EF4-FFF2-40B4-BE49-F238E27FC236}">
                <a16:creationId xmlns:a16="http://schemas.microsoft.com/office/drawing/2014/main" id="{6F8DD353-C70A-43D4-8390-1EBD7EE31719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12295934" y="8597008"/>
            <a:ext cx="1457093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5" name="Text Placeholder 8">
            <a:extLst>
              <a:ext uri="{FF2B5EF4-FFF2-40B4-BE49-F238E27FC236}">
                <a16:creationId xmlns:a16="http://schemas.microsoft.com/office/drawing/2014/main" id="{1F1972B6-384D-425C-9E96-909C46791372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13752508" y="7181362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6" name="Text Placeholder 8">
            <a:extLst>
              <a:ext uri="{FF2B5EF4-FFF2-40B4-BE49-F238E27FC236}">
                <a16:creationId xmlns:a16="http://schemas.microsoft.com/office/drawing/2014/main" id="{C4E672B4-4DC1-4046-93C5-21A031C8719C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3752508" y="7654610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7" name="Text Placeholder 8">
            <a:extLst>
              <a:ext uri="{FF2B5EF4-FFF2-40B4-BE49-F238E27FC236}">
                <a16:creationId xmlns:a16="http://schemas.microsoft.com/office/drawing/2014/main" id="{0B0B1B5D-534E-40D5-8C0D-720BDB80C4F9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13752508" y="8126729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118" name="Text Placeholder 8">
            <a:extLst>
              <a:ext uri="{FF2B5EF4-FFF2-40B4-BE49-F238E27FC236}">
                <a16:creationId xmlns:a16="http://schemas.microsoft.com/office/drawing/2014/main" id="{EC76C0B1-4BA5-4AAD-B416-0DD3B4627CEC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13752508" y="8599266"/>
            <a:ext cx="1456579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Name(s)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19CD2E4E-6588-43BE-A9AE-D3B9AEF8E58A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3057694" y="4339794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19" name="Text Placeholder 8">
            <a:extLst>
              <a:ext uri="{FF2B5EF4-FFF2-40B4-BE49-F238E27FC236}">
                <a16:creationId xmlns:a16="http://schemas.microsoft.com/office/drawing/2014/main" id="{21A7FF15-2C42-4A4B-AFA6-5548FB1D7BC3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3057694" y="4818892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20" name="Text Placeholder 8">
            <a:extLst>
              <a:ext uri="{FF2B5EF4-FFF2-40B4-BE49-F238E27FC236}">
                <a16:creationId xmlns:a16="http://schemas.microsoft.com/office/drawing/2014/main" id="{A29E1D21-1B56-4730-9269-64D63A011996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3057694" y="5284204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23" name="Text Placeholder 8">
            <a:extLst>
              <a:ext uri="{FF2B5EF4-FFF2-40B4-BE49-F238E27FC236}">
                <a16:creationId xmlns:a16="http://schemas.microsoft.com/office/drawing/2014/main" id="{FE477D91-F8D6-4649-9FF8-0475595E4357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3057694" y="5753761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24" name="Text Placeholder 8">
            <a:extLst>
              <a:ext uri="{FF2B5EF4-FFF2-40B4-BE49-F238E27FC236}">
                <a16:creationId xmlns:a16="http://schemas.microsoft.com/office/drawing/2014/main" id="{0E3D765F-9CB1-4863-A7FD-D028B6C09E2E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3057347" y="7175400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25" name="Text Placeholder 8">
            <a:extLst>
              <a:ext uri="{FF2B5EF4-FFF2-40B4-BE49-F238E27FC236}">
                <a16:creationId xmlns:a16="http://schemas.microsoft.com/office/drawing/2014/main" id="{8293DF48-D352-4B02-98E5-F69ABAAEB5E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3057347" y="7654498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26" name="Text Placeholder 8">
            <a:extLst>
              <a:ext uri="{FF2B5EF4-FFF2-40B4-BE49-F238E27FC236}">
                <a16:creationId xmlns:a16="http://schemas.microsoft.com/office/drawing/2014/main" id="{F2C71C7C-1F35-4B62-8448-5E6528C8A82A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057347" y="8119809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sp>
        <p:nvSpPr>
          <p:cNvPr id="127" name="Text Placeholder 8">
            <a:extLst>
              <a:ext uri="{FF2B5EF4-FFF2-40B4-BE49-F238E27FC236}">
                <a16:creationId xmlns:a16="http://schemas.microsoft.com/office/drawing/2014/main" id="{DE7B5686-DCCE-4D39-A838-3D7156B38ACA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3057347" y="8589367"/>
            <a:ext cx="1695796" cy="473336"/>
          </a:xfrm>
        </p:spPr>
        <p:txBody>
          <a:bodyPr anchor="ctr"/>
          <a:lstStyle>
            <a:lvl1pPr marL="0" indent="0" algn="ctr">
              <a:buNone/>
              <a:defRPr sz="1553"/>
            </a:lvl1pPr>
          </a:lstStyle>
          <a:p>
            <a:pPr lvl="0"/>
            <a:r>
              <a:rPr lang="en-US" dirty="0"/>
              <a:t>High/Med/Low</a:t>
            </a:r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154268DB-B282-4704-8C89-15AFDD5198B2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739" y="365788"/>
            <a:ext cx="1352348" cy="35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8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48035-DB7A-45FB-8DF4-3FF5E3EA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5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621792" y="1"/>
            <a:ext cx="14275308" cy="17291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955" y="9667243"/>
            <a:ext cx="5224196" cy="2331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6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21792" y="2346960"/>
            <a:ext cx="14275308" cy="68173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5249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4048" r:id="rId2"/>
    <p:sldLayoutId id="2147484040" r:id="rId3"/>
    <p:sldLayoutId id="2147484041" r:id="rId4"/>
    <p:sldLayoutId id="2147484049" r:id="rId5"/>
    <p:sldLayoutId id="2147484046" r:id="rId6"/>
    <p:sldLayoutId id="2147484044" r:id="rId7"/>
    <p:sldLayoutId id="2147484047" r:id="rId8"/>
    <p:sldLayoutId id="2147484003" r:id="rId9"/>
    <p:sldLayoutId id="2147483961" r:id="rId10"/>
    <p:sldLayoutId id="2147483995" r:id="rId11"/>
  </p:sldLayoutIdLst>
  <p:hf sldNum="0" hdr="0" dt="0"/>
  <p:txStyles>
    <p:titleStyle>
      <a:lvl1pPr algn="l" defTabSz="1183267" rtl="0" eaLnBrk="1" latinLnBrk="0" hangingPunct="1">
        <a:lnSpc>
          <a:spcPct val="100000"/>
        </a:lnSpc>
        <a:spcBef>
          <a:spcPct val="0"/>
        </a:spcBef>
        <a:buNone/>
        <a:defRPr sz="3882" b="0" kern="1200" cap="none" baseline="0">
          <a:solidFill>
            <a:srgbClr val="50AF82"/>
          </a:solidFill>
          <a:latin typeface="+mj-lt"/>
          <a:ea typeface="+mj-ea"/>
          <a:cs typeface="+mj-cs"/>
        </a:defRPr>
      </a:lvl1pPr>
    </p:titleStyle>
    <p:bodyStyle>
      <a:lvl1pPr marL="369771" indent="-369771" algn="l" defTabSz="1183267" rtl="0" eaLnBrk="1" latinLnBrk="0" hangingPunct="1">
        <a:spcBef>
          <a:spcPts val="2071"/>
        </a:spcBef>
        <a:buClr>
          <a:schemeClr val="tx2"/>
        </a:buClr>
        <a:buSzPct val="80000"/>
        <a:buFont typeface="Wingdings" panose="05000000000000000000" pitchFamily="2" charset="2"/>
        <a:buChar char="n"/>
        <a:defRPr sz="2847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5706" indent="-341011" algn="l" defTabSz="1183267" rtl="0" eaLnBrk="1" latinLnBrk="0" hangingPunct="1">
        <a:spcBef>
          <a:spcPts val="1294"/>
        </a:spcBef>
        <a:buClr>
          <a:schemeClr val="tx1"/>
        </a:buClr>
        <a:buSzPct val="60000"/>
        <a:buFont typeface="Wingdings 3" pitchFamily="18" charset="2"/>
        <a:buChar char="u"/>
        <a:defRPr sz="2588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041521" indent="-295817" algn="l" defTabSz="1183267" rtl="0" eaLnBrk="1" latinLnBrk="0" hangingPunct="1">
        <a:spcBef>
          <a:spcPts val="1294"/>
        </a:spcBef>
        <a:buClr>
          <a:schemeClr val="bg2"/>
        </a:buClr>
        <a:buSzPct val="60000"/>
        <a:buFont typeface="Wingdings" pitchFamily="2" charset="2"/>
        <a:buChar char="l"/>
        <a:defRPr sz="2329" b="0" kern="1200">
          <a:solidFill>
            <a:schemeClr val="tx1"/>
          </a:solidFill>
          <a:latin typeface="Calibri Light" pitchFamily="34" charset="0"/>
          <a:ea typeface="+mn-ea"/>
          <a:cs typeface="+mn-cs"/>
        </a:defRPr>
      </a:lvl3pPr>
      <a:lvl4pPr marL="1337338" indent="-295817" algn="l" defTabSz="1183267" rtl="0" eaLnBrk="1" latinLnBrk="0" hangingPunct="1">
        <a:spcBef>
          <a:spcPts val="1294"/>
        </a:spcBef>
        <a:buClr>
          <a:schemeClr val="bg2"/>
        </a:buClr>
        <a:buFont typeface="Wingdings" panose="05000000000000000000" pitchFamily="2" charset="2"/>
        <a:buChar char="§"/>
        <a:defRPr sz="2329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662351" indent="-295817" algn="l" defTabSz="1183267" rtl="0" eaLnBrk="1" latinLnBrk="0" hangingPunct="1">
        <a:spcBef>
          <a:spcPct val="20000"/>
        </a:spcBef>
        <a:buFont typeface="Arial" pitchFamily="34" charset="0"/>
        <a:buChar char="»"/>
        <a:defRPr sz="2588" kern="1200">
          <a:solidFill>
            <a:schemeClr val="tx1"/>
          </a:solidFill>
          <a:latin typeface="+mn-lt"/>
          <a:ea typeface="+mn-ea"/>
          <a:cs typeface="+mn-cs"/>
        </a:defRPr>
      </a:lvl5pPr>
      <a:lvl6pPr marL="3253985" indent="-295817" algn="l" defTabSz="1183267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6pPr>
      <a:lvl7pPr marL="3845617" indent="-295817" algn="l" defTabSz="1183267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7pPr>
      <a:lvl8pPr marL="4437251" indent="-295817" algn="l" defTabSz="1183267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8pPr>
      <a:lvl9pPr marL="5028886" indent="-295817" algn="l" defTabSz="1183267" rtl="0" eaLnBrk="1" latinLnBrk="0" hangingPunct="1">
        <a:spcBef>
          <a:spcPct val="20000"/>
        </a:spcBef>
        <a:buFont typeface="Arial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1pPr>
      <a:lvl2pPr marL="591634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2pPr>
      <a:lvl3pPr marL="1183267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3pPr>
      <a:lvl4pPr marL="1774901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4pPr>
      <a:lvl5pPr marL="2366534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5pPr>
      <a:lvl6pPr marL="2958168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6pPr>
      <a:lvl7pPr marL="3549802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7pPr>
      <a:lvl8pPr marL="4141436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8pPr>
      <a:lvl9pPr marL="4733069" algn="l" defTabSz="1183267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896" userDrawn="1">
          <p15:clr>
            <a:srgbClr val="F26B43"/>
          </p15:clr>
        </p15:guide>
        <p15:guide id="6" orient="horz" pos="5880" userDrawn="1">
          <p15:clr>
            <a:srgbClr val="F26B43"/>
          </p15:clr>
        </p15:guide>
        <p15:guide id="8" orient="horz" pos="147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211">
            <a:extLst>
              <a:ext uri="{FF2B5EF4-FFF2-40B4-BE49-F238E27FC236}">
                <a16:creationId xmlns:a16="http://schemas.microsoft.com/office/drawing/2014/main" id="{6B249975-0AC3-406A-9DAC-7A596AC1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and Influence Mapping Tool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C2FAB-3018-44ED-9209-C70C7841C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208" name="Text Placeholder 207">
            <a:extLst>
              <a:ext uri="{FF2B5EF4-FFF2-40B4-BE49-F238E27FC236}">
                <a16:creationId xmlns:a16="http://schemas.microsoft.com/office/drawing/2014/main" id="{6299F9BC-6ADC-4125-8152-A65997B85B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01-02</a:t>
            </a:r>
          </a:p>
        </p:txBody>
      </p:sp>
      <p:sp>
        <p:nvSpPr>
          <p:cNvPr id="217" name="Text Placeholder 216">
            <a:extLst>
              <a:ext uri="{FF2B5EF4-FFF2-40B4-BE49-F238E27FC236}">
                <a16:creationId xmlns:a16="http://schemas.microsoft.com/office/drawing/2014/main" id="{72801875-3685-4D0A-9AEC-0F90852536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06D969A0-26F8-4186-854F-31E80B5D6FD2}"/>
              </a:ext>
            </a:extLst>
          </p:cNvPr>
          <p:cNvGrpSpPr/>
          <p:nvPr/>
        </p:nvGrpSpPr>
        <p:grpSpPr>
          <a:xfrm>
            <a:off x="415046" y="5717202"/>
            <a:ext cx="4398999" cy="320040"/>
            <a:chOff x="425804" y="5736273"/>
            <a:chExt cx="4398999" cy="320040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15BB653-A63B-487B-8507-F2878B388431}"/>
                </a:ext>
              </a:extLst>
            </p:cNvPr>
            <p:cNvSpPr/>
            <p:nvPr/>
          </p:nvSpPr>
          <p:spPr>
            <a:xfrm>
              <a:off x="425805" y="5736273"/>
              <a:ext cx="674266" cy="320040"/>
            </a:xfrm>
            <a:prstGeom prst="rect">
              <a:avLst/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71" name="Parallelogram 70">
              <a:extLst>
                <a:ext uri="{FF2B5EF4-FFF2-40B4-BE49-F238E27FC236}">
                  <a16:creationId xmlns:a16="http://schemas.microsoft.com/office/drawing/2014/main" id="{6E60B1E7-A840-4CA6-9B36-F8852761C5E6}"/>
                </a:ext>
              </a:extLst>
            </p:cNvPr>
            <p:cNvSpPr/>
            <p:nvPr/>
          </p:nvSpPr>
          <p:spPr>
            <a:xfrm>
              <a:off x="425804" y="5736273"/>
              <a:ext cx="4398999" cy="320040"/>
            </a:xfrm>
            <a:prstGeom prst="parallelogram">
              <a:avLst>
                <a:gd name="adj" fmla="val 55063"/>
              </a:avLst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457200" rtlCol="0" anchor="ctr" anchorCtr="0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Sample Stakeholder and Influence Map</a:t>
              </a:r>
            </a:p>
          </p:txBody>
        </p:sp>
      </p:grpSp>
      <p:pic>
        <p:nvPicPr>
          <p:cNvPr id="204" name="Picture 203">
            <a:extLst>
              <a:ext uri="{FF2B5EF4-FFF2-40B4-BE49-F238E27FC236}">
                <a16:creationId xmlns:a16="http://schemas.microsoft.com/office/drawing/2014/main" id="{68039C68-CDD1-4964-B185-41CD27A66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132" y="6127250"/>
            <a:ext cx="5007650" cy="284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5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Box 162">
            <a:extLst>
              <a:ext uri="{FF2B5EF4-FFF2-40B4-BE49-F238E27FC236}">
                <a16:creationId xmlns:a16="http://schemas.microsoft.com/office/drawing/2014/main" id="{8927FA14-C575-403A-AA8F-2322C5EA1751}"/>
              </a:ext>
            </a:extLst>
          </p:cNvPr>
          <p:cNvSpPr txBox="1"/>
          <p:nvPr/>
        </p:nvSpPr>
        <p:spPr>
          <a:xfrm>
            <a:off x="816841" y="2361322"/>
            <a:ext cx="4442191" cy="6307190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lIns="182880" tIns="274320" rIns="182880" bIns="274320" rtlCol="0">
            <a:noAutofit/>
          </a:bodyPr>
          <a:lstStyle/>
          <a:p>
            <a:pPr marL="369771" indent="-369771" defTabSz="1183267">
              <a:spcAft>
                <a:spcPts val="388"/>
              </a:spcAft>
              <a:buClr>
                <a:srgbClr val="00B05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Party </a:t>
            </a:r>
            <a:r>
              <a:rPr lang="en-US" sz="2071" i="1" spc="-39" dirty="0">
                <a:latin typeface="Calibri Light" panose="020F0302020204030204" pitchFamily="34" charset="0"/>
              </a:rPr>
              <a:t>A will almost certainly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Do what Party B does, or</a:t>
            </a:r>
          </a:p>
          <a:p>
            <a:pPr marL="745706" lvl="1" indent="-341011" defTabSz="1183267">
              <a:spcAft>
                <a:spcPts val="776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Do what Party B advises, asks, or directs Party A to do</a:t>
            </a:r>
          </a:p>
          <a:p>
            <a:pPr marL="369771" indent="-369771" defTabSz="1183267">
              <a:spcAft>
                <a:spcPts val="388"/>
              </a:spcAft>
              <a:buClr>
                <a:srgbClr val="00B05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Sources of “deference”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Hierarchy, mentorship, sponsorship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Political power, seniority 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Personal respect, admiration </a:t>
            </a:r>
          </a:p>
          <a:p>
            <a:pPr marL="745706" lvl="1" indent="-341011" defTabSz="1183267">
              <a:spcAft>
                <a:spcPts val="776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Expertise, status, reputation, etc.</a:t>
            </a:r>
          </a:p>
          <a:p>
            <a:pPr marL="369771" indent="-369771" defTabSz="1183267">
              <a:spcAft>
                <a:spcPts val="776"/>
              </a:spcAft>
              <a:buClr>
                <a:srgbClr val="00B05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52" dirty="0">
                <a:latin typeface="Calibri Light" panose="020F0302020204030204" pitchFamily="34" charset="0"/>
              </a:rPr>
              <a:t>Watch for “patterns of deference” among the mapped players</a:t>
            </a:r>
            <a:br>
              <a:rPr lang="en-US" sz="2071" spc="-39" dirty="0">
                <a:latin typeface="Calibri Light" panose="020F0302020204030204" pitchFamily="34" charset="0"/>
              </a:rPr>
            </a:br>
            <a:r>
              <a:rPr lang="en-US" sz="2071" spc="-39" dirty="0">
                <a:latin typeface="Calibri Light" panose="020F0302020204030204" pitchFamily="34" charset="0"/>
              </a:rPr>
              <a:t>(i.e., who defers to whom?)</a:t>
            </a:r>
          </a:p>
          <a:p>
            <a:pPr marL="369771" indent="-369771" defTabSz="1183267">
              <a:spcAft>
                <a:spcPts val="776"/>
              </a:spcAft>
              <a:buClr>
                <a:srgbClr val="00B05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Represented as a </a:t>
            </a:r>
            <a:r>
              <a:rPr lang="en-US" sz="2071" b="1" spc="-39" dirty="0">
                <a:solidFill>
                  <a:srgbClr val="00B050"/>
                </a:solidFill>
              </a:rPr>
              <a:t>green</a:t>
            </a:r>
            <a:r>
              <a:rPr lang="en-US" sz="2071" spc="-39" dirty="0">
                <a:latin typeface="Calibri Light" panose="020F0302020204030204" pitchFamily="34" charset="0"/>
              </a:rPr>
              <a:t> line on the stakeholder mapping diagram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2B52E62-D08C-4779-96FA-C7229107E275}"/>
              </a:ext>
            </a:extLst>
          </p:cNvPr>
          <p:cNvSpPr txBox="1"/>
          <p:nvPr/>
        </p:nvSpPr>
        <p:spPr>
          <a:xfrm>
            <a:off x="5545464" y="2361322"/>
            <a:ext cx="4442191" cy="6307190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lIns="182880" tIns="274320" rIns="182880" bIns="274320" rtlCol="0">
            <a:noAutofit/>
          </a:bodyPr>
          <a:lstStyle/>
          <a:p>
            <a:pPr marL="369771" indent="-369771" defTabSz="1183267">
              <a:spcAft>
                <a:spcPts val="388"/>
              </a:spcAft>
              <a:buClr>
                <a:srgbClr val="1F3EA1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Party </a:t>
            </a:r>
            <a:r>
              <a:rPr lang="en-US" sz="2071" i="1" spc="-39" dirty="0">
                <a:latin typeface="Calibri Light" panose="020F0302020204030204" pitchFamily="34" charset="0"/>
              </a:rPr>
              <a:t>A is likely to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Follow Party B’s lead, or  </a:t>
            </a:r>
          </a:p>
          <a:p>
            <a:pPr marL="745706" lvl="1" indent="-341011" defTabSz="1183267">
              <a:spcAft>
                <a:spcPts val="776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Do what Party B advises, asks, or directs Party A to do</a:t>
            </a:r>
          </a:p>
          <a:p>
            <a:pPr marL="369771" indent="-369771" defTabSz="1183267">
              <a:spcAft>
                <a:spcPts val="388"/>
              </a:spcAft>
              <a:buClr>
                <a:srgbClr val="1F3EA1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Sources of “influence”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Trust of judgment, best intentions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Successful track record</a:t>
            </a:r>
          </a:p>
          <a:p>
            <a:pPr marL="745706" lvl="1" indent="-341011" defTabSz="1183267">
              <a:spcAft>
                <a:spcPts val="776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Shared interests, common outlook, etc.</a:t>
            </a:r>
          </a:p>
          <a:p>
            <a:pPr marL="369771" indent="-369771" defTabSz="1183267">
              <a:spcAft>
                <a:spcPts val="776"/>
              </a:spcAft>
              <a:buClr>
                <a:srgbClr val="1F3EA1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52" dirty="0">
                <a:latin typeface="Calibri Light" panose="020F0302020204030204" pitchFamily="34" charset="0"/>
              </a:rPr>
              <a:t>Watch for “patterns of influence” among the mapped players</a:t>
            </a:r>
            <a:br>
              <a:rPr lang="en-US" sz="2071" spc="-39" dirty="0">
                <a:latin typeface="Calibri Light" panose="020F0302020204030204" pitchFamily="34" charset="0"/>
              </a:rPr>
            </a:br>
            <a:r>
              <a:rPr lang="en-US" sz="2071" spc="-39" dirty="0">
                <a:latin typeface="Calibri Light" panose="020F0302020204030204" pitchFamily="34" charset="0"/>
              </a:rPr>
              <a:t>(i.e., who can help secure support from others?)</a:t>
            </a:r>
          </a:p>
          <a:p>
            <a:pPr marL="369771" indent="-369771" defTabSz="1183267">
              <a:spcAft>
                <a:spcPts val="776"/>
              </a:spcAft>
              <a:buClr>
                <a:srgbClr val="1F3EA1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Represented as a </a:t>
            </a:r>
            <a:r>
              <a:rPr lang="en-US" sz="2071" b="1" spc="-39" dirty="0">
                <a:solidFill>
                  <a:srgbClr val="1F3EA1"/>
                </a:solidFill>
              </a:rPr>
              <a:t>blue</a:t>
            </a:r>
            <a:r>
              <a:rPr lang="en-US" sz="2071" spc="-39" dirty="0">
                <a:latin typeface="Calibri Light" panose="020F0302020204030204" pitchFamily="34" charset="0"/>
              </a:rPr>
              <a:t> dotted line on the stakeholder mapping diagram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349AC416-BA2D-4356-87C8-C7587E361979}"/>
              </a:ext>
            </a:extLst>
          </p:cNvPr>
          <p:cNvSpPr txBox="1"/>
          <p:nvPr/>
        </p:nvSpPr>
        <p:spPr>
          <a:xfrm>
            <a:off x="10296442" y="2361322"/>
            <a:ext cx="4442191" cy="6307190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lIns="182880" tIns="274320" rIns="182880" bIns="274320" rtlCol="0">
            <a:noAutofit/>
          </a:bodyPr>
          <a:lstStyle/>
          <a:p>
            <a:pPr marL="369771" indent="-369771" defTabSz="1183267">
              <a:spcAft>
                <a:spcPts val="388"/>
              </a:spcAft>
              <a:buClr>
                <a:srgbClr val="FF000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Party </a:t>
            </a:r>
            <a:r>
              <a:rPr lang="en-US" sz="2071" i="1" spc="-39" dirty="0">
                <a:latin typeface="Calibri Light" panose="020F0302020204030204" pitchFamily="34" charset="0"/>
              </a:rPr>
              <a:t>A is unlikely to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Follow Party B’s lead, or</a:t>
            </a:r>
          </a:p>
          <a:p>
            <a:pPr marL="745706" lvl="1" indent="-341011" defTabSz="1183267">
              <a:spcAft>
                <a:spcPts val="776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Do what Party B advises, asks, or directs Party A to do</a:t>
            </a:r>
          </a:p>
          <a:p>
            <a:pPr marL="369771" lvl="1" indent="-369771" defTabSz="1183267">
              <a:spcAft>
                <a:spcPts val="388"/>
              </a:spcAft>
              <a:buClr>
                <a:srgbClr val="FF000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Sources of “antagonism”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Political opposition, conflicting interests</a:t>
            </a:r>
          </a:p>
          <a:p>
            <a:pPr marL="745706" lvl="1" indent="-341011" defTabSz="1183267">
              <a:spcAft>
                <a:spcPts val="388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Mistrust of judgment, intentions</a:t>
            </a:r>
          </a:p>
          <a:p>
            <a:pPr marL="745706" lvl="1" indent="-341011" defTabSz="1183267">
              <a:spcAft>
                <a:spcPts val="776"/>
              </a:spcAft>
              <a:buClr>
                <a:schemeClr val="tx1"/>
              </a:buClr>
              <a:buSzPct val="60000"/>
              <a:buFont typeface="Wingdings 3" pitchFamily="18" charset="2"/>
              <a:buChar char="u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Unsuccessful track record</a:t>
            </a:r>
          </a:p>
          <a:p>
            <a:pPr marL="369771" lvl="1" indent="-369771" defTabSz="1183267">
              <a:spcAft>
                <a:spcPts val="776"/>
              </a:spcAft>
              <a:buClr>
                <a:srgbClr val="FF000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Watch for “patterns of antagonism” among the mapped players</a:t>
            </a:r>
            <a:br>
              <a:rPr lang="en-US" sz="2071" spc="-39" dirty="0">
                <a:latin typeface="Calibri Light" panose="020F0302020204030204" pitchFamily="34" charset="0"/>
              </a:rPr>
            </a:br>
            <a:r>
              <a:rPr lang="en-US" sz="2071" spc="-39" dirty="0">
                <a:latin typeface="Calibri Light" panose="020F0302020204030204" pitchFamily="34" charset="0"/>
              </a:rPr>
              <a:t>(i.e., whose support would preclude agreement with others?)</a:t>
            </a:r>
          </a:p>
          <a:p>
            <a:pPr marL="369771" lvl="1" indent="-369771" defTabSz="1183267">
              <a:spcAft>
                <a:spcPts val="776"/>
              </a:spcAft>
              <a:buClr>
                <a:srgbClr val="FF0000"/>
              </a:buClr>
              <a:buSzPct val="80000"/>
              <a:buFont typeface="Wingdings" panose="05000000000000000000" pitchFamily="2" charset="2"/>
              <a:buChar char="n"/>
              <a:defRPr sz="1800"/>
            </a:pPr>
            <a:r>
              <a:rPr lang="en-US" sz="2071" spc="-39" dirty="0">
                <a:latin typeface="Calibri Light" panose="020F0302020204030204" pitchFamily="34" charset="0"/>
              </a:rPr>
              <a:t>Represented as a </a:t>
            </a:r>
            <a:r>
              <a:rPr lang="en-US" sz="2071" b="1" spc="-39" dirty="0">
                <a:solidFill>
                  <a:srgbClr val="FF0000"/>
                </a:solidFill>
              </a:rPr>
              <a:t>red</a:t>
            </a:r>
            <a:r>
              <a:rPr lang="en-US" sz="2071" spc="-39" dirty="0">
                <a:latin typeface="Calibri Light" panose="020F0302020204030204" pitchFamily="34" charset="0"/>
              </a:rPr>
              <a:t> line on the stakeholder mapping diagram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3CB1AE8-2022-4558-9894-E0D129BBC4BC}"/>
              </a:ext>
            </a:extLst>
          </p:cNvPr>
          <p:cNvSpPr/>
          <p:nvPr/>
        </p:nvSpPr>
        <p:spPr>
          <a:xfrm>
            <a:off x="816834" y="451870"/>
            <a:ext cx="4442190" cy="135494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91634">
              <a:defRPr/>
            </a:pPr>
            <a:r>
              <a:rPr lang="en-US" sz="3106" kern="0" dirty="0">
                <a:solidFill>
                  <a:srgbClr val="00B050"/>
                </a:solidFill>
                <a:latin typeface="Calibri"/>
              </a:rPr>
              <a:t>DEFERENCE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CB6ADC4-8F55-4686-B922-42C7BC699C3C}"/>
              </a:ext>
            </a:extLst>
          </p:cNvPr>
          <p:cNvSpPr/>
          <p:nvPr/>
        </p:nvSpPr>
        <p:spPr>
          <a:xfrm>
            <a:off x="5687394" y="451870"/>
            <a:ext cx="4155213" cy="135494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91634">
              <a:defRPr/>
            </a:pPr>
            <a:r>
              <a:rPr lang="en-US" sz="3106" kern="0" dirty="0">
                <a:solidFill>
                  <a:srgbClr val="1F3EA1"/>
                </a:solidFill>
                <a:latin typeface="Calibri"/>
              </a:rPr>
              <a:t>INFLUENCE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46D1AE7-B397-4E98-A6EF-3A10624A4A29}"/>
              </a:ext>
            </a:extLst>
          </p:cNvPr>
          <p:cNvSpPr/>
          <p:nvPr/>
        </p:nvSpPr>
        <p:spPr>
          <a:xfrm>
            <a:off x="10443351" y="431009"/>
            <a:ext cx="4295282" cy="135494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591634"/>
            <a:r>
              <a:rPr lang="en-US" sz="3106" kern="0" dirty="0">
                <a:solidFill>
                  <a:srgbClr val="FF0000"/>
                </a:solidFill>
                <a:latin typeface="Calibri"/>
              </a:rPr>
              <a:t>ANTAGONISM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C20BCF-C59E-4FAC-AA97-12A593ADB691}"/>
              </a:ext>
            </a:extLst>
          </p:cNvPr>
          <p:cNvCxnSpPr/>
          <p:nvPr/>
        </p:nvCxnSpPr>
        <p:spPr>
          <a:xfrm>
            <a:off x="1024088" y="1806811"/>
            <a:ext cx="4012045" cy="0"/>
          </a:xfrm>
          <a:prstGeom prst="line">
            <a:avLst/>
          </a:prstGeom>
          <a:ln w="63500" cap="rnd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3A6408-76ED-427D-89DE-433D3629F7C1}"/>
              </a:ext>
            </a:extLst>
          </p:cNvPr>
          <p:cNvCxnSpPr/>
          <p:nvPr/>
        </p:nvCxnSpPr>
        <p:spPr>
          <a:xfrm>
            <a:off x="5760530" y="1806811"/>
            <a:ext cx="4012045" cy="0"/>
          </a:xfrm>
          <a:prstGeom prst="line">
            <a:avLst/>
          </a:prstGeom>
          <a:ln w="63500" cap="rnd">
            <a:solidFill>
              <a:srgbClr val="1F3EA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DADE0C5-2842-42E7-9ADC-F1D9E2BBEAC8}"/>
              </a:ext>
            </a:extLst>
          </p:cNvPr>
          <p:cNvCxnSpPr/>
          <p:nvPr/>
        </p:nvCxnSpPr>
        <p:spPr>
          <a:xfrm>
            <a:off x="10519959" y="1806811"/>
            <a:ext cx="4012045" cy="0"/>
          </a:xfrm>
          <a:prstGeom prst="line">
            <a:avLst/>
          </a:prstGeom>
          <a:ln w="63500" cap="rnd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02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91">
            <a:extLst>
              <a:ext uri="{FF2B5EF4-FFF2-40B4-BE49-F238E27FC236}">
                <a16:creationId xmlns:a16="http://schemas.microsoft.com/office/drawing/2014/main" id="{234B51F5-89A3-4EA1-933C-8223C5B1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and Influence Mapping Tool (cont.)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BC229-EA20-4518-A5A6-08E8A2B5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F27FEA-8324-4BD4-8494-98AE62D304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03EBD7-36F2-4FC5-A621-C3AFC044B4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C4E05C9-5C98-485C-BD6C-E544A8381E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76C6566-DEC5-45D3-9112-52FF4C63A0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8881BE7-94BC-4D83-91F2-607FC130B0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" name="BLANK Title" hidden="1"/>
          <p:cNvSpPr txBox="1"/>
          <p:nvPr/>
        </p:nvSpPr>
        <p:spPr>
          <a:xfrm>
            <a:off x="1855694" y="2265745"/>
            <a:ext cx="11833412" cy="591671"/>
          </a:xfrm>
          <a:prstGeom prst="rect">
            <a:avLst/>
          </a:prstGeom>
          <a:solidFill>
            <a:srgbClr val="008A86"/>
          </a:solidFill>
        </p:spPr>
        <p:txBody>
          <a:bodyPr wrap="square" lIns="591671" rtlCol="0" anchor="ctr">
            <a:noAutofit/>
          </a:bodyPr>
          <a:lstStyle>
            <a:defPPr>
              <a:defRPr lang="en-US"/>
            </a:defPPr>
            <a:lvl1pPr>
              <a:defRPr sz="2000" b="0">
                <a:solidFill>
                  <a:srgbClr val="FFFFFF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endParaRPr lang="en-US" sz="2588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148F593-4E33-4742-94DE-404448E5F125}"/>
              </a:ext>
            </a:extLst>
          </p:cNvPr>
          <p:cNvGrpSpPr/>
          <p:nvPr/>
        </p:nvGrpSpPr>
        <p:grpSpPr>
          <a:xfrm>
            <a:off x="-3351284" y="2212722"/>
            <a:ext cx="3143671" cy="3457964"/>
            <a:chOff x="-2589628" y="1141315"/>
            <a:chExt cx="2429200" cy="267206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C6C2DC3-3E8E-4EBD-9662-32F1AE792735}"/>
                </a:ext>
              </a:extLst>
            </p:cNvPr>
            <p:cNvSpPr/>
            <p:nvPr/>
          </p:nvSpPr>
          <p:spPr>
            <a:xfrm>
              <a:off x="-2589628" y="1141315"/>
              <a:ext cx="2429200" cy="2672063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8334" tIns="118334" rtlCol="0" anchor="t" anchorCtr="0"/>
            <a:lstStyle/>
            <a:p>
              <a:pPr algn="ctr"/>
              <a:r>
                <a:rPr lang="en-US" sz="3106" dirty="0">
                  <a:solidFill>
                    <a:schemeClr val="tx2"/>
                  </a:solidFill>
                </a:rPr>
                <a:t>Arrows</a:t>
              </a:r>
              <a:endParaRPr lang="en-US" sz="2329" dirty="0">
                <a:solidFill>
                  <a:schemeClr val="tx2"/>
                </a:solidFill>
              </a:endParaRPr>
            </a:p>
          </p:txBody>
        </p:sp>
        <p:sp>
          <p:nvSpPr>
            <p:cNvPr id="26" name="Ladonna">
              <a:extLst>
                <a:ext uri="{FF2B5EF4-FFF2-40B4-BE49-F238E27FC236}">
                  <a16:creationId xmlns:a16="http://schemas.microsoft.com/office/drawing/2014/main" id="{A4534EA7-44DE-4C9C-B6C0-BD643FE00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729532" y="2031305"/>
              <a:ext cx="889445" cy="28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3667" tIns="23667" rIns="23667" bIns="23667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Deference</a:t>
              </a:r>
            </a:p>
          </p:txBody>
        </p:sp>
        <p:sp>
          <p:nvSpPr>
            <p:cNvPr id="27" name="Ladonna">
              <a:extLst>
                <a:ext uri="{FF2B5EF4-FFF2-40B4-BE49-F238E27FC236}">
                  <a16:creationId xmlns:a16="http://schemas.microsoft.com/office/drawing/2014/main" id="{CE0324EC-7CBF-4040-A65B-DBCC3D599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716330" y="2725151"/>
              <a:ext cx="811160" cy="28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3667" tIns="23667" rIns="23667" bIns="23667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Influence</a:t>
              </a:r>
            </a:p>
          </p:txBody>
        </p:sp>
        <p:sp>
          <p:nvSpPr>
            <p:cNvPr id="28" name="Ladonna">
              <a:extLst>
                <a:ext uri="{FF2B5EF4-FFF2-40B4-BE49-F238E27FC236}">
                  <a16:creationId xmlns:a16="http://schemas.microsoft.com/office/drawing/2014/main" id="{2489AE75-ABAA-4EF2-A5FB-29CB7F3AA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839814" y="3422523"/>
              <a:ext cx="1027039" cy="28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3667" tIns="23667" rIns="23667" bIns="23667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Antagonism</a:t>
              </a:r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B2F61535-5382-4036-9D6D-CD45B4639F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2225149" y="2634409"/>
              <a:ext cx="1828800" cy="0"/>
            </a:xfrm>
            <a:prstGeom prst="line">
              <a:avLst/>
            </a:prstGeom>
            <a:noFill/>
            <a:ln w="57150" cap="rnd" cmpd="sng" algn="ctr">
              <a:solidFill>
                <a:srgbClr val="1F3EA1"/>
              </a:solidFill>
              <a:prstDash val="sysDot"/>
              <a:round/>
              <a:headEnd type="triangl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23667" tIns="23667" rIns="23667" bIns="23667">
              <a:spAutoFit/>
            </a:bodyPr>
            <a:lstStyle/>
            <a:p>
              <a:endParaRPr lang="en-US" sz="3727"/>
            </a:p>
          </p:txBody>
        </p:sp>
        <p:sp>
          <p:nvSpPr>
            <p:cNvPr id="30" name="Line 44">
              <a:extLst>
                <a:ext uri="{FF2B5EF4-FFF2-40B4-BE49-F238E27FC236}">
                  <a16:creationId xmlns:a16="http://schemas.microsoft.com/office/drawing/2014/main" id="{E7520425-E1E6-4206-A06A-27F3B46CA8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225149" y="1926241"/>
              <a:ext cx="1828800" cy="14930"/>
            </a:xfrm>
            <a:prstGeom prst="line">
              <a:avLst/>
            </a:prstGeom>
            <a:noFill/>
            <a:ln w="57150" cap="sq" cmpd="sng" algn="ctr">
              <a:solidFill>
                <a:srgbClr val="2BAB43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23667" tIns="23667" rIns="23667" bIns="23667">
              <a:spAutoFit/>
            </a:bodyPr>
            <a:lstStyle/>
            <a:p>
              <a:endParaRPr lang="en-US" sz="3727"/>
            </a:p>
          </p:txBody>
        </p:sp>
        <p:sp>
          <p:nvSpPr>
            <p:cNvPr id="31" name="Line 33">
              <a:extLst>
                <a:ext uri="{FF2B5EF4-FFF2-40B4-BE49-F238E27FC236}">
                  <a16:creationId xmlns:a16="http://schemas.microsoft.com/office/drawing/2014/main" id="{863E163C-C40A-46C4-A1E3-A000BBCD4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2225149" y="3331782"/>
              <a:ext cx="1828800" cy="0"/>
            </a:xfrm>
            <a:prstGeom prst="line">
              <a:avLst/>
            </a:prstGeom>
            <a:noFill/>
            <a:ln w="57150" cap="rnd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23667" tIns="23667" rIns="23667" bIns="23667">
              <a:spAutoFit/>
            </a:bodyPr>
            <a:lstStyle/>
            <a:p>
              <a:endParaRPr lang="en-US" sz="3727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EC9DE7B-C3FB-4923-8282-BDDC1235598A}"/>
              </a:ext>
            </a:extLst>
          </p:cNvPr>
          <p:cNvGrpSpPr/>
          <p:nvPr/>
        </p:nvGrpSpPr>
        <p:grpSpPr>
          <a:xfrm>
            <a:off x="-3351283" y="5986873"/>
            <a:ext cx="3143669" cy="4047014"/>
            <a:chOff x="-2589628" y="4057705"/>
            <a:chExt cx="2429199" cy="312723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538674E-E4F7-4BAF-BB59-F029BF6B05DF}"/>
                </a:ext>
              </a:extLst>
            </p:cNvPr>
            <p:cNvSpPr/>
            <p:nvPr/>
          </p:nvSpPr>
          <p:spPr>
            <a:xfrm>
              <a:off x="-2589628" y="4057705"/>
              <a:ext cx="2429199" cy="3127238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8334" tIns="118334" rtlCol="0" anchor="t" anchorCtr="0"/>
            <a:lstStyle/>
            <a:p>
              <a:pPr algn="ctr"/>
              <a:r>
                <a:rPr lang="en-US" sz="3106" dirty="0">
                  <a:solidFill>
                    <a:schemeClr val="tx2"/>
                  </a:solidFill>
                </a:rPr>
                <a:t>Circles</a:t>
              </a:r>
              <a:endParaRPr lang="en-US" sz="2329" dirty="0">
                <a:solidFill>
                  <a:schemeClr val="tx2"/>
                </a:solidFill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08D6046-8912-447A-B1E5-4FB91F325AC8}"/>
                </a:ext>
              </a:extLst>
            </p:cNvPr>
            <p:cNvGrpSpPr/>
            <p:nvPr/>
          </p:nvGrpSpPr>
          <p:grpSpPr>
            <a:xfrm>
              <a:off x="-1548493" y="4557971"/>
              <a:ext cx="1152144" cy="1440575"/>
              <a:chOff x="4453128" y="2680986"/>
              <a:chExt cx="1152144" cy="1440575"/>
            </a:xfrm>
          </p:grpSpPr>
          <p:sp>
            <p:nvSpPr>
              <p:cNvPr id="34" name="Oval 10">
                <a:extLst>
                  <a:ext uri="{FF2B5EF4-FFF2-40B4-BE49-F238E27FC236}">
                    <a16:creationId xmlns:a16="http://schemas.microsoft.com/office/drawing/2014/main" id="{57A8DEEE-6CE4-49A4-80D6-A2AF69A5C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3128" y="2969417"/>
                <a:ext cx="1152144" cy="115214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 anchor="ctr">
                <a:noAutofit/>
              </a:bodyPr>
              <a:lstStyle/>
              <a:p>
                <a:pPr algn="ctr"/>
                <a:endParaRPr lang="en-US" sz="4141" dirty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5" name="Ladonna">
                <a:extLst>
                  <a:ext uri="{FF2B5EF4-FFF2-40B4-BE49-F238E27FC236}">
                    <a16:creationId xmlns:a16="http://schemas.microsoft.com/office/drawing/2014/main" id="{44A41D6E-F125-40E0-98A1-E46688E9ED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6439" y="2680986"/>
                <a:ext cx="532407" cy="283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>
                <a:spAutoFit/>
              </a:bodyPr>
              <a:lstStyle>
                <a:lvl1pPr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1pPr>
                <a:lvl2pPr marL="742950" indent="-28575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2pPr>
                <a:lvl3pPr marL="11430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3pPr>
                <a:lvl4pPr marL="16002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4pPr>
                <a:lvl5pPr marL="20574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9pPr>
              </a:lstStyle>
              <a:p>
                <a:r>
                  <a:rPr lang="en-US" sz="2071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Name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803F0AC-0717-4A44-BCA5-929E116899BE}"/>
                </a:ext>
              </a:extLst>
            </p:cNvPr>
            <p:cNvGrpSpPr/>
            <p:nvPr/>
          </p:nvGrpSpPr>
          <p:grpSpPr>
            <a:xfrm>
              <a:off x="-2320319" y="5629741"/>
              <a:ext cx="914400" cy="1207554"/>
              <a:chOff x="4572000" y="4543528"/>
              <a:chExt cx="914400" cy="1207554"/>
            </a:xfrm>
          </p:grpSpPr>
          <p:sp>
            <p:nvSpPr>
              <p:cNvPr id="37" name="Oval 6">
                <a:extLst>
                  <a:ext uri="{FF2B5EF4-FFF2-40B4-BE49-F238E27FC236}">
                    <a16:creationId xmlns:a16="http://schemas.microsoft.com/office/drawing/2014/main" id="{7015FDB3-42F9-442B-83C0-1793B73D4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4836682"/>
                <a:ext cx="914400" cy="914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23667" tIns="23667" rIns="23667" bIns="23667" anchor="ctr">
                <a:noAutofit/>
              </a:bodyPr>
              <a:lstStyle/>
              <a:p>
                <a:pPr algn="ctr"/>
                <a:endParaRPr lang="en-US" sz="3727" dirty="0"/>
              </a:p>
            </p:txBody>
          </p:sp>
          <p:sp>
            <p:nvSpPr>
              <p:cNvPr id="38" name="Ladonna">
                <a:extLst>
                  <a:ext uri="{FF2B5EF4-FFF2-40B4-BE49-F238E27FC236}">
                    <a16:creationId xmlns:a16="http://schemas.microsoft.com/office/drawing/2014/main" id="{3A1720E8-1821-4B79-911D-C3DD9E3A9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2268" y="4543528"/>
                <a:ext cx="532407" cy="283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>
                <a:spAutoFit/>
              </a:bodyPr>
              <a:lstStyle>
                <a:lvl1pPr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1pPr>
                <a:lvl2pPr marL="742950" indent="-28575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2pPr>
                <a:lvl3pPr marL="11430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3pPr>
                <a:lvl4pPr marL="16002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4pPr>
                <a:lvl5pPr marL="20574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9pPr>
              </a:lstStyle>
              <a:p>
                <a:r>
                  <a:rPr lang="en-US" sz="2071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Name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42028528-36F9-49CE-8D37-07DFCA31C0A7}"/>
                </a:ext>
              </a:extLst>
            </p:cNvPr>
            <p:cNvGrpSpPr/>
            <p:nvPr/>
          </p:nvGrpSpPr>
          <p:grpSpPr>
            <a:xfrm>
              <a:off x="-1220297" y="6180438"/>
              <a:ext cx="640080" cy="923234"/>
              <a:chOff x="4709160" y="6049066"/>
              <a:chExt cx="640080" cy="923234"/>
            </a:xfrm>
          </p:grpSpPr>
          <p:sp>
            <p:nvSpPr>
              <p:cNvPr id="40" name="Oval 6">
                <a:extLst>
                  <a:ext uri="{FF2B5EF4-FFF2-40B4-BE49-F238E27FC236}">
                    <a16:creationId xmlns:a16="http://schemas.microsoft.com/office/drawing/2014/main" id="{BFCDE2D0-80CB-4F4B-BEFB-9915A756B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9160" y="6332220"/>
                <a:ext cx="640080" cy="64008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23667" tIns="23667" rIns="23667" bIns="23667" anchor="ctr">
                <a:noAutofit/>
              </a:bodyPr>
              <a:lstStyle/>
              <a:p>
                <a:pPr algn="ctr"/>
                <a:endParaRPr lang="en-US" sz="3727" dirty="0"/>
              </a:p>
            </p:txBody>
          </p:sp>
          <p:sp>
            <p:nvSpPr>
              <p:cNvPr id="41" name="Ladonna">
                <a:extLst>
                  <a:ext uri="{FF2B5EF4-FFF2-40B4-BE49-F238E27FC236}">
                    <a16:creationId xmlns:a16="http://schemas.microsoft.com/office/drawing/2014/main" id="{4247E81B-4DDB-4B98-B237-A6E2E60240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6439" y="6049066"/>
                <a:ext cx="532407" cy="283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>
                <a:spAutoFit/>
              </a:bodyPr>
              <a:lstStyle>
                <a:lvl1pPr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1pPr>
                <a:lvl2pPr marL="742950" indent="-28575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2pPr>
                <a:lvl3pPr marL="11430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3pPr>
                <a:lvl4pPr marL="16002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4pPr>
                <a:lvl5pPr marL="20574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9pPr>
              </a:lstStyle>
              <a:p>
                <a:r>
                  <a:rPr lang="en-US" sz="2071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Name</a:t>
                </a:r>
              </a:p>
            </p:txBody>
          </p:sp>
        </p:grp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8A4EE3E2-EE5D-4804-97C5-9932E3720A16}"/>
              </a:ext>
            </a:extLst>
          </p:cNvPr>
          <p:cNvSpPr/>
          <p:nvPr/>
        </p:nvSpPr>
        <p:spPr>
          <a:xfrm>
            <a:off x="-3351285" y="735725"/>
            <a:ext cx="3143671" cy="1318903"/>
          </a:xfrm>
          <a:prstGeom prst="rect">
            <a:avLst/>
          </a:prstGeom>
          <a:solidFill>
            <a:srgbClr val="C8102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501" rIns="177501" rtlCol="0" anchor="ctr" anchorCtr="0"/>
          <a:lstStyle/>
          <a:p>
            <a:pPr algn="ctr"/>
            <a:r>
              <a:rPr lang="en-US" sz="1812" dirty="0">
                <a:solidFill>
                  <a:schemeClr val="bg1"/>
                </a:solidFill>
              </a:rPr>
              <a:t>Copy and Paste elements below to create your Influence Map</a:t>
            </a:r>
          </a:p>
        </p:txBody>
      </p:sp>
    </p:spTree>
    <p:extLst>
      <p:ext uri="{BB962C8B-B14F-4D97-AF65-F5344CB8AC3E}">
        <p14:creationId xmlns:p14="http://schemas.microsoft.com/office/powerpoint/2010/main" val="208403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0D40828-7961-4571-8E0E-9DAB4EA31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and Influence Mapping Tool (cont.)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6F5D0-569B-4808-B7F8-BD8289D2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7842D1C-8156-466A-8B4A-118C6D9FB0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1E5D8F-75B8-4A5B-A130-634F8B0FE4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FD2124-95E5-41C2-BB7C-0B34A5913FD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A7E9A9-D7C4-4E7D-B368-42B290B3EE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E4136E-F1E3-42D6-9D17-2085B09295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0FCBC2-5F54-4967-B114-DCAA4D9A98B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87CC8D6-155D-47DD-A489-647F1155AACC}"/>
              </a:ext>
            </a:extLst>
          </p:cNvPr>
          <p:cNvGrpSpPr/>
          <p:nvPr/>
        </p:nvGrpSpPr>
        <p:grpSpPr>
          <a:xfrm>
            <a:off x="-3351284" y="2212722"/>
            <a:ext cx="3143671" cy="3457964"/>
            <a:chOff x="-2589628" y="1141315"/>
            <a:chExt cx="2429200" cy="2672063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0120DE2-E94F-4D4E-A31B-C810FA36232E}"/>
                </a:ext>
              </a:extLst>
            </p:cNvPr>
            <p:cNvSpPr/>
            <p:nvPr/>
          </p:nvSpPr>
          <p:spPr>
            <a:xfrm>
              <a:off x="-2589628" y="1141315"/>
              <a:ext cx="2429200" cy="2672063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8334" tIns="118334" rtlCol="0" anchor="t" anchorCtr="0"/>
            <a:lstStyle/>
            <a:p>
              <a:pPr algn="ctr"/>
              <a:r>
                <a:rPr lang="en-US" sz="3106" dirty="0">
                  <a:solidFill>
                    <a:schemeClr val="tx2"/>
                  </a:solidFill>
                </a:rPr>
                <a:t>Arrows</a:t>
              </a:r>
              <a:endParaRPr lang="en-US" sz="2329" dirty="0">
                <a:solidFill>
                  <a:schemeClr val="tx2"/>
                </a:solidFill>
              </a:endParaRPr>
            </a:p>
          </p:txBody>
        </p:sp>
        <p:sp>
          <p:nvSpPr>
            <p:cNvPr id="44" name="Ladonna">
              <a:extLst>
                <a:ext uri="{FF2B5EF4-FFF2-40B4-BE49-F238E27FC236}">
                  <a16:creationId xmlns:a16="http://schemas.microsoft.com/office/drawing/2014/main" id="{F33874B6-D464-4B96-8BF5-2E89E0A07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729532" y="2031305"/>
              <a:ext cx="889445" cy="28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3667" tIns="23667" rIns="23667" bIns="23667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Deference</a:t>
              </a:r>
            </a:p>
          </p:txBody>
        </p:sp>
        <p:sp>
          <p:nvSpPr>
            <p:cNvPr id="45" name="Ladonna">
              <a:extLst>
                <a:ext uri="{FF2B5EF4-FFF2-40B4-BE49-F238E27FC236}">
                  <a16:creationId xmlns:a16="http://schemas.microsoft.com/office/drawing/2014/main" id="{547F5AD7-4F3F-4FC0-BE38-C08222A86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716330" y="2725151"/>
              <a:ext cx="811160" cy="28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3667" tIns="23667" rIns="23667" bIns="23667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Influence</a:t>
              </a:r>
            </a:p>
          </p:txBody>
        </p:sp>
        <p:sp>
          <p:nvSpPr>
            <p:cNvPr id="46" name="Ladonna">
              <a:extLst>
                <a:ext uri="{FF2B5EF4-FFF2-40B4-BE49-F238E27FC236}">
                  <a16:creationId xmlns:a16="http://schemas.microsoft.com/office/drawing/2014/main" id="{84142A92-460A-48CF-896C-18AD70592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839814" y="3422523"/>
              <a:ext cx="1027039" cy="28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3667" tIns="23667" rIns="23667" bIns="23667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Syntax Bold" pitchFamily="34" charset="0"/>
                </a:defRPr>
              </a:lvl9pPr>
            </a:lstStyle>
            <a:p>
              <a:pPr algn="ctr"/>
              <a:r>
                <a:rPr lang="en-US" sz="2071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Antagonism</a:t>
              </a:r>
            </a:p>
          </p:txBody>
        </p:sp>
        <p:sp>
          <p:nvSpPr>
            <p:cNvPr id="47" name="Line 40">
              <a:extLst>
                <a:ext uri="{FF2B5EF4-FFF2-40B4-BE49-F238E27FC236}">
                  <a16:creationId xmlns:a16="http://schemas.microsoft.com/office/drawing/2014/main" id="{6A1873B4-925F-49FD-8433-FA7BD56D8B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2225149" y="2634409"/>
              <a:ext cx="1828800" cy="0"/>
            </a:xfrm>
            <a:prstGeom prst="line">
              <a:avLst/>
            </a:prstGeom>
            <a:noFill/>
            <a:ln w="57150" cap="rnd" cmpd="sng" algn="ctr">
              <a:solidFill>
                <a:srgbClr val="1F3EA1"/>
              </a:solidFill>
              <a:prstDash val="sysDot"/>
              <a:round/>
              <a:headEnd type="triangle" w="med" len="sm"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23667" tIns="23667" rIns="23667" bIns="23667">
              <a:spAutoFit/>
            </a:bodyPr>
            <a:lstStyle/>
            <a:p>
              <a:endParaRPr lang="en-US" sz="3727"/>
            </a:p>
          </p:txBody>
        </p:sp>
        <p:sp>
          <p:nvSpPr>
            <p:cNvPr id="48" name="Line 44">
              <a:extLst>
                <a:ext uri="{FF2B5EF4-FFF2-40B4-BE49-F238E27FC236}">
                  <a16:creationId xmlns:a16="http://schemas.microsoft.com/office/drawing/2014/main" id="{21BCB5BA-4E01-4478-BC51-41555234F9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225149" y="1926241"/>
              <a:ext cx="1828800" cy="14930"/>
            </a:xfrm>
            <a:prstGeom prst="line">
              <a:avLst/>
            </a:prstGeom>
            <a:noFill/>
            <a:ln w="57150" cap="sq" cmpd="sng" algn="ctr">
              <a:solidFill>
                <a:srgbClr val="2BAB43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23667" tIns="23667" rIns="23667" bIns="23667">
              <a:spAutoFit/>
            </a:bodyPr>
            <a:lstStyle/>
            <a:p>
              <a:endParaRPr lang="en-US" sz="3727"/>
            </a:p>
          </p:txBody>
        </p:sp>
        <p:sp>
          <p:nvSpPr>
            <p:cNvPr id="49" name="Line 33">
              <a:extLst>
                <a:ext uri="{FF2B5EF4-FFF2-40B4-BE49-F238E27FC236}">
                  <a16:creationId xmlns:a16="http://schemas.microsoft.com/office/drawing/2014/main" id="{24D06C50-3992-433C-A2AA-3D0DB4587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2225149" y="3331782"/>
              <a:ext cx="1828800" cy="0"/>
            </a:xfrm>
            <a:prstGeom prst="line">
              <a:avLst/>
            </a:prstGeom>
            <a:noFill/>
            <a:ln w="57150" cap="rnd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23667" tIns="23667" rIns="23667" bIns="23667">
              <a:spAutoFit/>
            </a:bodyPr>
            <a:lstStyle/>
            <a:p>
              <a:endParaRPr lang="en-US" sz="3727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D2CAAC4-5D34-41FF-B4A7-BEF912CCC5A8}"/>
              </a:ext>
            </a:extLst>
          </p:cNvPr>
          <p:cNvGrpSpPr/>
          <p:nvPr/>
        </p:nvGrpSpPr>
        <p:grpSpPr>
          <a:xfrm>
            <a:off x="-3351283" y="5986873"/>
            <a:ext cx="3143669" cy="4047014"/>
            <a:chOff x="-2589628" y="4057705"/>
            <a:chExt cx="2429199" cy="312723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042B208-0EF6-4F27-B780-71FC9A8B6871}"/>
                </a:ext>
              </a:extLst>
            </p:cNvPr>
            <p:cNvSpPr/>
            <p:nvPr/>
          </p:nvSpPr>
          <p:spPr>
            <a:xfrm>
              <a:off x="-2589628" y="4057705"/>
              <a:ext cx="2429199" cy="3127238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8334" tIns="118334" rtlCol="0" anchor="t" anchorCtr="0"/>
            <a:lstStyle/>
            <a:p>
              <a:pPr algn="ctr"/>
              <a:r>
                <a:rPr lang="en-US" sz="3106" dirty="0">
                  <a:solidFill>
                    <a:schemeClr val="tx2"/>
                  </a:solidFill>
                </a:rPr>
                <a:t>Circles</a:t>
              </a:r>
              <a:endParaRPr lang="en-US" sz="2329" dirty="0">
                <a:solidFill>
                  <a:schemeClr val="tx2"/>
                </a:solidFill>
              </a:endParaRP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07491A1-BA51-4EBC-88EB-D694777BBD56}"/>
                </a:ext>
              </a:extLst>
            </p:cNvPr>
            <p:cNvGrpSpPr/>
            <p:nvPr/>
          </p:nvGrpSpPr>
          <p:grpSpPr>
            <a:xfrm>
              <a:off x="-1548493" y="4557971"/>
              <a:ext cx="1152144" cy="1440575"/>
              <a:chOff x="4453128" y="2680986"/>
              <a:chExt cx="1152144" cy="1440575"/>
            </a:xfrm>
          </p:grpSpPr>
          <p:sp>
            <p:nvSpPr>
              <p:cNvPr id="59" name="Oval 10">
                <a:extLst>
                  <a:ext uri="{FF2B5EF4-FFF2-40B4-BE49-F238E27FC236}">
                    <a16:creationId xmlns:a16="http://schemas.microsoft.com/office/drawing/2014/main" id="{5F0AC50A-DF71-48B9-B8D9-3D3378305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3128" y="2969417"/>
                <a:ext cx="1152144" cy="115214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 anchor="ctr">
                <a:noAutofit/>
              </a:bodyPr>
              <a:lstStyle/>
              <a:p>
                <a:pPr algn="ctr"/>
                <a:endParaRPr lang="en-US" sz="4141" dirty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0" name="Ladonna">
                <a:extLst>
                  <a:ext uri="{FF2B5EF4-FFF2-40B4-BE49-F238E27FC236}">
                    <a16:creationId xmlns:a16="http://schemas.microsoft.com/office/drawing/2014/main" id="{EE2219A7-6D6A-4DD2-990D-329DB5FF8E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6439" y="2680986"/>
                <a:ext cx="532407" cy="283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>
                <a:spAutoFit/>
              </a:bodyPr>
              <a:lstStyle>
                <a:lvl1pPr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1pPr>
                <a:lvl2pPr marL="742950" indent="-28575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2pPr>
                <a:lvl3pPr marL="11430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3pPr>
                <a:lvl4pPr marL="16002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4pPr>
                <a:lvl5pPr marL="20574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9pPr>
              </a:lstStyle>
              <a:p>
                <a:r>
                  <a:rPr lang="en-US" sz="2071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Name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202BCC0E-43D5-4D65-B12B-DEB4C2FCCEA3}"/>
                </a:ext>
              </a:extLst>
            </p:cNvPr>
            <p:cNvGrpSpPr/>
            <p:nvPr/>
          </p:nvGrpSpPr>
          <p:grpSpPr>
            <a:xfrm>
              <a:off x="-2320319" y="5629741"/>
              <a:ext cx="914400" cy="1207554"/>
              <a:chOff x="4572000" y="4543528"/>
              <a:chExt cx="914400" cy="1207554"/>
            </a:xfrm>
          </p:grpSpPr>
          <p:sp>
            <p:nvSpPr>
              <p:cNvPr id="57" name="Oval 6">
                <a:extLst>
                  <a:ext uri="{FF2B5EF4-FFF2-40B4-BE49-F238E27FC236}">
                    <a16:creationId xmlns:a16="http://schemas.microsoft.com/office/drawing/2014/main" id="{94C36561-5A3E-4440-BDBC-B6577EAB0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4836682"/>
                <a:ext cx="914400" cy="914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23667" tIns="23667" rIns="23667" bIns="23667" anchor="ctr">
                <a:noAutofit/>
              </a:bodyPr>
              <a:lstStyle/>
              <a:p>
                <a:pPr algn="ctr"/>
                <a:endParaRPr lang="en-US" sz="3727" dirty="0"/>
              </a:p>
            </p:txBody>
          </p:sp>
          <p:sp>
            <p:nvSpPr>
              <p:cNvPr id="58" name="Ladonna">
                <a:extLst>
                  <a:ext uri="{FF2B5EF4-FFF2-40B4-BE49-F238E27FC236}">
                    <a16:creationId xmlns:a16="http://schemas.microsoft.com/office/drawing/2014/main" id="{6F2BFB6E-6F12-49FC-9867-97A54BCE5B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2268" y="4543528"/>
                <a:ext cx="532407" cy="283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>
                <a:spAutoFit/>
              </a:bodyPr>
              <a:lstStyle>
                <a:lvl1pPr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1pPr>
                <a:lvl2pPr marL="742950" indent="-28575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2pPr>
                <a:lvl3pPr marL="11430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3pPr>
                <a:lvl4pPr marL="16002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4pPr>
                <a:lvl5pPr marL="20574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9pPr>
              </a:lstStyle>
              <a:p>
                <a:r>
                  <a:rPr lang="en-US" sz="2071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Name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A53C746-9CB3-4473-ABFD-DFC5B0CA6027}"/>
                </a:ext>
              </a:extLst>
            </p:cNvPr>
            <p:cNvGrpSpPr/>
            <p:nvPr/>
          </p:nvGrpSpPr>
          <p:grpSpPr>
            <a:xfrm>
              <a:off x="-1220297" y="6180438"/>
              <a:ext cx="640080" cy="923234"/>
              <a:chOff x="4709160" y="6049066"/>
              <a:chExt cx="640080" cy="923234"/>
            </a:xfrm>
          </p:grpSpPr>
          <p:sp>
            <p:nvSpPr>
              <p:cNvPr id="55" name="Oval 6">
                <a:extLst>
                  <a:ext uri="{FF2B5EF4-FFF2-40B4-BE49-F238E27FC236}">
                    <a16:creationId xmlns:a16="http://schemas.microsoft.com/office/drawing/2014/main" id="{87B40CE0-77A9-409B-AF0A-44DA580697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9160" y="6332220"/>
                <a:ext cx="640080" cy="64008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23667" tIns="23667" rIns="23667" bIns="23667" anchor="ctr">
                <a:noAutofit/>
              </a:bodyPr>
              <a:lstStyle/>
              <a:p>
                <a:pPr algn="ctr"/>
                <a:endParaRPr lang="en-US" sz="3727" dirty="0"/>
              </a:p>
            </p:txBody>
          </p:sp>
          <p:sp>
            <p:nvSpPr>
              <p:cNvPr id="56" name="Ladonna">
                <a:extLst>
                  <a:ext uri="{FF2B5EF4-FFF2-40B4-BE49-F238E27FC236}">
                    <a16:creationId xmlns:a16="http://schemas.microsoft.com/office/drawing/2014/main" id="{B498879B-E64D-4D20-87CA-7EC617916A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6439" y="6049066"/>
                <a:ext cx="532407" cy="283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23667" tIns="23667" rIns="23667" bIns="23667">
                <a:spAutoFit/>
              </a:bodyPr>
              <a:lstStyle>
                <a:lvl1pPr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1pPr>
                <a:lvl2pPr marL="742950" indent="-28575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2pPr>
                <a:lvl3pPr marL="11430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3pPr>
                <a:lvl4pPr marL="16002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4pPr>
                <a:lvl5pPr marL="2057400" indent="-228600"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000" b="1">
                    <a:solidFill>
                      <a:srgbClr val="000000"/>
                    </a:solidFill>
                    <a:latin typeface="Syntax Bold" pitchFamily="34" charset="0"/>
                  </a:defRPr>
                </a:lvl9pPr>
              </a:lstStyle>
              <a:p>
                <a:r>
                  <a:rPr lang="en-US" sz="2071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Name</a:t>
                </a:r>
              </a:p>
            </p:txBody>
          </p:sp>
        </p:grp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1E84E41D-429D-450B-970C-98AA829E8154}"/>
              </a:ext>
            </a:extLst>
          </p:cNvPr>
          <p:cNvSpPr/>
          <p:nvPr/>
        </p:nvSpPr>
        <p:spPr>
          <a:xfrm>
            <a:off x="-3351285" y="735725"/>
            <a:ext cx="3143671" cy="1318903"/>
          </a:xfrm>
          <a:prstGeom prst="rect">
            <a:avLst/>
          </a:prstGeom>
          <a:solidFill>
            <a:srgbClr val="C8102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501" rIns="177501" rtlCol="0" anchor="ctr" anchorCtr="0"/>
          <a:lstStyle/>
          <a:p>
            <a:pPr algn="ctr"/>
            <a:r>
              <a:rPr lang="en-US" sz="1812" dirty="0">
                <a:solidFill>
                  <a:schemeClr val="bg1"/>
                </a:solidFill>
              </a:rPr>
              <a:t>Copy and Paste elements below to create your Influence Map</a:t>
            </a:r>
          </a:p>
        </p:txBody>
      </p:sp>
    </p:spTree>
    <p:extLst>
      <p:ext uri="{BB962C8B-B14F-4D97-AF65-F5344CB8AC3E}">
        <p14:creationId xmlns:p14="http://schemas.microsoft.com/office/powerpoint/2010/main" val="73883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106">
            <a:extLst>
              <a:ext uri="{FF2B5EF4-FFF2-40B4-BE49-F238E27FC236}">
                <a16:creationId xmlns:a16="http://schemas.microsoft.com/office/drawing/2014/main" id="{1723DAA4-621A-45F1-B792-65F5A86EB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and Influence Mapping Tool (cont.)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9E6F3-887C-4D09-8454-E9CF089B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by Vantage Partners, LLC. All rights reserved.</a:t>
            </a:r>
            <a:endParaRPr lang="en-US" dirty="0"/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1C944EC1-0CF1-4710-90D8-8F233B4EA1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03-04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4F7F947B-9C11-4CF9-B3B7-29B139AB3B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CF692FC0-DE07-447E-9BC7-D283B83F3F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60518858-4D9E-445B-A246-E2CC00E732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" name="Text Placeholder 111">
            <a:extLst>
              <a:ext uri="{FF2B5EF4-FFF2-40B4-BE49-F238E27FC236}">
                <a16:creationId xmlns:a16="http://schemas.microsoft.com/office/drawing/2014/main" id="{2269E251-AE50-4CB6-9345-FDC10F1E30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EDCC83DE-7AF2-4E32-B5DA-B041F406C5F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565FA193-A4A3-4C8E-A241-E5BB92E9BD6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5" name="Text Placeholder 114">
            <a:extLst>
              <a:ext uri="{FF2B5EF4-FFF2-40B4-BE49-F238E27FC236}">
                <a16:creationId xmlns:a16="http://schemas.microsoft.com/office/drawing/2014/main" id="{A1EA0589-CBF5-4F98-AA82-FADBC46D54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" name="Text Placeholder 115">
            <a:extLst>
              <a:ext uri="{FF2B5EF4-FFF2-40B4-BE49-F238E27FC236}">
                <a16:creationId xmlns:a16="http://schemas.microsoft.com/office/drawing/2014/main" id="{694C9599-4DC0-4DA8-AE22-D90313D93C5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7" name="Text Placeholder 116">
            <a:extLst>
              <a:ext uri="{FF2B5EF4-FFF2-40B4-BE49-F238E27FC236}">
                <a16:creationId xmlns:a16="http://schemas.microsoft.com/office/drawing/2014/main" id="{24F03B32-3855-4B49-91F9-F913096D4BC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71CE20C2-9C2C-40D7-AFAB-6E15950FF97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453609E7-D8F6-4A4E-9001-A493E7B843C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3760CB24-C4C5-4D51-A0CD-E3C4D587985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1" name="Text Placeholder 120">
            <a:extLst>
              <a:ext uri="{FF2B5EF4-FFF2-40B4-BE49-F238E27FC236}">
                <a16:creationId xmlns:a16="http://schemas.microsoft.com/office/drawing/2014/main" id="{481951E2-556C-4300-833D-9CA287551B4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" name="Text Placeholder 121">
            <a:extLst>
              <a:ext uri="{FF2B5EF4-FFF2-40B4-BE49-F238E27FC236}">
                <a16:creationId xmlns:a16="http://schemas.microsoft.com/office/drawing/2014/main" id="{6A659E97-5392-4E9D-A02F-6159BDE5EFD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3" name="Text Placeholder 122">
            <a:extLst>
              <a:ext uri="{FF2B5EF4-FFF2-40B4-BE49-F238E27FC236}">
                <a16:creationId xmlns:a16="http://schemas.microsoft.com/office/drawing/2014/main" id="{8FE144E7-0309-411E-9026-D35923C07EA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4" name="Text Placeholder 123">
            <a:extLst>
              <a:ext uri="{FF2B5EF4-FFF2-40B4-BE49-F238E27FC236}">
                <a16:creationId xmlns:a16="http://schemas.microsoft.com/office/drawing/2014/main" id="{7C504B90-1789-486A-9FD9-C2013342EDE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0BC3FD5C-A359-45A3-BA83-D5F227DF957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DB5DC95D-CDD7-4B9C-B301-4939E72FE9FA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7" name="Text Placeholder 126">
            <a:extLst>
              <a:ext uri="{FF2B5EF4-FFF2-40B4-BE49-F238E27FC236}">
                <a16:creationId xmlns:a16="http://schemas.microsoft.com/office/drawing/2014/main" id="{8DD14B83-1402-4571-B20F-C2D14A3CCA2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E6FF2D4D-ED9D-44E0-91B5-9FE7CCD345E9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CF0DFE49-50EB-4C3A-A5CC-F317D140195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64C25D68-EA17-4C6E-81C7-D2459350E2C0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1" name="Text Placeholder 130">
            <a:extLst>
              <a:ext uri="{FF2B5EF4-FFF2-40B4-BE49-F238E27FC236}">
                <a16:creationId xmlns:a16="http://schemas.microsoft.com/office/drawing/2014/main" id="{97538AD7-636B-4CDA-B08C-551C4D00B8CD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3903B921-6A23-4FA6-AB32-FFA537270C45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4136E378-E565-47A6-B613-03B13FF8ECF0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810E9412-2179-4407-83F3-F61613E9A4A1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9045B5D3-4E23-4265-98D5-7902E763D7C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B860AE6B-26B9-494E-B5ED-052C48A017DA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7" name="Text Placeholder 136">
            <a:extLst>
              <a:ext uri="{FF2B5EF4-FFF2-40B4-BE49-F238E27FC236}">
                <a16:creationId xmlns:a16="http://schemas.microsoft.com/office/drawing/2014/main" id="{80714C96-0E1F-4E19-B3C2-659745A60D6E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CF335EDE-FC4F-48A3-A4EA-4F9F00E190E8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75C77B18-396F-43DB-95BA-2962ED69D2F7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D050A1A4-D9E7-4F2E-8EAF-55E85375AAE3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7458B5DB-DD1F-4E99-9F4F-98CBA9A585FD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2" name="Text Placeholder 141">
            <a:extLst>
              <a:ext uri="{FF2B5EF4-FFF2-40B4-BE49-F238E27FC236}">
                <a16:creationId xmlns:a16="http://schemas.microsoft.com/office/drawing/2014/main" id="{E6CD1E3C-7F74-4C6F-A15F-122B66ED29BA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" name="Text Placeholder 142">
            <a:extLst>
              <a:ext uri="{FF2B5EF4-FFF2-40B4-BE49-F238E27FC236}">
                <a16:creationId xmlns:a16="http://schemas.microsoft.com/office/drawing/2014/main" id="{D82803A5-4E1D-4CD9-87B6-FA2B064298B2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4" name="Text Placeholder 143">
            <a:extLst>
              <a:ext uri="{FF2B5EF4-FFF2-40B4-BE49-F238E27FC236}">
                <a16:creationId xmlns:a16="http://schemas.microsoft.com/office/drawing/2014/main" id="{8B3975D7-44D6-4BBB-81F4-CF1DAB918B79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B91C97A7-A96D-48B8-9432-C8498205E73B}"/>
              </a:ext>
            </a:extLst>
          </p:cNvPr>
          <p:cNvSpPr>
            <a:spLocks noGrp="1"/>
          </p:cNvSpPr>
          <p:nvPr>
            <p:ph type="body" sz="quarter" idx="1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5AF2A338-0EF2-4DAA-B4E3-C6FC959C9FFD}"/>
              </a:ext>
            </a:extLst>
          </p:cNvPr>
          <p:cNvSpPr>
            <a:spLocks noGrp="1"/>
          </p:cNvSpPr>
          <p:nvPr>
            <p:ph type="body" sz="quarter" idx="1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7" name="Text Placeholder 146">
            <a:extLst>
              <a:ext uri="{FF2B5EF4-FFF2-40B4-BE49-F238E27FC236}">
                <a16:creationId xmlns:a16="http://schemas.microsoft.com/office/drawing/2014/main" id="{6245B007-41D8-4099-A7A6-FEDEA542334C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2B35F5F8-1832-4F6B-AF14-8EBD2F11D787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6F2F068E-8CD8-4091-A66B-08B4B251D754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553AB0A9-0C4F-4F33-9C41-16B2B22EF537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4F89EF43-F361-4D7A-8163-96D31D441414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F610DADF-B330-4912-B825-2390A08D3727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B5F7D5DE-87E3-4FC0-BCB4-5277CDEF197A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193F063C-0944-4618-B9F4-383FD434E106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46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Vantage 2018">
      <a:dk1>
        <a:srgbClr val="5F5C5F"/>
      </a:dk1>
      <a:lt1>
        <a:srgbClr val="FFFFFF"/>
      </a:lt1>
      <a:dk2>
        <a:srgbClr val="503C7D"/>
      </a:dk2>
      <a:lt2>
        <a:srgbClr val="A8ADB4"/>
      </a:lt2>
      <a:accent1>
        <a:srgbClr val="50AF82"/>
      </a:accent1>
      <a:accent2>
        <a:srgbClr val="F9A51A"/>
      </a:accent2>
      <a:accent3>
        <a:srgbClr val="98A4AE"/>
      </a:accent3>
      <a:accent4>
        <a:srgbClr val="425563"/>
      </a:accent4>
      <a:accent5>
        <a:srgbClr val="768692"/>
      </a:accent5>
      <a:accent6>
        <a:srgbClr val="AF6D04"/>
      </a:accent6>
      <a:hlink>
        <a:srgbClr val="211551"/>
      </a:hlink>
      <a:folHlink>
        <a:srgbClr val="0066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 w="3175">
          <a:noFill/>
        </a:ln>
      </a:spPr>
      <a:bodyPr rtlCol="0" anchor="t" anchorCtr="0"/>
      <a:lstStyle>
        <a:defPPr algn="ctr">
          <a:defRPr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1702872E-5072-45CB-97D8-8443B5FE4A67}" vid="{E741B0CB-1478-4D78-8F5A-729C620626BE}"/>
    </a:ext>
  </a:extLst>
</a:theme>
</file>

<file path=ppt/theme/theme2.xml><?xml version="1.0" encoding="utf-8"?>
<a:theme xmlns:a="http://schemas.openxmlformats.org/drawingml/2006/main" name="Office Theme">
  <a:themeElements>
    <a:clrScheme name="Custom 19">
      <a:dk1>
        <a:srgbClr val="5F5C5F"/>
      </a:dk1>
      <a:lt1>
        <a:srgbClr val="FFFFFF"/>
      </a:lt1>
      <a:dk2>
        <a:srgbClr val="503C7D"/>
      </a:dk2>
      <a:lt2>
        <a:srgbClr val="A8ADB4"/>
      </a:lt2>
      <a:accent1>
        <a:srgbClr val="50AF82"/>
      </a:accent1>
      <a:accent2>
        <a:srgbClr val="F9A51A"/>
      </a:accent2>
      <a:accent3>
        <a:srgbClr val="98A4AE"/>
      </a:accent3>
      <a:accent4>
        <a:srgbClr val="425563"/>
      </a:accent4>
      <a:accent5>
        <a:srgbClr val="768692"/>
      </a:accent5>
      <a:accent6>
        <a:srgbClr val="AF6D04"/>
      </a:accent6>
      <a:hlink>
        <a:srgbClr val="FFFFFF"/>
      </a:hlink>
      <a:folHlink>
        <a:srgbClr val="0066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P 2018">
      <a:dk1>
        <a:srgbClr val="76777A"/>
      </a:dk1>
      <a:lt1>
        <a:sysClr val="window" lastClr="FFFFFF"/>
      </a:lt1>
      <a:dk2>
        <a:srgbClr val="76777A"/>
      </a:dk2>
      <a:lt2>
        <a:srgbClr val="C6C8BD"/>
      </a:lt2>
      <a:accent1>
        <a:srgbClr val="A8ADB4"/>
      </a:accent1>
      <a:accent2>
        <a:srgbClr val="503C7D"/>
      </a:accent2>
      <a:accent3>
        <a:srgbClr val="50AF82"/>
      </a:accent3>
      <a:accent4>
        <a:srgbClr val="F9A51A"/>
      </a:accent4>
      <a:accent5>
        <a:srgbClr val="FFFFFF"/>
      </a:accent5>
      <a:accent6>
        <a:srgbClr val="4CA585"/>
      </a:accent6>
      <a:hlink>
        <a:srgbClr val="5F5C5F"/>
      </a:hlink>
      <a:folHlink>
        <a:srgbClr val="A7A8A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17383</TotalTime>
  <Words>314</Words>
  <Application>Microsoft Office PowerPoint</Application>
  <PresentationFormat>Custom</PresentationFormat>
  <Paragraphs>64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Symbol</vt:lpstr>
      <vt:lpstr>Wingdings</vt:lpstr>
      <vt:lpstr>Wingdings 3</vt:lpstr>
      <vt:lpstr>Template</vt:lpstr>
      <vt:lpstr>Stakeholder and Influence Mapping Tool </vt:lpstr>
      <vt:lpstr>PowerPoint Presentation</vt:lpstr>
      <vt:lpstr>Stakeholder and Influence Mapping Tool (cont.)</vt:lpstr>
      <vt:lpstr>Stakeholder and Influence Mapping Tool (cont.)</vt:lpstr>
      <vt:lpstr>Stakeholder and Influence Mapping Tool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Marianne Kruse</dc:creator>
  <cp:lastModifiedBy>Danielle Innocent</cp:lastModifiedBy>
  <cp:revision>452</cp:revision>
  <cp:lastPrinted>2018-05-03T18:10:06Z</cp:lastPrinted>
  <dcterms:created xsi:type="dcterms:W3CDTF">2015-10-08T18:03:44Z</dcterms:created>
  <dcterms:modified xsi:type="dcterms:W3CDTF">2020-04-16T05:24:18Z</dcterms:modified>
</cp:coreProperties>
</file>