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7" r:id="rId2"/>
  </p:sldMasterIdLst>
  <p:sldIdLst>
    <p:sldId id="264" r:id="rId3"/>
    <p:sldId id="346" r:id="rId4"/>
    <p:sldId id="343" r:id="rId5"/>
    <p:sldId id="345" r:id="rId6"/>
    <p:sldId id="263" r:id="rId7"/>
    <p:sldId id="277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523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A99058-4D82-4C46-A5E6-69EA131C1CB7}"/>
              </a:ext>
            </a:extLst>
          </p:cNvPr>
          <p:cNvSpPr/>
          <p:nvPr/>
        </p:nvSpPr>
        <p:spPr>
          <a:xfrm>
            <a:off x="10477144" y="136525"/>
            <a:ext cx="1589518" cy="101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17D81D-F58C-4021-9E9B-CCEAEE18A2C5}"/>
              </a:ext>
            </a:extLst>
          </p:cNvPr>
          <p:cNvSpPr/>
          <p:nvPr/>
        </p:nvSpPr>
        <p:spPr>
          <a:xfrm>
            <a:off x="0" y="4838701"/>
            <a:ext cx="12192000" cy="201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42838-71AC-48F9-8BAA-20CE979F58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0"/>
            <a:ext cx="1219123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B44D0C-3688-4316-B6B8-AC6AF38E9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3" y="5351524"/>
            <a:ext cx="6461773" cy="12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2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01CB-BC1E-4149-BA99-5504C031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3533F-933E-4E7A-8A51-E8AC1C8D8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5C9D6-35C1-4BA5-87AE-DB19D256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28E06D-085D-4E1A-84E3-BC6EDF93C34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A3533-9BF6-466E-B14A-48FD4049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C037-426A-47DD-93B4-A6EC766E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9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DCAD4-79D2-4A0A-8A7F-BA08B798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99B69-DA6F-4685-A8A8-F30626426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F419-B97B-4443-9FBC-A9B1CD36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28E06D-085D-4E1A-84E3-BC6EDF93C34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AFA64-3E83-4A96-95F5-5DF48B0B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93E5C-8A3D-45CF-AE0F-BD304F45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4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E06D-085D-4E1A-84E3-BC6EDF93C34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8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0D7E-91B4-4B41-BA55-1ECF03F67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A7C0C-3813-405D-880F-5C314C307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3588D-F0A4-4CC3-9DED-F6CE1B76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886EF-019A-4958-BD3A-E65542FC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65FBC-271E-4C38-B4B2-7C97679D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4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8475-8A13-4CB4-B78C-2532017B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8CF8-9552-4CAC-9AD2-25824C71B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32712-0B84-4F68-91A9-D347ED4C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C9142-6836-45AC-892E-2CB6DBBF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3CAC0-E3B1-4779-A47C-14EEC4A7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CDFC-EB4C-4EC9-BADD-2A5BB0F1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6538C-577F-4003-B5E8-7C5FC5EC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1F783-4E76-4188-85A6-078B577B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0F6D-18EF-4AD7-AF20-5ABDE918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A98D8-D941-4A3D-AFB9-52EDFAE7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6814-3E3D-4494-8517-4DAD9361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6CC7-96C8-414A-AB47-7BFB3AF02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0487-FF69-49AE-B0F8-CE471DD10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EEB58-900C-4060-986F-9552C139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D29B2-64FD-4ADA-A16C-641B38EF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2BFB-15B4-443A-9276-AE8B1323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3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8B97-1187-44EC-9BE2-64096703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EFA10-7090-4919-97E1-F623EE814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251DB-B2CA-402D-80C5-E51D2DEC0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5F676-D07F-41DD-BE3D-0321B5246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59A1E-A52B-4865-951E-999001F14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EF1D3-683E-4813-A6A6-6D351EE9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C55D6-35E9-46E1-8190-DD88B5E9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5449B-ADFD-41F8-A3D6-7D9AD53B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1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3C8A-C68F-4324-B94E-FAC642C0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DF348-EDBE-40A3-8F12-C756C740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F49DF-271E-428D-AE62-EF407737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FD75D-566A-43A0-B037-508413B0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7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62D89-A6CB-44DE-90E2-5CA4E71A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27BD8-DF77-450C-820B-274603E6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B8D8E-90DD-4753-89B4-C19C591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5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E2F0-2104-4579-B0CD-708BF4B3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1351A-D1A8-401E-BEBF-1B6A3FE4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i="1"/>
            </a:lvl2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07582-F814-4590-8F33-1D91D88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AFDAAD-CF7F-4C67-96C8-28B7BD29ED96}"/>
              </a:ext>
            </a:extLst>
          </p:cNvPr>
          <p:cNvSpPr/>
          <p:nvPr/>
        </p:nvSpPr>
        <p:spPr>
          <a:xfrm flipV="1">
            <a:off x="974785" y="1337563"/>
            <a:ext cx="9769436" cy="457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35B8-97A6-48B0-B0B7-E76B417C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663A1-BCAB-43DB-96ED-8745E07A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A5991-EF24-4F52-B535-96FE8E175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C2956-86F4-4275-8BA6-C20327EA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F9020-7DB3-42F9-AFA6-1B9A2422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73A23-2177-423B-A44C-8E25FA79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9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5BB7-B41C-4501-9AAD-E778C7B5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67B8D-4304-4051-8D97-6647A3F07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19177-279D-4A09-9F4D-8653E7D70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447A7-26B6-4BEB-8B26-66636895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D4BD-A16A-4947-9DAF-6D9D0A29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059C9-8369-4FB6-852C-2875524B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3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8D23-5066-4FBB-A22D-627A0D9E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D2A73-3EB2-46C6-9BE7-92199D2EC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74B68-128B-4C45-B845-A6FF2AE0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88871-CD7F-4BD7-B3CE-65BD729C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06A8-94AD-4366-A886-9FE9F1AE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4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B5557E-6D40-478C-9B87-F8BC76392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D7DAB-A942-4964-85C3-DA8B97462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615D3-00D7-4377-99CC-66910AB4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4909B-1077-49A5-B7CC-FAECBB81FD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585D-9857-49DB-8F0E-11DEEC43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0FCB-4A57-46FF-A6C6-8E031A19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54014-F7EB-410D-9BB1-3468F0F8D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CE24384-2108-43F9-B307-331F4E3CE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0" b="39119"/>
          <a:stretch/>
        </p:blipFill>
        <p:spPr>
          <a:xfrm rot="10800000">
            <a:off x="-456138" y="3683518"/>
            <a:ext cx="17224005" cy="368295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45456-A59C-4AAB-8CFE-AC1A1F00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9A32B-31A9-4B5A-BCB5-2D98C7912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DD428F-95F9-40BF-AA63-CC42BDA11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13714" r="11698" b="15477"/>
          <a:stretch/>
        </p:blipFill>
        <p:spPr>
          <a:xfrm>
            <a:off x="9366193" y="0"/>
            <a:ext cx="2683378" cy="233197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1832FE5-A6E7-42DD-9557-35CCFC7BA2BB}"/>
              </a:ext>
            </a:extLst>
          </p:cNvPr>
          <p:cNvSpPr/>
          <p:nvPr/>
        </p:nvSpPr>
        <p:spPr>
          <a:xfrm rot="1724649">
            <a:off x="9709354" y="4245475"/>
            <a:ext cx="476865" cy="265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1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0CC7-AB42-4B62-A160-527F7EC0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95E67-96A0-423D-A457-B39D9D354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 i="1"/>
            </a:lvl2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5FA20-3E4D-4294-B5DD-D55ED4905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 i="1"/>
            </a:lvl2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26195-4325-446E-9C06-97DDE591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8DEE1-5394-41E2-AEAC-1C71C5718DF8}"/>
              </a:ext>
            </a:extLst>
          </p:cNvPr>
          <p:cNvSpPr/>
          <p:nvPr/>
        </p:nvSpPr>
        <p:spPr>
          <a:xfrm flipV="1">
            <a:off x="974785" y="1337563"/>
            <a:ext cx="9769436" cy="457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8F0B-17AA-404E-A3B8-D1F92658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AF373-4FE9-4D2D-AD37-836C280EC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1621-A0C0-484C-B4C9-D95DD3AFE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438B9-7425-43E1-9116-7C344B63F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1CA82-F1B5-4980-9929-DFD1CD532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FCDFF-4941-4C4C-B81A-6659CD1C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14EBAF-13CD-4930-888E-887B0C172728}"/>
              </a:ext>
            </a:extLst>
          </p:cNvPr>
          <p:cNvSpPr/>
          <p:nvPr/>
        </p:nvSpPr>
        <p:spPr>
          <a:xfrm flipV="1">
            <a:off x="974785" y="1337563"/>
            <a:ext cx="9769436" cy="457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BA19-9005-451A-9E74-0861753C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2626B-DD61-4C51-95FA-1CAAE6DC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DC668F-F5DD-4213-8D0A-E9A31970C2F4}"/>
              </a:ext>
            </a:extLst>
          </p:cNvPr>
          <p:cNvSpPr/>
          <p:nvPr/>
        </p:nvSpPr>
        <p:spPr>
          <a:xfrm flipV="1">
            <a:off x="974785" y="1337563"/>
            <a:ext cx="9769436" cy="457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6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DE9B0-7521-4FA0-852B-6E5B3146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" y="6229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D796CA-5F37-4D59-8391-9A125566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05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8EA3-B481-4569-8025-7D23B3AC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92B7-CEFE-49C1-8EF4-0ED4CA30F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 i="1"/>
            </a:lvl2pPr>
            <a:lvl3pPr>
              <a:defRPr sz="2400"/>
            </a:lvl3pPr>
            <a:lvl4pPr>
              <a:defRPr sz="2000" i="1"/>
            </a:lvl4pPr>
            <a:lvl5pPr>
              <a:defRPr sz="20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38DD4-200C-4B10-9DA9-697873B34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11D6E-C1A3-4EAA-8894-F560B063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28E06D-085D-4E1A-84E3-BC6EDF93C34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EF34A-A0B8-4D55-AAD2-67496A31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D2EEF-F180-4891-BB67-9F03119A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F6D2-F0D9-43D0-9C89-2CC82AC9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5A4DF-1780-418D-A19A-EC43DBD95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C0893-D661-4363-9531-A8C18BFC0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4AB4B-3319-4C5E-9DFE-B6D5B4E2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28E06D-085D-4E1A-84E3-BC6EDF93C34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581BE-D043-4990-8FBC-16030288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4CBA9-B15B-47FB-9223-011E61CB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CFD5A-FF52-4754-92C4-F290A2DE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6AEF74-0DAA-4F7A-9984-2C4E8700064A}"/>
              </a:ext>
            </a:extLst>
          </p:cNvPr>
          <p:cNvSpPr/>
          <p:nvPr/>
        </p:nvSpPr>
        <p:spPr>
          <a:xfrm flipV="1">
            <a:off x="974785" y="1337563"/>
            <a:ext cx="9769436" cy="457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19E75C-102D-4596-AA5A-FF692B60BE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212726"/>
            <a:ext cx="2471414" cy="496614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211DD9A-392F-4843-A2BA-FFB621D1F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</p:spPr>
        <p:txBody>
          <a:bodyPr/>
          <a:lstStyle/>
          <a:p>
            <a:fld id="{BBE6DE9A-5268-4D80-8760-6E8E77741F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6179A-B5BC-4AA4-B5CB-9A0815CAEB9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r="-588"/>
          <a:stretch/>
        </p:blipFill>
        <p:spPr>
          <a:xfrm>
            <a:off x="0" y="3253387"/>
            <a:ext cx="12463503" cy="36046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C0CA39F-A0DC-45EB-8093-4B287CB6918A}"/>
              </a:ext>
            </a:extLst>
          </p:cNvPr>
          <p:cNvSpPr/>
          <p:nvPr/>
        </p:nvSpPr>
        <p:spPr>
          <a:xfrm>
            <a:off x="0" y="3201986"/>
            <a:ext cx="12192000" cy="34432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55F8D-8F71-4FF7-B54A-42C6A4238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0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spc="-300">
          <a:solidFill>
            <a:schemeClr val="tx1"/>
          </a:solidFill>
          <a:latin typeface="Source Sans Pro Black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 spc="-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3C57996-EFB5-4E4E-A384-257C1769170D}"/>
              </a:ext>
            </a:extLst>
          </p:cNvPr>
          <p:cNvSpPr/>
          <p:nvPr/>
        </p:nvSpPr>
        <p:spPr>
          <a:xfrm>
            <a:off x="4245" y="0"/>
            <a:ext cx="20116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363DE-5BE2-474E-BCE1-F1093D0D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183" y="201169"/>
            <a:ext cx="9659112" cy="774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487C-F0E7-4E52-B87C-E25838D86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88" y="1375132"/>
            <a:ext cx="9659112" cy="528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07704-2077-485B-91A8-E2657D8E4923}"/>
              </a:ext>
            </a:extLst>
          </p:cNvPr>
          <p:cNvSpPr txBox="1"/>
          <p:nvPr/>
        </p:nvSpPr>
        <p:spPr>
          <a:xfrm>
            <a:off x="305611" y="1375132"/>
            <a:ext cx="132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Source Sans Pro Semibold" panose="020B0603030403020204" pitchFamily="34" charset="0"/>
              </a:rPr>
              <a:t>Case Study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C3F22C6-7049-4025-BB89-90B2C55153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" y="115587"/>
            <a:ext cx="1869183" cy="1259545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9FEF268-343E-400E-8963-73A9B2566E4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0" b="39119"/>
          <a:stretch/>
        </p:blipFill>
        <p:spPr>
          <a:xfrm rot="10800000">
            <a:off x="-295883" y="3428994"/>
            <a:ext cx="17224005" cy="368295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8773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u="none" kern="1200" spc="-300">
          <a:solidFill>
            <a:schemeClr val="tx1"/>
          </a:solidFill>
          <a:latin typeface="Source Sans Pro Black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A1EA-1AD4-43EE-8F8E-8CC8F2F0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79725"/>
          </a:xfrm>
        </p:spPr>
        <p:txBody>
          <a:bodyPr/>
          <a:lstStyle/>
          <a:p>
            <a:pPr algn="ctr"/>
            <a:r>
              <a:rPr lang="en-US" sz="4800" dirty="0"/>
              <a:t>Mosaic NVMe for Oracle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ADF10-5EFB-4F44-943B-0899DB877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spc="0" dirty="0">
                <a:solidFill>
                  <a:schemeClr val="accent5"/>
                </a:solidFill>
              </a:rPr>
              <a:t>High Performance Oracle RAC Cluster Powered by Dell</a:t>
            </a:r>
          </a:p>
        </p:txBody>
      </p:sp>
    </p:spTree>
    <p:extLst>
      <p:ext uri="{BB962C8B-B14F-4D97-AF65-F5344CB8AC3E}">
        <p14:creationId xmlns:p14="http://schemas.microsoft.com/office/powerpoint/2010/main" val="334972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B76F4BA0-63B9-4985-9942-3A59980AE9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52" y="3528519"/>
            <a:ext cx="2892608" cy="1162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0E599-4870-4B31-8B80-399A8D18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94" y="685541"/>
            <a:ext cx="9207611" cy="829586"/>
          </a:xfrm>
        </p:spPr>
        <p:txBody>
          <a:bodyPr anchor="ctr">
            <a:noAutofit/>
          </a:bodyPr>
          <a:lstStyle/>
          <a:p>
            <a:r>
              <a:rPr lang="en-US" sz="4800" dirty="0"/>
              <a:t>Introduction to Mosaic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86726-9C1D-4232-9AEB-2D29CD3FF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39" y="1710062"/>
            <a:ext cx="11511321" cy="123241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pc="0" dirty="0"/>
              <a:t>Mosaic is an ultra-high performance, pre-calibrated data solution designed to be a superior alternative to Oracle Real Application Cluster (RAC).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6ED02B-7FED-4D5B-B0EE-9DEC181A58C9}"/>
              </a:ext>
            </a:extLst>
          </p:cNvPr>
          <p:cNvSpPr txBox="1">
            <a:spLocks/>
          </p:cNvSpPr>
          <p:nvPr/>
        </p:nvSpPr>
        <p:spPr>
          <a:xfrm>
            <a:off x="610285" y="3069090"/>
            <a:ext cx="7928803" cy="178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 spc="-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lvl="1" indent="0">
              <a:spcAft>
                <a:spcPts val="1200"/>
              </a:spcAft>
              <a:buNone/>
            </a:pPr>
            <a:r>
              <a:rPr lang="en-US" sz="2400" b="1" u="sng" dirty="0">
                <a:solidFill>
                  <a:schemeClr val="bg2"/>
                </a:solidFill>
              </a:rPr>
              <a:t>Faster</a:t>
            </a:r>
            <a:r>
              <a:rPr lang="en-US" sz="2400" dirty="0"/>
              <a:t>:  The sky-high performance and ultra-low latency is unparalleled for Oracle RAC workloads.  </a:t>
            </a:r>
          </a:p>
          <a:p>
            <a:pPr marL="338138" lvl="1" indent="0">
              <a:spcAft>
                <a:spcPts val="1200"/>
              </a:spcAft>
              <a:buNone/>
            </a:pPr>
            <a:r>
              <a:rPr lang="en-US" sz="2400" b="1" u="sng" dirty="0">
                <a:solidFill>
                  <a:schemeClr val="bg2"/>
                </a:solidFill>
              </a:rPr>
              <a:t>Cheaper</a:t>
            </a:r>
            <a:r>
              <a:rPr lang="en-US" sz="2400" dirty="0"/>
              <a:t>:  Break the trend of increasingly expensive Oracle licensing – requires fewer licenses to run and scale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D9642-A7E3-4580-97A3-C511005E3C4C}"/>
              </a:ext>
            </a:extLst>
          </p:cNvPr>
          <p:cNvSpPr/>
          <p:nvPr/>
        </p:nvSpPr>
        <p:spPr>
          <a:xfrm>
            <a:off x="610285" y="4817843"/>
            <a:ext cx="10971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lvl="1" indent="0">
              <a:spcAft>
                <a:spcPts val="1200"/>
              </a:spcAft>
              <a:buNone/>
            </a:pPr>
            <a:r>
              <a:rPr lang="en-US" sz="2400" b="1" i="1" u="sng" dirty="0">
                <a:solidFill>
                  <a:schemeClr val="bg2"/>
                </a:solidFill>
              </a:rPr>
              <a:t>Easier</a:t>
            </a:r>
            <a:r>
              <a:rPr lang="en-US" sz="2400" i="1" dirty="0"/>
              <a:t>:  Smaller footprint, off-the-shelf hardware, pre-configured and validated design. Take the guesswork out of RAC builds.</a:t>
            </a:r>
          </a:p>
        </p:txBody>
      </p:sp>
    </p:spTree>
    <p:extLst>
      <p:ext uri="{BB962C8B-B14F-4D97-AF65-F5344CB8AC3E}">
        <p14:creationId xmlns:p14="http://schemas.microsoft.com/office/powerpoint/2010/main" val="55834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A899A2EE-BC2A-41CA-A20B-9C3711EF86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25" y="1983390"/>
            <a:ext cx="1027369" cy="8295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86726-9C1D-4232-9AEB-2D29CD3FF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88" y="1947126"/>
            <a:ext cx="5402927" cy="411370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0" spc="0" dirty="0">
                <a:latin typeface="Source Sans Pro ExtraLight" panose="020B0303030403020204" pitchFamily="34" charset="0"/>
              </a:rPr>
              <a:t>Oracle RAC cluster in a “box”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0" spc="0" dirty="0">
                <a:solidFill>
                  <a:schemeClr val="accent1"/>
                </a:solidFill>
              </a:rPr>
              <a:t>Pre</a:t>
            </a:r>
            <a:r>
              <a:rPr lang="en-US" sz="2000" b="0" spc="0" dirty="0"/>
              <a:t> </a:t>
            </a:r>
            <a:r>
              <a:rPr lang="en-US" sz="2000" b="0" spc="0" dirty="0">
                <a:solidFill>
                  <a:schemeClr val="accent1"/>
                </a:solidFill>
              </a:rPr>
              <a:t>Configured, Unparalleled Performance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b="0" spc="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0" spc="0" dirty="0">
                <a:latin typeface="Source Sans Pro ExtraLight" panose="020B0303030403020204" pitchFamily="34" charset="0"/>
              </a:rPr>
              <a:t>Rack, Stacked and Wired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0" spc="0" dirty="0">
                <a:solidFill>
                  <a:schemeClr val="accent1"/>
                </a:solidFill>
              </a:rPr>
              <a:t>Ready to ship and plug into a data center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800" b="0" spc="0" dirty="0">
              <a:latin typeface="Source Sans Pro ExtraLight" panose="020B03030304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0" spc="0" dirty="0">
                <a:latin typeface="Source Sans Pro ExtraLight" panose="020B0303030403020204" pitchFamily="34" charset="0"/>
              </a:rPr>
              <a:t>Start small and grow quickly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0" spc="0" dirty="0">
                <a:solidFill>
                  <a:schemeClr val="accent1"/>
                </a:solidFill>
              </a:rPr>
              <a:t>Calibrated &amp; Scalable Configurations </a:t>
            </a:r>
            <a:endParaRPr lang="en-US" sz="2800" b="0" spc="0" dirty="0">
              <a:latin typeface="Source Sans Pro ExtraLight" panose="020B03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0E599-4870-4B31-8B80-399A8D18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94" y="681035"/>
            <a:ext cx="9207611" cy="829586"/>
          </a:xfrm>
        </p:spPr>
        <p:txBody>
          <a:bodyPr anchor="ctr">
            <a:noAutofit/>
          </a:bodyPr>
          <a:lstStyle/>
          <a:p>
            <a:r>
              <a:rPr lang="en-US" dirty="0"/>
              <a:t>Mosaic NVMeoF Enabled by Dell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AEA4AC8-D52A-4866-91BF-747E4EFC7195}"/>
              </a:ext>
            </a:extLst>
          </p:cNvPr>
          <p:cNvSpPr txBox="1">
            <a:spLocks/>
          </p:cNvSpPr>
          <p:nvPr/>
        </p:nvSpPr>
        <p:spPr>
          <a:xfrm>
            <a:off x="5849815" y="1983390"/>
            <a:ext cx="5863975" cy="4113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 spc="-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b="0" spc="0" dirty="0">
                <a:latin typeface="Source Sans Pro ExtraLight" panose="020B0303030403020204" pitchFamily="34" charset="0"/>
              </a:rPr>
              <a:t>Ultra High I/O Bandwidth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0" spc="0" dirty="0">
                <a:solidFill>
                  <a:schemeClr val="accent1"/>
                </a:solidFill>
              </a:rPr>
              <a:t>Combined with ultra low latency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0" spc="0" dirty="0">
              <a:solidFill>
                <a:schemeClr val="accent1"/>
              </a:solidFill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b="0" spc="0" dirty="0">
                <a:latin typeface="Source Sans Pro ExtraLight" panose="020B0303030403020204" pitchFamily="34" charset="0"/>
              </a:rPr>
              <a:t>Latest NVMe over Fabric technology </a:t>
            </a:r>
            <a:endParaRPr lang="en-US" sz="2000" b="0" spc="0" dirty="0">
              <a:solidFill>
                <a:schemeClr val="accent1"/>
              </a:solidFill>
              <a:latin typeface="Source Sans Pro ExtraLight" panose="020B0303030403020204" pitchFamily="34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0" spc="0" dirty="0">
                <a:solidFill>
                  <a:schemeClr val="accent1"/>
                </a:solidFill>
              </a:rPr>
              <a:t>RoCEv2 (RDMA Over Converged Ethernet v2)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800" b="0" spc="0" dirty="0">
              <a:latin typeface="Source Sans Pro ExtraLight" panose="020B0303030403020204" pitchFamily="34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b="0" spc="0" dirty="0">
                <a:latin typeface="Source Sans Pro ExtraLight" panose="020B0303030403020204" pitchFamily="34" charset="0"/>
              </a:rPr>
              <a:t>No Brainer Price/Performance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0" spc="0" dirty="0">
                <a:solidFill>
                  <a:schemeClr val="accent1"/>
                </a:solidFill>
              </a:rPr>
              <a:t>Cut Oracle licensing and reduce hardware footprint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C726284B-08B2-4B70-9FBF-C4553A9C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63" y="3249482"/>
            <a:ext cx="1228724" cy="1147762"/>
          </a:xfrm>
          <a:prstGeom prst="rect">
            <a:avLst/>
          </a:prstGeom>
        </p:spPr>
      </p:pic>
      <p:pic>
        <p:nvPicPr>
          <p:cNvPr id="18" name="Picture 1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75E4C3D-3A13-48B0-8E33-7E3AD65107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55" y="4724400"/>
            <a:ext cx="1103908" cy="6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0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9FBAD8-19C8-4FC7-9233-5003B1B64900}"/>
              </a:ext>
            </a:extLst>
          </p:cNvPr>
          <p:cNvSpPr/>
          <p:nvPr/>
        </p:nvSpPr>
        <p:spPr>
          <a:xfrm>
            <a:off x="873274" y="422951"/>
            <a:ext cx="8596667" cy="1328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spc="-300" dirty="0">
                <a:latin typeface="Source Sans Pro Black" panose="020B0803030403020204" pitchFamily="34" charset="0"/>
                <a:ea typeface="+mj-ea"/>
                <a:cs typeface="+mj-cs"/>
              </a:rPr>
              <a:t>Mosaic on Dell </a:t>
            </a:r>
            <a:r>
              <a:rPr lang="en-US" sz="4400" b="1" spc="-300" dirty="0" err="1">
                <a:latin typeface="Source Sans Pro Black" panose="020B0803030403020204" pitchFamily="34" charset="0"/>
                <a:ea typeface="+mj-ea"/>
                <a:cs typeface="+mj-cs"/>
              </a:rPr>
              <a:t>PowerMax</a:t>
            </a:r>
            <a:r>
              <a:rPr lang="en-US" sz="4400" b="1" spc="-300" dirty="0">
                <a:latin typeface="Source Sans Pro Black" panose="020B0803030403020204" pitchFamily="34" charset="0"/>
                <a:ea typeface="+mj-ea"/>
                <a:cs typeface="+mj-cs"/>
              </a:rPr>
              <a:t> 8000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E15E9B-4EF0-4BC1-A80B-0A2080106646}"/>
              </a:ext>
            </a:extLst>
          </p:cNvPr>
          <p:cNvGrpSpPr/>
          <p:nvPr/>
        </p:nvGrpSpPr>
        <p:grpSpPr>
          <a:xfrm>
            <a:off x="1587997" y="1664192"/>
            <a:ext cx="9425601" cy="4685791"/>
            <a:chOff x="2045197" y="1687638"/>
            <a:chExt cx="9425601" cy="46857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5958D0E-2949-43DA-AE29-270EDA06CC98}"/>
                </a:ext>
              </a:extLst>
            </p:cNvPr>
            <p:cNvGrpSpPr/>
            <p:nvPr/>
          </p:nvGrpSpPr>
          <p:grpSpPr>
            <a:xfrm>
              <a:off x="2045197" y="1687638"/>
              <a:ext cx="9156202" cy="4685791"/>
              <a:chOff x="2045197" y="1687638"/>
              <a:chExt cx="9156202" cy="468579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00D0393-6BE5-44E5-9EC2-9B32612A8D8A}"/>
                  </a:ext>
                </a:extLst>
              </p:cNvPr>
              <p:cNvGrpSpPr/>
              <p:nvPr/>
            </p:nvGrpSpPr>
            <p:grpSpPr>
              <a:xfrm>
                <a:off x="2045197" y="1687638"/>
                <a:ext cx="9156202" cy="4685791"/>
                <a:chOff x="3026565" y="420764"/>
                <a:chExt cx="10383318" cy="5755582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5583D9DB-7C4E-4B26-A5E1-787C37154A57}"/>
                    </a:ext>
                  </a:extLst>
                </p:cNvPr>
                <p:cNvSpPr/>
                <p:nvPr/>
              </p:nvSpPr>
              <p:spPr>
                <a:xfrm>
                  <a:off x="5514096" y="4657027"/>
                  <a:ext cx="3430272" cy="1519319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6AAFDC4-8411-4447-A629-14057866ED50}"/>
                    </a:ext>
                  </a:extLst>
                </p:cNvPr>
                <p:cNvSpPr/>
                <p:nvPr/>
              </p:nvSpPr>
              <p:spPr>
                <a:xfrm>
                  <a:off x="5514097" y="1809103"/>
                  <a:ext cx="3430272" cy="2575592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0040DA62-FA5B-43F4-AAC1-35735977B860}"/>
                    </a:ext>
                  </a:extLst>
                </p:cNvPr>
                <p:cNvSpPr/>
                <p:nvPr/>
              </p:nvSpPr>
              <p:spPr>
                <a:xfrm>
                  <a:off x="5514097" y="532702"/>
                  <a:ext cx="3377429" cy="891222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28A5C30-96B9-4B2C-B738-63F17B05BA1C}"/>
                    </a:ext>
                  </a:extLst>
                </p:cNvPr>
                <p:cNvSpPr/>
                <p:nvPr/>
              </p:nvSpPr>
              <p:spPr>
                <a:xfrm>
                  <a:off x="9180351" y="522681"/>
                  <a:ext cx="4229531" cy="8912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20000"/>
                    <a:lumOff val="80000"/>
                    <a:alpha val="56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Source Sans Pro Semibold" panose="020B0603030403020204" pitchFamily="34" charset="0"/>
                    </a:rPr>
                    <a:t>2 x Mellanox SX6012 </a:t>
                  </a:r>
                </a:p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12-port </a:t>
                  </a:r>
                </a:p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56Gb/s InfiniBand Switch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EBA845F-CC75-4784-8025-488453FC2C3D}"/>
                    </a:ext>
                  </a:extLst>
                </p:cNvPr>
                <p:cNvGrpSpPr/>
                <p:nvPr/>
              </p:nvGrpSpPr>
              <p:grpSpPr>
                <a:xfrm>
                  <a:off x="3026565" y="420764"/>
                  <a:ext cx="5671147" cy="5755581"/>
                  <a:chOff x="1617593" y="476804"/>
                  <a:chExt cx="5671147" cy="5755581"/>
                </a:xfrm>
              </p:grpSpPr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F3359D24-6A2C-4BC7-88AD-651FD054C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0502" t="5744" r="40265" b="4981"/>
                  <a:stretch/>
                </p:blipFill>
                <p:spPr>
                  <a:xfrm>
                    <a:off x="1617593" y="476804"/>
                    <a:ext cx="1846272" cy="5755581"/>
                  </a:xfrm>
                  <a:prstGeom prst="rect">
                    <a:avLst/>
                  </a:prstGeom>
                </p:spPr>
              </p:pic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2F92863E-172A-4CA2-98E4-B84DEB691BC0}"/>
                      </a:ext>
                    </a:extLst>
                  </p:cNvPr>
                  <p:cNvGrpSpPr/>
                  <p:nvPr/>
                </p:nvGrpSpPr>
                <p:grpSpPr>
                  <a:xfrm>
                    <a:off x="4300477" y="2687179"/>
                    <a:ext cx="2986722" cy="1443900"/>
                    <a:chOff x="6068344" y="4635259"/>
                    <a:chExt cx="3909130" cy="1679331"/>
                  </a:xfrm>
                </p:grpSpPr>
                <p:pic>
                  <p:nvPicPr>
                    <p:cNvPr id="33" name="Picture 4" descr="Image result for dell r740 images">
                      <a:extLst>
                        <a:ext uri="{FF2B5EF4-FFF2-40B4-BE49-F238E27FC236}">
                          <a16:creationId xmlns:a16="http://schemas.microsoft.com/office/drawing/2014/main" id="{1A04C302-9C60-41EF-BD96-6917A410EF2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8344" y="4635259"/>
                      <a:ext cx="3909130" cy="70346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4" name="Picture 33">
                      <a:extLst>
                        <a:ext uri="{FF2B5EF4-FFF2-40B4-BE49-F238E27FC236}">
                          <a16:creationId xmlns:a16="http://schemas.microsoft.com/office/drawing/2014/main" id="{5C1B4A79-4E22-4D9D-8EB6-B78FB90131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069132" y="5615393"/>
                      <a:ext cx="3906910" cy="69919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Picture 34">
                      <a:extLst>
                        <a:ext uri="{FF2B5EF4-FFF2-40B4-BE49-F238E27FC236}">
                          <a16:creationId xmlns:a16="http://schemas.microsoft.com/office/drawing/2014/main" id="{4BD6FB21-6053-4CAB-B8C6-59A4E0102B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069132" y="5132189"/>
                      <a:ext cx="3906910" cy="69919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083B7925-5930-4FAF-950D-A44A4C50F776}"/>
                      </a:ext>
                    </a:extLst>
                  </p:cNvPr>
                  <p:cNvGrpSpPr/>
                  <p:nvPr/>
                </p:nvGrpSpPr>
                <p:grpSpPr>
                  <a:xfrm>
                    <a:off x="4321608" y="997382"/>
                    <a:ext cx="2967132" cy="388325"/>
                    <a:chOff x="4231322" y="961034"/>
                    <a:chExt cx="9102990" cy="963251"/>
                  </a:xfrm>
                </p:grpSpPr>
                <p:pic>
                  <p:nvPicPr>
                    <p:cNvPr id="31" name="Picture 10" descr="Mellanox Technologies MSX6012F-1BFS Switchx-2 Based Fdr Infiniband 1U Switch, 12 Qsfp+ Ports, 1 Power Supply (Ac), P">
                      <a:extLst>
                        <a:ext uri="{FF2B5EF4-FFF2-40B4-BE49-F238E27FC236}">
                          <a16:creationId xmlns:a16="http://schemas.microsoft.com/office/drawing/2014/main" id="{DB8311B6-B0FF-4AFE-9FEA-522EB421734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500" t="44205" r="12794" b="34644"/>
                    <a:stretch/>
                  </p:blipFill>
                  <p:spPr bwMode="auto">
                    <a:xfrm>
                      <a:off x="8780206" y="974485"/>
                      <a:ext cx="4554106" cy="94814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2" name="Picture 31">
                      <a:extLst>
                        <a:ext uri="{FF2B5EF4-FFF2-40B4-BE49-F238E27FC236}">
                          <a16:creationId xmlns:a16="http://schemas.microsoft.com/office/drawing/2014/main" id="{5F3DEA74-F363-444E-8112-5B9727A2ECF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4231322" y="961034"/>
                      <a:ext cx="4554107" cy="963251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7ADBE0AE-CF5E-47E8-9438-6ADB15EDA9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774276" y="1479964"/>
                    <a:ext cx="1086" cy="374358"/>
                  </a:xfrm>
                  <a:prstGeom prst="straightConnector1">
                    <a:avLst/>
                  </a:prstGeom>
                  <a:ln w="19050">
                    <a:solidFill>
                      <a:schemeClr val="accent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69955FF4-4C62-40D3-9473-0A0365D2FB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91526" y="1042996"/>
                  <a:ext cx="21648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CD0FB591-67BB-426E-A935-FE6E9D089D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2811" y="4373105"/>
                  <a:ext cx="0" cy="283922"/>
                </a:xfrm>
                <a:prstGeom prst="straightConnector1">
                  <a:avLst/>
                </a:prstGeom>
                <a:ln w="19050">
                  <a:solidFill>
                    <a:schemeClr val="accent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42B0DFC2-5965-41B6-8286-9279320B84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0389" y="5177935"/>
                  <a:ext cx="673707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E11FB8C9-B140-4B9E-9B63-A9C5FCD69C90}"/>
                    </a:ext>
                  </a:extLst>
                </p:cNvPr>
                <p:cNvSpPr/>
                <p:nvPr/>
              </p:nvSpPr>
              <p:spPr>
                <a:xfrm>
                  <a:off x="9180351" y="1809103"/>
                  <a:ext cx="4229532" cy="2563992"/>
                </a:xfrm>
                <a:prstGeom prst="roundRect">
                  <a:avLst>
                    <a:gd name="adj" fmla="val 15044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sz="2000" dirty="0">
                      <a:solidFill>
                        <a:schemeClr val="tx1"/>
                      </a:solidFill>
                      <a:latin typeface="Source Sans Pro Semibold" panose="020B0603030403020204" pitchFamily="34" charset="0"/>
                    </a:rPr>
                    <a:t>3x Dell R740</a:t>
                  </a:r>
                  <a:endParaRPr lang="en-US" dirty="0">
                    <a:solidFill>
                      <a:schemeClr val="tx1"/>
                    </a:solidFill>
                    <a:latin typeface="Source Sans Pro Semibold" panose="020B0603030403020204" pitchFamily="34" charset="0"/>
                  </a:endParaRP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2x Intel Xeon Gold 6152 </a:t>
                  </a:r>
                  <a:r>
                    <a:rPr lang="en-US" sz="800" i="1" dirty="0">
                      <a:solidFill>
                        <a:schemeClr val="tx1"/>
                      </a:solidFill>
                    </a:rPr>
                    <a:t>2.6GHz 22c </a:t>
                  </a:r>
                  <a:endParaRPr lang="en-US" sz="1000" i="1" dirty="0">
                    <a:solidFill>
                      <a:schemeClr val="tx1"/>
                    </a:solidFill>
                  </a:endParaRP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2x Dell QLogic 2692 </a:t>
                  </a: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Dual-Port 16Gbps FC HBA</a:t>
                  </a: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Mellanox FDR Dual-Port</a:t>
                  </a: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InfiniBand HCA (RAC</a:t>
                  </a:r>
                  <a:r>
                    <a:rPr lang="en-US" sz="105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49E5C8C-7667-4F09-9765-EB8BBA8EA44D}"/>
                    </a:ext>
                  </a:extLst>
                </p:cNvPr>
                <p:cNvSpPr txBox="1"/>
                <p:nvPr/>
              </p:nvSpPr>
              <p:spPr>
                <a:xfrm>
                  <a:off x="5893053" y="585845"/>
                  <a:ext cx="2582563" cy="37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Source Sans Pro Semibold" panose="020B0603030403020204" pitchFamily="34" charset="0"/>
                    </a:rPr>
                    <a:t>Oracle RAC Interconnect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FF3BE47-E05E-418D-AA79-1B21C8146C1D}"/>
                    </a:ext>
                  </a:extLst>
                </p:cNvPr>
                <p:cNvSpPr txBox="1"/>
                <p:nvPr/>
              </p:nvSpPr>
              <p:spPr>
                <a:xfrm>
                  <a:off x="5739561" y="1937946"/>
                  <a:ext cx="2775692" cy="37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accent1"/>
                      </a:solidFill>
                      <a:latin typeface="Source Sans Pro Semibold" panose="020B0603030403020204" pitchFamily="34" charset="0"/>
                    </a:rPr>
                    <a:t>Oracle RAC Database Nodes</a:t>
                  </a:r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FE2C8971-D4D2-47A5-B8AA-53974020D1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0389" y="5739126"/>
                  <a:ext cx="673707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DC393C-4ADE-4E09-A16C-B94382EED661}"/>
                    </a:ext>
                  </a:extLst>
                </p:cNvPr>
                <p:cNvSpPr txBox="1"/>
                <p:nvPr/>
              </p:nvSpPr>
              <p:spPr>
                <a:xfrm>
                  <a:off x="5922014" y="4746734"/>
                  <a:ext cx="2582563" cy="642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>
                      <a:latin typeface="Source Sans Pro Semibold" panose="020B0603030403020204" pitchFamily="34" charset="0"/>
                    </a:rPr>
                    <a:t>FibreChannel</a:t>
                  </a:r>
                  <a:r>
                    <a:rPr lang="en-US" sz="1400" dirty="0">
                      <a:latin typeface="Source Sans Pro Semibold" panose="020B0603030403020204" pitchFamily="34" charset="0"/>
                    </a:rPr>
                    <a:t> Switches</a:t>
                  </a:r>
                </a:p>
                <a:p>
                  <a:pPr algn="ctr"/>
                  <a:r>
                    <a:rPr lang="en-US" sz="1400" dirty="0">
                      <a:solidFill>
                        <a:schemeClr val="accent1"/>
                      </a:solidFill>
                      <a:latin typeface="Source Sans Pro Semibold" panose="020B0603030403020204" pitchFamily="34" charset="0"/>
                    </a:rPr>
                    <a:t>up to 32Gbps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CD62A2A-7C16-4609-817E-E3B15994FC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4367" y="2968572"/>
                  <a:ext cx="21648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CA58F57D-A037-42D5-994E-3FD64F0D4068}"/>
                    </a:ext>
                  </a:extLst>
                </p:cNvPr>
                <p:cNvSpPr/>
                <p:nvPr/>
              </p:nvSpPr>
              <p:spPr>
                <a:xfrm>
                  <a:off x="9209037" y="4657027"/>
                  <a:ext cx="4200845" cy="1519312"/>
                </a:xfrm>
                <a:prstGeom prst="roundRect">
                  <a:avLst>
                    <a:gd name="adj" fmla="val 3151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sz="1600" dirty="0">
                      <a:solidFill>
                        <a:schemeClr val="tx1"/>
                      </a:solidFill>
                      <a:latin typeface="Source Sans Pro Semibold" panose="020B0603030403020204" pitchFamily="34" charset="0"/>
                    </a:rPr>
                    <a:t>2x Brocade 6510 </a:t>
                  </a:r>
                </a:p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16Gbps </a:t>
                  </a:r>
                  <a:r>
                    <a:rPr lang="en-US" sz="1100" dirty="0" err="1">
                      <a:solidFill>
                        <a:schemeClr val="tx1"/>
                      </a:solidFill>
                    </a:rPr>
                    <a:t>FibreChannel</a:t>
                  </a:r>
                  <a:r>
                    <a:rPr lang="en-US" sz="1100" dirty="0">
                      <a:solidFill>
                        <a:schemeClr val="tx1"/>
                      </a:solidFill>
                    </a:rPr>
                    <a:t> Switch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619DF7E-D29C-412A-BCE4-EB016EEF10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0829" y="5335429"/>
                  <a:ext cx="21648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26" name="Picture 2" descr="Image result for brocade 6510">
                <a:extLst>
                  <a:ext uri="{FF2B5EF4-FFF2-40B4-BE49-F238E27FC236}">
                    <a16:creationId xmlns:a16="http://schemas.microsoft.com/office/drawing/2014/main" id="{8D17FD79-685E-4619-8269-C194F5DAE8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538" b="89950" l="881" r="99314">
                            <a14:foregroundMark x1="11949" y1="56784" x2="5779" y2="58291"/>
                            <a14:foregroundMark x1="5779" y1="58291" x2="2253" y2="40201"/>
                            <a14:foregroundMark x1="2253" y1="40201" x2="4799" y2="66834"/>
                            <a14:foregroundMark x1="4799" y1="66834" x2="30754" y2="75879"/>
                            <a14:foregroundMark x1="1763" y1="65829" x2="2253" y2="39698"/>
                            <a14:foregroundMark x1="2253" y1="39698" x2="30167" y2="7538"/>
                            <a14:foregroundMark x1="1077" y1="35176" x2="1077" y2="35176"/>
                            <a14:foregroundMark x1="1371" y1="40704" x2="1371" y2="40704"/>
                            <a14:foregroundMark x1="90402" y1="15578" x2="95984" y2="20603"/>
                            <a14:foregroundMark x1="95984" y1="20603" x2="96964" y2="48241"/>
                            <a14:foregroundMark x1="96964" y1="48241" x2="91773" y2="54774"/>
                            <a14:foregroundMark x1="91773" y1="54774" x2="87953" y2="72864"/>
                            <a14:foregroundMark x1="87953" y1="72864" x2="90793" y2="50754"/>
                            <a14:foregroundMark x1="90793" y1="50754" x2="95299" y2="37186"/>
                            <a14:foregroundMark x1="95299" y1="37186" x2="91479" y2="28643"/>
                            <a14:foregroundMark x1="99314" y1="28643" x2="99314" y2="28643"/>
                            <a14:foregroundMark x1="91185" y1="34673" x2="25759" y2="321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7016" y="5863402"/>
                <a:ext cx="1479232" cy="288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Image result for brocade 6510">
                <a:extLst>
                  <a:ext uri="{FF2B5EF4-FFF2-40B4-BE49-F238E27FC236}">
                    <a16:creationId xmlns:a16="http://schemas.microsoft.com/office/drawing/2014/main" id="{CD9903A6-2DAC-476E-AC75-D890677F91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538" b="89950" l="881" r="99314">
                            <a14:foregroundMark x1="11949" y1="56784" x2="5779" y2="58291"/>
                            <a14:foregroundMark x1="5779" y1="58291" x2="2253" y2="40201"/>
                            <a14:foregroundMark x1="2253" y1="40201" x2="4799" y2="66834"/>
                            <a14:foregroundMark x1="4799" y1="66834" x2="30754" y2="75879"/>
                            <a14:foregroundMark x1="1763" y1="65829" x2="2253" y2="39698"/>
                            <a14:foregroundMark x1="2253" y1="39698" x2="30167" y2="7538"/>
                            <a14:foregroundMark x1="1077" y1="35176" x2="1077" y2="35176"/>
                            <a14:foregroundMark x1="1371" y1="40704" x2="1371" y2="40704"/>
                            <a14:foregroundMark x1="90402" y1="15578" x2="95984" y2="20603"/>
                            <a14:foregroundMark x1="95984" y1="20603" x2="96964" y2="48241"/>
                            <a14:foregroundMark x1="96964" y1="48241" x2="91773" y2="54774"/>
                            <a14:foregroundMark x1="91773" y1="54774" x2="87953" y2="72864"/>
                            <a14:foregroundMark x1="87953" y1="72864" x2="90793" y2="50754"/>
                            <a14:foregroundMark x1="90793" y1="50754" x2="95299" y2="37186"/>
                            <a14:foregroundMark x1="95299" y1="37186" x2="91479" y2="28643"/>
                            <a14:foregroundMark x1="99314" y1="28643" x2="99314" y2="28643"/>
                            <a14:foregroundMark x1="91185" y1="34673" x2="25759" y2="321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779" y="5719245"/>
                <a:ext cx="1479232" cy="288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BB1952-6CCF-428B-A8ED-2AB1EF5626DE}"/>
                </a:ext>
              </a:extLst>
            </p:cNvPr>
            <p:cNvSpPr/>
            <p:nvPr/>
          </p:nvSpPr>
          <p:spPr>
            <a:xfrm>
              <a:off x="9469941" y="3648848"/>
              <a:ext cx="200085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Red Hat 7.5  </a:t>
              </a:r>
              <a:r>
                <a:rPr lang="en-US" sz="800" i="1" dirty="0"/>
                <a:t>(3.10.862.el7.x86_64)</a:t>
              </a:r>
            </a:p>
            <a:p>
              <a:r>
                <a:rPr lang="en-US" sz="1000" dirty="0"/>
                <a:t>MLNX OFED-</a:t>
              </a:r>
              <a:r>
                <a:rPr lang="en-US" sz="800" i="1" dirty="0"/>
                <a:t>4.3-3.0.2.1</a:t>
              </a:r>
            </a:p>
            <a:p>
              <a:r>
                <a:rPr lang="en-US" sz="1000" dirty="0"/>
                <a:t>Oracle RAC Clusterware </a:t>
              </a:r>
              <a:r>
                <a:rPr lang="en-US" sz="800" i="1" dirty="0"/>
                <a:t>12.2</a:t>
              </a:r>
            </a:p>
            <a:p>
              <a:r>
                <a:rPr lang="en-US" sz="1000" dirty="0"/>
                <a:t>Oracle ASM </a:t>
              </a:r>
              <a:r>
                <a:rPr lang="en-US" sz="800" i="1" dirty="0"/>
                <a:t>12.2</a:t>
              </a:r>
            </a:p>
            <a:p>
              <a:r>
                <a:rPr lang="en-US" sz="1000" dirty="0"/>
                <a:t>Oracle Database </a:t>
              </a:r>
              <a:r>
                <a:rPr lang="en-US" sz="800" i="1" dirty="0"/>
                <a:t>12.2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02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A678-6F96-44DA-A83B-3E29A131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35" y="716134"/>
            <a:ext cx="9050694" cy="74010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Mosaic Benchmark Numbers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46406E-0960-480C-BC79-18B7084C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833" y="5678770"/>
            <a:ext cx="6643396" cy="729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0" spc="0" dirty="0">
                <a:latin typeface="Source Sans Pro Light" panose="020B0403030403020204" pitchFamily="34" charset="0"/>
              </a:rPr>
              <a:t>* Operation performed on a 10TB partitioned table containing 8+ billion rows</a:t>
            </a:r>
          </a:p>
          <a:p>
            <a:pPr marL="0" indent="0">
              <a:buNone/>
            </a:pPr>
            <a:r>
              <a:rPr lang="en-US" sz="1400" b="0" spc="0" dirty="0">
                <a:latin typeface="Source Sans Pro Light" panose="020B0403030403020204" pitchFamily="34" charset="0"/>
              </a:rPr>
              <a:t>** Join a 10TB 8+ billion row table with a 1.2TB 13+ billion row table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26F95D-C2C2-4740-97AD-C8216B12E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3766"/>
              </p:ext>
            </p:extLst>
          </p:nvPr>
        </p:nvGraphicFramePr>
        <p:xfrm>
          <a:off x="1628755" y="1683136"/>
          <a:ext cx="8934490" cy="385663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190626">
                  <a:extLst>
                    <a:ext uri="{9D8B030D-6E8A-4147-A177-3AD203B41FA5}">
                      <a16:colId xmlns:a16="http://schemas.microsoft.com/office/drawing/2014/main" val="1261848580"/>
                    </a:ext>
                  </a:extLst>
                </a:gridCol>
                <a:gridCol w="2018581">
                  <a:extLst>
                    <a:ext uri="{9D8B030D-6E8A-4147-A177-3AD203B41FA5}">
                      <a16:colId xmlns:a16="http://schemas.microsoft.com/office/drawing/2014/main" val="2022697370"/>
                    </a:ext>
                  </a:extLst>
                </a:gridCol>
                <a:gridCol w="1725283">
                  <a:extLst>
                    <a:ext uri="{9D8B030D-6E8A-4147-A177-3AD203B41FA5}">
                      <a16:colId xmlns:a16="http://schemas.microsoft.com/office/drawing/2014/main" val="3665722351"/>
                    </a:ext>
                  </a:extLst>
                </a:gridCol>
              </a:tblGrid>
              <a:tr h="8569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Benchmark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/>
                        <a:t>EMC 400K</a:t>
                      </a:r>
                    </a:p>
                    <a:p>
                      <a:pPr algn="ctr"/>
                      <a:r>
                        <a:rPr lang="en-US" sz="1100" kern="1200" dirty="0">
                          <a:effectLst/>
                        </a:rPr>
                        <a:t>(Oracle 8 node RAC cluster with 4 engine EMC VMAX)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/>
                        <a:t>Excelero</a:t>
                      </a:r>
                    </a:p>
                    <a:p>
                      <a:pPr algn="ctr"/>
                      <a:r>
                        <a:rPr lang="en-US" sz="1100" dirty="0"/>
                        <a:t>(</a:t>
                      </a:r>
                      <a:r>
                        <a:rPr lang="en-US" sz="1100" kern="1200" dirty="0">
                          <a:effectLst/>
                        </a:rPr>
                        <a:t>Oracle 3 node RAC cluster with 4 Dell R740xd)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31290"/>
                  </a:ext>
                </a:extLst>
              </a:tr>
              <a:tr h="415965">
                <a:tc>
                  <a:txBody>
                    <a:bodyPr/>
                    <a:lstStyle/>
                    <a:p>
                      <a:r>
                        <a:rPr lang="en-US" sz="1800" dirty="0"/>
                        <a:t>Create 10TB tablespace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 mins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89121"/>
                  </a:ext>
                </a:extLst>
              </a:tr>
              <a:tr h="415965">
                <a:tc>
                  <a:txBody>
                    <a:bodyPr/>
                    <a:lstStyle/>
                    <a:p>
                      <a:r>
                        <a:rPr lang="en-US" sz="1800" dirty="0"/>
                        <a:t>Parallel direct path insert of 8 billion rows*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156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 mins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3755144"/>
                  </a:ext>
                </a:extLst>
              </a:tr>
              <a:tr h="415965">
                <a:tc>
                  <a:txBody>
                    <a:bodyPr/>
                    <a:lstStyle/>
                    <a:p>
                      <a:r>
                        <a:rPr lang="en-US" sz="1800" dirty="0"/>
                        <a:t>Create unique global partitioned index*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 mins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454309"/>
                  </a:ext>
                </a:extLst>
              </a:tr>
              <a:tr h="415965">
                <a:tc>
                  <a:txBody>
                    <a:bodyPr/>
                    <a:lstStyle/>
                    <a:p>
                      <a:r>
                        <a:rPr lang="en-US" sz="1800" dirty="0"/>
                        <a:t>Create local bitmap index*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92 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 mins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259505"/>
                  </a:ext>
                </a:extLst>
              </a:tr>
              <a:tr h="415965">
                <a:tc>
                  <a:txBody>
                    <a:bodyPr/>
                    <a:lstStyle/>
                    <a:p>
                      <a:r>
                        <a:rPr lang="en-US" sz="1800" dirty="0"/>
                        <a:t>Query single table scan time*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 mins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 mins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1630847"/>
                  </a:ext>
                </a:extLst>
              </a:tr>
              <a:tr h="415965">
                <a:tc>
                  <a:txBody>
                    <a:bodyPr/>
                    <a:lstStyle/>
                    <a:p>
                      <a:r>
                        <a:rPr lang="en-US" sz="1800" dirty="0"/>
                        <a:t>Maximum sustainable scan rate per RAC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 GB/Sec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 GB/Sec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373509"/>
                  </a:ext>
                </a:extLst>
              </a:tr>
              <a:tr h="415965">
                <a:tc>
                  <a:txBody>
                    <a:bodyPr/>
                    <a:lstStyle/>
                    <a:p>
                      <a:r>
                        <a:rPr lang="en-US" sz="1800" dirty="0"/>
                        <a:t>Aggregate sustainable scan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 GB/Sec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65 GB/Sec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76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80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92FBD-12DA-4BE5-A7BA-0CE411810BD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5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134&quot;&gt;&lt;/object&gt;&lt;object type=&quot;2&quot; unique_id=&quot;10135&quot;&gt;&lt;object type=&quot;3&quot; unique_id=&quot;10167&quot;&gt;&lt;property id=&quot;20148&quot; value=&quot;5&quot;/&gt;&lt;property id=&quot;20300&quot; value=&quot;Slide 1 - &amp;quot;Mosaic NVMe for Oracle&amp;quot;&quot;/&gt;&lt;property id=&quot;20307&quot; value=&quot;264&quot;/&gt;&lt;/object&gt;&lt;object type=&quot;3&quot; unique_id=&quot;10168&quot;&gt;&lt;property id=&quot;20148&quot; value=&quot;5&quot;/&gt;&lt;property id=&quot;20300&quot; value=&quot;Slide 2 - &amp;quot;Introduction to Mosaic&amp;quot;&quot;/&gt;&lt;property id=&quot;20307&quot; value=&quot;346&quot;/&gt;&lt;/object&gt;&lt;object type=&quot;3&quot; unique_id=&quot;10169&quot;&gt;&lt;property id=&quot;20148&quot; value=&quot;5&quot;/&gt;&lt;property id=&quot;20300&quot; value=&quot;Slide 3 - &amp;quot;Mosaic NVMeoF Enabled by Dell&amp;quot;&quot;/&gt;&lt;property id=&quot;20307&quot; value=&quot;343&quot;/&gt;&lt;/object&gt;&lt;object type=&quot;3&quot; unique_id=&quot;10170&quot;&gt;&lt;property id=&quot;20148&quot; value=&quot;5&quot;/&gt;&lt;property id=&quot;20300&quot; value=&quot;Slide 4&quot;/&gt;&lt;property id=&quot;20307&quot; value=&quot;345&quot;/&gt;&lt;/object&gt;&lt;object type=&quot;3&quot; unique_id=&quot;10171&quot;&gt;&lt;property id=&quot;20148&quot; value=&quot;5&quot;/&gt;&lt;property id=&quot;20300&quot; value=&quot;Slide 5 - &amp;quot;Mosaic Benchmark Numbers&amp;quot;&quot;/&gt;&lt;property id=&quot;20307&quot; value=&quot;263&quot;/&gt;&lt;/object&gt;&lt;object type=&quot;3&quot; unique_id=&quot;10172&quot;&gt;&lt;property id=&quot;20148&quot; value=&quot;5&quot;/&gt;&lt;property id=&quot;20300&quot; value=&quot;Slide 6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Sdotz">
  <a:themeElements>
    <a:clrScheme name="ComSource 2.0">
      <a:dk1>
        <a:srgbClr val="250D61"/>
      </a:dk1>
      <a:lt1>
        <a:sysClr val="window" lastClr="FFFFFF"/>
      </a:lt1>
      <a:dk2>
        <a:srgbClr val="250D61"/>
      </a:dk2>
      <a:lt2>
        <a:srgbClr val="039BDE"/>
      </a:lt2>
      <a:accent1>
        <a:srgbClr val="0381B9"/>
      </a:accent1>
      <a:accent2>
        <a:srgbClr val="250D61"/>
      </a:accent2>
      <a:accent3>
        <a:srgbClr val="926EEC"/>
      </a:accent3>
      <a:accent4>
        <a:srgbClr val="3B17A1"/>
      </a:accent4>
      <a:accent5>
        <a:srgbClr val="87D8FD"/>
      </a:accent5>
      <a:accent6>
        <a:srgbClr val="D8D8D8"/>
      </a:accent6>
      <a:hlink>
        <a:srgbClr val="D8D8D8"/>
      </a:hlink>
      <a:folHlink>
        <a:srgbClr val="0070C0"/>
      </a:folHlink>
    </a:clrScheme>
    <a:fontScheme name="C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dotz" id="{3774A62A-8FB5-45B1-8B43-88C0A4848E8E}" vid="{18D45388-120F-48E1-A90A-C9DF14B6982D}"/>
    </a:ext>
  </a:extLst>
</a:theme>
</file>

<file path=ppt/theme/theme2.xml><?xml version="1.0" encoding="utf-8"?>
<a:theme xmlns:a="http://schemas.openxmlformats.org/drawingml/2006/main" name="Custom Design">
  <a:themeElements>
    <a:clrScheme name="ComSource 2.0">
      <a:dk1>
        <a:srgbClr val="250D61"/>
      </a:dk1>
      <a:lt1>
        <a:sysClr val="window" lastClr="FFFFFF"/>
      </a:lt1>
      <a:dk2>
        <a:srgbClr val="250D61"/>
      </a:dk2>
      <a:lt2>
        <a:srgbClr val="039BDE"/>
      </a:lt2>
      <a:accent1>
        <a:srgbClr val="0381B9"/>
      </a:accent1>
      <a:accent2>
        <a:srgbClr val="250D61"/>
      </a:accent2>
      <a:accent3>
        <a:srgbClr val="926EEC"/>
      </a:accent3>
      <a:accent4>
        <a:srgbClr val="3B17A1"/>
      </a:accent4>
      <a:accent5>
        <a:srgbClr val="87D8FD"/>
      </a:accent5>
      <a:accent6>
        <a:srgbClr val="D8D8D8"/>
      </a:accent6>
      <a:hlink>
        <a:srgbClr val="D8D8D8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358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Source Sans Pro</vt:lpstr>
      <vt:lpstr>Source Sans Pro Black</vt:lpstr>
      <vt:lpstr>Source Sans Pro ExtraLight</vt:lpstr>
      <vt:lpstr>Source Sans Pro Light</vt:lpstr>
      <vt:lpstr>Source Sans Pro Semibold</vt:lpstr>
      <vt:lpstr>CSdotz</vt:lpstr>
      <vt:lpstr>Custom Design</vt:lpstr>
      <vt:lpstr>Mosaic NVMe for Oracle</vt:lpstr>
      <vt:lpstr>Introduction to Mosaic</vt:lpstr>
      <vt:lpstr>Mosaic NVMeoF Enabled by Dell</vt:lpstr>
      <vt:lpstr>PowerPoint Presentation</vt:lpstr>
      <vt:lpstr>Mosaic Benchmark Numbers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Lee</dc:creator>
  <cp:lastModifiedBy>Alexander Lee</cp:lastModifiedBy>
  <cp:revision>14</cp:revision>
  <dcterms:created xsi:type="dcterms:W3CDTF">2019-01-24T15:28:37Z</dcterms:created>
  <dcterms:modified xsi:type="dcterms:W3CDTF">2020-02-14T21:51:52Z</dcterms:modified>
</cp:coreProperties>
</file>