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oboto"/>
      <p:regular r:id="rId38"/>
      <p:bold r:id="rId39"/>
      <p:italic r:id="rId40"/>
      <p:boldItalic r:id="rId41"/>
    </p:embeddedFont>
    <p:embeddedFont>
      <p:font typeface="Montserrat"/>
      <p:regular r:id="rId42"/>
      <p:bold r:id="rId43"/>
      <p:italic r:id="rId44"/>
      <p:boldItalic r:id="rId45"/>
    </p:embeddedFont>
    <p:embeddedFont>
      <p:font typeface="Oswald"/>
      <p:regular r:id="rId46"/>
      <p:bold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Montserrat-regular.fntdata"/><Relationship Id="rId41" Type="http://schemas.openxmlformats.org/officeDocument/2006/relationships/font" Target="fonts/Roboto-boldItalic.fntdata"/><Relationship Id="rId44" Type="http://schemas.openxmlformats.org/officeDocument/2006/relationships/font" Target="fonts/Montserrat-italic.fntdata"/><Relationship Id="rId43" Type="http://schemas.openxmlformats.org/officeDocument/2006/relationships/font" Target="fonts/Montserrat-bold.fntdata"/><Relationship Id="rId46" Type="http://schemas.openxmlformats.org/officeDocument/2006/relationships/font" Target="fonts/Oswald-regular.fntdata"/><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regular.fntdata"/><Relationship Id="rId47" Type="http://schemas.openxmlformats.org/officeDocument/2006/relationships/font" Target="fonts/Oswald-bold.fntdata"/><Relationship Id="rId49"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boldItalic.fntdata"/><Relationship Id="rId5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8d6a3a83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8d6a3a83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62130b8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62130b8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62130b82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62130b8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62130b82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62130b82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62130b82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62130b82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8246aea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8246aea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8d6a3a83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8d6a3a83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81d60fb1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1d60fb1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b341ae0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b341ae0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8246aea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8246aea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88d6a3a8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88d6a3a8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93755e2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93755e2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aaa6821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aaa6821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aaa6821a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aaa6821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a51be4e8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a51be4e8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b341ae0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b341ae0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b341ae0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b341ae0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8246aea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8246aea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8246aea0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8246aea0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d608af9b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d608af9b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d608af9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d608af9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87c098495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87c098495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d608af9b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d608af9b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8246aea0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8246aea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9ae1dcf4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9ae1dcf4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88d6a3a83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88d6a3a83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7c098495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7c098495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7c098495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7c098495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9ddb467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9ddb467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62130b8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62130b8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9a81425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9a81425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11700" y="2368525"/>
            <a:ext cx="8520600" cy="12825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1" name="Google Shape;11;p2"/>
          <p:cNvSpPr txBox="1"/>
          <p:nvPr>
            <p:ph idx="1" type="subTitle"/>
          </p:nvPr>
        </p:nvSpPr>
        <p:spPr>
          <a:xfrm>
            <a:off x="2450700" y="3500760"/>
            <a:ext cx="4242600" cy="738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600"/>
              <a:buNone/>
              <a:defRPr sz="1600">
                <a:solidFill>
                  <a:schemeClr val="accent1"/>
                </a:solidFill>
              </a:defRPr>
            </a:lvl1pPr>
            <a:lvl2pPr lvl="1" algn="ctr">
              <a:lnSpc>
                <a:spcPct val="100000"/>
              </a:lnSpc>
              <a:spcBef>
                <a:spcPts val="0"/>
              </a:spcBef>
              <a:spcAft>
                <a:spcPts val="0"/>
              </a:spcAft>
              <a:buClr>
                <a:schemeClr val="lt2"/>
              </a:buClr>
              <a:buSzPts val="1600"/>
              <a:buNone/>
              <a:defRPr sz="1600">
                <a:solidFill>
                  <a:schemeClr val="lt2"/>
                </a:solidFill>
              </a:defRPr>
            </a:lvl2pPr>
            <a:lvl3pPr lvl="2" algn="ctr">
              <a:lnSpc>
                <a:spcPct val="100000"/>
              </a:lnSpc>
              <a:spcBef>
                <a:spcPts val="0"/>
              </a:spcBef>
              <a:spcAft>
                <a:spcPts val="0"/>
              </a:spcAft>
              <a:buClr>
                <a:schemeClr val="lt2"/>
              </a:buClr>
              <a:buSzPts val="1600"/>
              <a:buNone/>
              <a:defRPr sz="1600">
                <a:solidFill>
                  <a:schemeClr val="lt2"/>
                </a:solidFill>
              </a:defRPr>
            </a:lvl3pPr>
            <a:lvl4pPr lvl="3" algn="ctr">
              <a:lnSpc>
                <a:spcPct val="100000"/>
              </a:lnSpc>
              <a:spcBef>
                <a:spcPts val="0"/>
              </a:spcBef>
              <a:spcAft>
                <a:spcPts val="0"/>
              </a:spcAft>
              <a:buClr>
                <a:schemeClr val="lt2"/>
              </a:buClr>
              <a:buSzPts val="1600"/>
              <a:buNone/>
              <a:defRPr sz="1600">
                <a:solidFill>
                  <a:schemeClr val="lt2"/>
                </a:solidFill>
              </a:defRPr>
            </a:lvl4pPr>
            <a:lvl5pPr lvl="4" algn="ctr">
              <a:lnSpc>
                <a:spcPct val="100000"/>
              </a:lnSpc>
              <a:spcBef>
                <a:spcPts val="0"/>
              </a:spcBef>
              <a:spcAft>
                <a:spcPts val="0"/>
              </a:spcAft>
              <a:buClr>
                <a:schemeClr val="lt2"/>
              </a:buClr>
              <a:buSzPts val="1600"/>
              <a:buNone/>
              <a:defRPr sz="1600">
                <a:solidFill>
                  <a:schemeClr val="lt2"/>
                </a:solidFill>
              </a:defRPr>
            </a:lvl5pPr>
            <a:lvl6pPr lvl="5" algn="ctr">
              <a:lnSpc>
                <a:spcPct val="100000"/>
              </a:lnSpc>
              <a:spcBef>
                <a:spcPts val="0"/>
              </a:spcBef>
              <a:spcAft>
                <a:spcPts val="0"/>
              </a:spcAft>
              <a:buClr>
                <a:schemeClr val="lt2"/>
              </a:buClr>
              <a:buSzPts val="1600"/>
              <a:buNone/>
              <a:defRPr sz="1600">
                <a:solidFill>
                  <a:schemeClr val="lt2"/>
                </a:solidFill>
              </a:defRPr>
            </a:lvl6pPr>
            <a:lvl7pPr lvl="6" algn="ctr">
              <a:lnSpc>
                <a:spcPct val="100000"/>
              </a:lnSpc>
              <a:spcBef>
                <a:spcPts val="0"/>
              </a:spcBef>
              <a:spcAft>
                <a:spcPts val="0"/>
              </a:spcAft>
              <a:buClr>
                <a:schemeClr val="lt2"/>
              </a:buClr>
              <a:buSzPts val="1600"/>
              <a:buNone/>
              <a:defRPr sz="1600">
                <a:solidFill>
                  <a:schemeClr val="lt2"/>
                </a:solidFill>
              </a:defRPr>
            </a:lvl7pPr>
            <a:lvl8pPr lvl="7" algn="ctr">
              <a:lnSpc>
                <a:spcPct val="100000"/>
              </a:lnSpc>
              <a:spcBef>
                <a:spcPts val="0"/>
              </a:spcBef>
              <a:spcAft>
                <a:spcPts val="0"/>
              </a:spcAft>
              <a:buClr>
                <a:schemeClr val="lt2"/>
              </a:buClr>
              <a:buSzPts val="1600"/>
              <a:buNone/>
              <a:defRPr sz="1600">
                <a:solidFill>
                  <a:schemeClr val="lt2"/>
                </a:solidFill>
              </a:defRPr>
            </a:lvl8pPr>
            <a:lvl9pPr lvl="8" algn="ctr">
              <a:lnSpc>
                <a:spcPct val="100000"/>
              </a:lnSpc>
              <a:spcBef>
                <a:spcPts val="0"/>
              </a:spcBef>
              <a:spcAft>
                <a:spcPts val="0"/>
              </a:spcAft>
              <a:buClr>
                <a:schemeClr val="lt2"/>
              </a:buClr>
              <a:buSzPts val="1600"/>
              <a:buNone/>
              <a:defRPr sz="1600">
                <a:solidFill>
                  <a:schemeClr val="lt2"/>
                </a:solidFill>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txBox="1"/>
          <p:nvPr/>
        </p:nvSpPr>
        <p:spPr>
          <a:xfrm>
            <a:off x="0" y="4715875"/>
            <a:ext cx="91440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rgbClr val="CCCCCC"/>
                </a:solidFill>
              </a:rPr>
              <a:t>CONFIDENTIAL: This document contains proprietary information and is not to be shared without the explicit consent of Living Security, Inc.  </a:t>
            </a:r>
            <a:endParaRPr sz="600">
              <a:solidFill>
                <a:srgbClr val="CCCCCC"/>
              </a:solidFill>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213650" y="4158175"/>
            <a:ext cx="1005551" cy="1005551"/>
          </a:xfrm>
          <a:prstGeom prst="rect">
            <a:avLst/>
          </a:prstGeom>
          <a:noFill/>
          <a:ln>
            <a:noFill/>
          </a:ln>
        </p:spPr>
      </p:pic>
      <p:sp>
        <p:nvSpPr>
          <p:cNvPr id="18" name="Google Shape;18;p3"/>
          <p:cNvSpPr txBox="1"/>
          <p:nvPr/>
        </p:nvSpPr>
        <p:spPr>
          <a:xfrm>
            <a:off x="0" y="4715875"/>
            <a:ext cx="9144000" cy="2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solidFill>
                  <a:srgbClr val="CCCCCC"/>
                </a:solidFill>
              </a:rPr>
              <a:t>CONFIDENTIAL: This document contains proprietary information and is not to be shared without the explicit consent of Living Security, Inc.  </a:t>
            </a:r>
            <a:endParaRPr sz="600">
              <a:solidFill>
                <a:srgbClr val="CCCCCC"/>
              </a:solidFill>
              <a:latin typeface="Roboto"/>
              <a:ea typeface="Roboto"/>
              <a:cs typeface="Roboto"/>
              <a:sym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6575" t="0"/>
          <a:stretch/>
        </p:blipFill>
        <p:spPr>
          <a:xfrm>
            <a:off x="0" y="0"/>
            <a:ext cx="4440450" cy="5143499"/>
          </a:xfrm>
          <a:prstGeom prst="rect">
            <a:avLst/>
          </a:prstGeom>
          <a:noFill/>
          <a:ln>
            <a:noFill/>
          </a:ln>
        </p:spPr>
      </p:pic>
      <p:sp>
        <p:nvSpPr>
          <p:cNvPr id="21" name="Google Shape;21;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2" name="Google Shape;22;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3">
            <a:alphaModFix/>
          </a:blip>
          <a:stretch>
            <a:fillRect/>
          </a:stretch>
        </p:blipFill>
        <p:spPr>
          <a:xfrm>
            <a:off x="213650" y="4158175"/>
            <a:ext cx="1005551" cy="1005551"/>
          </a:xfrm>
          <a:prstGeom prst="rect">
            <a:avLst/>
          </a:prstGeom>
          <a:noFill/>
          <a:ln>
            <a:noFill/>
          </a:ln>
        </p:spPr>
      </p:pic>
      <p:sp>
        <p:nvSpPr>
          <p:cNvPr id="25" name="Google Shape;25;p4"/>
          <p:cNvSpPr txBox="1"/>
          <p:nvPr/>
        </p:nvSpPr>
        <p:spPr>
          <a:xfrm>
            <a:off x="1323925" y="4715875"/>
            <a:ext cx="2526900" cy="2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CCCCCC"/>
                </a:solidFill>
              </a:rPr>
              <a:t>CONFIDENTIAL: This document contains proprietary information and is not to be shared without the explicit consent of Living Security, Inc.  </a:t>
            </a:r>
            <a:endParaRPr sz="600">
              <a:solidFill>
                <a:srgbClr val="CCCCCC"/>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Oswald"/>
              <a:buNone/>
              <a:defRPr b="1" sz="2800">
                <a:solidFill>
                  <a:schemeClr val="accent1"/>
                </a:solidFill>
                <a:latin typeface="Oswald"/>
                <a:ea typeface="Oswald"/>
                <a:cs typeface="Oswald"/>
                <a:sym typeface="Oswald"/>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1.jp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0.jpg"/><Relationship Id="rId5" Type="http://schemas.openxmlformats.org/officeDocument/2006/relationships/slide" Target="/ppt/slides/slide26.xml"/><Relationship Id="rId6" Type="http://schemas.openxmlformats.org/officeDocument/2006/relationships/image" Target="../media/image15.png"/><Relationship Id="rId7" Type="http://schemas.openxmlformats.org/officeDocument/2006/relationships/slide" Target="/ppt/slides/slide31.xml"/><Relationship Id="rId8"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hubs.ly/H0s5Sqx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hubs.ly/H0s5Sr1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12.jpg"/><Relationship Id="rId8"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6.jpg"/><Relationship Id="rId4" Type="http://schemas.openxmlformats.org/officeDocument/2006/relationships/image" Target="../media/image19.jpg"/><Relationship Id="rId5" Type="http://schemas.openxmlformats.org/officeDocument/2006/relationships/image" Target="../media/image18.jp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livingsecurity.com/blog/cyber-security-awareness-training-course/" TargetMode="External"/><Relationship Id="rId4" Type="http://schemas.openxmlformats.org/officeDocument/2006/relationships/hyperlink" Target="https://livingsecurity.com/blog/ls-phishing-awareness-training/" TargetMode="External"/><Relationship Id="rId5" Type="http://schemas.openxmlformats.org/officeDocument/2006/relationships/hyperlink" Target="https://livingsecurity.com/blog/when-smart-things-are-dumb/" TargetMode="External"/><Relationship Id="rId6" Type="http://schemas.openxmlformats.org/officeDocument/2006/relationships/hyperlink" Target="https://livingsecurity.com/blog/what-is-a-vpn-and-how-to-use-it-securely/" TargetMode="External"/><Relationship Id="rId7" Type="http://schemas.openxmlformats.org/officeDocument/2006/relationships/hyperlink" Target="https://livingsecurity.com/blog/insight-to-inspire-security-awarenes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livingsecurity.com/blog/cyber-threats-7-deadly-sins/" TargetMode="External"/><Relationship Id="rId4" Type="http://schemas.openxmlformats.org/officeDocument/2006/relationships/hyperlink" Target="https://livingsecurity.com/blog/security-awareness-action-not-afterthought/" TargetMode="External"/><Relationship Id="rId9" Type="http://schemas.openxmlformats.org/officeDocument/2006/relationships/hyperlink" Target="https://livingsecurity.com/blog/cloud-security-threats-5-tips-for-mitigation/" TargetMode="External"/><Relationship Id="rId5" Type="http://schemas.openxmlformats.org/officeDocument/2006/relationships/hyperlink" Target="https://livingsecurity.com/blog/security-awareness-action-not-afterthought/" TargetMode="External"/><Relationship Id="rId6" Type="http://schemas.openxmlformats.org/officeDocument/2006/relationships/hyperlink" Target="https://livingsecurity.com/blog/social-engineering-and-re-opening-of-society/" TargetMode="External"/><Relationship Id="rId7" Type="http://schemas.openxmlformats.org/officeDocument/2006/relationships/hyperlink" Target="https://livingsecurity.com/blog/cyber-hygiene-how-to-securely-work-from-home/" TargetMode="External"/><Relationship Id="rId8" Type="http://schemas.openxmlformats.org/officeDocument/2006/relationships/hyperlink" Target="https://livingsecurity.com/blog/the-internet-of-stranger-thing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8.jpg"/><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5"/>
          <p:cNvSpPr txBox="1"/>
          <p:nvPr>
            <p:ph type="ctrTitle"/>
          </p:nvPr>
        </p:nvSpPr>
        <p:spPr>
          <a:xfrm>
            <a:off x="311700" y="1995325"/>
            <a:ext cx="8520600" cy="1282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en"/>
              <a:t>NATIONAL CYBERSECURITY </a:t>
            </a:r>
            <a:endParaRPr/>
          </a:p>
          <a:p>
            <a:pPr indent="0" lvl="0" marL="0" rtl="0" algn="ctr">
              <a:spcBef>
                <a:spcPts val="0"/>
              </a:spcBef>
              <a:spcAft>
                <a:spcPts val="0"/>
              </a:spcAft>
              <a:buNone/>
            </a:pPr>
            <a:r>
              <a:rPr lang="en"/>
              <a:t>AWARENESS MONTH (NCSAM) </a:t>
            </a:r>
            <a:endParaRPr/>
          </a:p>
        </p:txBody>
      </p:sp>
      <p:sp>
        <p:nvSpPr>
          <p:cNvPr id="31" name="Google Shape;31;p5"/>
          <p:cNvSpPr txBox="1"/>
          <p:nvPr>
            <p:ph idx="1" type="subTitle"/>
          </p:nvPr>
        </p:nvSpPr>
        <p:spPr>
          <a:xfrm>
            <a:off x="2538450" y="3975200"/>
            <a:ext cx="4067100" cy="6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Engage your team </a:t>
            </a:r>
            <a:r>
              <a:rPr lang="en">
                <a:solidFill>
                  <a:srgbClr val="FFFFFF"/>
                </a:solidFill>
              </a:rPr>
              <a:t>week-by-week leading up to October, and thro</a:t>
            </a:r>
            <a:r>
              <a:rPr lang="en">
                <a:solidFill>
                  <a:srgbClr val="FFFFFF"/>
                </a:solidFill>
              </a:rPr>
              <a:t>ughout the month.</a:t>
            </a:r>
            <a:endParaRPr>
              <a:solidFill>
                <a:srgbClr val="FFFFFF"/>
              </a:solidFill>
            </a:endParaRPr>
          </a:p>
        </p:txBody>
      </p:sp>
      <p:pic>
        <p:nvPicPr>
          <p:cNvPr id="32" name="Google Shape;32;p5"/>
          <p:cNvPicPr preferRelativeResize="0"/>
          <p:nvPr/>
        </p:nvPicPr>
        <p:blipFill>
          <a:blip r:embed="rId3">
            <a:alphaModFix/>
          </a:blip>
          <a:stretch>
            <a:fillRect/>
          </a:stretch>
        </p:blipFill>
        <p:spPr>
          <a:xfrm>
            <a:off x="2619434" y="3354025"/>
            <a:ext cx="3905132" cy="551600"/>
          </a:xfrm>
          <a:prstGeom prst="rect">
            <a:avLst/>
          </a:prstGeom>
          <a:noFill/>
          <a:ln>
            <a:noFill/>
          </a:ln>
        </p:spPr>
      </p:pic>
      <p:pic>
        <p:nvPicPr>
          <p:cNvPr id="33" name="Google Shape;33;p5"/>
          <p:cNvPicPr preferRelativeResize="0"/>
          <p:nvPr/>
        </p:nvPicPr>
        <p:blipFill>
          <a:blip r:embed="rId4">
            <a:alphaModFix/>
          </a:blip>
          <a:stretch>
            <a:fillRect/>
          </a:stretch>
        </p:blipFill>
        <p:spPr>
          <a:xfrm>
            <a:off x="6173499" y="234150"/>
            <a:ext cx="2680676" cy="85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4"/>
          <p:cNvSpPr txBox="1"/>
          <p:nvPr>
            <p:ph type="title"/>
          </p:nvPr>
        </p:nvSpPr>
        <p:spPr>
          <a:xfrm>
            <a:off x="261300" y="348875"/>
            <a:ext cx="85206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LAUNCHED CONTACT PLAN </a:t>
            </a:r>
            <a:endParaRPr/>
          </a:p>
          <a:p>
            <a:pPr indent="0" lvl="0" marL="0" rtl="0" algn="ctr">
              <a:spcBef>
                <a:spcPts val="0"/>
              </a:spcBef>
              <a:spcAft>
                <a:spcPts val="0"/>
              </a:spcAft>
              <a:buNone/>
            </a:pPr>
            <a:r>
              <a:rPr lang="en" sz="2800">
                <a:solidFill>
                  <a:schemeClr val="accent2"/>
                </a:solidFill>
              </a:rPr>
              <a:t>BY SECURITY CONCEPTS</a:t>
            </a:r>
            <a:endParaRPr sz="2800">
              <a:solidFill>
                <a:schemeClr val="accent2"/>
              </a:solidFill>
            </a:endParaRPr>
          </a:p>
        </p:txBody>
      </p:sp>
      <p:sp>
        <p:nvSpPr>
          <p:cNvPr id="101" name="Google Shape;101;p14"/>
          <p:cNvSpPr txBox="1"/>
          <p:nvPr/>
        </p:nvSpPr>
        <p:spPr>
          <a:xfrm>
            <a:off x="454950" y="1586125"/>
            <a:ext cx="8234100" cy="5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accent1"/>
                </a:solidFill>
                <a:latin typeface="Roboto"/>
                <a:ea typeface="Roboto"/>
                <a:cs typeface="Roboto"/>
                <a:sym typeface="Roboto"/>
              </a:rPr>
              <a:t>Weekly email content plus!</a:t>
            </a:r>
            <a:endParaRPr sz="2300">
              <a:solidFill>
                <a:schemeClr val="accent1"/>
              </a:solidFill>
              <a:latin typeface="Merriweather"/>
              <a:ea typeface="Merriweather"/>
              <a:cs typeface="Merriweather"/>
              <a:sym typeface="Merriweather"/>
            </a:endParaRPr>
          </a:p>
        </p:txBody>
      </p:sp>
      <p:pic>
        <p:nvPicPr>
          <p:cNvPr id="102" name="Google Shape;102;p14"/>
          <p:cNvPicPr preferRelativeResize="0"/>
          <p:nvPr/>
        </p:nvPicPr>
        <p:blipFill rotWithShape="1">
          <a:blip r:embed="rId3">
            <a:alphaModFix/>
          </a:blip>
          <a:srcRect b="0" l="0" r="0" t="0"/>
          <a:stretch/>
        </p:blipFill>
        <p:spPr>
          <a:xfrm>
            <a:off x="774475" y="2273550"/>
            <a:ext cx="2209149" cy="1578749"/>
          </a:xfrm>
          <a:prstGeom prst="rect">
            <a:avLst/>
          </a:prstGeom>
          <a:noFill/>
          <a:ln>
            <a:noFill/>
          </a:ln>
        </p:spPr>
      </p:pic>
      <p:pic>
        <p:nvPicPr>
          <p:cNvPr id="103" name="Google Shape;103;p14"/>
          <p:cNvPicPr preferRelativeResize="0"/>
          <p:nvPr/>
        </p:nvPicPr>
        <p:blipFill rotWithShape="1">
          <a:blip r:embed="rId4">
            <a:alphaModFix/>
          </a:blip>
          <a:srcRect b="0" l="10653" r="23828" t="0"/>
          <a:stretch/>
        </p:blipFill>
        <p:spPr>
          <a:xfrm>
            <a:off x="3467425" y="2273550"/>
            <a:ext cx="2209147" cy="1578750"/>
          </a:xfrm>
          <a:prstGeom prst="rect">
            <a:avLst/>
          </a:prstGeom>
          <a:noFill/>
          <a:ln>
            <a:noFill/>
          </a:ln>
        </p:spPr>
      </p:pic>
      <p:pic>
        <p:nvPicPr>
          <p:cNvPr id="104" name="Google Shape;104;p14"/>
          <p:cNvPicPr preferRelativeResize="0"/>
          <p:nvPr/>
        </p:nvPicPr>
        <p:blipFill rotWithShape="1">
          <a:blip r:embed="rId5">
            <a:alphaModFix/>
          </a:blip>
          <a:srcRect b="0" l="15014" r="15021" t="0"/>
          <a:stretch/>
        </p:blipFill>
        <p:spPr>
          <a:xfrm>
            <a:off x="6160375" y="2273550"/>
            <a:ext cx="2209150" cy="1578749"/>
          </a:xfrm>
          <a:prstGeom prst="rect">
            <a:avLst/>
          </a:prstGeom>
          <a:noFill/>
          <a:ln>
            <a:noFill/>
          </a:ln>
        </p:spPr>
      </p:pic>
      <p:sp>
        <p:nvSpPr>
          <p:cNvPr id="105" name="Google Shape;105;p14"/>
          <p:cNvSpPr/>
          <p:nvPr/>
        </p:nvSpPr>
        <p:spPr>
          <a:xfrm rot="5400000">
            <a:off x="4392600" y="2809826"/>
            <a:ext cx="358800" cy="310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362100"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Plug-in event one-pagers</a:t>
            </a:r>
            <a:endParaRPr sz="800">
              <a:solidFill>
                <a:srgbClr val="FFFFFF"/>
              </a:solidFill>
              <a:latin typeface="Roboto"/>
              <a:ea typeface="Roboto"/>
              <a:cs typeface="Roboto"/>
              <a:sym typeface="Roboto"/>
            </a:endParaRPr>
          </a:p>
        </p:txBody>
      </p:sp>
      <p:sp>
        <p:nvSpPr>
          <p:cNvPr id="107" name="Google Shape;107;p14"/>
          <p:cNvSpPr txBox="1"/>
          <p:nvPr/>
        </p:nvSpPr>
        <p:spPr>
          <a:xfrm>
            <a:off x="3055050"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Trailer videos</a:t>
            </a:r>
            <a:endParaRPr sz="800">
              <a:solidFill>
                <a:srgbClr val="FFFFFF"/>
              </a:solidFill>
              <a:latin typeface="Roboto"/>
              <a:ea typeface="Roboto"/>
              <a:cs typeface="Roboto"/>
              <a:sym typeface="Roboto"/>
            </a:endParaRPr>
          </a:p>
        </p:txBody>
      </p:sp>
      <p:sp>
        <p:nvSpPr>
          <p:cNvPr id="108" name="Google Shape;108;p14"/>
          <p:cNvSpPr txBox="1"/>
          <p:nvPr/>
        </p:nvSpPr>
        <p:spPr>
          <a:xfrm>
            <a:off x="5748000"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Security concept themed content</a:t>
            </a:r>
            <a:endParaRPr sz="800">
              <a:solidFill>
                <a:srgbClr val="FFFFFF"/>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accent2"/>
                </a:solidFill>
              </a:rPr>
              <a:t>WEEK 1</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LAUNCHED</a:t>
            </a:r>
            <a:endParaRPr/>
          </a:p>
          <a:p>
            <a:pPr indent="0" lvl="0" marL="0" rtl="0" algn="l">
              <a:spcBef>
                <a:spcPts val="0"/>
              </a:spcBef>
              <a:spcAft>
                <a:spcPts val="0"/>
              </a:spcAft>
              <a:buClr>
                <a:schemeClr val="dk1"/>
              </a:buClr>
              <a:buSzPts val="1100"/>
              <a:buFont typeface="Arial"/>
              <a:buNone/>
            </a:pPr>
            <a:r>
              <a:rPr lang="en"/>
              <a:t>Security Concept</a:t>
            </a:r>
            <a:endParaRPr/>
          </a:p>
          <a:p>
            <a:pPr indent="0" lvl="0" marL="0" rtl="0" algn="l">
              <a:spcBef>
                <a:spcPts val="0"/>
              </a:spcBef>
              <a:spcAft>
                <a:spcPts val="0"/>
              </a:spcAft>
              <a:buNone/>
            </a:pPr>
            <a:r>
              <a:t/>
            </a:r>
            <a:endParaRPr/>
          </a:p>
        </p:txBody>
      </p:sp>
      <p:sp>
        <p:nvSpPr>
          <p:cNvPr id="114" name="Google Shape;114;p1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It is here! National Cybersecurity Awareness month is officially kicking off and our first week of events will start us off right.</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[Insert Security Concept Highlight]</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[Insert Event]</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Check out the attached fliers for more info!</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Sign Off Here]</a:t>
            </a:r>
            <a:endParaRPr sz="800">
              <a:solidFill>
                <a:srgbClr val="000000"/>
              </a:solidFill>
              <a:highlight>
                <a:srgbClr val="CFE2F3"/>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latin typeface="Arial"/>
                <a:ea typeface="Arial"/>
                <a:cs typeface="Arial"/>
                <a:sym typeface="Arial"/>
              </a:rPr>
              <a:t>Thanks for a great start to National Cyber Security Awareness Month. Let’s look ahead to the coming week:</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[Insert Security Concept Highlight]</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[Insert Event]</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Sign Off Here]</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None/>
            </a:pPr>
            <a:r>
              <a:t/>
            </a:r>
            <a:endParaRPr sz="800">
              <a:solidFill>
                <a:srgbClr val="000000"/>
              </a:solidFill>
              <a:highlight>
                <a:srgbClr val="CFE2F3"/>
              </a:highlight>
              <a:latin typeface="Arial"/>
              <a:ea typeface="Arial"/>
              <a:cs typeface="Arial"/>
              <a:sym typeface="Arial"/>
            </a:endParaRPr>
          </a:p>
          <a:p>
            <a:pPr indent="0" lvl="0" marL="0" rtl="0" algn="l">
              <a:spcBef>
                <a:spcPts val="0"/>
              </a:spcBef>
              <a:spcAft>
                <a:spcPts val="1600"/>
              </a:spcAft>
              <a:buNone/>
            </a:pPr>
            <a:r>
              <a:t/>
            </a:r>
            <a:endParaRPr>
              <a:solidFill>
                <a:srgbClr val="000000"/>
              </a:solidFill>
            </a:endParaRPr>
          </a:p>
        </p:txBody>
      </p:sp>
      <p:sp>
        <p:nvSpPr>
          <p:cNvPr id="120" name="Google Shape;120;p16"/>
          <p:cNvSpPr txBox="1"/>
          <p:nvPr>
            <p:ph type="title"/>
          </p:nvPr>
        </p:nvSpPr>
        <p:spPr>
          <a:xfrm>
            <a:off x="311725" y="500925"/>
            <a:ext cx="3706500" cy="111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accent2"/>
                </a:solidFill>
              </a:rPr>
              <a:t>WEEK 2</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LAUNCHED</a:t>
            </a:r>
            <a:endParaRPr/>
          </a:p>
          <a:p>
            <a:pPr indent="0" lvl="0" marL="0" rtl="0" algn="l">
              <a:spcBef>
                <a:spcPts val="0"/>
              </a:spcBef>
              <a:spcAft>
                <a:spcPts val="0"/>
              </a:spcAft>
              <a:buClr>
                <a:schemeClr val="dk1"/>
              </a:buClr>
              <a:buSzPts val="1100"/>
              <a:buFont typeface="Arial"/>
              <a:buNone/>
            </a:pPr>
            <a:r>
              <a:rPr lang="en"/>
              <a:t>Security Concept</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accent2"/>
                </a:solidFill>
              </a:rPr>
              <a:t>WEEK 3</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LAUNCHED</a:t>
            </a:r>
            <a:endParaRPr/>
          </a:p>
          <a:p>
            <a:pPr indent="0" lvl="0" marL="0" rtl="0" algn="l">
              <a:spcBef>
                <a:spcPts val="0"/>
              </a:spcBef>
              <a:spcAft>
                <a:spcPts val="0"/>
              </a:spcAft>
              <a:buClr>
                <a:schemeClr val="dk1"/>
              </a:buClr>
              <a:buSzPts val="1100"/>
              <a:buFont typeface="Arial"/>
              <a:buNone/>
            </a:pPr>
            <a:r>
              <a:rPr lang="en"/>
              <a:t>Security Concept</a:t>
            </a:r>
            <a:endParaRPr/>
          </a:p>
          <a:p>
            <a:pPr indent="0" lvl="0" marL="0" rtl="0" algn="l">
              <a:spcBef>
                <a:spcPts val="0"/>
              </a:spcBef>
              <a:spcAft>
                <a:spcPts val="0"/>
              </a:spcAft>
              <a:buNone/>
            </a:pPr>
            <a:r>
              <a:t/>
            </a:r>
            <a:endParaRPr/>
          </a:p>
        </p:txBody>
      </p:sp>
      <p:sp>
        <p:nvSpPr>
          <p:cNvPr id="126" name="Google Shape;126;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latin typeface="Arial"/>
                <a:ea typeface="Arial"/>
                <a:cs typeface="Arial"/>
                <a:sym typeface="Arial"/>
              </a:rPr>
              <a:t>We’re entering into Week 3 for National Cybersecurity Awareness Month! </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[Insert Security Concept Highlight]</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latin typeface="Arial"/>
                <a:ea typeface="Arial"/>
                <a:cs typeface="Arial"/>
                <a:sym typeface="Arial"/>
              </a:rPr>
              <a:t>Look forward to:</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[Insert Event from Slides]</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Sign Off Here]</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None/>
            </a:pPr>
            <a:r>
              <a:t/>
            </a:r>
            <a:endParaRPr sz="800">
              <a:solidFill>
                <a:srgbClr val="000000"/>
              </a:solidFill>
              <a:highlight>
                <a:srgbClr val="CFE2F3"/>
              </a:highlight>
              <a:latin typeface="Arial"/>
              <a:ea typeface="Arial"/>
              <a:cs typeface="Arial"/>
              <a:sym typeface="Arial"/>
            </a:endParaRPr>
          </a:p>
          <a:p>
            <a:pPr indent="0" lvl="0" marL="0" rtl="0" algn="l">
              <a:spcBef>
                <a:spcPts val="0"/>
              </a:spcBef>
              <a:spcAft>
                <a:spcPts val="0"/>
              </a:spcAft>
              <a:buNone/>
            </a:pPr>
            <a:r>
              <a:t/>
            </a:r>
            <a:endParaRPr sz="800">
              <a:solidFill>
                <a:srgbClr val="000000"/>
              </a:solidFill>
              <a:highlight>
                <a:srgbClr val="CFE2F3"/>
              </a:highlight>
              <a:latin typeface="Arial"/>
              <a:ea typeface="Arial"/>
              <a:cs typeface="Arial"/>
              <a:sym typeface="Aria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accent2"/>
                </a:solidFill>
              </a:rPr>
              <a:t>WEEK 4</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LAUNCHED</a:t>
            </a:r>
            <a:endParaRPr/>
          </a:p>
          <a:p>
            <a:pPr indent="0" lvl="0" marL="0" rtl="0" algn="l">
              <a:spcBef>
                <a:spcPts val="0"/>
              </a:spcBef>
              <a:spcAft>
                <a:spcPts val="0"/>
              </a:spcAft>
              <a:buClr>
                <a:schemeClr val="dk1"/>
              </a:buClr>
              <a:buSzPts val="1100"/>
              <a:buFont typeface="Arial"/>
              <a:buNone/>
            </a:pPr>
            <a:r>
              <a:rPr lang="en"/>
              <a:t>Security Concept</a:t>
            </a:r>
            <a:endParaRPr/>
          </a:p>
          <a:p>
            <a:pPr indent="0" lvl="0" marL="0" rtl="0" algn="l">
              <a:spcBef>
                <a:spcPts val="0"/>
              </a:spcBef>
              <a:spcAft>
                <a:spcPts val="0"/>
              </a:spcAft>
              <a:buNone/>
            </a:pPr>
            <a:r>
              <a:t/>
            </a:r>
            <a:endParaRPr/>
          </a:p>
        </p:txBody>
      </p:sp>
      <p:sp>
        <p:nvSpPr>
          <p:cNvPr id="132" name="Google Shape;132;p1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latin typeface="Arial"/>
                <a:ea typeface="Arial"/>
                <a:cs typeface="Arial"/>
                <a:sym typeface="Arial"/>
              </a:rPr>
              <a:t>It is the last week for National Cyber Security Awareness Month and we plan to finish strong! </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[Insert Security Concept Highlight]</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[Insert Event from Slides]</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b="1"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latin typeface="Arial"/>
                <a:ea typeface="Arial"/>
                <a:cs typeface="Arial"/>
                <a:sym typeface="Arial"/>
              </a:rPr>
              <a:t>Thank you for your participation, team! Your participation is making a real difference in protecting our organization from cybersecurity threats - nice job!</a:t>
            </a:r>
            <a:endParaRPr sz="1000">
              <a:solidFill>
                <a:schemeClr val="dk1"/>
              </a:solidFill>
              <a:latin typeface="Arial"/>
              <a:ea typeface="Arial"/>
              <a:cs typeface="Arial"/>
              <a:sym typeface="Arial"/>
            </a:endParaRPr>
          </a:p>
          <a:p>
            <a:pPr indent="0" lvl="0" marL="0" rtl="0" algn="l">
              <a:spcBef>
                <a:spcPts val="0"/>
              </a:spcBef>
              <a:spcAft>
                <a:spcPts val="0"/>
              </a:spcAft>
              <a:buNone/>
            </a:pPr>
            <a:r>
              <a:t/>
            </a:r>
            <a:endParaRPr sz="1000">
              <a:solidFill>
                <a:schemeClr val="dk1"/>
              </a:solidFill>
              <a:latin typeface="Arial"/>
              <a:ea typeface="Arial"/>
              <a:cs typeface="Arial"/>
              <a:sym typeface="Arial"/>
            </a:endParaRPr>
          </a:p>
          <a:p>
            <a:pPr indent="0" lvl="0" marL="0" rtl="0" algn="l">
              <a:spcBef>
                <a:spcPts val="0"/>
              </a:spcBef>
              <a:spcAft>
                <a:spcPts val="0"/>
              </a:spcAft>
              <a:buNone/>
            </a:pPr>
            <a:r>
              <a:rPr lang="en" sz="1000">
                <a:solidFill>
                  <a:schemeClr val="dk1"/>
                </a:solidFill>
                <a:highlight>
                  <a:srgbClr val="CFE2F3"/>
                </a:highlight>
                <a:latin typeface="Arial"/>
                <a:ea typeface="Arial"/>
                <a:cs typeface="Arial"/>
                <a:sym typeface="Arial"/>
              </a:rPr>
              <a:t>[Your Sign Off Here]</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None/>
            </a:pPr>
            <a:r>
              <a:t/>
            </a:r>
            <a:endParaRPr sz="800">
              <a:solidFill>
                <a:srgbClr val="000000"/>
              </a:solidFill>
              <a:highlight>
                <a:srgbClr val="CFE2F3"/>
              </a:highlight>
              <a:latin typeface="Arial"/>
              <a:ea typeface="Arial"/>
              <a:cs typeface="Arial"/>
              <a:sym typeface="Arial"/>
            </a:endParaRPr>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POST NCSAM</a:t>
            </a:r>
            <a:endParaRPr/>
          </a:p>
          <a:p>
            <a:pPr indent="0" lvl="0" marL="0" rtl="0" algn="l">
              <a:spcBef>
                <a:spcPts val="0"/>
              </a:spcBef>
              <a:spcAft>
                <a:spcPts val="0"/>
              </a:spcAft>
              <a:buNone/>
            </a:pPr>
            <a:r>
              <a:t/>
            </a:r>
            <a:endParaRPr/>
          </a:p>
        </p:txBody>
      </p:sp>
      <p:sp>
        <p:nvSpPr>
          <p:cNvPr id="138" name="Google Shape;138;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00000"/>
                </a:solidFill>
                <a:highlight>
                  <a:srgbClr val="CFE2F3"/>
                </a:highlight>
                <a:latin typeface="Arial"/>
                <a:ea typeface="Arial"/>
                <a:cs typeface="Arial"/>
                <a:sym typeface="Arial"/>
              </a:rPr>
              <a:t>[Your Greeting Here]</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We did it. Another Cybersecurity Awareness Month come and gone...and we covered A LOT! Thank you for your participation in the events over the last four weeks. Thanks to your strong participation, our company is in a stronger place. Nice work, team!</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We hope you enjoyed this adventure just as much as we enjoyed providing it. As always, please contact us if you have any further questions or want to discover new ways to secure your digital life. </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900">
                <a:solidFill>
                  <a:srgbClr val="000000"/>
                </a:solidFill>
                <a:latin typeface="Arial"/>
                <a:ea typeface="Arial"/>
                <a:cs typeface="Arial"/>
                <a:sym typeface="Arial"/>
              </a:rPr>
              <a:t>And if you have any feedback on the Living Security Platform or thoughts on how we can improve security training for you, please let us know. Be the next strong link in the chain!</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t/>
            </a:r>
            <a:endParaRPr sz="900">
              <a:solidFill>
                <a:srgbClr val="000000"/>
              </a:solidFill>
              <a:latin typeface="Arial"/>
              <a:ea typeface="Arial"/>
              <a:cs typeface="Arial"/>
              <a:sym typeface="Arial"/>
            </a:endParaRPr>
          </a:p>
          <a:p>
            <a:pPr indent="0" lvl="0" marL="0" rtl="0" algn="l">
              <a:spcBef>
                <a:spcPts val="0"/>
              </a:spcBef>
              <a:spcAft>
                <a:spcPts val="0"/>
              </a:spcAft>
              <a:buNone/>
            </a:pPr>
            <a:r>
              <a:rPr lang="en" sz="800">
                <a:solidFill>
                  <a:srgbClr val="000000"/>
                </a:solidFill>
                <a:highlight>
                  <a:srgbClr val="CFE2F3"/>
                </a:highlight>
                <a:latin typeface="Arial"/>
                <a:ea typeface="Arial"/>
                <a:cs typeface="Arial"/>
                <a:sym typeface="Arial"/>
              </a:rPr>
              <a:t>[Your Sign Off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311700" y="394300"/>
            <a:ext cx="8520600" cy="93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THEMED CONTENT</a:t>
            </a:r>
            <a:endParaRPr/>
          </a:p>
        </p:txBody>
      </p:sp>
      <p:sp>
        <p:nvSpPr>
          <p:cNvPr id="144" name="Google Shape;144;p20"/>
          <p:cNvSpPr txBox="1"/>
          <p:nvPr/>
        </p:nvSpPr>
        <p:spPr>
          <a:xfrm>
            <a:off x="309288"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Weekly Themes</a:t>
            </a:r>
            <a:endParaRPr sz="800">
              <a:solidFill>
                <a:srgbClr val="FFFFFF"/>
              </a:solidFill>
              <a:latin typeface="Roboto"/>
              <a:ea typeface="Roboto"/>
              <a:cs typeface="Roboto"/>
              <a:sym typeface="Roboto"/>
            </a:endParaRPr>
          </a:p>
        </p:txBody>
      </p:sp>
      <p:sp>
        <p:nvSpPr>
          <p:cNvPr id="145" name="Google Shape;145;p20"/>
          <p:cNvSpPr txBox="1"/>
          <p:nvPr/>
        </p:nvSpPr>
        <p:spPr>
          <a:xfrm>
            <a:off x="2139788"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Security Concepts</a:t>
            </a:r>
            <a:endParaRPr sz="800">
              <a:solidFill>
                <a:srgbClr val="FFFFFF"/>
              </a:solidFill>
              <a:latin typeface="Roboto"/>
              <a:ea typeface="Roboto"/>
              <a:cs typeface="Roboto"/>
              <a:sym typeface="Roboto"/>
            </a:endParaRPr>
          </a:p>
        </p:txBody>
      </p:sp>
      <p:sp>
        <p:nvSpPr>
          <p:cNvPr id="146" name="Google Shape;146;p20"/>
          <p:cNvSpPr txBox="1"/>
          <p:nvPr/>
        </p:nvSpPr>
        <p:spPr>
          <a:xfrm>
            <a:off x="3970275"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Events</a:t>
            </a:r>
            <a:endParaRPr sz="800">
              <a:solidFill>
                <a:srgbClr val="FFFFFF"/>
              </a:solidFill>
              <a:latin typeface="Roboto"/>
              <a:ea typeface="Roboto"/>
              <a:cs typeface="Roboto"/>
              <a:sym typeface="Roboto"/>
            </a:endParaRPr>
          </a:p>
        </p:txBody>
      </p:sp>
      <p:sp>
        <p:nvSpPr>
          <p:cNvPr id="147" name="Google Shape;147;p20"/>
          <p:cNvSpPr txBox="1"/>
          <p:nvPr/>
        </p:nvSpPr>
        <p:spPr>
          <a:xfrm>
            <a:off x="5800788" y="39757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Blogs</a:t>
            </a:r>
            <a:endParaRPr sz="800">
              <a:solidFill>
                <a:srgbClr val="FFFFFF"/>
              </a:solidFill>
              <a:latin typeface="Roboto"/>
              <a:ea typeface="Roboto"/>
              <a:cs typeface="Roboto"/>
              <a:sym typeface="Roboto"/>
            </a:endParaRPr>
          </a:p>
        </p:txBody>
      </p:sp>
      <p:pic>
        <p:nvPicPr>
          <p:cNvPr id="148" name="Google Shape;148;p20">
            <a:hlinkClick action="ppaction://hlinkshowjump?jump=nextslide"/>
          </p:cNvPr>
          <p:cNvPicPr preferRelativeResize="0"/>
          <p:nvPr/>
        </p:nvPicPr>
        <p:blipFill rotWithShape="1">
          <a:blip r:embed="rId3">
            <a:alphaModFix/>
          </a:blip>
          <a:srcRect b="0" l="17465" r="33993" t="0"/>
          <a:stretch/>
        </p:blipFill>
        <p:spPr>
          <a:xfrm>
            <a:off x="1179450" y="1549025"/>
            <a:ext cx="1311376" cy="2342750"/>
          </a:xfrm>
          <a:prstGeom prst="rect">
            <a:avLst/>
          </a:prstGeom>
          <a:noFill/>
          <a:ln>
            <a:noFill/>
          </a:ln>
        </p:spPr>
      </p:pic>
      <p:pic>
        <p:nvPicPr>
          <p:cNvPr id="149" name="Google Shape;149;p20"/>
          <p:cNvPicPr preferRelativeResize="0"/>
          <p:nvPr/>
        </p:nvPicPr>
        <p:blipFill rotWithShape="1">
          <a:blip r:embed="rId4">
            <a:alphaModFix/>
          </a:blip>
          <a:srcRect b="7468" l="53325" r="22094" t="7468"/>
          <a:stretch/>
        </p:blipFill>
        <p:spPr>
          <a:xfrm>
            <a:off x="2978604" y="1549025"/>
            <a:ext cx="1353950" cy="2342750"/>
          </a:xfrm>
          <a:prstGeom prst="rect">
            <a:avLst/>
          </a:prstGeom>
          <a:noFill/>
          <a:ln>
            <a:noFill/>
          </a:ln>
        </p:spPr>
      </p:pic>
      <p:pic>
        <p:nvPicPr>
          <p:cNvPr id="150" name="Google Shape;150;p20">
            <a:hlinkClick action="ppaction://hlinksldjump" r:id="rId5"/>
          </p:cNvPr>
          <p:cNvPicPr preferRelativeResize="0"/>
          <p:nvPr/>
        </p:nvPicPr>
        <p:blipFill rotWithShape="1">
          <a:blip r:embed="rId6">
            <a:alphaModFix/>
          </a:blip>
          <a:srcRect b="0" l="21938" r="33561" t="0"/>
          <a:stretch/>
        </p:blipFill>
        <p:spPr>
          <a:xfrm>
            <a:off x="4820333" y="1549025"/>
            <a:ext cx="1353950" cy="2342750"/>
          </a:xfrm>
          <a:prstGeom prst="rect">
            <a:avLst/>
          </a:prstGeom>
          <a:noFill/>
          <a:ln>
            <a:noFill/>
          </a:ln>
        </p:spPr>
      </p:pic>
      <p:pic>
        <p:nvPicPr>
          <p:cNvPr id="151" name="Google Shape;151;p20">
            <a:hlinkClick action="ppaction://hlinksldjump" r:id="rId7"/>
          </p:cNvPr>
          <p:cNvPicPr preferRelativeResize="0"/>
          <p:nvPr/>
        </p:nvPicPr>
        <p:blipFill rotWithShape="1">
          <a:blip r:embed="rId8">
            <a:alphaModFix/>
          </a:blip>
          <a:srcRect b="0" l="0" r="66435" t="0"/>
          <a:stretch/>
        </p:blipFill>
        <p:spPr>
          <a:xfrm>
            <a:off x="6662063" y="1549025"/>
            <a:ext cx="1311380" cy="2426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WEEKLY THEMES</a:t>
            </a:r>
            <a:endParaRPr/>
          </a:p>
        </p:txBody>
      </p:sp>
      <p:sp>
        <p:nvSpPr>
          <p:cNvPr id="157" name="Google Shape;157;p2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Games Week</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Let’s get ready to rumble! Rack up points during Game Week and earn bragging rights across your office. Starting stretching your hands in preparation for lightning-speed mouse clicking and ensure your hand/eye coordination is top notch. We can’t catch these security threats without you!</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Cinema Week</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Cybersecurity and hackers may seem like something straight out of the movies, but many threats you’re used to seeing on the big screen do have real life implications. Join us for Cinema Week to explore everyday threats you may face at work or at home.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Speaker Week</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Security awareness takes a team. It’s important we learn from each other and continue to lean on others in the field to stay on top of the next threats. Join us for Speaker Week where our team will get personalized session and Q&amp;A with famous hacker Christopher Hadnagy, as well as live webinars hosted by Living Security.</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Touchdown Week</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Are you eager to see where you placed on our company leaderboard throughout Cybersecurity Awareness Month? Touchdown Week will announce it all! We’ll wrap up NCSAM with a Cyber Hygiene webinar and a presentation featuring security’s 7 Deadly Sins.</a:t>
            </a:r>
            <a:endParaRPr sz="800" u="sng">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Concepts</a:t>
            </a:r>
            <a:endParaRPr/>
          </a:p>
          <a:p>
            <a:pPr indent="0" lvl="0" marL="0" rtl="0" algn="l">
              <a:spcBef>
                <a:spcPts val="0"/>
              </a:spcBef>
              <a:spcAft>
                <a:spcPts val="0"/>
              </a:spcAft>
              <a:buNone/>
            </a:pPr>
            <a:r>
              <a:rPr lang="en"/>
              <a:t>One-Liner</a:t>
            </a:r>
            <a:endParaRPr/>
          </a:p>
          <a:p>
            <a:pPr indent="0" lvl="0" marL="0" rtl="0" algn="l">
              <a:spcBef>
                <a:spcPts val="0"/>
              </a:spcBef>
              <a:spcAft>
                <a:spcPts val="0"/>
              </a:spcAft>
              <a:buNone/>
            </a:pPr>
            <a:r>
              <a:rPr lang="en"/>
              <a:t>Messaging</a:t>
            </a:r>
            <a:endParaRPr/>
          </a:p>
        </p:txBody>
      </p:sp>
      <p:sp>
        <p:nvSpPr>
          <p:cNvPr id="163" name="Google Shape;163;p22"/>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Phishing</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It just takes one click -- one click and you can put yourself and everyone around you at risk. Stay sharp and vigilant, always report it if something seems...phishy.</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Social Media</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It today’s world, we can hardly escape the grasp of social media. How safe are you in your online life?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Malware</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Knowing what different kinds of malwares exist will help you recognize and avoid the threat no matter what form it comes in.</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IoT</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Technology is ever-changing, do you know how to keep yourself safe with all these new, connected devices?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Passwords</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Passwords may seem like common sense, but there are new threats everyday. Ensure your password hygiene is squeaky clean.</a:t>
            </a:r>
            <a:endParaRPr sz="900">
              <a:solidFill>
                <a:schemeClr val="dk1"/>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PHISHING</a:t>
            </a:r>
            <a:endParaRPr/>
          </a:p>
          <a:p>
            <a:pPr indent="0" lvl="0" marL="0" rtl="0" algn="l">
              <a:spcBef>
                <a:spcPts val="0"/>
              </a:spcBef>
              <a:spcAft>
                <a:spcPts val="0"/>
              </a:spcAft>
              <a:buNone/>
            </a:pPr>
            <a:r>
              <a:rPr lang="en" sz="2200">
                <a:solidFill>
                  <a:schemeClr val="accent1"/>
                </a:solidFill>
              </a:rPr>
              <a:t>WEEK BY WEEK</a:t>
            </a:r>
            <a:endParaRPr sz="2200">
              <a:solidFill>
                <a:schemeClr val="accent1"/>
              </a:solidFill>
            </a:endParaRPr>
          </a:p>
        </p:txBody>
      </p:sp>
      <p:sp>
        <p:nvSpPr>
          <p:cNvPr id="169" name="Google Shape;169;p23"/>
          <p:cNvSpPr txBox="1"/>
          <p:nvPr>
            <p:ph idx="1" type="body"/>
          </p:nvPr>
        </p:nvSpPr>
        <p:spPr>
          <a:xfrm>
            <a:off x="4491075" y="220000"/>
            <a:ext cx="4338300" cy="442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1</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Fishing is always a good time, but being “phished” is never fun. Phishing emails account for 90% of data breaches. So make sure to check for redflags on emails such as spoofed sender addresses and urgency so you don’t get hooked into a data breach.</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2</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To pull off the best pranks on my siblings I would use their trust to make them lower their guard and then WHAM, water-balloon! The same goes for phishing emails that spoof trusted sources in order to trick you into clicking a link or downloading a file. You might think you can trust the sender but then WHAM, you’ve been pawned!</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3</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“Quick! hurry! ASAP! Right now!” are examples of saying that make you snap into action and complete your task quickly. But when it comes to emails anytime someone is pressuring you to make a decision (especially involving $$$) make sure to take your time and double-check that you aren’t being tricked into send money or information to someone you shouldn’t.</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4</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At this point in your training, you should be getting pretty good at identifying phishing attempts ... So would you click this link: dunkindonuts.com? Who doesn’t want to see what kinda deals dunkin’ has for us? WAIT! Before clicking a link, make sure to check the actual address by hovering over it with your mouse. Would you still click this link?</a:t>
            </a:r>
            <a:endParaRPr sz="800" u="sng">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6"/>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39" name="Google Shape;39;p6"/>
          <p:cNvSpPr txBox="1"/>
          <p:nvPr/>
        </p:nvSpPr>
        <p:spPr>
          <a:xfrm>
            <a:off x="1054400" y="1645050"/>
            <a:ext cx="1881300" cy="9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900">
                <a:solidFill>
                  <a:schemeClr val="accent2"/>
                </a:solidFill>
                <a:latin typeface="Oswald"/>
                <a:ea typeface="Oswald"/>
                <a:cs typeface="Oswald"/>
                <a:sym typeface="Oswald"/>
              </a:rPr>
              <a:t>4-10</a:t>
            </a:r>
            <a:endParaRPr b="1" sz="4900">
              <a:solidFill>
                <a:schemeClr val="accent2"/>
              </a:solidFill>
              <a:latin typeface="Oswald"/>
              <a:ea typeface="Oswald"/>
              <a:cs typeface="Oswald"/>
              <a:sym typeface="Oswald"/>
            </a:endParaRPr>
          </a:p>
        </p:txBody>
      </p:sp>
      <p:sp>
        <p:nvSpPr>
          <p:cNvPr id="40" name="Google Shape;40;p6"/>
          <p:cNvSpPr txBox="1"/>
          <p:nvPr/>
        </p:nvSpPr>
        <p:spPr>
          <a:xfrm>
            <a:off x="3631363" y="1645050"/>
            <a:ext cx="1881300" cy="9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900">
                <a:solidFill>
                  <a:schemeClr val="accent2"/>
                </a:solidFill>
                <a:latin typeface="Oswald"/>
                <a:ea typeface="Oswald"/>
                <a:cs typeface="Oswald"/>
                <a:sym typeface="Oswald"/>
              </a:rPr>
              <a:t>11-22</a:t>
            </a:r>
            <a:endParaRPr b="1" sz="4900">
              <a:solidFill>
                <a:schemeClr val="accent2"/>
              </a:solidFill>
              <a:latin typeface="Oswald"/>
              <a:ea typeface="Oswald"/>
              <a:cs typeface="Oswald"/>
              <a:sym typeface="Oswald"/>
            </a:endParaRPr>
          </a:p>
        </p:txBody>
      </p:sp>
      <p:sp>
        <p:nvSpPr>
          <p:cNvPr id="41" name="Google Shape;41;p6"/>
          <p:cNvSpPr txBox="1"/>
          <p:nvPr/>
        </p:nvSpPr>
        <p:spPr>
          <a:xfrm>
            <a:off x="6208325" y="1645050"/>
            <a:ext cx="1881300" cy="9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900">
                <a:solidFill>
                  <a:schemeClr val="accent2"/>
                </a:solidFill>
                <a:latin typeface="Oswald"/>
                <a:ea typeface="Oswald"/>
                <a:cs typeface="Oswald"/>
                <a:sym typeface="Oswald"/>
              </a:rPr>
              <a:t>23-36</a:t>
            </a:r>
            <a:endParaRPr b="1" sz="4900">
              <a:solidFill>
                <a:schemeClr val="accent2"/>
              </a:solidFill>
              <a:latin typeface="Oswald"/>
              <a:ea typeface="Oswald"/>
              <a:cs typeface="Oswald"/>
              <a:sym typeface="Oswald"/>
            </a:endParaRPr>
          </a:p>
        </p:txBody>
      </p:sp>
      <p:sp>
        <p:nvSpPr>
          <p:cNvPr id="42" name="Google Shape;42;p6"/>
          <p:cNvSpPr txBox="1"/>
          <p:nvPr/>
        </p:nvSpPr>
        <p:spPr>
          <a:xfrm>
            <a:off x="1152500" y="2528825"/>
            <a:ext cx="1685100" cy="90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Pre-Launch Contact Plan</a:t>
            </a:r>
            <a:endParaRPr/>
          </a:p>
        </p:txBody>
      </p:sp>
      <p:sp>
        <p:nvSpPr>
          <p:cNvPr id="43" name="Google Shape;43;p6"/>
          <p:cNvSpPr txBox="1"/>
          <p:nvPr/>
        </p:nvSpPr>
        <p:spPr>
          <a:xfrm>
            <a:off x="3729463" y="2528825"/>
            <a:ext cx="1685100" cy="90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Post-Launch Contact Plan</a:t>
            </a:r>
            <a:endParaRPr/>
          </a:p>
        </p:txBody>
      </p:sp>
      <p:sp>
        <p:nvSpPr>
          <p:cNvPr id="44" name="Google Shape;44;p6"/>
          <p:cNvSpPr txBox="1"/>
          <p:nvPr/>
        </p:nvSpPr>
        <p:spPr>
          <a:xfrm>
            <a:off x="6306438" y="2528825"/>
            <a:ext cx="1685100" cy="90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Themed</a:t>
            </a:r>
            <a:endParaRPr>
              <a:solidFill>
                <a:schemeClr val="lt1"/>
              </a:solidFill>
              <a:latin typeface="Roboto"/>
              <a:ea typeface="Roboto"/>
              <a:cs typeface="Roboto"/>
              <a:sym typeface="Roboto"/>
            </a:endParaRPr>
          </a:p>
          <a:p>
            <a:pPr indent="0" lvl="0" marL="0" rtl="0" algn="ctr">
              <a:spcBef>
                <a:spcPts val="0"/>
              </a:spcBef>
              <a:spcAft>
                <a:spcPts val="0"/>
              </a:spcAft>
              <a:buNone/>
            </a:pPr>
            <a:r>
              <a:rPr lang="en">
                <a:solidFill>
                  <a:schemeClr val="lt1"/>
                </a:solidFill>
                <a:latin typeface="Roboto"/>
                <a:ea typeface="Roboto"/>
                <a:cs typeface="Roboto"/>
                <a:sym typeface="Roboto"/>
              </a:rPr>
              <a:t>Content</a:t>
            </a:r>
            <a:endParaRPr>
              <a:solidFill>
                <a:schemeClr val="lt1"/>
              </a:solidFill>
              <a:latin typeface="Roboto"/>
              <a:ea typeface="Roboto"/>
              <a:cs typeface="Roboto"/>
              <a:sym typeface="Roboto"/>
            </a:endParaRPr>
          </a:p>
        </p:txBody>
      </p:sp>
      <p:cxnSp>
        <p:nvCxnSpPr>
          <p:cNvPr id="45" name="Google Shape;45;p6"/>
          <p:cNvCxnSpPr/>
          <p:nvPr/>
        </p:nvCxnSpPr>
        <p:spPr>
          <a:xfrm>
            <a:off x="3246350" y="1863800"/>
            <a:ext cx="0" cy="1146300"/>
          </a:xfrm>
          <a:prstGeom prst="straightConnector1">
            <a:avLst/>
          </a:prstGeom>
          <a:noFill/>
          <a:ln cap="flat" cmpd="sng" w="9525">
            <a:solidFill>
              <a:schemeClr val="accent1"/>
            </a:solidFill>
            <a:prstDash val="solid"/>
            <a:round/>
            <a:headEnd len="med" w="med" type="none"/>
            <a:tailEnd len="med" w="med" type="none"/>
          </a:ln>
        </p:spPr>
      </p:cxnSp>
      <p:cxnSp>
        <p:nvCxnSpPr>
          <p:cNvPr id="46" name="Google Shape;46;p6"/>
          <p:cNvCxnSpPr/>
          <p:nvPr/>
        </p:nvCxnSpPr>
        <p:spPr>
          <a:xfrm>
            <a:off x="5845150" y="1863800"/>
            <a:ext cx="0" cy="1146300"/>
          </a:xfrm>
          <a:prstGeom prst="straightConnector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a:t>
            </a:r>
            <a:endParaRPr/>
          </a:p>
          <a:p>
            <a:pPr indent="0" lvl="0" marL="0" rtl="0" algn="l">
              <a:spcBef>
                <a:spcPts val="0"/>
              </a:spcBef>
              <a:spcAft>
                <a:spcPts val="0"/>
              </a:spcAft>
              <a:buClr>
                <a:schemeClr val="dk1"/>
              </a:buClr>
              <a:buSzPts val="1100"/>
              <a:buFont typeface="Arial"/>
              <a:buNone/>
            </a:pPr>
            <a:r>
              <a:rPr lang="en" sz="2200">
                <a:solidFill>
                  <a:schemeClr val="accent1"/>
                </a:solidFill>
              </a:rPr>
              <a:t>WEEK BY WEEK</a:t>
            </a:r>
            <a:endParaRPr sz="2200">
              <a:solidFill>
                <a:schemeClr val="accent1"/>
              </a:solidFill>
            </a:endParaRPr>
          </a:p>
          <a:p>
            <a:pPr indent="0" lvl="0" marL="0" rtl="0" algn="l">
              <a:spcBef>
                <a:spcPts val="0"/>
              </a:spcBef>
              <a:spcAft>
                <a:spcPts val="0"/>
              </a:spcAft>
              <a:buNone/>
            </a:pPr>
            <a:r>
              <a:t/>
            </a:r>
            <a:endParaRPr/>
          </a:p>
        </p:txBody>
      </p:sp>
      <p:sp>
        <p:nvSpPr>
          <p:cNvPr id="175" name="Google Shape;175;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1</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Social media is great for sharing with friends and family, but be careful not to share too much! You wouldn’t give your address to strangers so don’t put personal info out there for them to have!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2</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You cover your windows with blinds so that strangers can’t peak into your home. And the same should apply to your social media presence. Don’t invite people to peek into your personal life by accepting strangers’ friend requests.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3</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“Playing hooky from work for the next two weeks … Miami beaches here I come!” A post like this may seem like harmless sharing, but now everyone knows your home is vacant for the next two weeks! It would not be an ideal ending to your vacation to find out someone used the information you shared to rob your home while you were away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4</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Most people don’t leave their social security card out on the kitchen counter just because their front door locks. Normally people will add another layer of security by placing it inside a locked safe inside their already-locked home. Why don’t we treat our social media sites the same way?? Enable multi-factor authentication in your security settings to go the extra step so that your account is protected behind two layers of lock and key.</a:t>
            </a:r>
            <a:endParaRPr sz="800" u="sng">
              <a:solidFill>
                <a:srgbClr val="000000"/>
              </a:solidFill>
              <a:latin typeface="Arial"/>
              <a:ea typeface="Arial"/>
              <a:cs typeface="Arial"/>
              <a:sym typeface="Arial"/>
            </a:endParaRPr>
          </a:p>
          <a:p>
            <a:pPr indent="0" lvl="0" marL="0" rtl="0" algn="l">
              <a:spcBef>
                <a:spcPts val="0"/>
              </a:spcBef>
              <a:spcAft>
                <a:spcPts val="0"/>
              </a:spcAft>
              <a:buNone/>
            </a:pPr>
            <a:r>
              <a:t/>
            </a:r>
            <a:endParaRPr sz="80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MALWARE</a:t>
            </a:r>
            <a:endParaRPr/>
          </a:p>
          <a:p>
            <a:pPr indent="0" lvl="0" marL="0" rtl="0" algn="l">
              <a:spcBef>
                <a:spcPts val="0"/>
              </a:spcBef>
              <a:spcAft>
                <a:spcPts val="0"/>
              </a:spcAft>
              <a:buClr>
                <a:schemeClr val="dk1"/>
              </a:buClr>
              <a:buSzPts val="1100"/>
              <a:buFont typeface="Arial"/>
              <a:buNone/>
            </a:pPr>
            <a:r>
              <a:rPr lang="en" sz="2200">
                <a:solidFill>
                  <a:schemeClr val="accent1"/>
                </a:solidFill>
              </a:rPr>
              <a:t>WEEK BY WEEK</a:t>
            </a:r>
            <a:endParaRPr sz="2200">
              <a:solidFill>
                <a:schemeClr val="accent1"/>
              </a:solidFill>
            </a:endParaRPr>
          </a:p>
          <a:p>
            <a:pPr indent="0" lvl="0" marL="0" rtl="0" algn="l">
              <a:spcBef>
                <a:spcPts val="0"/>
              </a:spcBef>
              <a:spcAft>
                <a:spcPts val="0"/>
              </a:spcAft>
              <a:buNone/>
            </a:pPr>
            <a:r>
              <a:t/>
            </a:r>
            <a:endParaRPr/>
          </a:p>
        </p:txBody>
      </p:sp>
      <p:sp>
        <p:nvSpPr>
          <p:cNvPr id="181" name="Google Shape;181;p25"/>
          <p:cNvSpPr txBox="1"/>
          <p:nvPr>
            <p:ph idx="1" type="body"/>
          </p:nvPr>
        </p:nvSpPr>
        <p:spPr>
          <a:xfrm>
            <a:off x="4631475" y="137775"/>
            <a:ext cx="4166400" cy="469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u="sng">
                <a:solidFill>
                  <a:schemeClr val="dk1"/>
                </a:solidFill>
                <a:latin typeface="Arial"/>
                <a:ea typeface="Arial"/>
                <a:cs typeface="Arial"/>
                <a:sym typeface="Arial"/>
              </a:rPr>
              <a:t>Week 1</a:t>
            </a:r>
            <a:endParaRPr sz="8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In the same way we practice good hygiene to avoid sickness you also need to develop good cyber hygiene to avoid getting malware on your machine! Malware is like an illness for your computer and can be a real drag to get over. Make sure to be observant about what links you click on and sites you visit so as to keep your computer healthy from any illnesses that it may contract.</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u="sng">
                <a:solidFill>
                  <a:schemeClr val="dk1"/>
                </a:solidFill>
                <a:latin typeface="Arial"/>
                <a:ea typeface="Arial"/>
                <a:cs typeface="Arial"/>
                <a:sym typeface="Arial"/>
              </a:rPr>
              <a:t>Week 2</a:t>
            </a:r>
            <a:endParaRPr sz="8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While most of us don’t enjoy going to our doctors for checkups and shots, we reluctantly do it because we know it is important to make sure we stay healthy. The same goes for updating your computer! While it may be annoying having to wait while your computer completes what seems like the fifth update this month, it will ensure that your computer has everything it needs to stay healthy from all the known malware strands that could infect your computer.</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  </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u="sng">
                <a:solidFill>
                  <a:schemeClr val="dk1"/>
                </a:solidFill>
                <a:latin typeface="Arial"/>
                <a:ea typeface="Arial"/>
                <a:cs typeface="Arial"/>
                <a:sym typeface="Arial"/>
              </a:rPr>
              <a:t>Week 3</a:t>
            </a:r>
            <a:endParaRPr sz="8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Malware is like a box of chocolates, you never know what you're gonna get … This might not be the original saying but it does hold true! Malware can come in many different forms such as ransomware, spyware, adware, scareware, and others. Knowing what ‘wares’ exist will help you recognize and avoid malware no matter what form it comes in.</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 </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u="sng">
                <a:solidFill>
                  <a:schemeClr val="dk1"/>
                </a:solidFill>
                <a:latin typeface="Arial"/>
                <a:ea typeface="Arial"/>
                <a:cs typeface="Arial"/>
                <a:sym typeface="Arial"/>
              </a:rPr>
              <a:t>Week 4</a:t>
            </a:r>
            <a:endParaRPr sz="8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Much like how security guards protect banks from robbers, antivirus software is designed to protect your computer from malware. But some robbers are so skilled they can sneak past the security without them ever knowing they were there until it's too late! Malware also has this ability, and it’s called obfuscation. This doesn’t mean your antivirus is pointless. I mean you wouldn’t want a bank without security, right? But to ensure you aren’t inviting robbers in be cautious what sites you visit and files you download!</a:t>
            </a:r>
            <a:endParaRPr sz="800" u="sng">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IoT</a:t>
            </a:r>
            <a:endParaRPr/>
          </a:p>
          <a:p>
            <a:pPr indent="0" lvl="0" marL="0" rtl="0" algn="l">
              <a:spcBef>
                <a:spcPts val="0"/>
              </a:spcBef>
              <a:spcAft>
                <a:spcPts val="0"/>
              </a:spcAft>
              <a:buClr>
                <a:schemeClr val="dk1"/>
              </a:buClr>
              <a:buSzPts val="1100"/>
              <a:buFont typeface="Arial"/>
              <a:buNone/>
            </a:pPr>
            <a:r>
              <a:rPr lang="en" sz="2200">
                <a:solidFill>
                  <a:schemeClr val="accent1"/>
                </a:solidFill>
              </a:rPr>
              <a:t>WEEK BY WEEK</a:t>
            </a:r>
            <a:endParaRPr sz="2200">
              <a:solidFill>
                <a:schemeClr val="accent1"/>
              </a:solidFill>
            </a:endParaRPr>
          </a:p>
          <a:p>
            <a:pPr indent="0" lvl="0" marL="0" rtl="0" algn="l">
              <a:spcBef>
                <a:spcPts val="0"/>
              </a:spcBef>
              <a:spcAft>
                <a:spcPts val="0"/>
              </a:spcAft>
              <a:buNone/>
            </a:pPr>
            <a:r>
              <a:t/>
            </a:r>
            <a:endParaRPr/>
          </a:p>
        </p:txBody>
      </p:sp>
      <p:sp>
        <p:nvSpPr>
          <p:cNvPr id="187" name="Google Shape;187;p26"/>
          <p:cNvSpPr txBox="1"/>
          <p:nvPr>
            <p:ph idx="1" type="body"/>
          </p:nvPr>
        </p:nvSpPr>
        <p:spPr>
          <a:xfrm>
            <a:off x="4644675" y="212425"/>
            <a:ext cx="4166400" cy="43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1</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Everybody wants the newest Internet of Things (IoT) devices because who doesn’t want a fridge that can tell you when you are running out of pizza rolls?! IoT devices provide greater convenience and connectivity, but they are also bringing more vulnerabilities. Consistently updating your IoT devices will help to protect from nosey cyber criminals … and make sure that you never run out of pizza rolls.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2</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You wouldn’t hand out a copy of your house key to anybody who asks, so why would you let strangers know your IoT devices password? By failing to change the default credentials on your IoT devices you are basically giving away the keys to the kingdom and allowing anyone to access your devices. Make sure to change the default credentials to ensure your password and username aren’t public knowledge and are only known by you.</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3</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Bears love to eat the low hanging fruit from trees because it's easy to reach! For cyber criminals IoT devices are the ‘low hanging fruit. So make sure to read reviews on your devices before you purchase them and always change the default credentials and security settings! You don’t want to give the bears a reason to come poking around.</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Week 4</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BOGO sale deal buy one IoT device you are also getting one free vulnerability.</a:t>
            </a:r>
            <a:endParaRPr sz="1400"/>
          </a:p>
          <a:p>
            <a:pPr indent="0" lvl="0" marL="0" rtl="0" algn="l">
              <a:spcBef>
                <a:spcPts val="0"/>
              </a:spcBef>
              <a:spcAft>
                <a:spcPts val="0"/>
              </a:spcAft>
              <a:buNone/>
            </a:pPr>
            <a:r>
              <a:t/>
            </a:r>
            <a:endParaRPr sz="800" u="sng">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CONCEPTS</a:t>
            </a:r>
            <a:endParaRPr/>
          </a:p>
          <a:p>
            <a:pPr indent="0" lvl="0" marL="0" rtl="0" algn="l">
              <a:spcBef>
                <a:spcPts val="0"/>
              </a:spcBef>
              <a:spcAft>
                <a:spcPts val="0"/>
              </a:spcAft>
              <a:buNone/>
            </a:pPr>
            <a:r>
              <a:t/>
            </a:r>
            <a:endParaRPr/>
          </a:p>
        </p:txBody>
      </p:sp>
      <p:sp>
        <p:nvSpPr>
          <p:cNvPr id="193" name="Google Shape;193;p2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Never share your password:</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You’d never share your toothbrush.  So, why would you share your password?  You may trust your friends intentions, but you may not be able to trust their hygiene.  Always stay vigilant with who has access to your passwords…and toothbrush.</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Password Managers:</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 can all be picky with our clothes and some even try to never wear the same outfit more than once! We need to be this picky with our passwords. A password manager can create and store new strong passwords for us. Now you will never have to worry about creating a new password again! … needs work</a:t>
            </a:r>
            <a:endParaRPr sz="800" u="sng">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Events One-Liner</a:t>
            </a:r>
            <a:endParaRPr/>
          </a:p>
          <a:p>
            <a:pPr indent="0" lvl="0" marL="0" rtl="0" algn="l">
              <a:spcBef>
                <a:spcPts val="0"/>
              </a:spcBef>
              <a:spcAft>
                <a:spcPts val="0"/>
              </a:spcAft>
              <a:buClr>
                <a:schemeClr val="dk1"/>
              </a:buClr>
              <a:buSzPts val="1100"/>
              <a:buFont typeface="Arial"/>
              <a:buNone/>
            </a:pPr>
            <a:r>
              <a:rPr lang="en"/>
              <a:t>Messaging</a:t>
            </a:r>
            <a:endParaRPr/>
          </a:p>
        </p:txBody>
      </p:sp>
      <p:sp>
        <p:nvSpPr>
          <p:cNvPr id="199" name="Google Shape;199;p28"/>
          <p:cNvSpPr txBox="1"/>
          <p:nvPr>
            <p:ph idx="1" type="body"/>
          </p:nvPr>
        </p:nvSpPr>
        <p:spPr>
          <a:xfrm>
            <a:off x="4644675" y="500925"/>
            <a:ext cx="4166400" cy="422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Living Security Hosted Live Webinar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Living Security’s live webinar will discuss the world’s latest security risks and vulnerabilities we are facing, featuring Kelley Bray.</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Improv Group</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Join Fish Sticks Comedy live for their interactive, hilarious improv show centered around cybersecurity concepts like how sharing a toothbrush is like sharing a password.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Speaker: Christopher Hadnagy</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Ever wonder what it’s like to be a hacker? Join us for a live session with Social Engineering LLC’s Chris Hadnagy as he tells real-life stories, along with a Q&amp;A.</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Cyber Hygiene Recorded Webinar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Living Security’s Graham Westbrook, discusses what it means to know about your cyber hygiene -- how clean are you?</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CyberEscape Online</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Figure out what happened at Gizmo! An entirely virtual Escape Room will guide your team to uncover clues to identify and locate the insider threat.</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True Eye Viewing Party</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Grab your popcorn and watch Adrian, a new hire at a top AI firm, track an AI gone rogue and hopefully save a kidnapped co-worker!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Events One-Liner</a:t>
            </a:r>
            <a:endParaRPr/>
          </a:p>
          <a:p>
            <a:pPr indent="0" lvl="0" marL="0" rtl="0" algn="l">
              <a:spcBef>
                <a:spcPts val="0"/>
              </a:spcBef>
              <a:spcAft>
                <a:spcPts val="0"/>
              </a:spcAft>
              <a:buNone/>
            </a:pPr>
            <a:r>
              <a:rPr lang="en"/>
              <a:t>Messaging</a:t>
            </a:r>
            <a:endParaRPr/>
          </a:p>
        </p:txBody>
      </p:sp>
      <p:sp>
        <p:nvSpPr>
          <p:cNvPr id="205" name="Google Shape;205;p2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Zombie Hotspot Game</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Search, click, and locate all of the security threats in today’s game...watch out for zombies!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Craft a Phish Game</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Do you think you have a sharp eye? Can you spot a phishing email from a mile away? Let’s test that in Craft a Phish -- determine if an email is a phish or legit.</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Rawfish/Sushi Game</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Can you identify emails purely from the raw email log? Let’s put it to the test.</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Security Feud</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Are you a fan of game shows? Now you can play one! Join a team and come play Security Feud.</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7 Deadly Sins Slide Deck</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 all know a variety of security threats to watch out for, but what are security’s 7 Deadly Sins? Check out this presentation to find out if you’re guilty of one or more.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EVENTS</a:t>
            </a:r>
            <a:endParaRPr/>
          </a:p>
        </p:txBody>
      </p:sp>
      <p:sp>
        <p:nvSpPr>
          <p:cNvPr id="211" name="Google Shape;211;p30"/>
          <p:cNvSpPr txBox="1"/>
          <p:nvPr>
            <p:ph idx="1" type="body"/>
          </p:nvPr>
        </p:nvSpPr>
        <p:spPr>
          <a:xfrm>
            <a:off x="4324175" y="91025"/>
            <a:ext cx="4726200" cy="481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Living Security Hosted Live Webinar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A key factor of being secure is knowing the threats of today AND tomorrow. Join Living Security as they discusses latest vulnerabilities and threats in the security world.</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8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Improv Group</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Join us for this fun, interactive learning experience to take a look at security and threats in a different way. Fish Sticks Comedy will build hilarious scenarios and games off of YOUR suggestions.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8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Speaker: Chrisopher Hadnagy</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Famous human hacker Christopher Hadnagy and his crew at Social-Engineer, LLC are booked to tell real-life hacker stories from the trenches - learn the risks (and consequences) that real companies have had to face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Cyber Hygiene Recorded Webinar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Living Security’s Graham Westbrook, Director of Intelligence and Content, and Ashley Rose, CEO, talk about the specifics of Cyber Hygiene and things to watch out for when working from home.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CyberEscape Online</a:t>
            </a:r>
            <a:r>
              <a:rPr lang="en" sz="900">
                <a:solidFill>
                  <a:schemeClr val="dk1"/>
                </a:solidFill>
                <a:latin typeface="Arial"/>
                <a:ea typeface="Arial"/>
                <a:cs typeface="Arial"/>
                <a:sym typeface="Arial"/>
              </a:rPr>
              <a:t> |</a:t>
            </a:r>
            <a:r>
              <a:rPr lang="en" sz="900">
                <a:solidFill>
                  <a:srgbClr val="0B5394"/>
                </a:solidFill>
                <a:latin typeface="Arial"/>
                <a:ea typeface="Arial"/>
                <a:cs typeface="Arial"/>
                <a:sym typeface="Arial"/>
              </a:rPr>
              <a:t> </a:t>
            </a:r>
            <a:r>
              <a:rPr lang="en" sz="900" u="sng">
                <a:solidFill>
                  <a:srgbClr val="0B5394"/>
                </a:solidFill>
                <a:latin typeface="Arial"/>
                <a:ea typeface="Arial"/>
                <a:cs typeface="Arial"/>
                <a:sym typeface="Arial"/>
                <a:hlinkClick r:id="rId3"/>
              </a:rPr>
              <a:t>One-Pager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CyberEscape Online is Living Security’s first entirely virtual escape room. This team building event is set at Gizmo Corp, where you and your team will help investigators follow an insider threat’s steps. See the attached one-pager for more info!</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7 Deadly Sins Slide Deck</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How secure are you? It’s easy to overlook everyday security violations at work or while in the comfort of your own home. Let’s explore the 7 Deadly Sins when it comes to working from home.</a:t>
            </a:r>
            <a:endParaRPr sz="900" u="sng">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EVENTS</a:t>
            </a:r>
            <a:endParaRPr/>
          </a:p>
        </p:txBody>
      </p:sp>
      <p:sp>
        <p:nvSpPr>
          <p:cNvPr id="217" name="Google Shape;217;p31"/>
          <p:cNvSpPr txBox="1"/>
          <p:nvPr>
            <p:ph idx="1" type="body"/>
          </p:nvPr>
        </p:nvSpPr>
        <p:spPr>
          <a:xfrm>
            <a:off x="4293825" y="144125"/>
            <a:ext cx="4673100" cy="477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True Eye Viewing Party</a:t>
            </a:r>
            <a:r>
              <a:rPr lang="en" sz="900">
                <a:solidFill>
                  <a:schemeClr val="dk1"/>
                </a:solidFill>
                <a:latin typeface="Arial"/>
                <a:ea typeface="Arial"/>
                <a:cs typeface="Arial"/>
                <a:sym typeface="Arial"/>
              </a:rPr>
              <a:t> | </a:t>
            </a:r>
            <a:r>
              <a:rPr lang="en" sz="900" u="sng">
                <a:solidFill>
                  <a:srgbClr val="0B5394"/>
                </a:solidFill>
                <a:latin typeface="Arial"/>
                <a:ea typeface="Arial"/>
                <a:cs typeface="Arial"/>
                <a:sym typeface="Arial"/>
                <a:hlinkClick r:id="rId3"/>
              </a:rPr>
              <a:t>One Pager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Follow Adrian through his first day at a global AI-technology firm. Adrian’s policy orientation and security training quickly spin into suspense and intrigue as his personal AI device, Guide, starts asking him to do unethical and even dangerous things with sensitive data. Grab some popcorn, sit back, and enjoy!</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			</a:t>
            </a:r>
            <a:endParaRPr sz="900" u="sng">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Zombie Hotspot Game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There are security violations everywhere. It’s up to you to find everything that can be a threat to your security safety. It’s a race against the clock, can you find the security violations in time?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Craft a Phish Game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Phishing can be obvious but it can also look and feel all-too-real. It’s easier to spot a phishing email when you think like an attacker and not like a victim. Locate the phishing indicators that are the most difficult to spot or least obvious to an average computer user</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Rawfish/Sushi Game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Let’s test your security knowledge in this advanced game. Locate the malicious phishing emails using only the email raw logs in this game.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u="sng">
                <a:solidFill>
                  <a:schemeClr val="dk1"/>
                </a:solidFill>
                <a:latin typeface="Arial"/>
                <a:ea typeface="Arial"/>
                <a:cs typeface="Arial"/>
                <a:sym typeface="Arial"/>
              </a:rPr>
              <a:t>Security Feud</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Quick on the buzzer? Join us for a fun, immersive security awareness training with 19 cybersecurity-themed crowdsourced question. May the best team win!</a:t>
            </a:r>
            <a:endParaRPr sz="900">
              <a:solidFill>
                <a:schemeClr val="dk1"/>
              </a:solidFill>
              <a:latin typeface="Arial"/>
              <a:ea typeface="Arial"/>
              <a:cs typeface="Arial"/>
              <a:sym typeface="Arial"/>
            </a:endParaRPr>
          </a:p>
          <a:p>
            <a:pPr indent="0" lvl="0" marL="0" rtl="0" algn="l">
              <a:spcBef>
                <a:spcPts val="0"/>
              </a:spcBef>
              <a:spcAft>
                <a:spcPts val="0"/>
              </a:spcAft>
              <a:buNone/>
            </a:pPr>
            <a:r>
              <a:t/>
            </a:r>
            <a:endParaRPr sz="700" u="sng">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a:t>
            </a:r>
            <a:endParaRPr/>
          </a:p>
          <a:p>
            <a:pPr indent="0" lvl="0" marL="0" rtl="0" algn="l">
              <a:spcBef>
                <a:spcPts val="0"/>
              </a:spcBef>
              <a:spcAft>
                <a:spcPts val="0"/>
              </a:spcAft>
              <a:buNone/>
            </a:pPr>
            <a:r>
              <a:rPr lang="en"/>
              <a:t>Thumbnails</a:t>
            </a:r>
            <a:endParaRPr/>
          </a:p>
          <a:p>
            <a:pPr indent="0" lvl="0" marL="0" rtl="0" algn="l">
              <a:spcBef>
                <a:spcPts val="0"/>
              </a:spcBef>
              <a:spcAft>
                <a:spcPts val="0"/>
              </a:spcAft>
              <a:buClr>
                <a:schemeClr val="dk1"/>
              </a:buClr>
              <a:buSzPts val="1100"/>
              <a:buFont typeface="Arial"/>
              <a:buNone/>
            </a:pPr>
            <a:r>
              <a:rPr lang="en" sz="1100"/>
              <a:t>Right-click image to copy/save as image</a:t>
            </a:r>
            <a:endParaRPr/>
          </a:p>
        </p:txBody>
      </p:sp>
      <p:pic>
        <p:nvPicPr>
          <p:cNvPr id="223" name="Google Shape;223;p32"/>
          <p:cNvPicPr preferRelativeResize="0"/>
          <p:nvPr/>
        </p:nvPicPr>
        <p:blipFill>
          <a:blip r:embed="rId3">
            <a:alphaModFix/>
          </a:blip>
          <a:stretch>
            <a:fillRect/>
          </a:stretch>
        </p:blipFill>
        <p:spPr>
          <a:xfrm>
            <a:off x="4361650" y="191025"/>
            <a:ext cx="2117675" cy="1512625"/>
          </a:xfrm>
          <a:prstGeom prst="rect">
            <a:avLst/>
          </a:prstGeom>
          <a:noFill/>
          <a:ln>
            <a:noFill/>
          </a:ln>
        </p:spPr>
      </p:pic>
      <p:pic>
        <p:nvPicPr>
          <p:cNvPr id="224" name="Google Shape;224;p32"/>
          <p:cNvPicPr preferRelativeResize="0"/>
          <p:nvPr/>
        </p:nvPicPr>
        <p:blipFill>
          <a:blip r:embed="rId4">
            <a:alphaModFix/>
          </a:blip>
          <a:stretch>
            <a:fillRect/>
          </a:stretch>
        </p:blipFill>
        <p:spPr>
          <a:xfrm>
            <a:off x="6908975" y="216988"/>
            <a:ext cx="2044975" cy="1460700"/>
          </a:xfrm>
          <a:prstGeom prst="rect">
            <a:avLst/>
          </a:prstGeom>
          <a:noFill/>
          <a:ln>
            <a:noFill/>
          </a:ln>
        </p:spPr>
      </p:pic>
      <p:pic>
        <p:nvPicPr>
          <p:cNvPr id="225" name="Google Shape;225;p32"/>
          <p:cNvPicPr preferRelativeResize="0"/>
          <p:nvPr/>
        </p:nvPicPr>
        <p:blipFill>
          <a:blip r:embed="rId5">
            <a:alphaModFix/>
          </a:blip>
          <a:stretch>
            <a:fillRect/>
          </a:stretch>
        </p:blipFill>
        <p:spPr>
          <a:xfrm>
            <a:off x="4361650" y="1886600"/>
            <a:ext cx="2117675" cy="1512625"/>
          </a:xfrm>
          <a:prstGeom prst="rect">
            <a:avLst/>
          </a:prstGeom>
          <a:noFill/>
          <a:ln>
            <a:noFill/>
          </a:ln>
        </p:spPr>
      </p:pic>
      <p:pic>
        <p:nvPicPr>
          <p:cNvPr id="226" name="Google Shape;226;p32"/>
          <p:cNvPicPr preferRelativeResize="0"/>
          <p:nvPr/>
        </p:nvPicPr>
        <p:blipFill>
          <a:blip r:embed="rId6">
            <a:alphaModFix/>
          </a:blip>
          <a:stretch>
            <a:fillRect/>
          </a:stretch>
        </p:blipFill>
        <p:spPr>
          <a:xfrm>
            <a:off x="6908975" y="1938529"/>
            <a:ext cx="2044975" cy="1460697"/>
          </a:xfrm>
          <a:prstGeom prst="rect">
            <a:avLst/>
          </a:prstGeom>
          <a:noFill/>
          <a:ln>
            <a:noFill/>
          </a:ln>
        </p:spPr>
      </p:pic>
      <p:pic>
        <p:nvPicPr>
          <p:cNvPr id="227" name="Google Shape;227;p32"/>
          <p:cNvPicPr preferRelativeResize="0"/>
          <p:nvPr/>
        </p:nvPicPr>
        <p:blipFill>
          <a:blip r:embed="rId7">
            <a:alphaModFix/>
          </a:blip>
          <a:stretch>
            <a:fillRect/>
          </a:stretch>
        </p:blipFill>
        <p:spPr>
          <a:xfrm>
            <a:off x="4361650" y="3528000"/>
            <a:ext cx="2117675" cy="1512625"/>
          </a:xfrm>
          <a:prstGeom prst="rect">
            <a:avLst/>
          </a:prstGeom>
          <a:noFill/>
          <a:ln>
            <a:noFill/>
          </a:ln>
        </p:spPr>
      </p:pic>
      <p:pic>
        <p:nvPicPr>
          <p:cNvPr id="228" name="Google Shape;228;p32"/>
          <p:cNvPicPr preferRelativeResize="0"/>
          <p:nvPr/>
        </p:nvPicPr>
        <p:blipFill>
          <a:blip r:embed="rId8">
            <a:alphaModFix/>
          </a:blip>
          <a:stretch>
            <a:fillRect/>
          </a:stretch>
        </p:blipFill>
        <p:spPr>
          <a:xfrm>
            <a:off x="6872625" y="3528000"/>
            <a:ext cx="2117675" cy="1512625"/>
          </a:xfrm>
          <a:prstGeom prst="rect">
            <a:avLst/>
          </a:prstGeom>
          <a:noFill/>
          <a:ln>
            <a:noFill/>
          </a:ln>
        </p:spPr>
      </p:pic>
      <p:sp>
        <p:nvSpPr>
          <p:cNvPr id="229" name="Google Shape;229;p32"/>
          <p:cNvSpPr txBox="1"/>
          <p:nvPr/>
        </p:nvSpPr>
        <p:spPr>
          <a:xfrm rot="-1691094">
            <a:off x="4225643" y="2419304"/>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
        <p:nvSpPr>
          <p:cNvPr id="230" name="Google Shape;230;p32"/>
          <p:cNvSpPr txBox="1"/>
          <p:nvPr/>
        </p:nvSpPr>
        <p:spPr>
          <a:xfrm rot="-1691094">
            <a:off x="3843468" y="4018004"/>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
        <p:nvSpPr>
          <p:cNvPr id="231" name="Google Shape;231;p32"/>
          <p:cNvSpPr txBox="1"/>
          <p:nvPr/>
        </p:nvSpPr>
        <p:spPr>
          <a:xfrm rot="-1691094">
            <a:off x="6514731" y="835779"/>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Event</a:t>
            </a:r>
            <a:endParaRPr/>
          </a:p>
          <a:p>
            <a:pPr indent="0" lvl="0" marL="0" rtl="0" algn="l">
              <a:spcBef>
                <a:spcPts val="0"/>
              </a:spcBef>
              <a:spcAft>
                <a:spcPts val="0"/>
              </a:spcAft>
              <a:buNone/>
            </a:pPr>
            <a:r>
              <a:rPr lang="en"/>
              <a:t>Thumbnails</a:t>
            </a:r>
            <a:endParaRPr/>
          </a:p>
          <a:p>
            <a:pPr indent="0" lvl="0" marL="0" rtl="0" algn="l">
              <a:spcBef>
                <a:spcPts val="0"/>
              </a:spcBef>
              <a:spcAft>
                <a:spcPts val="0"/>
              </a:spcAft>
              <a:buNone/>
            </a:pPr>
            <a:r>
              <a:rPr lang="en" sz="1100"/>
              <a:t>Right-click image to copy/save as image</a:t>
            </a:r>
            <a:endParaRPr sz="1100"/>
          </a:p>
        </p:txBody>
      </p:sp>
      <p:pic>
        <p:nvPicPr>
          <p:cNvPr id="237" name="Google Shape;237;p33"/>
          <p:cNvPicPr preferRelativeResize="0"/>
          <p:nvPr/>
        </p:nvPicPr>
        <p:blipFill>
          <a:blip r:embed="rId3">
            <a:alphaModFix/>
          </a:blip>
          <a:stretch>
            <a:fillRect/>
          </a:stretch>
        </p:blipFill>
        <p:spPr>
          <a:xfrm>
            <a:off x="4321600" y="661800"/>
            <a:ext cx="2292600" cy="1637572"/>
          </a:xfrm>
          <a:prstGeom prst="rect">
            <a:avLst/>
          </a:prstGeom>
          <a:noFill/>
          <a:ln>
            <a:noFill/>
          </a:ln>
        </p:spPr>
      </p:pic>
      <p:pic>
        <p:nvPicPr>
          <p:cNvPr id="238" name="Google Shape;238;p33"/>
          <p:cNvPicPr preferRelativeResize="0"/>
          <p:nvPr/>
        </p:nvPicPr>
        <p:blipFill>
          <a:blip r:embed="rId4">
            <a:alphaModFix/>
          </a:blip>
          <a:stretch>
            <a:fillRect/>
          </a:stretch>
        </p:blipFill>
        <p:spPr>
          <a:xfrm>
            <a:off x="6729775" y="661825"/>
            <a:ext cx="2292600" cy="1637550"/>
          </a:xfrm>
          <a:prstGeom prst="rect">
            <a:avLst/>
          </a:prstGeom>
          <a:noFill/>
          <a:ln>
            <a:noFill/>
          </a:ln>
        </p:spPr>
      </p:pic>
      <p:pic>
        <p:nvPicPr>
          <p:cNvPr id="239" name="Google Shape;239;p33"/>
          <p:cNvPicPr preferRelativeResize="0"/>
          <p:nvPr/>
        </p:nvPicPr>
        <p:blipFill>
          <a:blip r:embed="rId5">
            <a:alphaModFix/>
          </a:blip>
          <a:stretch>
            <a:fillRect/>
          </a:stretch>
        </p:blipFill>
        <p:spPr>
          <a:xfrm>
            <a:off x="4321600" y="2571750"/>
            <a:ext cx="2292600" cy="1637575"/>
          </a:xfrm>
          <a:prstGeom prst="rect">
            <a:avLst/>
          </a:prstGeom>
          <a:noFill/>
          <a:ln>
            <a:noFill/>
          </a:ln>
        </p:spPr>
      </p:pic>
      <p:pic>
        <p:nvPicPr>
          <p:cNvPr id="240" name="Google Shape;240;p33"/>
          <p:cNvPicPr preferRelativeResize="0"/>
          <p:nvPr/>
        </p:nvPicPr>
        <p:blipFill>
          <a:blip r:embed="rId6">
            <a:alphaModFix/>
          </a:blip>
          <a:stretch>
            <a:fillRect/>
          </a:stretch>
        </p:blipFill>
        <p:spPr>
          <a:xfrm>
            <a:off x="6729763" y="2571750"/>
            <a:ext cx="2292634" cy="1637575"/>
          </a:xfrm>
          <a:prstGeom prst="rect">
            <a:avLst/>
          </a:prstGeom>
          <a:noFill/>
          <a:ln>
            <a:noFill/>
          </a:ln>
        </p:spPr>
      </p:pic>
      <p:sp>
        <p:nvSpPr>
          <p:cNvPr id="241" name="Google Shape;241;p33"/>
          <p:cNvSpPr txBox="1"/>
          <p:nvPr/>
        </p:nvSpPr>
        <p:spPr>
          <a:xfrm rot="-1691094">
            <a:off x="4008443" y="1224754"/>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
        <p:nvSpPr>
          <p:cNvPr id="242" name="Google Shape;242;p33"/>
          <p:cNvSpPr txBox="1"/>
          <p:nvPr/>
        </p:nvSpPr>
        <p:spPr>
          <a:xfrm rot="-1691094">
            <a:off x="4150993" y="3015954"/>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
        <p:nvSpPr>
          <p:cNvPr id="243" name="Google Shape;243;p33"/>
          <p:cNvSpPr txBox="1"/>
          <p:nvPr/>
        </p:nvSpPr>
        <p:spPr>
          <a:xfrm rot="-1691094">
            <a:off x="6156368" y="3069629"/>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NCSAM MARKETING SCHEDULE CHECKLIST</a:t>
            </a:r>
            <a:endParaRPr/>
          </a:p>
        </p:txBody>
      </p:sp>
      <p:sp>
        <p:nvSpPr>
          <p:cNvPr id="52" name="Google Shape;52;p7"/>
          <p:cNvSpPr txBox="1"/>
          <p:nvPr>
            <p:ph idx="1" type="body"/>
          </p:nvPr>
        </p:nvSpPr>
        <p:spPr>
          <a:xfrm>
            <a:off x="4366550" y="176400"/>
            <a:ext cx="4701300" cy="4790700"/>
          </a:xfrm>
          <a:prstGeom prst="rect">
            <a:avLst/>
          </a:prstGeom>
        </p:spPr>
        <p:txBody>
          <a:bodyPr anchorCtr="0" anchor="ctr" bIns="91425" lIns="91425" spcFirstLastPara="1" rIns="91425" wrap="square" tIns="91425">
            <a:noAutofit/>
          </a:bodyPr>
          <a:lstStyle/>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Download one-pagers (Selected Series and CyberEscape Online)</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Personalize one-pagers with organization logos and information</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Select Weekly Security Concepts OR Themes</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Schedule blog releases with your Communications Department</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4 Weeks Pre-Launch</a:t>
            </a:r>
            <a:r>
              <a:rPr lang="en" sz="900">
                <a:solidFill>
                  <a:schemeClr val="dk1"/>
                </a:solidFill>
                <a:latin typeface="Arial"/>
                <a:ea typeface="Arial"/>
                <a:cs typeface="Arial"/>
                <a:sym typeface="Arial"/>
              </a:rPr>
              <a:t>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3 </a:t>
            </a:r>
            <a:r>
              <a:rPr lang="en" sz="900">
                <a:solidFill>
                  <a:srgbClr val="000000"/>
                </a:solidFill>
                <a:latin typeface="Arial"/>
                <a:ea typeface="Arial"/>
                <a:cs typeface="Arial"/>
                <a:sym typeface="Arial"/>
              </a:rPr>
              <a:t>Weeks Pre-Launch</a:t>
            </a:r>
            <a:r>
              <a:rPr lang="en" sz="900">
                <a:solidFill>
                  <a:schemeClr val="dk1"/>
                </a:solidFill>
                <a:latin typeface="Arial"/>
                <a:ea typeface="Arial"/>
                <a:cs typeface="Arial"/>
                <a:sym typeface="Arial"/>
              </a:rPr>
              <a:t>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2 </a:t>
            </a:r>
            <a:r>
              <a:rPr lang="en" sz="900">
                <a:solidFill>
                  <a:srgbClr val="000000"/>
                </a:solidFill>
                <a:latin typeface="Arial"/>
                <a:ea typeface="Arial"/>
                <a:cs typeface="Arial"/>
                <a:sym typeface="Arial"/>
              </a:rPr>
              <a:t>Weeks Pre-Launch</a:t>
            </a:r>
            <a:r>
              <a:rPr lang="en" sz="900">
                <a:solidFill>
                  <a:schemeClr val="dk1"/>
                </a:solidFill>
                <a:latin typeface="Arial"/>
                <a:ea typeface="Arial"/>
                <a:cs typeface="Arial"/>
                <a:sym typeface="Arial"/>
              </a:rPr>
              <a:t>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1 </a:t>
            </a:r>
            <a:r>
              <a:rPr lang="en" sz="900">
                <a:solidFill>
                  <a:srgbClr val="000000"/>
                </a:solidFill>
                <a:latin typeface="Arial"/>
                <a:ea typeface="Arial"/>
                <a:cs typeface="Arial"/>
                <a:sym typeface="Arial"/>
              </a:rPr>
              <a:t>Weeks Pre-Launch</a:t>
            </a:r>
            <a:r>
              <a:rPr lang="en" sz="900">
                <a:solidFill>
                  <a:schemeClr val="dk1"/>
                </a:solidFill>
                <a:latin typeface="Arial"/>
                <a:ea typeface="Arial"/>
                <a:cs typeface="Arial"/>
                <a:sym typeface="Arial"/>
              </a:rPr>
              <a:t>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1st Week Post-Launch</a:t>
            </a:r>
            <a:r>
              <a:rPr lang="en" sz="900">
                <a:solidFill>
                  <a:schemeClr val="dk1"/>
                </a:solidFill>
                <a:latin typeface="Arial"/>
                <a:ea typeface="Arial"/>
                <a:cs typeface="Arial"/>
                <a:sym typeface="Arial"/>
              </a:rPr>
              <a:t>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2nd Week</a:t>
            </a:r>
            <a:r>
              <a:rPr lang="en" sz="900">
                <a:solidFill>
                  <a:schemeClr val="dk1"/>
                </a:solidFill>
                <a:latin typeface="Arial"/>
                <a:ea typeface="Arial"/>
                <a:cs typeface="Arial"/>
                <a:sym typeface="Arial"/>
              </a:rPr>
              <a:t> Post-Launch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3rd Week</a:t>
            </a:r>
            <a:r>
              <a:rPr lang="en" sz="900">
                <a:solidFill>
                  <a:schemeClr val="dk1"/>
                </a:solidFill>
                <a:latin typeface="Arial"/>
                <a:ea typeface="Arial"/>
                <a:cs typeface="Arial"/>
                <a:sym typeface="Arial"/>
              </a:rPr>
              <a:t> Post-Launch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4th Week</a:t>
            </a:r>
            <a:r>
              <a:rPr lang="en" sz="900">
                <a:solidFill>
                  <a:schemeClr val="dk1"/>
                </a:solidFill>
                <a:latin typeface="Arial"/>
                <a:ea typeface="Arial"/>
                <a:cs typeface="Arial"/>
                <a:sym typeface="Arial"/>
              </a:rPr>
              <a:t> Post-Launch Email</a:t>
            </a:r>
            <a:endParaRPr sz="900">
              <a:solidFill>
                <a:srgbClr val="000000"/>
              </a:solidFill>
              <a:latin typeface="Arial"/>
              <a:ea typeface="Arial"/>
              <a:cs typeface="Arial"/>
              <a:sym typeface="Arial"/>
            </a:endParaRPr>
          </a:p>
          <a:p>
            <a:pPr indent="-285750" lvl="0" marL="457200" rtl="0" algn="l">
              <a:lnSpc>
                <a:spcPct val="200000"/>
              </a:lnSpc>
              <a:spcBef>
                <a:spcPts val="0"/>
              </a:spcBef>
              <a:spcAft>
                <a:spcPts val="0"/>
              </a:spcAft>
              <a:buClr>
                <a:srgbClr val="000000"/>
              </a:buClr>
              <a:buSzPts val="900"/>
              <a:buFont typeface="Arial"/>
              <a:buChar char="❏"/>
            </a:pPr>
            <a:r>
              <a:rPr lang="en" sz="900">
                <a:solidFill>
                  <a:srgbClr val="000000"/>
                </a:solidFill>
                <a:latin typeface="Arial"/>
                <a:ea typeface="Arial"/>
                <a:cs typeface="Arial"/>
                <a:sym typeface="Arial"/>
              </a:rPr>
              <a:t>Post NCSAM Email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Event</a:t>
            </a:r>
            <a:endParaRPr/>
          </a:p>
          <a:p>
            <a:pPr indent="0" lvl="0" marL="0" rtl="0" algn="l">
              <a:spcBef>
                <a:spcPts val="0"/>
              </a:spcBef>
              <a:spcAft>
                <a:spcPts val="0"/>
              </a:spcAft>
              <a:buClr>
                <a:schemeClr val="dk1"/>
              </a:buClr>
              <a:buSzPts val="1100"/>
              <a:buFont typeface="Arial"/>
              <a:buNone/>
            </a:pPr>
            <a:r>
              <a:rPr lang="en"/>
              <a:t>Thumbnails</a:t>
            </a:r>
            <a:endParaRPr/>
          </a:p>
          <a:p>
            <a:pPr indent="0" lvl="0" marL="0" rtl="0" algn="l">
              <a:spcBef>
                <a:spcPts val="0"/>
              </a:spcBef>
              <a:spcAft>
                <a:spcPts val="0"/>
              </a:spcAft>
              <a:buClr>
                <a:schemeClr val="dk1"/>
              </a:buClr>
              <a:buSzPts val="1100"/>
              <a:buFont typeface="Arial"/>
              <a:buNone/>
            </a:pPr>
            <a:r>
              <a:rPr lang="en" sz="1100"/>
              <a:t>Right-click image to copy/save as image</a:t>
            </a:r>
            <a:endParaRPr/>
          </a:p>
        </p:txBody>
      </p:sp>
      <p:pic>
        <p:nvPicPr>
          <p:cNvPr id="249" name="Google Shape;249;p34"/>
          <p:cNvPicPr preferRelativeResize="0"/>
          <p:nvPr/>
        </p:nvPicPr>
        <p:blipFill>
          <a:blip r:embed="rId3">
            <a:alphaModFix/>
          </a:blip>
          <a:stretch>
            <a:fillRect/>
          </a:stretch>
        </p:blipFill>
        <p:spPr>
          <a:xfrm>
            <a:off x="4315725" y="749101"/>
            <a:ext cx="2309950" cy="1649950"/>
          </a:xfrm>
          <a:prstGeom prst="rect">
            <a:avLst/>
          </a:prstGeom>
          <a:noFill/>
          <a:ln>
            <a:noFill/>
          </a:ln>
        </p:spPr>
      </p:pic>
      <p:pic>
        <p:nvPicPr>
          <p:cNvPr id="250" name="Google Shape;250;p34"/>
          <p:cNvPicPr preferRelativeResize="0"/>
          <p:nvPr/>
        </p:nvPicPr>
        <p:blipFill>
          <a:blip r:embed="rId4">
            <a:alphaModFix/>
          </a:blip>
          <a:stretch>
            <a:fillRect/>
          </a:stretch>
        </p:blipFill>
        <p:spPr>
          <a:xfrm>
            <a:off x="6705075" y="749100"/>
            <a:ext cx="2309950" cy="1649950"/>
          </a:xfrm>
          <a:prstGeom prst="rect">
            <a:avLst/>
          </a:prstGeom>
          <a:noFill/>
          <a:ln>
            <a:noFill/>
          </a:ln>
        </p:spPr>
      </p:pic>
      <p:pic>
        <p:nvPicPr>
          <p:cNvPr id="251" name="Google Shape;251;p34"/>
          <p:cNvPicPr preferRelativeResize="0"/>
          <p:nvPr/>
        </p:nvPicPr>
        <p:blipFill>
          <a:blip r:embed="rId5">
            <a:alphaModFix/>
          </a:blip>
          <a:stretch>
            <a:fillRect/>
          </a:stretch>
        </p:blipFill>
        <p:spPr>
          <a:xfrm>
            <a:off x="4315725" y="2601275"/>
            <a:ext cx="2309950" cy="1649950"/>
          </a:xfrm>
          <a:prstGeom prst="rect">
            <a:avLst/>
          </a:prstGeom>
          <a:noFill/>
          <a:ln>
            <a:noFill/>
          </a:ln>
        </p:spPr>
      </p:pic>
      <p:pic>
        <p:nvPicPr>
          <p:cNvPr id="252" name="Google Shape;252;p34"/>
          <p:cNvPicPr preferRelativeResize="0"/>
          <p:nvPr/>
        </p:nvPicPr>
        <p:blipFill>
          <a:blip r:embed="rId6">
            <a:alphaModFix/>
          </a:blip>
          <a:stretch>
            <a:fillRect/>
          </a:stretch>
        </p:blipFill>
        <p:spPr>
          <a:xfrm>
            <a:off x="6705075" y="2601275"/>
            <a:ext cx="2309950" cy="1649950"/>
          </a:xfrm>
          <a:prstGeom prst="rect">
            <a:avLst/>
          </a:prstGeom>
          <a:noFill/>
          <a:ln>
            <a:noFill/>
          </a:ln>
        </p:spPr>
      </p:pic>
      <p:sp>
        <p:nvSpPr>
          <p:cNvPr id="253" name="Google Shape;253;p34"/>
          <p:cNvSpPr txBox="1"/>
          <p:nvPr/>
        </p:nvSpPr>
        <p:spPr>
          <a:xfrm rot="-1691094">
            <a:off x="3968968" y="1205004"/>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
        <p:nvSpPr>
          <p:cNvPr id="254" name="Google Shape;254;p34"/>
          <p:cNvSpPr txBox="1"/>
          <p:nvPr/>
        </p:nvSpPr>
        <p:spPr>
          <a:xfrm rot="-1691094">
            <a:off x="6443318" y="1149604"/>
            <a:ext cx="2833470" cy="848931"/>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0000"/>
                </a:solidFill>
                <a:latin typeface="Montserrat"/>
                <a:ea typeface="Montserrat"/>
                <a:cs typeface="Montserrat"/>
                <a:sym typeface="Montserrat"/>
              </a:rPr>
              <a:t>UPGRADE</a:t>
            </a:r>
            <a:endParaRPr b="1" sz="2600">
              <a:solidFill>
                <a:srgbClr val="FF0000"/>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BLOGS</a:t>
            </a:r>
            <a:endParaRPr/>
          </a:p>
        </p:txBody>
      </p:sp>
      <p:sp>
        <p:nvSpPr>
          <p:cNvPr id="260" name="Google Shape;260;p35"/>
          <p:cNvSpPr txBox="1"/>
          <p:nvPr>
            <p:ph idx="1" type="body"/>
          </p:nvPr>
        </p:nvSpPr>
        <p:spPr>
          <a:xfrm>
            <a:off x="4631475" y="686700"/>
            <a:ext cx="4166400" cy="3770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3"/>
              </a:rPr>
              <a:t>Password Hygiene</a:t>
            </a:r>
            <a:r>
              <a:rPr lang="en" sz="900">
                <a:solidFill>
                  <a:schemeClr val="dk1"/>
                </a:solidFill>
                <a:latin typeface="Arial"/>
                <a:ea typeface="Arial"/>
                <a:cs typeface="Arial"/>
                <a:sym typeface="Arial"/>
              </a:rPr>
              <a:t> (related to Simon Says)</a:t>
            </a:r>
            <a:br>
              <a:rPr lang="en" sz="900">
                <a:solidFill>
                  <a:schemeClr val="dk1"/>
                </a:solidFill>
                <a:latin typeface="Arial"/>
                <a:ea typeface="Arial"/>
                <a:cs typeface="Arial"/>
                <a:sym typeface="Arial"/>
              </a:rPr>
            </a:br>
            <a:r>
              <a:rPr lang="en" sz="900">
                <a:solidFill>
                  <a:schemeClr val="dk1"/>
                </a:solidFill>
                <a:latin typeface="Arial"/>
                <a:ea typeface="Arial"/>
                <a:cs typeface="Arial"/>
                <a:sym typeface="Arial"/>
              </a:rPr>
              <a:t>People are more likely to learn when they feel like it addresses them personally. Check out Security guru, Melissa Plicque, explore real people's experiences with password strength and passphrases.</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4"/>
              </a:rPr>
              <a:t>Phishing Awareness</a:t>
            </a:r>
            <a:r>
              <a:rPr lang="en" sz="900">
                <a:solidFill>
                  <a:schemeClr val="dk1"/>
                </a:solidFill>
                <a:latin typeface="Arial"/>
                <a:ea typeface="Arial"/>
                <a:cs typeface="Arial"/>
                <a:sym typeface="Arial"/>
              </a:rPr>
              <a:t> (related to Simon Says and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If you are in rural Oklahoma, the advice is simple. Keep your booger hook off the bang switch! In other words, keep in mind dangerous realities of phishing emails and the need to keep from clicking on links unless you are absolutely intent on launching a URL.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5"/>
              </a:rPr>
              <a:t>Default Credentials</a:t>
            </a:r>
            <a:r>
              <a:rPr lang="en" sz="900">
                <a:solidFill>
                  <a:schemeClr val="dk1"/>
                </a:solidFill>
                <a:latin typeface="Arial"/>
                <a:ea typeface="Arial"/>
                <a:cs typeface="Arial"/>
                <a:sym typeface="Arial"/>
              </a:rPr>
              <a:t> (related to Simon Says and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Smart gadgets aren’t just a fad, they are here to stay...and Siri, Alexa and GoogleHome are happy to join the family.  Here’s the problem: they can store quite a bit of sensitive information and don’t always have your privacy top-of-mind.</a:t>
            </a:r>
            <a:br>
              <a:rPr lang="en" sz="900">
                <a:solidFill>
                  <a:schemeClr val="dk1"/>
                </a:solidFill>
                <a:latin typeface="Arial"/>
                <a:ea typeface="Arial"/>
                <a:cs typeface="Arial"/>
                <a:sym typeface="Arial"/>
              </a:rPr>
            </a:b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6"/>
              </a:rPr>
              <a:t>Virtual Private Network</a:t>
            </a:r>
            <a:r>
              <a:rPr lang="en" sz="900">
                <a:solidFill>
                  <a:schemeClr val="dk1"/>
                </a:solidFill>
                <a:latin typeface="Arial"/>
                <a:ea typeface="Arial"/>
                <a:cs typeface="Arial"/>
                <a:sym typeface="Arial"/>
              </a:rPr>
              <a:t> (related to TGIS and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How often do you use a VPN? The recent popularity of VPNs has made us look at them with a bit more scrutiny: which VPN should we use, when should we use it, and, most importantly, is it really that secure?</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7"/>
              </a:rPr>
              <a:t>Situational Awareness</a:t>
            </a:r>
            <a:r>
              <a:rPr lang="en" sz="900">
                <a:solidFill>
                  <a:srgbClr val="0B5394"/>
                </a:solidFill>
                <a:latin typeface="Arial"/>
                <a:ea typeface="Arial"/>
                <a:cs typeface="Arial"/>
                <a:sym typeface="Arial"/>
              </a:rPr>
              <a:t> </a:t>
            </a:r>
            <a:r>
              <a:rPr lang="en" sz="900">
                <a:solidFill>
                  <a:schemeClr val="dk1"/>
                </a:solidFill>
                <a:latin typeface="Arial"/>
                <a:ea typeface="Arial"/>
                <a:cs typeface="Arial"/>
                <a:sym typeface="Arial"/>
              </a:rPr>
              <a:t>(related to True Eye)</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There are implications for every person's actions. Let’s take a look at how to drive smart security awareness and how to inspire users to take advantage of the control they do have over their digital domain.</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900" u="sng">
              <a:solidFill>
                <a:srgbClr val="000000"/>
              </a:solidFill>
              <a:latin typeface="Arial"/>
              <a:ea typeface="Arial"/>
              <a:cs typeface="Arial"/>
              <a:sym typeface="Arial"/>
            </a:endParaRPr>
          </a:p>
          <a:p>
            <a:pPr indent="0" lvl="0" marL="0" rtl="0" algn="l">
              <a:lnSpc>
                <a:spcPct val="200000"/>
              </a:lnSpc>
              <a:spcBef>
                <a:spcPts val="0"/>
              </a:spcBef>
              <a:spcAft>
                <a:spcPts val="0"/>
              </a:spcAft>
              <a:buNone/>
            </a:pPr>
            <a:r>
              <a:t/>
            </a:r>
            <a:endParaRPr sz="900" u="sng">
              <a:solidFill>
                <a:srgbClr val="000000"/>
              </a:solidFill>
              <a:latin typeface="Arial"/>
              <a:ea typeface="Arial"/>
              <a:cs typeface="Arial"/>
              <a:sym typeface="Arial"/>
            </a:endParaRPr>
          </a:p>
          <a:p>
            <a:pPr indent="0" lvl="0" marL="0" rtl="0" algn="l">
              <a:spcBef>
                <a:spcPts val="0"/>
              </a:spcBef>
              <a:spcAft>
                <a:spcPts val="0"/>
              </a:spcAft>
              <a:buNone/>
            </a:pPr>
            <a:r>
              <a:t/>
            </a:r>
            <a:endParaRPr sz="900" u="sng">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BLOGS</a:t>
            </a:r>
            <a:endParaRPr/>
          </a:p>
        </p:txBody>
      </p:sp>
      <p:sp>
        <p:nvSpPr>
          <p:cNvPr id="266" name="Google Shape;266;p36"/>
          <p:cNvSpPr txBox="1"/>
          <p:nvPr>
            <p:ph idx="1" type="body"/>
          </p:nvPr>
        </p:nvSpPr>
        <p:spPr>
          <a:xfrm>
            <a:off x="4644675" y="370950"/>
            <a:ext cx="4166400" cy="440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3"/>
              </a:rPr>
              <a:t>7 Deadly Cybersecurity Sins</a:t>
            </a:r>
            <a:r>
              <a:rPr lang="en" sz="900">
                <a:solidFill>
                  <a:schemeClr val="dk1"/>
                </a:solidFill>
                <a:latin typeface="Arial"/>
                <a:ea typeface="Arial"/>
                <a:cs typeface="Arial"/>
                <a:sym typeface="Arial"/>
              </a:rPr>
              <a:t> (related to True Eye)</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Have you committed any of the 7 deadly cybersecurity sins? The key to sustaining culture change requires understanding not just your behavior, but also the identity and motivation behind each decision you make when it comes to security.</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4"/>
              </a:rPr>
              <a:t>Policy Awarenes</a:t>
            </a:r>
            <a:r>
              <a:rPr lang="en" sz="900" u="sng">
                <a:solidFill>
                  <a:schemeClr val="accent5"/>
                </a:solidFill>
                <a:latin typeface="Arial"/>
                <a:ea typeface="Arial"/>
                <a:cs typeface="Arial"/>
                <a:sym typeface="Arial"/>
                <a:hlinkClick r:id="rId5"/>
              </a:rPr>
              <a:t>s</a:t>
            </a:r>
            <a:r>
              <a:rPr lang="en" sz="900">
                <a:solidFill>
                  <a:schemeClr val="dk1"/>
                </a:solidFill>
                <a:latin typeface="Arial"/>
                <a:ea typeface="Arial"/>
                <a:cs typeface="Arial"/>
                <a:sym typeface="Arial"/>
              </a:rPr>
              <a:t> (related to True Eye)</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Too often we look at security awareness as a concept and not as behavior. Understanding awareness means understanding all the aspects of your life it can affect; at home, at work, and even on vacation.</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6"/>
              </a:rPr>
              <a:t>Social Engineering</a:t>
            </a:r>
            <a:r>
              <a:rPr lang="en" sz="900">
                <a:solidFill>
                  <a:schemeClr val="dk1"/>
                </a:solidFill>
                <a:latin typeface="Arial"/>
                <a:ea typeface="Arial"/>
                <a:cs typeface="Arial"/>
                <a:sym typeface="Arial"/>
              </a:rPr>
              <a:t> (related to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You receive a message on Facebook from an old friend you haven’t kept in touch with. The message says: “</a:t>
            </a:r>
            <a:r>
              <a:rPr i="1" lang="en" sz="900">
                <a:solidFill>
                  <a:schemeClr val="dk1"/>
                </a:solidFill>
                <a:latin typeface="Arial"/>
                <a:ea typeface="Arial"/>
                <a:cs typeface="Arial"/>
                <a:sym typeface="Arial"/>
              </a:rPr>
              <a:t>I just saw this movie [URL link] and it made me think of you. I miss you! XOXO.</a:t>
            </a:r>
            <a:r>
              <a:rPr lang="en" sz="900">
                <a:solidFill>
                  <a:schemeClr val="dk1"/>
                </a:solidFill>
                <a:latin typeface="Arial"/>
                <a:ea typeface="Arial"/>
                <a:cs typeface="Arial"/>
                <a:sym typeface="Arial"/>
              </a:rPr>
              <a:t>” Would you click?</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7"/>
              </a:rPr>
              <a:t>Secure WFH Workspace</a:t>
            </a:r>
            <a:r>
              <a:rPr lang="en" sz="900">
                <a:solidFill>
                  <a:schemeClr val="dk1"/>
                </a:solidFill>
                <a:latin typeface="Arial"/>
                <a:ea typeface="Arial"/>
                <a:cs typeface="Arial"/>
                <a:sym typeface="Arial"/>
              </a:rPr>
              <a:t> (related to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From a cybersecurity point of view, working remotely is a new playground for attackers. How secure is your workspace at home?</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8"/>
              </a:rPr>
              <a:t>Ransomware &amp; IoT</a:t>
            </a:r>
            <a:r>
              <a:rPr lang="en" sz="900">
                <a:solidFill>
                  <a:srgbClr val="0B5394"/>
                </a:solidFill>
                <a:latin typeface="Arial"/>
                <a:ea typeface="Arial"/>
                <a:cs typeface="Arial"/>
                <a:sym typeface="Arial"/>
              </a:rPr>
              <a:t> </a:t>
            </a:r>
            <a:r>
              <a:rPr lang="en" sz="900">
                <a:solidFill>
                  <a:schemeClr val="dk1"/>
                </a:solidFill>
                <a:latin typeface="Arial"/>
                <a:ea typeface="Arial"/>
                <a:cs typeface="Arial"/>
                <a:sym typeface="Arial"/>
              </a:rPr>
              <a:t>(related to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With IoT devices making up a $50USD billion market, our everyday lives are becoming more connected to cyberspace. These devices can do </a:t>
            </a:r>
            <a:r>
              <a:rPr b="1" i="1" lang="en" sz="900">
                <a:solidFill>
                  <a:schemeClr val="dk1"/>
                </a:solidFill>
                <a:latin typeface="Arial"/>
                <a:ea typeface="Arial"/>
                <a:cs typeface="Arial"/>
                <a:sym typeface="Arial"/>
              </a:rPr>
              <a:t>A LOT</a:t>
            </a:r>
            <a:r>
              <a:rPr lang="en" sz="900">
                <a:solidFill>
                  <a:schemeClr val="dk1"/>
                </a:solidFill>
                <a:latin typeface="Arial"/>
                <a:ea typeface="Arial"/>
                <a:cs typeface="Arial"/>
                <a:sym typeface="Arial"/>
              </a:rPr>
              <a:t>--do you know how to keep yourself secure?</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900">
              <a:solidFill>
                <a:srgbClr val="0B5394"/>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u="sng">
                <a:solidFill>
                  <a:srgbClr val="0B5394"/>
                </a:solidFill>
                <a:latin typeface="Arial"/>
                <a:ea typeface="Arial"/>
                <a:cs typeface="Arial"/>
                <a:sym typeface="Arial"/>
                <a:hlinkClick r:id="rId9"/>
              </a:rPr>
              <a:t>Cloud Security</a:t>
            </a:r>
            <a:r>
              <a:rPr lang="en" sz="900">
                <a:solidFill>
                  <a:schemeClr val="dk1"/>
                </a:solidFill>
                <a:latin typeface="Arial"/>
                <a:ea typeface="Arial"/>
                <a:cs typeface="Arial"/>
                <a:sym typeface="Arial"/>
              </a:rPr>
              <a:t> (related to Phishing IRL)</a:t>
            </a:r>
            <a:endParaRPr sz="9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Every minute, millions of people around the world transfer their documents and files in the cloud. With so much sensitive data, it is also important to recognize that there are security threats associated with cloud computing that must be addressed.</a:t>
            </a:r>
            <a:endParaRPr sz="9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8"/>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PRE-LAUNCH CONTACT PLAN</a:t>
            </a:r>
            <a:endParaRPr/>
          </a:p>
        </p:txBody>
      </p:sp>
      <p:sp>
        <p:nvSpPr>
          <p:cNvPr id="58" name="Google Shape;58;p8"/>
          <p:cNvSpPr txBox="1"/>
          <p:nvPr/>
        </p:nvSpPr>
        <p:spPr>
          <a:xfrm>
            <a:off x="454950" y="1281325"/>
            <a:ext cx="8234100" cy="5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accent1"/>
                </a:solidFill>
                <a:latin typeface="Roboto"/>
                <a:ea typeface="Roboto"/>
                <a:cs typeface="Roboto"/>
                <a:sym typeface="Roboto"/>
              </a:rPr>
              <a:t>Weekly email content...PLUS:</a:t>
            </a:r>
            <a:endParaRPr sz="2300">
              <a:solidFill>
                <a:schemeClr val="accent1"/>
              </a:solidFill>
              <a:latin typeface="Merriweather"/>
              <a:ea typeface="Merriweather"/>
              <a:cs typeface="Merriweather"/>
              <a:sym typeface="Merriweather"/>
            </a:endParaRPr>
          </a:p>
        </p:txBody>
      </p:sp>
      <p:pic>
        <p:nvPicPr>
          <p:cNvPr id="59" name="Google Shape;59;p8"/>
          <p:cNvPicPr preferRelativeResize="0"/>
          <p:nvPr/>
        </p:nvPicPr>
        <p:blipFill>
          <a:blip r:embed="rId3">
            <a:alphaModFix/>
          </a:blip>
          <a:stretch>
            <a:fillRect/>
          </a:stretch>
        </p:blipFill>
        <p:spPr>
          <a:xfrm>
            <a:off x="774475" y="2044950"/>
            <a:ext cx="2209149" cy="1578749"/>
          </a:xfrm>
          <a:prstGeom prst="rect">
            <a:avLst/>
          </a:prstGeom>
          <a:noFill/>
          <a:ln>
            <a:noFill/>
          </a:ln>
        </p:spPr>
      </p:pic>
      <p:sp>
        <p:nvSpPr>
          <p:cNvPr id="60" name="Google Shape;60;p8"/>
          <p:cNvSpPr txBox="1"/>
          <p:nvPr/>
        </p:nvSpPr>
        <p:spPr>
          <a:xfrm>
            <a:off x="362100" y="37471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Plug-in event one-pagers</a:t>
            </a:r>
            <a:endParaRPr sz="800">
              <a:solidFill>
                <a:srgbClr val="FFFFFF"/>
              </a:solidFill>
              <a:latin typeface="Roboto"/>
              <a:ea typeface="Roboto"/>
              <a:cs typeface="Roboto"/>
              <a:sym typeface="Roboto"/>
            </a:endParaRPr>
          </a:p>
        </p:txBody>
      </p:sp>
      <p:pic>
        <p:nvPicPr>
          <p:cNvPr id="61" name="Google Shape;61;p8"/>
          <p:cNvPicPr preferRelativeResize="0"/>
          <p:nvPr/>
        </p:nvPicPr>
        <p:blipFill rotWithShape="1">
          <a:blip r:embed="rId4">
            <a:alphaModFix/>
          </a:blip>
          <a:srcRect b="0" l="13050" r="13050" t="0"/>
          <a:stretch/>
        </p:blipFill>
        <p:spPr>
          <a:xfrm>
            <a:off x="3467425" y="2044950"/>
            <a:ext cx="2209149" cy="1578749"/>
          </a:xfrm>
          <a:prstGeom prst="rect">
            <a:avLst/>
          </a:prstGeom>
          <a:noFill/>
          <a:ln>
            <a:noFill/>
          </a:ln>
        </p:spPr>
      </p:pic>
      <p:pic>
        <p:nvPicPr>
          <p:cNvPr id="62" name="Google Shape;62;p8"/>
          <p:cNvPicPr preferRelativeResize="0"/>
          <p:nvPr/>
        </p:nvPicPr>
        <p:blipFill rotWithShape="1">
          <a:blip r:embed="rId5">
            <a:alphaModFix/>
          </a:blip>
          <a:srcRect b="0" l="15014" r="15021" t="0"/>
          <a:stretch/>
        </p:blipFill>
        <p:spPr>
          <a:xfrm>
            <a:off x="6160375" y="2044950"/>
            <a:ext cx="2209150" cy="1578749"/>
          </a:xfrm>
          <a:prstGeom prst="rect">
            <a:avLst/>
          </a:prstGeom>
          <a:noFill/>
          <a:ln>
            <a:noFill/>
          </a:ln>
        </p:spPr>
      </p:pic>
      <p:sp>
        <p:nvSpPr>
          <p:cNvPr id="63" name="Google Shape;63;p8"/>
          <p:cNvSpPr txBox="1"/>
          <p:nvPr/>
        </p:nvSpPr>
        <p:spPr>
          <a:xfrm>
            <a:off x="3055050" y="37471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Trailer videos</a:t>
            </a:r>
            <a:endParaRPr sz="800">
              <a:solidFill>
                <a:srgbClr val="FFFFFF"/>
              </a:solidFill>
              <a:latin typeface="Roboto"/>
              <a:ea typeface="Roboto"/>
              <a:cs typeface="Roboto"/>
              <a:sym typeface="Roboto"/>
            </a:endParaRPr>
          </a:p>
        </p:txBody>
      </p:sp>
      <p:sp>
        <p:nvSpPr>
          <p:cNvPr id="64" name="Google Shape;64;p8"/>
          <p:cNvSpPr txBox="1"/>
          <p:nvPr/>
        </p:nvSpPr>
        <p:spPr>
          <a:xfrm>
            <a:off x="5748000" y="3747150"/>
            <a:ext cx="3033900" cy="41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Security concept themed content</a:t>
            </a:r>
            <a:endParaRPr sz="800">
              <a:solidFill>
                <a:srgbClr val="FFFFFF"/>
              </a:solidFill>
              <a:latin typeface="Roboto"/>
              <a:ea typeface="Roboto"/>
              <a:cs typeface="Roboto"/>
              <a:sym typeface="Roboto"/>
            </a:endParaRPr>
          </a:p>
        </p:txBody>
      </p:sp>
      <p:sp>
        <p:nvSpPr>
          <p:cNvPr id="65" name="Google Shape;65;p8"/>
          <p:cNvSpPr/>
          <p:nvPr/>
        </p:nvSpPr>
        <p:spPr>
          <a:xfrm rot="5400000">
            <a:off x="4392600" y="2679226"/>
            <a:ext cx="358800" cy="310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accent2"/>
                </a:solidFill>
              </a:rPr>
              <a:t>4 WEEKS</a:t>
            </a:r>
            <a:endParaRPr sz="2100">
              <a:solidFill>
                <a:schemeClr val="accent2"/>
              </a:solidFill>
            </a:endParaRPr>
          </a:p>
          <a:p>
            <a:pPr indent="0" lvl="0" marL="0" rtl="0" algn="l">
              <a:spcBef>
                <a:spcPts val="0"/>
              </a:spcBef>
              <a:spcAft>
                <a:spcPts val="0"/>
              </a:spcAft>
              <a:buNone/>
            </a:pPr>
            <a:r>
              <a:rPr lang="en"/>
              <a:t>PRE-LAUNCH</a:t>
            </a:r>
            <a:endParaRPr/>
          </a:p>
        </p:txBody>
      </p:sp>
      <p:sp>
        <p:nvSpPr>
          <p:cNvPr id="71" name="Google Shape;71;p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October is National Cyber Security Awareness Month, and we have partnered with Living Security to bring you Gone Virtual: an exciting 4 weeks of activities and awareness.</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You can expect interactive and immersive experiences ranging from trainings to live events. Want a sneak peek? Check out one of the events you can look forward to below:</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[Insert Event from Slides]</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Keep your eyes peeled for more sneak peeks!</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Sign Off Here]</a:t>
            </a:r>
            <a:endParaRPr sz="800">
              <a:solidFill>
                <a:srgbClr val="000000"/>
              </a:solidFill>
              <a:highlight>
                <a:srgbClr val="CFE2F3"/>
              </a:highlight>
              <a:latin typeface="Arial"/>
              <a:ea typeface="Arial"/>
              <a:cs typeface="Arial"/>
              <a:sym typeface="Arial"/>
            </a:endParaRPr>
          </a:p>
          <a:p>
            <a:pPr indent="0" lvl="0" marL="0" rtl="0" algn="l">
              <a:spcBef>
                <a:spcPts val="0"/>
              </a:spcBef>
              <a:spcAft>
                <a:spcPts val="0"/>
              </a:spcAft>
              <a:buNone/>
            </a:pPr>
            <a:r>
              <a:t/>
            </a:r>
            <a:endParaRPr sz="800">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0"/>
          <p:cNvSpPr txBox="1"/>
          <p:nvPr>
            <p:ph idx="1" type="body"/>
          </p:nvPr>
        </p:nvSpPr>
        <p:spPr>
          <a:xfrm>
            <a:off x="46397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We’re excited about what we have in store for Cybersecurity Awareness Month, starting in just a few weeks. Featured next month are high-quality, immersive experiences to encourage habit-changing security awareness to keep our organization safe and secure. Living Security has helped us optimize security training and we think you’re going to like what you see; get ready to learn best practices and threats to look out for.</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Curious about the trainings we’ll be apart of? Check out two of the events below:</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[Insert Event from Slides]</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[Insert Event from Slides]</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Sign Off Here]</a:t>
            </a:r>
            <a:endParaRPr sz="800">
              <a:solidFill>
                <a:srgbClr val="000000"/>
              </a:solidFill>
              <a:highlight>
                <a:srgbClr val="CFE2F3"/>
              </a:highlight>
              <a:latin typeface="Arial"/>
              <a:ea typeface="Arial"/>
              <a:cs typeface="Arial"/>
              <a:sym typeface="Arial"/>
            </a:endParaRPr>
          </a:p>
          <a:p>
            <a:pPr indent="0" lvl="0" marL="0" rtl="0" algn="l">
              <a:spcBef>
                <a:spcPts val="0"/>
              </a:spcBef>
              <a:spcAft>
                <a:spcPts val="0"/>
              </a:spcAft>
              <a:buNone/>
            </a:pPr>
            <a:r>
              <a:t/>
            </a:r>
            <a:endParaRPr sz="800">
              <a:solidFill>
                <a:srgbClr val="000000"/>
              </a:solidFill>
              <a:latin typeface="Arial"/>
              <a:ea typeface="Arial"/>
              <a:cs typeface="Arial"/>
              <a:sym typeface="Arial"/>
            </a:endParaRPr>
          </a:p>
          <a:p>
            <a:pPr indent="0" lvl="0" marL="0" rtl="0" algn="l">
              <a:spcBef>
                <a:spcPts val="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77" name="Google Shape;77;p1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accent2"/>
                </a:solidFill>
              </a:rPr>
              <a:t>3</a:t>
            </a:r>
            <a:r>
              <a:rPr lang="en" sz="2100">
                <a:solidFill>
                  <a:schemeClr val="accent2"/>
                </a:solidFill>
              </a:rPr>
              <a:t> WEEKS</a:t>
            </a:r>
            <a:endParaRPr sz="2100">
              <a:solidFill>
                <a:schemeClr val="accent2"/>
              </a:solidFill>
            </a:endParaRPr>
          </a:p>
          <a:p>
            <a:pPr indent="0" lvl="0" marL="0" rtl="0" algn="l">
              <a:spcBef>
                <a:spcPts val="0"/>
              </a:spcBef>
              <a:spcAft>
                <a:spcPts val="0"/>
              </a:spcAft>
              <a:buNone/>
            </a:pPr>
            <a:r>
              <a:rPr lang="en"/>
              <a:t>PRE-LAUNCH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accent2"/>
                </a:solidFill>
              </a:rPr>
              <a:t>2 WEEKS</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PRE-LAUNCH</a:t>
            </a:r>
            <a:endParaRPr/>
          </a:p>
          <a:p>
            <a:pPr indent="0" lvl="0" marL="0" rtl="0" algn="l">
              <a:spcBef>
                <a:spcPts val="0"/>
              </a:spcBef>
              <a:spcAft>
                <a:spcPts val="0"/>
              </a:spcAft>
              <a:buClr>
                <a:schemeClr val="dk1"/>
              </a:buClr>
              <a:buSzPts val="1100"/>
              <a:buFont typeface="Arial"/>
              <a:buNone/>
            </a:pPr>
            <a:r>
              <a:rPr lang="en"/>
              <a:t>MODULES FOCUSED</a:t>
            </a:r>
            <a:endParaRPr/>
          </a:p>
          <a:p>
            <a:pPr indent="0" lvl="0" marL="0" rtl="0" algn="l">
              <a:spcBef>
                <a:spcPts val="0"/>
              </a:spcBef>
              <a:spcAft>
                <a:spcPts val="0"/>
              </a:spcAft>
              <a:buClr>
                <a:schemeClr val="dk1"/>
              </a:buClr>
              <a:buSzPts val="1100"/>
              <a:buFont typeface="Arial"/>
              <a:buNone/>
            </a:pPr>
            <a:r>
              <a:t/>
            </a:r>
            <a:endParaRPr sz="20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83" name="Google Shape;83;p1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dk1"/>
                </a:solidFill>
                <a:latin typeface="Arial"/>
                <a:ea typeface="Arial"/>
                <a:cs typeface="Arial"/>
                <a:sym typeface="Arial"/>
              </a:rPr>
              <a:t>Use this template or the Series-focused template on the previous slide to prepare your team for their cybersecurity awareness content on the Living Security Platform</a:t>
            </a:r>
            <a:endParaRPr b="1" sz="1000">
              <a:solidFill>
                <a:schemeClr val="dk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t/>
            </a:r>
            <a:endParaRPr b="1"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Greeting Here]</a:t>
            </a:r>
            <a:endParaRPr sz="10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000">
                <a:solidFill>
                  <a:schemeClr val="dk1"/>
                </a:solidFill>
                <a:latin typeface="Arial"/>
                <a:ea typeface="Arial"/>
                <a:cs typeface="Arial"/>
                <a:sym typeface="Arial"/>
              </a:rPr>
              <a:t>Living Security specializes in Hollywood-style, high quality content on their platform site. Get ready to be fully immersed in the world of cybersecurity. Move through the modules by answering questions and earning points to reach the top spot on the leaderboard.</a:t>
            </a:r>
            <a:br>
              <a:rPr lang="en" sz="1000">
                <a:solidFill>
                  <a:schemeClr val="dk1"/>
                </a:solidFill>
                <a:latin typeface="Arial"/>
                <a:ea typeface="Arial"/>
                <a:cs typeface="Arial"/>
                <a:sym typeface="Arial"/>
              </a:rPr>
            </a:b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Each week, different modules with various highlighted security concepts will be released. Check out the related blog for more info!</a:t>
            </a:r>
            <a:endParaRPr sz="10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[Insert related blog]</a:t>
            </a:r>
            <a:r>
              <a:rPr lang="en" sz="1000">
                <a:solidFill>
                  <a:schemeClr val="dk1"/>
                </a:solidFill>
                <a:latin typeface="Arial"/>
                <a:ea typeface="Arial"/>
                <a:cs typeface="Arial"/>
                <a:sym typeface="Arial"/>
              </a:rPr>
              <a:t> </a:t>
            </a:r>
            <a:endParaRPr sz="1000">
              <a:solidFill>
                <a:schemeClr val="dk1"/>
              </a:solidFill>
              <a:highlight>
                <a:srgbClr val="CFE2F3"/>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000">
                <a:solidFill>
                  <a:schemeClr val="dk1"/>
                </a:solidFill>
                <a:highlight>
                  <a:srgbClr val="CFE2F3"/>
                </a:highlight>
                <a:latin typeface="Arial"/>
                <a:ea typeface="Arial"/>
                <a:cs typeface="Arial"/>
                <a:sym typeface="Arial"/>
              </a:rPr>
              <a:t>[Your Sign Off Here]</a:t>
            </a:r>
            <a:endParaRPr b="1" sz="10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accent2"/>
                </a:solidFill>
              </a:rPr>
              <a:t>1 WEEK</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PRE-LAUNCH</a:t>
            </a:r>
            <a:endParaRPr/>
          </a:p>
          <a:p>
            <a:pPr indent="0" lvl="0" marL="0" rtl="0" algn="l">
              <a:spcBef>
                <a:spcPts val="0"/>
              </a:spcBef>
              <a:spcAft>
                <a:spcPts val="0"/>
              </a:spcAft>
              <a:buClr>
                <a:schemeClr val="dk1"/>
              </a:buClr>
              <a:buSzPts val="1100"/>
              <a:buFont typeface="Arial"/>
              <a:buNone/>
            </a:pPr>
            <a:r>
              <a:rPr lang="en" sz="2000"/>
              <a:t>(security concept)</a:t>
            </a:r>
            <a:endParaRPr sz="20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89" name="Google Shape;89;p12"/>
          <p:cNvSpPr txBox="1"/>
          <p:nvPr>
            <p:ph idx="1" type="body"/>
          </p:nvPr>
        </p:nvSpPr>
        <p:spPr>
          <a:xfrm>
            <a:off x="4651275" y="500925"/>
            <a:ext cx="4166400" cy="40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dk1"/>
                </a:solidFill>
                <a:latin typeface="Arial"/>
                <a:ea typeface="Arial"/>
                <a:cs typeface="Arial"/>
                <a:sym typeface="Arial"/>
              </a:rPr>
              <a:t>Use this template or the Themed Weeks-focused template on the next slide to prepare your team a week in advance</a:t>
            </a:r>
            <a:endParaRPr b="1"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8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highlight>
                  <a:srgbClr val="CFE2F3"/>
                </a:highlight>
                <a:latin typeface="Arial"/>
                <a:ea typeface="Arial"/>
                <a:cs typeface="Arial"/>
                <a:sym typeface="Arial"/>
              </a:rPr>
              <a:t>[Your Greeting Here]</a:t>
            </a:r>
            <a:endParaRPr sz="9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National Cyber Security Awareness Month is just around the corner.  With a month full of trainings and events...which you’ve already seen in our sneak peaks. Here is a taste of security concepts we’ll highlight over the next month:</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1: </a:t>
            </a:r>
            <a:r>
              <a:rPr lang="en" sz="900">
                <a:solidFill>
                  <a:schemeClr val="dk1"/>
                </a:solidFill>
                <a:highlight>
                  <a:srgbClr val="CFE2F3"/>
                </a:highlight>
                <a:latin typeface="Arial"/>
                <a:ea typeface="Arial"/>
                <a:cs typeface="Arial"/>
                <a:sym typeface="Arial"/>
              </a:rPr>
              <a:t>[Insert Security Concept Focus]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2: </a:t>
            </a:r>
            <a:r>
              <a:rPr lang="en" sz="900">
                <a:solidFill>
                  <a:schemeClr val="dk1"/>
                </a:solidFill>
                <a:highlight>
                  <a:srgbClr val="CFE2F3"/>
                </a:highlight>
                <a:latin typeface="Arial"/>
                <a:ea typeface="Arial"/>
                <a:cs typeface="Arial"/>
                <a:sym typeface="Arial"/>
              </a:rPr>
              <a:t>[Insert Security Concept Focus]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3: </a:t>
            </a:r>
            <a:r>
              <a:rPr lang="en" sz="900">
                <a:solidFill>
                  <a:schemeClr val="dk1"/>
                </a:solidFill>
                <a:highlight>
                  <a:srgbClr val="CFE2F3"/>
                </a:highlight>
                <a:latin typeface="Arial"/>
                <a:ea typeface="Arial"/>
                <a:cs typeface="Arial"/>
                <a:sym typeface="Arial"/>
              </a:rPr>
              <a:t>[Insert Security Concept Focus]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4: </a:t>
            </a:r>
            <a:r>
              <a:rPr lang="en" sz="900">
                <a:solidFill>
                  <a:schemeClr val="dk1"/>
                </a:solidFill>
                <a:highlight>
                  <a:srgbClr val="CFE2F3"/>
                </a:highlight>
                <a:latin typeface="Arial"/>
                <a:ea typeface="Arial"/>
                <a:cs typeface="Arial"/>
                <a:sym typeface="Arial"/>
              </a:rPr>
              <a:t>[Insert Security Concept Focus]</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You will begin to receive invitations in your email to Living Security’s platform site and to sign up for virtual Cybersecurity Escape Room sessions. Keep an eye out for those in your inbox over the next week from help@livingsecurity.com.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highlight>
                  <a:srgbClr val="CFE2F3"/>
                </a:highlight>
                <a:latin typeface="Arial"/>
                <a:ea typeface="Arial"/>
                <a:cs typeface="Arial"/>
                <a:sym typeface="Arial"/>
              </a:rPr>
              <a:t>[Your Sign Off Here]</a:t>
            </a:r>
            <a:endParaRPr b="1" sz="1000">
              <a:solidFill>
                <a:srgbClr val="000000"/>
              </a:solidFill>
              <a:latin typeface="Arial"/>
              <a:ea typeface="Arial"/>
              <a:cs typeface="Arial"/>
              <a:sym typeface="Arial"/>
            </a:endParaRPr>
          </a:p>
          <a:p>
            <a:pPr indent="0" lvl="0" marL="0" rtl="0" algn="l">
              <a:spcBef>
                <a:spcPts val="0"/>
              </a:spcBef>
              <a:spcAft>
                <a:spcPts val="0"/>
              </a:spcAft>
              <a:buNone/>
            </a:pPr>
            <a:r>
              <a:t/>
            </a:r>
            <a:endParaRPr sz="1000"/>
          </a:p>
          <a:p>
            <a:pPr indent="0" lvl="0" marL="0" rtl="0" algn="l">
              <a:spcBef>
                <a:spcPts val="0"/>
              </a:spcBef>
              <a:spcAft>
                <a:spcPts val="1600"/>
              </a:spcAft>
              <a:buNone/>
            </a:pPr>
            <a:r>
              <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accent2"/>
                </a:solidFill>
              </a:rPr>
              <a:t>1 WEEK</a:t>
            </a:r>
            <a:endParaRPr sz="2100">
              <a:solidFill>
                <a:schemeClr val="accent2"/>
              </a:solidFill>
            </a:endParaRPr>
          </a:p>
          <a:p>
            <a:pPr indent="0" lvl="0" marL="0" rtl="0" algn="l">
              <a:spcBef>
                <a:spcPts val="0"/>
              </a:spcBef>
              <a:spcAft>
                <a:spcPts val="0"/>
              </a:spcAft>
              <a:buClr>
                <a:schemeClr val="dk1"/>
              </a:buClr>
              <a:buSzPts val="1100"/>
              <a:buFont typeface="Arial"/>
              <a:buNone/>
            </a:pPr>
            <a:r>
              <a:rPr lang="en"/>
              <a:t>PRE-LAUNCH</a:t>
            </a:r>
            <a:endParaRPr/>
          </a:p>
          <a:p>
            <a:pPr indent="0" lvl="0" marL="0" rtl="0" algn="l">
              <a:spcBef>
                <a:spcPts val="0"/>
              </a:spcBef>
              <a:spcAft>
                <a:spcPts val="0"/>
              </a:spcAft>
              <a:buClr>
                <a:schemeClr val="dk1"/>
              </a:buClr>
              <a:buSzPts val="1100"/>
              <a:buFont typeface="Arial"/>
              <a:buNone/>
            </a:pPr>
            <a:r>
              <a:rPr lang="en" sz="2000"/>
              <a:t>(themed weeks)</a:t>
            </a:r>
            <a:endParaRPr sz="20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95" name="Google Shape;95;p13"/>
          <p:cNvSpPr txBox="1"/>
          <p:nvPr>
            <p:ph idx="1" type="body"/>
          </p:nvPr>
        </p:nvSpPr>
        <p:spPr>
          <a:xfrm>
            <a:off x="4618625" y="500925"/>
            <a:ext cx="4166400" cy="40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dk1"/>
                </a:solidFill>
                <a:latin typeface="Arial"/>
                <a:ea typeface="Arial"/>
                <a:cs typeface="Arial"/>
                <a:sym typeface="Arial"/>
              </a:rPr>
              <a:t>Use this template or the Security Concepts-focused template on the previous slide to prepare your team a week in advance</a:t>
            </a:r>
            <a:endParaRPr b="1" sz="1000">
              <a:solidFill>
                <a:schemeClr val="dk1"/>
              </a:solidFill>
              <a:latin typeface="Arial"/>
              <a:ea typeface="Arial"/>
              <a:cs typeface="Arial"/>
              <a:sym typeface="Arial"/>
            </a:endParaRPr>
          </a:p>
          <a:p>
            <a:pPr indent="0" lvl="0" marL="0" rtl="0" algn="ctr">
              <a:spcBef>
                <a:spcPts val="0"/>
              </a:spcBef>
              <a:spcAft>
                <a:spcPts val="0"/>
              </a:spcAft>
              <a:buClr>
                <a:schemeClr val="dk1"/>
              </a:buClr>
              <a:buSzPts val="1100"/>
              <a:buFont typeface="Arial"/>
              <a:buNone/>
            </a:pPr>
            <a:r>
              <a:t/>
            </a:r>
            <a:endParaRPr b="1" sz="10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highlight>
                  <a:srgbClr val="CFE2F3"/>
                </a:highlight>
                <a:latin typeface="Arial"/>
                <a:ea typeface="Arial"/>
                <a:cs typeface="Arial"/>
                <a:sym typeface="Arial"/>
              </a:rPr>
              <a:t>[Your Greeting Here]</a:t>
            </a:r>
            <a:endParaRPr sz="900">
              <a:solidFill>
                <a:schemeClr val="dk1"/>
              </a:solidFill>
              <a:highlight>
                <a:srgbClr val="CFE2F3"/>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National Cyber Security Awareness Month is just around the corner, with a month full of trainings and events...which you’ve already seen in our sneak peaks. Here is a taste of the weekly themes for the next month:</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1: </a:t>
            </a:r>
            <a:r>
              <a:rPr lang="en" sz="900">
                <a:solidFill>
                  <a:schemeClr val="dk1"/>
                </a:solidFill>
                <a:highlight>
                  <a:srgbClr val="CFE2F3"/>
                </a:highlight>
                <a:latin typeface="Arial"/>
                <a:ea typeface="Arial"/>
                <a:cs typeface="Arial"/>
                <a:sym typeface="Arial"/>
              </a:rPr>
              <a:t>[Insert Weekly Theme Focus from Slide]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2: </a:t>
            </a:r>
            <a:r>
              <a:rPr lang="en" sz="900">
                <a:solidFill>
                  <a:schemeClr val="dk1"/>
                </a:solidFill>
                <a:highlight>
                  <a:srgbClr val="CFE2F3"/>
                </a:highlight>
                <a:latin typeface="Arial"/>
                <a:ea typeface="Arial"/>
                <a:cs typeface="Arial"/>
                <a:sym typeface="Arial"/>
              </a:rPr>
              <a:t>[Insert Weekly Theme Focus from Slide]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3: </a:t>
            </a:r>
            <a:r>
              <a:rPr lang="en" sz="900">
                <a:solidFill>
                  <a:schemeClr val="dk1"/>
                </a:solidFill>
                <a:highlight>
                  <a:srgbClr val="CFE2F3"/>
                </a:highlight>
                <a:latin typeface="Arial"/>
                <a:ea typeface="Arial"/>
                <a:cs typeface="Arial"/>
                <a:sym typeface="Arial"/>
              </a:rPr>
              <a:t>[Insert Weekly Theme Focus from Slide]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Week 4: </a:t>
            </a:r>
            <a:r>
              <a:rPr lang="en" sz="900">
                <a:solidFill>
                  <a:schemeClr val="dk1"/>
                </a:solidFill>
                <a:highlight>
                  <a:srgbClr val="CFE2F3"/>
                </a:highlight>
                <a:latin typeface="Arial"/>
                <a:ea typeface="Arial"/>
                <a:cs typeface="Arial"/>
                <a:sym typeface="Arial"/>
              </a:rPr>
              <a:t>[Insert Weekly Theme Focus from Slide]</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latin typeface="Arial"/>
                <a:ea typeface="Arial"/>
                <a:cs typeface="Arial"/>
                <a:sym typeface="Arial"/>
              </a:rPr>
              <a:t>You will begin to receive invitations in your email to Living Security’s platform site and to sign up for virtual cybersecurity Escape Room sessions. Keep an eye out for those in your inboxes over the next week from help@livingsecurity.com.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9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900">
                <a:solidFill>
                  <a:schemeClr val="dk1"/>
                </a:solidFill>
                <a:highlight>
                  <a:srgbClr val="CFE2F3"/>
                </a:highlight>
                <a:latin typeface="Arial"/>
                <a:ea typeface="Arial"/>
                <a:cs typeface="Arial"/>
                <a:sym typeface="Arial"/>
              </a:rPr>
              <a:t>[Your Sign Off Here]</a:t>
            </a:r>
            <a:endParaRPr b="1" sz="10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000000"/>
      </a:dk1>
      <a:lt1>
        <a:srgbClr val="FFFFFF"/>
      </a:lt1>
      <a:dk2>
        <a:srgbClr val="666666"/>
      </a:dk2>
      <a:lt2>
        <a:srgbClr val="626B73"/>
      </a:lt2>
      <a:accent1>
        <a:srgbClr val="4EB3D4"/>
      </a:accent1>
      <a:accent2>
        <a:srgbClr val="F16153"/>
      </a:accent2>
      <a:accent3>
        <a:srgbClr val="EAEAEA"/>
      </a:accent3>
      <a:accent4>
        <a:srgbClr val="373636"/>
      </a:accent4>
      <a:accent5>
        <a:srgbClr val="009384"/>
      </a:accent5>
      <a:accent6>
        <a:srgbClr val="D0F6FF"/>
      </a:accent6>
      <a:hlink>
        <a:srgbClr val="4EB3D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