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1"/>
  </p:notesMasterIdLst>
  <p:sldIdLst>
    <p:sldId id="1534" r:id="rId5"/>
    <p:sldId id="1540" r:id="rId6"/>
    <p:sldId id="1557" r:id="rId7"/>
    <p:sldId id="1543" r:id="rId8"/>
    <p:sldId id="1554" r:id="rId9"/>
    <p:sldId id="1552" r:id="rId10"/>
    <p:sldId id="1555" r:id="rId11"/>
    <p:sldId id="1547" r:id="rId12"/>
    <p:sldId id="1553" r:id="rId13"/>
    <p:sldId id="1544" r:id="rId14"/>
    <p:sldId id="1546" r:id="rId15"/>
    <p:sldId id="1548" r:id="rId16"/>
    <p:sldId id="1550" r:id="rId17"/>
    <p:sldId id="1558" r:id="rId18"/>
    <p:sldId id="1551" r:id="rId19"/>
    <p:sldId id="151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353660A-3A9A-436E-85F0-E2830C4D12F6}" v="8" dt="2021-07-20T13:52:38.53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70"/>
    <p:restoredTop sz="94632"/>
  </p:normalViewPr>
  <p:slideViewPr>
    <p:cSldViewPr snapToGrid="0" snapToObjects="1">
      <p:cViewPr varScale="1">
        <p:scale>
          <a:sx n="68" d="100"/>
          <a:sy n="68" d="100"/>
        </p:scale>
        <p:origin x="62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vin Wilson" userId="S::kwilson@dominionpayroll.com::fcce4462-b08b-467b-8291-25fd878c8b39" providerId="AD" clId="Web-{9353660A-3A9A-436E-85F0-E2830C4D12F6}"/>
    <pc:docChg chg="modSld">
      <pc:chgData name="Kevin Wilson" userId="S::kwilson@dominionpayroll.com::fcce4462-b08b-467b-8291-25fd878c8b39" providerId="AD" clId="Web-{9353660A-3A9A-436E-85F0-E2830C4D12F6}" dt="2021-07-20T13:52:38.533" v="3" actId="1076"/>
      <pc:docMkLst>
        <pc:docMk/>
      </pc:docMkLst>
      <pc:sldChg chg="modSp">
        <pc:chgData name="Kevin Wilson" userId="S::kwilson@dominionpayroll.com::fcce4462-b08b-467b-8291-25fd878c8b39" providerId="AD" clId="Web-{9353660A-3A9A-436E-85F0-E2830C4D12F6}" dt="2021-07-20T13:51:31.641" v="1" actId="20577"/>
        <pc:sldMkLst>
          <pc:docMk/>
          <pc:sldMk cId="1837076054" sldId="1540"/>
        </pc:sldMkLst>
        <pc:spChg chg="mod">
          <ac:chgData name="Kevin Wilson" userId="S::kwilson@dominionpayroll.com::fcce4462-b08b-467b-8291-25fd878c8b39" providerId="AD" clId="Web-{9353660A-3A9A-436E-85F0-E2830C4D12F6}" dt="2021-07-20T13:51:31.641" v="1" actId="20577"/>
          <ac:spMkLst>
            <pc:docMk/>
            <pc:sldMk cId="1837076054" sldId="1540"/>
            <ac:spMk id="10" creationId="{F1911B78-600C-490F-AD51-6CA0BB2EDBD5}"/>
          </ac:spMkLst>
        </pc:spChg>
      </pc:sldChg>
      <pc:sldChg chg="modSp">
        <pc:chgData name="Kevin Wilson" userId="S::kwilson@dominionpayroll.com::fcce4462-b08b-467b-8291-25fd878c8b39" providerId="AD" clId="Web-{9353660A-3A9A-436E-85F0-E2830C4D12F6}" dt="2021-07-20T13:52:38.533" v="3" actId="1076"/>
        <pc:sldMkLst>
          <pc:docMk/>
          <pc:sldMk cId="2920861756" sldId="1543"/>
        </pc:sldMkLst>
        <pc:spChg chg="mod">
          <ac:chgData name="Kevin Wilson" userId="S::kwilson@dominionpayroll.com::fcce4462-b08b-467b-8291-25fd878c8b39" providerId="AD" clId="Web-{9353660A-3A9A-436E-85F0-E2830C4D12F6}" dt="2021-07-20T13:51:52.548" v="2" actId="1076"/>
          <ac:spMkLst>
            <pc:docMk/>
            <pc:sldMk cId="2920861756" sldId="1543"/>
            <ac:spMk id="10" creationId="{F1911B78-600C-490F-AD51-6CA0BB2EDBD5}"/>
          </ac:spMkLst>
        </pc:spChg>
        <pc:spChg chg="mod">
          <ac:chgData name="Kevin Wilson" userId="S::kwilson@dominionpayroll.com::fcce4462-b08b-467b-8291-25fd878c8b39" providerId="AD" clId="Web-{9353660A-3A9A-436E-85F0-E2830C4D12F6}" dt="2021-07-20T13:52:38.533" v="3" actId="1076"/>
          <ac:spMkLst>
            <pc:docMk/>
            <pc:sldMk cId="2920861756" sldId="1543"/>
            <ac:spMk id="12" creationId="{069A438C-3326-4B74-8A68-FB968B154A5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E38161-2274-4947-BCC0-55A67AEC4365}" type="datetimeFigureOut">
              <a:rPr lang="en-US" smtClean="0"/>
              <a:t>7/20/2021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6342F-2C91-3C4D-8B5B-01DE454388A1}" type="slidenum">
              <a:rPr lang="en-US" smtClean="0"/>
              <a:t>‹#›</a:t>
            </a:fld>
            <a:endParaRPr lang="en-US"/>
          </a:p>
        </p:txBody>
      </p:sp>
    </p:spTree>
    <p:extLst>
      <p:ext uri="{BB962C8B-B14F-4D97-AF65-F5344CB8AC3E}">
        <p14:creationId xmlns:p14="http://schemas.microsoft.com/office/powerpoint/2010/main" val="28132076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FF3AD-6398-0C46-BD4B-1D4AE2879AC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2A510F4-1738-AC4A-B4F3-361BA2AAE64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0308E96-CDC1-0343-A4B7-5F15F8CBA1ED}"/>
              </a:ext>
            </a:extLst>
          </p:cNvPr>
          <p:cNvSpPr>
            <a:spLocks noGrp="1"/>
          </p:cNvSpPr>
          <p:nvPr>
            <p:ph type="dt" sz="half" idx="10"/>
          </p:nvPr>
        </p:nvSpPr>
        <p:spPr/>
        <p:txBody>
          <a:bodyPr/>
          <a:lstStyle/>
          <a:p>
            <a:fld id="{66EDC753-480B-304E-8A48-819654E3B4C9}" type="datetimeFigureOut">
              <a:rPr lang="en-US" smtClean="0"/>
              <a:t>7/20/2021</a:t>
            </a:fld>
            <a:endParaRPr lang="en-US"/>
          </a:p>
        </p:txBody>
      </p:sp>
      <p:sp>
        <p:nvSpPr>
          <p:cNvPr id="5" name="Footer Placeholder 4">
            <a:extLst>
              <a:ext uri="{FF2B5EF4-FFF2-40B4-BE49-F238E27FC236}">
                <a16:creationId xmlns:a16="http://schemas.microsoft.com/office/drawing/2014/main" id="{30BAE651-E22D-834C-B9F2-44A1074549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124B5C-5124-6049-BC3A-60AAB69A1D6D}"/>
              </a:ext>
            </a:extLst>
          </p:cNvPr>
          <p:cNvSpPr>
            <a:spLocks noGrp="1"/>
          </p:cNvSpPr>
          <p:nvPr>
            <p:ph type="sldNum" sz="quarter" idx="12"/>
          </p:nvPr>
        </p:nvSpPr>
        <p:spPr/>
        <p:txBody>
          <a:bodyPr/>
          <a:lstStyle/>
          <a:p>
            <a:fld id="{29F3D845-6166-C742-8240-B86DFD247675}" type="slidenum">
              <a:rPr lang="en-US" smtClean="0"/>
              <a:t>‹#›</a:t>
            </a:fld>
            <a:endParaRPr lang="en-US"/>
          </a:p>
        </p:txBody>
      </p:sp>
    </p:spTree>
    <p:extLst>
      <p:ext uri="{BB962C8B-B14F-4D97-AF65-F5344CB8AC3E}">
        <p14:creationId xmlns:p14="http://schemas.microsoft.com/office/powerpoint/2010/main" val="245019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9D2AC-E000-6F43-9A82-449E3DE8454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A51BCD8-3963-514D-825F-F34EFE709BE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0A34E9-05BC-BB4B-8D95-260090E5B9B4}"/>
              </a:ext>
            </a:extLst>
          </p:cNvPr>
          <p:cNvSpPr>
            <a:spLocks noGrp="1"/>
          </p:cNvSpPr>
          <p:nvPr>
            <p:ph type="dt" sz="half" idx="10"/>
          </p:nvPr>
        </p:nvSpPr>
        <p:spPr/>
        <p:txBody>
          <a:bodyPr/>
          <a:lstStyle/>
          <a:p>
            <a:fld id="{66EDC753-480B-304E-8A48-819654E3B4C9}" type="datetimeFigureOut">
              <a:rPr lang="en-US" smtClean="0"/>
              <a:t>7/20/2021</a:t>
            </a:fld>
            <a:endParaRPr lang="en-US"/>
          </a:p>
        </p:txBody>
      </p:sp>
      <p:sp>
        <p:nvSpPr>
          <p:cNvPr id="5" name="Footer Placeholder 4">
            <a:extLst>
              <a:ext uri="{FF2B5EF4-FFF2-40B4-BE49-F238E27FC236}">
                <a16:creationId xmlns:a16="http://schemas.microsoft.com/office/drawing/2014/main" id="{7F8032F5-F076-DF4A-AF58-56D0ED8C02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D87092-6527-0F40-9333-1B5BC2521AE6}"/>
              </a:ext>
            </a:extLst>
          </p:cNvPr>
          <p:cNvSpPr>
            <a:spLocks noGrp="1"/>
          </p:cNvSpPr>
          <p:nvPr>
            <p:ph type="sldNum" sz="quarter" idx="12"/>
          </p:nvPr>
        </p:nvSpPr>
        <p:spPr/>
        <p:txBody>
          <a:bodyPr/>
          <a:lstStyle/>
          <a:p>
            <a:fld id="{29F3D845-6166-C742-8240-B86DFD247675}" type="slidenum">
              <a:rPr lang="en-US" smtClean="0"/>
              <a:t>‹#›</a:t>
            </a:fld>
            <a:endParaRPr lang="en-US"/>
          </a:p>
        </p:txBody>
      </p:sp>
    </p:spTree>
    <p:extLst>
      <p:ext uri="{BB962C8B-B14F-4D97-AF65-F5344CB8AC3E}">
        <p14:creationId xmlns:p14="http://schemas.microsoft.com/office/powerpoint/2010/main" val="423700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B7B699E-C284-9C48-9053-4D747605775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D0F63D1-1E5F-3346-A6F5-87D5167F64C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91DF62-8A27-104B-A2C3-6C82B0AAF0EE}"/>
              </a:ext>
            </a:extLst>
          </p:cNvPr>
          <p:cNvSpPr>
            <a:spLocks noGrp="1"/>
          </p:cNvSpPr>
          <p:nvPr>
            <p:ph type="dt" sz="half" idx="10"/>
          </p:nvPr>
        </p:nvSpPr>
        <p:spPr/>
        <p:txBody>
          <a:bodyPr/>
          <a:lstStyle/>
          <a:p>
            <a:fld id="{66EDC753-480B-304E-8A48-819654E3B4C9}" type="datetimeFigureOut">
              <a:rPr lang="en-US" smtClean="0"/>
              <a:t>7/20/2021</a:t>
            </a:fld>
            <a:endParaRPr lang="en-US"/>
          </a:p>
        </p:txBody>
      </p:sp>
      <p:sp>
        <p:nvSpPr>
          <p:cNvPr id="5" name="Footer Placeholder 4">
            <a:extLst>
              <a:ext uri="{FF2B5EF4-FFF2-40B4-BE49-F238E27FC236}">
                <a16:creationId xmlns:a16="http://schemas.microsoft.com/office/drawing/2014/main" id="{76F159CF-50A3-FD49-AE24-48DB5F45B6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AD8268-B415-DD4A-85F8-EEB654E2EC0B}"/>
              </a:ext>
            </a:extLst>
          </p:cNvPr>
          <p:cNvSpPr>
            <a:spLocks noGrp="1"/>
          </p:cNvSpPr>
          <p:nvPr>
            <p:ph type="sldNum" sz="quarter" idx="12"/>
          </p:nvPr>
        </p:nvSpPr>
        <p:spPr/>
        <p:txBody>
          <a:bodyPr/>
          <a:lstStyle/>
          <a:p>
            <a:fld id="{29F3D845-6166-C742-8240-B86DFD247675}" type="slidenum">
              <a:rPr lang="en-US" smtClean="0"/>
              <a:t>‹#›</a:t>
            </a:fld>
            <a:endParaRPr lang="en-US"/>
          </a:p>
        </p:txBody>
      </p:sp>
    </p:spTree>
    <p:extLst>
      <p:ext uri="{BB962C8B-B14F-4D97-AF65-F5344CB8AC3E}">
        <p14:creationId xmlns:p14="http://schemas.microsoft.com/office/powerpoint/2010/main" val="34440698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6D1FA51-3B57-40BD-91B5-CEC224871270}"/>
              </a:ext>
            </a:extLst>
          </p:cNvPr>
          <p:cNvSpPr/>
          <p:nvPr userDrawn="1"/>
        </p:nvSpPr>
        <p:spPr>
          <a:xfrm>
            <a:off x="0" y="0"/>
            <a:ext cx="12192000" cy="68580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2" name="TextBox 1">
            <a:extLst>
              <a:ext uri="{FF2B5EF4-FFF2-40B4-BE49-F238E27FC236}">
                <a16:creationId xmlns:a16="http://schemas.microsoft.com/office/drawing/2014/main" id="{5A78F35C-B711-459A-8D9C-462DD4E0FE0F}"/>
              </a:ext>
            </a:extLst>
          </p:cNvPr>
          <p:cNvSpPr txBox="1"/>
          <p:nvPr userDrawn="1"/>
        </p:nvSpPr>
        <p:spPr>
          <a:xfrm>
            <a:off x="685800" y="2752344"/>
            <a:ext cx="7813964" cy="1015663"/>
          </a:xfrm>
          <a:prstGeom prst="rect">
            <a:avLst/>
          </a:prstGeom>
          <a:noFill/>
        </p:spPr>
        <p:txBody>
          <a:bodyPr wrap="square" rtlCol="0">
            <a:spAutoFit/>
          </a:bodyPr>
          <a:lstStyle/>
          <a:p>
            <a:r>
              <a:rPr lang="en-US" sz="6000" b="1" dirty="0">
                <a:solidFill>
                  <a:schemeClr val="bg1"/>
                </a:solidFill>
                <a:latin typeface="Arial" panose="020B0604020202020204" pitchFamily="34" charset="0"/>
                <a:cs typeface="Arial" panose="020B0604020202020204" pitchFamily="34" charset="0"/>
              </a:rPr>
              <a:t>Thank </a:t>
            </a:r>
            <a:r>
              <a:rPr lang="en-US" sz="6000" b="1" dirty="0">
                <a:solidFill>
                  <a:schemeClr val="accent2"/>
                </a:solidFill>
                <a:latin typeface="Arial" panose="020B0604020202020204" pitchFamily="34" charset="0"/>
                <a:cs typeface="Arial" panose="020B0604020202020204" pitchFamily="34" charset="0"/>
              </a:rPr>
              <a:t>you</a:t>
            </a:r>
            <a:r>
              <a:rPr lang="en-US" sz="6000" b="1" dirty="0">
                <a:solidFill>
                  <a:schemeClr val="bg1"/>
                </a:solidFill>
                <a:latin typeface="Arial" panose="020B0604020202020204" pitchFamily="34" charset="0"/>
                <a:cs typeface="Arial" panose="020B0604020202020204" pitchFamily="34" charset="0"/>
              </a:rPr>
              <a:t>.</a:t>
            </a:r>
          </a:p>
        </p:txBody>
      </p:sp>
      <p:pic>
        <p:nvPicPr>
          <p:cNvPr id="4" name="Picture 3" descr="A picture containing drawing&#10;&#10;Description automatically generated">
            <a:extLst>
              <a:ext uri="{FF2B5EF4-FFF2-40B4-BE49-F238E27FC236}">
                <a16:creationId xmlns:a16="http://schemas.microsoft.com/office/drawing/2014/main" id="{9C2CAC87-7752-4274-8537-B916C8EA400C}"/>
              </a:ext>
            </a:extLst>
          </p:cNvPr>
          <p:cNvPicPr>
            <a:picLocks noChangeAspect="1"/>
          </p:cNvPicPr>
          <p:nvPr userDrawn="1"/>
        </p:nvPicPr>
        <p:blipFill>
          <a:blip r:embed="rId2"/>
          <a:stretch>
            <a:fillRect/>
          </a:stretch>
        </p:blipFill>
        <p:spPr>
          <a:xfrm>
            <a:off x="8820635" y="658368"/>
            <a:ext cx="2670048" cy="412550"/>
          </a:xfrm>
          <a:prstGeom prst="rect">
            <a:avLst/>
          </a:prstGeom>
        </p:spPr>
      </p:pic>
    </p:spTree>
    <p:extLst>
      <p:ext uri="{BB962C8B-B14F-4D97-AF65-F5344CB8AC3E}">
        <p14:creationId xmlns:p14="http://schemas.microsoft.com/office/powerpoint/2010/main" val="205167910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50632-5AC6-DC4E-ACCA-6381C0F4D2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3666FA-3405-6040-A27C-5A747E8EDD5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68A819-114E-1F49-A5E4-CE58AC16614A}"/>
              </a:ext>
            </a:extLst>
          </p:cNvPr>
          <p:cNvSpPr>
            <a:spLocks noGrp="1"/>
          </p:cNvSpPr>
          <p:nvPr>
            <p:ph type="dt" sz="half" idx="10"/>
          </p:nvPr>
        </p:nvSpPr>
        <p:spPr/>
        <p:txBody>
          <a:bodyPr/>
          <a:lstStyle/>
          <a:p>
            <a:fld id="{66EDC753-480B-304E-8A48-819654E3B4C9}" type="datetimeFigureOut">
              <a:rPr lang="en-US" smtClean="0"/>
              <a:t>7/20/2021</a:t>
            </a:fld>
            <a:endParaRPr lang="en-US"/>
          </a:p>
        </p:txBody>
      </p:sp>
      <p:sp>
        <p:nvSpPr>
          <p:cNvPr id="5" name="Footer Placeholder 4">
            <a:extLst>
              <a:ext uri="{FF2B5EF4-FFF2-40B4-BE49-F238E27FC236}">
                <a16:creationId xmlns:a16="http://schemas.microsoft.com/office/drawing/2014/main" id="{BB5A939B-4E34-2E41-9296-A97E249AE1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B753DB-F655-1141-8421-6A9BC3592676}"/>
              </a:ext>
            </a:extLst>
          </p:cNvPr>
          <p:cNvSpPr>
            <a:spLocks noGrp="1"/>
          </p:cNvSpPr>
          <p:nvPr>
            <p:ph type="sldNum" sz="quarter" idx="12"/>
          </p:nvPr>
        </p:nvSpPr>
        <p:spPr/>
        <p:txBody>
          <a:bodyPr/>
          <a:lstStyle/>
          <a:p>
            <a:fld id="{29F3D845-6166-C742-8240-B86DFD247675}" type="slidenum">
              <a:rPr lang="en-US" smtClean="0"/>
              <a:t>‹#›</a:t>
            </a:fld>
            <a:endParaRPr lang="en-US"/>
          </a:p>
        </p:txBody>
      </p:sp>
    </p:spTree>
    <p:extLst>
      <p:ext uri="{BB962C8B-B14F-4D97-AF65-F5344CB8AC3E}">
        <p14:creationId xmlns:p14="http://schemas.microsoft.com/office/powerpoint/2010/main" val="3533779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9C236-D437-BE44-B801-FDC41FF579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CB43BF2-E931-AF47-AEFD-0BB8775364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B7293EA-2DC1-554D-907E-D736A714B142}"/>
              </a:ext>
            </a:extLst>
          </p:cNvPr>
          <p:cNvSpPr>
            <a:spLocks noGrp="1"/>
          </p:cNvSpPr>
          <p:nvPr>
            <p:ph type="dt" sz="half" idx="10"/>
          </p:nvPr>
        </p:nvSpPr>
        <p:spPr/>
        <p:txBody>
          <a:bodyPr/>
          <a:lstStyle/>
          <a:p>
            <a:fld id="{66EDC753-480B-304E-8A48-819654E3B4C9}" type="datetimeFigureOut">
              <a:rPr lang="en-US" smtClean="0"/>
              <a:t>7/20/2021</a:t>
            </a:fld>
            <a:endParaRPr lang="en-US"/>
          </a:p>
        </p:txBody>
      </p:sp>
      <p:sp>
        <p:nvSpPr>
          <p:cNvPr id="5" name="Footer Placeholder 4">
            <a:extLst>
              <a:ext uri="{FF2B5EF4-FFF2-40B4-BE49-F238E27FC236}">
                <a16:creationId xmlns:a16="http://schemas.microsoft.com/office/drawing/2014/main" id="{73506DF0-8875-3242-AA6A-446A5EDE65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047203-20F7-444D-810B-3DB30214999E}"/>
              </a:ext>
            </a:extLst>
          </p:cNvPr>
          <p:cNvSpPr>
            <a:spLocks noGrp="1"/>
          </p:cNvSpPr>
          <p:nvPr>
            <p:ph type="sldNum" sz="quarter" idx="12"/>
          </p:nvPr>
        </p:nvSpPr>
        <p:spPr/>
        <p:txBody>
          <a:bodyPr/>
          <a:lstStyle/>
          <a:p>
            <a:fld id="{29F3D845-6166-C742-8240-B86DFD247675}" type="slidenum">
              <a:rPr lang="en-US" smtClean="0"/>
              <a:t>‹#›</a:t>
            </a:fld>
            <a:endParaRPr lang="en-US"/>
          </a:p>
        </p:txBody>
      </p:sp>
    </p:spTree>
    <p:extLst>
      <p:ext uri="{BB962C8B-B14F-4D97-AF65-F5344CB8AC3E}">
        <p14:creationId xmlns:p14="http://schemas.microsoft.com/office/powerpoint/2010/main" val="2536350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1C1A6-C3B4-164D-AC5C-CE0C734836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520E96-0B66-9845-A65F-E89287229DA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6A4801-E4D1-2046-812C-8C429C133C4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B8114A2-9909-2942-A93B-5E0D38671E63}"/>
              </a:ext>
            </a:extLst>
          </p:cNvPr>
          <p:cNvSpPr>
            <a:spLocks noGrp="1"/>
          </p:cNvSpPr>
          <p:nvPr>
            <p:ph type="dt" sz="half" idx="10"/>
          </p:nvPr>
        </p:nvSpPr>
        <p:spPr/>
        <p:txBody>
          <a:bodyPr/>
          <a:lstStyle/>
          <a:p>
            <a:fld id="{66EDC753-480B-304E-8A48-819654E3B4C9}" type="datetimeFigureOut">
              <a:rPr lang="en-US" smtClean="0"/>
              <a:t>7/20/2021</a:t>
            </a:fld>
            <a:endParaRPr lang="en-US"/>
          </a:p>
        </p:txBody>
      </p:sp>
      <p:sp>
        <p:nvSpPr>
          <p:cNvPr id="6" name="Footer Placeholder 5">
            <a:extLst>
              <a:ext uri="{FF2B5EF4-FFF2-40B4-BE49-F238E27FC236}">
                <a16:creationId xmlns:a16="http://schemas.microsoft.com/office/drawing/2014/main" id="{BC2C56E4-0CD3-934A-A144-1DF928F097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7EB33F-FF98-954B-A7B5-F01B4CCAC36E}"/>
              </a:ext>
            </a:extLst>
          </p:cNvPr>
          <p:cNvSpPr>
            <a:spLocks noGrp="1"/>
          </p:cNvSpPr>
          <p:nvPr>
            <p:ph type="sldNum" sz="quarter" idx="12"/>
          </p:nvPr>
        </p:nvSpPr>
        <p:spPr/>
        <p:txBody>
          <a:bodyPr/>
          <a:lstStyle/>
          <a:p>
            <a:fld id="{29F3D845-6166-C742-8240-B86DFD247675}" type="slidenum">
              <a:rPr lang="en-US" smtClean="0"/>
              <a:t>‹#›</a:t>
            </a:fld>
            <a:endParaRPr lang="en-US"/>
          </a:p>
        </p:txBody>
      </p:sp>
    </p:spTree>
    <p:extLst>
      <p:ext uri="{BB962C8B-B14F-4D97-AF65-F5344CB8AC3E}">
        <p14:creationId xmlns:p14="http://schemas.microsoft.com/office/powerpoint/2010/main" val="3009834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55A09-5B53-FA42-B039-92B518FB839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0D4C081-E541-4048-8688-8BAA35123BE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BD3E065-E477-D243-BEE8-95CDB8EFBA9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EDB761A-0232-9B42-B0CF-9CECC28A36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0576C5E-77AD-5141-8648-3F1138E493B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3E92159-7DA6-D545-A68F-873410C4B499}"/>
              </a:ext>
            </a:extLst>
          </p:cNvPr>
          <p:cNvSpPr>
            <a:spLocks noGrp="1"/>
          </p:cNvSpPr>
          <p:nvPr>
            <p:ph type="dt" sz="half" idx="10"/>
          </p:nvPr>
        </p:nvSpPr>
        <p:spPr/>
        <p:txBody>
          <a:bodyPr/>
          <a:lstStyle/>
          <a:p>
            <a:fld id="{66EDC753-480B-304E-8A48-819654E3B4C9}" type="datetimeFigureOut">
              <a:rPr lang="en-US" smtClean="0"/>
              <a:t>7/20/2021</a:t>
            </a:fld>
            <a:endParaRPr lang="en-US"/>
          </a:p>
        </p:txBody>
      </p:sp>
      <p:sp>
        <p:nvSpPr>
          <p:cNvPr id="8" name="Footer Placeholder 7">
            <a:extLst>
              <a:ext uri="{FF2B5EF4-FFF2-40B4-BE49-F238E27FC236}">
                <a16:creationId xmlns:a16="http://schemas.microsoft.com/office/drawing/2014/main" id="{7C174641-6005-3A4C-BE55-FA44C7B8FE6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BDE746-6274-3143-8FB5-7D7D60916E01}"/>
              </a:ext>
            </a:extLst>
          </p:cNvPr>
          <p:cNvSpPr>
            <a:spLocks noGrp="1"/>
          </p:cNvSpPr>
          <p:nvPr>
            <p:ph type="sldNum" sz="quarter" idx="12"/>
          </p:nvPr>
        </p:nvSpPr>
        <p:spPr/>
        <p:txBody>
          <a:bodyPr/>
          <a:lstStyle/>
          <a:p>
            <a:fld id="{29F3D845-6166-C742-8240-B86DFD247675}" type="slidenum">
              <a:rPr lang="en-US" smtClean="0"/>
              <a:t>‹#›</a:t>
            </a:fld>
            <a:endParaRPr lang="en-US"/>
          </a:p>
        </p:txBody>
      </p:sp>
    </p:spTree>
    <p:extLst>
      <p:ext uri="{BB962C8B-B14F-4D97-AF65-F5344CB8AC3E}">
        <p14:creationId xmlns:p14="http://schemas.microsoft.com/office/powerpoint/2010/main" val="3433827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D287F-F84B-594A-AD11-35239EB9536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0D53A7B-3AEA-CF47-BE65-B5619BF273D8}"/>
              </a:ext>
            </a:extLst>
          </p:cNvPr>
          <p:cNvSpPr>
            <a:spLocks noGrp="1"/>
          </p:cNvSpPr>
          <p:nvPr>
            <p:ph type="dt" sz="half" idx="10"/>
          </p:nvPr>
        </p:nvSpPr>
        <p:spPr/>
        <p:txBody>
          <a:bodyPr/>
          <a:lstStyle/>
          <a:p>
            <a:fld id="{66EDC753-480B-304E-8A48-819654E3B4C9}" type="datetimeFigureOut">
              <a:rPr lang="en-US" smtClean="0"/>
              <a:t>7/20/2021</a:t>
            </a:fld>
            <a:endParaRPr lang="en-US"/>
          </a:p>
        </p:txBody>
      </p:sp>
      <p:sp>
        <p:nvSpPr>
          <p:cNvPr id="4" name="Footer Placeholder 3">
            <a:extLst>
              <a:ext uri="{FF2B5EF4-FFF2-40B4-BE49-F238E27FC236}">
                <a16:creationId xmlns:a16="http://schemas.microsoft.com/office/drawing/2014/main" id="{9D9CDCE8-40F1-1148-B10C-A7B23224616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756AF4A-7738-0D45-985C-6E6C0FA20164}"/>
              </a:ext>
            </a:extLst>
          </p:cNvPr>
          <p:cNvSpPr>
            <a:spLocks noGrp="1"/>
          </p:cNvSpPr>
          <p:nvPr>
            <p:ph type="sldNum" sz="quarter" idx="12"/>
          </p:nvPr>
        </p:nvSpPr>
        <p:spPr/>
        <p:txBody>
          <a:bodyPr/>
          <a:lstStyle/>
          <a:p>
            <a:fld id="{29F3D845-6166-C742-8240-B86DFD247675}" type="slidenum">
              <a:rPr lang="en-US" smtClean="0"/>
              <a:t>‹#›</a:t>
            </a:fld>
            <a:endParaRPr lang="en-US"/>
          </a:p>
        </p:txBody>
      </p:sp>
    </p:spTree>
    <p:extLst>
      <p:ext uri="{BB962C8B-B14F-4D97-AF65-F5344CB8AC3E}">
        <p14:creationId xmlns:p14="http://schemas.microsoft.com/office/powerpoint/2010/main" val="2521880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D4181C7-2092-364E-8357-B647FE38CBB9}"/>
              </a:ext>
            </a:extLst>
          </p:cNvPr>
          <p:cNvSpPr>
            <a:spLocks noGrp="1"/>
          </p:cNvSpPr>
          <p:nvPr>
            <p:ph type="dt" sz="half" idx="10"/>
          </p:nvPr>
        </p:nvSpPr>
        <p:spPr/>
        <p:txBody>
          <a:bodyPr/>
          <a:lstStyle/>
          <a:p>
            <a:fld id="{66EDC753-480B-304E-8A48-819654E3B4C9}" type="datetimeFigureOut">
              <a:rPr lang="en-US" smtClean="0"/>
              <a:t>7/20/2021</a:t>
            </a:fld>
            <a:endParaRPr lang="en-US"/>
          </a:p>
        </p:txBody>
      </p:sp>
      <p:sp>
        <p:nvSpPr>
          <p:cNvPr id="3" name="Footer Placeholder 2">
            <a:extLst>
              <a:ext uri="{FF2B5EF4-FFF2-40B4-BE49-F238E27FC236}">
                <a16:creationId xmlns:a16="http://schemas.microsoft.com/office/drawing/2014/main" id="{3EA28DA9-05EA-C546-BD7C-440055AF5A6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95FD8C4-38B3-0D4E-946E-54EB23A0D2FB}"/>
              </a:ext>
            </a:extLst>
          </p:cNvPr>
          <p:cNvSpPr>
            <a:spLocks noGrp="1"/>
          </p:cNvSpPr>
          <p:nvPr>
            <p:ph type="sldNum" sz="quarter" idx="12"/>
          </p:nvPr>
        </p:nvSpPr>
        <p:spPr/>
        <p:txBody>
          <a:bodyPr/>
          <a:lstStyle/>
          <a:p>
            <a:fld id="{29F3D845-6166-C742-8240-B86DFD247675}" type="slidenum">
              <a:rPr lang="en-US" smtClean="0"/>
              <a:t>‹#›</a:t>
            </a:fld>
            <a:endParaRPr lang="en-US"/>
          </a:p>
        </p:txBody>
      </p:sp>
    </p:spTree>
    <p:extLst>
      <p:ext uri="{BB962C8B-B14F-4D97-AF65-F5344CB8AC3E}">
        <p14:creationId xmlns:p14="http://schemas.microsoft.com/office/powerpoint/2010/main" val="2699237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40F6E-602E-674F-BC3A-FCE90C18F5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E69AD76-FB21-4B48-91AB-CB48D9DD486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C56CD24-AC9F-534E-A88C-5ABA88DE9A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D76197-A7E3-644C-9C46-AA26737E544B}"/>
              </a:ext>
            </a:extLst>
          </p:cNvPr>
          <p:cNvSpPr>
            <a:spLocks noGrp="1"/>
          </p:cNvSpPr>
          <p:nvPr>
            <p:ph type="dt" sz="half" idx="10"/>
          </p:nvPr>
        </p:nvSpPr>
        <p:spPr/>
        <p:txBody>
          <a:bodyPr/>
          <a:lstStyle/>
          <a:p>
            <a:fld id="{66EDC753-480B-304E-8A48-819654E3B4C9}" type="datetimeFigureOut">
              <a:rPr lang="en-US" smtClean="0"/>
              <a:t>7/20/2021</a:t>
            </a:fld>
            <a:endParaRPr lang="en-US"/>
          </a:p>
        </p:txBody>
      </p:sp>
      <p:sp>
        <p:nvSpPr>
          <p:cNvPr id="6" name="Footer Placeholder 5">
            <a:extLst>
              <a:ext uri="{FF2B5EF4-FFF2-40B4-BE49-F238E27FC236}">
                <a16:creationId xmlns:a16="http://schemas.microsoft.com/office/drawing/2014/main" id="{0E8610E2-F920-6948-AE1C-7A78252808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80C5B4-BF3E-2949-846C-9D73625C1C85}"/>
              </a:ext>
            </a:extLst>
          </p:cNvPr>
          <p:cNvSpPr>
            <a:spLocks noGrp="1"/>
          </p:cNvSpPr>
          <p:nvPr>
            <p:ph type="sldNum" sz="quarter" idx="12"/>
          </p:nvPr>
        </p:nvSpPr>
        <p:spPr/>
        <p:txBody>
          <a:bodyPr/>
          <a:lstStyle/>
          <a:p>
            <a:fld id="{29F3D845-6166-C742-8240-B86DFD247675}" type="slidenum">
              <a:rPr lang="en-US" smtClean="0"/>
              <a:t>‹#›</a:t>
            </a:fld>
            <a:endParaRPr lang="en-US"/>
          </a:p>
        </p:txBody>
      </p:sp>
    </p:spTree>
    <p:extLst>
      <p:ext uri="{BB962C8B-B14F-4D97-AF65-F5344CB8AC3E}">
        <p14:creationId xmlns:p14="http://schemas.microsoft.com/office/powerpoint/2010/main" val="4229501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951AD-2D47-584D-A784-027C2FFC10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A7DD443-8998-5643-A455-BC099B99EDC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594AEB4-A48E-404F-9BD6-7EBCB51681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550A984-42F5-354C-BDC8-EFCDE9F6E9A6}"/>
              </a:ext>
            </a:extLst>
          </p:cNvPr>
          <p:cNvSpPr>
            <a:spLocks noGrp="1"/>
          </p:cNvSpPr>
          <p:nvPr>
            <p:ph type="dt" sz="half" idx="10"/>
          </p:nvPr>
        </p:nvSpPr>
        <p:spPr/>
        <p:txBody>
          <a:bodyPr/>
          <a:lstStyle/>
          <a:p>
            <a:fld id="{66EDC753-480B-304E-8A48-819654E3B4C9}" type="datetimeFigureOut">
              <a:rPr lang="en-US" smtClean="0"/>
              <a:t>7/20/2021</a:t>
            </a:fld>
            <a:endParaRPr lang="en-US"/>
          </a:p>
        </p:txBody>
      </p:sp>
      <p:sp>
        <p:nvSpPr>
          <p:cNvPr id="6" name="Footer Placeholder 5">
            <a:extLst>
              <a:ext uri="{FF2B5EF4-FFF2-40B4-BE49-F238E27FC236}">
                <a16:creationId xmlns:a16="http://schemas.microsoft.com/office/drawing/2014/main" id="{C405D39F-74F2-1E44-B6A3-F086EA6106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3A731F-4275-6E4E-9E99-AC78165A792F}"/>
              </a:ext>
            </a:extLst>
          </p:cNvPr>
          <p:cNvSpPr>
            <a:spLocks noGrp="1"/>
          </p:cNvSpPr>
          <p:nvPr>
            <p:ph type="sldNum" sz="quarter" idx="12"/>
          </p:nvPr>
        </p:nvSpPr>
        <p:spPr/>
        <p:txBody>
          <a:bodyPr/>
          <a:lstStyle/>
          <a:p>
            <a:fld id="{29F3D845-6166-C742-8240-B86DFD247675}" type="slidenum">
              <a:rPr lang="en-US" smtClean="0"/>
              <a:t>‹#›</a:t>
            </a:fld>
            <a:endParaRPr lang="en-US"/>
          </a:p>
        </p:txBody>
      </p:sp>
    </p:spTree>
    <p:extLst>
      <p:ext uri="{BB962C8B-B14F-4D97-AF65-F5344CB8AC3E}">
        <p14:creationId xmlns:p14="http://schemas.microsoft.com/office/powerpoint/2010/main" val="1410713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85F2422-EF81-C042-80E1-DA09A7C7E3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A883302-58A6-9B48-909B-04691B8F51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3A853F-2AFB-C043-B398-41488AE3F8E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EDC753-480B-304E-8A48-819654E3B4C9}" type="datetimeFigureOut">
              <a:rPr lang="en-US" smtClean="0"/>
              <a:t>7/20/2021</a:t>
            </a:fld>
            <a:endParaRPr lang="en-US"/>
          </a:p>
        </p:txBody>
      </p:sp>
      <p:sp>
        <p:nvSpPr>
          <p:cNvPr id="5" name="Footer Placeholder 4">
            <a:extLst>
              <a:ext uri="{FF2B5EF4-FFF2-40B4-BE49-F238E27FC236}">
                <a16:creationId xmlns:a16="http://schemas.microsoft.com/office/drawing/2014/main" id="{357E2BE2-58AF-1644-B5AD-19EC59EA9D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07F6FE3-E9BF-314A-B695-89C46C673EB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F3D845-6166-C742-8240-B86DFD247675}" type="slidenum">
              <a:rPr lang="en-US" smtClean="0"/>
              <a:t>‹#›</a:t>
            </a:fld>
            <a:endParaRPr lang="en-US"/>
          </a:p>
        </p:txBody>
      </p:sp>
    </p:spTree>
    <p:extLst>
      <p:ext uri="{BB962C8B-B14F-4D97-AF65-F5344CB8AC3E}">
        <p14:creationId xmlns:p14="http://schemas.microsoft.com/office/powerpoint/2010/main" val="2190521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https://www.dol.gov/agencies/whd/stat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 name="Picture 4" descr="Picture 4"/>
          <p:cNvPicPr>
            <a:picLocks noChangeAspect="1"/>
          </p:cNvPicPr>
          <p:nvPr/>
        </p:nvPicPr>
        <p:blipFill>
          <a:blip r:embed="rId2"/>
          <a:stretch>
            <a:fillRect/>
          </a:stretch>
        </p:blipFill>
        <p:spPr>
          <a:xfrm>
            <a:off x="0" y="0"/>
            <a:ext cx="12445455" cy="7000569"/>
          </a:xfrm>
          <a:prstGeom prst="rect">
            <a:avLst/>
          </a:prstGeom>
          <a:ln w="12700">
            <a:miter lim="400000"/>
          </a:ln>
        </p:spPr>
      </p:pic>
    </p:spTree>
    <p:extLst>
      <p:ext uri="{BB962C8B-B14F-4D97-AF65-F5344CB8AC3E}">
        <p14:creationId xmlns:p14="http://schemas.microsoft.com/office/powerpoint/2010/main" val="2002412982"/>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 name="Title 1"/>
          <p:cNvSpPr txBox="1">
            <a:spLocks noGrp="1"/>
          </p:cNvSpPr>
          <p:nvPr>
            <p:ph type="title"/>
          </p:nvPr>
        </p:nvSpPr>
        <p:spPr>
          <a:xfrm>
            <a:off x="838200" y="365125"/>
            <a:ext cx="10515600" cy="1325563"/>
          </a:xfrm>
          <a:prstGeom prst="rect">
            <a:avLst/>
          </a:prstGeom>
        </p:spPr>
        <p:txBody>
          <a:bodyPr/>
          <a:lstStyle/>
          <a:p>
            <a:endParaRPr/>
          </a:p>
        </p:txBody>
      </p:sp>
      <p:sp>
        <p:nvSpPr>
          <p:cNvPr id="277" name="Content Placeholder 2"/>
          <p:cNvSpPr txBox="1">
            <a:spLocks noGrp="1"/>
          </p:cNvSpPr>
          <p:nvPr>
            <p:ph type="body" idx="1"/>
          </p:nvPr>
        </p:nvSpPr>
        <p:spPr>
          <a:xfrm>
            <a:off x="838200" y="1825625"/>
            <a:ext cx="10515600" cy="4351338"/>
          </a:xfrm>
          <a:prstGeom prst="rect">
            <a:avLst/>
          </a:prstGeom>
        </p:spPr>
        <p:txBody>
          <a:bodyPr/>
          <a:lstStyle/>
          <a:p>
            <a:endParaRPr/>
          </a:p>
        </p:txBody>
      </p:sp>
      <p:pic>
        <p:nvPicPr>
          <p:cNvPr id="278" name="Content Placeholder 4" descr="Content Placeholder 4"/>
          <p:cNvPicPr>
            <a:picLocks noChangeAspect="1"/>
          </p:cNvPicPr>
          <p:nvPr/>
        </p:nvPicPr>
        <p:blipFill>
          <a:blip r:embed="rId2"/>
          <a:stretch>
            <a:fillRect/>
          </a:stretch>
        </p:blipFill>
        <p:spPr>
          <a:xfrm>
            <a:off x="0" y="0"/>
            <a:ext cx="12192000" cy="6858000"/>
          </a:xfrm>
          <a:prstGeom prst="rect">
            <a:avLst/>
          </a:prstGeom>
          <a:ln w="12700">
            <a:miter lim="400000"/>
          </a:ln>
        </p:spPr>
      </p:pic>
      <p:pic>
        <p:nvPicPr>
          <p:cNvPr id="279" name="01 DP Logo - Circle.png" descr="01 DP Logo - Circle.png"/>
          <p:cNvPicPr>
            <a:picLocks noChangeAspect="1"/>
          </p:cNvPicPr>
          <p:nvPr/>
        </p:nvPicPr>
        <p:blipFill>
          <a:blip r:embed="rId3"/>
          <a:stretch>
            <a:fillRect/>
          </a:stretch>
        </p:blipFill>
        <p:spPr>
          <a:xfrm>
            <a:off x="11084351" y="5725445"/>
            <a:ext cx="894312" cy="894312"/>
          </a:xfrm>
          <a:prstGeom prst="rect">
            <a:avLst/>
          </a:prstGeom>
          <a:ln w="12700">
            <a:miter lim="400000"/>
          </a:ln>
        </p:spPr>
      </p:pic>
      <p:sp>
        <p:nvSpPr>
          <p:cNvPr id="281" name="TextBox 10"/>
          <p:cNvSpPr txBox="1"/>
          <p:nvPr/>
        </p:nvSpPr>
        <p:spPr>
          <a:xfrm>
            <a:off x="539931" y="241692"/>
            <a:ext cx="11112139" cy="55399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2859" tIns="22859" rIns="22859" bIns="22859">
            <a:spAutoFit/>
          </a:bodyPr>
          <a:lstStyle/>
          <a:p>
            <a:pPr algn="l">
              <a:defRPr sz="6600" b="1">
                <a:solidFill>
                  <a:srgbClr val="FFFFFF"/>
                </a:solidFill>
                <a:latin typeface="LLCircularWeb"/>
                <a:ea typeface="LLCircularWeb"/>
                <a:cs typeface="LLCircularWeb"/>
                <a:sym typeface="LLCircularWeb"/>
              </a:defRPr>
            </a:pPr>
            <a:endParaRPr sz="3300" dirty="0"/>
          </a:p>
        </p:txBody>
      </p:sp>
      <p:sp>
        <p:nvSpPr>
          <p:cNvPr id="10" name="TextBox 9">
            <a:extLst>
              <a:ext uri="{FF2B5EF4-FFF2-40B4-BE49-F238E27FC236}">
                <a16:creationId xmlns:a16="http://schemas.microsoft.com/office/drawing/2014/main" id="{F1911B78-600C-490F-AD51-6CA0BB2EDBD5}"/>
              </a:ext>
            </a:extLst>
          </p:cNvPr>
          <p:cNvSpPr txBox="1"/>
          <p:nvPr/>
        </p:nvSpPr>
        <p:spPr>
          <a:xfrm>
            <a:off x="443879" y="241692"/>
            <a:ext cx="10863428" cy="203132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4400" dirty="0">
                <a:solidFill>
                  <a:schemeClr val="bg1"/>
                </a:solidFill>
                <a:latin typeface="Lato"/>
              </a:rPr>
              <a:t>Virginia Overtime Wage Act (VOWA)</a:t>
            </a:r>
          </a:p>
          <a:p>
            <a:pPr algn="l"/>
            <a:endParaRPr lang="en-US" sz="3300" dirty="0">
              <a:solidFill>
                <a:schemeClr val="bg1"/>
              </a:solidFill>
            </a:endParaRPr>
          </a:p>
          <a:p>
            <a:pPr algn="l"/>
            <a:endParaRPr lang="en-US" sz="2700" dirty="0">
              <a:solidFill>
                <a:schemeClr val="bg1"/>
              </a:solidFill>
            </a:endParaRPr>
          </a:p>
          <a:p>
            <a:endParaRPr lang="en-US" sz="2200" dirty="0">
              <a:solidFill>
                <a:schemeClr val="bg1"/>
              </a:solidFill>
            </a:endParaRPr>
          </a:p>
        </p:txBody>
      </p:sp>
      <p:sp>
        <p:nvSpPr>
          <p:cNvPr id="11" name="TextBox 10">
            <a:extLst>
              <a:ext uri="{FF2B5EF4-FFF2-40B4-BE49-F238E27FC236}">
                <a16:creationId xmlns:a16="http://schemas.microsoft.com/office/drawing/2014/main" id="{C9975BF8-DCA6-4419-9EE1-7C5845695517}"/>
              </a:ext>
            </a:extLst>
          </p:cNvPr>
          <p:cNvSpPr txBox="1"/>
          <p:nvPr/>
        </p:nvSpPr>
        <p:spPr>
          <a:xfrm>
            <a:off x="443879" y="1435524"/>
            <a:ext cx="11581277" cy="415498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2400" b="0" i="0" dirty="0">
                <a:solidFill>
                  <a:schemeClr val="bg1"/>
                </a:solidFill>
                <a:effectLst/>
                <a:latin typeface="Lato"/>
              </a:rPr>
              <a:t>VOWA </a:t>
            </a:r>
            <a:r>
              <a:rPr lang="en-US" sz="2400" b="0" i="0" dirty="0">
                <a:solidFill>
                  <a:srgbClr val="92D050"/>
                </a:solidFill>
                <a:effectLst/>
                <a:latin typeface="Lato"/>
              </a:rPr>
              <a:t>departs</a:t>
            </a:r>
            <a:r>
              <a:rPr lang="en-US" sz="2400" b="0" i="0" dirty="0">
                <a:solidFill>
                  <a:schemeClr val="bg1"/>
                </a:solidFill>
                <a:effectLst/>
                <a:latin typeface="Lato"/>
              </a:rPr>
              <a:t> from the FLSA in three ways that could increase your liability, including: </a:t>
            </a:r>
          </a:p>
          <a:p>
            <a:pPr algn="l"/>
            <a:endParaRPr lang="en-US" sz="2400" b="0" i="0" dirty="0">
              <a:solidFill>
                <a:schemeClr val="bg1"/>
              </a:solidFill>
              <a:effectLst/>
              <a:latin typeface="Lato"/>
            </a:endParaRPr>
          </a:p>
          <a:p>
            <a:pPr marL="342900" indent="-342900" algn="l">
              <a:buFont typeface="Arial" panose="020B0604020202020204" pitchFamily="34" charset="0"/>
              <a:buChar char="•"/>
            </a:pPr>
            <a:r>
              <a:rPr lang="en-US" sz="2400" b="0" i="0" dirty="0">
                <a:solidFill>
                  <a:schemeClr val="bg1"/>
                </a:solidFill>
                <a:effectLst/>
                <a:latin typeface="Lato"/>
              </a:rPr>
              <a:t>Changing the calculation of regular rate of pay for non-exempt salaried employees </a:t>
            </a:r>
            <a:br>
              <a:rPr lang="en-US" sz="2400" b="0" i="0" dirty="0">
                <a:solidFill>
                  <a:schemeClr val="bg1"/>
                </a:solidFill>
                <a:effectLst/>
                <a:latin typeface="Lato"/>
              </a:rPr>
            </a:br>
            <a:endParaRPr lang="en-US" sz="2400" b="0" i="0" dirty="0">
              <a:solidFill>
                <a:schemeClr val="bg1"/>
              </a:solidFill>
              <a:effectLst/>
              <a:latin typeface="Lato"/>
            </a:endParaRPr>
          </a:p>
          <a:p>
            <a:pPr marL="342900" indent="-342900" algn="l">
              <a:buFont typeface="Arial" panose="020B0604020202020204" pitchFamily="34" charset="0"/>
              <a:buChar char="•"/>
            </a:pPr>
            <a:r>
              <a:rPr lang="en-US" sz="2400" b="0" i="0" dirty="0">
                <a:solidFill>
                  <a:schemeClr val="bg1"/>
                </a:solidFill>
                <a:effectLst/>
                <a:latin typeface="Lato"/>
              </a:rPr>
              <a:t>Giving employees three years to bring lawsuits from the date of the violation, regardless of whether the violation was willful</a:t>
            </a:r>
            <a:br>
              <a:rPr lang="en-US" sz="2400" b="0" i="0" dirty="0">
                <a:solidFill>
                  <a:schemeClr val="bg1"/>
                </a:solidFill>
                <a:effectLst/>
                <a:latin typeface="Lato"/>
              </a:rPr>
            </a:br>
            <a:endParaRPr lang="en-US" sz="2400" b="0" i="0" dirty="0">
              <a:solidFill>
                <a:schemeClr val="bg1"/>
              </a:solidFill>
              <a:effectLst/>
              <a:latin typeface="Lato"/>
            </a:endParaRPr>
          </a:p>
          <a:p>
            <a:pPr marL="342900" indent="-342900" algn="l">
              <a:buFont typeface="Arial" panose="020B0604020202020204" pitchFamily="34" charset="0"/>
              <a:buChar char="•"/>
            </a:pPr>
            <a:r>
              <a:rPr lang="en-US" sz="2400" b="0" i="0" dirty="0">
                <a:solidFill>
                  <a:schemeClr val="bg1"/>
                </a:solidFill>
                <a:effectLst/>
                <a:latin typeface="Lato"/>
              </a:rPr>
              <a:t>Omitting good faith defenses for employers and providing for potential triple damages and interest</a:t>
            </a:r>
          </a:p>
        </p:txBody>
      </p:sp>
    </p:spTree>
    <p:extLst>
      <p:ext uri="{BB962C8B-B14F-4D97-AF65-F5344CB8AC3E}">
        <p14:creationId xmlns:p14="http://schemas.microsoft.com/office/powerpoint/2010/main" val="8882189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 name="Title 1"/>
          <p:cNvSpPr txBox="1">
            <a:spLocks noGrp="1"/>
          </p:cNvSpPr>
          <p:nvPr>
            <p:ph type="title"/>
          </p:nvPr>
        </p:nvSpPr>
        <p:spPr>
          <a:xfrm>
            <a:off x="838200" y="365125"/>
            <a:ext cx="10515600" cy="1325563"/>
          </a:xfrm>
          <a:prstGeom prst="rect">
            <a:avLst/>
          </a:prstGeom>
        </p:spPr>
        <p:txBody>
          <a:bodyPr/>
          <a:lstStyle/>
          <a:p>
            <a:endParaRPr/>
          </a:p>
        </p:txBody>
      </p:sp>
      <p:sp>
        <p:nvSpPr>
          <p:cNvPr id="277" name="Content Placeholder 2"/>
          <p:cNvSpPr txBox="1">
            <a:spLocks noGrp="1"/>
          </p:cNvSpPr>
          <p:nvPr>
            <p:ph type="body" idx="1"/>
          </p:nvPr>
        </p:nvSpPr>
        <p:spPr>
          <a:xfrm>
            <a:off x="838200" y="1825625"/>
            <a:ext cx="10515600" cy="4351338"/>
          </a:xfrm>
          <a:prstGeom prst="rect">
            <a:avLst/>
          </a:prstGeom>
        </p:spPr>
        <p:txBody>
          <a:bodyPr/>
          <a:lstStyle/>
          <a:p>
            <a:endParaRPr/>
          </a:p>
        </p:txBody>
      </p:sp>
      <p:pic>
        <p:nvPicPr>
          <p:cNvPr id="278" name="Content Placeholder 4" descr="Content Placeholder 4"/>
          <p:cNvPicPr>
            <a:picLocks noChangeAspect="1"/>
          </p:cNvPicPr>
          <p:nvPr/>
        </p:nvPicPr>
        <p:blipFill>
          <a:blip r:embed="rId2"/>
          <a:stretch>
            <a:fillRect/>
          </a:stretch>
        </p:blipFill>
        <p:spPr>
          <a:xfrm>
            <a:off x="0" y="0"/>
            <a:ext cx="12192000" cy="6858000"/>
          </a:xfrm>
          <a:prstGeom prst="rect">
            <a:avLst/>
          </a:prstGeom>
          <a:ln w="12700">
            <a:miter lim="400000"/>
          </a:ln>
        </p:spPr>
      </p:pic>
      <p:pic>
        <p:nvPicPr>
          <p:cNvPr id="279" name="01 DP Logo - Circle.png" descr="01 DP Logo - Circle.png"/>
          <p:cNvPicPr>
            <a:picLocks noChangeAspect="1"/>
          </p:cNvPicPr>
          <p:nvPr/>
        </p:nvPicPr>
        <p:blipFill>
          <a:blip r:embed="rId3"/>
          <a:stretch>
            <a:fillRect/>
          </a:stretch>
        </p:blipFill>
        <p:spPr>
          <a:xfrm>
            <a:off x="11084351" y="5725445"/>
            <a:ext cx="894312" cy="894312"/>
          </a:xfrm>
          <a:prstGeom prst="rect">
            <a:avLst/>
          </a:prstGeom>
          <a:ln w="12700">
            <a:miter lim="400000"/>
          </a:ln>
        </p:spPr>
      </p:pic>
      <p:sp>
        <p:nvSpPr>
          <p:cNvPr id="281" name="TextBox 10"/>
          <p:cNvSpPr txBox="1"/>
          <p:nvPr/>
        </p:nvSpPr>
        <p:spPr>
          <a:xfrm>
            <a:off x="539931" y="241692"/>
            <a:ext cx="11112139" cy="55399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2859" tIns="22859" rIns="22859" bIns="22859">
            <a:spAutoFit/>
          </a:bodyPr>
          <a:lstStyle/>
          <a:p>
            <a:pPr algn="l">
              <a:defRPr sz="6600" b="1">
                <a:solidFill>
                  <a:srgbClr val="FFFFFF"/>
                </a:solidFill>
                <a:latin typeface="LLCircularWeb"/>
                <a:ea typeface="LLCircularWeb"/>
                <a:cs typeface="LLCircularWeb"/>
                <a:sym typeface="LLCircularWeb"/>
              </a:defRPr>
            </a:pPr>
            <a:endParaRPr sz="3300" dirty="0"/>
          </a:p>
        </p:txBody>
      </p:sp>
      <p:sp>
        <p:nvSpPr>
          <p:cNvPr id="10" name="TextBox 9">
            <a:extLst>
              <a:ext uri="{FF2B5EF4-FFF2-40B4-BE49-F238E27FC236}">
                <a16:creationId xmlns:a16="http://schemas.microsoft.com/office/drawing/2014/main" id="{F1911B78-600C-490F-AD51-6CA0BB2EDBD5}"/>
              </a:ext>
            </a:extLst>
          </p:cNvPr>
          <p:cNvSpPr txBox="1"/>
          <p:nvPr/>
        </p:nvSpPr>
        <p:spPr>
          <a:xfrm>
            <a:off x="443879" y="241692"/>
            <a:ext cx="11208190" cy="26776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US" sz="4300" dirty="0">
                <a:solidFill>
                  <a:schemeClr val="bg1"/>
                </a:solidFill>
                <a:latin typeface="Lato"/>
              </a:rPr>
              <a:t>Regular Rate of Pay Calculation under VOWA</a:t>
            </a:r>
          </a:p>
          <a:p>
            <a:pPr algn="ctr"/>
            <a:r>
              <a:rPr lang="en-US" sz="4300" dirty="0">
                <a:solidFill>
                  <a:schemeClr val="bg1"/>
                </a:solidFill>
                <a:latin typeface="Lato"/>
              </a:rPr>
              <a:t>Nonexempt Salaried Employees</a:t>
            </a:r>
          </a:p>
          <a:p>
            <a:pPr algn="l"/>
            <a:endParaRPr lang="en-US" sz="3300" dirty="0">
              <a:solidFill>
                <a:schemeClr val="bg1"/>
              </a:solidFill>
            </a:endParaRPr>
          </a:p>
          <a:p>
            <a:pPr algn="l"/>
            <a:endParaRPr lang="en-US" sz="2700" dirty="0">
              <a:solidFill>
                <a:schemeClr val="bg1"/>
              </a:solidFill>
            </a:endParaRPr>
          </a:p>
          <a:p>
            <a:endParaRPr lang="en-US" sz="2200" dirty="0">
              <a:solidFill>
                <a:schemeClr val="bg1"/>
              </a:solidFill>
            </a:endParaRPr>
          </a:p>
        </p:txBody>
      </p:sp>
      <p:sp>
        <p:nvSpPr>
          <p:cNvPr id="11" name="TextBox 10">
            <a:extLst>
              <a:ext uri="{FF2B5EF4-FFF2-40B4-BE49-F238E27FC236}">
                <a16:creationId xmlns:a16="http://schemas.microsoft.com/office/drawing/2014/main" id="{C9975BF8-DCA6-4419-9EE1-7C5845695517}"/>
              </a:ext>
            </a:extLst>
          </p:cNvPr>
          <p:cNvSpPr txBox="1"/>
          <p:nvPr/>
        </p:nvSpPr>
        <p:spPr>
          <a:xfrm>
            <a:off x="443879" y="1973258"/>
            <a:ext cx="11581277" cy="34163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2400" b="0" i="0" dirty="0">
                <a:solidFill>
                  <a:schemeClr val="bg1"/>
                </a:solidFill>
                <a:effectLst/>
                <a:latin typeface="Lato"/>
              </a:rPr>
              <a:t>As of July 1, 2021, Virginia employers must calculate a nonexempt salaried employee’s regular rate of pay as follows </a:t>
            </a:r>
          </a:p>
          <a:p>
            <a:pPr algn="l"/>
            <a:endParaRPr lang="en-US" sz="2400" dirty="0">
              <a:solidFill>
                <a:schemeClr val="bg1"/>
              </a:solidFill>
              <a:latin typeface="Lato"/>
            </a:endParaRPr>
          </a:p>
          <a:p>
            <a:pPr lvl="1"/>
            <a:r>
              <a:rPr lang="en-US" sz="2400" b="1" i="1" dirty="0">
                <a:solidFill>
                  <a:schemeClr val="bg1"/>
                </a:solidFill>
                <a:latin typeface="Lato"/>
              </a:rPr>
              <a:t>Employees Total Weekly Compensation / </a:t>
            </a:r>
          </a:p>
          <a:p>
            <a:pPr lvl="1"/>
            <a:r>
              <a:rPr lang="en-US" sz="2400" b="1" i="1" dirty="0">
                <a:solidFill>
                  <a:schemeClr val="bg1"/>
                </a:solidFill>
                <a:latin typeface="Lato"/>
              </a:rPr>
              <a:t>40 Hours </a:t>
            </a:r>
          </a:p>
          <a:p>
            <a:pPr lvl="1"/>
            <a:r>
              <a:rPr lang="en-US" sz="2400" b="1" i="1" dirty="0">
                <a:solidFill>
                  <a:schemeClr val="bg1"/>
                </a:solidFill>
                <a:latin typeface="Lato"/>
              </a:rPr>
              <a:t>= Regular Rate of Pay</a:t>
            </a:r>
          </a:p>
          <a:p>
            <a:pPr algn="l"/>
            <a:endParaRPr lang="en-US" sz="2400" b="0" i="0" dirty="0">
              <a:solidFill>
                <a:schemeClr val="bg1"/>
              </a:solidFill>
              <a:effectLst/>
              <a:latin typeface="Lato"/>
            </a:endParaRPr>
          </a:p>
          <a:p>
            <a:pPr algn="l"/>
            <a:r>
              <a:rPr lang="en-US" sz="2400" b="1" i="0" dirty="0">
                <a:solidFill>
                  <a:schemeClr val="bg1"/>
                </a:solidFill>
                <a:effectLst/>
                <a:latin typeface="Lato"/>
              </a:rPr>
              <a:t>Regardless of how many hours the employee actually worked that week</a:t>
            </a:r>
            <a:r>
              <a:rPr lang="en-US" sz="2400" b="0" i="0" dirty="0">
                <a:solidFill>
                  <a:schemeClr val="bg1"/>
                </a:solidFill>
                <a:effectLst/>
                <a:latin typeface="Lato"/>
              </a:rPr>
              <a:t>.  </a:t>
            </a:r>
          </a:p>
          <a:p>
            <a:pPr algn="l"/>
            <a:endParaRPr lang="en-US" sz="2400" b="0" i="0" dirty="0">
              <a:solidFill>
                <a:schemeClr val="bg1"/>
              </a:solidFill>
              <a:effectLst/>
              <a:latin typeface="Lato"/>
            </a:endParaRPr>
          </a:p>
        </p:txBody>
      </p:sp>
    </p:spTree>
    <p:extLst>
      <p:ext uri="{BB962C8B-B14F-4D97-AF65-F5344CB8AC3E}">
        <p14:creationId xmlns:p14="http://schemas.microsoft.com/office/powerpoint/2010/main" val="34781043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 name="Title 1"/>
          <p:cNvSpPr txBox="1">
            <a:spLocks noGrp="1"/>
          </p:cNvSpPr>
          <p:nvPr>
            <p:ph type="title"/>
          </p:nvPr>
        </p:nvSpPr>
        <p:spPr>
          <a:xfrm>
            <a:off x="838200" y="365125"/>
            <a:ext cx="10515600" cy="1325563"/>
          </a:xfrm>
          <a:prstGeom prst="rect">
            <a:avLst/>
          </a:prstGeom>
        </p:spPr>
        <p:txBody>
          <a:bodyPr/>
          <a:lstStyle/>
          <a:p>
            <a:endParaRPr/>
          </a:p>
        </p:txBody>
      </p:sp>
      <p:sp>
        <p:nvSpPr>
          <p:cNvPr id="277" name="Content Placeholder 2"/>
          <p:cNvSpPr txBox="1">
            <a:spLocks noGrp="1"/>
          </p:cNvSpPr>
          <p:nvPr>
            <p:ph type="body" idx="1"/>
          </p:nvPr>
        </p:nvSpPr>
        <p:spPr>
          <a:xfrm>
            <a:off x="838200" y="1825625"/>
            <a:ext cx="10515600" cy="4351338"/>
          </a:xfrm>
          <a:prstGeom prst="rect">
            <a:avLst/>
          </a:prstGeom>
        </p:spPr>
        <p:txBody>
          <a:bodyPr/>
          <a:lstStyle/>
          <a:p>
            <a:endParaRPr/>
          </a:p>
        </p:txBody>
      </p:sp>
      <p:pic>
        <p:nvPicPr>
          <p:cNvPr id="278" name="Content Placeholder 4" descr="Content Placeholder 4"/>
          <p:cNvPicPr>
            <a:picLocks noChangeAspect="1"/>
          </p:cNvPicPr>
          <p:nvPr/>
        </p:nvPicPr>
        <p:blipFill>
          <a:blip r:embed="rId2"/>
          <a:stretch>
            <a:fillRect/>
          </a:stretch>
        </p:blipFill>
        <p:spPr>
          <a:xfrm>
            <a:off x="0" y="0"/>
            <a:ext cx="12192000" cy="6858000"/>
          </a:xfrm>
          <a:prstGeom prst="rect">
            <a:avLst/>
          </a:prstGeom>
          <a:ln w="12700">
            <a:miter lim="400000"/>
          </a:ln>
        </p:spPr>
      </p:pic>
      <p:pic>
        <p:nvPicPr>
          <p:cNvPr id="279" name="01 DP Logo - Circle.png" descr="01 DP Logo - Circle.png"/>
          <p:cNvPicPr>
            <a:picLocks noChangeAspect="1"/>
          </p:cNvPicPr>
          <p:nvPr/>
        </p:nvPicPr>
        <p:blipFill>
          <a:blip r:embed="rId3"/>
          <a:stretch>
            <a:fillRect/>
          </a:stretch>
        </p:blipFill>
        <p:spPr>
          <a:xfrm>
            <a:off x="11084351" y="5725445"/>
            <a:ext cx="894312" cy="894312"/>
          </a:xfrm>
          <a:prstGeom prst="rect">
            <a:avLst/>
          </a:prstGeom>
          <a:ln w="12700">
            <a:miter lim="400000"/>
          </a:ln>
        </p:spPr>
      </p:pic>
      <p:sp>
        <p:nvSpPr>
          <p:cNvPr id="281" name="TextBox 10"/>
          <p:cNvSpPr txBox="1"/>
          <p:nvPr/>
        </p:nvSpPr>
        <p:spPr>
          <a:xfrm>
            <a:off x="539931" y="241692"/>
            <a:ext cx="11112139" cy="55399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2859" tIns="22859" rIns="22859" bIns="22859">
            <a:spAutoFit/>
          </a:bodyPr>
          <a:lstStyle/>
          <a:p>
            <a:pPr algn="l">
              <a:defRPr sz="6600" b="1">
                <a:solidFill>
                  <a:srgbClr val="FFFFFF"/>
                </a:solidFill>
                <a:latin typeface="LLCircularWeb"/>
                <a:ea typeface="LLCircularWeb"/>
                <a:cs typeface="LLCircularWeb"/>
                <a:sym typeface="LLCircularWeb"/>
              </a:defRPr>
            </a:pPr>
            <a:endParaRPr sz="3300" dirty="0"/>
          </a:p>
        </p:txBody>
      </p:sp>
      <p:sp>
        <p:nvSpPr>
          <p:cNvPr id="10" name="TextBox 9">
            <a:extLst>
              <a:ext uri="{FF2B5EF4-FFF2-40B4-BE49-F238E27FC236}">
                <a16:creationId xmlns:a16="http://schemas.microsoft.com/office/drawing/2014/main" id="{F1911B78-600C-490F-AD51-6CA0BB2EDBD5}"/>
              </a:ext>
            </a:extLst>
          </p:cNvPr>
          <p:cNvSpPr txBox="1"/>
          <p:nvPr/>
        </p:nvSpPr>
        <p:spPr>
          <a:xfrm>
            <a:off x="443879" y="241692"/>
            <a:ext cx="11208190" cy="203132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4400" dirty="0">
                <a:solidFill>
                  <a:schemeClr val="bg1"/>
                </a:solidFill>
                <a:latin typeface="Lato"/>
              </a:rPr>
              <a:t>The Math</a:t>
            </a:r>
          </a:p>
          <a:p>
            <a:pPr algn="l"/>
            <a:endParaRPr lang="en-US" sz="3300" dirty="0">
              <a:solidFill>
                <a:schemeClr val="bg1"/>
              </a:solidFill>
            </a:endParaRPr>
          </a:p>
          <a:p>
            <a:pPr algn="l"/>
            <a:endParaRPr lang="en-US" sz="2700" dirty="0">
              <a:solidFill>
                <a:schemeClr val="bg1"/>
              </a:solidFill>
            </a:endParaRPr>
          </a:p>
          <a:p>
            <a:endParaRPr lang="en-US" sz="2200" dirty="0">
              <a:solidFill>
                <a:schemeClr val="bg1"/>
              </a:solidFill>
            </a:endParaRPr>
          </a:p>
        </p:txBody>
      </p:sp>
      <p:sp>
        <p:nvSpPr>
          <p:cNvPr id="11" name="TextBox 10">
            <a:extLst>
              <a:ext uri="{FF2B5EF4-FFF2-40B4-BE49-F238E27FC236}">
                <a16:creationId xmlns:a16="http://schemas.microsoft.com/office/drawing/2014/main" id="{C9975BF8-DCA6-4419-9EE1-7C5845695517}"/>
              </a:ext>
            </a:extLst>
          </p:cNvPr>
          <p:cNvSpPr txBox="1"/>
          <p:nvPr/>
        </p:nvSpPr>
        <p:spPr>
          <a:xfrm>
            <a:off x="305361" y="1225689"/>
            <a:ext cx="11581277" cy="52629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endParaRPr lang="en-US" sz="2400" dirty="0">
              <a:solidFill>
                <a:schemeClr val="bg1"/>
              </a:solidFill>
              <a:latin typeface="Lato"/>
            </a:endParaRPr>
          </a:p>
          <a:p>
            <a:r>
              <a:rPr lang="en-US" sz="2400" i="0" dirty="0">
                <a:solidFill>
                  <a:schemeClr val="bg1"/>
                </a:solidFill>
                <a:effectLst/>
                <a:latin typeface="Lato"/>
              </a:rPr>
              <a:t>Let’s take our previous examp</a:t>
            </a:r>
            <a:r>
              <a:rPr lang="en-US" sz="2400" dirty="0">
                <a:solidFill>
                  <a:schemeClr val="bg1"/>
                </a:solidFill>
                <a:latin typeface="Lato"/>
              </a:rPr>
              <a:t>le: </a:t>
            </a:r>
            <a:endParaRPr lang="en-US" sz="2400" i="0" dirty="0">
              <a:solidFill>
                <a:schemeClr val="bg1"/>
              </a:solidFill>
              <a:effectLst/>
              <a:latin typeface="Lato"/>
            </a:endParaRPr>
          </a:p>
          <a:p>
            <a:pPr algn="l"/>
            <a:r>
              <a:rPr lang="en-US" sz="2400" b="0" i="0" dirty="0">
                <a:solidFill>
                  <a:schemeClr val="bg1"/>
                </a:solidFill>
                <a:effectLst/>
                <a:latin typeface="Lato"/>
              </a:rPr>
              <a:t>A nonexempt salaried employee that makes $1,000 per week and worked 50 hours that week.  As of July 1 in VA, a non-exempt, salaried employee’s regular rate of pay is determined by dividing $1,000 by </a:t>
            </a:r>
            <a:r>
              <a:rPr lang="en-US" sz="2400" b="1" i="0" dirty="0">
                <a:solidFill>
                  <a:srgbClr val="92D050"/>
                </a:solidFill>
                <a:effectLst/>
                <a:latin typeface="Lato"/>
              </a:rPr>
              <a:t>40</a:t>
            </a:r>
            <a:r>
              <a:rPr lang="en-US" sz="2400" b="0" i="0" dirty="0">
                <a:solidFill>
                  <a:schemeClr val="bg1"/>
                </a:solidFill>
                <a:effectLst/>
                <a:latin typeface="Lato"/>
              </a:rPr>
              <a:t> – </a:t>
            </a:r>
            <a:r>
              <a:rPr lang="en-US" sz="2400" b="1" i="0" dirty="0">
                <a:solidFill>
                  <a:schemeClr val="bg1"/>
                </a:solidFill>
                <a:effectLst/>
                <a:latin typeface="Lato"/>
              </a:rPr>
              <a:t>regardless of how many hours they actually worked. </a:t>
            </a:r>
          </a:p>
          <a:p>
            <a:pPr algn="l"/>
            <a:endParaRPr lang="en-US" sz="2400" dirty="0">
              <a:solidFill>
                <a:schemeClr val="bg1"/>
              </a:solidFill>
              <a:latin typeface="Lato"/>
            </a:endParaRPr>
          </a:p>
          <a:p>
            <a:pPr lvl="1"/>
            <a:r>
              <a:rPr lang="en-US" sz="2400" b="1" i="1" dirty="0">
                <a:solidFill>
                  <a:schemeClr val="bg1"/>
                </a:solidFill>
                <a:effectLst/>
                <a:latin typeface="Lato"/>
              </a:rPr>
              <a:t>$1,000 / </a:t>
            </a:r>
            <a:r>
              <a:rPr lang="en-US" sz="2400" b="1" i="1" dirty="0">
                <a:solidFill>
                  <a:schemeClr val="bg1"/>
                </a:solidFill>
                <a:latin typeface="Lato"/>
              </a:rPr>
              <a:t>40</a:t>
            </a:r>
            <a:r>
              <a:rPr lang="en-US" sz="2400" b="1" i="1" dirty="0">
                <a:solidFill>
                  <a:schemeClr val="bg1"/>
                </a:solidFill>
                <a:effectLst/>
                <a:latin typeface="Lato"/>
              </a:rPr>
              <a:t> = $25 regular rate of pay</a:t>
            </a:r>
          </a:p>
          <a:p>
            <a:pPr lvl="1"/>
            <a:r>
              <a:rPr lang="en-US" sz="2400" b="1" i="1" dirty="0">
                <a:solidFill>
                  <a:schemeClr val="bg1"/>
                </a:solidFill>
                <a:latin typeface="Lato"/>
              </a:rPr>
              <a:t>$25 x 1.5 = $37.50</a:t>
            </a:r>
          </a:p>
          <a:p>
            <a:pPr lvl="1"/>
            <a:r>
              <a:rPr lang="en-US" sz="2400" b="1" i="1" dirty="0">
                <a:solidFill>
                  <a:schemeClr val="bg1"/>
                </a:solidFill>
                <a:latin typeface="Lato"/>
              </a:rPr>
              <a:t>Straight time earnings = $1,000</a:t>
            </a:r>
          </a:p>
          <a:p>
            <a:pPr lvl="1"/>
            <a:r>
              <a:rPr lang="en-US" sz="2400" b="1" i="1" dirty="0">
                <a:solidFill>
                  <a:schemeClr val="bg1"/>
                </a:solidFill>
                <a:effectLst/>
                <a:latin typeface="Lato"/>
              </a:rPr>
              <a:t>Overtime earnings </a:t>
            </a:r>
            <a:r>
              <a:rPr lang="en-US" sz="2400" b="1" i="1" dirty="0">
                <a:solidFill>
                  <a:schemeClr val="bg1"/>
                </a:solidFill>
                <a:latin typeface="Lato"/>
              </a:rPr>
              <a:t>= $375 (10 x $37.5)</a:t>
            </a:r>
          </a:p>
          <a:p>
            <a:pPr lvl="1"/>
            <a:r>
              <a:rPr lang="en-US" sz="2400" b="1" i="1" dirty="0">
                <a:solidFill>
                  <a:schemeClr val="bg1"/>
                </a:solidFill>
                <a:effectLst/>
                <a:latin typeface="Lato"/>
              </a:rPr>
              <a:t>Total earnings = $1,375 as opposed to $1300 under FLSA</a:t>
            </a:r>
          </a:p>
          <a:p>
            <a:pPr algn="l"/>
            <a:endParaRPr lang="en-US" sz="2400" b="0" i="0" dirty="0">
              <a:solidFill>
                <a:schemeClr val="bg1"/>
              </a:solidFill>
              <a:effectLst/>
              <a:latin typeface="Lato"/>
            </a:endParaRPr>
          </a:p>
          <a:p>
            <a:pPr algn="l"/>
            <a:endParaRPr lang="en-US" sz="2400" b="0" i="0" dirty="0">
              <a:solidFill>
                <a:schemeClr val="bg1"/>
              </a:solidFill>
              <a:effectLst/>
              <a:latin typeface="Lato"/>
            </a:endParaRPr>
          </a:p>
        </p:txBody>
      </p:sp>
    </p:spTree>
    <p:extLst>
      <p:ext uri="{BB962C8B-B14F-4D97-AF65-F5344CB8AC3E}">
        <p14:creationId xmlns:p14="http://schemas.microsoft.com/office/powerpoint/2010/main" val="9549479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 name="Title 1"/>
          <p:cNvSpPr txBox="1">
            <a:spLocks noGrp="1"/>
          </p:cNvSpPr>
          <p:nvPr>
            <p:ph type="title"/>
          </p:nvPr>
        </p:nvSpPr>
        <p:spPr>
          <a:xfrm>
            <a:off x="838200" y="365125"/>
            <a:ext cx="10515600" cy="1325563"/>
          </a:xfrm>
          <a:prstGeom prst="rect">
            <a:avLst/>
          </a:prstGeom>
        </p:spPr>
        <p:txBody>
          <a:bodyPr/>
          <a:lstStyle/>
          <a:p>
            <a:endParaRPr/>
          </a:p>
        </p:txBody>
      </p:sp>
      <p:sp>
        <p:nvSpPr>
          <p:cNvPr id="277" name="Content Placeholder 2"/>
          <p:cNvSpPr txBox="1">
            <a:spLocks noGrp="1"/>
          </p:cNvSpPr>
          <p:nvPr>
            <p:ph type="body" idx="1"/>
          </p:nvPr>
        </p:nvSpPr>
        <p:spPr>
          <a:xfrm>
            <a:off x="838200" y="1825625"/>
            <a:ext cx="10515600" cy="4351338"/>
          </a:xfrm>
          <a:prstGeom prst="rect">
            <a:avLst/>
          </a:prstGeom>
        </p:spPr>
        <p:txBody>
          <a:bodyPr/>
          <a:lstStyle/>
          <a:p>
            <a:endParaRPr/>
          </a:p>
        </p:txBody>
      </p:sp>
      <p:pic>
        <p:nvPicPr>
          <p:cNvPr id="278" name="Content Placeholder 4" descr="Content Placeholder 4"/>
          <p:cNvPicPr>
            <a:picLocks noChangeAspect="1"/>
          </p:cNvPicPr>
          <p:nvPr/>
        </p:nvPicPr>
        <p:blipFill>
          <a:blip r:embed="rId2"/>
          <a:stretch>
            <a:fillRect/>
          </a:stretch>
        </p:blipFill>
        <p:spPr>
          <a:xfrm>
            <a:off x="0" y="0"/>
            <a:ext cx="12192000" cy="6858000"/>
          </a:xfrm>
          <a:prstGeom prst="rect">
            <a:avLst/>
          </a:prstGeom>
          <a:ln w="12700">
            <a:miter lim="400000"/>
          </a:ln>
        </p:spPr>
      </p:pic>
      <p:pic>
        <p:nvPicPr>
          <p:cNvPr id="279" name="01 DP Logo - Circle.png" descr="01 DP Logo - Circle.png"/>
          <p:cNvPicPr>
            <a:picLocks noChangeAspect="1"/>
          </p:cNvPicPr>
          <p:nvPr/>
        </p:nvPicPr>
        <p:blipFill>
          <a:blip r:embed="rId3"/>
          <a:stretch>
            <a:fillRect/>
          </a:stretch>
        </p:blipFill>
        <p:spPr>
          <a:xfrm>
            <a:off x="11084351" y="5725445"/>
            <a:ext cx="894312" cy="894312"/>
          </a:xfrm>
          <a:prstGeom prst="rect">
            <a:avLst/>
          </a:prstGeom>
          <a:ln w="12700">
            <a:miter lim="400000"/>
          </a:ln>
        </p:spPr>
      </p:pic>
      <p:sp>
        <p:nvSpPr>
          <p:cNvPr id="281" name="TextBox 10"/>
          <p:cNvSpPr txBox="1"/>
          <p:nvPr/>
        </p:nvSpPr>
        <p:spPr>
          <a:xfrm>
            <a:off x="539931" y="241692"/>
            <a:ext cx="11112139" cy="55399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2859" tIns="22859" rIns="22859" bIns="22859">
            <a:spAutoFit/>
          </a:bodyPr>
          <a:lstStyle/>
          <a:p>
            <a:pPr algn="l">
              <a:defRPr sz="6600" b="1">
                <a:solidFill>
                  <a:srgbClr val="FFFFFF"/>
                </a:solidFill>
                <a:latin typeface="LLCircularWeb"/>
                <a:ea typeface="LLCircularWeb"/>
                <a:cs typeface="LLCircularWeb"/>
                <a:sym typeface="LLCircularWeb"/>
              </a:defRPr>
            </a:pPr>
            <a:endParaRPr sz="3300" dirty="0"/>
          </a:p>
        </p:txBody>
      </p:sp>
      <p:sp>
        <p:nvSpPr>
          <p:cNvPr id="10" name="TextBox 9">
            <a:extLst>
              <a:ext uri="{FF2B5EF4-FFF2-40B4-BE49-F238E27FC236}">
                <a16:creationId xmlns:a16="http://schemas.microsoft.com/office/drawing/2014/main" id="{F1911B78-600C-490F-AD51-6CA0BB2EDBD5}"/>
              </a:ext>
            </a:extLst>
          </p:cNvPr>
          <p:cNvSpPr txBox="1"/>
          <p:nvPr/>
        </p:nvSpPr>
        <p:spPr>
          <a:xfrm>
            <a:off x="443879" y="241692"/>
            <a:ext cx="11208190" cy="203132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4400" dirty="0">
                <a:solidFill>
                  <a:schemeClr val="bg1"/>
                </a:solidFill>
                <a:latin typeface="Lato"/>
              </a:rPr>
              <a:t>Statute of Limitations</a:t>
            </a:r>
          </a:p>
          <a:p>
            <a:pPr algn="l"/>
            <a:endParaRPr lang="en-US" sz="3300" dirty="0">
              <a:solidFill>
                <a:schemeClr val="bg1"/>
              </a:solidFill>
            </a:endParaRPr>
          </a:p>
          <a:p>
            <a:pPr algn="l"/>
            <a:endParaRPr lang="en-US" sz="2700" dirty="0">
              <a:solidFill>
                <a:schemeClr val="bg1"/>
              </a:solidFill>
            </a:endParaRPr>
          </a:p>
          <a:p>
            <a:endParaRPr lang="en-US" sz="2200" dirty="0">
              <a:solidFill>
                <a:schemeClr val="bg1"/>
              </a:solidFill>
            </a:endParaRPr>
          </a:p>
        </p:txBody>
      </p:sp>
      <p:sp>
        <p:nvSpPr>
          <p:cNvPr id="11" name="TextBox 10">
            <a:extLst>
              <a:ext uri="{FF2B5EF4-FFF2-40B4-BE49-F238E27FC236}">
                <a16:creationId xmlns:a16="http://schemas.microsoft.com/office/drawing/2014/main" id="{C9975BF8-DCA6-4419-9EE1-7C5845695517}"/>
              </a:ext>
            </a:extLst>
          </p:cNvPr>
          <p:cNvSpPr txBox="1"/>
          <p:nvPr/>
        </p:nvSpPr>
        <p:spPr>
          <a:xfrm>
            <a:off x="305361" y="1225689"/>
            <a:ext cx="11581277" cy="37856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endParaRPr lang="en-US" sz="2400" dirty="0">
              <a:solidFill>
                <a:schemeClr val="bg1"/>
              </a:solidFill>
              <a:latin typeface="Lato"/>
            </a:endParaRPr>
          </a:p>
          <a:p>
            <a:pPr algn="l"/>
            <a:r>
              <a:rPr lang="en-US" sz="2400" b="0" i="0" dirty="0">
                <a:solidFill>
                  <a:schemeClr val="bg1"/>
                </a:solidFill>
                <a:effectLst/>
                <a:latin typeface="Lato"/>
              </a:rPr>
              <a:t>Under the FLSA, suits must be filed within two years, or within three years if the employee can prove that the violation was “willful.”</a:t>
            </a:r>
          </a:p>
          <a:p>
            <a:pPr algn="l"/>
            <a:endParaRPr lang="en-US" sz="2400" b="0" i="0" dirty="0">
              <a:solidFill>
                <a:schemeClr val="bg1"/>
              </a:solidFill>
              <a:effectLst/>
              <a:latin typeface="Lato"/>
            </a:endParaRPr>
          </a:p>
          <a:p>
            <a:pPr algn="l"/>
            <a:r>
              <a:rPr lang="en-US" sz="2400" b="0" i="0" dirty="0">
                <a:solidFill>
                  <a:schemeClr val="bg1"/>
                </a:solidFill>
                <a:effectLst/>
                <a:latin typeface="Lato"/>
              </a:rPr>
              <a:t>Under VOWA, </a:t>
            </a:r>
            <a:r>
              <a:rPr lang="en-US" sz="2400" b="0" i="0" dirty="0">
                <a:solidFill>
                  <a:srgbClr val="92D050"/>
                </a:solidFill>
                <a:effectLst/>
                <a:latin typeface="Lato"/>
              </a:rPr>
              <a:t>all employees have three years to file suit regardless of whether or not the violation was “willful.” </a:t>
            </a:r>
          </a:p>
          <a:p>
            <a:pPr algn="l"/>
            <a:endParaRPr lang="en-US" sz="2400" dirty="0">
              <a:solidFill>
                <a:schemeClr val="bg1"/>
              </a:solidFill>
              <a:latin typeface="Lato"/>
            </a:endParaRPr>
          </a:p>
          <a:p>
            <a:pPr algn="l"/>
            <a:r>
              <a:rPr lang="en-US" sz="2400" b="0" i="0" dirty="0">
                <a:solidFill>
                  <a:schemeClr val="bg1"/>
                </a:solidFill>
                <a:effectLst/>
                <a:latin typeface="Lato"/>
              </a:rPr>
              <a:t>Employees can recover back wages for that </a:t>
            </a:r>
            <a:r>
              <a:rPr lang="en-US" sz="2400" dirty="0">
                <a:solidFill>
                  <a:schemeClr val="bg1"/>
                </a:solidFill>
                <a:latin typeface="Lato"/>
              </a:rPr>
              <a:t>three-</a:t>
            </a:r>
            <a:r>
              <a:rPr lang="en-US" sz="2400" b="0" i="0" dirty="0">
                <a:solidFill>
                  <a:schemeClr val="bg1"/>
                </a:solidFill>
                <a:effectLst/>
                <a:latin typeface="Lato"/>
              </a:rPr>
              <a:t>year period.  </a:t>
            </a:r>
          </a:p>
          <a:p>
            <a:pPr algn="l"/>
            <a:endParaRPr lang="en-US" sz="2400" b="0" i="0" dirty="0">
              <a:solidFill>
                <a:schemeClr val="bg1"/>
              </a:solidFill>
              <a:effectLst/>
              <a:latin typeface="Lato"/>
            </a:endParaRPr>
          </a:p>
          <a:p>
            <a:pPr algn="l"/>
            <a:endParaRPr lang="en-US" sz="2400" b="0" i="0" dirty="0">
              <a:solidFill>
                <a:schemeClr val="bg1"/>
              </a:solidFill>
              <a:effectLst/>
              <a:latin typeface="Lato"/>
            </a:endParaRPr>
          </a:p>
        </p:txBody>
      </p:sp>
    </p:spTree>
    <p:extLst>
      <p:ext uri="{BB962C8B-B14F-4D97-AF65-F5344CB8AC3E}">
        <p14:creationId xmlns:p14="http://schemas.microsoft.com/office/powerpoint/2010/main" val="23962541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 name="Title 1"/>
          <p:cNvSpPr txBox="1">
            <a:spLocks noGrp="1"/>
          </p:cNvSpPr>
          <p:nvPr>
            <p:ph type="title"/>
          </p:nvPr>
        </p:nvSpPr>
        <p:spPr>
          <a:xfrm>
            <a:off x="838200" y="365125"/>
            <a:ext cx="10515600" cy="1325563"/>
          </a:xfrm>
          <a:prstGeom prst="rect">
            <a:avLst/>
          </a:prstGeom>
        </p:spPr>
        <p:txBody>
          <a:bodyPr/>
          <a:lstStyle/>
          <a:p>
            <a:endParaRPr/>
          </a:p>
        </p:txBody>
      </p:sp>
      <p:sp>
        <p:nvSpPr>
          <p:cNvPr id="277" name="Content Placeholder 2"/>
          <p:cNvSpPr txBox="1">
            <a:spLocks noGrp="1"/>
          </p:cNvSpPr>
          <p:nvPr>
            <p:ph type="body" idx="1"/>
          </p:nvPr>
        </p:nvSpPr>
        <p:spPr>
          <a:xfrm>
            <a:off x="838200" y="1825625"/>
            <a:ext cx="10515600" cy="4351338"/>
          </a:xfrm>
          <a:prstGeom prst="rect">
            <a:avLst/>
          </a:prstGeom>
        </p:spPr>
        <p:txBody>
          <a:bodyPr/>
          <a:lstStyle/>
          <a:p>
            <a:endParaRPr/>
          </a:p>
        </p:txBody>
      </p:sp>
      <p:pic>
        <p:nvPicPr>
          <p:cNvPr id="278" name="Content Placeholder 4" descr="Content Placeholder 4"/>
          <p:cNvPicPr>
            <a:picLocks noChangeAspect="1"/>
          </p:cNvPicPr>
          <p:nvPr/>
        </p:nvPicPr>
        <p:blipFill>
          <a:blip r:embed="rId2"/>
          <a:stretch>
            <a:fillRect/>
          </a:stretch>
        </p:blipFill>
        <p:spPr>
          <a:xfrm>
            <a:off x="0" y="0"/>
            <a:ext cx="12192000" cy="6858000"/>
          </a:xfrm>
          <a:prstGeom prst="rect">
            <a:avLst/>
          </a:prstGeom>
          <a:ln w="12700">
            <a:miter lim="400000"/>
          </a:ln>
        </p:spPr>
      </p:pic>
      <p:pic>
        <p:nvPicPr>
          <p:cNvPr id="279" name="01 DP Logo - Circle.png" descr="01 DP Logo - Circle.png"/>
          <p:cNvPicPr>
            <a:picLocks noChangeAspect="1"/>
          </p:cNvPicPr>
          <p:nvPr/>
        </p:nvPicPr>
        <p:blipFill>
          <a:blip r:embed="rId3"/>
          <a:stretch>
            <a:fillRect/>
          </a:stretch>
        </p:blipFill>
        <p:spPr>
          <a:xfrm>
            <a:off x="11084351" y="5725445"/>
            <a:ext cx="894312" cy="894312"/>
          </a:xfrm>
          <a:prstGeom prst="rect">
            <a:avLst/>
          </a:prstGeom>
          <a:ln w="12700">
            <a:miter lim="400000"/>
          </a:ln>
        </p:spPr>
      </p:pic>
      <p:sp>
        <p:nvSpPr>
          <p:cNvPr id="281" name="TextBox 10"/>
          <p:cNvSpPr txBox="1"/>
          <p:nvPr/>
        </p:nvSpPr>
        <p:spPr>
          <a:xfrm>
            <a:off x="539931" y="241692"/>
            <a:ext cx="11112139" cy="55399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2859" tIns="22859" rIns="22859" bIns="22859">
            <a:spAutoFit/>
          </a:bodyPr>
          <a:lstStyle/>
          <a:p>
            <a:pPr algn="l">
              <a:defRPr sz="6600" b="1">
                <a:solidFill>
                  <a:srgbClr val="FFFFFF"/>
                </a:solidFill>
                <a:latin typeface="LLCircularWeb"/>
                <a:ea typeface="LLCircularWeb"/>
                <a:cs typeface="LLCircularWeb"/>
                <a:sym typeface="LLCircularWeb"/>
              </a:defRPr>
            </a:pPr>
            <a:endParaRPr sz="3300" dirty="0"/>
          </a:p>
        </p:txBody>
      </p:sp>
      <p:sp>
        <p:nvSpPr>
          <p:cNvPr id="10" name="TextBox 9">
            <a:extLst>
              <a:ext uri="{FF2B5EF4-FFF2-40B4-BE49-F238E27FC236}">
                <a16:creationId xmlns:a16="http://schemas.microsoft.com/office/drawing/2014/main" id="{F1911B78-600C-490F-AD51-6CA0BB2EDBD5}"/>
              </a:ext>
            </a:extLst>
          </p:cNvPr>
          <p:cNvSpPr txBox="1"/>
          <p:nvPr/>
        </p:nvSpPr>
        <p:spPr>
          <a:xfrm>
            <a:off x="305361" y="241692"/>
            <a:ext cx="11673302" cy="203132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4400" dirty="0">
                <a:solidFill>
                  <a:schemeClr val="bg1"/>
                </a:solidFill>
                <a:latin typeface="Lato"/>
              </a:rPr>
              <a:t>FLSA and VOWA Overtime Claims </a:t>
            </a:r>
          </a:p>
          <a:p>
            <a:pPr algn="l"/>
            <a:endParaRPr lang="en-US" sz="3300" dirty="0">
              <a:solidFill>
                <a:schemeClr val="bg1"/>
              </a:solidFill>
            </a:endParaRPr>
          </a:p>
          <a:p>
            <a:pPr algn="l"/>
            <a:endParaRPr lang="en-US" sz="2700" dirty="0">
              <a:solidFill>
                <a:schemeClr val="bg1"/>
              </a:solidFill>
            </a:endParaRPr>
          </a:p>
          <a:p>
            <a:endParaRPr lang="en-US" sz="2200" dirty="0">
              <a:solidFill>
                <a:schemeClr val="bg1"/>
              </a:solidFill>
            </a:endParaRPr>
          </a:p>
        </p:txBody>
      </p:sp>
      <p:sp>
        <p:nvSpPr>
          <p:cNvPr id="11" name="TextBox 10">
            <a:extLst>
              <a:ext uri="{FF2B5EF4-FFF2-40B4-BE49-F238E27FC236}">
                <a16:creationId xmlns:a16="http://schemas.microsoft.com/office/drawing/2014/main" id="{C9975BF8-DCA6-4419-9EE1-7C5845695517}"/>
              </a:ext>
            </a:extLst>
          </p:cNvPr>
          <p:cNvSpPr txBox="1"/>
          <p:nvPr/>
        </p:nvSpPr>
        <p:spPr>
          <a:xfrm>
            <a:off x="305362" y="681037"/>
            <a:ext cx="11581277" cy="600164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endParaRPr lang="en-US" sz="2400" dirty="0">
              <a:solidFill>
                <a:schemeClr val="bg1"/>
              </a:solidFill>
              <a:latin typeface="Lato"/>
            </a:endParaRPr>
          </a:p>
          <a:p>
            <a:pPr>
              <a:buFont typeface="Arial" panose="020B0604020202020204" pitchFamily="34" charset="0"/>
              <a:buChar char="•"/>
            </a:pPr>
            <a:r>
              <a:rPr lang="en-US" sz="2400" b="0" i="0" dirty="0">
                <a:solidFill>
                  <a:schemeClr val="bg1"/>
                </a:solidFill>
                <a:effectLst/>
              </a:rPr>
              <a:t>Employers may mistakenly classify employees as "exempt" from the FLSA overtime requirements. These misclassified exempt employees (who are really nonexempt) often work regular ("on-the-clock") hours in excess of the FLSA overtime thresholds, as well as compensable "off-the-clock" hours.</a:t>
            </a:r>
          </a:p>
          <a:p>
            <a:pPr algn="l"/>
            <a:r>
              <a:rPr lang="en-US" sz="2400" dirty="0">
                <a:solidFill>
                  <a:schemeClr val="bg1"/>
                </a:solidFill>
              </a:rPr>
              <a:t> </a:t>
            </a:r>
            <a:endParaRPr lang="en-US" sz="2400" b="0" i="0" dirty="0">
              <a:solidFill>
                <a:schemeClr val="bg1"/>
              </a:solidFill>
              <a:effectLst/>
            </a:endParaRPr>
          </a:p>
          <a:p>
            <a:pPr algn="l">
              <a:buFont typeface="Arial" panose="020B0604020202020204" pitchFamily="34" charset="0"/>
              <a:buChar char="•"/>
            </a:pPr>
            <a:r>
              <a:rPr lang="en-US" sz="2400" b="0" i="0" dirty="0">
                <a:solidFill>
                  <a:schemeClr val="bg1"/>
                </a:solidFill>
                <a:effectLst/>
              </a:rPr>
              <a:t>Employers may fail to identify, record, or compensate "off-the-clock" hours spent by employees performing compensable, job-related activities. Examples:</a:t>
            </a:r>
            <a:r>
              <a:rPr lang="en-US" sz="2400" dirty="0">
                <a:solidFill>
                  <a:schemeClr val="bg1"/>
                </a:solidFill>
              </a:rPr>
              <a:t> </a:t>
            </a:r>
            <a:r>
              <a:rPr lang="en-US" sz="2400" b="0" i="0" dirty="0">
                <a:solidFill>
                  <a:schemeClr val="bg1"/>
                </a:solidFill>
                <a:effectLst/>
              </a:rPr>
              <a:t>Employees may perform a variety of potentially compensable job-related activities during their "off-the-clock" time, such as: taking work home, making/receiving job-related telephone calls at home, working through lunch, working before or after regular shifts taking care of work-related equipment.</a:t>
            </a:r>
            <a:br>
              <a:rPr lang="en-US" sz="2400" b="0" i="0" dirty="0">
                <a:solidFill>
                  <a:schemeClr val="bg1"/>
                </a:solidFill>
                <a:effectLst/>
              </a:rPr>
            </a:br>
            <a:br>
              <a:rPr lang="en-US" sz="2400" b="0" i="0" dirty="0">
                <a:solidFill>
                  <a:schemeClr val="bg1"/>
                </a:solidFill>
                <a:effectLst/>
              </a:rPr>
            </a:br>
            <a:r>
              <a:rPr lang="en-US" sz="2400" b="0" i="0" dirty="0">
                <a:solidFill>
                  <a:schemeClr val="bg1"/>
                </a:solidFill>
                <a:effectLst/>
              </a:rPr>
              <a:t>Employers may fail to include "wage augments" such as longevity pay when calculating an employee's overtime rate.</a:t>
            </a:r>
          </a:p>
          <a:p>
            <a:pPr algn="l"/>
            <a:endParaRPr lang="en-US" sz="2400" b="0" i="0" dirty="0">
              <a:solidFill>
                <a:schemeClr val="bg1"/>
              </a:solidFill>
              <a:effectLst/>
              <a:latin typeface="Lato"/>
            </a:endParaRPr>
          </a:p>
        </p:txBody>
      </p:sp>
    </p:spTree>
    <p:extLst>
      <p:ext uri="{BB962C8B-B14F-4D97-AF65-F5344CB8AC3E}">
        <p14:creationId xmlns:p14="http://schemas.microsoft.com/office/powerpoint/2010/main" val="21201935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 name="Title 1"/>
          <p:cNvSpPr txBox="1">
            <a:spLocks noGrp="1"/>
          </p:cNvSpPr>
          <p:nvPr>
            <p:ph type="title"/>
          </p:nvPr>
        </p:nvSpPr>
        <p:spPr>
          <a:xfrm>
            <a:off x="838200" y="365125"/>
            <a:ext cx="10515600" cy="1325563"/>
          </a:xfrm>
          <a:prstGeom prst="rect">
            <a:avLst/>
          </a:prstGeom>
        </p:spPr>
        <p:txBody>
          <a:bodyPr/>
          <a:lstStyle/>
          <a:p>
            <a:endParaRPr/>
          </a:p>
        </p:txBody>
      </p:sp>
      <p:sp>
        <p:nvSpPr>
          <p:cNvPr id="277" name="Content Placeholder 2"/>
          <p:cNvSpPr txBox="1">
            <a:spLocks noGrp="1"/>
          </p:cNvSpPr>
          <p:nvPr>
            <p:ph type="body" idx="1"/>
          </p:nvPr>
        </p:nvSpPr>
        <p:spPr>
          <a:xfrm>
            <a:off x="838200" y="1825625"/>
            <a:ext cx="10515600" cy="4351338"/>
          </a:xfrm>
          <a:prstGeom prst="rect">
            <a:avLst/>
          </a:prstGeom>
        </p:spPr>
        <p:txBody>
          <a:bodyPr/>
          <a:lstStyle/>
          <a:p>
            <a:endParaRPr/>
          </a:p>
        </p:txBody>
      </p:sp>
      <p:pic>
        <p:nvPicPr>
          <p:cNvPr id="278" name="Content Placeholder 4" descr="Content Placeholder 4"/>
          <p:cNvPicPr>
            <a:picLocks noChangeAspect="1"/>
          </p:cNvPicPr>
          <p:nvPr/>
        </p:nvPicPr>
        <p:blipFill>
          <a:blip r:embed="rId2"/>
          <a:stretch>
            <a:fillRect/>
          </a:stretch>
        </p:blipFill>
        <p:spPr>
          <a:xfrm>
            <a:off x="0" y="0"/>
            <a:ext cx="12192000" cy="6858000"/>
          </a:xfrm>
          <a:prstGeom prst="rect">
            <a:avLst/>
          </a:prstGeom>
          <a:ln w="12700">
            <a:miter lim="400000"/>
          </a:ln>
        </p:spPr>
      </p:pic>
      <p:pic>
        <p:nvPicPr>
          <p:cNvPr id="279" name="01 DP Logo - Circle.png" descr="01 DP Logo - Circle.png"/>
          <p:cNvPicPr>
            <a:picLocks noChangeAspect="1"/>
          </p:cNvPicPr>
          <p:nvPr/>
        </p:nvPicPr>
        <p:blipFill>
          <a:blip r:embed="rId3"/>
          <a:stretch>
            <a:fillRect/>
          </a:stretch>
        </p:blipFill>
        <p:spPr>
          <a:xfrm>
            <a:off x="11084351" y="5725445"/>
            <a:ext cx="894312" cy="894312"/>
          </a:xfrm>
          <a:prstGeom prst="rect">
            <a:avLst/>
          </a:prstGeom>
          <a:ln w="12700">
            <a:miter lim="400000"/>
          </a:ln>
        </p:spPr>
      </p:pic>
      <p:sp>
        <p:nvSpPr>
          <p:cNvPr id="281" name="TextBox 10"/>
          <p:cNvSpPr txBox="1"/>
          <p:nvPr/>
        </p:nvSpPr>
        <p:spPr>
          <a:xfrm>
            <a:off x="539931" y="241692"/>
            <a:ext cx="11112139" cy="55399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2859" tIns="22859" rIns="22859" bIns="22859">
            <a:spAutoFit/>
          </a:bodyPr>
          <a:lstStyle/>
          <a:p>
            <a:pPr algn="l">
              <a:defRPr sz="6600" b="1">
                <a:solidFill>
                  <a:srgbClr val="FFFFFF"/>
                </a:solidFill>
                <a:latin typeface="LLCircularWeb"/>
                <a:ea typeface="LLCircularWeb"/>
                <a:cs typeface="LLCircularWeb"/>
                <a:sym typeface="LLCircularWeb"/>
              </a:defRPr>
            </a:pPr>
            <a:endParaRPr sz="3300" dirty="0"/>
          </a:p>
        </p:txBody>
      </p:sp>
      <p:sp>
        <p:nvSpPr>
          <p:cNvPr id="10" name="TextBox 9">
            <a:extLst>
              <a:ext uri="{FF2B5EF4-FFF2-40B4-BE49-F238E27FC236}">
                <a16:creationId xmlns:a16="http://schemas.microsoft.com/office/drawing/2014/main" id="{F1911B78-600C-490F-AD51-6CA0BB2EDBD5}"/>
              </a:ext>
            </a:extLst>
          </p:cNvPr>
          <p:cNvSpPr txBox="1"/>
          <p:nvPr/>
        </p:nvSpPr>
        <p:spPr>
          <a:xfrm>
            <a:off x="443879" y="241692"/>
            <a:ext cx="11208190" cy="203132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4400" dirty="0">
                <a:solidFill>
                  <a:schemeClr val="bg1"/>
                </a:solidFill>
                <a:latin typeface="Lato"/>
              </a:rPr>
              <a:t>Available Remedies</a:t>
            </a:r>
          </a:p>
          <a:p>
            <a:pPr algn="l"/>
            <a:endParaRPr lang="en-US" sz="3300" dirty="0">
              <a:solidFill>
                <a:schemeClr val="bg1"/>
              </a:solidFill>
            </a:endParaRPr>
          </a:p>
          <a:p>
            <a:pPr algn="l"/>
            <a:endParaRPr lang="en-US" sz="2700" dirty="0">
              <a:solidFill>
                <a:schemeClr val="bg1"/>
              </a:solidFill>
            </a:endParaRPr>
          </a:p>
          <a:p>
            <a:endParaRPr lang="en-US" sz="2200" dirty="0">
              <a:solidFill>
                <a:schemeClr val="bg1"/>
              </a:solidFill>
            </a:endParaRPr>
          </a:p>
        </p:txBody>
      </p:sp>
      <p:sp>
        <p:nvSpPr>
          <p:cNvPr id="11" name="TextBox 10">
            <a:extLst>
              <a:ext uri="{FF2B5EF4-FFF2-40B4-BE49-F238E27FC236}">
                <a16:creationId xmlns:a16="http://schemas.microsoft.com/office/drawing/2014/main" id="{C9975BF8-DCA6-4419-9EE1-7C5845695517}"/>
              </a:ext>
            </a:extLst>
          </p:cNvPr>
          <p:cNvSpPr txBox="1"/>
          <p:nvPr/>
        </p:nvSpPr>
        <p:spPr>
          <a:xfrm>
            <a:off x="305361" y="1225689"/>
            <a:ext cx="11581277" cy="489364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2400" b="0" i="0" dirty="0">
                <a:solidFill>
                  <a:schemeClr val="bg1"/>
                </a:solidFill>
                <a:effectLst/>
                <a:latin typeface="Lato"/>
              </a:rPr>
              <a:t>As with FSLA, VOWA also provides for the recovery of lost wages plus liquidated damages </a:t>
            </a:r>
            <a:r>
              <a:rPr lang="en-US" sz="2400" b="0" i="0" dirty="0">
                <a:solidFill>
                  <a:srgbClr val="92D050"/>
                </a:solidFill>
                <a:effectLst/>
                <a:latin typeface="Lato"/>
              </a:rPr>
              <a:t>BUT has no good faith exception for employers</a:t>
            </a:r>
            <a:r>
              <a:rPr lang="en-US" sz="2400" b="0" i="0" dirty="0">
                <a:solidFill>
                  <a:schemeClr val="bg1"/>
                </a:solidFill>
                <a:effectLst/>
                <a:latin typeface="Lato"/>
              </a:rPr>
              <a:t>.  </a:t>
            </a:r>
          </a:p>
          <a:p>
            <a:pPr algn="l"/>
            <a:endParaRPr lang="en-US" sz="2400" dirty="0">
              <a:solidFill>
                <a:schemeClr val="bg1"/>
              </a:solidFill>
              <a:latin typeface="Lato"/>
            </a:endParaRPr>
          </a:p>
          <a:p>
            <a:pPr algn="l"/>
            <a:r>
              <a:rPr lang="en-US" sz="2400" b="0" i="0" dirty="0">
                <a:solidFill>
                  <a:schemeClr val="bg1"/>
                </a:solidFill>
                <a:effectLst/>
                <a:latin typeface="Lato"/>
              </a:rPr>
              <a:t>If the court determines that the violation was “knowing,” then the employer </a:t>
            </a:r>
            <a:r>
              <a:rPr lang="en-US" sz="2400" dirty="0">
                <a:solidFill>
                  <a:schemeClr val="bg1"/>
                </a:solidFill>
                <a:latin typeface="Lato"/>
              </a:rPr>
              <a:t>may have to pay</a:t>
            </a:r>
            <a:r>
              <a:rPr lang="en-US" sz="2400" b="0" i="0" dirty="0">
                <a:solidFill>
                  <a:schemeClr val="bg1"/>
                </a:solidFill>
                <a:effectLst/>
                <a:latin typeface="Lato"/>
              </a:rPr>
              <a:t> </a:t>
            </a:r>
            <a:r>
              <a:rPr lang="en-US" sz="2400" b="0" i="1" dirty="0">
                <a:solidFill>
                  <a:schemeClr val="bg1"/>
                </a:solidFill>
                <a:effectLst/>
                <a:latin typeface="Lato"/>
              </a:rPr>
              <a:t>triple</a:t>
            </a:r>
            <a:r>
              <a:rPr lang="en-US" sz="2400" b="0" i="0" dirty="0">
                <a:solidFill>
                  <a:schemeClr val="bg1"/>
                </a:solidFill>
                <a:effectLst/>
                <a:latin typeface="Lato"/>
              </a:rPr>
              <a:t> damages. </a:t>
            </a:r>
          </a:p>
          <a:p>
            <a:pPr algn="l"/>
            <a:endParaRPr lang="en-US" sz="2400" dirty="0">
              <a:solidFill>
                <a:schemeClr val="bg1"/>
              </a:solidFill>
              <a:latin typeface="Lato"/>
            </a:endParaRPr>
          </a:p>
          <a:p>
            <a:pPr algn="l"/>
            <a:r>
              <a:rPr lang="en-US" sz="2400" b="0" i="0" dirty="0">
                <a:solidFill>
                  <a:schemeClr val="bg1"/>
                </a:solidFill>
                <a:effectLst/>
                <a:latin typeface="Lato"/>
              </a:rPr>
              <a:t>The law also requires the employer to pay prejudgment interest at the rate of 8% from the date that wages were due, and if found liable, the employee’s reasonable attorney’s fees and costs.</a:t>
            </a:r>
          </a:p>
          <a:p>
            <a:pPr algn="l"/>
            <a:endParaRPr lang="en-US" sz="2400" b="0" i="0" dirty="0">
              <a:solidFill>
                <a:schemeClr val="bg1"/>
              </a:solidFill>
              <a:effectLst/>
              <a:latin typeface="Lato"/>
            </a:endParaRPr>
          </a:p>
          <a:p>
            <a:pPr algn="l"/>
            <a:r>
              <a:rPr lang="en-US" sz="2400" b="0" i="0" dirty="0">
                <a:solidFill>
                  <a:schemeClr val="bg1"/>
                </a:solidFill>
                <a:effectLst/>
                <a:latin typeface="Lato"/>
              </a:rPr>
              <a:t>VOWA also allows employees to bring their cases as class action or collective actions. </a:t>
            </a:r>
          </a:p>
          <a:p>
            <a:pPr algn="l"/>
            <a:endParaRPr lang="en-US" sz="2400" b="0" i="0" dirty="0">
              <a:solidFill>
                <a:schemeClr val="bg1"/>
              </a:solidFill>
              <a:effectLst/>
              <a:latin typeface="Lato"/>
            </a:endParaRPr>
          </a:p>
        </p:txBody>
      </p:sp>
    </p:spTree>
    <p:extLst>
      <p:ext uri="{BB962C8B-B14F-4D97-AF65-F5344CB8AC3E}">
        <p14:creationId xmlns:p14="http://schemas.microsoft.com/office/powerpoint/2010/main" val="11297345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Content Placeholder 6">
            <a:extLst>
              <a:ext uri="{FF2B5EF4-FFF2-40B4-BE49-F238E27FC236}">
                <a16:creationId xmlns:a16="http://schemas.microsoft.com/office/drawing/2014/main" id="{AC7B7F96-B091-1A41-8318-589F3D53CCE1}"/>
              </a:ext>
            </a:extLst>
          </p:cNvPr>
          <p:cNvPicPr>
            <a:picLocks noGrp="1" noChangeAspect="1"/>
          </p:cNvPicPr>
          <p:nvPr>
            <p:ph idx="1"/>
          </p:nvPr>
        </p:nvPicPr>
        <p:blipFill>
          <a:blip r:embed="rId2"/>
          <a:srcRect t="15223" b="15223"/>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
        <p:nvSpPr>
          <p:cNvPr id="8" name="TextBox 7">
            <a:extLst>
              <a:ext uri="{FF2B5EF4-FFF2-40B4-BE49-F238E27FC236}">
                <a16:creationId xmlns:a16="http://schemas.microsoft.com/office/drawing/2014/main" id="{A38E6C4B-B267-4AA8-B665-081231E648C3}"/>
              </a:ext>
            </a:extLst>
          </p:cNvPr>
          <p:cNvSpPr txBox="1"/>
          <p:nvPr/>
        </p:nvSpPr>
        <p:spPr>
          <a:xfrm>
            <a:off x="538672" y="1145348"/>
            <a:ext cx="5767790" cy="3185487"/>
          </a:xfrm>
          <a:prstGeom prst="rect">
            <a:avLst/>
          </a:prstGeom>
          <a:noFill/>
        </p:spPr>
        <p:txBody>
          <a:bodyPr wrap="square" rtlCol="0">
            <a:spAutoFit/>
          </a:bodyPr>
          <a:lstStyle/>
          <a:p>
            <a:pPr>
              <a:spcAft>
                <a:spcPts val="600"/>
              </a:spcAft>
            </a:pPr>
            <a:endParaRPr lang="en-US" sz="3200" b="1" dirty="0">
              <a:latin typeface="Lato" panose="020F0502020204030203"/>
            </a:endParaRPr>
          </a:p>
          <a:p>
            <a:r>
              <a:rPr lang="en-US" sz="2800" dirty="0">
                <a:latin typeface="Lato" panose="020F0502020204030203"/>
              </a:rPr>
              <a:t>Submit your </a:t>
            </a:r>
            <a:r>
              <a:rPr lang="en-US" sz="2800" b="1" dirty="0">
                <a:latin typeface="Lato" panose="020F0502020204030203"/>
              </a:rPr>
              <a:t>questions</a:t>
            </a:r>
            <a:r>
              <a:rPr lang="en-US" sz="2800" dirty="0">
                <a:latin typeface="Lato" panose="020F0502020204030203"/>
              </a:rPr>
              <a:t> now using the Q&amp;A function on your screen</a:t>
            </a:r>
            <a:br>
              <a:rPr lang="en-US" sz="2800" dirty="0">
                <a:latin typeface="Lato" panose="020F0502020204030203"/>
              </a:rPr>
            </a:br>
            <a:endParaRPr lang="en-US" sz="2800" dirty="0">
              <a:latin typeface="Lato" panose="020F0502020204030203"/>
            </a:endParaRPr>
          </a:p>
          <a:p>
            <a:r>
              <a:rPr lang="en-US" sz="2800" dirty="0">
                <a:latin typeface="Lato" panose="020F0502020204030203"/>
              </a:rPr>
              <a:t>Or submit questions to </a:t>
            </a:r>
            <a:r>
              <a:rPr lang="en-US" sz="2800" b="1" dirty="0">
                <a:latin typeface="Lato" panose="020F0502020204030203"/>
              </a:rPr>
              <a:t>questions@dominionpayroll.com</a:t>
            </a:r>
          </a:p>
          <a:p>
            <a:pPr>
              <a:spcAft>
                <a:spcPts val="600"/>
              </a:spcAft>
            </a:pPr>
            <a:endParaRPr lang="en-US" sz="2400" dirty="0">
              <a:latin typeface="Lato" panose="020F0502020204030203"/>
            </a:endParaRPr>
          </a:p>
        </p:txBody>
      </p:sp>
    </p:spTree>
    <p:extLst>
      <p:ext uri="{BB962C8B-B14F-4D97-AF65-F5344CB8AC3E}">
        <p14:creationId xmlns:p14="http://schemas.microsoft.com/office/powerpoint/2010/main" val="859724874"/>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 name="Title 1"/>
          <p:cNvSpPr txBox="1">
            <a:spLocks noGrp="1"/>
          </p:cNvSpPr>
          <p:nvPr>
            <p:ph type="title"/>
          </p:nvPr>
        </p:nvSpPr>
        <p:spPr>
          <a:xfrm>
            <a:off x="838200" y="365125"/>
            <a:ext cx="10515600" cy="1325563"/>
          </a:xfrm>
          <a:prstGeom prst="rect">
            <a:avLst/>
          </a:prstGeom>
        </p:spPr>
        <p:txBody>
          <a:bodyPr/>
          <a:lstStyle/>
          <a:p>
            <a:endParaRPr/>
          </a:p>
        </p:txBody>
      </p:sp>
      <p:sp>
        <p:nvSpPr>
          <p:cNvPr id="277" name="Content Placeholder 2"/>
          <p:cNvSpPr txBox="1">
            <a:spLocks noGrp="1"/>
          </p:cNvSpPr>
          <p:nvPr>
            <p:ph type="body" idx="1"/>
          </p:nvPr>
        </p:nvSpPr>
        <p:spPr>
          <a:xfrm>
            <a:off x="838200" y="1825625"/>
            <a:ext cx="10515600" cy="4351338"/>
          </a:xfrm>
          <a:prstGeom prst="rect">
            <a:avLst/>
          </a:prstGeom>
        </p:spPr>
        <p:txBody>
          <a:bodyPr/>
          <a:lstStyle/>
          <a:p>
            <a:endParaRPr/>
          </a:p>
        </p:txBody>
      </p:sp>
      <p:pic>
        <p:nvPicPr>
          <p:cNvPr id="278" name="Content Placeholder 4" descr="Content Placeholder 4"/>
          <p:cNvPicPr>
            <a:picLocks noChangeAspect="1"/>
          </p:cNvPicPr>
          <p:nvPr/>
        </p:nvPicPr>
        <p:blipFill>
          <a:blip r:embed="rId2"/>
          <a:stretch>
            <a:fillRect/>
          </a:stretch>
        </p:blipFill>
        <p:spPr>
          <a:xfrm>
            <a:off x="0" y="0"/>
            <a:ext cx="12192000" cy="6858000"/>
          </a:xfrm>
          <a:prstGeom prst="rect">
            <a:avLst/>
          </a:prstGeom>
          <a:ln w="12700">
            <a:miter lim="400000"/>
          </a:ln>
        </p:spPr>
      </p:pic>
      <p:pic>
        <p:nvPicPr>
          <p:cNvPr id="279" name="01 DP Logo - Circle.png" descr="01 DP Logo - Circle.png"/>
          <p:cNvPicPr>
            <a:picLocks noChangeAspect="1"/>
          </p:cNvPicPr>
          <p:nvPr/>
        </p:nvPicPr>
        <p:blipFill>
          <a:blip r:embed="rId3"/>
          <a:stretch>
            <a:fillRect/>
          </a:stretch>
        </p:blipFill>
        <p:spPr>
          <a:xfrm>
            <a:off x="11084351" y="5725445"/>
            <a:ext cx="894312" cy="894312"/>
          </a:xfrm>
          <a:prstGeom prst="rect">
            <a:avLst/>
          </a:prstGeom>
          <a:ln w="12700">
            <a:miter lim="400000"/>
          </a:ln>
        </p:spPr>
      </p:pic>
      <p:sp>
        <p:nvSpPr>
          <p:cNvPr id="281" name="TextBox 10"/>
          <p:cNvSpPr txBox="1"/>
          <p:nvPr/>
        </p:nvSpPr>
        <p:spPr>
          <a:xfrm>
            <a:off x="539931" y="241692"/>
            <a:ext cx="11112139" cy="55399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2859" tIns="22859" rIns="22859" bIns="22859">
            <a:spAutoFit/>
          </a:bodyPr>
          <a:lstStyle/>
          <a:p>
            <a:pPr algn="l">
              <a:defRPr sz="6600" b="1">
                <a:solidFill>
                  <a:srgbClr val="FFFFFF"/>
                </a:solidFill>
                <a:latin typeface="LLCircularWeb"/>
                <a:ea typeface="LLCircularWeb"/>
                <a:cs typeface="LLCircularWeb"/>
                <a:sym typeface="LLCircularWeb"/>
              </a:defRPr>
            </a:pPr>
            <a:endParaRPr sz="3300" dirty="0"/>
          </a:p>
        </p:txBody>
      </p:sp>
      <p:sp>
        <p:nvSpPr>
          <p:cNvPr id="10" name="TextBox 9">
            <a:extLst>
              <a:ext uri="{FF2B5EF4-FFF2-40B4-BE49-F238E27FC236}">
                <a16:creationId xmlns:a16="http://schemas.microsoft.com/office/drawing/2014/main" id="{F1911B78-600C-490F-AD51-6CA0BB2EDBD5}"/>
              </a:ext>
            </a:extLst>
          </p:cNvPr>
          <p:cNvSpPr txBox="1"/>
          <p:nvPr/>
        </p:nvSpPr>
        <p:spPr>
          <a:xfrm>
            <a:off x="838201" y="1064848"/>
            <a:ext cx="10515600" cy="467820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lgn="ctr"/>
            <a:r>
              <a:rPr lang="en-US" sz="5400" dirty="0">
                <a:solidFill>
                  <a:schemeClr val="bg1"/>
                </a:solidFill>
                <a:latin typeface="Lato"/>
              </a:rPr>
              <a:t> </a:t>
            </a:r>
          </a:p>
          <a:p>
            <a:pPr algn="ctr"/>
            <a:r>
              <a:rPr lang="en-US" sz="5400" dirty="0">
                <a:solidFill>
                  <a:schemeClr val="bg1"/>
                </a:solidFill>
                <a:latin typeface="Lato"/>
              </a:rPr>
              <a:t>Virginia Overtime Wage Act (VOWA)</a:t>
            </a:r>
          </a:p>
          <a:p>
            <a:pPr algn="ctr"/>
            <a:r>
              <a:rPr lang="en-US" sz="5400" dirty="0">
                <a:solidFill>
                  <a:schemeClr val="bg1"/>
                </a:solidFill>
                <a:latin typeface="Lato"/>
              </a:rPr>
              <a:t>July 20, 2021</a:t>
            </a:r>
            <a:endParaRPr lang="en-US" sz="4400" dirty="0">
              <a:solidFill>
                <a:schemeClr val="bg1"/>
              </a:solidFill>
              <a:latin typeface="Lato"/>
            </a:endParaRPr>
          </a:p>
          <a:p>
            <a:pPr algn="l"/>
            <a:endParaRPr lang="en-US" sz="3300" dirty="0">
              <a:solidFill>
                <a:schemeClr val="bg1"/>
              </a:solidFill>
            </a:endParaRPr>
          </a:p>
          <a:p>
            <a:pPr algn="l"/>
            <a:endParaRPr lang="en-US" sz="2700" dirty="0">
              <a:solidFill>
                <a:schemeClr val="bg1"/>
              </a:solidFill>
            </a:endParaRPr>
          </a:p>
          <a:p>
            <a:endParaRPr lang="en-US" sz="2200" dirty="0">
              <a:solidFill>
                <a:schemeClr val="bg1"/>
              </a:solidFill>
            </a:endParaRPr>
          </a:p>
        </p:txBody>
      </p:sp>
    </p:spTree>
    <p:extLst>
      <p:ext uri="{BB962C8B-B14F-4D97-AF65-F5344CB8AC3E}">
        <p14:creationId xmlns:p14="http://schemas.microsoft.com/office/powerpoint/2010/main" val="18370760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 name="Title 1"/>
          <p:cNvSpPr txBox="1">
            <a:spLocks noGrp="1"/>
          </p:cNvSpPr>
          <p:nvPr>
            <p:ph type="title"/>
          </p:nvPr>
        </p:nvSpPr>
        <p:spPr>
          <a:xfrm>
            <a:off x="838200" y="365125"/>
            <a:ext cx="10515600" cy="1325563"/>
          </a:xfrm>
          <a:prstGeom prst="rect">
            <a:avLst/>
          </a:prstGeom>
        </p:spPr>
        <p:txBody>
          <a:bodyPr/>
          <a:lstStyle/>
          <a:p>
            <a:endParaRPr/>
          </a:p>
        </p:txBody>
      </p:sp>
      <p:sp>
        <p:nvSpPr>
          <p:cNvPr id="277" name="Content Placeholder 2"/>
          <p:cNvSpPr txBox="1">
            <a:spLocks noGrp="1"/>
          </p:cNvSpPr>
          <p:nvPr>
            <p:ph type="body" idx="1"/>
          </p:nvPr>
        </p:nvSpPr>
        <p:spPr>
          <a:xfrm>
            <a:off x="838200" y="1825625"/>
            <a:ext cx="10515600" cy="4351338"/>
          </a:xfrm>
          <a:prstGeom prst="rect">
            <a:avLst/>
          </a:prstGeom>
        </p:spPr>
        <p:txBody>
          <a:bodyPr/>
          <a:lstStyle/>
          <a:p>
            <a:endParaRPr/>
          </a:p>
        </p:txBody>
      </p:sp>
      <p:pic>
        <p:nvPicPr>
          <p:cNvPr id="278" name="Content Placeholder 4" descr="Content Placeholder 4"/>
          <p:cNvPicPr>
            <a:picLocks noChangeAspect="1"/>
          </p:cNvPicPr>
          <p:nvPr/>
        </p:nvPicPr>
        <p:blipFill>
          <a:blip r:embed="rId2"/>
          <a:stretch>
            <a:fillRect/>
          </a:stretch>
        </p:blipFill>
        <p:spPr>
          <a:xfrm>
            <a:off x="0" y="0"/>
            <a:ext cx="12192000" cy="6858000"/>
          </a:xfrm>
          <a:prstGeom prst="rect">
            <a:avLst/>
          </a:prstGeom>
          <a:ln w="12700">
            <a:miter lim="400000"/>
          </a:ln>
        </p:spPr>
      </p:pic>
      <p:pic>
        <p:nvPicPr>
          <p:cNvPr id="279" name="01 DP Logo - Circle.png" descr="01 DP Logo - Circle.png"/>
          <p:cNvPicPr>
            <a:picLocks noChangeAspect="1"/>
          </p:cNvPicPr>
          <p:nvPr/>
        </p:nvPicPr>
        <p:blipFill>
          <a:blip r:embed="rId3"/>
          <a:stretch>
            <a:fillRect/>
          </a:stretch>
        </p:blipFill>
        <p:spPr>
          <a:xfrm>
            <a:off x="11084351" y="5725445"/>
            <a:ext cx="894312" cy="894312"/>
          </a:xfrm>
          <a:prstGeom prst="rect">
            <a:avLst/>
          </a:prstGeom>
          <a:ln w="12700">
            <a:miter lim="400000"/>
          </a:ln>
        </p:spPr>
      </p:pic>
      <p:sp>
        <p:nvSpPr>
          <p:cNvPr id="281" name="TextBox 10"/>
          <p:cNvSpPr txBox="1"/>
          <p:nvPr/>
        </p:nvSpPr>
        <p:spPr>
          <a:xfrm>
            <a:off x="539931" y="241692"/>
            <a:ext cx="11112139" cy="55399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2859" tIns="22859" rIns="22859" bIns="22859">
            <a:spAutoFit/>
          </a:bodyPr>
          <a:lstStyle/>
          <a:p>
            <a:pPr algn="l">
              <a:defRPr sz="6600" b="1">
                <a:solidFill>
                  <a:srgbClr val="FFFFFF"/>
                </a:solidFill>
                <a:latin typeface="LLCircularWeb"/>
                <a:ea typeface="LLCircularWeb"/>
                <a:cs typeface="LLCircularWeb"/>
                <a:sym typeface="LLCircularWeb"/>
              </a:defRPr>
            </a:pPr>
            <a:endParaRPr sz="3300" dirty="0"/>
          </a:p>
        </p:txBody>
      </p:sp>
      <p:sp>
        <p:nvSpPr>
          <p:cNvPr id="10" name="TextBox 9">
            <a:extLst>
              <a:ext uri="{FF2B5EF4-FFF2-40B4-BE49-F238E27FC236}">
                <a16:creationId xmlns:a16="http://schemas.microsoft.com/office/drawing/2014/main" id="{F1911B78-600C-490F-AD51-6CA0BB2EDBD5}"/>
              </a:ext>
            </a:extLst>
          </p:cNvPr>
          <p:cNvSpPr txBox="1"/>
          <p:nvPr/>
        </p:nvSpPr>
        <p:spPr>
          <a:xfrm>
            <a:off x="838201" y="1064848"/>
            <a:ext cx="10515600" cy="38472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US" sz="5400" dirty="0">
                <a:solidFill>
                  <a:schemeClr val="bg1"/>
                </a:solidFill>
                <a:latin typeface="Lato"/>
              </a:rPr>
              <a:t> </a:t>
            </a:r>
          </a:p>
          <a:p>
            <a:pPr algn="ctr"/>
            <a:r>
              <a:rPr lang="en-US" sz="5400" dirty="0">
                <a:solidFill>
                  <a:schemeClr val="bg1"/>
                </a:solidFill>
                <a:latin typeface="Lato"/>
              </a:rPr>
              <a:t>But First…A little FLSA Background</a:t>
            </a:r>
            <a:endParaRPr lang="en-US" sz="4400" dirty="0">
              <a:solidFill>
                <a:schemeClr val="bg1"/>
              </a:solidFill>
              <a:latin typeface="Lato"/>
            </a:endParaRPr>
          </a:p>
          <a:p>
            <a:pPr algn="l"/>
            <a:endParaRPr lang="en-US" sz="3300" dirty="0">
              <a:solidFill>
                <a:schemeClr val="bg1"/>
              </a:solidFill>
            </a:endParaRPr>
          </a:p>
          <a:p>
            <a:pPr algn="l"/>
            <a:endParaRPr lang="en-US" sz="2700" dirty="0">
              <a:solidFill>
                <a:schemeClr val="bg1"/>
              </a:solidFill>
            </a:endParaRPr>
          </a:p>
          <a:p>
            <a:endParaRPr lang="en-US" sz="2200" dirty="0">
              <a:solidFill>
                <a:schemeClr val="bg1"/>
              </a:solidFill>
            </a:endParaRPr>
          </a:p>
        </p:txBody>
      </p:sp>
    </p:spTree>
    <p:extLst>
      <p:ext uri="{BB962C8B-B14F-4D97-AF65-F5344CB8AC3E}">
        <p14:creationId xmlns:p14="http://schemas.microsoft.com/office/powerpoint/2010/main" val="1710621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 name="Title 1"/>
          <p:cNvSpPr txBox="1">
            <a:spLocks noGrp="1"/>
          </p:cNvSpPr>
          <p:nvPr>
            <p:ph type="title"/>
          </p:nvPr>
        </p:nvSpPr>
        <p:spPr>
          <a:xfrm>
            <a:off x="838200" y="365125"/>
            <a:ext cx="10515600" cy="1325563"/>
          </a:xfrm>
          <a:prstGeom prst="rect">
            <a:avLst/>
          </a:prstGeom>
        </p:spPr>
        <p:txBody>
          <a:bodyPr/>
          <a:lstStyle/>
          <a:p>
            <a:endParaRPr/>
          </a:p>
        </p:txBody>
      </p:sp>
      <p:sp>
        <p:nvSpPr>
          <p:cNvPr id="277" name="Content Placeholder 2"/>
          <p:cNvSpPr txBox="1">
            <a:spLocks noGrp="1"/>
          </p:cNvSpPr>
          <p:nvPr>
            <p:ph type="body" idx="1"/>
          </p:nvPr>
        </p:nvSpPr>
        <p:spPr>
          <a:xfrm>
            <a:off x="838200" y="1825625"/>
            <a:ext cx="10515600" cy="4351338"/>
          </a:xfrm>
          <a:prstGeom prst="rect">
            <a:avLst/>
          </a:prstGeom>
        </p:spPr>
        <p:txBody>
          <a:bodyPr/>
          <a:lstStyle/>
          <a:p>
            <a:endParaRPr/>
          </a:p>
        </p:txBody>
      </p:sp>
      <p:pic>
        <p:nvPicPr>
          <p:cNvPr id="278" name="Content Placeholder 4" descr="Content Placeholder 4"/>
          <p:cNvPicPr>
            <a:picLocks noChangeAspect="1"/>
          </p:cNvPicPr>
          <p:nvPr/>
        </p:nvPicPr>
        <p:blipFill>
          <a:blip r:embed="rId2"/>
          <a:stretch>
            <a:fillRect/>
          </a:stretch>
        </p:blipFill>
        <p:spPr>
          <a:xfrm>
            <a:off x="0" y="0"/>
            <a:ext cx="12192000" cy="6858000"/>
          </a:xfrm>
          <a:prstGeom prst="rect">
            <a:avLst/>
          </a:prstGeom>
          <a:ln w="12700">
            <a:miter lim="400000"/>
          </a:ln>
        </p:spPr>
      </p:pic>
      <p:pic>
        <p:nvPicPr>
          <p:cNvPr id="279" name="01 DP Logo - Circle.png" descr="01 DP Logo - Circle.png"/>
          <p:cNvPicPr>
            <a:picLocks noChangeAspect="1"/>
          </p:cNvPicPr>
          <p:nvPr/>
        </p:nvPicPr>
        <p:blipFill>
          <a:blip r:embed="rId3"/>
          <a:stretch>
            <a:fillRect/>
          </a:stretch>
        </p:blipFill>
        <p:spPr>
          <a:xfrm>
            <a:off x="11084351" y="5725445"/>
            <a:ext cx="894312" cy="894312"/>
          </a:xfrm>
          <a:prstGeom prst="rect">
            <a:avLst/>
          </a:prstGeom>
          <a:ln w="12700">
            <a:miter lim="400000"/>
          </a:ln>
        </p:spPr>
      </p:pic>
      <p:sp>
        <p:nvSpPr>
          <p:cNvPr id="281" name="TextBox 10"/>
          <p:cNvSpPr txBox="1"/>
          <p:nvPr/>
        </p:nvSpPr>
        <p:spPr>
          <a:xfrm>
            <a:off x="539931" y="241692"/>
            <a:ext cx="11112139" cy="55399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2859" tIns="22859" rIns="22859" bIns="22859">
            <a:spAutoFit/>
          </a:bodyPr>
          <a:lstStyle/>
          <a:p>
            <a:pPr algn="l">
              <a:defRPr sz="6600" b="1">
                <a:solidFill>
                  <a:srgbClr val="FFFFFF"/>
                </a:solidFill>
                <a:latin typeface="LLCircularWeb"/>
                <a:ea typeface="LLCircularWeb"/>
                <a:cs typeface="LLCircularWeb"/>
                <a:sym typeface="LLCircularWeb"/>
              </a:defRPr>
            </a:pPr>
            <a:endParaRPr sz="3300" dirty="0"/>
          </a:p>
        </p:txBody>
      </p:sp>
      <p:sp>
        <p:nvSpPr>
          <p:cNvPr id="10" name="TextBox 9">
            <a:extLst>
              <a:ext uri="{FF2B5EF4-FFF2-40B4-BE49-F238E27FC236}">
                <a16:creationId xmlns:a16="http://schemas.microsoft.com/office/drawing/2014/main" id="{F1911B78-600C-490F-AD51-6CA0BB2EDBD5}"/>
              </a:ext>
            </a:extLst>
          </p:cNvPr>
          <p:cNvSpPr txBox="1"/>
          <p:nvPr/>
        </p:nvSpPr>
        <p:spPr>
          <a:xfrm>
            <a:off x="217660" y="289317"/>
            <a:ext cx="10863428" cy="11079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4400" dirty="0">
                <a:solidFill>
                  <a:schemeClr val="bg1"/>
                </a:solidFill>
                <a:latin typeface="Lato"/>
              </a:rPr>
              <a:t>Coverage under the FLSA</a:t>
            </a:r>
            <a:endParaRPr lang="en-US" sz="2700" dirty="0">
              <a:solidFill>
                <a:schemeClr val="bg1"/>
              </a:solidFill>
            </a:endParaRPr>
          </a:p>
          <a:p>
            <a:endParaRPr lang="en-US" sz="2200" dirty="0">
              <a:solidFill>
                <a:schemeClr val="bg1"/>
              </a:solidFill>
            </a:endParaRPr>
          </a:p>
        </p:txBody>
      </p:sp>
      <p:sp>
        <p:nvSpPr>
          <p:cNvPr id="11" name="TextBox 10">
            <a:extLst>
              <a:ext uri="{FF2B5EF4-FFF2-40B4-BE49-F238E27FC236}">
                <a16:creationId xmlns:a16="http://schemas.microsoft.com/office/drawing/2014/main" id="{C9975BF8-DCA6-4419-9EE1-7C5845695517}"/>
              </a:ext>
            </a:extLst>
          </p:cNvPr>
          <p:cNvSpPr txBox="1"/>
          <p:nvPr/>
        </p:nvSpPr>
        <p:spPr>
          <a:xfrm>
            <a:off x="337625" y="1027906"/>
            <a:ext cx="11687531" cy="23083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2400" b="0" i="0" dirty="0">
                <a:solidFill>
                  <a:schemeClr val="bg1"/>
                </a:solidFill>
                <a:effectLst/>
              </a:rPr>
              <a:t>The Fair Labor Standards Act (FLSA) establishes minimum wage, overtime pay, recordkeeping, and youth employment standards affecting employees in the private sector and in Federal, State, and local governments. Covered nonexempt workers are entitled to a minimum wage of not less than $7.25 per hour effective July 24, 2009. Overtime pay at a rate not less than one and one-half times the regular rate of pay is required after 40 hours of work in a workweek.</a:t>
            </a:r>
          </a:p>
        </p:txBody>
      </p:sp>
      <p:sp>
        <p:nvSpPr>
          <p:cNvPr id="12" name="TextBox 11">
            <a:extLst>
              <a:ext uri="{FF2B5EF4-FFF2-40B4-BE49-F238E27FC236}">
                <a16:creationId xmlns:a16="http://schemas.microsoft.com/office/drawing/2014/main" id="{069A438C-3326-4B74-8A68-FB968B154A52}"/>
              </a:ext>
            </a:extLst>
          </p:cNvPr>
          <p:cNvSpPr txBox="1"/>
          <p:nvPr/>
        </p:nvSpPr>
        <p:spPr>
          <a:xfrm>
            <a:off x="213337" y="3283182"/>
            <a:ext cx="11559563" cy="3046988"/>
          </a:xfrm>
          <a:prstGeom prst="rect">
            <a:avLst/>
          </a:prstGeom>
          <a:noFill/>
        </p:spPr>
        <p:txBody>
          <a:bodyPr wrap="square">
            <a:spAutoFit/>
          </a:bodyPr>
          <a:lstStyle/>
          <a:p>
            <a:r>
              <a:rPr lang="en-US" sz="2400" dirty="0">
                <a:solidFill>
                  <a:schemeClr val="bg1"/>
                </a:solidFill>
              </a:rPr>
              <a:t>*FLSA Minimum Wage: The federal minimum wage is $7.25 per hour effective July 24, 2009. Many states also have minimum wage laws. In cases where an employee is subject to both state and federal minimum wage laws, the employee is entitled to the higher minimum wage.</a:t>
            </a:r>
          </a:p>
          <a:p>
            <a:endParaRPr lang="en-US" sz="2400" dirty="0">
              <a:solidFill>
                <a:schemeClr val="bg1"/>
              </a:solidFill>
            </a:endParaRPr>
          </a:p>
          <a:p>
            <a:r>
              <a:rPr lang="en-US" sz="2400" dirty="0">
                <a:solidFill>
                  <a:schemeClr val="bg1"/>
                </a:solidFill>
              </a:rPr>
              <a:t>*The General Assembly approved Governor Northam's amended version of the legislation on April 22, 2020. The hourly minimum wage in Virginia increased to $9.50 beginning May 1, 2021, increases to $11.00 on January 1, 2022, and to $12.00 on January 1, 2023.</a:t>
            </a:r>
          </a:p>
        </p:txBody>
      </p:sp>
    </p:spTree>
    <p:extLst>
      <p:ext uri="{BB962C8B-B14F-4D97-AF65-F5344CB8AC3E}">
        <p14:creationId xmlns:p14="http://schemas.microsoft.com/office/powerpoint/2010/main" val="29208617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 name="Title 1"/>
          <p:cNvSpPr txBox="1">
            <a:spLocks noGrp="1"/>
          </p:cNvSpPr>
          <p:nvPr>
            <p:ph type="title"/>
          </p:nvPr>
        </p:nvSpPr>
        <p:spPr>
          <a:xfrm>
            <a:off x="838200" y="365125"/>
            <a:ext cx="10515600" cy="1325563"/>
          </a:xfrm>
          <a:prstGeom prst="rect">
            <a:avLst/>
          </a:prstGeom>
        </p:spPr>
        <p:txBody>
          <a:bodyPr/>
          <a:lstStyle/>
          <a:p>
            <a:endParaRPr/>
          </a:p>
        </p:txBody>
      </p:sp>
      <p:sp>
        <p:nvSpPr>
          <p:cNvPr id="277" name="Content Placeholder 2"/>
          <p:cNvSpPr txBox="1">
            <a:spLocks noGrp="1"/>
          </p:cNvSpPr>
          <p:nvPr>
            <p:ph type="body" idx="1"/>
          </p:nvPr>
        </p:nvSpPr>
        <p:spPr>
          <a:xfrm>
            <a:off x="838200" y="1825625"/>
            <a:ext cx="10515600" cy="4351338"/>
          </a:xfrm>
          <a:prstGeom prst="rect">
            <a:avLst/>
          </a:prstGeom>
        </p:spPr>
        <p:txBody>
          <a:bodyPr/>
          <a:lstStyle/>
          <a:p>
            <a:endParaRPr/>
          </a:p>
        </p:txBody>
      </p:sp>
      <p:pic>
        <p:nvPicPr>
          <p:cNvPr id="278" name="Content Placeholder 4" descr="Content Placeholder 4"/>
          <p:cNvPicPr>
            <a:picLocks noChangeAspect="1"/>
          </p:cNvPicPr>
          <p:nvPr/>
        </p:nvPicPr>
        <p:blipFill>
          <a:blip r:embed="rId2"/>
          <a:stretch>
            <a:fillRect/>
          </a:stretch>
        </p:blipFill>
        <p:spPr>
          <a:xfrm>
            <a:off x="0" y="0"/>
            <a:ext cx="12192000" cy="6858000"/>
          </a:xfrm>
          <a:prstGeom prst="rect">
            <a:avLst/>
          </a:prstGeom>
          <a:ln w="12700">
            <a:miter lim="400000"/>
          </a:ln>
        </p:spPr>
      </p:pic>
      <p:pic>
        <p:nvPicPr>
          <p:cNvPr id="279" name="01 DP Logo - Circle.png" descr="01 DP Logo - Circle.png"/>
          <p:cNvPicPr>
            <a:picLocks noChangeAspect="1"/>
          </p:cNvPicPr>
          <p:nvPr/>
        </p:nvPicPr>
        <p:blipFill>
          <a:blip r:embed="rId3"/>
          <a:stretch>
            <a:fillRect/>
          </a:stretch>
        </p:blipFill>
        <p:spPr>
          <a:xfrm>
            <a:off x="11084351" y="5725445"/>
            <a:ext cx="894312" cy="894312"/>
          </a:xfrm>
          <a:prstGeom prst="rect">
            <a:avLst/>
          </a:prstGeom>
          <a:ln w="12700">
            <a:miter lim="400000"/>
          </a:ln>
        </p:spPr>
      </p:pic>
      <p:sp>
        <p:nvSpPr>
          <p:cNvPr id="281" name="TextBox 10"/>
          <p:cNvSpPr txBox="1"/>
          <p:nvPr/>
        </p:nvSpPr>
        <p:spPr>
          <a:xfrm>
            <a:off x="539931" y="241692"/>
            <a:ext cx="11112139" cy="55399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2859" tIns="22859" rIns="22859" bIns="22859">
            <a:spAutoFit/>
          </a:bodyPr>
          <a:lstStyle/>
          <a:p>
            <a:pPr algn="l">
              <a:defRPr sz="6600" b="1">
                <a:solidFill>
                  <a:srgbClr val="FFFFFF"/>
                </a:solidFill>
                <a:latin typeface="LLCircularWeb"/>
                <a:ea typeface="LLCircularWeb"/>
                <a:cs typeface="LLCircularWeb"/>
                <a:sym typeface="LLCircularWeb"/>
              </a:defRPr>
            </a:pPr>
            <a:endParaRPr sz="3300" dirty="0"/>
          </a:p>
        </p:txBody>
      </p:sp>
      <p:sp>
        <p:nvSpPr>
          <p:cNvPr id="10" name="TextBox 9">
            <a:extLst>
              <a:ext uri="{FF2B5EF4-FFF2-40B4-BE49-F238E27FC236}">
                <a16:creationId xmlns:a16="http://schemas.microsoft.com/office/drawing/2014/main" id="{F1911B78-600C-490F-AD51-6CA0BB2EDBD5}"/>
              </a:ext>
            </a:extLst>
          </p:cNvPr>
          <p:cNvSpPr txBox="1"/>
          <p:nvPr/>
        </p:nvSpPr>
        <p:spPr>
          <a:xfrm>
            <a:off x="349669" y="309044"/>
            <a:ext cx="10863428" cy="152349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US" sz="4400" dirty="0">
                <a:solidFill>
                  <a:schemeClr val="bg1"/>
                </a:solidFill>
                <a:latin typeface="Lato"/>
              </a:rPr>
              <a:t>Overtime under the FLSA  </a:t>
            </a:r>
          </a:p>
          <a:p>
            <a:pPr algn="ctr"/>
            <a:endParaRPr lang="en-US" sz="2700" dirty="0">
              <a:solidFill>
                <a:schemeClr val="bg1"/>
              </a:solidFill>
            </a:endParaRPr>
          </a:p>
          <a:p>
            <a:pPr algn="ctr"/>
            <a:endParaRPr lang="en-US" sz="2200" dirty="0">
              <a:solidFill>
                <a:schemeClr val="bg1"/>
              </a:solidFill>
            </a:endParaRPr>
          </a:p>
        </p:txBody>
      </p:sp>
      <p:sp>
        <p:nvSpPr>
          <p:cNvPr id="11" name="TextBox 10">
            <a:extLst>
              <a:ext uri="{FF2B5EF4-FFF2-40B4-BE49-F238E27FC236}">
                <a16:creationId xmlns:a16="http://schemas.microsoft.com/office/drawing/2014/main" id="{C9975BF8-DCA6-4419-9EE1-7C5845695517}"/>
              </a:ext>
            </a:extLst>
          </p:cNvPr>
          <p:cNvSpPr txBox="1"/>
          <p:nvPr/>
        </p:nvSpPr>
        <p:spPr>
          <a:xfrm>
            <a:off x="397386" y="1021565"/>
            <a:ext cx="11581277" cy="600164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2400" b="0" i="0" dirty="0">
                <a:solidFill>
                  <a:schemeClr val="bg1"/>
                </a:solidFill>
                <a:effectLst/>
              </a:rPr>
              <a:t>FLSA Overtime: Covered nonexempt employees must receive overtime pay for hours worked over 40 per workweek at a rate not less than one and one-half times the regular rate of pay. </a:t>
            </a:r>
          </a:p>
          <a:p>
            <a:pPr algn="l"/>
            <a:endParaRPr lang="en-US" sz="2400" dirty="0">
              <a:solidFill>
                <a:schemeClr val="bg1"/>
              </a:solidFill>
            </a:endParaRPr>
          </a:p>
          <a:p>
            <a:pPr algn="l"/>
            <a:r>
              <a:rPr lang="en-US" sz="2400" b="0" i="0" dirty="0">
                <a:solidFill>
                  <a:schemeClr val="bg1"/>
                </a:solidFill>
                <a:effectLst/>
              </a:rPr>
              <a:t>The regular rate of pay is the employee’s hourly rate plus other non-overtime wages paid or allocated to that workweek (e.g., commissions, bonuses, and/or hazard pay), minus any applicable federal exclusions (e.g., gifts, reimbursements for travel expenses, holiday pay, PTO, sick leave, and other paid time off), divided by the total number of hours worked in that workweek. </a:t>
            </a:r>
          </a:p>
          <a:p>
            <a:pPr algn="l"/>
            <a:endParaRPr lang="en-US" sz="2400" dirty="0">
              <a:solidFill>
                <a:schemeClr val="bg1"/>
              </a:solidFill>
            </a:endParaRPr>
          </a:p>
          <a:p>
            <a:pPr algn="l"/>
            <a:r>
              <a:rPr lang="en-US" sz="2400" b="0" i="0" dirty="0">
                <a:solidFill>
                  <a:schemeClr val="bg1"/>
                </a:solidFill>
                <a:effectLst/>
                <a:latin typeface="Source Sans Pro" panose="020B0503030403020204" pitchFamily="34" charset="0"/>
              </a:rPr>
              <a:t>Some </a:t>
            </a:r>
            <a:r>
              <a:rPr lang="en-US" sz="2400" b="0" i="0" u="sng" dirty="0">
                <a:solidFill>
                  <a:schemeClr val="bg1"/>
                </a:solidFill>
                <a:effectLst/>
                <a:latin typeface="Source Sans Pro" panose="020B0503030403020204" pitchFamily="34" charset="0"/>
                <a:hlinkClick r:id="rId4">
                  <a:extLst>
                    <a:ext uri="{A12FA001-AC4F-418D-AE19-62706E023703}">
                      <ahyp:hlinkClr xmlns:ahyp="http://schemas.microsoft.com/office/drawing/2018/hyperlinkcolor" val="tx"/>
                    </a:ext>
                  </a:extLst>
                </a:hlinkClick>
              </a:rPr>
              <a:t>states</a:t>
            </a:r>
            <a:r>
              <a:rPr lang="en-US" sz="2400" b="0" i="0" dirty="0">
                <a:solidFill>
                  <a:schemeClr val="bg1"/>
                </a:solidFill>
                <a:effectLst/>
                <a:latin typeface="Source Sans Pro" panose="020B0503030403020204" pitchFamily="34" charset="0"/>
              </a:rPr>
              <a:t> have overtime laws. In cases where an employee is subject to both the state and federal overtime laws, the employee is entitled to overtime according to the higher standard (i.e., the standard that will provide the higher overtime pay).</a:t>
            </a:r>
            <a:endParaRPr lang="en-US" sz="2400" b="0" i="0" dirty="0">
              <a:solidFill>
                <a:schemeClr val="bg1"/>
              </a:solidFill>
              <a:effectLst/>
            </a:endParaRPr>
          </a:p>
          <a:p>
            <a:pPr algn="l"/>
            <a:endParaRPr lang="en-US" sz="2400" dirty="0">
              <a:solidFill>
                <a:schemeClr val="bg1"/>
              </a:solidFill>
            </a:endParaRPr>
          </a:p>
          <a:p>
            <a:pPr algn="l"/>
            <a:endParaRPr lang="en-US" sz="2400" b="0" i="0" dirty="0">
              <a:solidFill>
                <a:schemeClr val="bg1"/>
              </a:solidFill>
              <a:effectLst/>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prstClr val="white"/>
                </a:solidFill>
                <a:effectLst/>
                <a:uLnTx/>
                <a:uFillTx/>
                <a:latin typeface="Lato"/>
                <a:ea typeface="+mn-ea"/>
                <a:cs typeface="+mn-cs"/>
              </a:rPr>
              <a:t>	</a:t>
            </a:r>
            <a:endParaRPr lang="en-US" sz="2400" b="0" i="0" dirty="0">
              <a:solidFill>
                <a:schemeClr val="bg1"/>
              </a:solidFill>
              <a:effectLst/>
            </a:endParaRPr>
          </a:p>
        </p:txBody>
      </p:sp>
      <p:sp>
        <p:nvSpPr>
          <p:cNvPr id="13" name="TextBox 12">
            <a:extLst>
              <a:ext uri="{FF2B5EF4-FFF2-40B4-BE49-F238E27FC236}">
                <a16:creationId xmlns:a16="http://schemas.microsoft.com/office/drawing/2014/main" id="{08C7D4DD-6A6F-4302-B621-48CD8DAD42F1}"/>
              </a:ext>
            </a:extLst>
          </p:cNvPr>
          <p:cNvSpPr txBox="1"/>
          <p:nvPr/>
        </p:nvSpPr>
        <p:spPr>
          <a:xfrm>
            <a:off x="838200" y="5940782"/>
            <a:ext cx="6196818" cy="369332"/>
          </a:xfrm>
          <a:prstGeom prst="rect">
            <a:avLst/>
          </a:prstGeom>
          <a:noFill/>
        </p:spPr>
        <p:txBody>
          <a:bodyPr wrap="square">
            <a:spAutoFit/>
          </a:bodyPr>
          <a:lstStyle/>
          <a:p>
            <a:r>
              <a:rPr lang="en-US" dirty="0">
                <a:solidFill>
                  <a:schemeClr val="bg1"/>
                </a:solidFill>
              </a:rPr>
              <a:t>https://www.dol.gov/agencies/whd/flsa</a:t>
            </a:r>
          </a:p>
        </p:txBody>
      </p:sp>
    </p:spTree>
    <p:extLst>
      <p:ext uri="{BB962C8B-B14F-4D97-AF65-F5344CB8AC3E}">
        <p14:creationId xmlns:p14="http://schemas.microsoft.com/office/powerpoint/2010/main" val="35168064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 name="Title 1"/>
          <p:cNvSpPr txBox="1">
            <a:spLocks noGrp="1"/>
          </p:cNvSpPr>
          <p:nvPr>
            <p:ph type="title"/>
          </p:nvPr>
        </p:nvSpPr>
        <p:spPr>
          <a:xfrm>
            <a:off x="838200" y="365125"/>
            <a:ext cx="10515600" cy="1325563"/>
          </a:xfrm>
          <a:prstGeom prst="rect">
            <a:avLst/>
          </a:prstGeom>
        </p:spPr>
        <p:txBody>
          <a:bodyPr/>
          <a:lstStyle/>
          <a:p>
            <a:endParaRPr/>
          </a:p>
        </p:txBody>
      </p:sp>
      <p:sp>
        <p:nvSpPr>
          <p:cNvPr id="277" name="Content Placeholder 2"/>
          <p:cNvSpPr txBox="1">
            <a:spLocks noGrp="1"/>
          </p:cNvSpPr>
          <p:nvPr>
            <p:ph type="body" idx="1"/>
          </p:nvPr>
        </p:nvSpPr>
        <p:spPr>
          <a:xfrm>
            <a:off x="838200" y="1825625"/>
            <a:ext cx="10515600" cy="4351338"/>
          </a:xfrm>
          <a:prstGeom prst="rect">
            <a:avLst/>
          </a:prstGeom>
        </p:spPr>
        <p:txBody>
          <a:bodyPr/>
          <a:lstStyle/>
          <a:p>
            <a:endParaRPr/>
          </a:p>
        </p:txBody>
      </p:sp>
      <p:pic>
        <p:nvPicPr>
          <p:cNvPr id="278" name="Content Placeholder 4" descr="Content Placeholder 4"/>
          <p:cNvPicPr>
            <a:picLocks noChangeAspect="1"/>
          </p:cNvPicPr>
          <p:nvPr/>
        </p:nvPicPr>
        <p:blipFill>
          <a:blip r:embed="rId2"/>
          <a:stretch>
            <a:fillRect/>
          </a:stretch>
        </p:blipFill>
        <p:spPr>
          <a:xfrm>
            <a:off x="0" y="0"/>
            <a:ext cx="12192000" cy="6858000"/>
          </a:xfrm>
          <a:prstGeom prst="rect">
            <a:avLst/>
          </a:prstGeom>
          <a:ln w="12700">
            <a:miter lim="400000"/>
          </a:ln>
        </p:spPr>
      </p:pic>
      <p:pic>
        <p:nvPicPr>
          <p:cNvPr id="279" name="01 DP Logo - Circle.png" descr="01 DP Logo - Circle.png"/>
          <p:cNvPicPr>
            <a:picLocks noChangeAspect="1"/>
          </p:cNvPicPr>
          <p:nvPr/>
        </p:nvPicPr>
        <p:blipFill>
          <a:blip r:embed="rId3"/>
          <a:stretch>
            <a:fillRect/>
          </a:stretch>
        </p:blipFill>
        <p:spPr>
          <a:xfrm>
            <a:off x="11084351" y="5725445"/>
            <a:ext cx="894312" cy="894312"/>
          </a:xfrm>
          <a:prstGeom prst="rect">
            <a:avLst/>
          </a:prstGeom>
          <a:ln w="12700">
            <a:miter lim="400000"/>
          </a:ln>
        </p:spPr>
      </p:pic>
      <p:sp>
        <p:nvSpPr>
          <p:cNvPr id="281" name="TextBox 10"/>
          <p:cNvSpPr txBox="1"/>
          <p:nvPr/>
        </p:nvSpPr>
        <p:spPr>
          <a:xfrm>
            <a:off x="539931" y="241692"/>
            <a:ext cx="11112139" cy="55399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2859" tIns="22859" rIns="22859" bIns="22859">
            <a:spAutoFit/>
          </a:bodyPr>
          <a:lstStyle/>
          <a:p>
            <a:pPr algn="l">
              <a:defRPr sz="6600" b="1">
                <a:solidFill>
                  <a:srgbClr val="FFFFFF"/>
                </a:solidFill>
                <a:latin typeface="LLCircularWeb"/>
                <a:ea typeface="LLCircularWeb"/>
                <a:cs typeface="LLCircularWeb"/>
                <a:sym typeface="LLCircularWeb"/>
              </a:defRPr>
            </a:pPr>
            <a:endParaRPr sz="3300" dirty="0"/>
          </a:p>
        </p:txBody>
      </p:sp>
      <p:sp>
        <p:nvSpPr>
          <p:cNvPr id="10" name="TextBox 9">
            <a:extLst>
              <a:ext uri="{FF2B5EF4-FFF2-40B4-BE49-F238E27FC236}">
                <a16:creationId xmlns:a16="http://schemas.microsoft.com/office/drawing/2014/main" id="{F1911B78-600C-490F-AD51-6CA0BB2EDBD5}"/>
              </a:ext>
            </a:extLst>
          </p:cNvPr>
          <p:cNvSpPr txBox="1"/>
          <p:nvPr/>
        </p:nvSpPr>
        <p:spPr>
          <a:xfrm>
            <a:off x="443879" y="241692"/>
            <a:ext cx="10863428" cy="220060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US" sz="4400" dirty="0">
                <a:solidFill>
                  <a:schemeClr val="bg1"/>
                </a:solidFill>
                <a:latin typeface="Lato"/>
              </a:rPr>
              <a:t>Overtime under the FLSA – </a:t>
            </a:r>
          </a:p>
          <a:p>
            <a:pPr algn="ctr"/>
            <a:r>
              <a:rPr lang="en-US" sz="4400" dirty="0">
                <a:solidFill>
                  <a:schemeClr val="bg1"/>
                </a:solidFill>
                <a:latin typeface="Lato"/>
              </a:rPr>
              <a:t>Nonexempt Salaried Employees</a:t>
            </a:r>
            <a:endParaRPr lang="en-US" sz="3300" dirty="0">
              <a:solidFill>
                <a:schemeClr val="bg1"/>
              </a:solidFill>
            </a:endParaRPr>
          </a:p>
          <a:p>
            <a:pPr algn="l"/>
            <a:endParaRPr lang="en-US" sz="2700" dirty="0">
              <a:solidFill>
                <a:schemeClr val="bg1"/>
              </a:solidFill>
            </a:endParaRPr>
          </a:p>
          <a:p>
            <a:endParaRPr lang="en-US" sz="2200" dirty="0">
              <a:solidFill>
                <a:schemeClr val="bg1"/>
              </a:solidFill>
            </a:endParaRPr>
          </a:p>
        </p:txBody>
      </p:sp>
      <p:sp>
        <p:nvSpPr>
          <p:cNvPr id="11" name="TextBox 10">
            <a:extLst>
              <a:ext uri="{FF2B5EF4-FFF2-40B4-BE49-F238E27FC236}">
                <a16:creationId xmlns:a16="http://schemas.microsoft.com/office/drawing/2014/main" id="{C9975BF8-DCA6-4419-9EE1-7C5845695517}"/>
              </a:ext>
            </a:extLst>
          </p:cNvPr>
          <p:cNvSpPr txBox="1"/>
          <p:nvPr/>
        </p:nvSpPr>
        <p:spPr>
          <a:xfrm>
            <a:off x="443879" y="1741858"/>
            <a:ext cx="11581277" cy="415498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2400" b="0" i="0" dirty="0">
                <a:solidFill>
                  <a:schemeClr val="bg1"/>
                </a:solidFill>
                <a:effectLst/>
                <a:latin typeface="Lato"/>
              </a:rPr>
              <a:t>An employer may opt to pay a nonexempt employee on a salary basis instead of an hourly wage, such an arrangement typically is advantageous only for the employee. </a:t>
            </a:r>
          </a:p>
          <a:p>
            <a:pPr algn="l"/>
            <a:endParaRPr lang="en-US" sz="2400" dirty="0">
              <a:solidFill>
                <a:schemeClr val="bg1"/>
              </a:solidFill>
              <a:latin typeface="Lato"/>
            </a:endParaRPr>
          </a:p>
          <a:p>
            <a:pPr algn="l"/>
            <a:r>
              <a:rPr lang="en-US" sz="2400" b="0" i="0" dirty="0">
                <a:solidFill>
                  <a:schemeClr val="bg1"/>
                </a:solidFill>
                <a:effectLst/>
                <a:latin typeface="Lato"/>
              </a:rPr>
              <a:t>Employers are not relieved of the obligation to track hours worked for nonexempt employees paid a salary and must continue to pay overtime as required. </a:t>
            </a:r>
          </a:p>
          <a:p>
            <a:pPr algn="l"/>
            <a:endParaRPr lang="en-US" sz="2400" dirty="0">
              <a:solidFill>
                <a:schemeClr val="bg1"/>
              </a:solidFill>
              <a:latin typeface="Lato"/>
            </a:endParaRPr>
          </a:p>
          <a:p>
            <a:pPr algn="l"/>
            <a:r>
              <a:rPr lang="en-US" sz="2400" b="0" i="0" dirty="0">
                <a:solidFill>
                  <a:schemeClr val="bg1"/>
                </a:solidFill>
                <a:effectLst/>
                <a:latin typeface="Lato"/>
              </a:rPr>
              <a:t>In some environments where overtime is very rare and timekeeping is very simple, a salary may be administratively easier; however, employers should not make the false assumption that paying a salary means an employee does not have to keep records of actual hours worked. Even very small amounts of overtime hours and unauthorized overtime must be tracked and compensated for all nonexempt employees.</a:t>
            </a:r>
          </a:p>
        </p:txBody>
      </p:sp>
    </p:spTree>
    <p:extLst>
      <p:ext uri="{BB962C8B-B14F-4D97-AF65-F5344CB8AC3E}">
        <p14:creationId xmlns:p14="http://schemas.microsoft.com/office/powerpoint/2010/main" val="18335212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 name="Title 1"/>
          <p:cNvSpPr txBox="1">
            <a:spLocks noGrp="1"/>
          </p:cNvSpPr>
          <p:nvPr>
            <p:ph type="title"/>
          </p:nvPr>
        </p:nvSpPr>
        <p:spPr>
          <a:xfrm>
            <a:off x="838200" y="365125"/>
            <a:ext cx="10515600" cy="1325563"/>
          </a:xfrm>
          <a:prstGeom prst="rect">
            <a:avLst/>
          </a:prstGeom>
        </p:spPr>
        <p:txBody>
          <a:bodyPr/>
          <a:lstStyle/>
          <a:p>
            <a:endParaRPr/>
          </a:p>
        </p:txBody>
      </p:sp>
      <p:sp>
        <p:nvSpPr>
          <p:cNvPr id="277" name="Content Placeholder 2"/>
          <p:cNvSpPr txBox="1">
            <a:spLocks noGrp="1"/>
          </p:cNvSpPr>
          <p:nvPr>
            <p:ph type="body" idx="1"/>
          </p:nvPr>
        </p:nvSpPr>
        <p:spPr>
          <a:xfrm>
            <a:off x="838200" y="1825625"/>
            <a:ext cx="10515600" cy="4351338"/>
          </a:xfrm>
          <a:prstGeom prst="rect">
            <a:avLst/>
          </a:prstGeom>
        </p:spPr>
        <p:txBody>
          <a:bodyPr/>
          <a:lstStyle/>
          <a:p>
            <a:endParaRPr/>
          </a:p>
        </p:txBody>
      </p:sp>
      <p:pic>
        <p:nvPicPr>
          <p:cNvPr id="278" name="Content Placeholder 4" descr="Content Placeholder 4"/>
          <p:cNvPicPr>
            <a:picLocks noChangeAspect="1"/>
          </p:cNvPicPr>
          <p:nvPr/>
        </p:nvPicPr>
        <p:blipFill>
          <a:blip r:embed="rId2"/>
          <a:stretch>
            <a:fillRect/>
          </a:stretch>
        </p:blipFill>
        <p:spPr>
          <a:xfrm>
            <a:off x="0" y="0"/>
            <a:ext cx="12192000" cy="6858000"/>
          </a:xfrm>
          <a:prstGeom prst="rect">
            <a:avLst/>
          </a:prstGeom>
          <a:ln w="12700">
            <a:miter lim="400000"/>
          </a:ln>
        </p:spPr>
      </p:pic>
      <p:pic>
        <p:nvPicPr>
          <p:cNvPr id="279" name="01 DP Logo - Circle.png" descr="01 DP Logo - Circle.png"/>
          <p:cNvPicPr>
            <a:picLocks noChangeAspect="1"/>
          </p:cNvPicPr>
          <p:nvPr/>
        </p:nvPicPr>
        <p:blipFill>
          <a:blip r:embed="rId3"/>
          <a:stretch>
            <a:fillRect/>
          </a:stretch>
        </p:blipFill>
        <p:spPr>
          <a:xfrm>
            <a:off x="11084351" y="5725445"/>
            <a:ext cx="894312" cy="894312"/>
          </a:xfrm>
          <a:prstGeom prst="rect">
            <a:avLst/>
          </a:prstGeom>
          <a:ln w="12700">
            <a:miter lim="400000"/>
          </a:ln>
        </p:spPr>
      </p:pic>
      <p:sp>
        <p:nvSpPr>
          <p:cNvPr id="281" name="TextBox 10"/>
          <p:cNvSpPr txBox="1"/>
          <p:nvPr/>
        </p:nvSpPr>
        <p:spPr>
          <a:xfrm>
            <a:off x="539931" y="241692"/>
            <a:ext cx="11112139" cy="55399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2859" tIns="22859" rIns="22859" bIns="22859">
            <a:spAutoFit/>
          </a:bodyPr>
          <a:lstStyle/>
          <a:p>
            <a:pPr algn="l">
              <a:defRPr sz="6600" b="1">
                <a:solidFill>
                  <a:srgbClr val="FFFFFF"/>
                </a:solidFill>
                <a:latin typeface="LLCircularWeb"/>
                <a:ea typeface="LLCircularWeb"/>
                <a:cs typeface="LLCircularWeb"/>
                <a:sym typeface="LLCircularWeb"/>
              </a:defRPr>
            </a:pPr>
            <a:endParaRPr sz="3300" dirty="0"/>
          </a:p>
        </p:txBody>
      </p:sp>
      <p:sp>
        <p:nvSpPr>
          <p:cNvPr id="10" name="TextBox 9">
            <a:extLst>
              <a:ext uri="{FF2B5EF4-FFF2-40B4-BE49-F238E27FC236}">
                <a16:creationId xmlns:a16="http://schemas.microsoft.com/office/drawing/2014/main" id="{F1911B78-600C-490F-AD51-6CA0BB2EDBD5}"/>
              </a:ext>
            </a:extLst>
          </p:cNvPr>
          <p:cNvSpPr txBox="1"/>
          <p:nvPr/>
        </p:nvSpPr>
        <p:spPr>
          <a:xfrm>
            <a:off x="443879" y="135354"/>
            <a:ext cx="10863428" cy="178510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US" sz="4400" dirty="0">
                <a:solidFill>
                  <a:schemeClr val="bg1"/>
                </a:solidFill>
                <a:latin typeface="Lato"/>
              </a:rPr>
              <a:t>Overtime under the FLSA</a:t>
            </a:r>
          </a:p>
          <a:p>
            <a:pPr algn="ctr"/>
            <a:r>
              <a:rPr lang="en-US" sz="4400" dirty="0">
                <a:solidFill>
                  <a:schemeClr val="bg1"/>
                </a:solidFill>
                <a:latin typeface="Lato"/>
              </a:rPr>
              <a:t>Nonexempt Salaried Employees</a:t>
            </a:r>
            <a:endParaRPr lang="en-US" sz="2700" dirty="0">
              <a:solidFill>
                <a:schemeClr val="bg1"/>
              </a:solidFill>
            </a:endParaRPr>
          </a:p>
          <a:p>
            <a:endParaRPr lang="en-US" sz="2200" dirty="0">
              <a:solidFill>
                <a:schemeClr val="bg1"/>
              </a:solidFill>
            </a:endParaRPr>
          </a:p>
        </p:txBody>
      </p:sp>
      <p:sp>
        <p:nvSpPr>
          <p:cNvPr id="11" name="TextBox 10">
            <a:extLst>
              <a:ext uri="{FF2B5EF4-FFF2-40B4-BE49-F238E27FC236}">
                <a16:creationId xmlns:a16="http://schemas.microsoft.com/office/drawing/2014/main" id="{C9975BF8-DCA6-4419-9EE1-7C5845695517}"/>
              </a:ext>
            </a:extLst>
          </p:cNvPr>
          <p:cNvSpPr txBox="1"/>
          <p:nvPr/>
        </p:nvSpPr>
        <p:spPr>
          <a:xfrm>
            <a:off x="170637" y="1520743"/>
            <a:ext cx="11581277" cy="52014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2200" b="0" i="0" dirty="0">
                <a:solidFill>
                  <a:schemeClr val="bg1"/>
                </a:solidFill>
                <a:effectLst/>
              </a:rPr>
              <a:t>For </a:t>
            </a:r>
            <a:r>
              <a:rPr lang="en-US" sz="2200" dirty="0">
                <a:solidFill>
                  <a:schemeClr val="bg1"/>
                </a:solidFill>
              </a:rPr>
              <a:t>covered nonexempt salaried employees </a:t>
            </a:r>
            <a:r>
              <a:rPr lang="en-US" sz="2200" b="0" i="0" dirty="0">
                <a:solidFill>
                  <a:schemeClr val="bg1"/>
                </a:solidFill>
                <a:effectLst/>
              </a:rPr>
              <a:t>there is an additional way to calculate the overtime pay they are owed. Under the fluctuating workweek method, nonexempt salaried employees receive a set weekly salary no matter how many hours they work, plus additional overtime pay when they work more than 40 hours in one workweek. In other words, the employee’s weekly salary does not change whether the employee works 30 hours, 40 hours, or more. In weeks when the employee works more than 40 hours, the employee receives additional overtime pay for each hour of work over 40.</a:t>
            </a:r>
          </a:p>
          <a:p>
            <a:endParaRPr lang="en-US" sz="2200" dirty="0">
              <a:solidFill>
                <a:schemeClr val="bg1"/>
              </a:solidFill>
            </a:endParaRPr>
          </a:p>
          <a:p>
            <a:r>
              <a:rPr lang="en-US" sz="2200" b="0" i="0" dirty="0">
                <a:solidFill>
                  <a:schemeClr val="bg1"/>
                </a:solidFill>
                <a:effectLst/>
              </a:rPr>
              <a:t>Under the fluctuating workweek method, overtime pay is based on the average hourly rate produced by dividing the employee’s fixed salary and any non-excludable additional pay by the number of hours </a:t>
            </a:r>
            <a:r>
              <a:rPr lang="en-US" sz="2200" b="1" i="0" dirty="0">
                <a:solidFill>
                  <a:schemeClr val="bg1"/>
                </a:solidFill>
                <a:effectLst/>
              </a:rPr>
              <a:t>actually worked </a:t>
            </a:r>
            <a:r>
              <a:rPr lang="en-US" sz="2200" b="0" i="0" dirty="0">
                <a:solidFill>
                  <a:schemeClr val="bg1"/>
                </a:solidFill>
                <a:effectLst/>
              </a:rPr>
              <a:t>in a specific workweek. The average hourly rate will change from week to week depending on how many hours the employee actually worked. The employee then receives at least an additional 0.5 times (or additional “half time”) that rate for each hour worked beyond 40 in the workweek.</a:t>
            </a:r>
            <a:endParaRPr lang="en-US" sz="2200" dirty="0">
              <a:solidFill>
                <a:schemeClr val="bg1"/>
              </a:solidFill>
            </a:endParaRPr>
          </a:p>
          <a:p>
            <a:pPr algn="l"/>
            <a:endParaRPr lang="en-US" sz="2400" b="0" i="0" dirty="0">
              <a:solidFill>
                <a:schemeClr val="bg1"/>
              </a:solidFill>
              <a:effectLst/>
            </a:endParaRPr>
          </a:p>
        </p:txBody>
      </p:sp>
    </p:spTree>
    <p:extLst>
      <p:ext uri="{BB962C8B-B14F-4D97-AF65-F5344CB8AC3E}">
        <p14:creationId xmlns:p14="http://schemas.microsoft.com/office/powerpoint/2010/main" val="35173160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 name="Title 1"/>
          <p:cNvSpPr txBox="1">
            <a:spLocks noGrp="1"/>
          </p:cNvSpPr>
          <p:nvPr>
            <p:ph type="title"/>
          </p:nvPr>
        </p:nvSpPr>
        <p:spPr>
          <a:xfrm>
            <a:off x="838200" y="365125"/>
            <a:ext cx="10515600" cy="1325563"/>
          </a:xfrm>
          <a:prstGeom prst="rect">
            <a:avLst/>
          </a:prstGeom>
        </p:spPr>
        <p:txBody>
          <a:bodyPr/>
          <a:lstStyle/>
          <a:p>
            <a:endParaRPr/>
          </a:p>
        </p:txBody>
      </p:sp>
      <p:sp>
        <p:nvSpPr>
          <p:cNvPr id="277" name="Content Placeholder 2"/>
          <p:cNvSpPr txBox="1">
            <a:spLocks noGrp="1"/>
          </p:cNvSpPr>
          <p:nvPr>
            <p:ph type="body" idx="1"/>
          </p:nvPr>
        </p:nvSpPr>
        <p:spPr>
          <a:xfrm>
            <a:off x="838200" y="1825625"/>
            <a:ext cx="10515600" cy="4351338"/>
          </a:xfrm>
          <a:prstGeom prst="rect">
            <a:avLst/>
          </a:prstGeom>
        </p:spPr>
        <p:txBody>
          <a:bodyPr/>
          <a:lstStyle/>
          <a:p>
            <a:endParaRPr/>
          </a:p>
        </p:txBody>
      </p:sp>
      <p:pic>
        <p:nvPicPr>
          <p:cNvPr id="278" name="Content Placeholder 4" descr="Content Placeholder 4"/>
          <p:cNvPicPr>
            <a:picLocks noChangeAspect="1"/>
          </p:cNvPicPr>
          <p:nvPr/>
        </p:nvPicPr>
        <p:blipFill>
          <a:blip r:embed="rId2"/>
          <a:stretch>
            <a:fillRect/>
          </a:stretch>
        </p:blipFill>
        <p:spPr>
          <a:xfrm>
            <a:off x="0" y="0"/>
            <a:ext cx="12192000" cy="6858000"/>
          </a:xfrm>
          <a:prstGeom prst="rect">
            <a:avLst/>
          </a:prstGeom>
          <a:ln w="12700">
            <a:miter lim="400000"/>
          </a:ln>
        </p:spPr>
      </p:pic>
      <p:pic>
        <p:nvPicPr>
          <p:cNvPr id="279" name="01 DP Logo - Circle.png" descr="01 DP Logo - Circle.png"/>
          <p:cNvPicPr>
            <a:picLocks noChangeAspect="1"/>
          </p:cNvPicPr>
          <p:nvPr/>
        </p:nvPicPr>
        <p:blipFill>
          <a:blip r:embed="rId3"/>
          <a:stretch>
            <a:fillRect/>
          </a:stretch>
        </p:blipFill>
        <p:spPr>
          <a:xfrm>
            <a:off x="11084351" y="5725445"/>
            <a:ext cx="894312" cy="894312"/>
          </a:xfrm>
          <a:prstGeom prst="rect">
            <a:avLst/>
          </a:prstGeom>
          <a:ln w="12700">
            <a:miter lim="400000"/>
          </a:ln>
        </p:spPr>
      </p:pic>
      <p:sp>
        <p:nvSpPr>
          <p:cNvPr id="281" name="TextBox 10"/>
          <p:cNvSpPr txBox="1"/>
          <p:nvPr/>
        </p:nvSpPr>
        <p:spPr>
          <a:xfrm>
            <a:off x="539931" y="241692"/>
            <a:ext cx="11112139" cy="55399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2859" tIns="22859" rIns="22859" bIns="22859">
            <a:spAutoFit/>
          </a:bodyPr>
          <a:lstStyle/>
          <a:p>
            <a:pPr algn="l">
              <a:defRPr sz="6600" b="1">
                <a:solidFill>
                  <a:srgbClr val="FFFFFF"/>
                </a:solidFill>
                <a:latin typeface="LLCircularWeb"/>
                <a:ea typeface="LLCircularWeb"/>
                <a:cs typeface="LLCircularWeb"/>
                <a:sym typeface="LLCircularWeb"/>
              </a:defRPr>
            </a:pPr>
            <a:endParaRPr sz="3300" dirty="0"/>
          </a:p>
        </p:txBody>
      </p:sp>
      <p:sp>
        <p:nvSpPr>
          <p:cNvPr id="10" name="TextBox 9">
            <a:extLst>
              <a:ext uri="{FF2B5EF4-FFF2-40B4-BE49-F238E27FC236}">
                <a16:creationId xmlns:a16="http://schemas.microsoft.com/office/drawing/2014/main" id="{F1911B78-600C-490F-AD51-6CA0BB2EDBD5}"/>
              </a:ext>
            </a:extLst>
          </p:cNvPr>
          <p:cNvSpPr txBox="1"/>
          <p:nvPr/>
        </p:nvSpPr>
        <p:spPr>
          <a:xfrm>
            <a:off x="443879" y="241692"/>
            <a:ext cx="11208190" cy="203132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4400" dirty="0">
                <a:solidFill>
                  <a:schemeClr val="bg1"/>
                </a:solidFill>
                <a:latin typeface="Lato"/>
              </a:rPr>
              <a:t>The Math</a:t>
            </a:r>
          </a:p>
          <a:p>
            <a:pPr algn="l"/>
            <a:endParaRPr lang="en-US" sz="3300" dirty="0">
              <a:solidFill>
                <a:schemeClr val="bg1"/>
              </a:solidFill>
            </a:endParaRPr>
          </a:p>
          <a:p>
            <a:pPr algn="l"/>
            <a:endParaRPr lang="en-US" sz="2700" dirty="0">
              <a:solidFill>
                <a:schemeClr val="bg1"/>
              </a:solidFill>
            </a:endParaRPr>
          </a:p>
          <a:p>
            <a:endParaRPr lang="en-US" sz="2200" dirty="0">
              <a:solidFill>
                <a:schemeClr val="bg1"/>
              </a:solidFill>
            </a:endParaRPr>
          </a:p>
        </p:txBody>
      </p:sp>
      <p:sp>
        <p:nvSpPr>
          <p:cNvPr id="11" name="TextBox 10">
            <a:extLst>
              <a:ext uri="{FF2B5EF4-FFF2-40B4-BE49-F238E27FC236}">
                <a16:creationId xmlns:a16="http://schemas.microsoft.com/office/drawing/2014/main" id="{C9975BF8-DCA6-4419-9EE1-7C5845695517}"/>
              </a:ext>
            </a:extLst>
          </p:cNvPr>
          <p:cNvSpPr txBox="1"/>
          <p:nvPr/>
        </p:nvSpPr>
        <p:spPr>
          <a:xfrm>
            <a:off x="443879" y="1257354"/>
            <a:ext cx="11581277" cy="452431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endParaRPr lang="en-US" sz="2400" dirty="0">
              <a:solidFill>
                <a:schemeClr val="bg1"/>
              </a:solidFill>
              <a:latin typeface="Lato"/>
            </a:endParaRPr>
          </a:p>
          <a:p>
            <a:pPr algn="l"/>
            <a:r>
              <a:rPr lang="en-US" sz="2400" b="0" i="0" dirty="0">
                <a:solidFill>
                  <a:schemeClr val="bg1"/>
                </a:solidFill>
                <a:effectLst/>
                <a:latin typeface="Lato"/>
              </a:rPr>
              <a:t>Under the FLSA, a nonexempt salaried employee that makes $1,000 per week and worked 50 hours that week would have a regular rate of $20 per hour ($1,000 / 50). Thus, all overtime should be paid to that employee at $30 an hour (1.5 times $20). </a:t>
            </a:r>
          </a:p>
          <a:p>
            <a:pPr algn="l"/>
            <a:endParaRPr lang="en-US" sz="2400" dirty="0">
              <a:solidFill>
                <a:schemeClr val="bg1"/>
              </a:solidFill>
              <a:latin typeface="Lato"/>
            </a:endParaRPr>
          </a:p>
          <a:p>
            <a:pPr lvl="1"/>
            <a:r>
              <a:rPr lang="en-US" sz="2400" b="1" i="1" dirty="0">
                <a:solidFill>
                  <a:schemeClr val="bg1"/>
                </a:solidFill>
                <a:effectLst/>
                <a:latin typeface="Lato"/>
              </a:rPr>
              <a:t>$1,000 / 50 = $20 regular rate of pay</a:t>
            </a:r>
          </a:p>
          <a:p>
            <a:pPr lvl="1"/>
            <a:r>
              <a:rPr lang="en-US" sz="2400" b="1" i="1" dirty="0">
                <a:solidFill>
                  <a:schemeClr val="bg1"/>
                </a:solidFill>
                <a:latin typeface="Lato"/>
              </a:rPr>
              <a:t>$20 x 1.5 = $30</a:t>
            </a:r>
          </a:p>
          <a:p>
            <a:pPr lvl="1"/>
            <a:r>
              <a:rPr lang="en-US" sz="2400" b="1" i="1" dirty="0">
                <a:solidFill>
                  <a:schemeClr val="bg1"/>
                </a:solidFill>
                <a:latin typeface="Lato"/>
              </a:rPr>
              <a:t>Straight time earnings = $1,000</a:t>
            </a:r>
          </a:p>
          <a:p>
            <a:pPr lvl="1"/>
            <a:r>
              <a:rPr lang="en-US" sz="2400" b="1" i="1" dirty="0">
                <a:solidFill>
                  <a:schemeClr val="bg1"/>
                </a:solidFill>
                <a:effectLst/>
                <a:latin typeface="Lato"/>
              </a:rPr>
              <a:t>Overtime earnings </a:t>
            </a:r>
            <a:r>
              <a:rPr lang="en-US" sz="2400" b="1" i="1" dirty="0">
                <a:solidFill>
                  <a:schemeClr val="bg1"/>
                </a:solidFill>
                <a:latin typeface="Lato"/>
              </a:rPr>
              <a:t>= $300 (10 x $30)</a:t>
            </a:r>
          </a:p>
          <a:p>
            <a:pPr lvl="1"/>
            <a:r>
              <a:rPr lang="en-US" sz="2400" b="1" i="1" dirty="0">
                <a:solidFill>
                  <a:schemeClr val="bg1"/>
                </a:solidFill>
                <a:effectLst/>
                <a:latin typeface="Lato"/>
              </a:rPr>
              <a:t>Total earnings = $1,300</a:t>
            </a:r>
          </a:p>
          <a:p>
            <a:pPr algn="l"/>
            <a:endParaRPr lang="en-US" sz="2400" b="0" i="0" dirty="0">
              <a:solidFill>
                <a:schemeClr val="bg1"/>
              </a:solidFill>
              <a:effectLst/>
              <a:latin typeface="Lato"/>
            </a:endParaRPr>
          </a:p>
          <a:p>
            <a:pPr algn="l"/>
            <a:endParaRPr lang="en-US" sz="2400" b="0" i="0" dirty="0">
              <a:solidFill>
                <a:schemeClr val="bg1"/>
              </a:solidFill>
              <a:effectLst/>
              <a:latin typeface="Lato"/>
            </a:endParaRPr>
          </a:p>
        </p:txBody>
      </p:sp>
    </p:spTree>
    <p:extLst>
      <p:ext uri="{BB962C8B-B14F-4D97-AF65-F5344CB8AC3E}">
        <p14:creationId xmlns:p14="http://schemas.microsoft.com/office/powerpoint/2010/main" val="96681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 name="Title 1"/>
          <p:cNvSpPr txBox="1">
            <a:spLocks noGrp="1"/>
          </p:cNvSpPr>
          <p:nvPr>
            <p:ph type="title"/>
          </p:nvPr>
        </p:nvSpPr>
        <p:spPr>
          <a:xfrm>
            <a:off x="838200" y="365125"/>
            <a:ext cx="10515600" cy="1325563"/>
          </a:xfrm>
          <a:prstGeom prst="rect">
            <a:avLst/>
          </a:prstGeom>
        </p:spPr>
        <p:txBody>
          <a:bodyPr/>
          <a:lstStyle/>
          <a:p>
            <a:endParaRPr/>
          </a:p>
        </p:txBody>
      </p:sp>
      <p:sp>
        <p:nvSpPr>
          <p:cNvPr id="277" name="Content Placeholder 2"/>
          <p:cNvSpPr txBox="1">
            <a:spLocks noGrp="1"/>
          </p:cNvSpPr>
          <p:nvPr>
            <p:ph type="body" idx="1"/>
          </p:nvPr>
        </p:nvSpPr>
        <p:spPr>
          <a:xfrm>
            <a:off x="838200" y="1825625"/>
            <a:ext cx="10515600" cy="4351338"/>
          </a:xfrm>
          <a:prstGeom prst="rect">
            <a:avLst/>
          </a:prstGeom>
        </p:spPr>
        <p:txBody>
          <a:bodyPr/>
          <a:lstStyle/>
          <a:p>
            <a:endParaRPr/>
          </a:p>
        </p:txBody>
      </p:sp>
      <p:pic>
        <p:nvPicPr>
          <p:cNvPr id="278" name="Content Placeholder 4" descr="Content Placeholder 4"/>
          <p:cNvPicPr>
            <a:picLocks noChangeAspect="1"/>
          </p:cNvPicPr>
          <p:nvPr/>
        </p:nvPicPr>
        <p:blipFill>
          <a:blip r:embed="rId2"/>
          <a:stretch>
            <a:fillRect/>
          </a:stretch>
        </p:blipFill>
        <p:spPr>
          <a:xfrm>
            <a:off x="0" y="0"/>
            <a:ext cx="12192000" cy="6858000"/>
          </a:xfrm>
          <a:prstGeom prst="rect">
            <a:avLst/>
          </a:prstGeom>
          <a:ln w="12700">
            <a:miter lim="400000"/>
          </a:ln>
        </p:spPr>
      </p:pic>
      <p:pic>
        <p:nvPicPr>
          <p:cNvPr id="279" name="01 DP Logo - Circle.png" descr="01 DP Logo - Circle.png"/>
          <p:cNvPicPr>
            <a:picLocks noChangeAspect="1"/>
          </p:cNvPicPr>
          <p:nvPr/>
        </p:nvPicPr>
        <p:blipFill>
          <a:blip r:embed="rId3"/>
          <a:stretch>
            <a:fillRect/>
          </a:stretch>
        </p:blipFill>
        <p:spPr>
          <a:xfrm>
            <a:off x="11084351" y="5725445"/>
            <a:ext cx="894312" cy="894312"/>
          </a:xfrm>
          <a:prstGeom prst="rect">
            <a:avLst/>
          </a:prstGeom>
          <a:ln w="12700">
            <a:miter lim="400000"/>
          </a:ln>
        </p:spPr>
      </p:pic>
      <p:sp>
        <p:nvSpPr>
          <p:cNvPr id="281" name="TextBox 10"/>
          <p:cNvSpPr txBox="1"/>
          <p:nvPr/>
        </p:nvSpPr>
        <p:spPr>
          <a:xfrm>
            <a:off x="539931" y="241692"/>
            <a:ext cx="11112139" cy="55399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2859" tIns="22859" rIns="22859" bIns="22859">
            <a:spAutoFit/>
          </a:bodyPr>
          <a:lstStyle/>
          <a:p>
            <a:pPr algn="l">
              <a:defRPr sz="6600" b="1">
                <a:solidFill>
                  <a:srgbClr val="FFFFFF"/>
                </a:solidFill>
                <a:latin typeface="LLCircularWeb"/>
                <a:ea typeface="LLCircularWeb"/>
                <a:cs typeface="LLCircularWeb"/>
                <a:sym typeface="LLCircularWeb"/>
              </a:defRPr>
            </a:pPr>
            <a:endParaRPr sz="3300" dirty="0"/>
          </a:p>
        </p:txBody>
      </p:sp>
      <p:sp>
        <p:nvSpPr>
          <p:cNvPr id="10" name="TextBox 9">
            <a:extLst>
              <a:ext uri="{FF2B5EF4-FFF2-40B4-BE49-F238E27FC236}">
                <a16:creationId xmlns:a16="http://schemas.microsoft.com/office/drawing/2014/main" id="{F1911B78-600C-490F-AD51-6CA0BB2EDBD5}"/>
              </a:ext>
            </a:extLst>
          </p:cNvPr>
          <p:cNvSpPr txBox="1"/>
          <p:nvPr/>
        </p:nvSpPr>
        <p:spPr>
          <a:xfrm>
            <a:off x="443879" y="241692"/>
            <a:ext cx="10863428" cy="203132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4400" dirty="0">
                <a:solidFill>
                  <a:schemeClr val="bg1"/>
                </a:solidFill>
                <a:latin typeface="Lato"/>
              </a:rPr>
              <a:t>Virginia Overtime Wage Act (VOWA)</a:t>
            </a:r>
          </a:p>
          <a:p>
            <a:pPr algn="l"/>
            <a:endParaRPr lang="en-US" sz="3300" dirty="0">
              <a:solidFill>
                <a:schemeClr val="bg1"/>
              </a:solidFill>
            </a:endParaRPr>
          </a:p>
          <a:p>
            <a:pPr algn="l"/>
            <a:endParaRPr lang="en-US" sz="2700" dirty="0">
              <a:solidFill>
                <a:schemeClr val="bg1"/>
              </a:solidFill>
            </a:endParaRPr>
          </a:p>
          <a:p>
            <a:endParaRPr lang="en-US" sz="2200" dirty="0">
              <a:solidFill>
                <a:schemeClr val="bg1"/>
              </a:solidFill>
            </a:endParaRPr>
          </a:p>
        </p:txBody>
      </p:sp>
      <p:sp>
        <p:nvSpPr>
          <p:cNvPr id="11" name="TextBox 10">
            <a:extLst>
              <a:ext uri="{FF2B5EF4-FFF2-40B4-BE49-F238E27FC236}">
                <a16:creationId xmlns:a16="http://schemas.microsoft.com/office/drawing/2014/main" id="{C9975BF8-DCA6-4419-9EE1-7C5845695517}"/>
              </a:ext>
            </a:extLst>
          </p:cNvPr>
          <p:cNvSpPr txBox="1"/>
          <p:nvPr/>
        </p:nvSpPr>
        <p:spPr>
          <a:xfrm>
            <a:off x="443879" y="2015049"/>
            <a:ext cx="11581277" cy="1200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2400" b="0" i="0" dirty="0">
                <a:solidFill>
                  <a:schemeClr val="bg1"/>
                </a:solidFill>
                <a:effectLst/>
                <a:latin typeface="Lato"/>
              </a:rPr>
              <a:t>Beginning on 7/1/2021, Virginia employers will be subject to new state overtime pay requirements. Previously, Virginia had been content to rely on the over time pay requirements of the federal Fair Labor Standards Act (FLSA)</a:t>
            </a:r>
            <a:endParaRPr lang="en-US" sz="2400" b="0" i="0" u="none" strike="noStrike" baseline="0" dirty="0">
              <a:solidFill>
                <a:schemeClr val="bg1"/>
              </a:solidFill>
              <a:latin typeface="Lato"/>
            </a:endParaRPr>
          </a:p>
        </p:txBody>
      </p:sp>
    </p:spTree>
    <p:extLst>
      <p:ext uri="{BB962C8B-B14F-4D97-AF65-F5344CB8AC3E}">
        <p14:creationId xmlns:p14="http://schemas.microsoft.com/office/powerpoint/2010/main" val="30856530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9BC36BF7CBE2E45999EBF2C1085EA5C" ma:contentTypeVersion="13" ma:contentTypeDescription="Create a new document." ma:contentTypeScope="" ma:versionID="3b7a8c26428fb7dfa61a970a7d92ada6">
  <xsd:schema xmlns:xsd="http://www.w3.org/2001/XMLSchema" xmlns:xs="http://www.w3.org/2001/XMLSchema" xmlns:p="http://schemas.microsoft.com/office/2006/metadata/properties" xmlns:ns3="1a872cb4-4c62-45ee-b0d8-2f05ecc8893d" xmlns:ns4="b942a047-c2ae-48d6-b8f1-938409aec63a" targetNamespace="http://schemas.microsoft.com/office/2006/metadata/properties" ma:root="true" ma:fieldsID="2195fd6128e4dcd3d23c738225d278f6" ns3:_="" ns4:_="">
    <xsd:import namespace="1a872cb4-4c62-45ee-b0d8-2f05ecc8893d"/>
    <xsd:import namespace="b942a047-c2ae-48d6-b8f1-938409aec63a"/>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Location" minOccurs="0"/>
                <xsd:element ref="ns3:MediaServiceOCR" minOccurs="0"/>
                <xsd:element ref="ns3:MediaServiceAutoKeyPoints" minOccurs="0"/>
                <xsd:element ref="ns3:MediaServiceKeyPoint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872cb4-4c62-45ee-b0d8-2f05ecc8893d"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942a047-c2ae-48d6-b8f1-938409aec63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7C74DF1-6BA8-45BC-BEB7-E4F81D3B4733}">
  <ds:schemaRefs>
    <ds:schemaRef ds:uri="http://purl.org/dc/terms/"/>
    <ds:schemaRef ds:uri="http://schemas.openxmlformats.org/package/2006/metadata/core-properties"/>
    <ds:schemaRef ds:uri="http://purl.org/dc/dcmitype/"/>
    <ds:schemaRef ds:uri="1a872cb4-4c62-45ee-b0d8-2f05ecc8893d"/>
    <ds:schemaRef ds:uri="http://purl.org/dc/elements/1.1/"/>
    <ds:schemaRef ds:uri="http://schemas.microsoft.com/office/2006/metadata/properties"/>
    <ds:schemaRef ds:uri="http://schemas.microsoft.com/office/2006/documentManagement/types"/>
    <ds:schemaRef ds:uri="http://schemas.microsoft.com/office/infopath/2007/PartnerControls"/>
    <ds:schemaRef ds:uri="b942a047-c2ae-48d6-b8f1-938409aec63a"/>
    <ds:schemaRef ds:uri="http://www.w3.org/XML/1998/namespace"/>
  </ds:schemaRefs>
</ds:datastoreItem>
</file>

<file path=customXml/itemProps2.xml><?xml version="1.0" encoding="utf-8"?>
<ds:datastoreItem xmlns:ds="http://schemas.openxmlformats.org/officeDocument/2006/customXml" ds:itemID="{C8A3D033-705B-400D-93F7-56AB93766D5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a872cb4-4c62-45ee-b0d8-2f05ecc8893d"/>
    <ds:schemaRef ds:uri="b942a047-c2ae-48d6-b8f1-938409aec63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F7AA523-A450-4729-B541-11BD6837E69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44032</TotalTime>
  <Words>1444</Words>
  <Application>Microsoft Office PowerPoint</Application>
  <PresentationFormat>Widescreen</PresentationFormat>
  <Paragraphs>101</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Lesley Bruno</dc:creator>
  <cp:lastModifiedBy>Tracy Clark</cp:lastModifiedBy>
  <cp:revision>81</cp:revision>
  <dcterms:created xsi:type="dcterms:W3CDTF">2021-01-04T20:40:07Z</dcterms:created>
  <dcterms:modified xsi:type="dcterms:W3CDTF">2021-07-20T13:52:38Z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0x01010049BC36BF7CBE2E45999EBF2C1085EA5C</vt:lpwstr>
  </property>
</Properties>
</file>