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 id="2147483670" r:id="rId2"/>
    <p:sldMasterId id="2147483686" r:id="rId3"/>
  </p:sldMasterIdLst>
  <p:notesMasterIdLst>
    <p:notesMasterId r:id="rId36"/>
  </p:notesMasterIdLst>
  <p:sldIdLst>
    <p:sldId id="1594" r:id="rId4"/>
    <p:sldId id="1580" r:id="rId5"/>
    <p:sldId id="1682" r:id="rId6"/>
    <p:sldId id="1646" r:id="rId7"/>
    <p:sldId id="1582" r:id="rId8"/>
    <p:sldId id="1674" r:id="rId9"/>
    <p:sldId id="1695" r:id="rId10"/>
    <p:sldId id="1673" r:id="rId11"/>
    <p:sldId id="1676" r:id="rId12"/>
    <p:sldId id="1681" r:id="rId13"/>
    <p:sldId id="1680" r:id="rId14"/>
    <p:sldId id="1677" r:id="rId15"/>
    <p:sldId id="1679" r:id="rId16"/>
    <p:sldId id="1678" r:id="rId17"/>
    <p:sldId id="1669" r:id="rId18"/>
    <p:sldId id="1675" r:id="rId19"/>
    <p:sldId id="1671" r:id="rId20"/>
    <p:sldId id="1685" r:id="rId21"/>
    <p:sldId id="1686" r:id="rId22"/>
    <p:sldId id="1687" r:id="rId23"/>
    <p:sldId id="1688" r:id="rId24"/>
    <p:sldId id="1689" r:id="rId25"/>
    <p:sldId id="1690" r:id="rId26"/>
    <p:sldId id="1697" r:id="rId27"/>
    <p:sldId id="1698" r:id="rId28"/>
    <p:sldId id="1699" r:id="rId29"/>
    <p:sldId id="1691" r:id="rId30"/>
    <p:sldId id="1692" r:id="rId31"/>
    <p:sldId id="1693" r:id="rId32"/>
    <p:sldId id="1700" r:id="rId33"/>
    <p:sldId id="1694" r:id="rId34"/>
    <p:sldId id="159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E5D6"/>
    <a:srgbClr val="644C00"/>
    <a:srgbClr val="B48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70"/>
    <p:restoredTop sz="94632"/>
  </p:normalViewPr>
  <p:slideViewPr>
    <p:cSldViewPr snapToGrid="0" snapToObjects="1">
      <p:cViewPr varScale="1">
        <p:scale>
          <a:sx n="81" d="100"/>
          <a:sy n="81" d="100"/>
        </p:scale>
        <p:origin x="533"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sley Bruno" userId="11ae6e7e-80a0-476b-a86f-a13cf3bd1e3a" providerId="ADAL" clId="{D9BD8C60-A4DE-40F5-B954-87E3853EE97A}"/>
    <pc:docChg chg="custSel modSld">
      <pc:chgData name="Lesley Bruno" userId="11ae6e7e-80a0-476b-a86f-a13cf3bd1e3a" providerId="ADAL" clId="{D9BD8C60-A4DE-40F5-B954-87E3853EE97A}" dt="2021-12-10T13:36:57.693" v="1" actId="478"/>
      <pc:docMkLst>
        <pc:docMk/>
      </pc:docMkLst>
      <pc:sldChg chg="delSp modSp mod">
        <pc:chgData name="Lesley Bruno" userId="11ae6e7e-80a0-476b-a86f-a13cf3bd1e3a" providerId="ADAL" clId="{D9BD8C60-A4DE-40F5-B954-87E3853EE97A}" dt="2021-12-10T13:36:57.693" v="1" actId="478"/>
        <pc:sldMkLst>
          <pc:docMk/>
          <pc:sldMk cId="3372103935" sldId="1689"/>
        </pc:sldMkLst>
        <pc:spChg chg="del mod">
          <ac:chgData name="Lesley Bruno" userId="11ae6e7e-80a0-476b-a86f-a13cf3bd1e3a" providerId="ADAL" clId="{D9BD8C60-A4DE-40F5-B954-87E3853EE97A}" dt="2021-12-10T13:36:57.693" v="1" actId="478"/>
          <ac:spMkLst>
            <pc:docMk/>
            <pc:sldMk cId="3372103935" sldId="1689"/>
            <ac:spMk id="38" creationId="{5A89A2EB-675B-4258-A4C2-47D2D768B22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E38161-2274-4947-BCC0-55A67AEC4365}" type="datetimeFigureOut">
              <a:rPr lang="en-US" smtClean="0"/>
              <a:t>12/10/2021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6342F-2C91-3C4D-8B5B-01DE454388A1}" type="slidenum">
              <a:rPr lang="en-US" smtClean="0"/>
              <a:t>‹#›</a:t>
            </a:fld>
            <a:endParaRPr lang="en-US"/>
          </a:p>
        </p:txBody>
      </p:sp>
    </p:spTree>
    <p:extLst>
      <p:ext uri="{BB962C8B-B14F-4D97-AF65-F5344CB8AC3E}">
        <p14:creationId xmlns:p14="http://schemas.microsoft.com/office/powerpoint/2010/main" val="2813207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don’t have access to </a:t>
            </a:r>
            <a:r>
              <a:rPr lang="en-US" dirty="0" err="1"/>
              <a:t>misc</a:t>
            </a:r>
            <a:r>
              <a:rPr lang="en-US" dirty="0"/>
              <a:t> fields and would like to, please contact customer service at customerservice@dominionpayroll.com</a:t>
            </a:r>
          </a:p>
        </p:txBody>
      </p:sp>
      <p:sp>
        <p:nvSpPr>
          <p:cNvPr id="4" name="Slide Number Placeholder 3"/>
          <p:cNvSpPr>
            <a:spLocks noGrp="1"/>
          </p:cNvSpPr>
          <p:nvPr>
            <p:ph type="sldNum" sz="quarter" idx="5"/>
          </p:nvPr>
        </p:nvSpPr>
        <p:spPr/>
        <p:txBody>
          <a:bodyPr/>
          <a:lstStyle/>
          <a:p>
            <a:fld id="{3CD5B5A3-797A-41CF-86E3-939AF621ECE1}" type="slidenum">
              <a:rPr lang="en-US" smtClean="0"/>
              <a:t>20</a:t>
            </a:fld>
            <a:endParaRPr lang="en-US"/>
          </a:p>
        </p:txBody>
      </p:sp>
    </p:spTree>
    <p:extLst>
      <p:ext uri="{BB962C8B-B14F-4D97-AF65-F5344CB8AC3E}">
        <p14:creationId xmlns:p14="http://schemas.microsoft.com/office/powerpoint/2010/main" val="570635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all the results are listed by date. The employee can go in key in their test date and results.</a:t>
            </a:r>
          </a:p>
        </p:txBody>
      </p:sp>
      <p:sp>
        <p:nvSpPr>
          <p:cNvPr id="4" name="Slide Number Placeholder 3"/>
          <p:cNvSpPr>
            <a:spLocks noGrp="1"/>
          </p:cNvSpPr>
          <p:nvPr>
            <p:ph type="sldNum" sz="quarter" idx="5"/>
          </p:nvPr>
        </p:nvSpPr>
        <p:spPr/>
        <p:txBody>
          <a:bodyPr/>
          <a:lstStyle/>
          <a:p>
            <a:fld id="{3CD5B5A3-797A-41CF-86E3-939AF621ECE1}" type="slidenum">
              <a:rPr lang="en-US" smtClean="0"/>
              <a:t>30</a:t>
            </a:fld>
            <a:endParaRPr lang="en-US"/>
          </a:p>
        </p:txBody>
      </p:sp>
    </p:spTree>
    <p:extLst>
      <p:ext uri="{BB962C8B-B14F-4D97-AF65-F5344CB8AC3E}">
        <p14:creationId xmlns:p14="http://schemas.microsoft.com/office/powerpoint/2010/main" val="1214473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have to give the employee and/or manager access to even view the </a:t>
            </a:r>
            <a:r>
              <a:rPr lang="en-US" dirty="0" err="1"/>
              <a:t>misc</a:t>
            </a:r>
            <a:r>
              <a:rPr lang="en-US" dirty="0"/>
              <a:t> field screen. This is done by contacting customer service and requesting the access that you want. Often it is the employee that will be entering information about themselves – vaccine info, shirt size, license info, etc. Next you have to check off the fields you want them to have access to. If the access box isn’t checked then the field won’t appear on the screen</a:t>
            </a:r>
          </a:p>
        </p:txBody>
      </p:sp>
      <p:sp>
        <p:nvSpPr>
          <p:cNvPr id="4" name="Slide Number Placeholder 3"/>
          <p:cNvSpPr>
            <a:spLocks noGrp="1"/>
          </p:cNvSpPr>
          <p:nvPr>
            <p:ph type="sldNum" sz="quarter" idx="5"/>
          </p:nvPr>
        </p:nvSpPr>
        <p:spPr/>
        <p:txBody>
          <a:bodyPr/>
          <a:lstStyle/>
          <a:p>
            <a:fld id="{3CD5B5A3-797A-41CF-86E3-939AF621ECE1}" type="slidenum">
              <a:rPr lang="en-US" smtClean="0"/>
              <a:t>21</a:t>
            </a:fld>
            <a:endParaRPr lang="en-US"/>
          </a:p>
        </p:txBody>
      </p:sp>
    </p:spTree>
    <p:extLst>
      <p:ext uri="{BB962C8B-B14F-4D97-AF65-F5344CB8AC3E}">
        <p14:creationId xmlns:p14="http://schemas.microsoft.com/office/powerpoint/2010/main" val="3036323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Clicking the dropdown arrow next to Vaccination Status will show the status choices of Fully vaccinated, Partially vaccinated and Unvaccinated. Vaccination type will show Pfizer, Moderna and Johnson and Johnson. See the calendar next to the Doses and the booster? Then there is a check box to indicate that the vaccine card has been uploaded. Lastly there is a notes box if needed.</a:t>
            </a:r>
          </a:p>
        </p:txBody>
      </p:sp>
      <p:sp>
        <p:nvSpPr>
          <p:cNvPr id="4" name="Slide Number Placeholder 3"/>
          <p:cNvSpPr>
            <a:spLocks noGrp="1"/>
          </p:cNvSpPr>
          <p:nvPr>
            <p:ph type="sldNum" sz="quarter" idx="5"/>
          </p:nvPr>
        </p:nvSpPr>
        <p:spPr/>
        <p:txBody>
          <a:bodyPr/>
          <a:lstStyle/>
          <a:p>
            <a:fld id="{3CD5B5A3-797A-41CF-86E3-939AF621ECE1}" type="slidenum">
              <a:rPr lang="en-US" smtClean="0"/>
              <a:t>22</a:t>
            </a:fld>
            <a:endParaRPr lang="en-US"/>
          </a:p>
        </p:txBody>
      </p:sp>
    </p:spTree>
    <p:extLst>
      <p:ext uri="{BB962C8B-B14F-4D97-AF65-F5344CB8AC3E}">
        <p14:creationId xmlns:p14="http://schemas.microsoft.com/office/powerpoint/2010/main" val="1108492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Run the report in excel. This will allow you to filter for different information such as those with no vaccine card uploaded or those who are unvaccinated so that you can follow up with the mandatory COVID testing set to take affect in January 2022</a:t>
            </a:r>
          </a:p>
        </p:txBody>
      </p:sp>
      <p:sp>
        <p:nvSpPr>
          <p:cNvPr id="4" name="Slide Number Placeholder 3"/>
          <p:cNvSpPr>
            <a:spLocks noGrp="1"/>
          </p:cNvSpPr>
          <p:nvPr>
            <p:ph type="sldNum" sz="quarter" idx="5"/>
          </p:nvPr>
        </p:nvSpPr>
        <p:spPr/>
        <p:txBody>
          <a:bodyPr/>
          <a:lstStyle/>
          <a:p>
            <a:fld id="{3CD5B5A3-797A-41CF-86E3-939AF621ECE1}" type="slidenum">
              <a:rPr lang="en-US" smtClean="0"/>
              <a:t>23</a:t>
            </a:fld>
            <a:endParaRPr lang="en-US"/>
          </a:p>
        </p:txBody>
      </p:sp>
    </p:spTree>
    <p:extLst>
      <p:ext uri="{BB962C8B-B14F-4D97-AF65-F5344CB8AC3E}">
        <p14:creationId xmlns:p14="http://schemas.microsoft.com/office/powerpoint/2010/main" val="1023540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Clicking the dropdown arrow next to Vaccination Status will show the status choices of Fully vaccinated, Partially vaccinated and Unvaccinated. Vaccination type will show Pfizer, Moderna and Johnson and Johnson. See the calendar next to the Doses and the booster? Then there is a check box to indicate that the vaccine card has been uploaded. Lastly there is a notes box if needed.</a:t>
            </a:r>
          </a:p>
        </p:txBody>
      </p:sp>
      <p:sp>
        <p:nvSpPr>
          <p:cNvPr id="4" name="Slide Number Placeholder 3"/>
          <p:cNvSpPr>
            <a:spLocks noGrp="1"/>
          </p:cNvSpPr>
          <p:nvPr>
            <p:ph type="sldNum" sz="quarter" idx="5"/>
          </p:nvPr>
        </p:nvSpPr>
        <p:spPr/>
        <p:txBody>
          <a:bodyPr/>
          <a:lstStyle/>
          <a:p>
            <a:fld id="{3CD5B5A3-797A-41CF-86E3-939AF621ECE1}" type="slidenum">
              <a:rPr lang="en-US" smtClean="0"/>
              <a:t>24</a:t>
            </a:fld>
            <a:endParaRPr lang="en-US"/>
          </a:p>
        </p:txBody>
      </p:sp>
    </p:spTree>
    <p:extLst>
      <p:ext uri="{BB962C8B-B14F-4D97-AF65-F5344CB8AC3E}">
        <p14:creationId xmlns:p14="http://schemas.microsoft.com/office/powerpoint/2010/main" val="2974933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Clicking the dropdown arrow next to Vaccination Status will show the status choices of Fully vaccinated, Partially vaccinated and Unvaccinated. Vaccination type will show Pfizer, Moderna and Johnson and Johnson. See the calendar next to the Doses and the booster? Then there is a check box to indicate that the vaccine card has been uploaded. Lastly there is a notes box if needed.</a:t>
            </a:r>
          </a:p>
        </p:txBody>
      </p:sp>
      <p:sp>
        <p:nvSpPr>
          <p:cNvPr id="4" name="Slide Number Placeholder 3"/>
          <p:cNvSpPr>
            <a:spLocks noGrp="1"/>
          </p:cNvSpPr>
          <p:nvPr>
            <p:ph type="sldNum" sz="quarter" idx="5"/>
          </p:nvPr>
        </p:nvSpPr>
        <p:spPr/>
        <p:txBody>
          <a:bodyPr/>
          <a:lstStyle/>
          <a:p>
            <a:fld id="{3CD5B5A3-797A-41CF-86E3-939AF621ECE1}" type="slidenum">
              <a:rPr lang="en-US" smtClean="0"/>
              <a:t>25</a:t>
            </a:fld>
            <a:endParaRPr lang="en-US"/>
          </a:p>
        </p:txBody>
      </p:sp>
    </p:spTree>
    <p:extLst>
      <p:ext uri="{BB962C8B-B14F-4D97-AF65-F5344CB8AC3E}">
        <p14:creationId xmlns:p14="http://schemas.microsoft.com/office/powerpoint/2010/main" val="1431013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Clicking the dropdown arrow next to Vaccination Status will show the status choices of Fully vaccinated, Partially vaccinated and Unvaccinated. Vaccination type will show Pfizer, Moderna and Johnson and Johnson. See the calendar next to the Doses and the booster? Then there is a check box to indicate that the vaccine card has been uploaded. Lastly there is a notes box if needed.</a:t>
            </a:r>
          </a:p>
        </p:txBody>
      </p:sp>
      <p:sp>
        <p:nvSpPr>
          <p:cNvPr id="4" name="Slide Number Placeholder 3"/>
          <p:cNvSpPr>
            <a:spLocks noGrp="1"/>
          </p:cNvSpPr>
          <p:nvPr>
            <p:ph type="sldNum" sz="quarter" idx="5"/>
          </p:nvPr>
        </p:nvSpPr>
        <p:spPr/>
        <p:txBody>
          <a:bodyPr/>
          <a:lstStyle/>
          <a:p>
            <a:fld id="{3CD5B5A3-797A-41CF-86E3-939AF621ECE1}" type="slidenum">
              <a:rPr lang="en-US" smtClean="0"/>
              <a:t>26</a:t>
            </a:fld>
            <a:endParaRPr lang="en-US"/>
          </a:p>
        </p:txBody>
      </p:sp>
    </p:spTree>
    <p:extLst>
      <p:ext uri="{BB962C8B-B14F-4D97-AF65-F5344CB8AC3E}">
        <p14:creationId xmlns:p14="http://schemas.microsoft.com/office/powerpoint/2010/main" val="3108522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Giving employees access to the individual </a:t>
            </a:r>
            <a:r>
              <a:rPr lang="en-US" dirty="0" err="1"/>
              <a:t>misc</a:t>
            </a:r>
            <a:r>
              <a:rPr lang="en-US" dirty="0"/>
              <a:t> data set field is only one part of the access process. Be sure to call or email customer service to let them know that your employees need access to the </a:t>
            </a:r>
            <a:r>
              <a:rPr lang="en-US" dirty="0" err="1"/>
              <a:t>misc</a:t>
            </a:r>
            <a:r>
              <a:rPr lang="en-US" dirty="0"/>
              <a:t> data set field FA (full service)</a:t>
            </a:r>
          </a:p>
        </p:txBody>
      </p:sp>
      <p:sp>
        <p:nvSpPr>
          <p:cNvPr id="4" name="Slide Number Placeholder 3"/>
          <p:cNvSpPr>
            <a:spLocks noGrp="1"/>
          </p:cNvSpPr>
          <p:nvPr>
            <p:ph type="sldNum" sz="quarter" idx="5"/>
          </p:nvPr>
        </p:nvSpPr>
        <p:spPr/>
        <p:txBody>
          <a:bodyPr/>
          <a:lstStyle/>
          <a:p>
            <a:fld id="{3CD5B5A3-797A-41CF-86E3-939AF621ECE1}" type="slidenum">
              <a:rPr lang="en-US" smtClean="0"/>
              <a:t>28</a:t>
            </a:fld>
            <a:endParaRPr lang="en-US"/>
          </a:p>
        </p:txBody>
      </p:sp>
    </p:spTree>
    <p:extLst>
      <p:ext uri="{BB962C8B-B14F-4D97-AF65-F5344CB8AC3E}">
        <p14:creationId xmlns:p14="http://schemas.microsoft.com/office/powerpoint/2010/main" val="2711672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all the results are listed by date. The employee can go in key in their test date and results.</a:t>
            </a:r>
          </a:p>
        </p:txBody>
      </p:sp>
      <p:sp>
        <p:nvSpPr>
          <p:cNvPr id="4" name="Slide Number Placeholder 3"/>
          <p:cNvSpPr>
            <a:spLocks noGrp="1"/>
          </p:cNvSpPr>
          <p:nvPr>
            <p:ph type="sldNum" sz="quarter" idx="5"/>
          </p:nvPr>
        </p:nvSpPr>
        <p:spPr/>
        <p:txBody>
          <a:bodyPr/>
          <a:lstStyle/>
          <a:p>
            <a:fld id="{3CD5B5A3-797A-41CF-86E3-939AF621ECE1}" type="slidenum">
              <a:rPr lang="en-US" smtClean="0"/>
              <a:t>29</a:t>
            </a:fld>
            <a:endParaRPr lang="en-US"/>
          </a:p>
        </p:txBody>
      </p:sp>
    </p:spTree>
    <p:extLst>
      <p:ext uri="{BB962C8B-B14F-4D97-AF65-F5344CB8AC3E}">
        <p14:creationId xmlns:p14="http://schemas.microsoft.com/office/powerpoint/2010/main" val="3106031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F3AD-6398-0C46-BD4B-1D4AE2879A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2A510F4-1738-AC4A-B4F3-361BA2AAE6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308E96-CDC1-0343-A4B7-5F15F8CBA1ED}"/>
              </a:ext>
            </a:extLst>
          </p:cNvPr>
          <p:cNvSpPr>
            <a:spLocks noGrp="1"/>
          </p:cNvSpPr>
          <p:nvPr>
            <p:ph type="dt" sz="half" idx="10"/>
          </p:nvPr>
        </p:nvSpPr>
        <p:spPr/>
        <p:txBody>
          <a:bodyPr/>
          <a:lstStyle/>
          <a:p>
            <a:fld id="{66EDC753-480B-304E-8A48-819654E3B4C9}" type="datetimeFigureOut">
              <a:rPr lang="en-US" smtClean="0"/>
              <a:t>12/10/2021</a:t>
            </a:fld>
            <a:endParaRPr lang="en-US"/>
          </a:p>
        </p:txBody>
      </p:sp>
      <p:sp>
        <p:nvSpPr>
          <p:cNvPr id="5" name="Footer Placeholder 4">
            <a:extLst>
              <a:ext uri="{FF2B5EF4-FFF2-40B4-BE49-F238E27FC236}">
                <a16:creationId xmlns:a16="http://schemas.microsoft.com/office/drawing/2014/main" id="{30BAE651-E22D-834C-B9F2-44A1074549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124B5C-5124-6049-BC3A-60AAB69A1D6D}"/>
              </a:ext>
            </a:extLst>
          </p:cNvPr>
          <p:cNvSpPr>
            <a:spLocks noGrp="1"/>
          </p:cNvSpPr>
          <p:nvPr>
            <p:ph type="sldNum" sz="quarter" idx="12"/>
          </p:nvPr>
        </p:nvSpPr>
        <p:spPr/>
        <p:txBody>
          <a:bodyPr/>
          <a:lstStyle/>
          <a:p>
            <a:fld id="{29F3D845-6166-C742-8240-B86DFD247675}" type="slidenum">
              <a:rPr lang="en-US" smtClean="0"/>
              <a:t>‹#›</a:t>
            </a:fld>
            <a:endParaRPr lang="en-US"/>
          </a:p>
        </p:txBody>
      </p:sp>
    </p:spTree>
    <p:extLst>
      <p:ext uri="{BB962C8B-B14F-4D97-AF65-F5344CB8AC3E}">
        <p14:creationId xmlns:p14="http://schemas.microsoft.com/office/powerpoint/2010/main" val="245019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9D2AC-E000-6F43-9A82-449E3DE84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A51BCD8-3963-514D-825F-F34EFE709B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0A34E9-05BC-BB4B-8D95-260090E5B9B4}"/>
              </a:ext>
            </a:extLst>
          </p:cNvPr>
          <p:cNvSpPr>
            <a:spLocks noGrp="1"/>
          </p:cNvSpPr>
          <p:nvPr>
            <p:ph type="dt" sz="half" idx="10"/>
          </p:nvPr>
        </p:nvSpPr>
        <p:spPr/>
        <p:txBody>
          <a:bodyPr/>
          <a:lstStyle/>
          <a:p>
            <a:fld id="{66EDC753-480B-304E-8A48-819654E3B4C9}" type="datetimeFigureOut">
              <a:rPr lang="en-US" smtClean="0"/>
              <a:t>12/10/2021</a:t>
            </a:fld>
            <a:endParaRPr lang="en-US"/>
          </a:p>
        </p:txBody>
      </p:sp>
      <p:sp>
        <p:nvSpPr>
          <p:cNvPr id="5" name="Footer Placeholder 4">
            <a:extLst>
              <a:ext uri="{FF2B5EF4-FFF2-40B4-BE49-F238E27FC236}">
                <a16:creationId xmlns:a16="http://schemas.microsoft.com/office/drawing/2014/main" id="{7F8032F5-F076-DF4A-AF58-56D0ED8C02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D87092-6527-0F40-9333-1B5BC2521AE6}"/>
              </a:ext>
            </a:extLst>
          </p:cNvPr>
          <p:cNvSpPr>
            <a:spLocks noGrp="1"/>
          </p:cNvSpPr>
          <p:nvPr>
            <p:ph type="sldNum" sz="quarter" idx="12"/>
          </p:nvPr>
        </p:nvSpPr>
        <p:spPr/>
        <p:txBody>
          <a:bodyPr/>
          <a:lstStyle/>
          <a:p>
            <a:fld id="{29F3D845-6166-C742-8240-B86DFD247675}" type="slidenum">
              <a:rPr lang="en-US" smtClean="0"/>
              <a:t>‹#›</a:t>
            </a:fld>
            <a:endParaRPr lang="en-US"/>
          </a:p>
        </p:txBody>
      </p:sp>
    </p:spTree>
    <p:extLst>
      <p:ext uri="{BB962C8B-B14F-4D97-AF65-F5344CB8AC3E}">
        <p14:creationId xmlns:p14="http://schemas.microsoft.com/office/powerpoint/2010/main" val="423700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7B699E-C284-9C48-9053-4D747605775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0F63D1-1E5F-3346-A6F5-87D5167F64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91DF62-8A27-104B-A2C3-6C82B0AAF0EE}"/>
              </a:ext>
            </a:extLst>
          </p:cNvPr>
          <p:cNvSpPr>
            <a:spLocks noGrp="1"/>
          </p:cNvSpPr>
          <p:nvPr>
            <p:ph type="dt" sz="half" idx="10"/>
          </p:nvPr>
        </p:nvSpPr>
        <p:spPr/>
        <p:txBody>
          <a:bodyPr/>
          <a:lstStyle/>
          <a:p>
            <a:fld id="{66EDC753-480B-304E-8A48-819654E3B4C9}" type="datetimeFigureOut">
              <a:rPr lang="en-US" smtClean="0"/>
              <a:t>12/10/2021</a:t>
            </a:fld>
            <a:endParaRPr lang="en-US"/>
          </a:p>
        </p:txBody>
      </p:sp>
      <p:sp>
        <p:nvSpPr>
          <p:cNvPr id="5" name="Footer Placeholder 4">
            <a:extLst>
              <a:ext uri="{FF2B5EF4-FFF2-40B4-BE49-F238E27FC236}">
                <a16:creationId xmlns:a16="http://schemas.microsoft.com/office/drawing/2014/main" id="{76F159CF-50A3-FD49-AE24-48DB5F45B6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D8268-B415-DD4A-85F8-EEB654E2EC0B}"/>
              </a:ext>
            </a:extLst>
          </p:cNvPr>
          <p:cNvSpPr>
            <a:spLocks noGrp="1"/>
          </p:cNvSpPr>
          <p:nvPr>
            <p:ph type="sldNum" sz="quarter" idx="12"/>
          </p:nvPr>
        </p:nvSpPr>
        <p:spPr/>
        <p:txBody>
          <a:bodyPr/>
          <a:lstStyle/>
          <a:p>
            <a:fld id="{29F3D845-6166-C742-8240-B86DFD247675}" type="slidenum">
              <a:rPr lang="en-US" smtClean="0"/>
              <a:t>‹#›</a:t>
            </a:fld>
            <a:endParaRPr lang="en-US"/>
          </a:p>
        </p:txBody>
      </p:sp>
    </p:spTree>
    <p:extLst>
      <p:ext uri="{BB962C8B-B14F-4D97-AF65-F5344CB8AC3E}">
        <p14:creationId xmlns:p14="http://schemas.microsoft.com/office/powerpoint/2010/main" val="3444069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D1FA51-3B57-40BD-91B5-CEC224871270}"/>
              </a:ext>
            </a:extLst>
          </p:cNvPr>
          <p:cNvSpPr/>
          <p:nvPr userDrawn="1"/>
        </p:nvSpPr>
        <p:spPr>
          <a:xfrm>
            <a:off x="0" y="0"/>
            <a:ext cx="12192000" cy="6858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2" name="TextBox 1">
            <a:extLst>
              <a:ext uri="{FF2B5EF4-FFF2-40B4-BE49-F238E27FC236}">
                <a16:creationId xmlns:a16="http://schemas.microsoft.com/office/drawing/2014/main" id="{5A78F35C-B711-459A-8D9C-462DD4E0FE0F}"/>
              </a:ext>
            </a:extLst>
          </p:cNvPr>
          <p:cNvSpPr txBox="1"/>
          <p:nvPr userDrawn="1"/>
        </p:nvSpPr>
        <p:spPr>
          <a:xfrm>
            <a:off x="685800" y="2752344"/>
            <a:ext cx="7813964" cy="1015663"/>
          </a:xfrm>
          <a:prstGeom prst="rect">
            <a:avLst/>
          </a:prstGeom>
          <a:noFill/>
        </p:spPr>
        <p:txBody>
          <a:bodyPr wrap="square" rtlCol="0">
            <a:spAutoFit/>
          </a:bodyPr>
          <a:lstStyle/>
          <a:p>
            <a:r>
              <a:rPr lang="en-US" sz="6000" b="1" dirty="0">
                <a:solidFill>
                  <a:schemeClr val="bg1"/>
                </a:solidFill>
                <a:latin typeface="Arial" panose="020B0604020202020204" pitchFamily="34" charset="0"/>
                <a:cs typeface="Arial" panose="020B0604020202020204" pitchFamily="34" charset="0"/>
              </a:rPr>
              <a:t>Thank </a:t>
            </a:r>
            <a:r>
              <a:rPr lang="en-US" sz="6000" b="1" dirty="0">
                <a:solidFill>
                  <a:schemeClr val="accent2"/>
                </a:solidFill>
                <a:latin typeface="Arial" panose="020B0604020202020204" pitchFamily="34" charset="0"/>
                <a:cs typeface="Arial" panose="020B0604020202020204" pitchFamily="34" charset="0"/>
              </a:rPr>
              <a:t>you</a:t>
            </a:r>
            <a:r>
              <a:rPr lang="en-US" sz="6000" b="1" dirty="0">
                <a:solidFill>
                  <a:schemeClr val="bg1"/>
                </a:solidFill>
                <a:latin typeface="Arial" panose="020B0604020202020204" pitchFamily="34" charset="0"/>
                <a:cs typeface="Arial" panose="020B0604020202020204" pitchFamily="34" charset="0"/>
              </a:rPr>
              <a:t>.</a:t>
            </a:r>
          </a:p>
        </p:txBody>
      </p:sp>
      <p:pic>
        <p:nvPicPr>
          <p:cNvPr id="4" name="Picture 3" descr="A picture containing drawing&#10;&#10;Description automatically generated">
            <a:extLst>
              <a:ext uri="{FF2B5EF4-FFF2-40B4-BE49-F238E27FC236}">
                <a16:creationId xmlns:a16="http://schemas.microsoft.com/office/drawing/2014/main" id="{9C2CAC87-7752-4274-8537-B916C8EA400C}"/>
              </a:ext>
            </a:extLst>
          </p:cNvPr>
          <p:cNvPicPr>
            <a:picLocks noChangeAspect="1"/>
          </p:cNvPicPr>
          <p:nvPr userDrawn="1"/>
        </p:nvPicPr>
        <p:blipFill>
          <a:blip r:embed="rId2"/>
          <a:stretch>
            <a:fillRect/>
          </a:stretch>
        </p:blipFill>
        <p:spPr>
          <a:xfrm>
            <a:off x="8820635" y="658368"/>
            <a:ext cx="2670048" cy="412550"/>
          </a:xfrm>
          <a:prstGeom prst="rect">
            <a:avLst/>
          </a:prstGeom>
        </p:spPr>
      </p:pic>
    </p:spTree>
    <p:extLst>
      <p:ext uri="{BB962C8B-B14F-4D97-AF65-F5344CB8AC3E}">
        <p14:creationId xmlns:p14="http://schemas.microsoft.com/office/powerpoint/2010/main" val="20516791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12/10/2021</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670086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12/10/2021</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4118504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12/10/2021</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407235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12/10/2021</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520101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12/10/2021</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7225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50632-5AC6-DC4E-ACCA-6381C0F4D2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3666FA-3405-6040-A27C-5A747E8EDD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68A819-114E-1F49-A5E4-CE58AC16614A}"/>
              </a:ext>
            </a:extLst>
          </p:cNvPr>
          <p:cNvSpPr>
            <a:spLocks noGrp="1"/>
          </p:cNvSpPr>
          <p:nvPr>
            <p:ph type="dt" sz="half" idx="10"/>
          </p:nvPr>
        </p:nvSpPr>
        <p:spPr/>
        <p:txBody>
          <a:bodyPr/>
          <a:lstStyle/>
          <a:p>
            <a:fld id="{66EDC753-480B-304E-8A48-819654E3B4C9}" type="datetimeFigureOut">
              <a:rPr lang="en-US" smtClean="0"/>
              <a:t>12/10/2021</a:t>
            </a:fld>
            <a:endParaRPr lang="en-US"/>
          </a:p>
        </p:txBody>
      </p:sp>
      <p:sp>
        <p:nvSpPr>
          <p:cNvPr id="5" name="Footer Placeholder 4">
            <a:extLst>
              <a:ext uri="{FF2B5EF4-FFF2-40B4-BE49-F238E27FC236}">
                <a16:creationId xmlns:a16="http://schemas.microsoft.com/office/drawing/2014/main" id="{BB5A939B-4E34-2E41-9296-A97E249AE1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B753DB-F655-1141-8421-6A9BC3592676}"/>
              </a:ext>
            </a:extLst>
          </p:cNvPr>
          <p:cNvSpPr>
            <a:spLocks noGrp="1"/>
          </p:cNvSpPr>
          <p:nvPr>
            <p:ph type="sldNum" sz="quarter" idx="12"/>
          </p:nvPr>
        </p:nvSpPr>
        <p:spPr/>
        <p:txBody>
          <a:bodyPr/>
          <a:lstStyle/>
          <a:p>
            <a:fld id="{29F3D845-6166-C742-8240-B86DFD247675}" type="slidenum">
              <a:rPr lang="en-US" smtClean="0"/>
              <a:t>‹#›</a:t>
            </a:fld>
            <a:endParaRPr lang="en-US"/>
          </a:p>
        </p:txBody>
      </p:sp>
    </p:spTree>
    <p:extLst>
      <p:ext uri="{BB962C8B-B14F-4D97-AF65-F5344CB8AC3E}">
        <p14:creationId xmlns:p14="http://schemas.microsoft.com/office/powerpoint/2010/main" val="3533779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9C236-D437-BE44-B801-FDC41FF579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B43BF2-E931-AF47-AEFD-0BB8775364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7293EA-2DC1-554D-907E-D736A714B142}"/>
              </a:ext>
            </a:extLst>
          </p:cNvPr>
          <p:cNvSpPr>
            <a:spLocks noGrp="1"/>
          </p:cNvSpPr>
          <p:nvPr>
            <p:ph type="dt" sz="half" idx="10"/>
          </p:nvPr>
        </p:nvSpPr>
        <p:spPr/>
        <p:txBody>
          <a:bodyPr/>
          <a:lstStyle/>
          <a:p>
            <a:fld id="{66EDC753-480B-304E-8A48-819654E3B4C9}" type="datetimeFigureOut">
              <a:rPr lang="en-US" smtClean="0"/>
              <a:t>12/10/2021</a:t>
            </a:fld>
            <a:endParaRPr lang="en-US"/>
          </a:p>
        </p:txBody>
      </p:sp>
      <p:sp>
        <p:nvSpPr>
          <p:cNvPr id="5" name="Footer Placeholder 4">
            <a:extLst>
              <a:ext uri="{FF2B5EF4-FFF2-40B4-BE49-F238E27FC236}">
                <a16:creationId xmlns:a16="http://schemas.microsoft.com/office/drawing/2014/main" id="{73506DF0-8875-3242-AA6A-446A5EDE65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047203-20F7-444D-810B-3DB30214999E}"/>
              </a:ext>
            </a:extLst>
          </p:cNvPr>
          <p:cNvSpPr>
            <a:spLocks noGrp="1"/>
          </p:cNvSpPr>
          <p:nvPr>
            <p:ph type="sldNum" sz="quarter" idx="12"/>
          </p:nvPr>
        </p:nvSpPr>
        <p:spPr/>
        <p:txBody>
          <a:bodyPr/>
          <a:lstStyle/>
          <a:p>
            <a:fld id="{29F3D845-6166-C742-8240-B86DFD247675}" type="slidenum">
              <a:rPr lang="en-US" smtClean="0"/>
              <a:t>‹#›</a:t>
            </a:fld>
            <a:endParaRPr lang="en-US"/>
          </a:p>
        </p:txBody>
      </p:sp>
    </p:spTree>
    <p:extLst>
      <p:ext uri="{BB962C8B-B14F-4D97-AF65-F5344CB8AC3E}">
        <p14:creationId xmlns:p14="http://schemas.microsoft.com/office/powerpoint/2010/main" val="2536350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1C1A6-C3B4-164D-AC5C-CE0C734836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520E96-0B66-9845-A65F-E89287229D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6A4801-E4D1-2046-812C-8C429C133C4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8114A2-9909-2942-A93B-5E0D38671E63}"/>
              </a:ext>
            </a:extLst>
          </p:cNvPr>
          <p:cNvSpPr>
            <a:spLocks noGrp="1"/>
          </p:cNvSpPr>
          <p:nvPr>
            <p:ph type="dt" sz="half" idx="10"/>
          </p:nvPr>
        </p:nvSpPr>
        <p:spPr/>
        <p:txBody>
          <a:bodyPr/>
          <a:lstStyle/>
          <a:p>
            <a:fld id="{66EDC753-480B-304E-8A48-819654E3B4C9}" type="datetimeFigureOut">
              <a:rPr lang="en-US" smtClean="0"/>
              <a:t>12/10/2021</a:t>
            </a:fld>
            <a:endParaRPr lang="en-US"/>
          </a:p>
        </p:txBody>
      </p:sp>
      <p:sp>
        <p:nvSpPr>
          <p:cNvPr id="6" name="Footer Placeholder 5">
            <a:extLst>
              <a:ext uri="{FF2B5EF4-FFF2-40B4-BE49-F238E27FC236}">
                <a16:creationId xmlns:a16="http://schemas.microsoft.com/office/drawing/2014/main" id="{BC2C56E4-0CD3-934A-A144-1DF928F097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7EB33F-FF98-954B-A7B5-F01B4CCAC36E}"/>
              </a:ext>
            </a:extLst>
          </p:cNvPr>
          <p:cNvSpPr>
            <a:spLocks noGrp="1"/>
          </p:cNvSpPr>
          <p:nvPr>
            <p:ph type="sldNum" sz="quarter" idx="12"/>
          </p:nvPr>
        </p:nvSpPr>
        <p:spPr/>
        <p:txBody>
          <a:bodyPr/>
          <a:lstStyle/>
          <a:p>
            <a:fld id="{29F3D845-6166-C742-8240-B86DFD247675}" type="slidenum">
              <a:rPr lang="en-US" smtClean="0"/>
              <a:t>‹#›</a:t>
            </a:fld>
            <a:endParaRPr lang="en-US"/>
          </a:p>
        </p:txBody>
      </p:sp>
    </p:spTree>
    <p:extLst>
      <p:ext uri="{BB962C8B-B14F-4D97-AF65-F5344CB8AC3E}">
        <p14:creationId xmlns:p14="http://schemas.microsoft.com/office/powerpoint/2010/main" val="3009834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55A09-5B53-FA42-B039-92B518FB83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D4C081-E541-4048-8688-8BAA35123B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D3E065-E477-D243-BEE8-95CDB8EFBA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DB761A-0232-9B42-B0CF-9CECC28A36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576C5E-77AD-5141-8648-3F1138E493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E92159-7DA6-D545-A68F-873410C4B499}"/>
              </a:ext>
            </a:extLst>
          </p:cNvPr>
          <p:cNvSpPr>
            <a:spLocks noGrp="1"/>
          </p:cNvSpPr>
          <p:nvPr>
            <p:ph type="dt" sz="half" idx="10"/>
          </p:nvPr>
        </p:nvSpPr>
        <p:spPr/>
        <p:txBody>
          <a:bodyPr/>
          <a:lstStyle/>
          <a:p>
            <a:fld id="{66EDC753-480B-304E-8A48-819654E3B4C9}" type="datetimeFigureOut">
              <a:rPr lang="en-US" smtClean="0"/>
              <a:t>12/10/2021</a:t>
            </a:fld>
            <a:endParaRPr lang="en-US"/>
          </a:p>
        </p:txBody>
      </p:sp>
      <p:sp>
        <p:nvSpPr>
          <p:cNvPr id="8" name="Footer Placeholder 7">
            <a:extLst>
              <a:ext uri="{FF2B5EF4-FFF2-40B4-BE49-F238E27FC236}">
                <a16:creationId xmlns:a16="http://schemas.microsoft.com/office/drawing/2014/main" id="{7C174641-6005-3A4C-BE55-FA44C7B8FE6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BDE746-6274-3143-8FB5-7D7D60916E01}"/>
              </a:ext>
            </a:extLst>
          </p:cNvPr>
          <p:cNvSpPr>
            <a:spLocks noGrp="1"/>
          </p:cNvSpPr>
          <p:nvPr>
            <p:ph type="sldNum" sz="quarter" idx="12"/>
          </p:nvPr>
        </p:nvSpPr>
        <p:spPr/>
        <p:txBody>
          <a:bodyPr/>
          <a:lstStyle/>
          <a:p>
            <a:fld id="{29F3D845-6166-C742-8240-B86DFD247675}" type="slidenum">
              <a:rPr lang="en-US" smtClean="0"/>
              <a:t>‹#›</a:t>
            </a:fld>
            <a:endParaRPr lang="en-US"/>
          </a:p>
        </p:txBody>
      </p:sp>
    </p:spTree>
    <p:extLst>
      <p:ext uri="{BB962C8B-B14F-4D97-AF65-F5344CB8AC3E}">
        <p14:creationId xmlns:p14="http://schemas.microsoft.com/office/powerpoint/2010/main" val="3433827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D287F-F84B-594A-AD11-35239EB953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0D53A7B-3AEA-CF47-BE65-B5619BF273D8}"/>
              </a:ext>
            </a:extLst>
          </p:cNvPr>
          <p:cNvSpPr>
            <a:spLocks noGrp="1"/>
          </p:cNvSpPr>
          <p:nvPr>
            <p:ph type="dt" sz="half" idx="10"/>
          </p:nvPr>
        </p:nvSpPr>
        <p:spPr/>
        <p:txBody>
          <a:bodyPr/>
          <a:lstStyle/>
          <a:p>
            <a:fld id="{66EDC753-480B-304E-8A48-819654E3B4C9}" type="datetimeFigureOut">
              <a:rPr lang="en-US" smtClean="0"/>
              <a:t>12/10/2021</a:t>
            </a:fld>
            <a:endParaRPr lang="en-US"/>
          </a:p>
        </p:txBody>
      </p:sp>
      <p:sp>
        <p:nvSpPr>
          <p:cNvPr id="4" name="Footer Placeholder 3">
            <a:extLst>
              <a:ext uri="{FF2B5EF4-FFF2-40B4-BE49-F238E27FC236}">
                <a16:creationId xmlns:a16="http://schemas.microsoft.com/office/drawing/2014/main" id="{9D9CDCE8-40F1-1148-B10C-A7B2322461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56AF4A-7738-0D45-985C-6E6C0FA20164}"/>
              </a:ext>
            </a:extLst>
          </p:cNvPr>
          <p:cNvSpPr>
            <a:spLocks noGrp="1"/>
          </p:cNvSpPr>
          <p:nvPr>
            <p:ph type="sldNum" sz="quarter" idx="12"/>
          </p:nvPr>
        </p:nvSpPr>
        <p:spPr/>
        <p:txBody>
          <a:bodyPr/>
          <a:lstStyle/>
          <a:p>
            <a:fld id="{29F3D845-6166-C742-8240-B86DFD247675}" type="slidenum">
              <a:rPr lang="en-US" smtClean="0"/>
              <a:t>‹#›</a:t>
            </a:fld>
            <a:endParaRPr lang="en-US"/>
          </a:p>
        </p:txBody>
      </p:sp>
    </p:spTree>
    <p:extLst>
      <p:ext uri="{BB962C8B-B14F-4D97-AF65-F5344CB8AC3E}">
        <p14:creationId xmlns:p14="http://schemas.microsoft.com/office/powerpoint/2010/main" val="252188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4181C7-2092-364E-8357-B647FE38CBB9}"/>
              </a:ext>
            </a:extLst>
          </p:cNvPr>
          <p:cNvSpPr>
            <a:spLocks noGrp="1"/>
          </p:cNvSpPr>
          <p:nvPr>
            <p:ph type="dt" sz="half" idx="10"/>
          </p:nvPr>
        </p:nvSpPr>
        <p:spPr/>
        <p:txBody>
          <a:bodyPr/>
          <a:lstStyle/>
          <a:p>
            <a:fld id="{66EDC753-480B-304E-8A48-819654E3B4C9}" type="datetimeFigureOut">
              <a:rPr lang="en-US" smtClean="0"/>
              <a:t>12/10/2021</a:t>
            </a:fld>
            <a:endParaRPr lang="en-US"/>
          </a:p>
        </p:txBody>
      </p:sp>
      <p:sp>
        <p:nvSpPr>
          <p:cNvPr id="3" name="Footer Placeholder 2">
            <a:extLst>
              <a:ext uri="{FF2B5EF4-FFF2-40B4-BE49-F238E27FC236}">
                <a16:creationId xmlns:a16="http://schemas.microsoft.com/office/drawing/2014/main" id="{3EA28DA9-05EA-C546-BD7C-440055AF5A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5FD8C4-38B3-0D4E-946E-54EB23A0D2FB}"/>
              </a:ext>
            </a:extLst>
          </p:cNvPr>
          <p:cNvSpPr>
            <a:spLocks noGrp="1"/>
          </p:cNvSpPr>
          <p:nvPr>
            <p:ph type="sldNum" sz="quarter" idx="12"/>
          </p:nvPr>
        </p:nvSpPr>
        <p:spPr/>
        <p:txBody>
          <a:bodyPr/>
          <a:lstStyle/>
          <a:p>
            <a:fld id="{29F3D845-6166-C742-8240-B86DFD247675}" type="slidenum">
              <a:rPr lang="en-US" smtClean="0"/>
              <a:t>‹#›</a:t>
            </a:fld>
            <a:endParaRPr lang="en-US"/>
          </a:p>
        </p:txBody>
      </p:sp>
    </p:spTree>
    <p:extLst>
      <p:ext uri="{BB962C8B-B14F-4D97-AF65-F5344CB8AC3E}">
        <p14:creationId xmlns:p14="http://schemas.microsoft.com/office/powerpoint/2010/main" val="2699237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40F6E-602E-674F-BC3A-FCE90C18F5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69AD76-FB21-4B48-91AB-CB48D9DD48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56CD24-AC9F-534E-A88C-5ABA88DE9A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D76197-A7E3-644C-9C46-AA26737E544B}"/>
              </a:ext>
            </a:extLst>
          </p:cNvPr>
          <p:cNvSpPr>
            <a:spLocks noGrp="1"/>
          </p:cNvSpPr>
          <p:nvPr>
            <p:ph type="dt" sz="half" idx="10"/>
          </p:nvPr>
        </p:nvSpPr>
        <p:spPr/>
        <p:txBody>
          <a:bodyPr/>
          <a:lstStyle/>
          <a:p>
            <a:fld id="{66EDC753-480B-304E-8A48-819654E3B4C9}" type="datetimeFigureOut">
              <a:rPr lang="en-US" smtClean="0"/>
              <a:t>12/10/2021</a:t>
            </a:fld>
            <a:endParaRPr lang="en-US"/>
          </a:p>
        </p:txBody>
      </p:sp>
      <p:sp>
        <p:nvSpPr>
          <p:cNvPr id="6" name="Footer Placeholder 5">
            <a:extLst>
              <a:ext uri="{FF2B5EF4-FFF2-40B4-BE49-F238E27FC236}">
                <a16:creationId xmlns:a16="http://schemas.microsoft.com/office/drawing/2014/main" id="{0E8610E2-F920-6948-AE1C-7A7825280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80C5B4-BF3E-2949-846C-9D73625C1C85}"/>
              </a:ext>
            </a:extLst>
          </p:cNvPr>
          <p:cNvSpPr>
            <a:spLocks noGrp="1"/>
          </p:cNvSpPr>
          <p:nvPr>
            <p:ph type="sldNum" sz="quarter" idx="12"/>
          </p:nvPr>
        </p:nvSpPr>
        <p:spPr/>
        <p:txBody>
          <a:bodyPr/>
          <a:lstStyle/>
          <a:p>
            <a:fld id="{29F3D845-6166-C742-8240-B86DFD247675}" type="slidenum">
              <a:rPr lang="en-US" smtClean="0"/>
              <a:t>‹#›</a:t>
            </a:fld>
            <a:endParaRPr lang="en-US"/>
          </a:p>
        </p:txBody>
      </p:sp>
    </p:spTree>
    <p:extLst>
      <p:ext uri="{BB962C8B-B14F-4D97-AF65-F5344CB8AC3E}">
        <p14:creationId xmlns:p14="http://schemas.microsoft.com/office/powerpoint/2010/main" val="4229501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951AD-2D47-584D-A784-027C2FFC10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7DD443-8998-5643-A455-BC099B99ED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94AEB4-A48E-404F-9BD6-7EBCB51681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50A984-42F5-354C-BDC8-EFCDE9F6E9A6}"/>
              </a:ext>
            </a:extLst>
          </p:cNvPr>
          <p:cNvSpPr>
            <a:spLocks noGrp="1"/>
          </p:cNvSpPr>
          <p:nvPr>
            <p:ph type="dt" sz="half" idx="10"/>
          </p:nvPr>
        </p:nvSpPr>
        <p:spPr/>
        <p:txBody>
          <a:bodyPr/>
          <a:lstStyle/>
          <a:p>
            <a:fld id="{66EDC753-480B-304E-8A48-819654E3B4C9}" type="datetimeFigureOut">
              <a:rPr lang="en-US" smtClean="0"/>
              <a:t>12/10/2021</a:t>
            </a:fld>
            <a:endParaRPr lang="en-US"/>
          </a:p>
        </p:txBody>
      </p:sp>
      <p:sp>
        <p:nvSpPr>
          <p:cNvPr id="6" name="Footer Placeholder 5">
            <a:extLst>
              <a:ext uri="{FF2B5EF4-FFF2-40B4-BE49-F238E27FC236}">
                <a16:creationId xmlns:a16="http://schemas.microsoft.com/office/drawing/2014/main" id="{C405D39F-74F2-1E44-B6A3-F086EA6106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3A731F-4275-6E4E-9E99-AC78165A792F}"/>
              </a:ext>
            </a:extLst>
          </p:cNvPr>
          <p:cNvSpPr>
            <a:spLocks noGrp="1"/>
          </p:cNvSpPr>
          <p:nvPr>
            <p:ph type="sldNum" sz="quarter" idx="12"/>
          </p:nvPr>
        </p:nvSpPr>
        <p:spPr/>
        <p:txBody>
          <a:bodyPr/>
          <a:lstStyle/>
          <a:p>
            <a:fld id="{29F3D845-6166-C742-8240-B86DFD247675}" type="slidenum">
              <a:rPr lang="en-US" smtClean="0"/>
              <a:t>‹#›</a:t>
            </a:fld>
            <a:endParaRPr lang="en-US"/>
          </a:p>
        </p:txBody>
      </p:sp>
    </p:spTree>
    <p:extLst>
      <p:ext uri="{BB962C8B-B14F-4D97-AF65-F5344CB8AC3E}">
        <p14:creationId xmlns:p14="http://schemas.microsoft.com/office/powerpoint/2010/main" val="1410713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3.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5F2422-EF81-C042-80E1-DA09A7C7E3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883302-58A6-9B48-909B-04691B8F51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3A853F-2AFB-C043-B398-41488AE3F8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EDC753-480B-304E-8A48-819654E3B4C9}" type="datetimeFigureOut">
              <a:rPr lang="en-US" smtClean="0"/>
              <a:t>12/10/2021</a:t>
            </a:fld>
            <a:endParaRPr lang="en-US"/>
          </a:p>
        </p:txBody>
      </p:sp>
      <p:sp>
        <p:nvSpPr>
          <p:cNvPr id="5" name="Footer Placeholder 4">
            <a:extLst>
              <a:ext uri="{FF2B5EF4-FFF2-40B4-BE49-F238E27FC236}">
                <a16:creationId xmlns:a16="http://schemas.microsoft.com/office/drawing/2014/main" id="{357E2BE2-58AF-1644-B5AD-19EC59EA9D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07F6FE3-E9BF-314A-B695-89C46C673E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F3D845-6166-C742-8240-B86DFD247675}" type="slidenum">
              <a:rPr lang="en-US" smtClean="0"/>
              <a:t>‹#›</a:t>
            </a:fld>
            <a:endParaRPr lang="en-US"/>
          </a:p>
        </p:txBody>
      </p:sp>
    </p:spTree>
    <p:extLst>
      <p:ext uri="{BB962C8B-B14F-4D97-AF65-F5344CB8AC3E}">
        <p14:creationId xmlns:p14="http://schemas.microsoft.com/office/powerpoint/2010/main" val="21905218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smtClean="0"/>
              <a:t>12/10/2021</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9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7413223"/>
      </p:ext>
    </p:extLst>
  </p:cSld>
  <p:clrMap bg1="lt1" tx1="dk1" bg2="lt2" tx2="dk2" accent1="accent1" accent2="accent2" accent3="accent3" accent4="accent4" accent5="accent5" accent6="accent6" hlink="hlink" folHlink="folHlink"/>
  <p:sldLayoutIdLst>
    <p:sldLayoutId id="2147483672" r:id="rId1"/>
  </p:sldLayoutIdLst>
  <p:hf sldNum="0" hdr="0" ftr="0" dt="0"/>
  <p:txStyles>
    <p:title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12/10/2021</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9070856"/>
      </p:ext>
    </p:extLst>
  </p:cSld>
  <p:clrMap bg1="lt1" tx1="dk1" bg2="lt2" tx2="dk2" accent1="accent1" accent2="accent2" accent3="accent3" accent4="accent4" accent5="accent5" accent6="accent6" hlink="hlink" folHlink="folHlink"/>
  <p:sldLayoutIdLst>
    <p:sldLayoutId id="2147483668" r:id="rId1"/>
    <p:sldLayoutId id="2147483667" r:id="rId2"/>
    <p:sldLayoutId id="2147483688" r:id="rId3"/>
    <p:sldLayoutId id="2147483687" r:id="rId4"/>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https://www.osha.gov/coronavirus/ets2"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7.xml"/><Relationship Id="rId1" Type="http://schemas.openxmlformats.org/officeDocument/2006/relationships/themeOverride" Target="../theme/themeOverride1.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hyperlink" Target="mailto:customerservice@dominionpayroll.com" TargetMode="Externa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38.png"/><Relationship Id="rId5" Type="http://schemas.openxmlformats.org/officeDocument/2006/relationships/hyperlink" Target="mailto:customerservice@dominionpayroll.com" TargetMode="Externa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3F734-492B-4478-94A1-1F301D897A3C}"/>
              </a:ext>
            </a:extLst>
          </p:cNvPr>
          <p:cNvSpPr>
            <a:spLocks noGrp="1"/>
          </p:cNvSpPr>
          <p:nvPr>
            <p:ph type="ctrTitle"/>
          </p:nvPr>
        </p:nvSpPr>
        <p:spPr/>
        <p:txBody>
          <a:bodyPr/>
          <a:lstStyle/>
          <a:p>
            <a:r>
              <a:rPr lang="en-US" dirty="0"/>
              <a:t>Hold for title slide</a:t>
            </a:r>
          </a:p>
        </p:txBody>
      </p:sp>
      <p:sp>
        <p:nvSpPr>
          <p:cNvPr id="3" name="Subtitle 2">
            <a:extLst>
              <a:ext uri="{FF2B5EF4-FFF2-40B4-BE49-F238E27FC236}">
                <a16:creationId xmlns:a16="http://schemas.microsoft.com/office/drawing/2014/main" id="{9E1C3C09-6DE1-4EA6-9269-0EE602089CAB}"/>
              </a:ext>
            </a:extLst>
          </p:cNvPr>
          <p:cNvSpPr>
            <a:spLocks noGrp="1"/>
          </p:cNvSpPr>
          <p:nvPr>
            <p:ph type="subTitle" idx="1"/>
          </p:nvPr>
        </p:nvSpPr>
        <p:spPr/>
        <p:txBody>
          <a:bodyPr/>
          <a:lstStyle/>
          <a:p>
            <a:r>
              <a:rPr lang="en-US" dirty="0"/>
              <a:t>December 10, 2021</a:t>
            </a:r>
          </a:p>
        </p:txBody>
      </p:sp>
      <p:pic>
        <p:nvPicPr>
          <p:cNvPr id="5" name="Picture 4" descr="A hand holding a syringe&#10;&#10;Description automatically generated with medium confidence">
            <a:extLst>
              <a:ext uri="{FF2B5EF4-FFF2-40B4-BE49-F238E27FC236}">
                <a16:creationId xmlns:a16="http://schemas.microsoft.com/office/drawing/2014/main" id="{EDC355C0-7C2C-4F2D-88AA-90A1C572774D}"/>
              </a:ext>
            </a:extLst>
          </p:cNvPr>
          <p:cNvPicPr>
            <a:picLocks noChangeAspect="1"/>
          </p:cNvPicPr>
          <p:nvPr/>
        </p:nvPicPr>
        <p:blipFill>
          <a:blip r:embed="rId2"/>
          <a:stretch>
            <a:fillRect/>
          </a:stretch>
        </p:blipFill>
        <p:spPr>
          <a:xfrm>
            <a:off x="76655" y="84842"/>
            <a:ext cx="12115345" cy="6330268"/>
          </a:xfrm>
          <a:prstGeom prst="rect">
            <a:avLst/>
          </a:prstGeom>
        </p:spPr>
      </p:pic>
    </p:spTree>
    <p:extLst>
      <p:ext uri="{BB962C8B-B14F-4D97-AF65-F5344CB8AC3E}">
        <p14:creationId xmlns:p14="http://schemas.microsoft.com/office/powerpoint/2010/main" val="5200531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E782FDE-9BF8-4D48-9407-D8CEA1944261}"/>
              </a:ext>
            </a:extLst>
          </p:cNvPr>
          <p:cNvSpPr txBox="1"/>
          <p:nvPr/>
        </p:nvSpPr>
        <p:spPr>
          <a:xfrm>
            <a:off x="762001" y="803325"/>
            <a:ext cx="5314536"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100" b="1" dirty="0">
                <a:latin typeface="+mj-lt"/>
                <a:ea typeface="+mj-ea"/>
                <a:cs typeface="+mj-cs"/>
              </a:rPr>
              <a:t>What if someone already has had COVID?</a:t>
            </a:r>
            <a:endParaRPr lang="en-US" sz="4100" dirty="0">
              <a:latin typeface="+mj-lt"/>
              <a:ea typeface="+mj-ea"/>
              <a:cs typeface="+mj-cs"/>
            </a:endParaRPr>
          </a:p>
        </p:txBody>
      </p:sp>
      <p:sp>
        <p:nvSpPr>
          <p:cNvPr id="9" name="TextBox 8">
            <a:extLst>
              <a:ext uri="{FF2B5EF4-FFF2-40B4-BE49-F238E27FC236}">
                <a16:creationId xmlns:a16="http://schemas.microsoft.com/office/drawing/2014/main" id="{F1BEE4D0-8ED7-4CB8-BB96-A3BD79EEA38A}"/>
              </a:ext>
            </a:extLst>
          </p:cNvPr>
          <p:cNvSpPr txBox="1"/>
          <p:nvPr/>
        </p:nvSpPr>
        <p:spPr>
          <a:xfrm>
            <a:off x="762000" y="2279018"/>
            <a:ext cx="5314543" cy="3375920"/>
          </a:xfrm>
          <a:prstGeom prst="rect">
            <a:avLst/>
          </a:prstGeom>
        </p:spPr>
        <p:txBody>
          <a:bodyPr vert="horz" lIns="91440" tIns="45720" rIns="91440" bIns="45720" rtlCol="0" anchor="t">
            <a:normAutofit/>
          </a:bodyPr>
          <a:lstStyle/>
          <a:p>
            <a:pPr marR="0">
              <a:lnSpc>
                <a:spcPct val="90000"/>
              </a:lnSpc>
              <a:spcBef>
                <a:spcPts val="0"/>
              </a:spcBef>
              <a:spcAft>
                <a:spcPts val="800"/>
              </a:spcAft>
            </a:pPr>
            <a:r>
              <a:rPr lang="en-US" dirty="0">
                <a:effectLst/>
              </a:rPr>
              <a:t>Employees who have received a positive COVID-19 test or have been diagnosed with COVID-19 by a licensed healthcare provider, are not required to undergo COVID-19 testing for 90 days following the date of their positive test or diagnosis.</a:t>
            </a:r>
          </a:p>
        </p:txBody>
      </p:sp>
      <p:sp>
        <p:nvSpPr>
          <p:cNvPr id="25" name="Freeform: Shape 24">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rotWithShape="1">
          <a:blip r:embed="rId2"/>
          <a:srcRect l="35764" r="2" b="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spTree>
    <p:extLst>
      <p:ext uri="{BB962C8B-B14F-4D97-AF65-F5344CB8AC3E}">
        <p14:creationId xmlns:p14="http://schemas.microsoft.com/office/powerpoint/2010/main" val="483240096"/>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E782FDE-9BF8-4D48-9407-D8CEA1944261}"/>
              </a:ext>
            </a:extLst>
          </p:cNvPr>
          <p:cNvSpPr txBox="1"/>
          <p:nvPr/>
        </p:nvSpPr>
        <p:spPr>
          <a:xfrm>
            <a:off x="566532" y="-55165"/>
            <a:ext cx="5314536"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dirty="0">
                <a:latin typeface="+mj-lt"/>
                <a:ea typeface="+mj-ea"/>
                <a:cs typeface="+mj-cs"/>
              </a:rPr>
              <a:t> More on contractors…</a:t>
            </a:r>
            <a:endParaRPr lang="en-US" sz="4400" dirty="0">
              <a:latin typeface="+mj-lt"/>
              <a:ea typeface="+mj-ea"/>
              <a:cs typeface="+mj-cs"/>
            </a:endParaRPr>
          </a:p>
        </p:txBody>
      </p:sp>
      <p:sp>
        <p:nvSpPr>
          <p:cNvPr id="9" name="TextBox 8">
            <a:extLst>
              <a:ext uri="{FF2B5EF4-FFF2-40B4-BE49-F238E27FC236}">
                <a16:creationId xmlns:a16="http://schemas.microsoft.com/office/drawing/2014/main" id="{F1BEE4D0-8ED7-4CB8-BB96-A3BD79EEA38A}"/>
              </a:ext>
            </a:extLst>
          </p:cNvPr>
          <p:cNvSpPr txBox="1"/>
          <p:nvPr/>
        </p:nvSpPr>
        <p:spPr>
          <a:xfrm>
            <a:off x="680756" y="1053844"/>
            <a:ext cx="5314543" cy="5307496"/>
          </a:xfrm>
          <a:prstGeom prst="rect">
            <a:avLst/>
          </a:prstGeom>
        </p:spPr>
        <p:txBody>
          <a:bodyPr vert="horz" lIns="91440" tIns="45720" rIns="91440" bIns="45720" rtlCol="0" anchor="t">
            <a:noAutofit/>
          </a:bodyPr>
          <a:lstStyle/>
          <a:p>
            <a:pPr marL="57150" lvl="1">
              <a:lnSpc>
                <a:spcPct val="90000"/>
              </a:lnSpc>
              <a:spcAft>
                <a:spcPts val="600"/>
              </a:spcAft>
            </a:pPr>
            <a:r>
              <a:rPr lang="en-US" sz="1600" b="0" i="0" dirty="0">
                <a:effectLst/>
              </a:rPr>
              <a:t>Contractors and host employers with at least 100 employees are each required to ensure that they meet the ETS requirements for their own employees. Nothing in this section prevents host employers from imposing additional requirements for contractor employees at their worksites, such as requiring that all employees, regardless of vaccination status, wear face coverings while working indoors.</a:t>
            </a:r>
            <a:endParaRPr lang="en-US" sz="1600" dirty="0"/>
          </a:p>
          <a:p>
            <a:pPr marL="285750" lvl="1" indent="-228600">
              <a:lnSpc>
                <a:spcPct val="90000"/>
              </a:lnSpc>
              <a:spcAft>
                <a:spcPts val="600"/>
              </a:spcAft>
              <a:buFont typeface="Arial" panose="020B0604020202020204" pitchFamily="34" charset="0"/>
              <a:buChar char="•"/>
            </a:pPr>
            <a:endParaRPr lang="en-US" sz="1600" dirty="0"/>
          </a:p>
          <a:p>
            <a:pPr marL="57150" lvl="1">
              <a:lnSpc>
                <a:spcPct val="90000"/>
              </a:lnSpc>
              <a:spcAft>
                <a:spcPts val="600"/>
              </a:spcAft>
            </a:pPr>
            <a:endParaRPr lang="en-US" sz="1600" dirty="0"/>
          </a:p>
          <a:p>
            <a:pPr marL="57150" lvl="1">
              <a:lnSpc>
                <a:spcPct val="90000"/>
              </a:lnSpc>
              <a:spcAft>
                <a:spcPts val="600"/>
              </a:spcAft>
            </a:pPr>
            <a:endParaRPr lang="en-US" sz="1600" dirty="0"/>
          </a:p>
          <a:p>
            <a:pPr marL="57150" lvl="1">
              <a:lnSpc>
                <a:spcPct val="90000"/>
              </a:lnSpc>
              <a:spcAft>
                <a:spcPts val="600"/>
              </a:spcAft>
            </a:pPr>
            <a:r>
              <a:rPr lang="en-US" sz="1600" b="0" i="0" dirty="0">
                <a:effectLst/>
              </a:rPr>
              <a:t>Employers in unionized workplaces with 100 or more employees must, like all covered employers, follow the minimum requirements established by the ETS. Nothing in the ETS, however, prevents employers from agreeing with employees and their representatives to implement additional measures, and the ETS does not displace collectively bargained agreements that exceed the requirements of the ETS. </a:t>
            </a:r>
            <a:endParaRPr lang="en-US" sz="1600" dirty="0"/>
          </a:p>
          <a:p>
            <a:pPr>
              <a:lnSpc>
                <a:spcPct val="90000"/>
              </a:lnSpc>
              <a:spcAft>
                <a:spcPts val="600"/>
              </a:spcAft>
            </a:pPr>
            <a:br>
              <a:rPr lang="en-US" sz="1600" dirty="0"/>
            </a:br>
            <a:endParaRPr lang="en-US" sz="1600" b="1" dirty="0"/>
          </a:p>
        </p:txBody>
      </p:sp>
      <p:sp>
        <p:nvSpPr>
          <p:cNvPr id="25" name="Freeform: Shape 24">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rotWithShape="1">
          <a:blip r:embed="rId2"/>
          <a:srcRect t="16904" r="-2" b="1373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sp>
        <p:nvSpPr>
          <p:cNvPr id="10" name="TextBox 9">
            <a:extLst>
              <a:ext uri="{FF2B5EF4-FFF2-40B4-BE49-F238E27FC236}">
                <a16:creationId xmlns:a16="http://schemas.microsoft.com/office/drawing/2014/main" id="{29597807-A9EE-47FB-AEA2-FD0A1DA6C5AE}"/>
              </a:ext>
            </a:extLst>
          </p:cNvPr>
          <p:cNvSpPr txBox="1"/>
          <p:nvPr/>
        </p:nvSpPr>
        <p:spPr>
          <a:xfrm>
            <a:off x="566532" y="2813556"/>
            <a:ext cx="5314536"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dirty="0">
                <a:latin typeface="+mj-lt"/>
                <a:ea typeface="+mj-ea"/>
                <a:cs typeface="+mj-cs"/>
              </a:rPr>
              <a:t> And on unions…</a:t>
            </a:r>
            <a:endParaRPr lang="en-US" sz="4400" dirty="0">
              <a:latin typeface="+mj-lt"/>
              <a:ea typeface="+mj-ea"/>
              <a:cs typeface="+mj-cs"/>
            </a:endParaRPr>
          </a:p>
        </p:txBody>
      </p:sp>
    </p:spTree>
    <p:extLst>
      <p:ext uri="{BB962C8B-B14F-4D97-AF65-F5344CB8AC3E}">
        <p14:creationId xmlns:p14="http://schemas.microsoft.com/office/powerpoint/2010/main" val="3693934606"/>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E782FDE-9BF8-4D48-9407-D8CEA1944261}"/>
              </a:ext>
            </a:extLst>
          </p:cNvPr>
          <p:cNvSpPr txBox="1"/>
          <p:nvPr/>
        </p:nvSpPr>
        <p:spPr>
          <a:xfrm>
            <a:off x="294685" y="140543"/>
            <a:ext cx="5314536"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dirty="0">
                <a:latin typeface="+mj-lt"/>
                <a:ea typeface="+mj-ea"/>
                <a:cs typeface="+mj-cs"/>
              </a:rPr>
              <a:t> Exceptions…</a:t>
            </a:r>
            <a:endParaRPr lang="en-US" sz="4400" dirty="0">
              <a:latin typeface="+mj-lt"/>
              <a:ea typeface="+mj-ea"/>
              <a:cs typeface="+mj-cs"/>
            </a:endParaRPr>
          </a:p>
        </p:txBody>
      </p:sp>
      <p:sp>
        <p:nvSpPr>
          <p:cNvPr id="9" name="TextBox 8">
            <a:extLst>
              <a:ext uri="{FF2B5EF4-FFF2-40B4-BE49-F238E27FC236}">
                <a16:creationId xmlns:a16="http://schemas.microsoft.com/office/drawing/2014/main" id="{F1BEE4D0-8ED7-4CB8-BB96-A3BD79EEA38A}"/>
              </a:ext>
            </a:extLst>
          </p:cNvPr>
          <p:cNvSpPr txBox="1"/>
          <p:nvPr/>
        </p:nvSpPr>
        <p:spPr>
          <a:xfrm>
            <a:off x="462039" y="1258243"/>
            <a:ext cx="5907404" cy="5163996"/>
          </a:xfrm>
          <a:prstGeom prst="rect">
            <a:avLst/>
          </a:prstGeom>
        </p:spPr>
        <p:txBody>
          <a:bodyPr vert="horz" lIns="91440" tIns="45720" rIns="91440" bIns="45720" rtlCol="0" anchor="t">
            <a:normAutofit fontScale="77500" lnSpcReduction="20000"/>
          </a:bodyPr>
          <a:lstStyle/>
          <a:p>
            <a:pPr marL="0" lvl="1">
              <a:lnSpc>
                <a:spcPct val="90000"/>
              </a:lnSpc>
              <a:spcAft>
                <a:spcPts val="600"/>
              </a:spcAft>
            </a:pPr>
            <a:r>
              <a:rPr lang="en-US" dirty="0"/>
              <a:t>The following employees are exempt from the ETS:</a:t>
            </a:r>
          </a:p>
          <a:p>
            <a:pPr marL="0" lvl="1" indent="-228600">
              <a:lnSpc>
                <a:spcPct val="90000"/>
              </a:lnSpc>
              <a:spcAft>
                <a:spcPts val="600"/>
              </a:spcAft>
              <a:buFont typeface="Arial" panose="020B0604020202020204" pitchFamily="34" charset="0"/>
              <a:buChar char="•"/>
            </a:pPr>
            <a:endParaRPr lang="en-US" b="1" dirty="0"/>
          </a:p>
          <a:p>
            <a:pPr marL="285750" lvl="1" indent="-228600">
              <a:lnSpc>
                <a:spcPct val="90000"/>
              </a:lnSpc>
              <a:spcAft>
                <a:spcPts val="600"/>
              </a:spcAft>
              <a:buFont typeface="Arial" panose="020B0604020202020204" pitchFamily="34" charset="0"/>
              <a:buChar char="•"/>
            </a:pPr>
            <a:r>
              <a:rPr lang="en-US" dirty="0"/>
              <a:t>Employees who work entirely alone (there are no other employees, clients, or customers present during their workday)</a:t>
            </a:r>
          </a:p>
          <a:p>
            <a:pPr marL="285750" lvl="1" indent="-228600">
              <a:lnSpc>
                <a:spcPct val="90000"/>
              </a:lnSpc>
              <a:spcAft>
                <a:spcPts val="600"/>
              </a:spcAft>
              <a:buFont typeface="Arial" panose="020B0604020202020204" pitchFamily="34" charset="0"/>
              <a:buChar char="•"/>
            </a:pPr>
            <a:endParaRPr lang="en-US" dirty="0"/>
          </a:p>
          <a:p>
            <a:pPr marL="285750" lvl="1" indent="-228600">
              <a:lnSpc>
                <a:spcPct val="90000"/>
              </a:lnSpc>
              <a:spcAft>
                <a:spcPts val="600"/>
              </a:spcAft>
              <a:buFont typeface="Arial" panose="020B0604020202020204" pitchFamily="34" charset="0"/>
              <a:buChar char="•"/>
            </a:pPr>
            <a:r>
              <a:rPr lang="en-US" dirty="0"/>
              <a:t>Employees who work 100% remotely (note: if they come into the office for any reason, they must wear a mask and provide a negative test taken within the last seven days)</a:t>
            </a:r>
          </a:p>
          <a:p>
            <a:pPr marL="285750" lvl="1" indent="-228600">
              <a:lnSpc>
                <a:spcPct val="90000"/>
              </a:lnSpc>
              <a:spcAft>
                <a:spcPts val="600"/>
              </a:spcAft>
              <a:buFont typeface="Arial" panose="020B0604020202020204" pitchFamily="34" charset="0"/>
              <a:buChar char="•"/>
            </a:pPr>
            <a:endParaRPr lang="en-US" dirty="0"/>
          </a:p>
          <a:p>
            <a:pPr marL="285750" lvl="1" indent="-228600">
              <a:lnSpc>
                <a:spcPct val="90000"/>
              </a:lnSpc>
              <a:spcAft>
                <a:spcPts val="600"/>
              </a:spcAft>
              <a:buFont typeface="Arial" panose="020B0604020202020204" pitchFamily="34" charset="0"/>
              <a:buChar char="•"/>
            </a:pPr>
            <a:r>
              <a:rPr lang="en-US" dirty="0"/>
              <a:t>Employees who work exclusively outdoors	</a:t>
            </a:r>
          </a:p>
          <a:p>
            <a:pPr marL="0" lvl="1" indent="-228600">
              <a:lnSpc>
                <a:spcPct val="90000"/>
              </a:lnSpc>
              <a:spcAft>
                <a:spcPts val="600"/>
              </a:spcAft>
              <a:buFont typeface="Arial" panose="020B0604020202020204" pitchFamily="34" charset="0"/>
              <a:buChar char="•"/>
            </a:pPr>
            <a:endParaRPr lang="en-US" dirty="0"/>
          </a:p>
          <a:p>
            <a:pPr marL="742950" lvl="2" indent="-228600">
              <a:lnSpc>
                <a:spcPct val="90000"/>
              </a:lnSpc>
              <a:spcAft>
                <a:spcPts val="600"/>
              </a:spcAft>
              <a:buFont typeface="Arial" panose="020B0604020202020204" pitchFamily="34" charset="0"/>
              <a:buChar char="•"/>
            </a:pPr>
            <a:r>
              <a:rPr lang="en-US" b="0" i="0" dirty="0">
                <a:effectLst/>
              </a:rPr>
              <a:t>The employee must work outdoors on all days (i.e., an employee who works indoors on some days and outdoors on other days would not be exempt from the requirements of this ETS).</a:t>
            </a:r>
          </a:p>
          <a:p>
            <a:pPr marL="742950" lvl="2" indent="-228600">
              <a:lnSpc>
                <a:spcPct val="90000"/>
              </a:lnSpc>
              <a:spcAft>
                <a:spcPts val="600"/>
              </a:spcAft>
              <a:buFont typeface="Arial" panose="020B0604020202020204" pitchFamily="34" charset="0"/>
              <a:buChar char="•"/>
            </a:pPr>
            <a:r>
              <a:rPr lang="en-US" b="0" i="0" dirty="0">
                <a:effectLst/>
              </a:rPr>
              <a:t>The employee must not routinely occupy vehicles with other employees as part of work duties (i.e., do not drive to worksites together in a company vehicle).</a:t>
            </a:r>
          </a:p>
          <a:p>
            <a:pPr marL="742950" lvl="2" indent="-228600">
              <a:lnSpc>
                <a:spcPct val="90000"/>
              </a:lnSpc>
              <a:spcAft>
                <a:spcPts val="600"/>
              </a:spcAft>
              <a:buFont typeface="Arial" panose="020B0604020202020204" pitchFamily="34" charset="0"/>
              <a:buChar char="•"/>
            </a:pPr>
            <a:r>
              <a:rPr lang="en-US" b="0" i="0" dirty="0">
                <a:effectLst/>
              </a:rPr>
              <a:t>The employee works outdoors for the duration of every workday except for </a:t>
            </a:r>
            <a:r>
              <a:rPr lang="en-US" b="0" i="1" dirty="0">
                <a:effectLst/>
              </a:rPr>
              <a:t>de minimis</a:t>
            </a:r>
            <a:r>
              <a:rPr lang="en-US" b="0" i="0" dirty="0">
                <a:effectLst/>
              </a:rPr>
              <a:t> use of indoor spaces where other individuals may be present – such as a multi-stall bathroom or an administrative office – as long as the time spent indoors is brief, or occurs exclusively in the employee’s home (e.g., a lunch break at home).</a:t>
            </a:r>
          </a:p>
          <a:p>
            <a:pPr marL="742950" lvl="2" indent="-228600">
              <a:lnSpc>
                <a:spcPct val="90000"/>
              </a:lnSpc>
              <a:spcAft>
                <a:spcPts val="600"/>
              </a:spcAft>
              <a:buFont typeface="Arial" panose="020B0604020202020204" pitchFamily="34" charset="0"/>
              <a:buChar char="•"/>
            </a:pPr>
            <a:r>
              <a:rPr lang="en-US" b="0" i="0" dirty="0">
                <a:effectLst/>
              </a:rPr>
              <a:t>The employee’s work must truly occur “outdoors,” which does not include buildings under construction where substantial portions of the structure are in place, such as walls and ceiling elements that would impede the natural flow of fresh air at the worksite.</a:t>
            </a:r>
          </a:p>
          <a:p>
            <a:pPr marL="285750" lvl="1" indent="-228600">
              <a:lnSpc>
                <a:spcPct val="90000"/>
              </a:lnSpc>
              <a:spcAft>
                <a:spcPts val="600"/>
              </a:spcAft>
              <a:buFont typeface="Arial" panose="020B0604020202020204" pitchFamily="34" charset="0"/>
              <a:buChar char="•"/>
            </a:pPr>
            <a:endParaRPr lang="en-US" sz="700" dirty="0"/>
          </a:p>
        </p:txBody>
      </p:sp>
      <p:sp>
        <p:nvSpPr>
          <p:cNvPr id="25" name="Freeform: Shape 24">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rotWithShape="1">
          <a:blip r:embed="rId2"/>
          <a:srcRect l="16472" r="29397"/>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spTree>
    <p:extLst>
      <p:ext uri="{BB962C8B-B14F-4D97-AF65-F5344CB8AC3E}">
        <p14:creationId xmlns:p14="http://schemas.microsoft.com/office/powerpoint/2010/main" val="2836552217"/>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E782FDE-9BF8-4D48-9407-D8CEA1944261}"/>
              </a:ext>
            </a:extLst>
          </p:cNvPr>
          <p:cNvSpPr txBox="1"/>
          <p:nvPr/>
        </p:nvSpPr>
        <p:spPr>
          <a:xfrm>
            <a:off x="364436" y="276551"/>
            <a:ext cx="5314536"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400" b="1" dirty="0">
                <a:latin typeface="+mj-lt"/>
                <a:ea typeface="+mj-ea"/>
                <a:cs typeface="+mj-cs"/>
              </a:rPr>
              <a:t>What if our employee count fluctuates?</a:t>
            </a:r>
            <a:endParaRPr lang="en-US" sz="3400" dirty="0">
              <a:latin typeface="+mj-lt"/>
              <a:ea typeface="+mj-ea"/>
              <a:cs typeface="+mj-cs"/>
            </a:endParaRPr>
          </a:p>
        </p:txBody>
      </p:sp>
      <p:sp>
        <p:nvSpPr>
          <p:cNvPr id="9" name="TextBox 8">
            <a:extLst>
              <a:ext uri="{FF2B5EF4-FFF2-40B4-BE49-F238E27FC236}">
                <a16:creationId xmlns:a16="http://schemas.microsoft.com/office/drawing/2014/main" id="{F1BEE4D0-8ED7-4CB8-BB96-A3BD79EEA38A}"/>
              </a:ext>
            </a:extLst>
          </p:cNvPr>
          <p:cNvSpPr txBox="1"/>
          <p:nvPr/>
        </p:nvSpPr>
        <p:spPr>
          <a:xfrm>
            <a:off x="434523" y="1570784"/>
            <a:ext cx="5411810" cy="4601817"/>
          </a:xfrm>
          <a:prstGeom prst="rect">
            <a:avLst/>
          </a:prstGeom>
        </p:spPr>
        <p:txBody>
          <a:bodyPr vert="horz" lIns="91440" tIns="45720" rIns="91440" bIns="45720" rtlCol="0" anchor="t">
            <a:normAutofit/>
          </a:bodyPr>
          <a:lstStyle/>
          <a:p>
            <a:pPr marL="171450" lvl="1" indent="-171450">
              <a:lnSpc>
                <a:spcPct val="90000"/>
              </a:lnSpc>
              <a:spcAft>
                <a:spcPts val="600"/>
              </a:spcAft>
              <a:buFont typeface="Arial" panose="020B0604020202020204" pitchFamily="34" charset="0"/>
              <a:buChar char="•"/>
            </a:pPr>
            <a:r>
              <a:rPr lang="en-US" sz="1400" b="0" i="0" dirty="0">
                <a:effectLst/>
              </a:rPr>
              <a:t>The determination of whether an employer falls within the scope of this ETS based on number of employees should initially be made as of the effective date of the standard (November 5, 2021). </a:t>
            </a:r>
          </a:p>
          <a:p>
            <a:pPr marL="171450" lvl="1" indent="-171450">
              <a:lnSpc>
                <a:spcPct val="90000"/>
              </a:lnSpc>
              <a:spcAft>
                <a:spcPts val="600"/>
              </a:spcAft>
              <a:buFont typeface="Arial" panose="020B0604020202020204" pitchFamily="34" charset="0"/>
              <a:buChar char="•"/>
            </a:pPr>
            <a:endParaRPr lang="en-US" sz="1400" dirty="0"/>
          </a:p>
          <a:p>
            <a:pPr marL="171450" lvl="1" indent="-171450">
              <a:lnSpc>
                <a:spcPct val="90000"/>
              </a:lnSpc>
              <a:spcAft>
                <a:spcPts val="600"/>
              </a:spcAft>
              <a:buFont typeface="Arial" panose="020B0604020202020204" pitchFamily="34" charset="0"/>
              <a:buChar char="•"/>
            </a:pPr>
            <a:r>
              <a:rPr lang="en-US" sz="1400" b="0" i="0" dirty="0">
                <a:effectLst/>
              </a:rPr>
              <a:t>If the employer has 100 or more employees on the effective date, this ETS applies for the duration of the standard. </a:t>
            </a:r>
          </a:p>
          <a:p>
            <a:pPr marL="171450" lvl="1" indent="-171450">
              <a:lnSpc>
                <a:spcPct val="90000"/>
              </a:lnSpc>
              <a:spcAft>
                <a:spcPts val="600"/>
              </a:spcAft>
              <a:buFont typeface="Arial" panose="020B0604020202020204" pitchFamily="34" charset="0"/>
              <a:buChar char="•"/>
            </a:pPr>
            <a:endParaRPr lang="en-US" sz="1400" dirty="0"/>
          </a:p>
          <a:p>
            <a:pPr marL="171450" lvl="1" indent="-171450">
              <a:lnSpc>
                <a:spcPct val="90000"/>
              </a:lnSpc>
              <a:spcAft>
                <a:spcPts val="600"/>
              </a:spcAft>
              <a:buFont typeface="Arial" panose="020B0604020202020204" pitchFamily="34" charset="0"/>
              <a:buChar char="•"/>
            </a:pPr>
            <a:r>
              <a:rPr lang="en-US" sz="1400" b="0" i="0" dirty="0">
                <a:effectLst/>
              </a:rPr>
              <a:t>If the employer has fewer than 100 employees on the effective date of the standard, the standard would not apply to that employer as of the effective date. However, if that same employer subsequently hires more workers and hits the 100-employee threshold for coverage, the employer would then be expected to come into compliance with the standard’s requirements. </a:t>
            </a:r>
          </a:p>
          <a:p>
            <a:pPr marL="171450" lvl="1" indent="-171450">
              <a:lnSpc>
                <a:spcPct val="90000"/>
              </a:lnSpc>
              <a:spcAft>
                <a:spcPts val="600"/>
              </a:spcAft>
              <a:buFont typeface="Arial" panose="020B0604020202020204" pitchFamily="34" charset="0"/>
              <a:buChar char="•"/>
            </a:pPr>
            <a:endParaRPr lang="en-US" sz="1400" dirty="0"/>
          </a:p>
          <a:p>
            <a:pPr marL="171450" lvl="1" indent="-171450">
              <a:lnSpc>
                <a:spcPct val="90000"/>
              </a:lnSpc>
              <a:spcAft>
                <a:spcPts val="600"/>
              </a:spcAft>
              <a:buFont typeface="Arial" panose="020B0604020202020204" pitchFamily="34" charset="0"/>
              <a:buChar char="•"/>
            </a:pPr>
            <a:r>
              <a:rPr lang="en-US" sz="1400" b="0" i="0" dirty="0">
                <a:effectLst/>
              </a:rPr>
              <a:t>Once an employer has come within the scope of the ETS, the standard continues to apply for the remainder of the time the standard is in effect, regardless of fluctuations in the size of the employer’s workforce. For example</a:t>
            </a:r>
            <a:r>
              <a:rPr lang="en-US" sz="1400" b="1" i="0" dirty="0">
                <a:effectLst/>
              </a:rPr>
              <a:t>, if an employer has 103 employees on the effective date of the standard, but then loses four within the next month, that employer would continue to be covered by the ETS</a:t>
            </a:r>
            <a:r>
              <a:rPr lang="en-US" sz="1400" b="0" i="0" dirty="0">
                <a:effectLst/>
              </a:rPr>
              <a:t>.</a:t>
            </a:r>
            <a:endParaRPr lang="en-US" sz="1400" dirty="0"/>
          </a:p>
        </p:txBody>
      </p:sp>
      <p:sp>
        <p:nvSpPr>
          <p:cNvPr id="25" name="Freeform: Shape 24">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rotWithShape="1">
          <a:blip r:embed="rId2"/>
          <a:srcRect l="16146" r="19860" b="-1"/>
          <a:stretch/>
        </p:blipFill>
        <p:spPr>
          <a:xfrm>
            <a:off x="6750141" y="-2008"/>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spTree>
    <p:extLst>
      <p:ext uri="{BB962C8B-B14F-4D97-AF65-F5344CB8AC3E}">
        <p14:creationId xmlns:p14="http://schemas.microsoft.com/office/powerpoint/2010/main" val="3892448760"/>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E782FDE-9BF8-4D48-9407-D8CEA1944261}"/>
              </a:ext>
            </a:extLst>
          </p:cNvPr>
          <p:cNvSpPr txBox="1"/>
          <p:nvPr/>
        </p:nvSpPr>
        <p:spPr>
          <a:xfrm>
            <a:off x="543346" y="277777"/>
            <a:ext cx="5314536"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dirty="0">
                <a:latin typeface="+mj-lt"/>
                <a:ea typeface="+mj-ea"/>
                <a:cs typeface="+mj-cs"/>
              </a:rPr>
              <a:t>Written Policy Requirement</a:t>
            </a:r>
            <a:endParaRPr lang="en-US" sz="4400" dirty="0">
              <a:latin typeface="+mj-lt"/>
              <a:ea typeface="+mj-ea"/>
              <a:cs typeface="+mj-cs"/>
            </a:endParaRPr>
          </a:p>
        </p:txBody>
      </p:sp>
      <p:sp>
        <p:nvSpPr>
          <p:cNvPr id="9" name="TextBox 8">
            <a:extLst>
              <a:ext uri="{FF2B5EF4-FFF2-40B4-BE49-F238E27FC236}">
                <a16:creationId xmlns:a16="http://schemas.microsoft.com/office/drawing/2014/main" id="{F1BEE4D0-8ED7-4CB8-BB96-A3BD79EEA38A}"/>
              </a:ext>
            </a:extLst>
          </p:cNvPr>
          <p:cNvSpPr txBox="1"/>
          <p:nvPr/>
        </p:nvSpPr>
        <p:spPr>
          <a:xfrm>
            <a:off x="543339" y="1603340"/>
            <a:ext cx="5314543" cy="4038702"/>
          </a:xfrm>
          <a:prstGeom prst="rect">
            <a:avLst/>
          </a:prstGeom>
        </p:spPr>
        <p:txBody>
          <a:bodyPr vert="horz" lIns="91440" tIns="45720" rIns="91440" bIns="45720" rtlCol="0" anchor="t">
            <a:noAutofit/>
          </a:bodyPr>
          <a:lstStyle/>
          <a:p>
            <a:pPr marL="285750" indent="-285750">
              <a:lnSpc>
                <a:spcPct val="90000"/>
              </a:lnSpc>
              <a:spcAft>
                <a:spcPts val="600"/>
              </a:spcAft>
              <a:buFont typeface="Arial" panose="020B0604020202020204" pitchFamily="34" charset="0"/>
              <a:buChar char="•"/>
            </a:pPr>
            <a:r>
              <a:rPr lang="en-US" sz="1400" b="0" i="0" dirty="0">
                <a:effectLst/>
              </a:rPr>
              <a:t>Employers are required to have a written policy either requiring </a:t>
            </a:r>
            <a:r>
              <a:rPr lang="en-US" sz="1400" b="0" dirty="0">
                <a:effectLst/>
              </a:rPr>
              <a:t>all employees to be vaccinated (subject to medical or religious exemptions) or allowing employees to choose between getting vaccinated or testing for COVID weekly and wearing a face covering indoors. </a:t>
            </a:r>
          </a:p>
          <a:p>
            <a:pPr marL="285750" indent="-285750">
              <a:lnSpc>
                <a:spcPct val="90000"/>
              </a:lnSpc>
              <a:spcAft>
                <a:spcPts val="600"/>
              </a:spcAft>
              <a:buFont typeface="Arial" panose="020B0604020202020204" pitchFamily="34" charset="0"/>
              <a:buChar char="•"/>
            </a:pPr>
            <a:endParaRPr lang="en-US" sz="1400" dirty="0"/>
          </a:p>
          <a:p>
            <a:pPr marL="285750" indent="-285750">
              <a:lnSpc>
                <a:spcPct val="90000"/>
              </a:lnSpc>
              <a:spcAft>
                <a:spcPts val="600"/>
              </a:spcAft>
              <a:buFont typeface="Arial" panose="020B0604020202020204" pitchFamily="34" charset="0"/>
              <a:buChar char="•"/>
            </a:pPr>
            <a:r>
              <a:rPr lang="en-US" sz="1400" b="0" dirty="0">
                <a:effectLst/>
              </a:rPr>
              <a:t>Employers may choose to have one policy for certain workers and another for different workers. As with any employment decision, the distinction should be based on a legitimate business reason.   </a:t>
            </a:r>
          </a:p>
          <a:p>
            <a:pPr marL="285750" indent="-285750">
              <a:lnSpc>
                <a:spcPct val="90000"/>
              </a:lnSpc>
              <a:spcAft>
                <a:spcPts val="600"/>
              </a:spcAft>
              <a:buFont typeface="Arial" panose="020B0604020202020204" pitchFamily="34" charset="0"/>
              <a:buChar char="•"/>
            </a:pPr>
            <a:endParaRPr lang="en-US" sz="1400" b="0" i="0" dirty="0">
              <a:effectLst/>
            </a:endParaRPr>
          </a:p>
          <a:p>
            <a:pPr marL="285750" indent="-285750">
              <a:lnSpc>
                <a:spcPct val="90000"/>
              </a:lnSpc>
              <a:spcAft>
                <a:spcPts val="600"/>
              </a:spcAft>
              <a:buFont typeface="Arial" panose="020B0604020202020204" pitchFamily="34" charset="0"/>
              <a:buChar char="•"/>
            </a:pPr>
            <a:r>
              <a:rPr lang="en-US" sz="1400" b="0" i="0" dirty="0">
                <a:effectLst/>
              </a:rPr>
              <a:t>Your policy must be written and have specific information set out in the ETS. Templates are available on the OSHA ETS resource page under </a:t>
            </a:r>
            <a:r>
              <a:rPr lang="en-US" sz="1400" b="0" i="1" u="none" strike="noStrike" dirty="0">
                <a:effectLst/>
                <a:hlinkClick r:id="rId2">
                  <a:extLst>
                    <a:ext uri="{A12FA001-AC4F-418D-AE19-62706E023703}">
                      <ahyp:hlinkClr xmlns:ahyp="http://schemas.microsoft.com/office/drawing/2018/hyperlinkcolor" val="tx"/>
                    </a:ext>
                  </a:extLst>
                </a:hlinkClick>
              </a:rPr>
              <a:t>Implementation</a:t>
            </a:r>
            <a:r>
              <a:rPr lang="en-US" sz="1400" b="0" i="0" dirty="0">
                <a:effectLst/>
              </a:rPr>
              <a:t>.  </a:t>
            </a:r>
          </a:p>
          <a:p>
            <a:pPr marL="285750" indent="-285750">
              <a:lnSpc>
                <a:spcPct val="90000"/>
              </a:lnSpc>
              <a:spcAft>
                <a:spcPts val="600"/>
              </a:spcAft>
              <a:buFont typeface="Arial" panose="020B0604020202020204" pitchFamily="34" charset="0"/>
              <a:buChar char="•"/>
            </a:pPr>
            <a:endParaRPr lang="en-US" sz="1400" dirty="0"/>
          </a:p>
          <a:p>
            <a:pPr>
              <a:lnSpc>
                <a:spcPct val="90000"/>
              </a:lnSpc>
              <a:spcAft>
                <a:spcPts val="600"/>
              </a:spcAft>
            </a:pPr>
            <a:endParaRPr lang="en-US" sz="1400" b="0" i="0" dirty="0">
              <a:effectLst/>
            </a:endParaRPr>
          </a:p>
          <a:p>
            <a:pPr marL="285750" indent="-285750">
              <a:lnSpc>
                <a:spcPct val="90000"/>
              </a:lnSpc>
              <a:spcAft>
                <a:spcPts val="600"/>
              </a:spcAft>
              <a:buFont typeface="Arial" panose="020B0604020202020204" pitchFamily="34" charset="0"/>
              <a:buChar char="•"/>
            </a:pPr>
            <a:endParaRPr lang="en-US" sz="1400" dirty="0"/>
          </a:p>
          <a:p>
            <a:pPr marL="285750" indent="-285750">
              <a:lnSpc>
                <a:spcPct val="90000"/>
              </a:lnSpc>
              <a:spcAft>
                <a:spcPts val="600"/>
              </a:spcAft>
              <a:buFont typeface="Arial" panose="020B0604020202020204" pitchFamily="34" charset="0"/>
              <a:buChar char="•"/>
            </a:pPr>
            <a:r>
              <a:rPr lang="en-US" sz="1400" b="0" i="0" dirty="0">
                <a:effectLst/>
              </a:rPr>
              <a:t>State Plans are required to adopt and enforce occupational safety and health standards that are at least as effective as federal OSHA’s requirements. When Federal OSHA promulgates an emergency temporary standard, State Plans must either amend their standards to be identical or “at least as effective as” the new standard or show that an existing State Plan standard covering this area is “at least as effective” as the new Federal standard. </a:t>
            </a:r>
          </a:p>
        </p:txBody>
      </p:sp>
      <p:sp>
        <p:nvSpPr>
          <p:cNvPr id="25" name="Freeform: Shape 24">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rotWithShape="1">
          <a:blip r:embed="rId3"/>
          <a:srcRect l="18394" r="17373" b="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4"/>
          <a:stretch>
            <a:fillRect/>
          </a:stretch>
        </p:blipFill>
        <p:spPr>
          <a:xfrm>
            <a:off x="11084351" y="5725445"/>
            <a:ext cx="894312" cy="894312"/>
          </a:xfrm>
          <a:prstGeom prst="rect">
            <a:avLst/>
          </a:prstGeom>
          <a:ln w="12700">
            <a:miter lim="400000"/>
          </a:ln>
        </p:spPr>
      </p:pic>
      <p:sp>
        <p:nvSpPr>
          <p:cNvPr id="10" name="TextBox 9">
            <a:extLst>
              <a:ext uri="{FF2B5EF4-FFF2-40B4-BE49-F238E27FC236}">
                <a16:creationId xmlns:a16="http://schemas.microsoft.com/office/drawing/2014/main" id="{88F72054-EA3B-4F52-BB0C-942DD6F9E4B8}"/>
              </a:ext>
            </a:extLst>
          </p:cNvPr>
          <p:cNvSpPr txBox="1"/>
          <p:nvPr/>
        </p:nvSpPr>
        <p:spPr>
          <a:xfrm>
            <a:off x="543339" y="4316479"/>
            <a:ext cx="5314536"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dirty="0">
                <a:latin typeface="+mj-lt"/>
                <a:ea typeface="+mj-ea"/>
                <a:cs typeface="+mj-cs"/>
              </a:rPr>
              <a:t>State Plans</a:t>
            </a:r>
            <a:endParaRPr lang="en-US" sz="4400" dirty="0">
              <a:latin typeface="+mj-lt"/>
              <a:ea typeface="+mj-ea"/>
              <a:cs typeface="+mj-cs"/>
            </a:endParaRPr>
          </a:p>
        </p:txBody>
      </p:sp>
    </p:spTree>
    <p:extLst>
      <p:ext uri="{BB962C8B-B14F-4D97-AF65-F5344CB8AC3E}">
        <p14:creationId xmlns:p14="http://schemas.microsoft.com/office/powerpoint/2010/main" val="3183975900"/>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rotWithShape="1">
          <a:blip r:embed="rId2"/>
          <a:srcRect l="10369" r="25398" b="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sp>
        <p:nvSpPr>
          <p:cNvPr id="14" name="TextBox 13">
            <a:extLst>
              <a:ext uri="{FF2B5EF4-FFF2-40B4-BE49-F238E27FC236}">
                <a16:creationId xmlns:a16="http://schemas.microsoft.com/office/drawing/2014/main" id="{4DDC5196-1ED8-4976-964E-FEF905B4215D}"/>
              </a:ext>
            </a:extLst>
          </p:cNvPr>
          <p:cNvSpPr txBox="1"/>
          <p:nvPr/>
        </p:nvSpPr>
        <p:spPr>
          <a:xfrm>
            <a:off x="516006" y="1203465"/>
            <a:ext cx="5211416" cy="5509200"/>
          </a:xfrm>
          <a:prstGeom prst="rect">
            <a:avLst/>
          </a:prstGeom>
          <a:noFill/>
        </p:spPr>
        <p:txBody>
          <a:bodyPr wrap="square" lIns="91440" tIns="45720" rIns="91440" bIns="45720" rtlCol="0" anchor="t">
            <a:spAutoFit/>
          </a:bodyPr>
          <a:lstStyle/>
          <a:p>
            <a:r>
              <a:rPr lang="en-US" sz="1600" dirty="0">
                <a:ea typeface="Lato"/>
                <a:cs typeface="Lato"/>
              </a:rPr>
              <a:t>Requested medical or religious exemptions </a:t>
            </a:r>
            <a:r>
              <a:rPr lang="en-US" sz="1600" b="0" i="0" dirty="0">
                <a:effectLst/>
                <a:ea typeface="Lato"/>
                <a:cs typeface="Lato"/>
              </a:rPr>
              <a:t>can be denied </a:t>
            </a:r>
            <a:r>
              <a:rPr lang="en-US" sz="1600" dirty="0">
                <a:ea typeface="Lato"/>
                <a:cs typeface="Lato"/>
              </a:rPr>
              <a:t>by the employer </a:t>
            </a:r>
            <a:r>
              <a:rPr lang="en-US" sz="1600" b="0" i="0" dirty="0">
                <a:effectLst/>
                <a:ea typeface="Lato"/>
                <a:cs typeface="Lato"/>
              </a:rPr>
              <a:t>when </a:t>
            </a:r>
            <a:r>
              <a:rPr lang="en-US" sz="1600" dirty="0">
                <a:ea typeface="Lato"/>
                <a:cs typeface="Lato"/>
              </a:rPr>
              <a:t>they</a:t>
            </a:r>
            <a:r>
              <a:rPr lang="en-US" sz="1600" b="0" i="0" dirty="0">
                <a:effectLst/>
                <a:ea typeface="Lato"/>
                <a:cs typeface="Lato"/>
              </a:rPr>
              <a:t> would impose an “undue hardship” on the employer or a significant risk of substantial harm to the health or safety of the employee, the employee’s co-workers, customers or others that cannot be eliminated or sufficiently reduced by reasonable accommodation.</a:t>
            </a:r>
            <a:r>
              <a:rPr lang="en-US" sz="1600" dirty="0">
                <a:ea typeface="Lato"/>
                <a:cs typeface="Lato"/>
              </a:rPr>
              <a:t> </a:t>
            </a:r>
            <a:endParaRPr lang="en-US" dirty="0">
              <a:ea typeface="Lato"/>
              <a:cs typeface="Calibri" panose="020F0502020204030204"/>
            </a:endParaRPr>
          </a:p>
          <a:p>
            <a:endParaRPr lang="en-US" sz="1600" dirty="0">
              <a:ea typeface="Lato"/>
              <a:cs typeface="Lato"/>
            </a:endParaRPr>
          </a:p>
          <a:p>
            <a:r>
              <a:rPr lang="en-US" sz="1600" dirty="0">
                <a:ea typeface="Lato"/>
                <a:cs typeface="Lato"/>
              </a:rPr>
              <a:t>If you are in this situation, consult an attorney if possible. </a:t>
            </a:r>
            <a:endParaRPr lang="en-US">
              <a:ea typeface="Lato"/>
              <a:cs typeface="Calibri"/>
            </a:endParaRPr>
          </a:p>
          <a:p>
            <a:endParaRPr lang="en-US" sz="1600" dirty="0">
              <a:ea typeface="Lato"/>
              <a:cs typeface="Lato"/>
            </a:endParaRPr>
          </a:p>
          <a:p>
            <a:r>
              <a:rPr lang="en-US" sz="1600" dirty="0">
                <a:ea typeface="Lato"/>
                <a:cs typeface="Lato"/>
              </a:rPr>
              <a:t>The ADA does not provide for accommodations based on personal or political beliefs. The religious belief must be sincerely-held. </a:t>
            </a:r>
            <a:r>
              <a:rPr lang="en-US" sz="1600" dirty="0">
                <a:ea typeface="+mn-lt"/>
                <a:cs typeface="+mn-lt"/>
              </a:rPr>
              <a:t>Notably, the ADA's stringent undue-hardship standard—which considers whether the modification would cause "significant difficulty or expense"—doesn't apply to religious accommodation requests under Title VII. </a:t>
            </a:r>
            <a:endParaRPr lang="en-US" b="1">
              <a:ea typeface="+mn-lt"/>
              <a:cs typeface="+mn-lt"/>
            </a:endParaRPr>
          </a:p>
          <a:p>
            <a:endParaRPr lang="en-US" sz="1600" b="1" dirty="0">
              <a:ea typeface="+mn-lt"/>
              <a:cs typeface="+mn-lt"/>
            </a:endParaRPr>
          </a:p>
          <a:p>
            <a:r>
              <a:rPr lang="en-US" sz="1600" b="1" dirty="0">
                <a:ea typeface="+mn-lt"/>
                <a:cs typeface="+mn-lt"/>
              </a:rPr>
              <a:t>Courts have found that anything more than a "de minimis"—or trivial—cost can cause undue hardship in religious accommodation cases, and the EEOC noted in its guidance that costs include the risk of spreading the coronavirus and other safety hazards.</a:t>
            </a:r>
            <a:endParaRPr lang="en-US" b="1">
              <a:cs typeface="Calibri"/>
            </a:endParaRPr>
          </a:p>
          <a:p>
            <a:endParaRPr lang="en-US" sz="1600" dirty="0">
              <a:ea typeface="Lato" panose="020F0502020204030203" pitchFamily="34" charset="0"/>
              <a:cs typeface="Lato" panose="020F0502020204030203" pitchFamily="34" charset="0"/>
            </a:endParaRPr>
          </a:p>
        </p:txBody>
      </p:sp>
      <p:sp>
        <p:nvSpPr>
          <p:cNvPr id="17" name="TextBox 16">
            <a:extLst>
              <a:ext uri="{FF2B5EF4-FFF2-40B4-BE49-F238E27FC236}">
                <a16:creationId xmlns:a16="http://schemas.microsoft.com/office/drawing/2014/main" id="{5CDB7D8C-30E6-4B56-91F5-11A342E131B5}"/>
              </a:ext>
            </a:extLst>
          </p:cNvPr>
          <p:cNvSpPr txBox="1"/>
          <p:nvPr/>
        </p:nvSpPr>
        <p:spPr>
          <a:xfrm>
            <a:off x="512071" y="54446"/>
            <a:ext cx="5314536"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dirty="0">
                <a:latin typeface="+mj-lt"/>
                <a:ea typeface="+mj-ea"/>
                <a:cs typeface="Calibri Light"/>
              </a:rPr>
              <a:t>A word on exemptions</a:t>
            </a:r>
          </a:p>
        </p:txBody>
      </p:sp>
    </p:spTree>
    <p:extLst>
      <p:ext uri="{BB962C8B-B14F-4D97-AF65-F5344CB8AC3E}">
        <p14:creationId xmlns:p14="http://schemas.microsoft.com/office/powerpoint/2010/main" val="1297413358"/>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EC4C4ED-DCA1-407F-A8CD-E47B57A8226B}"/>
              </a:ext>
            </a:extLst>
          </p:cNvPr>
          <p:cNvSpPr txBox="1"/>
          <p:nvPr/>
        </p:nvSpPr>
        <p:spPr>
          <a:xfrm>
            <a:off x="762001" y="803325"/>
            <a:ext cx="5314536"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a:latin typeface="+mj-lt"/>
                <a:ea typeface="+mj-ea"/>
                <a:cs typeface="+mj-cs"/>
              </a:rPr>
              <a:t>Enforcement</a:t>
            </a:r>
            <a:endParaRPr lang="en-US" sz="4400">
              <a:latin typeface="+mj-lt"/>
              <a:ea typeface="+mj-ea"/>
              <a:cs typeface="+mj-cs"/>
            </a:endParaRPr>
          </a:p>
        </p:txBody>
      </p:sp>
      <p:sp>
        <p:nvSpPr>
          <p:cNvPr id="3" name="TextBox 2">
            <a:extLst>
              <a:ext uri="{FF2B5EF4-FFF2-40B4-BE49-F238E27FC236}">
                <a16:creationId xmlns:a16="http://schemas.microsoft.com/office/drawing/2014/main" id="{CB527057-51B0-4C40-B41C-8C9B6DA57EF1}"/>
              </a:ext>
            </a:extLst>
          </p:cNvPr>
          <p:cNvSpPr txBox="1"/>
          <p:nvPr/>
        </p:nvSpPr>
        <p:spPr>
          <a:xfrm>
            <a:off x="762000" y="2279018"/>
            <a:ext cx="5314543" cy="3375920"/>
          </a:xfrm>
          <a:prstGeom prst="rect">
            <a:avLst/>
          </a:prstGeom>
        </p:spPr>
        <p:txBody>
          <a:bodyPr vert="horz" lIns="91440" tIns="45720" rIns="91440" bIns="45720" rtlCol="0" anchor="t">
            <a:normAutofit/>
          </a:bodyPr>
          <a:lstStyle/>
          <a:p>
            <a:pPr>
              <a:lnSpc>
                <a:spcPct val="90000"/>
              </a:lnSpc>
              <a:spcAft>
                <a:spcPts val="600"/>
              </a:spcAft>
            </a:pPr>
            <a:r>
              <a:rPr lang="en-US" dirty="0"/>
              <a:t>Each violation of the ETS could cost an employer up to $13,600 in fines. </a:t>
            </a:r>
          </a:p>
        </p:txBody>
      </p:sp>
      <p:sp>
        <p:nvSpPr>
          <p:cNvPr id="25" name="Freeform: Shape 24">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rotWithShape="1">
          <a:blip r:embed="rId2"/>
          <a:srcRect l="35764" r="2" b="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spTree>
    <p:extLst>
      <p:ext uri="{BB962C8B-B14F-4D97-AF65-F5344CB8AC3E}">
        <p14:creationId xmlns:p14="http://schemas.microsoft.com/office/powerpoint/2010/main" val="2836212617"/>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E782FDE-9BF8-4D48-9407-D8CEA1944261}"/>
              </a:ext>
            </a:extLst>
          </p:cNvPr>
          <p:cNvSpPr txBox="1"/>
          <p:nvPr/>
        </p:nvSpPr>
        <p:spPr>
          <a:xfrm>
            <a:off x="642732" y="259287"/>
            <a:ext cx="5314536"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dirty="0">
                <a:latin typeface="+mj-lt"/>
                <a:ea typeface="+mj-ea"/>
                <a:cs typeface="+mj-cs"/>
              </a:rPr>
              <a:t>Never hurts to be prepared…</a:t>
            </a:r>
            <a:endParaRPr lang="en-US" sz="4400" dirty="0">
              <a:latin typeface="+mj-lt"/>
              <a:ea typeface="+mj-ea"/>
              <a:cs typeface="+mj-cs"/>
            </a:endParaRPr>
          </a:p>
        </p:txBody>
      </p:sp>
      <p:sp>
        <p:nvSpPr>
          <p:cNvPr id="13" name="Title 1">
            <a:extLst>
              <a:ext uri="{FF2B5EF4-FFF2-40B4-BE49-F238E27FC236}">
                <a16:creationId xmlns:a16="http://schemas.microsoft.com/office/drawing/2014/main" id="{4A442FC7-6B08-4645-8F3D-778903A9C745}"/>
              </a:ext>
            </a:extLst>
          </p:cNvPr>
          <p:cNvSpPr txBox="1">
            <a:spLocks/>
          </p:cNvSpPr>
          <p:nvPr/>
        </p:nvSpPr>
        <p:spPr>
          <a:xfrm>
            <a:off x="642725" y="1757559"/>
            <a:ext cx="5314543"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1800" dirty="0">
                <a:latin typeface="+mn-lt"/>
                <a:ea typeface="+mn-ea"/>
                <a:cs typeface="+mn-cs"/>
              </a:rPr>
              <a:t>Even thought the fate of the ETS remains up in the air, take these steps now so you won’t be caught in a compliance crunch. </a:t>
            </a:r>
          </a:p>
        </p:txBody>
      </p:sp>
      <p:sp>
        <p:nvSpPr>
          <p:cNvPr id="25" name="Freeform: Shape 24">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rotWithShape="1">
          <a:blip r:embed="rId2"/>
          <a:srcRect l="30757" r="5010" b="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sp>
        <p:nvSpPr>
          <p:cNvPr id="14" name="Title 1">
            <a:extLst>
              <a:ext uri="{FF2B5EF4-FFF2-40B4-BE49-F238E27FC236}">
                <a16:creationId xmlns:a16="http://schemas.microsoft.com/office/drawing/2014/main" id="{F45CF27F-EFA8-4278-8E24-8051C0FB0094}"/>
              </a:ext>
            </a:extLst>
          </p:cNvPr>
          <p:cNvSpPr>
            <a:spLocks noGrp="1"/>
          </p:cNvSpPr>
          <p:nvPr>
            <p:ph type="title"/>
          </p:nvPr>
        </p:nvSpPr>
        <p:spPr>
          <a:xfrm>
            <a:off x="642725" y="5647697"/>
            <a:ext cx="6284849" cy="506691"/>
          </a:xfrm>
        </p:spPr>
        <p:txBody>
          <a:bodyPr vert="horz" lIns="91440" tIns="45720" rIns="91440" bIns="45720" rtlCol="0" anchor="b">
            <a:noAutofit/>
          </a:bodyPr>
          <a:lstStyle/>
          <a:p>
            <a:r>
              <a:rPr lang="en-US" sz="1800" dirty="0">
                <a:latin typeface="Lato" panose="020F0502020204030203" pitchFamily="34" charset="0"/>
                <a:ea typeface="Lato" panose="020F0502020204030203" pitchFamily="34" charset="0"/>
                <a:cs typeface="Lato" panose="020F0502020204030203" pitchFamily="34" charset="0"/>
              </a:rPr>
              <a:t>1. Create a clear and compliant policy.</a:t>
            </a:r>
            <a:br>
              <a:rPr lang="en-US" sz="1800" dirty="0">
                <a:latin typeface="Lato" panose="020F0502020204030203" pitchFamily="34" charset="0"/>
                <a:ea typeface="Lato" panose="020F0502020204030203" pitchFamily="34" charset="0"/>
                <a:cs typeface="Lato" panose="020F0502020204030203" pitchFamily="34" charset="0"/>
              </a:rPr>
            </a:br>
            <a:br>
              <a:rPr lang="en-US" sz="1800" dirty="0">
                <a:latin typeface="Lato" panose="020F0502020204030203" pitchFamily="34" charset="0"/>
                <a:ea typeface="Lato" panose="020F0502020204030203" pitchFamily="34" charset="0"/>
                <a:cs typeface="Lato" panose="020F0502020204030203" pitchFamily="34" charset="0"/>
              </a:rPr>
            </a:br>
            <a:r>
              <a:rPr lang="en-US" sz="1800" dirty="0">
                <a:latin typeface="Lato" panose="020F0502020204030203" pitchFamily="34" charset="0"/>
                <a:ea typeface="Lato" panose="020F0502020204030203" pitchFamily="34" charset="0"/>
                <a:cs typeface="Lato" panose="020F0502020204030203" pitchFamily="34" charset="0"/>
              </a:rPr>
              <a:t>2. Determine how you will collect vaccine information.</a:t>
            </a:r>
            <a:br>
              <a:rPr lang="en-US" sz="1800" dirty="0">
                <a:latin typeface="Lato" panose="020F0502020204030203" pitchFamily="34" charset="0"/>
                <a:ea typeface="Lato" panose="020F0502020204030203" pitchFamily="34" charset="0"/>
                <a:cs typeface="Lato" panose="020F0502020204030203" pitchFamily="34" charset="0"/>
              </a:rPr>
            </a:br>
            <a:br>
              <a:rPr lang="en-US" sz="1800" dirty="0">
                <a:latin typeface="Lato" panose="020F0502020204030203" pitchFamily="34" charset="0"/>
                <a:ea typeface="Lato" panose="020F0502020204030203" pitchFamily="34" charset="0"/>
                <a:cs typeface="Lato" panose="020F0502020204030203" pitchFamily="34" charset="0"/>
              </a:rPr>
            </a:br>
            <a:r>
              <a:rPr lang="en-US" sz="1800" dirty="0">
                <a:latin typeface="Lato" panose="020F0502020204030203" pitchFamily="34" charset="0"/>
                <a:ea typeface="Lato" panose="020F0502020204030203" pitchFamily="34" charset="0"/>
                <a:cs typeface="Lato" panose="020F0502020204030203" pitchFamily="34" charset="0"/>
              </a:rPr>
              <a:t>3. Prepare for weekly testing (# of employees, cost, logistics).</a:t>
            </a:r>
            <a:br>
              <a:rPr lang="en-US" sz="1800" dirty="0">
                <a:latin typeface="Lato" panose="020F0502020204030203" pitchFamily="34" charset="0"/>
                <a:ea typeface="Lato" panose="020F0502020204030203" pitchFamily="34" charset="0"/>
                <a:cs typeface="Lato" panose="020F0502020204030203" pitchFamily="34" charset="0"/>
              </a:rPr>
            </a:br>
            <a:br>
              <a:rPr lang="en-US" sz="1800" dirty="0">
                <a:latin typeface="Lato" panose="020F0502020204030203" pitchFamily="34" charset="0"/>
                <a:ea typeface="Lato" panose="020F0502020204030203" pitchFamily="34" charset="0"/>
                <a:cs typeface="Lato" panose="020F0502020204030203" pitchFamily="34" charset="0"/>
              </a:rPr>
            </a:br>
            <a:r>
              <a:rPr lang="en-US" sz="1800" dirty="0">
                <a:latin typeface="Lato" panose="020F0502020204030203" pitchFamily="34" charset="0"/>
                <a:ea typeface="Lato" panose="020F0502020204030203" pitchFamily="34" charset="0"/>
                <a:cs typeface="Lato" panose="020F0502020204030203" pitchFamily="34" charset="0"/>
              </a:rPr>
              <a:t>4. Consider a mandatory vaccine policy to avoid the testing requirement. </a:t>
            </a:r>
            <a:br>
              <a:rPr lang="en-US" sz="1800" dirty="0">
                <a:latin typeface="Lato" panose="020F0502020204030203" pitchFamily="34" charset="0"/>
                <a:ea typeface="Lato" panose="020F0502020204030203" pitchFamily="34" charset="0"/>
                <a:cs typeface="Lato" panose="020F0502020204030203" pitchFamily="34" charset="0"/>
              </a:rPr>
            </a:br>
            <a:br>
              <a:rPr lang="en-US" sz="1800" dirty="0">
                <a:latin typeface="Lato" panose="020F0502020204030203" pitchFamily="34" charset="0"/>
                <a:ea typeface="Lato" panose="020F0502020204030203" pitchFamily="34" charset="0"/>
                <a:cs typeface="Lato" panose="020F0502020204030203" pitchFamily="34" charset="0"/>
              </a:rPr>
            </a:br>
            <a:r>
              <a:rPr lang="en-US" sz="1800" dirty="0">
                <a:latin typeface="Lato" panose="020F0502020204030203" pitchFamily="34" charset="0"/>
                <a:ea typeface="Lato" panose="020F0502020204030203" pitchFamily="34" charset="0"/>
                <a:cs typeface="Lato" panose="020F0502020204030203" pitchFamily="34" charset="0"/>
              </a:rPr>
              <a:t>5. Outline process for accommodation requests.</a:t>
            </a:r>
            <a:br>
              <a:rPr lang="en-US" sz="1800" dirty="0">
                <a:latin typeface="Lato" panose="020F0502020204030203" pitchFamily="34" charset="0"/>
                <a:ea typeface="Lato" panose="020F0502020204030203" pitchFamily="34" charset="0"/>
                <a:cs typeface="Lato" panose="020F0502020204030203" pitchFamily="34" charset="0"/>
              </a:rPr>
            </a:br>
            <a:br>
              <a:rPr lang="en-US" sz="1800" dirty="0">
                <a:latin typeface="Lato" panose="020F0502020204030203" pitchFamily="34" charset="0"/>
                <a:ea typeface="Lato" panose="020F0502020204030203" pitchFamily="34" charset="0"/>
                <a:cs typeface="Lato" panose="020F0502020204030203" pitchFamily="34" charset="0"/>
              </a:rPr>
            </a:br>
            <a:r>
              <a:rPr lang="en-US" sz="1800" dirty="0">
                <a:latin typeface="Lato" panose="020F0502020204030203" pitchFamily="34" charset="0"/>
                <a:ea typeface="Lato" panose="020F0502020204030203" pitchFamily="34" charset="0"/>
                <a:cs typeface="Lato" panose="020F0502020204030203" pitchFamily="34" charset="0"/>
              </a:rPr>
              <a:t>6. Talk to an attorney if you have one. </a:t>
            </a:r>
            <a:endParaRPr lang="en-US" sz="16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704988889"/>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F0502020204030204"/>
              <a:ea typeface="+mn-ea"/>
              <a:cs typeface="+mn-cs"/>
            </a:endParaRPr>
          </a:p>
        </p:txBody>
      </p:sp>
      <p:sp>
        <p:nvSpPr>
          <p:cNvPr id="2" name="Title 1">
            <a:extLst>
              <a:ext uri="{FF2B5EF4-FFF2-40B4-BE49-F238E27FC236}">
                <a16:creationId xmlns:a16="http://schemas.microsoft.com/office/drawing/2014/main" id="{4010AF38-26DF-48B3-952C-4A9091D6863C}"/>
              </a:ext>
            </a:extLst>
          </p:cNvPr>
          <p:cNvSpPr>
            <a:spLocks noGrp="1"/>
          </p:cNvSpPr>
          <p:nvPr>
            <p:ph type="ctrTitle"/>
          </p:nvPr>
        </p:nvSpPr>
        <p:spPr>
          <a:xfrm>
            <a:off x="293615" y="639097"/>
            <a:ext cx="7263071" cy="3686015"/>
          </a:xfrm>
        </p:spPr>
        <p:txBody>
          <a:bodyPr>
            <a:normAutofit/>
          </a:bodyPr>
          <a:lstStyle/>
          <a:p>
            <a:r>
              <a:rPr lang="en-US" sz="8000" dirty="0"/>
              <a:t>Miscellaneous Fields</a:t>
            </a:r>
          </a:p>
        </p:txBody>
      </p:sp>
      <p:sp>
        <p:nvSpPr>
          <p:cNvPr id="3" name="Subtitle 2">
            <a:extLst>
              <a:ext uri="{FF2B5EF4-FFF2-40B4-BE49-F238E27FC236}">
                <a16:creationId xmlns:a16="http://schemas.microsoft.com/office/drawing/2014/main" id="{37FC2D8F-56D2-4ADF-B439-0E09E7C37894}"/>
              </a:ext>
            </a:extLst>
          </p:cNvPr>
          <p:cNvSpPr>
            <a:spLocks noGrp="1"/>
          </p:cNvSpPr>
          <p:nvPr>
            <p:ph type="subTitle" idx="1"/>
          </p:nvPr>
        </p:nvSpPr>
        <p:spPr>
          <a:xfrm>
            <a:off x="632899" y="4672739"/>
            <a:ext cx="6269347" cy="1021498"/>
          </a:xfrm>
        </p:spPr>
        <p:txBody>
          <a:bodyPr>
            <a:normAutofit/>
          </a:bodyPr>
          <a:lstStyle/>
          <a:p>
            <a:r>
              <a:rPr lang="en-US" sz="2400" dirty="0">
                <a:solidFill>
                  <a:schemeClr val="tx1">
                    <a:lumMod val="85000"/>
                    <a:lumOff val="15000"/>
                  </a:schemeClr>
                </a:solidFill>
              </a:rPr>
              <a:t>Tracking Vaccination Status and Covid testing</a:t>
            </a:r>
          </a:p>
        </p:txBody>
      </p:sp>
      <p:cxnSp>
        <p:nvCxnSpPr>
          <p:cNvPr id="29" name="Straight Connector 28">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44179"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08AC96E-AA33-4309-B51D-072F59E6EC0B}"/>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556686" y="1"/>
            <a:ext cx="4635315" cy="6857999"/>
          </a:xfrm>
          <a:prstGeom prst="rect">
            <a:avLst/>
          </a:prstGeom>
        </p:spPr>
      </p:pic>
    </p:spTree>
    <p:extLst>
      <p:ext uri="{BB962C8B-B14F-4D97-AF65-F5344CB8AC3E}">
        <p14:creationId xmlns:p14="http://schemas.microsoft.com/office/powerpoint/2010/main" val="30938870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5">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7702AF-F0F7-4948-983F-431884DA1225}"/>
              </a:ext>
            </a:extLst>
          </p:cNvPr>
          <p:cNvSpPr>
            <a:spLocks noGrp="1"/>
          </p:cNvSpPr>
          <p:nvPr>
            <p:ph type="title"/>
          </p:nvPr>
        </p:nvSpPr>
        <p:spPr>
          <a:xfrm>
            <a:off x="8614786" y="516836"/>
            <a:ext cx="3321052" cy="1960234"/>
          </a:xfrm>
        </p:spPr>
        <p:txBody>
          <a:bodyPr>
            <a:normAutofit/>
          </a:bodyPr>
          <a:lstStyle/>
          <a:p>
            <a:r>
              <a:rPr lang="en-US" sz="4100" dirty="0">
                <a:solidFill>
                  <a:srgbClr val="3B4F60"/>
                </a:solidFill>
              </a:rPr>
              <a:t>COVID Vaccination Status</a:t>
            </a:r>
          </a:p>
        </p:txBody>
      </p:sp>
      <p:pic>
        <p:nvPicPr>
          <p:cNvPr id="5" name="Picture 4">
            <a:extLst>
              <a:ext uri="{FF2B5EF4-FFF2-40B4-BE49-F238E27FC236}">
                <a16:creationId xmlns:a16="http://schemas.microsoft.com/office/drawing/2014/main" id="{035D097B-2E7C-4F36-A88C-D80562A2969B}"/>
              </a:ext>
            </a:extLst>
          </p:cNvPr>
          <p:cNvPicPr>
            <a:picLocks noChangeAspect="1"/>
          </p:cNvPicPr>
          <p:nvPr/>
        </p:nvPicPr>
        <p:blipFill rotWithShape="1">
          <a:blip r:embed="rId2"/>
          <a:srcRect l="9557" r="11790"/>
          <a:stretch/>
        </p:blipFill>
        <p:spPr>
          <a:xfrm>
            <a:off x="-1" y="10"/>
            <a:ext cx="8111272" cy="6857990"/>
          </a:xfrm>
          <a:prstGeom prst="rect">
            <a:avLst/>
          </a:prstGeom>
        </p:spPr>
      </p:pic>
      <p:cxnSp>
        <p:nvCxnSpPr>
          <p:cNvPr id="25" name="Straight Connector 17">
            <a:extLst>
              <a:ext uri="{FF2B5EF4-FFF2-40B4-BE49-F238E27FC236}">
                <a16:creationId xmlns:a16="http://schemas.microsoft.com/office/drawing/2014/main" id="{5A0A5CF6-407C-4691-8122-49DF69D002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30145" y="2633962"/>
            <a:ext cx="292608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E925F63-40E4-4EE9-B51F-A7BFCD818B00}"/>
              </a:ext>
            </a:extLst>
          </p:cNvPr>
          <p:cNvSpPr>
            <a:spLocks noGrp="1"/>
          </p:cNvSpPr>
          <p:nvPr>
            <p:ph idx="1"/>
          </p:nvPr>
        </p:nvSpPr>
        <p:spPr>
          <a:xfrm>
            <a:off x="8614786" y="2790855"/>
            <a:ext cx="3084844" cy="3311766"/>
          </a:xfrm>
        </p:spPr>
        <p:txBody>
          <a:bodyPr>
            <a:normAutofit/>
          </a:bodyPr>
          <a:lstStyle/>
          <a:p>
            <a:r>
              <a:rPr lang="en-US" sz="1600" dirty="0"/>
              <a:t>Employee COVID vaccination status can be tracked under </a:t>
            </a:r>
            <a:r>
              <a:rPr lang="en-US" sz="1600" dirty="0" err="1"/>
              <a:t>Misc</a:t>
            </a:r>
            <a:r>
              <a:rPr lang="en-US" sz="1600" dirty="0"/>
              <a:t> Fields</a:t>
            </a:r>
          </a:p>
          <a:p>
            <a:endParaRPr lang="en-US" sz="1600" dirty="0"/>
          </a:p>
        </p:txBody>
      </p:sp>
    </p:spTree>
    <p:extLst>
      <p:ext uri="{BB962C8B-B14F-4D97-AF65-F5344CB8AC3E}">
        <p14:creationId xmlns:p14="http://schemas.microsoft.com/office/powerpoint/2010/main" val="3200092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DD736-A210-465D-9D98-8C0C2F7341E7}"/>
              </a:ext>
            </a:extLst>
          </p:cNvPr>
          <p:cNvSpPr>
            <a:spLocks noGrp="1"/>
          </p:cNvSpPr>
          <p:nvPr>
            <p:ph type="title"/>
          </p:nvPr>
        </p:nvSpPr>
        <p:spPr>
          <a:xfrm>
            <a:off x="762001" y="803325"/>
            <a:ext cx="5314536" cy="1325563"/>
          </a:xfrm>
        </p:spPr>
        <p:txBody>
          <a:bodyPr vert="horz" lIns="91440" tIns="45720" rIns="91440" bIns="45720" rtlCol="0" anchor="ctr">
            <a:normAutofit/>
          </a:bodyPr>
          <a:lstStyle/>
          <a:p>
            <a:r>
              <a:rPr lang="en-US" dirty="0"/>
              <a:t>Housekeeping</a:t>
            </a:r>
          </a:p>
        </p:txBody>
      </p:sp>
      <p:sp>
        <p:nvSpPr>
          <p:cNvPr id="6" name="TextBox 5">
            <a:extLst>
              <a:ext uri="{FF2B5EF4-FFF2-40B4-BE49-F238E27FC236}">
                <a16:creationId xmlns:a16="http://schemas.microsoft.com/office/drawing/2014/main" id="{BE9B7D07-C9D1-497E-9333-03C7CF2AD75F}"/>
              </a:ext>
            </a:extLst>
          </p:cNvPr>
          <p:cNvSpPr txBox="1"/>
          <p:nvPr/>
        </p:nvSpPr>
        <p:spPr>
          <a:xfrm>
            <a:off x="762000" y="2279018"/>
            <a:ext cx="5314543" cy="3375920"/>
          </a:xfrm>
          <a:prstGeom prst="rect">
            <a:avLst/>
          </a:prstGeom>
        </p:spPr>
        <p:txBody>
          <a:bodyPr vert="horz" lIns="91440" tIns="45720" rIns="91440" bIns="45720" rtlCol="0" anchor="t">
            <a:normAutofit/>
          </a:bodyPr>
          <a:lstStyle/>
          <a:p>
            <a:pPr marL="342900" indent="-228600">
              <a:lnSpc>
                <a:spcPct val="90000"/>
              </a:lnSpc>
              <a:spcAft>
                <a:spcPts val="600"/>
              </a:spcAft>
              <a:buFont typeface="Arial" panose="020B0604020202020204" pitchFamily="34" charset="0"/>
              <a:buChar char="•"/>
            </a:pPr>
            <a:r>
              <a:rPr lang="en-US" dirty="0"/>
              <a:t>We will record this webinar and post it on our website by end of day today (COVID-19 resource page)</a:t>
            </a:r>
            <a:br>
              <a:rPr lang="en-US" dirty="0"/>
            </a:br>
            <a:endParaRPr lang="en-US" dirty="0"/>
          </a:p>
          <a:p>
            <a:pPr marL="342900" indent="-228600">
              <a:lnSpc>
                <a:spcPct val="90000"/>
              </a:lnSpc>
              <a:spcAft>
                <a:spcPts val="600"/>
              </a:spcAft>
              <a:buFont typeface="Arial" panose="020B0604020202020204" pitchFamily="34" charset="0"/>
              <a:buChar char="•"/>
            </a:pPr>
            <a:r>
              <a:rPr lang="en-US" dirty="0"/>
              <a:t>Please submit questions via the Q&amp;A function, not the Chat</a:t>
            </a:r>
            <a:br>
              <a:rPr lang="en-US" dirty="0"/>
            </a:br>
            <a:endParaRPr lang="en-US" dirty="0"/>
          </a:p>
          <a:p>
            <a:pPr marL="342900" indent="-228600">
              <a:lnSpc>
                <a:spcPct val="90000"/>
              </a:lnSpc>
              <a:spcAft>
                <a:spcPts val="600"/>
              </a:spcAft>
              <a:buFont typeface="Arial" panose="020B0604020202020204" pitchFamily="34" charset="0"/>
              <a:buChar char="•"/>
            </a:pPr>
            <a:r>
              <a:rPr lang="en-US" dirty="0"/>
              <a:t>OR submit to questions@dominionpayroll.com</a:t>
            </a:r>
          </a:p>
          <a:p>
            <a:pPr indent="-228600">
              <a:lnSpc>
                <a:spcPct val="90000"/>
              </a:lnSpc>
              <a:spcAft>
                <a:spcPts val="600"/>
              </a:spcAft>
              <a:buFont typeface="Arial" panose="020B0604020202020204" pitchFamily="34" charset="0"/>
              <a:buChar char="•"/>
            </a:pPr>
            <a:endParaRPr lang="en-US" dirty="0"/>
          </a:p>
        </p:txBody>
      </p:sp>
      <p:sp>
        <p:nvSpPr>
          <p:cNvPr id="16" name="Freeform: Shape 15">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rotWithShape="1">
          <a:blip r:embed="rId2"/>
          <a:srcRect l="35764" r="2" b="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spTree>
    <p:extLst>
      <p:ext uri="{BB962C8B-B14F-4D97-AF65-F5344CB8AC3E}">
        <p14:creationId xmlns:p14="http://schemas.microsoft.com/office/powerpoint/2010/main" val="1412374337"/>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EE362070-691D-44DB-98D4-BC61774B0E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56E83A-0682-42AF-950F-19171D0D79CC}"/>
              </a:ext>
            </a:extLst>
          </p:cNvPr>
          <p:cNvSpPr>
            <a:spLocks noGrp="1"/>
          </p:cNvSpPr>
          <p:nvPr>
            <p:ph type="title"/>
          </p:nvPr>
        </p:nvSpPr>
        <p:spPr>
          <a:xfrm>
            <a:off x="3836504" y="758951"/>
            <a:ext cx="7319175" cy="3374931"/>
          </a:xfrm>
        </p:spPr>
        <p:txBody>
          <a:bodyPr vert="horz" lIns="91440" tIns="45720" rIns="91440" bIns="45720" rtlCol="0" anchor="b">
            <a:normAutofit fontScale="90000"/>
          </a:bodyPr>
          <a:lstStyle/>
          <a:p>
            <a:r>
              <a:rPr lang="en-US" sz="8000" dirty="0">
                <a:solidFill>
                  <a:schemeClr val="tx1">
                    <a:lumMod val="85000"/>
                    <a:lumOff val="15000"/>
                  </a:schemeClr>
                </a:solidFill>
              </a:rPr>
              <a:t>Client Admin Access to </a:t>
            </a:r>
            <a:r>
              <a:rPr lang="en-US" sz="8000" dirty="0" err="1">
                <a:solidFill>
                  <a:schemeClr val="tx1">
                    <a:lumMod val="85000"/>
                    <a:lumOff val="15000"/>
                  </a:schemeClr>
                </a:solidFill>
              </a:rPr>
              <a:t>Misc</a:t>
            </a:r>
            <a:r>
              <a:rPr lang="en-US" sz="8000" dirty="0">
                <a:solidFill>
                  <a:schemeClr val="tx1">
                    <a:lumMod val="85000"/>
                    <a:lumOff val="15000"/>
                  </a:schemeClr>
                </a:solidFill>
              </a:rPr>
              <a:t> Fields</a:t>
            </a:r>
          </a:p>
        </p:txBody>
      </p:sp>
      <p:sp>
        <p:nvSpPr>
          <p:cNvPr id="3" name="Content Placeholder 2">
            <a:extLst>
              <a:ext uri="{FF2B5EF4-FFF2-40B4-BE49-F238E27FC236}">
                <a16:creationId xmlns:a16="http://schemas.microsoft.com/office/drawing/2014/main" id="{52AB246D-B3BB-4A29-9020-C66DD5103B72}"/>
              </a:ext>
            </a:extLst>
          </p:cNvPr>
          <p:cNvSpPr>
            <a:spLocks noGrp="1"/>
          </p:cNvSpPr>
          <p:nvPr>
            <p:ph idx="1"/>
          </p:nvPr>
        </p:nvSpPr>
        <p:spPr>
          <a:xfrm>
            <a:off x="3836504" y="4455620"/>
            <a:ext cx="7321946" cy="1143000"/>
          </a:xfrm>
        </p:spPr>
        <p:txBody>
          <a:bodyPr vert="horz" lIns="91440" tIns="45720" rIns="91440" bIns="45720" rtlCol="0">
            <a:normAutofit/>
          </a:bodyPr>
          <a:lstStyle/>
          <a:p>
            <a:pPr marL="0" indent="0">
              <a:lnSpc>
                <a:spcPct val="100000"/>
              </a:lnSpc>
              <a:buNone/>
            </a:pPr>
            <a:r>
              <a:rPr lang="en-US" sz="2400" cap="all" spc="200" dirty="0">
                <a:solidFill>
                  <a:schemeClr val="tx1"/>
                </a:solidFill>
              </a:rPr>
              <a:t>Check and to see if you have access to </a:t>
            </a:r>
            <a:r>
              <a:rPr lang="en-US" sz="2400" cap="all" spc="200" dirty="0" err="1">
                <a:solidFill>
                  <a:schemeClr val="tx1"/>
                </a:solidFill>
              </a:rPr>
              <a:t>Misc</a:t>
            </a:r>
            <a:r>
              <a:rPr lang="en-US" sz="2400" cap="all" spc="200" dirty="0">
                <a:solidFill>
                  <a:schemeClr val="tx1"/>
                </a:solidFill>
              </a:rPr>
              <a:t> Fields under Employee Management</a:t>
            </a:r>
          </a:p>
        </p:txBody>
      </p:sp>
      <p:cxnSp>
        <p:nvCxnSpPr>
          <p:cNvPr id="16" name="Straight Connector 15">
            <a:extLst>
              <a:ext uri="{FF2B5EF4-FFF2-40B4-BE49-F238E27FC236}">
                <a16:creationId xmlns:a16="http://schemas.microsoft.com/office/drawing/2014/main" id="{5A7EFE9C-DAE7-4ECA-BDB2-34E2534B8AB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8251" y="4294753"/>
            <a:ext cx="71323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32DB1480-5B24-4B37-B70E-C74945DD91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a:extLst>
              <a:ext uri="{FF2B5EF4-FFF2-40B4-BE49-F238E27FC236}">
                <a16:creationId xmlns:a16="http://schemas.microsoft.com/office/drawing/2014/main" id="{464698BC-0541-4925-BD71-52FF975D528F}"/>
              </a:ext>
            </a:extLst>
          </p:cNvPr>
          <p:cNvPicPr>
            <a:picLocks noChangeAspect="1"/>
          </p:cNvPicPr>
          <p:nvPr/>
        </p:nvPicPr>
        <p:blipFill>
          <a:blip r:embed="rId3"/>
          <a:stretch>
            <a:fillRect/>
          </a:stretch>
        </p:blipFill>
        <p:spPr>
          <a:xfrm>
            <a:off x="1033550" y="893270"/>
            <a:ext cx="2047875" cy="4133850"/>
          </a:xfrm>
          <a:prstGeom prst="rect">
            <a:avLst/>
          </a:prstGeom>
        </p:spPr>
      </p:pic>
    </p:spTree>
    <p:extLst>
      <p:ext uri="{BB962C8B-B14F-4D97-AF65-F5344CB8AC3E}">
        <p14:creationId xmlns:p14="http://schemas.microsoft.com/office/powerpoint/2010/main" val="24087113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E71EA3-0C81-4E7F-B09C-CAAC01F9B3A6}"/>
              </a:ext>
            </a:extLst>
          </p:cNvPr>
          <p:cNvPicPr>
            <a:picLocks noChangeAspect="1"/>
          </p:cNvPicPr>
          <p:nvPr/>
        </p:nvPicPr>
        <p:blipFill>
          <a:blip r:embed="rId3"/>
          <a:stretch>
            <a:fillRect/>
          </a:stretch>
        </p:blipFill>
        <p:spPr>
          <a:xfrm>
            <a:off x="7054687" y="1331905"/>
            <a:ext cx="3295650" cy="2447925"/>
          </a:xfrm>
          <a:prstGeom prst="rect">
            <a:avLst/>
          </a:prstGeom>
        </p:spPr>
      </p:pic>
      <p:pic>
        <p:nvPicPr>
          <p:cNvPr id="5" name="Picture 4">
            <a:extLst>
              <a:ext uri="{FF2B5EF4-FFF2-40B4-BE49-F238E27FC236}">
                <a16:creationId xmlns:a16="http://schemas.microsoft.com/office/drawing/2014/main" id="{BDAAFD63-CC61-4C07-9C7F-5F6F174226DF}"/>
              </a:ext>
            </a:extLst>
          </p:cNvPr>
          <p:cNvPicPr>
            <a:picLocks noChangeAspect="1"/>
          </p:cNvPicPr>
          <p:nvPr/>
        </p:nvPicPr>
        <p:blipFill>
          <a:blip r:embed="rId4"/>
          <a:stretch>
            <a:fillRect/>
          </a:stretch>
        </p:blipFill>
        <p:spPr>
          <a:xfrm>
            <a:off x="953276" y="1253409"/>
            <a:ext cx="4724400" cy="2009775"/>
          </a:xfrm>
          <a:prstGeom prst="rect">
            <a:avLst/>
          </a:prstGeom>
        </p:spPr>
      </p:pic>
      <p:sp>
        <p:nvSpPr>
          <p:cNvPr id="6" name="TextBox 5">
            <a:extLst>
              <a:ext uri="{FF2B5EF4-FFF2-40B4-BE49-F238E27FC236}">
                <a16:creationId xmlns:a16="http://schemas.microsoft.com/office/drawing/2014/main" id="{7EF08796-1D27-4442-BFC5-AB3382CEB5D8}"/>
              </a:ext>
            </a:extLst>
          </p:cNvPr>
          <p:cNvSpPr txBox="1"/>
          <p:nvPr/>
        </p:nvSpPr>
        <p:spPr>
          <a:xfrm>
            <a:off x="452760" y="4606146"/>
            <a:ext cx="11514338" cy="923330"/>
          </a:xfrm>
          <a:prstGeom prst="rect">
            <a:avLst/>
          </a:prstGeom>
          <a:noFill/>
        </p:spPr>
        <p:txBody>
          <a:bodyPr wrap="square" rtlCol="0">
            <a:spAutoFit/>
          </a:bodyPr>
          <a:lstStyle/>
          <a:p>
            <a:r>
              <a:rPr lang="en-US" dirty="0"/>
              <a:t>To grant access to the </a:t>
            </a:r>
            <a:r>
              <a:rPr lang="en-US" dirty="0" err="1"/>
              <a:t>Misc</a:t>
            </a:r>
            <a:r>
              <a:rPr lang="en-US" dirty="0"/>
              <a:t> Field Screen please contact customer service at </a:t>
            </a:r>
            <a:r>
              <a:rPr lang="en-US" dirty="0">
                <a:hlinkClick r:id="rId5"/>
              </a:rPr>
              <a:t>customerservice@dominionpayroll.com</a:t>
            </a:r>
            <a:r>
              <a:rPr lang="en-US" dirty="0"/>
              <a:t> to ask for the self-service role of ESS </a:t>
            </a:r>
            <a:r>
              <a:rPr lang="en-US" dirty="0" err="1"/>
              <a:t>Misc</a:t>
            </a:r>
            <a:r>
              <a:rPr lang="en-US" dirty="0"/>
              <a:t> Field FA (full access) be enabled for the employee and/or manager/supervisor to enter info. ESS </a:t>
            </a:r>
            <a:r>
              <a:rPr lang="en-US" dirty="0" err="1"/>
              <a:t>Misc</a:t>
            </a:r>
            <a:r>
              <a:rPr lang="en-US" dirty="0"/>
              <a:t> Fields RO is read only</a:t>
            </a:r>
          </a:p>
        </p:txBody>
      </p:sp>
      <p:pic>
        <p:nvPicPr>
          <p:cNvPr id="8" name="Picture 7">
            <a:extLst>
              <a:ext uri="{FF2B5EF4-FFF2-40B4-BE49-F238E27FC236}">
                <a16:creationId xmlns:a16="http://schemas.microsoft.com/office/drawing/2014/main" id="{2B9E6BD9-1978-4741-A33F-BE4BDE376C09}"/>
              </a:ext>
            </a:extLst>
          </p:cNvPr>
          <p:cNvPicPr>
            <a:picLocks noChangeAspect="1"/>
          </p:cNvPicPr>
          <p:nvPr/>
        </p:nvPicPr>
        <p:blipFill>
          <a:blip r:embed="rId6"/>
          <a:stretch>
            <a:fillRect/>
          </a:stretch>
        </p:blipFill>
        <p:spPr>
          <a:xfrm>
            <a:off x="1148538" y="3277312"/>
            <a:ext cx="4333875" cy="523875"/>
          </a:xfrm>
          <a:prstGeom prst="rect">
            <a:avLst/>
          </a:prstGeom>
        </p:spPr>
      </p:pic>
      <p:sp>
        <p:nvSpPr>
          <p:cNvPr id="9" name="TextBox 8">
            <a:extLst>
              <a:ext uri="{FF2B5EF4-FFF2-40B4-BE49-F238E27FC236}">
                <a16:creationId xmlns:a16="http://schemas.microsoft.com/office/drawing/2014/main" id="{4800487A-53ED-4C02-B995-10B3C4212283}"/>
              </a:ext>
            </a:extLst>
          </p:cNvPr>
          <p:cNvSpPr txBox="1"/>
          <p:nvPr/>
        </p:nvSpPr>
        <p:spPr>
          <a:xfrm>
            <a:off x="1" y="266101"/>
            <a:ext cx="12192000" cy="369332"/>
          </a:xfrm>
          <a:prstGeom prst="rect">
            <a:avLst/>
          </a:prstGeom>
          <a:noFill/>
          <a:ln w="28575">
            <a:solidFill>
              <a:srgbClr val="0070C0"/>
            </a:solidFill>
          </a:ln>
        </p:spPr>
        <p:txBody>
          <a:bodyPr wrap="square" rtlCol="0">
            <a:spAutoFit/>
          </a:bodyPr>
          <a:lstStyle/>
          <a:p>
            <a:r>
              <a:rPr lang="en-US" dirty="0"/>
              <a:t>Granting employees and/or managers/supervisors access to </a:t>
            </a:r>
            <a:r>
              <a:rPr lang="en-US" dirty="0" err="1"/>
              <a:t>misc</a:t>
            </a:r>
            <a:r>
              <a:rPr lang="en-US" dirty="0"/>
              <a:t> fields to be able to enter information is a two step process</a:t>
            </a:r>
          </a:p>
        </p:txBody>
      </p:sp>
      <p:sp>
        <p:nvSpPr>
          <p:cNvPr id="10" name="TextBox 9">
            <a:extLst>
              <a:ext uri="{FF2B5EF4-FFF2-40B4-BE49-F238E27FC236}">
                <a16:creationId xmlns:a16="http://schemas.microsoft.com/office/drawing/2014/main" id="{671C93C6-8CC8-4BAD-BAE0-DDFE4E2990A3}"/>
              </a:ext>
            </a:extLst>
          </p:cNvPr>
          <p:cNvSpPr txBox="1"/>
          <p:nvPr/>
        </p:nvSpPr>
        <p:spPr>
          <a:xfrm>
            <a:off x="2434672" y="3801187"/>
            <a:ext cx="3442996" cy="369332"/>
          </a:xfrm>
          <a:prstGeom prst="rect">
            <a:avLst/>
          </a:prstGeom>
          <a:noFill/>
        </p:spPr>
        <p:txBody>
          <a:bodyPr wrap="square" rtlCol="0">
            <a:spAutoFit/>
          </a:bodyPr>
          <a:lstStyle/>
          <a:p>
            <a:r>
              <a:rPr lang="en-US" dirty="0"/>
              <a:t>Screen Access</a:t>
            </a:r>
          </a:p>
        </p:txBody>
      </p:sp>
      <p:sp>
        <p:nvSpPr>
          <p:cNvPr id="11" name="TextBox 10">
            <a:extLst>
              <a:ext uri="{FF2B5EF4-FFF2-40B4-BE49-F238E27FC236}">
                <a16:creationId xmlns:a16="http://schemas.microsoft.com/office/drawing/2014/main" id="{D57A8036-BDFA-4D8D-AD97-C89AA9F76A24}"/>
              </a:ext>
            </a:extLst>
          </p:cNvPr>
          <p:cNvSpPr txBox="1"/>
          <p:nvPr/>
        </p:nvSpPr>
        <p:spPr>
          <a:xfrm>
            <a:off x="8058287" y="3789368"/>
            <a:ext cx="2528596" cy="369332"/>
          </a:xfrm>
          <a:prstGeom prst="rect">
            <a:avLst/>
          </a:prstGeom>
          <a:noFill/>
        </p:spPr>
        <p:txBody>
          <a:bodyPr wrap="square" rtlCol="0">
            <a:spAutoFit/>
          </a:bodyPr>
          <a:lstStyle/>
          <a:p>
            <a:r>
              <a:rPr lang="en-US" dirty="0"/>
              <a:t>Field Access</a:t>
            </a:r>
          </a:p>
        </p:txBody>
      </p:sp>
      <p:sp>
        <p:nvSpPr>
          <p:cNvPr id="12" name="Rectangle 11">
            <a:extLst>
              <a:ext uri="{FF2B5EF4-FFF2-40B4-BE49-F238E27FC236}">
                <a16:creationId xmlns:a16="http://schemas.microsoft.com/office/drawing/2014/main" id="{807FA684-D946-4BF3-B342-CED083A588DB}"/>
              </a:ext>
            </a:extLst>
          </p:cNvPr>
          <p:cNvSpPr/>
          <p:nvPr/>
        </p:nvSpPr>
        <p:spPr>
          <a:xfrm>
            <a:off x="816413" y="1194812"/>
            <a:ext cx="4998128" cy="308310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BB54F06-CA3A-409C-ADDD-C3BEB5E0C12F}"/>
              </a:ext>
            </a:extLst>
          </p:cNvPr>
          <p:cNvSpPr/>
          <p:nvPr/>
        </p:nvSpPr>
        <p:spPr>
          <a:xfrm>
            <a:off x="6818141" y="1194812"/>
            <a:ext cx="3768742" cy="308310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24420028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21">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9A0C940-7BBB-4A95-8FBA-A42B4A224D61}"/>
              </a:ext>
            </a:extLst>
          </p:cNvPr>
          <p:cNvSpPr>
            <a:spLocks noGrp="1"/>
          </p:cNvSpPr>
          <p:nvPr>
            <p:ph type="title"/>
          </p:nvPr>
        </p:nvSpPr>
        <p:spPr>
          <a:xfrm>
            <a:off x="643467" y="516835"/>
            <a:ext cx="3448259" cy="1666501"/>
          </a:xfrm>
        </p:spPr>
        <p:txBody>
          <a:bodyPr>
            <a:normAutofit/>
          </a:bodyPr>
          <a:lstStyle/>
          <a:p>
            <a:r>
              <a:rPr lang="en-US" sz="2800" dirty="0">
                <a:solidFill>
                  <a:srgbClr val="FFFFFF"/>
                </a:solidFill>
              </a:rPr>
              <a:t>What does the </a:t>
            </a:r>
            <a:r>
              <a:rPr lang="en-US" sz="2800" dirty="0" err="1">
                <a:solidFill>
                  <a:srgbClr val="FFFFFF"/>
                </a:solidFill>
              </a:rPr>
              <a:t>Misc</a:t>
            </a:r>
            <a:r>
              <a:rPr lang="en-US" sz="2800" dirty="0">
                <a:solidFill>
                  <a:srgbClr val="FFFFFF"/>
                </a:solidFill>
              </a:rPr>
              <a:t> Field Screen look like to those who have access?</a:t>
            </a:r>
          </a:p>
        </p:txBody>
      </p:sp>
      <p:cxnSp>
        <p:nvCxnSpPr>
          <p:cNvPr id="37" name="Straight Connector 23">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686" y="2353592"/>
            <a:ext cx="32918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55E26E41-2138-4571-BCD5-A9E0016FF0FE}"/>
              </a:ext>
            </a:extLst>
          </p:cNvPr>
          <p:cNvPicPr>
            <a:picLocks noChangeAspect="1"/>
          </p:cNvPicPr>
          <p:nvPr/>
        </p:nvPicPr>
        <p:blipFill>
          <a:blip r:embed="rId3"/>
          <a:stretch>
            <a:fillRect/>
          </a:stretch>
        </p:blipFill>
        <p:spPr>
          <a:xfrm>
            <a:off x="5609488" y="497821"/>
            <a:ext cx="4981575" cy="5391150"/>
          </a:xfrm>
          <a:prstGeom prst="rect">
            <a:avLst/>
          </a:prstGeom>
        </p:spPr>
      </p:pic>
    </p:spTree>
    <p:extLst>
      <p:ext uri="{BB962C8B-B14F-4D97-AF65-F5344CB8AC3E}">
        <p14:creationId xmlns:p14="http://schemas.microsoft.com/office/powerpoint/2010/main" val="3372103935"/>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102A2-2931-488C-8786-7F06F6FDC41F}"/>
              </a:ext>
            </a:extLst>
          </p:cNvPr>
          <p:cNvSpPr>
            <a:spLocks noGrp="1"/>
          </p:cNvSpPr>
          <p:nvPr>
            <p:ph type="title"/>
          </p:nvPr>
        </p:nvSpPr>
        <p:spPr/>
        <p:txBody>
          <a:bodyPr/>
          <a:lstStyle/>
          <a:p>
            <a:r>
              <a:rPr lang="en-US" dirty="0"/>
              <a:t>Reporting</a:t>
            </a:r>
          </a:p>
        </p:txBody>
      </p:sp>
      <p:sp>
        <p:nvSpPr>
          <p:cNvPr id="4" name="Text Placeholder 3">
            <a:extLst>
              <a:ext uri="{FF2B5EF4-FFF2-40B4-BE49-F238E27FC236}">
                <a16:creationId xmlns:a16="http://schemas.microsoft.com/office/drawing/2014/main" id="{53FA92FD-DDEA-4521-AD16-DB08E51A13F9}"/>
              </a:ext>
            </a:extLst>
          </p:cNvPr>
          <p:cNvSpPr>
            <a:spLocks noGrp="1"/>
          </p:cNvSpPr>
          <p:nvPr>
            <p:ph type="body" sz="half" idx="2"/>
          </p:nvPr>
        </p:nvSpPr>
        <p:spPr/>
        <p:txBody>
          <a:bodyPr/>
          <a:lstStyle/>
          <a:p>
            <a:r>
              <a:rPr lang="en-US" dirty="0"/>
              <a:t>A custom HR report can be written to capture all the data collected. </a:t>
            </a:r>
          </a:p>
        </p:txBody>
      </p:sp>
      <p:pic>
        <p:nvPicPr>
          <p:cNvPr id="10" name="Content Placeholder 9">
            <a:extLst>
              <a:ext uri="{FF2B5EF4-FFF2-40B4-BE49-F238E27FC236}">
                <a16:creationId xmlns:a16="http://schemas.microsoft.com/office/drawing/2014/main" id="{64DB8554-B5D7-48B6-97BF-5CF90AF7D869}"/>
              </a:ext>
            </a:extLst>
          </p:cNvPr>
          <p:cNvPicPr>
            <a:picLocks noGrp="1" noChangeAspect="1"/>
          </p:cNvPicPr>
          <p:nvPr>
            <p:ph idx="1"/>
          </p:nvPr>
        </p:nvPicPr>
        <p:blipFill>
          <a:blip r:embed="rId3"/>
          <a:stretch>
            <a:fillRect/>
          </a:stretch>
        </p:blipFill>
        <p:spPr>
          <a:xfrm>
            <a:off x="5570441" y="812800"/>
            <a:ext cx="5705669" cy="5294313"/>
          </a:xfrm>
        </p:spPr>
      </p:pic>
    </p:spTree>
    <p:extLst>
      <p:ext uri="{BB962C8B-B14F-4D97-AF65-F5344CB8AC3E}">
        <p14:creationId xmlns:p14="http://schemas.microsoft.com/office/powerpoint/2010/main" val="29871551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D40791F6-715D-481A-9C4A-3645AECFD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A0C940-7BBB-4A95-8FBA-A42B4A224D61}"/>
              </a:ext>
            </a:extLst>
          </p:cNvPr>
          <p:cNvSpPr>
            <a:spLocks noGrp="1"/>
          </p:cNvSpPr>
          <p:nvPr>
            <p:ph type="title"/>
          </p:nvPr>
        </p:nvSpPr>
        <p:spPr>
          <a:xfrm>
            <a:off x="6096002" y="634946"/>
            <a:ext cx="5453741" cy="1450757"/>
          </a:xfrm>
        </p:spPr>
        <p:txBody>
          <a:bodyPr>
            <a:normAutofit/>
          </a:bodyPr>
          <a:lstStyle/>
          <a:p>
            <a:r>
              <a:rPr lang="en-US" sz="4000" dirty="0"/>
              <a:t>Uploading a COVID-19 Vaccination Card</a:t>
            </a:r>
          </a:p>
        </p:txBody>
      </p:sp>
      <p:pic>
        <p:nvPicPr>
          <p:cNvPr id="6" name="Picture 5">
            <a:extLst>
              <a:ext uri="{FF2B5EF4-FFF2-40B4-BE49-F238E27FC236}">
                <a16:creationId xmlns:a16="http://schemas.microsoft.com/office/drawing/2014/main" id="{6AA66C45-20CC-420B-8FAF-8FB1429910E2}"/>
              </a:ext>
            </a:extLst>
          </p:cNvPr>
          <p:cNvPicPr>
            <a:picLocks noChangeAspect="1"/>
          </p:cNvPicPr>
          <p:nvPr/>
        </p:nvPicPr>
        <p:blipFill>
          <a:blip r:embed="rId3"/>
          <a:stretch>
            <a:fillRect/>
          </a:stretch>
        </p:blipFill>
        <p:spPr>
          <a:xfrm>
            <a:off x="477868" y="298966"/>
            <a:ext cx="2249006" cy="1223360"/>
          </a:xfrm>
          <a:prstGeom prst="rect">
            <a:avLst/>
          </a:prstGeom>
        </p:spPr>
      </p:pic>
      <p:pic>
        <p:nvPicPr>
          <p:cNvPr id="10" name="Picture 9">
            <a:extLst>
              <a:ext uri="{FF2B5EF4-FFF2-40B4-BE49-F238E27FC236}">
                <a16:creationId xmlns:a16="http://schemas.microsoft.com/office/drawing/2014/main" id="{C1C72C94-0FA9-44FE-AA13-F8A7AAF6F217}"/>
              </a:ext>
            </a:extLst>
          </p:cNvPr>
          <p:cNvPicPr>
            <a:picLocks noChangeAspect="1"/>
          </p:cNvPicPr>
          <p:nvPr/>
        </p:nvPicPr>
        <p:blipFill>
          <a:blip r:embed="rId4"/>
          <a:stretch>
            <a:fillRect/>
          </a:stretch>
        </p:blipFill>
        <p:spPr>
          <a:xfrm>
            <a:off x="3266781" y="1360324"/>
            <a:ext cx="2249003" cy="1691110"/>
          </a:xfrm>
          <a:prstGeom prst="rect">
            <a:avLst/>
          </a:prstGeom>
        </p:spPr>
      </p:pic>
      <p:cxnSp>
        <p:nvCxnSpPr>
          <p:cNvPr id="45" name="Straight Connector 44">
            <a:extLst>
              <a:ext uri="{FF2B5EF4-FFF2-40B4-BE49-F238E27FC236}">
                <a16:creationId xmlns:a16="http://schemas.microsoft.com/office/drawing/2014/main" id="{740F83A4-FAC4-4867-95A5-BBFD280C7B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45533" y="2267421"/>
            <a:ext cx="46634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00D93AA-A8D7-48A1-9739-8CF7CA46DF0E}"/>
              </a:ext>
            </a:extLst>
          </p:cNvPr>
          <p:cNvPicPr>
            <a:picLocks noChangeAspect="1"/>
          </p:cNvPicPr>
          <p:nvPr/>
        </p:nvPicPr>
        <p:blipFill>
          <a:blip r:embed="rId5"/>
          <a:stretch>
            <a:fillRect/>
          </a:stretch>
        </p:blipFill>
        <p:spPr>
          <a:xfrm>
            <a:off x="477868" y="1837942"/>
            <a:ext cx="2249006" cy="2535063"/>
          </a:xfrm>
          <a:prstGeom prst="rect">
            <a:avLst/>
          </a:prstGeom>
        </p:spPr>
      </p:pic>
      <p:pic>
        <p:nvPicPr>
          <p:cNvPr id="12" name="Picture 11">
            <a:extLst>
              <a:ext uri="{FF2B5EF4-FFF2-40B4-BE49-F238E27FC236}">
                <a16:creationId xmlns:a16="http://schemas.microsoft.com/office/drawing/2014/main" id="{CE9544E9-2309-4704-88E5-570CD83B1739}"/>
              </a:ext>
            </a:extLst>
          </p:cNvPr>
          <p:cNvPicPr>
            <a:picLocks noChangeAspect="1"/>
          </p:cNvPicPr>
          <p:nvPr/>
        </p:nvPicPr>
        <p:blipFill>
          <a:blip r:embed="rId6"/>
          <a:stretch>
            <a:fillRect/>
          </a:stretch>
        </p:blipFill>
        <p:spPr>
          <a:xfrm>
            <a:off x="3204741" y="3794327"/>
            <a:ext cx="2249006" cy="1701171"/>
          </a:xfrm>
          <a:prstGeom prst="rect">
            <a:avLst/>
          </a:prstGeom>
        </p:spPr>
      </p:pic>
      <p:sp>
        <p:nvSpPr>
          <p:cNvPr id="38" name="Content Placeholder 11">
            <a:extLst>
              <a:ext uri="{FF2B5EF4-FFF2-40B4-BE49-F238E27FC236}">
                <a16:creationId xmlns:a16="http://schemas.microsoft.com/office/drawing/2014/main" id="{5A89A2EB-675B-4258-A4C2-47D2D768B22D}"/>
              </a:ext>
            </a:extLst>
          </p:cNvPr>
          <p:cNvSpPr>
            <a:spLocks noGrp="1"/>
          </p:cNvSpPr>
          <p:nvPr>
            <p:ph idx="1"/>
          </p:nvPr>
        </p:nvSpPr>
        <p:spPr>
          <a:xfrm>
            <a:off x="6096004" y="2407436"/>
            <a:ext cx="5453739" cy="3461658"/>
          </a:xfrm>
        </p:spPr>
        <p:txBody>
          <a:bodyPr>
            <a:normAutofit fontScale="85000" lnSpcReduction="20000"/>
          </a:bodyPr>
          <a:lstStyle/>
          <a:p>
            <a:r>
              <a:rPr lang="en-US" dirty="0"/>
              <a:t>1. Add a subcategory to Confidential PHI and EE uploads if needed</a:t>
            </a:r>
          </a:p>
          <a:p>
            <a:r>
              <a:rPr lang="en-US" dirty="0"/>
              <a:t>2. If your employees are using the new UI, they have the ability to upload their vaccination cards under the Confidential PHI. They would navigate to Personal &gt; Documents Confidential &gt; PHI</a:t>
            </a:r>
          </a:p>
          <a:p>
            <a:r>
              <a:rPr lang="en-US" dirty="0"/>
              <a:t>3. Once they have added their file, they can add a description and  determine who has access.</a:t>
            </a:r>
          </a:p>
          <a:p>
            <a:r>
              <a:rPr lang="en-US" dirty="0"/>
              <a:t>4. If your employees are using the core employee self service, they would navigate to Documents &gt; EE Uploads. An HR admin can change the category of the vaccination doc from EE Upload to Confidential PHI </a:t>
            </a:r>
          </a:p>
          <a:p>
            <a:endParaRPr lang="en-US" dirty="0"/>
          </a:p>
        </p:txBody>
      </p:sp>
      <p:sp>
        <p:nvSpPr>
          <p:cNvPr id="47" name="Rectangle 46">
            <a:extLst>
              <a:ext uri="{FF2B5EF4-FFF2-40B4-BE49-F238E27FC236}">
                <a16:creationId xmlns:a16="http://schemas.microsoft.com/office/drawing/2014/main" id="{811CBAFA-D7E0-40A7-BB94-2C05304B4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764273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D40791F6-715D-481A-9C4A-3645AECFD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A0C940-7BBB-4A95-8FBA-A42B4A224D61}"/>
              </a:ext>
            </a:extLst>
          </p:cNvPr>
          <p:cNvSpPr>
            <a:spLocks noGrp="1"/>
          </p:cNvSpPr>
          <p:nvPr>
            <p:ph type="title"/>
          </p:nvPr>
        </p:nvSpPr>
        <p:spPr>
          <a:xfrm>
            <a:off x="6096002" y="634946"/>
            <a:ext cx="5453741" cy="1450757"/>
          </a:xfrm>
        </p:spPr>
        <p:txBody>
          <a:bodyPr>
            <a:normAutofit/>
          </a:bodyPr>
          <a:lstStyle/>
          <a:p>
            <a:r>
              <a:rPr lang="en-US" sz="4000" dirty="0"/>
              <a:t>Documents on File Analytics</a:t>
            </a:r>
          </a:p>
        </p:txBody>
      </p:sp>
      <p:cxnSp>
        <p:nvCxnSpPr>
          <p:cNvPr id="45" name="Straight Connector 44">
            <a:extLst>
              <a:ext uri="{FF2B5EF4-FFF2-40B4-BE49-F238E27FC236}">
                <a16:creationId xmlns:a16="http://schemas.microsoft.com/office/drawing/2014/main" id="{740F83A4-FAC4-4867-95A5-BBFD280C7B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45533" y="2267421"/>
            <a:ext cx="46634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8" name="Content Placeholder 11">
            <a:extLst>
              <a:ext uri="{FF2B5EF4-FFF2-40B4-BE49-F238E27FC236}">
                <a16:creationId xmlns:a16="http://schemas.microsoft.com/office/drawing/2014/main" id="{5A89A2EB-675B-4258-A4C2-47D2D768B22D}"/>
              </a:ext>
            </a:extLst>
          </p:cNvPr>
          <p:cNvSpPr>
            <a:spLocks noGrp="1"/>
          </p:cNvSpPr>
          <p:nvPr>
            <p:ph idx="1"/>
          </p:nvPr>
        </p:nvSpPr>
        <p:spPr>
          <a:xfrm>
            <a:off x="6096004" y="2407436"/>
            <a:ext cx="5453739" cy="3461658"/>
          </a:xfrm>
        </p:spPr>
        <p:txBody>
          <a:bodyPr>
            <a:normAutofit/>
          </a:bodyPr>
          <a:lstStyle/>
          <a:p>
            <a:r>
              <a:rPr lang="en-US" dirty="0"/>
              <a:t>To quickly see what documents employees have on file, use the documents on File analytic. </a:t>
            </a:r>
          </a:p>
          <a:p>
            <a:r>
              <a:rPr lang="en-US" dirty="0"/>
              <a:t>Navigate to Employee Admin Tools &gt; Employee Analytics &gt; Documents on File</a:t>
            </a:r>
          </a:p>
          <a:p>
            <a:r>
              <a:rPr lang="en-US" dirty="0"/>
              <a:t>Use the filters to get the data you need</a:t>
            </a:r>
          </a:p>
        </p:txBody>
      </p:sp>
      <p:sp>
        <p:nvSpPr>
          <p:cNvPr id="47" name="Rectangle 46">
            <a:extLst>
              <a:ext uri="{FF2B5EF4-FFF2-40B4-BE49-F238E27FC236}">
                <a16:creationId xmlns:a16="http://schemas.microsoft.com/office/drawing/2014/main" id="{811CBAFA-D7E0-40A7-BB94-2C05304B4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a:extLst>
              <a:ext uri="{FF2B5EF4-FFF2-40B4-BE49-F238E27FC236}">
                <a16:creationId xmlns:a16="http://schemas.microsoft.com/office/drawing/2014/main" id="{1F74FFEB-8F71-40EF-9524-437EAEC07EC2}"/>
              </a:ext>
            </a:extLst>
          </p:cNvPr>
          <p:cNvPicPr>
            <a:picLocks noChangeAspect="1"/>
          </p:cNvPicPr>
          <p:nvPr/>
        </p:nvPicPr>
        <p:blipFill>
          <a:blip r:embed="rId3"/>
          <a:stretch>
            <a:fillRect/>
          </a:stretch>
        </p:blipFill>
        <p:spPr>
          <a:xfrm>
            <a:off x="642257" y="339090"/>
            <a:ext cx="2200275" cy="3009900"/>
          </a:xfrm>
          <a:prstGeom prst="rect">
            <a:avLst/>
          </a:prstGeom>
        </p:spPr>
      </p:pic>
      <p:pic>
        <p:nvPicPr>
          <p:cNvPr id="7" name="Picture 6">
            <a:extLst>
              <a:ext uri="{FF2B5EF4-FFF2-40B4-BE49-F238E27FC236}">
                <a16:creationId xmlns:a16="http://schemas.microsoft.com/office/drawing/2014/main" id="{8D8B0811-BE7E-4EF5-8545-B0E9739D8DAE}"/>
              </a:ext>
            </a:extLst>
          </p:cNvPr>
          <p:cNvPicPr>
            <a:picLocks noChangeAspect="1"/>
          </p:cNvPicPr>
          <p:nvPr/>
        </p:nvPicPr>
        <p:blipFill>
          <a:blip r:embed="rId4"/>
          <a:stretch>
            <a:fillRect/>
          </a:stretch>
        </p:blipFill>
        <p:spPr>
          <a:xfrm>
            <a:off x="3372457" y="1101725"/>
            <a:ext cx="2343150" cy="4857750"/>
          </a:xfrm>
          <a:prstGeom prst="rect">
            <a:avLst/>
          </a:prstGeom>
        </p:spPr>
      </p:pic>
    </p:spTree>
    <p:extLst>
      <p:ext uri="{BB962C8B-B14F-4D97-AF65-F5344CB8AC3E}">
        <p14:creationId xmlns:p14="http://schemas.microsoft.com/office/powerpoint/2010/main" val="21796111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64">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A0C940-7BBB-4A95-8FBA-A42B4A224D61}"/>
              </a:ext>
            </a:extLst>
          </p:cNvPr>
          <p:cNvSpPr>
            <a:spLocks noGrp="1"/>
          </p:cNvSpPr>
          <p:nvPr>
            <p:ph type="title"/>
          </p:nvPr>
        </p:nvSpPr>
        <p:spPr>
          <a:xfrm>
            <a:off x="196897" y="1827556"/>
            <a:ext cx="3100136" cy="1960234"/>
          </a:xfrm>
        </p:spPr>
        <p:txBody>
          <a:bodyPr>
            <a:normAutofit/>
          </a:bodyPr>
          <a:lstStyle/>
          <a:p>
            <a:r>
              <a:rPr lang="en-US" sz="4000" dirty="0">
                <a:solidFill>
                  <a:srgbClr val="40425E"/>
                </a:solidFill>
              </a:rPr>
              <a:t>Access to Employee Docs </a:t>
            </a:r>
          </a:p>
        </p:txBody>
      </p:sp>
      <p:pic>
        <p:nvPicPr>
          <p:cNvPr id="6" name="Picture 5" descr="Table&#10;&#10;Description automatically generated">
            <a:extLst>
              <a:ext uri="{FF2B5EF4-FFF2-40B4-BE49-F238E27FC236}">
                <a16:creationId xmlns:a16="http://schemas.microsoft.com/office/drawing/2014/main" id="{72BA8302-61AC-4835-961F-4AEE95192CD1}"/>
              </a:ext>
            </a:extLst>
          </p:cNvPr>
          <p:cNvPicPr>
            <a:picLocks noChangeAspect="1"/>
          </p:cNvPicPr>
          <p:nvPr/>
        </p:nvPicPr>
        <p:blipFill>
          <a:blip r:embed="rId3"/>
          <a:stretch>
            <a:fillRect/>
          </a:stretch>
        </p:blipFill>
        <p:spPr>
          <a:xfrm>
            <a:off x="8166519" y="4002049"/>
            <a:ext cx="3583439" cy="1944015"/>
          </a:xfrm>
          <a:prstGeom prst="rect">
            <a:avLst/>
          </a:prstGeom>
        </p:spPr>
      </p:pic>
      <p:pic>
        <p:nvPicPr>
          <p:cNvPr id="4" name="Picture 3" descr="Graphical user interface&#10;&#10;Description automatically generated">
            <a:extLst>
              <a:ext uri="{FF2B5EF4-FFF2-40B4-BE49-F238E27FC236}">
                <a16:creationId xmlns:a16="http://schemas.microsoft.com/office/drawing/2014/main" id="{1E195B7E-1B2C-47D2-A114-3349B5171840}"/>
              </a:ext>
            </a:extLst>
          </p:cNvPr>
          <p:cNvPicPr>
            <a:picLocks noChangeAspect="1"/>
          </p:cNvPicPr>
          <p:nvPr/>
        </p:nvPicPr>
        <p:blipFill>
          <a:blip r:embed="rId4"/>
          <a:stretch>
            <a:fillRect/>
          </a:stretch>
        </p:blipFill>
        <p:spPr>
          <a:xfrm>
            <a:off x="213029" y="4722216"/>
            <a:ext cx="4372470" cy="1442914"/>
          </a:xfrm>
          <a:prstGeom prst="rect">
            <a:avLst/>
          </a:prstGeom>
        </p:spPr>
      </p:pic>
      <p:cxnSp>
        <p:nvCxnSpPr>
          <p:cNvPr id="72" name="Straight Connector 66">
            <a:extLst>
              <a:ext uri="{FF2B5EF4-FFF2-40B4-BE49-F238E27FC236}">
                <a16:creationId xmlns:a16="http://schemas.microsoft.com/office/drawing/2014/main" id="{5A0A5CF6-407C-4691-8122-49DF69D002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45961" y="2633962"/>
            <a:ext cx="28346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0" name="Picture 9" descr="Graphical user interface, application&#10;&#10;Description automatically generated">
            <a:extLst>
              <a:ext uri="{FF2B5EF4-FFF2-40B4-BE49-F238E27FC236}">
                <a16:creationId xmlns:a16="http://schemas.microsoft.com/office/drawing/2014/main" id="{247891B9-C585-48AB-BBC4-AC49985294FD}"/>
              </a:ext>
            </a:extLst>
          </p:cNvPr>
          <p:cNvPicPr>
            <a:picLocks noChangeAspect="1"/>
          </p:cNvPicPr>
          <p:nvPr/>
        </p:nvPicPr>
        <p:blipFill>
          <a:blip r:embed="rId5"/>
          <a:stretch>
            <a:fillRect/>
          </a:stretch>
        </p:blipFill>
        <p:spPr>
          <a:xfrm>
            <a:off x="4161078" y="2748635"/>
            <a:ext cx="3583438" cy="1110865"/>
          </a:xfrm>
          <a:prstGeom prst="rect">
            <a:avLst/>
          </a:prstGeom>
        </p:spPr>
      </p:pic>
      <p:pic>
        <p:nvPicPr>
          <p:cNvPr id="8" name="Picture 7" descr="Graphical user interface, text, application, chat or text message&#10;&#10;Description automatically generated">
            <a:extLst>
              <a:ext uri="{FF2B5EF4-FFF2-40B4-BE49-F238E27FC236}">
                <a16:creationId xmlns:a16="http://schemas.microsoft.com/office/drawing/2014/main" id="{6C606FC8-A9FD-4144-AEDD-9B97560F1BC8}"/>
              </a:ext>
            </a:extLst>
          </p:cNvPr>
          <p:cNvPicPr>
            <a:picLocks noChangeAspect="1"/>
          </p:cNvPicPr>
          <p:nvPr/>
        </p:nvPicPr>
        <p:blipFill>
          <a:blip r:embed="rId6"/>
          <a:stretch>
            <a:fillRect/>
          </a:stretch>
        </p:blipFill>
        <p:spPr>
          <a:xfrm>
            <a:off x="4924276" y="964207"/>
            <a:ext cx="2194441" cy="1692323"/>
          </a:xfrm>
          <a:prstGeom prst="rect">
            <a:avLst/>
          </a:prstGeom>
        </p:spPr>
      </p:pic>
      <p:sp>
        <p:nvSpPr>
          <p:cNvPr id="38" name="Content Placeholder 11">
            <a:extLst>
              <a:ext uri="{FF2B5EF4-FFF2-40B4-BE49-F238E27FC236}">
                <a16:creationId xmlns:a16="http://schemas.microsoft.com/office/drawing/2014/main" id="{5A89A2EB-675B-4258-A4C2-47D2D768B22D}"/>
              </a:ext>
            </a:extLst>
          </p:cNvPr>
          <p:cNvSpPr>
            <a:spLocks noGrp="1"/>
          </p:cNvSpPr>
          <p:nvPr>
            <p:ph idx="1"/>
          </p:nvPr>
        </p:nvSpPr>
        <p:spPr>
          <a:xfrm>
            <a:off x="281215" y="3787790"/>
            <a:ext cx="3744832" cy="3311766"/>
          </a:xfrm>
        </p:spPr>
        <p:txBody>
          <a:bodyPr>
            <a:normAutofit/>
          </a:bodyPr>
          <a:lstStyle/>
          <a:p>
            <a:pPr>
              <a:lnSpc>
                <a:spcPct val="100000"/>
              </a:lnSpc>
            </a:pPr>
            <a:r>
              <a:rPr lang="en-US" sz="1200" dirty="0"/>
              <a:t>Employees can determine who has access to their uploaded documents. They do not get to exclude access to a client user.</a:t>
            </a:r>
          </a:p>
          <a:p>
            <a:pPr>
              <a:lnSpc>
                <a:spcPct val="100000"/>
              </a:lnSpc>
            </a:pPr>
            <a:r>
              <a:rPr lang="en-US" sz="1200" dirty="0"/>
              <a:t>     </a:t>
            </a:r>
          </a:p>
        </p:txBody>
      </p:sp>
      <p:sp>
        <p:nvSpPr>
          <p:cNvPr id="73" name="Rectangle 68">
            <a:extLst>
              <a:ext uri="{FF2B5EF4-FFF2-40B4-BE49-F238E27FC236}">
                <a16:creationId xmlns:a16="http://schemas.microsoft.com/office/drawing/2014/main" id="{7A3E0404-86A9-40FA-8DB8-302414EE2D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TextBox 27">
            <a:extLst>
              <a:ext uri="{FF2B5EF4-FFF2-40B4-BE49-F238E27FC236}">
                <a16:creationId xmlns:a16="http://schemas.microsoft.com/office/drawing/2014/main" id="{BEFA7E4D-27A7-4652-B794-808E9BD955DD}"/>
              </a:ext>
            </a:extLst>
          </p:cNvPr>
          <p:cNvSpPr txBox="1"/>
          <p:nvPr/>
        </p:nvSpPr>
        <p:spPr>
          <a:xfrm>
            <a:off x="8089932" y="2708311"/>
            <a:ext cx="3905171" cy="1015663"/>
          </a:xfrm>
          <a:prstGeom prst="rect">
            <a:avLst/>
          </a:prstGeom>
          <a:noFill/>
        </p:spPr>
        <p:txBody>
          <a:bodyPr wrap="square">
            <a:spAutoFit/>
          </a:bodyPr>
          <a:lstStyle/>
          <a:p>
            <a:pPr marL="91440" marR="0" lvl="0" indent="-91440" algn="l" defTabSz="914400" rtl="0" eaLnBrk="1" fontAlgn="auto" latinLnBrk="0" hangingPunct="1">
              <a:lnSpc>
                <a:spcPct val="100000"/>
              </a:lnSpc>
              <a:spcBef>
                <a:spcPts val="1200"/>
              </a:spcBef>
              <a:spcAft>
                <a:spcPts val="200"/>
              </a:spcAft>
              <a:buClr>
                <a:srgbClr val="EC7016"/>
              </a:buClr>
              <a:buSzPct val="100000"/>
              <a:buFont typeface="Calibri" panose="020F0502020204030204" pitchFamily="34" charset="0"/>
              <a:buChar char=" "/>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Franklin Gothic Book" panose="020F0502020204030204"/>
                <a:ea typeface="+mn-ea"/>
                <a:cs typeface="+mn-cs"/>
              </a:rPr>
              <a:t>However, if you have client users within your organization that you do not want to have access to certain document categories, you can have their access restricted. You will need to contact customer service to have this done.</a:t>
            </a:r>
          </a:p>
        </p:txBody>
      </p:sp>
      <p:sp>
        <p:nvSpPr>
          <p:cNvPr id="30" name="TextBox 29">
            <a:extLst>
              <a:ext uri="{FF2B5EF4-FFF2-40B4-BE49-F238E27FC236}">
                <a16:creationId xmlns:a16="http://schemas.microsoft.com/office/drawing/2014/main" id="{06D80673-E869-4DC4-ABE3-1B317380A15D}"/>
              </a:ext>
            </a:extLst>
          </p:cNvPr>
          <p:cNvSpPr txBox="1"/>
          <p:nvPr/>
        </p:nvSpPr>
        <p:spPr>
          <a:xfrm>
            <a:off x="4264290" y="243968"/>
            <a:ext cx="3902229" cy="646331"/>
          </a:xfrm>
          <a:prstGeom prst="rect">
            <a:avLst/>
          </a:prstGeom>
          <a:noFill/>
        </p:spPr>
        <p:txBody>
          <a:bodyPr wrap="square">
            <a:spAutoFit/>
          </a:bodyPr>
          <a:lstStyle/>
          <a:p>
            <a:r>
              <a:rPr kumimoji="0" lang="en-US" sz="1200" b="0" i="0" u="none" strike="noStrike" kern="1200" cap="none" spc="0" normalizeH="0" baseline="0" noProof="0" dirty="0">
                <a:ln>
                  <a:noFill/>
                </a:ln>
                <a:solidFill>
                  <a:prstClr val="black">
                    <a:lumMod val="75000"/>
                    <a:lumOff val="25000"/>
                  </a:prstClr>
                </a:solidFill>
                <a:effectLst/>
                <a:uLnTx/>
                <a:uFillTx/>
                <a:latin typeface="Franklin Gothic Book" panose="020F0502020204030204"/>
                <a:ea typeface="+mn-ea"/>
                <a:cs typeface="+mn-cs"/>
              </a:rPr>
              <a:t>An HR Admin can edit the parameters regarding an employee upload. They can change the access and the category</a:t>
            </a:r>
            <a:endParaRPr lang="en-US" dirty="0"/>
          </a:p>
        </p:txBody>
      </p:sp>
    </p:spTree>
    <p:extLst>
      <p:ext uri="{BB962C8B-B14F-4D97-AF65-F5344CB8AC3E}">
        <p14:creationId xmlns:p14="http://schemas.microsoft.com/office/powerpoint/2010/main" val="1712051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57702AF-F0F7-4948-983F-431884DA1225}"/>
              </a:ext>
            </a:extLst>
          </p:cNvPr>
          <p:cNvSpPr>
            <a:spLocks noGrp="1"/>
          </p:cNvSpPr>
          <p:nvPr>
            <p:ph type="title"/>
          </p:nvPr>
        </p:nvSpPr>
        <p:spPr>
          <a:xfrm>
            <a:off x="643467" y="516835"/>
            <a:ext cx="3448259" cy="1666501"/>
          </a:xfrm>
        </p:spPr>
        <p:txBody>
          <a:bodyPr>
            <a:normAutofit/>
          </a:bodyPr>
          <a:lstStyle/>
          <a:p>
            <a:r>
              <a:rPr lang="en-US" sz="4000">
                <a:solidFill>
                  <a:srgbClr val="FFFFFF"/>
                </a:solidFill>
              </a:rPr>
              <a:t>COVID TEST TRACKING </a:t>
            </a:r>
          </a:p>
        </p:txBody>
      </p:sp>
      <p:cxnSp>
        <p:nvCxnSpPr>
          <p:cNvPr id="11" name="Straight Connector 10">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686" y="2353592"/>
            <a:ext cx="32918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E925F63-40E4-4EE9-B51F-A7BFCD818B00}"/>
              </a:ext>
            </a:extLst>
          </p:cNvPr>
          <p:cNvSpPr>
            <a:spLocks noGrp="1"/>
          </p:cNvSpPr>
          <p:nvPr>
            <p:ph idx="1"/>
          </p:nvPr>
        </p:nvSpPr>
        <p:spPr>
          <a:xfrm>
            <a:off x="643467" y="2546224"/>
            <a:ext cx="3448259" cy="3342747"/>
          </a:xfrm>
        </p:spPr>
        <p:txBody>
          <a:bodyPr>
            <a:normAutofit/>
          </a:bodyPr>
          <a:lstStyle/>
          <a:p>
            <a:r>
              <a:rPr lang="en-US" sz="1800">
                <a:solidFill>
                  <a:srgbClr val="FFFFFF"/>
                </a:solidFill>
              </a:rPr>
              <a:t>COVID testing can be tracked under misc data sets</a:t>
            </a:r>
          </a:p>
          <a:p>
            <a:endParaRPr lang="en-US" sz="1800">
              <a:solidFill>
                <a:srgbClr val="FFFFFF"/>
              </a:solidFill>
            </a:endParaRPr>
          </a:p>
        </p:txBody>
      </p:sp>
      <p:pic>
        <p:nvPicPr>
          <p:cNvPr id="4" name="Picture 3">
            <a:extLst>
              <a:ext uri="{FF2B5EF4-FFF2-40B4-BE49-F238E27FC236}">
                <a16:creationId xmlns:a16="http://schemas.microsoft.com/office/drawing/2014/main" id="{BF6E0902-80BE-42D8-B15D-D6AEE8675C75}"/>
              </a:ext>
            </a:extLst>
          </p:cNvPr>
          <p:cNvPicPr>
            <a:picLocks noChangeAspect="1"/>
          </p:cNvPicPr>
          <p:nvPr/>
        </p:nvPicPr>
        <p:blipFill rotWithShape="1">
          <a:blip r:embed="rId2"/>
          <a:srcRect l="10690" r="16219"/>
          <a:stretch/>
        </p:blipFill>
        <p:spPr>
          <a:xfrm>
            <a:off x="4654296" y="10"/>
            <a:ext cx="7537703" cy="6857990"/>
          </a:xfrm>
          <a:prstGeom prst="rect">
            <a:avLst/>
          </a:prstGeom>
        </p:spPr>
      </p:pic>
    </p:spTree>
    <p:extLst>
      <p:ext uri="{BB962C8B-B14F-4D97-AF65-F5344CB8AC3E}">
        <p14:creationId xmlns:p14="http://schemas.microsoft.com/office/powerpoint/2010/main" val="1171384332"/>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E71EA3-0C81-4E7F-B09C-CAAC01F9B3A6}"/>
              </a:ext>
            </a:extLst>
          </p:cNvPr>
          <p:cNvPicPr>
            <a:picLocks noChangeAspect="1"/>
          </p:cNvPicPr>
          <p:nvPr/>
        </p:nvPicPr>
        <p:blipFill>
          <a:blip r:embed="rId3"/>
          <a:stretch>
            <a:fillRect/>
          </a:stretch>
        </p:blipFill>
        <p:spPr>
          <a:xfrm>
            <a:off x="7054687" y="1331905"/>
            <a:ext cx="3295650" cy="2447925"/>
          </a:xfrm>
          <a:prstGeom prst="rect">
            <a:avLst/>
          </a:prstGeom>
        </p:spPr>
      </p:pic>
      <p:pic>
        <p:nvPicPr>
          <p:cNvPr id="5" name="Picture 4">
            <a:extLst>
              <a:ext uri="{FF2B5EF4-FFF2-40B4-BE49-F238E27FC236}">
                <a16:creationId xmlns:a16="http://schemas.microsoft.com/office/drawing/2014/main" id="{BDAAFD63-CC61-4C07-9C7F-5F6F174226DF}"/>
              </a:ext>
            </a:extLst>
          </p:cNvPr>
          <p:cNvPicPr>
            <a:picLocks noChangeAspect="1"/>
          </p:cNvPicPr>
          <p:nvPr/>
        </p:nvPicPr>
        <p:blipFill>
          <a:blip r:embed="rId4"/>
          <a:stretch>
            <a:fillRect/>
          </a:stretch>
        </p:blipFill>
        <p:spPr>
          <a:xfrm>
            <a:off x="953276" y="1253409"/>
            <a:ext cx="4724400" cy="2009775"/>
          </a:xfrm>
          <a:prstGeom prst="rect">
            <a:avLst/>
          </a:prstGeom>
        </p:spPr>
      </p:pic>
      <p:sp>
        <p:nvSpPr>
          <p:cNvPr id="6" name="TextBox 5">
            <a:extLst>
              <a:ext uri="{FF2B5EF4-FFF2-40B4-BE49-F238E27FC236}">
                <a16:creationId xmlns:a16="http://schemas.microsoft.com/office/drawing/2014/main" id="{7EF08796-1D27-4442-BFC5-AB3382CEB5D8}"/>
              </a:ext>
            </a:extLst>
          </p:cNvPr>
          <p:cNvSpPr txBox="1"/>
          <p:nvPr/>
        </p:nvSpPr>
        <p:spPr>
          <a:xfrm>
            <a:off x="452760" y="4606146"/>
            <a:ext cx="11514338" cy="923330"/>
          </a:xfrm>
          <a:prstGeom prst="rect">
            <a:avLst/>
          </a:prstGeom>
          <a:noFill/>
        </p:spPr>
        <p:txBody>
          <a:bodyPr wrap="square" rtlCol="0">
            <a:spAutoFit/>
          </a:bodyPr>
          <a:lstStyle/>
          <a:p>
            <a:r>
              <a:rPr lang="en-US" dirty="0"/>
              <a:t>To grant access to the </a:t>
            </a:r>
            <a:r>
              <a:rPr lang="en-US" dirty="0" err="1"/>
              <a:t>Misc</a:t>
            </a:r>
            <a:r>
              <a:rPr lang="en-US" dirty="0"/>
              <a:t> Data Set Screen please contact customer service at </a:t>
            </a:r>
            <a:r>
              <a:rPr lang="en-US" dirty="0">
                <a:hlinkClick r:id="rId5"/>
              </a:rPr>
              <a:t>customerservice@dominionpayroll.com</a:t>
            </a:r>
            <a:r>
              <a:rPr lang="en-US" dirty="0"/>
              <a:t> to ask for the self-service role of ESS </a:t>
            </a:r>
            <a:r>
              <a:rPr lang="en-US" dirty="0" err="1"/>
              <a:t>Misc</a:t>
            </a:r>
            <a:r>
              <a:rPr lang="en-US" dirty="0"/>
              <a:t> Data Sets FA (full access) be enabled for the employee and/or manager/supervisor to enter info. ESS </a:t>
            </a:r>
            <a:r>
              <a:rPr lang="en-US" dirty="0" err="1"/>
              <a:t>Misc</a:t>
            </a:r>
            <a:r>
              <a:rPr lang="en-US" dirty="0"/>
              <a:t> Data Sets RO is read only</a:t>
            </a:r>
          </a:p>
        </p:txBody>
      </p:sp>
      <p:sp>
        <p:nvSpPr>
          <p:cNvPr id="9" name="TextBox 8">
            <a:extLst>
              <a:ext uri="{FF2B5EF4-FFF2-40B4-BE49-F238E27FC236}">
                <a16:creationId xmlns:a16="http://schemas.microsoft.com/office/drawing/2014/main" id="{4800487A-53ED-4C02-B995-10B3C4212283}"/>
              </a:ext>
            </a:extLst>
          </p:cNvPr>
          <p:cNvSpPr txBox="1"/>
          <p:nvPr/>
        </p:nvSpPr>
        <p:spPr>
          <a:xfrm>
            <a:off x="1" y="266101"/>
            <a:ext cx="12192000" cy="646331"/>
          </a:xfrm>
          <a:prstGeom prst="rect">
            <a:avLst/>
          </a:prstGeom>
          <a:noFill/>
          <a:ln w="28575">
            <a:solidFill>
              <a:srgbClr val="0070C0"/>
            </a:solidFill>
          </a:ln>
        </p:spPr>
        <p:txBody>
          <a:bodyPr wrap="square" rtlCol="0">
            <a:spAutoFit/>
          </a:bodyPr>
          <a:lstStyle/>
          <a:p>
            <a:r>
              <a:rPr lang="en-US" dirty="0"/>
              <a:t>Granting employees and/or managers/supervisors access to </a:t>
            </a:r>
            <a:r>
              <a:rPr lang="en-US" dirty="0" err="1"/>
              <a:t>Misc</a:t>
            </a:r>
            <a:r>
              <a:rPr lang="en-US" dirty="0"/>
              <a:t> Data Sets to be able to enter information is a two step process just like </a:t>
            </a:r>
            <a:r>
              <a:rPr lang="en-US" dirty="0" err="1"/>
              <a:t>Misc</a:t>
            </a:r>
            <a:r>
              <a:rPr lang="en-US" dirty="0"/>
              <a:t> Field</a:t>
            </a:r>
          </a:p>
        </p:txBody>
      </p:sp>
      <p:sp>
        <p:nvSpPr>
          <p:cNvPr id="10" name="TextBox 9">
            <a:extLst>
              <a:ext uri="{FF2B5EF4-FFF2-40B4-BE49-F238E27FC236}">
                <a16:creationId xmlns:a16="http://schemas.microsoft.com/office/drawing/2014/main" id="{671C93C6-8CC8-4BAD-BAE0-DDFE4E2990A3}"/>
              </a:ext>
            </a:extLst>
          </p:cNvPr>
          <p:cNvSpPr txBox="1"/>
          <p:nvPr/>
        </p:nvSpPr>
        <p:spPr>
          <a:xfrm>
            <a:off x="2434672" y="3801187"/>
            <a:ext cx="3442996" cy="369332"/>
          </a:xfrm>
          <a:prstGeom prst="rect">
            <a:avLst/>
          </a:prstGeom>
          <a:noFill/>
        </p:spPr>
        <p:txBody>
          <a:bodyPr wrap="square" rtlCol="0">
            <a:spAutoFit/>
          </a:bodyPr>
          <a:lstStyle/>
          <a:p>
            <a:r>
              <a:rPr lang="en-US" dirty="0"/>
              <a:t>Screen Access</a:t>
            </a:r>
          </a:p>
        </p:txBody>
      </p:sp>
      <p:sp>
        <p:nvSpPr>
          <p:cNvPr id="11" name="TextBox 10">
            <a:extLst>
              <a:ext uri="{FF2B5EF4-FFF2-40B4-BE49-F238E27FC236}">
                <a16:creationId xmlns:a16="http://schemas.microsoft.com/office/drawing/2014/main" id="{D57A8036-BDFA-4D8D-AD97-C89AA9F76A24}"/>
              </a:ext>
            </a:extLst>
          </p:cNvPr>
          <p:cNvSpPr txBox="1"/>
          <p:nvPr/>
        </p:nvSpPr>
        <p:spPr>
          <a:xfrm>
            <a:off x="8058287" y="3789368"/>
            <a:ext cx="2528596" cy="369332"/>
          </a:xfrm>
          <a:prstGeom prst="rect">
            <a:avLst/>
          </a:prstGeom>
          <a:noFill/>
        </p:spPr>
        <p:txBody>
          <a:bodyPr wrap="square" rtlCol="0">
            <a:spAutoFit/>
          </a:bodyPr>
          <a:lstStyle/>
          <a:p>
            <a:r>
              <a:rPr lang="en-US" dirty="0"/>
              <a:t>Field Access</a:t>
            </a:r>
          </a:p>
        </p:txBody>
      </p:sp>
      <p:sp>
        <p:nvSpPr>
          <p:cNvPr id="12" name="Rectangle 11">
            <a:extLst>
              <a:ext uri="{FF2B5EF4-FFF2-40B4-BE49-F238E27FC236}">
                <a16:creationId xmlns:a16="http://schemas.microsoft.com/office/drawing/2014/main" id="{807FA684-D946-4BF3-B342-CED083A588DB}"/>
              </a:ext>
            </a:extLst>
          </p:cNvPr>
          <p:cNvSpPr/>
          <p:nvPr/>
        </p:nvSpPr>
        <p:spPr>
          <a:xfrm>
            <a:off x="816413" y="1194812"/>
            <a:ext cx="4998128" cy="308310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BB54F06-CA3A-409C-ADDD-C3BEB5E0C12F}"/>
              </a:ext>
            </a:extLst>
          </p:cNvPr>
          <p:cNvSpPr/>
          <p:nvPr/>
        </p:nvSpPr>
        <p:spPr>
          <a:xfrm>
            <a:off x="6818141" y="1194812"/>
            <a:ext cx="3768742" cy="308310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4" name="Picture 3">
            <a:extLst>
              <a:ext uri="{FF2B5EF4-FFF2-40B4-BE49-F238E27FC236}">
                <a16:creationId xmlns:a16="http://schemas.microsoft.com/office/drawing/2014/main" id="{70912072-5588-496D-AEAD-072C6DFBA74A}"/>
              </a:ext>
            </a:extLst>
          </p:cNvPr>
          <p:cNvPicPr>
            <a:picLocks noChangeAspect="1"/>
          </p:cNvPicPr>
          <p:nvPr/>
        </p:nvPicPr>
        <p:blipFill>
          <a:blip r:embed="rId6"/>
          <a:stretch>
            <a:fillRect/>
          </a:stretch>
        </p:blipFill>
        <p:spPr>
          <a:xfrm>
            <a:off x="953276" y="3183361"/>
            <a:ext cx="4771760" cy="596470"/>
          </a:xfrm>
          <a:prstGeom prst="rect">
            <a:avLst/>
          </a:prstGeom>
        </p:spPr>
      </p:pic>
    </p:spTree>
    <p:extLst>
      <p:ext uri="{BB962C8B-B14F-4D97-AF65-F5344CB8AC3E}">
        <p14:creationId xmlns:p14="http://schemas.microsoft.com/office/powerpoint/2010/main" val="32856348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4664A-D3A5-4AB8-915B-093A8A2102DD}"/>
              </a:ext>
            </a:extLst>
          </p:cNvPr>
          <p:cNvSpPr>
            <a:spLocks noGrp="1"/>
          </p:cNvSpPr>
          <p:nvPr>
            <p:ph type="title"/>
          </p:nvPr>
        </p:nvSpPr>
        <p:spPr/>
        <p:txBody>
          <a:bodyPr/>
          <a:lstStyle/>
          <a:p>
            <a:r>
              <a:rPr lang="en-US" dirty="0"/>
              <a:t>What does the </a:t>
            </a:r>
            <a:r>
              <a:rPr lang="en-US" dirty="0" err="1"/>
              <a:t>Misc</a:t>
            </a:r>
            <a:r>
              <a:rPr lang="en-US" dirty="0"/>
              <a:t> Data Set look like for the employee?</a:t>
            </a:r>
          </a:p>
        </p:txBody>
      </p:sp>
      <p:pic>
        <p:nvPicPr>
          <p:cNvPr id="13" name="Picture 12">
            <a:extLst>
              <a:ext uri="{FF2B5EF4-FFF2-40B4-BE49-F238E27FC236}">
                <a16:creationId xmlns:a16="http://schemas.microsoft.com/office/drawing/2014/main" id="{9E80DAA2-2971-42A3-B68D-A798A5911DDC}"/>
              </a:ext>
            </a:extLst>
          </p:cNvPr>
          <p:cNvPicPr>
            <a:picLocks noChangeAspect="1"/>
          </p:cNvPicPr>
          <p:nvPr/>
        </p:nvPicPr>
        <p:blipFill>
          <a:blip r:embed="rId3"/>
          <a:stretch>
            <a:fillRect/>
          </a:stretch>
        </p:blipFill>
        <p:spPr>
          <a:xfrm>
            <a:off x="1097280" y="2110375"/>
            <a:ext cx="1930951" cy="3617257"/>
          </a:xfrm>
          <a:prstGeom prst="rect">
            <a:avLst/>
          </a:prstGeom>
        </p:spPr>
      </p:pic>
      <p:pic>
        <p:nvPicPr>
          <p:cNvPr id="17" name="Content Placeholder 16">
            <a:extLst>
              <a:ext uri="{FF2B5EF4-FFF2-40B4-BE49-F238E27FC236}">
                <a16:creationId xmlns:a16="http://schemas.microsoft.com/office/drawing/2014/main" id="{F7A0B68A-A7DF-4B32-98E4-A8AE63D11949}"/>
              </a:ext>
            </a:extLst>
          </p:cNvPr>
          <p:cNvPicPr>
            <a:picLocks noGrp="1" noChangeAspect="1"/>
          </p:cNvPicPr>
          <p:nvPr>
            <p:ph idx="1"/>
          </p:nvPr>
        </p:nvPicPr>
        <p:blipFill>
          <a:blip r:embed="rId4"/>
          <a:stretch>
            <a:fillRect/>
          </a:stretch>
        </p:blipFill>
        <p:spPr>
          <a:xfrm>
            <a:off x="3252820" y="1946162"/>
            <a:ext cx="8639175" cy="3562350"/>
          </a:xfrm>
        </p:spPr>
      </p:pic>
    </p:spTree>
    <p:extLst>
      <p:ext uri="{BB962C8B-B14F-4D97-AF65-F5344CB8AC3E}">
        <p14:creationId xmlns:p14="http://schemas.microsoft.com/office/powerpoint/2010/main" val="664100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9BA134F-37B6-498A-B46D-040B86E5DA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5CFDBDCE-1DAE-45D0-A2E8-7A90C639658B}"/>
              </a:ext>
            </a:extLst>
          </p:cNvPr>
          <p:cNvPicPr>
            <a:picLocks noChangeAspect="1"/>
          </p:cNvPicPr>
          <p:nvPr/>
        </p:nvPicPr>
        <p:blipFill>
          <a:blip r:embed="rId2"/>
          <a:stretch>
            <a:fillRect/>
          </a:stretch>
        </p:blipFill>
        <p:spPr>
          <a:xfrm>
            <a:off x="645764" y="661407"/>
            <a:ext cx="3294253" cy="5513393"/>
          </a:xfrm>
          <a:prstGeom prst="rect">
            <a:avLst/>
          </a:prstGeom>
        </p:spPr>
      </p:pic>
      <p:sp>
        <p:nvSpPr>
          <p:cNvPr id="22" name="Rectangle 21">
            <a:extLst>
              <a:ext uri="{FF2B5EF4-FFF2-40B4-BE49-F238E27FC236}">
                <a16:creationId xmlns:a16="http://schemas.microsoft.com/office/drawing/2014/main" id="{2BFE3F30-11E0-4842-8523-7222538C8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44106" y="0"/>
            <a:ext cx="7547879" cy="6858000"/>
          </a:xfrm>
          <a:prstGeom prst="rect">
            <a:avLst/>
          </a:prstGeom>
          <a:solidFill>
            <a:srgbClr val="8F564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590A47B-F109-41F1-BA40-F7FA40D45C28}"/>
              </a:ext>
            </a:extLst>
          </p:cNvPr>
          <p:cNvSpPr>
            <a:spLocks noGrp="1"/>
          </p:cNvSpPr>
          <p:nvPr>
            <p:ph type="title"/>
          </p:nvPr>
        </p:nvSpPr>
        <p:spPr>
          <a:xfrm>
            <a:off x="5315801" y="516835"/>
            <a:ext cx="5778919" cy="1666501"/>
          </a:xfrm>
        </p:spPr>
        <p:txBody>
          <a:bodyPr>
            <a:normAutofit/>
          </a:bodyPr>
          <a:lstStyle/>
          <a:p>
            <a:r>
              <a:rPr lang="en-US" sz="4000" dirty="0">
                <a:solidFill>
                  <a:srgbClr val="FFFFFF"/>
                </a:solidFill>
              </a:rPr>
              <a:t>Termination of the Employee Retention </a:t>
            </a:r>
            <a:r>
              <a:rPr lang="en-US" sz="4000">
                <a:solidFill>
                  <a:srgbClr val="FFFFFF"/>
                </a:solidFill>
              </a:rPr>
              <a:t>Credit Program</a:t>
            </a:r>
            <a:endParaRPr lang="en-US" sz="4000" dirty="0">
              <a:solidFill>
                <a:srgbClr val="FFFFFF"/>
              </a:solidFill>
            </a:endParaRPr>
          </a:p>
        </p:txBody>
      </p:sp>
      <p:cxnSp>
        <p:nvCxnSpPr>
          <p:cNvPr id="24" name="Straight Connector 23">
            <a:extLst>
              <a:ext uri="{FF2B5EF4-FFF2-40B4-BE49-F238E27FC236}">
                <a16:creationId xmlns:a16="http://schemas.microsoft.com/office/drawing/2014/main" id="{67E7D319-545A-41CD-95DF-4DE4FA8A46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15892" y="2344202"/>
            <a:ext cx="55778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FC141E90-FC94-4D5F-B523-42537872B081}"/>
              </a:ext>
            </a:extLst>
          </p:cNvPr>
          <p:cNvSpPr>
            <a:spLocks noGrp="1"/>
          </p:cNvSpPr>
          <p:nvPr>
            <p:ph idx="1"/>
          </p:nvPr>
        </p:nvSpPr>
        <p:spPr>
          <a:xfrm>
            <a:off x="5315802" y="2505069"/>
            <a:ext cx="6347463" cy="4035690"/>
          </a:xfrm>
        </p:spPr>
        <p:txBody>
          <a:bodyPr>
            <a:normAutofit/>
          </a:bodyPr>
          <a:lstStyle/>
          <a:p>
            <a:pPr>
              <a:lnSpc>
                <a:spcPct val="100000"/>
              </a:lnSpc>
            </a:pPr>
            <a:r>
              <a:rPr lang="en-US" sz="1400" dirty="0">
                <a:solidFill>
                  <a:srgbClr val="FFFFFF"/>
                </a:solidFill>
                <a:latin typeface="Segoe UI" panose="020B0502040204020203" pitchFamily="34" charset="0"/>
              </a:rPr>
              <a:t>Per</a:t>
            </a:r>
            <a:r>
              <a:rPr lang="en-US" sz="1400" dirty="0">
                <a:solidFill>
                  <a:srgbClr val="FFFFFF"/>
                </a:solidFill>
                <a:effectLst/>
                <a:latin typeface="Segoe UI" panose="020B0502040204020203" pitchFamily="34" charset="0"/>
              </a:rPr>
              <a:t> the Infrastructure Investment and Jobs Act, the Employee Retention Credit Program </a:t>
            </a:r>
            <a:r>
              <a:rPr lang="en-US" sz="1400" dirty="0">
                <a:solidFill>
                  <a:srgbClr val="FFFFFF"/>
                </a:solidFill>
                <a:latin typeface="Segoe UI" panose="020B0502040204020203" pitchFamily="34" charset="0"/>
              </a:rPr>
              <a:t>was retroactively suspended, </a:t>
            </a:r>
            <a:r>
              <a:rPr lang="en-US" sz="1400" dirty="0">
                <a:solidFill>
                  <a:srgbClr val="FFFFFF"/>
                </a:solidFill>
                <a:effectLst/>
                <a:latin typeface="Segoe UI" panose="020B0502040204020203" pitchFamily="34" charset="0"/>
              </a:rPr>
              <a:t>effective 9/30/2021. The Act denies access to the employee retention tax credit in the fourth quarter of 2021 to employers other than those that qualify as “recovery startup businesses” </a:t>
            </a:r>
          </a:p>
          <a:p>
            <a:pPr>
              <a:lnSpc>
                <a:spcPct val="100000"/>
              </a:lnSpc>
            </a:pPr>
            <a:r>
              <a:rPr lang="en-US" sz="1400" dirty="0">
                <a:solidFill>
                  <a:srgbClr val="FFFFFF"/>
                </a:solidFill>
                <a:effectLst/>
                <a:latin typeface="Segoe UI" panose="020B0502040204020203" pitchFamily="34" charset="0"/>
              </a:rPr>
              <a:t>On Dec 6, 2021, the IRS has released guidance regarding the retroactive termination of the Employee Retention Credit. </a:t>
            </a:r>
          </a:p>
          <a:p>
            <a:pPr>
              <a:lnSpc>
                <a:spcPct val="100000"/>
              </a:lnSpc>
            </a:pPr>
            <a:r>
              <a:rPr lang="en-US" sz="1400" dirty="0">
                <a:solidFill>
                  <a:srgbClr val="FFFFFF"/>
                </a:solidFill>
                <a:effectLst/>
                <a:latin typeface="Segoe UI" panose="020B0502040204020203" pitchFamily="34" charset="0"/>
              </a:rPr>
              <a:t>For employers who Received ERC Advance Payments, that are not recovery startup businesses, for the fourth quarter wages of 2021, you can avoid failure to pay penalties if you repay those amounts by the due date of their applicable employment tax returns.</a:t>
            </a:r>
          </a:p>
          <a:p>
            <a:pPr>
              <a:lnSpc>
                <a:spcPct val="100000"/>
              </a:lnSpc>
            </a:pPr>
            <a:r>
              <a:rPr lang="en-US" sz="1600" dirty="0">
                <a:solidFill>
                  <a:srgbClr val="FFFFFF"/>
                </a:solidFill>
                <a:latin typeface="Segoe UI Emoji" panose="020B0502040204020203" pitchFamily="34" charset="0"/>
                <a:ea typeface="Segoe UI Emoji" panose="020B0502040204020203" pitchFamily="34" charset="0"/>
                <a:cs typeface="Arial" panose="020B0604020202020204" pitchFamily="34" charset="0"/>
              </a:rPr>
              <a:t>***failure to deposit penalties are not waived for employers if they reduce deposits after Dec. 20, 2021.</a:t>
            </a:r>
          </a:p>
        </p:txBody>
      </p:sp>
    </p:spTree>
    <p:extLst>
      <p:ext uri="{BB962C8B-B14F-4D97-AF65-F5344CB8AC3E}">
        <p14:creationId xmlns:p14="http://schemas.microsoft.com/office/powerpoint/2010/main" val="16309738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54664A-D3A5-4AB8-915B-093A8A2102DD}"/>
              </a:ext>
            </a:extLst>
          </p:cNvPr>
          <p:cNvSpPr>
            <a:spLocks noGrp="1"/>
          </p:cNvSpPr>
          <p:nvPr>
            <p:ph type="title"/>
          </p:nvPr>
        </p:nvSpPr>
        <p:spPr>
          <a:xfrm>
            <a:off x="5172074" y="286603"/>
            <a:ext cx="5983605" cy="1450757"/>
          </a:xfrm>
        </p:spPr>
        <p:txBody>
          <a:bodyPr vert="horz" lIns="91440" tIns="45720" rIns="91440" bIns="45720" rtlCol="0" anchor="b">
            <a:normAutofit/>
          </a:bodyPr>
          <a:lstStyle/>
          <a:p>
            <a:r>
              <a:rPr lang="en-US" sz="4800"/>
              <a:t>Email Alerts and Employee Messages</a:t>
            </a:r>
          </a:p>
        </p:txBody>
      </p:sp>
      <p:pic>
        <p:nvPicPr>
          <p:cNvPr id="6" name="Picture 5">
            <a:extLst>
              <a:ext uri="{FF2B5EF4-FFF2-40B4-BE49-F238E27FC236}">
                <a16:creationId xmlns:a16="http://schemas.microsoft.com/office/drawing/2014/main" id="{05045A01-DDA1-47A5-8449-6C174465679B}"/>
              </a:ext>
            </a:extLst>
          </p:cNvPr>
          <p:cNvPicPr>
            <a:picLocks noChangeAspect="1"/>
          </p:cNvPicPr>
          <p:nvPr/>
        </p:nvPicPr>
        <p:blipFill rotWithShape="1">
          <a:blip r:embed="rId3"/>
          <a:srcRect l="25542" r="29557" b="-1"/>
          <a:stretch/>
        </p:blipFill>
        <p:spPr>
          <a:xfrm>
            <a:off x="20" y="10"/>
            <a:ext cx="4580077" cy="6400784"/>
          </a:xfrm>
          <a:prstGeom prst="rect">
            <a:avLst/>
          </a:prstGeom>
        </p:spPr>
      </p:pic>
      <p:cxnSp>
        <p:nvCxnSpPr>
          <p:cNvPr id="22" name="!!Straight Connector">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0BD9B2E6-9B8A-48E0-8E5B-631E5AAAC97B}"/>
              </a:ext>
            </a:extLst>
          </p:cNvPr>
          <p:cNvSpPr txBox="1"/>
          <p:nvPr/>
        </p:nvSpPr>
        <p:spPr>
          <a:xfrm>
            <a:off x="5172074" y="2108201"/>
            <a:ext cx="5983606" cy="3760891"/>
          </a:xfrm>
          <a:prstGeom prst="rect">
            <a:avLst/>
          </a:prstGeom>
        </p:spPr>
        <p:txBody>
          <a:bodyPr vert="horz" lIns="0" tIns="45720" rIns="0" bIns="45720" rtlCol="0">
            <a:normAutofit/>
          </a:bodyPr>
          <a:lstStyle/>
          <a:p>
            <a:pPr>
              <a:lnSpc>
                <a:spcPct val="90000"/>
              </a:lnSpc>
              <a:spcAft>
                <a:spcPts val="600"/>
              </a:spcAft>
              <a:buFont typeface="Calibri" panose="020F0502020204030204" pitchFamily="34" charset="0"/>
            </a:pPr>
            <a:r>
              <a:rPr lang="en-US" sz="1700" dirty="0">
                <a:solidFill>
                  <a:schemeClr val="tx1">
                    <a:lumMod val="75000"/>
                    <a:lumOff val="25000"/>
                  </a:schemeClr>
                </a:solidFill>
              </a:rPr>
              <a:t>Employee Messages can be set up to help automatically trigger Email Alerts to regularly tested employees.</a:t>
            </a:r>
          </a:p>
          <a:p>
            <a:pPr>
              <a:lnSpc>
                <a:spcPct val="90000"/>
              </a:lnSpc>
              <a:spcAft>
                <a:spcPts val="600"/>
              </a:spcAft>
              <a:buFont typeface="Calibri" panose="020F0502020204030204" pitchFamily="34" charset="0"/>
            </a:pPr>
            <a:endParaRPr lang="en-US" sz="1700" dirty="0">
              <a:solidFill>
                <a:schemeClr val="tx1">
                  <a:lumMod val="75000"/>
                  <a:lumOff val="25000"/>
                </a:schemeClr>
              </a:solidFill>
            </a:endParaRPr>
          </a:p>
          <a:p>
            <a:pPr>
              <a:lnSpc>
                <a:spcPct val="90000"/>
              </a:lnSpc>
              <a:spcAft>
                <a:spcPts val="600"/>
              </a:spcAft>
              <a:buFont typeface="Calibri" panose="020F0502020204030204" pitchFamily="34" charset="0"/>
            </a:pPr>
            <a:r>
              <a:rPr lang="en-US" sz="1700" dirty="0">
                <a:solidFill>
                  <a:schemeClr val="tx1">
                    <a:lumMod val="75000"/>
                    <a:lumOff val="25000"/>
                  </a:schemeClr>
                </a:solidFill>
              </a:rPr>
              <a:t>Under the documents tab in Employee Messages, add a document that regularly tested employees can electronically acknowledge stating that they have uploaded or turned in to Human Resources any required documentation for that week. This document should be marked as “Requires Acknowledgement”</a:t>
            </a:r>
          </a:p>
          <a:p>
            <a:pPr>
              <a:lnSpc>
                <a:spcPct val="90000"/>
              </a:lnSpc>
              <a:spcAft>
                <a:spcPts val="600"/>
              </a:spcAft>
              <a:buFont typeface="Calibri" panose="020F0502020204030204" pitchFamily="34" charset="0"/>
            </a:pPr>
            <a:endParaRPr lang="en-US" sz="1700" dirty="0">
              <a:solidFill>
                <a:schemeClr val="tx1">
                  <a:lumMod val="75000"/>
                  <a:lumOff val="25000"/>
                </a:schemeClr>
              </a:solidFill>
            </a:endParaRPr>
          </a:p>
          <a:p>
            <a:pPr>
              <a:lnSpc>
                <a:spcPct val="90000"/>
              </a:lnSpc>
              <a:spcAft>
                <a:spcPts val="600"/>
              </a:spcAft>
              <a:buFont typeface="Calibri" panose="020F0502020204030204" pitchFamily="34" charset="0"/>
            </a:pPr>
            <a:r>
              <a:rPr lang="en-US" sz="1700" dirty="0">
                <a:solidFill>
                  <a:schemeClr val="tx1">
                    <a:lumMod val="75000"/>
                    <a:lumOff val="25000"/>
                  </a:schemeClr>
                </a:solidFill>
              </a:rPr>
              <a:t>The Email Alerts can be set to go out each day so that it is a constant reminder to the employee to provide the correct documentation. Once the document is acknowledged the email alert will cease for that week. </a:t>
            </a:r>
          </a:p>
        </p:txBody>
      </p:sp>
      <p:sp>
        <p:nvSpPr>
          <p:cNvPr id="24" name="Rectangle 23">
            <a:extLst>
              <a:ext uri="{FF2B5EF4-FFF2-40B4-BE49-F238E27FC236}">
                <a16:creationId xmlns:a16="http://schemas.microsoft.com/office/drawing/2014/main" id="{C1B60310-C5C3-46A0-A452-2A0B008434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920119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9B4056F-1959-4627-A683-77F6C0603F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BE6F438F-D5C2-4280-9414-0B7B30F6A75D}"/>
              </a:ext>
            </a:extLst>
          </p:cNvPr>
          <p:cNvPicPr>
            <a:picLocks noChangeAspect="1"/>
          </p:cNvPicPr>
          <p:nvPr/>
        </p:nvPicPr>
        <p:blipFill>
          <a:blip r:embed="rId2"/>
          <a:stretch>
            <a:fillRect/>
          </a:stretch>
        </p:blipFill>
        <p:spPr>
          <a:xfrm>
            <a:off x="633999" y="1070078"/>
            <a:ext cx="10925102" cy="2703963"/>
          </a:xfrm>
          <a:prstGeom prst="rect">
            <a:avLst/>
          </a:prstGeom>
        </p:spPr>
      </p:pic>
      <p:sp>
        <p:nvSpPr>
          <p:cNvPr id="14" name="Rectangle 13">
            <a:extLst>
              <a:ext uri="{FF2B5EF4-FFF2-40B4-BE49-F238E27FC236}">
                <a16:creationId xmlns:a16="http://schemas.microsoft.com/office/drawing/2014/main" id="{D8D7349B-C9FA-4FCE-A1FF-948F460A3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554906"/>
            <a:ext cx="12188952" cy="2303094"/>
          </a:xfrm>
          <a:prstGeom prst="rect">
            <a:avLst/>
          </a:prstGeom>
          <a:solidFill>
            <a:srgbClr val="67493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B128086-7C3F-4B11-AEC3-3CBAD96A92A5}"/>
              </a:ext>
            </a:extLst>
          </p:cNvPr>
          <p:cNvSpPr>
            <a:spLocks noGrp="1"/>
          </p:cNvSpPr>
          <p:nvPr>
            <p:ph type="title"/>
          </p:nvPr>
        </p:nvSpPr>
        <p:spPr>
          <a:xfrm>
            <a:off x="633998" y="4905301"/>
            <a:ext cx="4988879" cy="1554485"/>
          </a:xfrm>
        </p:spPr>
        <p:txBody>
          <a:bodyPr anchor="ctr">
            <a:normAutofit/>
          </a:bodyPr>
          <a:lstStyle/>
          <a:p>
            <a:pPr algn="r"/>
            <a:r>
              <a:rPr lang="en-US" sz="4000">
                <a:solidFill>
                  <a:srgbClr val="FFFFFF"/>
                </a:solidFill>
              </a:rPr>
              <a:t>Reporting</a:t>
            </a:r>
          </a:p>
        </p:txBody>
      </p:sp>
      <p:cxnSp>
        <p:nvCxnSpPr>
          <p:cNvPr id="16" name="Straight Connector 15">
            <a:extLst>
              <a:ext uri="{FF2B5EF4-FFF2-40B4-BE49-F238E27FC236}">
                <a16:creationId xmlns:a16="http://schemas.microsoft.com/office/drawing/2014/main" id="{55646586-8E5D-4A2B-BDA9-01CE28AC89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0770" y="5247564"/>
            <a:ext cx="0" cy="873457"/>
          </a:xfrm>
          <a:prstGeom prst="line">
            <a:avLst/>
          </a:prstGeom>
          <a:ln w="19050">
            <a:solidFill>
              <a:srgbClr val="8CE7FE"/>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0F25A2DA-92C5-49CE-80BA-94078BF2922E}"/>
              </a:ext>
            </a:extLst>
          </p:cNvPr>
          <p:cNvSpPr>
            <a:spLocks noGrp="1"/>
          </p:cNvSpPr>
          <p:nvPr>
            <p:ph idx="1"/>
          </p:nvPr>
        </p:nvSpPr>
        <p:spPr>
          <a:xfrm>
            <a:off x="6064301" y="4905300"/>
            <a:ext cx="5493699" cy="1554485"/>
          </a:xfrm>
        </p:spPr>
        <p:txBody>
          <a:bodyPr anchor="ctr">
            <a:normAutofit/>
          </a:bodyPr>
          <a:lstStyle/>
          <a:p>
            <a:r>
              <a:rPr lang="en-US" dirty="0">
                <a:solidFill>
                  <a:srgbClr val="FFFFFF"/>
                </a:solidFill>
              </a:rPr>
              <a:t>A custom report can be generated to show compliance</a:t>
            </a:r>
          </a:p>
        </p:txBody>
      </p:sp>
    </p:spTree>
    <p:extLst>
      <p:ext uri="{BB962C8B-B14F-4D97-AF65-F5344CB8AC3E}">
        <p14:creationId xmlns:p14="http://schemas.microsoft.com/office/powerpoint/2010/main" val="808978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rotWithShape="1">
          <a:blip r:embed="rId2"/>
          <a:srcRect t="27500" b="27500"/>
          <a:stretch/>
        </p:blipFill>
        <p:spPr>
          <a:xfrm>
            <a:off x="-3047" y="10"/>
            <a:ext cx="12191999" cy="6857990"/>
          </a:xfrm>
          <a:prstGeom prst="rect">
            <a:avLst/>
          </a:prstGeom>
        </p:spPr>
      </p:pic>
      <p:sp>
        <p:nvSpPr>
          <p:cNvPr id="18" name="Rectangle 1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1DD736-A210-465D-9D98-8C0C2F7341E7}"/>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3200" dirty="0">
                <a:solidFill>
                  <a:srgbClr val="FFFFFF"/>
                </a:solidFill>
                <a:latin typeface="Lato" panose="020F0502020204030203"/>
              </a:rPr>
              <a:t>Submit your </a:t>
            </a:r>
            <a:r>
              <a:rPr lang="en-US" sz="3200" b="1" dirty="0">
                <a:solidFill>
                  <a:srgbClr val="FFFFFF"/>
                </a:solidFill>
                <a:latin typeface="Lato" panose="020F0502020204030203"/>
              </a:rPr>
              <a:t>questions</a:t>
            </a:r>
            <a:r>
              <a:rPr lang="en-US" sz="3200" dirty="0">
                <a:solidFill>
                  <a:srgbClr val="FFFFFF"/>
                </a:solidFill>
                <a:latin typeface="Lato" panose="020F0502020204030203"/>
              </a:rPr>
              <a:t> now using the Q&amp;A function on your screen</a:t>
            </a:r>
            <a:br>
              <a:rPr lang="en-US" sz="3200" dirty="0">
                <a:solidFill>
                  <a:srgbClr val="FFFFFF"/>
                </a:solidFill>
                <a:latin typeface="Lato" panose="020F0502020204030203"/>
              </a:rPr>
            </a:br>
            <a:br>
              <a:rPr lang="en-US" sz="3200" dirty="0">
                <a:solidFill>
                  <a:srgbClr val="FFFFFF"/>
                </a:solidFill>
                <a:latin typeface="Lato" panose="020F0502020204030203"/>
              </a:rPr>
            </a:br>
            <a:r>
              <a:rPr lang="en-US" sz="3200" dirty="0">
                <a:solidFill>
                  <a:srgbClr val="FFFFFF"/>
                </a:solidFill>
                <a:latin typeface="Lato" panose="020F0502020204030203"/>
              </a:rPr>
              <a:t>Or submit questions to </a:t>
            </a:r>
            <a:r>
              <a:rPr lang="en-US" sz="3200" b="1" dirty="0">
                <a:solidFill>
                  <a:srgbClr val="FFFFFF"/>
                </a:solidFill>
                <a:latin typeface="Lato" panose="020F0502020204030203"/>
              </a:rPr>
              <a:t>questions@dominionpayroll.com</a:t>
            </a:r>
          </a:p>
        </p:txBody>
      </p:sp>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spTree>
    <p:extLst>
      <p:ext uri="{BB962C8B-B14F-4D97-AF65-F5344CB8AC3E}">
        <p14:creationId xmlns:p14="http://schemas.microsoft.com/office/powerpoint/2010/main" val="44832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9" name="Rectangle 2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flag from a building&#10;&#10;Description automatically generated with low confidence">
            <a:extLst>
              <a:ext uri="{FF2B5EF4-FFF2-40B4-BE49-F238E27FC236}">
                <a16:creationId xmlns:a16="http://schemas.microsoft.com/office/drawing/2014/main" id="{608CF3AB-1B74-421B-81E0-4D77B2E84F7F}"/>
              </a:ext>
            </a:extLst>
          </p:cNvPr>
          <p:cNvPicPr>
            <a:picLocks noChangeAspect="1"/>
          </p:cNvPicPr>
          <p:nvPr/>
        </p:nvPicPr>
        <p:blipFill rotWithShape="1">
          <a:blip r:embed="rId2">
            <a:alphaModFix amt="50000"/>
          </a:blip>
          <a:srcRect t="25847" b="29153"/>
          <a:stretch/>
        </p:blipFill>
        <p:spPr>
          <a:xfrm>
            <a:off x="0" y="1"/>
            <a:ext cx="12191980" cy="6857999"/>
          </a:xfrm>
          <a:prstGeom prst="rect">
            <a:avLst/>
          </a:prstGeom>
        </p:spPr>
      </p:pic>
      <p:sp>
        <p:nvSpPr>
          <p:cNvPr id="4" name="Title 3">
            <a:extLst>
              <a:ext uri="{FF2B5EF4-FFF2-40B4-BE49-F238E27FC236}">
                <a16:creationId xmlns:a16="http://schemas.microsoft.com/office/drawing/2014/main" id="{BB3C33FE-0C13-49F9-961C-B0D45D04174B}"/>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b="1" dirty="0">
                <a:solidFill>
                  <a:srgbClr val="FFFFFF"/>
                </a:solidFill>
              </a:rPr>
              <a:t>Path Out of the Pandemic Update</a:t>
            </a:r>
          </a:p>
        </p:txBody>
      </p:sp>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spTree>
    <p:extLst>
      <p:ext uri="{BB962C8B-B14F-4D97-AF65-F5344CB8AC3E}">
        <p14:creationId xmlns:p14="http://schemas.microsoft.com/office/powerpoint/2010/main" val="625559105"/>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DD736-A210-465D-9D98-8C0C2F7341E7}"/>
              </a:ext>
            </a:extLst>
          </p:cNvPr>
          <p:cNvSpPr>
            <a:spLocks noGrp="1"/>
          </p:cNvSpPr>
          <p:nvPr>
            <p:ph type="title"/>
          </p:nvPr>
        </p:nvSpPr>
        <p:spPr>
          <a:xfrm>
            <a:off x="988496" y="2970326"/>
            <a:ext cx="4524973" cy="2809793"/>
          </a:xfrm>
        </p:spPr>
        <p:txBody>
          <a:bodyPr vert="horz" lIns="91440" tIns="45720" rIns="91440" bIns="45720" rtlCol="0" anchor="t">
            <a:normAutofit/>
          </a:bodyPr>
          <a:lstStyle/>
          <a:p>
            <a:r>
              <a:rPr lang="en-US" sz="1800" dirty="0">
                <a:latin typeface="+mn-lt"/>
              </a:rPr>
              <a:t>On September 9</a:t>
            </a:r>
            <a:r>
              <a:rPr lang="en-US" sz="1800" baseline="30000" dirty="0">
                <a:latin typeface="+mn-lt"/>
              </a:rPr>
              <a:t>,</a:t>
            </a:r>
            <a:r>
              <a:rPr lang="en-US" sz="1800" dirty="0">
                <a:latin typeface="+mn-lt"/>
              </a:rPr>
              <a:t> 2021, President Biden announced a Covid-19 Action Plan, to include a directive to OSHA to develop a “Vaccine or Test” ETS. </a:t>
            </a:r>
            <a:br>
              <a:rPr lang="en-US" sz="1800" dirty="0">
                <a:latin typeface="+mn-lt"/>
              </a:rPr>
            </a:br>
            <a:br>
              <a:rPr lang="en-US" sz="1800" dirty="0">
                <a:latin typeface="+mn-lt"/>
              </a:rPr>
            </a:br>
            <a:r>
              <a:rPr lang="en-US" sz="1800" dirty="0">
                <a:latin typeface="+mn-lt"/>
              </a:rPr>
              <a:t>On November 4, 2021, OSHA published the ETS.</a:t>
            </a:r>
            <a:br>
              <a:rPr lang="en-US" sz="1800" dirty="0">
                <a:latin typeface="+mn-lt"/>
              </a:rPr>
            </a:br>
            <a:br>
              <a:rPr lang="en-US" sz="1800" dirty="0">
                <a:latin typeface="+mn-lt"/>
              </a:rPr>
            </a:br>
            <a:r>
              <a:rPr lang="en-US" sz="1800" dirty="0">
                <a:latin typeface="+mn-lt"/>
              </a:rPr>
              <a:t>But then…..</a:t>
            </a:r>
            <a:br>
              <a:rPr lang="en-US" sz="1800" dirty="0"/>
            </a:br>
            <a:br>
              <a:rPr lang="en-US" sz="1200" dirty="0"/>
            </a:br>
            <a:endParaRPr lang="en-US" sz="1200" dirty="0"/>
          </a:p>
        </p:txBody>
      </p:sp>
      <p:sp>
        <p:nvSpPr>
          <p:cNvPr id="22" name="Freeform: Shape 24">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rotWithShape="1">
          <a:blip r:embed="rId2"/>
          <a:srcRect l="27835" r="28669" b="1"/>
          <a:stretch/>
        </p:blipFill>
        <p:spPr>
          <a:xfrm>
            <a:off x="6021086" y="544777"/>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sp>
        <p:nvSpPr>
          <p:cNvPr id="8" name="TextBox 7">
            <a:extLst>
              <a:ext uri="{FF2B5EF4-FFF2-40B4-BE49-F238E27FC236}">
                <a16:creationId xmlns:a16="http://schemas.microsoft.com/office/drawing/2014/main" id="{6E782FDE-9BF8-4D48-9407-D8CEA1944261}"/>
              </a:ext>
            </a:extLst>
          </p:cNvPr>
          <p:cNvSpPr txBox="1"/>
          <p:nvPr/>
        </p:nvSpPr>
        <p:spPr>
          <a:xfrm>
            <a:off x="916006" y="613834"/>
            <a:ext cx="5345646" cy="2123658"/>
          </a:xfrm>
          <a:prstGeom prst="rect">
            <a:avLst/>
          </a:prstGeom>
          <a:noFill/>
        </p:spPr>
        <p:txBody>
          <a:bodyPr wrap="square" rtlCol="0">
            <a:spAutoFit/>
          </a:bodyPr>
          <a:lstStyle/>
          <a:p>
            <a:pPr>
              <a:spcAft>
                <a:spcPts val="600"/>
              </a:spcAft>
            </a:pPr>
            <a:r>
              <a:rPr lang="en-US" sz="4400" b="1" dirty="0">
                <a:latin typeface="+mj-lt"/>
                <a:ea typeface="Lato" panose="020F0502020204030203" pitchFamily="34" charset="0"/>
                <a:cs typeface="Lato" panose="020F0502020204030203" pitchFamily="34" charset="0"/>
              </a:rPr>
              <a:t>OSHA’s Emergency Temporary Standard (ETS)</a:t>
            </a:r>
            <a:endParaRPr lang="en-US" sz="4400" dirty="0">
              <a:latin typeface="+mj-lt"/>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905165244"/>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EC4C4ED-DCA1-407F-A8CD-E47B57A8226B}"/>
              </a:ext>
            </a:extLst>
          </p:cNvPr>
          <p:cNvSpPr txBox="1"/>
          <p:nvPr/>
        </p:nvSpPr>
        <p:spPr>
          <a:xfrm>
            <a:off x="522272" y="87612"/>
            <a:ext cx="5976828"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dirty="0">
                <a:latin typeface="+mj-lt"/>
                <a:ea typeface="+mj-ea"/>
                <a:cs typeface="+mj-cs"/>
              </a:rPr>
              <a:t>Legal Challenges Abound!</a:t>
            </a:r>
            <a:endParaRPr lang="en-US" sz="4400" dirty="0">
              <a:latin typeface="+mj-lt"/>
              <a:ea typeface="+mj-ea"/>
              <a:cs typeface="+mj-cs"/>
            </a:endParaRPr>
          </a:p>
        </p:txBody>
      </p:sp>
      <p:sp>
        <p:nvSpPr>
          <p:cNvPr id="3" name="TextBox 2">
            <a:extLst>
              <a:ext uri="{FF2B5EF4-FFF2-40B4-BE49-F238E27FC236}">
                <a16:creationId xmlns:a16="http://schemas.microsoft.com/office/drawing/2014/main" id="{CB527057-51B0-4C40-B41C-8C9B6DA57EF1}"/>
              </a:ext>
            </a:extLst>
          </p:cNvPr>
          <p:cNvSpPr txBox="1"/>
          <p:nvPr/>
        </p:nvSpPr>
        <p:spPr>
          <a:xfrm>
            <a:off x="522272" y="1476859"/>
            <a:ext cx="5314543" cy="3375920"/>
          </a:xfrm>
          <a:prstGeom prst="rect">
            <a:avLst/>
          </a:prstGeom>
        </p:spPr>
        <p:txBody>
          <a:bodyPr vert="horz" lIns="91440" tIns="45720" rIns="91440" bIns="45720" rtlCol="0" anchor="t">
            <a:noAutofit/>
          </a:bodyPr>
          <a:lstStyle/>
          <a:p>
            <a:pPr>
              <a:lnSpc>
                <a:spcPct val="90000"/>
              </a:lnSpc>
              <a:spcAft>
                <a:spcPts val="600"/>
              </a:spcAft>
            </a:pPr>
            <a:r>
              <a:rPr lang="en-US" sz="1600" b="1" dirty="0"/>
              <a:t>November 6, 2021 </a:t>
            </a:r>
            <a:r>
              <a:rPr lang="en-US" sz="1600" dirty="0"/>
              <a:t>- t</a:t>
            </a:r>
            <a:r>
              <a:rPr lang="en-US" sz="1600" b="0" i="0" dirty="0">
                <a:effectLst/>
              </a:rPr>
              <a:t>he 5</a:t>
            </a:r>
            <a:r>
              <a:rPr lang="en-US" sz="1600" b="0" i="0" baseline="30000" dirty="0">
                <a:effectLst/>
              </a:rPr>
              <a:t>th</a:t>
            </a:r>
            <a:r>
              <a:rPr lang="en-US" sz="1600" b="0" i="0" dirty="0">
                <a:effectLst/>
              </a:rPr>
              <a:t> U.</a:t>
            </a:r>
            <a:r>
              <a:rPr lang="en-US" sz="1600" dirty="0"/>
              <a:t>S. Circuit Court of Appeals in New Orleans issued an emergency stay, temporarily blocking the OSHA ETS “pending further action by this court.”</a:t>
            </a:r>
          </a:p>
          <a:p>
            <a:pPr>
              <a:lnSpc>
                <a:spcPct val="90000"/>
              </a:lnSpc>
              <a:spcAft>
                <a:spcPts val="600"/>
              </a:spcAft>
            </a:pPr>
            <a:endParaRPr lang="en-US" sz="1600" dirty="0"/>
          </a:p>
          <a:p>
            <a:pPr>
              <a:lnSpc>
                <a:spcPct val="90000"/>
              </a:lnSpc>
              <a:spcAft>
                <a:spcPts val="600"/>
              </a:spcAft>
            </a:pPr>
            <a:r>
              <a:rPr lang="en-US" sz="1600" b="1" i="0" dirty="0">
                <a:effectLst/>
                <a:latin typeface="proxima-nova"/>
              </a:rPr>
              <a:t>Nov</a:t>
            </a:r>
            <a:r>
              <a:rPr lang="en-US" sz="1600" b="1" dirty="0">
                <a:latin typeface="proxima-nova"/>
              </a:rPr>
              <a:t>ember</a:t>
            </a:r>
            <a:r>
              <a:rPr lang="en-US" sz="1600" b="1" i="0" dirty="0">
                <a:effectLst/>
                <a:latin typeface="proxima-nova"/>
              </a:rPr>
              <a:t> 12, 2021 </a:t>
            </a:r>
            <a:r>
              <a:rPr lang="en-US" sz="1600" b="0" i="0" dirty="0">
                <a:effectLst/>
                <a:latin typeface="proxima-nova"/>
              </a:rPr>
              <a:t>- the 5th U.S. Circuit Court of Appeals issued an order continuing its initial Nov. 6 </a:t>
            </a:r>
            <a:r>
              <a:rPr lang="en-US" sz="1600" b="0" i="0" strike="noStrike" dirty="0">
                <a:effectLst/>
                <a:latin typeface="proxima-nova"/>
              </a:rPr>
              <a:t>stay of the ETS</a:t>
            </a:r>
            <a:r>
              <a:rPr lang="en-US" sz="1600" b="0" i="0" dirty="0">
                <a:effectLst/>
                <a:latin typeface="proxima-nova"/>
              </a:rPr>
              <a:t>. </a:t>
            </a:r>
          </a:p>
          <a:p>
            <a:pPr>
              <a:lnSpc>
                <a:spcPct val="90000"/>
              </a:lnSpc>
              <a:spcAft>
                <a:spcPts val="600"/>
              </a:spcAft>
            </a:pPr>
            <a:endParaRPr lang="en-US" sz="1600" dirty="0">
              <a:latin typeface="proxima-nova"/>
            </a:endParaRPr>
          </a:p>
          <a:p>
            <a:pPr>
              <a:lnSpc>
                <a:spcPct val="90000"/>
              </a:lnSpc>
              <a:spcAft>
                <a:spcPts val="600"/>
              </a:spcAft>
            </a:pPr>
            <a:r>
              <a:rPr lang="en-US" sz="1600" b="1" i="0" dirty="0">
                <a:effectLst/>
                <a:latin typeface="proxima-nova"/>
              </a:rPr>
              <a:t>November 16, 2021 </a:t>
            </a:r>
            <a:r>
              <a:rPr lang="en-US" sz="1600" b="0" i="0" dirty="0">
                <a:effectLst/>
                <a:latin typeface="proxima-nova"/>
              </a:rPr>
              <a:t>- the U.S. Judicial Panel on Multidistrict Litigation conducted a statutorily required random selection of circuit courts of appeal to hear the consolidated cases from around the country, with the </a:t>
            </a:r>
            <a:r>
              <a:rPr lang="en-US" sz="1600" b="1" i="0" dirty="0">
                <a:effectLst/>
                <a:latin typeface="proxima-nova"/>
              </a:rPr>
              <a:t>6th U.S. Circuit Court of Appeals, which covers Ohio, Michigan, Tennessee,</a:t>
            </a:r>
            <a:r>
              <a:rPr lang="en-US" sz="1600" b="1" dirty="0">
                <a:latin typeface="proxima-nova"/>
              </a:rPr>
              <a:t> and Kentucky,</a:t>
            </a:r>
            <a:r>
              <a:rPr lang="en-US" sz="1600" b="1" i="0" dirty="0">
                <a:effectLst/>
                <a:latin typeface="proxima-nova"/>
              </a:rPr>
              <a:t> </a:t>
            </a:r>
            <a:r>
              <a:rPr lang="en-US" sz="1600" b="0" i="0" dirty="0">
                <a:effectLst/>
                <a:latin typeface="proxima-nova"/>
              </a:rPr>
              <a:t>coming up as the selected court. </a:t>
            </a:r>
          </a:p>
          <a:p>
            <a:pPr>
              <a:lnSpc>
                <a:spcPct val="90000"/>
              </a:lnSpc>
              <a:spcAft>
                <a:spcPts val="600"/>
              </a:spcAft>
            </a:pPr>
            <a:endParaRPr lang="en-US" sz="1600" dirty="0">
              <a:latin typeface="proxima-nova"/>
            </a:endParaRPr>
          </a:p>
          <a:p>
            <a:pPr>
              <a:lnSpc>
                <a:spcPct val="90000"/>
              </a:lnSpc>
              <a:spcAft>
                <a:spcPts val="600"/>
              </a:spcAft>
            </a:pPr>
            <a:r>
              <a:rPr lang="en-US" sz="1600" b="1" i="0" dirty="0">
                <a:effectLst/>
                <a:latin typeface="proxima-nova"/>
              </a:rPr>
              <a:t>The 6th Circuit may end the stay or leave it in place. It’s not known yet when or how the Court will review the ETS, three-judge panel or </a:t>
            </a:r>
            <a:r>
              <a:rPr lang="en-US" sz="1600" b="1" i="0" dirty="0" err="1">
                <a:effectLst/>
                <a:latin typeface="proxima-nova"/>
              </a:rPr>
              <a:t>en</a:t>
            </a:r>
            <a:r>
              <a:rPr lang="en-US" sz="1600" b="1" i="0" dirty="0">
                <a:effectLst/>
                <a:latin typeface="proxima-nova"/>
              </a:rPr>
              <a:t> banc?</a:t>
            </a:r>
          </a:p>
          <a:p>
            <a:pPr>
              <a:lnSpc>
                <a:spcPct val="90000"/>
              </a:lnSpc>
              <a:spcAft>
                <a:spcPts val="600"/>
              </a:spcAft>
            </a:pPr>
            <a:endParaRPr lang="en-US" sz="1600" dirty="0">
              <a:latin typeface="proxima-nova"/>
            </a:endParaRPr>
          </a:p>
          <a:p>
            <a:pPr>
              <a:lnSpc>
                <a:spcPct val="90000"/>
              </a:lnSpc>
              <a:spcAft>
                <a:spcPts val="600"/>
              </a:spcAft>
            </a:pPr>
            <a:r>
              <a:rPr lang="en-US" sz="1600" dirty="0">
                <a:latin typeface="proxima-nova"/>
              </a:rPr>
              <a:t>Then what?? </a:t>
            </a:r>
            <a:r>
              <a:rPr lang="en-US" sz="1600" b="1" dirty="0">
                <a:latin typeface="proxima-nova"/>
              </a:rPr>
              <a:t>U.S. Supreme Court???</a:t>
            </a:r>
            <a:endParaRPr lang="en-US" sz="1600" b="1" dirty="0"/>
          </a:p>
        </p:txBody>
      </p:sp>
      <p:sp>
        <p:nvSpPr>
          <p:cNvPr id="25" name="Freeform: Shape 24">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a:blip r:embed="rId2"/>
          <a:srcRect l="17923" r="17923"/>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spTree>
    <p:extLst>
      <p:ext uri="{BB962C8B-B14F-4D97-AF65-F5344CB8AC3E}">
        <p14:creationId xmlns:p14="http://schemas.microsoft.com/office/powerpoint/2010/main" val="1204132232"/>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EC4C4ED-DCA1-407F-A8CD-E47B57A8226B}"/>
              </a:ext>
            </a:extLst>
          </p:cNvPr>
          <p:cNvSpPr txBox="1"/>
          <p:nvPr/>
        </p:nvSpPr>
        <p:spPr>
          <a:xfrm>
            <a:off x="522272" y="87612"/>
            <a:ext cx="5976828"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dirty="0">
                <a:latin typeface="+mj-lt"/>
                <a:ea typeface="+mj-ea"/>
                <a:cs typeface="+mj-cs"/>
              </a:rPr>
              <a:t>Healthcare workers and federal contractors</a:t>
            </a:r>
            <a:endParaRPr lang="en-US" sz="4400" dirty="0">
              <a:latin typeface="+mj-lt"/>
              <a:ea typeface="+mj-ea"/>
              <a:cs typeface="+mj-cs"/>
            </a:endParaRPr>
          </a:p>
        </p:txBody>
      </p:sp>
      <p:sp>
        <p:nvSpPr>
          <p:cNvPr id="3" name="TextBox 2">
            <a:extLst>
              <a:ext uri="{FF2B5EF4-FFF2-40B4-BE49-F238E27FC236}">
                <a16:creationId xmlns:a16="http://schemas.microsoft.com/office/drawing/2014/main" id="{CB527057-51B0-4C40-B41C-8C9B6DA57EF1}"/>
              </a:ext>
            </a:extLst>
          </p:cNvPr>
          <p:cNvSpPr txBox="1"/>
          <p:nvPr/>
        </p:nvSpPr>
        <p:spPr>
          <a:xfrm>
            <a:off x="522272" y="1476859"/>
            <a:ext cx="5314543" cy="3375920"/>
          </a:xfrm>
          <a:prstGeom prst="rect">
            <a:avLst/>
          </a:prstGeom>
        </p:spPr>
        <p:txBody>
          <a:bodyPr vert="horz" lIns="91440" tIns="45720" rIns="91440" bIns="45720" rtlCol="0" anchor="t">
            <a:noAutofit/>
          </a:bodyPr>
          <a:lstStyle/>
          <a:p>
            <a:pPr>
              <a:lnSpc>
                <a:spcPct val="90000"/>
              </a:lnSpc>
              <a:spcAft>
                <a:spcPts val="600"/>
              </a:spcAft>
            </a:pPr>
            <a:r>
              <a:rPr lang="en-US" sz="1600" b="1" dirty="0"/>
              <a:t>Those vaccine mandates also are stayed and pending appeal…</a:t>
            </a:r>
          </a:p>
          <a:p>
            <a:pPr>
              <a:lnSpc>
                <a:spcPct val="90000"/>
              </a:lnSpc>
              <a:spcAft>
                <a:spcPts val="600"/>
              </a:spcAft>
            </a:pPr>
            <a:endParaRPr lang="en-US" sz="1600" b="1" dirty="0"/>
          </a:p>
          <a:p>
            <a:pPr>
              <a:lnSpc>
                <a:spcPct val="90000"/>
              </a:lnSpc>
              <a:spcAft>
                <a:spcPts val="600"/>
              </a:spcAft>
            </a:pPr>
            <a:r>
              <a:rPr lang="en-US" sz="1600" b="0" i="0" dirty="0">
                <a:effectLst/>
                <a:latin typeface="Lato" panose="020F0502020204030203" pitchFamily="34" charset="0"/>
                <a:ea typeface="Lato" panose="020F0502020204030203" pitchFamily="34" charset="0"/>
                <a:cs typeface="Lato" panose="020F0502020204030203" pitchFamily="34" charset="0"/>
              </a:rPr>
              <a:t>Nov. 30</a:t>
            </a:r>
            <a:r>
              <a:rPr lang="en-US" sz="1600" b="0" i="0" baseline="30000" dirty="0">
                <a:effectLst/>
                <a:latin typeface="Lato" panose="020F0502020204030203" pitchFamily="34" charset="0"/>
                <a:ea typeface="Lato" panose="020F0502020204030203" pitchFamily="34" charset="0"/>
                <a:cs typeface="Lato" panose="020F0502020204030203" pitchFamily="34" charset="0"/>
              </a:rPr>
              <a:t>th</a:t>
            </a:r>
            <a:r>
              <a:rPr lang="en-US" sz="1600" b="0" i="0" dirty="0">
                <a:effectLst/>
                <a:latin typeface="Lato" panose="020F0502020204030203" pitchFamily="34" charset="0"/>
                <a:ea typeface="Lato" panose="020F0502020204030203" pitchFamily="34" charset="0"/>
                <a:cs typeface="Lato" panose="020F0502020204030203" pitchFamily="34" charset="0"/>
              </a:rPr>
              <a:t> – the U.</a:t>
            </a:r>
            <a:r>
              <a:rPr lang="en-US" sz="1600" dirty="0">
                <a:latin typeface="Lato" panose="020F0502020204030203" pitchFamily="34" charset="0"/>
                <a:ea typeface="Lato" panose="020F0502020204030203" pitchFamily="34" charset="0"/>
                <a:cs typeface="Lato" panose="020F0502020204030203" pitchFamily="34" charset="0"/>
              </a:rPr>
              <a:t>S. District Court for the Western District of Louisiana issued an injunction against the vaccine mandate for healthcare workers</a:t>
            </a:r>
            <a:endParaRPr lang="en-US" sz="1600" b="0" i="0" dirty="0">
              <a:effectLst/>
              <a:latin typeface="Lato" panose="020F0502020204030203" pitchFamily="34" charset="0"/>
              <a:ea typeface="Lato" panose="020F0502020204030203" pitchFamily="34" charset="0"/>
              <a:cs typeface="Lato" panose="020F0502020204030203" pitchFamily="34" charset="0"/>
            </a:endParaRPr>
          </a:p>
          <a:p>
            <a:pPr>
              <a:lnSpc>
                <a:spcPct val="90000"/>
              </a:lnSpc>
              <a:spcAft>
                <a:spcPts val="600"/>
              </a:spcAft>
            </a:pPr>
            <a:endParaRPr lang="en-US" sz="1600" dirty="0">
              <a:latin typeface="Lato" panose="020F0502020204030203" pitchFamily="34" charset="0"/>
              <a:ea typeface="Lato" panose="020F0502020204030203" pitchFamily="34" charset="0"/>
              <a:cs typeface="Lato" panose="020F0502020204030203" pitchFamily="34" charset="0"/>
            </a:endParaRPr>
          </a:p>
          <a:p>
            <a:pPr>
              <a:lnSpc>
                <a:spcPct val="90000"/>
              </a:lnSpc>
              <a:spcAft>
                <a:spcPts val="600"/>
              </a:spcAft>
            </a:pPr>
            <a:r>
              <a:rPr lang="en-US" sz="1600" b="0" i="0" dirty="0">
                <a:effectLst/>
                <a:latin typeface="Lato" panose="020F0502020204030203" pitchFamily="34" charset="0"/>
                <a:ea typeface="Lato" panose="020F0502020204030203" pitchFamily="34" charset="0"/>
                <a:cs typeface="Lato" panose="020F0502020204030203" pitchFamily="34" charset="0"/>
              </a:rPr>
              <a:t>Dec. 7</a:t>
            </a:r>
            <a:r>
              <a:rPr lang="en-US" sz="1600" b="0" i="0" baseline="30000" dirty="0">
                <a:effectLst/>
                <a:latin typeface="Lato" panose="020F0502020204030203" pitchFamily="34" charset="0"/>
                <a:ea typeface="Lato" panose="020F0502020204030203" pitchFamily="34" charset="0"/>
                <a:cs typeface="Lato" panose="020F0502020204030203" pitchFamily="34" charset="0"/>
              </a:rPr>
              <a:t>th</a:t>
            </a:r>
            <a:r>
              <a:rPr lang="en-US" sz="1600" b="0" i="0" dirty="0">
                <a:effectLst/>
                <a:latin typeface="Lato" panose="020F0502020204030203" pitchFamily="34" charset="0"/>
                <a:ea typeface="Lato" panose="020F0502020204030203" pitchFamily="34" charset="0"/>
                <a:cs typeface="Lato" panose="020F0502020204030203" pitchFamily="34" charset="0"/>
              </a:rPr>
              <a:t> – the U.S. District Court for the Southern District of Georgia </a:t>
            </a:r>
            <a:r>
              <a:rPr lang="en-US" sz="1600" i="0" dirty="0">
                <a:effectLst/>
                <a:latin typeface="Lato" panose="020F0502020204030203" pitchFamily="34" charset="0"/>
                <a:ea typeface="Lato" panose="020F0502020204030203" pitchFamily="34" charset="0"/>
                <a:cs typeface="Lato" panose="020F0502020204030203" pitchFamily="34" charset="0"/>
              </a:rPr>
              <a:t>issued a stay on the vaccine requirement for federal contractors</a:t>
            </a:r>
          </a:p>
          <a:p>
            <a:pPr>
              <a:lnSpc>
                <a:spcPct val="90000"/>
              </a:lnSpc>
              <a:spcAft>
                <a:spcPts val="600"/>
              </a:spcAft>
            </a:pPr>
            <a:endParaRPr lang="en-US" sz="1600" dirty="0">
              <a:latin typeface="Lato" panose="020F0502020204030203" pitchFamily="34" charset="0"/>
              <a:ea typeface="Lato" panose="020F0502020204030203" pitchFamily="34" charset="0"/>
              <a:cs typeface="Lato" panose="020F0502020204030203" pitchFamily="34" charset="0"/>
            </a:endParaRPr>
          </a:p>
          <a:p>
            <a:pPr>
              <a:lnSpc>
                <a:spcPct val="90000"/>
              </a:lnSpc>
              <a:spcAft>
                <a:spcPts val="600"/>
              </a:spcAft>
            </a:pPr>
            <a:r>
              <a:rPr lang="en-US" sz="1600" i="0" dirty="0">
                <a:effectLst/>
                <a:latin typeface="Lato" panose="020F0502020204030203" pitchFamily="34" charset="0"/>
                <a:ea typeface="Lato" panose="020F0502020204030203" pitchFamily="34" charset="0"/>
                <a:cs typeface="Lato" panose="020F0502020204030203" pitchFamily="34" charset="0"/>
              </a:rPr>
              <a:t>Stay tuned…..</a:t>
            </a:r>
          </a:p>
          <a:p>
            <a:pPr>
              <a:lnSpc>
                <a:spcPct val="90000"/>
              </a:lnSpc>
              <a:spcAft>
                <a:spcPts val="600"/>
              </a:spcAft>
            </a:pPr>
            <a:endParaRPr lang="en-US" sz="1600" dirty="0">
              <a:latin typeface="Lato" panose="020F0502020204030203" pitchFamily="34" charset="0"/>
              <a:ea typeface="Lato" panose="020F0502020204030203" pitchFamily="34" charset="0"/>
              <a:cs typeface="Lato" panose="020F0502020204030203" pitchFamily="34" charset="0"/>
            </a:endParaRPr>
          </a:p>
          <a:p>
            <a:pPr>
              <a:lnSpc>
                <a:spcPct val="90000"/>
              </a:lnSpc>
              <a:spcAft>
                <a:spcPts val="600"/>
              </a:spcAft>
            </a:pPr>
            <a:endParaRPr lang="en-US" sz="1600" dirty="0">
              <a:latin typeface="Lato" panose="020F0502020204030203" pitchFamily="34" charset="0"/>
              <a:ea typeface="Lato" panose="020F0502020204030203" pitchFamily="34" charset="0"/>
              <a:cs typeface="Lato" panose="020F0502020204030203" pitchFamily="34" charset="0"/>
            </a:endParaRPr>
          </a:p>
          <a:p>
            <a:pPr>
              <a:lnSpc>
                <a:spcPct val="90000"/>
              </a:lnSpc>
              <a:spcAft>
                <a:spcPts val="600"/>
              </a:spcAft>
            </a:pPr>
            <a:endParaRPr lang="en-US" sz="1600" dirty="0">
              <a:latin typeface="Lato" panose="020F0502020204030203" pitchFamily="34" charset="0"/>
              <a:ea typeface="Lato" panose="020F0502020204030203" pitchFamily="34" charset="0"/>
              <a:cs typeface="Lato" panose="020F0502020204030203" pitchFamily="34" charset="0"/>
            </a:endParaRPr>
          </a:p>
        </p:txBody>
      </p:sp>
      <p:sp>
        <p:nvSpPr>
          <p:cNvPr id="25" name="Freeform: Shape 24">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a:blip r:embed="rId2"/>
          <a:srcRect l="17923" r="17923"/>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spTree>
    <p:extLst>
      <p:ext uri="{BB962C8B-B14F-4D97-AF65-F5344CB8AC3E}">
        <p14:creationId xmlns:p14="http://schemas.microsoft.com/office/powerpoint/2010/main" val="3998329841"/>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E782FDE-9BF8-4D48-9407-D8CEA1944261}"/>
              </a:ext>
            </a:extLst>
          </p:cNvPr>
          <p:cNvSpPr txBox="1"/>
          <p:nvPr/>
        </p:nvSpPr>
        <p:spPr>
          <a:xfrm>
            <a:off x="294685" y="219910"/>
            <a:ext cx="5314536"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dirty="0">
                <a:latin typeface="+mj-lt"/>
                <a:ea typeface="+mj-ea"/>
                <a:cs typeface="+mj-cs"/>
              </a:rPr>
              <a:t>OSHA’s ETS: Highlights</a:t>
            </a:r>
            <a:endParaRPr lang="en-US" sz="4400" dirty="0">
              <a:latin typeface="+mj-lt"/>
              <a:ea typeface="+mj-ea"/>
              <a:cs typeface="+mj-cs"/>
            </a:endParaRPr>
          </a:p>
        </p:txBody>
      </p:sp>
      <p:sp>
        <p:nvSpPr>
          <p:cNvPr id="9" name="TextBox 8">
            <a:extLst>
              <a:ext uri="{FF2B5EF4-FFF2-40B4-BE49-F238E27FC236}">
                <a16:creationId xmlns:a16="http://schemas.microsoft.com/office/drawing/2014/main" id="{F1BEE4D0-8ED7-4CB8-BB96-A3BD79EEA38A}"/>
              </a:ext>
            </a:extLst>
          </p:cNvPr>
          <p:cNvSpPr txBox="1"/>
          <p:nvPr/>
        </p:nvSpPr>
        <p:spPr>
          <a:xfrm>
            <a:off x="365761" y="1244600"/>
            <a:ext cx="5810534" cy="4368800"/>
          </a:xfrm>
          <a:prstGeom prst="rect">
            <a:avLst/>
          </a:prstGeom>
        </p:spPr>
        <p:txBody>
          <a:bodyPr vert="horz" lIns="91440" tIns="45720" rIns="91440" bIns="45720" rtlCol="0" anchor="t">
            <a:noAutofit/>
          </a:bodyPr>
          <a:lstStyle/>
          <a:p>
            <a:pPr>
              <a:lnSpc>
                <a:spcPct val="90000"/>
              </a:lnSpc>
              <a:spcAft>
                <a:spcPts val="600"/>
              </a:spcAft>
            </a:pPr>
            <a:r>
              <a:rPr lang="en-US" sz="1400" dirty="0"/>
              <a:t>Employers </a:t>
            </a:r>
            <a:r>
              <a:rPr lang="en-US" sz="1400" b="1" dirty="0"/>
              <a:t>with 100 or more total employees across all locations must</a:t>
            </a:r>
            <a:r>
              <a:rPr lang="en-US" sz="1400" dirty="0"/>
              <a:t>:	</a:t>
            </a:r>
          </a:p>
          <a:p>
            <a:pPr marL="285750" indent="-228600">
              <a:lnSpc>
                <a:spcPct val="90000"/>
              </a:lnSpc>
              <a:spcAft>
                <a:spcPts val="600"/>
              </a:spcAft>
              <a:buFont typeface="Arial" panose="020B0604020202020204" pitchFamily="34" charset="0"/>
              <a:buChar char="•"/>
            </a:pPr>
            <a:endParaRPr lang="en-US" sz="1400" dirty="0"/>
          </a:p>
          <a:p>
            <a:pPr marL="800100" lvl="1" indent="-228600">
              <a:lnSpc>
                <a:spcPct val="90000"/>
              </a:lnSpc>
              <a:spcAft>
                <a:spcPts val="600"/>
              </a:spcAft>
              <a:buFont typeface="Arial" panose="020B0604020202020204" pitchFamily="34" charset="0"/>
              <a:buChar char="•"/>
            </a:pPr>
            <a:r>
              <a:rPr lang="en-US" sz="1400" dirty="0"/>
              <a:t>Require any workers who remain unvaccinated as of January 4, 2022, to produce a negative COVID-19 test result </a:t>
            </a:r>
            <a:r>
              <a:rPr lang="en-US" sz="1400" b="1" dirty="0"/>
              <a:t>on at least a weekly basis </a:t>
            </a:r>
            <a:r>
              <a:rPr lang="en-US" sz="1400" dirty="0"/>
              <a:t>before coming to work.</a:t>
            </a:r>
          </a:p>
          <a:p>
            <a:pPr marL="800100" lvl="1" indent="-228600">
              <a:lnSpc>
                <a:spcPct val="90000"/>
              </a:lnSpc>
              <a:spcAft>
                <a:spcPts val="600"/>
              </a:spcAft>
              <a:buFont typeface="Arial" panose="020B0604020202020204" pitchFamily="34" charset="0"/>
              <a:buChar char="•"/>
            </a:pPr>
            <a:endParaRPr lang="en-US" sz="1400" dirty="0"/>
          </a:p>
          <a:p>
            <a:pPr marL="800100" lvl="1" indent="-228600">
              <a:lnSpc>
                <a:spcPct val="90000"/>
              </a:lnSpc>
              <a:spcAft>
                <a:spcPts val="600"/>
              </a:spcAft>
              <a:buFont typeface="Arial" panose="020B0604020202020204" pitchFamily="34" charset="0"/>
              <a:buChar char="•"/>
            </a:pPr>
            <a:r>
              <a:rPr lang="en-US" sz="1400" dirty="0"/>
              <a:t>Ensure individuals who are not fully vaccinated wear a face mask while inside the workplace, beginning December 5, 2021. </a:t>
            </a:r>
            <a:br>
              <a:rPr lang="en-US" sz="1400" dirty="0"/>
            </a:br>
            <a:endParaRPr lang="en-US" sz="1400" dirty="0"/>
          </a:p>
          <a:p>
            <a:pPr marL="800100" lvl="1" indent="-228600">
              <a:lnSpc>
                <a:spcPct val="90000"/>
              </a:lnSpc>
              <a:spcAft>
                <a:spcPts val="600"/>
              </a:spcAft>
              <a:buFont typeface="Arial" panose="020B0604020202020204" pitchFamily="34" charset="0"/>
              <a:buChar char="•"/>
            </a:pPr>
            <a:r>
              <a:rPr lang="en-US" sz="1400" dirty="0"/>
              <a:t>Provide up to four hours of paid time off for the time it takes for workers to get vaccinated. You may not take this time out of their existing vacation bank. </a:t>
            </a:r>
            <a:br>
              <a:rPr lang="en-US" sz="1400" dirty="0"/>
            </a:br>
            <a:endParaRPr lang="en-US" sz="1400" dirty="0"/>
          </a:p>
          <a:p>
            <a:pPr marL="800100" lvl="1" indent="-228600">
              <a:lnSpc>
                <a:spcPct val="90000"/>
              </a:lnSpc>
              <a:spcAft>
                <a:spcPts val="600"/>
              </a:spcAft>
              <a:buFont typeface="Arial" panose="020B0604020202020204" pitchFamily="34" charset="0"/>
              <a:buChar char="•"/>
            </a:pPr>
            <a:r>
              <a:rPr lang="en-US" sz="1400" dirty="0"/>
              <a:t>Provide up to two days of paid sick time to recover if employee is under the weather post-vaccination. This time can be taken from their existing sick leave but not vacation. </a:t>
            </a:r>
            <a:br>
              <a:rPr lang="en-US" sz="1400" dirty="0"/>
            </a:br>
            <a:endParaRPr lang="en-US" sz="1400" dirty="0"/>
          </a:p>
          <a:p>
            <a:pPr marL="800100" lvl="1" indent="-228600">
              <a:lnSpc>
                <a:spcPct val="90000"/>
              </a:lnSpc>
              <a:spcAft>
                <a:spcPts val="600"/>
              </a:spcAft>
              <a:buFont typeface="Arial" panose="020B0604020202020204" pitchFamily="34" charset="0"/>
              <a:buChar char="•"/>
            </a:pPr>
            <a:r>
              <a:rPr lang="en-US" sz="1400" dirty="0"/>
              <a:t>NOT have to reimburse employees for transportation costs to get vaccinated, though another law might (CA, for example, requires employers to reimburse employees for mileage). </a:t>
            </a:r>
            <a:br>
              <a:rPr lang="en-US" sz="1400" dirty="0"/>
            </a:br>
            <a:endParaRPr lang="en-US" sz="1400" dirty="0"/>
          </a:p>
          <a:p>
            <a:pPr marL="800100" lvl="1" indent="-228600">
              <a:lnSpc>
                <a:spcPct val="90000"/>
              </a:lnSpc>
              <a:spcAft>
                <a:spcPts val="600"/>
              </a:spcAft>
              <a:buFont typeface="Arial" panose="020B0604020202020204" pitchFamily="34" charset="0"/>
              <a:buChar char="•"/>
            </a:pPr>
            <a:r>
              <a:rPr lang="en-US" sz="1400" dirty="0"/>
              <a:t>NOT have to pay for the cost of testing (unless you want to).</a:t>
            </a:r>
            <a:br>
              <a:rPr lang="en-US" sz="1400" dirty="0"/>
            </a:br>
            <a:endParaRPr lang="en-US" sz="1400" dirty="0"/>
          </a:p>
          <a:p>
            <a:pPr marL="800100" lvl="1" indent="-228600">
              <a:lnSpc>
                <a:spcPct val="90000"/>
              </a:lnSpc>
              <a:spcAft>
                <a:spcPts val="600"/>
              </a:spcAft>
              <a:buFont typeface="Arial" panose="020B0604020202020204" pitchFamily="34" charset="0"/>
              <a:buChar char="•"/>
            </a:pPr>
            <a:r>
              <a:rPr lang="en-US" sz="1400" dirty="0"/>
              <a:t>Collect info about employee vaccination status by Dec. 4, 2021.</a:t>
            </a:r>
          </a:p>
          <a:p>
            <a:pPr lvl="1" indent="-228600">
              <a:lnSpc>
                <a:spcPct val="90000"/>
              </a:lnSpc>
              <a:spcAft>
                <a:spcPts val="600"/>
              </a:spcAft>
              <a:buFont typeface="Arial" panose="020B0604020202020204" pitchFamily="34" charset="0"/>
              <a:buChar char="•"/>
            </a:pPr>
            <a:endParaRPr lang="en-US" sz="1400" dirty="0"/>
          </a:p>
          <a:p>
            <a:pPr>
              <a:lnSpc>
                <a:spcPct val="90000"/>
              </a:lnSpc>
              <a:spcAft>
                <a:spcPts val="600"/>
              </a:spcAft>
            </a:pPr>
            <a:br>
              <a:rPr lang="en-US" sz="1400" dirty="0"/>
            </a:br>
            <a:endParaRPr lang="en-US" sz="1400" b="1" dirty="0"/>
          </a:p>
        </p:txBody>
      </p:sp>
      <p:sp>
        <p:nvSpPr>
          <p:cNvPr id="28" name="Freeform: Shape 27">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rotWithShape="1">
          <a:blip r:embed="rId2"/>
          <a:srcRect l="11375" r="17415" b="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spTree>
    <p:extLst>
      <p:ext uri="{BB962C8B-B14F-4D97-AF65-F5344CB8AC3E}">
        <p14:creationId xmlns:p14="http://schemas.microsoft.com/office/powerpoint/2010/main" val="503345308"/>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E782FDE-9BF8-4D48-9407-D8CEA1944261}"/>
              </a:ext>
            </a:extLst>
          </p:cNvPr>
          <p:cNvSpPr txBox="1"/>
          <p:nvPr/>
        </p:nvSpPr>
        <p:spPr>
          <a:xfrm>
            <a:off x="396240" y="112445"/>
            <a:ext cx="5314536"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dirty="0">
                <a:latin typeface="+mj-lt"/>
                <a:ea typeface="+mj-ea"/>
                <a:cs typeface="+mj-cs"/>
              </a:rPr>
              <a:t> OSHA’s ETS: Notes</a:t>
            </a:r>
            <a:endParaRPr lang="en-US" sz="4400" dirty="0">
              <a:latin typeface="+mj-lt"/>
              <a:ea typeface="+mj-ea"/>
              <a:cs typeface="+mj-cs"/>
            </a:endParaRPr>
          </a:p>
        </p:txBody>
      </p:sp>
      <p:sp>
        <p:nvSpPr>
          <p:cNvPr id="9" name="TextBox 8">
            <a:extLst>
              <a:ext uri="{FF2B5EF4-FFF2-40B4-BE49-F238E27FC236}">
                <a16:creationId xmlns:a16="http://schemas.microsoft.com/office/drawing/2014/main" id="{F1BEE4D0-8ED7-4CB8-BB96-A3BD79EEA38A}"/>
              </a:ext>
            </a:extLst>
          </p:cNvPr>
          <p:cNvSpPr txBox="1"/>
          <p:nvPr/>
        </p:nvSpPr>
        <p:spPr>
          <a:xfrm>
            <a:off x="396239" y="1290319"/>
            <a:ext cx="5973203" cy="4998035"/>
          </a:xfrm>
          <a:prstGeom prst="rect">
            <a:avLst/>
          </a:prstGeom>
        </p:spPr>
        <p:txBody>
          <a:bodyPr vert="horz" lIns="91440" tIns="45720" rIns="91440" bIns="45720" rtlCol="0" anchor="t">
            <a:normAutofit fontScale="77500" lnSpcReduction="20000"/>
          </a:bodyPr>
          <a:lstStyle/>
          <a:p>
            <a:pPr marL="285750" lvl="1" indent="-228600">
              <a:lnSpc>
                <a:spcPct val="90000"/>
              </a:lnSpc>
              <a:spcAft>
                <a:spcPts val="600"/>
              </a:spcAft>
              <a:buFont typeface="Arial" panose="020B0604020202020204" pitchFamily="34" charset="0"/>
              <a:buChar char="•"/>
            </a:pPr>
            <a:r>
              <a:rPr lang="en-US" sz="1900" dirty="0"/>
              <a:t>The OSHA ETS supersedes any existing state or local requirements that limit an employer’s ability to require COVID vaccinations, COVID testing, or face coverings, EVEN FOR NON-COVERED EMPLOYERS (&lt;100 employees).</a:t>
            </a:r>
          </a:p>
          <a:p>
            <a:pPr marL="285750" lvl="1" indent="-228600">
              <a:lnSpc>
                <a:spcPct val="90000"/>
              </a:lnSpc>
              <a:spcAft>
                <a:spcPts val="600"/>
              </a:spcAft>
              <a:buFont typeface="Arial" panose="020B0604020202020204" pitchFamily="34" charset="0"/>
              <a:buChar char="•"/>
            </a:pPr>
            <a:endParaRPr lang="en-US" sz="1900" dirty="0"/>
          </a:p>
          <a:p>
            <a:pPr marL="285750" lvl="1" indent="-228600">
              <a:lnSpc>
                <a:spcPct val="90000"/>
              </a:lnSpc>
              <a:spcAft>
                <a:spcPts val="600"/>
              </a:spcAft>
              <a:buFont typeface="Arial" panose="020B0604020202020204" pitchFamily="34" charset="0"/>
              <a:buChar char="•"/>
            </a:pPr>
            <a:r>
              <a:rPr lang="en-US" sz="1900" dirty="0"/>
              <a:t>If someone is granted a medical or religious exemption from being vaccinated per the ADA, they still need to produce a negative weekly test and mask up</a:t>
            </a:r>
            <a:br>
              <a:rPr lang="en-US" sz="1900" dirty="0"/>
            </a:br>
            <a:endParaRPr lang="en-US" sz="1900" dirty="0"/>
          </a:p>
          <a:p>
            <a:pPr marL="285750" lvl="1" indent="-228600">
              <a:lnSpc>
                <a:spcPct val="90000"/>
              </a:lnSpc>
              <a:spcAft>
                <a:spcPts val="600"/>
              </a:spcAft>
              <a:buFont typeface="Arial" panose="020B0604020202020204" pitchFamily="34" charset="0"/>
              <a:buChar char="•"/>
            </a:pPr>
            <a:r>
              <a:rPr lang="en-US" sz="1900" dirty="0"/>
              <a:t>COVID testing cannot be performed at home unless an “authorized telehealth proctor” observes the employee take the test and reads the results. </a:t>
            </a:r>
          </a:p>
          <a:p>
            <a:pPr marL="285750" indent="-228600">
              <a:lnSpc>
                <a:spcPct val="90000"/>
              </a:lnSpc>
              <a:spcAft>
                <a:spcPts val="600"/>
              </a:spcAft>
              <a:buFont typeface="Arial" panose="020B0604020202020204" pitchFamily="34" charset="0"/>
              <a:buChar char="•"/>
            </a:pPr>
            <a:endParaRPr lang="en-US" sz="1900" dirty="0"/>
          </a:p>
          <a:p>
            <a:pPr marL="285750" indent="-228600">
              <a:lnSpc>
                <a:spcPct val="90000"/>
              </a:lnSpc>
              <a:spcAft>
                <a:spcPts val="600"/>
              </a:spcAft>
              <a:buFont typeface="Arial" panose="020B0604020202020204" pitchFamily="34" charset="0"/>
              <a:buChar char="•"/>
            </a:pPr>
            <a:r>
              <a:rPr lang="en-US" sz="1900" dirty="0"/>
              <a:t>Employee count includes all employees in the U.S., including part-time and fully remote employees. As long as an employer’s head count remains 100+, it is subject to the ETS.</a:t>
            </a:r>
          </a:p>
          <a:p>
            <a:pPr marL="285750" indent="-228600">
              <a:lnSpc>
                <a:spcPct val="90000"/>
              </a:lnSpc>
              <a:spcAft>
                <a:spcPts val="600"/>
              </a:spcAft>
              <a:buFont typeface="Arial" panose="020B0604020202020204" pitchFamily="34" charset="0"/>
              <a:buChar char="•"/>
            </a:pPr>
            <a:endParaRPr lang="en-US" sz="1900" dirty="0"/>
          </a:p>
          <a:p>
            <a:pPr marL="285750" indent="-228600">
              <a:lnSpc>
                <a:spcPct val="90000"/>
              </a:lnSpc>
              <a:spcAft>
                <a:spcPts val="600"/>
              </a:spcAft>
              <a:buFont typeface="Arial" panose="020B0604020202020204" pitchFamily="34" charset="0"/>
              <a:buChar char="•"/>
            </a:pPr>
            <a:r>
              <a:rPr lang="en-US" sz="1900" dirty="0"/>
              <a:t>Temporary and seasonal workers DO count. Independent contractors DO NOT count toward the 100. </a:t>
            </a:r>
          </a:p>
          <a:p>
            <a:pPr marL="285750" indent="-228600">
              <a:lnSpc>
                <a:spcPct val="90000"/>
              </a:lnSpc>
              <a:spcAft>
                <a:spcPts val="600"/>
              </a:spcAft>
              <a:buFont typeface="Arial" panose="020B0604020202020204" pitchFamily="34" charset="0"/>
              <a:buChar char="•"/>
            </a:pPr>
            <a:endParaRPr lang="en-US" sz="1900" dirty="0"/>
          </a:p>
          <a:p>
            <a:pPr marL="285750" indent="-228600">
              <a:lnSpc>
                <a:spcPct val="90000"/>
              </a:lnSpc>
              <a:spcAft>
                <a:spcPts val="600"/>
              </a:spcAft>
              <a:buFont typeface="Arial" panose="020B0604020202020204" pitchFamily="34" charset="0"/>
              <a:buChar char="•"/>
            </a:pPr>
            <a:r>
              <a:rPr lang="en-US" sz="1900" dirty="0"/>
              <a:t>Staffing agencies are responsible for their staff and must comply if they have more than 100 employees. Host employers who do not have 100 employees without the staffing agency employees are not covered BUT are allowed to require the staffing agency to comply with any onsite policies. </a:t>
            </a:r>
          </a:p>
          <a:p>
            <a:pPr marL="285750" indent="-228600">
              <a:lnSpc>
                <a:spcPct val="90000"/>
              </a:lnSpc>
              <a:spcAft>
                <a:spcPts val="600"/>
              </a:spcAft>
              <a:buFont typeface="Arial" panose="020B0604020202020204" pitchFamily="34" charset="0"/>
              <a:buChar char="•"/>
            </a:pPr>
            <a:endParaRPr lang="en-US" sz="900" dirty="0"/>
          </a:p>
        </p:txBody>
      </p:sp>
      <p:sp>
        <p:nvSpPr>
          <p:cNvPr id="25" name="Freeform: Shape 24">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rotWithShape="1">
          <a:blip r:embed="rId2"/>
          <a:srcRect l="2572" r="25255"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spTree>
    <p:extLst>
      <p:ext uri="{BB962C8B-B14F-4D97-AF65-F5344CB8AC3E}">
        <p14:creationId xmlns:p14="http://schemas.microsoft.com/office/powerpoint/2010/main" val="3546490097"/>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VTI">
  <a:themeElements>
    <a:clrScheme name="">
      <a:dk1>
        <a:srgbClr val="000000"/>
      </a:dk1>
      <a:lt1>
        <a:srgbClr val="FFFFFF"/>
      </a:lt1>
      <a:dk2>
        <a:srgbClr val="243541"/>
      </a:dk2>
      <a:lt2>
        <a:srgbClr val="E2E5E8"/>
      </a:lt2>
      <a:accent1>
        <a:srgbClr val="E88B33"/>
      </a:accent1>
      <a:accent2>
        <a:srgbClr val="AEA33A"/>
      </a:accent2>
      <a:accent3>
        <a:srgbClr val="8CAB4A"/>
      </a:accent3>
      <a:accent4>
        <a:srgbClr val="57B636"/>
      </a:accent4>
      <a:accent5>
        <a:srgbClr val="2EBA43"/>
      </a:accent5>
      <a:accent6>
        <a:srgbClr val="33B67D"/>
      </a:accent6>
      <a:hlink>
        <a:srgbClr val="5F84A8"/>
      </a:hlink>
      <a:folHlink>
        <a:srgbClr val="7F7F7F"/>
      </a:folHlink>
    </a:clrScheme>
    <a:fontScheme name="Retrospect">
      <a:majorFont>
        <a:latin typeface="Georgia Pro Cond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Speak Pro"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3.xml><?xml version="1.0" encoding="utf-8"?>
<a:theme xmlns:a="http://schemas.openxmlformats.org/drawingml/2006/main" name="1_RetrospectVTI">
  <a:themeElements>
    <a:clrScheme name="Custom 34">
      <a:dk1>
        <a:sysClr val="windowText" lastClr="000000"/>
      </a:dk1>
      <a:lt1>
        <a:sysClr val="window" lastClr="FFFFFF"/>
      </a:lt1>
      <a:dk2>
        <a:srgbClr val="39302A"/>
      </a:dk2>
      <a:lt2>
        <a:srgbClr val="E5DEDB"/>
      </a:lt2>
      <a:accent1>
        <a:srgbClr val="EC7016"/>
      </a:accent1>
      <a:accent2>
        <a:srgbClr val="F8931D"/>
      </a:accent2>
      <a:accent3>
        <a:srgbClr val="CE8D3E"/>
      </a:accent3>
      <a:accent4>
        <a:srgbClr val="E64823"/>
      </a:accent4>
      <a:accent5>
        <a:srgbClr val="FFCA08"/>
      </a:accent5>
      <a:accent6>
        <a:srgbClr val="9C6A6A"/>
      </a:accent6>
      <a:hlink>
        <a:srgbClr val="2998E3"/>
      </a:hlink>
      <a:folHlink>
        <a:srgbClr val="7F723D"/>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41">
    <a:dk1>
      <a:sysClr val="windowText" lastClr="000000"/>
    </a:dk1>
    <a:lt1>
      <a:sysClr val="window" lastClr="FFFFFF"/>
    </a:lt1>
    <a:dk2>
      <a:srgbClr val="39302A"/>
    </a:dk2>
    <a:lt2>
      <a:srgbClr val="E5DEDB"/>
    </a:lt2>
    <a:accent1>
      <a:srgbClr val="F36826"/>
    </a:accent1>
    <a:accent2>
      <a:srgbClr val="FB8E09"/>
    </a:accent2>
    <a:accent3>
      <a:srgbClr val="D48B32"/>
    </a:accent3>
    <a:accent4>
      <a:srgbClr val="E64823"/>
    </a:accent4>
    <a:accent5>
      <a:srgbClr val="FFCA08"/>
    </a:accent5>
    <a:accent6>
      <a:srgbClr val="AF695B"/>
    </a:accent6>
    <a:hlink>
      <a:srgbClr val="2998E3"/>
    </a:hlink>
    <a:folHlink>
      <a:srgbClr val="7F723D"/>
    </a:folHlink>
  </a:clrScheme>
</a:themeOverride>
</file>

<file path=docProps/app.xml><?xml version="1.0" encoding="utf-8"?>
<Properties xmlns="http://schemas.openxmlformats.org/officeDocument/2006/extended-properties" xmlns:vt="http://schemas.openxmlformats.org/officeDocument/2006/docPropsVTypes">
  <TotalTime>62325</TotalTime>
  <Words>3229</Words>
  <Application>Microsoft Office PowerPoint</Application>
  <PresentationFormat>Widescreen</PresentationFormat>
  <Paragraphs>175</Paragraphs>
  <Slides>32</Slides>
  <Notes>10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32</vt:i4>
      </vt:variant>
    </vt:vector>
  </HeadingPairs>
  <TitlesOfParts>
    <vt:vector size="46" baseType="lpstr">
      <vt:lpstr>Arial</vt:lpstr>
      <vt:lpstr>Bookman Old Style</vt:lpstr>
      <vt:lpstr>Calibri</vt:lpstr>
      <vt:lpstr>Calibri Light</vt:lpstr>
      <vt:lpstr>Franklin Gothic Book</vt:lpstr>
      <vt:lpstr>Georgia Pro Cond Light</vt:lpstr>
      <vt:lpstr>Lato</vt:lpstr>
      <vt:lpstr>proxima-nova</vt:lpstr>
      <vt:lpstr>Segoe UI</vt:lpstr>
      <vt:lpstr>Segoe UI Emoji</vt:lpstr>
      <vt:lpstr>Speak Pro</vt:lpstr>
      <vt:lpstr>Office Theme</vt:lpstr>
      <vt:lpstr>RetrospectVTI</vt:lpstr>
      <vt:lpstr>1_RetrospectVTI</vt:lpstr>
      <vt:lpstr>Hold for title slide</vt:lpstr>
      <vt:lpstr>Housekeeping</vt:lpstr>
      <vt:lpstr>Termination of the Employee Retention Credit Program</vt:lpstr>
      <vt:lpstr>Path Out of the Pandemic Update</vt:lpstr>
      <vt:lpstr>On September 9, 2021, President Biden announced a Covid-19 Action Plan, to include a directive to OSHA to develop a “Vaccine or Test” ETS.   On November 4, 2021, OSHA published the ETS.  But then…..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Create a clear and compliant policy.  2. Determine how you will collect vaccine information.  3. Prepare for weekly testing (# of employees, cost, logistics).  4. Consider a mandatory vaccine policy to avoid the testing requirement.   5. Outline process for accommodation requests.  6. Talk to an attorney if you have one. </vt:lpstr>
      <vt:lpstr>Miscellaneous Fields</vt:lpstr>
      <vt:lpstr>COVID Vaccination Status</vt:lpstr>
      <vt:lpstr>Client Admin Access to Misc Fields</vt:lpstr>
      <vt:lpstr>PowerPoint Presentation</vt:lpstr>
      <vt:lpstr>What does the Misc Field Screen look like to those who have access?</vt:lpstr>
      <vt:lpstr>Reporting</vt:lpstr>
      <vt:lpstr>Uploading a COVID-19 Vaccination Card</vt:lpstr>
      <vt:lpstr>Documents on File Analytics</vt:lpstr>
      <vt:lpstr>Access to Employee Docs </vt:lpstr>
      <vt:lpstr>COVID TEST TRACKING </vt:lpstr>
      <vt:lpstr>PowerPoint Presentation</vt:lpstr>
      <vt:lpstr>What does the Misc Data Set look like for the employee?</vt:lpstr>
      <vt:lpstr>Email Alerts and Employee Messages</vt:lpstr>
      <vt:lpstr>Reporting</vt:lpstr>
      <vt:lpstr>Submit your questions now using the Q&amp;A function on your screen  Or submit questions to questions@dominionpayroll.com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Lesley Bruno</dc:creator>
  <cp:lastModifiedBy>Lesley Bruno</cp:lastModifiedBy>
  <cp:revision>128</cp:revision>
  <dcterms:created xsi:type="dcterms:W3CDTF">2021-01-04T20:40:07Z</dcterms:created>
  <dcterms:modified xsi:type="dcterms:W3CDTF">2021-12-10T13:37:20Z</dcterms:modified>
</cp:coreProperties>
</file>