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1561" r:id="rId2"/>
    <p:sldId id="1580" r:id="rId3"/>
    <p:sldId id="1581" r:id="rId4"/>
    <p:sldId id="1584" r:id="rId5"/>
    <p:sldId id="1585" r:id="rId6"/>
    <p:sldId id="1595" r:id="rId7"/>
    <p:sldId id="1594" r:id="rId8"/>
    <p:sldId id="1596" r:id="rId9"/>
    <p:sldId id="1597" r:id="rId10"/>
    <p:sldId id="1588" r:id="rId11"/>
    <p:sldId id="1598" r:id="rId12"/>
    <p:sldId id="1599" r:id="rId13"/>
    <p:sldId id="1600" r:id="rId14"/>
    <p:sldId id="1601" r:id="rId15"/>
    <p:sldId id="1586" r:id="rId16"/>
    <p:sldId id="1590" r:id="rId17"/>
    <p:sldId id="1591" r:id="rId18"/>
    <p:sldId id="1592" r:id="rId19"/>
    <p:sldId id="1593" r:id="rId20"/>
    <p:sldId id="1589" r:id="rId21"/>
    <p:sldId id="151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CCE8A9-B142-4456-A74E-F3322AD9A1E0}" v="5" dt="2021-06-09T12:52:10.6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97" autoAdjust="0"/>
    <p:restoredTop sz="94595" autoAdjust="0"/>
  </p:normalViewPr>
  <p:slideViewPr>
    <p:cSldViewPr snapToGrid="0" snapToObjects="1">
      <p:cViewPr varScale="1">
        <p:scale>
          <a:sx n="78" d="100"/>
          <a:sy n="78" d="100"/>
        </p:scale>
        <p:origin x="590" y="58"/>
      </p:cViewPr>
      <p:guideLst/>
    </p:cSldViewPr>
  </p:slideViewPr>
  <p:outlineViewPr>
    <p:cViewPr>
      <p:scale>
        <a:sx n="33" d="100"/>
        <a:sy n="33" d="100"/>
      </p:scale>
      <p:origin x="0" y="-22002"/>
    </p:cViewPr>
  </p:outlineViewPr>
  <p:notesTextViewPr>
    <p:cViewPr>
      <p:scale>
        <a:sx n="1" d="1"/>
        <a:sy n="1" d="1"/>
      </p:scale>
      <p:origin x="0" y="0"/>
    </p:cViewPr>
  </p:notesTextViewPr>
  <p:sorterViewPr>
    <p:cViewPr>
      <p:scale>
        <a:sx n="100" d="100"/>
        <a:sy n="100" d="100"/>
      </p:scale>
      <p:origin x="0" y="-1843"/>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sley Bruno" userId="11ae6e7e-80a0-476b-a86f-a13cf3bd1e3a" providerId="ADAL" clId="{03CCE8A9-B142-4456-A74E-F3322AD9A1E0}"/>
    <pc:docChg chg="undo custSel addSld delSld modSld">
      <pc:chgData name="Lesley Bruno" userId="11ae6e7e-80a0-476b-a86f-a13cf3bd1e3a" providerId="ADAL" clId="{03CCE8A9-B142-4456-A74E-F3322AD9A1E0}" dt="2021-06-09T15:43:53.996" v="550" actId="2696"/>
      <pc:docMkLst>
        <pc:docMk/>
      </pc:docMkLst>
      <pc:sldChg chg="modSp mod">
        <pc:chgData name="Lesley Bruno" userId="11ae6e7e-80a0-476b-a86f-a13cf3bd1e3a" providerId="ADAL" clId="{03CCE8A9-B142-4456-A74E-F3322AD9A1E0}" dt="2021-06-08T12:56:57.118" v="282" actId="14100"/>
        <pc:sldMkLst>
          <pc:docMk/>
          <pc:sldMk cId="3494477935" sldId="1561"/>
        </pc:sldMkLst>
        <pc:picChg chg="mod">
          <ac:chgData name="Lesley Bruno" userId="11ae6e7e-80a0-476b-a86f-a13cf3bd1e3a" providerId="ADAL" clId="{03CCE8A9-B142-4456-A74E-F3322AD9A1E0}" dt="2021-06-08T12:56:57.118" v="282" actId="14100"/>
          <ac:picMkLst>
            <pc:docMk/>
            <pc:sldMk cId="3494477935" sldId="1561"/>
            <ac:picMk id="4" creationId="{8A632885-191E-4935-B636-D041DDE5B839}"/>
          </ac:picMkLst>
        </pc:picChg>
      </pc:sldChg>
      <pc:sldChg chg="del">
        <pc:chgData name="Lesley Bruno" userId="11ae6e7e-80a0-476b-a86f-a13cf3bd1e3a" providerId="ADAL" clId="{03CCE8A9-B142-4456-A74E-F3322AD9A1E0}" dt="2021-06-07T16:28:24.146" v="2" actId="2696"/>
        <pc:sldMkLst>
          <pc:docMk/>
          <pc:sldMk cId="801212462" sldId="1583"/>
        </pc:sldMkLst>
      </pc:sldChg>
      <pc:sldChg chg="addSp modSp mod">
        <pc:chgData name="Lesley Bruno" userId="11ae6e7e-80a0-476b-a86f-a13cf3bd1e3a" providerId="ADAL" clId="{03CCE8A9-B142-4456-A74E-F3322AD9A1E0}" dt="2021-06-07T16:36:02.763" v="110" actId="1076"/>
        <pc:sldMkLst>
          <pc:docMk/>
          <pc:sldMk cId="458247586" sldId="1585"/>
        </pc:sldMkLst>
        <pc:spChg chg="mod">
          <ac:chgData name="Lesley Bruno" userId="11ae6e7e-80a0-476b-a86f-a13cf3bd1e3a" providerId="ADAL" clId="{03CCE8A9-B142-4456-A74E-F3322AD9A1E0}" dt="2021-06-07T16:35:46.091" v="108" actId="20577"/>
          <ac:spMkLst>
            <pc:docMk/>
            <pc:sldMk cId="458247586" sldId="1585"/>
            <ac:spMk id="3" creationId="{C35421FF-86EF-4CD9-80E3-2D97A7B30BBD}"/>
          </ac:spMkLst>
        </pc:spChg>
        <pc:spChg chg="mod">
          <ac:chgData name="Lesley Bruno" userId="11ae6e7e-80a0-476b-a86f-a13cf3bd1e3a" providerId="ADAL" clId="{03CCE8A9-B142-4456-A74E-F3322AD9A1E0}" dt="2021-06-07T16:30:32.317" v="48" actId="20577"/>
          <ac:spMkLst>
            <pc:docMk/>
            <pc:sldMk cId="458247586" sldId="1585"/>
            <ac:spMk id="7" creationId="{36F21791-9E1D-4BC2-B0BB-860A1636B57E}"/>
          </ac:spMkLst>
        </pc:spChg>
        <pc:spChg chg="add mod">
          <ac:chgData name="Lesley Bruno" userId="11ae6e7e-80a0-476b-a86f-a13cf3bd1e3a" providerId="ADAL" clId="{03CCE8A9-B142-4456-A74E-F3322AD9A1E0}" dt="2021-06-07T16:36:02.763" v="110" actId="1076"/>
          <ac:spMkLst>
            <pc:docMk/>
            <pc:sldMk cId="458247586" sldId="1585"/>
            <ac:spMk id="9" creationId="{9CA22673-5BF5-460B-9548-D5C93D528472}"/>
          </ac:spMkLst>
        </pc:spChg>
      </pc:sldChg>
      <pc:sldChg chg="modSp mod">
        <pc:chgData name="Lesley Bruno" userId="11ae6e7e-80a0-476b-a86f-a13cf3bd1e3a" providerId="ADAL" clId="{03CCE8A9-B142-4456-A74E-F3322AD9A1E0}" dt="2021-06-08T16:48:47.226" v="299" actId="11"/>
        <pc:sldMkLst>
          <pc:docMk/>
          <pc:sldMk cId="3962199776" sldId="1586"/>
        </pc:sldMkLst>
        <pc:spChg chg="mod">
          <ac:chgData name="Lesley Bruno" userId="11ae6e7e-80a0-476b-a86f-a13cf3bd1e3a" providerId="ADAL" clId="{03CCE8A9-B142-4456-A74E-F3322AD9A1E0}" dt="2021-06-08T16:48:47.226" v="299" actId="11"/>
          <ac:spMkLst>
            <pc:docMk/>
            <pc:sldMk cId="3962199776" sldId="1586"/>
            <ac:spMk id="3" creationId="{C35421FF-86EF-4CD9-80E3-2D97A7B30BBD}"/>
          </ac:spMkLst>
        </pc:spChg>
      </pc:sldChg>
      <pc:sldChg chg="del">
        <pc:chgData name="Lesley Bruno" userId="11ae6e7e-80a0-476b-a86f-a13cf3bd1e3a" providerId="ADAL" clId="{03CCE8A9-B142-4456-A74E-F3322AD9A1E0}" dt="2021-06-09T15:43:53.996" v="550" actId="2696"/>
        <pc:sldMkLst>
          <pc:docMk/>
          <pc:sldMk cId="3931342695" sldId="1587"/>
        </pc:sldMkLst>
      </pc:sldChg>
      <pc:sldChg chg="modSp mod">
        <pc:chgData name="Lesley Bruno" userId="11ae6e7e-80a0-476b-a86f-a13cf3bd1e3a" providerId="ADAL" clId="{03CCE8A9-B142-4456-A74E-F3322AD9A1E0}" dt="2021-06-07T16:42:38.285" v="195" actId="114"/>
        <pc:sldMkLst>
          <pc:docMk/>
          <pc:sldMk cId="2341130198" sldId="1588"/>
        </pc:sldMkLst>
        <pc:spChg chg="mod">
          <ac:chgData name="Lesley Bruno" userId="11ae6e7e-80a0-476b-a86f-a13cf3bd1e3a" providerId="ADAL" clId="{03CCE8A9-B142-4456-A74E-F3322AD9A1E0}" dt="2021-06-07T16:42:04.186" v="194" actId="20577"/>
          <ac:spMkLst>
            <pc:docMk/>
            <pc:sldMk cId="2341130198" sldId="1588"/>
            <ac:spMk id="3" creationId="{C35421FF-86EF-4CD9-80E3-2D97A7B30BBD}"/>
          </ac:spMkLst>
        </pc:spChg>
        <pc:spChg chg="mod">
          <ac:chgData name="Lesley Bruno" userId="11ae6e7e-80a0-476b-a86f-a13cf3bd1e3a" providerId="ADAL" clId="{03CCE8A9-B142-4456-A74E-F3322AD9A1E0}" dt="2021-06-07T16:42:38.285" v="195" actId="114"/>
          <ac:spMkLst>
            <pc:docMk/>
            <pc:sldMk cId="2341130198" sldId="1588"/>
            <ac:spMk id="7" creationId="{36F21791-9E1D-4BC2-B0BB-860A1636B57E}"/>
          </ac:spMkLst>
        </pc:spChg>
      </pc:sldChg>
      <pc:sldChg chg="modSp add mod">
        <pc:chgData name="Lesley Bruno" userId="11ae6e7e-80a0-476b-a86f-a13cf3bd1e3a" providerId="ADAL" clId="{03CCE8A9-B142-4456-A74E-F3322AD9A1E0}" dt="2021-06-08T16:47:19.972" v="289" actId="27636"/>
        <pc:sldMkLst>
          <pc:docMk/>
          <pc:sldMk cId="254809544" sldId="1594"/>
        </pc:sldMkLst>
        <pc:spChg chg="mod">
          <ac:chgData name="Lesley Bruno" userId="11ae6e7e-80a0-476b-a86f-a13cf3bd1e3a" providerId="ADAL" clId="{03CCE8A9-B142-4456-A74E-F3322AD9A1E0}" dt="2021-06-07T16:38:54.618" v="134" actId="20577"/>
          <ac:spMkLst>
            <pc:docMk/>
            <pc:sldMk cId="254809544" sldId="1594"/>
            <ac:spMk id="3" creationId="{C35421FF-86EF-4CD9-80E3-2D97A7B30BBD}"/>
          </ac:spMkLst>
        </pc:spChg>
        <pc:spChg chg="mod">
          <ac:chgData name="Lesley Bruno" userId="11ae6e7e-80a0-476b-a86f-a13cf3bd1e3a" providerId="ADAL" clId="{03CCE8A9-B142-4456-A74E-F3322AD9A1E0}" dt="2021-06-08T16:47:19.972" v="289" actId="27636"/>
          <ac:spMkLst>
            <pc:docMk/>
            <pc:sldMk cId="254809544" sldId="1594"/>
            <ac:spMk id="7" creationId="{36F21791-9E1D-4BC2-B0BB-860A1636B57E}"/>
          </ac:spMkLst>
        </pc:spChg>
        <pc:picChg chg="mod">
          <ac:chgData name="Lesley Bruno" userId="11ae6e7e-80a0-476b-a86f-a13cf3bd1e3a" providerId="ADAL" clId="{03CCE8A9-B142-4456-A74E-F3322AD9A1E0}" dt="2021-06-08T16:47:16.389" v="287" actId="1076"/>
          <ac:picMkLst>
            <pc:docMk/>
            <pc:sldMk cId="254809544" sldId="1594"/>
            <ac:picMk id="5" creationId="{608CF3AB-1B74-421B-81E0-4D77B2E84F7F}"/>
          </ac:picMkLst>
        </pc:picChg>
      </pc:sldChg>
      <pc:sldChg chg="add del">
        <pc:chgData name="Lesley Bruno" userId="11ae6e7e-80a0-476b-a86f-a13cf3bd1e3a" providerId="ADAL" clId="{03CCE8A9-B142-4456-A74E-F3322AD9A1E0}" dt="2021-06-07T16:28:21.571" v="1" actId="2696"/>
        <pc:sldMkLst>
          <pc:docMk/>
          <pc:sldMk cId="1595849278" sldId="1594"/>
        </pc:sldMkLst>
      </pc:sldChg>
      <pc:sldChg chg="modSp add mod">
        <pc:chgData name="Lesley Bruno" userId="11ae6e7e-80a0-476b-a86f-a13cf3bd1e3a" providerId="ADAL" clId="{03CCE8A9-B142-4456-A74E-F3322AD9A1E0}" dt="2021-06-08T16:47:09.931" v="285" actId="27636"/>
        <pc:sldMkLst>
          <pc:docMk/>
          <pc:sldMk cId="2371613476" sldId="1595"/>
        </pc:sldMkLst>
        <pc:spChg chg="mod">
          <ac:chgData name="Lesley Bruno" userId="11ae6e7e-80a0-476b-a86f-a13cf3bd1e3a" providerId="ADAL" clId="{03CCE8A9-B142-4456-A74E-F3322AD9A1E0}" dt="2021-06-07T16:38:46.445" v="133" actId="20577"/>
          <ac:spMkLst>
            <pc:docMk/>
            <pc:sldMk cId="2371613476" sldId="1595"/>
            <ac:spMk id="3" creationId="{C35421FF-86EF-4CD9-80E3-2D97A7B30BBD}"/>
          </ac:spMkLst>
        </pc:spChg>
        <pc:spChg chg="mod">
          <ac:chgData name="Lesley Bruno" userId="11ae6e7e-80a0-476b-a86f-a13cf3bd1e3a" providerId="ADAL" clId="{03CCE8A9-B142-4456-A74E-F3322AD9A1E0}" dt="2021-06-08T16:47:09.931" v="285" actId="27636"/>
          <ac:spMkLst>
            <pc:docMk/>
            <pc:sldMk cId="2371613476" sldId="1595"/>
            <ac:spMk id="7" creationId="{36F21791-9E1D-4BC2-B0BB-860A1636B57E}"/>
          </ac:spMkLst>
        </pc:spChg>
      </pc:sldChg>
      <pc:sldChg chg="modSp add mod">
        <pc:chgData name="Lesley Bruno" userId="11ae6e7e-80a0-476b-a86f-a13cf3bd1e3a" providerId="ADAL" clId="{03CCE8A9-B142-4456-A74E-F3322AD9A1E0}" dt="2021-06-08T16:47:34.340" v="290" actId="113"/>
        <pc:sldMkLst>
          <pc:docMk/>
          <pc:sldMk cId="3467981795" sldId="1596"/>
        </pc:sldMkLst>
        <pc:spChg chg="mod">
          <ac:chgData name="Lesley Bruno" userId="11ae6e7e-80a0-476b-a86f-a13cf3bd1e3a" providerId="ADAL" clId="{03CCE8A9-B142-4456-A74E-F3322AD9A1E0}" dt="2021-06-07T16:38:29.448" v="130" actId="12"/>
          <ac:spMkLst>
            <pc:docMk/>
            <pc:sldMk cId="3467981795" sldId="1596"/>
            <ac:spMk id="3" creationId="{C35421FF-86EF-4CD9-80E3-2D97A7B30BBD}"/>
          </ac:spMkLst>
        </pc:spChg>
        <pc:spChg chg="mod">
          <ac:chgData name="Lesley Bruno" userId="11ae6e7e-80a0-476b-a86f-a13cf3bd1e3a" providerId="ADAL" clId="{03CCE8A9-B142-4456-A74E-F3322AD9A1E0}" dt="2021-06-08T16:47:34.340" v="290" actId="113"/>
          <ac:spMkLst>
            <pc:docMk/>
            <pc:sldMk cId="3467981795" sldId="1596"/>
            <ac:spMk id="7" creationId="{36F21791-9E1D-4BC2-B0BB-860A1636B57E}"/>
          </ac:spMkLst>
        </pc:spChg>
      </pc:sldChg>
      <pc:sldChg chg="modSp add mod">
        <pc:chgData name="Lesley Bruno" userId="11ae6e7e-80a0-476b-a86f-a13cf3bd1e3a" providerId="ADAL" clId="{03CCE8A9-B142-4456-A74E-F3322AD9A1E0}" dt="2021-06-08T16:47:48.910" v="293" actId="404"/>
        <pc:sldMkLst>
          <pc:docMk/>
          <pc:sldMk cId="2646179855" sldId="1597"/>
        </pc:sldMkLst>
        <pc:spChg chg="mod">
          <ac:chgData name="Lesley Bruno" userId="11ae6e7e-80a0-476b-a86f-a13cf3bd1e3a" providerId="ADAL" clId="{03CCE8A9-B142-4456-A74E-F3322AD9A1E0}" dt="2021-06-07T16:41:20.927" v="149" actId="3626"/>
          <ac:spMkLst>
            <pc:docMk/>
            <pc:sldMk cId="2646179855" sldId="1597"/>
            <ac:spMk id="3" creationId="{C35421FF-86EF-4CD9-80E3-2D97A7B30BBD}"/>
          </ac:spMkLst>
        </pc:spChg>
        <pc:spChg chg="mod">
          <ac:chgData name="Lesley Bruno" userId="11ae6e7e-80a0-476b-a86f-a13cf3bd1e3a" providerId="ADAL" clId="{03CCE8A9-B142-4456-A74E-F3322AD9A1E0}" dt="2021-06-08T16:47:48.910" v="293" actId="404"/>
          <ac:spMkLst>
            <pc:docMk/>
            <pc:sldMk cId="2646179855" sldId="1597"/>
            <ac:spMk id="7" creationId="{36F21791-9E1D-4BC2-B0BB-860A1636B57E}"/>
          </ac:spMkLst>
        </pc:spChg>
      </pc:sldChg>
      <pc:sldChg chg="modSp add mod">
        <pc:chgData name="Lesley Bruno" userId="11ae6e7e-80a0-476b-a86f-a13cf3bd1e3a" providerId="ADAL" clId="{03CCE8A9-B142-4456-A74E-F3322AD9A1E0}" dt="2021-06-08T16:48:09.814" v="295" actId="113"/>
        <pc:sldMkLst>
          <pc:docMk/>
          <pc:sldMk cId="3593101251" sldId="1598"/>
        </pc:sldMkLst>
        <pc:spChg chg="mod">
          <ac:chgData name="Lesley Bruno" userId="11ae6e7e-80a0-476b-a86f-a13cf3bd1e3a" providerId="ADAL" clId="{03CCE8A9-B142-4456-A74E-F3322AD9A1E0}" dt="2021-06-07T16:47:17.828" v="255" actId="1076"/>
          <ac:spMkLst>
            <pc:docMk/>
            <pc:sldMk cId="3593101251" sldId="1598"/>
            <ac:spMk id="3" creationId="{C35421FF-86EF-4CD9-80E3-2D97A7B30BBD}"/>
          </ac:spMkLst>
        </pc:spChg>
        <pc:spChg chg="mod">
          <ac:chgData name="Lesley Bruno" userId="11ae6e7e-80a0-476b-a86f-a13cf3bd1e3a" providerId="ADAL" clId="{03CCE8A9-B142-4456-A74E-F3322AD9A1E0}" dt="2021-06-08T16:48:09.814" v="295" actId="113"/>
          <ac:spMkLst>
            <pc:docMk/>
            <pc:sldMk cId="3593101251" sldId="1598"/>
            <ac:spMk id="7" creationId="{36F21791-9E1D-4BC2-B0BB-860A1636B57E}"/>
          </ac:spMkLst>
        </pc:spChg>
      </pc:sldChg>
      <pc:sldChg chg="addSp delSp modSp add mod">
        <pc:chgData name="Lesley Bruno" userId="11ae6e7e-80a0-476b-a86f-a13cf3bd1e3a" providerId="ADAL" clId="{03CCE8A9-B142-4456-A74E-F3322AD9A1E0}" dt="2021-06-09T12:53:00.505" v="514" actId="20577"/>
        <pc:sldMkLst>
          <pc:docMk/>
          <pc:sldMk cId="537129255" sldId="1599"/>
        </pc:sldMkLst>
        <pc:spChg chg="mod">
          <ac:chgData name="Lesley Bruno" userId="11ae6e7e-80a0-476b-a86f-a13cf3bd1e3a" providerId="ADAL" clId="{03CCE8A9-B142-4456-A74E-F3322AD9A1E0}" dt="2021-06-09T12:53:00.505" v="514" actId="20577"/>
          <ac:spMkLst>
            <pc:docMk/>
            <pc:sldMk cId="537129255" sldId="1599"/>
            <ac:spMk id="3" creationId="{C35421FF-86EF-4CD9-80E3-2D97A7B30BBD}"/>
          </ac:spMkLst>
        </pc:spChg>
        <pc:spChg chg="add del mod">
          <ac:chgData name="Lesley Bruno" userId="11ae6e7e-80a0-476b-a86f-a13cf3bd1e3a" providerId="ADAL" clId="{03CCE8A9-B142-4456-A74E-F3322AD9A1E0}" dt="2021-06-09T12:52:10.619" v="302"/>
          <ac:spMkLst>
            <pc:docMk/>
            <pc:sldMk cId="537129255" sldId="1599"/>
            <ac:spMk id="4" creationId="{A7A6FA77-F57F-48DF-BD54-B23B0EEB9B85}"/>
          </ac:spMkLst>
        </pc:spChg>
        <pc:spChg chg="mod">
          <ac:chgData name="Lesley Bruno" userId="11ae6e7e-80a0-476b-a86f-a13cf3bd1e3a" providerId="ADAL" clId="{03CCE8A9-B142-4456-A74E-F3322AD9A1E0}" dt="2021-06-07T16:48:43.170" v="260" actId="207"/>
          <ac:spMkLst>
            <pc:docMk/>
            <pc:sldMk cId="537129255" sldId="1599"/>
            <ac:spMk id="7" creationId="{36F21791-9E1D-4BC2-B0BB-860A1636B57E}"/>
          </ac:spMkLst>
        </pc:spChg>
        <pc:graphicFrameChg chg="add del mod">
          <ac:chgData name="Lesley Bruno" userId="11ae6e7e-80a0-476b-a86f-a13cf3bd1e3a" providerId="ADAL" clId="{03CCE8A9-B142-4456-A74E-F3322AD9A1E0}" dt="2021-06-09T12:52:10.619" v="302"/>
          <ac:graphicFrameMkLst>
            <pc:docMk/>
            <pc:sldMk cId="537129255" sldId="1599"/>
            <ac:graphicFrameMk id="2" creationId="{985F610E-2281-4ED7-B58C-0455C3CA097B}"/>
          </ac:graphicFrameMkLst>
        </pc:graphicFrameChg>
      </pc:sldChg>
      <pc:sldChg chg="modSp add mod">
        <pc:chgData name="Lesley Bruno" userId="11ae6e7e-80a0-476b-a86f-a13cf3bd1e3a" providerId="ADAL" clId="{03CCE8A9-B142-4456-A74E-F3322AD9A1E0}" dt="2021-06-07T16:53:45.824" v="278" actId="27636"/>
        <pc:sldMkLst>
          <pc:docMk/>
          <pc:sldMk cId="3021446049" sldId="1600"/>
        </pc:sldMkLst>
        <pc:spChg chg="mod">
          <ac:chgData name="Lesley Bruno" userId="11ae6e7e-80a0-476b-a86f-a13cf3bd1e3a" providerId="ADAL" clId="{03CCE8A9-B142-4456-A74E-F3322AD9A1E0}" dt="2021-06-07T16:53:45.824" v="278" actId="27636"/>
          <ac:spMkLst>
            <pc:docMk/>
            <pc:sldMk cId="3021446049" sldId="1600"/>
            <ac:spMk id="3" creationId="{C35421FF-86EF-4CD9-80E3-2D97A7B30BBD}"/>
          </ac:spMkLst>
        </pc:spChg>
        <pc:spChg chg="mod">
          <ac:chgData name="Lesley Bruno" userId="11ae6e7e-80a0-476b-a86f-a13cf3bd1e3a" providerId="ADAL" clId="{03CCE8A9-B142-4456-A74E-F3322AD9A1E0}" dt="2021-06-07T16:53:15.818" v="270" actId="207"/>
          <ac:spMkLst>
            <pc:docMk/>
            <pc:sldMk cId="3021446049" sldId="1600"/>
            <ac:spMk id="7" creationId="{36F21791-9E1D-4BC2-B0BB-860A1636B57E}"/>
          </ac:spMkLst>
        </pc:spChg>
      </pc:sldChg>
      <pc:sldChg chg="modSp add mod">
        <pc:chgData name="Lesley Bruno" userId="11ae6e7e-80a0-476b-a86f-a13cf3bd1e3a" providerId="ADAL" clId="{03CCE8A9-B142-4456-A74E-F3322AD9A1E0}" dt="2021-06-09T14:22:08.151" v="549" actId="20577"/>
        <pc:sldMkLst>
          <pc:docMk/>
          <pc:sldMk cId="2288394203" sldId="1601"/>
        </pc:sldMkLst>
        <pc:spChg chg="mod">
          <ac:chgData name="Lesley Bruno" userId="11ae6e7e-80a0-476b-a86f-a13cf3bd1e3a" providerId="ADAL" clId="{03CCE8A9-B142-4456-A74E-F3322AD9A1E0}" dt="2021-06-09T14:22:08.151" v="549" actId="20577"/>
          <ac:spMkLst>
            <pc:docMk/>
            <pc:sldMk cId="2288394203" sldId="1601"/>
            <ac:spMk id="3" creationId="{C35421FF-86EF-4CD9-80E3-2D97A7B30BBD}"/>
          </ac:spMkLst>
        </pc:spChg>
        <pc:spChg chg="mod">
          <ac:chgData name="Lesley Bruno" userId="11ae6e7e-80a0-476b-a86f-a13cf3bd1e3a" providerId="ADAL" clId="{03CCE8A9-B142-4456-A74E-F3322AD9A1E0}" dt="2021-06-09T14:21:25.711" v="521" actId="207"/>
          <ac:spMkLst>
            <pc:docMk/>
            <pc:sldMk cId="2288394203" sldId="1601"/>
            <ac:spMk id="7" creationId="{36F21791-9E1D-4BC2-B0BB-860A1636B57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E38161-2274-4947-BCC0-55A67AEC4365}" type="datetimeFigureOut">
              <a:rPr lang="en-US" smtClean="0"/>
              <a:t>6/8/2021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6342F-2C91-3C4D-8B5B-01DE454388A1}" type="slidenum">
              <a:rPr lang="en-US" smtClean="0"/>
              <a:t>‹#›</a:t>
            </a:fld>
            <a:endParaRPr lang="en-US"/>
          </a:p>
        </p:txBody>
      </p:sp>
    </p:spTree>
    <p:extLst>
      <p:ext uri="{BB962C8B-B14F-4D97-AF65-F5344CB8AC3E}">
        <p14:creationId xmlns:p14="http://schemas.microsoft.com/office/powerpoint/2010/main" val="2813207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F3AD-6398-0C46-BD4B-1D4AE2879A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A510F4-1738-AC4A-B4F3-361BA2AAE6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308E96-CDC1-0343-A4B7-5F15F8CBA1ED}"/>
              </a:ext>
            </a:extLst>
          </p:cNvPr>
          <p:cNvSpPr>
            <a:spLocks noGrp="1"/>
          </p:cNvSpPr>
          <p:nvPr>
            <p:ph type="dt" sz="half" idx="10"/>
          </p:nvPr>
        </p:nvSpPr>
        <p:spPr/>
        <p:txBody>
          <a:bodyPr/>
          <a:lstStyle/>
          <a:p>
            <a:fld id="{66EDC753-480B-304E-8A48-819654E3B4C9}" type="datetimeFigureOut">
              <a:rPr lang="en-US" smtClean="0"/>
              <a:t>6/8/2021</a:t>
            </a:fld>
            <a:endParaRPr lang="en-US"/>
          </a:p>
        </p:txBody>
      </p:sp>
      <p:sp>
        <p:nvSpPr>
          <p:cNvPr id="5" name="Footer Placeholder 4">
            <a:extLst>
              <a:ext uri="{FF2B5EF4-FFF2-40B4-BE49-F238E27FC236}">
                <a16:creationId xmlns:a16="http://schemas.microsoft.com/office/drawing/2014/main" id="{30BAE651-E22D-834C-B9F2-44A1074549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124B5C-5124-6049-BC3A-60AAB69A1D6D}"/>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245019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9D2AC-E000-6F43-9A82-449E3DE84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51BCD8-3963-514D-825F-F34EFE709B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A34E9-05BC-BB4B-8D95-260090E5B9B4}"/>
              </a:ext>
            </a:extLst>
          </p:cNvPr>
          <p:cNvSpPr>
            <a:spLocks noGrp="1"/>
          </p:cNvSpPr>
          <p:nvPr>
            <p:ph type="dt" sz="half" idx="10"/>
          </p:nvPr>
        </p:nvSpPr>
        <p:spPr/>
        <p:txBody>
          <a:bodyPr/>
          <a:lstStyle/>
          <a:p>
            <a:fld id="{66EDC753-480B-304E-8A48-819654E3B4C9}" type="datetimeFigureOut">
              <a:rPr lang="en-US" smtClean="0"/>
              <a:t>6/8/2021</a:t>
            </a:fld>
            <a:endParaRPr lang="en-US"/>
          </a:p>
        </p:txBody>
      </p:sp>
      <p:sp>
        <p:nvSpPr>
          <p:cNvPr id="5" name="Footer Placeholder 4">
            <a:extLst>
              <a:ext uri="{FF2B5EF4-FFF2-40B4-BE49-F238E27FC236}">
                <a16:creationId xmlns:a16="http://schemas.microsoft.com/office/drawing/2014/main" id="{7F8032F5-F076-DF4A-AF58-56D0ED8C02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D87092-6527-0F40-9333-1B5BC2521AE6}"/>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423700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7B699E-C284-9C48-9053-4D74760577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0F63D1-1E5F-3346-A6F5-87D5167F64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91DF62-8A27-104B-A2C3-6C82B0AAF0EE}"/>
              </a:ext>
            </a:extLst>
          </p:cNvPr>
          <p:cNvSpPr>
            <a:spLocks noGrp="1"/>
          </p:cNvSpPr>
          <p:nvPr>
            <p:ph type="dt" sz="half" idx="10"/>
          </p:nvPr>
        </p:nvSpPr>
        <p:spPr/>
        <p:txBody>
          <a:bodyPr/>
          <a:lstStyle/>
          <a:p>
            <a:fld id="{66EDC753-480B-304E-8A48-819654E3B4C9}" type="datetimeFigureOut">
              <a:rPr lang="en-US" smtClean="0"/>
              <a:t>6/8/2021</a:t>
            </a:fld>
            <a:endParaRPr lang="en-US"/>
          </a:p>
        </p:txBody>
      </p:sp>
      <p:sp>
        <p:nvSpPr>
          <p:cNvPr id="5" name="Footer Placeholder 4">
            <a:extLst>
              <a:ext uri="{FF2B5EF4-FFF2-40B4-BE49-F238E27FC236}">
                <a16:creationId xmlns:a16="http://schemas.microsoft.com/office/drawing/2014/main" id="{76F159CF-50A3-FD49-AE24-48DB5F45B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D8268-B415-DD4A-85F8-EEB654E2EC0B}"/>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3444069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D1FA51-3B57-40BD-91B5-CEC224871270}"/>
              </a:ext>
            </a:extLst>
          </p:cNvPr>
          <p:cNvSpPr/>
          <p:nvPr userDrawn="1"/>
        </p:nvSpPr>
        <p:spPr>
          <a:xfrm>
            <a:off x="0" y="0"/>
            <a:ext cx="12192000"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2" name="TextBox 1">
            <a:extLst>
              <a:ext uri="{FF2B5EF4-FFF2-40B4-BE49-F238E27FC236}">
                <a16:creationId xmlns:a16="http://schemas.microsoft.com/office/drawing/2014/main" id="{5A78F35C-B711-459A-8D9C-462DD4E0FE0F}"/>
              </a:ext>
            </a:extLst>
          </p:cNvPr>
          <p:cNvSpPr txBox="1"/>
          <p:nvPr userDrawn="1"/>
        </p:nvSpPr>
        <p:spPr>
          <a:xfrm>
            <a:off x="685800" y="2752344"/>
            <a:ext cx="7813964" cy="1015663"/>
          </a:xfrm>
          <a:prstGeom prst="rect">
            <a:avLst/>
          </a:prstGeom>
          <a:no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Thank </a:t>
            </a:r>
            <a:r>
              <a:rPr lang="en-US" sz="6000" b="1" dirty="0">
                <a:solidFill>
                  <a:schemeClr val="accent2"/>
                </a:solidFill>
                <a:latin typeface="Arial" panose="020B0604020202020204" pitchFamily="34" charset="0"/>
                <a:cs typeface="Arial" panose="020B0604020202020204" pitchFamily="34" charset="0"/>
              </a:rPr>
              <a:t>you</a:t>
            </a:r>
            <a:r>
              <a:rPr lang="en-US" sz="6000" b="1" dirty="0">
                <a:solidFill>
                  <a:schemeClr val="bg1"/>
                </a:solidFill>
                <a:latin typeface="Arial" panose="020B0604020202020204" pitchFamily="34" charset="0"/>
                <a:cs typeface="Arial" panose="020B0604020202020204" pitchFamily="34" charset="0"/>
              </a:rPr>
              <a:t>.</a:t>
            </a:r>
          </a:p>
        </p:txBody>
      </p:sp>
      <p:pic>
        <p:nvPicPr>
          <p:cNvPr id="4" name="Picture 3" descr="A picture containing drawing&#10;&#10;Description automatically generated">
            <a:extLst>
              <a:ext uri="{FF2B5EF4-FFF2-40B4-BE49-F238E27FC236}">
                <a16:creationId xmlns:a16="http://schemas.microsoft.com/office/drawing/2014/main" id="{9C2CAC87-7752-4274-8537-B916C8EA400C}"/>
              </a:ext>
            </a:extLst>
          </p:cNvPr>
          <p:cNvPicPr>
            <a:picLocks noChangeAspect="1"/>
          </p:cNvPicPr>
          <p:nvPr userDrawn="1"/>
        </p:nvPicPr>
        <p:blipFill>
          <a:blip r:embed="rId2"/>
          <a:stretch>
            <a:fillRect/>
          </a:stretch>
        </p:blipFill>
        <p:spPr>
          <a:xfrm>
            <a:off x="8820635" y="658368"/>
            <a:ext cx="2670048" cy="412550"/>
          </a:xfrm>
          <a:prstGeom prst="rect">
            <a:avLst/>
          </a:prstGeom>
        </p:spPr>
      </p:pic>
    </p:spTree>
    <p:extLst>
      <p:ext uri="{BB962C8B-B14F-4D97-AF65-F5344CB8AC3E}">
        <p14:creationId xmlns:p14="http://schemas.microsoft.com/office/powerpoint/2010/main" val="20516791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50632-5AC6-DC4E-ACCA-6381C0F4D2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3666FA-3405-6040-A27C-5A747E8EDD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68A819-114E-1F49-A5E4-CE58AC16614A}"/>
              </a:ext>
            </a:extLst>
          </p:cNvPr>
          <p:cNvSpPr>
            <a:spLocks noGrp="1"/>
          </p:cNvSpPr>
          <p:nvPr>
            <p:ph type="dt" sz="half" idx="10"/>
          </p:nvPr>
        </p:nvSpPr>
        <p:spPr/>
        <p:txBody>
          <a:bodyPr/>
          <a:lstStyle/>
          <a:p>
            <a:fld id="{66EDC753-480B-304E-8A48-819654E3B4C9}" type="datetimeFigureOut">
              <a:rPr lang="en-US" smtClean="0"/>
              <a:t>6/8/2021</a:t>
            </a:fld>
            <a:endParaRPr lang="en-US"/>
          </a:p>
        </p:txBody>
      </p:sp>
      <p:sp>
        <p:nvSpPr>
          <p:cNvPr id="5" name="Footer Placeholder 4">
            <a:extLst>
              <a:ext uri="{FF2B5EF4-FFF2-40B4-BE49-F238E27FC236}">
                <a16:creationId xmlns:a16="http://schemas.microsoft.com/office/drawing/2014/main" id="{BB5A939B-4E34-2E41-9296-A97E249AE1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B753DB-F655-1141-8421-6A9BC3592676}"/>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3533779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9C236-D437-BE44-B801-FDC41FF579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B43BF2-E931-AF47-AEFD-0BB8775364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7293EA-2DC1-554D-907E-D736A714B142}"/>
              </a:ext>
            </a:extLst>
          </p:cNvPr>
          <p:cNvSpPr>
            <a:spLocks noGrp="1"/>
          </p:cNvSpPr>
          <p:nvPr>
            <p:ph type="dt" sz="half" idx="10"/>
          </p:nvPr>
        </p:nvSpPr>
        <p:spPr/>
        <p:txBody>
          <a:bodyPr/>
          <a:lstStyle/>
          <a:p>
            <a:fld id="{66EDC753-480B-304E-8A48-819654E3B4C9}" type="datetimeFigureOut">
              <a:rPr lang="en-US" smtClean="0"/>
              <a:t>6/8/2021</a:t>
            </a:fld>
            <a:endParaRPr lang="en-US"/>
          </a:p>
        </p:txBody>
      </p:sp>
      <p:sp>
        <p:nvSpPr>
          <p:cNvPr id="5" name="Footer Placeholder 4">
            <a:extLst>
              <a:ext uri="{FF2B5EF4-FFF2-40B4-BE49-F238E27FC236}">
                <a16:creationId xmlns:a16="http://schemas.microsoft.com/office/drawing/2014/main" id="{73506DF0-8875-3242-AA6A-446A5EDE65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047203-20F7-444D-810B-3DB30214999E}"/>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2536350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1C1A6-C3B4-164D-AC5C-CE0C734836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520E96-0B66-9845-A65F-E89287229D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6A4801-E4D1-2046-812C-8C429C133C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8114A2-9909-2942-A93B-5E0D38671E63}"/>
              </a:ext>
            </a:extLst>
          </p:cNvPr>
          <p:cNvSpPr>
            <a:spLocks noGrp="1"/>
          </p:cNvSpPr>
          <p:nvPr>
            <p:ph type="dt" sz="half" idx="10"/>
          </p:nvPr>
        </p:nvSpPr>
        <p:spPr/>
        <p:txBody>
          <a:bodyPr/>
          <a:lstStyle/>
          <a:p>
            <a:fld id="{66EDC753-480B-304E-8A48-819654E3B4C9}" type="datetimeFigureOut">
              <a:rPr lang="en-US" smtClean="0"/>
              <a:t>6/8/2021</a:t>
            </a:fld>
            <a:endParaRPr lang="en-US"/>
          </a:p>
        </p:txBody>
      </p:sp>
      <p:sp>
        <p:nvSpPr>
          <p:cNvPr id="6" name="Footer Placeholder 5">
            <a:extLst>
              <a:ext uri="{FF2B5EF4-FFF2-40B4-BE49-F238E27FC236}">
                <a16:creationId xmlns:a16="http://schemas.microsoft.com/office/drawing/2014/main" id="{BC2C56E4-0CD3-934A-A144-1DF928F097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7EB33F-FF98-954B-A7B5-F01B4CCAC36E}"/>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3009834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55A09-5B53-FA42-B039-92B518FB83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D4C081-E541-4048-8688-8BAA35123B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D3E065-E477-D243-BEE8-95CDB8EFBA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DB761A-0232-9B42-B0CF-9CECC28A36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576C5E-77AD-5141-8648-3F1138E493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E92159-7DA6-D545-A68F-873410C4B499}"/>
              </a:ext>
            </a:extLst>
          </p:cNvPr>
          <p:cNvSpPr>
            <a:spLocks noGrp="1"/>
          </p:cNvSpPr>
          <p:nvPr>
            <p:ph type="dt" sz="half" idx="10"/>
          </p:nvPr>
        </p:nvSpPr>
        <p:spPr/>
        <p:txBody>
          <a:bodyPr/>
          <a:lstStyle/>
          <a:p>
            <a:fld id="{66EDC753-480B-304E-8A48-819654E3B4C9}" type="datetimeFigureOut">
              <a:rPr lang="en-US" smtClean="0"/>
              <a:t>6/8/2021</a:t>
            </a:fld>
            <a:endParaRPr lang="en-US"/>
          </a:p>
        </p:txBody>
      </p:sp>
      <p:sp>
        <p:nvSpPr>
          <p:cNvPr id="8" name="Footer Placeholder 7">
            <a:extLst>
              <a:ext uri="{FF2B5EF4-FFF2-40B4-BE49-F238E27FC236}">
                <a16:creationId xmlns:a16="http://schemas.microsoft.com/office/drawing/2014/main" id="{7C174641-6005-3A4C-BE55-FA44C7B8FE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BDE746-6274-3143-8FB5-7D7D60916E01}"/>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3433827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D287F-F84B-594A-AD11-35239EB953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D53A7B-3AEA-CF47-BE65-B5619BF273D8}"/>
              </a:ext>
            </a:extLst>
          </p:cNvPr>
          <p:cNvSpPr>
            <a:spLocks noGrp="1"/>
          </p:cNvSpPr>
          <p:nvPr>
            <p:ph type="dt" sz="half" idx="10"/>
          </p:nvPr>
        </p:nvSpPr>
        <p:spPr/>
        <p:txBody>
          <a:bodyPr/>
          <a:lstStyle/>
          <a:p>
            <a:fld id="{66EDC753-480B-304E-8A48-819654E3B4C9}" type="datetimeFigureOut">
              <a:rPr lang="en-US" smtClean="0"/>
              <a:t>6/8/2021</a:t>
            </a:fld>
            <a:endParaRPr lang="en-US"/>
          </a:p>
        </p:txBody>
      </p:sp>
      <p:sp>
        <p:nvSpPr>
          <p:cNvPr id="4" name="Footer Placeholder 3">
            <a:extLst>
              <a:ext uri="{FF2B5EF4-FFF2-40B4-BE49-F238E27FC236}">
                <a16:creationId xmlns:a16="http://schemas.microsoft.com/office/drawing/2014/main" id="{9D9CDCE8-40F1-1148-B10C-A7B2322461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56AF4A-7738-0D45-985C-6E6C0FA20164}"/>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252188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4181C7-2092-364E-8357-B647FE38CBB9}"/>
              </a:ext>
            </a:extLst>
          </p:cNvPr>
          <p:cNvSpPr>
            <a:spLocks noGrp="1"/>
          </p:cNvSpPr>
          <p:nvPr>
            <p:ph type="dt" sz="half" idx="10"/>
          </p:nvPr>
        </p:nvSpPr>
        <p:spPr/>
        <p:txBody>
          <a:bodyPr/>
          <a:lstStyle/>
          <a:p>
            <a:fld id="{66EDC753-480B-304E-8A48-819654E3B4C9}" type="datetimeFigureOut">
              <a:rPr lang="en-US" smtClean="0"/>
              <a:t>6/8/2021</a:t>
            </a:fld>
            <a:endParaRPr lang="en-US"/>
          </a:p>
        </p:txBody>
      </p:sp>
      <p:sp>
        <p:nvSpPr>
          <p:cNvPr id="3" name="Footer Placeholder 2">
            <a:extLst>
              <a:ext uri="{FF2B5EF4-FFF2-40B4-BE49-F238E27FC236}">
                <a16:creationId xmlns:a16="http://schemas.microsoft.com/office/drawing/2014/main" id="{3EA28DA9-05EA-C546-BD7C-440055AF5A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5FD8C4-38B3-0D4E-946E-54EB23A0D2FB}"/>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2699237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40F6E-602E-674F-BC3A-FCE90C18F5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69AD76-FB21-4B48-91AB-CB48D9DD48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56CD24-AC9F-534E-A88C-5ABA88DE9A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D76197-A7E3-644C-9C46-AA26737E544B}"/>
              </a:ext>
            </a:extLst>
          </p:cNvPr>
          <p:cNvSpPr>
            <a:spLocks noGrp="1"/>
          </p:cNvSpPr>
          <p:nvPr>
            <p:ph type="dt" sz="half" idx="10"/>
          </p:nvPr>
        </p:nvSpPr>
        <p:spPr/>
        <p:txBody>
          <a:bodyPr/>
          <a:lstStyle/>
          <a:p>
            <a:fld id="{66EDC753-480B-304E-8A48-819654E3B4C9}" type="datetimeFigureOut">
              <a:rPr lang="en-US" smtClean="0"/>
              <a:t>6/8/2021</a:t>
            </a:fld>
            <a:endParaRPr lang="en-US"/>
          </a:p>
        </p:txBody>
      </p:sp>
      <p:sp>
        <p:nvSpPr>
          <p:cNvPr id="6" name="Footer Placeholder 5">
            <a:extLst>
              <a:ext uri="{FF2B5EF4-FFF2-40B4-BE49-F238E27FC236}">
                <a16:creationId xmlns:a16="http://schemas.microsoft.com/office/drawing/2014/main" id="{0E8610E2-F920-6948-AE1C-7A7825280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80C5B4-BF3E-2949-846C-9D73625C1C85}"/>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4229501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951AD-2D47-584D-A784-027C2FFC10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7DD443-8998-5643-A455-BC099B99ED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94AEB4-A48E-404F-9BD6-7EBCB51681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50A984-42F5-354C-BDC8-EFCDE9F6E9A6}"/>
              </a:ext>
            </a:extLst>
          </p:cNvPr>
          <p:cNvSpPr>
            <a:spLocks noGrp="1"/>
          </p:cNvSpPr>
          <p:nvPr>
            <p:ph type="dt" sz="half" idx="10"/>
          </p:nvPr>
        </p:nvSpPr>
        <p:spPr/>
        <p:txBody>
          <a:bodyPr/>
          <a:lstStyle/>
          <a:p>
            <a:fld id="{66EDC753-480B-304E-8A48-819654E3B4C9}" type="datetimeFigureOut">
              <a:rPr lang="en-US" smtClean="0"/>
              <a:t>6/8/2021</a:t>
            </a:fld>
            <a:endParaRPr lang="en-US"/>
          </a:p>
        </p:txBody>
      </p:sp>
      <p:sp>
        <p:nvSpPr>
          <p:cNvPr id="6" name="Footer Placeholder 5">
            <a:extLst>
              <a:ext uri="{FF2B5EF4-FFF2-40B4-BE49-F238E27FC236}">
                <a16:creationId xmlns:a16="http://schemas.microsoft.com/office/drawing/2014/main" id="{C405D39F-74F2-1E44-B6A3-F086EA6106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3A731F-4275-6E4E-9E99-AC78165A792F}"/>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1410713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5F2422-EF81-C042-80E1-DA09A7C7E3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883302-58A6-9B48-909B-04691B8F51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3A853F-2AFB-C043-B398-41488AE3F8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EDC753-480B-304E-8A48-819654E3B4C9}" type="datetimeFigureOut">
              <a:rPr lang="en-US" smtClean="0"/>
              <a:t>6/8/2021</a:t>
            </a:fld>
            <a:endParaRPr lang="en-US"/>
          </a:p>
        </p:txBody>
      </p:sp>
      <p:sp>
        <p:nvSpPr>
          <p:cNvPr id="5" name="Footer Placeholder 4">
            <a:extLst>
              <a:ext uri="{FF2B5EF4-FFF2-40B4-BE49-F238E27FC236}">
                <a16:creationId xmlns:a16="http://schemas.microsoft.com/office/drawing/2014/main" id="{357E2BE2-58AF-1644-B5AD-19EC59EA9D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7F6FE3-E9BF-314A-B695-89C46C673E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F3D845-6166-C742-8240-B86DFD247675}" type="slidenum">
              <a:rPr lang="en-US" smtClean="0"/>
              <a:t>‹#›</a:t>
            </a:fld>
            <a:endParaRPr lang="en-US"/>
          </a:p>
        </p:txBody>
      </p:sp>
    </p:spTree>
    <p:extLst>
      <p:ext uri="{BB962C8B-B14F-4D97-AF65-F5344CB8AC3E}">
        <p14:creationId xmlns:p14="http://schemas.microsoft.com/office/powerpoint/2010/main" val="219052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 name="Rectangle 61">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Rectangle 63">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1DD736-A210-465D-9D98-8C0C2F7341E7}"/>
              </a:ext>
            </a:extLst>
          </p:cNvPr>
          <p:cNvSpPr>
            <a:spLocks noGrp="1"/>
          </p:cNvSpPr>
          <p:nvPr>
            <p:ph type="title"/>
          </p:nvPr>
        </p:nvSpPr>
        <p:spPr>
          <a:xfrm>
            <a:off x="838199" y="557189"/>
            <a:ext cx="5155263" cy="5571899"/>
          </a:xfrm>
        </p:spPr>
        <p:txBody>
          <a:bodyPr vert="horz" lIns="91440" tIns="45720" rIns="91440" bIns="45720" rtlCol="0" anchor="ctr">
            <a:normAutofit/>
          </a:bodyPr>
          <a:lstStyle/>
          <a:p>
            <a:r>
              <a:rPr lang="en-US" dirty="0">
                <a:solidFill>
                  <a:srgbClr val="FFFFFF"/>
                </a:solidFill>
              </a:rPr>
              <a:t>Hold for title slide</a:t>
            </a:r>
          </a:p>
        </p:txBody>
      </p:sp>
      <p:pic>
        <p:nvPicPr>
          <p:cNvPr id="4" name="Picture 3">
            <a:extLst>
              <a:ext uri="{FF2B5EF4-FFF2-40B4-BE49-F238E27FC236}">
                <a16:creationId xmlns:a16="http://schemas.microsoft.com/office/drawing/2014/main" id="{8A632885-191E-4935-B636-D041DDE5B839}"/>
              </a:ext>
            </a:extLst>
          </p:cNvPr>
          <p:cNvPicPr>
            <a:picLocks noChangeAspect="1"/>
          </p:cNvPicPr>
          <p:nvPr/>
        </p:nvPicPr>
        <p:blipFill>
          <a:blip r:embed="rId2"/>
          <a:srcRect/>
          <a:stretch/>
        </p:blipFill>
        <p:spPr>
          <a:xfrm>
            <a:off x="-52751" y="-88490"/>
            <a:ext cx="12241703" cy="6946489"/>
          </a:xfrm>
          <a:prstGeom prst="rect">
            <a:avLst/>
          </a:prstGeom>
        </p:spPr>
      </p:pic>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386079" y="6027173"/>
            <a:ext cx="592583" cy="592583"/>
          </a:xfrm>
          <a:prstGeom prst="rect">
            <a:avLst/>
          </a:prstGeom>
          <a:ln w="12700">
            <a:miter lim="400000"/>
          </a:ln>
        </p:spPr>
      </p:pic>
    </p:spTree>
    <p:extLst>
      <p:ext uri="{BB962C8B-B14F-4D97-AF65-F5344CB8AC3E}">
        <p14:creationId xmlns:p14="http://schemas.microsoft.com/office/powerpoint/2010/main" val="3494477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35000"/>
          </a:blip>
          <a:srcRect t="648" b="15083"/>
          <a:stretch/>
        </p:blipFill>
        <p:spPr>
          <a:xfrm>
            <a:off x="20" y="1"/>
            <a:ext cx="12191980" cy="6857999"/>
          </a:xfrm>
          <a:prstGeom prst="rect">
            <a:avLst/>
          </a:prstGeom>
        </p:spPr>
      </p:pic>
      <p:sp>
        <p:nvSpPr>
          <p:cNvPr id="7" name="TextBox 6">
            <a:extLst>
              <a:ext uri="{FF2B5EF4-FFF2-40B4-BE49-F238E27FC236}">
                <a16:creationId xmlns:a16="http://schemas.microsoft.com/office/drawing/2014/main" id="{36F21791-9E1D-4BC2-B0BB-860A1636B57E}"/>
              </a:ext>
            </a:extLst>
          </p:cNvPr>
          <p:cNvSpPr txBox="1"/>
          <p:nvPr/>
        </p:nvSpPr>
        <p:spPr>
          <a:xfrm>
            <a:off x="838201" y="1065862"/>
            <a:ext cx="3313164" cy="472627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000" dirty="0">
                <a:solidFill>
                  <a:srgbClr val="FFFFFF"/>
                </a:solidFill>
                <a:latin typeface="+mj-lt"/>
                <a:ea typeface="+mj-ea"/>
                <a:cs typeface="+mj-cs"/>
              </a:rPr>
              <a:t>The EEOC </a:t>
            </a:r>
            <a:r>
              <a:rPr lang="en-US" sz="4000" i="1" dirty="0">
                <a:solidFill>
                  <a:srgbClr val="FFFFFF"/>
                </a:solidFill>
                <a:latin typeface="+mj-lt"/>
                <a:ea typeface="+mj-ea"/>
                <a:cs typeface="+mj-cs"/>
              </a:rPr>
              <a:t>also</a:t>
            </a:r>
            <a:r>
              <a:rPr lang="en-US" sz="4000" dirty="0">
                <a:solidFill>
                  <a:srgbClr val="FFFFFF"/>
                </a:solidFill>
                <a:latin typeface="+mj-lt"/>
                <a:ea typeface="+mj-ea"/>
                <a:cs typeface="+mj-cs"/>
              </a:rPr>
              <a:t> has updated its guidance</a:t>
            </a:r>
          </a:p>
        </p:txBody>
      </p:sp>
      <p:cxnSp>
        <p:nvCxnSpPr>
          <p:cNvPr id="52" name="Straight Connector 5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35421FF-86EF-4CD9-80E3-2D97A7B30BBD}"/>
              </a:ext>
            </a:extLst>
          </p:cNvPr>
          <p:cNvSpPr txBox="1"/>
          <p:nvPr/>
        </p:nvSpPr>
        <p:spPr>
          <a:xfrm>
            <a:off x="5155379" y="1065862"/>
            <a:ext cx="5744685" cy="4726276"/>
          </a:xfrm>
          <a:prstGeom prst="rect">
            <a:avLst/>
          </a:prstGeom>
        </p:spPr>
        <p:txBody>
          <a:bodyPr vert="horz" lIns="91440" tIns="45720" rIns="91440" bIns="45720" rtlCol="0" anchor="ctr">
            <a:normAutofit/>
          </a:bodyPr>
          <a:lstStyle/>
          <a:p>
            <a:pPr marR="0">
              <a:lnSpc>
                <a:spcPct val="90000"/>
              </a:lnSpc>
              <a:spcBef>
                <a:spcPts val="0"/>
              </a:spcBef>
              <a:spcAft>
                <a:spcPts val="800"/>
              </a:spcAft>
            </a:pPr>
            <a:r>
              <a:rPr lang="en-US" sz="2000" b="0" i="0" dirty="0">
                <a:solidFill>
                  <a:srgbClr val="FFFFFF"/>
                </a:solidFill>
                <a:effectLst/>
              </a:rPr>
              <a:t>https://www.eeoc.gov/wysk/what-you-should-know-about-covid-19-and-ada-rehabilitation-act-and-other-eeo-laws</a:t>
            </a:r>
            <a:endParaRPr lang="en-US" sz="2000" dirty="0">
              <a:solidFill>
                <a:srgbClr val="FFFFFF"/>
              </a:solidFill>
              <a:effectLst/>
            </a:endParaRP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Tree>
    <p:extLst>
      <p:ext uri="{BB962C8B-B14F-4D97-AF65-F5344CB8AC3E}">
        <p14:creationId xmlns:p14="http://schemas.microsoft.com/office/powerpoint/2010/main" val="2341130198"/>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35000"/>
          </a:blip>
          <a:srcRect t="648" b="15083"/>
          <a:stretch/>
        </p:blipFill>
        <p:spPr>
          <a:xfrm>
            <a:off x="20" y="1"/>
            <a:ext cx="12191980" cy="6857999"/>
          </a:xfrm>
          <a:prstGeom prst="rect">
            <a:avLst/>
          </a:prstGeom>
        </p:spPr>
      </p:pic>
      <p:sp>
        <p:nvSpPr>
          <p:cNvPr id="7" name="TextBox 6">
            <a:extLst>
              <a:ext uri="{FF2B5EF4-FFF2-40B4-BE49-F238E27FC236}">
                <a16:creationId xmlns:a16="http://schemas.microsoft.com/office/drawing/2014/main" id="{36F21791-9E1D-4BC2-B0BB-860A1636B57E}"/>
              </a:ext>
            </a:extLst>
          </p:cNvPr>
          <p:cNvSpPr txBox="1"/>
          <p:nvPr/>
        </p:nvSpPr>
        <p:spPr>
          <a:xfrm>
            <a:off x="838201" y="1065862"/>
            <a:ext cx="3313164" cy="4726276"/>
          </a:xfrm>
          <a:prstGeom prst="rect">
            <a:avLst/>
          </a:prstGeom>
        </p:spPr>
        <p:txBody>
          <a:bodyPr vert="horz" lIns="91440" tIns="45720" rIns="91440" bIns="45720" rtlCol="0" anchor="ctr">
            <a:normAutofit fontScale="62500" lnSpcReduction="20000"/>
          </a:bodyPr>
          <a:lstStyle/>
          <a:p>
            <a:pPr algn="r">
              <a:lnSpc>
                <a:spcPct val="120000"/>
              </a:lnSpc>
              <a:spcBef>
                <a:spcPct val="0"/>
              </a:spcBef>
              <a:spcAft>
                <a:spcPts val="600"/>
              </a:spcAft>
            </a:pPr>
            <a:r>
              <a:rPr lang="en-US" sz="4000" b="1" i="0" dirty="0">
                <a:solidFill>
                  <a:schemeClr val="accent2">
                    <a:lumMod val="20000"/>
                    <a:lumOff val="80000"/>
                  </a:schemeClr>
                </a:solidFill>
                <a:effectLst/>
                <a:latin typeface="Lato"/>
              </a:rPr>
              <a:t>Under the ADA, Title VII, and other federal employment nondiscrimination laws, may an employer require all employees physically entering the workplace to be vaccinated for COVID-19?   </a:t>
            </a:r>
            <a:endParaRPr lang="en-US" sz="4000" b="1" dirty="0">
              <a:solidFill>
                <a:schemeClr val="accent2">
                  <a:lumMod val="20000"/>
                  <a:lumOff val="80000"/>
                </a:schemeClr>
              </a:solidFill>
              <a:latin typeface="Lato"/>
              <a:ea typeface="+mj-ea"/>
              <a:cs typeface="+mj-cs"/>
            </a:endParaRPr>
          </a:p>
        </p:txBody>
      </p:sp>
      <p:cxnSp>
        <p:nvCxnSpPr>
          <p:cNvPr id="52" name="Straight Connector 5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35421FF-86EF-4CD9-80E3-2D97A7B30BBD}"/>
              </a:ext>
            </a:extLst>
          </p:cNvPr>
          <p:cNvSpPr txBox="1"/>
          <p:nvPr/>
        </p:nvSpPr>
        <p:spPr>
          <a:xfrm>
            <a:off x="5155378" y="462116"/>
            <a:ext cx="5744685" cy="5417574"/>
          </a:xfrm>
          <a:prstGeom prst="rect">
            <a:avLst/>
          </a:prstGeom>
        </p:spPr>
        <p:txBody>
          <a:bodyPr vert="horz" lIns="91440" tIns="45720" rIns="91440" bIns="45720" rtlCol="0" anchor="ctr">
            <a:normAutofit fontScale="62500" lnSpcReduction="20000"/>
          </a:bodyPr>
          <a:lstStyle/>
          <a:p>
            <a:pPr marR="0">
              <a:lnSpc>
                <a:spcPct val="120000"/>
              </a:lnSpc>
              <a:spcBef>
                <a:spcPts val="0"/>
              </a:spcBef>
              <a:spcAft>
                <a:spcPts val="800"/>
              </a:spcAft>
            </a:pPr>
            <a:r>
              <a:rPr lang="en-US" sz="2600" dirty="0">
                <a:latin typeface="Lato"/>
              </a:rPr>
              <a:t>F</a:t>
            </a:r>
            <a:r>
              <a:rPr lang="en-US" sz="2600" b="0" i="0" dirty="0">
                <a:effectLst/>
                <a:latin typeface="Lato"/>
              </a:rPr>
              <a:t>ederal EEO laws do </a:t>
            </a:r>
            <a:r>
              <a:rPr lang="en-US" sz="2600" b="0" i="0" u="sng" dirty="0">
                <a:effectLst/>
                <a:latin typeface="Lato"/>
              </a:rPr>
              <a:t>not</a:t>
            </a:r>
            <a:r>
              <a:rPr lang="en-US" sz="2600" b="0" i="0" dirty="0">
                <a:effectLst/>
                <a:latin typeface="Lato"/>
              </a:rPr>
              <a:t> prevent an employer from requiring all employees physically entering the workplace to be vaccinated for COVID-19, subject to the reasonable accommodation provisions of Title VII and the ADA and other EEO considerations discussed below.  These principles apply if an employee gets the vaccine in the community or from the employer.   </a:t>
            </a:r>
          </a:p>
          <a:p>
            <a:pPr marR="0">
              <a:lnSpc>
                <a:spcPct val="120000"/>
              </a:lnSpc>
              <a:spcBef>
                <a:spcPts val="0"/>
              </a:spcBef>
              <a:spcAft>
                <a:spcPts val="800"/>
              </a:spcAft>
            </a:pPr>
            <a:endParaRPr lang="en-US" sz="2600" dirty="0">
              <a:latin typeface="Lato"/>
            </a:endParaRPr>
          </a:p>
          <a:p>
            <a:pPr algn="l">
              <a:lnSpc>
                <a:spcPct val="120000"/>
              </a:lnSpc>
            </a:pPr>
            <a:r>
              <a:rPr lang="en-US" sz="2600" b="0" i="0" dirty="0">
                <a:effectLst/>
                <a:latin typeface="Lato"/>
              </a:rPr>
              <a:t>Employers should keep in mind that because some individuals or demographic groups may face greater barriers to receiving a vaccination, some employees may be more likely to be negatively impacted by a vaccination requirement.</a:t>
            </a:r>
          </a:p>
          <a:p>
            <a:pPr algn="l">
              <a:lnSpc>
                <a:spcPct val="120000"/>
              </a:lnSpc>
            </a:pPr>
            <a:endParaRPr lang="en-US" sz="2600" b="0" i="0" dirty="0">
              <a:effectLst/>
              <a:latin typeface="Lato"/>
            </a:endParaRPr>
          </a:p>
          <a:p>
            <a:pPr algn="l">
              <a:lnSpc>
                <a:spcPct val="120000"/>
              </a:lnSpc>
            </a:pPr>
            <a:r>
              <a:rPr lang="en-US" sz="2600" b="0" i="0" dirty="0">
                <a:effectLst/>
                <a:latin typeface="Lato"/>
              </a:rPr>
              <a:t>It would also be unlawful to apply a vaccination requirement to employees in a way that treats employees differently based on disability, race, color, religion, sex (including pregnancy, sexual orientation and gender identity), national origin, age, or genetic information, unless there is a legitimate non-discriminatory reason.</a:t>
            </a:r>
          </a:p>
          <a:p>
            <a:pPr marR="0">
              <a:spcBef>
                <a:spcPts val="0"/>
              </a:spcBef>
              <a:spcAft>
                <a:spcPts val="800"/>
              </a:spcAft>
            </a:pPr>
            <a:endParaRPr lang="en-US" sz="2000" dirty="0">
              <a:effectLst/>
              <a:latin typeface="Lato"/>
            </a:endParaRP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Tree>
    <p:extLst>
      <p:ext uri="{BB962C8B-B14F-4D97-AF65-F5344CB8AC3E}">
        <p14:creationId xmlns:p14="http://schemas.microsoft.com/office/powerpoint/2010/main" val="359310125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35000"/>
          </a:blip>
          <a:srcRect t="648" b="15083"/>
          <a:stretch/>
        </p:blipFill>
        <p:spPr>
          <a:xfrm>
            <a:off x="20" y="1"/>
            <a:ext cx="12191980" cy="6857999"/>
          </a:xfrm>
          <a:prstGeom prst="rect">
            <a:avLst/>
          </a:prstGeom>
        </p:spPr>
      </p:pic>
      <p:sp>
        <p:nvSpPr>
          <p:cNvPr id="7" name="TextBox 6">
            <a:extLst>
              <a:ext uri="{FF2B5EF4-FFF2-40B4-BE49-F238E27FC236}">
                <a16:creationId xmlns:a16="http://schemas.microsoft.com/office/drawing/2014/main" id="{36F21791-9E1D-4BC2-B0BB-860A1636B57E}"/>
              </a:ext>
            </a:extLst>
          </p:cNvPr>
          <p:cNvSpPr txBox="1"/>
          <p:nvPr/>
        </p:nvSpPr>
        <p:spPr>
          <a:xfrm>
            <a:off x="838201" y="1065862"/>
            <a:ext cx="3313164" cy="4726276"/>
          </a:xfrm>
          <a:prstGeom prst="rect">
            <a:avLst/>
          </a:prstGeom>
        </p:spPr>
        <p:txBody>
          <a:bodyPr vert="horz" lIns="91440" tIns="45720" rIns="91440" bIns="45720" rtlCol="0" anchor="ctr">
            <a:normAutofit fontScale="77500" lnSpcReduction="20000"/>
          </a:bodyPr>
          <a:lstStyle/>
          <a:p>
            <a:pPr algn="r">
              <a:lnSpc>
                <a:spcPct val="120000"/>
              </a:lnSpc>
              <a:spcBef>
                <a:spcPct val="0"/>
              </a:spcBef>
              <a:spcAft>
                <a:spcPts val="600"/>
              </a:spcAft>
            </a:pPr>
            <a:r>
              <a:rPr lang="en-US" sz="4000" b="1" i="0" dirty="0">
                <a:solidFill>
                  <a:schemeClr val="accent2">
                    <a:lumMod val="20000"/>
                    <a:lumOff val="80000"/>
                  </a:schemeClr>
                </a:solidFill>
                <a:effectLst/>
                <a:latin typeface="Lato"/>
              </a:rPr>
              <a:t>Is information about an employee’s COVID-19 vaccination confidential medical information under the ADA? </a:t>
            </a:r>
            <a:endParaRPr lang="en-US" sz="4000" dirty="0">
              <a:solidFill>
                <a:schemeClr val="accent2">
                  <a:lumMod val="20000"/>
                  <a:lumOff val="80000"/>
                </a:schemeClr>
              </a:solidFill>
              <a:latin typeface="Lato"/>
              <a:ea typeface="+mj-ea"/>
              <a:cs typeface="+mj-cs"/>
            </a:endParaRPr>
          </a:p>
        </p:txBody>
      </p:sp>
      <p:cxnSp>
        <p:nvCxnSpPr>
          <p:cNvPr id="52" name="Straight Connector 5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35421FF-86EF-4CD9-80E3-2D97A7B30BBD}"/>
              </a:ext>
            </a:extLst>
          </p:cNvPr>
          <p:cNvSpPr txBox="1"/>
          <p:nvPr/>
        </p:nvSpPr>
        <p:spPr>
          <a:xfrm>
            <a:off x="5155378" y="462116"/>
            <a:ext cx="5744685" cy="5417574"/>
          </a:xfrm>
          <a:prstGeom prst="rect">
            <a:avLst/>
          </a:prstGeom>
        </p:spPr>
        <p:txBody>
          <a:bodyPr vert="horz" lIns="91440" tIns="45720" rIns="91440" bIns="45720" rtlCol="0" anchor="ctr">
            <a:normAutofit fontScale="70000" lnSpcReduction="20000"/>
          </a:bodyPr>
          <a:lstStyle/>
          <a:p>
            <a:pPr marR="0">
              <a:lnSpc>
                <a:spcPct val="120000"/>
              </a:lnSpc>
              <a:spcBef>
                <a:spcPts val="0"/>
              </a:spcBef>
              <a:spcAft>
                <a:spcPts val="800"/>
              </a:spcAft>
            </a:pPr>
            <a:r>
              <a:rPr lang="en-US" sz="2800" b="0" i="0" dirty="0">
                <a:effectLst/>
                <a:latin typeface="Lato"/>
              </a:rPr>
              <a:t>Yes.  The ADA requires an employer to maintain the confidentiality of employee medical information, such as documentation or other confirmation of COVID-19 vaccination.  This ADA confidentiality requirement applies regardless of where the employee gets the vaccination.  Although the EEO laws themselves do not prevent employers from requiring employees to bring in documentation or other confirmation of vaccination, this information, like all medical information, must be kept confidential and stored separately from the employee’s personnel files under the ADA. </a:t>
            </a:r>
            <a:r>
              <a:rPr lang="en-US" sz="2800" dirty="0">
                <a:latin typeface="Lato"/>
              </a:rPr>
              <a:t>You can share anonymous information (we are 80% vaccinated!), but otherwise keep personal information to only those who need to know. </a:t>
            </a:r>
            <a:endParaRPr lang="en-US" sz="2800" b="0" i="0" dirty="0">
              <a:effectLst/>
              <a:latin typeface="Lato"/>
            </a:endParaRPr>
          </a:p>
          <a:p>
            <a:pPr marR="0">
              <a:lnSpc>
                <a:spcPct val="120000"/>
              </a:lnSpc>
              <a:spcBef>
                <a:spcPts val="0"/>
              </a:spcBef>
              <a:spcAft>
                <a:spcPts val="800"/>
              </a:spcAft>
            </a:pPr>
            <a:endParaRPr lang="en-US" sz="2000" dirty="0">
              <a:effectLst/>
              <a:latin typeface="Lato"/>
            </a:endParaRP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Tree>
    <p:extLst>
      <p:ext uri="{BB962C8B-B14F-4D97-AF65-F5344CB8AC3E}">
        <p14:creationId xmlns:p14="http://schemas.microsoft.com/office/powerpoint/2010/main" val="53712925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35000"/>
          </a:blip>
          <a:srcRect t="648" b="15083"/>
          <a:stretch/>
        </p:blipFill>
        <p:spPr>
          <a:xfrm>
            <a:off x="20" y="1"/>
            <a:ext cx="12191980" cy="6857999"/>
          </a:xfrm>
          <a:prstGeom prst="rect">
            <a:avLst/>
          </a:prstGeom>
        </p:spPr>
      </p:pic>
      <p:sp>
        <p:nvSpPr>
          <p:cNvPr id="7" name="TextBox 6">
            <a:extLst>
              <a:ext uri="{FF2B5EF4-FFF2-40B4-BE49-F238E27FC236}">
                <a16:creationId xmlns:a16="http://schemas.microsoft.com/office/drawing/2014/main" id="{36F21791-9E1D-4BC2-B0BB-860A1636B57E}"/>
              </a:ext>
            </a:extLst>
          </p:cNvPr>
          <p:cNvSpPr txBox="1"/>
          <p:nvPr/>
        </p:nvSpPr>
        <p:spPr>
          <a:xfrm>
            <a:off x="838201" y="1065862"/>
            <a:ext cx="3313164" cy="4726276"/>
          </a:xfrm>
          <a:prstGeom prst="rect">
            <a:avLst/>
          </a:prstGeom>
        </p:spPr>
        <p:txBody>
          <a:bodyPr vert="horz" lIns="91440" tIns="45720" rIns="91440" bIns="45720" rtlCol="0" anchor="ctr">
            <a:normAutofit fontScale="55000" lnSpcReduction="20000"/>
          </a:bodyPr>
          <a:lstStyle/>
          <a:p>
            <a:pPr algn="r">
              <a:lnSpc>
                <a:spcPct val="120000"/>
              </a:lnSpc>
              <a:spcBef>
                <a:spcPct val="0"/>
              </a:spcBef>
              <a:spcAft>
                <a:spcPts val="600"/>
              </a:spcAft>
            </a:pPr>
            <a:r>
              <a:rPr lang="en-US" sz="4000" b="1" i="0" dirty="0">
                <a:solidFill>
                  <a:schemeClr val="accent2">
                    <a:lumMod val="20000"/>
                    <a:lumOff val="80000"/>
                  </a:schemeClr>
                </a:solidFill>
                <a:effectLst/>
                <a:latin typeface="Lato"/>
              </a:rPr>
              <a:t>Under the ADA, may an employer offer an incentive to employees to voluntarily provide documentation or other confirmation that they received a vaccination on their own from a pharmacy, public health department, or other health care provider in the community?</a:t>
            </a:r>
            <a:endParaRPr lang="en-US" sz="4000" dirty="0">
              <a:solidFill>
                <a:schemeClr val="accent2">
                  <a:lumMod val="20000"/>
                  <a:lumOff val="80000"/>
                </a:schemeClr>
              </a:solidFill>
              <a:latin typeface="Lato"/>
              <a:ea typeface="+mj-ea"/>
              <a:cs typeface="+mj-cs"/>
            </a:endParaRPr>
          </a:p>
        </p:txBody>
      </p:sp>
      <p:cxnSp>
        <p:nvCxnSpPr>
          <p:cNvPr id="52" name="Straight Connector 5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35421FF-86EF-4CD9-80E3-2D97A7B30BBD}"/>
              </a:ext>
            </a:extLst>
          </p:cNvPr>
          <p:cNvSpPr txBox="1"/>
          <p:nvPr/>
        </p:nvSpPr>
        <p:spPr>
          <a:xfrm>
            <a:off x="5155378" y="462116"/>
            <a:ext cx="5744685" cy="5417574"/>
          </a:xfrm>
          <a:prstGeom prst="rect">
            <a:avLst/>
          </a:prstGeom>
        </p:spPr>
        <p:txBody>
          <a:bodyPr vert="horz" lIns="91440" tIns="45720" rIns="91440" bIns="45720" rtlCol="0" anchor="ctr">
            <a:normAutofit/>
          </a:bodyPr>
          <a:lstStyle/>
          <a:p>
            <a:pPr marR="0">
              <a:lnSpc>
                <a:spcPct val="120000"/>
              </a:lnSpc>
              <a:spcBef>
                <a:spcPts val="0"/>
              </a:spcBef>
              <a:spcAft>
                <a:spcPts val="800"/>
              </a:spcAft>
            </a:pPr>
            <a:r>
              <a:rPr lang="en-US" sz="2000" b="0" i="0" dirty="0">
                <a:effectLst/>
                <a:latin typeface="Lato"/>
              </a:rPr>
              <a:t>Yes.  Requesting documentation or other confirmation showing that an employee received a COVID-19 vaccination in the community is not a disability-related inquiry covered by the ADA.  Therefore, an employer may offer an incentive to employees to voluntarily provide documentation or other confirmation of a vaccination received in the community.  As noted elsewhere, the employer is required to keep vaccination information confidential pursuant to the ADA.</a:t>
            </a:r>
            <a:endParaRPr lang="en-US" sz="1600" dirty="0">
              <a:effectLst/>
              <a:latin typeface="Lato"/>
            </a:endParaRP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Tree>
    <p:extLst>
      <p:ext uri="{BB962C8B-B14F-4D97-AF65-F5344CB8AC3E}">
        <p14:creationId xmlns:p14="http://schemas.microsoft.com/office/powerpoint/2010/main" val="302144604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35000"/>
          </a:blip>
          <a:srcRect t="648" b="15083"/>
          <a:stretch/>
        </p:blipFill>
        <p:spPr>
          <a:xfrm>
            <a:off x="20" y="1"/>
            <a:ext cx="12191980" cy="6857999"/>
          </a:xfrm>
          <a:prstGeom prst="rect">
            <a:avLst/>
          </a:prstGeom>
        </p:spPr>
      </p:pic>
      <p:sp>
        <p:nvSpPr>
          <p:cNvPr id="7" name="TextBox 6">
            <a:extLst>
              <a:ext uri="{FF2B5EF4-FFF2-40B4-BE49-F238E27FC236}">
                <a16:creationId xmlns:a16="http://schemas.microsoft.com/office/drawing/2014/main" id="{36F21791-9E1D-4BC2-B0BB-860A1636B57E}"/>
              </a:ext>
            </a:extLst>
          </p:cNvPr>
          <p:cNvSpPr txBox="1"/>
          <p:nvPr/>
        </p:nvSpPr>
        <p:spPr>
          <a:xfrm>
            <a:off x="838201" y="1065862"/>
            <a:ext cx="3313164" cy="4726276"/>
          </a:xfrm>
          <a:prstGeom prst="rect">
            <a:avLst/>
          </a:prstGeom>
        </p:spPr>
        <p:txBody>
          <a:bodyPr vert="horz" lIns="91440" tIns="45720" rIns="91440" bIns="45720" rtlCol="0" anchor="ctr">
            <a:normAutofit fontScale="70000" lnSpcReduction="20000"/>
          </a:bodyPr>
          <a:lstStyle/>
          <a:p>
            <a:pPr algn="r">
              <a:lnSpc>
                <a:spcPct val="120000"/>
              </a:lnSpc>
              <a:spcBef>
                <a:spcPct val="0"/>
              </a:spcBef>
              <a:spcAft>
                <a:spcPts val="600"/>
              </a:spcAft>
            </a:pPr>
            <a:r>
              <a:rPr lang="en-US" sz="4000" b="1" i="0" dirty="0">
                <a:solidFill>
                  <a:schemeClr val="accent2">
                    <a:lumMod val="20000"/>
                    <a:lumOff val="80000"/>
                  </a:schemeClr>
                </a:solidFill>
                <a:effectLst/>
                <a:latin typeface="Lato"/>
              </a:rPr>
              <a:t>Under the ADA, may an employer offer an incentive to employees for voluntarily receiving a vaccination administered by the employer or its agent? </a:t>
            </a:r>
            <a:endParaRPr lang="en-US" sz="4000" dirty="0">
              <a:solidFill>
                <a:schemeClr val="accent2">
                  <a:lumMod val="20000"/>
                  <a:lumOff val="80000"/>
                </a:schemeClr>
              </a:solidFill>
              <a:latin typeface="Lato"/>
              <a:ea typeface="+mj-ea"/>
              <a:cs typeface="+mj-cs"/>
            </a:endParaRPr>
          </a:p>
        </p:txBody>
      </p:sp>
      <p:cxnSp>
        <p:nvCxnSpPr>
          <p:cNvPr id="52" name="Straight Connector 5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35421FF-86EF-4CD9-80E3-2D97A7B30BBD}"/>
              </a:ext>
            </a:extLst>
          </p:cNvPr>
          <p:cNvSpPr txBox="1"/>
          <p:nvPr/>
        </p:nvSpPr>
        <p:spPr>
          <a:xfrm>
            <a:off x="5155378" y="462116"/>
            <a:ext cx="5744685" cy="5417574"/>
          </a:xfrm>
          <a:prstGeom prst="rect">
            <a:avLst/>
          </a:prstGeom>
        </p:spPr>
        <p:txBody>
          <a:bodyPr vert="horz" lIns="91440" tIns="45720" rIns="91440" bIns="45720" rtlCol="0" anchor="ctr">
            <a:normAutofit/>
          </a:bodyPr>
          <a:lstStyle/>
          <a:p>
            <a:pPr marR="0">
              <a:lnSpc>
                <a:spcPct val="120000"/>
              </a:lnSpc>
              <a:spcBef>
                <a:spcPts val="0"/>
              </a:spcBef>
              <a:spcAft>
                <a:spcPts val="800"/>
              </a:spcAft>
            </a:pPr>
            <a:r>
              <a:rPr lang="en-US" sz="2000" b="0" i="0" dirty="0">
                <a:effectLst/>
                <a:latin typeface="Lato"/>
              </a:rPr>
              <a:t>Yes, if any incentive (which includes both rewards and penalties) is not so substantial as to be coercive.  Because vaccinations require employees to answer pre-vaccination disability-related screening questions, a very large incentive could make employees feel pressured to disclose protected medical information. </a:t>
            </a:r>
            <a:r>
              <a:rPr lang="en-US" sz="2000" dirty="0">
                <a:latin typeface="Lato"/>
              </a:rPr>
              <a:t>H</a:t>
            </a:r>
            <a:r>
              <a:rPr lang="en-US" sz="2000" b="0" i="0" dirty="0">
                <a:effectLst/>
                <a:latin typeface="Lato"/>
              </a:rPr>
              <a:t>owever, this incentive limitation does not apply if an employer offers an incentive to employees to voluntarily provide documentation or other confirmation that they received a COVID-19 vaccination on their own from a third-party provider that is not their employer or an agent of their employer.</a:t>
            </a:r>
            <a:endParaRPr lang="en-US" sz="1600" dirty="0">
              <a:effectLst/>
              <a:latin typeface="Lato"/>
            </a:endParaRP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Tree>
    <p:extLst>
      <p:ext uri="{BB962C8B-B14F-4D97-AF65-F5344CB8AC3E}">
        <p14:creationId xmlns:p14="http://schemas.microsoft.com/office/powerpoint/2010/main" val="228839420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50000"/>
          </a:blip>
          <a:srcRect b="15730"/>
          <a:stretch/>
        </p:blipFill>
        <p:spPr>
          <a:xfrm>
            <a:off x="20" y="1"/>
            <a:ext cx="12191980" cy="6857999"/>
          </a:xfrm>
          <a:prstGeom prst="rect">
            <a:avLst/>
          </a:prstGeom>
        </p:spPr>
      </p:pic>
      <p:sp>
        <p:nvSpPr>
          <p:cNvPr id="7" name="TextBox 6">
            <a:extLst>
              <a:ext uri="{FF2B5EF4-FFF2-40B4-BE49-F238E27FC236}">
                <a16:creationId xmlns:a16="http://schemas.microsoft.com/office/drawing/2014/main" id="{36F21791-9E1D-4BC2-B0BB-860A1636B57E}"/>
              </a:ext>
            </a:extLst>
          </p:cNvPr>
          <p:cNvSpPr txBox="1"/>
          <p:nvPr/>
        </p:nvSpPr>
        <p:spPr>
          <a:xfrm>
            <a:off x="838200" y="963877"/>
            <a:ext cx="3494362"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400">
                <a:solidFill>
                  <a:schemeClr val="bg1"/>
                </a:solidFill>
                <a:latin typeface="+mj-lt"/>
                <a:ea typeface="+mj-ea"/>
                <a:cs typeface="+mj-cs"/>
              </a:rPr>
              <a:t>Options for workplaces</a:t>
            </a:r>
          </a:p>
        </p:txBody>
      </p:sp>
      <p:sp>
        <p:nvSpPr>
          <p:cNvPr id="63"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35421FF-86EF-4CD9-80E3-2D97A7B30BBD}"/>
              </a:ext>
            </a:extLst>
          </p:cNvPr>
          <p:cNvSpPr txBox="1"/>
          <p:nvPr/>
        </p:nvSpPr>
        <p:spPr>
          <a:xfrm>
            <a:off x="4976031" y="2057400"/>
            <a:ext cx="6377769" cy="4930246"/>
          </a:xfrm>
          <a:prstGeom prst="rect">
            <a:avLst/>
          </a:prstGeom>
        </p:spPr>
        <p:txBody>
          <a:bodyPr vert="horz" lIns="91440" tIns="45720" rIns="91440" bIns="45720" rtlCol="0" anchor="ctr">
            <a:normAutofit/>
          </a:bodyPr>
          <a:lstStyle/>
          <a:p>
            <a:pPr marL="571500" marR="0" indent="-457200">
              <a:lnSpc>
                <a:spcPct val="90000"/>
              </a:lnSpc>
              <a:spcBef>
                <a:spcPts val="0"/>
              </a:spcBef>
              <a:spcAft>
                <a:spcPts val="800"/>
              </a:spcAft>
              <a:buFont typeface="+mj-lt"/>
              <a:buAutoNum type="arabicPeriod"/>
            </a:pPr>
            <a:r>
              <a:rPr lang="en-US" sz="2400" b="0" i="0" dirty="0">
                <a:solidFill>
                  <a:schemeClr val="bg1"/>
                </a:solidFill>
                <a:effectLst/>
              </a:rPr>
              <a:t>Require Vaccination </a:t>
            </a:r>
          </a:p>
          <a:p>
            <a:pPr marL="571500" marR="0" indent="-457200">
              <a:lnSpc>
                <a:spcPct val="90000"/>
              </a:lnSpc>
              <a:spcBef>
                <a:spcPts val="0"/>
              </a:spcBef>
              <a:spcAft>
                <a:spcPts val="800"/>
              </a:spcAft>
              <a:buFont typeface="+mj-lt"/>
              <a:buAutoNum type="arabicPeriod"/>
            </a:pPr>
            <a:endParaRPr lang="en-US" sz="2400" dirty="0">
              <a:solidFill>
                <a:schemeClr val="bg1"/>
              </a:solidFill>
            </a:endParaRPr>
          </a:p>
          <a:p>
            <a:pPr marL="571500" marR="0" indent="-457200">
              <a:lnSpc>
                <a:spcPct val="90000"/>
              </a:lnSpc>
              <a:spcBef>
                <a:spcPts val="0"/>
              </a:spcBef>
              <a:spcAft>
                <a:spcPts val="800"/>
              </a:spcAft>
              <a:buFont typeface="+mj-lt"/>
              <a:buAutoNum type="arabicPeriod"/>
            </a:pPr>
            <a:r>
              <a:rPr lang="en-US" sz="2400" b="0" i="0" dirty="0">
                <a:solidFill>
                  <a:schemeClr val="bg1"/>
                </a:solidFill>
                <a:effectLst/>
              </a:rPr>
              <a:t>Active Enforcement</a:t>
            </a:r>
            <a:endParaRPr lang="en-US" sz="2400" dirty="0">
              <a:solidFill>
                <a:schemeClr val="bg1"/>
              </a:solidFill>
            </a:endParaRPr>
          </a:p>
          <a:p>
            <a:pPr marL="571500" marR="0" indent="-457200">
              <a:lnSpc>
                <a:spcPct val="90000"/>
              </a:lnSpc>
              <a:spcBef>
                <a:spcPts val="0"/>
              </a:spcBef>
              <a:spcAft>
                <a:spcPts val="800"/>
              </a:spcAft>
              <a:buFont typeface="+mj-lt"/>
              <a:buAutoNum type="arabicPeriod"/>
            </a:pPr>
            <a:endParaRPr lang="en-US" sz="2400" dirty="0">
              <a:solidFill>
                <a:schemeClr val="bg1"/>
              </a:solidFill>
            </a:endParaRPr>
          </a:p>
          <a:p>
            <a:pPr marL="571500" indent="-457200">
              <a:lnSpc>
                <a:spcPct val="90000"/>
              </a:lnSpc>
              <a:spcAft>
                <a:spcPts val="800"/>
              </a:spcAft>
              <a:buFont typeface="+mj-lt"/>
              <a:buAutoNum type="arabicPeriod"/>
            </a:pPr>
            <a:r>
              <a:rPr lang="en-US" sz="2400" dirty="0">
                <a:solidFill>
                  <a:schemeClr val="bg1"/>
                </a:solidFill>
              </a:rPr>
              <a:t>Incentivized</a:t>
            </a:r>
            <a:r>
              <a:rPr lang="en-US" sz="2400" b="0" i="0" dirty="0">
                <a:solidFill>
                  <a:schemeClr val="bg1"/>
                </a:solidFill>
                <a:effectLst/>
              </a:rPr>
              <a:t> Enforcement</a:t>
            </a:r>
          </a:p>
          <a:p>
            <a:pPr marL="571500" indent="-457200">
              <a:lnSpc>
                <a:spcPct val="90000"/>
              </a:lnSpc>
              <a:spcAft>
                <a:spcPts val="800"/>
              </a:spcAft>
              <a:buFont typeface="+mj-lt"/>
              <a:buAutoNum type="arabicPeriod"/>
            </a:pPr>
            <a:endParaRPr lang="en-US" sz="2400" dirty="0">
              <a:solidFill>
                <a:schemeClr val="bg1"/>
              </a:solidFill>
            </a:endParaRPr>
          </a:p>
          <a:p>
            <a:pPr marL="571500" indent="-457200">
              <a:lnSpc>
                <a:spcPct val="90000"/>
              </a:lnSpc>
              <a:spcAft>
                <a:spcPts val="800"/>
              </a:spcAft>
              <a:buFont typeface="+mj-lt"/>
              <a:buAutoNum type="arabicPeriod"/>
            </a:pPr>
            <a:r>
              <a:rPr lang="en-US" sz="2400" b="0" i="0" dirty="0">
                <a:solidFill>
                  <a:schemeClr val="bg1"/>
                </a:solidFill>
                <a:effectLst/>
              </a:rPr>
              <a:t>Honor System</a:t>
            </a:r>
            <a:endParaRPr lang="en-US" sz="2400" dirty="0">
              <a:solidFill>
                <a:schemeClr val="bg1"/>
              </a:solidFill>
            </a:endParaRPr>
          </a:p>
          <a:p>
            <a:pPr marR="0" indent="-2286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ffectLst/>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ffectLst/>
            </a:endParaRP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9" name="TextBox 8">
            <a:extLst>
              <a:ext uri="{FF2B5EF4-FFF2-40B4-BE49-F238E27FC236}">
                <a16:creationId xmlns:a16="http://schemas.microsoft.com/office/drawing/2014/main" id="{653E492F-0D69-4A8A-8089-E6952274D2EF}"/>
              </a:ext>
            </a:extLst>
          </p:cNvPr>
          <p:cNvSpPr txBox="1"/>
          <p:nvPr/>
        </p:nvSpPr>
        <p:spPr>
          <a:xfrm>
            <a:off x="3538935" y="4633437"/>
            <a:ext cx="6888919" cy="829330"/>
          </a:xfrm>
          <a:prstGeom prst="rect">
            <a:avLst/>
          </a:prstGeom>
          <a:noFill/>
        </p:spPr>
        <p:txBody>
          <a:bodyPr wrap="square" rtlCol="0">
            <a:spAutoFit/>
          </a:bodyPr>
          <a:lstStyle/>
          <a:p>
            <a:pPr marL="0" marR="0">
              <a:lnSpc>
                <a:spcPct val="107000"/>
              </a:lnSpc>
              <a:spcBef>
                <a:spcPts val="0"/>
              </a:spcBef>
              <a:spcAft>
                <a:spcPts val="800"/>
              </a:spcAft>
            </a:pPr>
            <a:endParaRPr lang="en-US" sz="2000" dirty="0">
              <a:effectLst/>
              <a:latin typeface="Lato"/>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000" dirty="0">
              <a:effectLst/>
              <a:latin typeface="Lato"/>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2199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50000"/>
          </a:blip>
          <a:srcRect b="15730"/>
          <a:stretch/>
        </p:blipFill>
        <p:spPr>
          <a:xfrm>
            <a:off x="20" y="1"/>
            <a:ext cx="12191980" cy="6857999"/>
          </a:xfrm>
          <a:prstGeom prst="rect">
            <a:avLst/>
          </a:prstGeom>
        </p:spPr>
      </p:pic>
      <p:sp>
        <p:nvSpPr>
          <p:cNvPr id="7" name="TextBox 6">
            <a:extLst>
              <a:ext uri="{FF2B5EF4-FFF2-40B4-BE49-F238E27FC236}">
                <a16:creationId xmlns:a16="http://schemas.microsoft.com/office/drawing/2014/main" id="{36F21791-9E1D-4BC2-B0BB-860A1636B57E}"/>
              </a:ext>
            </a:extLst>
          </p:cNvPr>
          <p:cNvSpPr txBox="1"/>
          <p:nvPr/>
        </p:nvSpPr>
        <p:spPr>
          <a:xfrm>
            <a:off x="838200" y="963877"/>
            <a:ext cx="3494362"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400">
                <a:solidFill>
                  <a:schemeClr val="bg1"/>
                </a:solidFill>
                <a:latin typeface="+mj-lt"/>
                <a:ea typeface="+mj-ea"/>
                <a:cs typeface="+mj-cs"/>
              </a:rPr>
              <a:t>Require Vaccination</a:t>
            </a:r>
          </a:p>
        </p:txBody>
      </p:sp>
      <p:sp>
        <p:nvSpPr>
          <p:cNvPr id="63"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35421FF-86EF-4CD9-80E3-2D97A7B30BBD}"/>
              </a:ext>
            </a:extLst>
          </p:cNvPr>
          <p:cNvSpPr txBox="1"/>
          <p:nvPr/>
        </p:nvSpPr>
        <p:spPr>
          <a:xfrm>
            <a:off x="5042032" y="2246139"/>
            <a:ext cx="6377769" cy="4930246"/>
          </a:xfrm>
          <a:prstGeom prst="rect">
            <a:avLst/>
          </a:prstGeom>
        </p:spPr>
        <p:txBody>
          <a:bodyPr vert="horz" lIns="91440" tIns="45720" rIns="91440" bIns="45720" rtlCol="0" anchor="ctr">
            <a:normAutofit/>
          </a:bodyPr>
          <a:lstStyle/>
          <a:p>
            <a:pPr marL="342900" marR="0" indent="-342900">
              <a:lnSpc>
                <a:spcPct val="90000"/>
              </a:lnSpc>
              <a:spcBef>
                <a:spcPts val="0"/>
              </a:spcBef>
              <a:spcAft>
                <a:spcPts val="800"/>
              </a:spcAft>
              <a:buFont typeface="Arial" panose="020B0604020202020204" pitchFamily="34" charset="0"/>
              <a:buChar char="•"/>
            </a:pPr>
            <a:r>
              <a:rPr lang="en-US" sz="2400" b="0" i="0" dirty="0">
                <a:solidFill>
                  <a:schemeClr val="bg1"/>
                </a:solidFill>
                <a:effectLst/>
              </a:rPr>
              <a:t>Vaccinations are a condition of employment. </a:t>
            </a:r>
          </a:p>
          <a:p>
            <a:pPr marL="342900" marR="0" indent="-342900">
              <a:lnSpc>
                <a:spcPct val="90000"/>
              </a:lnSpc>
              <a:spcBef>
                <a:spcPts val="0"/>
              </a:spcBef>
              <a:spcAft>
                <a:spcPts val="800"/>
              </a:spcAft>
              <a:buFont typeface="Arial" panose="020B0604020202020204" pitchFamily="34" charset="0"/>
              <a:buChar char="•"/>
            </a:pPr>
            <a:endParaRPr lang="en-US" sz="2400" b="0" i="0" dirty="0">
              <a:solidFill>
                <a:schemeClr val="bg1"/>
              </a:solidFill>
              <a:effectLst/>
            </a:endParaRPr>
          </a:p>
          <a:p>
            <a:pPr marL="342900" marR="0" indent="-342900">
              <a:lnSpc>
                <a:spcPct val="90000"/>
              </a:lnSpc>
              <a:spcBef>
                <a:spcPts val="0"/>
              </a:spcBef>
              <a:spcAft>
                <a:spcPts val="800"/>
              </a:spcAft>
              <a:buFont typeface="Arial" panose="020B0604020202020204" pitchFamily="34" charset="0"/>
              <a:buChar char="•"/>
            </a:pPr>
            <a:r>
              <a:rPr lang="en-US" sz="2400" b="0" i="0" dirty="0">
                <a:solidFill>
                  <a:schemeClr val="bg1"/>
                </a:solidFill>
                <a:effectLst/>
              </a:rPr>
              <a:t>Request </a:t>
            </a:r>
            <a:r>
              <a:rPr lang="en-US" sz="2400" dirty="0">
                <a:solidFill>
                  <a:schemeClr val="bg1"/>
                </a:solidFill>
              </a:rPr>
              <a:t>proof. D</a:t>
            </a:r>
            <a:r>
              <a:rPr lang="en-US" sz="2400" b="0" i="0" dirty="0">
                <a:solidFill>
                  <a:schemeClr val="bg1"/>
                </a:solidFill>
                <a:effectLst/>
              </a:rPr>
              <a:t>ocument. </a:t>
            </a:r>
          </a:p>
          <a:p>
            <a:pPr marL="342900" marR="0" indent="-342900">
              <a:lnSpc>
                <a:spcPct val="90000"/>
              </a:lnSpc>
              <a:spcBef>
                <a:spcPts val="0"/>
              </a:spcBef>
              <a:spcAft>
                <a:spcPts val="800"/>
              </a:spcAft>
              <a:buFont typeface="Arial" panose="020B0604020202020204" pitchFamily="34" charset="0"/>
              <a:buChar char="•"/>
            </a:pPr>
            <a:endParaRPr lang="en-US" sz="2400" b="0" i="0" dirty="0">
              <a:solidFill>
                <a:schemeClr val="bg1"/>
              </a:solidFill>
              <a:effectLst/>
            </a:endParaRPr>
          </a:p>
          <a:p>
            <a:pPr marL="342900" marR="0" indent="-342900">
              <a:lnSpc>
                <a:spcPct val="90000"/>
              </a:lnSpc>
              <a:spcBef>
                <a:spcPts val="0"/>
              </a:spcBef>
              <a:spcAft>
                <a:spcPts val="800"/>
              </a:spcAft>
              <a:buFont typeface="Arial" panose="020B0604020202020204" pitchFamily="34" charset="0"/>
              <a:buChar char="•"/>
            </a:pPr>
            <a:r>
              <a:rPr lang="en-US" sz="2400" b="0" i="0" dirty="0">
                <a:solidFill>
                  <a:schemeClr val="bg1"/>
                </a:solidFill>
                <a:effectLst/>
              </a:rPr>
              <a:t>Understand that any vaccine-related illness or injury may be subject to worker’s compensation claims. </a:t>
            </a:r>
          </a:p>
          <a:p>
            <a:pPr marL="342900" indent="-228600">
              <a:lnSpc>
                <a:spcPct val="90000"/>
              </a:lnSpc>
              <a:spcAft>
                <a:spcPts val="800"/>
              </a:spcAft>
              <a:buFont typeface="Arial" panose="020B0604020202020204" pitchFamily="34" charset="0"/>
              <a:buChar char="•"/>
            </a:pPr>
            <a:endParaRPr lang="en-US" sz="2400" dirty="0">
              <a:solidFill>
                <a:schemeClr val="bg1"/>
              </a:solidFill>
            </a:endParaRPr>
          </a:p>
          <a:p>
            <a:pPr marR="0" indent="-2286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ffectLst/>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ffectLst/>
            </a:endParaRP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9" name="TextBox 8">
            <a:extLst>
              <a:ext uri="{FF2B5EF4-FFF2-40B4-BE49-F238E27FC236}">
                <a16:creationId xmlns:a16="http://schemas.microsoft.com/office/drawing/2014/main" id="{653E492F-0D69-4A8A-8089-E6952274D2EF}"/>
              </a:ext>
            </a:extLst>
          </p:cNvPr>
          <p:cNvSpPr txBox="1"/>
          <p:nvPr/>
        </p:nvSpPr>
        <p:spPr>
          <a:xfrm>
            <a:off x="3538935" y="4633437"/>
            <a:ext cx="6888919" cy="829330"/>
          </a:xfrm>
          <a:prstGeom prst="rect">
            <a:avLst/>
          </a:prstGeom>
          <a:noFill/>
        </p:spPr>
        <p:txBody>
          <a:bodyPr wrap="square" rtlCol="0">
            <a:spAutoFit/>
          </a:bodyPr>
          <a:lstStyle/>
          <a:p>
            <a:pPr marL="0" marR="0">
              <a:lnSpc>
                <a:spcPct val="107000"/>
              </a:lnSpc>
              <a:spcBef>
                <a:spcPts val="0"/>
              </a:spcBef>
              <a:spcAft>
                <a:spcPts val="800"/>
              </a:spcAft>
            </a:pPr>
            <a:endParaRPr lang="en-US" sz="2000" dirty="0">
              <a:effectLst/>
              <a:latin typeface="Lato"/>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000" dirty="0">
              <a:effectLst/>
              <a:latin typeface="Lato"/>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4365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50000"/>
          </a:blip>
          <a:srcRect b="15730"/>
          <a:stretch/>
        </p:blipFill>
        <p:spPr>
          <a:xfrm>
            <a:off x="3048" y="1"/>
            <a:ext cx="12191980" cy="6857999"/>
          </a:xfrm>
          <a:prstGeom prst="rect">
            <a:avLst/>
          </a:prstGeom>
        </p:spPr>
      </p:pic>
      <p:sp>
        <p:nvSpPr>
          <p:cNvPr id="7" name="TextBox 6">
            <a:extLst>
              <a:ext uri="{FF2B5EF4-FFF2-40B4-BE49-F238E27FC236}">
                <a16:creationId xmlns:a16="http://schemas.microsoft.com/office/drawing/2014/main" id="{36F21791-9E1D-4BC2-B0BB-860A1636B57E}"/>
              </a:ext>
            </a:extLst>
          </p:cNvPr>
          <p:cNvSpPr txBox="1"/>
          <p:nvPr/>
        </p:nvSpPr>
        <p:spPr>
          <a:xfrm>
            <a:off x="838200" y="963877"/>
            <a:ext cx="3494362"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400">
                <a:solidFill>
                  <a:schemeClr val="bg1"/>
                </a:solidFill>
                <a:latin typeface="+mj-lt"/>
                <a:ea typeface="+mj-ea"/>
                <a:cs typeface="+mj-cs"/>
              </a:rPr>
              <a:t>Active Enforcement</a:t>
            </a:r>
          </a:p>
        </p:txBody>
      </p:sp>
      <p:sp>
        <p:nvSpPr>
          <p:cNvPr id="63"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35421FF-86EF-4CD9-80E3-2D97A7B30BBD}"/>
              </a:ext>
            </a:extLst>
          </p:cNvPr>
          <p:cNvSpPr txBox="1"/>
          <p:nvPr/>
        </p:nvSpPr>
        <p:spPr>
          <a:xfrm>
            <a:off x="5241121" y="1972903"/>
            <a:ext cx="6377769" cy="4930246"/>
          </a:xfrm>
          <a:prstGeom prst="rect">
            <a:avLst/>
          </a:prstGeom>
        </p:spPr>
        <p:txBody>
          <a:bodyPr vert="horz" lIns="91440" tIns="45720" rIns="91440" bIns="45720" rtlCol="0" anchor="ctr">
            <a:normAutofit/>
          </a:bodyPr>
          <a:lstStyle/>
          <a:p>
            <a:pPr marL="342900" marR="0" indent="-342900">
              <a:lnSpc>
                <a:spcPct val="90000"/>
              </a:lnSpc>
              <a:spcBef>
                <a:spcPts val="0"/>
              </a:spcBef>
              <a:spcAft>
                <a:spcPts val="800"/>
              </a:spcAft>
              <a:buFont typeface="Arial" panose="020B0604020202020204" pitchFamily="34" charset="0"/>
              <a:buChar char="•"/>
            </a:pPr>
            <a:r>
              <a:rPr lang="en-US" sz="2400" b="0" i="0" dirty="0">
                <a:solidFill>
                  <a:schemeClr val="bg1"/>
                </a:solidFill>
                <a:effectLst/>
              </a:rPr>
              <a:t>Req</a:t>
            </a:r>
            <a:r>
              <a:rPr lang="en-US" sz="2400" dirty="0">
                <a:solidFill>
                  <a:schemeClr val="bg1"/>
                </a:solidFill>
              </a:rPr>
              <a:t>uire proof of full vaccination for those wanting to unmask. </a:t>
            </a:r>
          </a:p>
          <a:p>
            <a:pPr marL="342900" marR="0" indent="-3429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342900" marR="0" indent="-342900">
              <a:lnSpc>
                <a:spcPct val="90000"/>
              </a:lnSpc>
              <a:spcBef>
                <a:spcPts val="0"/>
              </a:spcBef>
              <a:spcAft>
                <a:spcPts val="800"/>
              </a:spcAft>
              <a:buFont typeface="Arial" panose="020B0604020202020204" pitchFamily="34" charset="0"/>
              <a:buChar char="•"/>
            </a:pPr>
            <a:r>
              <a:rPr lang="en-US" sz="2400" dirty="0">
                <a:solidFill>
                  <a:schemeClr val="bg1"/>
                </a:solidFill>
              </a:rPr>
              <a:t>Test/screen. </a:t>
            </a:r>
          </a:p>
          <a:p>
            <a:pPr marL="342900" marR="0" indent="-3429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342900" marR="0" indent="-342900">
              <a:lnSpc>
                <a:spcPct val="90000"/>
              </a:lnSpc>
              <a:spcBef>
                <a:spcPts val="0"/>
              </a:spcBef>
              <a:spcAft>
                <a:spcPts val="800"/>
              </a:spcAft>
              <a:buFont typeface="Arial" panose="020B0604020202020204" pitchFamily="34" charset="0"/>
              <a:buChar char="•"/>
            </a:pPr>
            <a:r>
              <a:rPr lang="en-US" sz="2400" dirty="0">
                <a:solidFill>
                  <a:schemeClr val="bg1"/>
                </a:solidFill>
              </a:rPr>
              <a:t>Document.</a:t>
            </a:r>
          </a:p>
          <a:p>
            <a:pPr marL="342900" indent="-228600">
              <a:lnSpc>
                <a:spcPct val="90000"/>
              </a:lnSpc>
              <a:spcAft>
                <a:spcPts val="800"/>
              </a:spcAft>
              <a:buFont typeface="Arial" panose="020B0604020202020204" pitchFamily="34" charset="0"/>
              <a:buChar char="•"/>
            </a:pPr>
            <a:endParaRPr lang="en-US" sz="2400" dirty="0">
              <a:solidFill>
                <a:schemeClr val="bg1"/>
              </a:solidFill>
            </a:endParaRPr>
          </a:p>
          <a:p>
            <a:pPr marR="0" indent="-2286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ffectLst/>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ffectLst/>
            </a:endParaRP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9" name="TextBox 8">
            <a:extLst>
              <a:ext uri="{FF2B5EF4-FFF2-40B4-BE49-F238E27FC236}">
                <a16:creationId xmlns:a16="http://schemas.microsoft.com/office/drawing/2014/main" id="{653E492F-0D69-4A8A-8089-E6952274D2EF}"/>
              </a:ext>
            </a:extLst>
          </p:cNvPr>
          <p:cNvSpPr txBox="1"/>
          <p:nvPr/>
        </p:nvSpPr>
        <p:spPr>
          <a:xfrm>
            <a:off x="3538935" y="4633437"/>
            <a:ext cx="6888919" cy="829330"/>
          </a:xfrm>
          <a:prstGeom prst="rect">
            <a:avLst/>
          </a:prstGeom>
          <a:noFill/>
        </p:spPr>
        <p:txBody>
          <a:bodyPr wrap="square" rtlCol="0">
            <a:spAutoFit/>
          </a:bodyPr>
          <a:lstStyle/>
          <a:p>
            <a:pPr marL="0" marR="0">
              <a:lnSpc>
                <a:spcPct val="107000"/>
              </a:lnSpc>
              <a:spcBef>
                <a:spcPts val="0"/>
              </a:spcBef>
              <a:spcAft>
                <a:spcPts val="800"/>
              </a:spcAft>
            </a:pPr>
            <a:endParaRPr lang="en-US" sz="2000" dirty="0">
              <a:effectLst/>
              <a:latin typeface="Lato"/>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000" dirty="0">
              <a:effectLst/>
              <a:latin typeface="Lato"/>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1490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50000"/>
          </a:blip>
          <a:srcRect b="15730"/>
          <a:stretch/>
        </p:blipFill>
        <p:spPr>
          <a:xfrm>
            <a:off x="20" y="1"/>
            <a:ext cx="12191980" cy="6857999"/>
          </a:xfrm>
          <a:prstGeom prst="rect">
            <a:avLst/>
          </a:prstGeom>
        </p:spPr>
      </p:pic>
      <p:sp>
        <p:nvSpPr>
          <p:cNvPr id="7" name="TextBox 6">
            <a:extLst>
              <a:ext uri="{FF2B5EF4-FFF2-40B4-BE49-F238E27FC236}">
                <a16:creationId xmlns:a16="http://schemas.microsoft.com/office/drawing/2014/main" id="{36F21791-9E1D-4BC2-B0BB-860A1636B57E}"/>
              </a:ext>
            </a:extLst>
          </p:cNvPr>
          <p:cNvSpPr txBox="1"/>
          <p:nvPr/>
        </p:nvSpPr>
        <p:spPr>
          <a:xfrm>
            <a:off x="838200" y="963877"/>
            <a:ext cx="3494362"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400">
                <a:solidFill>
                  <a:schemeClr val="bg1"/>
                </a:solidFill>
                <a:latin typeface="+mj-lt"/>
                <a:ea typeface="+mj-ea"/>
                <a:cs typeface="+mj-cs"/>
              </a:rPr>
              <a:t>Incentivized Enforcement</a:t>
            </a:r>
          </a:p>
        </p:txBody>
      </p:sp>
      <p:sp>
        <p:nvSpPr>
          <p:cNvPr id="63"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35421FF-86EF-4CD9-80E3-2D97A7B30BBD}"/>
              </a:ext>
            </a:extLst>
          </p:cNvPr>
          <p:cNvSpPr txBox="1"/>
          <p:nvPr/>
        </p:nvSpPr>
        <p:spPr>
          <a:xfrm>
            <a:off x="5073396" y="1794195"/>
            <a:ext cx="6377769" cy="4930246"/>
          </a:xfrm>
          <a:prstGeom prst="rect">
            <a:avLst/>
          </a:prstGeom>
        </p:spPr>
        <p:txBody>
          <a:bodyPr vert="horz" lIns="91440" tIns="45720" rIns="91440" bIns="45720" rtlCol="0" anchor="ctr">
            <a:normAutofit/>
          </a:bodyPr>
          <a:lstStyle/>
          <a:p>
            <a:pPr marL="342900" marR="0" indent="-342900">
              <a:lnSpc>
                <a:spcPct val="90000"/>
              </a:lnSpc>
              <a:spcBef>
                <a:spcPts val="0"/>
              </a:spcBef>
              <a:spcAft>
                <a:spcPts val="800"/>
              </a:spcAft>
              <a:buFont typeface="Arial" panose="020B0604020202020204" pitchFamily="34" charset="0"/>
              <a:buChar char="•"/>
            </a:pPr>
            <a:r>
              <a:rPr lang="en-US" sz="2400" b="0" i="0" dirty="0">
                <a:solidFill>
                  <a:schemeClr val="bg1"/>
                </a:solidFill>
                <a:effectLst/>
              </a:rPr>
              <a:t>Incentivize sharing</a:t>
            </a:r>
            <a:r>
              <a:rPr lang="en-US" sz="2400" dirty="0">
                <a:solidFill>
                  <a:schemeClr val="bg1"/>
                </a:solidFill>
              </a:rPr>
              <a:t> proof of full vaccination for those wanting to unmask (cash, day off, gift card, etc.). </a:t>
            </a:r>
          </a:p>
          <a:p>
            <a:pPr marL="342900" marR="0" indent="-3429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342900" marR="0" indent="-342900">
              <a:lnSpc>
                <a:spcPct val="90000"/>
              </a:lnSpc>
              <a:spcBef>
                <a:spcPts val="0"/>
              </a:spcBef>
              <a:spcAft>
                <a:spcPts val="800"/>
              </a:spcAft>
              <a:buFont typeface="Arial" panose="020B0604020202020204" pitchFamily="34" charset="0"/>
              <a:buChar char="•"/>
            </a:pPr>
            <a:r>
              <a:rPr lang="en-US" sz="2400" dirty="0">
                <a:solidFill>
                  <a:schemeClr val="bg1"/>
                </a:solidFill>
              </a:rPr>
              <a:t>Document. </a:t>
            </a:r>
          </a:p>
          <a:p>
            <a:pPr marL="342900" indent="-228600">
              <a:lnSpc>
                <a:spcPct val="90000"/>
              </a:lnSpc>
              <a:spcAft>
                <a:spcPts val="800"/>
              </a:spcAft>
              <a:buFont typeface="Arial" panose="020B0604020202020204" pitchFamily="34" charset="0"/>
              <a:buChar char="•"/>
            </a:pPr>
            <a:endParaRPr lang="en-US" sz="2400" dirty="0">
              <a:solidFill>
                <a:schemeClr val="bg1"/>
              </a:solidFill>
            </a:endParaRPr>
          </a:p>
          <a:p>
            <a:pPr marR="0" indent="-2286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ffectLst/>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ffectLst/>
            </a:endParaRP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9" name="TextBox 8">
            <a:extLst>
              <a:ext uri="{FF2B5EF4-FFF2-40B4-BE49-F238E27FC236}">
                <a16:creationId xmlns:a16="http://schemas.microsoft.com/office/drawing/2014/main" id="{653E492F-0D69-4A8A-8089-E6952274D2EF}"/>
              </a:ext>
            </a:extLst>
          </p:cNvPr>
          <p:cNvSpPr txBox="1"/>
          <p:nvPr/>
        </p:nvSpPr>
        <p:spPr>
          <a:xfrm>
            <a:off x="3538935" y="4633437"/>
            <a:ext cx="6888919" cy="829330"/>
          </a:xfrm>
          <a:prstGeom prst="rect">
            <a:avLst/>
          </a:prstGeom>
          <a:noFill/>
        </p:spPr>
        <p:txBody>
          <a:bodyPr wrap="square" rtlCol="0">
            <a:spAutoFit/>
          </a:bodyPr>
          <a:lstStyle/>
          <a:p>
            <a:pPr marL="0" marR="0">
              <a:lnSpc>
                <a:spcPct val="107000"/>
              </a:lnSpc>
              <a:spcBef>
                <a:spcPts val="0"/>
              </a:spcBef>
              <a:spcAft>
                <a:spcPts val="800"/>
              </a:spcAft>
            </a:pPr>
            <a:endParaRPr lang="en-US" sz="2000" dirty="0">
              <a:effectLst/>
              <a:latin typeface="Lato"/>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000" dirty="0">
              <a:effectLst/>
              <a:latin typeface="Lato"/>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1125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50000"/>
          </a:blip>
          <a:srcRect b="15730"/>
          <a:stretch/>
        </p:blipFill>
        <p:spPr>
          <a:xfrm>
            <a:off x="20" y="1"/>
            <a:ext cx="12191980" cy="6857999"/>
          </a:xfrm>
          <a:prstGeom prst="rect">
            <a:avLst/>
          </a:prstGeom>
        </p:spPr>
      </p:pic>
      <p:sp>
        <p:nvSpPr>
          <p:cNvPr id="7" name="TextBox 6">
            <a:extLst>
              <a:ext uri="{FF2B5EF4-FFF2-40B4-BE49-F238E27FC236}">
                <a16:creationId xmlns:a16="http://schemas.microsoft.com/office/drawing/2014/main" id="{36F21791-9E1D-4BC2-B0BB-860A1636B57E}"/>
              </a:ext>
            </a:extLst>
          </p:cNvPr>
          <p:cNvSpPr txBox="1"/>
          <p:nvPr/>
        </p:nvSpPr>
        <p:spPr>
          <a:xfrm>
            <a:off x="838200" y="963877"/>
            <a:ext cx="3494362"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400">
                <a:solidFill>
                  <a:schemeClr val="bg1"/>
                </a:solidFill>
                <a:latin typeface="+mj-lt"/>
                <a:ea typeface="+mj-ea"/>
                <a:cs typeface="+mj-cs"/>
              </a:rPr>
              <a:t>Honor System</a:t>
            </a:r>
          </a:p>
        </p:txBody>
      </p:sp>
      <p:sp>
        <p:nvSpPr>
          <p:cNvPr id="63"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35421FF-86EF-4CD9-80E3-2D97A7B30BBD}"/>
              </a:ext>
            </a:extLst>
          </p:cNvPr>
          <p:cNvSpPr txBox="1"/>
          <p:nvPr/>
        </p:nvSpPr>
        <p:spPr>
          <a:xfrm>
            <a:off x="5042032" y="2054325"/>
            <a:ext cx="6377769" cy="4930246"/>
          </a:xfrm>
          <a:prstGeom prst="rect">
            <a:avLst/>
          </a:prstGeom>
        </p:spPr>
        <p:txBody>
          <a:bodyPr vert="horz" lIns="91440" tIns="45720" rIns="91440" bIns="45720" rtlCol="0" anchor="ctr">
            <a:normAutofit/>
          </a:bodyPr>
          <a:lstStyle/>
          <a:p>
            <a:pPr marL="342900" indent="-342900">
              <a:lnSpc>
                <a:spcPct val="90000"/>
              </a:lnSpc>
              <a:spcAft>
                <a:spcPts val="800"/>
              </a:spcAft>
              <a:buFont typeface="Arial" panose="020B0604020202020204" pitchFamily="34" charset="0"/>
              <a:buChar char="•"/>
            </a:pPr>
            <a:r>
              <a:rPr lang="en-US" sz="2400" b="0" i="0" dirty="0">
                <a:solidFill>
                  <a:schemeClr val="bg1"/>
                </a:solidFill>
                <a:effectLst/>
              </a:rPr>
              <a:t>Rely on self-selection. </a:t>
            </a:r>
          </a:p>
          <a:p>
            <a:pPr marL="342900" indent="-342900">
              <a:lnSpc>
                <a:spcPct val="90000"/>
              </a:lnSpc>
              <a:spcAft>
                <a:spcPts val="800"/>
              </a:spcAft>
              <a:buFont typeface="Arial" panose="020B0604020202020204" pitchFamily="34" charset="0"/>
              <a:buChar char="•"/>
            </a:pPr>
            <a:endParaRPr lang="en-US" sz="2400" dirty="0">
              <a:solidFill>
                <a:schemeClr val="bg1"/>
              </a:solidFill>
            </a:endParaRPr>
          </a:p>
          <a:p>
            <a:pPr marL="342900" indent="-342900">
              <a:lnSpc>
                <a:spcPct val="90000"/>
              </a:lnSpc>
              <a:spcAft>
                <a:spcPts val="800"/>
              </a:spcAft>
              <a:buFont typeface="Arial" panose="020B0604020202020204" pitchFamily="34" charset="0"/>
              <a:buChar char="•"/>
            </a:pPr>
            <a:r>
              <a:rPr lang="en-US" sz="2400" b="0" i="0" dirty="0">
                <a:solidFill>
                  <a:schemeClr val="bg1"/>
                </a:solidFill>
                <a:effectLst/>
              </a:rPr>
              <a:t>Remember that you are responsible for protecting your employees from known hazards. </a:t>
            </a:r>
          </a:p>
          <a:p>
            <a:pPr marL="342900" indent="-342900">
              <a:lnSpc>
                <a:spcPct val="90000"/>
              </a:lnSpc>
              <a:spcAft>
                <a:spcPts val="800"/>
              </a:spcAft>
              <a:buFont typeface="Arial" panose="020B0604020202020204" pitchFamily="34" charset="0"/>
              <a:buChar char="•"/>
            </a:pPr>
            <a:endParaRPr lang="en-US" sz="2400" dirty="0">
              <a:solidFill>
                <a:schemeClr val="bg1"/>
              </a:solidFill>
            </a:endParaRPr>
          </a:p>
          <a:p>
            <a:pPr marL="342900" indent="-342900">
              <a:lnSpc>
                <a:spcPct val="90000"/>
              </a:lnSpc>
              <a:spcAft>
                <a:spcPts val="800"/>
              </a:spcAft>
              <a:buFont typeface="Arial" panose="020B0604020202020204" pitchFamily="34" charset="0"/>
              <a:buChar char="•"/>
            </a:pPr>
            <a:r>
              <a:rPr lang="en-US" sz="2400" b="0" i="0" dirty="0">
                <a:solidFill>
                  <a:schemeClr val="bg1"/>
                </a:solidFill>
                <a:effectLst/>
              </a:rPr>
              <a:t>No documentation. </a:t>
            </a:r>
            <a:endParaRPr lang="en-US" sz="2400" dirty="0">
              <a:solidFill>
                <a:schemeClr val="bg1"/>
              </a:solidFill>
            </a:endParaRPr>
          </a:p>
          <a:p>
            <a:pPr marL="342900" indent="-228600">
              <a:lnSpc>
                <a:spcPct val="90000"/>
              </a:lnSpc>
              <a:spcAft>
                <a:spcPts val="800"/>
              </a:spcAft>
              <a:buFont typeface="Arial" panose="020B0604020202020204" pitchFamily="34" charset="0"/>
              <a:buChar char="•"/>
            </a:pPr>
            <a:endParaRPr lang="en-US" sz="2400" dirty="0">
              <a:solidFill>
                <a:schemeClr val="bg1"/>
              </a:solidFill>
            </a:endParaRPr>
          </a:p>
          <a:p>
            <a:pPr marR="0" indent="-2286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ffectLst/>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ffectLst/>
            </a:endParaRP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9" name="TextBox 8">
            <a:extLst>
              <a:ext uri="{FF2B5EF4-FFF2-40B4-BE49-F238E27FC236}">
                <a16:creationId xmlns:a16="http://schemas.microsoft.com/office/drawing/2014/main" id="{653E492F-0D69-4A8A-8089-E6952274D2EF}"/>
              </a:ext>
            </a:extLst>
          </p:cNvPr>
          <p:cNvSpPr txBox="1"/>
          <p:nvPr/>
        </p:nvSpPr>
        <p:spPr>
          <a:xfrm>
            <a:off x="3538935" y="4633437"/>
            <a:ext cx="6888919" cy="829330"/>
          </a:xfrm>
          <a:prstGeom prst="rect">
            <a:avLst/>
          </a:prstGeom>
          <a:noFill/>
        </p:spPr>
        <p:txBody>
          <a:bodyPr wrap="square" rtlCol="0">
            <a:spAutoFit/>
          </a:bodyPr>
          <a:lstStyle/>
          <a:p>
            <a:pPr marL="0" marR="0">
              <a:lnSpc>
                <a:spcPct val="107000"/>
              </a:lnSpc>
              <a:spcBef>
                <a:spcPts val="0"/>
              </a:spcBef>
              <a:spcAft>
                <a:spcPts val="800"/>
              </a:spcAft>
            </a:pPr>
            <a:endParaRPr lang="en-US" sz="2000" dirty="0">
              <a:effectLst/>
              <a:latin typeface="Lato"/>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000" dirty="0">
              <a:effectLst/>
              <a:latin typeface="Lato"/>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92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srcRect l="9091" t="10322" b="13069"/>
          <a:stretch/>
        </p:blipFill>
        <p:spPr>
          <a:xfrm>
            <a:off x="20" y="1"/>
            <a:ext cx="12191980" cy="6857999"/>
          </a:xfrm>
          <a:prstGeom prst="rect">
            <a:avLst/>
          </a:prstGeom>
        </p:spPr>
      </p:pic>
      <p:sp>
        <p:nvSpPr>
          <p:cNvPr id="56" name="Rectangle 51">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1DD736-A210-465D-9D98-8C0C2F7341E7}"/>
              </a:ext>
            </a:extLst>
          </p:cNvPr>
          <p:cNvSpPr>
            <a:spLocks noGrp="1"/>
          </p:cNvSpPr>
          <p:nvPr>
            <p:ph type="title"/>
          </p:nvPr>
        </p:nvSpPr>
        <p:spPr>
          <a:xfrm>
            <a:off x="594805" y="640263"/>
            <a:ext cx="3759240" cy="1344975"/>
          </a:xfrm>
        </p:spPr>
        <p:txBody>
          <a:bodyPr vert="horz" lIns="91440" tIns="45720" rIns="91440" bIns="45720" rtlCol="0" anchor="ctr">
            <a:normAutofit/>
          </a:bodyPr>
          <a:lstStyle/>
          <a:p>
            <a:r>
              <a:rPr lang="en-US" sz="4000"/>
              <a:t>Housekeeping</a:t>
            </a:r>
          </a:p>
        </p:txBody>
      </p:sp>
      <p:sp>
        <p:nvSpPr>
          <p:cNvPr id="6" name="TextBox 5">
            <a:extLst>
              <a:ext uri="{FF2B5EF4-FFF2-40B4-BE49-F238E27FC236}">
                <a16:creationId xmlns:a16="http://schemas.microsoft.com/office/drawing/2014/main" id="{BE9B7D07-C9D1-497E-9333-03C7CF2AD75F}"/>
              </a:ext>
            </a:extLst>
          </p:cNvPr>
          <p:cNvSpPr txBox="1"/>
          <p:nvPr/>
        </p:nvSpPr>
        <p:spPr>
          <a:xfrm>
            <a:off x="594110" y="2121763"/>
            <a:ext cx="3764826" cy="3773010"/>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dirty="0"/>
              <a:t>We will record this webinar and post it on our website by end of day today (COVID-19 resource page)</a:t>
            </a:r>
            <a:br>
              <a:rPr lang="en-US" dirty="0"/>
            </a:br>
            <a:endParaRPr lang="en-US" dirty="0"/>
          </a:p>
          <a:p>
            <a:pPr marL="342900" indent="-228600">
              <a:lnSpc>
                <a:spcPct val="90000"/>
              </a:lnSpc>
              <a:spcAft>
                <a:spcPts val="600"/>
              </a:spcAft>
              <a:buFont typeface="Arial" panose="020B0604020202020204" pitchFamily="34" charset="0"/>
              <a:buChar char="•"/>
            </a:pPr>
            <a:r>
              <a:rPr lang="en-US" dirty="0"/>
              <a:t>Please submit questions via the Q&amp;A function, not the Chat</a:t>
            </a:r>
            <a:br>
              <a:rPr lang="en-US" dirty="0"/>
            </a:br>
            <a:endParaRPr lang="en-US" dirty="0"/>
          </a:p>
          <a:p>
            <a:pPr marL="342900" indent="-228600">
              <a:lnSpc>
                <a:spcPct val="90000"/>
              </a:lnSpc>
              <a:spcAft>
                <a:spcPts val="600"/>
              </a:spcAft>
              <a:buFont typeface="Arial" panose="020B0604020202020204" pitchFamily="34" charset="0"/>
              <a:buChar char="•"/>
            </a:pPr>
            <a:r>
              <a:rPr lang="en-US" dirty="0"/>
              <a:t>OR submit to questions@dominionpayroll.com</a:t>
            </a:r>
          </a:p>
          <a:p>
            <a:pPr indent="-228600">
              <a:lnSpc>
                <a:spcPct val="90000"/>
              </a:lnSpc>
              <a:spcAft>
                <a:spcPts val="600"/>
              </a:spcAft>
              <a:buFont typeface="Arial" panose="020B0604020202020204" pitchFamily="34" charset="0"/>
              <a:buChar char="•"/>
            </a:pPr>
            <a:endParaRPr lang="en-US" dirty="0"/>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Tree>
    <p:extLst>
      <p:ext uri="{BB962C8B-B14F-4D97-AF65-F5344CB8AC3E}">
        <p14:creationId xmlns:p14="http://schemas.microsoft.com/office/powerpoint/2010/main" val="1412374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50000"/>
          </a:blip>
          <a:srcRect t="15730"/>
          <a:stretch/>
        </p:blipFill>
        <p:spPr>
          <a:xfrm>
            <a:off x="20" y="1"/>
            <a:ext cx="12191980" cy="6857999"/>
          </a:xfrm>
          <a:prstGeom prst="rect">
            <a:avLst/>
          </a:prstGeom>
        </p:spPr>
      </p:pic>
      <p:sp>
        <p:nvSpPr>
          <p:cNvPr id="7" name="TextBox 6">
            <a:extLst>
              <a:ext uri="{FF2B5EF4-FFF2-40B4-BE49-F238E27FC236}">
                <a16:creationId xmlns:a16="http://schemas.microsoft.com/office/drawing/2014/main" id="{36F21791-9E1D-4BC2-B0BB-860A1636B57E}"/>
              </a:ext>
            </a:extLst>
          </p:cNvPr>
          <p:cNvSpPr txBox="1"/>
          <p:nvPr/>
        </p:nvSpPr>
        <p:spPr>
          <a:xfrm>
            <a:off x="838200" y="963877"/>
            <a:ext cx="3494362"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400" dirty="0">
                <a:solidFill>
                  <a:schemeClr val="bg1"/>
                </a:solidFill>
                <a:latin typeface="+mj-lt"/>
                <a:ea typeface="+mj-ea"/>
                <a:cs typeface="+mj-cs"/>
              </a:rPr>
              <a:t>Reminders</a:t>
            </a:r>
          </a:p>
        </p:txBody>
      </p:sp>
      <p:sp>
        <p:nvSpPr>
          <p:cNvPr id="63"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35421FF-86EF-4CD9-80E3-2D97A7B30BBD}"/>
              </a:ext>
            </a:extLst>
          </p:cNvPr>
          <p:cNvSpPr txBox="1"/>
          <p:nvPr/>
        </p:nvSpPr>
        <p:spPr>
          <a:xfrm>
            <a:off x="4976031" y="963877"/>
            <a:ext cx="6377769" cy="4930246"/>
          </a:xfrm>
          <a:prstGeom prst="rect">
            <a:avLst/>
          </a:prstGeom>
        </p:spPr>
        <p:txBody>
          <a:bodyPr vert="horz" lIns="91440" tIns="45720" rIns="91440" bIns="45720" rtlCol="0" anchor="ctr">
            <a:normAutofit/>
          </a:bodyPr>
          <a:lstStyle/>
          <a:p>
            <a:pPr marL="342900" marR="0" indent="-342900">
              <a:lnSpc>
                <a:spcPct val="90000"/>
              </a:lnSpc>
              <a:spcBef>
                <a:spcPts val="0"/>
              </a:spcBef>
              <a:spcAft>
                <a:spcPts val="800"/>
              </a:spcAft>
              <a:buFont typeface="Arial" panose="020B0604020202020204" pitchFamily="34" charset="0"/>
              <a:buChar char="•"/>
            </a:pPr>
            <a:r>
              <a:rPr lang="en-US" sz="2200" b="0" i="0" dirty="0">
                <a:solidFill>
                  <a:schemeClr val="bg1"/>
                </a:solidFill>
                <a:effectLst/>
              </a:rPr>
              <a:t>If you ask for proof, only ask for bare minimum.</a:t>
            </a:r>
          </a:p>
          <a:p>
            <a:pPr marL="342900" marR="0" indent="-342900">
              <a:lnSpc>
                <a:spcPct val="90000"/>
              </a:lnSpc>
              <a:spcBef>
                <a:spcPts val="0"/>
              </a:spcBef>
              <a:spcAft>
                <a:spcPts val="800"/>
              </a:spcAft>
              <a:buFont typeface="Arial" panose="020B0604020202020204" pitchFamily="34" charset="0"/>
              <a:buChar char="•"/>
            </a:pPr>
            <a:r>
              <a:rPr lang="en-US" sz="2200" dirty="0">
                <a:solidFill>
                  <a:schemeClr val="bg1"/>
                </a:solidFill>
              </a:rPr>
              <a:t>Treat everyone equally. Do not discriminate in either direction.</a:t>
            </a:r>
          </a:p>
          <a:p>
            <a:pPr marL="342900" marR="0" indent="-342900">
              <a:lnSpc>
                <a:spcPct val="90000"/>
              </a:lnSpc>
              <a:spcBef>
                <a:spcPts val="0"/>
              </a:spcBef>
              <a:spcAft>
                <a:spcPts val="800"/>
              </a:spcAft>
              <a:buFont typeface="Arial" panose="020B0604020202020204" pitchFamily="34" charset="0"/>
              <a:buChar char="•"/>
            </a:pPr>
            <a:r>
              <a:rPr lang="en-US" sz="2200" dirty="0">
                <a:solidFill>
                  <a:schemeClr val="bg1"/>
                </a:solidFill>
                <a:effectLst/>
              </a:rPr>
              <a:t>Enforce your policy.</a:t>
            </a: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9" name="TextBox 8">
            <a:extLst>
              <a:ext uri="{FF2B5EF4-FFF2-40B4-BE49-F238E27FC236}">
                <a16:creationId xmlns:a16="http://schemas.microsoft.com/office/drawing/2014/main" id="{653E492F-0D69-4A8A-8089-E6952274D2EF}"/>
              </a:ext>
            </a:extLst>
          </p:cNvPr>
          <p:cNvSpPr txBox="1"/>
          <p:nvPr/>
        </p:nvSpPr>
        <p:spPr>
          <a:xfrm>
            <a:off x="3538935" y="4633437"/>
            <a:ext cx="6888919" cy="829330"/>
          </a:xfrm>
          <a:prstGeom prst="rect">
            <a:avLst/>
          </a:prstGeom>
          <a:noFill/>
        </p:spPr>
        <p:txBody>
          <a:bodyPr wrap="square" rtlCol="0">
            <a:spAutoFit/>
          </a:bodyPr>
          <a:lstStyle/>
          <a:p>
            <a:pPr marL="0" marR="0">
              <a:lnSpc>
                <a:spcPct val="107000"/>
              </a:lnSpc>
              <a:spcBef>
                <a:spcPts val="0"/>
              </a:spcBef>
              <a:spcAft>
                <a:spcPts val="800"/>
              </a:spcAft>
            </a:pPr>
            <a:endParaRPr lang="en-US" sz="2000" dirty="0">
              <a:effectLst/>
              <a:latin typeface="Lato"/>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000" dirty="0">
              <a:effectLst/>
              <a:latin typeface="Lato"/>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0950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AC7B7F96-B091-1A41-8318-589F3D53CCE1}"/>
              </a:ext>
            </a:extLst>
          </p:cNvPr>
          <p:cNvPicPr>
            <a:picLocks noGrp="1" noChangeAspect="1"/>
          </p:cNvPicPr>
          <p:nvPr>
            <p:ph idx="1"/>
          </p:nvPr>
        </p:nvPicPr>
        <p:blipFill rotWithShape="1">
          <a:blip r:embed="rId2">
            <a:alphaModFix amt="50000"/>
          </a:blip>
          <a:srcRect t="7865" b="7865"/>
          <a:stretch/>
        </p:blipFill>
        <p:spPr>
          <a:xfrm>
            <a:off x="20" y="1"/>
            <a:ext cx="12191980" cy="6857999"/>
          </a:xfrm>
          <a:prstGeom prst="rect">
            <a:avLst/>
          </a:prstGeom>
        </p:spPr>
      </p:pic>
      <p:sp>
        <p:nvSpPr>
          <p:cNvPr id="8" name="TextBox 7">
            <a:extLst>
              <a:ext uri="{FF2B5EF4-FFF2-40B4-BE49-F238E27FC236}">
                <a16:creationId xmlns:a16="http://schemas.microsoft.com/office/drawing/2014/main" id="{A38E6C4B-B267-4AA8-B665-081231E648C3}"/>
              </a:ext>
            </a:extLst>
          </p:cNvPr>
          <p:cNvSpPr txBox="1"/>
          <p:nvPr/>
        </p:nvSpPr>
        <p:spPr>
          <a:xfrm>
            <a:off x="1524000" y="1122362"/>
            <a:ext cx="9144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endParaRPr lang="en-US" sz="3800" b="1" dirty="0">
              <a:solidFill>
                <a:srgbClr val="FFFFFF"/>
              </a:solidFill>
              <a:latin typeface="+mj-lt"/>
              <a:ea typeface="+mj-ea"/>
              <a:cs typeface="+mj-cs"/>
            </a:endParaRPr>
          </a:p>
          <a:p>
            <a:pPr algn="ctr">
              <a:lnSpc>
                <a:spcPct val="90000"/>
              </a:lnSpc>
              <a:spcBef>
                <a:spcPct val="0"/>
              </a:spcBef>
            </a:pPr>
            <a:r>
              <a:rPr lang="en-US" sz="3800" dirty="0">
                <a:solidFill>
                  <a:srgbClr val="FFFFFF"/>
                </a:solidFill>
                <a:latin typeface="+mj-lt"/>
                <a:ea typeface="+mj-ea"/>
                <a:cs typeface="+mj-cs"/>
              </a:rPr>
              <a:t>Submit questions via the Q&amp;A or send to </a:t>
            </a:r>
            <a:r>
              <a:rPr lang="en-US" sz="3800" b="1" dirty="0">
                <a:solidFill>
                  <a:srgbClr val="FFFFFF"/>
                </a:solidFill>
                <a:latin typeface="+mj-lt"/>
                <a:ea typeface="+mj-ea"/>
                <a:cs typeface="+mj-cs"/>
              </a:rPr>
              <a:t>questions@dominionpayroll.com</a:t>
            </a:r>
          </a:p>
          <a:p>
            <a:pPr algn="ctr">
              <a:lnSpc>
                <a:spcPct val="90000"/>
              </a:lnSpc>
              <a:spcBef>
                <a:spcPct val="0"/>
              </a:spcBef>
            </a:pPr>
            <a:endParaRPr lang="en-US" sz="3800" b="1" dirty="0">
              <a:solidFill>
                <a:srgbClr val="FFFFFF"/>
              </a:solidFill>
              <a:latin typeface="+mj-lt"/>
              <a:ea typeface="+mj-ea"/>
              <a:cs typeface="+mj-cs"/>
            </a:endParaRPr>
          </a:p>
          <a:p>
            <a:pPr algn="ctr">
              <a:lnSpc>
                <a:spcPct val="90000"/>
              </a:lnSpc>
              <a:spcBef>
                <a:spcPct val="0"/>
              </a:spcBef>
            </a:pPr>
            <a:r>
              <a:rPr lang="en-US" sz="3800" dirty="0">
                <a:solidFill>
                  <a:srgbClr val="FFFFFF"/>
                </a:solidFill>
                <a:latin typeface="+mj-lt"/>
                <a:ea typeface="+mj-ea"/>
                <a:cs typeface="+mj-cs"/>
              </a:rPr>
              <a:t>Stay safe out there!</a:t>
            </a:r>
          </a:p>
          <a:p>
            <a:pPr algn="ctr">
              <a:lnSpc>
                <a:spcPct val="90000"/>
              </a:lnSpc>
              <a:spcBef>
                <a:spcPct val="0"/>
              </a:spcBef>
              <a:spcAft>
                <a:spcPts val="600"/>
              </a:spcAft>
            </a:pPr>
            <a:endParaRPr lang="en-US" sz="3800" dirty="0">
              <a:solidFill>
                <a:srgbClr val="FFFFFF"/>
              </a:solidFill>
              <a:latin typeface="+mj-lt"/>
              <a:ea typeface="+mj-ea"/>
              <a:cs typeface="+mj-cs"/>
            </a:endParaRPr>
          </a:p>
        </p:txBody>
      </p:sp>
      <p:pic>
        <p:nvPicPr>
          <p:cNvPr id="6" name="01 DP Logo - Circle.png" descr="01 DP Logo - Circle.png">
            <a:extLst>
              <a:ext uri="{FF2B5EF4-FFF2-40B4-BE49-F238E27FC236}">
                <a16:creationId xmlns:a16="http://schemas.microsoft.com/office/drawing/2014/main" id="{448F7DFF-3496-4F7B-9F9F-5BED7D324A2B}"/>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Tree>
    <p:extLst>
      <p:ext uri="{BB962C8B-B14F-4D97-AF65-F5344CB8AC3E}">
        <p14:creationId xmlns:p14="http://schemas.microsoft.com/office/powerpoint/2010/main" val="85972487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4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35000"/>
          </a:blip>
          <a:srcRect t="648" b="15083"/>
          <a:stretch/>
        </p:blipFill>
        <p:spPr>
          <a:xfrm>
            <a:off x="20" y="1"/>
            <a:ext cx="12191980" cy="6857999"/>
          </a:xfrm>
          <a:prstGeom prst="rect">
            <a:avLst/>
          </a:prstGeom>
        </p:spPr>
      </p:pic>
      <p:sp>
        <p:nvSpPr>
          <p:cNvPr id="2" name="Title 1">
            <a:extLst>
              <a:ext uri="{FF2B5EF4-FFF2-40B4-BE49-F238E27FC236}">
                <a16:creationId xmlns:a16="http://schemas.microsoft.com/office/drawing/2014/main" id="{1C1DD736-A210-465D-9D98-8C0C2F7341E7}"/>
              </a:ext>
            </a:extLst>
          </p:cNvPr>
          <p:cNvSpPr>
            <a:spLocks noGrp="1"/>
          </p:cNvSpPr>
          <p:nvPr>
            <p:ph type="title"/>
          </p:nvPr>
        </p:nvSpPr>
        <p:spPr>
          <a:xfrm>
            <a:off x="5389433" y="1065862"/>
            <a:ext cx="4606157" cy="4726276"/>
          </a:xfrm>
        </p:spPr>
        <p:txBody>
          <a:bodyPr vert="horz" lIns="91440" tIns="45720" rIns="91440" bIns="45720" rtlCol="0" anchor="ctr">
            <a:normAutofit/>
          </a:bodyPr>
          <a:lstStyle/>
          <a:p>
            <a:r>
              <a:rPr lang="en-US" sz="2000" dirty="0">
                <a:solidFill>
                  <a:srgbClr val="FFFFFF"/>
                </a:solidFill>
              </a:rPr>
              <a:t>Un-Vaccinated: Masks</a:t>
            </a:r>
            <a:br>
              <a:rPr lang="en-US" sz="2000" dirty="0">
                <a:solidFill>
                  <a:srgbClr val="FFFFFF"/>
                </a:solidFill>
              </a:rPr>
            </a:br>
            <a:br>
              <a:rPr lang="en-US" sz="2000" dirty="0">
                <a:solidFill>
                  <a:srgbClr val="FFFFFF"/>
                </a:solidFill>
              </a:rPr>
            </a:br>
            <a:r>
              <a:rPr lang="en-US" sz="2000" dirty="0">
                <a:solidFill>
                  <a:srgbClr val="FFFFFF"/>
                </a:solidFill>
              </a:rPr>
              <a:t>Vaccinated: No Masks</a:t>
            </a:r>
          </a:p>
        </p:txBody>
      </p:sp>
      <p:cxnSp>
        <p:nvCxnSpPr>
          <p:cNvPr id="58" name="Straight Connector 5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35421FF-86EF-4CD9-80E3-2D97A7B30BBD}"/>
              </a:ext>
            </a:extLst>
          </p:cNvPr>
          <p:cNvSpPr txBox="1"/>
          <p:nvPr/>
        </p:nvSpPr>
        <p:spPr>
          <a:xfrm>
            <a:off x="468644" y="999169"/>
            <a:ext cx="5744685" cy="4726276"/>
          </a:xfrm>
          <a:prstGeom prst="rect">
            <a:avLst/>
          </a:prstGeom>
        </p:spPr>
        <p:txBody>
          <a:bodyPr vert="horz" lIns="91440" tIns="45720" rIns="91440" bIns="45720" rtlCol="0" anchor="ctr">
            <a:normAutofit/>
          </a:bodyPr>
          <a:lstStyle/>
          <a:p>
            <a:pPr>
              <a:lnSpc>
                <a:spcPct val="90000"/>
              </a:lnSpc>
              <a:spcAft>
                <a:spcPts val="600"/>
              </a:spcAft>
            </a:pPr>
            <a:r>
              <a:rPr lang="en-US" sz="4000" dirty="0">
                <a:solidFill>
                  <a:srgbClr val="FFFFFF"/>
                </a:solidFill>
              </a:rPr>
              <a:t>Now in most states</a:t>
            </a: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Tree>
    <p:extLst>
      <p:ext uri="{BB962C8B-B14F-4D97-AF65-F5344CB8AC3E}">
        <p14:creationId xmlns:p14="http://schemas.microsoft.com/office/powerpoint/2010/main" val="142352419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35000"/>
          </a:blip>
          <a:srcRect t="648" b="15083"/>
          <a:stretch/>
        </p:blipFill>
        <p:spPr>
          <a:xfrm>
            <a:off x="20" y="1"/>
            <a:ext cx="12191980" cy="6857999"/>
          </a:xfrm>
          <a:prstGeom prst="rect">
            <a:avLst/>
          </a:prstGeom>
        </p:spPr>
      </p:pic>
      <p:sp>
        <p:nvSpPr>
          <p:cNvPr id="7" name="TextBox 6">
            <a:extLst>
              <a:ext uri="{FF2B5EF4-FFF2-40B4-BE49-F238E27FC236}">
                <a16:creationId xmlns:a16="http://schemas.microsoft.com/office/drawing/2014/main" id="{36F21791-9E1D-4BC2-B0BB-860A1636B57E}"/>
              </a:ext>
            </a:extLst>
          </p:cNvPr>
          <p:cNvSpPr txBox="1"/>
          <p:nvPr/>
        </p:nvSpPr>
        <p:spPr>
          <a:xfrm>
            <a:off x="838201" y="1065862"/>
            <a:ext cx="3313164" cy="472627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000" dirty="0">
                <a:solidFill>
                  <a:srgbClr val="FFFFFF"/>
                </a:solidFill>
                <a:latin typeface="+mj-lt"/>
                <a:ea typeface="+mj-ea"/>
                <a:cs typeface="+mj-cs"/>
              </a:rPr>
              <a:t>In Virginia, </a:t>
            </a:r>
          </a:p>
          <a:p>
            <a:pPr algn="r">
              <a:lnSpc>
                <a:spcPct val="90000"/>
              </a:lnSpc>
              <a:spcBef>
                <a:spcPct val="0"/>
              </a:spcBef>
              <a:spcAft>
                <a:spcPts val="600"/>
              </a:spcAft>
            </a:pPr>
            <a:r>
              <a:rPr lang="en-US" sz="4000" dirty="0">
                <a:solidFill>
                  <a:srgbClr val="FFFFFF"/>
                </a:solidFill>
                <a:latin typeface="+mj-lt"/>
                <a:ea typeface="+mj-ea"/>
                <a:cs typeface="+mj-cs"/>
              </a:rPr>
              <a:t>for example….</a:t>
            </a:r>
          </a:p>
        </p:txBody>
      </p:sp>
      <p:cxnSp>
        <p:nvCxnSpPr>
          <p:cNvPr id="52" name="Straight Connector 5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35421FF-86EF-4CD9-80E3-2D97A7B30BBD}"/>
              </a:ext>
            </a:extLst>
          </p:cNvPr>
          <p:cNvSpPr txBox="1"/>
          <p:nvPr/>
        </p:nvSpPr>
        <p:spPr>
          <a:xfrm>
            <a:off x="5155379" y="1065862"/>
            <a:ext cx="5744685" cy="4726276"/>
          </a:xfrm>
          <a:prstGeom prst="rect">
            <a:avLst/>
          </a:prstGeom>
        </p:spPr>
        <p:txBody>
          <a:bodyPr vert="horz" lIns="91440" tIns="45720" rIns="91440" bIns="45720" rtlCol="0" anchor="ctr">
            <a:normAutofit/>
          </a:bodyPr>
          <a:lstStyle/>
          <a:p>
            <a:pPr marL="342900" marR="0" indent="-342900">
              <a:lnSpc>
                <a:spcPct val="90000"/>
              </a:lnSpc>
              <a:spcBef>
                <a:spcPts val="0"/>
              </a:spcBef>
              <a:spcAft>
                <a:spcPts val="800"/>
              </a:spcAft>
              <a:buFont typeface="Arial" panose="020B0604020202020204" pitchFamily="34" charset="0"/>
              <a:buChar char="•"/>
            </a:pPr>
            <a:r>
              <a:rPr lang="en-US" sz="2000" dirty="0">
                <a:solidFill>
                  <a:srgbClr val="FFFFFF"/>
                </a:solidFill>
                <a:effectLst/>
              </a:rPr>
              <a:t>Individuals aged 5 and older should wear a mask in accordance with CDC guidance for mask use and fully vaccinated individuals.</a:t>
            </a:r>
          </a:p>
          <a:p>
            <a:pPr marL="342900" marR="0" indent="-342900">
              <a:lnSpc>
                <a:spcPct val="90000"/>
              </a:lnSpc>
              <a:spcBef>
                <a:spcPts val="0"/>
              </a:spcBef>
              <a:spcAft>
                <a:spcPts val="800"/>
              </a:spcAft>
              <a:buFont typeface="Arial" panose="020B0604020202020204" pitchFamily="34" charset="0"/>
              <a:buChar char="•"/>
            </a:pPr>
            <a:r>
              <a:rPr lang="en-US" sz="2000" dirty="0">
                <a:solidFill>
                  <a:srgbClr val="FFFFFF"/>
                </a:solidFill>
                <a:effectLst/>
              </a:rPr>
              <a:t>All employees of all businesses must wear masks in accordance with CDC guidelines. Employers must require employees to comply with the face covering guidelines.</a:t>
            </a:r>
          </a:p>
          <a:p>
            <a:pPr marL="342900" marR="0" indent="-342900">
              <a:lnSpc>
                <a:spcPct val="90000"/>
              </a:lnSpc>
              <a:spcBef>
                <a:spcPts val="0"/>
              </a:spcBef>
              <a:spcAft>
                <a:spcPts val="800"/>
              </a:spcAft>
              <a:buFont typeface="Arial" panose="020B0604020202020204" pitchFamily="34" charset="0"/>
              <a:buChar char="•"/>
            </a:pPr>
            <a:r>
              <a:rPr lang="en-US" sz="2000" dirty="0">
                <a:solidFill>
                  <a:srgbClr val="FFFFFF"/>
                </a:solidFill>
                <a:effectLst/>
              </a:rPr>
              <a:t>Face shields are not a substitute for a mask but specified types of face shields may be worn by someone with a medical condition preventing the person from wearing a mask.</a:t>
            </a:r>
          </a:p>
          <a:p>
            <a:pPr marL="342900" marR="0" indent="-342900">
              <a:lnSpc>
                <a:spcPct val="90000"/>
              </a:lnSpc>
              <a:spcBef>
                <a:spcPts val="0"/>
              </a:spcBef>
              <a:spcAft>
                <a:spcPts val="800"/>
              </a:spcAft>
              <a:buFont typeface="Arial" panose="020B0604020202020204" pitchFamily="34" charset="0"/>
              <a:buChar char="•"/>
            </a:pPr>
            <a:r>
              <a:rPr lang="en-US" sz="2000" dirty="0">
                <a:solidFill>
                  <a:srgbClr val="FFFFFF"/>
                </a:solidFill>
                <a:effectLst/>
              </a:rPr>
              <a:t>Employers must provide face coverings to employees and require their use.</a:t>
            </a: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Tree>
    <p:extLst>
      <p:ext uri="{BB962C8B-B14F-4D97-AF65-F5344CB8AC3E}">
        <p14:creationId xmlns:p14="http://schemas.microsoft.com/office/powerpoint/2010/main" val="112111206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35000"/>
          </a:blip>
          <a:srcRect t="648" b="15083"/>
          <a:stretch/>
        </p:blipFill>
        <p:spPr>
          <a:xfrm>
            <a:off x="20" y="1"/>
            <a:ext cx="12191980" cy="6857999"/>
          </a:xfrm>
          <a:prstGeom prst="rect">
            <a:avLst/>
          </a:prstGeom>
        </p:spPr>
      </p:pic>
      <p:sp>
        <p:nvSpPr>
          <p:cNvPr id="7" name="TextBox 6">
            <a:extLst>
              <a:ext uri="{FF2B5EF4-FFF2-40B4-BE49-F238E27FC236}">
                <a16:creationId xmlns:a16="http://schemas.microsoft.com/office/drawing/2014/main" id="{36F21791-9E1D-4BC2-B0BB-860A1636B57E}"/>
              </a:ext>
            </a:extLst>
          </p:cNvPr>
          <p:cNvSpPr txBox="1"/>
          <p:nvPr/>
        </p:nvSpPr>
        <p:spPr>
          <a:xfrm>
            <a:off x="838201" y="1065862"/>
            <a:ext cx="3313164" cy="472627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000" dirty="0">
                <a:solidFill>
                  <a:srgbClr val="FFFFFF"/>
                </a:solidFill>
                <a:latin typeface="+mj-lt"/>
                <a:ea typeface="+mj-ea"/>
                <a:cs typeface="+mj-cs"/>
              </a:rPr>
              <a:t>Meanwhile, OSHA has updated its FAQs (!!)</a:t>
            </a:r>
          </a:p>
        </p:txBody>
      </p:sp>
      <p:cxnSp>
        <p:nvCxnSpPr>
          <p:cNvPr id="52" name="Straight Connector 5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35421FF-86EF-4CD9-80E3-2D97A7B30BBD}"/>
              </a:ext>
            </a:extLst>
          </p:cNvPr>
          <p:cNvSpPr txBox="1"/>
          <p:nvPr/>
        </p:nvSpPr>
        <p:spPr>
          <a:xfrm>
            <a:off x="5155379" y="1065862"/>
            <a:ext cx="5744685" cy="4726276"/>
          </a:xfrm>
          <a:prstGeom prst="rect">
            <a:avLst/>
          </a:prstGeom>
        </p:spPr>
        <p:txBody>
          <a:bodyPr vert="horz" lIns="91440" tIns="45720" rIns="91440" bIns="45720" rtlCol="0" anchor="ctr">
            <a:normAutofit/>
          </a:bodyPr>
          <a:lstStyle/>
          <a:p>
            <a:pPr marR="0">
              <a:lnSpc>
                <a:spcPct val="90000"/>
              </a:lnSpc>
              <a:spcBef>
                <a:spcPts val="0"/>
              </a:spcBef>
              <a:spcAft>
                <a:spcPts val="800"/>
              </a:spcAft>
            </a:pPr>
            <a:endParaRPr lang="en-US" sz="2000" dirty="0">
              <a:effectLst/>
              <a:latin typeface="Lato"/>
            </a:endParaRP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9" name="TextBox 8">
            <a:extLst>
              <a:ext uri="{FF2B5EF4-FFF2-40B4-BE49-F238E27FC236}">
                <a16:creationId xmlns:a16="http://schemas.microsoft.com/office/drawing/2014/main" id="{9CA22673-5BF5-460B-9548-D5C93D528472}"/>
              </a:ext>
            </a:extLst>
          </p:cNvPr>
          <p:cNvSpPr txBox="1"/>
          <p:nvPr/>
        </p:nvSpPr>
        <p:spPr>
          <a:xfrm>
            <a:off x="5447071" y="3027402"/>
            <a:ext cx="6174658" cy="369332"/>
          </a:xfrm>
          <a:prstGeom prst="rect">
            <a:avLst/>
          </a:prstGeom>
          <a:noFill/>
        </p:spPr>
        <p:txBody>
          <a:bodyPr wrap="square">
            <a:spAutoFit/>
          </a:bodyPr>
          <a:lstStyle/>
          <a:p>
            <a:r>
              <a:rPr lang="en-US" dirty="0"/>
              <a:t>https://www.osha.gov/coronavirus/faqs#vaccine</a:t>
            </a:r>
          </a:p>
        </p:txBody>
      </p:sp>
    </p:spTree>
    <p:extLst>
      <p:ext uri="{BB962C8B-B14F-4D97-AF65-F5344CB8AC3E}">
        <p14:creationId xmlns:p14="http://schemas.microsoft.com/office/powerpoint/2010/main" val="458247586"/>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35000"/>
          </a:blip>
          <a:srcRect t="648" b="15083"/>
          <a:stretch/>
        </p:blipFill>
        <p:spPr>
          <a:xfrm>
            <a:off x="20" y="1"/>
            <a:ext cx="12191980" cy="6857999"/>
          </a:xfrm>
          <a:prstGeom prst="rect">
            <a:avLst/>
          </a:prstGeom>
        </p:spPr>
      </p:pic>
      <p:sp>
        <p:nvSpPr>
          <p:cNvPr id="7" name="TextBox 6">
            <a:extLst>
              <a:ext uri="{FF2B5EF4-FFF2-40B4-BE49-F238E27FC236}">
                <a16:creationId xmlns:a16="http://schemas.microsoft.com/office/drawing/2014/main" id="{36F21791-9E1D-4BC2-B0BB-860A1636B57E}"/>
              </a:ext>
            </a:extLst>
          </p:cNvPr>
          <p:cNvSpPr txBox="1"/>
          <p:nvPr/>
        </p:nvSpPr>
        <p:spPr>
          <a:xfrm>
            <a:off x="747252" y="1065862"/>
            <a:ext cx="3692783" cy="4726276"/>
          </a:xfrm>
          <a:prstGeom prst="rect">
            <a:avLst/>
          </a:prstGeom>
        </p:spPr>
        <p:txBody>
          <a:bodyPr vert="horz" lIns="91440" tIns="45720" rIns="91440" bIns="45720" rtlCol="0" anchor="ctr">
            <a:normAutofit fontScale="92500" lnSpcReduction="20000"/>
          </a:bodyPr>
          <a:lstStyle/>
          <a:p>
            <a:pPr marR="0">
              <a:lnSpc>
                <a:spcPct val="110000"/>
              </a:lnSpc>
              <a:spcBef>
                <a:spcPts val="0"/>
              </a:spcBef>
              <a:spcAft>
                <a:spcPts val="800"/>
              </a:spcAft>
            </a:pPr>
            <a:r>
              <a:rPr lang="en-US" sz="4000" i="0" u="none" strike="noStrike" dirty="0">
                <a:solidFill>
                  <a:schemeClr val="accent2">
                    <a:lumMod val="20000"/>
                    <a:lumOff val="80000"/>
                  </a:schemeClr>
                </a:solidFill>
                <a:effectLst/>
                <a:latin typeface="Lato"/>
              </a:rPr>
              <a:t>Are adverse reactions to the COVID-19 vaccine recordable on the OSHA recordkeeping log?</a:t>
            </a:r>
            <a:br>
              <a:rPr lang="en-US" sz="4000" i="0" u="none" strike="noStrike" dirty="0">
                <a:solidFill>
                  <a:schemeClr val="accent2">
                    <a:lumMod val="20000"/>
                    <a:lumOff val="80000"/>
                  </a:schemeClr>
                </a:solidFill>
                <a:effectLst/>
                <a:latin typeface="Lato"/>
              </a:rPr>
            </a:br>
            <a:endParaRPr lang="en-US" sz="4000" i="0" dirty="0">
              <a:solidFill>
                <a:schemeClr val="accent2">
                  <a:lumMod val="20000"/>
                  <a:lumOff val="80000"/>
                </a:schemeClr>
              </a:solidFill>
              <a:effectLst/>
              <a:latin typeface="Lato"/>
            </a:endParaRPr>
          </a:p>
        </p:txBody>
      </p:sp>
      <p:cxnSp>
        <p:nvCxnSpPr>
          <p:cNvPr id="52" name="Straight Connector 5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35421FF-86EF-4CD9-80E3-2D97A7B30BBD}"/>
              </a:ext>
            </a:extLst>
          </p:cNvPr>
          <p:cNvSpPr txBox="1"/>
          <p:nvPr/>
        </p:nvSpPr>
        <p:spPr>
          <a:xfrm>
            <a:off x="5086553" y="1065862"/>
            <a:ext cx="5744685" cy="4726276"/>
          </a:xfrm>
          <a:prstGeom prst="rect">
            <a:avLst/>
          </a:prstGeom>
        </p:spPr>
        <p:txBody>
          <a:bodyPr vert="horz" lIns="91440" tIns="45720" rIns="91440" bIns="45720" rtlCol="0" anchor="ctr">
            <a:normAutofit/>
          </a:bodyPr>
          <a:lstStyle/>
          <a:p>
            <a:pPr>
              <a:lnSpc>
                <a:spcPct val="90000"/>
              </a:lnSpc>
              <a:spcAft>
                <a:spcPts val="800"/>
              </a:spcAft>
            </a:pPr>
            <a:r>
              <a:rPr lang="en-US" sz="2000" b="1" i="1" dirty="0">
                <a:effectLst/>
                <a:latin typeface="Lato"/>
              </a:rPr>
              <a:t>Per OSHA:</a:t>
            </a:r>
            <a:endParaRPr lang="en-US" sz="2000" b="0" i="0" dirty="0">
              <a:effectLst/>
              <a:latin typeface="Lato"/>
            </a:endParaRPr>
          </a:p>
          <a:p>
            <a:pPr marR="0">
              <a:lnSpc>
                <a:spcPct val="90000"/>
              </a:lnSpc>
              <a:spcBef>
                <a:spcPts val="0"/>
              </a:spcBef>
              <a:spcAft>
                <a:spcPts val="800"/>
              </a:spcAft>
            </a:pPr>
            <a:r>
              <a:rPr lang="en-US" sz="2000" b="0" i="0" dirty="0">
                <a:effectLst/>
                <a:latin typeface="Lato"/>
              </a:rPr>
              <a:t>DOL and OSHA, as well as other federal agencies, are working diligently to encourage COVID-19 vaccinations. OSHA does not wish to have any appearance of discouraging workers from receiving COVID-19 vaccination, and also does not wish to disincentivize employers’ vaccination efforts. As a result, OSHA will not enforce 29 CFR 1904’s recording requirements to require any employers to record worker side effects from COVID-19 vaccination through May 2022. We will reevaluate the agency’s position at that time to determine the best course of action moving forward.</a:t>
            </a:r>
            <a:endParaRPr lang="en-US" sz="2000" dirty="0">
              <a:effectLst/>
              <a:latin typeface="Lato"/>
            </a:endParaRP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Tree>
    <p:extLst>
      <p:ext uri="{BB962C8B-B14F-4D97-AF65-F5344CB8AC3E}">
        <p14:creationId xmlns:p14="http://schemas.microsoft.com/office/powerpoint/2010/main" val="237161347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35000"/>
          </a:blip>
          <a:srcRect t="648" b="15083"/>
          <a:stretch/>
        </p:blipFill>
        <p:spPr>
          <a:xfrm>
            <a:off x="20" y="1"/>
            <a:ext cx="12191980" cy="6857999"/>
          </a:xfrm>
          <a:prstGeom prst="rect">
            <a:avLst/>
          </a:prstGeom>
        </p:spPr>
      </p:pic>
      <p:sp>
        <p:nvSpPr>
          <p:cNvPr id="7" name="TextBox 6">
            <a:extLst>
              <a:ext uri="{FF2B5EF4-FFF2-40B4-BE49-F238E27FC236}">
                <a16:creationId xmlns:a16="http://schemas.microsoft.com/office/drawing/2014/main" id="{36F21791-9E1D-4BC2-B0BB-860A1636B57E}"/>
              </a:ext>
            </a:extLst>
          </p:cNvPr>
          <p:cNvSpPr txBox="1"/>
          <p:nvPr/>
        </p:nvSpPr>
        <p:spPr>
          <a:xfrm>
            <a:off x="838201" y="1065862"/>
            <a:ext cx="3313164" cy="4726276"/>
          </a:xfrm>
          <a:prstGeom prst="rect">
            <a:avLst/>
          </a:prstGeom>
        </p:spPr>
        <p:txBody>
          <a:bodyPr vert="horz" lIns="91440" tIns="45720" rIns="91440" bIns="45720" rtlCol="0" anchor="ctr">
            <a:normAutofit fontScale="92500" lnSpcReduction="20000"/>
          </a:bodyPr>
          <a:lstStyle/>
          <a:p>
            <a:pPr marR="0">
              <a:lnSpc>
                <a:spcPct val="120000"/>
              </a:lnSpc>
              <a:spcBef>
                <a:spcPts val="0"/>
              </a:spcBef>
              <a:spcAft>
                <a:spcPts val="800"/>
              </a:spcAft>
            </a:pPr>
            <a:r>
              <a:rPr lang="en-US" sz="4000" i="0" u="none" strike="noStrike" dirty="0">
                <a:solidFill>
                  <a:schemeClr val="accent2">
                    <a:lumMod val="20000"/>
                    <a:lumOff val="80000"/>
                  </a:schemeClr>
                </a:solidFill>
                <a:effectLst/>
                <a:latin typeface="Lato"/>
              </a:rPr>
              <a:t>What can I do if I believe my employer is not protecting me from exposure to COVID-19 on the job?</a:t>
            </a:r>
          </a:p>
        </p:txBody>
      </p:sp>
      <p:cxnSp>
        <p:nvCxnSpPr>
          <p:cNvPr id="52" name="Straight Connector 5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35421FF-86EF-4CD9-80E3-2D97A7B30BBD}"/>
              </a:ext>
            </a:extLst>
          </p:cNvPr>
          <p:cNvSpPr txBox="1"/>
          <p:nvPr/>
        </p:nvSpPr>
        <p:spPr>
          <a:xfrm>
            <a:off x="5155379" y="363794"/>
            <a:ext cx="5744685" cy="5428344"/>
          </a:xfrm>
          <a:prstGeom prst="rect">
            <a:avLst/>
          </a:prstGeom>
        </p:spPr>
        <p:txBody>
          <a:bodyPr vert="horz" lIns="91440" tIns="45720" rIns="91440" bIns="45720" rtlCol="0" anchor="ctr">
            <a:normAutofit fontScale="70000" lnSpcReduction="20000"/>
          </a:bodyPr>
          <a:lstStyle/>
          <a:p>
            <a:pPr marR="0">
              <a:lnSpc>
                <a:spcPct val="120000"/>
              </a:lnSpc>
              <a:spcBef>
                <a:spcPts val="0"/>
              </a:spcBef>
              <a:spcAft>
                <a:spcPts val="800"/>
              </a:spcAft>
            </a:pPr>
            <a:endParaRPr lang="en-US" sz="2000" b="1" dirty="0">
              <a:latin typeface="Lato"/>
            </a:endParaRPr>
          </a:p>
          <a:p>
            <a:pPr algn="l">
              <a:lnSpc>
                <a:spcPct val="120000"/>
              </a:lnSpc>
            </a:pPr>
            <a:r>
              <a:rPr lang="en-US" sz="2000" b="1" i="1" dirty="0">
                <a:effectLst/>
                <a:latin typeface="Lato"/>
              </a:rPr>
              <a:t>Per OSHA:</a:t>
            </a:r>
          </a:p>
          <a:p>
            <a:pPr algn="l">
              <a:lnSpc>
                <a:spcPct val="120000"/>
              </a:lnSpc>
            </a:pPr>
            <a:r>
              <a:rPr lang="en-US" sz="2000" b="0" i="0" dirty="0">
                <a:effectLst/>
                <a:latin typeface="Lato"/>
              </a:rPr>
              <a:t>Under federal law, you are entitled to a safe workplace. Your employer must provide a workplace free of known health and safety hazards. If you have concerns, you have the right to speak up about them without fear of retaliation.</a:t>
            </a:r>
          </a:p>
          <a:p>
            <a:pPr algn="l">
              <a:lnSpc>
                <a:spcPct val="120000"/>
              </a:lnSpc>
            </a:pPr>
            <a:endParaRPr lang="en-US" sz="2000" b="0" i="0" dirty="0">
              <a:effectLst/>
              <a:latin typeface="Lato"/>
            </a:endParaRPr>
          </a:p>
          <a:p>
            <a:pPr algn="l">
              <a:lnSpc>
                <a:spcPct val="120000"/>
              </a:lnSpc>
            </a:pPr>
            <a:r>
              <a:rPr lang="en-US" sz="2000" b="0" i="0" dirty="0">
                <a:effectLst/>
                <a:latin typeface="Lato"/>
              </a:rPr>
              <a:t>If you believe you are being exposed to SARS-CoV-2, the virus that causes COVID-19, or that your employer is not taking appropriate steps to protect you from exposure to the virus at work, talk to your supervisor or employer about your concerns. OSHA provides </a:t>
            </a:r>
            <a:r>
              <a:rPr lang="en-US" sz="2000" b="0" i="0" u="none" strike="noStrike" dirty="0">
                <a:effectLst/>
                <a:latin typeface="Lato"/>
              </a:rPr>
              <a:t>recommendations</a:t>
            </a:r>
            <a:r>
              <a:rPr lang="en-US" sz="2000" b="0" i="0" dirty="0">
                <a:effectLst/>
                <a:latin typeface="Lato"/>
              </a:rPr>
              <a:t> for measures workers and employers can take to prevent exposures and infections.</a:t>
            </a:r>
          </a:p>
          <a:p>
            <a:pPr algn="l">
              <a:lnSpc>
                <a:spcPct val="120000"/>
              </a:lnSpc>
            </a:pPr>
            <a:endParaRPr lang="en-US" sz="2000" b="0" i="0" dirty="0">
              <a:effectLst/>
              <a:latin typeface="Lato"/>
            </a:endParaRPr>
          </a:p>
          <a:p>
            <a:pPr algn="l">
              <a:lnSpc>
                <a:spcPct val="120000"/>
              </a:lnSpc>
            </a:pPr>
            <a:r>
              <a:rPr lang="en-US" sz="2000" b="0" i="0" dirty="0">
                <a:effectLst/>
                <a:latin typeface="Lato"/>
              </a:rPr>
              <a:t>You have the right to </a:t>
            </a:r>
            <a:r>
              <a:rPr lang="en-US" sz="2000" b="0" i="0" u="none" strike="noStrike" dirty="0">
                <a:effectLst/>
                <a:latin typeface="Lato"/>
              </a:rPr>
              <a:t>file a complaint</a:t>
            </a:r>
            <a:r>
              <a:rPr lang="en-US" sz="2000" b="0" i="0" dirty="0">
                <a:effectLst/>
                <a:latin typeface="Lato"/>
              </a:rPr>
              <a:t> if you feel you are being exposed to a serious health or safety hazard. If you have suffered retaliation because you voiced concerns about a health or safety hazard, you have the right to file a </a:t>
            </a:r>
            <a:r>
              <a:rPr lang="en-US" sz="2000" b="0" i="0" u="none" strike="noStrike" dirty="0">
                <a:effectLst/>
                <a:latin typeface="Lato"/>
              </a:rPr>
              <a:t>whistleblower protection complaint</a:t>
            </a:r>
            <a:r>
              <a:rPr lang="en-US" sz="2000" b="0" i="0" dirty="0">
                <a:effectLst/>
                <a:latin typeface="Lato"/>
              </a:rPr>
              <a:t>.</a:t>
            </a:r>
          </a:p>
          <a:p>
            <a:pPr algn="l">
              <a:lnSpc>
                <a:spcPct val="120000"/>
              </a:lnSpc>
            </a:pPr>
            <a:r>
              <a:rPr lang="en-US" sz="2000" b="0" i="0" dirty="0">
                <a:effectLst/>
                <a:latin typeface="Lato"/>
              </a:rPr>
              <a:t>If you believe you have contracted COVID-19 on the job, </a:t>
            </a:r>
            <a:r>
              <a:rPr lang="en-US" sz="2000" b="0" i="0" u="none" strike="noStrike" dirty="0">
                <a:effectLst/>
                <a:latin typeface="Lato"/>
              </a:rPr>
              <a:t>OSHA recommends several steps you should take</a:t>
            </a:r>
            <a:r>
              <a:rPr lang="en-US" sz="2000" b="0" i="0" dirty="0">
                <a:effectLst/>
                <a:latin typeface="Lato"/>
              </a:rPr>
              <a:t>, including notifying your supervisor. Your employer can take actions that will keep others in your workplace healthy and may be able to offer you leave flexibilities while you are away from work.</a:t>
            </a: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Tree>
    <p:extLst>
      <p:ext uri="{BB962C8B-B14F-4D97-AF65-F5344CB8AC3E}">
        <p14:creationId xmlns:p14="http://schemas.microsoft.com/office/powerpoint/2010/main" val="25480954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35000"/>
          </a:blip>
          <a:srcRect t="648" b="15083"/>
          <a:stretch/>
        </p:blipFill>
        <p:spPr>
          <a:xfrm>
            <a:off x="20" y="1"/>
            <a:ext cx="12191980" cy="6857999"/>
          </a:xfrm>
          <a:prstGeom prst="rect">
            <a:avLst/>
          </a:prstGeom>
        </p:spPr>
      </p:pic>
      <p:sp>
        <p:nvSpPr>
          <p:cNvPr id="7" name="TextBox 6">
            <a:extLst>
              <a:ext uri="{FF2B5EF4-FFF2-40B4-BE49-F238E27FC236}">
                <a16:creationId xmlns:a16="http://schemas.microsoft.com/office/drawing/2014/main" id="{36F21791-9E1D-4BC2-B0BB-860A1636B57E}"/>
              </a:ext>
            </a:extLst>
          </p:cNvPr>
          <p:cNvSpPr txBox="1"/>
          <p:nvPr/>
        </p:nvSpPr>
        <p:spPr>
          <a:xfrm>
            <a:off x="838201" y="1065862"/>
            <a:ext cx="3313164" cy="4726276"/>
          </a:xfrm>
          <a:prstGeom prst="rect">
            <a:avLst/>
          </a:prstGeom>
        </p:spPr>
        <p:txBody>
          <a:bodyPr vert="horz" lIns="91440" tIns="45720" rIns="91440" bIns="45720" rtlCol="0" anchor="ctr">
            <a:normAutofit fontScale="62500" lnSpcReduction="20000"/>
          </a:bodyPr>
          <a:lstStyle/>
          <a:p>
            <a:pPr marR="0">
              <a:lnSpc>
                <a:spcPct val="120000"/>
              </a:lnSpc>
              <a:spcBef>
                <a:spcPts val="0"/>
              </a:spcBef>
              <a:spcAft>
                <a:spcPts val="800"/>
              </a:spcAft>
            </a:pPr>
            <a:r>
              <a:rPr lang="en-US" sz="4000" i="0" u="none" strike="noStrike" dirty="0">
                <a:solidFill>
                  <a:schemeClr val="accent2">
                    <a:lumMod val="20000"/>
                    <a:lumOff val="80000"/>
                  </a:schemeClr>
                </a:solidFill>
                <a:effectLst/>
                <a:latin typeface="Lato"/>
              </a:rPr>
              <a:t>Can my employer force me to work if I have concerns about COVID-19, including a coworker having tested positive, personal medical concerns, or a high-risk family member living at my home?</a:t>
            </a:r>
          </a:p>
        </p:txBody>
      </p:sp>
      <p:cxnSp>
        <p:nvCxnSpPr>
          <p:cNvPr id="52" name="Straight Connector 5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35421FF-86EF-4CD9-80E3-2D97A7B30BBD}"/>
              </a:ext>
            </a:extLst>
          </p:cNvPr>
          <p:cNvSpPr txBox="1"/>
          <p:nvPr/>
        </p:nvSpPr>
        <p:spPr>
          <a:xfrm>
            <a:off x="5155379" y="363794"/>
            <a:ext cx="5744685" cy="5428344"/>
          </a:xfrm>
          <a:prstGeom prst="rect">
            <a:avLst/>
          </a:prstGeom>
        </p:spPr>
        <p:txBody>
          <a:bodyPr vert="horz" lIns="91440" tIns="45720" rIns="91440" bIns="45720" rtlCol="0" anchor="ctr">
            <a:normAutofit fontScale="70000" lnSpcReduction="20000"/>
          </a:bodyPr>
          <a:lstStyle/>
          <a:p>
            <a:pPr marR="0">
              <a:lnSpc>
                <a:spcPct val="120000"/>
              </a:lnSpc>
              <a:spcBef>
                <a:spcPts val="0"/>
              </a:spcBef>
              <a:spcAft>
                <a:spcPts val="800"/>
              </a:spcAft>
            </a:pPr>
            <a:endParaRPr lang="en-US" sz="2000" b="1" dirty="0">
              <a:latin typeface="Lato"/>
            </a:endParaRPr>
          </a:p>
          <a:p>
            <a:pPr algn="l">
              <a:lnSpc>
                <a:spcPct val="120000"/>
              </a:lnSpc>
            </a:pPr>
            <a:r>
              <a:rPr lang="en-US" sz="2000" b="1" i="1" dirty="0">
                <a:effectLst/>
                <a:latin typeface="Lato"/>
              </a:rPr>
              <a:t>Per OSHA:</a:t>
            </a:r>
          </a:p>
          <a:p>
            <a:pPr algn="l">
              <a:lnSpc>
                <a:spcPct val="120000"/>
              </a:lnSpc>
            </a:pPr>
            <a:r>
              <a:rPr lang="en-US" sz="2000" b="0" i="0" dirty="0">
                <a:effectLst/>
                <a:latin typeface="Lato"/>
              </a:rPr>
              <a:t>Generally, your employer may require you to come to work during the COVID-19 pandemic. However, some government emergency orders may affect which businesses can remain open during the pandemic.</a:t>
            </a:r>
          </a:p>
          <a:p>
            <a:pPr algn="l">
              <a:lnSpc>
                <a:spcPct val="120000"/>
              </a:lnSpc>
            </a:pPr>
            <a:endParaRPr lang="en-US" sz="2000" b="0" i="0" dirty="0">
              <a:effectLst/>
              <a:latin typeface="Lato"/>
            </a:endParaRPr>
          </a:p>
          <a:p>
            <a:pPr algn="l">
              <a:lnSpc>
                <a:spcPct val="120000"/>
              </a:lnSpc>
            </a:pPr>
            <a:r>
              <a:rPr lang="en-US" sz="2000" b="0" i="0" dirty="0">
                <a:effectLst/>
                <a:latin typeface="Lato"/>
              </a:rPr>
              <a:t>Under federal law, you are entitled to a safe workplace. Your employer must provide a safe and healthful workplace. If you have concerns, you have the right to speak up about them without fear of retaliation.</a:t>
            </a:r>
          </a:p>
          <a:p>
            <a:pPr algn="l">
              <a:lnSpc>
                <a:spcPct val="120000"/>
              </a:lnSpc>
            </a:pPr>
            <a:endParaRPr lang="en-US" sz="2000" b="0" i="0" dirty="0">
              <a:effectLst/>
              <a:latin typeface="Lato"/>
            </a:endParaRPr>
          </a:p>
          <a:p>
            <a:pPr algn="l">
              <a:lnSpc>
                <a:spcPct val="120000"/>
              </a:lnSpc>
            </a:pPr>
            <a:r>
              <a:rPr lang="en-US" sz="2000" b="0" i="0" dirty="0">
                <a:effectLst/>
                <a:latin typeface="Lato"/>
              </a:rPr>
              <a:t>Under section 11(c) of the Occupational Safety and Health Act, a worker who refused to work would be protected from retaliation if:</a:t>
            </a:r>
          </a:p>
          <a:p>
            <a:pPr algn="l">
              <a:lnSpc>
                <a:spcPct val="120000"/>
              </a:lnSpc>
            </a:pPr>
            <a:endParaRPr lang="en-US" sz="2000" b="0" i="0" dirty="0">
              <a:effectLst/>
              <a:latin typeface="Lato"/>
            </a:endParaRPr>
          </a:p>
          <a:p>
            <a:pPr marL="342900" indent="-342900" algn="l">
              <a:lnSpc>
                <a:spcPct val="120000"/>
              </a:lnSpc>
              <a:buFont typeface="Arial" panose="020B0604020202020204" pitchFamily="34" charset="0"/>
              <a:buChar char="•"/>
            </a:pPr>
            <a:r>
              <a:rPr lang="en-US" sz="2000" b="0" i="0" dirty="0">
                <a:effectLst/>
                <a:latin typeface="Lato"/>
              </a:rPr>
              <a:t>The worker believes that they faced death or serious injury (and the situation is so clearly hazardous that any reasonable person would believe the same thing);</a:t>
            </a:r>
          </a:p>
          <a:p>
            <a:pPr marL="342900" indent="-342900" algn="l">
              <a:lnSpc>
                <a:spcPct val="120000"/>
              </a:lnSpc>
              <a:buFont typeface="Arial" panose="020B0604020202020204" pitchFamily="34" charset="0"/>
              <a:buChar char="•"/>
            </a:pPr>
            <a:r>
              <a:rPr lang="en-US" sz="2000" b="0" i="0" dirty="0">
                <a:effectLst/>
                <a:latin typeface="Lato"/>
              </a:rPr>
              <a:t>The worker tried, where possible, to get his or her employer to correct the condition, was unable to obtain a correction, and there is no other way to do the job safely; or</a:t>
            </a:r>
          </a:p>
          <a:p>
            <a:pPr marL="342900" indent="-342900" algn="l">
              <a:lnSpc>
                <a:spcPct val="120000"/>
              </a:lnSpc>
              <a:buFont typeface="Arial" panose="020B0604020202020204" pitchFamily="34" charset="0"/>
              <a:buChar char="•"/>
            </a:pPr>
            <a:r>
              <a:rPr lang="en-US" sz="2000" b="0" i="0" dirty="0">
                <a:effectLst/>
                <a:latin typeface="Lato"/>
              </a:rPr>
              <a:t>The situation is so urgent that the worker does not have time to eliminate the hazard through regulatory channels, such as calling OSHA.</a:t>
            </a: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Tree>
    <p:extLst>
      <p:ext uri="{BB962C8B-B14F-4D97-AF65-F5344CB8AC3E}">
        <p14:creationId xmlns:p14="http://schemas.microsoft.com/office/powerpoint/2010/main" val="346798179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35000"/>
          </a:blip>
          <a:srcRect t="648" b="15083"/>
          <a:stretch/>
        </p:blipFill>
        <p:spPr>
          <a:xfrm>
            <a:off x="20" y="1"/>
            <a:ext cx="12191980" cy="6857999"/>
          </a:xfrm>
          <a:prstGeom prst="rect">
            <a:avLst/>
          </a:prstGeom>
        </p:spPr>
      </p:pic>
      <p:sp>
        <p:nvSpPr>
          <p:cNvPr id="7" name="TextBox 6">
            <a:extLst>
              <a:ext uri="{FF2B5EF4-FFF2-40B4-BE49-F238E27FC236}">
                <a16:creationId xmlns:a16="http://schemas.microsoft.com/office/drawing/2014/main" id="{36F21791-9E1D-4BC2-B0BB-860A1636B57E}"/>
              </a:ext>
            </a:extLst>
          </p:cNvPr>
          <p:cNvSpPr txBox="1"/>
          <p:nvPr/>
        </p:nvSpPr>
        <p:spPr>
          <a:xfrm>
            <a:off x="838201" y="1065862"/>
            <a:ext cx="3313164" cy="4726276"/>
          </a:xfrm>
          <a:prstGeom prst="rect">
            <a:avLst/>
          </a:prstGeom>
        </p:spPr>
        <p:txBody>
          <a:bodyPr vert="horz" lIns="91440" tIns="45720" rIns="91440" bIns="45720" rtlCol="0" anchor="ctr">
            <a:normAutofit/>
          </a:bodyPr>
          <a:lstStyle/>
          <a:p>
            <a:pPr marR="0">
              <a:spcBef>
                <a:spcPts val="0"/>
              </a:spcBef>
              <a:spcAft>
                <a:spcPts val="800"/>
              </a:spcAft>
            </a:pPr>
            <a:r>
              <a:rPr lang="en-US" sz="3600" i="0" u="none" strike="noStrike" dirty="0">
                <a:solidFill>
                  <a:schemeClr val="accent2">
                    <a:lumMod val="20000"/>
                    <a:lumOff val="80000"/>
                  </a:schemeClr>
                </a:solidFill>
                <a:effectLst/>
                <a:latin typeface="Lato"/>
              </a:rPr>
              <a:t>Can I file an OSHA complaint?</a:t>
            </a:r>
          </a:p>
        </p:txBody>
      </p:sp>
      <p:cxnSp>
        <p:nvCxnSpPr>
          <p:cNvPr id="52" name="Straight Connector 5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35421FF-86EF-4CD9-80E3-2D97A7B30BBD}"/>
              </a:ext>
            </a:extLst>
          </p:cNvPr>
          <p:cNvSpPr txBox="1"/>
          <p:nvPr/>
        </p:nvSpPr>
        <p:spPr>
          <a:xfrm>
            <a:off x="5155379" y="363794"/>
            <a:ext cx="5744685" cy="5428344"/>
          </a:xfrm>
          <a:prstGeom prst="rect">
            <a:avLst/>
          </a:prstGeom>
        </p:spPr>
        <p:txBody>
          <a:bodyPr vert="horz" lIns="91440" tIns="45720" rIns="91440" bIns="45720" rtlCol="0" anchor="ctr">
            <a:normAutofit/>
          </a:bodyPr>
          <a:lstStyle/>
          <a:p>
            <a:pPr marR="0">
              <a:lnSpc>
                <a:spcPct val="120000"/>
              </a:lnSpc>
              <a:spcBef>
                <a:spcPts val="0"/>
              </a:spcBef>
              <a:spcAft>
                <a:spcPts val="800"/>
              </a:spcAft>
            </a:pPr>
            <a:endParaRPr lang="en-US" sz="2000" b="1" dirty="0">
              <a:solidFill>
                <a:schemeClr val="tx1">
                  <a:lumMod val="95000"/>
                </a:schemeClr>
              </a:solidFill>
              <a:latin typeface="Lato"/>
            </a:endParaRPr>
          </a:p>
          <a:p>
            <a:pPr algn="l">
              <a:lnSpc>
                <a:spcPct val="120000"/>
              </a:lnSpc>
            </a:pPr>
            <a:r>
              <a:rPr lang="en-US" sz="2000" b="1" i="1" dirty="0">
                <a:solidFill>
                  <a:schemeClr val="tx1">
                    <a:lumMod val="95000"/>
                  </a:schemeClr>
                </a:solidFill>
                <a:effectLst/>
                <a:latin typeface="Lato"/>
              </a:rPr>
              <a:t>Per OSHA:</a:t>
            </a:r>
          </a:p>
          <a:p>
            <a:pPr algn="l">
              <a:lnSpc>
                <a:spcPct val="120000"/>
              </a:lnSpc>
            </a:pPr>
            <a:r>
              <a:rPr lang="en-US" sz="2000" b="0" i="0" dirty="0">
                <a:solidFill>
                  <a:schemeClr val="tx1">
                    <a:lumMod val="95000"/>
                  </a:schemeClr>
                </a:solidFill>
                <a:effectLst/>
                <a:latin typeface="Lato"/>
              </a:rPr>
              <a:t>If you believe that your health and safety are in danger, you (or your representative) have the right to file a confidential safety and health </a:t>
            </a:r>
            <a:r>
              <a:rPr lang="en-US" sz="2000" b="0" i="0" u="none" strike="noStrike" dirty="0">
                <a:solidFill>
                  <a:schemeClr val="tx1">
                    <a:lumMod val="95000"/>
                  </a:schemeClr>
                </a:solidFill>
                <a:effectLst/>
                <a:latin typeface="Lato"/>
              </a:rPr>
              <a:t>complaint</a:t>
            </a:r>
            <a:r>
              <a:rPr lang="en-US" sz="2000" b="0" i="0" dirty="0">
                <a:solidFill>
                  <a:schemeClr val="tx1">
                    <a:lumMod val="95000"/>
                  </a:schemeClr>
                </a:solidFill>
                <a:effectLst/>
                <a:latin typeface="Lato"/>
              </a:rPr>
              <a:t> with OSHA.</a:t>
            </a: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Tree>
    <p:extLst>
      <p:ext uri="{BB962C8B-B14F-4D97-AF65-F5344CB8AC3E}">
        <p14:creationId xmlns:p14="http://schemas.microsoft.com/office/powerpoint/2010/main" val="264617985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71152</TotalTime>
  <Words>1515</Words>
  <Application>Microsoft Office PowerPoint</Application>
  <PresentationFormat>Widescreen</PresentationFormat>
  <Paragraphs>114</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Lato</vt:lpstr>
      <vt:lpstr>Office Theme</vt:lpstr>
      <vt:lpstr>Hold for title slide</vt:lpstr>
      <vt:lpstr>Housekeeping</vt:lpstr>
      <vt:lpstr>Un-Vaccinated: Masks  Vaccinated: No Masks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Lesley Bruno</dc:creator>
  <cp:lastModifiedBy>Lesley Bruno</cp:lastModifiedBy>
  <cp:revision>112</cp:revision>
  <dcterms:created xsi:type="dcterms:W3CDTF">2021-01-04T20:40:07Z</dcterms:created>
  <dcterms:modified xsi:type="dcterms:W3CDTF">2021-06-09T15:43:55Z</dcterms:modified>
</cp:coreProperties>
</file>