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6" r:id="rId3"/>
    <p:sldId id="261" r:id="rId4"/>
    <p:sldId id="1960965264" r:id="rId5"/>
    <p:sldId id="1960965262" r:id="rId6"/>
    <p:sldId id="1960965263" r:id="rId7"/>
    <p:sldId id="1960965265" r:id="rId8"/>
    <p:sldId id="1960965259" r:id="rId9"/>
    <p:sldId id="1960965273" r:id="rId10"/>
    <p:sldId id="258" r:id="rId11"/>
    <p:sldId id="1960965266" r:id="rId12"/>
    <p:sldId id="259" r:id="rId13"/>
    <p:sldId id="1960965272" r:id="rId14"/>
    <p:sldId id="1960965102" r:id="rId15"/>
    <p:sldId id="1960965276" r:id="rId16"/>
    <p:sldId id="1960965274" r:id="rId17"/>
    <p:sldId id="1960965267" r:id="rId18"/>
    <p:sldId id="265" r:id="rId19"/>
    <p:sldId id="1960965270" r:id="rId20"/>
    <p:sldId id="1960965106" r:id="rId21"/>
    <p:sldId id="262" r:id="rId22"/>
    <p:sldId id="1960965268" r:id="rId23"/>
    <p:sldId id="264" r:id="rId24"/>
    <p:sldId id="1960965269" r:id="rId25"/>
    <p:sldId id="260" r:id="rId26"/>
    <p:sldId id="196096527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3" d="100"/>
          <a:sy n="63" d="100"/>
        </p:scale>
        <p:origin x="1332" y="64"/>
      </p:cViewPr>
      <p:guideLst/>
    </p:cSldViewPr>
  </p:slideViewPr>
  <p:notesTextViewPr>
    <p:cViewPr>
      <p:scale>
        <a:sx n="1" d="1"/>
        <a:sy n="1" d="1"/>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EE44A-419E-4943-A290-4D9511DE3E92}" type="datetimeFigureOut">
              <a:rPr lang="en-US" smtClean="0"/>
              <a:t>8/13/2021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F9A94-CA37-4622-9E68-CE921C6566C7}" type="slidenum">
              <a:rPr lang="en-US" smtClean="0"/>
              <a:t>‹#›</a:t>
            </a:fld>
            <a:endParaRPr lang="en-US"/>
          </a:p>
        </p:txBody>
      </p:sp>
    </p:spTree>
    <p:extLst>
      <p:ext uri="{BB962C8B-B14F-4D97-AF65-F5344CB8AC3E}">
        <p14:creationId xmlns:p14="http://schemas.microsoft.com/office/powerpoint/2010/main" val="369385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jm.org/doi/full/10.1056/NEJMoa20342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ff-quadraat-web-pro"/>
              </a:rPr>
              <a:t>Ad26.COV2.S, is a recombinant, replication-incompetent adenovirus serotype 26 (Ad26) vector encoding a full-length and stabilized SARS-CoV-2 spike (S) protein.</a:t>
            </a:r>
            <a:r>
              <a:rPr lang="en-US" b="1" i="0" u="none" strike="noStrike" baseline="30000" dirty="0">
                <a:solidFill>
                  <a:srgbClr val="084E9B"/>
                </a:solidFill>
                <a:effectLst/>
                <a:latin typeface="ff-quadraat-web-pro"/>
                <a:hlinkClick r:id="rId3"/>
              </a:rPr>
              <a:t>7,8</a:t>
            </a:r>
            <a:r>
              <a:rPr lang="en-US" b="0" i="0" dirty="0">
                <a:solidFill>
                  <a:srgbClr val="4D4D4D"/>
                </a:solidFill>
                <a:effectLst/>
                <a:latin typeface="ff-quadraat-web-pro"/>
              </a:rPr>
              <a:t> The vaccine was derived from the first clinical isolate of the Wuhan strain (Wuhan 2019; whole genome sequence, NC_045512).</a:t>
            </a:r>
            <a:endParaRPr lang="en-US" dirty="0"/>
          </a:p>
        </p:txBody>
      </p:sp>
      <p:sp>
        <p:nvSpPr>
          <p:cNvPr id="4" name="Slide Number Placeholder 3"/>
          <p:cNvSpPr>
            <a:spLocks noGrp="1"/>
          </p:cNvSpPr>
          <p:nvPr>
            <p:ph type="sldNum" sz="quarter" idx="5"/>
          </p:nvPr>
        </p:nvSpPr>
        <p:spPr/>
        <p:txBody>
          <a:bodyPr/>
          <a:lstStyle/>
          <a:p>
            <a:fld id="{C1EC60B9-542C-44BB-93F4-8EA6122A8A08}" type="slidenum">
              <a:rPr lang="en-US" smtClean="0"/>
              <a:t>13</a:t>
            </a:fld>
            <a:endParaRPr lang="en-US"/>
          </a:p>
        </p:txBody>
      </p:sp>
    </p:spTree>
    <p:extLst>
      <p:ext uri="{BB962C8B-B14F-4D97-AF65-F5344CB8AC3E}">
        <p14:creationId xmlns:p14="http://schemas.microsoft.com/office/powerpoint/2010/main" val="22574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8A93D1-9E6E-4B93-BA4C-9B87AEE4F94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76451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3D1-9E6E-4B93-BA4C-9B87AEE4F94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1870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3D1-9E6E-4B93-BA4C-9B87AEE4F94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257600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600779-AAAE-4FA9-8368-5466C0293089}"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330631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00779-AAAE-4FA9-8368-5466C0293089}"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214886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00779-AAAE-4FA9-8368-5466C0293089}"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167119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00779-AAAE-4FA9-8368-5466C0293089}"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163967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600779-AAAE-4FA9-8368-5466C0293089}"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317622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C4600779-AAAE-4FA9-8368-5466C0293089}"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302187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0779-AAAE-4FA9-8368-5466C0293089}"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3831309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00779-AAAE-4FA9-8368-5466C0293089}"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5200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3D1-9E6E-4B93-BA4C-9B87AEE4F94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3744150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00779-AAAE-4FA9-8368-5466C0293089}"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29488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00779-AAAE-4FA9-8368-5466C0293089}"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1832608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00779-AAAE-4FA9-8368-5466C0293089}"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AB2-B79E-48E9-A81C-1B962D803E50}" type="slidenum">
              <a:rPr lang="en-US" smtClean="0"/>
              <a:t>‹#›</a:t>
            </a:fld>
            <a:endParaRPr lang="en-US"/>
          </a:p>
        </p:txBody>
      </p:sp>
    </p:spTree>
    <p:extLst>
      <p:ext uri="{BB962C8B-B14F-4D97-AF65-F5344CB8AC3E}">
        <p14:creationId xmlns:p14="http://schemas.microsoft.com/office/powerpoint/2010/main" val="194308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A93D1-9E6E-4B93-BA4C-9B87AEE4F94A}"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9352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A93D1-9E6E-4B93-BA4C-9B87AEE4F94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82476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A93D1-9E6E-4B93-BA4C-9B87AEE4F94A}"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240066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8A93D1-9E6E-4B93-BA4C-9B87AEE4F94A}"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263815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A93D1-9E6E-4B93-BA4C-9B87AEE4F94A}"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220215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A93D1-9E6E-4B93-BA4C-9B87AEE4F94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172760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A93D1-9E6E-4B93-BA4C-9B87AEE4F94A}"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AE82-0A6C-499D-AC7D-A262A85C1268}" type="slidenum">
              <a:rPr lang="en-US" smtClean="0"/>
              <a:t>‹#›</a:t>
            </a:fld>
            <a:endParaRPr lang="en-US"/>
          </a:p>
        </p:txBody>
      </p:sp>
    </p:spTree>
    <p:extLst>
      <p:ext uri="{BB962C8B-B14F-4D97-AF65-F5344CB8AC3E}">
        <p14:creationId xmlns:p14="http://schemas.microsoft.com/office/powerpoint/2010/main" val="16218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A93D1-9E6E-4B93-BA4C-9B87AEE4F94A}" type="datetimeFigureOut">
              <a:rPr lang="en-US" smtClean="0"/>
              <a:t>8/13/2021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8AE82-0A6C-499D-AC7D-A262A85C1268}" type="slidenum">
              <a:rPr lang="en-US" smtClean="0"/>
              <a:t>‹#›</a:t>
            </a:fld>
            <a:endParaRPr lang="en-US"/>
          </a:p>
        </p:txBody>
      </p:sp>
    </p:spTree>
    <p:extLst>
      <p:ext uri="{BB962C8B-B14F-4D97-AF65-F5344CB8AC3E}">
        <p14:creationId xmlns:p14="http://schemas.microsoft.com/office/powerpoint/2010/main" val="1928557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00779-AAAE-4FA9-8368-5466C0293089}" type="datetimeFigureOut">
              <a:rPr lang="en-US" smtClean="0"/>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BAB2-B79E-48E9-A81C-1B962D803E50}" type="slidenum">
              <a:rPr lang="en-US" smtClean="0"/>
              <a:t>‹#›</a:t>
            </a:fld>
            <a:endParaRPr lang="en-US"/>
          </a:p>
        </p:txBody>
      </p:sp>
    </p:spTree>
    <p:extLst>
      <p:ext uri="{BB962C8B-B14F-4D97-AF65-F5344CB8AC3E}">
        <p14:creationId xmlns:p14="http://schemas.microsoft.com/office/powerpoint/2010/main" val="2107917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cases-updates/variant-surveillance/variant-info.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norenhootenn@mail.nih.gov" TargetMode="Externa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A88A0E8-34B9-4BD9-B74C-4F19448636A6}"/>
              </a:ext>
            </a:extLst>
          </p:cNvPr>
          <p:cNvSpPr>
            <a:spLocks noGrp="1"/>
          </p:cNvSpPr>
          <p:nvPr>
            <p:ph type="subTitle" idx="1"/>
          </p:nvPr>
        </p:nvSpPr>
        <p:spPr>
          <a:xfrm>
            <a:off x="762000" y="3683318"/>
            <a:ext cx="7620000" cy="1752600"/>
          </a:xfrm>
        </p:spPr>
        <p:txBody>
          <a:bodyPr>
            <a:normAutofit fontScale="77500" lnSpcReduction="20000"/>
          </a:bodyPr>
          <a:lstStyle/>
          <a:p>
            <a:pPr>
              <a:lnSpc>
                <a:spcPct val="80000"/>
              </a:lnSpc>
            </a:pPr>
            <a:r>
              <a:rPr lang="en-US" b="1" dirty="0">
                <a:solidFill>
                  <a:schemeClr val="accent5">
                    <a:lumMod val="75000"/>
                  </a:schemeClr>
                </a:solidFill>
                <a:latin typeface="Arial" charset="0"/>
                <a:cs typeface="Arial" charset="0"/>
              </a:rPr>
              <a:t>Nicole Noren Hooten, Ph.D.</a:t>
            </a:r>
          </a:p>
          <a:p>
            <a:pPr>
              <a:lnSpc>
                <a:spcPct val="80000"/>
              </a:lnSpc>
            </a:pPr>
            <a:r>
              <a:rPr lang="en-US" dirty="0">
                <a:solidFill>
                  <a:schemeClr val="accent5">
                    <a:lumMod val="75000"/>
                  </a:schemeClr>
                </a:solidFill>
                <a:latin typeface="Arial" charset="0"/>
                <a:cs typeface="Arial" charset="0"/>
              </a:rPr>
              <a:t>Staff Scientist</a:t>
            </a:r>
          </a:p>
          <a:p>
            <a:pPr>
              <a:lnSpc>
                <a:spcPct val="80000"/>
              </a:lnSpc>
            </a:pPr>
            <a:r>
              <a:rPr lang="en-US" sz="2200" dirty="0">
                <a:solidFill>
                  <a:srgbClr val="00B050"/>
                </a:solidFill>
                <a:latin typeface="Arial" charset="0"/>
                <a:cs typeface="Arial" charset="0"/>
              </a:rPr>
              <a:t>Laboratory of Epidemiology and Population Science</a:t>
            </a:r>
          </a:p>
          <a:p>
            <a:pPr>
              <a:lnSpc>
                <a:spcPct val="80000"/>
              </a:lnSpc>
            </a:pPr>
            <a:r>
              <a:rPr lang="en-US" sz="2200" dirty="0">
                <a:solidFill>
                  <a:srgbClr val="00B050"/>
                </a:solidFill>
                <a:latin typeface="Arial" charset="0"/>
                <a:cs typeface="Arial" charset="0"/>
              </a:rPr>
              <a:t>National Institute on Aging Intramural Research Program </a:t>
            </a:r>
          </a:p>
          <a:p>
            <a:pPr>
              <a:lnSpc>
                <a:spcPct val="80000"/>
              </a:lnSpc>
            </a:pPr>
            <a:r>
              <a:rPr lang="en-US" sz="2200" dirty="0">
                <a:solidFill>
                  <a:srgbClr val="00B050"/>
                </a:solidFill>
                <a:latin typeface="Arial" charset="0"/>
                <a:cs typeface="Arial" charset="0"/>
              </a:rPr>
              <a:t>National Institutes of Health, USA</a:t>
            </a:r>
          </a:p>
          <a:p>
            <a:pPr>
              <a:lnSpc>
                <a:spcPct val="80000"/>
              </a:lnSpc>
            </a:pPr>
            <a:r>
              <a:rPr lang="en-US" sz="2200" dirty="0">
                <a:solidFill>
                  <a:srgbClr val="00B050"/>
                </a:solidFill>
                <a:latin typeface="Arial" charset="0"/>
                <a:cs typeface="Arial" charset="0"/>
              </a:rPr>
              <a:t>2/26/2021</a:t>
            </a:r>
          </a:p>
        </p:txBody>
      </p:sp>
      <p:sp>
        <p:nvSpPr>
          <p:cNvPr id="9" name="TextBox 8">
            <a:extLst>
              <a:ext uri="{FF2B5EF4-FFF2-40B4-BE49-F238E27FC236}">
                <a16:creationId xmlns:a16="http://schemas.microsoft.com/office/drawing/2014/main" id="{E28D5650-C864-48E0-92CA-54E7714BA977}"/>
              </a:ext>
            </a:extLst>
          </p:cNvPr>
          <p:cNvSpPr txBox="1"/>
          <p:nvPr/>
        </p:nvSpPr>
        <p:spPr>
          <a:xfrm>
            <a:off x="883921" y="5449669"/>
            <a:ext cx="2133599" cy="646331"/>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nnhooten</a:t>
            </a:r>
            <a:endParaRPr lang="en-US" b="1" dirty="0">
              <a:latin typeface="Arial" panose="020B0604020202020204" pitchFamily="34" charset="0"/>
              <a:cs typeface="Arial" panose="020B0604020202020204" pitchFamily="34" charset="0"/>
            </a:endParaRPr>
          </a:p>
        </p:txBody>
      </p:sp>
      <p:pic>
        <p:nvPicPr>
          <p:cNvPr id="1026" name="Picture 2" descr="Image result for twitter logo">
            <a:extLst>
              <a:ext uri="{FF2B5EF4-FFF2-40B4-BE49-F238E27FC236}">
                <a16:creationId xmlns:a16="http://schemas.microsoft.com/office/drawing/2014/main" id="{BB093F0E-A409-4657-A704-B6B23624B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5559901"/>
            <a:ext cx="631190" cy="63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ovid">
            <a:extLst>
              <a:ext uri="{FF2B5EF4-FFF2-40B4-BE49-F238E27FC236}">
                <a16:creationId xmlns:a16="http://schemas.microsoft.com/office/drawing/2014/main" id="{7A388262-1E01-49CB-ACD3-FAC24A1BA7AA}"/>
              </a:ext>
            </a:extLst>
          </p:cNvPr>
          <p:cNvPicPr>
            <a:picLocks noChangeAspect="1" noChangeArrowheads="1"/>
          </p:cNvPicPr>
          <p:nvPr/>
        </p:nvPicPr>
        <p:blipFill>
          <a:blip r:embed="rId3">
            <a:alphaModFix amt="44000"/>
            <a:extLst>
              <a:ext uri="{28A0092B-C50C-407E-A947-70E740481C1C}">
                <a14:useLocalDpi xmlns:a14="http://schemas.microsoft.com/office/drawing/2010/main" val="0"/>
              </a:ext>
            </a:extLst>
          </a:blip>
          <a:srcRect/>
          <a:stretch>
            <a:fillRect/>
          </a:stretch>
        </p:blipFill>
        <p:spPr bwMode="auto">
          <a:xfrm>
            <a:off x="2485063" y="946546"/>
            <a:ext cx="4088454" cy="2667716"/>
          </a:xfrm>
          <a:prstGeom prst="rect">
            <a:avLst/>
          </a:prstGeom>
          <a:noFill/>
          <a:effectLst>
            <a:outerShdw dist="508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BAFE45-FDC0-45EF-83A0-C217C0DC9842}"/>
              </a:ext>
            </a:extLst>
          </p:cNvPr>
          <p:cNvSpPr>
            <a:spLocks noGrp="1"/>
          </p:cNvSpPr>
          <p:nvPr>
            <p:ph type="ctrTitle"/>
          </p:nvPr>
        </p:nvSpPr>
        <p:spPr>
          <a:xfrm>
            <a:off x="787400" y="787083"/>
            <a:ext cx="7772400" cy="2387600"/>
          </a:xfrm>
        </p:spPr>
        <p:txBody>
          <a:bodyPr>
            <a:normAutofit/>
          </a:bodyPr>
          <a:lstStyle/>
          <a:p>
            <a:r>
              <a:rPr lang="en-US" sz="4000" dirty="0">
                <a:latin typeface="Arial" panose="020B0604020202020204" pitchFamily="34" charset="0"/>
                <a:cs typeface="Arial" panose="020B0604020202020204" pitchFamily="34" charset="0"/>
              </a:rPr>
              <a:t>COVID-19 Vaccine Information</a:t>
            </a:r>
          </a:p>
        </p:txBody>
      </p:sp>
    </p:spTree>
    <p:extLst>
      <p:ext uri="{BB962C8B-B14F-4D97-AF65-F5344CB8AC3E}">
        <p14:creationId xmlns:p14="http://schemas.microsoft.com/office/powerpoint/2010/main" val="212977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60" name="Picture 4" descr="DNA is a double helix formed by base pairs attached to a sugar-phosphate backbone."/>
          <p:cNvPicPr>
            <a:picLocks noChangeAspect="1" noChangeArrowheads="1"/>
          </p:cNvPicPr>
          <p:nvPr/>
        </p:nvPicPr>
        <p:blipFill>
          <a:blip r:embed="rId2" cstate="print"/>
          <a:srcRect/>
          <a:stretch>
            <a:fillRect/>
          </a:stretch>
        </p:blipFill>
        <p:spPr bwMode="auto">
          <a:xfrm>
            <a:off x="6150580" y="1757942"/>
            <a:ext cx="1613908" cy="1613908"/>
          </a:xfrm>
          <a:prstGeom prst="rect">
            <a:avLst/>
          </a:prstGeom>
          <a:noFill/>
        </p:spPr>
      </p:pic>
      <p:sp>
        <p:nvSpPr>
          <p:cNvPr id="5" name="Oval 4"/>
          <p:cNvSpPr/>
          <p:nvPr/>
        </p:nvSpPr>
        <p:spPr>
          <a:xfrm>
            <a:off x="130561" y="417291"/>
            <a:ext cx="5487511" cy="50611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p:nvPr/>
        </p:nvSpPr>
        <p:spPr>
          <a:xfrm>
            <a:off x="1530099" y="3138874"/>
            <a:ext cx="2536001" cy="2193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15787" y="2188854"/>
            <a:ext cx="10679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Cell</a:t>
            </a:r>
          </a:p>
        </p:txBody>
      </p:sp>
      <p:grpSp>
        <p:nvGrpSpPr>
          <p:cNvPr id="13" name="Group 12"/>
          <p:cNvGrpSpPr>
            <a:grpSpLocks noChangeAspect="1"/>
          </p:cNvGrpSpPr>
          <p:nvPr/>
        </p:nvGrpSpPr>
        <p:grpSpPr>
          <a:xfrm>
            <a:off x="2257425" y="4256990"/>
            <a:ext cx="1095860" cy="95250"/>
            <a:chOff x="2626963" y="2133600"/>
            <a:chExt cx="4383437" cy="762000"/>
          </a:xfrm>
        </p:grpSpPr>
        <p:sp>
          <p:nvSpPr>
            <p:cNvPr id="9" name="Freeform 8"/>
            <p:cNvSpPr/>
            <p:nvPr/>
          </p:nvSpPr>
          <p:spPr>
            <a:xfrm>
              <a:off x="2626963" y="2209801"/>
              <a:ext cx="4264617" cy="560522"/>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0" name="Freeform 9"/>
            <p:cNvSpPr/>
            <p:nvPr/>
          </p:nvSpPr>
          <p:spPr>
            <a:xfrm flipV="1">
              <a:off x="2626963" y="2133600"/>
              <a:ext cx="4383437" cy="762000"/>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grpSp>
      <p:sp>
        <p:nvSpPr>
          <p:cNvPr id="18" name="TextBox 17"/>
          <p:cNvSpPr txBox="1"/>
          <p:nvPr/>
        </p:nvSpPr>
        <p:spPr>
          <a:xfrm>
            <a:off x="2467786" y="3952190"/>
            <a:ext cx="7040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mic Sans MS" pitchFamily="66" charset="0"/>
                <a:ea typeface="+mn-ea"/>
                <a:cs typeface="+mn-cs"/>
              </a:rPr>
              <a:t>DNA</a:t>
            </a:r>
          </a:p>
        </p:txBody>
      </p:sp>
      <p:cxnSp>
        <p:nvCxnSpPr>
          <p:cNvPr id="14" name="Straight Arrow Connector 13"/>
          <p:cNvCxnSpPr/>
          <p:nvPr/>
        </p:nvCxnSpPr>
        <p:spPr>
          <a:xfrm>
            <a:off x="6955484" y="3552997"/>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4459" y="4189106"/>
            <a:ext cx="1239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omic Sans MS" pitchFamily="66" charset="0"/>
                <a:ea typeface="+mn-ea"/>
                <a:cs typeface="+mn-cs"/>
              </a:rPr>
              <a:t>mRNA</a:t>
            </a:r>
          </a:p>
        </p:txBody>
      </p:sp>
      <p:sp>
        <p:nvSpPr>
          <p:cNvPr id="20" name="TextBox 19"/>
          <p:cNvSpPr txBox="1"/>
          <p:nvPr/>
        </p:nvSpPr>
        <p:spPr>
          <a:xfrm>
            <a:off x="6269684" y="5342286"/>
            <a:ext cx="13949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Comic Sans MS" pitchFamily="66" charset="0"/>
                <a:ea typeface="+mn-ea"/>
                <a:cs typeface="+mn-cs"/>
              </a:rPr>
              <a:t>protein</a:t>
            </a:r>
          </a:p>
        </p:txBody>
      </p:sp>
      <p:cxnSp>
        <p:nvCxnSpPr>
          <p:cNvPr id="22" name="Straight Arrow Connector 21"/>
          <p:cNvCxnSpPr/>
          <p:nvPr/>
        </p:nvCxnSpPr>
        <p:spPr>
          <a:xfrm>
            <a:off x="6955484" y="4722506"/>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12308" y="369964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EEE82"/>
                </a:solidFill>
                <a:effectLst/>
                <a:uLnTx/>
                <a:uFillTx/>
                <a:latin typeface="Arial" pitchFamily="34" charset="0"/>
                <a:ea typeface="+mn-ea"/>
                <a:cs typeface="Arial" pitchFamily="34" charset="0"/>
              </a:rPr>
              <a:t>transcription</a:t>
            </a:r>
          </a:p>
        </p:txBody>
      </p:sp>
      <p:sp>
        <p:nvSpPr>
          <p:cNvPr id="24" name="TextBox 23"/>
          <p:cNvSpPr txBox="1"/>
          <p:nvPr/>
        </p:nvSpPr>
        <p:spPr>
          <a:xfrm>
            <a:off x="7012308" y="484264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EEE82"/>
                </a:solidFill>
                <a:effectLst/>
                <a:uLnTx/>
                <a:uFillTx/>
                <a:latin typeface="Arial" pitchFamily="34" charset="0"/>
                <a:ea typeface="+mn-ea"/>
                <a:cs typeface="Arial" pitchFamily="34" charset="0"/>
              </a:rPr>
              <a:t>translation</a:t>
            </a:r>
          </a:p>
        </p:txBody>
      </p:sp>
      <p:sp>
        <p:nvSpPr>
          <p:cNvPr id="34" name="Freeform 66">
            <a:extLst>
              <a:ext uri="{FF2B5EF4-FFF2-40B4-BE49-F238E27FC236}">
                <a16:creationId xmlns:a16="http://schemas.microsoft.com/office/drawing/2014/main" id="{7601CA35-95EB-48F9-A9E1-0E7B13F34ABB}"/>
              </a:ext>
            </a:extLst>
          </p:cNvPr>
          <p:cNvSpPr>
            <a:spLocks noChangeAspect="1"/>
          </p:cNvSpPr>
          <p:nvPr/>
        </p:nvSpPr>
        <p:spPr>
          <a:xfrm>
            <a:off x="2536896" y="3553741"/>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rgbClr val="00B05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S PGothic"/>
              <a:cs typeface="+mn-cs"/>
            </a:endParaRPr>
          </a:p>
        </p:txBody>
      </p:sp>
      <p:sp>
        <p:nvSpPr>
          <p:cNvPr id="36" name="Freeform 66">
            <a:extLst>
              <a:ext uri="{FF2B5EF4-FFF2-40B4-BE49-F238E27FC236}">
                <a16:creationId xmlns:a16="http://schemas.microsoft.com/office/drawing/2014/main" id="{DFED84C9-1E31-4A80-94BB-FC4A50433734}"/>
              </a:ext>
            </a:extLst>
          </p:cNvPr>
          <p:cNvSpPr>
            <a:spLocks noChangeAspect="1"/>
          </p:cNvSpPr>
          <p:nvPr/>
        </p:nvSpPr>
        <p:spPr>
          <a:xfrm>
            <a:off x="2305540" y="1676374"/>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chemeClr val="accent4">
                <a:lumMod val="75000"/>
              </a:scheme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S PGothic"/>
              <a:cs typeface="+mn-cs"/>
            </a:endParaRPr>
          </a:p>
        </p:txBody>
      </p:sp>
      <p:sp>
        <p:nvSpPr>
          <p:cNvPr id="12" name="TextBox 11">
            <a:extLst>
              <a:ext uri="{FF2B5EF4-FFF2-40B4-BE49-F238E27FC236}">
                <a16:creationId xmlns:a16="http://schemas.microsoft.com/office/drawing/2014/main" id="{0CD4190E-9696-4F96-B8B5-59928CC326C2}"/>
              </a:ext>
            </a:extLst>
          </p:cNvPr>
          <p:cNvSpPr txBox="1"/>
          <p:nvPr/>
        </p:nvSpPr>
        <p:spPr>
          <a:xfrm>
            <a:off x="2408905" y="4533142"/>
            <a:ext cx="2166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nucleus</a:t>
            </a:r>
          </a:p>
        </p:txBody>
      </p:sp>
      <p:sp>
        <p:nvSpPr>
          <p:cNvPr id="37" name="TextBox 36">
            <a:extLst>
              <a:ext uri="{FF2B5EF4-FFF2-40B4-BE49-F238E27FC236}">
                <a16:creationId xmlns:a16="http://schemas.microsoft.com/office/drawing/2014/main" id="{008810BF-A679-4B08-9F35-6A0397E2B9A3}"/>
              </a:ext>
            </a:extLst>
          </p:cNvPr>
          <p:cNvSpPr txBox="1"/>
          <p:nvPr/>
        </p:nvSpPr>
        <p:spPr>
          <a:xfrm>
            <a:off x="1697615" y="3491497"/>
            <a:ext cx="861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mic Sans MS" pitchFamily="66" charset="0"/>
                <a:ea typeface="+mn-ea"/>
                <a:cs typeface="+mn-cs"/>
              </a:rPr>
              <a:t>mRNA</a:t>
            </a:r>
          </a:p>
        </p:txBody>
      </p:sp>
      <p:sp>
        <p:nvSpPr>
          <p:cNvPr id="38" name="TextBox 37">
            <a:extLst>
              <a:ext uri="{FF2B5EF4-FFF2-40B4-BE49-F238E27FC236}">
                <a16:creationId xmlns:a16="http://schemas.microsoft.com/office/drawing/2014/main" id="{3654FDD2-9440-48FF-ACB6-24F0E38F4527}"/>
              </a:ext>
            </a:extLst>
          </p:cNvPr>
          <p:cNvSpPr txBox="1"/>
          <p:nvPr/>
        </p:nvSpPr>
        <p:spPr>
          <a:xfrm>
            <a:off x="1962127" y="1294135"/>
            <a:ext cx="1529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mn-cs"/>
              </a:rPr>
              <a:t>Spike mRNA</a:t>
            </a:r>
          </a:p>
        </p:txBody>
      </p:sp>
      <p:sp>
        <p:nvSpPr>
          <p:cNvPr id="39" name="TextBox 38">
            <a:extLst>
              <a:ext uri="{FF2B5EF4-FFF2-40B4-BE49-F238E27FC236}">
                <a16:creationId xmlns:a16="http://schemas.microsoft.com/office/drawing/2014/main" id="{4C898CF2-5B74-40B3-93F5-54AD7036671A}"/>
              </a:ext>
            </a:extLst>
          </p:cNvPr>
          <p:cNvSpPr txBox="1"/>
          <p:nvPr/>
        </p:nvSpPr>
        <p:spPr>
          <a:xfrm>
            <a:off x="2604400" y="619257"/>
            <a:ext cx="1628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mn-cs"/>
              </a:rPr>
              <a:t>Spike protein</a:t>
            </a:r>
          </a:p>
        </p:txBody>
      </p:sp>
      <p:grpSp>
        <p:nvGrpSpPr>
          <p:cNvPr id="26" name="Group 25">
            <a:extLst>
              <a:ext uri="{FF2B5EF4-FFF2-40B4-BE49-F238E27FC236}">
                <a16:creationId xmlns:a16="http://schemas.microsoft.com/office/drawing/2014/main" id="{641469A8-AA0F-48ED-A9EC-8A2E48AB8FCD}"/>
              </a:ext>
            </a:extLst>
          </p:cNvPr>
          <p:cNvGrpSpPr/>
          <p:nvPr/>
        </p:nvGrpSpPr>
        <p:grpSpPr>
          <a:xfrm>
            <a:off x="3314406" y="225865"/>
            <a:ext cx="193040" cy="440278"/>
            <a:chOff x="4074160" y="2255520"/>
            <a:chExt cx="375920" cy="701040"/>
          </a:xfrm>
          <a:solidFill>
            <a:schemeClr val="accent6">
              <a:lumMod val="75000"/>
            </a:schemeClr>
          </a:solidFill>
        </p:grpSpPr>
        <p:sp>
          <p:nvSpPr>
            <p:cNvPr id="27" name="Rectangle 26">
              <a:extLst>
                <a:ext uri="{FF2B5EF4-FFF2-40B4-BE49-F238E27FC236}">
                  <a16:creationId xmlns:a16="http://schemas.microsoft.com/office/drawing/2014/main" id="{7F7130DE-28AC-4939-AA76-004611544E61}"/>
                </a:ext>
              </a:extLst>
            </p:cNvPr>
            <p:cNvSpPr/>
            <p:nvPr/>
          </p:nvSpPr>
          <p:spPr>
            <a:xfrm rot="5400000">
              <a:off x="4013200" y="2631440"/>
              <a:ext cx="487680" cy="16256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hevron 27">
              <a:extLst>
                <a:ext uri="{FF2B5EF4-FFF2-40B4-BE49-F238E27FC236}">
                  <a16:creationId xmlns:a16="http://schemas.microsoft.com/office/drawing/2014/main" id="{8F131B13-E117-44F8-AEE3-AD3E9BA475D6}"/>
                </a:ext>
              </a:extLst>
            </p:cNvPr>
            <p:cNvSpPr/>
            <p:nvPr/>
          </p:nvSpPr>
          <p:spPr>
            <a:xfrm rot="5400000">
              <a:off x="4109720" y="2219960"/>
              <a:ext cx="304800" cy="375920"/>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Arrow: Right 2">
            <a:extLst>
              <a:ext uri="{FF2B5EF4-FFF2-40B4-BE49-F238E27FC236}">
                <a16:creationId xmlns:a16="http://schemas.microsoft.com/office/drawing/2014/main" id="{45AD2C40-5778-42F9-A273-1503C14AE63A}"/>
              </a:ext>
            </a:extLst>
          </p:cNvPr>
          <p:cNvSpPr/>
          <p:nvPr/>
        </p:nvSpPr>
        <p:spPr>
          <a:xfrm rot="19750832">
            <a:off x="2729466" y="1075890"/>
            <a:ext cx="380295" cy="162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quot;Not Allowed&quot; Symbol 3">
            <a:extLst>
              <a:ext uri="{FF2B5EF4-FFF2-40B4-BE49-F238E27FC236}">
                <a16:creationId xmlns:a16="http://schemas.microsoft.com/office/drawing/2014/main" id="{5699B186-BE4E-49BD-91F7-A67587C02B78}"/>
              </a:ext>
            </a:extLst>
          </p:cNvPr>
          <p:cNvSpPr/>
          <p:nvPr/>
        </p:nvSpPr>
        <p:spPr>
          <a:xfrm>
            <a:off x="5943600" y="1478801"/>
            <a:ext cx="2628894" cy="259017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8C62A57D-1E3B-4F11-85AE-BA9F45D7D58E}"/>
              </a:ext>
            </a:extLst>
          </p:cNvPr>
          <p:cNvSpPr/>
          <p:nvPr/>
        </p:nvSpPr>
        <p:spPr>
          <a:xfrm>
            <a:off x="5102300" y="494931"/>
            <a:ext cx="1628972" cy="935221"/>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mic Sans MS" panose="030F0702030302020204" pitchFamily="66" charset="0"/>
              </a:rPr>
              <a:t>COVID-19 mRNA</a:t>
            </a:r>
          </a:p>
          <a:p>
            <a:pPr algn="ctr"/>
            <a:r>
              <a:rPr lang="en-US" sz="1400" dirty="0">
                <a:latin typeface="Comic Sans MS" panose="030F0702030302020204" pitchFamily="66" charset="0"/>
              </a:rPr>
              <a:t>vaccine</a:t>
            </a:r>
          </a:p>
        </p:txBody>
      </p:sp>
      <p:sp>
        <p:nvSpPr>
          <p:cNvPr id="11" name="Arrow: Down 10">
            <a:extLst>
              <a:ext uri="{FF2B5EF4-FFF2-40B4-BE49-F238E27FC236}">
                <a16:creationId xmlns:a16="http://schemas.microsoft.com/office/drawing/2014/main" id="{4AE5D11B-F9E2-443B-B27A-327FDE44A2CF}"/>
              </a:ext>
            </a:extLst>
          </p:cNvPr>
          <p:cNvSpPr/>
          <p:nvPr/>
        </p:nvSpPr>
        <p:spPr>
          <a:xfrm rot="3909238">
            <a:off x="4161372" y="583999"/>
            <a:ext cx="255279" cy="1591108"/>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01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DEDB-513E-403D-84A2-49BACF777022}"/>
              </a:ext>
            </a:extLst>
          </p:cNvPr>
          <p:cNvSpPr>
            <a:spLocks noGrp="1"/>
          </p:cNvSpPr>
          <p:nvPr>
            <p:ph type="title"/>
          </p:nvPr>
        </p:nvSpPr>
        <p:spPr/>
        <p:txBody>
          <a:bodyPr/>
          <a:lstStyle/>
          <a:p>
            <a:endParaRPr lang="en-US"/>
          </a:p>
        </p:txBody>
      </p:sp>
      <p:pic>
        <p:nvPicPr>
          <p:cNvPr id="4" name="Picture 3" descr="Diagram, schematic&#10;&#10;Description automatically generated">
            <a:extLst>
              <a:ext uri="{FF2B5EF4-FFF2-40B4-BE49-F238E27FC236}">
                <a16:creationId xmlns:a16="http://schemas.microsoft.com/office/drawing/2014/main" id="{2A0B38D1-DBFE-4C71-BDBE-E21BBB1E9C1E}"/>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69599"/>
          <a:stretch/>
        </p:blipFill>
        <p:spPr>
          <a:xfrm>
            <a:off x="628650" y="1435002"/>
            <a:ext cx="8229618" cy="3502640"/>
          </a:xfrm>
          <a:prstGeom prst="rect">
            <a:avLst/>
          </a:prstGeom>
        </p:spPr>
      </p:pic>
    </p:spTree>
    <p:extLst>
      <p:ext uri="{BB962C8B-B14F-4D97-AF65-F5344CB8AC3E}">
        <p14:creationId xmlns:p14="http://schemas.microsoft.com/office/powerpoint/2010/main" val="57128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A5D6A-FCF8-4416-B22F-3F8BE076A369}"/>
              </a:ext>
            </a:extLst>
          </p:cNvPr>
          <p:cNvSpPr txBox="1"/>
          <p:nvPr/>
        </p:nvSpPr>
        <p:spPr>
          <a:xfrm>
            <a:off x="368722" y="684576"/>
            <a:ext cx="87416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COVID-19 mRNA vaccines from Pfizer/</a:t>
            </a:r>
            <a:r>
              <a:rPr lang="en-US" sz="2400" dirty="0" err="1">
                <a:latin typeface="Arial" panose="020B0604020202020204" pitchFamily="34" charset="0"/>
                <a:cs typeface="Arial" panose="020B0604020202020204" pitchFamily="34" charset="0"/>
              </a:rPr>
              <a:t>BioNTech</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Moderna</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FE61430-0AA3-46A6-8883-F2C42E63D681}"/>
              </a:ext>
            </a:extLst>
          </p:cNvPr>
          <p:cNvSpPr txBox="1"/>
          <p:nvPr/>
        </p:nvSpPr>
        <p:spPr>
          <a:xfrm>
            <a:off x="560070" y="1387498"/>
            <a:ext cx="7677150" cy="49552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75000"/>
                  </a:schemeClr>
                </a:solidFill>
                <a:latin typeface="Comic Sans MS" panose="030F0702030302020204" pitchFamily="66" charset="0"/>
              </a:rPr>
              <a:t>mRNA is extremely fragile and if not handled properly it can fall apart. Vaccine storage requires specialized freezers (Pfizer just announced that its vaccine could be stored in a normal freezer for 2 weeks)</a:t>
            </a:r>
          </a:p>
          <a:p>
            <a:endParaRPr lang="en-US" sz="1600"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dirty="0">
                <a:solidFill>
                  <a:schemeClr val="accent5">
                    <a:lumMod val="75000"/>
                  </a:schemeClr>
                </a:solidFill>
                <a:latin typeface="Comic Sans MS" panose="030F0702030302020204" pitchFamily="66" charset="0"/>
              </a:rPr>
              <a:t>Pfizer once thawed must be used in 5 days; </a:t>
            </a:r>
            <a:r>
              <a:rPr lang="en-US" sz="1600" dirty="0" err="1">
                <a:solidFill>
                  <a:schemeClr val="accent5">
                    <a:lumMod val="75000"/>
                  </a:schemeClr>
                </a:solidFill>
                <a:latin typeface="Comic Sans MS" panose="030F0702030302020204" pitchFamily="66" charset="0"/>
              </a:rPr>
              <a:t>Moderna</a:t>
            </a:r>
            <a:r>
              <a:rPr lang="en-US" sz="1600" dirty="0">
                <a:solidFill>
                  <a:schemeClr val="accent5">
                    <a:lumMod val="75000"/>
                  </a:schemeClr>
                </a:solidFill>
                <a:latin typeface="Comic Sans MS" panose="030F0702030302020204" pitchFamily="66" charset="0"/>
              </a:rPr>
              <a:t> 30 days</a:t>
            </a:r>
          </a:p>
          <a:p>
            <a:pPr marL="285750" indent="-285750">
              <a:buFont typeface="Arial" panose="020B0604020202020204" pitchFamily="34" charset="0"/>
              <a:buChar char="•"/>
            </a:pPr>
            <a:endParaRPr lang="en-US" sz="1600"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dirty="0">
                <a:solidFill>
                  <a:schemeClr val="accent5">
                    <a:lumMod val="75000"/>
                  </a:schemeClr>
                </a:solidFill>
                <a:latin typeface="Comic Sans MS" panose="030F0702030302020204" pitchFamily="66" charset="0"/>
              </a:rPr>
              <a:t>Two doses (Pfizer: 3 weeks; </a:t>
            </a:r>
            <a:r>
              <a:rPr lang="en-US" sz="1600" dirty="0" err="1">
                <a:solidFill>
                  <a:schemeClr val="accent5">
                    <a:lumMod val="75000"/>
                  </a:schemeClr>
                </a:solidFill>
                <a:latin typeface="Comic Sans MS" panose="030F0702030302020204" pitchFamily="66" charset="0"/>
              </a:rPr>
              <a:t>Moderna</a:t>
            </a:r>
            <a:r>
              <a:rPr lang="en-US" sz="1600" dirty="0">
                <a:solidFill>
                  <a:schemeClr val="accent5">
                    <a:lumMod val="75000"/>
                  </a:schemeClr>
                </a:solidFill>
                <a:latin typeface="Comic Sans MS" panose="030F0702030302020204" pitchFamily="66" charset="0"/>
              </a:rPr>
              <a:t>: 28 days)</a:t>
            </a:r>
          </a:p>
          <a:p>
            <a:pPr marL="285750" indent="-285750">
              <a:buFont typeface="Arial" panose="020B0604020202020204" pitchFamily="34" charset="0"/>
              <a:buChar char="•"/>
            </a:pPr>
            <a:endParaRPr lang="en-US" sz="1600"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b="0" i="0" dirty="0">
                <a:solidFill>
                  <a:srgbClr val="0070C0"/>
                </a:solidFill>
                <a:effectLst/>
                <a:latin typeface="Comic Sans MS" panose="030F0702030302020204" pitchFamily="66" charset="0"/>
              </a:rPr>
              <a:t>The most common side effects are injection site pain, fatigue, headache, muscle pain, and joint pain. Some people in the clinical trials have reported fever. Side effects are more common after the second dose; younger adults, who have more robust immune systems, reported more side effects than older adults.</a:t>
            </a:r>
          </a:p>
          <a:p>
            <a:pPr marL="285750" indent="-285750">
              <a:buFont typeface="Arial" panose="020B0604020202020204" pitchFamily="34" charset="0"/>
              <a:buChar char="•"/>
            </a:pPr>
            <a:endParaRPr lang="en-US" sz="1600" b="0" i="0" dirty="0">
              <a:solidFill>
                <a:srgbClr val="0070C0"/>
              </a:solidFill>
              <a:effectLst/>
              <a:latin typeface="Comic Sans MS" panose="030F0702030302020204" pitchFamily="66" charset="0"/>
            </a:endParaRPr>
          </a:p>
          <a:p>
            <a:pPr marL="285750" indent="-285750">
              <a:buFont typeface="Arial" panose="020B0604020202020204" pitchFamily="34" charset="0"/>
              <a:buChar char="•"/>
            </a:pPr>
            <a:r>
              <a:rPr lang="en-US" sz="1600" b="0" i="0" dirty="0">
                <a:solidFill>
                  <a:srgbClr val="0070C0"/>
                </a:solidFill>
                <a:effectLst/>
                <a:latin typeface="Comic Sans MS" panose="030F0702030302020204" pitchFamily="66" charset="0"/>
              </a:rPr>
              <a:t>These side effects are a sign of an immune system kicking into gear. They do not signal that the vaccine is unsafe. To date there are no serious, long-term side effects associated with receipt of these vaccines.</a:t>
            </a:r>
            <a:endParaRPr lang="en-US" sz="1600" dirty="0">
              <a:solidFill>
                <a:srgbClr val="0070C0"/>
              </a:solidFill>
              <a:latin typeface="Comic Sans MS" panose="030F0702030302020204" pitchFamily="66" charset="0"/>
            </a:endParaRPr>
          </a:p>
          <a:p>
            <a:pPr marL="285750" indent="-285750">
              <a:buFont typeface="Arial" panose="020B0604020202020204" pitchFamily="34" charset="0"/>
              <a:buChar char="•"/>
            </a:pPr>
            <a:endParaRPr lang="en-US" sz="1600"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endParaRPr lang="en-US" sz="280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8349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1424-2D6C-4E50-92E5-65972F6A7F8C}"/>
              </a:ext>
            </a:extLst>
          </p:cNvPr>
          <p:cNvSpPr>
            <a:spLocks noGrp="1"/>
          </p:cNvSpPr>
          <p:nvPr>
            <p:ph type="title"/>
          </p:nvPr>
        </p:nvSpPr>
        <p:spPr>
          <a:xfrm>
            <a:off x="2802731" y="838353"/>
            <a:ext cx="5807869" cy="923772"/>
          </a:xfrm>
        </p:spPr>
        <p:txBody>
          <a:bodyPr>
            <a:noAutofit/>
          </a:bodyPr>
          <a:lstStyle/>
          <a:p>
            <a:r>
              <a:rPr lang="en-US" sz="2100" b="1" dirty="0">
                <a:solidFill>
                  <a:srgbClr val="404040"/>
                </a:solidFill>
                <a:latin typeface="FreightTextPro"/>
              </a:rPr>
              <a:t>Johnson &amp; Johnson (Janssen’s) COVID-19 Vaccine</a:t>
            </a:r>
            <a:endParaRPr lang="en-US" sz="2100" dirty="0"/>
          </a:p>
        </p:txBody>
      </p:sp>
      <p:sp>
        <p:nvSpPr>
          <p:cNvPr id="3" name="Content Placeholder 2">
            <a:extLst>
              <a:ext uri="{FF2B5EF4-FFF2-40B4-BE49-F238E27FC236}">
                <a16:creationId xmlns:a16="http://schemas.microsoft.com/office/drawing/2014/main" id="{A76D8F7A-7597-47D7-A4C4-7B78E860F9B4}"/>
              </a:ext>
            </a:extLst>
          </p:cNvPr>
          <p:cNvSpPr>
            <a:spLocks noGrp="1"/>
          </p:cNvSpPr>
          <p:nvPr>
            <p:ph idx="1"/>
          </p:nvPr>
        </p:nvSpPr>
        <p:spPr>
          <a:xfrm>
            <a:off x="628650" y="2636535"/>
            <a:ext cx="7886700" cy="3263504"/>
          </a:xfrm>
        </p:spPr>
        <p:txBody>
          <a:bodyPr>
            <a:normAutofit fontScale="77500" lnSpcReduction="20000"/>
          </a:bodyPr>
          <a:lstStyle/>
          <a:p>
            <a:r>
              <a:rPr lang="en-US" b="0" i="0" dirty="0">
                <a:solidFill>
                  <a:srgbClr val="404040"/>
                </a:solidFill>
                <a:effectLst/>
                <a:latin typeface="AkzidenzGroteskStd"/>
              </a:rPr>
              <a:t> </a:t>
            </a:r>
            <a:r>
              <a:rPr lang="en-US" dirty="0">
                <a:solidFill>
                  <a:srgbClr val="404040"/>
                </a:solidFill>
                <a:latin typeface="AkzidenzGroteskStd"/>
              </a:rPr>
              <a:t>U</a:t>
            </a:r>
            <a:r>
              <a:rPr lang="en-US" b="0" i="0" dirty="0">
                <a:solidFill>
                  <a:srgbClr val="404040"/>
                </a:solidFill>
                <a:effectLst/>
                <a:latin typeface="AkzidenzGroteskStd"/>
              </a:rPr>
              <a:t>ses an adenovirus—a type of virus that causes the common cold—that cannot replicate (meaning make more of itself). </a:t>
            </a:r>
          </a:p>
          <a:p>
            <a:r>
              <a:rPr lang="en-US" dirty="0">
                <a:solidFill>
                  <a:srgbClr val="000000"/>
                </a:solidFill>
                <a:latin typeface="Avenir"/>
              </a:rPr>
              <a:t>T</a:t>
            </a:r>
            <a:r>
              <a:rPr lang="en-US" b="0" i="0" dirty="0">
                <a:solidFill>
                  <a:srgbClr val="000000"/>
                </a:solidFill>
                <a:effectLst/>
                <a:latin typeface="Avenir"/>
              </a:rPr>
              <a:t>he modified adenovirus engineered to carry the gene for the coronavirus </a:t>
            </a:r>
            <a:r>
              <a:rPr lang="en-US" dirty="0">
                <a:solidFill>
                  <a:srgbClr val="000000"/>
                </a:solidFill>
                <a:latin typeface="Avenir"/>
              </a:rPr>
              <a:t>spike protein. </a:t>
            </a:r>
            <a:r>
              <a:rPr lang="en-US" b="0" i="0" dirty="0">
                <a:solidFill>
                  <a:srgbClr val="000000"/>
                </a:solidFill>
                <a:effectLst/>
                <a:latin typeface="Avenir"/>
              </a:rPr>
              <a:t>It can then enter your cells, where the modified virus travels to the cell nucleus. The spike protein gene is read by the cell, and it’s then copied into messenger RNA (mRNA).</a:t>
            </a:r>
          </a:p>
          <a:p>
            <a:pPr algn="l"/>
            <a:r>
              <a:rPr lang="en-US" dirty="0">
                <a:solidFill>
                  <a:srgbClr val="000000"/>
                </a:solidFill>
                <a:latin typeface="Avenir"/>
              </a:rPr>
              <a:t>T</a:t>
            </a:r>
            <a:r>
              <a:rPr lang="en-US" b="0" i="0" dirty="0">
                <a:solidFill>
                  <a:srgbClr val="000000"/>
                </a:solidFill>
                <a:effectLst/>
                <a:latin typeface="Avenir"/>
              </a:rPr>
              <a:t>he mRNA leaves the nucleus and serves instructions to begin making spike proteins. Those are then recognized by your immune system cells, and your body reacts by producing antibodies.</a:t>
            </a:r>
          </a:p>
          <a:p>
            <a:pPr marL="0" indent="0" algn="l">
              <a:buNone/>
            </a:pPr>
            <a:endParaRPr lang="en-US" dirty="0">
              <a:solidFill>
                <a:srgbClr val="000000"/>
              </a:solidFill>
              <a:latin typeface="Avenir"/>
            </a:endParaRPr>
          </a:p>
          <a:p>
            <a:endParaRPr lang="en-US" dirty="0"/>
          </a:p>
        </p:txBody>
      </p:sp>
      <p:pic>
        <p:nvPicPr>
          <p:cNvPr id="6152" name="Picture 8">
            <a:extLst>
              <a:ext uri="{FF2B5EF4-FFF2-40B4-BE49-F238E27FC236}">
                <a16:creationId xmlns:a16="http://schemas.microsoft.com/office/drawing/2014/main" id="{CDFB48AD-F49D-40C2-A298-849AF8692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695325"/>
            <a:ext cx="2107406"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59C2B5B-720E-48B2-982B-9BF0ECEDCA88}"/>
              </a:ext>
            </a:extLst>
          </p:cNvPr>
          <p:cNvGrpSpPr/>
          <p:nvPr/>
        </p:nvGrpSpPr>
        <p:grpSpPr>
          <a:xfrm>
            <a:off x="5076825" y="1647825"/>
            <a:ext cx="971550" cy="923772"/>
            <a:chOff x="5076825" y="1647825"/>
            <a:chExt cx="971550" cy="923772"/>
          </a:xfrm>
        </p:grpSpPr>
        <p:sp>
          <p:nvSpPr>
            <p:cNvPr id="4" name="Oval 3">
              <a:extLst>
                <a:ext uri="{FF2B5EF4-FFF2-40B4-BE49-F238E27FC236}">
                  <a16:creationId xmlns:a16="http://schemas.microsoft.com/office/drawing/2014/main" id="{90962DC5-5745-40F3-B187-373AE2C40871}"/>
                </a:ext>
              </a:extLst>
            </p:cNvPr>
            <p:cNvSpPr/>
            <p:nvPr/>
          </p:nvSpPr>
          <p:spPr>
            <a:xfrm>
              <a:off x="5076825" y="1647825"/>
              <a:ext cx="942975" cy="92377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Rectangle 4">
              <a:extLst>
                <a:ext uri="{FF2B5EF4-FFF2-40B4-BE49-F238E27FC236}">
                  <a16:creationId xmlns:a16="http://schemas.microsoft.com/office/drawing/2014/main" id="{848D8171-ECFC-48B0-8854-D95FD9987C27}"/>
                </a:ext>
              </a:extLst>
            </p:cNvPr>
            <p:cNvSpPr/>
            <p:nvPr/>
          </p:nvSpPr>
          <p:spPr>
            <a:xfrm>
              <a:off x="5934076" y="1914525"/>
              <a:ext cx="114299" cy="4381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101729C-72D4-4FC6-9DFF-4504A450E6A0}"/>
              </a:ext>
            </a:extLst>
          </p:cNvPr>
          <p:cNvSpPr txBox="1"/>
          <p:nvPr/>
        </p:nvSpPr>
        <p:spPr>
          <a:xfrm>
            <a:off x="6089691" y="1914525"/>
            <a:ext cx="2270878" cy="369332"/>
          </a:xfrm>
          <a:prstGeom prst="rect">
            <a:avLst/>
          </a:prstGeom>
          <a:noFill/>
        </p:spPr>
        <p:txBody>
          <a:bodyPr wrap="none" rtlCol="0">
            <a:spAutoFit/>
          </a:bodyPr>
          <a:lstStyle/>
          <a:p>
            <a:r>
              <a:rPr lang="en-US" dirty="0"/>
              <a:t>Gene for spike protein</a:t>
            </a:r>
          </a:p>
        </p:txBody>
      </p:sp>
    </p:spTree>
    <p:extLst>
      <p:ext uri="{BB962C8B-B14F-4D97-AF65-F5344CB8AC3E}">
        <p14:creationId xmlns:p14="http://schemas.microsoft.com/office/powerpoint/2010/main" val="12785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36A2762-F6DF-4618-BB05-D4A309597155}"/>
              </a:ext>
            </a:extLst>
          </p:cNvPr>
          <p:cNvPicPr>
            <a:picLocks noChangeAspect="1"/>
          </p:cNvPicPr>
          <p:nvPr/>
        </p:nvPicPr>
        <p:blipFill rotWithShape="1">
          <a:blip r:embed="rId2">
            <a:extLst>
              <a:ext uri="{28A0092B-C50C-407E-A947-70E740481C1C}">
                <a14:useLocalDpi xmlns:a14="http://schemas.microsoft.com/office/drawing/2010/main" val="0"/>
              </a:ext>
            </a:extLst>
          </a:blip>
          <a:srcRect l="3667" r="13444" b="29921"/>
          <a:stretch/>
        </p:blipFill>
        <p:spPr>
          <a:xfrm>
            <a:off x="883920" y="695960"/>
            <a:ext cx="7579360" cy="4485640"/>
          </a:xfrm>
          <a:prstGeom prst="rect">
            <a:avLst/>
          </a:prstGeom>
        </p:spPr>
      </p:pic>
    </p:spTree>
    <p:extLst>
      <p:ext uri="{BB962C8B-B14F-4D97-AF65-F5344CB8AC3E}">
        <p14:creationId xmlns:p14="http://schemas.microsoft.com/office/powerpoint/2010/main" val="139060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val 4"/>
          <p:cNvSpPr/>
          <p:nvPr/>
        </p:nvSpPr>
        <p:spPr>
          <a:xfrm>
            <a:off x="130561" y="417291"/>
            <a:ext cx="5487511" cy="50611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p:nvPr/>
        </p:nvSpPr>
        <p:spPr>
          <a:xfrm>
            <a:off x="1530099" y="3138874"/>
            <a:ext cx="2536001" cy="2193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15787" y="2188854"/>
            <a:ext cx="10679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Cell</a:t>
            </a:r>
          </a:p>
        </p:txBody>
      </p:sp>
      <p:grpSp>
        <p:nvGrpSpPr>
          <p:cNvPr id="13" name="Group 12"/>
          <p:cNvGrpSpPr>
            <a:grpSpLocks noChangeAspect="1"/>
          </p:cNvGrpSpPr>
          <p:nvPr/>
        </p:nvGrpSpPr>
        <p:grpSpPr>
          <a:xfrm>
            <a:off x="2257425" y="4490670"/>
            <a:ext cx="1095860" cy="95250"/>
            <a:chOff x="2626963" y="2133600"/>
            <a:chExt cx="4383437" cy="762000"/>
          </a:xfrm>
        </p:grpSpPr>
        <p:sp>
          <p:nvSpPr>
            <p:cNvPr id="9" name="Freeform 8"/>
            <p:cNvSpPr/>
            <p:nvPr/>
          </p:nvSpPr>
          <p:spPr>
            <a:xfrm>
              <a:off x="2626963" y="2209801"/>
              <a:ext cx="4264617" cy="560522"/>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0" name="Freeform 9"/>
            <p:cNvSpPr/>
            <p:nvPr/>
          </p:nvSpPr>
          <p:spPr>
            <a:xfrm flipV="1">
              <a:off x="2626963" y="2133600"/>
              <a:ext cx="4383437" cy="762000"/>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grpSp>
      <p:sp>
        <p:nvSpPr>
          <p:cNvPr id="18" name="TextBox 17"/>
          <p:cNvSpPr txBox="1"/>
          <p:nvPr/>
        </p:nvSpPr>
        <p:spPr>
          <a:xfrm>
            <a:off x="2467786" y="4196030"/>
            <a:ext cx="7040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mic Sans MS" pitchFamily="66" charset="0"/>
                <a:ea typeface="+mn-ea"/>
                <a:cs typeface="+mn-cs"/>
              </a:rPr>
              <a:t>DNA</a:t>
            </a:r>
          </a:p>
        </p:txBody>
      </p:sp>
      <p:sp>
        <p:nvSpPr>
          <p:cNvPr id="34" name="Freeform 66">
            <a:extLst>
              <a:ext uri="{FF2B5EF4-FFF2-40B4-BE49-F238E27FC236}">
                <a16:creationId xmlns:a16="http://schemas.microsoft.com/office/drawing/2014/main" id="{7601CA35-95EB-48F9-A9E1-0E7B13F34ABB}"/>
              </a:ext>
            </a:extLst>
          </p:cNvPr>
          <p:cNvSpPr>
            <a:spLocks noChangeAspect="1"/>
          </p:cNvSpPr>
          <p:nvPr/>
        </p:nvSpPr>
        <p:spPr>
          <a:xfrm>
            <a:off x="2536896" y="3553741"/>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rgbClr val="7030A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S PGothic"/>
              <a:cs typeface="+mn-cs"/>
            </a:endParaRPr>
          </a:p>
        </p:txBody>
      </p:sp>
      <p:sp>
        <p:nvSpPr>
          <p:cNvPr id="36" name="Freeform 66">
            <a:extLst>
              <a:ext uri="{FF2B5EF4-FFF2-40B4-BE49-F238E27FC236}">
                <a16:creationId xmlns:a16="http://schemas.microsoft.com/office/drawing/2014/main" id="{DFED84C9-1E31-4A80-94BB-FC4A50433734}"/>
              </a:ext>
            </a:extLst>
          </p:cNvPr>
          <p:cNvSpPr>
            <a:spLocks noChangeAspect="1"/>
          </p:cNvSpPr>
          <p:nvPr/>
        </p:nvSpPr>
        <p:spPr>
          <a:xfrm>
            <a:off x="2305540" y="1676374"/>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chemeClr val="accent4">
                <a:lumMod val="75000"/>
              </a:scheme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S PGothic"/>
              <a:cs typeface="+mn-cs"/>
            </a:endParaRPr>
          </a:p>
        </p:txBody>
      </p:sp>
      <p:sp>
        <p:nvSpPr>
          <p:cNvPr id="12" name="TextBox 11">
            <a:extLst>
              <a:ext uri="{FF2B5EF4-FFF2-40B4-BE49-F238E27FC236}">
                <a16:creationId xmlns:a16="http://schemas.microsoft.com/office/drawing/2014/main" id="{0CD4190E-9696-4F96-B8B5-59928CC326C2}"/>
              </a:ext>
            </a:extLst>
          </p:cNvPr>
          <p:cNvSpPr txBox="1"/>
          <p:nvPr/>
        </p:nvSpPr>
        <p:spPr>
          <a:xfrm>
            <a:off x="2408905" y="4543302"/>
            <a:ext cx="2166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nucleus</a:t>
            </a:r>
          </a:p>
        </p:txBody>
      </p:sp>
      <p:sp>
        <p:nvSpPr>
          <p:cNvPr id="37" name="TextBox 36">
            <a:extLst>
              <a:ext uri="{FF2B5EF4-FFF2-40B4-BE49-F238E27FC236}">
                <a16:creationId xmlns:a16="http://schemas.microsoft.com/office/drawing/2014/main" id="{008810BF-A679-4B08-9F35-6A0397E2B9A3}"/>
              </a:ext>
            </a:extLst>
          </p:cNvPr>
          <p:cNvSpPr txBox="1"/>
          <p:nvPr/>
        </p:nvSpPr>
        <p:spPr>
          <a:xfrm>
            <a:off x="193993" y="3500482"/>
            <a:ext cx="23743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itchFamily="66" charset="0"/>
                <a:ea typeface="+mn-ea"/>
                <a:cs typeface="+mn-cs"/>
              </a:rPr>
              <a:t>Spike protein mRNA</a:t>
            </a:r>
          </a:p>
        </p:txBody>
      </p:sp>
      <p:sp>
        <p:nvSpPr>
          <p:cNvPr id="38" name="TextBox 37">
            <a:extLst>
              <a:ext uri="{FF2B5EF4-FFF2-40B4-BE49-F238E27FC236}">
                <a16:creationId xmlns:a16="http://schemas.microsoft.com/office/drawing/2014/main" id="{3654FDD2-9440-48FF-ACB6-24F0E38F4527}"/>
              </a:ext>
            </a:extLst>
          </p:cNvPr>
          <p:cNvSpPr txBox="1"/>
          <p:nvPr/>
        </p:nvSpPr>
        <p:spPr>
          <a:xfrm>
            <a:off x="1962127" y="1294135"/>
            <a:ext cx="1529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mn-cs"/>
              </a:rPr>
              <a:t>Spike mRNA</a:t>
            </a:r>
          </a:p>
        </p:txBody>
      </p:sp>
      <p:sp>
        <p:nvSpPr>
          <p:cNvPr id="39" name="TextBox 38">
            <a:extLst>
              <a:ext uri="{FF2B5EF4-FFF2-40B4-BE49-F238E27FC236}">
                <a16:creationId xmlns:a16="http://schemas.microsoft.com/office/drawing/2014/main" id="{4C898CF2-5B74-40B3-93F5-54AD7036671A}"/>
              </a:ext>
            </a:extLst>
          </p:cNvPr>
          <p:cNvSpPr txBox="1"/>
          <p:nvPr/>
        </p:nvSpPr>
        <p:spPr>
          <a:xfrm>
            <a:off x="2604400" y="619257"/>
            <a:ext cx="1628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itchFamily="66" charset="0"/>
                <a:ea typeface="+mn-ea"/>
                <a:cs typeface="+mn-cs"/>
              </a:rPr>
              <a:t>Spike protein</a:t>
            </a:r>
          </a:p>
        </p:txBody>
      </p:sp>
      <p:grpSp>
        <p:nvGrpSpPr>
          <p:cNvPr id="26" name="Group 25">
            <a:extLst>
              <a:ext uri="{FF2B5EF4-FFF2-40B4-BE49-F238E27FC236}">
                <a16:creationId xmlns:a16="http://schemas.microsoft.com/office/drawing/2014/main" id="{641469A8-AA0F-48ED-A9EC-8A2E48AB8FCD}"/>
              </a:ext>
            </a:extLst>
          </p:cNvPr>
          <p:cNvGrpSpPr/>
          <p:nvPr/>
        </p:nvGrpSpPr>
        <p:grpSpPr>
          <a:xfrm>
            <a:off x="3314406" y="225865"/>
            <a:ext cx="193040" cy="440278"/>
            <a:chOff x="4074160" y="2255520"/>
            <a:chExt cx="375920" cy="701040"/>
          </a:xfrm>
          <a:solidFill>
            <a:schemeClr val="accent6">
              <a:lumMod val="75000"/>
            </a:schemeClr>
          </a:solidFill>
        </p:grpSpPr>
        <p:sp>
          <p:nvSpPr>
            <p:cNvPr id="27" name="Rectangle 26">
              <a:extLst>
                <a:ext uri="{FF2B5EF4-FFF2-40B4-BE49-F238E27FC236}">
                  <a16:creationId xmlns:a16="http://schemas.microsoft.com/office/drawing/2014/main" id="{7F7130DE-28AC-4939-AA76-004611544E61}"/>
                </a:ext>
              </a:extLst>
            </p:cNvPr>
            <p:cNvSpPr/>
            <p:nvPr/>
          </p:nvSpPr>
          <p:spPr>
            <a:xfrm rot="5400000">
              <a:off x="4013200" y="2631440"/>
              <a:ext cx="487680" cy="16256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Arrow: Chevron 27">
              <a:extLst>
                <a:ext uri="{FF2B5EF4-FFF2-40B4-BE49-F238E27FC236}">
                  <a16:creationId xmlns:a16="http://schemas.microsoft.com/office/drawing/2014/main" id="{8F131B13-E117-44F8-AEE3-AD3E9BA475D6}"/>
                </a:ext>
              </a:extLst>
            </p:cNvPr>
            <p:cNvSpPr/>
            <p:nvPr/>
          </p:nvSpPr>
          <p:spPr>
            <a:xfrm rot="5400000">
              <a:off x="4109720" y="2219960"/>
              <a:ext cx="304800" cy="375920"/>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Arrow: Right 2">
            <a:extLst>
              <a:ext uri="{FF2B5EF4-FFF2-40B4-BE49-F238E27FC236}">
                <a16:creationId xmlns:a16="http://schemas.microsoft.com/office/drawing/2014/main" id="{45AD2C40-5778-42F9-A273-1503C14AE63A}"/>
              </a:ext>
            </a:extLst>
          </p:cNvPr>
          <p:cNvSpPr/>
          <p:nvPr/>
        </p:nvSpPr>
        <p:spPr>
          <a:xfrm rot="19750832">
            <a:off x="2729466" y="1075890"/>
            <a:ext cx="380295" cy="162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4AE5D11B-F9E2-443B-B27A-327FDE44A2CF}"/>
              </a:ext>
            </a:extLst>
          </p:cNvPr>
          <p:cNvSpPr/>
          <p:nvPr/>
        </p:nvSpPr>
        <p:spPr>
          <a:xfrm rot="3307183">
            <a:off x="4501654" y="1744713"/>
            <a:ext cx="245796" cy="29464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54ADE5F8-FF47-41B2-A206-EC4BF040C946}"/>
              </a:ext>
            </a:extLst>
          </p:cNvPr>
          <p:cNvGrpSpPr/>
          <p:nvPr/>
        </p:nvGrpSpPr>
        <p:grpSpPr>
          <a:xfrm>
            <a:off x="6024651" y="1706108"/>
            <a:ext cx="697060" cy="597234"/>
            <a:chOff x="5076825" y="1647825"/>
            <a:chExt cx="971550" cy="923772"/>
          </a:xfrm>
        </p:grpSpPr>
        <p:sp>
          <p:nvSpPr>
            <p:cNvPr id="30" name="Oval 29">
              <a:extLst>
                <a:ext uri="{FF2B5EF4-FFF2-40B4-BE49-F238E27FC236}">
                  <a16:creationId xmlns:a16="http://schemas.microsoft.com/office/drawing/2014/main" id="{B446BB84-75E8-4552-BA4A-BF806002B9D8}"/>
                </a:ext>
              </a:extLst>
            </p:cNvPr>
            <p:cNvSpPr/>
            <p:nvPr/>
          </p:nvSpPr>
          <p:spPr>
            <a:xfrm>
              <a:off x="5076825" y="1647825"/>
              <a:ext cx="942975" cy="92377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1" name="Rectangle 30">
              <a:extLst>
                <a:ext uri="{FF2B5EF4-FFF2-40B4-BE49-F238E27FC236}">
                  <a16:creationId xmlns:a16="http://schemas.microsoft.com/office/drawing/2014/main" id="{0E974756-5153-4FEB-B4CC-7AB1FA603AA0}"/>
                </a:ext>
              </a:extLst>
            </p:cNvPr>
            <p:cNvSpPr/>
            <p:nvPr/>
          </p:nvSpPr>
          <p:spPr>
            <a:xfrm>
              <a:off x="5934076" y="1914525"/>
              <a:ext cx="114299" cy="4381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7E56F76-ACAD-43DC-984E-749D70BF7A55}"/>
              </a:ext>
            </a:extLst>
          </p:cNvPr>
          <p:cNvSpPr txBox="1"/>
          <p:nvPr/>
        </p:nvSpPr>
        <p:spPr>
          <a:xfrm>
            <a:off x="6578180" y="2352492"/>
            <a:ext cx="2281650" cy="646331"/>
          </a:xfrm>
          <a:prstGeom prst="rect">
            <a:avLst/>
          </a:prstGeom>
          <a:noFill/>
        </p:spPr>
        <p:txBody>
          <a:bodyPr wrap="none" rtlCol="0">
            <a:spAutoFit/>
          </a:bodyPr>
          <a:lstStyle/>
          <a:p>
            <a:r>
              <a:rPr lang="en-US" dirty="0">
                <a:solidFill>
                  <a:schemeClr val="bg1"/>
                </a:solidFill>
              </a:rPr>
              <a:t>Adenovirus with gene </a:t>
            </a:r>
          </a:p>
          <a:p>
            <a:r>
              <a:rPr lang="en-US" dirty="0">
                <a:solidFill>
                  <a:schemeClr val="bg1"/>
                </a:solidFill>
              </a:rPr>
              <a:t>for spike protein</a:t>
            </a:r>
          </a:p>
        </p:txBody>
      </p:sp>
      <p:sp>
        <p:nvSpPr>
          <p:cNvPr id="33" name="Arrow: Down 32">
            <a:extLst>
              <a:ext uri="{FF2B5EF4-FFF2-40B4-BE49-F238E27FC236}">
                <a16:creationId xmlns:a16="http://schemas.microsoft.com/office/drawing/2014/main" id="{4300B453-5B0F-4D78-B915-4FE1273640A5}"/>
              </a:ext>
            </a:extLst>
          </p:cNvPr>
          <p:cNvSpPr/>
          <p:nvPr/>
        </p:nvSpPr>
        <p:spPr>
          <a:xfrm rot="10800000">
            <a:off x="2776797" y="2074300"/>
            <a:ext cx="162318" cy="139370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935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F6AB-9FDD-48AE-BC65-D4DD4B51CAE3}"/>
              </a:ext>
            </a:extLst>
          </p:cNvPr>
          <p:cNvSpPr>
            <a:spLocks noGrp="1"/>
          </p:cNvSpPr>
          <p:nvPr>
            <p:ph type="title"/>
          </p:nvPr>
        </p:nvSpPr>
        <p:spPr>
          <a:xfrm>
            <a:off x="485775" y="365126"/>
            <a:ext cx="8029575" cy="1325563"/>
          </a:xfrm>
        </p:spPr>
        <p:txBody>
          <a:bodyPr>
            <a:normAutofit/>
          </a:bodyPr>
          <a:lstStyle/>
          <a:p>
            <a:pPr algn="ctr"/>
            <a:r>
              <a:rPr lang="en-US" sz="3200" dirty="0">
                <a:latin typeface="Arial" panose="020B0604020202020204" pitchFamily="34" charset="0"/>
                <a:cs typeface="Arial" panose="020B0604020202020204" pitchFamily="34" charset="0"/>
              </a:rPr>
              <a:t>AstraZeneca and J &amp; J COVID-19 vaccines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use similar technology</a:t>
            </a:r>
          </a:p>
        </p:txBody>
      </p:sp>
      <p:sp>
        <p:nvSpPr>
          <p:cNvPr id="3" name="TextBox 2">
            <a:extLst>
              <a:ext uri="{FF2B5EF4-FFF2-40B4-BE49-F238E27FC236}">
                <a16:creationId xmlns:a16="http://schemas.microsoft.com/office/drawing/2014/main" id="{E0A59A45-6C87-42CB-B199-DBCAA36D84BD}"/>
              </a:ext>
            </a:extLst>
          </p:cNvPr>
          <p:cNvSpPr txBox="1"/>
          <p:nvPr/>
        </p:nvSpPr>
        <p:spPr>
          <a:xfrm>
            <a:off x="580390" y="1920875"/>
            <a:ext cx="7677150"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75000"/>
                  </a:schemeClr>
                </a:solidFill>
                <a:latin typeface="Comic Sans MS" panose="030F0702030302020204" pitchFamily="66" charset="0"/>
              </a:rPr>
              <a:t>Stable in refrigerator and normal freezer temperatures</a:t>
            </a:r>
          </a:p>
          <a:p>
            <a:endParaRPr lang="en-US"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dirty="0">
                <a:solidFill>
                  <a:schemeClr val="accent5">
                    <a:lumMod val="75000"/>
                  </a:schemeClr>
                </a:solidFill>
                <a:latin typeface="Comic Sans MS" panose="030F0702030302020204" pitchFamily="66" charset="0"/>
              </a:rPr>
              <a:t>Single shot </a:t>
            </a:r>
          </a:p>
          <a:p>
            <a:endParaRPr lang="en-US"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dirty="0">
                <a:solidFill>
                  <a:schemeClr val="accent5">
                    <a:lumMod val="75000"/>
                  </a:schemeClr>
                </a:solidFill>
                <a:latin typeface="Comic Sans MS" panose="030F0702030302020204" pitchFamily="66" charset="0"/>
              </a:rPr>
              <a:t>Less expensive to produce and easy to make a lot of quickly </a:t>
            </a:r>
          </a:p>
          <a:p>
            <a:endParaRPr lang="en-US"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dirty="0">
                <a:solidFill>
                  <a:schemeClr val="accent5">
                    <a:lumMod val="75000"/>
                  </a:schemeClr>
                </a:solidFill>
                <a:latin typeface="Comic Sans MS" panose="030F0702030302020204" pitchFamily="66" charset="0"/>
              </a:rPr>
              <a:t>Scientists have been using this technology for decades, but no current vaccines approved in the US use this technology (Ebola vaccine in Europe does)</a:t>
            </a:r>
          </a:p>
          <a:p>
            <a:pPr marL="285750" indent="-285750">
              <a:buFont typeface="Arial" panose="020B0604020202020204" pitchFamily="34" charset="0"/>
              <a:buChar char="•"/>
            </a:pPr>
            <a:endParaRPr lang="en-US"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r>
              <a:rPr lang="en-US" b="0" i="0" dirty="0">
                <a:solidFill>
                  <a:schemeClr val="accent5">
                    <a:lumMod val="75000"/>
                  </a:schemeClr>
                </a:solidFill>
                <a:effectLst/>
                <a:latin typeface="Comic Sans MS" panose="030F0702030302020204" pitchFamily="66" charset="0"/>
              </a:rPr>
              <a:t>J &amp; J </a:t>
            </a:r>
            <a:r>
              <a:rPr lang="en-US" dirty="0">
                <a:solidFill>
                  <a:schemeClr val="accent5">
                    <a:lumMod val="75000"/>
                  </a:schemeClr>
                </a:solidFill>
                <a:latin typeface="Comic Sans MS" panose="030F0702030302020204" pitchFamily="66" charset="0"/>
              </a:rPr>
              <a:t>COVID-19 vaccine was approved by </a:t>
            </a:r>
            <a:r>
              <a:rPr lang="en-US" b="0" i="0" dirty="0">
                <a:solidFill>
                  <a:schemeClr val="accent5">
                    <a:lumMod val="75000"/>
                  </a:schemeClr>
                </a:solidFill>
                <a:effectLst/>
                <a:latin typeface="Comic Sans MS" panose="030F0702030302020204" pitchFamily="66" charset="0"/>
              </a:rPr>
              <a:t>FDA for EUA on 2/27/21</a:t>
            </a:r>
          </a:p>
          <a:p>
            <a:pPr marL="285750" indent="-285750">
              <a:buFont typeface="Arial" panose="020B0604020202020204" pitchFamily="34" charset="0"/>
              <a:buChar char="•"/>
            </a:pPr>
            <a:r>
              <a:rPr lang="en-US" dirty="0">
                <a:solidFill>
                  <a:schemeClr val="accent5">
                    <a:lumMod val="75000"/>
                  </a:schemeClr>
                </a:solidFill>
                <a:latin typeface="Comic Sans MS" panose="030F0702030302020204" pitchFamily="66" charset="0"/>
              </a:rPr>
              <a:t>AstraZeneca approved in UK but not (as of 2/21) in US. </a:t>
            </a:r>
            <a:endParaRPr lang="en-US" b="0" i="0" dirty="0">
              <a:solidFill>
                <a:schemeClr val="accent5">
                  <a:lumMod val="75000"/>
                </a:schemeClr>
              </a:solidFill>
              <a:effectLst/>
              <a:latin typeface="Comic Sans MS" panose="030F0702030302020204" pitchFamily="66" charset="0"/>
            </a:endParaRPr>
          </a:p>
          <a:p>
            <a:pPr marL="285750" indent="-285750">
              <a:buFont typeface="Arial" panose="020B0604020202020204" pitchFamily="34" charset="0"/>
              <a:buChar char="•"/>
            </a:pPr>
            <a:endParaRPr lang="en-US" dirty="0">
              <a:solidFill>
                <a:schemeClr val="accent5">
                  <a:lumMod val="75000"/>
                </a:schemeClr>
              </a:solidFill>
              <a:latin typeface="Comic Sans MS" panose="030F0702030302020204" pitchFamily="66" charset="0"/>
            </a:endParaRPr>
          </a:p>
          <a:p>
            <a:pPr marL="285750" indent="-285750">
              <a:buFont typeface="Arial" panose="020B0604020202020204" pitchFamily="34" charset="0"/>
              <a:buChar char="•"/>
            </a:pPr>
            <a:endParaRPr lang="en-US"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27278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50AA-FDC8-4A66-BF01-AFDC1854810C}"/>
              </a:ext>
            </a:extLst>
          </p:cNvPr>
          <p:cNvSpPr>
            <a:spLocks noGrp="1"/>
          </p:cNvSpPr>
          <p:nvPr>
            <p:ph type="title"/>
          </p:nvPr>
        </p:nvSpPr>
        <p:spPr>
          <a:xfrm>
            <a:off x="628650" y="365126"/>
            <a:ext cx="7886700" cy="1880234"/>
          </a:xfrm>
        </p:spPr>
        <p:txBody>
          <a:bodyPr>
            <a:normAutofit fontScale="90000"/>
          </a:bodyPr>
          <a:lstStyle/>
          <a:p>
            <a:r>
              <a:rPr lang="en-US" b="0" i="0" dirty="0">
                <a:solidFill>
                  <a:srgbClr val="303030"/>
                </a:solidFill>
                <a:effectLst/>
                <a:latin typeface="Arial" panose="020B0604020202020204" pitchFamily="34" charset="0"/>
                <a:cs typeface="Arial" panose="020B0604020202020204" pitchFamily="34" charset="0"/>
              </a:rPr>
              <a:t>Which COVID-19 vaccine should I get? Should I wait for one versus another vaccine?</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4C40FF-86F9-49A7-9212-EBAABD7BAC0C}"/>
              </a:ext>
            </a:extLst>
          </p:cNvPr>
          <p:cNvSpPr txBox="1"/>
          <p:nvPr/>
        </p:nvSpPr>
        <p:spPr>
          <a:xfrm>
            <a:off x="3830320" y="2133600"/>
            <a:ext cx="1691489" cy="1569660"/>
          </a:xfrm>
          <a:prstGeom prst="rect">
            <a:avLst/>
          </a:prstGeom>
          <a:noFill/>
        </p:spPr>
        <p:txBody>
          <a:bodyPr wrap="none" rtlCol="0">
            <a:spAutoFit/>
          </a:bodyPr>
          <a:lstStyle/>
          <a:p>
            <a:r>
              <a:rPr lang="en-US" sz="9600" dirty="0">
                <a:solidFill>
                  <a:srgbClr val="FF0000"/>
                </a:solidFill>
                <a:latin typeface="Algerian" panose="04020705040A02060702" pitchFamily="82" charset="0"/>
              </a:rPr>
              <a:t>NO</a:t>
            </a:r>
          </a:p>
        </p:txBody>
      </p:sp>
      <p:sp>
        <p:nvSpPr>
          <p:cNvPr id="4" name="TextBox 3">
            <a:extLst>
              <a:ext uri="{FF2B5EF4-FFF2-40B4-BE49-F238E27FC236}">
                <a16:creationId xmlns:a16="http://schemas.microsoft.com/office/drawing/2014/main" id="{8670E4AA-37CE-4E7F-9AC6-122553B0D0BF}"/>
              </a:ext>
            </a:extLst>
          </p:cNvPr>
          <p:cNvSpPr txBox="1"/>
          <p:nvPr/>
        </p:nvSpPr>
        <p:spPr>
          <a:xfrm>
            <a:off x="795633" y="3703260"/>
            <a:ext cx="7552734" cy="2308324"/>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303030"/>
                </a:solidFill>
                <a:effectLst/>
                <a:latin typeface="Georgia Pro" panose="02040502050405020303" pitchFamily="18" charset="0"/>
              </a:rPr>
              <a:t>Take whatever vaccine is offered to you.</a:t>
            </a:r>
          </a:p>
          <a:p>
            <a:pPr marL="285750" indent="-285750">
              <a:buFont typeface="Arial" panose="020B0604020202020204" pitchFamily="34" charset="0"/>
              <a:buChar char="•"/>
            </a:pPr>
            <a:r>
              <a:rPr lang="en-US" b="1" i="0" dirty="0">
                <a:solidFill>
                  <a:srgbClr val="FF0000"/>
                </a:solidFill>
                <a:effectLst/>
                <a:latin typeface="Georgia Pro" panose="02040502050405020303" pitchFamily="18" charset="0"/>
              </a:rPr>
              <a:t>Current vaccines were 100% effective in the vaccine trials in stopping hospitalizations and death</a:t>
            </a:r>
            <a:r>
              <a:rPr lang="en-US" b="0" i="0" dirty="0">
                <a:solidFill>
                  <a:srgbClr val="303030"/>
                </a:solidFill>
                <a:effectLst/>
                <a:latin typeface="Georgia Pro" panose="02040502050405020303" pitchFamily="18" charset="0"/>
              </a:rPr>
              <a:t>.</a:t>
            </a:r>
          </a:p>
          <a:p>
            <a:pPr marL="285750" indent="-285750">
              <a:buFont typeface="Arial" panose="020B0604020202020204" pitchFamily="34" charset="0"/>
              <a:buChar char="•"/>
            </a:pPr>
            <a:r>
              <a:rPr lang="en-US" b="0" i="0" dirty="0">
                <a:solidFill>
                  <a:srgbClr val="303030"/>
                </a:solidFill>
                <a:effectLst/>
                <a:latin typeface="Georgia Pro" panose="02040502050405020303" pitchFamily="18" charset="0"/>
              </a:rPr>
              <a:t>Waiting for a different vaccine is actually worse because of the risk of getting severely ill and dying of COVID-19. </a:t>
            </a:r>
          </a:p>
          <a:p>
            <a:pPr marL="285750" indent="-285750">
              <a:buFont typeface="Arial" panose="020B0604020202020204" pitchFamily="34" charset="0"/>
              <a:buChar char="•"/>
            </a:pPr>
            <a:r>
              <a:rPr lang="en-US" dirty="0">
                <a:latin typeface="Georgia Pro" panose="02040502050405020303" pitchFamily="18" charset="0"/>
              </a:rPr>
              <a:t>~1% of infected people die from COVID-19. </a:t>
            </a:r>
          </a:p>
          <a:p>
            <a:pPr marL="285750" indent="-285750">
              <a:buFont typeface="Arial" panose="020B0604020202020204" pitchFamily="34" charset="0"/>
              <a:buChar char="•"/>
            </a:pPr>
            <a:r>
              <a:rPr lang="en-US" dirty="0">
                <a:latin typeface="Georgia Pro" panose="02040502050405020303" pitchFamily="18" charset="0"/>
              </a:rPr>
              <a:t>For older people and those with underlying health problems, the risk of death can be anywhere from 10 to several hundred times higher.</a:t>
            </a:r>
          </a:p>
        </p:txBody>
      </p:sp>
    </p:spTree>
    <p:extLst>
      <p:ext uri="{BB962C8B-B14F-4D97-AF65-F5344CB8AC3E}">
        <p14:creationId xmlns:p14="http://schemas.microsoft.com/office/powerpoint/2010/main" val="42645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6BD71ED-D4AF-490E-BF53-74FC03B1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697" y="189571"/>
            <a:ext cx="4018459" cy="1919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2CCCAB-5938-4261-91AB-A90D01BF1C96}"/>
              </a:ext>
            </a:extLst>
          </p:cNvPr>
          <p:cNvSpPr txBox="1"/>
          <p:nvPr/>
        </p:nvSpPr>
        <p:spPr>
          <a:xfrm>
            <a:off x="6755556" y="818728"/>
            <a:ext cx="1977273" cy="369332"/>
          </a:xfrm>
          <a:prstGeom prst="rect">
            <a:avLst/>
          </a:prstGeom>
          <a:noFill/>
        </p:spPr>
        <p:txBody>
          <a:bodyPr wrap="none" rtlCol="0">
            <a:spAutoFit/>
          </a:bodyPr>
          <a:lstStyle/>
          <a:p>
            <a:r>
              <a:rPr lang="en-US" dirty="0"/>
              <a:t>Heaton NEJM 2020</a:t>
            </a:r>
          </a:p>
        </p:txBody>
      </p:sp>
      <p:pic>
        <p:nvPicPr>
          <p:cNvPr id="3076" name="Picture 4">
            <a:extLst>
              <a:ext uri="{FF2B5EF4-FFF2-40B4-BE49-F238E27FC236}">
                <a16:creationId xmlns:a16="http://schemas.microsoft.com/office/drawing/2014/main" id="{247AD869-C1B7-4258-96A5-07747B21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928" y="2275116"/>
            <a:ext cx="4613995" cy="4393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E40238-FE4C-4B91-A9A0-EAA1E290C102}"/>
              </a:ext>
            </a:extLst>
          </p:cNvPr>
          <p:cNvSpPr txBox="1"/>
          <p:nvPr/>
        </p:nvSpPr>
        <p:spPr>
          <a:xfrm>
            <a:off x="6592998" y="6250413"/>
            <a:ext cx="2482154" cy="369332"/>
          </a:xfrm>
          <a:prstGeom prst="rect">
            <a:avLst/>
          </a:prstGeom>
          <a:noFill/>
        </p:spPr>
        <p:txBody>
          <a:bodyPr wrap="none" rtlCol="0">
            <a:spAutoFit/>
          </a:bodyPr>
          <a:lstStyle/>
          <a:p>
            <a:r>
              <a:rPr lang="en-US" dirty="0"/>
              <a:t>Deming et </a:t>
            </a:r>
            <a:r>
              <a:rPr lang="en-US" dirty="0" err="1"/>
              <a:t>al.NEJM</a:t>
            </a:r>
            <a:r>
              <a:rPr lang="en-US" dirty="0"/>
              <a:t> 2020</a:t>
            </a:r>
          </a:p>
        </p:txBody>
      </p:sp>
      <p:sp>
        <p:nvSpPr>
          <p:cNvPr id="4" name="TextBox 3">
            <a:extLst>
              <a:ext uri="{FF2B5EF4-FFF2-40B4-BE49-F238E27FC236}">
                <a16:creationId xmlns:a16="http://schemas.microsoft.com/office/drawing/2014/main" id="{E7525F4B-59B8-4E58-ADF1-B5DDCD62E883}"/>
              </a:ext>
            </a:extLst>
          </p:cNvPr>
          <p:cNvSpPr txBox="1"/>
          <p:nvPr/>
        </p:nvSpPr>
        <p:spPr>
          <a:xfrm>
            <a:off x="155363" y="780204"/>
            <a:ext cx="210833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Vaccine timelines</a:t>
            </a:r>
          </a:p>
        </p:txBody>
      </p:sp>
      <p:sp>
        <p:nvSpPr>
          <p:cNvPr id="8" name="TextBox 7">
            <a:extLst>
              <a:ext uri="{FF2B5EF4-FFF2-40B4-BE49-F238E27FC236}">
                <a16:creationId xmlns:a16="http://schemas.microsoft.com/office/drawing/2014/main" id="{286410E6-605A-48EE-B403-63A10C439D34}"/>
              </a:ext>
            </a:extLst>
          </p:cNvPr>
          <p:cNvSpPr txBox="1"/>
          <p:nvPr/>
        </p:nvSpPr>
        <p:spPr>
          <a:xfrm>
            <a:off x="126702" y="3340524"/>
            <a:ext cx="194155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Timeline under </a:t>
            </a:r>
          </a:p>
          <a:p>
            <a:r>
              <a:rPr lang="en-US" b="1" dirty="0">
                <a:latin typeface="Arial" panose="020B0604020202020204" pitchFamily="34" charset="0"/>
                <a:cs typeface="Arial" panose="020B0604020202020204" pitchFamily="34" charset="0"/>
              </a:rPr>
              <a:t>pandemic times</a:t>
            </a:r>
          </a:p>
        </p:txBody>
      </p:sp>
    </p:spTree>
    <p:extLst>
      <p:ext uri="{BB962C8B-B14F-4D97-AF65-F5344CB8AC3E}">
        <p14:creationId xmlns:p14="http://schemas.microsoft.com/office/powerpoint/2010/main" val="318486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644-BCD4-49A7-A710-494E7D899A3E}"/>
              </a:ext>
            </a:extLst>
          </p:cNvPr>
          <p:cNvSpPr>
            <a:spLocks noGrp="1"/>
          </p:cNvSpPr>
          <p:nvPr>
            <p:ph type="title"/>
          </p:nvPr>
        </p:nvSpPr>
        <p:spPr/>
        <p:txBody>
          <a:bodyPr>
            <a:normAutofit/>
          </a:bodyPr>
          <a:lstStyle/>
          <a:p>
            <a:r>
              <a:rPr lang="en-US" dirty="0"/>
              <a:t>Completed Assessment for Vaccination of Children</a:t>
            </a:r>
          </a:p>
        </p:txBody>
      </p:sp>
      <p:sp>
        <p:nvSpPr>
          <p:cNvPr id="3" name="Content Placeholder 2">
            <a:extLst>
              <a:ext uri="{FF2B5EF4-FFF2-40B4-BE49-F238E27FC236}">
                <a16:creationId xmlns:a16="http://schemas.microsoft.com/office/drawing/2014/main" id="{D48368DF-BBB7-4A57-AA11-8A83F80845B4}"/>
              </a:ext>
            </a:extLst>
          </p:cNvPr>
          <p:cNvSpPr>
            <a:spLocks noGrp="1"/>
          </p:cNvSpPr>
          <p:nvPr>
            <p:ph idx="1"/>
          </p:nvPr>
        </p:nvSpPr>
        <p:spPr>
          <a:xfrm>
            <a:off x="610385" y="2389081"/>
            <a:ext cx="7886700" cy="3500438"/>
          </a:xfrm>
        </p:spPr>
        <p:txBody>
          <a:bodyPr>
            <a:normAutofit fontScale="85000" lnSpcReduction="20000"/>
          </a:bodyPr>
          <a:lstStyle/>
          <a:p>
            <a:r>
              <a:rPr lang="en-US" dirty="0"/>
              <a:t>Pfizer can be administered to those 12 and older</a:t>
            </a:r>
          </a:p>
          <a:p>
            <a:r>
              <a:rPr lang="en-US" dirty="0"/>
              <a:t>Moderna to those 18 and older</a:t>
            </a:r>
          </a:p>
          <a:p>
            <a:r>
              <a:rPr lang="en-US" dirty="0"/>
              <a:t>For Children under 16:</a:t>
            </a:r>
          </a:p>
          <a:p>
            <a:pPr lvl="1"/>
            <a:r>
              <a:rPr lang="en-US" dirty="0"/>
              <a:t>Phase 1 and 2A Immunogenicity Studies 2000-3000 children</a:t>
            </a:r>
          </a:p>
          <a:p>
            <a:pPr lvl="1"/>
            <a:r>
              <a:rPr lang="en-US" dirty="0"/>
              <a:t>Age de-escalation study :</a:t>
            </a:r>
          </a:p>
          <a:p>
            <a:pPr lvl="2"/>
            <a:r>
              <a:rPr lang="en-US" dirty="0"/>
              <a:t>16-12 years</a:t>
            </a:r>
          </a:p>
          <a:p>
            <a:pPr lvl="2"/>
            <a:r>
              <a:rPr lang="en-US" dirty="0"/>
              <a:t>12-8 years</a:t>
            </a:r>
          </a:p>
          <a:p>
            <a:pPr lvl="2"/>
            <a:r>
              <a:rPr lang="en-US" dirty="0"/>
              <a:t>8-4 years</a:t>
            </a:r>
          </a:p>
          <a:p>
            <a:r>
              <a:rPr lang="en-US" dirty="0"/>
              <a:t>Bridging Study to assess safety and induction of immunity in children and then compare that to the Phase 3 data in adults</a:t>
            </a:r>
          </a:p>
          <a:p>
            <a:endParaRPr lang="en-US" dirty="0"/>
          </a:p>
          <a:p>
            <a:pPr marL="0" indent="0">
              <a:buNone/>
            </a:pPr>
            <a:endParaRPr lang="en-US" dirty="0"/>
          </a:p>
          <a:p>
            <a:pPr lvl="2"/>
            <a:endParaRPr lang="en-US" dirty="0"/>
          </a:p>
        </p:txBody>
      </p:sp>
      <p:cxnSp>
        <p:nvCxnSpPr>
          <p:cNvPr id="4" name="Straight Connector 3">
            <a:extLst>
              <a:ext uri="{FF2B5EF4-FFF2-40B4-BE49-F238E27FC236}">
                <a16:creationId xmlns:a16="http://schemas.microsoft.com/office/drawing/2014/main" id="{E9A8B183-5154-42CA-A52A-91D6C7C25C3D}"/>
              </a:ext>
            </a:extLst>
          </p:cNvPr>
          <p:cNvCxnSpPr/>
          <p:nvPr/>
        </p:nvCxnSpPr>
        <p:spPr>
          <a:xfrm>
            <a:off x="0" y="2141763"/>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BD358A-9A5D-42C5-B9A0-08D7CD61AC61}"/>
              </a:ext>
            </a:extLst>
          </p:cNvPr>
          <p:cNvCxnSpPr/>
          <p:nvPr/>
        </p:nvCxnSpPr>
        <p:spPr>
          <a:xfrm>
            <a:off x="0" y="222646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F95ABD-EC3C-4733-9750-1E90134E1E16}"/>
              </a:ext>
            </a:extLst>
          </p:cNvPr>
          <p:cNvCxnSpPr/>
          <p:nvPr/>
        </p:nvCxnSpPr>
        <p:spPr>
          <a:xfrm>
            <a:off x="0" y="2291414"/>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15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E68F3-7293-4EEF-986B-7DF801F2F081}"/>
              </a:ext>
            </a:extLst>
          </p:cNvPr>
          <p:cNvSpPr txBox="1"/>
          <p:nvPr/>
        </p:nvSpPr>
        <p:spPr>
          <a:xfrm>
            <a:off x="497840" y="3984249"/>
            <a:ext cx="6750631" cy="2585323"/>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Outline for talk</a:t>
            </a:r>
          </a:p>
          <a:p>
            <a:r>
              <a:rPr lang="en-US" dirty="0">
                <a:latin typeface="Arial" panose="020B0604020202020204" pitchFamily="34" charset="0"/>
                <a:cs typeface="Arial" panose="020B0604020202020204" pitchFamily="34" charset="0"/>
              </a:rPr>
              <a:t>What is messenger RNA? </a:t>
            </a:r>
          </a:p>
          <a:p>
            <a:r>
              <a:rPr lang="en-US" dirty="0">
                <a:latin typeface="Arial" panose="020B0604020202020204" pitchFamily="34" charset="0"/>
                <a:cs typeface="Arial" panose="020B0604020202020204" pitchFamily="34" charset="0"/>
              </a:rPr>
              <a:t>What are messenger RNA (mRNA) vaccines?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BioNTech</a:t>
            </a:r>
            <a:r>
              <a:rPr lang="en-US" dirty="0">
                <a:latin typeface="Arial" panose="020B0604020202020204" pitchFamily="34" charset="0"/>
                <a:cs typeface="Arial" panose="020B0604020202020204" pitchFamily="34" charset="0"/>
              </a:rPr>
              <a:t>/Pfizer vaccine, </a:t>
            </a:r>
            <a:r>
              <a:rPr lang="en-US" dirty="0" err="1">
                <a:latin typeface="Arial" panose="020B0604020202020204" pitchFamily="34" charset="0"/>
                <a:cs typeface="Arial" panose="020B0604020202020204" pitchFamily="34" charset="0"/>
              </a:rPr>
              <a:t>Moderna</a:t>
            </a:r>
            <a:r>
              <a:rPr lang="en-US" dirty="0">
                <a:latin typeface="Arial" panose="020B0604020202020204" pitchFamily="34" charset="0"/>
                <a:cs typeface="Arial" panose="020B0604020202020204" pitchFamily="34" charset="0"/>
              </a:rPr>
              <a:t> vaccine</a:t>
            </a:r>
          </a:p>
          <a:p>
            <a:r>
              <a:rPr lang="en-US" dirty="0">
                <a:latin typeface="Arial" panose="020B0604020202020204" pitchFamily="34" charset="0"/>
                <a:cs typeface="Arial" panose="020B0604020202020204" pitchFamily="34" charset="0"/>
              </a:rPr>
              <a:t>What are the other vaccines? </a:t>
            </a:r>
          </a:p>
          <a:p>
            <a:r>
              <a:rPr lang="en-US" dirty="0">
                <a:latin typeface="Arial" panose="020B0604020202020204" pitchFamily="34" charset="0"/>
                <a:cs typeface="Arial" panose="020B0604020202020204" pitchFamily="34" charset="0"/>
              </a:rPr>
              <a:t>	Johnson and Johnson (J &amp; J) vaccine, AstraZeneca vaccine</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Novavax</a:t>
            </a:r>
            <a:r>
              <a:rPr lang="en-US" dirty="0">
                <a:latin typeface="Arial" panose="020B0604020202020204" pitchFamily="34" charset="0"/>
                <a:cs typeface="Arial" panose="020B0604020202020204" pitchFamily="34" charset="0"/>
              </a:rPr>
              <a:t> vaccine</a:t>
            </a:r>
          </a:p>
          <a:p>
            <a:r>
              <a:rPr lang="en-US" dirty="0">
                <a:latin typeface="Arial" panose="020B0604020202020204" pitchFamily="34" charset="0"/>
                <a:cs typeface="Arial" panose="020B0604020202020204" pitchFamily="34" charset="0"/>
              </a:rPr>
              <a:t>SARS-CoV-2 variants</a:t>
            </a:r>
          </a:p>
          <a:p>
            <a:endParaRPr lang="en-US" dirty="0">
              <a:latin typeface="Arial" panose="020B0604020202020204" pitchFamily="34" charset="0"/>
              <a:cs typeface="Arial" panose="020B0604020202020204" pitchFamily="34" charset="0"/>
            </a:endParaRPr>
          </a:p>
        </p:txBody>
      </p:sp>
      <p:pic>
        <p:nvPicPr>
          <p:cNvPr id="2050" name="Picture 2" descr="Image result for covid">
            <a:extLst>
              <a:ext uri="{FF2B5EF4-FFF2-40B4-BE49-F238E27FC236}">
                <a16:creationId xmlns:a16="http://schemas.microsoft.com/office/drawing/2014/main" id="{801194E2-2DEF-4DCA-A61C-8C6DE554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441917"/>
            <a:ext cx="3616960" cy="2360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F35FB0-97C1-49C4-8BCB-76BE1DB8AA96}"/>
              </a:ext>
            </a:extLst>
          </p:cNvPr>
          <p:cNvSpPr txBox="1"/>
          <p:nvPr/>
        </p:nvSpPr>
        <p:spPr>
          <a:xfrm>
            <a:off x="383245" y="518587"/>
            <a:ext cx="7815875" cy="646331"/>
          </a:xfrm>
          <a:prstGeom prst="rect">
            <a:avLst/>
          </a:prstGeom>
          <a:noFill/>
        </p:spPr>
        <p:txBody>
          <a:bodyPr wrap="square" rtlCol="0">
            <a:spAutoFit/>
          </a:bodyPr>
          <a:lstStyle/>
          <a:p>
            <a:r>
              <a:rPr lang="en-US" dirty="0">
                <a:latin typeface="Comic Sans MS" panose="030F0702030302020204" pitchFamily="66" charset="0"/>
              </a:rPr>
              <a:t>Severe Acute Respiratory Syndrome Coronavirus, SARS-CoV-2, causes the coronavirus disease called COVID-19</a:t>
            </a:r>
          </a:p>
        </p:txBody>
      </p:sp>
    </p:spTree>
    <p:extLst>
      <p:ext uri="{BB962C8B-B14F-4D97-AF65-F5344CB8AC3E}">
        <p14:creationId xmlns:p14="http://schemas.microsoft.com/office/powerpoint/2010/main" val="225632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0502B101-F538-484F-B1DC-34B9341A5788}"/>
              </a:ext>
            </a:extLst>
          </p:cNvPr>
          <p:cNvPicPr>
            <a:picLocks noChangeAspect="1"/>
          </p:cNvPicPr>
          <p:nvPr/>
        </p:nvPicPr>
        <p:blipFill rotWithShape="1">
          <a:blip r:embed="rId2">
            <a:extLst>
              <a:ext uri="{28A0092B-C50C-407E-A947-70E740481C1C}">
                <a14:useLocalDpi xmlns:a14="http://schemas.microsoft.com/office/drawing/2010/main" val="0"/>
              </a:ext>
            </a:extLst>
          </a:blip>
          <a:srcRect l="54461" t="17388" r="21154" b="72072"/>
          <a:stretch/>
        </p:blipFill>
        <p:spPr>
          <a:xfrm>
            <a:off x="1788156" y="373287"/>
            <a:ext cx="2787182" cy="843280"/>
          </a:xfrm>
          <a:prstGeom prst="rect">
            <a:avLst/>
          </a:prstGeom>
        </p:spPr>
      </p:pic>
      <p:sp>
        <p:nvSpPr>
          <p:cNvPr id="10" name="Oval 9">
            <a:extLst>
              <a:ext uri="{FF2B5EF4-FFF2-40B4-BE49-F238E27FC236}">
                <a16:creationId xmlns:a16="http://schemas.microsoft.com/office/drawing/2014/main" id="{DFD9AD5B-4986-4D17-8EB9-1A51466BA51A}"/>
              </a:ext>
            </a:extLst>
          </p:cNvPr>
          <p:cNvSpPr/>
          <p:nvPr/>
        </p:nvSpPr>
        <p:spPr>
          <a:xfrm rot="20160000">
            <a:off x="3718196" y="3812717"/>
            <a:ext cx="711925" cy="634485"/>
          </a:xfrm>
          <a:prstGeom prst="ellipse">
            <a:avLst/>
          </a:prstGeom>
          <a:gradFill flip="none" rotWithShape="1">
            <a:gsLst>
              <a:gs pos="0">
                <a:sysClr val="window" lastClr="FFFFFF"/>
              </a:gs>
              <a:gs pos="93000">
                <a:schemeClr val="accent2">
                  <a:lumMod val="75000"/>
                </a:schemeClr>
              </a:gs>
            </a:gsLst>
            <a:path path="shape">
              <a:fillToRect l="50000" t="50000" r="50000" b="50000"/>
            </a:path>
            <a:tileRect/>
          </a:gradFill>
          <a:ln w="25400" cap="flat" cmpd="sng" algn="ctr">
            <a:solidFill>
              <a:schemeClr val="accent2">
                <a:lumMod val="75000"/>
              </a:scheme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9" name="Freeform: Shape 8">
            <a:extLst>
              <a:ext uri="{FF2B5EF4-FFF2-40B4-BE49-F238E27FC236}">
                <a16:creationId xmlns:a16="http://schemas.microsoft.com/office/drawing/2014/main" id="{7CBF415C-38C3-4A62-8F21-79C073894E91}"/>
              </a:ext>
            </a:extLst>
          </p:cNvPr>
          <p:cNvSpPr/>
          <p:nvPr/>
        </p:nvSpPr>
        <p:spPr>
          <a:xfrm rot="20160000">
            <a:off x="2725669" y="2712720"/>
            <a:ext cx="2696982" cy="2834477"/>
          </a:xfrm>
          <a:custGeom>
            <a:avLst/>
            <a:gdLst>
              <a:gd name="connsiteX0" fmla="*/ 266700 w 793932"/>
              <a:gd name="connsiteY0" fmla="*/ 1344 h 834406"/>
              <a:gd name="connsiteX1" fmla="*/ 260350 w 793932"/>
              <a:gd name="connsiteY1" fmla="*/ 52144 h 834406"/>
              <a:gd name="connsiteX2" fmla="*/ 254000 w 793932"/>
              <a:gd name="connsiteY2" fmla="*/ 71194 h 834406"/>
              <a:gd name="connsiteX3" fmla="*/ 234950 w 793932"/>
              <a:gd name="connsiteY3" fmla="*/ 160094 h 834406"/>
              <a:gd name="connsiteX4" fmla="*/ 215900 w 793932"/>
              <a:gd name="connsiteY4" fmla="*/ 236294 h 834406"/>
              <a:gd name="connsiteX5" fmla="*/ 203200 w 793932"/>
              <a:gd name="connsiteY5" fmla="*/ 255344 h 834406"/>
              <a:gd name="connsiteX6" fmla="*/ 196850 w 793932"/>
              <a:gd name="connsiteY6" fmla="*/ 280744 h 834406"/>
              <a:gd name="connsiteX7" fmla="*/ 165100 w 793932"/>
              <a:gd name="connsiteY7" fmla="*/ 325194 h 834406"/>
              <a:gd name="connsiteX8" fmla="*/ 120650 w 793932"/>
              <a:gd name="connsiteY8" fmla="*/ 350594 h 834406"/>
              <a:gd name="connsiteX9" fmla="*/ 88900 w 793932"/>
              <a:gd name="connsiteY9" fmla="*/ 382344 h 834406"/>
              <a:gd name="connsiteX10" fmla="*/ 76200 w 793932"/>
              <a:gd name="connsiteY10" fmla="*/ 401394 h 834406"/>
              <a:gd name="connsiteX11" fmla="*/ 57150 w 793932"/>
              <a:gd name="connsiteY11" fmla="*/ 420444 h 834406"/>
              <a:gd name="connsiteX12" fmla="*/ 31750 w 793932"/>
              <a:gd name="connsiteY12" fmla="*/ 458544 h 834406"/>
              <a:gd name="connsiteX13" fmla="*/ 19050 w 793932"/>
              <a:gd name="connsiteY13" fmla="*/ 477594 h 834406"/>
              <a:gd name="connsiteX14" fmla="*/ 0 w 793932"/>
              <a:gd name="connsiteY14" fmla="*/ 496644 h 834406"/>
              <a:gd name="connsiteX15" fmla="*/ 63500 w 793932"/>
              <a:gd name="connsiteY15" fmla="*/ 534744 h 834406"/>
              <a:gd name="connsiteX16" fmla="*/ 114300 w 793932"/>
              <a:gd name="connsiteY16" fmla="*/ 547444 h 834406"/>
              <a:gd name="connsiteX17" fmla="*/ 146050 w 793932"/>
              <a:gd name="connsiteY17" fmla="*/ 579194 h 834406"/>
              <a:gd name="connsiteX18" fmla="*/ 165100 w 793932"/>
              <a:gd name="connsiteY18" fmla="*/ 591894 h 834406"/>
              <a:gd name="connsiteX19" fmla="*/ 203200 w 793932"/>
              <a:gd name="connsiteY19" fmla="*/ 617294 h 834406"/>
              <a:gd name="connsiteX20" fmla="*/ 215900 w 793932"/>
              <a:gd name="connsiteY20" fmla="*/ 655394 h 834406"/>
              <a:gd name="connsiteX21" fmla="*/ 234950 w 793932"/>
              <a:gd name="connsiteY21" fmla="*/ 693494 h 834406"/>
              <a:gd name="connsiteX22" fmla="*/ 254000 w 793932"/>
              <a:gd name="connsiteY22" fmla="*/ 731594 h 834406"/>
              <a:gd name="connsiteX23" fmla="*/ 260350 w 793932"/>
              <a:gd name="connsiteY23" fmla="*/ 788744 h 834406"/>
              <a:gd name="connsiteX24" fmla="*/ 266700 w 793932"/>
              <a:gd name="connsiteY24" fmla="*/ 833194 h 834406"/>
              <a:gd name="connsiteX25" fmla="*/ 285750 w 793932"/>
              <a:gd name="connsiteY25" fmla="*/ 814144 h 834406"/>
              <a:gd name="connsiteX26" fmla="*/ 304800 w 793932"/>
              <a:gd name="connsiteY26" fmla="*/ 807794 h 834406"/>
              <a:gd name="connsiteX27" fmla="*/ 330200 w 793932"/>
              <a:gd name="connsiteY27" fmla="*/ 776044 h 834406"/>
              <a:gd name="connsiteX28" fmla="*/ 336550 w 793932"/>
              <a:gd name="connsiteY28" fmla="*/ 756994 h 834406"/>
              <a:gd name="connsiteX29" fmla="*/ 400050 w 793932"/>
              <a:gd name="connsiteY29" fmla="*/ 699844 h 834406"/>
              <a:gd name="connsiteX30" fmla="*/ 463550 w 793932"/>
              <a:gd name="connsiteY30" fmla="*/ 649044 h 834406"/>
              <a:gd name="connsiteX31" fmla="*/ 482600 w 793932"/>
              <a:gd name="connsiteY31" fmla="*/ 642694 h 834406"/>
              <a:gd name="connsiteX32" fmla="*/ 742950 w 793932"/>
              <a:gd name="connsiteY32" fmla="*/ 649044 h 834406"/>
              <a:gd name="connsiteX33" fmla="*/ 762000 w 793932"/>
              <a:gd name="connsiteY33" fmla="*/ 661744 h 834406"/>
              <a:gd name="connsiteX34" fmla="*/ 781050 w 793932"/>
              <a:gd name="connsiteY34" fmla="*/ 668094 h 834406"/>
              <a:gd name="connsiteX35" fmla="*/ 793750 w 793932"/>
              <a:gd name="connsiteY35" fmla="*/ 649044 h 834406"/>
              <a:gd name="connsiteX36" fmla="*/ 781050 w 793932"/>
              <a:gd name="connsiteY36" fmla="*/ 598244 h 834406"/>
              <a:gd name="connsiteX37" fmla="*/ 768350 w 793932"/>
              <a:gd name="connsiteY37" fmla="*/ 522044 h 834406"/>
              <a:gd name="connsiteX38" fmla="*/ 755650 w 793932"/>
              <a:gd name="connsiteY38" fmla="*/ 483944 h 834406"/>
              <a:gd name="connsiteX39" fmla="*/ 749300 w 793932"/>
              <a:gd name="connsiteY39" fmla="*/ 464894 h 834406"/>
              <a:gd name="connsiteX40" fmla="*/ 730250 w 793932"/>
              <a:gd name="connsiteY40" fmla="*/ 395044 h 834406"/>
              <a:gd name="connsiteX41" fmla="*/ 723900 w 793932"/>
              <a:gd name="connsiteY41" fmla="*/ 375994 h 834406"/>
              <a:gd name="connsiteX42" fmla="*/ 730250 w 793932"/>
              <a:gd name="connsiteY42" fmla="*/ 261694 h 834406"/>
              <a:gd name="connsiteX43" fmla="*/ 736600 w 793932"/>
              <a:gd name="connsiteY43" fmla="*/ 242644 h 834406"/>
              <a:gd name="connsiteX44" fmla="*/ 755650 w 793932"/>
              <a:gd name="connsiteY44" fmla="*/ 229944 h 834406"/>
              <a:gd name="connsiteX45" fmla="*/ 711200 w 793932"/>
              <a:gd name="connsiteY45" fmla="*/ 210894 h 834406"/>
              <a:gd name="connsiteX46" fmla="*/ 692150 w 793932"/>
              <a:gd name="connsiteY46" fmla="*/ 204544 h 834406"/>
              <a:gd name="connsiteX47" fmla="*/ 615950 w 793932"/>
              <a:gd name="connsiteY47" fmla="*/ 191844 h 834406"/>
              <a:gd name="connsiteX48" fmla="*/ 590550 w 793932"/>
              <a:gd name="connsiteY48" fmla="*/ 179144 h 834406"/>
              <a:gd name="connsiteX49" fmla="*/ 552450 w 793932"/>
              <a:gd name="connsiteY49" fmla="*/ 166444 h 834406"/>
              <a:gd name="connsiteX50" fmla="*/ 533400 w 793932"/>
              <a:gd name="connsiteY50" fmla="*/ 160094 h 834406"/>
              <a:gd name="connsiteX51" fmla="*/ 508000 w 793932"/>
              <a:gd name="connsiteY51" fmla="*/ 147394 h 834406"/>
              <a:gd name="connsiteX52" fmla="*/ 450850 w 793932"/>
              <a:gd name="connsiteY52" fmla="*/ 115644 h 834406"/>
              <a:gd name="connsiteX53" fmla="*/ 431800 w 793932"/>
              <a:gd name="connsiteY53" fmla="*/ 96594 h 834406"/>
              <a:gd name="connsiteX54" fmla="*/ 406400 w 793932"/>
              <a:gd name="connsiteY54" fmla="*/ 90244 h 834406"/>
              <a:gd name="connsiteX55" fmla="*/ 387350 w 793932"/>
              <a:gd name="connsiteY55" fmla="*/ 77544 h 834406"/>
              <a:gd name="connsiteX56" fmla="*/ 361950 w 793932"/>
              <a:gd name="connsiteY56" fmla="*/ 58494 h 834406"/>
              <a:gd name="connsiteX57" fmla="*/ 349250 w 793932"/>
              <a:gd name="connsiteY57" fmla="*/ 39444 h 834406"/>
              <a:gd name="connsiteX58" fmla="*/ 266700 w 793932"/>
              <a:gd name="connsiteY58" fmla="*/ 1344 h 8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93932" h="834406">
                <a:moveTo>
                  <a:pt x="266700" y="1344"/>
                </a:moveTo>
                <a:cubicBezTo>
                  <a:pt x="251883" y="3461"/>
                  <a:pt x="263403" y="35354"/>
                  <a:pt x="260350" y="52144"/>
                </a:cubicBezTo>
                <a:cubicBezTo>
                  <a:pt x="259153" y="58730"/>
                  <a:pt x="255839" y="64758"/>
                  <a:pt x="254000" y="71194"/>
                </a:cubicBezTo>
                <a:cubicBezTo>
                  <a:pt x="247062" y="95476"/>
                  <a:pt x="237866" y="142598"/>
                  <a:pt x="234950" y="160094"/>
                </a:cubicBezTo>
                <a:cubicBezTo>
                  <a:pt x="231776" y="179138"/>
                  <a:pt x="227081" y="219523"/>
                  <a:pt x="215900" y="236294"/>
                </a:cubicBezTo>
                <a:lnTo>
                  <a:pt x="203200" y="255344"/>
                </a:lnTo>
                <a:cubicBezTo>
                  <a:pt x="201083" y="263811"/>
                  <a:pt x="200288" y="272722"/>
                  <a:pt x="196850" y="280744"/>
                </a:cubicBezTo>
                <a:cubicBezTo>
                  <a:pt x="194146" y="287054"/>
                  <a:pt x="166726" y="323568"/>
                  <a:pt x="165100" y="325194"/>
                </a:cubicBezTo>
                <a:cubicBezTo>
                  <a:pt x="156125" y="334169"/>
                  <a:pt x="130611" y="345614"/>
                  <a:pt x="120650" y="350594"/>
                </a:cubicBezTo>
                <a:cubicBezTo>
                  <a:pt x="86783" y="401394"/>
                  <a:pt x="131233" y="340011"/>
                  <a:pt x="88900" y="382344"/>
                </a:cubicBezTo>
                <a:cubicBezTo>
                  <a:pt x="83504" y="387740"/>
                  <a:pt x="81086" y="395531"/>
                  <a:pt x="76200" y="401394"/>
                </a:cubicBezTo>
                <a:cubicBezTo>
                  <a:pt x="70451" y="408293"/>
                  <a:pt x="62663" y="413355"/>
                  <a:pt x="57150" y="420444"/>
                </a:cubicBezTo>
                <a:cubicBezTo>
                  <a:pt x="47779" y="432492"/>
                  <a:pt x="40217" y="445844"/>
                  <a:pt x="31750" y="458544"/>
                </a:cubicBezTo>
                <a:cubicBezTo>
                  <a:pt x="27517" y="464894"/>
                  <a:pt x="24446" y="472198"/>
                  <a:pt x="19050" y="477594"/>
                </a:cubicBezTo>
                <a:lnTo>
                  <a:pt x="0" y="496644"/>
                </a:lnTo>
                <a:cubicBezTo>
                  <a:pt x="23867" y="514544"/>
                  <a:pt x="33231" y="523934"/>
                  <a:pt x="63500" y="534744"/>
                </a:cubicBezTo>
                <a:cubicBezTo>
                  <a:pt x="79938" y="540615"/>
                  <a:pt x="114300" y="547444"/>
                  <a:pt x="114300" y="547444"/>
                </a:cubicBezTo>
                <a:cubicBezTo>
                  <a:pt x="165100" y="581311"/>
                  <a:pt x="103717" y="536861"/>
                  <a:pt x="146050" y="579194"/>
                </a:cubicBezTo>
                <a:cubicBezTo>
                  <a:pt x="151446" y="584590"/>
                  <a:pt x="159237" y="587008"/>
                  <a:pt x="165100" y="591894"/>
                </a:cubicBezTo>
                <a:cubicBezTo>
                  <a:pt x="196811" y="618320"/>
                  <a:pt x="169722" y="606135"/>
                  <a:pt x="203200" y="617294"/>
                </a:cubicBezTo>
                <a:cubicBezTo>
                  <a:pt x="207433" y="629994"/>
                  <a:pt x="208474" y="644255"/>
                  <a:pt x="215900" y="655394"/>
                </a:cubicBezTo>
                <a:cubicBezTo>
                  <a:pt x="252296" y="709989"/>
                  <a:pt x="208660" y="640914"/>
                  <a:pt x="234950" y="693494"/>
                </a:cubicBezTo>
                <a:cubicBezTo>
                  <a:pt x="259569" y="742733"/>
                  <a:pt x="238039" y="683711"/>
                  <a:pt x="254000" y="731594"/>
                </a:cubicBezTo>
                <a:cubicBezTo>
                  <a:pt x="256117" y="750644"/>
                  <a:pt x="257973" y="769725"/>
                  <a:pt x="260350" y="788744"/>
                </a:cubicBezTo>
                <a:cubicBezTo>
                  <a:pt x="262206" y="803596"/>
                  <a:pt x="256117" y="822611"/>
                  <a:pt x="266700" y="833194"/>
                </a:cubicBezTo>
                <a:cubicBezTo>
                  <a:pt x="273050" y="839544"/>
                  <a:pt x="278278" y="819125"/>
                  <a:pt x="285750" y="814144"/>
                </a:cubicBezTo>
                <a:cubicBezTo>
                  <a:pt x="291319" y="810431"/>
                  <a:pt x="298450" y="809911"/>
                  <a:pt x="304800" y="807794"/>
                </a:cubicBezTo>
                <a:cubicBezTo>
                  <a:pt x="320692" y="744226"/>
                  <a:pt x="296797" y="809447"/>
                  <a:pt x="330200" y="776044"/>
                </a:cubicBezTo>
                <a:cubicBezTo>
                  <a:pt x="334933" y="771311"/>
                  <a:pt x="332441" y="762278"/>
                  <a:pt x="336550" y="756994"/>
                </a:cubicBezTo>
                <a:cubicBezTo>
                  <a:pt x="374614" y="708055"/>
                  <a:pt x="364713" y="731648"/>
                  <a:pt x="400050" y="699844"/>
                </a:cubicBezTo>
                <a:cubicBezTo>
                  <a:pt x="442425" y="661707"/>
                  <a:pt x="423360" y="666268"/>
                  <a:pt x="463550" y="649044"/>
                </a:cubicBezTo>
                <a:cubicBezTo>
                  <a:pt x="469702" y="646407"/>
                  <a:pt x="476250" y="644811"/>
                  <a:pt x="482600" y="642694"/>
                </a:cubicBezTo>
                <a:cubicBezTo>
                  <a:pt x="569383" y="644811"/>
                  <a:pt x="656342" y="643139"/>
                  <a:pt x="742950" y="649044"/>
                </a:cubicBezTo>
                <a:cubicBezTo>
                  <a:pt x="750564" y="649563"/>
                  <a:pt x="755174" y="658331"/>
                  <a:pt x="762000" y="661744"/>
                </a:cubicBezTo>
                <a:cubicBezTo>
                  <a:pt x="767987" y="664737"/>
                  <a:pt x="774700" y="665977"/>
                  <a:pt x="781050" y="668094"/>
                </a:cubicBezTo>
                <a:cubicBezTo>
                  <a:pt x="785283" y="661744"/>
                  <a:pt x="792803" y="656617"/>
                  <a:pt x="793750" y="649044"/>
                </a:cubicBezTo>
                <a:cubicBezTo>
                  <a:pt x="795434" y="635573"/>
                  <a:pt x="785016" y="612127"/>
                  <a:pt x="781050" y="598244"/>
                </a:cubicBezTo>
                <a:cubicBezTo>
                  <a:pt x="764196" y="539256"/>
                  <a:pt x="788228" y="614809"/>
                  <a:pt x="768350" y="522044"/>
                </a:cubicBezTo>
                <a:cubicBezTo>
                  <a:pt x="765545" y="508954"/>
                  <a:pt x="759883" y="496644"/>
                  <a:pt x="755650" y="483944"/>
                </a:cubicBezTo>
                <a:cubicBezTo>
                  <a:pt x="753533" y="477594"/>
                  <a:pt x="750613" y="471458"/>
                  <a:pt x="749300" y="464894"/>
                </a:cubicBezTo>
                <a:cubicBezTo>
                  <a:pt x="740325" y="420017"/>
                  <a:pt x="746363" y="443383"/>
                  <a:pt x="730250" y="395044"/>
                </a:cubicBezTo>
                <a:lnTo>
                  <a:pt x="723900" y="375994"/>
                </a:lnTo>
                <a:cubicBezTo>
                  <a:pt x="726017" y="337894"/>
                  <a:pt x="726632" y="299681"/>
                  <a:pt x="730250" y="261694"/>
                </a:cubicBezTo>
                <a:cubicBezTo>
                  <a:pt x="730885" y="255031"/>
                  <a:pt x="732419" y="247871"/>
                  <a:pt x="736600" y="242644"/>
                </a:cubicBezTo>
                <a:cubicBezTo>
                  <a:pt x="741368" y="236685"/>
                  <a:pt x="749300" y="234177"/>
                  <a:pt x="755650" y="229944"/>
                </a:cubicBezTo>
                <a:cubicBezTo>
                  <a:pt x="726649" y="210610"/>
                  <a:pt x="747079" y="221145"/>
                  <a:pt x="711200" y="210894"/>
                </a:cubicBezTo>
                <a:cubicBezTo>
                  <a:pt x="704764" y="209055"/>
                  <a:pt x="698736" y="205741"/>
                  <a:pt x="692150" y="204544"/>
                </a:cubicBezTo>
                <a:cubicBezTo>
                  <a:pt x="668286" y="200205"/>
                  <a:pt x="639701" y="200751"/>
                  <a:pt x="615950" y="191844"/>
                </a:cubicBezTo>
                <a:cubicBezTo>
                  <a:pt x="607087" y="188520"/>
                  <a:pt x="599339" y="182660"/>
                  <a:pt x="590550" y="179144"/>
                </a:cubicBezTo>
                <a:cubicBezTo>
                  <a:pt x="578121" y="174172"/>
                  <a:pt x="565150" y="170677"/>
                  <a:pt x="552450" y="166444"/>
                </a:cubicBezTo>
                <a:cubicBezTo>
                  <a:pt x="546100" y="164327"/>
                  <a:pt x="539387" y="163087"/>
                  <a:pt x="533400" y="160094"/>
                </a:cubicBezTo>
                <a:cubicBezTo>
                  <a:pt x="524933" y="155861"/>
                  <a:pt x="516117" y="152264"/>
                  <a:pt x="508000" y="147394"/>
                </a:cubicBezTo>
                <a:cubicBezTo>
                  <a:pt x="453413" y="114642"/>
                  <a:pt x="489168" y="128417"/>
                  <a:pt x="450850" y="115644"/>
                </a:cubicBezTo>
                <a:cubicBezTo>
                  <a:pt x="444500" y="109294"/>
                  <a:pt x="439597" y="101049"/>
                  <a:pt x="431800" y="96594"/>
                </a:cubicBezTo>
                <a:cubicBezTo>
                  <a:pt x="424223" y="92264"/>
                  <a:pt x="414422" y="93682"/>
                  <a:pt x="406400" y="90244"/>
                </a:cubicBezTo>
                <a:cubicBezTo>
                  <a:pt x="399385" y="87238"/>
                  <a:pt x="393560" y="81980"/>
                  <a:pt x="387350" y="77544"/>
                </a:cubicBezTo>
                <a:cubicBezTo>
                  <a:pt x="378738" y="71393"/>
                  <a:pt x="369434" y="65978"/>
                  <a:pt x="361950" y="58494"/>
                </a:cubicBezTo>
                <a:cubicBezTo>
                  <a:pt x="356554" y="53098"/>
                  <a:pt x="355722" y="43489"/>
                  <a:pt x="349250" y="39444"/>
                </a:cubicBezTo>
                <a:cubicBezTo>
                  <a:pt x="276468" y="-6045"/>
                  <a:pt x="281517" y="-773"/>
                  <a:pt x="266700" y="1344"/>
                </a:cubicBezTo>
                <a:close/>
              </a:path>
            </a:pathLst>
          </a:custGeom>
          <a:gradFill flip="none" rotWithShape="1">
            <a:gsLst>
              <a:gs pos="0">
                <a:srgbClr val="4F81BD">
                  <a:lumMod val="5000"/>
                  <a:lumOff val="95000"/>
                </a:srgbClr>
              </a:gs>
              <a:gs pos="0">
                <a:sysClr val="window" lastClr="FFFFFF">
                  <a:alpha val="51000"/>
                </a:sysClr>
              </a:gs>
              <a:gs pos="100000">
                <a:schemeClr val="accent2">
                  <a:lumMod val="75000"/>
                </a:schemeClr>
              </a:gs>
            </a:gsLst>
            <a:path path="shape">
              <a:fillToRect l="50000" t="50000" r="50000" b="50000"/>
            </a:path>
            <a:tileRect/>
          </a:gra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3C41F94D-2D09-45E9-8BB7-051D270B7D67}"/>
              </a:ext>
            </a:extLst>
          </p:cNvPr>
          <p:cNvGrpSpPr/>
          <p:nvPr/>
        </p:nvGrpSpPr>
        <p:grpSpPr>
          <a:xfrm>
            <a:off x="4429760" y="2855444"/>
            <a:ext cx="193040" cy="440278"/>
            <a:chOff x="4074160" y="2255520"/>
            <a:chExt cx="375920" cy="701040"/>
          </a:xfrm>
          <a:solidFill>
            <a:schemeClr val="accent6">
              <a:lumMod val="75000"/>
            </a:schemeClr>
          </a:solidFill>
        </p:grpSpPr>
        <p:sp>
          <p:nvSpPr>
            <p:cNvPr id="4" name="Rectangle 3">
              <a:extLst>
                <a:ext uri="{FF2B5EF4-FFF2-40B4-BE49-F238E27FC236}">
                  <a16:creationId xmlns:a16="http://schemas.microsoft.com/office/drawing/2014/main" id="{8678ABD8-0F1D-4F28-823C-D63EED311FDD}"/>
                </a:ext>
              </a:extLst>
            </p:cNvPr>
            <p:cNvSpPr/>
            <p:nvPr/>
          </p:nvSpPr>
          <p:spPr>
            <a:xfrm rot="5400000">
              <a:off x="4013200" y="2631440"/>
              <a:ext cx="487680" cy="16256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31333BAD-ED2E-4776-A818-795019F47A7E}"/>
                </a:ext>
              </a:extLst>
            </p:cNvPr>
            <p:cNvSpPr/>
            <p:nvPr/>
          </p:nvSpPr>
          <p:spPr>
            <a:xfrm rot="5400000">
              <a:off x="4109720" y="2219960"/>
              <a:ext cx="304800" cy="375920"/>
            </a:xfrm>
            <a:prstGeom prst="chevr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07437BD1-C305-4C83-BAC5-30A975E69DDB}"/>
              </a:ext>
            </a:extLst>
          </p:cNvPr>
          <p:cNvSpPr>
            <a:spLocks noGrp="1"/>
          </p:cNvSpPr>
          <p:nvPr>
            <p:ph type="title"/>
          </p:nvPr>
        </p:nvSpPr>
        <p:spPr>
          <a:xfrm>
            <a:off x="679450" y="5434796"/>
            <a:ext cx="7886700" cy="1325563"/>
          </a:xfrm>
        </p:spPr>
        <p:txBody>
          <a:bodyPr>
            <a:normAutofit/>
          </a:bodyPr>
          <a:lstStyle/>
          <a:p>
            <a:r>
              <a:rPr lang="en-US" sz="3200" dirty="0">
                <a:latin typeface="Arial" panose="020B0604020202020204" pitchFamily="34" charset="0"/>
                <a:cs typeface="Arial" panose="020B0604020202020204" pitchFamily="34" charset="0"/>
              </a:rPr>
              <a:t>SARS-CoV-2 binds and enters cells to infect</a:t>
            </a:r>
          </a:p>
        </p:txBody>
      </p:sp>
    </p:spTree>
    <p:extLst>
      <p:ext uri="{BB962C8B-B14F-4D97-AF65-F5344CB8AC3E}">
        <p14:creationId xmlns:p14="http://schemas.microsoft.com/office/powerpoint/2010/main" val="5220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33333E-6 -7.40741E-7 L 0.125 -7.40741E-7 C 0.18107 -7.40741E-7 0.25 0.06898 0.25 0.125 L 0.25 0.25 " pathEditMode="relative" rAng="0" ptsTypes="AAAA">
                                      <p:cBhvr>
                                        <p:cTn id="6" dur="2000" fill="hold"/>
                                        <p:tgtEl>
                                          <p:spTgt spid="11"/>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1D08-7CC8-4D9A-88D3-7828535AF8F6}"/>
              </a:ext>
            </a:extLst>
          </p:cNvPr>
          <p:cNvSpPr>
            <a:spLocks noGrp="1"/>
          </p:cNvSpPr>
          <p:nvPr>
            <p:ph type="title"/>
          </p:nvPr>
        </p:nvSpPr>
        <p:spPr>
          <a:xfrm>
            <a:off x="458203" y="166855"/>
            <a:ext cx="7886700" cy="1325563"/>
          </a:xfrm>
        </p:spPr>
        <p:txBody>
          <a:bodyPr/>
          <a:lstStyle/>
          <a:p>
            <a:r>
              <a:rPr lang="en-US" dirty="0"/>
              <a:t>SARS-CoV-2 variants</a:t>
            </a:r>
          </a:p>
        </p:txBody>
      </p:sp>
      <p:pic>
        <p:nvPicPr>
          <p:cNvPr id="3074" name="Picture 2">
            <a:extLst>
              <a:ext uri="{FF2B5EF4-FFF2-40B4-BE49-F238E27FC236}">
                <a16:creationId xmlns:a16="http://schemas.microsoft.com/office/drawing/2014/main" id="{ADC1B825-112F-4EC6-88CD-B40132617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342" y="2514225"/>
            <a:ext cx="4086225" cy="3791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DEF6FD-2F6C-4159-8478-90F02559F84D}"/>
              </a:ext>
            </a:extLst>
          </p:cNvPr>
          <p:cNvSpPr txBox="1"/>
          <p:nvPr/>
        </p:nvSpPr>
        <p:spPr>
          <a:xfrm>
            <a:off x="315328" y="6074735"/>
            <a:ext cx="8172450" cy="461665"/>
          </a:xfrm>
          <a:prstGeom prst="rect">
            <a:avLst/>
          </a:prstGeom>
          <a:noFill/>
        </p:spPr>
        <p:txBody>
          <a:bodyPr wrap="square" rtlCol="0">
            <a:spAutoFit/>
          </a:bodyPr>
          <a:lstStyle/>
          <a:p>
            <a:r>
              <a:rPr lang="en-US" sz="1200" dirty="0"/>
              <a:t>https://www.nytimes.com/interactive/2021/health/coronavirus-variant-tracker.html?fbclid=IwAR1UdiDeCp-Il5WobEGJlYTOtNwGtCq4-28nHskzcHkIumUJex7SpsHBBjA</a:t>
            </a:r>
          </a:p>
        </p:txBody>
      </p:sp>
      <p:sp>
        <p:nvSpPr>
          <p:cNvPr id="5" name="TextBox 4">
            <a:extLst>
              <a:ext uri="{FF2B5EF4-FFF2-40B4-BE49-F238E27FC236}">
                <a16:creationId xmlns:a16="http://schemas.microsoft.com/office/drawing/2014/main" id="{7AF67C50-AEA5-4957-A710-2B6FA19BFE3E}"/>
              </a:ext>
            </a:extLst>
          </p:cNvPr>
          <p:cNvSpPr txBox="1"/>
          <p:nvPr/>
        </p:nvSpPr>
        <p:spPr>
          <a:xfrm>
            <a:off x="6032567" y="3613861"/>
            <a:ext cx="2446375" cy="923330"/>
          </a:xfrm>
          <a:prstGeom prst="rect">
            <a:avLst/>
          </a:prstGeom>
          <a:noFill/>
        </p:spPr>
        <p:txBody>
          <a:bodyPr wrap="none" rtlCol="0">
            <a:spAutoFit/>
          </a:bodyPr>
          <a:lstStyle/>
          <a:p>
            <a:r>
              <a:rPr lang="en-US" dirty="0"/>
              <a:t>Mutations in the B.1.1.7</a:t>
            </a:r>
          </a:p>
          <a:p>
            <a:r>
              <a:rPr lang="en-US" dirty="0"/>
              <a:t>variant (UK variant)</a:t>
            </a:r>
          </a:p>
          <a:p>
            <a:r>
              <a:rPr lang="en-US" dirty="0"/>
              <a:t>More infectious</a:t>
            </a:r>
          </a:p>
        </p:txBody>
      </p:sp>
      <p:sp>
        <p:nvSpPr>
          <p:cNvPr id="6" name="TextBox 5">
            <a:extLst>
              <a:ext uri="{FF2B5EF4-FFF2-40B4-BE49-F238E27FC236}">
                <a16:creationId xmlns:a16="http://schemas.microsoft.com/office/drawing/2014/main" id="{559E90BB-EE6A-4F1E-A436-8A711A773349}"/>
              </a:ext>
            </a:extLst>
          </p:cNvPr>
          <p:cNvSpPr txBox="1"/>
          <p:nvPr/>
        </p:nvSpPr>
        <p:spPr>
          <a:xfrm>
            <a:off x="458203" y="1161219"/>
            <a:ext cx="6600012" cy="1477328"/>
          </a:xfrm>
          <a:prstGeom prst="rect">
            <a:avLst/>
          </a:prstGeom>
          <a:noFill/>
        </p:spPr>
        <p:txBody>
          <a:bodyPr wrap="none" rtlCol="0">
            <a:spAutoFit/>
          </a:bodyPr>
          <a:lstStyle/>
          <a:p>
            <a:pPr marL="285750" indent="-285750">
              <a:buFont typeface="Arial" panose="020B0604020202020204" pitchFamily="34" charset="0"/>
              <a:buChar char="•"/>
            </a:pPr>
            <a:r>
              <a:rPr lang="en-US" dirty="0"/>
              <a:t>Original strain that is circulating=wildtype</a:t>
            </a:r>
          </a:p>
          <a:p>
            <a:pPr marL="285750" indent="-285750">
              <a:buFont typeface="Arial" panose="020B0604020202020204" pitchFamily="34" charset="0"/>
              <a:buChar char="•"/>
            </a:pPr>
            <a:r>
              <a:rPr lang="en-US" dirty="0"/>
              <a:t>Mutations can occur called a “variant”.</a:t>
            </a:r>
          </a:p>
          <a:p>
            <a:pPr marL="285750" indent="-285750">
              <a:buFont typeface="Arial" panose="020B0604020202020204" pitchFamily="34" charset="0"/>
              <a:buChar char="•"/>
            </a:pPr>
            <a:r>
              <a:rPr lang="en-US" dirty="0"/>
              <a:t>Mutations can affect the function.</a:t>
            </a:r>
          </a:p>
          <a:p>
            <a:pPr marL="285750" indent="-285750">
              <a:buFont typeface="Arial" panose="020B0604020202020204" pitchFamily="34" charset="0"/>
              <a:buChar char="•"/>
            </a:pPr>
            <a:r>
              <a:rPr lang="en-US" dirty="0"/>
              <a:t>These can be called strains. </a:t>
            </a:r>
          </a:p>
          <a:p>
            <a:pPr marL="285750" indent="-285750">
              <a:buFont typeface="Arial" panose="020B0604020202020204" pitchFamily="34" charset="0"/>
              <a:buChar char="•"/>
            </a:pPr>
            <a:r>
              <a:rPr lang="en-US" b="0" i="0" dirty="0">
                <a:solidFill>
                  <a:srgbClr val="333333"/>
                </a:solidFill>
                <a:effectLst/>
                <a:latin typeface="nyt-imperial"/>
              </a:rPr>
              <a:t>COVID-19 is caused by a coronavirus strain known as SARS-CoV-2.</a:t>
            </a:r>
            <a:endParaRPr lang="en-US" dirty="0"/>
          </a:p>
        </p:txBody>
      </p:sp>
    </p:spTree>
    <p:extLst>
      <p:ext uri="{BB962C8B-B14F-4D97-AF65-F5344CB8AC3E}">
        <p14:creationId xmlns:p14="http://schemas.microsoft.com/office/powerpoint/2010/main" val="55366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ction cup">
            <a:extLst>
              <a:ext uri="{FF2B5EF4-FFF2-40B4-BE49-F238E27FC236}">
                <a16:creationId xmlns:a16="http://schemas.microsoft.com/office/drawing/2014/main" id="{057B3F98-F76F-4862-B0E9-F29504E52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14" y="123016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E171A5-0AE7-4583-81E1-142BEEBEF6BD}"/>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SARS-CoV-2 variants may make the spike protein bind better to our cells</a:t>
            </a:r>
          </a:p>
        </p:txBody>
      </p:sp>
    </p:spTree>
    <p:extLst>
      <p:ext uri="{BB962C8B-B14F-4D97-AF65-F5344CB8AC3E}">
        <p14:creationId xmlns:p14="http://schemas.microsoft.com/office/powerpoint/2010/main" val="115621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C401-AA9E-405E-BC79-2E79DD9E78C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are SARS-CoV-2 variants worrisome?</a:t>
            </a:r>
          </a:p>
        </p:txBody>
      </p:sp>
      <p:sp>
        <p:nvSpPr>
          <p:cNvPr id="3" name="TextBox 2">
            <a:extLst>
              <a:ext uri="{FF2B5EF4-FFF2-40B4-BE49-F238E27FC236}">
                <a16:creationId xmlns:a16="http://schemas.microsoft.com/office/drawing/2014/main" id="{151462D9-8ADC-4D23-8D11-655523B871BF}"/>
              </a:ext>
            </a:extLst>
          </p:cNvPr>
          <p:cNvSpPr txBox="1"/>
          <p:nvPr/>
        </p:nvSpPr>
        <p:spPr>
          <a:xfrm>
            <a:off x="533400" y="2066925"/>
            <a:ext cx="7886700" cy="2308324"/>
          </a:xfrm>
          <a:prstGeom prst="rect">
            <a:avLst/>
          </a:prstGeom>
          <a:noFill/>
        </p:spPr>
        <p:txBody>
          <a:bodyPr wrap="square" rtlCol="0">
            <a:spAutoFit/>
          </a:bodyPr>
          <a:lstStyle/>
          <a:p>
            <a:r>
              <a:rPr lang="en-US" sz="1600" dirty="0">
                <a:latin typeface="Comic Sans MS" panose="030F0702030302020204" pitchFamily="66" charset="0"/>
              </a:rPr>
              <a:t>More infectious (</a:t>
            </a:r>
            <a:r>
              <a:rPr lang="en-US" sz="1600" dirty="0" err="1">
                <a:latin typeface="Comic Sans MS" panose="030F0702030302020204" pitchFamily="66" charset="0"/>
              </a:rPr>
              <a:t>ie</a:t>
            </a:r>
            <a:r>
              <a:rPr lang="en-US" sz="1600" dirty="0">
                <a:latin typeface="Comic Sans MS" panose="030F0702030302020204" pitchFamily="66" charset="0"/>
              </a:rPr>
              <a:t>. Spreads more easily)</a:t>
            </a:r>
          </a:p>
          <a:p>
            <a:r>
              <a:rPr lang="en-US" sz="1600" dirty="0">
                <a:latin typeface="Comic Sans MS" panose="030F0702030302020204" pitchFamily="66" charset="0"/>
              </a:rPr>
              <a:t>	For example: B.1.1.7 is ~50%  more infectious</a:t>
            </a:r>
          </a:p>
          <a:p>
            <a:r>
              <a:rPr lang="en-US" sz="1600" dirty="0">
                <a:latin typeface="Comic Sans MS" panose="030F0702030302020204" pitchFamily="66" charset="0"/>
              </a:rPr>
              <a:t>Vaccines were made against the “wildtype” virus and may not be an effective</a:t>
            </a:r>
          </a:p>
          <a:p>
            <a:r>
              <a:rPr lang="en-US" sz="1600" dirty="0">
                <a:latin typeface="Comic Sans MS" panose="030F0702030302020204" pitchFamily="66" charset="0"/>
              </a:rPr>
              <a:t>	against different variants</a:t>
            </a:r>
          </a:p>
          <a:p>
            <a:r>
              <a:rPr lang="en-US" sz="1600" dirty="0">
                <a:latin typeface="Comic Sans MS" panose="030F0702030302020204" pitchFamily="66" charset="0"/>
              </a:rPr>
              <a:t>	</a:t>
            </a:r>
            <a:r>
              <a:rPr lang="en-US" sz="1600" b="1" i="0" dirty="0">
                <a:solidFill>
                  <a:srgbClr val="000000"/>
                </a:solidFill>
                <a:effectLst/>
                <a:latin typeface="Comic Sans MS" panose="030F0702030302020204" pitchFamily="66" charset="0"/>
              </a:rPr>
              <a:t>B.1.351</a:t>
            </a:r>
            <a:r>
              <a:rPr lang="en-US" sz="1600" dirty="0">
                <a:solidFill>
                  <a:srgbClr val="000000"/>
                </a:solidFill>
                <a:latin typeface="Comic Sans MS" panose="030F0702030302020204" pitchFamily="66" charset="0"/>
              </a:rPr>
              <a:t> in South Africa Moderna vaccine-may be-less effective.  </a:t>
            </a:r>
            <a:endParaRPr lang="en-US" sz="1600" dirty="0">
              <a:latin typeface="Comic Sans MS" panose="030F0702030302020204" pitchFamily="66" charset="0"/>
            </a:endParaRPr>
          </a:p>
          <a:p>
            <a:r>
              <a:rPr lang="en-US" sz="1600" dirty="0">
                <a:latin typeface="Comic Sans MS" panose="030F0702030302020204" pitchFamily="66" charset="0"/>
              </a:rPr>
              <a:t>	</a:t>
            </a:r>
          </a:p>
          <a:p>
            <a:r>
              <a:rPr lang="en-US" sz="1600" dirty="0">
                <a:latin typeface="Comic Sans MS" panose="030F0702030302020204" pitchFamily="66" charset="0"/>
              </a:rPr>
              <a:t>Changes shape of the spike protein</a:t>
            </a:r>
          </a:p>
          <a:p>
            <a:r>
              <a:rPr lang="en-US" sz="1600" dirty="0">
                <a:latin typeface="Comic Sans MS" panose="030F0702030302020204" pitchFamily="66" charset="0"/>
              </a:rPr>
              <a:t>	antibodies (made from your immune system against the spike protein) may 	not bind as well.</a:t>
            </a:r>
          </a:p>
        </p:txBody>
      </p:sp>
      <p:sp>
        <p:nvSpPr>
          <p:cNvPr id="4" name="TextBox 3">
            <a:extLst>
              <a:ext uri="{FF2B5EF4-FFF2-40B4-BE49-F238E27FC236}">
                <a16:creationId xmlns:a16="http://schemas.microsoft.com/office/drawing/2014/main" id="{FA500B56-0C7A-4A4B-8828-AF618B0CC235}"/>
              </a:ext>
            </a:extLst>
          </p:cNvPr>
          <p:cNvSpPr txBox="1"/>
          <p:nvPr/>
        </p:nvSpPr>
        <p:spPr>
          <a:xfrm>
            <a:off x="387937" y="5876925"/>
            <a:ext cx="8368125" cy="338554"/>
          </a:xfrm>
          <a:prstGeom prst="rect">
            <a:avLst/>
          </a:prstGeom>
          <a:noFill/>
        </p:spPr>
        <p:txBody>
          <a:bodyPr wrap="none" rtlCol="0">
            <a:spAutoFit/>
          </a:bodyPr>
          <a:lstStyle/>
          <a:p>
            <a:r>
              <a:rPr lang="en-US" sz="1600" dirty="0">
                <a:hlinkClick r:id="rId2"/>
              </a:rPr>
              <a:t>https://www.cdc.gov/coronavirus/2019-ncov/cases-updates/variant-surveillance/variant-info.html</a:t>
            </a:r>
            <a:endParaRPr lang="en-US" sz="1600" dirty="0"/>
          </a:p>
        </p:txBody>
      </p:sp>
    </p:spTree>
    <p:extLst>
      <p:ext uri="{BB962C8B-B14F-4D97-AF65-F5344CB8AC3E}">
        <p14:creationId xmlns:p14="http://schemas.microsoft.com/office/powerpoint/2010/main" val="252846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D69E1A2F-B2D3-4180-837D-B2F26BA3AEA5}"/>
              </a:ext>
            </a:extLst>
          </p:cNvPr>
          <p:cNvPicPr>
            <a:picLocks noChangeAspect="1"/>
          </p:cNvPicPr>
          <p:nvPr/>
        </p:nvPicPr>
        <p:blipFill rotWithShape="1">
          <a:blip r:embed="rId2">
            <a:extLst>
              <a:ext uri="{28A0092B-C50C-407E-A947-70E740481C1C}">
                <a14:useLocalDpi xmlns:a14="http://schemas.microsoft.com/office/drawing/2010/main" val="0"/>
              </a:ext>
            </a:extLst>
          </a:blip>
          <a:srcRect t="13314" r="57805" b="28150"/>
          <a:stretch/>
        </p:blipFill>
        <p:spPr>
          <a:xfrm>
            <a:off x="1273137" y="683145"/>
            <a:ext cx="6597725" cy="5491709"/>
          </a:xfrm>
          <a:prstGeom prst="rect">
            <a:avLst/>
          </a:prstGeom>
        </p:spPr>
      </p:pic>
    </p:spTree>
    <p:extLst>
      <p:ext uri="{BB962C8B-B14F-4D97-AF65-F5344CB8AC3E}">
        <p14:creationId xmlns:p14="http://schemas.microsoft.com/office/powerpoint/2010/main" val="224159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EF1A-8297-4EBA-B67E-3E2941AAE079}"/>
              </a:ext>
            </a:extLst>
          </p:cNvPr>
          <p:cNvSpPr>
            <a:spLocks noGrp="1"/>
          </p:cNvSpPr>
          <p:nvPr>
            <p:ph type="title"/>
          </p:nvPr>
        </p:nvSpPr>
        <p:spPr>
          <a:xfrm>
            <a:off x="821690" y="1605648"/>
            <a:ext cx="7886700" cy="1325563"/>
          </a:xfrm>
        </p:spPr>
        <p:txBody>
          <a:bodyPr>
            <a:normAutofit fontScale="90000"/>
          </a:bodyPr>
          <a:lstStyle/>
          <a:p>
            <a:r>
              <a:rPr lang="en-US" sz="3100" dirty="0">
                <a:latin typeface="Comic Sans MS" panose="030F0702030302020204" pitchFamily="66" charset="0"/>
              </a:rPr>
              <a:t>Acknowledgements and Disclosures</a:t>
            </a:r>
            <a:br>
              <a:rPr lang="en-US" sz="3100" dirty="0">
                <a:latin typeface="Comic Sans MS" panose="030F0702030302020204" pitchFamily="66" charset="0"/>
              </a:rPr>
            </a:br>
            <a:br>
              <a:rPr lang="en-US" sz="3100" dirty="0">
                <a:latin typeface="Comic Sans MS" panose="030F0702030302020204" pitchFamily="66" charset="0"/>
              </a:rPr>
            </a:br>
            <a:r>
              <a:rPr lang="en-US" sz="3100" dirty="0">
                <a:latin typeface="Comic Sans MS" panose="030F0702030302020204" pitchFamily="66" charset="0"/>
              </a:rPr>
              <a:t>Contact information:</a:t>
            </a:r>
            <a:br>
              <a:rPr lang="en-US" sz="3100" dirty="0">
                <a:latin typeface="Comic Sans MS" panose="030F0702030302020204" pitchFamily="66" charset="0"/>
              </a:rPr>
            </a:br>
            <a:r>
              <a:rPr lang="en-US" sz="3100" dirty="0">
                <a:latin typeface="Comic Sans MS" panose="030F0702030302020204" pitchFamily="66" charset="0"/>
                <a:hlinkClick r:id="rId2"/>
              </a:rPr>
              <a:t>norenhootenn@mail.nih.gov</a:t>
            </a:r>
            <a:br>
              <a:rPr lang="en-US" sz="3100" dirty="0">
                <a:latin typeface="Comic Sans MS" panose="030F0702030302020204" pitchFamily="66" charset="0"/>
              </a:rPr>
            </a:br>
            <a:br>
              <a:rPr lang="en-US" dirty="0"/>
            </a:br>
            <a:br>
              <a:rPr lang="en-US" dirty="0"/>
            </a:br>
            <a:endParaRPr lang="en-US" dirty="0"/>
          </a:p>
        </p:txBody>
      </p:sp>
      <p:pic>
        <p:nvPicPr>
          <p:cNvPr id="5" name="Picture 2">
            <a:extLst>
              <a:ext uri="{FF2B5EF4-FFF2-40B4-BE49-F238E27FC236}">
                <a16:creationId xmlns:a16="http://schemas.microsoft.com/office/drawing/2014/main" id="{3373EC92-DA28-434B-87DC-E40803FE99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10" y="3975417"/>
            <a:ext cx="2676525" cy="56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0BBAA8C-2B68-41D8-8789-BCE53F2CED35}"/>
              </a:ext>
            </a:extLst>
          </p:cNvPr>
          <p:cNvSpPr txBox="1"/>
          <p:nvPr/>
        </p:nvSpPr>
        <p:spPr>
          <a:xfrm>
            <a:off x="989967" y="2410371"/>
            <a:ext cx="2133599" cy="646331"/>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nnhooten</a:t>
            </a:r>
            <a:endParaRPr lang="en-US" b="1" dirty="0">
              <a:latin typeface="Arial" panose="020B0604020202020204" pitchFamily="34" charset="0"/>
              <a:cs typeface="Arial" panose="020B0604020202020204" pitchFamily="34" charset="0"/>
            </a:endParaRPr>
          </a:p>
        </p:txBody>
      </p:sp>
      <p:pic>
        <p:nvPicPr>
          <p:cNvPr id="7" name="Picture 2" descr="Image result for twitter logo">
            <a:extLst>
              <a:ext uri="{FF2B5EF4-FFF2-40B4-BE49-F238E27FC236}">
                <a16:creationId xmlns:a16="http://schemas.microsoft.com/office/drawing/2014/main" id="{7FD60100-FF6A-4992-977D-EAF6264EF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71" y="2520603"/>
            <a:ext cx="631190" cy="6311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0D1A1C-38B0-4DE2-81B4-53940AF53837}"/>
              </a:ext>
            </a:extLst>
          </p:cNvPr>
          <p:cNvSpPr txBox="1"/>
          <p:nvPr/>
        </p:nvSpPr>
        <p:spPr>
          <a:xfrm>
            <a:off x="748305" y="3490674"/>
            <a:ext cx="3390352" cy="369332"/>
          </a:xfrm>
          <a:prstGeom prst="rect">
            <a:avLst/>
          </a:prstGeom>
          <a:noFill/>
        </p:spPr>
        <p:txBody>
          <a:bodyPr wrap="none" rtlCol="0">
            <a:spAutoFit/>
          </a:bodyPr>
          <a:lstStyle/>
          <a:p>
            <a:r>
              <a:rPr lang="en-US" dirty="0"/>
              <a:t>Dr. Noren Hooten is supported by:</a:t>
            </a:r>
          </a:p>
        </p:txBody>
      </p:sp>
      <p:sp>
        <p:nvSpPr>
          <p:cNvPr id="9" name="TextBox 8">
            <a:extLst>
              <a:ext uri="{FF2B5EF4-FFF2-40B4-BE49-F238E27FC236}">
                <a16:creationId xmlns:a16="http://schemas.microsoft.com/office/drawing/2014/main" id="{C089764D-E1EC-4799-BD9C-5869D836E44E}"/>
              </a:ext>
            </a:extLst>
          </p:cNvPr>
          <p:cNvSpPr txBox="1"/>
          <p:nvPr/>
        </p:nvSpPr>
        <p:spPr>
          <a:xfrm>
            <a:off x="748305" y="4968239"/>
            <a:ext cx="7228346" cy="923330"/>
          </a:xfrm>
          <a:prstGeom prst="rect">
            <a:avLst/>
          </a:prstGeom>
          <a:noFill/>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The author declares no competing interests. The views presented are my own and are not represented by the National Institutes of Health or the United States Government. </a:t>
            </a:r>
            <a:endParaRPr lang="en-US" dirty="0"/>
          </a:p>
        </p:txBody>
      </p:sp>
    </p:spTree>
    <p:extLst>
      <p:ext uri="{BB962C8B-B14F-4D97-AF65-F5344CB8AC3E}">
        <p14:creationId xmlns:p14="http://schemas.microsoft.com/office/powerpoint/2010/main" val="64296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F359-1037-4711-AF1D-D77332879EB2}"/>
              </a:ext>
            </a:extLst>
          </p:cNvPr>
          <p:cNvSpPr>
            <a:spLocks noGrp="1"/>
          </p:cNvSpPr>
          <p:nvPr>
            <p:ph type="title"/>
          </p:nvPr>
        </p:nvSpPr>
        <p:spPr/>
        <p:txBody>
          <a:bodyPr>
            <a:normAutofit fontScale="90000"/>
          </a:bodyPr>
          <a:lstStyle/>
          <a:p>
            <a:r>
              <a:rPr lang="en-US" dirty="0"/>
              <a:t>Analogy for DNA and RNA in cells</a:t>
            </a:r>
            <a:br>
              <a:rPr lang="en-US" dirty="0"/>
            </a:br>
            <a:r>
              <a:rPr lang="en-US" dirty="0"/>
              <a:t>Making Chocolate Chip Cookies</a:t>
            </a:r>
          </a:p>
        </p:txBody>
      </p:sp>
      <p:pic>
        <p:nvPicPr>
          <p:cNvPr id="1026" name="Picture 2" descr="Image result for chocolate chip cookies">
            <a:extLst>
              <a:ext uri="{FF2B5EF4-FFF2-40B4-BE49-F238E27FC236}">
                <a16:creationId xmlns:a16="http://schemas.microsoft.com/office/drawing/2014/main" id="{07D98C4E-C04A-49AC-A7A3-F71E037B6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06" b="22500"/>
          <a:stretch/>
        </p:blipFill>
        <p:spPr bwMode="auto">
          <a:xfrm>
            <a:off x="1117098" y="1730121"/>
            <a:ext cx="2081784" cy="19723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8592AD-792C-4778-94FB-6DC3C3A79864}"/>
              </a:ext>
            </a:extLst>
          </p:cNvPr>
          <p:cNvSpPr txBox="1"/>
          <p:nvPr/>
        </p:nvSpPr>
        <p:spPr>
          <a:xfrm>
            <a:off x="3599235" y="1634246"/>
            <a:ext cx="4924425" cy="1200329"/>
          </a:xfrm>
          <a:prstGeom prst="rect">
            <a:avLst/>
          </a:prstGeom>
          <a:noFill/>
        </p:spPr>
        <p:txBody>
          <a:bodyPr wrap="none" rtlCol="0">
            <a:spAutoFit/>
          </a:bodyPr>
          <a:lstStyle/>
          <a:p>
            <a:pPr marL="342900" indent="-342900">
              <a:buAutoNum type="arabicParenR"/>
            </a:pPr>
            <a:r>
              <a:rPr lang="en-US" dirty="0"/>
              <a:t>Need a recipe</a:t>
            </a:r>
          </a:p>
          <a:p>
            <a:pPr marL="800100" lvl="1" indent="-342900">
              <a:buAutoNum type="arabicParenR"/>
            </a:pPr>
            <a:r>
              <a:rPr lang="en-US" dirty="0"/>
              <a:t>What ingredients?</a:t>
            </a:r>
          </a:p>
          <a:p>
            <a:pPr marL="800100" lvl="1" indent="-342900">
              <a:buAutoNum type="arabicParenR"/>
            </a:pPr>
            <a:r>
              <a:rPr lang="en-US" dirty="0"/>
              <a:t>How much of each?</a:t>
            </a:r>
          </a:p>
          <a:p>
            <a:pPr marL="800100" lvl="1" indent="-342900">
              <a:buAutoNum type="arabicParenR"/>
            </a:pPr>
            <a:r>
              <a:rPr lang="en-US" dirty="0"/>
              <a:t>What temperature and how long to cook?</a:t>
            </a:r>
          </a:p>
        </p:txBody>
      </p:sp>
      <p:sp>
        <p:nvSpPr>
          <p:cNvPr id="5" name="TextBox 4">
            <a:extLst>
              <a:ext uri="{FF2B5EF4-FFF2-40B4-BE49-F238E27FC236}">
                <a16:creationId xmlns:a16="http://schemas.microsoft.com/office/drawing/2014/main" id="{0E693A7E-EC3B-49E0-9130-8116834389B4}"/>
              </a:ext>
            </a:extLst>
          </p:cNvPr>
          <p:cNvSpPr txBox="1"/>
          <p:nvPr/>
        </p:nvSpPr>
        <p:spPr>
          <a:xfrm>
            <a:off x="3484934" y="2834575"/>
            <a:ext cx="4735141"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Recipes are also used in biology to make up the parts of our body.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recipe that provides the instructions for all of the different characteristics of our bodies is the Genetic Code.</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Genetic Code is made up of DNA. It serves as a recipe book for all the different traits like hair color, eye color, and even shapes of our ears.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Different arrangements of our DNA bases tell our cells which proteins to make.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How is this done? Where does mRNA come into play?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33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60" name="Picture 4" descr="DNA is a double helix formed by base pairs attached to a sugar-phosphate backbone."/>
          <p:cNvPicPr>
            <a:picLocks noChangeAspect="1" noChangeArrowheads="1"/>
          </p:cNvPicPr>
          <p:nvPr/>
        </p:nvPicPr>
        <p:blipFill>
          <a:blip r:embed="rId2" cstate="print"/>
          <a:srcRect/>
          <a:stretch>
            <a:fillRect/>
          </a:stretch>
        </p:blipFill>
        <p:spPr bwMode="auto">
          <a:xfrm>
            <a:off x="6150580" y="1757942"/>
            <a:ext cx="1613908" cy="1613908"/>
          </a:xfrm>
          <a:prstGeom prst="rect">
            <a:avLst/>
          </a:prstGeom>
          <a:noFill/>
        </p:spPr>
      </p:pic>
      <p:sp>
        <p:nvSpPr>
          <p:cNvPr id="5" name="Oval 4"/>
          <p:cNvSpPr/>
          <p:nvPr/>
        </p:nvSpPr>
        <p:spPr>
          <a:xfrm>
            <a:off x="187680" y="354042"/>
            <a:ext cx="5487511" cy="50611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p:nvPr/>
        </p:nvSpPr>
        <p:spPr>
          <a:xfrm>
            <a:off x="1530099" y="3138874"/>
            <a:ext cx="2536001" cy="2193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15787" y="2188854"/>
            <a:ext cx="10679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Cell</a:t>
            </a:r>
          </a:p>
        </p:txBody>
      </p:sp>
      <p:grpSp>
        <p:nvGrpSpPr>
          <p:cNvPr id="13" name="Group 12"/>
          <p:cNvGrpSpPr>
            <a:grpSpLocks noChangeAspect="1"/>
          </p:cNvGrpSpPr>
          <p:nvPr/>
        </p:nvGrpSpPr>
        <p:grpSpPr>
          <a:xfrm>
            <a:off x="2257425" y="4256990"/>
            <a:ext cx="1095860" cy="95250"/>
            <a:chOff x="2626963" y="2133600"/>
            <a:chExt cx="4383437" cy="762000"/>
          </a:xfrm>
        </p:grpSpPr>
        <p:sp>
          <p:nvSpPr>
            <p:cNvPr id="9" name="Freeform 8"/>
            <p:cNvSpPr/>
            <p:nvPr/>
          </p:nvSpPr>
          <p:spPr>
            <a:xfrm>
              <a:off x="2626963" y="2209801"/>
              <a:ext cx="4264617" cy="560522"/>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10" name="Freeform 9"/>
            <p:cNvSpPr/>
            <p:nvPr/>
          </p:nvSpPr>
          <p:spPr>
            <a:xfrm flipV="1">
              <a:off x="2626963" y="2133600"/>
              <a:ext cx="4383437" cy="762000"/>
            </a:xfrm>
            <a:custGeom>
              <a:avLst/>
              <a:gdLst>
                <a:gd name="connsiteX0" fmla="*/ 0 w 4231037"/>
                <a:gd name="connsiteY0" fmla="*/ 46495 h 529525"/>
                <a:gd name="connsiteX1" fmla="*/ 340962 w 4231037"/>
                <a:gd name="connsiteY1" fmla="*/ 464949 h 529525"/>
                <a:gd name="connsiteX2" fmla="*/ 1053884 w 4231037"/>
                <a:gd name="connsiteY2" fmla="*/ 433952 h 529525"/>
                <a:gd name="connsiteX3" fmla="*/ 1852047 w 4231037"/>
                <a:gd name="connsiteY3" fmla="*/ 77491 h 529525"/>
                <a:gd name="connsiteX4" fmla="*/ 2549471 w 4231037"/>
                <a:gd name="connsiteY4" fmla="*/ 325464 h 529525"/>
                <a:gd name="connsiteX5" fmla="*/ 3037667 w 4231037"/>
                <a:gd name="connsiteY5" fmla="*/ 488196 h 529525"/>
                <a:gd name="connsiteX6" fmla="*/ 3649851 w 4231037"/>
                <a:gd name="connsiteY6" fmla="*/ 333213 h 529525"/>
                <a:gd name="connsiteX7" fmla="*/ 4231037 w 4231037"/>
                <a:gd name="connsiteY7" fmla="*/ 0 h 529525"/>
                <a:gd name="connsiteX8" fmla="*/ 4231037 w 4231037"/>
                <a:gd name="connsiteY8" fmla="*/ 0 h 5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1037" h="529525">
                  <a:moveTo>
                    <a:pt x="0" y="46495"/>
                  </a:moveTo>
                  <a:cubicBezTo>
                    <a:pt x="82657" y="223434"/>
                    <a:pt x="165315" y="400373"/>
                    <a:pt x="340962" y="464949"/>
                  </a:cubicBezTo>
                  <a:cubicBezTo>
                    <a:pt x="516609" y="529525"/>
                    <a:pt x="802037" y="498528"/>
                    <a:pt x="1053884" y="433952"/>
                  </a:cubicBezTo>
                  <a:cubicBezTo>
                    <a:pt x="1305731" y="369376"/>
                    <a:pt x="1602783" y="95572"/>
                    <a:pt x="1852047" y="77491"/>
                  </a:cubicBezTo>
                  <a:cubicBezTo>
                    <a:pt x="2101311" y="59410"/>
                    <a:pt x="2351868" y="257013"/>
                    <a:pt x="2549471" y="325464"/>
                  </a:cubicBezTo>
                  <a:cubicBezTo>
                    <a:pt x="2747074" y="393915"/>
                    <a:pt x="2854270" y="486905"/>
                    <a:pt x="3037667" y="488196"/>
                  </a:cubicBezTo>
                  <a:cubicBezTo>
                    <a:pt x="3221064" y="489487"/>
                    <a:pt x="3450956" y="414579"/>
                    <a:pt x="3649851" y="333213"/>
                  </a:cubicBezTo>
                  <a:cubicBezTo>
                    <a:pt x="3848746" y="251847"/>
                    <a:pt x="4231037" y="0"/>
                    <a:pt x="4231037" y="0"/>
                  </a:cubicBezTo>
                  <a:lnTo>
                    <a:pt x="4231037"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grpSp>
      <p:cxnSp>
        <p:nvCxnSpPr>
          <p:cNvPr id="15" name="Straight Connector 14"/>
          <p:cNvCxnSpPr>
            <a:cxnSpLocks/>
            <a:endCxn id="70660" idx="1"/>
          </p:cNvCxnSpPr>
          <p:nvPr/>
        </p:nvCxnSpPr>
        <p:spPr>
          <a:xfrm flipV="1">
            <a:off x="3368138" y="2564896"/>
            <a:ext cx="2782442" cy="1225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3418886" y="3406914"/>
            <a:ext cx="2731694" cy="5143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67786" y="3952190"/>
            <a:ext cx="7040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mic Sans MS" pitchFamily="66" charset="0"/>
                <a:ea typeface="+mn-ea"/>
                <a:cs typeface="+mn-cs"/>
              </a:rPr>
              <a:t>DNA</a:t>
            </a:r>
          </a:p>
        </p:txBody>
      </p:sp>
      <p:cxnSp>
        <p:nvCxnSpPr>
          <p:cNvPr id="14" name="Straight Arrow Connector 13"/>
          <p:cNvCxnSpPr/>
          <p:nvPr/>
        </p:nvCxnSpPr>
        <p:spPr>
          <a:xfrm>
            <a:off x="6955484" y="3552997"/>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4459" y="4189106"/>
            <a:ext cx="1239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omic Sans MS" pitchFamily="66" charset="0"/>
                <a:ea typeface="+mn-ea"/>
                <a:cs typeface="+mn-cs"/>
              </a:rPr>
              <a:t>mRNA</a:t>
            </a:r>
          </a:p>
        </p:txBody>
      </p:sp>
      <p:sp>
        <p:nvSpPr>
          <p:cNvPr id="20" name="TextBox 19"/>
          <p:cNvSpPr txBox="1"/>
          <p:nvPr/>
        </p:nvSpPr>
        <p:spPr>
          <a:xfrm>
            <a:off x="6269684" y="5342286"/>
            <a:ext cx="13949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Comic Sans MS" pitchFamily="66" charset="0"/>
                <a:ea typeface="+mn-ea"/>
                <a:cs typeface="+mn-cs"/>
              </a:rPr>
              <a:t>protein</a:t>
            </a:r>
          </a:p>
        </p:txBody>
      </p:sp>
      <p:cxnSp>
        <p:nvCxnSpPr>
          <p:cNvPr id="22" name="Straight Arrow Connector 21"/>
          <p:cNvCxnSpPr/>
          <p:nvPr/>
        </p:nvCxnSpPr>
        <p:spPr>
          <a:xfrm>
            <a:off x="6955484" y="4722506"/>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12308" y="369964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EEE82"/>
                </a:solidFill>
                <a:effectLst/>
                <a:uLnTx/>
                <a:uFillTx/>
                <a:latin typeface="Arial" pitchFamily="34" charset="0"/>
                <a:ea typeface="+mn-ea"/>
                <a:cs typeface="Arial" pitchFamily="34" charset="0"/>
              </a:rPr>
              <a:t>transcription</a:t>
            </a:r>
          </a:p>
        </p:txBody>
      </p:sp>
      <p:sp>
        <p:nvSpPr>
          <p:cNvPr id="24" name="TextBox 23"/>
          <p:cNvSpPr txBox="1"/>
          <p:nvPr/>
        </p:nvSpPr>
        <p:spPr>
          <a:xfrm>
            <a:off x="7012308" y="484264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EEE82"/>
                </a:solidFill>
                <a:effectLst/>
                <a:uLnTx/>
                <a:uFillTx/>
                <a:latin typeface="Arial" pitchFamily="34" charset="0"/>
                <a:ea typeface="+mn-ea"/>
                <a:cs typeface="Arial" pitchFamily="34" charset="0"/>
              </a:rPr>
              <a:t>translation</a:t>
            </a:r>
          </a:p>
        </p:txBody>
      </p:sp>
      <p:pic>
        <p:nvPicPr>
          <p:cNvPr id="33" name="Picture 10" descr="http://www.greethamvalley.co.uk/wp-content/uploads/2014/01/worker-bee-1.jpg">
            <a:extLst>
              <a:ext uri="{FF2B5EF4-FFF2-40B4-BE49-F238E27FC236}">
                <a16:creationId xmlns:a16="http://schemas.microsoft.com/office/drawing/2014/main" id="{D5CE3DEC-04CD-4106-BE8C-6BCF9F9CD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693" y="1138653"/>
            <a:ext cx="792843" cy="101483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432CFDD0-F49C-4D61-AA6A-8F580968C0D6}"/>
              </a:ext>
            </a:extLst>
          </p:cNvPr>
          <p:cNvSpPr/>
          <p:nvPr/>
        </p:nvSpPr>
        <p:spPr>
          <a:xfrm rot="16200000">
            <a:off x="2153113" y="2638613"/>
            <a:ext cx="1424479" cy="1562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Freeform 66">
            <a:extLst>
              <a:ext uri="{FF2B5EF4-FFF2-40B4-BE49-F238E27FC236}">
                <a16:creationId xmlns:a16="http://schemas.microsoft.com/office/drawing/2014/main" id="{7601CA35-95EB-48F9-A9E1-0E7B13F34ABB}"/>
              </a:ext>
            </a:extLst>
          </p:cNvPr>
          <p:cNvSpPr>
            <a:spLocks noChangeAspect="1"/>
          </p:cNvSpPr>
          <p:nvPr/>
        </p:nvSpPr>
        <p:spPr>
          <a:xfrm>
            <a:off x="2536896" y="3553741"/>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rgbClr val="00B050"/>
            </a:solidFill>
            <a:prstDash val="solid"/>
          </a:ln>
          <a:effectLst/>
        </p:spPr>
        <p:txBody>
          <a:bodyPr rtlCol="0" anchor="ctr"/>
          <a:lstStyle/>
          <a:p>
            <a:pPr algn="ctr">
              <a:defRPr/>
            </a:pPr>
            <a:endParaRPr lang="en-US" sz="2800" kern="0">
              <a:solidFill>
                <a:prstClr val="white"/>
              </a:solidFill>
              <a:ea typeface="MS PGothic"/>
            </a:endParaRPr>
          </a:p>
        </p:txBody>
      </p:sp>
      <p:sp>
        <p:nvSpPr>
          <p:cNvPr id="36" name="Freeform 66">
            <a:extLst>
              <a:ext uri="{FF2B5EF4-FFF2-40B4-BE49-F238E27FC236}">
                <a16:creationId xmlns:a16="http://schemas.microsoft.com/office/drawing/2014/main" id="{DFED84C9-1E31-4A80-94BB-FC4A50433734}"/>
              </a:ext>
            </a:extLst>
          </p:cNvPr>
          <p:cNvSpPr>
            <a:spLocks noChangeAspect="1"/>
          </p:cNvSpPr>
          <p:nvPr/>
        </p:nvSpPr>
        <p:spPr>
          <a:xfrm>
            <a:off x="2559969" y="1614308"/>
            <a:ext cx="777510" cy="206501"/>
          </a:xfrm>
          <a:custGeom>
            <a:avLst/>
            <a:gdLst>
              <a:gd name="connsiteX0" fmla="*/ 0 w 1295400"/>
              <a:gd name="connsiteY0" fmla="*/ 85986 h 86247"/>
              <a:gd name="connsiteX1" fmla="*/ 114300 w 1295400"/>
              <a:gd name="connsiteY1" fmla="*/ 261 h 86247"/>
              <a:gd name="connsiteX2" fmla="*/ 304800 w 1295400"/>
              <a:gd name="connsiteY2" fmla="*/ 85986 h 86247"/>
              <a:gd name="connsiteX3" fmla="*/ 552450 w 1295400"/>
              <a:gd name="connsiteY3" fmla="*/ 28836 h 86247"/>
              <a:gd name="connsiteX4" fmla="*/ 828675 w 1295400"/>
              <a:gd name="connsiteY4" fmla="*/ 85986 h 86247"/>
              <a:gd name="connsiteX5" fmla="*/ 1095375 w 1295400"/>
              <a:gd name="connsiteY5" fmla="*/ 261 h 86247"/>
              <a:gd name="connsiteX6" fmla="*/ 1295400 w 1295400"/>
              <a:gd name="connsiteY6" fmla="*/ 57411 h 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86247">
                <a:moveTo>
                  <a:pt x="0" y="85986"/>
                </a:moveTo>
                <a:cubicBezTo>
                  <a:pt x="31750" y="43123"/>
                  <a:pt x="63500" y="261"/>
                  <a:pt x="114300" y="261"/>
                </a:cubicBezTo>
                <a:cubicBezTo>
                  <a:pt x="165100" y="261"/>
                  <a:pt x="231775" y="81223"/>
                  <a:pt x="304800" y="85986"/>
                </a:cubicBezTo>
                <a:cubicBezTo>
                  <a:pt x="377825" y="90749"/>
                  <a:pt x="465138" y="28836"/>
                  <a:pt x="552450" y="28836"/>
                </a:cubicBezTo>
                <a:cubicBezTo>
                  <a:pt x="639762" y="28836"/>
                  <a:pt x="738188" y="90748"/>
                  <a:pt x="828675" y="85986"/>
                </a:cubicBezTo>
                <a:cubicBezTo>
                  <a:pt x="919162" y="81224"/>
                  <a:pt x="1017588" y="5023"/>
                  <a:pt x="1095375" y="261"/>
                </a:cubicBezTo>
                <a:cubicBezTo>
                  <a:pt x="1173162" y="-4501"/>
                  <a:pt x="1295400" y="57411"/>
                  <a:pt x="1295400" y="57411"/>
                </a:cubicBezTo>
              </a:path>
            </a:pathLst>
          </a:custGeom>
          <a:noFill/>
          <a:ln w="38100" cap="flat" cmpd="sng" algn="ctr">
            <a:solidFill>
              <a:srgbClr val="00B050"/>
            </a:solidFill>
            <a:prstDash val="solid"/>
          </a:ln>
          <a:effectLst/>
        </p:spPr>
        <p:txBody>
          <a:bodyPr rtlCol="0" anchor="ctr"/>
          <a:lstStyle/>
          <a:p>
            <a:pPr algn="ctr">
              <a:defRPr/>
            </a:pPr>
            <a:endParaRPr lang="en-US" sz="2800" kern="0">
              <a:solidFill>
                <a:prstClr val="white"/>
              </a:solidFill>
              <a:ea typeface="MS PGothic"/>
            </a:endParaRPr>
          </a:p>
        </p:txBody>
      </p:sp>
      <p:sp>
        <p:nvSpPr>
          <p:cNvPr id="12" name="TextBox 11">
            <a:extLst>
              <a:ext uri="{FF2B5EF4-FFF2-40B4-BE49-F238E27FC236}">
                <a16:creationId xmlns:a16="http://schemas.microsoft.com/office/drawing/2014/main" id="{0CD4190E-9696-4F96-B8B5-59928CC326C2}"/>
              </a:ext>
            </a:extLst>
          </p:cNvPr>
          <p:cNvSpPr txBox="1"/>
          <p:nvPr/>
        </p:nvSpPr>
        <p:spPr>
          <a:xfrm>
            <a:off x="2408905" y="4533142"/>
            <a:ext cx="2166380" cy="369332"/>
          </a:xfrm>
          <a:prstGeom prst="rect">
            <a:avLst/>
          </a:prstGeom>
          <a:noFill/>
        </p:spPr>
        <p:txBody>
          <a:bodyPr wrap="square" rtlCol="0">
            <a:spAutoFit/>
          </a:bodyPr>
          <a:lstStyle/>
          <a:p>
            <a:r>
              <a:rPr lang="en-US" dirty="0">
                <a:latin typeface="Comic Sans MS" panose="030F0702030302020204" pitchFamily="66" charset="0"/>
              </a:rPr>
              <a:t>nucleus</a:t>
            </a:r>
          </a:p>
        </p:txBody>
      </p:sp>
      <p:sp>
        <p:nvSpPr>
          <p:cNvPr id="37" name="TextBox 36">
            <a:extLst>
              <a:ext uri="{FF2B5EF4-FFF2-40B4-BE49-F238E27FC236}">
                <a16:creationId xmlns:a16="http://schemas.microsoft.com/office/drawing/2014/main" id="{008810BF-A679-4B08-9F35-6A0397E2B9A3}"/>
              </a:ext>
            </a:extLst>
          </p:cNvPr>
          <p:cNvSpPr txBox="1"/>
          <p:nvPr/>
        </p:nvSpPr>
        <p:spPr>
          <a:xfrm>
            <a:off x="1697615" y="3491497"/>
            <a:ext cx="861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omic Sans MS" pitchFamily="66" charset="0"/>
                <a:ea typeface="+mn-ea"/>
                <a:cs typeface="+mn-cs"/>
              </a:rPr>
              <a:t>mRNA</a:t>
            </a:r>
          </a:p>
        </p:txBody>
      </p:sp>
      <p:sp>
        <p:nvSpPr>
          <p:cNvPr id="38" name="TextBox 37">
            <a:extLst>
              <a:ext uri="{FF2B5EF4-FFF2-40B4-BE49-F238E27FC236}">
                <a16:creationId xmlns:a16="http://schemas.microsoft.com/office/drawing/2014/main" id="{3654FDD2-9440-48FF-ACB6-24F0E38F4527}"/>
              </a:ext>
            </a:extLst>
          </p:cNvPr>
          <p:cNvSpPr txBox="1"/>
          <p:nvPr/>
        </p:nvSpPr>
        <p:spPr>
          <a:xfrm>
            <a:off x="2507005" y="1195084"/>
            <a:ext cx="861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itchFamily="66" charset="0"/>
                <a:ea typeface="+mn-ea"/>
                <a:cs typeface="+mn-cs"/>
              </a:rPr>
              <a:t>mRNA</a:t>
            </a:r>
          </a:p>
        </p:txBody>
      </p:sp>
      <p:sp>
        <p:nvSpPr>
          <p:cNvPr id="39" name="TextBox 38">
            <a:extLst>
              <a:ext uri="{FF2B5EF4-FFF2-40B4-BE49-F238E27FC236}">
                <a16:creationId xmlns:a16="http://schemas.microsoft.com/office/drawing/2014/main" id="{4C898CF2-5B74-40B3-93F5-54AD7036671A}"/>
              </a:ext>
            </a:extLst>
          </p:cNvPr>
          <p:cNvSpPr txBox="1"/>
          <p:nvPr/>
        </p:nvSpPr>
        <p:spPr>
          <a:xfrm>
            <a:off x="3558116" y="769321"/>
            <a:ext cx="9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mic Sans MS" pitchFamily="66" charset="0"/>
                <a:ea typeface="+mn-ea"/>
                <a:cs typeface="+mn-cs"/>
              </a:rPr>
              <a:t>protein</a:t>
            </a:r>
          </a:p>
        </p:txBody>
      </p:sp>
    </p:spTree>
    <p:extLst>
      <p:ext uri="{BB962C8B-B14F-4D97-AF65-F5344CB8AC3E}">
        <p14:creationId xmlns:p14="http://schemas.microsoft.com/office/powerpoint/2010/main" val="235330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 name="Straight Arrow Connector 2"/>
          <p:cNvCxnSpPr/>
          <p:nvPr/>
        </p:nvCxnSpPr>
        <p:spPr>
          <a:xfrm>
            <a:off x="7067082" y="1971339"/>
            <a:ext cx="0" cy="96126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57482" y="3276600"/>
            <a:ext cx="12907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F0"/>
                </a:solidFill>
                <a:effectLst/>
                <a:uLnTx/>
                <a:uFillTx/>
                <a:latin typeface="Comic Sans MS" pitchFamily="66" charset="0"/>
                <a:ea typeface="+mn-ea"/>
                <a:cs typeface="+mn-cs"/>
              </a:rPr>
              <a:t>RNA</a:t>
            </a:r>
          </a:p>
        </p:txBody>
      </p:sp>
      <p:sp>
        <p:nvSpPr>
          <p:cNvPr id="5" name="TextBox 4"/>
          <p:cNvSpPr txBox="1"/>
          <p:nvPr/>
        </p:nvSpPr>
        <p:spPr>
          <a:xfrm>
            <a:off x="6381282" y="5181600"/>
            <a:ext cx="19111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Comic Sans MS" pitchFamily="66" charset="0"/>
                <a:ea typeface="+mn-ea"/>
                <a:cs typeface="+mn-cs"/>
              </a:rPr>
              <a:t>protein</a:t>
            </a:r>
          </a:p>
        </p:txBody>
      </p:sp>
      <p:cxnSp>
        <p:nvCxnSpPr>
          <p:cNvPr id="6" name="Straight Arrow Connector 5"/>
          <p:cNvCxnSpPr/>
          <p:nvPr/>
        </p:nvCxnSpPr>
        <p:spPr>
          <a:xfrm>
            <a:off x="7150100" y="4343400"/>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images.clipartpanda.com/manual-clipart-book_clipart_2_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7339"/>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81200" y="1219200"/>
            <a:ext cx="4495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Instruction manual”</a:t>
            </a:r>
          </a:p>
        </p:txBody>
      </p:sp>
      <p:sp>
        <p:nvSpPr>
          <p:cNvPr id="9" name="TextBox 8"/>
          <p:cNvSpPr txBox="1"/>
          <p:nvPr/>
        </p:nvSpPr>
        <p:spPr>
          <a:xfrm>
            <a:off x="5562600" y="685800"/>
            <a:ext cx="74732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0000"/>
                </a:solidFill>
                <a:effectLst/>
                <a:uLnTx/>
                <a:uFillTx/>
                <a:latin typeface="Calibri"/>
                <a:ea typeface="+mn-ea"/>
                <a:cs typeface="+mn-cs"/>
              </a:rPr>
              <a:t>=</a:t>
            </a:r>
          </a:p>
        </p:txBody>
      </p:sp>
      <p:cxnSp>
        <p:nvCxnSpPr>
          <p:cNvPr id="11" name="Straight Arrow Connector 10"/>
          <p:cNvCxnSpPr/>
          <p:nvPr/>
        </p:nvCxnSpPr>
        <p:spPr>
          <a:xfrm>
            <a:off x="1676400" y="2133600"/>
            <a:ext cx="0" cy="6096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37388" y="1120914"/>
            <a:ext cx="13388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omic Sans MS" pitchFamily="66" charset="0"/>
                <a:ea typeface="+mn-ea"/>
                <a:cs typeface="+mn-cs"/>
              </a:rPr>
              <a:t>DNA</a:t>
            </a:r>
          </a:p>
        </p:txBody>
      </p:sp>
      <p:sp>
        <p:nvSpPr>
          <p:cNvPr id="21" name="TextBox 20"/>
          <p:cNvSpPr txBox="1"/>
          <p:nvPr/>
        </p:nvSpPr>
        <p:spPr>
          <a:xfrm>
            <a:off x="3131540" y="3348335"/>
            <a:ext cx="3345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mn-cs"/>
              </a:rPr>
              <a:t>“The messenger”</a:t>
            </a:r>
          </a:p>
        </p:txBody>
      </p:sp>
      <p:sp>
        <p:nvSpPr>
          <p:cNvPr id="22" name="AutoShape 4" descr="data:image/jpeg;base64,/9j/4AAQSkZJRgABAQAAAQABAAD/2wCEAAkGBxQTEhQUExQWFhUXGBwYGBgYGBwgHxcYHBwdFxocHRcaHSggGh0lHBcVITEhJSksLi4uGB80ODMsNygtLysBCgoKDg0OGxAQGzQkHyQsLCwsLCwvLCwsLCwsLCwsLCwsLCwsLCwsLCwsLCwsLCwsLCwsLCwsLCwsLCwsLCwsLP/AABEIAKgBLAMBIgACEQEDEQH/xAAcAAAABwEBAAAAAAAAAAAAAAABAgMEBQYHAAj/xABKEAACAQIEAwUEBQkGBAUFAAABAhEDIQAEEjEFQVEGEyJhcTKBkaEHQlKx8BQjcoKSwdHS4UNic7LC8RYkU4MVM2OTohclNFTD/8QAGgEAAwEBAQEAAAAAAAAAAAAAAAECAwQFBv/EADURAAICAQICBwQKAwEAAAAAAAABAhEDEiEEMRMUQVFhgZFCodHhIiMyUlNicYLB8DOSsRX/2gAMAwEAAhEDEQA/ANkjANhSMAVxrZ52kaNUveQOdtt+nLbBe+Ux4gLwDPPlgzZdgZDddxNt/wAe7phpnaJEuShYX1eybcrSYmDv0ti1QaQ+aUm0gGfC3KfnHSOc+mEnzBA2IP6LN81UwDyJHzthNM8D7VOVIBJKwYO0yIPPptGCLWAYaDJ5K2pNS7kAMLwdj6XucMpRGdSsFeFbSH8QiIFQCSIANiAW2EFWn2hCea4lqBUuGnoNjMA6rrrDQYaBb3h/xFqNRQHsHMEWkPBKmI3UqfeBiKzebod3qakTUUaPCTAYXEGZ0tdhz3BgyMJyNIxT7CuUmR6VUiUmpGgciUWkp0sRAGhfaBmReMdSzJcgLpuzMTqCww8BaTBAGhQIJI8W8yUsvQaoxCoRGkeyT4pO5EAWb3aTzAGAynCqplvyWqxLEqO6b65BMgg6Ggt4rxPljn1Ozs07E3Uy2YqqGbSwcEgToUXLQIUTbSL6vrSTAhlk88KB7sp3x1qdhChW3LQNR23i0j1lBQzgELRcAQywpHjCiZUsBzgf3hMiJw8yXAKoDaqRbWpQq2mFHlLGZZQYi2onyxtafaY1S3Qwy/aTKuaffUtJMHUwvTcMY8WkW2MiAJ9cXPL6e7XSdSwIOqSwiQdR36ziMzXZCnVpwQEqCdLLEAm8937J5jbYnElwvhj0lFMaO7WyATZehB6bYervZhkx39lMRy5BZ7XUhfWwafg2HGuwgXPLp6/L5YVTIsNVwJYmx9I5dAMHXJG5JEn1PoI/fgc0R0Eu4REAxz3+7+mDPVABYkBQJJ5AC5JwccPuDq2nl/XywOYyGpSocrO5ABtzEG0HbCckPoJMzTtVxZnrVkV9SeFBBICkMGvJ3lWEixDdRhrwjtK+Uo65FQVCFGokGaawxEgAD2FN76SRPO2N9HOWvNavy2ZBEfqeZvhRvo/yQplT3jgSb1DY32AgLudhfnOM4ydm7xKqJXgWf7+hTq/aBBj7Sko1uV1NuXniQ04p3COKNlwKarNNFCIuqNIUteYJJOoAyfqjzmS/4lJ5af1Z/wBY+7HQ4S7Dk0InKmXJ5HrbDeply0yAY5ry6Su490+7EZQ48zHxVaaf9t/4kYSqZ6sWkPQc7CCZ+UECeuDRNFqMSW/8Lp1EJBIBH1Wt85Ag8x64j88Dl5aove0eZUQyXk6lMhlIZvFb2VB3nFQznH64JbUV1EEAjYgXWGszAA+4bi+Ex2iqvYnWjaQw1aVYQZFgLGSJEAwL2jGDy+J0rF4EvR4kJRmUd08zTqPLKJABLi6fXJmR4YsLg/FM2q03qUNR9pKiwmqkyytN7P4oNjcyoUz4RNZlWdCxIQyFJYsFQQBex0CSfjJiSrl813VJVLK6sGCtphouNLbyWEEi48NoicCna3ZeinyLLneJTlq4qVDrpnvCdDqCFIcUyGYyZCA8oaLicOuy2aRUam8GojOXOkkLqqVGWGPIKYmwvP1pxRWz7Ippqj1VGlbpPsjTIIl5YlLdNosMTXZHOOqFb1Fl6chgIKu2kIvtMIMEgyLC8WUGpSHkg1GiU1irmnVWA1qhfTJCspragCy+ySzX+0s25SOTUUafdSXKmFJN2U+IAkQDHiG2ynFe4DxRe/DELTLBgA4iZZQoDHmNLm5tqPkMWPN0e6q947KxZQQVtZG2HqKh9dPw0hJGWWMrGGYK98haTCMWIENOpSBIiBGu5uAYB2lymWhA1T22KSp2ALCRBEkkyCTe2IvP8TQ1dQDEKCCdSjwg0ydz1tBB9g+uGWWzXfO7KdQJlQDIJDAAipyJncHnyiBVqxKMmXN6tNFnSo6wotHO14HliOrZrvQQg1TckgkQdp5t0gc8ROQ4stSWKqEZiB4hfQfEJ9poJ2O/3T2Xy+pVZmt1HPpcKNQ85xSceZCjNc9xtwtyWKO5LA6rmCVtciNx4VPqDaQMTgqHliEzxpgSKbioslGVCShncOR7O8rMESOeFOE52m9JSTpNwVkiCCfq2gdLCRB2IwOubM5Qk+RZYx0YiaHaWiwkz7oI+O/xGHdHjFFvrR6iPntjN45rsNU4PtHFTQPa39/7sJCtRHMW/HPDLjVFmAek635EAg+h5YreZq5hI1MFnbwJf0MXxG5rSRbu8odFvfl7+eEnqZeCO7Ug7jQt/dioHM1j/at7go+5cAatX/rVP2o+7BTC0XYZqmNkAnyH8MCeIAbJPp/tijHWd6tT9tv44I1AndnPqzfxwaWPWX1uIEfUb4YSbih+zHrA/fii/kS9MCMkn2Rg0MWsu1TjAHOn+2o+/CJ44Pt0x+uuKkuUX7Iw5oZRSdhg0sNROntPRmO/p6huAQY9wv0wB7RJycn9GlVP+VcPMmNKBegA90f74W1fd8rf0wUOyL/4gXpXPpl8x/JfBTxs8kzJ/wCww/zAYlgNrH4fjzxxnofgcArIheKvP/4+ZbyK0x99QdDgG4lWO2Ur/tUB/wD2xKNWA3IHqfx0wm+epjeog9XUfecAEeM9mDtlH99an18icEzHFM2InLLEgE9+DGoxtov8cSWWztOpIpujkbhHUx5mDb34DPDwHfden2x7+XzwAVjiGUBZgQPCx84IJHvxH5zjtNKS97qXTVqU/EpJlVptbTq8JDAjyOIL6QOJVaPEQ9OoYUatM+FpeoGkC1wAPh0GH/a7LmtlaFRFYEFnKEEN4gggiPaEfLG2JpySZnNbOhan2hyx2qr7wR/mAw2D0iT3eYpX9le9Ai0D2SZ3jbkN8UnT1GB0DHoLG1yZya12o0nJK2nxNqjmD/QeuDNlEn2FnkdKyPRoke44zNKIB2v1/rh5SzNRfZqVB6Ow+U4TxNgsiRaeLJo8KgxuSFB0CdhIgCT16DEdn6BYlgFIIUgPBhgAX252YAwTBBF7hpk+JV51a2cKZZNyU2YqIljckAGZAGxvL0HVWIV07x/EFDBlkD6oFgCALHoInYeVxGLTL9T0cGTUhlwzimiozFBqKpYDemVCwWmDamp63tEYkOEZo06tWojGnpdmIWFEPoqsukGZOphEciNxGGJYKVqHSsqRMQDUXuhBXSdyZ2MszemDZysfykwjL3lJDUMAsO6d6fgIJ1ajokzsB6nGMmbtIWL02Sh31J2ZSe8FPw6h3dQgSAQAGFVyRBJgXwqKoE1KNR1UkKKbFSNDWXu9SkgqCxmxsfZvhp+WNSrLqbSrK14gkyCzPp8iF1AmxNgAcPc49M+MVFiQx0mNVrWA6lTYGwMjaNVVWzOV8g1QGDMsNIhSYkrEqNP+HNto8icdwox+UEtJNEx5aWWCCCYEO2074Y1hKA6kYanUOJgqIkAbwxQHVtCMJMxgnA2aaxNRnmg4MliQdSH60EfAC4ieSu5qgrbcDs3mXpkM2lKATSDMyx8TEiCSS14EG4va9tyHE4l76TfSedpFuR2tyvjL0zemtTLVToUAMns6lmYMbCDtzubzi78GzSVqlVlB0oQi9GAGokdfaGw5bnApUCVlgp8S0EMLxyJn3bW9NsR/FcstSoXp1nogjxLo1eLrqG9oF+mHL0BMgAW+OEhSP2fxv1xpHKkJ49ytZRKqkQZ+VvUYl6XEai7ibX/3/wB8JNXAII++efXDNsxJgAEnoSNx5Hz89sC4iSewngTW6NI4BV1ZZTBuzb+4fuw8ziyrA3Gnb9XDLs3TIylEEEHxm+8F2g38oOJGqu/p+7BJ27Ia07FX4bkmqqdJEqFseczz92HK8Hq9B8Rhbsrs36K/vxPoL4bk0SkVHNcJzInu+5J6OzD5hT92IDPvxGnP/KIw6oxf5DxfEYeZj6RlBYDLkgEie9iRO/8A5Z3wjlu3dSs2ilky7QTArch/2sd0OHzRVygq8X8zB5Mb5SK3W7WZpTpNKkp6MHB+BIOCf8V5rpQH6r/z4uNXjGbqDS/DNa9HqKR8GSMMsxwelUUmrw+plBzq061Mqg+0yMVXSOcCcdEOhX24Lykn/JlLX7L9zRWv+Ks11pfsH+fFy+jyvWzXetVZYQqFhYuZJ59NOKRmODgI708xQraBqZULhgshdWl1EgFlmDacaP8ARPl9OULfbqsfcAE+9Th8bDDHC3Bb3QYHNzqRajTgkTtH3DGH9qOPV6uYqk1HCh2VVViFVQYAgGJiJPMz5AbrW9s+77see+Op+drf4j/5jjxDsm6IbiGedgQzOf1jv8cM6WfXT49+v8RhPOkziNMnCoqO6HOeKO0gA26YSWiv2V+GEwpwpTBwFEt2azrUMzRqU/CyutwNxIBU+REgjocemOKACm1tr/8AyBx5byMioh6MD88epOKj81U9Cdv64YjIPpToas6+96ZsP06n8RjReKMr6BMxexIgq88v7w99x1xSPpYgZgGTLAiRGwZxfylh8sXOtl1GllF2DEn1P9MNPcEuZRONcKVazMRIdmbc76iSLeZxGVcmJkCF9T95xavypM02Zy/s1KL/ABBurCdxJKkcvKRiAzbFWamQJFib7/DHbjyNrmceWKT5DI00Fo98n8f7YJUpAExh0tKSdvQ4RrJHwx0Qluc8gcukPHIqZ8xaR6Yc8OzApg2UtTKBSb/m2YBdiLgFki4AVJGG6sA4J2i8bxaYMGPWDgc6wPj20zrjmhZZsBup0sANyoHWY4jHrRrw+TQyW47ne7eRC/nbXYlWgw2g2ILAcjzwjX4gWqKayd0VplF0tqBLOurrfwVAZMy1wZtA9pA/fuwdlJqsaZkETrsQSPCPZPvwlmuK03VWMK/5wuFXxEkqoDyAv2iCD1B648bS0z11JNFhXMq7qQQSlPS7HYszXUDyXSDyljyww4qxAZyBC6de9pIGoDpGmxNp3OGPC86EM1GFyWYysSWkqOQEgAX2HTDviNX83VKKWV12VwxRQQTqgTCgc+Q/u3r9SXvyB4nWCVBRmTT0gXEh9OuoJAkw9Vljfw4leBADvwPq5diT5mpTt05T92M3znEnqVnq3BZi5jqTJI5gXxaOwnEWqvmgf/1Hi5MfnaP3yLxe+LgtyGyAynFKyUsyUqOF8Js7HxGog9om7adz5+eL/wDR1lNOVDt/aPqCwAAoXSOfMgm3KOmM77P0HrEpsioCJBgAVKbMTpEtsSfTcbjTOFcSo06SIDqCASSQCWkyYUQLkiLAQMRIILeyx94Nz78JPX2sBaN9/mPwMRbZ9b+NCN1IJbUAYnwgyNxPlPWCpnEIBMmbyosbnaR1nEUbWMM9mKlJUVV0VfDLOn2og9YvvGFqvHyC2gQUcBptMsElY9Sb+WJjtBR4aoWvm6VcOQAQgcxoXT9VTChRuTzxB8Tq5A0qbZSmQj3dmqOWEMGQaDMDVquIjSBsbW9fssmLxv7RpvAcwKmUy7iYemHE9Glv34WzgqEfmys9GBvaLGd8J8GpBctllXZaFMD00DD4Y2MJc2RnBcg1KdXQAXB29MP83mO7p1H+wjN+yCf3YVxEdsK2jJZg9aZX9uE/1YqC1TS7yJOotmJKIAHlh92ezvc5qjU5BwG/RbwMfcGJ92GhGJXgfZetmoKjRT51GFj+iN3PpbqRj6nNKCg9bpHlYk9S0mn8Q4rSy4BrOFnYbsx28Ki7X6YbrmsxXINPKpTXk+Z9r3UUkj3sMQDcSyWRYkFsxmT7Tk6nna9U+FByhZPUHFb412rzGYlS2imfqU5AI6M06m95g9MeLh4SU/srzf8AC+J3TzJc35L4lg7bcVQUu672nUrHwN3SFVRCyu0+JvFNJBEzBbFy7BZfRkcuOqa/2yX/ANWMRi1seheF0NFOmn2VVfgAMVx2NYcUca7W2Lh5Oc3Jh658R92ME4+sVq46Vqo+FRsb7W9o+78fdjA+0Tj8pzYJFsxWEH/FfHlo3yFRz5vviNLYlc9TE2xHtR9MSy48hKcKU7mAJPlgDTHXCuVQa1vzGApi1Gg4M6Tbyx6m4goNGp+g3+U484lgFb0P3Y2zN8aJqVaIqydLeGFjmpEgagbg+4+63GiIy1FR+nD83Vold2pvz5hp+evD3i2Wr0cl4c2zMi1HDlEnSEB0RHWWnfxc8N/psbx5NpsRUn0DIdvfGGudztH8jrFahY1FdLX8b01AUW3lcJeJRSOzPEKgrtW1TUZhqLfX1MNYJ85HK0g8sXjtDlldFzNO9vF5qLSY5qZB9PLGYLnBRqwoPswdRvchpsOkfHFu7CdpNdZstUEpWBKjeHCksP0WVT6EDqcaY5VuZTjewPexNt/x8d8IVqxOH/aDIpQOkQJuhJNxNxJ3I/h1xEgubBJnnBMdDbHox0rc4tLew6o1ryfQT5xb1wlRqGtWREkUleHbbvCoLaAeagrc9fTAZHhFRiHCPUJFnIgFT9n6oHpva5w6yWXqq9GmKelmDFQWX6gAYQDy1jClKxqFchrngqgqbaGCX20bU/L2VKf9sdcRfa/LqrUGpwe9oU6jRfxHUD57BPK+LfW7N1KhIfQFYMGuSfFcfV5MqH3eZxH8X4O1Stl6PdyyZSkNLA+yqrN5GxYCxO8wZt5/EKntyO/A7W/MoK1dO4MEfw/gPliR4Dm1U1iZg5eoCCYGokKrW3gsDGJ3Mdl8zMLl6QBAHtLYgQSNTiCSA23ywvk+zNejTr1Wo6QuWramYT4mRh4WB8Jg2g7gWM4wo17Sm0R3jhJ0yI/fc+dt/LFl7D0DSr5kEWbKVNJ/7lE8juANvP0xLZTsvxIoumjCEBlLZihEEbhe8tIPQb33OJvhvAGy1Oo2ZqaXNM/mkKtFNoKAmSutnV4OqADJG5FJJCtlBozTQWEIA1tVrrefRRfnpE4U4LxEd+tIKULROr2jCyDJ8Xs/I4Wr0GLOKWsiQFDaSwJHPSo8hEWnyxKcHyFbSy1qpp0gQ+gqv5yoPZ06vZIC3YXgAbTjOeJOLVjT3FMxmGZgihSTfxbTy8yYMWH3jDEcQrCdDoR1p1dIkW2JX7toxDcRzwNdihI0kgCYKxuBeRuR5YdNLhWBdpFyzNc84g7f1xOPAooHKx1/4zXrEUzVqaTIMuTM2AKCAeeLA/0a0XUlXAdiT3gKQCXJgJ+UECB4II289q1lMpXqNLURTHUiCee06vfGH2ZfuGWmtWq9QASpc6VJAI8Igk3kgkgTBBMxvKWrm9wSS5LY3mjR7tETfQir8FA/dhUYGstyPd8oxxwGb5nTiudv0d8p3VNWdqlRFAUdJf0A8G5tixDBguLxz0SUu4mUdSaMjpZbKZTxZhhmaw2o0z+bU/36mzHqBMdDviP412qr5jwlwlPbu0MCNoJ3b0NvIY2xlHQfDCL0l+yPgMd0eOjeqUbfi/8AirYweB1SdI8/ah1GBnzxvn5Kn2F/ZGBOQpf9NP2R/DG//qr7vv8AkR1XxMQ4NR15iim+qqin0LAH5Tj0DRGGNLh9IEEUkBFwQoke+MP6WOHjOK6dp1VG+HF0ae4nmB4jvsOvn+Ou3ljAe0uUnNZoxvmK3P8A9V4tON/zA8Xuxg3bBIzmZ/xah+LE7+/HLEvIVLO0DPsn3YYPQb7LYk8xUI5x+tP34bVa8GA0+e2JZUeQy7g9Dg1GgdSm+4+/DhsxbCf5WeUfD+uAolGBCNbljRM5XjiRAYQz1VMR9tz8QI+AxlXEH/Nn86GkfVm2PQeb7MUgXzA0hiGqn82uonSWPjEN/sMW5WRGNWS+rL1qaflNKmwWCO9VWAMXILCOXLFf4nlaNWVp0aNNFIK+ABSTzYAQTC2MWnD3OIbLuAB8xOGBp+vpy+GGog5dgwq8PCf2VE+ahSPkPvxyDTcUwOUgfKQMSGDUWKmVMHqPxfGyce4yal3kecz1BxBccptVOkMy0yCKiqAC4O41n2QZMkCTJxb6iqT41E9RhhnsgBEGZv6DYGfO/wAD5Y1i4PYzaktyLXPmAqoAAIAE2AsBhllqRFRqgXxm2ppJC28K6j4RaYHPEpWyZXcG3rjsqguGMC5298Dzn0xuoxMnKSFaVTw+KCfMnb0BE4QFECoKoQFwNMn7NrTP91d9oGFXUfVJ94A+4nADF9FFrcjpJJ7Dv/xMAey09BE+4bn3TiH7TcZnKZhQrAtTZJa1mGkiN7hjh6RO+EcxlVcQyh1+y9x/GPjjky8H2w9504uLXthOBcdH5Ll9Q8RpIPbS5CCTdgR78N/pI72Mu6x3L00JgT4otJmCNLcrWOHVDI5dbdyqjby9domw3xIZs98iK9FWSmgVRJ2AsD4iIgTy2Ax5uTVjdZEehBRyK4OyjcVpaXVhEugL6RAV7mBFuot0nmCe4fmSyB076pUWLVK0ITY+zovaTGrkL9LBxLJs9LumaSrMULQHmzQYEQLgbcumIbhmQq0hU102ALM8iCAoiJgkiRJuNgcXgnCckmyM0Jxi2kSGbq1K2WatUjvlqIxpIzS6gaYCm5IkkhdWxg8sVPN5nMs7MaNWSxPsONyTtHni2DM92veHWQOSIWaf0QPf7sNx2oXl+U+6hPzjHTljFOotGGKUnH6SC8K4RnQ6mt3IQbgA6jKkrsWG8TPQ4dUeC0qeaFR6PegnV4WYlmkNM2WLkkNMj4GNHC+KPvVpINrRI3NitOdyefPE32c7M5z8poPWzlRwtWmxXxkEIwbT4n2tG2OVLezqtBKufpSf+dzS3O4PXyq2xC5njdVNcZus8sdB11gdAAC+GdIO9pJxtW7vN7g39P6YD8mQ7op9VU/eMaOGKtk15/IuPG5tScql4OK/gx3gXaKq897n6lEzZT3zbQPaBO97eWJ9OJPy4r8Vq/vU4uef7OZarc0aQbr3afMRf78EynZ6gFipQoEg2IprccrxiujwPnfqSuMzLZKP+qKi3E65uOKUvfqHy7u2AHE83y4llfe6/wCqji1twrh86TSoAzEaYvMb+pAwmvZ/hzf2dLnszDaP79vaHxGDocP5vUfXsv3YP9qK6nFM9yz2UP69H99MYWXinEeWYyrej0P6YlW7L8MO4QWkxXYW6+3tvjn7E5CYIINhHfGZPsiGJ3vHpg6DD96X98w69k/Dh6DBOLcV5LQb0akfuqDEzwvjOb7tzXpL3i7BQIM8rORax35+WGR+jvJP7LVPPTUU/eh6H4YI30Y5Y6YqVgQImUNunsDz26nDWHEn/kfmvmTPi5TVdFFfpsHz3a3OIw1ZBzKg7PbfcorDedj+6c743lK9avVrHLsneNr0tSqHSSBzMWt0G+NDzPYSqmhcvnatJFWI8VyWZiTodVnxRtsB0wkOx+eG3Eqh9TU/nOF1dPlmry+Ra4zEtpcPf7n8TLH4ZVG9Kl+tQb+bCJox7VPK++mw/wBeNZ/4b4oNs+PeW/epwQ8H4yNs3SPqR++jg6tJ8sy9PkPrnDdvDvykZT3SH+yy/wCqG/nxwydPnRT3Fv5sag3DuMc3oP6imfvpjDatkOKc8tl3/Vy/7yMHVcn4kQ63wf4Ml5/IzWrw+kQQKS36s333xrNbt1l3y9QfngRTYHwAi6FRcTAJI3588Qz5LiPPh+VP/bon7qmGuay2c0Pq4ZlgCrCRRFrb+Gpy392H1XN96PqJ8TwT9ia/v6E1V7aZWRepsu6eQ6YTfthlD9Zv2G/hiutTzNv/ALbQ2G1Br2F/a54Iwr8+GJ7qNT9xw1w2fvj6i6Xge6Xu+BYD2syn/Ub/ANt/5cD/AMWZQ/2pn/Dq/wAmKyzPz4X8Eqj92EalYc+GMPfWH+nD6txPh6i6XgPze4ulHtTldQPfKY/uuPmV/hgp7Q5Yksa9MEmd4/ECB7sUdszR+tkHX0rVf3rghzuS55eqvpV/mwdX4pdi9Q1cA/al6I0ReP5Y2Nej/wC4v3ThRUo1f/LdSf7jA/IHGbHNZA/VzI9Hpn78DTbJAgq+bUjY/mrHqCLj3YqMOKj7HoyJQ4GS2yPzRoFXh7D2bj8csNiSNxGI3hva+ig0vVquOr0xqH6ym/vBPniayXH8rmDpVwW5KwKk/oyLnyF8dkZ5ErlE83JihdRdiIOOw/q8NG6mPXDGvl3SJFuo2xpHLFmLxNATjlEHwkg9B/DAIs8/d/t/HCndHYbfjkP64Jyi1TKhGSdoFGOxMXm0XPXa3SL4ZZjPCoRTSuhCaWdHifamIeNyBKnkDO+JBaYG5k4r3ajIq7I4ZlJGmx3i422Nz8seVm4fFdw2PTxcRkqpbliUqSYqIRN4qJ5/3wWG2/uA3wKOFAGlDb/qpbkBdp2jFB/JEUlTXZSDca4IPoSMHehG1SufSoP58cnVDp6yycPaGPtfP+GJ/s1nXOYy2tXUVSxTVIkKpYx4R0nFCOTBvBnax5xO3T+GNB7C8Wdmp0WVStNCAwBsFQgGSd+Uxzx2JKnaOZt2qLcp8b+i/wCr+GDThOj/AOY36Cfe+OZr4zELTgRhMNjMPpC+k80HbLZLSaikipWYagjc1RTZmB3JkAiIPIsdGlVeF0W1aqanV7W9/a6H/wBR/j5CAbhVKWOkgtOqGYTJYnY/32+PkMebU4xxPMHvBXzbyY1Cq6rPQQQojy2xNcH+kHiWSYCsXrU+aVvEYtMVfbU+JRckAm4nD1MNKNzbgtMzdoMGx2I1CRIN/G/7RNzfCtbhKvMu9ySfZ5rpa+mbgLfe1owx7J9qKGfo97QJtZ0b2qbdGHQ3gix+IE6uDUydIhkuHpSLFJ8QAi1tJYjYf349FGHtPfBRgy74TdjoNXHiHpv+PxbBBg9c3Hp+Px54TwhkBxLiNQO+ipCq3NZEBQrKx02hg5BmZEbYL+WVu80rUmSQAyqCCDV8rgBE/ZqX2xN1cuje0infdR9b2vjees4J+R09WoKA0kyLGTubdcXqQiFqcWqTKkEFhAMDwlifiKZpnczM8xhfLcSYuqsVgkiQN9ghF9iQ9vLyOHbcKo/Y5MLMwsy6Ggg2lQLjpO+DLw9ARAiHLgSY1EEEwdrMRbDtCFiMNs6Pzb/oN/lOHRw2zo8D/ot9xxIERTHhT9BP8owJwnRbwU/8NP8AKMGnFknHCTYUJwiz4ADKTgThNMH/AB+PnhiE2oqd1U+oGEX4dRbejSPrTU/eMOcAMPUwoj6vBcqAWbL0AACSe6SwFybDFZymeybw9PIVIEMG00lESArQao3JWxHMYuWZQMpU7MCp9DY/I4rGU7KvTUouZZl0hYempOkEMLqQT7Ixjny8Ql9U/Vs2wQwN/W+4d5LtZTqVVpNSrUmYkKzhSpI5akdo254ms3J8JIIGxHPFbyvZdxWp1Hr6lpksEWmFloIEnUTF5jFhjFYJ5NN5KvwJzwx6vq+XiEFGLx/XBKtWbD4D95+GHT7YjWyxlXLEKCbbDcgsY8vhGNOkbM9FERnu02Xp1UomoHqs4TQhsrE6fG+ywdxv5YkEyLMYqTAMgC0LsJMSZjrjO+zYpCuoyeXeqquO9zVYCyT4iisdKepM+QONR4E96mtgTa32d7HnPXFR+kxS+iIVOCU3uVOoW1EyQB5mbYat2MpEz3lUemj964sv5SMFbNDHUsS7Uc0ssuxlYXISfqDYel7x8tzib4fSpZQ6w+ttBWSp5iL2udueGKoA1rdBG5++dviJxUO0GXzBJigzLe6MD/8AGx+WPLUj0nsWXM/SSuXc6oYwFgUqiixJszOevXER/wDWcavFkyB1WtPyNMffjMq1BlYqysrDdWUgjncG4sRib7McPyVQOc5VCEHwqXC6hBJ8942w20Jbly4z9LoOWcUaNSnVdWWmxZSEPslrXkC4tuBjO+zXD0IavWE00MKp2ZxBOrqokW5lgNpw67epllNBcqyMoVtWhtQBJG7czvznAcRbTlstSGxRWPmWAqHmedQ/AYSBj2rx93MwoQWGojYdFGw/REDA1apqpeGEbAg+XInrHv5YrDXPkOWHOQzXdOGG31hvK87dRJ9bjnhiHvZrjtTh2bWvTkgeGon/AFKZPiX1tI6EDHp7I5pKqJUptqR1DIR9ZWEj5EY8u9osppeR7LCR777+Vx7sbN9BvFDV4eaRMnL1Sgv/AGbRUX4FqgHkowwNGGDrguBGEIHMbj0wnOD5g3X0P7sI6sAwZx2AnHYBAYDHY7AABw3zY8Dfon7sOThvmvZPpgEVrJvNOmf7i/IR+7C2rDLhz/maX6A/HwjCzVcXYhV2wQNhE1cZ1227flGahlCNQs9Wxg81TlI2LfDrgsKL/wAS4xQy4mvVSnOwZrn0Xc+4YgX+kfIA/wDmsfMUn/eoxilR2dizsWZrlmJJJ8ybnB1o4WplaUbpke3GQqmFzCqelQMn/wAnAX54sAMgEXB2I5jyOPNxy/liS4D2izOSaaL+CZak0lG/V+qfMQcGoTib6cGTED2Y7TUs7T1J4XWO8pk3Q9QfrKeTfGDiapVL4uyKoe90IkjDLMe1iUpLK4is1ZjgAJU2xFEtqk+yLBebGbiDaLj48sSNZ4Hx+7GfZviOjO1qja2MlafMkCAFQHlsZ2F+ZvndM0StMYcOoZmtUp163/L5ekwqUqAHJdvAY6XqP7o2xIdnO1NPJ0QDSDgnm1yYAJHhOqIubDzNsV3jfHWYnUQzT7AJKKRzZt6rj4COW2IPWztqYkk9fxYeQxbq7JV1Ru3ZztFQzgfu1CskalfSLGYI8VxY4mhlD9lPl/NjK/opy05iq5AKrSIlo9ospWJBvCOfKMaY1ELYJTje6n+U/wC84xlkkns36msYRa5L0It6BgmJsbC5gSL2gG/z5QcDUG8+ssduQ84iN+QG8nAFjFgDMAAggapaRJMHxACJ6i1hgabkgE+YjnFvqg+GZ3+V5xJYzqcHosxapQEmCSQbwIgNMCygX9MJP2cykgGgoMTzJMW9gehn7xh938SAdJA2AJ2Jk/VEi2x+tzvJWzZ0jVIGwsLHe0xFjF+oEDCAz36TuCLTSlUo0lREZkqaBsxCwWtO4dZNp23xXXqF6FIkEFIUyI8MBVPoQN/I42ZT4oEix2MxyixiANPL4xip9ruGGoBXksAGSp+h7Wo9Cj6gRvDf3cVGRLiZo4IYg/gjDzh9EEs7WREYsTtqKkIvqzx7gx2U4sFLgKV92YPYahBkbSwkEkDmtzaRzxJZHs1l8sTVqVu9IHh1U9Ipt9oIzE1GHIEaZ32g67EEB2kQrTy6N7SodXrrb79/fjSfoHyjUqNeq7UwlcoaY7wavA1RGleV+UzGMm7ScQ72qWFhYKOigQonmYxG5fN1UEo9RFmJVmUTuRYxNxiRnsULPMfHBhSOPJGX7UZxPZzNUerT/mnEplfpF4im2ZY+RVf3AHAFHp7Nt7NxF+fphGf4e/8ABHxx56p/S3xCNLmi6kQQyG46e1HywFL6R/tZOn6pVqJ/lwCZ6GxxOMJy/wBJlMTNPNJO+jMFh6RUm2JPL/SjSP8AbZtP00pVPuE4dAbFjsZdlvpMo2AzoP8AiZVh5XYEDEllvpAB2zOQbpNR1Y+UQRhUBoGG+Z2OK5R7XO3s0qNT9DMp/qv0wOa7UkDx5atNvYKPaQWgK0m02wUIjOFVPzNP9BfuGD1KsAkmANyeWIM8doZakiVaiqwUDQSA0wPqm4Fwb9cROY49Trf2iEbhVcEA+d7nCc6KUGxLtv2qZKLJRJBfwa+dx4ivMWm+8kbQDjK4xY+2VYGog6KT7yQP9IxXV3wJ2NqhWkuHOq8D3n8fjbCNE3wqvP8AH45YZIYoOvy/BwAHI+4/15jDgLT7skzrm3SI6/D54b1Da/X92GAbh3EauVrLVpHS6/AjmrDmD/UXg41vs3xTidWjTzBy2UNOpcFu8kLJGruw0GQCQCRNsY9xADl0Hxi+N34Zm4yWX0sCO7pxBtZAALfdhAOK/aDNLY08mF66qyH9lUqRiHznHcxJbuaJ29l8x088ris9ouMNJBJJ8jGKdmeJsSYLgfpnDFSNFzWf4hWUilllFvaVgxjaQtXu494PocUbjdPM057xWpl9yzgu/qQZC+QtynliGqVmYQzMw6FifvwRQBsMPUFA00xLcB4cteqqvVSjTEa3ZlBAPJVJGtvTbc+cYDOJHJ52pTgJUdB0ViBvJsDzwVYXRt/AMnlqKKmXNPT1BDMTaWZlveOsC20AYlWqn7DYwc8UrHerUj/Eb164MOKVhbvq3/ut/NiHhfeWsiRrjBVOobRHQWBIE7jw8rWIwYU5JuBHKDvefCfj7p23X7klpmF85hpBiehG9m5Wx1RdQLCGMwSRuOftDkzHbbbliCxBxuARG4kyJBk77QQPf8gajIALDpcbcxAEW5kiBy52WUHww0k2kC7bMAXK89yNhJABthIsqwJkWBO4gREcukA3JncYACPTXRcspiRB5nw3uRcDoPXfEDxzs/38f81WQXMAjTO2yqDpuBBaBfzxYKzqJ1EsLmwBAN9Uk25iwvt1IPVEJU3M3DHWIAveZMzvc7ESDEFICjp2JqqD3WbBW/tUj4eUSH/jtz2xF5vsPniSBVpOIJBNRhMGIusA+p3GNMaLBAGY6gAVgHU3s6QbAAxzsPKMCFOqAjyPtAjmrRYaQPCosGJvzBl6mLSjG63YTPSPzQafsuvPazEEz5Yb1uyecUeOhUgAnkwA3PskgDnjcBljYAGBG7DlMi15tpkXsPevSygIbUb6rgqpJstpvNwDHUCOpeoWk8+vwKuJmhWHrTflvyw3fJsLlSLwJBEnpfn5Y9GPS8QCgaTO1rbxte0XuYn2tJwDUX87nmQLCYnyOwtN9sGvwDSebtA6jBlpnHo2hkC0h4OkbaQJ+r4WIX+6dQ6gTfDHPdlaNUo1SgVmQQrKp5R4CImwADLq8QuIOHrQtLMAKnBSpxs9f6Ncu5LJUdQbgTTF4BI093EydgYgbWvHZr6LDJK1zyAU0BM2ESrqOZ2Xlfez1IWlmURjtONFr/RrWHsVKbbQSHF+kANfEfU+j7NjZEY9A48/tQOWHa7xUyjmn5DHFfLFoqdjc4u+Wqc9tLf5WPlhjU4DXWdWXriOtJx89MYYWQkRgCMSD5Qj2reRH8cF/JpwUFjCMcMPTlcEbL4KCxNDGFtXMYSanGCq8YAHAYRz9MCBN+Q/Awj3n4gYK9XDsVA5h5OJTh/aavQpikCGQCysPYkz4WUhhubEkbWxCzjoxBRK5vjr1ORH60/5hPzwwFbrhILgyrgAWFUdPuwK4IqYVVPPFJCsMgwqnrjkTCwp4tIhgj1wff8AH9Mdo9+BX0xYjb9QmCQYB3k2uDfpBb+Bw3qNCAE+QFx5BbeXltN9zjsdjkOhBswgbUCJaLGDJgXgi3MRI+qOmBZBeb/V9fSRvIEHzFxFux2AYqoUm40iw07REASBa0QQBe4MgYVKSOdtrAG9j5nURz5nlAA7HYAHECS2hVO8+drkm56Sb+LCwZeS33AO5NzNhe590+mOx2EAqMwANo5852kxzJ8uZnBK1QCNQEwR0Hx5b8+u+Ox2EAoBLEi5mBudomDEeUE/ddL6xMCSLi0kRaYg2iIPWeWOx2ABRoMA+cGIHtb2g/fYDmRIF1mbyLzN4t1i0hL33O0nAY7AAqr8p36xYkxtz+tM+fXBg7SIJEcrcjv4hEwANzY+8djsAxYqpgkTYzI+PLe/yHngKdOnzHzPXfnbHY7AAYZJOkxNtV5HrHz645OHg3Bty6EXi4mbHrzwOOwCO/IEIk39fjeTMRhpnezdBx4qNFz50kN55kg+vv8ATA47AFEXm+xGTaf+Voix9mVt+pBHP4euI1/o4yZMdwy+lZz8Jc/dvjsdh6n3i0oZZj6K8sZhq4joyH709PjhhW+iXLn+1rDkJCc9tgMdjsGti0oav9ElLlXqe9R/MMMcx9E5B8OYt1NI+7apN/Tnjsdg1MelDGt9GlcezUom0+JmU7TtpItabzfbDCv2GzKzCo5ChyEaTpJgWIF55bkXFsDjsVrYaEVnM5ZlbSysp8x6i3USDfbA06MY7HY0W5mxZcvIwb8mIx2OxaRFhqdI4cIpx2OxSQmG0nocdq8sdjsUJ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0" name="Picture 6" descr="http://upload.wikimedia.org/wikipedia/commons/3/37/Small_USPS_Tru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2869743"/>
            <a:ext cx="2401547" cy="134666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62600" y="2819400"/>
            <a:ext cx="74732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B0F0"/>
                </a:solidFill>
                <a:effectLst/>
                <a:uLnTx/>
                <a:uFillTx/>
                <a:latin typeface="Calibri"/>
                <a:ea typeface="+mn-ea"/>
                <a:cs typeface="+mn-cs"/>
              </a:rPr>
              <a:t>=</a:t>
            </a:r>
          </a:p>
        </p:txBody>
      </p:sp>
      <p:pic>
        <p:nvPicPr>
          <p:cNvPr id="1034" name="Picture 10" descr="http://www.greethamvalley.co.uk/wp-content/uploads/2014/01/worker-be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4953000"/>
            <a:ext cx="1270000" cy="16256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505200" y="5329535"/>
            <a:ext cx="2667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omic Sans MS" panose="030F0702030302020204" pitchFamily="66" charset="0"/>
                <a:ea typeface="+mn-ea"/>
                <a:cs typeface="+mn-cs"/>
              </a:rPr>
              <a:t>“The worker”</a:t>
            </a:r>
          </a:p>
        </p:txBody>
      </p:sp>
      <p:sp>
        <p:nvSpPr>
          <p:cNvPr id="31" name="TextBox 30"/>
          <p:cNvSpPr txBox="1"/>
          <p:nvPr/>
        </p:nvSpPr>
        <p:spPr>
          <a:xfrm>
            <a:off x="5501080" y="4801850"/>
            <a:ext cx="74732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C000"/>
                </a:solidFill>
                <a:effectLst/>
                <a:uLnTx/>
                <a:uFillTx/>
                <a:latin typeface="Calibri"/>
                <a:ea typeface="+mn-ea"/>
                <a:cs typeface="+mn-cs"/>
              </a:rPr>
              <a:t>=</a:t>
            </a:r>
          </a:p>
        </p:txBody>
      </p:sp>
      <p:cxnSp>
        <p:nvCxnSpPr>
          <p:cNvPr id="32" name="Straight Arrow Connector 31"/>
          <p:cNvCxnSpPr/>
          <p:nvPr/>
        </p:nvCxnSpPr>
        <p:spPr>
          <a:xfrm>
            <a:off x="1676400" y="4265950"/>
            <a:ext cx="0" cy="6096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38" name="Picture 14" descr="https://encrypted-tbn3.gstatic.com/images?q=tbn:ANd9GcRdGNSmu3kmny26-1e8CvB4cATC8gSSEvJMMUSTI0DitQSdFWid"/>
          <p:cNvPicPr>
            <a:picLocks noChangeAspect="1" noChangeArrowheads="1"/>
          </p:cNvPicPr>
          <p:nvPr/>
        </p:nvPicPr>
        <p:blipFill rotWithShape="1">
          <a:blip r:embed="rId5">
            <a:extLst>
              <a:ext uri="{28A0092B-C50C-407E-A947-70E740481C1C}">
                <a14:useLocalDpi xmlns:a14="http://schemas.microsoft.com/office/drawing/2010/main" val="0"/>
              </a:ext>
            </a:extLst>
          </a:blip>
          <a:srcRect l="15593"/>
          <a:stretch/>
        </p:blipFill>
        <p:spPr bwMode="auto">
          <a:xfrm>
            <a:off x="7620000" y="785812"/>
            <a:ext cx="1266261"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A99B-7EE2-4F34-B9E9-5E0A55F73007}"/>
              </a:ext>
            </a:extLst>
          </p:cNvPr>
          <p:cNvSpPr>
            <a:spLocks noGrp="1"/>
          </p:cNvSpPr>
          <p:nvPr>
            <p:ph type="title"/>
          </p:nvPr>
        </p:nvSpPr>
        <p:spPr>
          <a:xfrm>
            <a:off x="457200" y="75407"/>
            <a:ext cx="8229600" cy="1143000"/>
          </a:xfrm>
        </p:spPr>
        <p:txBody>
          <a:bodyPr/>
          <a:lstStyle/>
          <a:p>
            <a:r>
              <a:rPr lang="en-US" dirty="0"/>
              <a:t>Trillions of cells in the body</a:t>
            </a:r>
          </a:p>
        </p:txBody>
      </p:sp>
      <p:sp>
        <p:nvSpPr>
          <p:cNvPr id="3" name="TextBox 2">
            <a:extLst>
              <a:ext uri="{FF2B5EF4-FFF2-40B4-BE49-F238E27FC236}">
                <a16:creationId xmlns:a16="http://schemas.microsoft.com/office/drawing/2014/main" id="{8415DE07-7DE6-4694-B34A-3AA66CFA98C0}"/>
              </a:ext>
            </a:extLst>
          </p:cNvPr>
          <p:cNvSpPr txBox="1"/>
          <p:nvPr/>
        </p:nvSpPr>
        <p:spPr>
          <a:xfrm>
            <a:off x="2328617" y="1019175"/>
            <a:ext cx="4825873" cy="646331"/>
          </a:xfrm>
          <a:prstGeom prst="rect">
            <a:avLst/>
          </a:prstGeom>
          <a:noFill/>
        </p:spPr>
        <p:txBody>
          <a:bodyPr wrap="none" rtlCol="0">
            <a:spAutoFit/>
          </a:bodyPr>
          <a:lstStyle/>
          <a:p>
            <a:r>
              <a:rPr lang="en-US" sz="1800" dirty="0">
                <a:solidFill>
                  <a:schemeClr val="accent1">
                    <a:lumMod val="75000"/>
                  </a:schemeClr>
                </a:solidFill>
              </a:rPr>
              <a:t>Messenger RNA tells cells which proteins to make</a:t>
            </a:r>
          </a:p>
          <a:p>
            <a:endParaRPr lang="en-US" dirty="0">
              <a:solidFill>
                <a:schemeClr val="accent1">
                  <a:lumMod val="75000"/>
                </a:schemeClr>
              </a:solidFill>
            </a:endParaRPr>
          </a:p>
        </p:txBody>
      </p:sp>
      <p:pic>
        <p:nvPicPr>
          <p:cNvPr id="5" name="Picture 4" descr="Diagram, schematic&#10;&#10;Description automatically generated">
            <a:extLst>
              <a:ext uri="{FF2B5EF4-FFF2-40B4-BE49-F238E27FC236}">
                <a16:creationId xmlns:a16="http://schemas.microsoft.com/office/drawing/2014/main" id="{A99F5F56-4E95-41A6-AB83-94E09FEDE494}"/>
              </a:ext>
            </a:extLst>
          </p:cNvPr>
          <p:cNvPicPr>
            <a:picLocks noChangeAspect="1"/>
          </p:cNvPicPr>
          <p:nvPr/>
        </p:nvPicPr>
        <p:blipFill rotWithShape="1">
          <a:blip r:embed="rId2">
            <a:extLst>
              <a:ext uri="{28A0092B-C50C-407E-A947-70E740481C1C}">
                <a14:useLocalDpi xmlns:a14="http://schemas.microsoft.com/office/drawing/2010/main" val="0"/>
              </a:ext>
            </a:extLst>
          </a:blip>
          <a:srcRect l="19444" t="15464" r="20555" b="5159"/>
          <a:stretch/>
        </p:blipFill>
        <p:spPr>
          <a:xfrm>
            <a:off x="1668090" y="1665506"/>
            <a:ext cx="5486400" cy="5080794"/>
          </a:xfrm>
          <a:prstGeom prst="rect">
            <a:avLst/>
          </a:prstGeom>
        </p:spPr>
      </p:pic>
      <p:sp>
        <p:nvSpPr>
          <p:cNvPr id="6" name="TextBox 5">
            <a:extLst>
              <a:ext uri="{FF2B5EF4-FFF2-40B4-BE49-F238E27FC236}">
                <a16:creationId xmlns:a16="http://schemas.microsoft.com/office/drawing/2014/main" id="{104E7EC7-FBD0-45DC-9DD8-1375639AB625}"/>
              </a:ext>
            </a:extLst>
          </p:cNvPr>
          <p:cNvSpPr txBox="1"/>
          <p:nvPr/>
        </p:nvSpPr>
        <p:spPr>
          <a:xfrm flipH="1">
            <a:off x="3160056" y="1480840"/>
            <a:ext cx="2976583" cy="369332"/>
          </a:xfrm>
          <a:prstGeom prst="rect">
            <a:avLst/>
          </a:prstGeom>
          <a:solidFill>
            <a:schemeClr val="accent2"/>
          </a:solidFill>
        </p:spPr>
        <p:txBody>
          <a:bodyPr wrap="square" rtlCol="0">
            <a:spAutoFit/>
          </a:bodyPr>
          <a:lstStyle/>
          <a:p>
            <a:r>
              <a:rPr lang="en-US" dirty="0">
                <a:solidFill>
                  <a:schemeClr val="bg1"/>
                </a:solidFill>
                <a:latin typeface="Comic Sans MS" panose="030F0702030302020204" pitchFamily="66" charset="0"/>
              </a:rPr>
              <a:t>Cells of the human body </a:t>
            </a:r>
          </a:p>
        </p:txBody>
      </p:sp>
    </p:spTree>
    <p:extLst>
      <p:ext uri="{BB962C8B-B14F-4D97-AF65-F5344CB8AC3E}">
        <p14:creationId xmlns:p14="http://schemas.microsoft.com/office/powerpoint/2010/main" val="314375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5516B-4E75-4202-A747-D7BE5DBA47EB}"/>
              </a:ext>
            </a:extLst>
          </p:cNvPr>
          <p:cNvSpPr>
            <a:spLocks noGrp="1"/>
          </p:cNvSpPr>
          <p:nvPr>
            <p:ph type="title"/>
          </p:nvPr>
        </p:nvSpPr>
        <p:spPr>
          <a:xfrm>
            <a:off x="793913" y="413548"/>
            <a:ext cx="7886700" cy="994172"/>
          </a:xfrm>
        </p:spPr>
        <p:txBody>
          <a:bodyPr>
            <a:normAutofit/>
          </a:bodyPr>
          <a:lstStyle/>
          <a:p>
            <a:pPr algn="ctr"/>
            <a:r>
              <a:rPr lang="en-US" sz="3200" dirty="0">
                <a:latin typeface="Arial" panose="020B0604020202020204" pitchFamily="34" charset="0"/>
                <a:cs typeface="Arial" panose="020B0604020202020204" pitchFamily="34" charset="0"/>
              </a:rPr>
              <a:t>Messenger RNA (mRNA) Technology</a:t>
            </a:r>
          </a:p>
        </p:txBody>
      </p:sp>
      <p:sp>
        <p:nvSpPr>
          <p:cNvPr id="9" name="Content Placeholder 8">
            <a:extLst>
              <a:ext uri="{FF2B5EF4-FFF2-40B4-BE49-F238E27FC236}">
                <a16:creationId xmlns:a16="http://schemas.microsoft.com/office/drawing/2014/main" id="{BBDAB7B8-E2DB-48F4-94EF-BFC5653F8764}"/>
              </a:ext>
            </a:extLst>
          </p:cNvPr>
          <p:cNvSpPr>
            <a:spLocks noGrp="1"/>
          </p:cNvSpPr>
          <p:nvPr>
            <p:ph sz="half" idx="2"/>
          </p:nvPr>
        </p:nvSpPr>
        <p:spPr>
          <a:xfrm>
            <a:off x="4629150" y="1938976"/>
            <a:ext cx="4430599" cy="4042811"/>
          </a:xfrm>
        </p:spPr>
        <p:txBody>
          <a:bodyPr>
            <a:noAutofit/>
          </a:bodyPr>
          <a:lstStyle/>
          <a:p>
            <a:r>
              <a:rPr lang="en-US" sz="1500" dirty="0"/>
              <a:t>Work began to develop messenger RNA as a possible therapy 1990’s in mice</a:t>
            </a:r>
          </a:p>
          <a:p>
            <a:r>
              <a:rPr lang="en-US" sz="1500" dirty="0">
                <a:solidFill>
                  <a:srgbClr val="1C1C1C"/>
                </a:solidFill>
              </a:rPr>
              <a:t>Dr. </a:t>
            </a:r>
            <a:r>
              <a:rPr lang="en-US" sz="1500" dirty="0" err="1">
                <a:solidFill>
                  <a:srgbClr val="1C1C1C"/>
                </a:solidFill>
              </a:rPr>
              <a:t>Kariko</a:t>
            </a:r>
            <a:r>
              <a:rPr lang="en-US" sz="1500" dirty="0">
                <a:solidFill>
                  <a:srgbClr val="1C1C1C"/>
                </a:solidFill>
              </a:rPr>
              <a:t> wanted to use mRNA to make ‘designer proteins’ that could be targeted to use as a therapeutic modality: </a:t>
            </a:r>
          </a:p>
          <a:p>
            <a:pPr lvl="1"/>
            <a:r>
              <a:rPr lang="en-US" sz="1500" dirty="0">
                <a:solidFill>
                  <a:srgbClr val="1C1C1C"/>
                </a:solidFill>
              </a:rPr>
              <a:t>Vaccines</a:t>
            </a:r>
          </a:p>
          <a:p>
            <a:pPr lvl="1"/>
            <a:r>
              <a:rPr lang="en-US" sz="1500" dirty="0">
                <a:solidFill>
                  <a:srgbClr val="1C1C1C"/>
                </a:solidFill>
              </a:rPr>
              <a:t>Provide missing proteins in diseases</a:t>
            </a:r>
          </a:p>
          <a:p>
            <a:pPr lvl="1"/>
            <a:r>
              <a:rPr lang="en-US" sz="1500" dirty="0">
                <a:solidFill>
                  <a:srgbClr val="1C1C1C"/>
                </a:solidFill>
              </a:rPr>
              <a:t>Initiate tissue repair and regeneration</a:t>
            </a:r>
            <a:endParaRPr lang="en-US" sz="1500" dirty="0"/>
          </a:p>
          <a:p>
            <a:r>
              <a:rPr lang="en-US" sz="1500" dirty="0"/>
              <a:t>1995-2005 work devoted to develop mRNA as a safe and effective tool </a:t>
            </a:r>
            <a:r>
              <a:rPr lang="en-US" sz="1500" dirty="0">
                <a:solidFill>
                  <a:srgbClr val="1C1C1C"/>
                </a:solidFill>
              </a:rPr>
              <a:t>to fight disease</a:t>
            </a:r>
            <a:r>
              <a:rPr lang="en-US" sz="1500" dirty="0"/>
              <a:t> </a:t>
            </a:r>
          </a:p>
          <a:p>
            <a:r>
              <a:rPr lang="en-US" sz="1500" dirty="0"/>
              <a:t>2005 breakthrough on how to use mRNA safely, effectively, as a possible therapeutic</a:t>
            </a:r>
          </a:p>
        </p:txBody>
      </p:sp>
      <p:pic>
        <p:nvPicPr>
          <p:cNvPr id="16386" name="Picture 2" descr="Katalin Kariko">
            <a:extLst>
              <a:ext uri="{FF2B5EF4-FFF2-40B4-BE49-F238E27FC236}">
                <a16:creationId xmlns:a16="http://schemas.microsoft.com/office/drawing/2014/main" id="{D167E220-3275-4CC7-B030-864D70DB0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2" y="1849422"/>
            <a:ext cx="4539596" cy="3497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DA50A5-E05C-4A77-BCD9-8102379A5362}"/>
              </a:ext>
            </a:extLst>
          </p:cNvPr>
          <p:cNvSpPr txBox="1"/>
          <p:nvPr/>
        </p:nvSpPr>
        <p:spPr>
          <a:xfrm>
            <a:off x="162023" y="5497041"/>
            <a:ext cx="5745623" cy="507831"/>
          </a:xfrm>
          <a:prstGeom prst="rect">
            <a:avLst/>
          </a:prstGeom>
          <a:noFill/>
        </p:spPr>
        <p:txBody>
          <a:bodyPr wrap="square" rtlCol="0">
            <a:spAutoFit/>
          </a:bodyPr>
          <a:lstStyle/>
          <a:p>
            <a:r>
              <a:rPr lang="en-US" sz="1350" b="1" dirty="0">
                <a:latin typeface="Baskerville-eText"/>
              </a:rPr>
              <a:t>Katalin </a:t>
            </a:r>
            <a:r>
              <a:rPr lang="en-US" sz="1350" b="1" dirty="0" err="1">
                <a:latin typeface="Baskerville-eText"/>
              </a:rPr>
              <a:t>Karikó</a:t>
            </a:r>
            <a:r>
              <a:rPr lang="en-US" sz="1350" b="1" dirty="0">
                <a:latin typeface="Baskerville-eText"/>
              </a:rPr>
              <a:t>, a senior vice president at </a:t>
            </a:r>
            <a:r>
              <a:rPr lang="en-US" sz="1350" b="1" dirty="0" err="1">
                <a:latin typeface="Baskerville-eText"/>
              </a:rPr>
              <a:t>BioNTech</a:t>
            </a:r>
            <a:r>
              <a:rPr lang="en-US" sz="1350" b="1" dirty="0">
                <a:latin typeface="Baskerville-eText"/>
              </a:rPr>
              <a:t> </a:t>
            </a:r>
            <a:r>
              <a:rPr lang="en-US" sz="1350" b="1" dirty="0" err="1">
                <a:solidFill>
                  <a:schemeClr val="bg1"/>
                </a:solidFill>
                <a:latin typeface="Baskerville-eText"/>
              </a:rPr>
              <a:t>rk</a:t>
            </a:r>
            <a:r>
              <a:rPr lang="en-US" sz="1350" b="1" dirty="0">
                <a:solidFill>
                  <a:schemeClr val="bg1"/>
                </a:solidFill>
                <a:latin typeface="Baskerville-eText"/>
              </a:rPr>
              <a:t>, </a:t>
            </a:r>
          </a:p>
          <a:p>
            <a:r>
              <a:rPr lang="en-US" sz="1350" b="1" dirty="0">
                <a:solidFill>
                  <a:schemeClr val="bg1"/>
                </a:solidFill>
                <a:latin typeface="Baskerville-eText"/>
              </a:rPr>
              <a:t>in </a:t>
            </a:r>
            <a:r>
              <a:rPr lang="en-US" sz="1350" dirty="0">
                <a:solidFill>
                  <a:srgbClr val="999999"/>
                </a:solidFill>
                <a:latin typeface="Baskerville-eText"/>
              </a:rPr>
              <a:t> </a:t>
            </a:r>
            <a:r>
              <a:rPr lang="en-US" sz="900" b="1" i="1" cap="all" dirty="0">
                <a:latin typeface="Circular"/>
              </a:rPr>
              <a:t>JESSICA KOURKOUNIS FOR THE BOSTON GLOBE</a:t>
            </a:r>
            <a:endParaRPr lang="en-US" sz="900" b="1" dirty="0"/>
          </a:p>
        </p:txBody>
      </p:sp>
      <p:cxnSp>
        <p:nvCxnSpPr>
          <p:cNvPr id="7" name="Straight Connector 6">
            <a:extLst>
              <a:ext uri="{FF2B5EF4-FFF2-40B4-BE49-F238E27FC236}">
                <a16:creationId xmlns:a16="http://schemas.microsoft.com/office/drawing/2014/main" id="{810366EF-1EB9-4E5B-8FE0-2539E698A2BE}"/>
              </a:ext>
            </a:extLst>
          </p:cNvPr>
          <p:cNvCxnSpPr/>
          <p:nvPr/>
        </p:nvCxnSpPr>
        <p:spPr>
          <a:xfrm>
            <a:off x="0" y="179286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5DB5BA-A933-48E4-AB84-7BAB0B7C80E0}"/>
              </a:ext>
            </a:extLst>
          </p:cNvPr>
          <p:cNvCxnSpPr/>
          <p:nvPr/>
        </p:nvCxnSpPr>
        <p:spPr>
          <a:xfrm>
            <a:off x="0" y="1821141"/>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7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56DF-EBCF-4061-85DF-1F7480A3E246}"/>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COVID-19 mRNA vaccine</a:t>
            </a:r>
          </a:p>
        </p:txBody>
      </p:sp>
      <p:pic>
        <p:nvPicPr>
          <p:cNvPr id="3" name="Picture 2" descr="Diagram&#10;&#10;Description automatically generated">
            <a:extLst>
              <a:ext uri="{FF2B5EF4-FFF2-40B4-BE49-F238E27FC236}">
                <a16:creationId xmlns:a16="http://schemas.microsoft.com/office/drawing/2014/main" id="{ACC2C6A9-A692-4AE8-9E8E-2AA959A3BDD3}"/>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t="8754" r="62248" b="66230"/>
          <a:stretch/>
        </p:blipFill>
        <p:spPr>
          <a:xfrm>
            <a:off x="2621280" y="1851164"/>
            <a:ext cx="3566160" cy="3818117"/>
          </a:xfrm>
          <a:prstGeom prst="rect">
            <a:avLst/>
          </a:prstGeom>
        </p:spPr>
      </p:pic>
      <p:sp>
        <p:nvSpPr>
          <p:cNvPr id="4" name="TextBox 3">
            <a:extLst>
              <a:ext uri="{FF2B5EF4-FFF2-40B4-BE49-F238E27FC236}">
                <a16:creationId xmlns:a16="http://schemas.microsoft.com/office/drawing/2014/main" id="{64E89ACF-25BE-4A96-BF22-DDC6697D6E48}"/>
              </a:ext>
            </a:extLst>
          </p:cNvPr>
          <p:cNvSpPr txBox="1"/>
          <p:nvPr/>
        </p:nvSpPr>
        <p:spPr>
          <a:xfrm>
            <a:off x="6014720" y="3648462"/>
            <a:ext cx="1107996" cy="523220"/>
          </a:xfrm>
          <a:prstGeom prst="rect">
            <a:avLst/>
          </a:prstGeom>
          <a:solidFill>
            <a:schemeClr val="bg1"/>
          </a:solidFill>
        </p:spPr>
        <p:txBody>
          <a:bodyPr wrap="none" rtlCol="0">
            <a:spAutoFit/>
          </a:bodyPr>
          <a:lstStyle/>
          <a:p>
            <a:r>
              <a:rPr lang="en-US" sz="2800" dirty="0">
                <a:solidFill>
                  <a:srgbClr val="C00000"/>
                </a:solidFill>
              </a:rPr>
              <a:t>mRNA</a:t>
            </a:r>
          </a:p>
        </p:txBody>
      </p:sp>
      <p:sp>
        <p:nvSpPr>
          <p:cNvPr id="5" name="TextBox 4">
            <a:extLst>
              <a:ext uri="{FF2B5EF4-FFF2-40B4-BE49-F238E27FC236}">
                <a16:creationId xmlns:a16="http://schemas.microsoft.com/office/drawing/2014/main" id="{668E68F6-94AF-40DA-A48F-7FD825883710}"/>
              </a:ext>
            </a:extLst>
          </p:cNvPr>
          <p:cNvSpPr txBox="1"/>
          <p:nvPr/>
        </p:nvSpPr>
        <p:spPr>
          <a:xfrm>
            <a:off x="5631282" y="6233414"/>
            <a:ext cx="2982868" cy="369332"/>
          </a:xfrm>
          <a:prstGeom prst="rect">
            <a:avLst/>
          </a:prstGeom>
          <a:noFill/>
        </p:spPr>
        <p:txBody>
          <a:bodyPr wrap="none" rtlCol="0">
            <a:spAutoFit/>
          </a:bodyPr>
          <a:lstStyle/>
          <a:p>
            <a:r>
              <a:rPr lang="en-US" dirty="0"/>
              <a:t>Creating using BioRender.com</a:t>
            </a:r>
          </a:p>
        </p:txBody>
      </p:sp>
      <p:sp>
        <p:nvSpPr>
          <p:cNvPr id="6" name="Rectangle 5">
            <a:extLst>
              <a:ext uri="{FF2B5EF4-FFF2-40B4-BE49-F238E27FC236}">
                <a16:creationId xmlns:a16="http://schemas.microsoft.com/office/drawing/2014/main" id="{E28FACFF-CDA0-4B10-9EF6-276A8383F78F}"/>
              </a:ext>
            </a:extLst>
          </p:cNvPr>
          <p:cNvSpPr/>
          <p:nvPr/>
        </p:nvSpPr>
        <p:spPr>
          <a:xfrm>
            <a:off x="2001520" y="1690689"/>
            <a:ext cx="1280160" cy="950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DA9357F6-5B92-4989-9B7F-0B781F7997F4}"/>
              </a:ext>
            </a:extLst>
          </p:cNvPr>
          <p:cNvSpPr/>
          <p:nvPr/>
        </p:nvSpPr>
        <p:spPr>
          <a:xfrm>
            <a:off x="1686004" y="3173006"/>
            <a:ext cx="1280160" cy="950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9727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6EE7-DF58-4376-A9B1-CB3D92ECC6F9}"/>
              </a:ext>
            </a:extLst>
          </p:cNvPr>
          <p:cNvSpPr>
            <a:spLocks noGrp="1"/>
          </p:cNvSpPr>
          <p:nvPr>
            <p:ph type="title"/>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8F449E37-90BE-4270-990D-89A8F1FD549F}"/>
              </a:ext>
            </a:extLst>
          </p:cNvPr>
          <p:cNvPicPr>
            <a:picLocks noChangeAspect="1"/>
          </p:cNvPicPr>
          <p:nvPr/>
        </p:nvPicPr>
        <p:blipFill rotWithShape="1">
          <a:blip r:embed="rId2">
            <a:extLst>
              <a:ext uri="{28A0092B-C50C-407E-A947-70E740481C1C}">
                <a14:useLocalDpi xmlns:a14="http://schemas.microsoft.com/office/drawing/2010/main" val="0"/>
              </a:ext>
            </a:extLst>
          </a:blip>
          <a:srcRect l="5129" r="21154" b="30556"/>
          <a:stretch/>
        </p:blipFill>
        <p:spPr>
          <a:xfrm>
            <a:off x="243837" y="650892"/>
            <a:ext cx="8425853" cy="5556215"/>
          </a:xfrm>
          <a:prstGeom prst="rect">
            <a:avLst/>
          </a:prstGeom>
        </p:spPr>
      </p:pic>
    </p:spTree>
    <p:extLst>
      <p:ext uri="{BB962C8B-B14F-4D97-AF65-F5344CB8AC3E}">
        <p14:creationId xmlns:p14="http://schemas.microsoft.com/office/powerpoint/2010/main" val="3430815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2511</TotalTime>
  <Words>1285</Words>
  <Application>Microsoft Office PowerPoint</Application>
  <PresentationFormat>On-screen Show (4:3)</PresentationFormat>
  <Paragraphs>161</Paragraphs>
  <Slides>25</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AkzidenzGroteskStd</vt:lpstr>
      <vt:lpstr>Algerian</vt:lpstr>
      <vt:lpstr>Arial</vt:lpstr>
      <vt:lpstr>Avenir</vt:lpstr>
      <vt:lpstr>Baskerville-eText</vt:lpstr>
      <vt:lpstr>Calibri</vt:lpstr>
      <vt:lpstr>Calibri Light</vt:lpstr>
      <vt:lpstr>Circular</vt:lpstr>
      <vt:lpstr>Comic Sans MS</vt:lpstr>
      <vt:lpstr>ff-quadraat-web-pro</vt:lpstr>
      <vt:lpstr>FreightTextPro</vt:lpstr>
      <vt:lpstr>Georgia Pro</vt:lpstr>
      <vt:lpstr>nyt-imperial</vt:lpstr>
      <vt:lpstr>Office Theme</vt:lpstr>
      <vt:lpstr>1_Office Theme</vt:lpstr>
      <vt:lpstr>COVID-19 Vaccine Information</vt:lpstr>
      <vt:lpstr>PowerPoint Presentation</vt:lpstr>
      <vt:lpstr>Analogy for DNA and RNA in cells Making Chocolate Chip Cookies</vt:lpstr>
      <vt:lpstr>PowerPoint Presentation</vt:lpstr>
      <vt:lpstr>PowerPoint Presentation</vt:lpstr>
      <vt:lpstr>Trillions of cells in the body</vt:lpstr>
      <vt:lpstr>Messenger RNA (mRNA) Technology</vt:lpstr>
      <vt:lpstr>COVID-19 mRNA vaccine</vt:lpstr>
      <vt:lpstr>PowerPoint Presentation</vt:lpstr>
      <vt:lpstr>PowerPoint Presentation</vt:lpstr>
      <vt:lpstr>PowerPoint Presentation</vt:lpstr>
      <vt:lpstr>PowerPoint Presentation</vt:lpstr>
      <vt:lpstr>Johnson &amp; Johnson (Janssen’s) COVID-19 Vaccine</vt:lpstr>
      <vt:lpstr>PowerPoint Presentation</vt:lpstr>
      <vt:lpstr>PowerPoint Presentation</vt:lpstr>
      <vt:lpstr>AstraZeneca and J &amp; J COVID-19 vaccines use similar technology</vt:lpstr>
      <vt:lpstr>Which COVID-19 vaccine should I get? Should I wait for one versus another vaccine?</vt:lpstr>
      <vt:lpstr>PowerPoint Presentation</vt:lpstr>
      <vt:lpstr>Completed Assessment for Vaccination of Children</vt:lpstr>
      <vt:lpstr>SARS-CoV-2 binds and enters cells to infect</vt:lpstr>
      <vt:lpstr>SARS-CoV-2 variants</vt:lpstr>
      <vt:lpstr>SARS-CoV-2 variants may make the spike protein bind better to our cells</vt:lpstr>
      <vt:lpstr>Why are SARS-CoV-2 variants worrisome?</vt:lpstr>
      <vt:lpstr>PowerPoint Presentation</vt:lpstr>
      <vt:lpstr>Acknowledgements and Disclosures  Contact information: norenhootenn@mail.nih.gov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Noren Hooten, Nicole (NIH/NIA/IRP) [E]</dc:creator>
  <cp:lastModifiedBy>Noren Hooten, Nicole (NIH/NIA/IRP) [E]</cp:lastModifiedBy>
  <cp:revision>57</cp:revision>
  <dcterms:created xsi:type="dcterms:W3CDTF">2021-02-12T14:45:42Z</dcterms:created>
  <dcterms:modified xsi:type="dcterms:W3CDTF">2021-08-13T14:40:33Z</dcterms:modified>
</cp:coreProperties>
</file>