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99" r:id="rId2"/>
    <p:sldId id="257" r:id="rId3"/>
    <p:sldId id="311" r:id="rId4"/>
    <p:sldId id="260" r:id="rId5"/>
    <p:sldId id="319" r:id="rId6"/>
    <p:sldId id="261" r:id="rId7"/>
    <p:sldId id="294" r:id="rId8"/>
    <p:sldId id="263" r:id="rId9"/>
    <p:sldId id="314" r:id="rId10"/>
    <p:sldId id="264" r:id="rId11"/>
    <p:sldId id="315" r:id="rId12"/>
    <p:sldId id="313" r:id="rId13"/>
    <p:sldId id="318" r:id="rId14"/>
    <p:sldId id="317" r:id="rId15"/>
    <p:sldId id="265" r:id="rId16"/>
    <p:sldId id="292" r:id="rId17"/>
    <p:sldId id="300" r:id="rId18"/>
    <p:sldId id="269" r:id="rId19"/>
    <p:sldId id="272" r:id="rId20"/>
    <p:sldId id="316" r:id="rId21"/>
    <p:sldId id="273" r:id="rId22"/>
    <p:sldId id="274" r:id="rId23"/>
    <p:sldId id="278" r:id="rId24"/>
    <p:sldId id="28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8CFC"/>
    <a:srgbClr val="7899FC"/>
    <a:srgbClr val="5BA1FC"/>
    <a:srgbClr val="9376FB"/>
    <a:srgbClr val="7E95FC"/>
    <a:srgbClr val="34BEB4"/>
    <a:srgbClr val="5CA1FC"/>
    <a:srgbClr val="9567FB"/>
    <a:srgbClr val="9C65FF"/>
    <a:srgbClr val="FC7F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84" autoAdjust="0"/>
    <p:restoredTop sz="94660"/>
  </p:normalViewPr>
  <p:slideViewPr>
    <p:cSldViewPr snapToGrid="0">
      <p:cViewPr varScale="1">
        <p:scale>
          <a:sx n="123" d="100"/>
          <a:sy n="123" d="100"/>
        </p:scale>
        <p:origin x="200" y="200"/>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30B304-311F-453F-9319-A595D6750CA3}" type="datetimeFigureOut">
              <a:rPr lang="en-US" smtClean="0"/>
              <a:t>1/25/21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601F91-2170-48A8-8F5D-B8605E754DDB}" type="slidenum">
              <a:rPr lang="en-US" smtClean="0"/>
              <a:t>‹#›</a:t>
            </a:fld>
            <a:endParaRPr lang="en-US" dirty="0"/>
          </a:p>
        </p:txBody>
      </p:sp>
    </p:spTree>
    <p:extLst>
      <p:ext uri="{BB962C8B-B14F-4D97-AF65-F5344CB8AC3E}">
        <p14:creationId xmlns:p14="http://schemas.microsoft.com/office/powerpoint/2010/main" val="606425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601F91-2170-48A8-8F5D-B8605E754DDB}" type="slidenum">
              <a:rPr lang="en-US" smtClean="0"/>
              <a:t>6</a:t>
            </a:fld>
            <a:endParaRPr lang="en-US" dirty="0"/>
          </a:p>
        </p:txBody>
      </p:sp>
    </p:spTree>
    <p:extLst>
      <p:ext uri="{BB962C8B-B14F-4D97-AF65-F5344CB8AC3E}">
        <p14:creationId xmlns:p14="http://schemas.microsoft.com/office/powerpoint/2010/main" val="1319259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601F91-2170-48A8-8F5D-B8605E754DDB}" type="slidenum">
              <a:rPr lang="en-US" smtClean="0"/>
              <a:t>7</a:t>
            </a:fld>
            <a:endParaRPr lang="en-US" dirty="0"/>
          </a:p>
        </p:txBody>
      </p:sp>
    </p:spTree>
    <p:extLst>
      <p:ext uri="{BB962C8B-B14F-4D97-AF65-F5344CB8AC3E}">
        <p14:creationId xmlns:p14="http://schemas.microsoft.com/office/powerpoint/2010/main" val="2330502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23A62-835E-4BE1-90F2-9E0B1A034E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4EF1DD-6DB9-4863-8AFE-26D6A96C20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A65B44-BF62-4E75-837F-19E767834786}"/>
              </a:ext>
            </a:extLst>
          </p:cNvPr>
          <p:cNvSpPr>
            <a:spLocks noGrp="1"/>
          </p:cNvSpPr>
          <p:nvPr>
            <p:ph type="dt" sz="half" idx="10"/>
          </p:nvPr>
        </p:nvSpPr>
        <p:spPr>
          <a:xfrm>
            <a:off x="838200" y="6356350"/>
            <a:ext cx="2743200" cy="365125"/>
          </a:xfrm>
          <a:prstGeom prst="rect">
            <a:avLst/>
          </a:prstGeom>
        </p:spPr>
        <p:txBody>
          <a:bodyPr/>
          <a:lstStyle>
            <a:lvl1pPr>
              <a:defRPr>
                <a:latin typeface="Helvetica Neue" panose="02000503000000020004"/>
              </a:defRPr>
            </a:lvl1pPr>
          </a:lstStyle>
          <a:p>
            <a:endParaRPr lang="en-US" dirty="0"/>
          </a:p>
        </p:txBody>
      </p:sp>
      <p:sp>
        <p:nvSpPr>
          <p:cNvPr id="5" name="Footer Placeholder 4">
            <a:extLst>
              <a:ext uri="{FF2B5EF4-FFF2-40B4-BE49-F238E27FC236}">
                <a16:creationId xmlns:a16="http://schemas.microsoft.com/office/drawing/2014/main" id="{6DC7DF29-D8E8-4890-A01F-40BB7781F9FD}"/>
              </a:ext>
            </a:extLst>
          </p:cNvPr>
          <p:cNvSpPr>
            <a:spLocks noGrp="1"/>
          </p:cNvSpPr>
          <p:nvPr>
            <p:ph type="ftr" sz="quarter" idx="11"/>
          </p:nvPr>
        </p:nvSpPr>
        <p:spPr/>
        <p:txBody>
          <a:bodyPr/>
          <a:lstStyle/>
          <a:p>
            <a:r>
              <a:rPr lang="en-US" dirty="0"/>
              <a:t>For Internal Use Only I Not For Public Distribution</a:t>
            </a:r>
          </a:p>
        </p:txBody>
      </p:sp>
      <p:sp>
        <p:nvSpPr>
          <p:cNvPr id="6" name="Slide Number Placeholder 5">
            <a:extLst>
              <a:ext uri="{FF2B5EF4-FFF2-40B4-BE49-F238E27FC236}">
                <a16:creationId xmlns:a16="http://schemas.microsoft.com/office/drawing/2014/main" id="{3BF43627-0D0E-46C6-877F-06411525EB2B}"/>
              </a:ext>
            </a:extLst>
          </p:cNvPr>
          <p:cNvSpPr>
            <a:spLocks noGrp="1"/>
          </p:cNvSpPr>
          <p:nvPr>
            <p:ph type="sldNum" sz="quarter" idx="12"/>
          </p:nvPr>
        </p:nvSpPr>
        <p:spPr/>
        <p:txBody>
          <a:bodyPr/>
          <a:lstStyle/>
          <a:p>
            <a:fld id="{D0F56350-9462-4EC0-9A14-DADBEFEF3905}" type="slidenum">
              <a:rPr lang="en-US" smtClean="0"/>
              <a:t>‹#›</a:t>
            </a:fld>
            <a:endParaRPr lang="en-US" dirty="0"/>
          </a:p>
        </p:txBody>
      </p:sp>
    </p:spTree>
    <p:extLst>
      <p:ext uri="{BB962C8B-B14F-4D97-AF65-F5344CB8AC3E}">
        <p14:creationId xmlns:p14="http://schemas.microsoft.com/office/powerpoint/2010/main" val="2615058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68847-7F61-4019-B4A3-C3F0EF1485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9302D-F845-4DBA-8582-5149012A42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74F031-2949-47BE-8440-AAE04BE00A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191816-6DDB-492F-B9E7-A0B8A37EA5D0}"/>
              </a:ext>
            </a:extLst>
          </p:cNvPr>
          <p:cNvSpPr>
            <a:spLocks noGrp="1"/>
          </p:cNvSpPr>
          <p:nvPr>
            <p:ph type="dt" sz="half" idx="10"/>
          </p:nvPr>
        </p:nvSpPr>
        <p:spPr>
          <a:xfrm>
            <a:off x="838200" y="6356350"/>
            <a:ext cx="2743200" cy="365125"/>
          </a:xfrm>
          <a:prstGeom prst="rect">
            <a:avLst/>
          </a:prstGeom>
        </p:spPr>
        <p:txBody>
          <a:bodyPr/>
          <a:lstStyle>
            <a:lvl1pPr>
              <a:defRPr>
                <a:latin typeface="Helvetica Neue" panose="02000503000000020004"/>
              </a:defRPr>
            </a:lvl1pPr>
          </a:lstStyle>
          <a:p>
            <a:endParaRPr lang="en-US" dirty="0"/>
          </a:p>
        </p:txBody>
      </p:sp>
      <p:sp>
        <p:nvSpPr>
          <p:cNvPr id="6" name="Footer Placeholder 5">
            <a:extLst>
              <a:ext uri="{FF2B5EF4-FFF2-40B4-BE49-F238E27FC236}">
                <a16:creationId xmlns:a16="http://schemas.microsoft.com/office/drawing/2014/main" id="{EDBC63F7-6DB3-4B12-BA91-8CB888DEF9CD}"/>
              </a:ext>
            </a:extLst>
          </p:cNvPr>
          <p:cNvSpPr>
            <a:spLocks noGrp="1"/>
          </p:cNvSpPr>
          <p:nvPr>
            <p:ph type="ftr" sz="quarter" idx="11"/>
          </p:nvPr>
        </p:nvSpPr>
        <p:spPr/>
        <p:txBody>
          <a:bodyPr/>
          <a:lstStyle/>
          <a:p>
            <a:r>
              <a:rPr lang="en-US" dirty="0"/>
              <a:t>For Internal Use Only I Not For Public Distribution</a:t>
            </a:r>
          </a:p>
        </p:txBody>
      </p:sp>
      <p:sp>
        <p:nvSpPr>
          <p:cNvPr id="7" name="Slide Number Placeholder 6">
            <a:extLst>
              <a:ext uri="{FF2B5EF4-FFF2-40B4-BE49-F238E27FC236}">
                <a16:creationId xmlns:a16="http://schemas.microsoft.com/office/drawing/2014/main" id="{E9AFE812-1CC7-4980-9732-12378F80C6E8}"/>
              </a:ext>
            </a:extLst>
          </p:cNvPr>
          <p:cNvSpPr>
            <a:spLocks noGrp="1"/>
          </p:cNvSpPr>
          <p:nvPr>
            <p:ph type="sldNum" sz="quarter" idx="12"/>
          </p:nvPr>
        </p:nvSpPr>
        <p:spPr/>
        <p:txBody>
          <a:bodyPr/>
          <a:lstStyle/>
          <a:p>
            <a:fld id="{D0F56350-9462-4EC0-9A14-DADBEFEF3905}" type="slidenum">
              <a:rPr lang="en-US" smtClean="0"/>
              <a:t>‹#›</a:t>
            </a:fld>
            <a:endParaRPr lang="en-US" dirty="0"/>
          </a:p>
        </p:txBody>
      </p:sp>
    </p:spTree>
    <p:extLst>
      <p:ext uri="{BB962C8B-B14F-4D97-AF65-F5344CB8AC3E}">
        <p14:creationId xmlns:p14="http://schemas.microsoft.com/office/powerpoint/2010/main" val="168335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C034D-B654-4885-9AAA-80C3B5C17F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96E8D9-68CD-4C65-BE0D-FF7E60FA57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9B1FD14-D497-4026-A883-4D992FBA62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423736-C7F0-4761-B99A-E386FC77C309}"/>
              </a:ext>
            </a:extLst>
          </p:cNvPr>
          <p:cNvSpPr>
            <a:spLocks noGrp="1"/>
          </p:cNvSpPr>
          <p:nvPr>
            <p:ph type="dt" sz="half" idx="10"/>
          </p:nvPr>
        </p:nvSpPr>
        <p:spPr>
          <a:xfrm>
            <a:off x="838200" y="6356350"/>
            <a:ext cx="2743200" cy="365125"/>
          </a:xfrm>
          <a:prstGeom prst="rect">
            <a:avLst/>
          </a:prstGeom>
        </p:spPr>
        <p:txBody>
          <a:bodyPr/>
          <a:lstStyle>
            <a:lvl1pPr>
              <a:defRPr>
                <a:latin typeface="Helvetica Neue" panose="02000503000000020004"/>
              </a:defRPr>
            </a:lvl1pPr>
          </a:lstStyle>
          <a:p>
            <a:endParaRPr lang="en-US" dirty="0"/>
          </a:p>
        </p:txBody>
      </p:sp>
      <p:sp>
        <p:nvSpPr>
          <p:cNvPr id="6" name="Footer Placeholder 5">
            <a:extLst>
              <a:ext uri="{FF2B5EF4-FFF2-40B4-BE49-F238E27FC236}">
                <a16:creationId xmlns:a16="http://schemas.microsoft.com/office/drawing/2014/main" id="{583809C5-97F2-498E-99F4-0BA365AEE235}"/>
              </a:ext>
            </a:extLst>
          </p:cNvPr>
          <p:cNvSpPr>
            <a:spLocks noGrp="1"/>
          </p:cNvSpPr>
          <p:nvPr>
            <p:ph type="ftr" sz="quarter" idx="11"/>
          </p:nvPr>
        </p:nvSpPr>
        <p:spPr/>
        <p:txBody>
          <a:bodyPr/>
          <a:lstStyle/>
          <a:p>
            <a:r>
              <a:rPr lang="en-US" dirty="0"/>
              <a:t>For Internal Use Only I Not For Public Distribution</a:t>
            </a:r>
          </a:p>
        </p:txBody>
      </p:sp>
      <p:sp>
        <p:nvSpPr>
          <p:cNvPr id="7" name="Slide Number Placeholder 6">
            <a:extLst>
              <a:ext uri="{FF2B5EF4-FFF2-40B4-BE49-F238E27FC236}">
                <a16:creationId xmlns:a16="http://schemas.microsoft.com/office/drawing/2014/main" id="{26C32617-1108-44FC-A645-35CD53483879}"/>
              </a:ext>
            </a:extLst>
          </p:cNvPr>
          <p:cNvSpPr>
            <a:spLocks noGrp="1"/>
          </p:cNvSpPr>
          <p:nvPr>
            <p:ph type="sldNum" sz="quarter" idx="12"/>
          </p:nvPr>
        </p:nvSpPr>
        <p:spPr/>
        <p:txBody>
          <a:bodyPr/>
          <a:lstStyle/>
          <a:p>
            <a:fld id="{D0F56350-9462-4EC0-9A14-DADBEFEF3905}" type="slidenum">
              <a:rPr lang="en-US" smtClean="0"/>
              <a:t>‹#›</a:t>
            </a:fld>
            <a:endParaRPr lang="en-US" dirty="0"/>
          </a:p>
        </p:txBody>
      </p:sp>
    </p:spTree>
    <p:extLst>
      <p:ext uri="{BB962C8B-B14F-4D97-AF65-F5344CB8AC3E}">
        <p14:creationId xmlns:p14="http://schemas.microsoft.com/office/powerpoint/2010/main" val="4287490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2E2CE-B1BC-4901-AEF1-A28748007D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46AB29-5F83-4DFD-BCA1-8FB8E2903A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BE817-ADE1-47CA-9DB7-DFBBE9262845}"/>
              </a:ext>
            </a:extLst>
          </p:cNvPr>
          <p:cNvSpPr>
            <a:spLocks noGrp="1"/>
          </p:cNvSpPr>
          <p:nvPr>
            <p:ph type="dt" sz="half" idx="10"/>
          </p:nvPr>
        </p:nvSpPr>
        <p:spPr>
          <a:xfrm>
            <a:off x="838200" y="6356350"/>
            <a:ext cx="2743200" cy="365125"/>
          </a:xfrm>
          <a:prstGeom prst="rect">
            <a:avLst/>
          </a:prstGeom>
        </p:spPr>
        <p:txBody>
          <a:bodyPr/>
          <a:lstStyle>
            <a:lvl1pPr>
              <a:defRPr>
                <a:latin typeface="Helvetica Neue" panose="02000503000000020004"/>
              </a:defRPr>
            </a:lvl1pPr>
          </a:lstStyle>
          <a:p>
            <a:endParaRPr lang="en-US" dirty="0"/>
          </a:p>
        </p:txBody>
      </p:sp>
      <p:sp>
        <p:nvSpPr>
          <p:cNvPr id="5" name="Footer Placeholder 4">
            <a:extLst>
              <a:ext uri="{FF2B5EF4-FFF2-40B4-BE49-F238E27FC236}">
                <a16:creationId xmlns:a16="http://schemas.microsoft.com/office/drawing/2014/main" id="{D39287F7-57A6-437F-8AD4-2A33AB19C286}"/>
              </a:ext>
            </a:extLst>
          </p:cNvPr>
          <p:cNvSpPr>
            <a:spLocks noGrp="1"/>
          </p:cNvSpPr>
          <p:nvPr>
            <p:ph type="ftr" sz="quarter" idx="11"/>
          </p:nvPr>
        </p:nvSpPr>
        <p:spPr/>
        <p:txBody>
          <a:bodyPr/>
          <a:lstStyle/>
          <a:p>
            <a:r>
              <a:rPr lang="en-US" dirty="0"/>
              <a:t>For Internal Use Only I Not For Public Distribution</a:t>
            </a:r>
          </a:p>
        </p:txBody>
      </p:sp>
      <p:sp>
        <p:nvSpPr>
          <p:cNvPr id="6" name="Slide Number Placeholder 5">
            <a:extLst>
              <a:ext uri="{FF2B5EF4-FFF2-40B4-BE49-F238E27FC236}">
                <a16:creationId xmlns:a16="http://schemas.microsoft.com/office/drawing/2014/main" id="{7CF145F6-AB13-4754-8B21-40AF5F72F461}"/>
              </a:ext>
            </a:extLst>
          </p:cNvPr>
          <p:cNvSpPr>
            <a:spLocks noGrp="1"/>
          </p:cNvSpPr>
          <p:nvPr>
            <p:ph type="sldNum" sz="quarter" idx="12"/>
          </p:nvPr>
        </p:nvSpPr>
        <p:spPr/>
        <p:txBody>
          <a:bodyPr/>
          <a:lstStyle/>
          <a:p>
            <a:fld id="{D0F56350-9462-4EC0-9A14-DADBEFEF3905}" type="slidenum">
              <a:rPr lang="en-US" smtClean="0"/>
              <a:t>‹#›</a:t>
            </a:fld>
            <a:endParaRPr lang="en-US" dirty="0"/>
          </a:p>
        </p:txBody>
      </p:sp>
    </p:spTree>
    <p:extLst>
      <p:ext uri="{BB962C8B-B14F-4D97-AF65-F5344CB8AC3E}">
        <p14:creationId xmlns:p14="http://schemas.microsoft.com/office/powerpoint/2010/main" val="1027885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20F2C8-26FF-445C-8546-B1CEFFCC9F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A6CF3A-B9EA-4526-B9AA-4677447AF2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CE89A7-1723-4D0E-9A1C-43E4CD1E2658}"/>
              </a:ext>
            </a:extLst>
          </p:cNvPr>
          <p:cNvSpPr>
            <a:spLocks noGrp="1"/>
          </p:cNvSpPr>
          <p:nvPr>
            <p:ph type="dt" sz="half" idx="10"/>
          </p:nvPr>
        </p:nvSpPr>
        <p:spPr>
          <a:xfrm>
            <a:off x="838200" y="6356350"/>
            <a:ext cx="2743200" cy="365125"/>
          </a:xfrm>
          <a:prstGeom prst="rect">
            <a:avLst/>
          </a:prstGeom>
        </p:spPr>
        <p:txBody>
          <a:bodyPr/>
          <a:lstStyle>
            <a:lvl1pPr>
              <a:defRPr>
                <a:latin typeface="Helvetica Neue" panose="02000503000000020004"/>
              </a:defRPr>
            </a:lvl1pPr>
          </a:lstStyle>
          <a:p>
            <a:endParaRPr lang="en-US" dirty="0"/>
          </a:p>
        </p:txBody>
      </p:sp>
      <p:sp>
        <p:nvSpPr>
          <p:cNvPr id="5" name="Footer Placeholder 4">
            <a:extLst>
              <a:ext uri="{FF2B5EF4-FFF2-40B4-BE49-F238E27FC236}">
                <a16:creationId xmlns:a16="http://schemas.microsoft.com/office/drawing/2014/main" id="{2F66771B-1ABB-41C0-B205-9A4F6385F120}"/>
              </a:ext>
            </a:extLst>
          </p:cNvPr>
          <p:cNvSpPr>
            <a:spLocks noGrp="1"/>
          </p:cNvSpPr>
          <p:nvPr>
            <p:ph type="ftr" sz="quarter" idx="11"/>
          </p:nvPr>
        </p:nvSpPr>
        <p:spPr/>
        <p:txBody>
          <a:bodyPr/>
          <a:lstStyle/>
          <a:p>
            <a:r>
              <a:rPr lang="en-US" dirty="0"/>
              <a:t>For Internal Use Only I Not For Public Distribution</a:t>
            </a:r>
          </a:p>
        </p:txBody>
      </p:sp>
      <p:sp>
        <p:nvSpPr>
          <p:cNvPr id="6" name="Slide Number Placeholder 5">
            <a:extLst>
              <a:ext uri="{FF2B5EF4-FFF2-40B4-BE49-F238E27FC236}">
                <a16:creationId xmlns:a16="http://schemas.microsoft.com/office/drawing/2014/main" id="{7A858DF6-4903-41AC-9063-E643E380079C}"/>
              </a:ext>
            </a:extLst>
          </p:cNvPr>
          <p:cNvSpPr>
            <a:spLocks noGrp="1"/>
          </p:cNvSpPr>
          <p:nvPr>
            <p:ph type="sldNum" sz="quarter" idx="12"/>
          </p:nvPr>
        </p:nvSpPr>
        <p:spPr/>
        <p:txBody>
          <a:bodyPr/>
          <a:lstStyle/>
          <a:p>
            <a:fld id="{D0F56350-9462-4EC0-9A14-DADBEFEF3905}" type="slidenum">
              <a:rPr lang="en-US" smtClean="0"/>
              <a:t>‹#›</a:t>
            </a:fld>
            <a:endParaRPr lang="en-US" dirty="0"/>
          </a:p>
        </p:txBody>
      </p:sp>
    </p:spTree>
    <p:extLst>
      <p:ext uri="{BB962C8B-B14F-4D97-AF65-F5344CB8AC3E}">
        <p14:creationId xmlns:p14="http://schemas.microsoft.com/office/powerpoint/2010/main" val="21979989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Slide 0">
    <p:spTree>
      <p:nvGrpSpPr>
        <p:cNvPr id="1" name=""/>
        <p:cNvGrpSpPr/>
        <p:nvPr/>
      </p:nvGrpSpPr>
      <p:grpSpPr>
        <a:xfrm>
          <a:off x="0" y="0"/>
          <a:ext cx="0" cy="0"/>
          <a:chOff x="0" y="0"/>
          <a:chExt cx="0" cy="0"/>
        </a:xfrm>
      </p:grpSpPr>
      <p:sp>
        <p:nvSpPr>
          <p:cNvPr id="20" name="Picture Placeholder 9"/>
          <p:cNvSpPr>
            <a:spLocks noGrp="1"/>
          </p:cNvSpPr>
          <p:nvPr>
            <p:ph type="pic" idx="13"/>
          </p:nvPr>
        </p:nvSpPr>
        <p:spPr>
          <a:xfrm>
            <a:off x="0" y="0"/>
            <a:ext cx="12192000" cy="6858000"/>
          </a:xfrm>
          <a:prstGeom prst="rect">
            <a:avLst/>
          </a:prstGeom>
        </p:spPr>
        <p:txBody>
          <a:bodyPr lIns="91439" rIns="91439"/>
          <a:lstStyle/>
          <a:p>
            <a:endParaRPr dirty="0"/>
          </a:p>
        </p:txBody>
      </p:sp>
      <p:sp>
        <p:nvSpPr>
          <p:cNvPr id="21" name="Slide Number"/>
          <p:cNvSpPr txBox="1">
            <a:spLocks noGrp="1"/>
          </p:cNvSpPr>
          <p:nvPr>
            <p:ph type="sldNum" sz="quarter" idx="2"/>
          </p:nvPr>
        </p:nvSpPr>
        <p:spPr>
          <a:xfrm>
            <a:off x="5892800" y="6172200"/>
            <a:ext cx="2844800" cy="368301"/>
          </a:xfrm>
          <a:prstGeom prst="rect">
            <a:avLst/>
          </a:prstGeom>
        </p:spPr>
        <p:txBody>
          <a:bodyPr lIns="45719" tIns="45719" rIns="45719" bIns="45719" anchor="ctr"/>
          <a:lstStyle>
            <a:lvl1pPr algn="r">
              <a:defRPr sz="1200"/>
            </a:lvl1pPr>
          </a:lstStyle>
          <a:p>
            <a:fld id="{86CB4B4D-7CA3-9044-876B-883B54F8677D}" type="slidenum">
              <a:rPr/>
              <a:t>‹#›</a:t>
            </a:fld>
            <a:endParaRPr dirty="0"/>
          </a:p>
        </p:txBody>
      </p:sp>
    </p:spTree>
    <p:extLst>
      <p:ext uri="{BB962C8B-B14F-4D97-AF65-F5344CB8AC3E}">
        <p14:creationId xmlns:p14="http://schemas.microsoft.com/office/powerpoint/2010/main" val="277246256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7FFDF-29CC-4732-81CA-424A5B708189}"/>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C7D5D6E-CE85-40F1-BD9B-D98DEFDDB0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5242A4-F800-4504-977D-0CC641F258E4}"/>
              </a:ext>
            </a:extLst>
          </p:cNvPr>
          <p:cNvSpPr>
            <a:spLocks noGrp="1"/>
          </p:cNvSpPr>
          <p:nvPr>
            <p:ph type="dt" sz="half" idx="10"/>
          </p:nvPr>
        </p:nvSpPr>
        <p:spPr>
          <a:xfrm>
            <a:off x="838200" y="6356350"/>
            <a:ext cx="2743200" cy="365125"/>
          </a:xfrm>
          <a:prstGeom prst="rect">
            <a:avLst/>
          </a:prstGeom>
        </p:spPr>
        <p:txBody>
          <a:bodyPr/>
          <a:lstStyle>
            <a:lvl1pPr>
              <a:defRPr>
                <a:latin typeface="Helvetica Neue" panose="02000503000000020004"/>
              </a:defRPr>
            </a:lvl1pPr>
          </a:lstStyle>
          <a:p>
            <a:endParaRPr lang="en-US" dirty="0"/>
          </a:p>
        </p:txBody>
      </p:sp>
      <p:sp>
        <p:nvSpPr>
          <p:cNvPr id="5" name="Footer Placeholder 4">
            <a:extLst>
              <a:ext uri="{FF2B5EF4-FFF2-40B4-BE49-F238E27FC236}">
                <a16:creationId xmlns:a16="http://schemas.microsoft.com/office/drawing/2014/main" id="{973ED84B-5AE3-42D1-BA9B-25B3CCDF9E1B}"/>
              </a:ext>
            </a:extLst>
          </p:cNvPr>
          <p:cNvSpPr>
            <a:spLocks noGrp="1"/>
          </p:cNvSpPr>
          <p:nvPr>
            <p:ph type="ftr" sz="quarter" idx="11"/>
          </p:nvPr>
        </p:nvSpPr>
        <p:spPr/>
        <p:txBody>
          <a:bodyPr/>
          <a:lstStyle/>
          <a:p>
            <a:r>
              <a:rPr lang="en-US" dirty="0"/>
              <a:t>For Internal Use Only I Not For Public Distribution</a:t>
            </a:r>
          </a:p>
        </p:txBody>
      </p:sp>
      <p:sp>
        <p:nvSpPr>
          <p:cNvPr id="6" name="Slide Number Placeholder 5">
            <a:extLst>
              <a:ext uri="{FF2B5EF4-FFF2-40B4-BE49-F238E27FC236}">
                <a16:creationId xmlns:a16="http://schemas.microsoft.com/office/drawing/2014/main" id="{134CD033-FF2E-48CC-B5F9-7C7E5C7DB79D}"/>
              </a:ext>
            </a:extLst>
          </p:cNvPr>
          <p:cNvSpPr>
            <a:spLocks noGrp="1"/>
          </p:cNvSpPr>
          <p:nvPr>
            <p:ph type="sldNum" sz="quarter" idx="12"/>
          </p:nvPr>
        </p:nvSpPr>
        <p:spPr>
          <a:xfrm>
            <a:off x="9271000" y="6356350"/>
            <a:ext cx="2743200" cy="365125"/>
          </a:xfrm>
        </p:spPr>
        <p:txBody>
          <a:bodyPr/>
          <a:lstStyle/>
          <a:p>
            <a:fld id="{D0F56350-9462-4EC0-9A14-DADBEFEF3905}" type="slidenum">
              <a:rPr lang="en-US" smtClean="0"/>
              <a:t>‹#›</a:t>
            </a:fld>
            <a:endParaRPr lang="en-US" dirty="0"/>
          </a:p>
        </p:txBody>
      </p:sp>
    </p:spTree>
    <p:extLst>
      <p:ext uri="{BB962C8B-B14F-4D97-AF65-F5344CB8AC3E}">
        <p14:creationId xmlns:p14="http://schemas.microsoft.com/office/powerpoint/2010/main" val="143957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7FFDF-29CC-4732-81CA-424A5B708189}"/>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C7D5D6E-CE85-40F1-BD9B-D98DEFDDB0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5242A4-F800-4504-977D-0CC641F258E4}"/>
              </a:ext>
            </a:extLst>
          </p:cNvPr>
          <p:cNvSpPr>
            <a:spLocks noGrp="1"/>
          </p:cNvSpPr>
          <p:nvPr>
            <p:ph type="dt" sz="half" idx="10"/>
          </p:nvPr>
        </p:nvSpPr>
        <p:spPr>
          <a:xfrm>
            <a:off x="838200" y="6356350"/>
            <a:ext cx="2743200" cy="365125"/>
          </a:xfrm>
          <a:prstGeom prst="rect">
            <a:avLst/>
          </a:prstGeom>
        </p:spPr>
        <p:txBody>
          <a:bodyPr/>
          <a:lstStyle>
            <a:lvl1pPr>
              <a:defRPr>
                <a:latin typeface="Helvetica Neue" panose="02000503000000020004"/>
              </a:defRPr>
            </a:lvl1pPr>
          </a:lstStyle>
          <a:p>
            <a:endParaRPr lang="en-US" dirty="0"/>
          </a:p>
        </p:txBody>
      </p:sp>
      <p:sp>
        <p:nvSpPr>
          <p:cNvPr id="5" name="Footer Placeholder 4">
            <a:extLst>
              <a:ext uri="{FF2B5EF4-FFF2-40B4-BE49-F238E27FC236}">
                <a16:creationId xmlns:a16="http://schemas.microsoft.com/office/drawing/2014/main" id="{973ED84B-5AE3-42D1-BA9B-25B3CCDF9E1B}"/>
              </a:ext>
            </a:extLst>
          </p:cNvPr>
          <p:cNvSpPr>
            <a:spLocks noGrp="1"/>
          </p:cNvSpPr>
          <p:nvPr>
            <p:ph type="ftr" sz="quarter" idx="11"/>
          </p:nvPr>
        </p:nvSpPr>
        <p:spPr/>
        <p:txBody>
          <a:bodyPr/>
          <a:lstStyle/>
          <a:p>
            <a:r>
              <a:rPr lang="en-US" dirty="0"/>
              <a:t>For Internal Use Only I Not For Public Distribution</a:t>
            </a:r>
          </a:p>
        </p:txBody>
      </p:sp>
      <p:sp>
        <p:nvSpPr>
          <p:cNvPr id="6" name="Slide Number Placeholder 5">
            <a:extLst>
              <a:ext uri="{FF2B5EF4-FFF2-40B4-BE49-F238E27FC236}">
                <a16:creationId xmlns:a16="http://schemas.microsoft.com/office/drawing/2014/main" id="{134CD033-FF2E-48CC-B5F9-7C7E5C7DB79D}"/>
              </a:ext>
            </a:extLst>
          </p:cNvPr>
          <p:cNvSpPr>
            <a:spLocks noGrp="1"/>
          </p:cNvSpPr>
          <p:nvPr>
            <p:ph type="sldNum" sz="quarter" idx="12"/>
          </p:nvPr>
        </p:nvSpPr>
        <p:spPr>
          <a:xfrm>
            <a:off x="9271000" y="6356350"/>
            <a:ext cx="2743200" cy="365125"/>
          </a:xfrm>
        </p:spPr>
        <p:txBody>
          <a:bodyPr/>
          <a:lstStyle/>
          <a:p>
            <a:fld id="{D0F56350-9462-4EC0-9A14-DADBEFEF3905}" type="slidenum">
              <a:rPr lang="en-US" smtClean="0"/>
              <a:t>‹#›</a:t>
            </a:fld>
            <a:endParaRPr lang="en-US" dirty="0"/>
          </a:p>
        </p:txBody>
      </p:sp>
      <p:sp>
        <p:nvSpPr>
          <p:cNvPr id="9" name="Rectangle 8">
            <a:extLst>
              <a:ext uri="{FF2B5EF4-FFF2-40B4-BE49-F238E27FC236}">
                <a16:creationId xmlns:a16="http://schemas.microsoft.com/office/drawing/2014/main" id="{8A6C5187-F4FB-4FC7-9B41-8841E688F7EC}"/>
              </a:ext>
            </a:extLst>
          </p:cNvPr>
          <p:cNvSpPr/>
          <p:nvPr userDrawn="1"/>
        </p:nvSpPr>
        <p:spPr>
          <a:xfrm>
            <a:off x="0" y="892703"/>
            <a:ext cx="12192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Tree>
    <p:extLst>
      <p:ext uri="{BB962C8B-B14F-4D97-AF65-F5344CB8AC3E}">
        <p14:creationId xmlns:p14="http://schemas.microsoft.com/office/powerpoint/2010/main" val="2155409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57042-D103-468E-AE7A-E4B7ABAF43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ABEA43-F338-4940-AD92-7489A86943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1BE09D-84CC-4E5A-91AD-19855D55CEDF}"/>
              </a:ext>
            </a:extLst>
          </p:cNvPr>
          <p:cNvSpPr>
            <a:spLocks noGrp="1"/>
          </p:cNvSpPr>
          <p:nvPr>
            <p:ph type="dt" sz="half" idx="10"/>
          </p:nvPr>
        </p:nvSpPr>
        <p:spPr>
          <a:xfrm>
            <a:off x="838200" y="6356350"/>
            <a:ext cx="2743200" cy="365125"/>
          </a:xfrm>
          <a:prstGeom prst="rect">
            <a:avLst/>
          </a:prstGeom>
        </p:spPr>
        <p:txBody>
          <a:bodyPr/>
          <a:lstStyle>
            <a:lvl1pPr>
              <a:defRPr>
                <a:latin typeface="Helvetica Neue" panose="02000503000000020004"/>
              </a:defRPr>
            </a:lvl1pPr>
          </a:lstStyle>
          <a:p>
            <a:endParaRPr lang="en-US" dirty="0"/>
          </a:p>
        </p:txBody>
      </p:sp>
      <p:sp>
        <p:nvSpPr>
          <p:cNvPr id="5" name="Footer Placeholder 4">
            <a:extLst>
              <a:ext uri="{FF2B5EF4-FFF2-40B4-BE49-F238E27FC236}">
                <a16:creationId xmlns:a16="http://schemas.microsoft.com/office/drawing/2014/main" id="{7018C2E5-000C-4BD8-953D-F9C6F60C0277}"/>
              </a:ext>
            </a:extLst>
          </p:cNvPr>
          <p:cNvSpPr>
            <a:spLocks noGrp="1"/>
          </p:cNvSpPr>
          <p:nvPr>
            <p:ph type="ftr" sz="quarter" idx="11"/>
          </p:nvPr>
        </p:nvSpPr>
        <p:spPr/>
        <p:txBody>
          <a:bodyPr/>
          <a:lstStyle/>
          <a:p>
            <a:r>
              <a:rPr lang="en-US" dirty="0"/>
              <a:t>For Internal Use Only I Not For Public Distribution</a:t>
            </a:r>
          </a:p>
        </p:txBody>
      </p:sp>
      <p:sp>
        <p:nvSpPr>
          <p:cNvPr id="6" name="Slide Number Placeholder 5">
            <a:extLst>
              <a:ext uri="{FF2B5EF4-FFF2-40B4-BE49-F238E27FC236}">
                <a16:creationId xmlns:a16="http://schemas.microsoft.com/office/drawing/2014/main" id="{48B194DF-7459-499E-A29D-527A44D7E37F}"/>
              </a:ext>
            </a:extLst>
          </p:cNvPr>
          <p:cNvSpPr>
            <a:spLocks noGrp="1"/>
          </p:cNvSpPr>
          <p:nvPr>
            <p:ph type="sldNum" sz="quarter" idx="12"/>
          </p:nvPr>
        </p:nvSpPr>
        <p:spPr/>
        <p:txBody>
          <a:bodyPr/>
          <a:lstStyle/>
          <a:p>
            <a:fld id="{D0F56350-9462-4EC0-9A14-DADBEFEF3905}" type="slidenum">
              <a:rPr lang="en-US" smtClean="0"/>
              <a:t>‹#›</a:t>
            </a:fld>
            <a:endParaRPr lang="en-US" dirty="0"/>
          </a:p>
        </p:txBody>
      </p:sp>
    </p:spTree>
    <p:extLst>
      <p:ext uri="{BB962C8B-B14F-4D97-AF65-F5344CB8AC3E}">
        <p14:creationId xmlns:p14="http://schemas.microsoft.com/office/powerpoint/2010/main" val="4098294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67DD4-3626-495D-BB40-99393B3E39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E1C99D-048B-4581-8721-0665A04029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B6D894-046A-4862-807E-510E8D71EC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5E9214-F52E-4BFD-9CAF-25A0B51C164B}"/>
              </a:ext>
            </a:extLst>
          </p:cNvPr>
          <p:cNvSpPr>
            <a:spLocks noGrp="1"/>
          </p:cNvSpPr>
          <p:nvPr>
            <p:ph type="dt" sz="half" idx="10"/>
          </p:nvPr>
        </p:nvSpPr>
        <p:spPr>
          <a:xfrm>
            <a:off x="838200" y="6356350"/>
            <a:ext cx="2743200" cy="365125"/>
          </a:xfrm>
          <a:prstGeom prst="rect">
            <a:avLst/>
          </a:prstGeom>
        </p:spPr>
        <p:txBody>
          <a:bodyPr/>
          <a:lstStyle>
            <a:lvl1pPr>
              <a:defRPr>
                <a:latin typeface="Helvetica Neue" panose="02000503000000020004"/>
              </a:defRPr>
            </a:lvl1pPr>
          </a:lstStyle>
          <a:p>
            <a:endParaRPr lang="en-US" dirty="0"/>
          </a:p>
        </p:txBody>
      </p:sp>
      <p:sp>
        <p:nvSpPr>
          <p:cNvPr id="6" name="Footer Placeholder 5">
            <a:extLst>
              <a:ext uri="{FF2B5EF4-FFF2-40B4-BE49-F238E27FC236}">
                <a16:creationId xmlns:a16="http://schemas.microsoft.com/office/drawing/2014/main" id="{B7D3B00E-138D-4E61-988C-806AB09205FC}"/>
              </a:ext>
            </a:extLst>
          </p:cNvPr>
          <p:cNvSpPr>
            <a:spLocks noGrp="1"/>
          </p:cNvSpPr>
          <p:nvPr>
            <p:ph type="ftr" sz="quarter" idx="11"/>
          </p:nvPr>
        </p:nvSpPr>
        <p:spPr/>
        <p:txBody>
          <a:bodyPr/>
          <a:lstStyle/>
          <a:p>
            <a:r>
              <a:rPr lang="en-US" dirty="0"/>
              <a:t>For Internal Use Only I Not For Public Distribution</a:t>
            </a:r>
          </a:p>
        </p:txBody>
      </p:sp>
      <p:sp>
        <p:nvSpPr>
          <p:cNvPr id="7" name="Slide Number Placeholder 6">
            <a:extLst>
              <a:ext uri="{FF2B5EF4-FFF2-40B4-BE49-F238E27FC236}">
                <a16:creationId xmlns:a16="http://schemas.microsoft.com/office/drawing/2014/main" id="{FDC21C7A-C7CD-4863-8E29-02EA18F3124C}"/>
              </a:ext>
            </a:extLst>
          </p:cNvPr>
          <p:cNvSpPr>
            <a:spLocks noGrp="1"/>
          </p:cNvSpPr>
          <p:nvPr>
            <p:ph type="sldNum" sz="quarter" idx="12"/>
          </p:nvPr>
        </p:nvSpPr>
        <p:spPr/>
        <p:txBody>
          <a:bodyPr/>
          <a:lstStyle/>
          <a:p>
            <a:fld id="{D0F56350-9462-4EC0-9A14-DADBEFEF3905}" type="slidenum">
              <a:rPr lang="en-US" smtClean="0"/>
              <a:t>‹#›</a:t>
            </a:fld>
            <a:endParaRPr lang="en-US" dirty="0"/>
          </a:p>
        </p:txBody>
      </p:sp>
    </p:spTree>
    <p:extLst>
      <p:ext uri="{BB962C8B-B14F-4D97-AF65-F5344CB8AC3E}">
        <p14:creationId xmlns:p14="http://schemas.microsoft.com/office/powerpoint/2010/main" val="4032238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4B808-56F2-483C-ADB4-9E4A127F4B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A54133-BD09-4479-827F-3E93F420AF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98F080-EAFE-4797-AA42-532639EBB6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C63274-B686-4342-846E-868EAB130A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C29BCE-F67C-45F2-8C1F-77F9284652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7DE746-817F-4571-BE96-6B39DFE2FD70}"/>
              </a:ext>
            </a:extLst>
          </p:cNvPr>
          <p:cNvSpPr>
            <a:spLocks noGrp="1"/>
          </p:cNvSpPr>
          <p:nvPr>
            <p:ph type="dt" sz="half" idx="10"/>
          </p:nvPr>
        </p:nvSpPr>
        <p:spPr>
          <a:xfrm>
            <a:off x="838200" y="6356350"/>
            <a:ext cx="2743200" cy="365125"/>
          </a:xfrm>
          <a:prstGeom prst="rect">
            <a:avLst/>
          </a:prstGeom>
        </p:spPr>
        <p:txBody>
          <a:bodyPr/>
          <a:lstStyle>
            <a:lvl1pPr>
              <a:defRPr>
                <a:latin typeface="Helvetica Neue" panose="02000503000000020004"/>
              </a:defRPr>
            </a:lvl1pPr>
          </a:lstStyle>
          <a:p>
            <a:endParaRPr lang="en-US" dirty="0"/>
          </a:p>
        </p:txBody>
      </p:sp>
      <p:sp>
        <p:nvSpPr>
          <p:cNvPr id="8" name="Footer Placeholder 7">
            <a:extLst>
              <a:ext uri="{FF2B5EF4-FFF2-40B4-BE49-F238E27FC236}">
                <a16:creationId xmlns:a16="http://schemas.microsoft.com/office/drawing/2014/main" id="{B6B6D22C-9D3A-4B48-8F90-89E0B17496DB}"/>
              </a:ext>
            </a:extLst>
          </p:cNvPr>
          <p:cNvSpPr>
            <a:spLocks noGrp="1"/>
          </p:cNvSpPr>
          <p:nvPr>
            <p:ph type="ftr" sz="quarter" idx="11"/>
          </p:nvPr>
        </p:nvSpPr>
        <p:spPr/>
        <p:txBody>
          <a:bodyPr/>
          <a:lstStyle/>
          <a:p>
            <a:r>
              <a:rPr lang="en-US" dirty="0"/>
              <a:t>For Internal Use Only I Not For Public Distribution</a:t>
            </a:r>
          </a:p>
        </p:txBody>
      </p:sp>
      <p:sp>
        <p:nvSpPr>
          <p:cNvPr id="9" name="Slide Number Placeholder 8">
            <a:extLst>
              <a:ext uri="{FF2B5EF4-FFF2-40B4-BE49-F238E27FC236}">
                <a16:creationId xmlns:a16="http://schemas.microsoft.com/office/drawing/2014/main" id="{9E1FE9E1-8BD1-4ECF-9772-557B51A26113}"/>
              </a:ext>
            </a:extLst>
          </p:cNvPr>
          <p:cNvSpPr>
            <a:spLocks noGrp="1"/>
          </p:cNvSpPr>
          <p:nvPr>
            <p:ph type="sldNum" sz="quarter" idx="12"/>
          </p:nvPr>
        </p:nvSpPr>
        <p:spPr/>
        <p:txBody>
          <a:bodyPr/>
          <a:lstStyle/>
          <a:p>
            <a:fld id="{D0F56350-9462-4EC0-9A14-DADBEFEF3905}" type="slidenum">
              <a:rPr lang="en-US" smtClean="0"/>
              <a:t>‹#›</a:t>
            </a:fld>
            <a:endParaRPr lang="en-US" dirty="0"/>
          </a:p>
        </p:txBody>
      </p:sp>
    </p:spTree>
    <p:extLst>
      <p:ext uri="{BB962C8B-B14F-4D97-AF65-F5344CB8AC3E}">
        <p14:creationId xmlns:p14="http://schemas.microsoft.com/office/powerpoint/2010/main" val="2673180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F0AB8-95A2-4B19-933B-3531E238D0F7}"/>
              </a:ext>
            </a:extLst>
          </p:cNvPr>
          <p:cNvSpPr>
            <a:spLocks noGrp="1"/>
          </p:cNvSpPr>
          <p:nvPr>
            <p:ph type="title"/>
          </p:nvPr>
        </p:nvSpPr>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C9431DE4-8FF0-4860-B852-892D099DA5F1}"/>
              </a:ext>
            </a:extLst>
          </p:cNvPr>
          <p:cNvSpPr>
            <a:spLocks noGrp="1"/>
          </p:cNvSpPr>
          <p:nvPr>
            <p:ph type="ftr" sz="quarter" idx="11"/>
          </p:nvPr>
        </p:nvSpPr>
        <p:spPr/>
        <p:txBody>
          <a:bodyPr/>
          <a:lstStyle/>
          <a:p>
            <a:r>
              <a:rPr lang="en-US" dirty="0"/>
              <a:t>For Internal Use Only I Not For Public Distribution</a:t>
            </a:r>
          </a:p>
        </p:txBody>
      </p:sp>
      <p:sp>
        <p:nvSpPr>
          <p:cNvPr id="5" name="Slide Number Placeholder 4">
            <a:extLst>
              <a:ext uri="{FF2B5EF4-FFF2-40B4-BE49-F238E27FC236}">
                <a16:creationId xmlns:a16="http://schemas.microsoft.com/office/drawing/2014/main" id="{3B55D1E9-3888-47A0-91E8-E12188B3177E}"/>
              </a:ext>
            </a:extLst>
          </p:cNvPr>
          <p:cNvSpPr>
            <a:spLocks noGrp="1"/>
          </p:cNvSpPr>
          <p:nvPr>
            <p:ph type="sldNum" sz="quarter" idx="12"/>
          </p:nvPr>
        </p:nvSpPr>
        <p:spPr/>
        <p:txBody>
          <a:bodyPr/>
          <a:lstStyle/>
          <a:p>
            <a:fld id="{D0F56350-9462-4EC0-9A14-DADBEFEF3905}" type="slidenum">
              <a:rPr lang="en-US" smtClean="0"/>
              <a:t>‹#›</a:t>
            </a:fld>
            <a:endParaRPr lang="en-US" dirty="0"/>
          </a:p>
        </p:txBody>
      </p:sp>
    </p:spTree>
    <p:extLst>
      <p:ext uri="{BB962C8B-B14F-4D97-AF65-F5344CB8AC3E}">
        <p14:creationId xmlns:p14="http://schemas.microsoft.com/office/powerpoint/2010/main" val="2025642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C07FFD-A75F-4514-9C4B-ACF61B7D200B}"/>
              </a:ext>
            </a:extLst>
          </p:cNvPr>
          <p:cNvSpPr>
            <a:spLocks noGrp="1"/>
          </p:cNvSpPr>
          <p:nvPr>
            <p:ph type="dt" sz="half" idx="10"/>
          </p:nvPr>
        </p:nvSpPr>
        <p:spPr>
          <a:xfrm>
            <a:off x="838200" y="6356350"/>
            <a:ext cx="2743200" cy="365125"/>
          </a:xfrm>
          <a:prstGeom prst="rect">
            <a:avLst/>
          </a:prstGeom>
        </p:spPr>
        <p:txBody>
          <a:bodyPr/>
          <a:lstStyle>
            <a:lvl1pPr>
              <a:defRPr>
                <a:latin typeface="Helvetica Neue" panose="02000503000000020004"/>
              </a:defRPr>
            </a:lvl1pPr>
          </a:lstStyle>
          <a:p>
            <a:endParaRPr lang="en-US" dirty="0"/>
          </a:p>
        </p:txBody>
      </p:sp>
      <p:sp>
        <p:nvSpPr>
          <p:cNvPr id="3" name="Footer Placeholder 2">
            <a:extLst>
              <a:ext uri="{FF2B5EF4-FFF2-40B4-BE49-F238E27FC236}">
                <a16:creationId xmlns:a16="http://schemas.microsoft.com/office/drawing/2014/main" id="{D044BE37-FB9C-4297-A9A1-13C679DBFEB3}"/>
              </a:ext>
            </a:extLst>
          </p:cNvPr>
          <p:cNvSpPr>
            <a:spLocks noGrp="1"/>
          </p:cNvSpPr>
          <p:nvPr>
            <p:ph type="ftr" sz="quarter" idx="11"/>
          </p:nvPr>
        </p:nvSpPr>
        <p:spPr/>
        <p:txBody>
          <a:bodyPr/>
          <a:lstStyle/>
          <a:p>
            <a:r>
              <a:rPr lang="en-US" dirty="0"/>
              <a:t>For Internal Use Only I Not For Public Distribution</a:t>
            </a:r>
          </a:p>
        </p:txBody>
      </p:sp>
      <p:sp>
        <p:nvSpPr>
          <p:cNvPr id="4" name="Slide Number Placeholder 3">
            <a:extLst>
              <a:ext uri="{FF2B5EF4-FFF2-40B4-BE49-F238E27FC236}">
                <a16:creationId xmlns:a16="http://schemas.microsoft.com/office/drawing/2014/main" id="{9E907588-D561-44CD-BE27-2E393AF36F1F}"/>
              </a:ext>
            </a:extLst>
          </p:cNvPr>
          <p:cNvSpPr>
            <a:spLocks noGrp="1"/>
          </p:cNvSpPr>
          <p:nvPr>
            <p:ph type="sldNum" sz="quarter" idx="12"/>
          </p:nvPr>
        </p:nvSpPr>
        <p:spPr/>
        <p:txBody>
          <a:bodyPr/>
          <a:lstStyle/>
          <a:p>
            <a:fld id="{D0F56350-9462-4EC0-9A14-DADBEFEF3905}" type="slidenum">
              <a:rPr lang="en-US" smtClean="0"/>
              <a:t>‹#›</a:t>
            </a:fld>
            <a:endParaRPr lang="en-US" dirty="0"/>
          </a:p>
        </p:txBody>
      </p:sp>
    </p:spTree>
    <p:extLst>
      <p:ext uri="{BB962C8B-B14F-4D97-AF65-F5344CB8AC3E}">
        <p14:creationId xmlns:p14="http://schemas.microsoft.com/office/powerpoint/2010/main" val="693956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C07FFD-A75F-4514-9C4B-ACF61B7D200B}"/>
              </a:ext>
            </a:extLst>
          </p:cNvPr>
          <p:cNvSpPr>
            <a:spLocks noGrp="1"/>
          </p:cNvSpPr>
          <p:nvPr>
            <p:ph type="dt" sz="half" idx="10"/>
          </p:nvPr>
        </p:nvSpPr>
        <p:spPr>
          <a:xfrm>
            <a:off x="838200" y="6356350"/>
            <a:ext cx="2743200" cy="365125"/>
          </a:xfrm>
          <a:prstGeom prst="rect">
            <a:avLst/>
          </a:prstGeom>
        </p:spPr>
        <p:txBody>
          <a:bodyPr/>
          <a:lstStyle>
            <a:lvl1pPr>
              <a:defRPr>
                <a:latin typeface="Helvetica Neue" panose="02000503000000020004"/>
              </a:defRPr>
            </a:lvl1pPr>
          </a:lstStyle>
          <a:p>
            <a:endParaRPr lang="en-US" dirty="0"/>
          </a:p>
        </p:txBody>
      </p:sp>
      <p:sp>
        <p:nvSpPr>
          <p:cNvPr id="3" name="Footer Placeholder 2">
            <a:extLst>
              <a:ext uri="{FF2B5EF4-FFF2-40B4-BE49-F238E27FC236}">
                <a16:creationId xmlns:a16="http://schemas.microsoft.com/office/drawing/2014/main" id="{D044BE37-FB9C-4297-A9A1-13C679DBFEB3}"/>
              </a:ext>
            </a:extLst>
          </p:cNvPr>
          <p:cNvSpPr>
            <a:spLocks noGrp="1"/>
          </p:cNvSpPr>
          <p:nvPr>
            <p:ph type="ftr" sz="quarter" idx="11"/>
          </p:nvPr>
        </p:nvSpPr>
        <p:spPr/>
        <p:txBody>
          <a:bodyPr/>
          <a:lstStyle/>
          <a:p>
            <a:r>
              <a:rPr lang="en-US" dirty="0"/>
              <a:t>For Internal Use Only I Not For Public Distribution</a:t>
            </a:r>
          </a:p>
        </p:txBody>
      </p:sp>
      <p:sp>
        <p:nvSpPr>
          <p:cNvPr id="4" name="Slide Number Placeholder 3">
            <a:extLst>
              <a:ext uri="{FF2B5EF4-FFF2-40B4-BE49-F238E27FC236}">
                <a16:creationId xmlns:a16="http://schemas.microsoft.com/office/drawing/2014/main" id="{9E907588-D561-44CD-BE27-2E393AF36F1F}"/>
              </a:ext>
            </a:extLst>
          </p:cNvPr>
          <p:cNvSpPr>
            <a:spLocks noGrp="1"/>
          </p:cNvSpPr>
          <p:nvPr>
            <p:ph type="sldNum" sz="quarter" idx="12"/>
          </p:nvPr>
        </p:nvSpPr>
        <p:spPr/>
        <p:txBody>
          <a:bodyPr/>
          <a:lstStyle/>
          <a:p>
            <a:fld id="{D0F56350-9462-4EC0-9A14-DADBEFEF3905}" type="slidenum">
              <a:rPr lang="en-US" smtClean="0"/>
              <a:t>‹#›</a:t>
            </a:fld>
            <a:endParaRPr lang="en-US" dirty="0"/>
          </a:p>
        </p:txBody>
      </p:sp>
      <p:pic>
        <p:nvPicPr>
          <p:cNvPr id="5" name="Picture 4" descr="A picture containing drawing&#10;&#10;Description automatically generated">
            <a:extLst>
              <a:ext uri="{FF2B5EF4-FFF2-40B4-BE49-F238E27FC236}">
                <a16:creationId xmlns:a16="http://schemas.microsoft.com/office/drawing/2014/main" id="{3E03E3DE-FC84-4B9D-8257-04B3702991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486" y="1236322"/>
            <a:ext cx="4385355" cy="4385355"/>
          </a:xfrm>
          <a:prstGeom prst="rect">
            <a:avLst/>
          </a:prstGeom>
        </p:spPr>
      </p:pic>
      <p:sp>
        <p:nvSpPr>
          <p:cNvPr id="6" name="Rectangle 5">
            <a:extLst>
              <a:ext uri="{FF2B5EF4-FFF2-40B4-BE49-F238E27FC236}">
                <a16:creationId xmlns:a16="http://schemas.microsoft.com/office/drawing/2014/main" id="{C86025CB-3DA6-44AD-9BED-FE6BCFC2C303}"/>
              </a:ext>
            </a:extLst>
          </p:cNvPr>
          <p:cNvSpPr/>
          <p:nvPr userDrawn="1"/>
        </p:nvSpPr>
        <p:spPr>
          <a:xfrm>
            <a:off x="0" y="0"/>
            <a:ext cx="11727543" cy="1059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Tree>
    <p:extLst>
      <p:ext uri="{BB962C8B-B14F-4D97-AF65-F5344CB8AC3E}">
        <p14:creationId xmlns:p14="http://schemas.microsoft.com/office/powerpoint/2010/main" val="1551669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B4B7F2-F63A-409A-8344-5A9FAF192E82}"/>
              </a:ext>
            </a:extLst>
          </p:cNvPr>
          <p:cNvSpPr/>
          <p:nvPr userDrawn="1"/>
        </p:nvSpPr>
        <p:spPr>
          <a:xfrm>
            <a:off x="0" y="6311900"/>
            <a:ext cx="12192000" cy="546100"/>
          </a:xfrm>
          <a:prstGeom prst="rect">
            <a:avLst/>
          </a:pr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2" name="Title Placeholder 1">
            <a:extLst>
              <a:ext uri="{FF2B5EF4-FFF2-40B4-BE49-F238E27FC236}">
                <a16:creationId xmlns:a16="http://schemas.microsoft.com/office/drawing/2014/main" id="{E3B5A279-6393-4432-905B-FC2B49CA0510}"/>
              </a:ext>
            </a:extLst>
          </p:cNvPr>
          <p:cNvSpPr>
            <a:spLocks noGrp="1"/>
          </p:cNvSpPr>
          <p:nvPr>
            <p:ph type="title"/>
          </p:nvPr>
        </p:nvSpPr>
        <p:spPr>
          <a:xfrm>
            <a:off x="950167" y="201346"/>
            <a:ext cx="10515600" cy="66278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5888294-FD91-4374-B416-8491D135B146}"/>
              </a:ext>
            </a:extLst>
          </p:cNvPr>
          <p:cNvSpPr>
            <a:spLocks noGrp="1"/>
          </p:cNvSpPr>
          <p:nvPr>
            <p:ph type="body" idx="1"/>
          </p:nvPr>
        </p:nvSpPr>
        <p:spPr>
          <a:xfrm>
            <a:off x="228599" y="1041238"/>
            <a:ext cx="11237167" cy="517858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1CDA6300-C439-48B3-B33A-48DC397587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Helvetica Neue" panose="02000503000000020004"/>
              </a:defRPr>
            </a:lvl1pPr>
          </a:lstStyle>
          <a:p>
            <a:r>
              <a:rPr lang="en-US" dirty="0"/>
              <a:t>For Internal Use Only I Not For Public Distribution</a:t>
            </a:r>
          </a:p>
        </p:txBody>
      </p:sp>
      <p:sp>
        <p:nvSpPr>
          <p:cNvPr id="6" name="Slide Number Placeholder 5">
            <a:extLst>
              <a:ext uri="{FF2B5EF4-FFF2-40B4-BE49-F238E27FC236}">
                <a16:creationId xmlns:a16="http://schemas.microsoft.com/office/drawing/2014/main" id="{8FCA43BD-6A69-4B8F-AE39-C7D450D53A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Helvetica Neue" panose="02000503000000020004"/>
              </a:defRPr>
            </a:lvl1pPr>
          </a:lstStyle>
          <a:p>
            <a:fld id="{D0F56350-9462-4EC0-9A14-DADBEFEF3905}" type="slidenum">
              <a:rPr lang="en-US" smtClean="0"/>
              <a:pPr/>
              <a:t>‹#›</a:t>
            </a:fld>
            <a:endParaRPr lang="en-US" dirty="0"/>
          </a:p>
        </p:txBody>
      </p:sp>
      <p:pic>
        <p:nvPicPr>
          <p:cNvPr id="7" name="Picture 6" descr="A picture containing drawing&#10;&#10;Description automatically generated">
            <a:extLst>
              <a:ext uri="{FF2B5EF4-FFF2-40B4-BE49-F238E27FC236}">
                <a16:creationId xmlns:a16="http://schemas.microsoft.com/office/drawing/2014/main" id="{5A88D6A5-F8FC-43BB-A01F-B865C519213A}"/>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28600" y="230188"/>
            <a:ext cx="633939" cy="633939"/>
          </a:xfrm>
          <a:prstGeom prst="rect">
            <a:avLst/>
          </a:prstGeom>
        </p:spPr>
      </p:pic>
      <p:cxnSp>
        <p:nvCxnSpPr>
          <p:cNvPr id="8" name="Straight Connector 7">
            <a:extLst>
              <a:ext uri="{FF2B5EF4-FFF2-40B4-BE49-F238E27FC236}">
                <a16:creationId xmlns:a16="http://schemas.microsoft.com/office/drawing/2014/main" id="{32C5721B-0D61-4D35-962B-9D9727CDB837}"/>
              </a:ext>
            </a:extLst>
          </p:cNvPr>
          <p:cNvCxnSpPr/>
          <p:nvPr userDrawn="1"/>
        </p:nvCxnSpPr>
        <p:spPr>
          <a:xfrm>
            <a:off x="345233" y="970384"/>
            <a:ext cx="11019453" cy="0"/>
          </a:xfrm>
          <a:prstGeom prst="line">
            <a:avLst/>
          </a:prstGeom>
          <a:ln w="38100">
            <a:gradFill flip="none" rotWithShape="1">
              <a:gsLst>
                <a:gs pos="0">
                  <a:srgbClr val="9566FB"/>
                </a:gs>
                <a:gs pos="100000">
                  <a:srgbClr val="55A1FC"/>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83065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61" r:id="rId9"/>
    <p:sldLayoutId id="2147483656" r:id="rId10"/>
    <p:sldLayoutId id="2147483657" r:id="rId11"/>
    <p:sldLayoutId id="2147483658" r:id="rId12"/>
    <p:sldLayoutId id="2147483659" r:id="rId13"/>
    <p:sldLayoutId id="2147483662" r:id="rId14"/>
  </p:sldLayoutIdLst>
  <p:hf hdr="0" dt="0"/>
  <p:txStyles>
    <p:titleStyle>
      <a:lvl1pPr algn="l" defTabSz="914400" rtl="0" eaLnBrk="1" latinLnBrk="0" hangingPunct="1">
        <a:lnSpc>
          <a:spcPct val="90000"/>
        </a:lnSpc>
        <a:spcBef>
          <a:spcPct val="0"/>
        </a:spcBef>
        <a:buNone/>
        <a:defRPr sz="4400" kern="1200">
          <a:solidFill>
            <a:schemeClr val="tx1"/>
          </a:solidFill>
          <a:latin typeface="Helvetica Neue" panose="02000503000000020004"/>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Neue" panose="02000503000000020004"/>
          <a:ea typeface="+mn-ea"/>
          <a:cs typeface="+mn-cs"/>
        </a:defRPr>
      </a:lvl1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3.xml"/><Relationship Id="rId7" Type="http://schemas.openxmlformats.org/officeDocument/2006/relationships/image" Target="../media/image22.png"/><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18.png"/><Relationship Id="rId5" Type="http://schemas.openxmlformats.org/officeDocument/2006/relationships/image" Target="../media/image33.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png"/><Relationship Id="rId1" Type="http://schemas.openxmlformats.org/officeDocument/2006/relationships/slideLayout" Target="../slideLayouts/slideLayout8.xml"/><Relationship Id="rId5" Type="http://schemas.openxmlformats.org/officeDocument/2006/relationships/image" Target="../media/image11.jp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hyperlink" Target="https://verbtech.webflow.io/live"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36.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slideLayout" Target="../slideLayouts/slideLayout2.xml"/><Relationship Id="rId17" Type="http://schemas.openxmlformats.org/officeDocument/2006/relationships/hyperlink" Target="https://www.gminsights.com/industry-analysis/elearning-market-size" TargetMode="External"/><Relationship Id="rId2" Type="http://schemas.openxmlformats.org/officeDocument/2006/relationships/tags" Target="../tags/tag2.xml"/><Relationship Id="rId16" Type="http://schemas.openxmlformats.org/officeDocument/2006/relationships/hyperlink" Target="https://www.superoffice.com/blog/crm-software-statistics" TargetMode="Externa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hyperlink" Target="https://www.gminsights.com/industry-analysis/video-conferencing-market" TargetMode="Externa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hyperlink" Target="https://www.cmswire.com/ecommerce/is-live-streaming-ecommerce-the-next-thing"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43.tiff"/><Relationship Id="rId13" Type="http://schemas.openxmlformats.org/officeDocument/2006/relationships/image" Target="../media/image48.png"/><Relationship Id="rId18" Type="http://schemas.openxmlformats.org/officeDocument/2006/relationships/image" Target="../media/image51.tiff"/><Relationship Id="rId26" Type="http://schemas.openxmlformats.org/officeDocument/2006/relationships/image" Target="../media/image59.tiff"/><Relationship Id="rId3" Type="http://schemas.openxmlformats.org/officeDocument/2006/relationships/image" Target="../media/image38.png"/><Relationship Id="rId21" Type="http://schemas.openxmlformats.org/officeDocument/2006/relationships/image" Target="../media/image54.tiff"/><Relationship Id="rId7" Type="http://schemas.openxmlformats.org/officeDocument/2006/relationships/image" Target="../media/image42.tiff"/><Relationship Id="rId12" Type="http://schemas.openxmlformats.org/officeDocument/2006/relationships/image" Target="../media/image47.png"/><Relationship Id="rId17" Type="http://schemas.openxmlformats.org/officeDocument/2006/relationships/image" Target="../media/image50.tiff"/><Relationship Id="rId25" Type="http://schemas.openxmlformats.org/officeDocument/2006/relationships/image" Target="../media/image58.png"/><Relationship Id="rId2" Type="http://schemas.openxmlformats.org/officeDocument/2006/relationships/image" Target="../media/image37.png"/><Relationship Id="rId16" Type="http://schemas.openxmlformats.org/officeDocument/2006/relationships/image" Target="../media/image8.png"/><Relationship Id="rId20" Type="http://schemas.openxmlformats.org/officeDocument/2006/relationships/image" Target="../media/image53.tiff"/><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tiff"/><Relationship Id="rId24" Type="http://schemas.openxmlformats.org/officeDocument/2006/relationships/image" Target="../media/image57.tiff"/><Relationship Id="rId5" Type="http://schemas.openxmlformats.org/officeDocument/2006/relationships/image" Target="../media/image40.emf"/><Relationship Id="rId15" Type="http://schemas.openxmlformats.org/officeDocument/2006/relationships/image" Target="../media/image27.png"/><Relationship Id="rId23" Type="http://schemas.openxmlformats.org/officeDocument/2006/relationships/image" Target="../media/image56.tiff"/><Relationship Id="rId10" Type="http://schemas.openxmlformats.org/officeDocument/2006/relationships/image" Target="../media/image45.png"/><Relationship Id="rId19" Type="http://schemas.openxmlformats.org/officeDocument/2006/relationships/image" Target="../media/image52.tiff"/><Relationship Id="rId4" Type="http://schemas.openxmlformats.org/officeDocument/2006/relationships/image" Target="../media/image39.png"/><Relationship Id="rId9" Type="http://schemas.openxmlformats.org/officeDocument/2006/relationships/image" Target="../media/image44.tiff"/><Relationship Id="rId14" Type="http://schemas.openxmlformats.org/officeDocument/2006/relationships/image" Target="../media/image49.png"/><Relationship Id="rId22" Type="http://schemas.openxmlformats.org/officeDocument/2006/relationships/image" Target="../media/image55.tiff"/><Relationship Id="rId27" Type="http://schemas.openxmlformats.org/officeDocument/2006/relationships/image" Target="../media/image60.tiff"/></Relationships>
</file>

<file path=ppt/slides/_rels/slide17.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jpeg"/><Relationship Id="rId10" Type="http://schemas.openxmlformats.org/officeDocument/2006/relationships/image" Target="../media/image69.png"/><Relationship Id="rId4" Type="http://schemas.openxmlformats.org/officeDocument/2006/relationships/image" Target="../media/image63.jpeg"/><Relationship Id="rId9" Type="http://schemas.openxmlformats.org/officeDocument/2006/relationships/image" Target="../media/image68.jpeg"/></Relationships>
</file>

<file path=ppt/slides/_rels/slide1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1.png"/><Relationship Id="rId7" Type="http://schemas.openxmlformats.org/officeDocument/2006/relationships/image" Target="../media/image61.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jpg"/></Relationships>
</file>

<file path=ppt/slides/_rels/slide21.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hyperlink" Target="https://biteable.com/blog/video-marketing-statistic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3.xml"/><Relationship Id="rId7" Type="http://schemas.openxmlformats.org/officeDocument/2006/relationships/hyperlink" Target="https://verbtech.verb.website/presentation/video.bombshell-boutique-goes-live?utm_campaign=verb&amp;utm_medium=copy_link&amp;utm_content=video_6105&amp;utm_term=bombshell-boutique-goes-live" TargetMode="External"/><Relationship Id="rId12" Type="http://schemas.openxmlformats.org/officeDocument/2006/relationships/image" Target="../media/image23.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notesSlide" Target="../notesSlides/notesSlide2.xml"/><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png"/><Relationship Id="rId7" Type="http://schemas.openxmlformats.org/officeDocument/2006/relationships/image" Target="../media/image13.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3.xml"/><Relationship Id="rId7" Type="http://schemas.openxmlformats.org/officeDocument/2006/relationships/image" Target="../media/image20.png"/><Relationship Id="rId12" Type="http://schemas.openxmlformats.org/officeDocument/2006/relationships/image" Target="../media/image31.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29.png"/><Relationship Id="rId11" Type="http://schemas.openxmlformats.org/officeDocument/2006/relationships/image" Target="../media/image22.png"/><Relationship Id="rId5" Type="http://schemas.openxmlformats.org/officeDocument/2006/relationships/image" Target="../media/image28.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9BF981D-C74B-42B5-8D38-47465BC9587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3714900-34A8-420D-95D5-D4A44F200B23}"/>
              </a:ext>
            </a:extLst>
          </p:cNvPr>
          <p:cNvSpPr>
            <a:spLocks noGrp="1"/>
          </p:cNvSpPr>
          <p:nvPr>
            <p:ph type="ctrTitle"/>
          </p:nvPr>
        </p:nvSpPr>
        <p:spPr>
          <a:xfrm>
            <a:off x="1523998" y="2235200"/>
            <a:ext cx="9144000" cy="2387600"/>
          </a:xfrm>
          <a:effectLst>
            <a:outerShdw blurRad="50800" dist="38100" dir="2700000" algn="tl" rotWithShape="0">
              <a:prstClr val="black">
                <a:alpha val="40000"/>
              </a:prstClr>
            </a:outerShdw>
          </a:effectLst>
        </p:spPr>
        <p:txBody>
          <a:bodyPr>
            <a:normAutofit/>
          </a:bodyPr>
          <a:lstStyle/>
          <a:p>
            <a:pPr>
              <a:lnSpc>
                <a:spcPct val="100000"/>
              </a:lnSpc>
            </a:pPr>
            <a:r>
              <a:rPr lang="en-US" sz="5400" b="1" dirty="0">
                <a:solidFill>
                  <a:schemeClr val="bg1"/>
                </a:solidFill>
              </a:rPr>
              <a:t>Sales Enablement SaaS </a:t>
            </a:r>
            <a:br>
              <a:rPr lang="en-US" dirty="0">
                <a:solidFill>
                  <a:schemeClr val="bg1"/>
                </a:solidFill>
              </a:rPr>
            </a:br>
            <a:r>
              <a:rPr lang="en-US" sz="3200" dirty="0">
                <a:solidFill>
                  <a:schemeClr val="bg1"/>
                </a:solidFill>
              </a:rPr>
              <a:t>for the </a:t>
            </a:r>
            <a:br>
              <a:rPr lang="en-US" dirty="0">
                <a:solidFill>
                  <a:schemeClr val="bg1"/>
                </a:solidFill>
              </a:rPr>
            </a:br>
            <a:r>
              <a:rPr lang="en-US" sz="4800" b="1" dirty="0">
                <a:solidFill>
                  <a:schemeClr val="bg1"/>
                </a:solidFill>
              </a:rPr>
              <a:t>Remote Work Economy </a:t>
            </a:r>
          </a:p>
        </p:txBody>
      </p:sp>
      <p:sp>
        <p:nvSpPr>
          <p:cNvPr id="3" name="Subtitle 2">
            <a:extLst>
              <a:ext uri="{FF2B5EF4-FFF2-40B4-BE49-F238E27FC236}">
                <a16:creationId xmlns:a16="http://schemas.microsoft.com/office/drawing/2014/main" id="{9AAAFF2C-3418-487C-873E-07D3EC596A1A}"/>
              </a:ext>
            </a:extLst>
          </p:cNvPr>
          <p:cNvSpPr>
            <a:spLocks noGrp="1"/>
          </p:cNvSpPr>
          <p:nvPr>
            <p:ph type="subTitle" idx="1"/>
          </p:nvPr>
        </p:nvSpPr>
        <p:spPr>
          <a:xfrm>
            <a:off x="12513" y="231539"/>
            <a:ext cx="4572000" cy="444579"/>
          </a:xfrm>
        </p:spPr>
        <p:txBody>
          <a:bodyPr/>
          <a:lstStyle/>
          <a:p>
            <a:r>
              <a:rPr lang="en-US" dirty="0">
                <a:solidFill>
                  <a:schemeClr val="bg1"/>
                </a:solidFill>
              </a:rPr>
              <a:t>Verb Technology Company</a:t>
            </a:r>
          </a:p>
        </p:txBody>
      </p:sp>
      <p:sp>
        <p:nvSpPr>
          <p:cNvPr id="8" name="TextBox 7">
            <a:extLst>
              <a:ext uri="{FF2B5EF4-FFF2-40B4-BE49-F238E27FC236}">
                <a16:creationId xmlns:a16="http://schemas.microsoft.com/office/drawing/2014/main" id="{DFB8FC4F-A7E1-48E4-8648-66C6CD76E9FA}"/>
              </a:ext>
            </a:extLst>
          </p:cNvPr>
          <p:cNvSpPr txBox="1"/>
          <p:nvPr/>
        </p:nvSpPr>
        <p:spPr>
          <a:xfrm>
            <a:off x="10159484" y="6106355"/>
            <a:ext cx="1863011" cy="584775"/>
          </a:xfrm>
          <a:prstGeom prst="rect">
            <a:avLst/>
          </a:prstGeom>
          <a:noFill/>
        </p:spPr>
        <p:txBody>
          <a:bodyPr wrap="none" rtlCol="0">
            <a:spAutoFit/>
          </a:bodyPr>
          <a:lstStyle/>
          <a:p>
            <a:pPr algn="ctr"/>
            <a:r>
              <a:rPr lang="en-US"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NASDAQ: VERB</a:t>
            </a:r>
          </a:p>
          <a:p>
            <a:pPr algn="ctr"/>
            <a:r>
              <a:rPr lang="en-US" sz="14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Profile | Jan. 21</a:t>
            </a:r>
          </a:p>
        </p:txBody>
      </p:sp>
      <p:sp>
        <p:nvSpPr>
          <p:cNvPr id="19" name="Footer Placeholder 1">
            <a:extLst>
              <a:ext uri="{FF2B5EF4-FFF2-40B4-BE49-F238E27FC236}">
                <a16:creationId xmlns:a16="http://schemas.microsoft.com/office/drawing/2014/main" id="{01C1B578-8BFF-DF44-BA65-19F516650BD7}"/>
              </a:ext>
            </a:extLst>
          </p:cNvPr>
          <p:cNvSpPr txBox="1">
            <a:spLocks/>
          </p:cNvSpPr>
          <p:nvPr/>
        </p:nvSpPr>
        <p:spPr>
          <a:xfrm>
            <a:off x="241113" y="63752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800" dirty="0">
                <a:solidFill>
                  <a:schemeClr val="bg1"/>
                </a:solidFill>
                <a:ea typeface="Helvetica Neue" panose="02000503000000020004" pitchFamily="2" charset="0"/>
                <a:cs typeface="Helvetica Neue" panose="02000503000000020004" pitchFamily="2" charset="0"/>
              </a:rPr>
              <a:t>Verb Technology Company, Inc</a:t>
            </a:r>
            <a:r>
              <a:rPr lang="en-US" sz="800" dirty="0">
                <a:solidFill>
                  <a:schemeClr val="bg1"/>
                </a:solidFill>
                <a:ea typeface="Helvetica Neue Light" panose="02000403000000020004" pitchFamily="2" charset="0"/>
                <a:cs typeface="Open Sans" panose="020B0606030504020204" pitchFamily="34" charset="0"/>
              </a:rPr>
              <a:t>. (NASDAQ: VERB) © 2021</a:t>
            </a:r>
          </a:p>
        </p:txBody>
      </p:sp>
      <p:sp>
        <p:nvSpPr>
          <p:cNvPr id="4" name="TextBox 3">
            <a:extLst>
              <a:ext uri="{FF2B5EF4-FFF2-40B4-BE49-F238E27FC236}">
                <a16:creationId xmlns:a16="http://schemas.microsoft.com/office/drawing/2014/main" id="{486DFB66-7161-7F4F-A80B-878799A2EEF3}"/>
              </a:ext>
            </a:extLst>
          </p:cNvPr>
          <p:cNvSpPr txBox="1"/>
          <p:nvPr/>
        </p:nvSpPr>
        <p:spPr>
          <a:xfrm>
            <a:off x="2298513" y="5075114"/>
            <a:ext cx="7840608" cy="923330"/>
          </a:xfrm>
          <a:prstGeom prst="rect">
            <a:avLst/>
          </a:prstGeom>
          <a:noFill/>
        </p:spPr>
        <p:txBody>
          <a:bodyPr wrap="none" rtlCol="0">
            <a:spAutoFit/>
          </a:bodyPr>
          <a:lstStyle/>
          <a:p>
            <a:r>
              <a:rPr lang="en-US" sz="5400" i="1" dirty="0">
                <a:solidFill>
                  <a:schemeClr val="bg1"/>
                </a:solidFill>
                <a:effectLst>
                  <a:outerShdw blurRad="50800" dist="38100" dir="2700000" algn="tl" rotWithShape="0">
                    <a:prstClr val="black">
                      <a:alpha val="40000"/>
                    </a:prstClr>
                  </a:outerShdw>
                </a:effectLst>
              </a:rPr>
              <a:t>Live Stream eCommerce</a:t>
            </a:r>
          </a:p>
        </p:txBody>
      </p:sp>
      <p:sp>
        <p:nvSpPr>
          <p:cNvPr id="10" name="TextBox 9">
            <a:extLst>
              <a:ext uri="{FF2B5EF4-FFF2-40B4-BE49-F238E27FC236}">
                <a16:creationId xmlns:a16="http://schemas.microsoft.com/office/drawing/2014/main" id="{6EF9A082-10E1-5845-A0C3-8FB973783330}"/>
              </a:ext>
            </a:extLst>
          </p:cNvPr>
          <p:cNvSpPr txBox="1"/>
          <p:nvPr/>
        </p:nvSpPr>
        <p:spPr>
          <a:xfrm>
            <a:off x="5164493" y="4677224"/>
            <a:ext cx="1863010" cy="523220"/>
          </a:xfrm>
          <a:prstGeom prst="rect">
            <a:avLst/>
          </a:prstGeom>
          <a:noFill/>
        </p:spPr>
        <p:txBody>
          <a:bodyPr wrap="square" rtlCol="0">
            <a:spAutoFit/>
          </a:bodyPr>
          <a:lstStyle/>
          <a:p>
            <a:pPr algn="ctr"/>
            <a:r>
              <a:rPr lang="en-US" sz="2800" dirty="0">
                <a:solidFill>
                  <a:schemeClr val="bg1"/>
                </a:solidFill>
                <a:effectLst>
                  <a:outerShdw blurRad="50800" dist="38100" dir="2700000" sx="104000" sy="104000" algn="tl" rotWithShape="0">
                    <a:prstClr val="black">
                      <a:alpha val="40000"/>
                    </a:prstClr>
                  </a:outerShdw>
                </a:effectLst>
              </a:rPr>
              <a:t>with</a:t>
            </a:r>
            <a:r>
              <a:rPr lang="en-US" sz="2800" dirty="0">
                <a:solidFill>
                  <a:schemeClr val="bg1"/>
                </a:solidFill>
              </a:rPr>
              <a:t> </a:t>
            </a:r>
          </a:p>
        </p:txBody>
      </p:sp>
      <p:pic>
        <p:nvPicPr>
          <p:cNvPr id="18" name="Picture 17" descr="A picture containing drawing&#10;&#10;Description automatically generated">
            <a:extLst>
              <a:ext uri="{FF2B5EF4-FFF2-40B4-BE49-F238E27FC236}">
                <a16:creationId xmlns:a16="http://schemas.microsoft.com/office/drawing/2014/main" id="{CAAB66C3-3993-3F4A-8F0F-CCF544A662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77249" y="315675"/>
            <a:ext cx="2237498" cy="2237498"/>
          </a:xfrm>
          <a:prstGeom prst="rect">
            <a:avLst/>
          </a:prstGeom>
        </p:spPr>
      </p:pic>
    </p:spTree>
    <p:extLst>
      <p:ext uri="{BB962C8B-B14F-4D97-AF65-F5344CB8AC3E}">
        <p14:creationId xmlns:p14="http://schemas.microsoft.com/office/powerpoint/2010/main" val="4073113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Oval 58">
            <a:extLst>
              <a:ext uri="{FF2B5EF4-FFF2-40B4-BE49-F238E27FC236}">
                <a16:creationId xmlns:a16="http://schemas.microsoft.com/office/drawing/2014/main" id="{D7CC1472-4348-4FF1-99AC-F89712E5FA4E}"/>
              </a:ext>
            </a:extLst>
          </p:cNvPr>
          <p:cNvSpPr/>
          <p:nvPr/>
        </p:nvSpPr>
        <p:spPr>
          <a:xfrm>
            <a:off x="11110573" y="201345"/>
            <a:ext cx="739256" cy="739256"/>
          </a:xfrm>
          <a:prstGeom prst="ellipse">
            <a:avLst/>
          </a:prstGeom>
          <a:solidFill>
            <a:srgbClr val="5CA1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pic>
        <p:nvPicPr>
          <p:cNvPr id="55" name="Picture 54">
            <a:extLst>
              <a:ext uri="{FF2B5EF4-FFF2-40B4-BE49-F238E27FC236}">
                <a16:creationId xmlns:a16="http://schemas.microsoft.com/office/drawing/2014/main" id="{B0751F9A-82C6-4D97-BB71-98DEFBF6E0A3}"/>
              </a:ext>
            </a:extLst>
          </p:cNvPr>
          <p:cNvPicPr>
            <a:picLocks noChangeAspect="1"/>
          </p:cNvPicPr>
          <p:nvPr/>
        </p:nvPicPr>
        <p:blipFill>
          <a:blip r:embed="rId2" cstate="screen">
            <a:biLevel thresh="75000"/>
            <a:extLst>
              <a:ext uri="{28A0092B-C50C-407E-A947-70E740481C1C}">
                <a14:useLocalDpi xmlns:a14="http://schemas.microsoft.com/office/drawing/2010/main"/>
              </a:ext>
            </a:extLst>
          </a:blip>
          <a:stretch>
            <a:fillRect/>
          </a:stretch>
        </p:blipFill>
        <p:spPr>
          <a:xfrm>
            <a:off x="10937216" y="2411696"/>
            <a:ext cx="1254784" cy="2327956"/>
          </a:xfrm>
          <a:prstGeom prst="rect">
            <a:avLst/>
          </a:prstGeom>
        </p:spPr>
      </p:pic>
      <p:pic>
        <p:nvPicPr>
          <p:cNvPr id="56" name="angled-floating-iphone-x-mockup-against-a-transparent-backdrop-a13833.png" descr="angled-floating-iphone-x-mockup-against-a-transparent-backdrop-a13833.png">
            <a:extLst>
              <a:ext uri="{FF2B5EF4-FFF2-40B4-BE49-F238E27FC236}">
                <a16:creationId xmlns:a16="http://schemas.microsoft.com/office/drawing/2014/main" id="{7BFCC400-054D-4034-A3CD-E518BF4F83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034896">
            <a:off x="6140787" y="655682"/>
            <a:ext cx="7772074" cy="5546636"/>
          </a:xfrm>
          <a:prstGeom prst="rect">
            <a:avLst/>
          </a:prstGeom>
          <a:ln w="12700">
            <a:miter lim="400000"/>
          </a:ln>
        </p:spPr>
      </p:pic>
      <p:sp>
        <p:nvSpPr>
          <p:cNvPr id="9" name="Content Placeholder 8">
            <a:extLst>
              <a:ext uri="{FF2B5EF4-FFF2-40B4-BE49-F238E27FC236}">
                <a16:creationId xmlns:a16="http://schemas.microsoft.com/office/drawing/2014/main" id="{D67D7B44-8895-4105-B52B-E1DF840300CD}"/>
              </a:ext>
            </a:extLst>
          </p:cNvPr>
          <p:cNvSpPr>
            <a:spLocks noGrp="1"/>
          </p:cNvSpPr>
          <p:nvPr>
            <p:ph idx="1"/>
          </p:nvPr>
        </p:nvSpPr>
        <p:spPr>
          <a:xfrm>
            <a:off x="408494" y="1431800"/>
            <a:ext cx="8170636" cy="864286"/>
          </a:xfrm>
        </p:spPr>
        <p:txBody>
          <a:bodyPr>
            <a:normAutofit fontScale="92500"/>
          </a:bodyPr>
          <a:lstStyle/>
          <a:p>
            <a:pPr marL="0" indent="0" algn="just">
              <a:buNone/>
            </a:pPr>
            <a:r>
              <a:rPr lang="en-US" sz="1800" b="1" dirty="0">
                <a:ea typeface="Helvetica Neue" panose="02000503000000020004" pitchFamily="2" charset="0"/>
                <a:cs typeface="Helvetica Neue" panose="02000503000000020004" pitchFamily="2" charset="0"/>
              </a:rPr>
              <a:t>verb</a:t>
            </a:r>
            <a:r>
              <a:rPr lang="en-US" sz="1800" dirty="0">
                <a:ea typeface="Helvetica Neue" panose="02000503000000020004" pitchFamily="2" charset="0"/>
                <a:cs typeface="Helvetica Neue" panose="02000503000000020004" pitchFamily="2" charset="0"/>
              </a:rPr>
              <a:t>LEARN is an interactive video-based learning management system (LMS) that incorporates all of the clickable in-video technology featured in our </a:t>
            </a:r>
            <a:r>
              <a:rPr lang="en-US" sz="1800" b="1" dirty="0">
                <a:ea typeface="Helvetica Neue" panose="02000503000000020004" pitchFamily="2" charset="0"/>
                <a:cs typeface="Helvetica Neue" panose="02000503000000020004" pitchFamily="2" charset="0"/>
              </a:rPr>
              <a:t>verb</a:t>
            </a:r>
            <a:r>
              <a:rPr lang="en-US" sz="1800" dirty="0">
                <a:ea typeface="Helvetica Neue" panose="02000503000000020004" pitchFamily="2" charset="0"/>
                <a:cs typeface="Helvetica Neue" panose="02000503000000020004" pitchFamily="2" charset="0"/>
              </a:rPr>
              <a:t>CRM application, adapted for use by educators for video-based education.</a:t>
            </a:r>
          </a:p>
        </p:txBody>
      </p:sp>
      <p:sp>
        <p:nvSpPr>
          <p:cNvPr id="5" name="Slide Number Placeholder 4">
            <a:extLst>
              <a:ext uri="{FF2B5EF4-FFF2-40B4-BE49-F238E27FC236}">
                <a16:creationId xmlns:a16="http://schemas.microsoft.com/office/drawing/2014/main" id="{5A50A37C-3266-4712-9A67-60659743A4C0}"/>
              </a:ext>
            </a:extLst>
          </p:cNvPr>
          <p:cNvSpPr>
            <a:spLocks noGrp="1"/>
          </p:cNvSpPr>
          <p:nvPr>
            <p:ph type="sldNum" sz="quarter" idx="12"/>
          </p:nvPr>
        </p:nvSpPr>
        <p:spPr/>
        <p:txBody>
          <a:bodyPr/>
          <a:lstStyle/>
          <a:p>
            <a:fld id="{D0F56350-9462-4EC0-9A14-DADBEFEF3905}" type="slidenum">
              <a:rPr lang="en-US" smtClean="0"/>
              <a:t>10</a:t>
            </a:fld>
            <a:endParaRPr lang="en-US" dirty="0"/>
          </a:p>
        </p:txBody>
      </p:sp>
      <p:sp>
        <p:nvSpPr>
          <p:cNvPr id="30" name="TextBox 29">
            <a:extLst>
              <a:ext uri="{FF2B5EF4-FFF2-40B4-BE49-F238E27FC236}">
                <a16:creationId xmlns:a16="http://schemas.microsoft.com/office/drawing/2014/main" id="{31C30CFE-2ADA-4095-AD79-1F16DEAB6258}"/>
              </a:ext>
            </a:extLst>
          </p:cNvPr>
          <p:cNvSpPr txBox="1"/>
          <p:nvPr/>
        </p:nvSpPr>
        <p:spPr>
          <a:xfrm>
            <a:off x="408494" y="4206792"/>
            <a:ext cx="3109063" cy="1754326"/>
          </a:xfrm>
          <a:prstGeom prst="rect">
            <a:avLst/>
          </a:prstGeom>
          <a:noFill/>
        </p:spPr>
        <p:txBody>
          <a:bodyPr wrap="square">
            <a:spAutoFit/>
          </a:bodyPr>
          <a:lstStyle/>
          <a:p>
            <a:pPr algn="just"/>
            <a:r>
              <a:rPr lang="en-US" dirty="0">
                <a:latin typeface="Helvetica Neue" panose="02000503000000020004"/>
              </a:rPr>
              <a:t>used by enterprises seeking to educate large sales teams or customer base about new products or elicit in-video</a:t>
            </a:r>
            <a:br>
              <a:rPr lang="en-US" dirty="0">
                <a:latin typeface="Helvetica Neue" panose="02000503000000020004"/>
              </a:rPr>
            </a:br>
            <a:r>
              <a:rPr lang="en-US" dirty="0">
                <a:latin typeface="Helvetica Neue" panose="02000503000000020004"/>
              </a:rPr>
              <a:t>feedback about existing products </a:t>
            </a:r>
          </a:p>
        </p:txBody>
      </p:sp>
      <p:pic>
        <p:nvPicPr>
          <p:cNvPr id="42" name="Content Placeholder 6">
            <a:extLst>
              <a:ext uri="{FF2B5EF4-FFF2-40B4-BE49-F238E27FC236}">
                <a16:creationId xmlns:a16="http://schemas.microsoft.com/office/drawing/2014/main" id="{87BCAA7A-B4CA-43AB-A1B4-1F095CF718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5654" y="170230"/>
            <a:ext cx="1801368" cy="605729"/>
          </a:xfrm>
          <a:prstGeom prst="rect">
            <a:avLst/>
          </a:prstGeom>
        </p:spPr>
      </p:pic>
      <p:sp>
        <p:nvSpPr>
          <p:cNvPr id="51" name="Freeform: Shape 50">
            <a:extLst>
              <a:ext uri="{FF2B5EF4-FFF2-40B4-BE49-F238E27FC236}">
                <a16:creationId xmlns:a16="http://schemas.microsoft.com/office/drawing/2014/main" id="{5A9BABC7-E018-4FB5-9FDD-DE34D70333E9}"/>
              </a:ext>
            </a:extLst>
          </p:cNvPr>
          <p:cNvSpPr/>
          <p:nvPr/>
        </p:nvSpPr>
        <p:spPr>
          <a:xfrm>
            <a:off x="1099914" y="867039"/>
            <a:ext cx="1492847" cy="336463"/>
          </a:xfrm>
          <a:custGeom>
            <a:avLst/>
            <a:gdLst/>
            <a:ahLst/>
            <a:cxnLst/>
            <a:rect l="l" t="t" r="r" b="b"/>
            <a:pathLst>
              <a:path w="1352029" h="304725">
                <a:moveTo>
                  <a:pt x="569193" y="94208"/>
                </a:moveTo>
                <a:lnTo>
                  <a:pt x="535930" y="191318"/>
                </a:lnTo>
                <a:lnTo>
                  <a:pt x="602010" y="191318"/>
                </a:lnTo>
                <a:close/>
                <a:moveTo>
                  <a:pt x="841251" y="60275"/>
                </a:moveTo>
                <a:lnTo>
                  <a:pt x="841251" y="136177"/>
                </a:lnTo>
                <a:lnTo>
                  <a:pt x="856038" y="136177"/>
                </a:lnTo>
                <a:cubicBezTo>
                  <a:pt x="872767" y="136177"/>
                  <a:pt x="884791" y="132690"/>
                  <a:pt x="892109" y="125716"/>
                </a:cubicBezTo>
                <a:cubicBezTo>
                  <a:pt x="900024" y="118147"/>
                  <a:pt x="903982" y="108946"/>
                  <a:pt x="903982" y="98114"/>
                </a:cubicBezTo>
                <a:cubicBezTo>
                  <a:pt x="903982" y="87283"/>
                  <a:pt x="900024" y="78156"/>
                  <a:pt x="892109" y="70736"/>
                </a:cubicBezTo>
                <a:cubicBezTo>
                  <a:pt x="884639" y="63762"/>
                  <a:pt x="872616" y="60275"/>
                  <a:pt x="856038" y="60275"/>
                </a:cubicBezTo>
                <a:close/>
                <a:moveTo>
                  <a:pt x="1047750" y="0"/>
                </a:moveTo>
                <a:lnTo>
                  <a:pt x="1127001" y="0"/>
                </a:lnTo>
                <a:lnTo>
                  <a:pt x="1272778" y="186407"/>
                </a:lnTo>
                <a:lnTo>
                  <a:pt x="1272778" y="0"/>
                </a:lnTo>
                <a:lnTo>
                  <a:pt x="1352029" y="0"/>
                </a:lnTo>
                <a:lnTo>
                  <a:pt x="1352029" y="304725"/>
                </a:lnTo>
                <a:lnTo>
                  <a:pt x="1272778" y="304725"/>
                </a:lnTo>
                <a:lnTo>
                  <a:pt x="1127001" y="118095"/>
                </a:lnTo>
                <a:lnTo>
                  <a:pt x="1127001" y="304725"/>
                </a:lnTo>
                <a:lnTo>
                  <a:pt x="1047750" y="304725"/>
                </a:lnTo>
                <a:close/>
                <a:moveTo>
                  <a:pt x="762000" y="0"/>
                </a:moveTo>
                <a:lnTo>
                  <a:pt x="885230" y="0"/>
                </a:lnTo>
                <a:cubicBezTo>
                  <a:pt x="921246" y="0"/>
                  <a:pt x="947887" y="10790"/>
                  <a:pt x="965151" y="32370"/>
                </a:cubicBezTo>
                <a:cubicBezTo>
                  <a:pt x="979141" y="49783"/>
                  <a:pt x="986135" y="70246"/>
                  <a:pt x="986135" y="93761"/>
                </a:cubicBezTo>
                <a:cubicBezTo>
                  <a:pt x="986135" y="120699"/>
                  <a:pt x="978099" y="142205"/>
                  <a:pt x="962025" y="158278"/>
                </a:cubicBezTo>
                <a:cubicBezTo>
                  <a:pt x="951756" y="168547"/>
                  <a:pt x="937618" y="175691"/>
                  <a:pt x="919609" y="179710"/>
                </a:cubicBezTo>
                <a:lnTo>
                  <a:pt x="1015380" y="304725"/>
                </a:lnTo>
                <a:lnTo>
                  <a:pt x="916930" y="304725"/>
                </a:lnTo>
                <a:lnTo>
                  <a:pt x="841251" y="187746"/>
                </a:lnTo>
                <a:lnTo>
                  <a:pt x="841251" y="304725"/>
                </a:lnTo>
                <a:lnTo>
                  <a:pt x="762000" y="304725"/>
                </a:lnTo>
                <a:close/>
                <a:moveTo>
                  <a:pt x="526554" y="0"/>
                </a:moveTo>
                <a:lnTo>
                  <a:pt x="612949" y="0"/>
                </a:lnTo>
                <a:lnTo>
                  <a:pt x="727695" y="304725"/>
                </a:lnTo>
                <a:lnTo>
                  <a:pt x="643087" y="304725"/>
                </a:lnTo>
                <a:lnTo>
                  <a:pt x="623441" y="251593"/>
                </a:lnTo>
                <a:lnTo>
                  <a:pt x="514053" y="251593"/>
                </a:lnTo>
                <a:lnTo>
                  <a:pt x="493068" y="304725"/>
                </a:lnTo>
                <a:lnTo>
                  <a:pt x="409352" y="304725"/>
                </a:lnTo>
                <a:close/>
                <a:moveTo>
                  <a:pt x="219075" y="0"/>
                </a:moveTo>
                <a:lnTo>
                  <a:pt x="392535" y="0"/>
                </a:lnTo>
                <a:lnTo>
                  <a:pt x="392535" y="66079"/>
                </a:lnTo>
                <a:lnTo>
                  <a:pt x="298326" y="66079"/>
                </a:lnTo>
                <a:lnTo>
                  <a:pt x="298326" y="118095"/>
                </a:lnTo>
                <a:lnTo>
                  <a:pt x="387400" y="118095"/>
                </a:lnTo>
                <a:lnTo>
                  <a:pt x="387400" y="184174"/>
                </a:lnTo>
                <a:lnTo>
                  <a:pt x="298326" y="184174"/>
                </a:lnTo>
                <a:lnTo>
                  <a:pt x="298326" y="238645"/>
                </a:lnTo>
                <a:lnTo>
                  <a:pt x="392535" y="238645"/>
                </a:lnTo>
                <a:lnTo>
                  <a:pt x="392535" y="304725"/>
                </a:lnTo>
                <a:lnTo>
                  <a:pt x="219075" y="304725"/>
                </a:lnTo>
                <a:close/>
                <a:moveTo>
                  <a:pt x="0" y="0"/>
                </a:moveTo>
                <a:lnTo>
                  <a:pt x="79251" y="0"/>
                </a:lnTo>
                <a:lnTo>
                  <a:pt x="79251" y="238645"/>
                </a:lnTo>
                <a:lnTo>
                  <a:pt x="174352" y="238645"/>
                </a:lnTo>
                <a:lnTo>
                  <a:pt x="174352" y="304725"/>
                </a:lnTo>
                <a:lnTo>
                  <a:pt x="0" y="304725"/>
                </a:lnTo>
                <a:close/>
              </a:path>
            </a:pathLst>
          </a:cu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Helvetica Neue" panose="02000503000000020004"/>
            </a:endParaRPr>
          </a:p>
        </p:txBody>
      </p:sp>
      <p:sp>
        <p:nvSpPr>
          <p:cNvPr id="110" name="Freeform: Shape 109">
            <a:extLst>
              <a:ext uri="{FF2B5EF4-FFF2-40B4-BE49-F238E27FC236}">
                <a16:creationId xmlns:a16="http://schemas.microsoft.com/office/drawing/2014/main" id="{0ECC05C2-094A-4482-8A56-CE866F3DE9C1}"/>
              </a:ext>
            </a:extLst>
          </p:cNvPr>
          <p:cNvSpPr/>
          <p:nvPr/>
        </p:nvSpPr>
        <p:spPr>
          <a:xfrm>
            <a:off x="6652681" y="-18262"/>
            <a:ext cx="2004518" cy="1013513"/>
          </a:xfrm>
          <a:custGeom>
            <a:avLst/>
            <a:gdLst>
              <a:gd name="connsiteX0" fmla="*/ 569 w 2004518"/>
              <a:gd name="connsiteY0" fmla="*/ 0 h 1013513"/>
              <a:gd name="connsiteX1" fmla="*/ 2003950 w 2004518"/>
              <a:gd name="connsiteY1" fmla="*/ 0 h 1013513"/>
              <a:gd name="connsiteX2" fmla="*/ 2004518 w 2004518"/>
              <a:gd name="connsiteY2" fmla="*/ 11254 h 1013513"/>
              <a:gd name="connsiteX3" fmla="*/ 1002259 w 2004518"/>
              <a:gd name="connsiteY3" fmla="*/ 1013513 h 1013513"/>
              <a:gd name="connsiteX4" fmla="*/ 0 w 2004518"/>
              <a:gd name="connsiteY4" fmla="*/ 11254 h 1013513"/>
              <a:gd name="connsiteX0" fmla="*/ 569 w 2004518"/>
              <a:gd name="connsiteY0" fmla="*/ 0 h 1013513"/>
              <a:gd name="connsiteX1" fmla="*/ 2003950 w 2004518"/>
              <a:gd name="connsiteY1" fmla="*/ 0 h 1013513"/>
              <a:gd name="connsiteX2" fmla="*/ 2004518 w 2004518"/>
              <a:gd name="connsiteY2" fmla="*/ 11254 h 1013513"/>
              <a:gd name="connsiteX3" fmla="*/ 1002259 w 2004518"/>
              <a:gd name="connsiteY3" fmla="*/ 1013513 h 1013513"/>
              <a:gd name="connsiteX4" fmla="*/ 0 w 2004518"/>
              <a:gd name="connsiteY4" fmla="*/ 11254 h 1013513"/>
              <a:gd name="connsiteX5" fmla="*/ 92009 w 2004518"/>
              <a:gd name="connsiteY5" fmla="*/ 91440 h 1013513"/>
              <a:gd name="connsiteX0" fmla="*/ 569 w 2004518"/>
              <a:gd name="connsiteY0" fmla="*/ 0 h 1013513"/>
              <a:gd name="connsiteX1" fmla="*/ 2003950 w 2004518"/>
              <a:gd name="connsiteY1" fmla="*/ 0 h 1013513"/>
              <a:gd name="connsiteX2" fmla="*/ 2004518 w 2004518"/>
              <a:gd name="connsiteY2" fmla="*/ 11254 h 1013513"/>
              <a:gd name="connsiteX3" fmla="*/ 1002259 w 2004518"/>
              <a:gd name="connsiteY3" fmla="*/ 1013513 h 1013513"/>
              <a:gd name="connsiteX4" fmla="*/ 0 w 2004518"/>
              <a:gd name="connsiteY4" fmla="*/ 11254 h 1013513"/>
              <a:gd name="connsiteX0" fmla="*/ 2003950 w 2004518"/>
              <a:gd name="connsiteY0" fmla="*/ 0 h 1013513"/>
              <a:gd name="connsiteX1" fmla="*/ 2004518 w 2004518"/>
              <a:gd name="connsiteY1" fmla="*/ 11254 h 1013513"/>
              <a:gd name="connsiteX2" fmla="*/ 1002259 w 2004518"/>
              <a:gd name="connsiteY2" fmla="*/ 1013513 h 1013513"/>
              <a:gd name="connsiteX3" fmla="*/ 0 w 2004518"/>
              <a:gd name="connsiteY3" fmla="*/ 11254 h 1013513"/>
            </a:gdLst>
            <a:ahLst/>
            <a:cxnLst>
              <a:cxn ang="0">
                <a:pos x="connsiteX0" y="connsiteY0"/>
              </a:cxn>
              <a:cxn ang="0">
                <a:pos x="connsiteX1" y="connsiteY1"/>
              </a:cxn>
              <a:cxn ang="0">
                <a:pos x="connsiteX2" y="connsiteY2"/>
              </a:cxn>
              <a:cxn ang="0">
                <a:pos x="connsiteX3" y="connsiteY3"/>
              </a:cxn>
            </a:cxnLst>
            <a:rect l="l" t="t" r="r" b="b"/>
            <a:pathLst>
              <a:path w="2004518" h="1013513">
                <a:moveTo>
                  <a:pt x="2003950" y="0"/>
                </a:moveTo>
                <a:cubicBezTo>
                  <a:pt x="2004139" y="3751"/>
                  <a:pt x="2004329" y="7503"/>
                  <a:pt x="2004518" y="11254"/>
                </a:cubicBezTo>
                <a:cubicBezTo>
                  <a:pt x="2004518" y="564786"/>
                  <a:pt x="1555791" y="1013513"/>
                  <a:pt x="1002259" y="1013513"/>
                </a:cubicBezTo>
                <a:cubicBezTo>
                  <a:pt x="448727" y="1013513"/>
                  <a:pt x="0" y="564786"/>
                  <a:pt x="0" y="11254"/>
                </a:cubicBezTo>
              </a:path>
            </a:pathLst>
          </a:custGeom>
          <a:noFill/>
          <a:ln w="76200">
            <a:solidFill>
              <a:srgbClr val="34BEB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Helvetica Neue" panose="02000503000000020004"/>
            </a:endParaRPr>
          </a:p>
        </p:txBody>
      </p:sp>
      <p:sp>
        <p:nvSpPr>
          <p:cNvPr id="58" name="Oval 57">
            <a:extLst>
              <a:ext uri="{FF2B5EF4-FFF2-40B4-BE49-F238E27FC236}">
                <a16:creationId xmlns:a16="http://schemas.microsoft.com/office/drawing/2014/main" id="{DC57A0E6-085D-4F75-ADAB-B77E3B51F5B7}"/>
              </a:ext>
            </a:extLst>
          </p:cNvPr>
          <p:cNvSpPr/>
          <p:nvPr/>
        </p:nvSpPr>
        <p:spPr>
          <a:xfrm>
            <a:off x="4332403" y="334098"/>
            <a:ext cx="734898" cy="751194"/>
          </a:xfrm>
          <a:prstGeom prst="ellipse">
            <a:avLst/>
          </a:prstGeom>
          <a:noFill/>
          <a:ln w="57150">
            <a:solidFill>
              <a:srgbClr val="FC7F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60" name="Oval 59">
            <a:extLst>
              <a:ext uri="{FF2B5EF4-FFF2-40B4-BE49-F238E27FC236}">
                <a16:creationId xmlns:a16="http://schemas.microsoft.com/office/drawing/2014/main" id="{82C3E2F2-3956-4EDF-9D5F-3983A9DD7236}"/>
              </a:ext>
            </a:extLst>
          </p:cNvPr>
          <p:cNvSpPr/>
          <p:nvPr/>
        </p:nvSpPr>
        <p:spPr>
          <a:xfrm>
            <a:off x="4527588" y="527894"/>
            <a:ext cx="363601" cy="363601"/>
          </a:xfrm>
          <a:prstGeom prst="ellipse">
            <a:avLst/>
          </a:prstGeom>
          <a:solidFill>
            <a:srgbClr val="9567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62" name="TextBox 61">
            <a:extLst>
              <a:ext uri="{FF2B5EF4-FFF2-40B4-BE49-F238E27FC236}">
                <a16:creationId xmlns:a16="http://schemas.microsoft.com/office/drawing/2014/main" id="{68FE7263-EDC0-4EBC-8E5E-82DBF0659A2C}"/>
              </a:ext>
            </a:extLst>
          </p:cNvPr>
          <p:cNvSpPr txBox="1"/>
          <p:nvPr/>
        </p:nvSpPr>
        <p:spPr>
          <a:xfrm>
            <a:off x="4051025" y="4206059"/>
            <a:ext cx="4135424" cy="1754326"/>
          </a:xfrm>
          <a:prstGeom prst="rect">
            <a:avLst/>
          </a:prstGeom>
          <a:noFill/>
        </p:spPr>
        <p:txBody>
          <a:bodyPr wrap="square">
            <a:spAutoFit/>
          </a:bodyPr>
          <a:lstStyle/>
          <a:p>
            <a:pPr algn="just"/>
            <a:r>
              <a:rPr lang="en-US" dirty="0">
                <a:latin typeface="Helvetica Neue" panose="02000503000000020004"/>
              </a:rPr>
              <a:t>incorporates Verb’s proprietary data collection and analytics capabilities that inform users in real time, when and for how long the viewers watched the video, how many times they watched it and what they clicked-on</a:t>
            </a:r>
          </a:p>
        </p:txBody>
      </p:sp>
      <p:grpSp>
        <p:nvGrpSpPr>
          <p:cNvPr id="6" name="Graphic 2">
            <a:extLst>
              <a:ext uri="{FF2B5EF4-FFF2-40B4-BE49-F238E27FC236}">
                <a16:creationId xmlns:a16="http://schemas.microsoft.com/office/drawing/2014/main" id="{E7D0BCF4-470E-4190-8F8E-4B86952D1A5A}"/>
              </a:ext>
            </a:extLst>
          </p:cNvPr>
          <p:cNvGrpSpPr/>
          <p:nvPr/>
        </p:nvGrpSpPr>
        <p:grpSpPr>
          <a:xfrm>
            <a:off x="5391150" y="2584444"/>
            <a:ext cx="1409700" cy="1409700"/>
            <a:chOff x="3733800" y="1066800"/>
            <a:chExt cx="4724400" cy="4724400"/>
          </a:xfrm>
          <a:solidFill>
            <a:srgbClr val="000000"/>
          </a:solidFill>
        </p:grpSpPr>
        <p:sp>
          <p:nvSpPr>
            <p:cNvPr id="7" name="Freeform: Shape 6">
              <a:extLst>
                <a:ext uri="{FF2B5EF4-FFF2-40B4-BE49-F238E27FC236}">
                  <a16:creationId xmlns:a16="http://schemas.microsoft.com/office/drawing/2014/main" id="{75741B2C-9B2F-4A8A-8EFF-F792AB13D5C8}"/>
                </a:ext>
              </a:extLst>
            </p:cNvPr>
            <p:cNvSpPr/>
            <p:nvPr/>
          </p:nvSpPr>
          <p:spPr>
            <a:xfrm>
              <a:off x="4038600" y="1371600"/>
              <a:ext cx="2133600" cy="2133600"/>
            </a:xfrm>
            <a:custGeom>
              <a:avLst/>
              <a:gdLst>
                <a:gd name="connsiteX0" fmla="*/ 1066800 w 2133600"/>
                <a:gd name="connsiteY0" fmla="*/ 0 h 2133600"/>
                <a:gd name="connsiteX1" fmla="*/ 0 w 2133600"/>
                <a:gd name="connsiteY1" fmla="*/ 1066800 h 2133600"/>
                <a:gd name="connsiteX2" fmla="*/ 1066800 w 2133600"/>
                <a:gd name="connsiteY2" fmla="*/ 2133600 h 2133600"/>
                <a:gd name="connsiteX3" fmla="*/ 2133600 w 2133600"/>
                <a:gd name="connsiteY3" fmla="*/ 1066800 h 2133600"/>
                <a:gd name="connsiteX4" fmla="*/ 1066800 w 2133600"/>
                <a:gd name="connsiteY4" fmla="*/ 0 h 2133600"/>
                <a:gd name="connsiteX5" fmla="*/ 1066800 w 2133600"/>
                <a:gd name="connsiteY5" fmla="*/ 1981200 h 2133600"/>
                <a:gd name="connsiteX6" fmla="*/ 152400 w 2133600"/>
                <a:gd name="connsiteY6" fmla="*/ 1066800 h 2133600"/>
                <a:gd name="connsiteX7" fmla="*/ 1066800 w 2133600"/>
                <a:gd name="connsiteY7" fmla="*/ 152400 h 2133600"/>
                <a:gd name="connsiteX8" fmla="*/ 1981200 w 2133600"/>
                <a:gd name="connsiteY8" fmla="*/ 1066800 h 2133600"/>
                <a:gd name="connsiteX9" fmla="*/ 1066800 w 2133600"/>
                <a:gd name="connsiteY9" fmla="*/ 19812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3600" h="2133600">
                  <a:moveTo>
                    <a:pt x="1066800" y="0"/>
                  </a:moveTo>
                  <a:cubicBezTo>
                    <a:pt x="478536" y="0"/>
                    <a:pt x="0" y="478536"/>
                    <a:pt x="0" y="1066800"/>
                  </a:cubicBezTo>
                  <a:cubicBezTo>
                    <a:pt x="0" y="1655064"/>
                    <a:pt x="478536" y="2133600"/>
                    <a:pt x="1066800" y="2133600"/>
                  </a:cubicBezTo>
                  <a:cubicBezTo>
                    <a:pt x="1655064" y="2133600"/>
                    <a:pt x="2133600" y="1655064"/>
                    <a:pt x="2133600" y="1066800"/>
                  </a:cubicBezTo>
                  <a:cubicBezTo>
                    <a:pt x="2133600" y="478536"/>
                    <a:pt x="1655064" y="0"/>
                    <a:pt x="1066800" y="0"/>
                  </a:cubicBezTo>
                  <a:close/>
                  <a:moveTo>
                    <a:pt x="1066800" y="1981200"/>
                  </a:moveTo>
                  <a:cubicBezTo>
                    <a:pt x="562585" y="1981200"/>
                    <a:pt x="152400" y="1571016"/>
                    <a:pt x="152400" y="1066800"/>
                  </a:cubicBezTo>
                  <a:cubicBezTo>
                    <a:pt x="152400" y="562585"/>
                    <a:pt x="562585" y="152400"/>
                    <a:pt x="1066800" y="152400"/>
                  </a:cubicBezTo>
                  <a:cubicBezTo>
                    <a:pt x="1571016" y="152400"/>
                    <a:pt x="1981200" y="562585"/>
                    <a:pt x="1981200" y="1066800"/>
                  </a:cubicBezTo>
                  <a:cubicBezTo>
                    <a:pt x="1981200" y="1571016"/>
                    <a:pt x="1571016" y="1981200"/>
                    <a:pt x="1066800" y="19812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12" name="Freeform: Shape 11">
              <a:extLst>
                <a:ext uri="{FF2B5EF4-FFF2-40B4-BE49-F238E27FC236}">
                  <a16:creationId xmlns:a16="http://schemas.microsoft.com/office/drawing/2014/main" id="{3BDAF858-940E-4414-8861-AA5D3283D0B9}"/>
                </a:ext>
              </a:extLst>
            </p:cNvPr>
            <p:cNvSpPr/>
            <p:nvPr/>
          </p:nvSpPr>
          <p:spPr>
            <a:xfrm>
              <a:off x="4876800" y="5029200"/>
              <a:ext cx="457200" cy="457200"/>
            </a:xfrm>
            <a:custGeom>
              <a:avLst/>
              <a:gdLst>
                <a:gd name="connsiteX0" fmla="*/ 228600 w 457200"/>
                <a:gd name="connsiteY0" fmla="*/ 0 h 457200"/>
                <a:gd name="connsiteX1" fmla="*/ 0 w 457200"/>
                <a:gd name="connsiteY1" fmla="*/ 228600 h 457200"/>
                <a:gd name="connsiteX2" fmla="*/ 228600 w 457200"/>
                <a:gd name="connsiteY2" fmla="*/ 457200 h 457200"/>
                <a:gd name="connsiteX3" fmla="*/ 457200 w 457200"/>
                <a:gd name="connsiteY3" fmla="*/ 228600 h 457200"/>
                <a:gd name="connsiteX4" fmla="*/ 228600 w 457200"/>
                <a:gd name="connsiteY4" fmla="*/ 0 h 457200"/>
                <a:gd name="connsiteX5" fmla="*/ 228600 w 457200"/>
                <a:gd name="connsiteY5" fmla="*/ 304800 h 457200"/>
                <a:gd name="connsiteX6" fmla="*/ 152400 w 457200"/>
                <a:gd name="connsiteY6" fmla="*/ 228600 h 457200"/>
                <a:gd name="connsiteX7" fmla="*/ 228600 w 457200"/>
                <a:gd name="connsiteY7" fmla="*/ 152400 h 457200"/>
                <a:gd name="connsiteX8" fmla="*/ 304800 w 457200"/>
                <a:gd name="connsiteY8" fmla="*/ 228600 h 457200"/>
                <a:gd name="connsiteX9" fmla="*/ 228600 w 457200"/>
                <a:gd name="connsiteY9" fmla="*/ 3048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200" h="457200">
                  <a:moveTo>
                    <a:pt x="228600" y="0"/>
                  </a:moveTo>
                  <a:cubicBezTo>
                    <a:pt x="102565" y="0"/>
                    <a:pt x="0" y="102565"/>
                    <a:pt x="0" y="228600"/>
                  </a:cubicBezTo>
                  <a:cubicBezTo>
                    <a:pt x="0" y="354635"/>
                    <a:pt x="102565" y="457200"/>
                    <a:pt x="228600" y="457200"/>
                  </a:cubicBezTo>
                  <a:cubicBezTo>
                    <a:pt x="354635" y="457200"/>
                    <a:pt x="457200" y="354635"/>
                    <a:pt x="457200" y="228600"/>
                  </a:cubicBezTo>
                  <a:cubicBezTo>
                    <a:pt x="457200" y="102565"/>
                    <a:pt x="354635" y="0"/>
                    <a:pt x="228600" y="0"/>
                  </a:cubicBezTo>
                  <a:close/>
                  <a:moveTo>
                    <a:pt x="228600" y="304800"/>
                  </a:moveTo>
                  <a:cubicBezTo>
                    <a:pt x="186538" y="304800"/>
                    <a:pt x="152400" y="270662"/>
                    <a:pt x="152400" y="228600"/>
                  </a:cubicBezTo>
                  <a:cubicBezTo>
                    <a:pt x="152400" y="186538"/>
                    <a:pt x="186538" y="152400"/>
                    <a:pt x="228600" y="152400"/>
                  </a:cubicBezTo>
                  <a:cubicBezTo>
                    <a:pt x="270662" y="152400"/>
                    <a:pt x="304800" y="186538"/>
                    <a:pt x="304800" y="228600"/>
                  </a:cubicBezTo>
                  <a:cubicBezTo>
                    <a:pt x="304800" y="270662"/>
                    <a:pt x="270662" y="304800"/>
                    <a:pt x="228600" y="3048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13" name="Freeform: Shape 12">
              <a:extLst>
                <a:ext uri="{FF2B5EF4-FFF2-40B4-BE49-F238E27FC236}">
                  <a16:creationId xmlns:a16="http://schemas.microsoft.com/office/drawing/2014/main" id="{06C422EF-E799-4A65-A587-D8628D651B1C}"/>
                </a:ext>
              </a:extLst>
            </p:cNvPr>
            <p:cNvSpPr/>
            <p:nvPr/>
          </p:nvSpPr>
          <p:spPr>
            <a:xfrm>
              <a:off x="4876800" y="2209800"/>
              <a:ext cx="457200" cy="457200"/>
            </a:xfrm>
            <a:custGeom>
              <a:avLst/>
              <a:gdLst>
                <a:gd name="connsiteX0" fmla="*/ 228600 w 457200"/>
                <a:gd name="connsiteY0" fmla="*/ 0 h 457200"/>
                <a:gd name="connsiteX1" fmla="*/ 0 w 457200"/>
                <a:gd name="connsiteY1" fmla="*/ 228600 h 457200"/>
                <a:gd name="connsiteX2" fmla="*/ 228600 w 457200"/>
                <a:gd name="connsiteY2" fmla="*/ 457200 h 457200"/>
                <a:gd name="connsiteX3" fmla="*/ 457200 w 457200"/>
                <a:gd name="connsiteY3" fmla="*/ 228600 h 457200"/>
                <a:gd name="connsiteX4" fmla="*/ 228600 w 457200"/>
                <a:gd name="connsiteY4" fmla="*/ 0 h 457200"/>
                <a:gd name="connsiteX5" fmla="*/ 228600 w 457200"/>
                <a:gd name="connsiteY5" fmla="*/ 304800 h 457200"/>
                <a:gd name="connsiteX6" fmla="*/ 152400 w 457200"/>
                <a:gd name="connsiteY6" fmla="*/ 228600 h 457200"/>
                <a:gd name="connsiteX7" fmla="*/ 228600 w 457200"/>
                <a:gd name="connsiteY7" fmla="*/ 152400 h 457200"/>
                <a:gd name="connsiteX8" fmla="*/ 304800 w 457200"/>
                <a:gd name="connsiteY8" fmla="*/ 228600 h 457200"/>
                <a:gd name="connsiteX9" fmla="*/ 228600 w 457200"/>
                <a:gd name="connsiteY9" fmla="*/ 3048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200" h="457200">
                  <a:moveTo>
                    <a:pt x="228600" y="0"/>
                  </a:moveTo>
                  <a:cubicBezTo>
                    <a:pt x="102565" y="0"/>
                    <a:pt x="0" y="102565"/>
                    <a:pt x="0" y="228600"/>
                  </a:cubicBezTo>
                  <a:cubicBezTo>
                    <a:pt x="0" y="354635"/>
                    <a:pt x="102565" y="457200"/>
                    <a:pt x="228600" y="457200"/>
                  </a:cubicBezTo>
                  <a:cubicBezTo>
                    <a:pt x="354635" y="457200"/>
                    <a:pt x="457200" y="354635"/>
                    <a:pt x="457200" y="228600"/>
                  </a:cubicBezTo>
                  <a:cubicBezTo>
                    <a:pt x="457200" y="102565"/>
                    <a:pt x="354635" y="0"/>
                    <a:pt x="228600" y="0"/>
                  </a:cubicBezTo>
                  <a:close/>
                  <a:moveTo>
                    <a:pt x="228600" y="304800"/>
                  </a:moveTo>
                  <a:cubicBezTo>
                    <a:pt x="186538" y="304800"/>
                    <a:pt x="152400" y="270586"/>
                    <a:pt x="152400" y="228600"/>
                  </a:cubicBezTo>
                  <a:cubicBezTo>
                    <a:pt x="152400" y="186614"/>
                    <a:pt x="186538" y="152400"/>
                    <a:pt x="228600" y="152400"/>
                  </a:cubicBezTo>
                  <a:cubicBezTo>
                    <a:pt x="270662" y="152400"/>
                    <a:pt x="304800" y="186614"/>
                    <a:pt x="304800" y="228600"/>
                  </a:cubicBezTo>
                  <a:cubicBezTo>
                    <a:pt x="304800" y="270586"/>
                    <a:pt x="270662" y="304800"/>
                    <a:pt x="228600" y="3048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14" name="Freeform: Shape 13">
              <a:extLst>
                <a:ext uri="{FF2B5EF4-FFF2-40B4-BE49-F238E27FC236}">
                  <a16:creationId xmlns:a16="http://schemas.microsoft.com/office/drawing/2014/main" id="{A8883CCB-C7B0-4E54-BCBA-C5ACAD27E1CD}"/>
                </a:ext>
              </a:extLst>
            </p:cNvPr>
            <p:cNvSpPr/>
            <p:nvPr/>
          </p:nvSpPr>
          <p:spPr>
            <a:xfrm>
              <a:off x="4267200" y="2209800"/>
              <a:ext cx="457200" cy="457200"/>
            </a:xfrm>
            <a:custGeom>
              <a:avLst/>
              <a:gdLst>
                <a:gd name="connsiteX0" fmla="*/ 228600 w 457200"/>
                <a:gd name="connsiteY0" fmla="*/ 0 h 457200"/>
                <a:gd name="connsiteX1" fmla="*/ 0 w 457200"/>
                <a:gd name="connsiteY1" fmla="*/ 228600 h 457200"/>
                <a:gd name="connsiteX2" fmla="*/ 228600 w 457200"/>
                <a:gd name="connsiteY2" fmla="*/ 457200 h 457200"/>
                <a:gd name="connsiteX3" fmla="*/ 457200 w 457200"/>
                <a:gd name="connsiteY3" fmla="*/ 228600 h 457200"/>
                <a:gd name="connsiteX4" fmla="*/ 228600 w 457200"/>
                <a:gd name="connsiteY4" fmla="*/ 0 h 457200"/>
                <a:gd name="connsiteX5" fmla="*/ 228600 w 457200"/>
                <a:gd name="connsiteY5" fmla="*/ 304800 h 457200"/>
                <a:gd name="connsiteX6" fmla="*/ 152400 w 457200"/>
                <a:gd name="connsiteY6" fmla="*/ 228600 h 457200"/>
                <a:gd name="connsiteX7" fmla="*/ 228600 w 457200"/>
                <a:gd name="connsiteY7" fmla="*/ 152400 h 457200"/>
                <a:gd name="connsiteX8" fmla="*/ 304800 w 457200"/>
                <a:gd name="connsiteY8" fmla="*/ 228600 h 457200"/>
                <a:gd name="connsiteX9" fmla="*/ 228600 w 457200"/>
                <a:gd name="connsiteY9" fmla="*/ 3048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200" h="457200">
                  <a:moveTo>
                    <a:pt x="228600" y="0"/>
                  </a:moveTo>
                  <a:cubicBezTo>
                    <a:pt x="102565" y="0"/>
                    <a:pt x="0" y="102565"/>
                    <a:pt x="0" y="228600"/>
                  </a:cubicBezTo>
                  <a:cubicBezTo>
                    <a:pt x="0" y="354635"/>
                    <a:pt x="102565" y="457200"/>
                    <a:pt x="228600" y="457200"/>
                  </a:cubicBezTo>
                  <a:cubicBezTo>
                    <a:pt x="354635" y="457200"/>
                    <a:pt x="457200" y="354635"/>
                    <a:pt x="457200" y="228600"/>
                  </a:cubicBezTo>
                  <a:cubicBezTo>
                    <a:pt x="457200" y="102565"/>
                    <a:pt x="354635" y="0"/>
                    <a:pt x="228600" y="0"/>
                  </a:cubicBezTo>
                  <a:close/>
                  <a:moveTo>
                    <a:pt x="228600" y="304800"/>
                  </a:moveTo>
                  <a:cubicBezTo>
                    <a:pt x="186538" y="304800"/>
                    <a:pt x="152400" y="270586"/>
                    <a:pt x="152400" y="228600"/>
                  </a:cubicBezTo>
                  <a:cubicBezTo>
                    <a:pt x="152400" y="186614"/>
                    <a:pt x="186538" y="152400"/>
                    <a:pt x="228600" y="152400"/>
                  </a:cubicBezTo>
                  <a:cubicBezTo>
                    <a:pt x="270662" y="152400"/>
                    <a:pt x="304800" y="186614"/>
                    <a:pt x="304800" y="228600"/>
                  </a:cubicBezTo>
                  <a:cubicBezTo>
                    <a:pt x="304800" y="270586"/>
                    <a:pt x="270662" y="304800"/>
                    <a:pt x="228600" y="3048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15" name="Freeform: Shape 14">
              <a:extLst>
                <a:ext uri="{FF2B5EF4-FFF2-40B4-BE49-F238E27FC236}">
                  <a16:creationId xmlns:a16="http://schemas.microsoft.com/office/drawing/2014/main" id="{BDB1C425-69EC-4DB1-8AB3-AA2678E93919}"/>
                </a:ext>
              </a:extLst>
            </p:cNvPr>
            <p:cNvSpPr/>
            <p:nvPr/>
          </p:nvSpPr>
          <p:spPr>
            <a:xfrm>
              <a:off x="5486400" y="2209800"/>
              <a:ext cx="457200" cy="457200"/>
            </a:xfrm>
            <a:custGeom>
              <a:avLst/>
              <a:gdLst>
                <a:gd name="connsiteX0" fmla="*/ 0 w 457200"/>
                <a:gd name="connsiteY0" fmla="*/ 228600 h 457200"/>
                <a:gd name="connsiteX1" fmla="*/ 228600 w 457200"/>
                <a:gd name="connsiteY1" fmla="*/ 457200 h 457200"/>
                <a:gd name="connsiteX2" fmla="*/ 457200 w 457200"/>
                <a:gd name="connsiteY2" fmla="*/ 228600 h 457200"/>
                <a:gd name="connsiteX3" fmla="*/ 228600 w 457200"/>
                <a:gd name="connsiteY3" fmla="*/ 0 h 457200"/>
                <a:gd name="connsiteX4" fmla="*/ 0 w 457200"/>
                <a:gd name="connsiteY4" fmla="*/ 228600 h 457200"/>
                <a:gd name="connsiteX5" fmla="*/ 304800 w 457200"/>
                <a:gd name="connsiteY5" fmla="*/ 228600 h 457200"/>
                <a:gd name="connsiteX6" fmla="*/ 228600 w 457200"/>
                <a:gd name="connsiteY6" fmla="*/ 304800 h 457200"/>
                <a:gd name="connsiteX7" fmla="*/ 152400 w 457200"/>
                <a:gd name="connsiteY7" fmla="*/ 228600 h 457200"/>
                <a:gd name="connsiteX8" fmla="*/ 228600 w 457200"/>
                <a:gd name="connsiteY8" fmla="*/ 152400 h 457200"/>
                <a:gd name="connsiteX9" fmla="*/ 304800 w 457200"/>
                <a:gd name="connsiteY9"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200" h="457200">
                  <a:moveTo>
                    <a:pt x="0" y="228600"/>
                  </a:moveTo>
                  <a:cubicBezTo>
                    <a:pt x="0" y="354635"/>
                    <a:pt x="102565" y="457200"/>
                    <a:pt x="228600" y="457200"/>
                  </a:cubicBezTo>
                  <a:cubicBezTo>
                    <a:pt x="354635" y="457200"/>
                    <a:pt x="457200" y="354635"/>
                    <a:pt x="457200" y="228600"/>
                  </a:cubicBezTo>
                  <a:cubicBezTo>
                    <a:pt x="457200" y="102565"/>
                    <a:pt x="354635" y="0"/>
                    <a:pt x="228600" y="0"/>
                  </a:cubicBezTo>
                  <a:cubicBezTo>
                    <a:pt x="102565" y="0"/>
                    <a:pt x="0" y="102565"/>
                    <a:pt x="0" y="228600"/>
                  </a:cubicBezTo>
                  <a:close/>
                  <a:moveTo>
                    <a:pt x="304800" y="228600"/>
                  </a:moveTo>
                  <a:cubicBezTo>
                    <a:pt x="304800" y="270586"/>
                    <a:pt x="270662" y="304800"/>
                    <a:pt x="228600" y="304800"/>
                  </a:cubicBezTo>
                  <a:cubicBezTo>
                    <a:pt x="186538" y="304800"/>
                    <a:pt x="152400" y="270586"/>
                    <a:pt x="152400" y="228600"/>
                  </a:cubicBezTo>
                  <a:cubicBezTo>
                    <a:pt x="152400" y="186614"/>
                    <a:pt x="186538" y="152400"/>
                    <a:pt x="228600" y="152400"/>
                  </a:cubicBezTo>
                  <a:cubicBezTo>
                    <a:pt x="270662" y="152400"/>
                    <a:pt x="304800" y="186614"/>
                    <a:pt x="304800" y="2286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18" name="Freeform: Shape 17">
              <a:extLst>
                <a:ext uri="{FF2B5EF4-FFF2-40B4-BE49-F238E27FC236}">
                  <a16:creationId xmlns:a16="http://schemas.microsoft.com/office/drawing/2014/main" id="{8152F1DA-CF4E-4E46-B468-D3A0E9F7E45D}"/>
                </a:ext>
              </a:extLst>
            </p:cNvPr>
            <p:cNvSpPr/>
            <p:nvPr/>
          </p:nvSpPr>
          <p:spPr>
            <a:xfrm>
              <a:off x="7239000" y="4724400"/>
              <a:ext cx="914400" cy="152400"/>
            </a:xfrm>
            <a:custGeom>
              <a:avLst/>
              <a:gdLst>
                <a:gd name="connsiteX0" fmla="*/ 0 w 914400"/>
                <a:gd name="connsiteY0" fmla="*/ 0 h 152400"/>
                <a:gd name="connsiteX1" fmla="*/ 914400 w 914400"/>
                <a:gd name="connsiteY1" fmla="*/ 0 h 152400"/>
                <a:gd name="connsiteX2" fmla="*/ 914400 w 914400"/>
                <a:gd name="connsiteY2" fmla="*/ 152400 h 152400"/>
                <a:gd name="connsiteX3" fmla="*/ 0 w 914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914400" h="152400">
                  <a:moveTo>
                    <a:pt x="0" y="0"/>
                  </a:moveTo>
                  <a:lnTo>
                    <a:pt x="914400" y="0"/>
                  </a:lnTo>
                  <a:lnTo>
                    <a:pt x="914400" y="152400"/>
                  </a:lnTo>
                  <a:lnTo>
                    <a:pt x="0" y="15240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19" name="Freeform: Shape 18">
              <a:extLst>
                <a:ext uri="{FF2B5EF4-FFF2-40B4-BE49-F238E27FC236}">
                  <a16:creationId xmlns:a16="http://schemas.microsoft.com/office/drawing/2014/main" id="{74ED5825-5791-4B88-9BC5-4512E21AA965}"/>
                </a:ext>
              </a:extLst>
            </p:cNvPr>
            <p:cNvSpPr/>
            <p:nvPr/>
          </p:nvSpPr>
          <p:spPr>
            <a:xfrm>
              <a:off x="7239000" y="5029200"/>
              <a:ext cx="609600" cy="152400"/>
            </a:xfrm>
            <a:custGeom>
              <a:avLst/>
              <a:gdLst>
                <a:gd name="connsiteX0" fmla="*/ 0 w 609600"/>
                <a:gd name="connsiteY0" fmla="*/ 0 h 152400"/>
                <a:gd name="connsiteX1" fmla="*/ 609600 w 609600"/>
                <a:gd name="connsiteY1" fmla="*/ 0 h 152400"/>
                <a:gd name="connsiteX2" fmla="*/ 609600 w 609600"/>
                <a:gd name="connsiteY2" fmla="*/ 152400 h 152400"/>
                <a:gd name="connsiteX3" fmla="*/ 0 w 6096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609600" h="152400">
                  <a:moveTo>
                    <a:pt x="0" y="0"/>
                  </a:moveTo>
                  <a:lnTo>
                    <a:pt x="609600" y="0"/>
                  </a:lnTo>
                  <a:lnTo>
                    <a:pt x="609600" y="152400"/>
                  </a:lnTo>
                  <a:lnTo>
                    <a:pt x="0" y="15240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20" name="Freeform: Shape 19">
              <a:extLst>
                <a:ext uri="{FF2B5EF4-FFF2-40B4-BE49-F238E27FC236}">
                  <a16:creationId xmlns:a16="http://schemas.microsoft.com/office/drawing/2014/main" id="{52B19BA8-919C-4316-B7E4-CF02470563A6}"/>
                </a:ext>
              </a:extLst>
            </p:cNvPr>
            <p:cNvSpPr/>
            <p:nvPr/>
          </p:nvSpPr>
          <p:spPr>
            <a:xfrm>
              <a:off x="8001000" y="5029200"/>
              <a:ext cx="152400" cy="152400"/>
            </a:xfrm>
            <a:custGeom>
              <a:avLst/>
              <a:gdLst>
                <a:gd name="connsiteX0" fmla="*/ 0 w 152400"/>
                <a:gd name="connsiteY0" fmla="*/ 0 h 152400"/>
                <a:gd name="connsiteX1" fmla="*/ 152400 w 152400"/>
                <a:gd name="connsiteY1" fmla="*/ 0 h 152400"/>
                <a:gd name="connsiteX2" fmla="*/ 152400 w 152400"/>
                <a:gd name="connsiteY2" fmla="*/ 152400 h 152400"/>
                <a:gd name="connsiteX3" fmla="*/ 0 w 152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152400" h="152400">
                  <a:moveTo>
                    <a:pt x="0" y="0"/>
                  </a:moveTo>
                  <a:lnTo>
                    <a:pt x="152400" y="0"/>
                  </a:lnTo>
                  <a:lnTo>
                    <a:pt x="152400" y="152400"/>
                  </a:lnTo>
                  <a:lnTo>
                    <a:pt x="0" y="15240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25" name="Freeform: Shape 24">
              <a:extLst>
                <a:ext uri="{FF2B5EF4-FFF2-40B4-BE49-F238E27FC236}">
                  <a16:creationId xmlns:a16="http://schemas.microsoft.com/office/drawing/2014/main" id="{245DF432-2676-46CE-9A80-C27B649B9AE5}"/>
                </a:ext>
              </a:extLst>
            </p:cNvPr>
            <p:cNvSpPr/>
            <p:nvPr/>
          </p:nvSpPr>
          <p:spPr>
            <a:xfrm>
              <a:off x="7239000" y="5334000"/>
              <a:ext cx="914400" cy="152400"/>
            </a:xfrm>
            <a:custGeom>
              <a:avLst/>
              <a:gdLst>
                <a:gd name="connsiteX0" fmla="*/ 0 w 914400"/>
                <a:gd name="connsiteY0" fmla="*/ 0 h 152400"/>
                <a:gd name="connsiteX1" fmla="*/ 914400 w 914400"/>
                <a:gd name="connsiteY1" fmla="*/ 0 h 152400"/>
                <a:gd name="connsiteX2" fmla="*/ 914400 w 914400"/>
                <a:gd name="connsiteY2" fmla="*/ 152400 h 152400"/>
                <a:gd name="connsiteX3" fmla="*/ 0 w 914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914400" h="152400">
                  <a:moveTo>
                    <a:pt x="0" y="0"/>
                  </a:moveTo>
                  <a:lnTo>
                    <a:pt x="914400" y="0"/>
                  </a:lnTo>
                  <a:lnTo>
                    <a:pt x="914400" y="152400"/>
                  </a:lnTo>
                  <a:lnTo>
                    <a:pt x="0" y="15240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27" name="Freeform: Shape 26">
              <a:extLst>
                <a:ext uri="{FF2B5EF4-FFF2-40B4-BE49-F238E27FC236}">
                  <a16:creationId xmlns:a16="http://schemas.microsoft.com/office/drawing/2014/main" id="{7E49A72F-352E-4E37-B49F-7346EC98A9A9}"/>
                </a:ext>
              </a:extLst>
            </p:cNvPr>
            <p:cNvSpPr/>
            <p:nvPr/>
          </p:nvSpPr>
          <p:spPr>
            <a:xfrm>
              <a:off x="7239000" y="3048000"/>
              <a:ext cx="914400" cy="152400"/>
            </a:xfrm>
            <a:custGeom>
              <a:avLst/>
              <a:gdLst>
                <a:gd name="connsiteX0" fmla="*/ 0 w 914400"/>
                <a:gd name="connsiteY0" fmla="*/ 0 h 152400"/>
                <a:gd name="connsiteX1" fmla="*/ 914400 w 914400"/>
                <a:gd name="connsiteY1" fmla="*/ 0 h 152400"/>
                <a:gd name="connsiteX2" fmla="*/ 914400 w 914400"/>
                <a:gd name="connsiteY2" fmla="*/ 152400 h 152400"/>
                <a:gd name="connsiteX3" fmla="*/ 0 w 914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914400" h="152400">
                  <a:moveTo>
                    <a:pt x="0" y="0"/>
                  </a:moveTo>
                  <a:lnTo>
                    <a:pt x="914400" y="0"/>
                  </a:lnTo>
                  <a:lnTo>
                    <a:pt x="914400" y="152400"/>
                  </a:lnTo>
                  <a:lnTo>
                    <a:pt x="0" y="15240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32" name="Freeform: Shape 31">
              <a:extLst>
                <a:ext uri="{FF2B5EF4-FFF2-40B4-BE49-F238E27FC236}">
                  <a16:creationId xmlns:a16="http://schemas.microsoft.com/office/drawing/2014/main" id="{658644A1-55FD-4479-BB3E-EF8DA3BEBCAE}"/>
                </a:ext>
              </a:extLst>
            </p:cNvPr>
            <p:cNvSpPr/>
            <p:nvPr/>
          </p:nvSpPr>
          <p:spPr>
            <a:xfrm>
              <a:off x="7239000" y="3352800"/>
              <a:ext cx="914400" cy="152400"/>
            </a:xfrm>
            <a:custGeom>
              <a:avLst/>
              <a:gdLst>
                <a:gd name="connsiteX0" fmla="*/ 0 w 914400"/>
                <a:gd name="connsiteY0" fmla="*/ 0 h 152400"/>
                <a:gd name="connsiteX1" fmla="*/ 914400 w 914400"/>
                <a:gd name="connsiteY1" fmla="*/ 0 h 152400"/>
                <a:gd name="connsiteX2" fmla="*/ 914400 w 914400"/>
                <a:gd name="connsiteY2" fmla="*/ 152400 h 152400"/>
                <a:gd name="connsiteX3" fmla="*/ 0 w 914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914400" h="152400">
                  <a:moveTo>
                    <a:pt x="0" y="0"/>
                  </a:moveTo>
                  <a:lnTo>
                    <a:pt x="914400" y="0"/>
                  </a:lnTo>
                  <a:lnTo>
                    <a:pt x="914400" y="152400"/>
                  </a:lnTo>
                  <a:lnTo>
                    <a:pt x="0" y="15240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33" name="Freeform: Shape 32">
              <a:extLst>
                <a:ext uri="{FF2B5EF4-FFF2-40B4-BE49-F238E27FC236}">
                  <a16:creationId xmlns:a16="http://schemas.microsoft.com/office/drawing/2014/main" id="{4B5532A9-4ED5-4584-AAAD-7727FF7FF280}"/>
                </a:ext>
              </a:extLst>
            </p:cNvPr>
            <p:cNvSpPr/>
            <p:nvPr/>
          </p:nvSpPr>
          <p:spPr>
            <a:xfrm>
              <a:off x="8001000" y="3657600"/>
              <a:ext cx="152400" cy="152400"/>
            </a:xfrm>
            <a:custGeom>
              <a:avLst/>
              <a:gdLst>
                <a:gd name="connsiteX0" fmla="*/ 0 w 152400"/>
                <a:gd name="connsiteY0" fmla="*/ 0 h 152400"/>
                <a:gd name="connsiteX1" fmla="*/ 152400 w 152400"/>
                <a:gd name="connsiteY1" fmla="*/ 0 h 152400"/>
                <a:gd name="connsiteX2" fmla="*/ 152400 w 152400"/>
                <a:gd name="connsiteY2" fmla="*/ 152400 h 152400"/>
                <a:gd name="connsiteX3" fmla="*/ 0 w 152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152400" h="152400">
                  <a:moveTo>
                    <a:pt x="0" y="0"/>
                  </a:moveTo>
                  <a:lnTo>
                    <a:pt x="152400" y="0"/>
                  </a:lnTo>
                  <a:lnTo>
                    <a:pt x="152400" y="152400"/>
                  </a:lnTo>
                  <a:lnTo>
                    <a:pt x="0" y="15240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4" name="Freeform: Shape 43">
              <a:extLst>
                <a:ext uri="{FF2B5EF4-FFF2-40B4-BE49-F238E27FC236}">
                  <a16:creationId xmlns:a16="http://schemas.microsoft.com/office/drawing/2014/main" id="{97AF9E90-A7D5-4F03-9404-C943CE12EE0B}"/>
                </a:ext>
              </a:extLst>
            </p:cNvPr>
            <p:cNvSpPr/>
            <p:nvPr/>
          </p:nvSpPr>
          <p:spPr>
            <a:xfrm>
              <a:off x="7239000" y="3657600"/>
              <a:ext cx="609600" cy="152400"/>
            </a:xfrm>
            <a:custGeom>
              <a:avLst/>
              <a:gdLst>
                <a:gd name="connsiteX0" fmla="*/ 0 w 609600"/>
                <a:gd name="connsiteY0" fmla="*/ 0 h 152400"/>
                <a:gd name="connsiteX1" fmla="*/ 609600 w 609600"/>
                <a:gd name="connsiteY1" fmla="*/ 0 h 152400"/>
                <a:gd name="connsiteX2" fmla="*/ 609600 w 609600"/>
                <a:gd name="connsiteY2" fmla="*/ 152400 h 152400"/>
                <a:gd name="connsiteX3" fmla="*/ 0 w 6096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609600" h="152400">
                  <a:moveTo>
                    <a:pt x="0" y="0"/>
                  </a:moveTo>
                  <a:lnTo>
                    <a:pt x="609600" y="0"/>
                  </a:lnTo>
                  <a:lnTo>
                    <a:pt x="609600" y="152400"/>
                  </a:lnTo>
                  <a:lnTo>
                    <a:pt x="0" y="15240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5" name="Freeform: Shape 44">
              <a:extLst>
                <a:ext uri="{FF2B5EF4-FFF2-40B4-BE49-F238E27FC236}">
                  <a16:creationId xmlns:a16="http://schemas.microsoft.com/office/drawing/2014/main" id="{41EB2D69-6488-4402-9162-F26D15150E44}"/>
                </a:ext>
              </a:extLst>
            </p:cNvPr>
            <p:cNvSpPr/>
            <p:nvPr/>
          </p:nvSpPr>
          <p:spPr>
            <a:xfrm>
              <a:off x="3733800" y="1066800"/>
              <a:ext cx="4724400" cy="4724400"/>
            </a:xfrm>
            <a:custGeom>
              <a:avLst/>
              <a:gdLst>
                <a:gd name="connsiteX0" fmla="*/ 3429000 w 4724400"/>
                <a:gd name="connsiteY0" fmla="*/ 1371600 h 4724400"/>
                <a:gd name="connsiteX1" fmla="*/ 4495800 w 4724400"/>
                <a:gd name="connsiteY1" fmla="*/ 1371600 h 4724400"/>
                <a:gd name="connsiteX2" fmla="*/ 4724400 w 4724400"/>
                <a:gd name="connsiteY2" fmla="*/ 1143000 h 4724400"/>
                <a:gd name="connsiteX3" fmla="*/ 4724400 w 4724400"/>
                <a:gd name="connsiteY3" fmla="*/ 228600 h 4724400"/>
                <a:gd name="connsiteX4" fmla="*/ 4495800 w 4724400"/>
                <a:gd name="connsiteY4" fmla="*/ 0 h 4724400"/>
                <a:gd name="connsiteX5" fmla="*/ 3429000 w 4724400"/>
                <a:gd name="connsiteY5" fmla="*/ 0 h 4724400"/>
                <a:gd name="connsiteX6" fmla="*/ 3200400 w 4724400"/>
                <a:gd name="connsiteY6" fmla="*/ 228600 h 4724400"/>
                <a:gd name="connsiteX7" fmla="*/ 3200400 w 4724400"/>
                <a:gd name="connsiteY7" fmla="*/ 609600 h 4724400"/>
                <a:gd name="connsiteX8" fmla="*/ 2864053 w 4724400"/>
                <a:gd name="connsiteY8" fmla="*/ 609600 h 4724400"/>
                <a:gd name="connsiteX9" fmla="*/ 2635301 w 4724400"/>
                <a:gd name="connsiteY9" fmla="*/ 838352 h 4724400"/>
                <a:gd name="connsiteX10" fmla="*/ 1371600 w 4724400"/>
                <a:gd name="connsiteY10" fmla="*/ 0 h 4724400"/>
                <a:gd name="connsiteX11" fmla="*/ 0 w 4724400"/>
                <a:gd name="connsiteY11" fmla="*/ 1371600 h 4724400"/>
                <a:gd name="connsiteX12" fmla="*/ 973760 w 4724400"/>
                <a:gd name="connsiteY12" fmla="*/ 2683917 h 4724400"/>
                <a:gd name="connsiteX13" fmla="*/ 999668 w 4724400"/>
                <a:gd name="connsiteY13" fmla="*/ 2727351 h 4724400"/>
                <a:gd name="connsiteX14" fmla="*/ 1066800 w 4724400"/>
                <a:gd name="connsiteY14" fmla="*/ 2964485 h 4724400"/>
                <a:gd name="connsiteX15" fmla="*/ 848639 w 4724400"/>
                <a:gd name="connsiteY15" fmla="*/ 4055440 h 4724400"/>
                <a:gd name="connsiteX16" fmla="*/ 838200 w 4724400"/>
                <a:gd name="connsiteY16" fmla="*/ 4160063 h 4724400"/>
                <a:gd name="connsiteX17" fmla="*/ 838200 w 4724400"/>
                <a:gd name="connsiteY17" fmla="*/ 4191000 h 4724400"/>
                <a:gd name="connsiteX18" fmla="*/ 1371600 w 4724400"/>
                <a:gd name="connsiteY18" fmla="*/ 4724400 h 4724400"/>
                <a:gd name="connsiteX19" fmla="*/ 1905000 w 4724400"/>
                <a:gd name="connsiteY19" fmla="*/ 4191000 h 4724400"/>
                <a:gd name="connsiteX20" fmla="*/ 1905000 w 4724400"/>
                <a:gd name="connsiteY20" fmla="*/ 4160063 h 4724400"/>
                <a:gd name="connsiteX21" fmla="*/ 1894637 w 4724400"/>
                <a:gd name="connsiteY21" fmla="*/ 4055440 h 4724400"/>
                <a:gd name="connsiteX22" fmla="*/ 1676476 w 4724400"/>
                <a:gd name="connsiteY22" fmla="*/ 2964561 h 4724400"/>
                <a:gd name="connsiteX23" fmla="*/ 1743608 w 4724400"/>
                <a:gd name="connsiteY23" fmla="*/ 2727503 h 4724400"/>
                <a:gd name="connsiteX24" fmla="*/ 1769516 w 4724400"/>
                <a:gd name="connsiteY24" fmla="*/ 2683993 h 4724400"/>
                <a:gd name="connsiteX25" fmla="*/ 1884350 w 4724400"/>
                <a:gd name="connsiteY25" fmla="*/ 2642921 h 4724400"/>
                <a:gd name="connsiteX26" fmla="*/ 2854605 w 4724400"/>
                <a:gd name="connsiteY26" fmla="*/ 4114800 h 4724400"/>
                <a:gd name="connsiteX27" fmla="*/ 3200400 w 4724400"/>
                <a:gd name="connsiteY27" fmla="*/ 4114800 h 4724400"/>
                <a:gd name="connsiteX28" fmla="*/ 3200400 w 4724400"/>
                <a:gd name="connsiteY28" fmla="*/ 4495800 h 4724400"/>
                <a:gd name="connsiteX29" fmla="*/ 3429000 w 4724400"/>
                <a:gd name="connsiteY29" fmla="*/ 4724400 h 4724400"/>
                <a:gd name="connsiteX30" fmla="*/ 4495800 w 4724400"/>
                <a:gd name="connsiteY30" fmla="*/ 4724400 h 4724400"/>
                <a:gd name="connsiteX31" fmla="*/ 4724400 w 4724400"/>
                <a:gd name="connsiteY31" fmla="*/ 4495800 h 4724400"/>
                <a:gd name="connsiteX32" fmla="*/ 4724400 w 4724400"/>
                <a:gd name="connsiteY32" fmla="*/ 3581400 h 4724400"/>
                <a:gd name="connsiteX33" fmla="*/ 4495800 w 4724400"/>
                <a:gd name="connsiteY33" fmla="*/ 3352800 h 4724400"/>
                <a:gd name="connsiteX34" fmla="*/ 3429000 w 4724400"/>
                <a:gd name="connsiteY34" fmla="*/ 3352800 h 4724400"/>
                <a:gd name="connsiteX35" fmla="*/ 3200400 w 4724400"/>
                <a:gd name="connsiteY35" fmla="*/ 3581400 h 4724400"/>
                <a:gd name="connsiteX36" fmla="*/ 3200400 w 4724400"/>
                <a:gd name="connsiteY36" fmla="*/ 3962400 h 4724400"/>
                <a:gd name="connsiteX37" fmla="*/ 2936596 w 4724400"/>
                <a:gd name="connsiteY37" fmla="*/ 3962400 h 4724400"/>
                <a:gd name="connsiteX38" fmla="*/ 2024024 w 4724400"/>
                <a:gd name="connsiteY38" fmla="*/ 2577770 h 4724400"/>
                <a:gd name="connsiteX39" fmla="*/ 2499512 w 4724400"/>
                <a:gd name="connsiteY39" fmla="*/ 2150059 h 4724400"/>
                <a:gd name="connsiteX40" fmla="*/ 2787853 w 4724400"/>
                <a:gd name="connsiteY40" fmla="*/ 2438400 h 4724400"/>
                <a:gd name="connsiteX41" fmla="*/ 3200400 w 4724400"/>
                <a:gd name="connsiteY41" fmla="*/ 2438400 h 4724400"/>
                <a:gd name="connsiteX42" fmla="*/ 3200400 w 4724400"/>
                <a:gd name="connsiteY42" fmla="*/ 2819400 h 4724400"/>
                <a:gd name="connsiteX43" fmla="*/ 3429000 w 4724400"/>
                <a:gd name="connsiteY43" fmla="*/ 3048000 h 4724400"/>
                <a:gd name="connsiteX44" fmla="*/ 4495800 w 4724400"/>
                <a:gd name="connsiteY44" fmla="*/ 3048000 h 4724400"/>
                <a:gd name="connsiteX45" fmla="*/ 4724400 w 4724400"/>
                <a:gd name="connsiteY45" fmla="*/ 2819400 h 4724400"/>
                <a:gd name="connsiteX46" fmla="*/ 4724400 w 4724400"/>
                <a:gd name="connsiteY46" fmla="*/ 1905000 h 4724400"/>
                <a:gd name="connsiteX47" fmla="*/ 4495800 w 4724400"/>
                <a:gd name="connsiteY47" fmla="*/ 1676400 h 4724400"/>
                <a:gd name="connsiteX48" fmla="*/ 3429000 w 4724400"/>
                <a:gd name="connsiteY48" fmla="*/ 1676400 h 4724400"/>
                <a:gd name="connsiteX49" fmla="*/ 3200400 w 4724400"/>
                <a:gd name="connsiteY49" fmla="*/ 1905000 h 4724400"/>
                <a:gd name="connsiteX50" fmla="*/ 3200400 w 4724400"/>
                <a:gd name="connsiteY50" fmla="*/ 2286000 h 4724400"/>
                <a:gd name="connsiteX51" fmla="*/ 2850947 w 4724400"/>
                <a:gd name="connsiteY51" fmla="*/ 2286000 h 4724400"/>
                <a:gd name="connsiteX52" fmla="*/ 2581427 w 4724400"/>
                <a:gd name="connsiteY52" fmla="*/ 2016481 h 4724400"/>
                <a:gd name="connsiteX53" fmla="*/ 2743200 w 4724400"/>
                <a:gd name="connsiteY53" fmla="*/ 1371600 h 4724400"/>
                <a:gd name="connsiteX54" fmla="*/ 2690317 w 4724400"/>
                <a:gd name="connsiteY54" fmla="*/ 998753 h 4724400"/>
                <a:gd name="connsiteX55" fmla="*/ 2927147 w 4724400"/>
                <a:gd name="connsiteY55" fmla="*/ 762000 h 4724400"/>
                <a:gd name="connsiteX56" fmla="*/ 3200400 w 4724400"/>
                <a:gd name="connsiteY56" fmla="*/ 762000 h 4724400"/>
                <a:gd name="connsiteX57" fmla="*/ 3200400 w 4724400"/>
                <a:gd name="connsiteY57" fmla="*/ 1143000 h 4724400"/>
                <a:gd name="connsiteX58" fmla="*/ 3429000 w 4724400"/>
                <a:gd name="connsiteY58" fmla="*/ 1371600 h 4724400"/>
                <a:gd name="connsiteX59" fmla="*/ 3352800 w 4724400"/>
                <a:gd name="connsiteY59" fmla="*/ 3581400 h 4724400"/>
                <a:gd name="connsiteX60" fmla="*/ 3429000 w 4724400"/>
                <a:gd name="connsiteY60" fmla="*/ 3505200 h 4724400"/>
                <a:gd name="connsiteX61" fmla="*/ 4495800 w 4724400"/>
                <a:gd name="connsiteY61" fmla="*/ 3505200 h 4724400"/>
                <a:gd name="connsiteX62" fmla="*/ 4572000 w 4724400"/>
                <a:gd name="connsiteY62" fmla="*/ 3581400 h 4724400"/>
                <a:gd name="connsiteX63" fmla="*/ 4572000 w 4724400"/>
                <a:gd name="connsiteY63" fmla="*/ 4495800 h 4724400"/>
                <a:gd name="connsiteX64" fmla="*/ 4495800 w 4724400"/>
                <a:gd name="connsiteY64" fmla="*/ 4572000 h 4724400"/>
                <a:gd name="connsiteX65" fmla="*/ 3429000 w 4724400"/>
                <a:gd name="connsiteY65" fmla="*/ 4572000 h 4724400"/>
                <a:gd name="connsiteX66" fmla="*/ 3352800 w 4724400"/>
                <a:gd name="connsiteY66" fmla="*/ 4495800 h 4724400"/>
                <a:gd name="connsiteX67" fmla="*/ 3352800 w 4724400"/>
                <a:gd name="connsiteY67" fmla="*/ 1905000 h 4724400"/>
                <a:gd name="connsiteX68" fmla="*/ 3429000 w 4724400"/>
                <a:gd name="connsiteY68" fmla="*/ 1828800 h 4724400"/>
                <a:gd name="connsiteX69" fmla="*/ 4495800 w 4724400"/>
                <a:gd name="connsiteY69" fmla="*/ 1828800 h 4724400"/>
                <a:gd name="connsiteX70" fmla="*/ 4572000 w 4724400"/>
                <a:gd name="connsiteY70" fmla="*/ 1905000 h 4724400"/>
                <a:gd name="connsiteX71" fmla="*/ 4572000 w 4724400"/>
                <a:gd name="connsiteY71" fmla="*/ 2819400 h 4724400"/>
                <a:gd name="connsiteX72" fmla="*/ 4495800 w 4724400"/>
                <a:gd name="connsiteY72" fmla="*/ 2895600 h 4724400"/>
                <a:gd name="connsiteX73" fmla="*/ 3429000 w 4724400"/>
                <a:gd name="connsiteY73" fmla="*/ 2895600 h 4724400"/>
                <a:gd name="connsiteX74" fmla="*/ 3352800 w 4724400"/>
                <a:gd name="connsiteY74" fmla="*/ 2819400 h 4724400"/>
                <a:gd name="connsiteX75" fmla="*/ 1745209 w 4724400"/>
                <a:gd name="connsiteY75" fmla="*/ 4085234 h 4724400"/>
                <a:gd name="connsiteX76" fmla="*/ 1752600 w 4724400"/>
                <a:gd name="connsiteY76" fmla="*/ 4160063 h 4724400"/>
                <a:gd name="connsiteX77" fmla="*/ 1752600 w 4724400"/>
                <a:gd name="connsiteY77" fmla="*/ 4191000 h 4724400"/>
                <a:gd name="connsiteX78" fmla="*/ 1371600 w 4724400"/>
                <a:gd name="connsiteY78" fmla="*/ 4572000 h 4724400"/>
                <a:gd name="connsiteX79" fmla="*/ 990600 w 4724400"/>
                <a:gd name="connsiteY79" fmla="*/ 4191000 h 4724400"/>
                <a:gd name="connsiteX80" fmla="*/ 990600 w 4724400"/>
                <a:gd name="connsiteY80" fmla="*/ 4160063 h 4724400"/>
                <a:gd name="connsiteX81" fmla="*/ 997991 w 4724400"/>
                <a:gd name="connsiteY81" fmla="*/ 4085387 h 4724400"/>
                <a:gd name="connsiteX82" fmla="*/ 1205484 w 4724400"/>
                <a:gd name="connsiteY82" fmla="*/ 3048000 h 4724400"/>
                <a:gd name="connsiteX83" fmla="*/ 1539164 w 4724400"/>
                <a:gd name="connsiteY83" fmla="*/ 3048000 h 4724400"/>
                <a:gd name="connsiteX84" fmla="*/ 1529105 w 4724400"/>
                <a:gd name="connsiteY84" fmla="*/ 2895600 h 4724400"/>
                <a:gd name="connsiteX85" fmla="*/ 1214018 w 4724400"/>
                <a:gd name="connsiteY85" fmla="*/ 2895600 h 4724400"/>
                <a:gd name="connsiteX86" fmla="*/ 1169365 w 4724400"/>
                <a:gd name="connsiteY86" fmla="*/ 2726589 h 4724400"/>
                <a:gd name="connsiteX87" fmla="*/ 1371600 w 4724400"/>
                <a:gd name="connsiteY87" fmla="*/ 2743200 h 4724400"/>
                <a:gd name="connsiteX88" fmla="*/ 1573759 w 4724400"/>
                <a:gd name="connsiteY88" fmla="*/ 2726589 h 4724400"/>
                <a:gd name="connsiteX89" fmla="*/ 1529105 w 4724400"/>
                <a:gd name="connsiteY89" fmla="*/ 2895600 h 4724400"/>
                <a:gd name="connsiteX90" fmla="*/ 1371600 w 4724400"/>
                <a:gd name="connsiteY90" fmla="*/ 2590800 h 4724400"/>
                <a:gd name="connsiteX91" fmla="*/ 152400 w 4724400"/>
                <a:gd name="connsiteY91" fmla="*/ 1371600 h 4724400"/>
                <a:gd name="connsiteX92" fmla="*/ 1371600 w 4724400"/>
                <a:gd name="connsiteY92" fmla="*/ 152400 h 4724400"/>
                <a:gd name="connsiteX93" fmla="*/ 2590800 w 4724400"/>
                <a:gd name="connsiteY93" fmla="*/ 1371600 h 4724400"/>
                <a:gd name="connsiteX94" fmla="*/ 1371600 w 4724400"/>
                <a:gd name="connsiteY94" fmla="*/ 2590800 h 4724400"/>
                <a:gd name="connsiteX95" fmla="*/ 3352800 w 4724400"/>
                <a:gd name="connsiteY95" fmla="*/ 228600 h 4724400"/>
                <a:gd name="connsiteX96" fmla="*/ 3429000 w 4724400"/>
                <a:gd name="connsiteY96" fmla="*/ 152400 h 4724400"/>
                <a:gd name="connsiteX97" fmla="*/ 4495800 w 4724400"/>
                <a:gd name="connsiteY97" fmla="*/ 152400 h 4724400"/>
                <a:gd name="connsiteX98" fmla="*/ 4572000 w 4724400"/>
                <a:gd name="connsiteY98" fmla="*/ 228600 h 4724400"/>
                <a:gd name="connsiteX99" fmla="*/ 4572000 w 4724400"/>
                <a:gd name="connsiteY99" fmla="*/ 1143000 h 4724400"/>
                <a:gd name="connsiteX100" fmla="*/ 4495800 w 4724400"/>
                <a:gd name="connsiteY100" fmla="*/ 1219200 h 4724400"/>
                <a:gd name="connsiteX101" fmla="*/ 3429000 w 4724400"/>
                <a:gd name="connsiteY101" fmla="*/ 1219200 h 4724400"/>
                <a:gd name="connsiteX102" fmla="*/ 3352800 w 4724400"/>
                <a:gd name="connsiteY102" fmla="*/ 1143000 h 47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724400" h="4724400">
                  <a:moveTo>
                    <a:pt x="3429000" y="1371600"/>
                  </a:moveTo>
                  <a:lnTo>
                    <a:pt x="4495800" y="1371600"/>
                  </a:lnTo>
                  <a:cubicBezTo>
                    <a:pt x="4621835" y="1371600"/>
                    <a:pt x="4724400" y="1269035"/>
                    <a:pt x="4724400" y="1143000"/>
                  </a:cubicBezTo>
                  <a:lnTo>
                    <a:pt x="4724400" y="228600"/>
                  </a:lnTo>
                  <a:cubicBezTo>
                    <a:pt x="4724400" y="102565"/>
                    <a:pt x="4621835" y="0"/>
                    <a:pt x="4495800" y="0"/>
                  </a:cubicBezTo>
                  <a:lnTo>
                    <a:pt x="3429000" y="0"/>
                  </a:lnTo>
                  <a:cubicBezTo>
                    <a:pt x="3302965" y="0"/>
                    <a:pt x="3200400" y="102565"/>
                    <a:pt x="3200400" y="228600"/>
                  </a:cubicBezTo>
                  <a:lnTo>
                    <a:pt x="3200400" y="609600"/>
                  </a:lnTo>
                  <a:lnTo>
                    <a:pt x="2864053" y="609600"/>
                  </a:lnTo>
                  <a:lnTo>
                    <a:pt x="2635301" y="838352"/>
                  </a:lnTo>
                  <a:cubicBezTo>
                    <a:pt x="2426818" y="346177"/>
                    <a:pt x="1938833" y="0"/>
                    <a:pt x="1371600" y="0"/>
                  </a:cubicBezTo>
                  <a:cubicBezTo>
                    <a:pt x="615315" y="0"/>
                    <a:pt x="0" y="615315"/>
                    <a:pt x="0" y="1371600"/>
                  </a:cubicBezTo>
                  <a:cubicBezTo>
                    <a:pt x="0" y="1989506"/>
                    <a:pt x="410947" y="2512924"/>
                    <a:pt x="973760" y="2683917"/>
                  </a:cubicBezTo>
                  <a:lnTo>
                    <a:pt x="999668" y="2727351"/>
                  </a:lnTo>
                  <a:cubicBezTo>
                    <a:pt x="1042416" y="2799207"/>
                    <a:pt x="1065505" y="2881122"/>
                    <a:pt x="1066800" y="2964485"/>
                  </a:cubicBezTo>
                  <a:lnTo>
                    <a:pt x="848639" y="4055440"/>
                  </a:lnTo>
                  <a:cubicBezTo>
                    <a:pt x="841705" y="4089959"/>
                    <a:pt x="838200" y="4125087"/>
                    <a:pt x="838200" y="4160063"/>
                  </a:cubicBezTo>
                  <a:lnTo>
                    <a:pt x="838200" y="4191000"/>
                  </a:lnTo>
                  <a:cubicBezTo>
                    <a:pt x="838200" y="4485056"/>
                    <a:pt x="1077544" y="4724400"/>
                    <a:pt x="1371600" y="4724400"/>
                  </a:cubicBezTo>
                  <a:cubicBezTo>
                    <a:pt x="1665656" y="4724400"/>
                    <a:pt x="1905000" y="4485056"/>
                    <a:pt x="1905000" y="4191000"/>
                  </a:cubicBezTo>
                  <a:lnTo>
                    <a:pt x="1905000" y="4160063"/>
                  </a:lnTo>
                  <a:cubicBezTo>
                    <a:pt x="1905000" y="4125087"/>
                    <a:pt x="1901495" y="4089959"/>
                    <a:pt x="1894637" y="4055440"/>
                  </a:cubicBezTo>
                  <a:lnTo>
                    <a:pt x="1676476" y="2964561"/>
                  </a:lnTo>
                  <a:cubicBezTo>
                    <a:pt x="1677772" y="2881122"/>
                    <a:pt x="1700860" y="2799283"/>
                    <a:pt x="1743608" y="2727503"/>
                  </a:cubicBezTo>
                  <a:lnTo>
                    <a:pt x="1769516" y="2683993"/>
                  </a:lnTo>
                  <a:cubicBezTo>
                    <a:pt x="1808607" y="2672106"/>
                    <a:pt x="1846783" y="2658161"/>
                    <a:pt x="1884350" y="2642921"/>
                  </a:cubicBezTo>
                  <a:lnTo>
                    <a:pt x="2854605" y="4114800"/>
                  </a:lnTo>
                  <a:lnTo>
                    <a:pt x="3200400" y="4114800"/>
                  </a:lnTo>
                  <a:lnTo>
                    <a:pt x="3200400" y="4495800"/>
                  </a:lnTo>
                  <a:cubicBezTo>
                    <a:pt x="3200400" y="4621835"/>
                    <a:pt x="3302965" y="4724400"/>
                    <a:pt x="3429000" y="4724400"/>
                  </a:cubicBezTo>
                  <a:lnTo>
                    <a:pt x="4495800" y="4724400"/>
                  </a:lnTo>
                  <a:cubicBezTo>
                    <a:pt x="4621835" y="4724400"/>
                    <a:pt x="4724400" y="4621835"/>
                    <a:pt x="4724400" y="4495800"/>
                  </a:cubicBezTo>
                  <a:lnTo>
                    <a:pt x="4724400" y="3581400"/>
                  </a:lnTo>
                  <a:cubicBezTo>
                    <a:pt x="4724400" y="3455365"/>
                    <a:pt x="4621835" y="3352800"/>
                    <a:pt x="4495800" y="3352800"/>
                  </a:cubicBezTo>
                  <a:lnTo>
                    <a:pt x="3429000" y="3352800"/>
                  </a:lnTo>
                  <a:cubicBezTo>
                    <a:pt x="3302965" y="3352800"/>
                    <a:pt x="3200400" y="3455365"/>
                    <a:pt x="3200400" y="3581400"/>
                  </a:cubicBezTo>
                  <a:lnTo>
                    <a:pt x="3200400" y="3962400"/>
                  </a:lnTo>
                  <a:lnTo>
                    <a:pt x="2936596" y="3962400"/>
                  </a:lnTo>
                  <a:lnTo>
                    <a:pt x="2024024" y="2577770"/>
                  </a:lnTo>
                  <a:cubicBezTo>
                    <a:pt x="2214220" y="2474519"/>
                    <a:pt x="2376907" y="2327148"/>
                    <a:pt x="2499512" y="2150059"/>
                  </a:cubicBezTo>
                  <a:lnTo>
                    <a:pt x="2787853" y="2438400"/>
                  </a:lnTo>
                  <a:lnTo>
                    <a:pt x="3200400" y="2438400"/>
                  </a:lnTo>
                  <a:lnTo>
                    <a:pt x="3200400" y="2819400"/>
                  </a:lnTo>
                  <a:cubicBezTo>
                    <a:pt x="3200400" y="2945435"/>
                    <a:pt x="3302965" y="3048000"/>
                    <a:pt x="3429000" y="3048000"/>
                  </a:cubicBezTo>
                  <a:lnTo>
                    <a:pt x="4495800" y="3048000"/>
                  </a:lnTo>
                  <a:cubicBezTo>
                    <a:pt x="4621835" y="3048000"/>
                    <a:pt x="4724400" y="2945435"/>
                    <a:pt x="4724400" y="2819400"/>
                  </a:cubicBezTo>
                  <a:lnTo>
                    <a:pt x="4724400" y="1905000"/>
                  </a:lnTo>
                  <a:cubicBezTo>
                    <a:pt x="4724400" y="1778965"/>
                    <a:pt x="4621835" y="1676400"/>
                    <a:pt x="4495800" y="1676400"/>
                  </a:cubicBezTo>
                  <a:lnTo>
                    <a:pt x="3429000" y="1676400"/>
                  </a:lnTo>
                  <a:cubicBezTo>
                    <a:pt x="3302965" y="1676400"/>
                    <a:pt x="3200400" y="1778965"/>
                    <a:pt x="3200400" y="1905000"/>
                  </a:cubicBezTo>
                  <a:lnTo>
                    <a:pt x="3200400" y="2286000"/>
                  </a:lnTo>
                  <a:lnTo>
                    <a:pt x="2850947" y="2286000"/>
                  </a:lnTo>
                  <a:lnTo>
                    <a:pt x="2581427" y="2016481"/>
                  </a:lnTo>
                  <a:cubicBezTo>
                    <a:pt x="2684450" y="1824076"/>
                    <a:pt x="2743200" y="1604620"/>
                    <a:pt x="2743200" y="1371600"/>
                  </a:cubicBezTo>
                  <a:cubicBezTo>
                    <a:pt x="2743200" y="1242212"/>
                    <a:pt x="2723998" y="1117473"/>
                    <a:pt x="2690317" y="998753"/>
                  </a:cubicBezTo>
                  <a:lnTo>
                    <a:pt x="2927147" y="762000"/>
                  </a:lnTo>
                  <a:lnTo>
                    <a:pt x="3200400" y="762000"/>
                  </a:lnTo>
                  <a:lnTo>
                    <a:pt x="3200400" y="1143000"/>
                  </a:lnTo>
                  <a:cubicBezTo>
                    <a:pt x="3200400" y="1269035"/>
                    <a:pt x="3302965" y="1371600"/>
                    <a:pt x="3429000" y="1371600"/>
                  </a:cubicBezTo>
                  <a:close/>
                  <a:moveTo>
                    <a:pt x="3352800" y="3581400"/>
                  </a:moveTo>
                  <a:cubicBezTo>
                    <a:pt x="3352800" y="3539338"/>
                    <a:pt x="3386938" y="3505200"/>
                    <a:pt x="3429000" y="3505200"/>
                  </a:cubicBezTo>
                  <a:lnTo>
                    <a:pt x="4495800" y="3505200"/>
                  </a:lnTo>
                  <a:cubicBezTo>
                    <a:pt x="4537863" y="3505200"/>
                    <a:pt x="4572000" y="3539338"/>
                    <a:pt x="4572000" y="3581400"/>
                  </a:cubicBezTo>
                  <a:lnTo>
                    <a:pt x="4572000" y="4495800"/>
                  </a:lnTo>
                  <a:cubicBezTo>
                    <a:pt x="4572000" y="4537863"/>
                    <a:pt x="4537863" y="4572000"/>
                    <a:pt x="4495800" y="4572000"/>
                  </a:cubicBezTo>
                  <a:lnTo>
                    <a:pt x="3429000" y="4572000"/>
                  </a:lnTo>
                  <a:cubicBezTo>
                    <a:pt x="3386938" y="4572000"/>
                    <a:pt x="3352800" y="4537863"/>
                    <a:pt x="3352800" y="4495800"/>
                  </a:cubicBezTo>
                  <a:close/>
                  <a:moveTo>
                    <a:pt x="3352800" y="1905000"/>
                  </a:moveTo>
                  <a:cubicBezTo>
                    <a:pt x="3352800" y="1863014"/>
                    <a:pt x="3386938" y="1828800"/>
                    <a:pt x="3429000" y="1828800"/>
                  </a:cubicBezTo>
                  <a:lnTo>
                    <a:pt x="4495800" y="1828800"/>
                  </a:lnTo>
                  <a:cubicBezTo>
                    <a:pt x="4537863" y="1828800"/>
                    <a:pt x="4572000" y="1863014"/>
                    <a:pt x="4572000" y="1905000"/>
                  </a:cubicBezTo>
                  <a:lnTo>
                    <a:pt x="4572000" y="2819400"/>
                  </a:lnTo>
                  <a:cubicBezTo>
                    <a:pt x="4572000" y="2861462"/>
                    <a:pt x="4537863" y="2895600"/>
                    <a:pt x="4495800" y="2895600"/>
                  </a:cubicBezTo>
                  <a:lnTo>
                    <a:pt x="3429000" y="2895600"/>
                  </a:lnTo>
                  <a:cubicBezTo>
                    <a:pt x="3386938" y="2895600"/>
                    <a:pt x="3352800" y="2861462"/>
                    <a:pt x="3352800" y="2819400"/>
                  </a:cubicBezTo>
                  <a:close/>
                  <a:moveTo>
                    <a:pt x="1745209" y="4085234"/>
                  </a:moveTo>
                  <a:cubicBezTo>
                    <a:pt x="1750162" y="4109923"/>
                    <a:pt x="1752600" y="4135069"/>
                    <a:pt x="1752600" y="4160063"/>
                  </a:cubicBezTo>
                  <a:lnTo>
                    <a:pt x="1752600" y="4191000"/>
                  </a:lnTo>
                  <a:cubicBezTo>
                    <a:pt x="1752600" y="4401084"/>
                    <a:pt x="1581683" y="4572000"/>
                    <a:pt x="1371600" y="4572000"/>
                  </a:cubicBezTo>
                  <a:cubicBezTo>
                    <a:pt x="1161517" y="4572000"/>
                    <a:pt x="990600" y="4401084"/>
                    <a:pt x="990600" y="4191000"/>
                  </a:cubicBezTo>
                  <a:lnTo>
                    <a:pt x="990600" y="4160063"/>
                  </a:lnTo>
                  <a:cubicBezTo>
                    <a:pt x="990600" y="4135069"/>
                    <a:pt x="993038" y="4109923"/>
                    <a:pt x="997991" y="4085387"/>
                  </a:cubicBezTo>
                  <a:lnTo>
                    <a:pt x="1205484" y="3048000"/>
                  </a:lnTo>
                  <a:lnTo>
                    <a:pt x="1539164" y="3048000"/>
                  </a:lnTo>
                  <a:close/>
                  <a:moveTo>
                    <a:pt x="1529105" y="2895600"/>
                  </a:moveTo>
                  <a:lnTo>
                    <a:pt x="1214018" y="2895600"/>
                  </a:lnTo>
                  <a:cubicBezTo>
                    <a:pt x="1206932" y="2837459"/>
                    <a:pt x="1192149" y="2780538"/>
                    <a:pt x="1169365" y="2726589"/>
                  </a:cubicBezTo>
                  <a:cubicBezTo>
                    <a:pt x="1235583" y="2736418"/>
                    <a:pt x="1302715" y="2743200"/>
                    <a:pt x="1371600" y="2743200"/>
                  </a:cubicBezTo>
                  <a:cubicBezTo>
                    <a:pt x="1440485" y="2743200"/>
                    <a:pt x="1507617" y="2736418"/>
                    <a:pt x="1573759" y="2726589"/>
                  </a:cubicBezTo>
                  <a:cubicBezTo>
                    <a:pt x="1550975" y="2780538"/>
                    <a:pt x="1536268" y="2837459"/>
                    <a:pt x="1529105" y="2895600"/>
                  </a:cubicBezTo>
                  <a:close/>
                  <a:moveTo>
                    <a:pt x="1371600" y="2590800"/>
                  </a:moveTo>
                  <a:cubicBezTo>
                    <a:pt x="699364" y="2590800"/>
                    <a:pt x="152400" y="2043837"/>
                    <a:pt x="152400" y="1371600"/>
                  </a:cubicBezTo>
                  <a:cubicBezTo>
                    <a:pt x="152400" y="699364"/>
                    <a:pt x="699364" y="152400"/>
                    <a:pt x="1371600" y="152400"/>
                  </a:cubicBezTo>
                  <a:cubicBezTo>
                    <a:pt x="2043837" y="152400"/>
                    <a:pt x="2590800" y="699364"/>
                    <a:pt x="2590800" y="1371600"/>
                  </a:cubicBezTo>
                  <a:cubicBezTo>
                    <a:pt x="2590800" y="2043837"/>
                    <a:pt x="2043837" y="2590800"/>
                    <a:pt x="1371600" y="2590800"/>
                  </a:cubicBezTo>
                  <a:close/>
                  <a:moveTo>
                    <a:pt x="3352800" y="228600"/>
                  </a:moveTo>
                  <a:cubicBezTo>
                    <a:pt x="3352800" y="186614"/>
                    <a:pt x="3386938" y="152400"/>
                    <a:pt x="3429000" y="152400"/>
                  </a:cubicBezTo>
                  <a:lnTo>
                    <a:pt x="4495800" y="152400"/>
                  </a:lnTo>
                  <a:cubicBezTo>
                    <a:pt x="4537863" y="152400"/>
                    <a:pt x="4572000" y="186614"/>
                    <a:pt x="4572000" y="228600"/>
                  </a:cubicBezTo>
                  <a:lnTo>
                    <a:pt x="4572000" y="1143000"/>
                  </a:lnTo>
                  <a:cubicBezTo>
                    <a:pt x="4572000" y="1184986"/>
                    <a:pt x="4537863" y="1219200"/>
                    <a:pt x="4495800" y="1219200"/>
                  </a:cubicBezTo>
                  <a:lnTo>
                    <a:pt x="3429000" y="1219200"/>
                  </a:lnTo>
                  <a:cubicBezTo>
                    <a:pt x="3386938" y="1219200"/>
                    <a:pt x="3352800" y="1184986"/>
                    <a:pt x="3352800" y="11430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096" name="Freeform: Shape 4095">
              <a:extLst>
                <a:ext uri="{FF2B5EF4-FFF2-40B4-BE49-F238E27FC236}">
                  <a16:creationId xmlns:a16="http://schemas.microsoft.com/office/drawing/2014/main" id="{16DE4283-6FEB-4F5B-ADB8-6807E9939546}"/>
                </a:ext>
              </a:extLst>
            </p:cNvPr>
            <p:cNvSpPr/>
            <p:nvPr/>
          </p:nvSpPr>
          <p:spPr>
            <a:xfrm>
              <a:off x="7239000" y="1371600"/>
              <a:ext cx="914400" cy="152400"/>
            </a:xfrm>
            <a:custGeom>
              <a:avLst/>
              <a:gdLst>
                <a:gd name="connsiteX0" fmla="*/ 0 w 914400"/>
                <a:gd name="connsiteY0" fmla="*/ 0 h 152400"/>
                <a:gd name="connsiteX1" fmla="*/ 914400 w 914400"/>
                <a:gd name="connsiteY1" fmla="*/ 0 h 152400"/>
                <a:gd name="connsiteX2" fmla="*/ 914400 w 914400"/>
                <a:gd name="connsiteY2" fmla="*/ 152400 h 152400"/>
                <a:gd name="connsiteX3" fmla="*/ 0 w 914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914400" h="152400">
                  <a:moveTo>
                    <a:pt x="0" y="0"/>
                  </a:moveTo>
                  <a:lnTo>
                    <a:pt x="914400" y="0"/>
                  </a:lnTo>
                  <a:lnTo>
                    <a:pt x="914400" y="152400"/>
                  </a:lnTo>
                  <a:lnTo>
                    <a:pt x="0" y="15240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01" name="Freeform: Shape 4100">
              <a:extLst>
                <a:ext uri="{FF2B5EF4-FFF2-40B4-BE49-F238E27FC236}">
                  <a16:creationId xmlns:a16="http://schemas.microsoft.com/office/drawing/2014/main" id="{676FDE87-CDB3-432B-A2E5-58BA6B784859}"/>
                </a:ext>
              </a:extLst>
            </p:cNvPr>
            <p:cNvSpPr/>
            <p:nvPr/>
          </p:nvSpPr>
          <p:spPr>
            <a:xfrm>
              <a:off x="7239000" y="1676400"/>
              <a:ext cx="152400" cy="152400"/>
            </a:xfrm>
            <a:custGeom>
              <a:avLst/>
              <a:gdLst>
                <a:gd name="connsiteX0" fmla="*/ 0 w 152400"/>
                <a:gd name="connsiteY0" fmla="*/ 0 h 152400"/>
                <a:gd name="connsiteX1" fmla="*/ 152400 w 152400"/>
                <a:gd name="connsiteY1" fmla="*/ 0 h 152400"/>
                <a:gd name="connsiteX2" fmla="*/ 152400 w 152400"/>
                <a:gd name="connsiteY2" fmla="*/ 152400 h 152400"/>
                <a:gd name="connsiteX3" fmla="*/ 0 w 152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152400" h="152400">
                  <a:moveTo>
                    <a:pt x="0" y="0"/>
                  </a:moveTo>
                  <a:lnTo>
                    <a:pt x="152400" y="0"/>
                  </a:lnTo>
                  <a:lnTo>
                    <a:pt x="152400" y="152400"/>
                  </a:lnTo>
                  <a:lnTo>
                    <a:pt x="0" y="15240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03" name="Freeform: Shape 4102">
              <a:extLst>
                <a:ext uri="{FF2B5EF4-FFF2-40B4-BE49-F238E27FC236}">
                  <a16:creationId xmlns:a16="http://schemas.microsoft.com/office/drawing/2014/main" id="{F617AA34-430E-4666-A568-CE8CCDDF6B0E}"/>
                </a:ext>
              </a:extLst>
            </p:cNvPr>
            <p:cNvSpPr/>
            <p:nvPr/>
          </p:nvSpPr>
          <p:spPr>
            <a:xfrm>
              <a:off x="7543800" y="1676400"/>
              <a:ext cx="609600" cy="152400"/>
            </a:xfrm>
            <a:custGeom>
              <a:avLst/>
              <a:gdLst>
                <a:gd name="connsiteX0" fmla="*/ 0 w 609600"/>
                <a:gd name="connsiteY0" fmla="*/ 0 h 152400"/>
                <a:gd name="connsiteX1" fmla="*/ 609600 w 609600"/>
                <a:gd name="connsiteY1" fmla="*/ 0 h 152400"/>
                <a:gd name="connsiteX2" fmla="*/ 609600 w 609600"/>
                <a:gd name="connsiteY2" fmla="*/ 152400 h 152400"/>
                <a:gd name="connsiteX3" fmla="*/ 0 w 6096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609600" h="152400">
                  <a:moveTo>
                    <a:pt x="0" y="0"/>
                  </a:moveTo>
                  <a:lnTo>
                    <a:pt x="609600" y="0"/>
                  </a:lnTo>
                  <a:lnTo>
                    <a:pt x="609600" y="152400"/>
                  </a:lnTo>
                  <a:lnTo>
                    <a:pt x="0" y="15240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04" name="Freeform: Shape 4103">
              <a:extLst>
                <a:ext uri="{FF2B5EF4-FFF2-40B4-BE49-F238E27FC236}">
                  <a16:creationId xmlns:a16="http://schemas.microsoft.com/office/drawing/2014/main" id="{5D0367C8-BAF7-41A1-B455-9436EA3E5C64}"/>
                </a:ext>
              </a:extLst>
            </p:cNvPr>
            <p:cNvSpPr/>
            <p:nvPr/>
          </p:nvSpPr>
          <p:spPr>
            <a:xfrm>
              <a:off x="7239000" y="1981200"/>
              <a:ext cx="914400" cy="152400"/>
            </a:xfrm>
            <a:custGeom>
              <a:avLst/>
              <a:gdLst>
                <a:gd name="connsiteX0" fmla="*/ 0 w 914400"/>
                <a:gd name="connsiteY0" fmla="*/ 0 h 152400"/>
                <a:gd name="connsiteX1" fmla="*/ 914400 w 914400"/>
                <a:gd name="connsiteY1" fmla="*/ 0 h 152400"/>
                <a:gd name="connsiteX2" fmla="*/ 914400 w 914400"/>
                <a:gd name="connsiteY2" fmla="*/ 152400 h 152400"/>
                <a:gd name="connsiteX3" fmla="*/ 0 w 914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914400" h="152400">
                  <a:moveTo>
                    <a:pt x="0" y="0"/>
                  </a:moveTo>
                  <a:lnTo>
                    <a:pt x="914400" y="0"/>
                  </a:lnTo>
                  <a:lnTo>
                    <a:pt x="914400" y="152400"/>
                  </a:lnTo>
                  <a:lnTo>
                    <a:pt x="0" y="15240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grpSp>
      <p:grpSp>
        <p:nvGrpSpPr>
          <p:cNvPr id="4108" name="Graphic 4106">
            <a:extLst>
              <a:ext uri="{FF2B5EF4-FFF2-40B4-BE49-F238E27FC236}">
                <a16:creationId xmlns:a16="http://schemas.microsoft.com/office/drawing/2014/main" id="{5AA1383B-26A0-4CCE-B395-1DCBA515F0A6}"/>
              </a:ext>
            </a:extLst>
          </p:cNvPr>
          <p:cNvGrpSpPr/>
          <p:nvPr/>
        </p:nvGrpSpPr>
        <p:grpSpPr>
          <a:xfrm>
            <a:off x="1348527" y="2604732"/>
            <a:ext cx="1422400" cy="1422400"/>
            <a:chOff x="3657600" y="990600"/>
            <a:chExt cx="4876800" cy="4876800"/>
          </a:xfrm>
        </p:grpSpPr>
        <p:sp>
          <p:nvSpPr>
            <p:cNvPr id="4109" name="Freeform: Shape 4108">
              <a:extLst>
                <a:ext uri="{FF2B5EF4-FFF2-40B4-BE49-F238E27FC236}">
                  <a16:creationId xmlns:a16="http://schemas.microsoft.com/office/drawing/2014/main" id="{85256F18-859F-4797-9F53-CCA2080A8871}"/>
                </a:ext>
              </a:extLst>
            </p:cNvPr>
            <p:cNvSpPr/>
            <p:nvPr/>
          </p:nvSpPr>
          <p:spPr>
            <a:xfrm>
              <a:off x="7884166" y="1965960"/>
              <a:ext cx="650233" cy="650233"/>
            </a:xfrm>
            <a:custGeom>
              <a:avLst/>
              <a:gdLst>
                <a:gd name="connsiteX0" fmla="*/ 325117 w 650233"/>
                <a:gd name="connsiteY0" fmla="*/ 0 h 650233"/>
                <a:gd name="connsiteX1" fmla="*/ 0 w 650233"/>
                <a:gd name="connsiteY1" fmla="*/ 325117 h 650233"/>
                <a:gd name="connsiteX2" fmla="*/ 325117 w 650233"/>
                <a:gd name="connsiteY2" fmla="*/ 650234 h 650233"/>
                <a:gd name="connsiteX3" fmla="*/ 650234 w 650233"/>
                <a:gd name="connsiteY3" fmla="*/ 325117 h 650233"/>
                <a:gd name="connsiteX4" fmla="*/ 325117 w 650233"/>
                <a:gd name="connsiteY4" fmla="*/ 0 h 650233"/>
                <a:gd name="connsiteX5" fmla="*/ 325117 w 650233"/>
                <a:gd name="connsiteY5" fmla="*/ 487680 h 650233"/>
                <a:gd name="connsiteX6" fmla="*/ 162553 w 650233"/>
                <a:gd name="connsiteY6" fmla="*/ 325117 h 650233"/>
                <a:gd name="connsiteX7" fmla="*/ 325117 w 650233"/>
                <a:gd name="connsiteY7" fmla="*/ 162554 h 650233"/>
                <a:gd name="connsiteX8" fmla="*/ 487680 w 650233"/>
                <a:gd name="connsiteY8" fmla="*/ 325117 h 650233"/>
                <a:gd name="connsiteX9" fmla="*/ 325117 w 650233"/>
                <a:gd name="connsiteY9" fmla="*/ 487680 h 65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33">
                  <a:moveTo>
                    <a:pt x="325117" y="0"/>
                  </a:moveTo>
                  <a:cubicBezTo>
                    <a:pt x="145809" y="0"/>
                    <a:pt x="0" y="145818"/>
                    <a:pt x="0" y="325117"/>
                  </a:cubicBezTo>
                  <a:cubicBezTo>
                    <a:pt x="0" y="504415"/>
                    <a:pt x="145818" y="650234"/>
                    <a:pt x="325117" y="650234"/>
                  </a:cubicBezTo>
                  <a:cubicBezTo>
                    <a:pt x="504415" y="650234"/>
                    <a:pt x="650234" y="504425"/>
                    <a:pt x="650234" y="325117"/>
                  </a:cubicBezTo>
                  <a:cubicBezTo>
                    <a:pt x="650234" y="145818"/>
                    <a:pt x="504415" y="0"/>
                    <a:pt x="325117" y="0"/>
                  </a:cubicBezTo>
                  <a:close/>
                  <a:moveTo>
                    <a:pt x="325117" y="487680"/>
                  </a:moveTo>
                  <a:cubicBezTo>
                    <a:pt x="235467" y="487680"/>
                    <a:pt x="162553" y="414776"/>
                    <a:pt x="162553" y="325117"/>
                  </a:cubicBezTo>
                  <a:cubicBezTo>
                    <a:pt x="162553" y="235468"/>
                    <a:pt x="235458" y="162554"/>
                    <a:pt x="325117" y="162554"/>
                  </a:cubicBezTo>
                  <a:cubicBezTo>
                    <a:pt x="414776" y="162554"/>
                    <a:pt x="487680" y="235458"/>
                    <a:pt x="487680" y="325117"/>
                  </a:cubicBezTo>
                  <a:cubicBezTo>
                    <a:pt x="487671" y="414776"/>
                    <a:pt x="414766" y="487680"/>
                    <a:pt x="325117"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10" name="Freeform: Shape 4109">
              <a:extLst>
                <a:ext uri="{FF2B5EF4-FFF2-40B4-BE49-F238E27FC236}">
                  <a16:creationId xmlns:a16="http://schemas.microsoft.com/office/drawing/2014/main" id="{22665344-C347-43F6-A62D-9A48ADFF40B5}"/>
                </a:ext>
              </a:extLst>
            </p:cNvPr>
            <p:cNvSpPr/>
            <p:nvPr/>
          </p:nvSpPr>
          <p:spPr>
            <a:xfrm>
              <a:off x="3657600" y="4648200"/>
              <a:ext cx="650233" cy="650233"/>
            </a:xfrm>
            <a:custGeom>
              <a:avLst/>
              <a:gdLst>
                <a:gd name="connsiteX0" fmla="*/ 325117 w 650233"/>
                <a:gd name="connsiteY0" fmla="*/ 0 h 650233"/>
                <a:gd name="connsiteX1" fmla="*/ 0 w 650233"/>
                <a:gd name="connsiteY1" fmla="*/ 325117 h 650233"/>
                <a:gd name="connsiteX2" fmla="*/ 325117 w 650233"/>
                <a:gd name="connsiteY2" fmla="*/ 650234 h 650233"/>
                <a:gd name="connsiteX3" fmla="*/ 650234 w 650233"/>
                <a:gd name="connsiteY3" fmla="*/ 325117 h 650233"/>
                <a:gd name="connsiteX4" fmla="*/ 325117 w 650233"/>
                <a:gd name="connsiteY4" fmla="*/ 0 h 650233"/>
                <a:gd name="connsiteX5" fmla="*/ 325117 w 650233"/>
                <a:gd name="connsiteY5" fmla="*/ 487680 h 650233"/>
                <a:gd name="connsiteX6" fmla="*/ 162554 w 650233"/>
                <a:gd name="connsiteY6" fmla="*/ 325117 h 650233"/>
                <a:gd name="connsiteX7" fmla="*/ 325117 w 650233"/>
                <a:gd name="connsiteY7" fmla="*/ 162554 h 650233"/>
                <a:gd name="connsiteX8" fmla="*/ 487680 w 650233"/>
                <a:gd name="connsiteY8" fmla="*/ 325117 h 650233"/>
                <a:gd name="connsiteX9" fmla="*/ 325117 w 650233"/>
                <a:gd name="connsiteY9" fmla="*/ 487680 h 65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33">
                  <a:moveTo>
                    <a:pt x="325117" y="0"/>
                  </a:moveTo>
                  <a:cubicBezTo>
                    <a:pt x="145818" y="0"/>
                    <a:pt x="0" y="145818"/>
                    <a:pt x="0" y="325117"/>
                  </a:cubicBezTo>
                  <a:cubicBezTo>
                    <a:pt x="0" y="504415"/>
                    <a:pt x="145818" y="650234"/>
                    <a:pt x="325117" y="650234"/>
                  </a:cubicBezTo>
                  <a:cubicBezTo>
                    <a:pt x="504425" y="650234"/>
                    <a:pt x="650234" y="504415"/>
                    <a:pt x="650234" y="325117"/>
                  </a:cubicBezTo>
                  <a:cubicBezTo>
                    <a:pt x="650234" y="145818"/>
                    <a:pt x="504425" y="0"/>
                    <a:pt x="325117" y="0"/>
                  </a:cubicBezTo>
                  <a:close/>
                  <a:moveTo>
                    <a:pt x="325117" y="487680"/>
                  </a:moveTo>
                  <a:cubicBezTo>
                    <a:pt x="235468" y="487680"/>
                    <a:pt x="162554" y="414776"/>
                    <a:pt x="162554" y="325117"/>
                  </a:cubicBezTo>
                  <a:cubicBezTo>
                    <a:pt x="162554" y="235458"/>
                    <a:pt x="235458" y="162554"/>
                    <a:pt x="325117" y="162554"/>
                  </a:cubicBezTo>
                  <a:cubicBezTo>
                    <a:pt x="414766" y="162554"/>
                    <a:pt x="487680" y="235458"/>
                    <a:pt x="487680" y="325117"/>
                  </a:cubicBezTo>
                  <a:cubicBezTo>
                    <a:pt x="487680" y="414776"/>
                    <a:pt x="414776" y="487680"/>
                    <a:pt x="325117"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11" name="Freeform: Shape 4110">
              <a:extLst>
                <a:ext uri="{FF2B5EF4-FFF2-40B4-BE49-F238E27FC236}">
                  <a16:creationId xmlns:a16="http://schemas.microsoft.com/office/drawing/2014/main" id="{1156A505-FE45-45DC-BD11-F65C5D544F2D}"/>
                </a:ext>
              </a:extLst>
            </p:cNvPr>
            <p:cNvSpPr/>
            <p:nvPr/>
          </p:nvSpPr>
          <p:spPr>
            <a:xfrm>
              <a:off x="7233881" y="1722040"/>
              <a:ext cx="863763" cy="501170"/>
            </a:xfrm>
            <a:custGeom>
              <a:avLst/>
              <a:gdLst>
                <a:gd name="connsiteX0" fmla="*/ 817801 w 863763"/>
                <a:gd name="connsiteY0" fmla="*/ 346656 h 501170"/>
                <a:gd name="connsiteX1" fmla="*/ 116599 w 863763"/>
                <a:gd name="connsiteY1" fmla="*/ 8128 h 501170"/>
                <a:gd name="connsiteX2" fmla="*/ 8091 w 863763"/>
                <a:gd name="connsiteY2" fmla="*/ 46009 h 501170"/>
                <a:gd name="connsiteX3" fmla="*/ 45971 w 863763"/>
                <a:gd name="connsiteY3" fmla="*/ 154518 h 501170"/>
                <a:gd name="connsiteX4" fmla="*/ 747173 w 863763"/>
                <a:gd name="connsiteY4" fmla="*/ 493046 h 501170"/>
                <a:gd name="connsiteX5" fmla="*/ 782445 w 863763"/>
                <a:gd name="connsiteY5" fmla="*/ 501171 h 501170"/>
                <a:gd name="connsiteX6" fmla="*/ 855673 w 863763"/>
                <a:gd name="connsiteY6" fmla="*/ 455165 h 501170"/>
                <a:gd name="connsiteX7" fmla="*/ 817801 w 863763"/>
                <a:gd name="connsiteY7" fmla="*/ 346656 h 501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763" h="501170">
                  <a:moveTo>
                    <a:pt x="817801" y="346656"/>
                  </a:moveTo>
                  <a:lnTo>
                    <a:pt x="116599" y="8128"/>
                  </a:lnTo>
                  <a:cubicBezTo>
                    <a:pt x="76118" y="-11465"/>
                    <a:pt x="27598" y="5604"/>
                    <a:pt x="8091" y="46009"/>
                  </a:cubicBezTo>
                  <a:cubicBezTo>
                    <a:pt x="-11417" y="86404"/>
                    <a:pt x="5566" y="135011"/>
                    <a:pt x="45971" y="154518"/>
                  </a:cubicBezTo>
                  <a:lnTo>
                    <a:pt x="747173" y="493046"/>
                  </a:lnTo>
                  <a:cubicBezTo>
                    <a:pt x="758556" y="498570"/>
                    <a:pt x="770586" y="501171"/>
                    <a:pt x="782445" y="501171"/>
                  </a:cubicBezTo>
                  <a:cubicBezTo>
                    <a:pt x="812677" y="501171"/>
                    <a:pt x="841699" y="484264"/>
                    <a:pt x="855673" y="455165"/>
                  </a:cubicBezTo>
                  <a:cubicBezTo>
                    <a:pt x="875180" y="414769"/>
                    <a:pt x="858197" y="366163"/>
                    <a:pt x="817801" y="346656"/>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12" name="Freeform: Shape 4111">
              <a:extLst>
                <a:ext uri="{FF2B5EF4-FFF2-40B4-BE49-F238E27FC236}">
                  <a16:creationId xmlns:a16="http://schemas.microsoft.com/office/drawing/2014/main" id="{0C2CD19D-BF98-4A50-9697-AFE4C82D2786}"/>
                </a:ext>
              </a:extLst>
            </p:cNvPr>
            <p:cNvSpPr/>
            <p:nvPr/>
          </p:nvSpPr>
          <p:spPr>
            <a:xfrm>
              <a:off x="6990083" y="5217156"/>
              <a:ext cx="650233" cy="650243"/>
            </a:xfrm>
            <a:custGeom>
              <a:avLst/>
              <a:gdLst>
                <a:gd name="connsiteX0" fmla="*/ 325117 w 650233"/>
                <a:gd name="connsiteY0" fmla="*/ 0 h 650243"/>
                <a:gd name="connsiteX1" fmla="*/ 0 w 650233"/>
                <a:gd name="connsiteY1" fmla="*/ 325117 h 650243"/>
                <a:gd name="connsiteX2" fmla="*/ 325117 w 650233"/>
                <a:gd name="connsiteY2" fmla="*/ 650243 h 650243"/>
                <a:gd name="connsiteX3" fmla="*/ 650234 w 650233"/>
                <a:gd name="connsiteY3" fmla="*/ 325126 h 650243"/>
                <a:gd name="connsiteX4" fmla="*/ 325117 w 650233"/>
                <a:gd name="connsiteY4" fmla="*/ 0 h 650243"/>
                <a:gd name="connsiteX5" fmla="*/ 325117 w 650233"/>
                <a:gd name="connsiteY5" fmla="*/ 487680 h 650243"/>
                <a:gd name="connsiteX6" fmla="*/ 162554 w 650233"/>
                <a:gd name="connsiteY6" fmla="*/ 325117 h 650243"/>
                <a:gd name="connsiteX7" fmla="*/ 325117 w 650233"/>
                <a:gd name="connsiteY7" fmla="*/ 162563 h 650243"/>
                <a:gd name="connsiteX8" fmla="*/ 487680 w 650233"/>
                <a:gd name="connsiteY8" fmla="*/ 325126 h 650243"/>
                <a:gd name="connsiteX9" fmla="*/ 325117 w 650233"/>
                <a:gd name="connsiteY9" fmla="*/ 487680 h 650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43">
                  <a:moveTo>
                    <a:pt x="325117" y="0"/>
                  </a:moveTo>
                  <a:cubicBezTo>
                    <a:pt x="145809" y="0"/>
                    <a:pt x="0" y="145818"/>
                    <a:pt x="0" y="325117"/>
                  </a:cubicBezTo>
                  <a:cubicBezTo>
                    <a:pt x="0" y="504415"/>
                    <a:pt x="145809" y="650243"/>
                    <a:pt x="325117" y="650243"/>
                  </a:cubicBezTo>
                  <a:cubicBezTo>
                    <a:pt x="504425" y="650243"/>
                    <a:pt x="650234" y="504425"/>
                    <a:pt x="650234" y="325126"/>
                  </a:cubicBezTo>
                  <a:cubicBezTo>
                    <a:pt x="650234" y="145828"/>
                    <a:pt x="504425" y="0"/>
                    <a:pt x="325117" y="0"/>
                  </a:cubicBezTo>
                  <a:close/>
                  <a:moveTo>
                    <a:pt x="325117" y="487680"/>
                  </a:moveTo>
                  <a:cubicBezTo>
                    <a:pt x="235468" y="487680"/>
                    <a:pt x="162554" y="414776"/>
                    <a:pt x="162554" y="325117"/>
                  </a:cubicBezTo>
                  <a:cubicBezTo>
                    <a:pt x="162554" y="235458"/>
                    <a:pt x="235468" y="162563"/>
                    <a:pt x="325117" y="162563"/>
                  </a:cubicBezTo>
                  <a:cubicBezTo>
                    <a:pt x="414766" y="162563"/>
                    <a:pt x="487680" y="235468"/>
                    <a:pt x="487680" y="325126"/>
                  </a:cubicBezTo>
                  <a:cubicBezTo>
                    <a:pt x="487680" y="414785"/>
                    <a:pt x="414766" y="487680"/>
                    <a:pt x="325117"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13" name="Freeform: Shape 4112">
              <a:extLst>
                <a:ext uri="{FF2B5EF4-FFF2-40B4-BE49-F238E27FC236}">
                  <a16:creationId xmlns:a16="http://schemas.microsoft.com/office/drawing/2014/main" id="{A20AD5F7-BE1B-4778-B742-7D7B7D39200E}"/>
                </a:ext>
              </a:extLst>
            </p:cNvPr>
            <p:cNvSpPr/>
            <p:nvPr/>
          </p:nvSpPr>
          <p:spPr>
            <a:xfrm>
              <a:off x="6339798" y="4973233"/>
              <a:ext cx="863767" cy="501183"/>
            </a:xfrm>
            <a:custGeom>
              <a:avLst/>
              <a:gdLst>
                <a:gd name="connsiteX0" fmla="*/ 817801 w 863767"/>
                <a:gd name="connsiteY0" fmla="*/ 346669 h 501183"/>
                <a:gd name="connsiteX1" fmla="*/ 116599 w 863767"/>
                <a:gd name="connsiteY1" fmla="*/ 8141 h 501183"/>
                <a:gd name="connsiteX2" fmla="*/ 8091 w 863767"/>
                <a:gd name="connsiteY2" fmla="*/ 46022 h 501183"/>
                <a:gd name="connsiteX3" fmla="*/ 45971 w 863767"/>
                <a:gd name="connsiteY3" fmla="*/ 154531 h 501183"/>
                <a:gd name="connsiteX4" fmla="*/ 747173 w 863767"/>
                <a:gd name="connsiteY4" fmla="*/ 493059 h 501183"/>
                <a:gd name="connsiteX5" fmla="*/ 782445 w 863767"/>
                <a:gd name="connsiteY5" fmla="*/ 501184 h 501183"/>
                <a:gd name="connsiteX6" fmla="*/ 855682 w 863767"/>
                <a:gd name="connsiteY6" fmla="*/ 455178 h 501183"/>
                <a:gd name="connsiteX7" fmla="*/ 817801 w 863767"/>
                <a:gd name="connsiteY7" fmla="*/ 346669 h 50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767" h="501183">
                  <a:moveTo>
                    <a:pt x="817801" y="346669"/>
                  </a:moveTo>
                  <a:lnTo>
                    <a:pt x="116599" y="8141"/>
                  </a:lnTo>
                  <a:cubicBezTo>
                    <a:pt x="76118" y="-11452"/>
                    <a:pt x="27598" y="5541"/>
                    <a:pt x="8091" y="46022"/>
                  </a:cubicBezTo>
                  <a:cubicBezTo>
                    <a:pt x="-11417" y="86417"/>
                    <a:pt x="5566" y="135023"/>
                    <a:pt x="45971" y="154531"/>
                  </a:cubicBezTo>
                  <a:lnTo>
                    <a:pt x="747173" y="493059"/>
                  </a:lnTo>
                  <a:cubicBezTo>
                    <a:pt x="758556" y="498583"/>
                    <a:pt x="770586" y="501184"/>
                    <a:pt x="782445" y="501184"/>
                  </a:cubicBezTo>
                  <a:cubicBezTo>
                    <a:pt x="812677" y="501184"/>
                    <a:pt x="841700" y="484277"/>
                    <a:pt x="855682" y="455178"/>
                  </a:cubicBezTo>
                  <a:cubicBezTo>
                    <a:pt x="875180" y="414773"/>
                    <a:pt x="858197" y="366176"/>
                    <a:pt x="817801" y="346669"/>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14" name="Freeform: Shape 4113">
              <a:extLst>
                <a:ext uri="{FF2B5EF4-FFF2-40B4-BE49-F238E27FC236}">
                  <a16:creationId xmlns:a16="http://schemas.microsoft.com/office/drawing/2014/main" id="{DC4452BB-D7DD-42D4-BC54-4450A09F865B}"/>
                </a:ext>
              </a:extLst>
            </p:cNvPr>
            <p:cNvSpPr/>
            <p:nvPr/>
          </p:nvSpPr>
          <p:spPr>
            <a:xfrm>
              <a:off x="5770883" y="3185159"/>
              <a:ext cx="650233" cy="650233"/>
            </a:xfrm>
            <a:custGeom>
              <a:avLst/>
              <a:gdLst>
                <a:gd name="connsiteX0" fmla="*/ 325117 w 650233"/>
                <a:gd name="connsiteY0" fmla="*/ 0 h 650233"/>
                <a:gd name="connsiteX1" fmla="*/ 0 w 650233"/>
                <a:gd name="connsiteY1" fmla="*/ 325117 h 650233"/>
                <a:gd name="connsiteX2" fmla="*/ 325117 w 650233"/>
                <a:gd name="connsiteY2" fmla="*/ 650234 h 650233"/>
                <a:gd name="connsiteX3" fmla="*/ 650234 w 650233"/>
                <a:gd name="connsiteY3" fmla="*/ 325117 h 650233"/>
                <a:gd name="connsiteX4" fmla="*/ 325117 w 650233"/>
                <a:gd name="connsiteY4" fmla="*/ 0 h 650233"/>
                <a:gd name="connsiteX5" fmla="*/ 325117 w 650233"/>
                <a:gd name="connsiteY5" fmla="*/ 487680 h 650233"/>
                <a:gd name="connsiteX6" fmla="*/ 162554 w 650233"/>
                <a:gd name="connsiteY6" fmla="*/ 325117 h 650233"/>
                <a:gd name="connsiteX7" fmla="*/ 325117 w 650233"/>
                <a:gd name="connsiteY7" fmla="*/ 162554 h 650233"/>
                <a:gd name="connsiteX8" fmla="*/ 487680 w 650233"/>
                <a:gd name="connsiteY8" fmla="*/ 325117 h 650233"/>
                <a:gd name="connsiteX9" fmla="*/ 325117 w 650233"/>
                <a:gd name="connsiteY9" fmla="*/ 487680 h 65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33">
                  <a:moveTo>
                    <a:pt x="325117" y="0"/>
                  </a:moveTo>
                  <a:cubicBezTo>
                    <a:pt x="145809" y="0"/>
                    <a:pt x="0" y="145818"/>
                    <a:pt x="0" y="325117"/>
                  </a:cubicBezTo>
                  <a:cubicBezTo>
                    <a:pt x="0" y="504425"/>
                    <a:pt x="145818" y="650234"/>
                    <a:pt x="325117" y="650234"/>
                  </a:cubicBezTo>
                  <a:cubicBezTo>
                    <a:pt x="504425" y="650234"/>
                    <a:pt x="650234" y="504415"/>
                    <a:pt x="650234" y="325117"/>
                  </a:cubicBezTo>
                  <a:cubicBezTo>
                    <a:pt x="650234" y="145818"/>
                    <a:pt x="504425" y="0"/>
                    <a:pt x="325117" y="0"/>
                  </a:cubicBezTo>
                  <a:close/>
                  <a:moveTo>
                    <a:pt x="325117" y="487680"/>
                  </a:moveTo>
                  <a:cubicBezTo>
                    <a:pt x="235467" y="487680"/>
                    <a:pt x="162554" y="414776"/>
                    <a:pt x="162554" y="325117"/>
                  </a:cubicBezTo>
                  <a:cubicBezTo>
                    <a:pt x="162554" y="235468"/>
                    <a:pt x="235458" y="162554"/>
                    <a:pt x="325117" y="162554"/>
                  </a:cubicBezTo>
                  <a:cubicBezTo>
                    <a:pt x="414766" y="162554"/>
                    <a:pt x="487680" y="235458"/>
                    <a:pt x="487680" y="325117"/>
                  </a:cubicBezTo>
                  <a:cubicBezTo>
                    <a:pt x="487680" y="414776"/>
                    <a:pt x="414766" y="487680"/>
                    <a:pt x="325117"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15" name="Freeform: Shape 4114">
              <a:extLst>
                <a:ext uri="{FF2B5EF4-FFF2-40B4-BE49-F238E27FC236}">
                  <a16:creationId xmlns:a16="http://schemas.microsoft.com/office/drawing/2014/main" id="{C0EBB9BF-A50C-4435-A7A4-72E71EC51430}"/>
                </a:ext>
              </a:extLst>
            </p:cNvPr>
            <p:cNvSpPr/>
            <p:nvPr/>
          </p:nvSpPr>
          <p:spPr>
            <a:xfrm>
              <a:off x="5283179" y="2860087"/>
              <a:ext cx="701240" cy="582332"/>
            </a:xfrm>
            <a:custGeom>
              <a:avLst/>
              <a:gdLst>
                <a:gd name="connsiteX0" fmla="*/ 669927 w 701240"/>
                <a:gd name="connsiteY0" fmla="*/ 436915 h 582332"/>
                <a:gd name="connsiteX1" fmla="*/ 131288 w 701240"/>
                <a:gd name="connsiteY1" fmla="*/ 17100 h 582332"/>
                <a:gd name="connsiteX2" fmla="*/ 17169 w 701240"/>
                <a:gd name="connsiteY2" fmla="*/ 31245 h 582332"/>
                <a:gd name="connsiteX3" fmla="*/ 31314 w 701240"/>
                <a:gd name="connsiteY3" fmla="*/ 145364 h 582332"/>
                <a:gd name="connsiteX4" fmla="*/ 569952 w 701240"/>
                <a:gd name="connsiteY4" fmla="*/ 565179 h 582332"/>
                <a:gd name="connsiteX5" fmla="*/ 619864 w 701240"/>
                <a:gd name="connsiteY5" fmla="*/ 582333 h 582332"/>
                <a:gd name="connsiteX6" fmla="*/ 684072 w 701240"/>
                <a:gd name="connsiteY6" fmla="*/ 551043 h 582332"/>
                <a:gd name="connsiteX7" fmla="*/ 669927 w 701240"/>
                <a:gd name="connsiteY7" fmla="*/ 436915 h 58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1240" h="582332">
                  <a:moveTo>
                    <a:pt x="669927" y="436915"/>
                  </a:moveTo>
                  <a:lnTo>
                    <a:pt x="131288" y="17100"/>
                  </a:lnTo>
                  <a:cubicBezTo>
                    <a:pt x="95846" y="-10293"/>
                    <a:pt x="44811" y="-4197"/>
                    <a:pt x="17169" y="31245"/>
                  </a:cubicBezTo>
                  <a:cubicBezTo>
                    <a:pt x="-10387" y="66688"/>
                    <a:pt x="-4129" y="117723"/>
                    <a:pt x="31314" y="145364"/>
                  </a:cubicBezTo>
                  <a:lnTo>
                    <a:pt x="569952" y="565179"/>
                  </a:lnTo>
                  <a:cubicBezTo>
                    <a:pt x="584830" y="576723"/>
                    <a:pt x="602385" y="582333"/>
                    <a:pt x="619864" y="582333"/>
                  </a:cubicBezTo>
                  <a:cubicBezTo>
                    <a:pt x="644086" y="582333"/>
                    <a:pt x="667984" y="571608"/>
                    <a:pt x="684072" y="551043"/>
                  </a:cubicBezTo>
                  <a:cubicBezTo>
                    <a:pt x="711627" y="515591"/>
                    <a:pt x="705369" y="464547"/>
                    <a:pt x="669927" y="436915"/>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16" name="Freeform: Shape 4115">
              <a:extLst>
                <a:ext uri="{FF2B5EF4-FFF2-40B4-BE49-F238E27FC236}">
                  <a16:creationId xmlns:a16="http://schemas.microsoft.com/office/drawing/2014/main" id="{65F6BD86-58D1-452E-A712-BF6F2E0565E0}"/>
                </a:ext>
              </a:extLst>
            </p:cNvPr>
            <p:cNvSpPr/>
            <p:nvPr/>
          </p:nvSpPr>
          <p:spPr>
            <a:xfrm>
              <a:off x="6664956" y="3103883"/>
              <a:ext cx="1788166" cy="1788166"/>
            </a:xfrm>
            <a:custGeom>
              <a:avLst/>
              <a:gdLst>
                <a:gd name="connsiteX0" fmla="*/ 894083 w 1788166"/>
                <a:gd name="connsiteY0" fmla="*/ 0 h 1788166"/>
                <a:gd name="connsiteX1" fmla="*/ 0 w 1788166"/>
                <a:gd name="connsiteY1" fmla="*/ 894083 h 1788166"/>
                <a:gd name="connsiteX2" fmla="*/ 894083 w 1788166"/>
                <a:gd name="connsiteY2" fmla="*/ 1788166 h 1788166"/>
                <a:gd name="connsiteX3" fmla="*/ 1788166 w 1788166"/>
                <a:gd name="connsiteY3" fmla="*/ 894083 h 1788166"/>
                <a:gd name="connsiteX4" fmla="*/ 894083 w 1788166"/>
                <a:gd name="connsiteY4" fmla="*/ 0 h 1788166"/>
                <a:gd name="connsiteX5" fmla="*/ 894083 w 1788166"/>
                <a:gd name="connsiteY5" fmla="*/ 1625594 h 1788166"/>
                <a:gd name="connsiteX6" fmla="*/ 162563 w 1788166"/>
                <a:gd name="connsiteY6" fmla="*/ 894074 h 1788166"/>
                <a:gd name="connsiteX7" fmla="*/ 894083 w 1788166"/>
                <a:gd name="connsiteY7" fmla="*/ 162554 h 1788166"/>
                <a:gd name="connsiteX8" fmla="*/ 1625603 w 1788166"/>
                <a:gd name="connsiteY8" fmla="*/ 894074 h 1788166"/>
                <a:gd name="connsiteX9" fmla="*/ 894083 w 1788166"/>
                <a:gd name="connsiteY9" fmla="*/ 1625594 h 17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8166" h="1788166">
                  <a:moveTo>
                    <a:pt x="894083" y="0"/>
                  </a:moveTo>
                  <a:cubicBezTo>
                    <a:pt x="401117" y="0"/>
                    <a:pt x="0" y="401117"/>
                    <a:pt x="0" y="894083"/>
                  </a:cubicBezTo>
                  <a:cubicBezTo>
                    <a:pt x="0" y="1387050"/>
                    <a:pt x="401117" y="1788166"/>
                    <a:pt x="894083" y="1788166"/>
                  </a:cubicBezTo>
                  <a:cubicBezTo>
                    <a:pt x="1387050" y="1788166"/>
                    <a:pt x="1788166" y="1387050"/>
                    <a:pt x="1788166" y="894083"/>
                  </a:cubicBezTo>
                  <a:cubicBezTo>
                    <a:pt x="1788166" y="401117"/>
                    <a:pt x="1387050" y="0"/>
                    <a:pt x="894083" y="0"/>
                  </a:cubicBezTo>
                  <a:close/>
                  <a:moveTo>
                    <a:pt x="894083" y="1625594"/>
                  </a:moveTo>
                  <a:cubicBezTo>
                    <a:pt x="490690" y="1625594"/>
                    <a:pt x="162563" y="1297467"/>
                    <a:pt x="162563" y="894074"/>
                  </a:cubicBezTo>
                  <a:cubicBezTo>
                    <a:pt x="162563" y="490680"/>
                    <a:pt x="490690" y="162554"/>
                    <a:pt x="894083" y="162554"/>
                  </a:cubicBezTo>
                  <a:cubicBezTo>
                    <a:pt x="1297476" y="162554"/>
                    <a:pt x="1625603" y="490680"/>
                    <a:pt x="1625603" y="894074"/>
                  </a:cubicBezTo>
                  <a:cubicBezTo>
                    <a:pt x="1625603" y="1297467"/>
                    <a:pt x="1297476" y="1625594"/>
                    <a:pt x="894083" y="1625594"/>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17" name="Freeform: Shape 4116">
              <a:extLst>
                <a:ext uri="{FF2B5EF4-FFF2-40B4-BE49-F238E27FC236}">
                  <a16:creationId xmlns:a16="http://schemas.microsoft.com/office/drawing/2014/main" id="{26E3A46E-2D83-4B07-80C4-514590F9CCFD}"/>
                </a:ext>
              </a:extLst>
            </p:cNvPr>
            <p:cNvSpPr/>
            <p:nvPr/>
          </p:nvSpPr>
          <p:spPr>
            <a:xfrm>
              <a:off x="7233923" y="3429000"/>
              <a:ext cx="650233" cy="650233"/>
            </a:xfrm>
            <a:custGeom>
              <a:avLst/>
              <a:gdLst>
                <a:gd name="connsiteX0" fmla="*/ 325117 w 650233"/>
                <a:gd name="connsiteY0" fmla="*/ 0 h 650233"/>
                <a:gd name="connsiteX1" fmla="*/ 0 w 650233"/>
                <a:gd name="connsiteY1" fmla="*/ 325117 h 650233"/>
                <a:gd name="connsiteX2" fmla="*/ 325117 w 650233"/>
                <a:gd name="connsiteY2" fmla="*/ 650234 h 650233"/>
                <a:gd name="connsiteX3" fmla="*/ 650234 w 650233"/>
                <a:gd name="connsiteY3" fmla="*/ 325117 h 650233"/>
                <a:gd name="connsiteX4" fmla="*/ 325117 w 650233"/>
                <a:gd name="connsiteY4" fmla="*/ 0 h 650233"/>
                <a:gd name="connsiteX5" fmla="*/ 325117 w 650233"/>
                <a:gd name="connsiteY5" fmla="*/ 487680 h 650233"/>
                <a:gd name="connsiteX6" fmla="*/ 162553 w 650233"/>
                <a:gd name="connsiteY6" fmla="*/ 325117 h 650233"/>
                <a:gd name="connsiteX7" fmla="*/ 325117 w 650233"/>
                <a:gd name="connsiteY7" fmla="*/ 162554 h 650233"/>
                <a:gd name="connsiteX8" fmla="*/ 487680 w 650233"/>
                <a:gd name="connsiteY8" fmla="*/ 325117 h 650233"/>
                <a:gd name="connsiteX9" fmla="*/ 325117 w 650233"/>
                <a:gd name="connsiteY9" fmla="*/ 487680 h 65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33">
                  <a:moveTo>
                    <a:pt x="325117" y="0"/>
                  </a:moveTo>
                  <a:cubicBezTo>
                    <a:pt x="145809" y="0"/>
                    <a:pt x="0" y="145818"/>
                    <a:pt x="0" y="325117"/>
                  </a:cubicBezTo>
                  <a:cubicBezTo>
                    <a:pt x="0" y="504425"/>
                    <a:pt x="145818" y="650234"/>
                    <a:pt x="325117" y="650234"/>
                  </a:cubicBezTo>
                  <a:cubicBezTo>
                    <a:pt x="504425" y="650234"/>
                    <a:pt x="650234" y="504415"/>
                    <a:pt x="650234" y="325117"/>
                  </a:cubicBezTo>
                  <a:cubicBezTo>
                    <a:pt x="650234" y="145818"/>
                    <a:pt x="504425" y="0"/>
                    <a:pt x="325117" y="0"/>
                  </a:cubicBezTo>
                  <a:close/>
                  <a:moveTo>
                    <a:pt x="325117" y="487680"/>
                  </a:moveTo>
                  <a:cubicBezTo>
                    <a:pt x="235467" y="487680"/>
                    <a:pt x="162553" y="414776"/>
                    <a:pt x="162553" y="325117"/>
                  </a:cubicBezTo>
                  <a:cubicBezTo>
                    <a:pt x="162553" y="235468"/>
                    <a:pt x="235458" y="162554"/>
                    <a:pt x="325117" y="162554"/>
                  </a:cubicBezTo>
                  <a:cubicBezTo>
                    <a:pt x="414766" y="162554"/>
                    <a:pt x="487680" y="235458"/>
                    <a:pt x="487680" y="325117"/>
                  </a:cubicBezTo>
                  <a:cubicBezTo>
                    <a:pt x="487680" y="414776"/>
                    <a:pt x="414766" y="487680"/>
                    <a:pt x="325117"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18" name="Freeform: Shape 4117">
              <a:extLst>
                <a:ext uri="{FF2B5EF4-FFF2-40B4-BE49-F238E27FC236}">
                  <a16:creationId xmlns:a16="http://schemas.microsoft.com/office/drawing/2014/main" id="{79540446-EFDC-4FE0-B10D-992FC7A0CB0F}"/>
                </a:ext>
              </a:extLst>
            </p:cNvPr>
            <p:cNvSpPr/>
            <p:nvPr/>
          </p:nvSpPr>
          <p:spPr>
            <a:xfrm>
              <a:off x="7071359" y="4241796"/>
              <a:ext cx="975359" cy="650243"/>
            </a:xfrm>
            <a:custGeom>
              <a:avLst/>
              <a:gdLst>
                <a:gd name="connsiteX0" fmla="*/ 723472 w 975359"/>
                <a:gd name="connsiteY0" fmla="*/ 0 h 650243"/>
                <a:gd name="connsiteX1" fmla="*/ 251889 w 975359"/>
                <a:gd name="connsiteY1" fmla="*/ 0 h 650243"/>
                <a:gd name="connsiteX2" fmla="*/ 0 w 975359"/>
                <a:gd name="connsiteY2" fmla="*/ 245059 h 650243"/>
                <a:gd name="connsiteX3" fmla="*/ 0 w 975359"/>
                <a:gd name="connsiteY3" fmla="*/ 459314 h 650243"/>
                <a:gd name="connsiteX4" fmla="*/ 40557 w 975359"/>
                <a:gd name="connsiteY4" fmla="*/ 529704 h 650243"/>
                <a:gd name="connsiteX5" fmla="*/ 487680 w 975359"/>
                <a:gd name="connsiteY5" fmla="*/ 650243 h 650243"/>
                <a:gd name="connsiteX6" fmla="*/ 934803 w 975359"/>
                <a:gd name="connsiteY6" fmla="*/ 529704 h 650243"/>
                <a:gd name="connsiteX7" fmla="*/ 975360 w 975359"/>
                <a:gd name="connsiteY7" fmla="*/ 459400 h 650243"/>
                <a:gd name="connsiteX8" fmla="*/ 975360 w 975359"/>
                <a:gd name="connsiteY8" fmla="*/ 245145 h 650243"/>
                <a:gd name="connsiteX9" fmla="*/ 723472 w 975359"/>
                <a:gd name="connsiteY9" fmla="*/ 0 h 650243"/>
                <a:gd name="connsiteX10" fmla="*/ 812797 w 975359"/>
                <a:gd name="connsiteY10" fmla="*/ 410870 h 650243"/>
                <a:gd name="connsiteX11" fmla="*/ 162554 w 975359"/>
                <a:gd name="connsiteY11" fmla="*/ 410870 h 650243"/>
                <a:gd name="connsiteX12" fmla="*/ 162554 w 975359"/>
                <a:gd name="connsiteY12" fmla="*/ 245145 h 650243"/>
                <a:gd name="connsiteX13" fmla="*/ 251879 w 975359"/>
                <a:gd name="connsiteY13" fmla="*/ 162563 h 650243"/>
                <a:gd name="connsiteX14" fmla="*/ 723462 w 975359"/>
                <a:gd name="connsiteY14" fmla="*/ 162563 h 650243"/>
                <a:gd name="connsiteX15" fmla="*/ 812787 w 975359"/>
                <a:gd name="connsiteY15" fmla="*/ 245145 h 650243"/>
                <a:gd name="connsiteX16" fmla="*/ 812787 w 975359"/>
                <a:gd name="connsiteY16" fmla="*/ 410870 h 650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5359" h="650243">
                  <a:moveTo>
                    <a:pt x="723472" y="0"/>
                  </a:moveTo>
                  <a:lnTo>
                    <a:pt x="251889" y="0"/>
                  </a:lnTo>
                  <a:cubicBezTo>
                    <a:pt x="112986" y="0"/>
                    <a:pt x="0" y="109976"/>
                    <a:pt x="0" y="245059"/>
                  </a:cubicBezTo>
                  <a:lnTo>
                    <a:pt x="0" y="459314"/>
                  </a:lnTo>
                  <a:cubicBezTo>
                    <a:pt x="0" y="488328"/>
                    <a:pt x="15440" y="515150"/>
                    <a:pt x="40557" y="529704"/>
                  </a:cubicBezTo>
                  <a:cubicBezTo>
                    <a:pt x="176784" y="608543"/>
                    <a:pt x="331375" y="650243"/>
                    <a:pt x="487680" y="650243"/>
                  </a:cubicBezTo>
                  <a:cubicBezTo>
                    <a:pt x="643985" y="650243"/>
                    <a:pt x="798576" y="608543"/>
                    <a:pt x="934803" y="529704"/>
                  </a:cubicBezTo>
                  <a:cubicBezTo>
                    <a:pt x="959920" y="515236"/>
                    <a:pt x="975360" y="488328"/>
                    <a:pt x="975360" y="459400"/>
                  </a:cubicBezTo>
                  <a:lnTo>
                    <a:pt x="975360" y="245145"/>
                  </a:lnTo>
                  <a:cubicBezTo>
                    <a:pt x="975360" y="109976"/>
                    <a:pt x="862384" y="0"/>
                    <a:pt x="723472" y="0"/>
                  </a:cubicBezTo>
                  <a:close/>
                  <a:moveTo>
                    <a:pt x="812797" y="410870"/>
                  </a:moveTo>
                  <a:cubicBezTo>
                    <a:pt x="610495" y="511654"/>
                    <a:pt x="364865" y="511654"/>
                    <a:pt x="162554" y="410870"/>
                  </a:cubicBezTo>
                  <a:lnTo>
                    <a:pt x="162554" y="245145"/>
                  </a:lnTo>
                  <a:cubicBezTo>
                    <a:pt x="162554" y="199625"/>
                    <a:pt x="202625" y="162563"/>
                    <a:pt x="251879" y="162563"/>
                  </a:cubicBezTo>
                  <a:lnTo>
                    <a:pt x="723462" y="162563"/>
                  </a:lnTo>
                  <a:cubicBezTo>
                    <a:pt x="772716" y="162563"/>
                    <a:pt x="812787" y="199625"/>
                    <a:pt x="812787" y="245145"/>
                  </a:cubicBezTo>
                  <a:lnTo>
                    <a:pt x="812787" y="41087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19" name="Freeform: Shape 4118">
              <a:extLst>
                <a:ext uri="{FF2B5EF4-FFF2-40B4-BE49-F238E27FC236}">
                  <a16:creationId xmlns:a16="http://schemas.microsoft.com/office/drawing/2014/main" id="{4E78FE9A-A3F1-4ABF-B429-A5DD55D9C5FA}"/>
                </a:ext>
              </a:extLst>
            </p:cNvPr>
            <p:cNvSpPr/>
            <p:nvPr/>
          </p:nvSpPr>
          <p:spPr>
            <a:xfrm>
              <a:off x="4714236" y="4079243"/>
              <a:ext cx="1788166" cy="1788156"/>
            </a:xfrm>
            <a:custGeom>
              <a:avLst/>
              <a:gdLst>
                <a:gd name="connsiteX0" fmla="*/ 894083 w 1788166"/>
                <a:gd name="connsiteY0" fmla="*/ 0 h 1788156"/>
                <a:gd name="connsiteX1" fmla="*/ 0 w 1788166"/>
                <a:gd name="connsiteY1" fmla="*/ 894083 h 1788156"/>
                <a:gd name="connsiteX2" fmla="*/ 894083 w 1788166"/>
                <a:gd name="connsiteY2" fmla="*/ 1788157 h 1788156"/>
                <a:gd name="connsiteX3" fmla="*/ 1788166 w 1788166"/>
                <a:gd name="connsiteY3" fmla="*/ 894074 h 1788156"/>
                <a:gd name="connsiteX4" fmla="*/ 894083 w 1788166"/>
                <a:gd name="connsiteY4" fmla="*/ 0 h 1788156"/>
                <a:gd name="connsiteX5" fmla="*/ 894083 w 1788166"/>
                <a:gd name="connsiteY5" fmla="*/ 1625594 h 1788156"/>
                <a:gd name="connsiteX6" fmla="*/ 162563 w 1788166"/>
                <a:gd name="connsiteY6" fmla="*/ 894074 h 1788156"/>
                <a:gd name="connsiteX7" fmla="*/ 894083 w 1788166"/>
                <a:gd name="connsiteY7" fmla="*/ 162554 h 1788156"/>
                <a:gd name="connsiteX8" fmla="*/ 1625603 w 1788166"/>
                <a:gd name="connsiteY8" fmla="*/ 894074 h 1788156"/>
                <a:gd name="connsiteX9" fmla="*/ 894083 w 1788166"/>
                <a:gd name="connsiteY9" fmla="*/ 1625594 h 178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8166" h="1788156">
                  <a:moveTo>
                    <a:pt x="894083" y="0"/>
                  </a:moveTo>
                  <a:cubicBezTo>
                    <a:pt x="401117" y="0"/>
                    <a:pt x="0" y="401117"/>
                    <a:pt x="0" y="894083"/>
                  </a:cubicBezTo>
                  <a:cubicBezTo>
                    <a:pt x="0" y="1387050"/>
                    <a:pt x="401117" y="1788157"/>
                    <a:pt x="894083" y="1788157"/>
                  </a:cubicBezTo>
                  <a:cubicBezTo>
                    <a:pt x="1387050" y="1788157"/>
                    <a:pt x="1788166" y="1387040"/>
                    <a:pt x="1788166" y="894074"/>
                  </a:cubicBezTo>
                  <a:cubicBezTo>
                    <a:pt x="1788166" y="401107"/>
                    <a:pt x="1387050" y="0"/>
                    <a:pt x="894083" y="0"/>
                  </a:cubicBezTo>
                  <a:close/>
                  <a:moveTo>
                    <a:pt x="894083" y="1625594"/>
                  </a:moveTo>
                  <a:cubicBezTo>
                    <a:pt x="490690" y="1625594"/>
                    <a:pt x="162563" y="1297467"/>
                    <a:pt x="162563" y="894074"/>
                  </a:cubicBezTo>
                  <a:cubicBezTo>
                    <a:pt x="162563" y="490681"/>
                    <a:pt x="490690" y="162554"/>
                    <a:pt x="894083" y="162554"/>
                  </a:cubicBezTo>
                  <a:cubicBezTo>
                    <a:pt x="1297477" y="162554"/>
                    <a:pt x="1625603" y="490681"/>
                    <a:pt x="1625603" y="894074"/>
                  </a:cubicBezTo>
                  <a:cubicBezTo>
                    <a:pt x="1625603" y="1297467"/>
                    <a:pt x="1297477" y="1625594"/>
                    <a:pt x="894083" y="1625594"/>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20" name="Freeform: Shape 4119">
              <a:extLst>
                <a:ext uri="{FF2B5EF4-FFF2-40B4-BE49-F238E27FC236}">
                  <a16:creationId xmlns:a16="http://schemas.microsoft.com/office/drawing/2014/main" id="{8CDCEC9C-C78C-4609-A517-86F9A1618469}"/>
                </a:ext>
              </a:extLst>
            </p:cNvPr>
            <p:cNvSpPr/>
            <p:nvPr/>
          </p:nvSpPr>
          <p:spPr>
            <a:xfrm>
              <a:off x="5283203" y="4404359"/>
              <a:ext cx="650233" cy="650233"/>
            </a:xfrm>
            <a:custGeom>
              <a:avLst/>
              <a:gdLst>
                <a:gd name="connsiteX0" fmla="*/ 325117 w 650233"/>
                <a:gd name="connsiteY0" fmla="*/ 0 h 650233"/>
                <a:gd name="connsiteX1" fmla="*/ 0 w 650233"/>
                <a:gd name="connsiteY1" fmla="*/ 325117 h 650233"/>
                <a:gd name="connsiteX2" fmla="*/ 325117 w 650233"/>
                <a:gd name="connsiteY2" fmla="*/ 650234 h 650233"/>
                <a:gd name="connsiteX3" fmla="*/ 650234 w 650233"/>
                <a:gd name="connsiteY3" fmla="*/ 325117 h 650233"/>
                <a:gd name="connsiteX4" fmla="*/ 325117 w 650233"/>
                <a:gd name="connsiteY4" fmla="*/ 0 h 650233"/>
                <a:gd name="connsiteX5" fmla="*/ 325117 w 650233"/>
                <a:gd name="connsiteY5" fmla="*/ 487680 h 650233"/>
                <a:gd name="connsiteX6" fmla="*/ 162554 w 650233"/>
                <a:gd name="connsiteY6" fmla="*/ 325117 h 650233"/>
                <a:gd name="connsiteX7" fmla="*/ 325117 w 650233"/>
                <a:gd name="connsiteY7" fmla="*/ 162554 h 650233"/>
                <a:gd name="connsiteX8" fmla="*/ 487680 w 650233"/>
                <a:gd name="connsiteY8" fmla="*/ 325117 h 650233"/>
                <a:gd name="connsiteX9" fmla="*/ 325117 w 650233"/>
                <a:gd name="connsiteY9" fmla="*/ 487680 h 65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33">
                  <a:moveTo>
                    <a:pt x="325117" y="0"/>
                  </a:moveTo>
                  <a:cubicBezTo>
                    <a:pt x="145809" y="0"/>
                    <a:pt x="0" y="145818"/>
                    <a:pt x="0" y="325117"/>
                  </a:cubicBezTo>
                  <a:cubicBezTo>
                    <a:pt x="0" y="504425"/>
                    <a:pt x="145818" y="650234"/>
                    <a:pt x="325117" y="650234"/>
                  </a:cubicBezTo>
                  <a:cubicBezTo>
                    <a:pt x="504415" y="650234"/>
                    <a:pt x="650234" y="504415"/>
                    <a:pt x="650234" y="325117"/>
                  </a:cubicBezTo>
                  <a:cubicBezTo>
                    <a:pt x="650234" y="145818"/>
                    <a:pt x="504425" y="0"/>
                    <a:pt x="325117" y="0"/>
                  </a:cubicBezTo>
                  <a:close/>
                  <a:moveTo>
                    <a:pt x="325117" y="487680"/>
                  </a:moveTo>
                  <a:cubicBezTo>
                    <a:pt x="235467" y="487680"/>
                    <a:pt x="162554" y="414776"/>
                    <a:pt x="162554" y="325117"/>
                  </a:cubicBezTo>
                  <a:cubicBezTo>
                    <a:pt x="162554" y="235468"/>
                    <a:pt x="235458" y="162554"/>
                    <a:pt x="325117" y="162554"/>
                  </a:cubicBezTo>
                  <a:cubicBezTo>
                    <a:pt x="414766" y="162554"/>
                    <a:pt x="487680" y="235458"/>
                    <a:pt x="487680" y="325117"/>
                  </a:cubicBezTo>
                  <a:cubicBezTo>
                    <a:pt x="487680" y="414776"/>
                    <a:pt x="414766" y="487680"/>
                    <a:pt x="325117"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21" name="Freeform: Shape 4120">
              <a:extLst>
                <a:ext uri="{FF2B5EF4-FFF2-40B4-BE49-F238E27FC236}">
                  <a16:creationId xmlns:a16="http://schemas.microsoft.com/office/drawing/2014/main" id="{8B20D418-F6DE-42F8-B782-16C9DD6E909C}"/>
                </a:ext>
              </a:extLst>
            </p:cNvPr>
            <p:cNvSpPr/>
            <p:nvPr/>
          </p:nvSpPr>
          <p:spPr>
            <a:xfrm>
              <a:off x="5120640" y="5217156"/>
              <a:ext cx="975359" cy="650243"/>
            </a:xfrm>
            <a:custGeom>
              <a:avLst/>
              <a:gdLst>
                <a:gd name="connsiteX0" fmla="*/ 723471 w 975359"/>
                <a:gd name="connsiteY0" fmla="*/ 0 h 650243"/>
                <a:gd name="connsiteX1" fmla="*/ 251889 w 975359"/>
                <a:gd name="connsiteY1" fmla="*/ 0 h 650243"/>
                <a:gd name="connsiteX2" fmla="*/ 0 w 975359"/>
                <a:gd name="connsiteY2" fmla="*/ 245059 h 650243"/>
                <a:gd name="connsiteX3" fmla="*/ 0 w 975359"/>
                <a:gd name="connsiteY3" fmla="*/ 459314 h 650243"/>
                <a:gd name="connsiteX4" fmla="*/ 40557 w 975359"/>
                <a:gd name="connsiteY4" fmla="*/ 529704 h 650243"/>
                <a:gd name="connsiteX5" fmla="*/ 487680 w 975359"/>
                <a:gd name="connsiteY5" fmla="*/ 650243 h 650243"/>
                <a:gd name="connsiteX6" fmla="*/ 934803 w 975359"/>
                <a:gd name="connsiteY6" fmla="*/ 529704 h 650243"/>
                <a:gd name="connsiteX7" fmla="*/ 975360 w 975359"/>
                <a:gd name="connsiteY7" fmla="*/ 459400 h 650243"/>
                <a:gd name="connsiteX8" fmla="*/ 975360 w 975359"/>
                <a:gd name="connsiteY8" fmla="*/ 245145 h 650243"/>
                <a:gd name="connsiteX9" fmla="*/ 723471 w 975359"/>
                <a:gd name="connsiteY9" fmla="*/ 0 h 650243"/>
                <a:gd name="connsiteX10" fmla="*/ 812797 w 975359"/>
                <a:gd name="connsiteY10" fmla="*/ 410870 h 650243"/>
                <a:gd name="connsiteX11" fmla="*/ 162554 w 975359"/>
                <a:gd name="connsiteY11" fmla="*/ 410870 h 650243"/>
                <a:gd name="connsiteX12" fmla="*/ 162554 w 975359"/>
                <a:gd name="connsiteY12" fmla="*/ 245145 h 650243"/>
                <a:gd name="connsiteX13" fmla="*/ 251879 w 975359"/>
                <a:gd name="connsiteY13" fmla="*/ 162563 h 650243"/>
                <a:gd name="connsiteX14" fmla="*/ 723462 w 975359"/>
                <a:gd name="connsiteY14" fmla="*/ 162563 h 650243"/>
                <a:gd name="connsiteX15" fmla="*/ 812787 w 975359"/>
                <a:gd name="connsiteY15" fmla="*/ 245145 h 650243"/>
                <a:gd name="connsiteX16" fmla="*/ 812787 w 975359"/>
                <a:gd name="connsiteY16" fmla="*/ 410870 h 650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5359" h="650243">
                  <a:moveTo>
                    <a:pt x="723471" y="0"/>
                  </a:moveTo>
                  <a:lnTo>
                    <a:pt x="251889" y="0"/>
                  </a:lnTo>
                  <a:cubicBezTo>
                    <a:pt x="112986" y="0"/>
                    <a:pt x="0" y="109976"/>
                    <a:pt x="0" y="245059"/>
                  </a:cubicBezTo>
                  <a:lnTo>
                    <a:pt x="0" y="459314"/>
                  </a:lnTo>
                  <a:cubicBezTo>
                    <a:pt x="0" y="488328"/>
                    <a:pt x="15440" y="515150"/>
                    <a:pt x="40557" y="529704"/>
                  </a:cubicBezTo>
                  <a:cubicBezTo>
                    <a:pt x="176784" y="608543"/>
                    <a:pt x="331375" y="650243"/>
                    <a:pt x="487680" y="650243"/>
                  </a:cubicBezTo>
                  <a:cubicBezTo>
                    <a:pt x="643985" y="650243"/>
                    <a:pt x="798576" y="608543"/>
                    <a:pt x="934803" y="529704"/>
                  </a:cubicBezTo>
                  <a:cubicBezTo>
                    <a:pt x="959920" y="515236"/>
                    <a:pt x="975360" y="488337"/>
                    <a:pt x="975360" y="459400"/>
                  </a:cubicBezTo>
                  <a:lnTo>
                    <a:pt x="975360" y="245145"/>
                  </a:lnTo>
                  <a:cubicBezTo>
                    <a:pt x="975360" y="109976"/>
                    <a:pt x="862384" y="0"/>
                    <a:pt x="723471" y="0"/>
                  </a:cubicBezTo>
                  <a:close/>
                  <a:moveTo>
                    <a:pt x="812797" y="410870"/>
                  </a:moveTo>
                  <a:cubicBezTo>
                    <a:pt x="610486" y="511655"/>
                    <a:pt x="364865" y="511655"/>
                    <a:pt x="162554" y="410870"/>
                  </a:cubicBezTo>
                  <a:lnTo>
                    <a:pt x="162554" y="245145"/>
                  </a:lnTo>
                  <a:cubicBezTo>
                    <a:pt x="162554" y="199625"/>
                    <a:pt x="202625" y="162563"/>
                    <a:pt x="251879" y="162563"/>
                  </a:cubicBezTo>
                  <a:lnTo>
                    <a:pt x="723462" y="162563"/>
                  </a:lnTo>
                  <a:cubicBezTo>
                    <a:pt x="772716" y="162563"/>
                    <a:pt x="812787" y="199625"/>
                    <a:pt x="812787" y="245145"/>
                  </a:cubicBezTo>
                  <a:lnTo>
                    <a:pt x="812787" y="41087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22" name="Freeform: Shape 4121">
              <a:extLst>
                <a:ext uri="{FF2B5EF4-FFF2-40B4-BE49-F238E27FC236}">
                  <a16:creationId xmlns:a16="http://schemas.microsoft.com/office/drawing/2014/main" id="{6E276AA2-7A20-42DD-A35F-B5DB3D793996}"/>
                </a:ext>
              </a:extLst>
            </p:cNvPr>
            <p:cNvSpPr/>
            <p:nvPr/>
          </p:nvSpPr>
          <p:spPr>
            <a:xfrm>
              <a:off x="3657600" y="2047236"/>
              <a:ext cx="1788166" cy="1788166"/>
            </a:xfrm>
            <a:custGeom>
              <a:avLst/>
              <a:gdLst>
                <a:gd name="connsiteX0" fmla="*/ 894083 w 1788166"/>
                <a:gd name="connsiteY0" fmla="*/ 0 h 1788166"/>
                <a:gd name="connsiteX1" fmla="*/ 0 w 1788166"/>
                <a:gd name="connsiteY1" fmla="*/ 894083 h 1788166"/>
                <a:gd name="connsiteX2" fmla="*/ 894083 w 1788166"/>
                <a:gd name="connsiteY2" fmla="*/ 1788166 h 1788166"/>
                <a:gd name="connsiteX3" fmla="*/ 1788166 w 1788166"/>
                <a:gd name="connsiteY3" fmla="*/ 894083 h 1788166"/>
                <a:gd name="connsiteX4" fmla="*/ 894083 w 1788166"/>
                <a:gd name="connsiteY4" fmla="*/ 0 h 1788166"/>
                <a:gd name="connsiteX5" fmla="*/ 894083 w 1788166"/>
                <a:gd name="connsiteY5" fmla="*/ 1625603 h 1788166"/>
                <a:gd name="connsiteX6" fmla="*/ 162563 w 1788166"/>
                <a:gd name="connsiteY6" fmla="*/ 894083 h 1788166"/>
                <a:gd name="connsiteX7" fmla="*/ 894083 w 1788166"/>
                <a:gd name="connsiteY7" fmla="*/ 162563 h 1788166"/>
                <a:gd name="connsiteX8" fmla="*/ 1625603 w 1788166"/>
                <a:gd name="connsiteY8" fmla="*/ 894083 h 1788166"/>
                <a:gd name="connsiteX9" fmla="*/ 894083 w 1788166"/>
                <a:gd name="connsiteY9" fmla="*/ 1625603 h 17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8166" h="1788166">
                  <a:moveTo>
                    <a:pt x="894083" y="0"/>
                  </a:moveTo>
                  <a:cubicBezTo>
                    <a:pt x="401117" y="0"/>
                    <a:pt x="0" y="401117"/>
                    <a:pt x="0" y="894083"/>
                  </a:cubicBezTo>
                  <a:cubicBezTo>
                    <a:pt x="0" y="1387050"/>
                    <a:pt x="401117" y="1788166"/>
                    <a:pt x="894083" y="1788166"/>
                  </a:cubicBezTo>
                  <a:cubicBezTo>
                    <a:pt x="1387050" y="1788166"/>
                    <a:pt x="1788166" y="1387050"/>
                    <a:pt x="1788166" y="894083"/>
                  </a:cubicBezTo>
                  <a:cubicBezTo>
                    <a:pt x="1788157" y="401117"/>
                    <a:pt x="1387040" y="0"/>
                    <a:pt x="894083" y="0"/>
                  </a:cubicBezTo>
                  <a:close/>
                  <a:moveTo>
                    <a:pt x="894083" y="1625603"/>
                  </a:moveTo>
                  <a:cubicBezTo>
                    <a:pt x="490690" y="1625603"/>
                    <a:pt x="162563" y="1297477"/>
                    <a:pt x="162563" y="894083"/>
                  </a:cubicBezTo>
                  <a:cubicBezTo>
                    <a:pt x="162563" y="490690"/>
                    <a:pt x="490690" y="162563"/>
                    <a:pt x="894083" y="162563"/>
                  </a:cubicBezTo>
                  <a:cubicBezTo>
                    <a:pt x="1297477" y="162563"/>
                    <a:pt x="1625603" y="490690"/>
                    <a:pt x="1625603" y="894083"/>
                  </a:cubicBezTo>
                  <a:cubicBezTo>
                    <a:pt x="1625603" y="1297477"/>
                    <a:pt x="1297477" y="1625603"/>
                    <a:pt x="894083" y="1625603"/>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23" name="Freeform: Shape 4122">
              <a:extLst>
                <a:ext uri="{FF2B5EF4-FFF2-40B4-BE49-F238E27FC236}">
                  <a16:creationId xmlns:a16="http://schemas.microsoft.com/office/drawing/2014/main" id="{B6462033-CF54-482B-96ED-B0621901651E}"/>
                </a:ext>
              </a:extLst>
            </p:cNvPr>
            <p:cNvSpPr/>
            <p:nvPr/>
          </p:nvSpPr>
          <p:spPr>
            <a:xfrm>
              <a:off x="4226566" y="2372363"/>
              <a:ext cx="650233" cy="650233"/>
            </a:xfrm>
            <a:custGeom>
              <a:avLst/>
              <a:gdLst>
                <a:gd name="connsiteX0" fmla="*/ 325117 w 650233"/>
                <a:gd name="connsiteY0" fmla="*/ 0 h 650233"/>
                <a:gd name="connsiteX1" fmla="*/ 0 w 650233"/>
                <a:gd name="connsiteY1" fmla="*/ 325117 h 650233"/>
                <a:gd name="connsiteX2" fmla="*/ 325117 w 650233"/>
                <a:gd name="connsiteY2" fmla="*/ 650234 h 650233"/>
                <a:gd name="connsiteX3" fmla="*/ 650234 w 650233"/>
                <a:gd name="connsiteY3" fmla="*/ 325117 h 650233"/>
                <a:gd name="connsiteX4" fmla="*/ 325117 w 650233"/>
                <a:gd name="connsiteY4" fmla="*/ 0 h 650233"/>
                <a:gd name="connsiteX5" fmla="*/ 325117 w 650233"/>
                <a:gd name="connsiteY5" fmla="*/ 487680 h 650233"/>
                <a:gd name="connsiteX6" fmla="*/ 162554 w 650233"/>
                <a:gd name="connsiteY6" fmla="*/ 325117 h 650233"/>
                <a:gd name="connsiteX7" fmla="*/ 325117 w 650233"/>
                <a:gd name="connsiteY7" fmla="*/ 162554 h 650233"/>
                <a:gd name="connsiteX8" fmla="*/ 487680 w 650233"/>
                <a:gd name="connsiteY8" fmla="*/ 325117 h 650233"/>
                <a:gd name="connsiteX9" fmla="*/ 325117 w 650233"/>
                <a:gd name="connsiteY9" fmla="*/ 487680 h 65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33">
                  <a:moveTo>
                    <a:pt x="325117" y="0"/>
                  </a:moveTo>
                  <a:cubicBezTo>
                    <a:pt x="145809" y="0"/>
                    <a:pt x="0" y="145818"/>
                    <a:pt x="0" y="325117"/>
                  </a:cubicBezTo>
                  <a:cubicBezTo>
                    <a:pt x="0" y="504415"/>
                    <a:pt x="145818" y="650234"/>
                    <a:pt x="325117" y="650234"/>
                  </a:cubicBezTo>
                  <a:cubicBezTo>
                    <a:pt x="504425" y="650234"/>
                    <a:pt x="650234" y="504415"/>
                    <a:pt x="650234" y="325117"/>
                  </a:cubicBezTo>
                  <a:cubicBezTo>
                    <a:pt x="650234" y="145818"/>
                    <a:pt x="504415" y="0"/>
                    <a:pt x="325117" y="0"/>
                  </a:cubicBezTo>
                  <a:close/>
                  <a:moveTo>
                    <a:pt x="325117" y="487680"/>
                  </a:moveTo>
                  <a:cubicBezTo>
                    <a:pt x="235468" y="487680"/>
                    <a:pt x="162554" y="414776"/>
                    <a:pt x="162554" y="325117"/>
                  </a:cubicBezTo>
                  <a:cubicBezTo>
                    <a:pt x="162554" y="235458"/>
                    <a:pt x="235458" y="162554"/>
                    <a:pt x="325117" y="162554"/>
                  </a:cubicBezTo>
                  <a:cubicBezTo>
                    <a:pt x="414766" y="162554"/>
                    <a:pt x="487680" y="235458"/>
                    <a:pt x="487680" y="325117"/>
                  </a:cubicBezTo>
                  <a:cubicBezTo>
                    <a:pt x="487680" y="414776"/>
                    <a:pt x="414766" y="487680"/>
                    <a:pt x="325117"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24" name="Freeform: Shape 4123">
              <a:extLst>
                <a:ext uri="{FF2B5EF4-FFF2-40B4-BE49-F238E27FC236}">
                  <a16:creationId xmlns:a16="http://schemas.microsoft.com/office/drawing/2014/main" id="{064A3066-30FC-49E2-9F9E-3B2A49D8058C}"/>
                </a:ext>
              </a:extLst>
            </p:cNvPr>
            <p:cNvSpPr/>
            <p:nvPr/>
          </p:nvSpPr>
          <p:spPr>
            <a:xfrm>
              <a:off x="4064003" y="3185159"/>
              <a:ext cx="975360" cy="650243"/>
            </a:xfrm>
            <a:custGeom>
              <a:avLst/>
              <a:gdLst>
                <a:gd name="connsiteX0" fmla="*/ 723471 w 975360"/>
                <a:gd name="connsiteY0" fmla="*/ 0 h 650243"/>
                <a:gd name="connsiteX1" fmla="*/ 251889 w 975360"/>
                <a:gd name="connsiteY1" fmla="*/ 0 h 650243"/>
                <a:gd name="connsiteX2" fmla="*/ 0 w 975360"/>
                <a:gd name="connsiteY2" fmla="*/ 245059 h 650243"/>
                <a:gd name="connsiteX3" fmla="*/ 0 w 975360"/>
                <a:gd name="connsiteY3" fmla="*/ 459315 h 650243"/>
                <a:gd name="connsiteX4" fmla="*/ 40557 w 975360"/>
                <a:gd name="connsiteY4" fmla="*/ 529704 h 650243"/>
                <a:gd name="connsiteX5" fmla="*/ 487680 w 975360"/>
                <a:gd name="connsiteY5" fmla="*/ 650243 h 650243"/>
                <a:gd name="connsiteX6" fmla="*/ 934803 w 975360"/>
                <a:gd name="connsiteY6" fmla="*/ 529704 h 650243"/>
                <a:gd name="connsiteX7" fmla="*/ 975360 w 975360"/>
                <a:gd name="connsiteY7" fmla="*/ 459400 h 650243"/>
                <a:gd name="connsiteX8" fmla="*/ 975360 w 975360"/>
                <a:gd name="connsiteY8" fmla="*/ 245145 h 650243"/>
                <a:gd name="connsiteX9" fmla="*/ 723471 w 975360"/>
                <a:gd name="connsiteY9" fmla="*/ 0 h 650243"/>
                <a:gd name="connsiteX10" fmla="*/ 812797 w 975360"/>
                <a:gd name="connsiteY10" fmla="*/ 410871 h 650243"/>
                <a:gd name="connsiteX11" fmla="*/ 162554 w 975360"/>
                <a:gd name="connsiteY11" fmla="*/ 410871 h 650243"/>
                <a:gd name="connsiteX12" fmla="*/ 162554 w 975360"/>
                <a:gd name="connsiteY12" fmla="*/ 245145 h 650243"/>
                <a:gd name="connsiteX13" fmla="*/ 251879 w 975360"/>
                <a:gd name="connsiteY13" fmla="*/ 162563 h 650243"/>
                <a:gd name="connsiteX14" fmla="*/ 723462 w 975360"/>
                <a:gd name="connsiteY14" fmla="*/ 162563 h 650243"/>
                <a:gd name="connsiteX15" fmla="*/ 812787 w 975360"/>
                <a:gd name="connsiteY15" fmla="*/ 245145 h 650243"/>
                <a:gd name="connsiteX16" fmla="*/ 812787 w 975360"/>
                <a:gd name="connsiteY16" fmla="*/ 410871 h 650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5360" h="650243">
                  <a:moveTo>
                    <a:pt x="723471" y="0"/>
                  </a:moveTo>
                  <a:lnTo>
                    <a:pt x="251889" y="0"/>
                  </a:lnTo>
                  <a:cubicBezTo>
                    <a:pt x="112986" y="0"/>
                    <a:pt x="0" y="109976"/>
                    <a:pt x="0" y="245059"/>
                  </a:cubicBezTo>
                  <a:lnTo>
                    <a:pt x="0" y="459315"/>
                  </a:lnTo>
                  <a:cubicBezTo>
                    <a:pt x="0" y="488328"/>
                    <a:pt x="15440" y="515150"/>
                    <a:pt x="40557" y="529704"/>
                  </a:cubicBezTo>
                  <a:cubicBezTo>
                    <a:pt x="176784" y="608543"/>
                    <a:pt x="331375" y="650243"/>
                    <a:pt x="487680" y="650243"/>
                  </a:cubicBezTo>
                  <a:cubicBezTo>
                    <a:pt x="643985" y="650243"/>
                    <a:pt x="798576" y="608543"/>
                    <a:pt x="934803" y="529704"/>
                  </a:cubicBezTo>
                  <a:cubicBezTo>
                    <a:pt x="959920" y="515236"/>
                    <a:pt x="975360" y="488328"/>
                    <a:pt x="975360" y="459400"/>
                  </a:cubicBezTo>
                  <a:lnTo>
                    <a:pt x="975360" y="245145"/>
                  </a:lnTo>
                  <a:cubicBezTo>
                    <a:pt x="975360" y="109976"/>
                    <a:pt x="862375" y="0"/>
                    <a:pt x="723471" y="0"/>
                  </a:cubicBezTo>
                  <a:close/>
                  <a:moveTo>
                    <a:pt x="812797" y="410871"/>
                  </a:moveTo>
                  <a:cubicBezTo>
                    <a:pt x="610495" y="511655"/>
                    <a:pt x="364865" y="511655"/>
                    <a:pt x="162554" y="410871"/>
                  </a:cubicBezTo>
                  <a:lnTo>
                    <a:pt x="162554" y="245145"/>
                  </a:lnTo>
                  <a:cubicBezTo>
                    <a:pt x="162554" y="199625"/>
                    <a:pt x="202625" y="162563"/>
                    <a:pt x="251879" y="162563"/>
                  </a:cubicBezTo>
                  <a:lnTo>
                    <a:pt x="723462" y="162563"/>
                  </a:lnTo>
                  <a:cubicBezTo>
                    <a:pt x="772716" y="162563"/>
                    <a:pt x="812787" y="199625"/>
                    <a:pt x="812787" y="245145"/>
                  </a:cubicBezTo>
                  <a:lnTo>
                    <a:pt x="812787" y="410871"/>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25" name="Freeform: Shape 4124">
              <a:extLst>
                <a:ext uri="{FF2B5EF4-FFF2-40B4-BE49-F238E27FC236}">
                  <a16:creationId xmlns:a16="http://schemas.microsoft.com/office/drawing/2014/main" id="{D2144AB1-3E6F-42A8-89E8-5538B03C856F}"/>
                </a:ext>
              </a:extLst>
            </p:cNvPr>
            <p:cNvSpPr/>
            <p:nvPr/>
          </p:nvSpPr>
          <p:spPr>
            <a:xfrm>
              <a:off x="5608320" y="990600"/>
              <a:ext cx="1788166" cy="1788166"/>
            </a:xfrm>
            <a:custGeom>
              <a:avLst/>
              <a:gdLst>
                <a:gd name="connsiteX0" fmla="*/ 894083 w 1788166"/>
                <a:gd name="connsiteY0" fmla="*/ 0 h 1788166"/>
                <a:gd name="connsiteX1" fmla="*/ 0 w 1788166"/>
                <a:gd name="connsiteY1" fmla="*/ 894083 h 1788166"/>
                <a:gd name="connsiteX2" fmla="*/ 894083 w 1788166"/>
                <a:gd name="connsiteY2" fmla="*/ 1788166 h 1788166"/>
                <a:gd name="connsiteX3" fmla="*/ 1788166 w 1788166"/>
                <a:gd name="connsiteY3" fmla="*/ 894083 h 1788166"/>
                <a:gd name="connsiteX4" fmla="*/ 894083 w 1788166"/>
                <a:gd name="connsiteY4" fmla="*/ 0 h 1788166"/>
                <a:gd name="connsiteX5" fmla="*/ 894083 w 1788166"/>
                <a:gd name="connsiteY5" fmla="*/ 1625603 h 1788166"/>
                <a:gd name="connsiteX6" fmla="*/ 162563 w 1788166"/>
                <a:gd name="connsiteY6" fmla="*/ 894083 h 1788166"/>
                <a:gd name="connsiteX7" fmla="*/ 894083 w 1788166"/>
                <a:gd name="connsiteY7" fmla="*/ 162563 h 1788166"/>
                <a:gd name="connsiteX8" fmla="*/ 1625603 w 1788166"/>
                <a:gd name="connsiteY8" fmla="*/ 894083 h 1788166"/>
                <a:gd name="connsiteX9" fmla="*/ 894083 w 1788166"/>
                <a:gd name="connsiteY9" fmla="*/ 1625603 h 17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8166" h="1788166">
                  <a:moveTo>
                    <a:pt x="894083" y="0"/>
                  </a:moveTo>
                  <a:cubicBezTo>
                    <a:pt x="401117" y="0"/>
                    <a:pt x="0" y="401117"/>
                    <a:pt x="0" y="894083"/>
                  </a:cubicBezTo>
                  <a:cubicBezTo>
                    <a:pt x="0" y="1387050"/>
                    <a:pt x="401117" y="1788166"/>
                    <a:pt x="894083" y="1788166"/>
                  </a:cubicBezTo>
                  <a:cubicBezTo>
                    <a:pt x="1387050" y="1788166"/>
                    <a:pt x="1788166" y="1387050"/>
                    <a:pt x="1788166" y="894083"/>
                  </a:cubicBezTo>
                  <a:cubicBezTo>
                    <a:pt x="1788157" y="401117"/>
                    <a:pt x="1387040" y="0"/>
                    <a:pt x="894083" y="0"/>
                  </a:cubicBezTo>
                  <a:close/>
                  <a:moveTo>
                    <a:pt x="894083" y="1625603"/>
                  </a:moveTo>
                  <a:cubicBezTo>
                    <a:pt x="490690" y="1625603"/>
                    <a:pt x="162563" y="1297477"/>
                    <a:pt x="162563" y="894083"/>
                  </a:cubicBezTo>
                  <a:cubicBezTo>
                    <a:pt x="162563" y="490690"/>
                    <a:pt x="490690" y="162563"/>
                    <a:pt x="894083" y="162563"/>
                  </a:cubicBezTo>
                  <a:cubicBezTo>
                    <a:pt x="1297477" y="162563"/>
                    <a:pt x="1625603" y="490690"/>
                    <a:pt x="1625603" y="894083"/>
                  </a:cubicBezTo>
                  <a:cubicBezTo>
                    <a:pt x="1625603" y="1297477"/>
                    <a:pt x="1297477" y="1625603"/>
                    <a:pt x="894083" y="1625603"/>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26" name="Freeform: Shape 4125">
              <a:extLst>
                <a:ext uri="{FF2B5EF4-FFF2-40B4-BE49-F238E27FC236}">
                  <a16:creationId xmlns:a16="http://schemas.microsoft.com/office/drawing/2014/main" id="{5362F30C-3D45-483C-8BFA-FE2DED90D116}"/>
                </a:ext>
              </a:extLst>
            </p:cNvPr>
            <p:cNvSpPr/>
            <p:nvPr/>
          </p:nvSpPr>
          <p:spPr>
            <a:xfrm>
              <a:off x="6177286" y="1315716"/>
              <a:ext cx="650233" cy="650233"/>
            </a:xfrm>
            <a:custGeom>
              <a:avLst/>
              <a:gdLst>
                <a:gd name="connsiteX0" fmla="*/ 325117 w 650233"/>
                <a:gd name="connsiteY0" fmla="*/ 0 h 650233"/>
                <a:gd name="connsiteX1" fmla="*/ 0 w 650233"/>
                <a:gd name="connsiteY1" fmla="*/ 325117 h 650233"/>
                <a:gd name="connsiteX2" fmla="*/ 325117 w 650233"/>
                <a:gd name="connsiteY2" fmla="*/ 650234 h 650233"/>
                <a:gd name="connsiteX3" fmla="*/ 650234 w 650233"/>
                <a:gd name="connsiteY3" fmla="*/ 325126 h 650233"/>
                <a:gd name="connsiteX4" fmla="*/ 325117 w 650233"/>
                <a:gd name="connsiteY4" fmla="*/ 0 h 650233"/>
                <a:gd name="connsiteX5" fmla="*/ 325117 w 650233"/>
                <a:gd name="connsiteY5" fmla="*/ 487680 h 650233"/>
                <a:gd name="connsiteX6" fmla="*/ 162554 w 650233"/>
                <a:gd name="connsiteY6" fmla="*/ 325117 h 650233"/>
                <a:gd name="connsiteX7" fmla="*/ 325117 w 650233"/>
                <a:gd name="connsiteY7" fmla="*/ 162554 h 650233"/>
                <a:gd name="connsiteX8" fmla="*/ 487680 w 650233"/>
                <a:gd name="connsiteY8" fmla="*/ 325117 h 650233"/>
                <a:gd name="connsiteX9" fmla="*/ 325117 w 650233"/>
                <a:gd name="connsiteY9" fmla="*/ 487680 h 65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33">
                  <a:moveTo>
                    <a:pt x="325117" y="0"/>
                  </a:moveTo>
                  <a:cubicBezTo>
                    <a:pt x="145809" y="0"/>
                    <a:pt x="0" y="145818"/>
                    <a:pt x="0" y="325117"/>
                  </a:cubicBezTo>
                  <a:cubicBezTo>
                    <a:pt x="0" y="504415"/>
                    <a:pt x="145818" y="650234"/>
                    <a:pt x="325117" y="650234"/>
                  </a:cubicBezTo>
                  <a:cubicBezTo>
                    <a:pt x="504415" y="650234"/>
                    <a:pt x="650234" y="504425"/>
                    <a:pt x="650234" y="325126"/>
                  </a:cubicBezTo>
                  <a:cubicBezTo>
                    <a:pt x="650234" y="145828"/>
                    <a:pt x="504415" y="0"/>
                    <a:pt x="325117" y="0"/>
                  </a:cubicBezTo>
                  <a:close/>
                  <a:moveTo>
                    <a:pt x="325117" y="487680"/>
                  </a:moveTo>
                  <a:cubicBezTo>
                    <a:pt x="235468" y="487680"/>
                    <a:pt x="162554" y="414776"/>
                    <a:pt x="162554" y="325117"/>
                  </a:cubicBezTo>
                  <a:cubicBezTo>
                    <a:pt x="162554" y="235468"/>
                    <a:pt x="235458" y="162554"/>
                    <a:pt x="325117" y="162554"/>
                  </a:cubicBezTo>
                  <a:cubicBezTo>
                    <a:pt x="414776" y="162554"/>
                    <a:pt x="487680" y="235458"/>
                    <a:pt x="487680" y="325117"/>
                  </a:cubicBezTo>
                  <a:cubicBezTo>
                    <a:pt x="487671" y="414776"/>
                    <a:pt x="414766" y="487680"/>
                    <a:pt x="325117"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27" name="Freeform: Shape 4126">
              <a:extLst>
                <a:ext uri="{FF2B5EF4-FFF2-40B4-BE49-F238E27FC236}">
                  <a16:creationId xmlns:a16="http://schemas.microsoft.com/office/drawing/2014/main" id="{FE34F533-B189-479E-A53A-F3DD5F02AE3B}"/>
                </a:ext>
              </a:extLst>
            </p:cNvPr>
            <p:cNvSpPr/>
            <p:nvPr/>
          </p:nvSpPr>
          <p:spPr>
            <a:xfrm>
              <a:off x="6014723" y="2128523"/>
              <a:ext cx="975360" cy="650243"/>
            </a:xfrm>
            <a:custGeom>
              <a:avLst/>
              <a:gdLst>
                <a:gd name="connsiteX0" fmla="*/ 723471 w 975360"/>
                <a:gd name="connsiteY0" fmla="*/ 0 h 650243"/>
                <a:gd name="connsiteX1" fmla="*/ 251889 w 975360"/>
                <a:gd name="connsiteY1" fmla="*/ 0 h 650243"/>
                <a:gd name="connsiteX2" fmla="*/ 0 w 975360"/>
                <a:gd name="connsiteY2" fmla="*/ 245059 h 650243"/>
                <a:gd name="connsiteX3" fmla="*/ 0 w 975360"/>
                <a:gd name="connsiteY3" fmla="*/ 459314 h 650243"/>
                <a:gd name="connsiteX4" fmla="*/ 40558 w 975360"/>
                <a:gd name="connsiteY4" fmla="*/ 529704 h 650243"/>
                <a:gd name="connsiteX5" fmla="*/ 487680 w 975360"/>
                <a:gd name="connsiteY5" fmla="*/ 650243 h 650243"/>
                <a:gd name="connsiteX6" fmla="*/ 934803 w 975360"/>
                <a:gd name="connsiteY6" fmla="*/ 529704 h 650243"/>
                <a:gd name="connsiteX7" fmla="*/ 975360 w 975360"/>
                <a:gd name="connsiteY7" fmla="*/ 459400 h 650243"/>
                <a:gd name="connsiteX8" fmla="*/ 975360 w 975360"/>
                <a:gd name="connsiteY8" fmla="*/ 245145 h 650243"/>
                <a:gd name="connsiteX9" fmla="*/ 723471 w 975360"/>
                <a:gd name="connsiteY9" fmla="*/ 0 h 650243"/>
                <a:gd name="connsiteX10" fmla="*/ 812797 w 975360"/>
                <a:gd name="connsiteY10" fmla="*/ 410870 h 650243"/>
                <a:gd name="connsiteX11" fmla="*/ 162554 w 975360"/>
                <a:gd name="connsiteY11" fmla="*/ 410870 h 650243"/>
                <a:gd name="connsiteX12" fmla="*/ 162554 w 975360"/>
                <a:gd name="connsiteY12" fmla="*/ 245145 h 650243"/>
                <a:gd name="connsiteX13" fmla="*/ 251879 w 975360"/>
                <a:gd name="connsiteY13" fmla="*/ 162563 h 650243"/>
                <a:gd name="connsiteX14" fmla="*/ 723462 w 975360"/>
                <a:gd name="connsiteY14" fmla="*/ 162563 h 650243"/>
                <a:gd name="connsiteX15" fmla="*/ 812787 w 975360"/>
                <a:gd name="connsiteY15" fmla="*/ 245145 h 650243"/>
                <a:gd name="connsiteX16" fmla="*/ 812787 w 975360"/>
                <a:gd name="connsiteY16" fmla="*/ 410870 h 650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5360" h="650243">
                  <a:moveTo>
                    <a:pt x="723471" y="0"/>
                  </a:moveTo>
                  <a:lnTo>
                    <a:pt x="251889" y="0"/>
                  </a:lnTo>
                  <a:cubicBezTo>
                    <a:pt x="112986" y="0"/>
                    <a:pt x="0" y="109976"/>
                    <a:pt x="0" y="245059"/>
                  </a:cubicBezTo>
                  <a:lnTo>
                    <a:pt x="0" y="459314"/>
                  </a:lnTo>
                  <a:cubicBezTo>
                    <a:pt x="0" y="488328"/>
                    <a:pt x="15440" y="515150"/>
                    <a:pt x="40558" y="529704"/>
                  </a:cubicBezTo>
                  <a:cubicBezTo>
                    <a:pt x="176784" y="608543"/>
                    <a:pt x="331375" y="650243"/>
                    <a:pt x="487680" y="650243"/>
                  </a:cubicBezTo>
                  <a:cubicBezTo>
                    <a:pt x="643985" y="650243"/>
                    <a:pt x="798576" y="608543"/>
                    <a:pt x="934803" y="529704"/>
                  </a:cubicBezTo>
                  <a:cubicBezTo>
                    <a:pt x="959920" y="515236"/>
                    <a:pt x="975360" y="488328"/>
                    <a:pt x="975360" y="459400"/>
                  </a:cubicBezTo>
                  <a:lnTo>
                    <a:pt x="975360" y="245145"/>
                  </a:lnTo>
                  <a:cubicBezTo>
                    <a:pt x="975360" y="109966"/>
                    <a:pt x="862375" y="0"/>
                    <a:pt x="723471" y="0"/>
                  </a:cubicBezTo>
                  <a:close/>
                  <a:moveTo>
                    <a:pt x="812797" y="410870"/>
                  </a:moveTo>
                  <a:cubicBezTo>
                    <a:pt x="610495" y="511654"/>
                    <a:pt x="364865" y="511654"/>
                    <a:pt x="162554" y="410870"/>
                  </a:cubicBezTo>
                  <a:lnTo>
                    <a:pt x="162554" y="245145"/>
                  </a:lnTo>
                  <a:cubicBezTo>
                    <a:pt x="162554" y="199625"/>
                    <a:pt x="202625" y="162563"/>
                    <a:pt x="251879" y="162563"/>
                  </a:cubicBezTo>
                  <a:lnTo>
                    <a:pt x="723462" y="162563"/>
                  </a:lnTo>
                  <a:cubicBezTo>
                    <a:pt x="772716" y="162563"/>
                    <a:pt x="812787" y="199625"/>
                    <a:pt x="812787" y="245145"/>
                  </a:cubicBezTo>
                  <a:lnTo>
                    <a:pt x="812787" y="41087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64" name="Freeform: Shape 63">
              <a:extLst>
                <a:ext uri="{FF2B5EF4-FFF2-40B4-BE49-F238E27FC236}">
                  <a16:creationId xmlns:a16="http://schemas.microsoft.com/office/drawing/2014/main" id="{F122E850-5327-4AE1-9E3F-188E61B8B396}"/>
                </a:ext>
              </a:extLst>
            </p:cNvPr>
            <p:cNvSpPr/>
            <p:nvPr/>
          </p:nvSpPr>
          <p:spPr>
            <a:xfrm>
              <a:off x="5045115" y="1803400"/>
              <a:ext cx="725860" cy="644553"/>
            </a:xfrm>
            <a:custGeom>
              <a:avLst/>
              <a:gdLst>
                <a:gd name="connsiteX0" fmla="*/ 706336 w 725860"/>
                <a:gd name="connsiteY0" fmla="*/ 28362 h 644553"/>
                <a:gd name="connsiteX1" fmla="*/ 591732 w 725860"/>
                <a:gd name="connsiteY1" fmla="*/ 19503 h 644553"/>
                <a:gd name="connsiteX2" fmla="*/ 28461 w 725860"/>
                <a:gd name="connsiteY2" fmla="*/ 501497 h 644553"/>
                <a:gd name="connsiteX3" fmla="*/ 19517 w 725860"/>
                <a:gd name="connsiteY3" fmla="*/ 616102 h 644553"/>
                <a:gd name="connsiteX4" fmla="*/ 81287 w 725860"/>
                <a:gd name="connsiteY4" fmla="*/ 644553 h 644553"/>
                <a:gd name="connsiteX5" fmla="*/ 134122 w 725860"/>
                <a:gd name="connsiteY5" fmla="*/ 624960 h 644553"/>
                <a:gd name="connsiteX6" fmla="*/ 697393 w 725860"/>
                <a:gd name="connsiteY6" fmla="*/ 142967 h 644553"/>
                <a:gd name="connsiteX7" fmla="*/ 706336 w 725860"/>
                <a:gd name="connsiteY7" fmla="*/ 28362 h 644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5860" h="644553">
                  <a:moveTo>
                    <a:pt x="706336" y="28362"/>
                  </a:moveTo>
                  <a:cubicBezTo>
                    <a:pt x="677161" y="-5614"/>
                    <a:pt x="625869" y="-9681"/>
                    <a:pt x="591732" y="19503"/>
                  </a:cubicBezTo>
                  <a:lnTo>
                    <a:pt x="28461" y="501497"/>
                  </a:lnTo>
                  <a:cubicBezTo>
                    <a:pt x="-5676" y="530672"/>
                    <a:pt x="-9658" y="581964"/>
                    <a:pt x="19517" y="616102"/>
                  </a:cubicBezTo>
                  <a:cubicBezTo>
                    <a:pt x="35615" y="634876"/>
                    <a:pt x="58370" y="644553"/>
                    <a:pt x="81287" y="644553"/>
                  </a:cubicBezTo>
                  <a:cubicBezTo>
                    <a:pt x="99984" y="644553"/>
                    <a:pt x="118758" y="638133"/>
                    <a:pt x="134122" y="624960"/>
                  </a:cubicBezTo>
                  <a:lnTo>
                    <a:pt x="697393" y="142967"/>
                  </a:lnTo>
                  <a:cubicBezTo>
                    <a:pt x="731540" y="113791"/>
                    <a:pt x="735521" y="62499"/>
                    <a:pt x="706336" y="28362"/>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65" name="Freeform: Shape 64">
              <a:extLst>
                <a:ext uri="{FF2B5EF4-FFF2-40B4-BE49-F238E27FC236}">
                  <a16:creationId xmlns:a16="http://schemas.microsoft.com/office/drawing/2014/main" id="{B52E656B-8ECF-4A73-B74F-17B9476915C6}"/>
                </a:ext>
              </a:extLst>
            </p:cNvPr>
            <p:cNvSpPr/>
            <p:nvPr/>
          </p:nvSpPr>
          <p:spPr>
            <a:xfrm>
              <a:off x="6908797" y="2453736"/>
              <a:ext cx="650237" cy="812700"/>
            </a:xfrm>
            <a:custGeom>
              <a:avLst/>
              <a:gdLst>
                <a:gd name="connsiteX0" fmla="*/ 633984 w 650237"/>
                <a:gd name="connsiteY0" fmla="*/ 682742 h 812700"/>
                <a:gd name="connsiteX1" fmla="*/ 146304 w 650237"/>
                <a:gd name="connsiteY1" fmla="*/ 32498 h 812700"/>
                <a:gd name="connsiteX2" fmla="*/ 32509 w 650237"/>
                <a:gd name="connsiteY2" fmla="*/ 16239 h 812700"/>
                <a:gd name="connsiteX3" fmla="*/ 16249 w 650237"/>
                <a:gd name="connsiteY3" fmla="*/ 129949 h 812700"/>
                <a:gd name="connsiteX4" fmla="*/ 503930 w 650237"/>
                <a:gd name="connsiteY4" fmla="*/ 780192 h 812700"/>
                <a:gd name="connsiteX5" fmla="*/ 569033 w 650237"/>
                <a:gd name="connsiteY5" fmla="*/ 812701 h 812700"/>
                <a:gd name="connsiteX6" fmla="*/ 617725 w 650237"/>
                <a:gd name="connsiteY6" fmla="*/ 796441 h 812700"/>
                <a:gd name="connsiteX7" fmla="*/ 633984 w 650237"/>
                <a:gd name="connsiteY7" fmla="*/ 682742 h 81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237" h="812700">
                  <a:moveTo>
                    <a:pt x="633984" y="682742"/>
                  </a:moveTo>
                  <a:lnTo>
                    <a:pt x="146304" y="32498"/>
                  </a:lnTo>
                  <a:cubicBezTo>
                    <a:pt x="119396" y="-3506"/>
                    <a:pt x="68437" y="-10583"/>
                    <a:pt x="32509" y="16239"/>
                  </a:cubicBezTo>
                  <a:cubicBezTo>
                    <a:pt x="-3420" y="43147"/>
                    <a:pt x="-10649" y="94106"/>
                    <a:pt x="16249" y="129949"/>
                  </a:cubicBezTo>
                  <a:lnTo>
                    <a:pt x="503930" y="780192"/>
                  </a:lnTo>
                  <a:cubicBezTo>
                    <a:pt x="519941" y="801490"/>
                    <a:pt x="544325" y="812701"/>
                    <a:pt x="569033" y="812701"/>
                  </a:cubicBezTo>
                  <a:cubicBezTo>
                    <a:pt x="585940" y="812701"/>
                    <a:pt x="603094" y="807414"/>
                    <a:pt x="617725" y="796441"/>
                  </a:cubicBezTo>
                  <a:cubicBezTo>
                    <a:pt x="653653" y="769543"/>
                    <a:pt x="660892" y="718584"/>
                    <a:pt x="633984" y="682742"/>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66" name="Freeform: Shape 65">
              <a:extLst>
                <a:ext uri="{FF2B5EF4-FFF2-40B4-BE49-F238E27FC236}">
                  <a16:creationId xmlns:a16="http://schemas.microsoft.com/office/drawing/2014/main" id="{F7DD9C5A-1D67-4661-B348-AABF9434EA19}"/>
                </a:ext>
              </a:extLst>
            </p:cNvPr>
            <p:cNvSpPr/>
            <p:nvPr/>
          </p:nvSpPr>
          <p:spPr>
            <a:xfrm>
              <a:off x="6275384" y="4234243"/>
              <a:ext cx="616585" cy="502948"/>
            </a:xfrm>
            <a:custGeom>
              <a:avLst/>
              <a:gdLst>
                <a:gd name="connsiteX0" fmla="*/ 600332 w 616585"/>
                <a:gd name="connsiteY0" fmla="*/ 32509 h 502948"/>
                <a:gd name="connsiteX1" fmla="*/ 486537 w 616585"/>
                <a:gd name="connsiteY1" fmla="*/ 16249 h 502948"/>
                <a:gd name="connsiteX2" fmla="*/ 32509 w 616585"/>
                <a:gd name="connsiteY2" fmla="*/ 356730 h 502948"/>
                <a:gd name="connsiteX3" fmla="*/ 16249 w 616585"/>
                <a:gd name="connsiteY3" fmla="*/ 470439 h 502948"/>
                <a:gd name="connsiteX4" fmla="*/ 81353 w 616585"/>
                <a:gd name="connsiteY4" fmla="*/ 502948 h 502948"/>
                <a:gd name="connsiteX5" fmla="*/ 130045 w 616585"/>
                <a:gd name="connsiteY5" fmla="*/ 486689 h 502948"/>
                <a:gd name="connsiteX6" fmla="*/ 584073 w 616585"/>
                <a:gd name="connsiteY6" fmla="*/ 146209 h 502948"/>
                <a:gd name="connsiteX7" fmla="*/ 600332 w 616585"/>
                <a:gd name="connsiteY7" fmla="*/ 32509 h 502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6585" h="502948">
                  <a:moveTo>
                    <a:pt x="600332" y="32509"/>
                  </a:moveTo>
                  <a:cubicBezTo>
                    <a:pt x="573424" y="-3420"/>
                    <a:pt x="522465" y="-10649"/>
                    <a:pt x="486537" y="16249"/>
                  </a:cubicBezTo>
                  <a:lnTo>
                    <a:pt x="32509" y="356730"/>
                  </a:lnTo>
                  <a:cubicBezTo>
                    <a:pt x="-3420" y="383638"/>
                    <a:pt x="-10649" y="434597"/>
                    <a:pt x="16249" y="470439"/>
                  </a:cubicBezTo>
                  <a:cubicBezTo>
                    <a:pt x="32261" y="491737"/>
                    <a:pt x="56645" y="502948"/>
                    <a:pt x="81353" y="502948"/>
                  </a:cubicBezTo>
                  <a:cubicBezTo>
                    <a:pt x="98336" y="502948"/>
                    <a:pt x="115405" y="497586"/>
                    <a:pt x="130045" y="486689"/>
                  </a:cubicBezTo>
                  <a:lnTo>
                    <a:pt x="584073" y="146209"/>
                  </a:lnTo>
                  <a:cubicBezTo>
                    <a:pt x="620001" y="119319"/>
                    <a:pt x="627240" y="68351"/>
                    <a:pt x="600332" y="32509"/>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67" name="Freeform: Shape 66">
              <a:extLst>
                <a:ext uri="{FF2B5EF4-FFF2-40B4-BE49-F238E27FC236}">
                  <a16:creationId xmlns:a16="http://schemas.microsoft.com/office/drawing/2014/main" id="{F71B9D7C-3003-4223-ADF6-87E3911DF773}"/>
                </a:ext>
              </a:extLst>
            </p:cNvPr>
            <p:cNvSpPr/>
            <p:nvPr/>
          </p:nvSpPr>
          <p:spPr>
            <a:xfrm>
              <a:off x="4145280" y="4892040"/>
              <a:ext cx="731510" cy="162553"/>
            </a:xfrm>
            <a:custGeom>
              <a:avLst/>
              <a:gdLst>
                <a:gd name="connsiteX0" fmla="*/ 650243 w 731510"/>
                <a:gd name="connsiteY0" fmla="*/ 0 h 162553"/>
                <a:gd name="connsiteX1" fmla="*/ 81277 w 731510"/>
                <a:gd name="connsiteY1" fmla="*/ 0 h 162553"/>
                <a:gd name="connsiteX2" fmla="*/ 0 w 731510"/>
                <a:gd name="connsiteY2" fmla="*/ 81277 h 162553"/>
                <a:gd name="connsiteX3" fmla="*/ 81277 w 731510"/>
                <a:gd name="connsiteY3" fmla="*/ 162553 h 162553"/>
                <a:gd name="connsiteX4" fmla="*/ 650234 w 731510"/>
                <a:gd name="connsiteY4" fmla="*/ 162553 h 162553"/>
                <a:gd name="connsiteX5" fmla="*/ 731511 w 731510"/>
                <a:gd name="connsiteY5" fmla="*/ 81277 h 162553"/>
                <a:gd name="connsiteX6" fmla="*/ 650243 w 731510"/>
                <a:gd name="connsiteY6" fmla="*/ 0 h 16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10" h="162553">
                  <a:moveTo>
                    <a:pt x="650243" y="0"/>
                  </a:moveTo>
                  <a:lnTo>
                    <a:pt x="81277" y="0"/>
                  </a:lnTo>
                  <a:cubicBezTo>
                    <a:pt x="36414" y="0"/>
                    <a:pt x="0" y="36328"/>
                    <a:pt x="0" y="81277"/>
                  </a:cubicBezTo>
                  <a:cubicBezTo>
                    <a:pt x="0" y="126225"/>
                    <a:pt x="36414" y="162553"/>
                    <a:pt x="81277" y="162553"/>
                  </a:cubicBezTo>
                  <a:lnTo>
                    <a:pt x="650234" y="162553"/>
                  </a:lnTo>
                  <a:cubicBezTo>
                    <a:pt x="695096" y="162553"/>
                    <a:pt x="731511" y="126225"/>
                    <a:pt x="731511" y="81277"/>
                  </a:cubicBezTo>
                  <a:cubicBezTo>
                    <a:pt x="731511" y="36328"/>
                    <a:pt x="695106" y="0"/>
                    <a:pt x="650243" y="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68" name="Freeform: Shape 67">
              <a:extLst>
                <a:ext uri="{FF2B5EF4-FFF2-40B4-BE49-F238E27FC236}">
                  <a16:creationId xmlns:a16="http://schemas.microsoft.com/office/drawing/2014/main" id="{542D5D2D-B1F4-4A5D-844B-AC2807180D45}"/>
                </a:ext>
              </a:extLst>
            </p:cNvPr>
            <p:cNvSpPr/>
            <p:nvPr/>
          </p:nvSpPr>
          <p:spPr>
            <a:xfrm>
              <a:off x="4226556" y="990600"/>
              <a:ext cx="650233" cy="650233"/>
            </a:xfrm>
            <a:custGeom>
              <a:avLst/>
              <a:gdLst>
                <a:gd name="connsiteX0" fmla="*/ 325126 w 650233"/>
                <a:gd name="connsiteY0" fmla="*/ 0 h 650233"/>
                <a:gd name="connsiteX1" fmla="*/ 0 w 650233"/>
                <a:gd name="connsiteY1" fmla="*/ 325117 h 650233"/>
                <a:gd name="connsiteX2" fmla="*/ 325117 w 650233"/>
                <a:gd name="connsiteY2" fmla="*/ 650234 h 650233"/>
                <a:gd name="connsiteX3" fmla="*/ 650234 w 650233"/>
                <a:gd name="connsiteY3" fmla="*/ 325117 h 650233"/>
                <a:gd name="connsiteX4" fmla="*/ 325126 w 650233"/>
                <a:gd name="connsiteY4" fmla="*/ 0 h 650233"/>
                <a:gd name="connsiteX5" fmla="*/ 325126 w 650233"/>
                <a:gd name="connsiteY5" fmla="*/ 487680 h 650233"/>
                <a:gd name="connsiteX6" fmla="*/ 162563 w 650233"/>
                <a:gd name="connsiteY6" fmla="*/ 325117 h 650233"/>
                <a:gd name="connsiteX7" fmla="*/ 325126 w 650233"/>
                <a:gd name="connsiteY7" fmla="*/ 162554 h 650233"/>
                <a:gd name="connsiteX8" fmla="*/ 487690 w 650233"/>
                <a:gd name="connsiteY8" fmla="*/ 325117 h 650233"/>
                <a:gd name="connsiteX9" fmla="*/ 325126 w 650233"/>
                <a:gd name="connsiteY9" fmla="*/ 487680 h 65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33">
                  <a:moveTo>
                    <a:pt x="325126" y="0"/>
                  </a:moveTo>
                  <a:cubicBezTo>
                    <a:pt x="145818" y="0"/>
                    <a:pt x="0" y="145818"/>
                    <a:pt x="0" y="325117"/>
                  </a:cubicBezTo>
                  <a:cubicBezTo>
                    <a:pt x="0" y="504425"/>
                    <a:pt x="145818" y="650234"/>
                    <a:pt x="325117" y="650234"/>
                  </a:cubicBezTo>
                  <a:cubicBezTo>
                    <a:pt x="504425" y="650234"/>
                    <a:pt x="650234" y="504415"/>
                    <a:pt x="650234" y="325117"/>
                  </a:cubicBezTo>
                  <a:cubicBezTo>
                    <a:pt x="650243" y="145818"/>
                    <a:pt x="504425" y="0"/>
                    <a:pt x="325126" y="0"/>
                  </a:cubicBezTo>
                  <a:close/>
                  <a:moveTo>
                    <a:pt x="325126" y="487680"/>
                  </a:moveTo>
                  <a:cubicBezTo>
                    <a:pt x="235477" y="487680"/>
                    <a:pt x="162563" y="414776"/>
                    <a:pt x="162563" y="325117"/>
                  </a:cubicBezTo>
                  <a:cubicBezTo>
                    <a:pt x="162563" y="235468"/>
                    <a:pt x="235468" y="162554"/>
                    <a:pt x="325126" y="162554"/>
                  </a:cubicBezTo>
                  <a:cubicBezTo>
                    <a:pt x="414776" y="162554"/>
                    <a:pt x="487690" y="235458"/>
                    <a:pt x="487690" y="325117"/>
                  </a:cubicBezTo>
                  <a:cubicBezTo>
                    <a:pt x="487680" y="414776"/>
                    <a:pt x="414776" y="487680"/>
                    <a:pt x="325126"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69" name="Freeform: Shape 68">
              <a:extLst>
                <a:ext uri="{FF2B5EF4-FFF2-40B4-BE49-F238E27FC236}">
                  <a16:creationId xmlns:a16="http://schemas.microsoft.com/office/drawing/2014/main" id="{A3E60D7F-F401-4AFA-B6A6-66870572534A}"/>
                </a:ext>
              </a:extLst>
            </p:cNvPr>
            <p:cNvSpPr/>
            <p:nvPr/>
          </p:nvSpPr>
          <p:spPr>
            <a:xfrm>
              <a:off x="4470406" y="1478280"/>
              <a:ext cx="162553" cy="731510"/>
            </a:xfrm>
            <a:custGeom>
              <a:avLst/>
              <a:gdLst>
                <a:gd name="connsiteX0" fmla="*/ 81277 w 162553"/>
                <a:gd name="connsiteY0" fmla="*/ 0 h 731510"/>
                <a:gd name="connsiteX1" fmla="*/ 0 w 162553"/>
                <a:gd name="connsiteY1" fmla="*/ 81277 h 731510"/>
                <a:gd name="connsiteX2" fmla="*/ 0 w 162553"/>
                <a:gd name="connsiteY2" fmla="*/ 650234 h 731510"/>
                <a:gd name="connsiteX3" fmla="*/ 81277 w 162553"/>
                <a:gd name="connsiteY3" fmla="*/ 731511 h 731510"/>
                <a:gd name="connsiteX4" fmla="*/ 162554 w 162553"/>
                <a:gd name="connsiteY4" fmla="*/ 650234 h 731510"/>
                <a:gd name="connsiteX5" fmla="*/ 162554 w 162553"/>
                <a:gd name="connsiteY5" fmla="*/ 81277 h 731510"/>
                <a:gd name="connsiteX6" fmla="*/ 81277 w 162553"/>
                <a:gd name="connsiteY6" fmla="*/ 0 h 73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53" h="731510">
                  <a:moveTo>
                    <a:pt x="81277" y="0"/>
                  </a:moveTo>
                  <a:cubicBezTo>
                    <a:pt x="36414" y="0"/>
                    <a:pt x="0" y="36328"/>
                    <a:pt x="0" y="81277"/>
                  </a:cubicBezTo>
                  <a:lnTo>
                    <a:pt x="0" y="650234"/>
                  </a:lnTo>
                  <a:cubicBezTo>
                    <a:pt x="0" y="695182"/>
                    <a:pt x="36414" y="731511"/>
                    <a:pt x="81277" y="731511"/>
                  </a:cubicBezTo>
                  <a:cubicBezTo>
                    <a:pt x="126140" y="731511"/>
                    <a:pt x="162554" y="695182"/>
                    <a:pt x="162554" y="650234"/>
                  </a:cubicBezTo>
                  <a:lnTo>
                    <a:pt x="162554" y="81277"/>
                  </a:lnTo>
                  <a:cubicBezTo>
                    <a:pt x="162554" y="36328"/>
                    <a:pt x="126140" y="0"/>
                    <a:pt x="81277" y="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grpSp>
      <p:sp>
        <p:nvSpPr>
          <p:cNvPr id="63" name="Footer Placeholder 1">
            <a:extLst>
              <a:ext uri="{FF2B5EF4-FFF2-40B4-BE49-F238E27FC236}">
                <a16:creationId xmlns:a16="http://schemas.microsoft.com/office/drawing/2014/main" id="{78BCD5F5-2E9F-F048-8F0D-02CBB47B8D08}"/>
              </a:ext>
            </a:extLst>
          </p:cNvPr>
          <p:cNvSpPr txBox="1">
            <a:spLocks/>
          </p:cNvSpPr>
          <p:nvPr/>
        </p:nvSpPr>
        <p:spPr>
          <a:xfrm>
            <a:off x="241113" y="63752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800" dirty="0">
                <a:solidFill>
                  <a:schemeClr val="bg1"/>
                </a:solidFill>
                <a:ea typeface="Helvetica Neue" panose="02000503000000020004" pitchFamily="2" charset="0"/>
                <a:cs typeface="Helvetica Neue" panose="02000503000000020004" pitchFamily="2" charset="0"/>
              </a:rPr>
              <a:t>Verb Technology Company, Inc</a:t>
            </a:r>
            <a:r>
              <a:rPr lang="en-US" sz="800" dirty="0">
                <a:solidFill>
                  <a:schemeClr val="bg1"/>
                </a:solidFill>
                <a:ea typeface="Helvetica Neue Light" panose="02000403000000020004" pitchFamily="2" charset="0"/>
                <a:cs typeface="Open Sans" panose="020B0606030504020204" pitchFamily="34" charset="0"/>
              </a:rPr>
              <a:t>. (NASDAQ: VERB) © 2021</a:t>
            </a:r>
          </a:p>
        </p:txBody>
      </p:sp>
    </p:spTree>
    <p:extLst>
      <p:ext uri="{BB962C8B-B14F-4D97-AF65-F5344CB8AC3E}">
        <p14:creationId xmlns:p14="http://schemas.microsoft.com/office/powerpoint/2010/main" val="3862719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Oval 58">
            <a:extLst>
              <a:ext uri="{FF2B5EF4-FFF2-40B4-BE49-F238E27FC236}">
                <a16:creationId xmlns:a16="http://schemas.microsoft.com/office/drawing/2014/main" id="{D7CC1472-4348-4FF1-99AC-F89712E5FA4E}"/>
              </a:ext>
            </a:extLst>
          </p:cNvPr>
          <p:cNvSpPr/>
          <p:nvPr/>
        </p:nvSpPr>
        <p:spPr>
          <a:xfrm>
            <a:off x="11110573" y="201345"/>
            <a:ext cx="739256" cy="739256"/>
          </a:xfrm>
          <a:prstGeom prst="ellipse">
            <a:avLst/>
          </a:prstGeom>
          <a:solidFill>
            <a:srgbClr val="5CA1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pic>
        <p:nvPicPr>
          <p:cNvPr id="55" name="Picture 54">
            <a:extLst>
              <a:ext uri="{FF2B5EF4-FFF2-40B4-BE49-F238E27FC236}">
                <a16:creationId xmlns:a16="http://schemas.microsoft.com/office/drawing/2014/main" id="{B0751F9A-82C6-4D97-BB71-98DEFBF6E0A3}"/>
              </a:ext>
            </a:extLst>
          </p:cNvPr>
          <p:cNvPicPr>
            <a:picLocks noChangeAspect="1"/>
          </p:cNvPicPr>
          <p:nvPr/>
        </p:nvPicPr>
        <p:blipFill>
          <a:blip r:embed="rId4">
            <a:biLevel thresh="75000"/>
          </a:blip>
          <a:stretch>
            <a:fillRect/>
          </a:stretch>
        </p:blipFill>
        <p:spPr>
          <a:xfrm>
            <a:off x="10937216" y="2411696"/>
            <a:ext cx="1254784" cy="2327956"/>
          </a:xfrm>
          <a:prstGeom prst="rect">
            <a:avLst/>
          </a:prstGeom>
        </p:spPr>
      </p:pic>
      <p:pic>
        <p:nvPicPr>
          <p:cNvPr id="56" name="angled-floating-iphone-x-mockup-against-a-transparent-backdrop-a13833.png" descr="angled-floating-iphone-x-mockup-against-a-transparent-backdrop-a13833.png">
            <a:extLst>
              <a:ext uri="{FF2B5EF4-FFF2-40B4-BE49-F238E27FC236}">
                <a16:creationId xmlns:a16="http://schemas.microsoft.com/office/drawing/2014/main" id="{7BFCC400-054D-4034-A3CD-E518BF4F83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034896">
            <a:off x="6140787" y="655682"/>
            <a:ext cx="7772074" cy="5546636"/>
          </a:xfrm>
          <a:prstGeom prst="rect">
            <a:avLst/>
          </a:prstGeom>
          <a:ln w="12700">
            <a:miter lim="400000"/>
          </a:ln>
        </p:spPr>
      </p:pic>
      <p:sp>
        <p:nvSpPr>
          <p:cNvPr id="9" name="Content Placeholder 8">
            <a:extLst>
              <a:ext uri="{FF2B5EF4-FFF2-40B4-BE49-F238E27FC236}">
                <a16:creationId xmlns:a16="http://schemas.microsoft.com/office/drawing/2014/main" id="{D67D7B44-8895-4105-B52B-E1DF840300CD}"/>
              </a:ext>
            </a:extLst>
          </p:cNvPr>
          <p:cNvSpPr>
            <a:spLocks noGrp="1"/>
          </p:cNvSpPr>
          <p:nvPr>
            <p:ph idx="1"/>
          </p:nvPr>
        </p:nvSpPr>
        <p:spPr>
          <a:xfrm>
            <a:off x="146050" y="1382883"/>
            <a:ext cx="8170636" cy="864286"/>
          </a:xfrm>
        </p:spPr>
        <p:txBody>
          <a:bodyPr>
            <a:normAutofit/>
          </a:bodyPr>
          <a:lstStyle/>
          <a:p>
            <a:pPr marL="0" indent="0">
              <a:buNone/>
            </a:pPr>
            <a:r>
              <a:rPr lang="en-US" sz="1800" b="1" dirty="0">
                <a:ea typeface="Helvetica Neue" panose="02000503000000020004" pitchFamily="2" charset="0"/>
                <a:cs typeface="Helvetica Neue" panose="02000503000000020004" pitchFamily="2" charset="0"/>
              </a:rPr>
              <a:t>verb</a:t>
            </a:r>
            <a:r>
              <a:rPr lang="en-US" sz="1800" dirty="0">
                <a:ea typeface="Helvetica Neue" panose="02000503000000020004" pitchFamily="2" charset="0"/>
                <a:cs typeface="Helvetica Neue" panose="02000503000000020004" pitchFamily="2" charset="0"/>
              </a:rPr>
              <a:t>LEARN is an interactive video-based learning management system that incorporates all of the clickable in-video technology featured in our </a:t>
            </a:r>
            <a:r>
              <a:rPr lang="en-US" sz="1800" b="1" dirty="0">
                <a:ea typeface="Helvetica Neue" panose="02000503000000020004" pitchFamily="2" charset="0"/>
                <a:cs typeface="Helvetica Neue" panose="02000503000000020004" pitchFamily="2" charset="0"/>
              </a:rPr>
              <a:t>verb</a:t>
            </a:r>
            <a:r>
              <a:rPr lang="en-US" sz="1800" dirty="0">
                <a:ea typeface="Helvetica Neue" panose="02000503000000020004" pitchFamily="2" charset="0"/>
                <a:cs typeface="Helvetica Neue" panose="02000503000000020004" pitchFamily="2" charset="0"/>
              </a:rPr>
              <a:t>CRM application, adapted for use by educators for video-based education.</a:t>
            </a:r>
          </a:p>
        </p:txBody>
      </p:sp>
      <p:sp>
        <p:nvSpPr>
          <p:cNvPr id="5" name="Slide Number Placeholder 4">
            <a:extLst>
              <a:ext uri="{FF2B5EF4-FFF2-40B4-BE49-F238E27FC236}">
                <a16:creationId xmlns:a16="http://schemas.microsoft.com/office/drawing/2014/main" id="{5A50A37C-3266-4712-9A67-60659743A4C0}"/>
              </a:ext>
            </a:extLst>
          </p:cNvPr>
          <p:cNvSpPr>
            <a:spLocks noGrp="1"/>
          </p:cNvSpPr>
          <p:nvPr>
            <p:ph type="sldNum" sz="quarter" idx="12"/>
          </p:nvPr>
        </p:nvSpPr>
        <p:spPr/>
        <p:txBody>
          <a:bodyPr/>
          <a:lstStyle/>
          <a:p>
            <a:fld id="{D0F56350-9462-4EC0-9A14-DADBEFEF3905}" type="slidenum">
              <a:rPr lang="en-US" smtClean="0"/>
              <a:t>11</a:t>
            </a:fld>
            <a:endParaRPr lang="en-US" dirty="0"/>
          </a:p>
        </p:txBody>
      </p:sp>
      <p:sp>
        <p:nvSpPr>
          <p:cNvPr id="30" name="TextBox 29">
            <a:extLst>
              <a:ext uri="{FF2B5EF4-FFF2-40B4-BE49-F238E27FC236}">
                <a16:creationId xmlns:a16="http://schemas.microsoft.com/office/drawing/2014/main" id="{31C30CFE-2ADA-4095-AD79-1F16DEAB6258}"/>
              </a:ext>
            </a:extLst>
          </p:cNvPr>
          <p:cNvSpPr txBox="1"/>
          <p:nvPr/>
        </p:nvSpPr>
        <p:spPr>
          <a:xfrm>
            <a:off x="279726" y="4193075"/>
            <a:ext cx="3702218" cy="1477328"/>
          </a:xfrm>
          <a:prstGeom prst="rect">
            <a:avLst/>
          </a:prstGeom>
          <a:noFill/>
        </p:spPr>
        <p:txBody>
          <a:bodyPr wrap="square">
            <a:spAutoFit/>
          </a:bodyPr>
          <a:lstStyle/>
          <a:p>
            <a:r>
              <a:rPr lang="en-US" dirty="0">
                <a:latin typeface="Helvetica Neue" panose="02000503000000020004"/>
              </a:rPr>
              <a:t>used by enterprises seeking to educate large sales teams or customer base about new products or elicit in-video</a:t>
            </a:r>
            <a:br>
              <a:rPr lang="en-US" dirty="0">
                <a:latin typeface="Helvetica Neue" panose="02000503000000020004"/>
              </a:rPr>
            </a:br>
            <a:r>
              <a:rPr lang="en-US" dirty="0">
                <a:latin typeface="Helvetica Neue" panose="02000503000000020004"/>
              </a:rPr>
              <a:t>feedback about existing products </a:t>
            </a:r>
          </a:p>
        </p:txBody>
      </p:sp>
      <p:pic>
        <p:nvPicPr>
          <p:cNvPr id="42" name="Content Placeholder 6">
            <a:extLst>
              <a:ext uri="{FF2B5EF4-FFF2-40B4-BE49-F238E27FC236}">
                <a16:creationId xmlns:a16="http://schemas.microsoft.com/office/drawing/2014/main" id="{87BCAA7A-B4CA-43AB-A1B4-1F095CF718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5654" y="170230"/>
            <a:ext cx="1801368" cy="605729"/>
          </a:xfrm>
          <a:prstGeom prst="rect">
            <a:avLst/>
          </a:prstGeom>
        </p:spPr>
      </p:pic>
      <p:sp>
        <p:nvSpPr>
          <p:cNvPr id="51" name="Freeform: Shape 50">
            <a:extLst>
              <a:ext uri="{FF2B5EF4-FFF2-40B4-BE49-F238E27FC236}">
                <a16:creationId xmlns:a16="http://schemas.microsoft.com/office/drawing/2014/main" id="{5A9BABC7-E018-4FB5-9FDD-DE34D70333E9}"/>
              </a:ext>
            </a:extLst>
          </p:cNvPr>
          <p:cNvSpPr/>
          <p:nvPr/>
        </p:nvSpPr>
        <p:spPr>
          <a:xfrm>
            <a:off x="1099914" y="867039"/>
            <a:ext cx="1492847" cy="336463"/>
          </a:xfrm>
          <a:custGeom>
            <a:avLst/>
            <a:gdLst/>
            <a:ahLst/>
            <a:cxnLst/>
            <a:rect l="l" t="t" r="r" b="b"/>
            <a:pathLst>
              <a:path w="1352029" h="304725">
                <a:moveTo>
                  <a:pt x="569193" y="94208"/>
                </a:moveTo>
                <a:lnTo>
                  <a:pt x="535930" y="191318"/>
                </a:lnTo>
                <a:lnTo>
                  <a:pt x="602010" y="191318"/>
                </a:lnTo>
                <a:close/>
                <a:moveTo>
                  <a:pt x="841251" y="60275"/>
                </a:moveTo>
                <a:lnTo>
                  <a:pt x="841251" y="136177"/>
                </a:lnTo>
                <a:lnTo>
                  <a:pt x="856038" y="136177"/>
                </a:lnTo>
                <a:cubicBezTo>
                  <a:pt x="872767" y="136177"/>
                  <a:pt x="884791" y="132690"/>
                  <a:pt x="892109" y="125716"/>
                </a:cubicBezTo>
                <a:cubicBezTo>
                  <a:pt x="900024" y="118147"/>
                  <a:pt x="903982" y="108946"/>
                  <a:pt x="903982" y="98114"/>
                </a:cubicBezTo>
                <a:cubicBezTo>
                  <a:pt x="903982" y="87283"/>
                  <a:pt x="900024" y="78156"/>
                  <a:pt x="892109" y="70736"/>
                </a:cubicBezTo>
                <a:cubicBezTo>
                  <a:pt x="884639" y="63762"/>
                  <a:pt x="872616" y="60275"/>
                  <a:pt x="856038" y="60275"/>
                </a:cubicBezTo>
                <a:close/>
                <a:moveTo>
                  <a:pt x="1047750" y="0"/>
                </a:moveTo>
                <a:lnTo>
                  <a:pt x="1127001" y="0"/>
                </a:lnTo>
                <a:lnTo>
                  <a:pt x="1272778" y="186407"/>
                </a:lnTo>
                <a:lnTo>
                  <a:pt x="1272778" y="0"/>
                </a:lnTo>
                <a:lnTo>
                  <a:pt x="1352029" y="0"/>
                </a:lnTo>
                <a:lnTo>
                  <a:pt x="1352029" y="304725"/>
                </a:lnTo>
                <a:lnTo>
                  <a:pt x="1272778" y="304725"/>
                </a:lnTo>
                <a:lnTo>
                  <a:pt x="1127001" y="118095"/>
                </a:lnTo>
                <a:lnTo>
                  <a:pt x="1127001" y="304725"/>
                </a:lnTo>
                <a:lnTo>
                  <a:pt x="1047750" y="304725"/>
                </a:lnTo>
                <a:close/>
                <a:moveTo>
                  <a:pt x="762000" y="0"/>
                </a:moveTo>
                <a:lnTo>
                  <a:pt x="885230" y="0"/>
                </a:lnTo>
                <a:cubicBezTo>
                  <a:pt x="921246" y="0"/>
                  <a:pt x="947887" y="10790"/>
                  <a:pt x="965151" y="32370"/>
                </a:cubicBezTo>
                <a:cubicBezTo>
                  <a:pt x="979141" y="49783"/>
                  <a:pt x="986135" y="70246"/>
                  <a:pt x="986135" y="93761"/>
                </a:cubicBezTo>
                <a:cubicBezTo>
                  <a:pt x="986135" y="120699"/>
                  <a:pt x="978099" y="142205"/>
                  <a:pt x="962025" y="158278"/>
                </a:cubicBezTo>
                <a:cubicBezTo>
                  <a:pt x="951756" y="168547"/>
                  <a:pt x="937618" y="175691"/>
                  <a:pt x="919609" y="179710"/>
                </a:cubicBezTo>
                <a:lnTo>
                  <a:pt x="1015380" y="304725"/>
                </a:lnTo>
                <a:lnTo>
                  <a:pt x="916930" y="304725"/>
                </a:lnTo>
                <a:lnTo>
                  <a:pt x="841251" y="187746"/>
                </a:lnTo>
                <a:lnTo>
                  <a:pt x="841251" y="304725"/>
                </a:lnTo>
                <a:lnTo>
                  <a:pt x="762000" y="304725"/>
                </a:lnTo>
                <a:close/>
                <a:moveTo>
                  <a:pt x="526554" y="0"/>
                </a:moveTo>
                <a:lnTo>
                  <a:pt x="612949" y="0"/>
                </a:lnTo>
                <a:lnTo>
                  <a:pt x="727695" y="304725"/>
                </a:lnTo>
                <a:lnTo>
                  <a:pt x="643087" y="304725"/>
                </a:lnTo>
                <a:lnTo>
                  <a:pt x="623441" y="251593"/>
                </a:lnTo>
                <a:lnTo>
                  <a:pt x="514053" y="251593"/>
                </a:lnTo>
                <a:lnTo>
                  <a:pt x="493068" y="304725"/>
                </a:lnTo>
                <a:lnTo>
                  <a:pt x="409352" y="304725"/>
                </a:lnTo>
                <a:close/>
                <a:moveTo>
                  <a:pt x="219075" y="0"/>
                </a:moveTo>
                <a:lnTo>
                  <a:pt x="392535" y="0"/>
                </a:lnTo>
                <a:lnTo>
                  <a:pt x="392535" y="66079"/>
                </a:lnTo>
                <a:lnTo>
                  <a:pt x="298326" y="66079"/>
                </a:lnTo>
                <a:lnTo>
                  <a:pt x="298326" y="118095"/>
                </a:lnTo>
                <a:lnTo>
                  <a:pt x="387400" y="118095"/>
                </a:lnTo>
                <a:lnTo>
                  <a:pt x="387400" y="184174"/>
                </a:lnTo>
                <a:lnTo>
                  <a:pt x="298326" y="184174"/>
                </a:lnTo>
                <a:lnTo>
                  <a:pt x="298326" y="238645"/>
                </a:lnTo>
                <a:lnTo>
                  <a:pt x="392535" y="238645"/>
                </a:lnTo>
                <a:lnTo>
                  <a:pt x="392535" y="304725"/>
                </a:lnTo>
                <a:lnTo>
                  <a:pt x="219075" y="304725"/>
                </a:lnTo>
                <a:close/>
                <a:moveTo>
                  <a:pt x="0" y="0"/>
                </a:moveTo>
                <a:lnTo>
                  <a:pt x="79251" y="0"/>
                </a:lnTo>
                <a:lnTo>
                  <a:pt x="79251" y="238645"/>
                </a:lnTo>
                <a:lnTo>
                  <a:pt x="174352" y="238645"/>
                </a:lnTo>
                <a:lnTo>
                  <a:pt x="174352" y="304725"/>
                </a:lnTo>
                <a:lnTo>
                  <a:pt x="0" y="304725"/>
                </a:lnTo>
                <a:close/>
              </a:path>
            </a:pathLst>
          </a:cu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Helvetica Neue" panose="02000503000000020004"/>
            </a:endParaRPr>
          </a:p>
        </p:txBody>
      </p:sp>
      <p:sp>
        <p:nvSpPr>
          <p:cNvPr id="110" name="Freeform: Shape 109">
            <a:extLst>
              <a:ext uri="{FF2B5EF4-FFF2-40B4-BE49-F238E27FC236}">
                <a16:creationId xmlns:a16="http://schemas.microsoft.com/office/drawing/2014/main" id="{0ECC05C2-094A-4482-8A56-CE866F3DE9C1}"/>
              </a:ext>
            </a:extLst>
          </p:cNvPr>
          <p:cNvSpPr/>
          <p:nvPr/>
        </p:nvSpPr>
        <p:spPr>
          <a:xfrm>
            <a:off x="6652681" y="-18262"/>
            <a:ext cx="2004518" cy="1013513"/>
          </a:xfrm>
          <a:custGeom>
            <a:avLst/>
            <a:gdLst>
              <a:gd name="connsiteX0" fmla="*/ 569 w 2004518"/>
              <a:gd name="connsiteY0" fmla="*/ 0 h 1013513"/>
              <a:gd name="connsiteX1" fmla="*/ 2003950 w 2004518"/>
              <a:gd name="connsiteY1" fmla="*/ 0 h 1013513"/>
              <a:gd name="connsiteX2" fmla="*/ 2004518 w 2004518"/>
              <a:gd name="connsiteY2" fmla="*/ 11254 h 1013513"/>
              <a:gd name="connsiteX3" fmla="*/ 1002259 w 2004518"/>
              <a:gd name="connsiteY3" fmla="*/ 1013513 h 1013513"/>
              <a:gd name="connsiteX4" fmla="*/ 0 w 2004518"/>
              <a:gd name="connsiteY4" fmla="*/ 11254 h 1013513"/>
              <a:gd name="connsiteX0" fmla="*/ 569 w 2004518"/>
              <a:gd name="connsiteY0" fmla="*/ 0 h 1013513"/>
              <a:gd name="connsiteX1" fmla="*/ 2003950 w 2004518"/>
              <a:gd name="connsiteY1" fmla="*/ 0 h 1013513"/>
              <a:gd name="connsiteX2" fmla="*/ 2004518 w 2004518"/>
              <a:gd name="connsiteY2" fmla="*/ 11254 h 1013513"/>
              <a:gd name="connsiteX3" fmla="*/ 1002259 w 2004518"/>
              <a:gd name="connsiteY3" fmla="*/ 1013513 h 1013513"/>
              <a:gd name="connsiteX4" fmla="*/ 0 w 2004518"/>
              <a:gd name="connsiteY4" fmla="*/ 11254 h 1013513"/>
              <a:gd name="connsiteX5" fmla="*/ 92009 w 2004518"/>
              <a:gd name="connsiteY5" fmla="*/ 91440 h 1013513"/>
              <a:gd name="connsiteX0" fmla="*/ 569 w 2004518"/>
              <a:gd name="connsiteY0" fmla="*/ 0 h 1013513"/>
              <a:gd name="connsiteX1" fmla="*/ 2003950 w 2004518"/>
              <a:gd name="connsiteY1" fmla="*/ 0 h 1013513"/>
              <a:gd name="connsiteX2" fmla="*/ 2004518 w 2004518"/>
              <a:gd name="connsiteY2" fmla="*/ 11254 h 1013513"/>
              <a:gd name="connsiteX3" fmla="*/ 1002259 w 2004518"/>
              <a:gd name="connsiteY3" fmla="*/ 1013513 h 1013513"/>
              <a:gd name="connsiteX4" fmla="*/ 0 w 2004518"/>
              <a:gd name="connsiteY4" fmla="*/ 11254 h 1013513"/>
              <a:gd name="connsiteX0" fmla="*/ 2003950 w 2004518"/>
              <a:gd name="connsiteY0" fmla="*/ 0 h 1013513"/>
              <a:gd name="connsiteX1" fmla="*/ 2004518 w 2004518"/>
              <a:gd name="connsiteY1" fmla="*/ 11254 h 1013513"/>
              <a:gd name="connsiteX2" fmla="*/ 1002259 w 2004518"/>
              <a:gd name="connsiteY2" fmla="*/ 1013513 h 1013513"/>
              <a:gd name="connsiteX3" fmla="*/ 0 w 2004518"/>
              <a:gd name="connsiteY3" fmla="*/ 11254 h 1013513"/>
            </a:gdLst>
            <a:ahLst/>
            <a:cxnLst>
              <a:cxn ang="0">
                <a:pos x="connsiteX0" y="connsiteY0"/>
              </a:cxn>
              <a:cxn ang="0">
                <a:pos x="connsiteX1" y="connsiteY1"/>
              </a:cxn>
              <a:cxn ang="0">
                <a:pos x="connsiteX2" y="connsiteY2"/>
              </a:cxn>
              <a:cxn ang="0">
                <a:pos x="connsiteX3" y="connsiteY3"/>
              </a:cxn>
            </a:cxnLst>
            <a:rect l="l" t="t" r="r" b="b"/>
            <a:pathLst>
              <a:path w="2004518" h="1013513">
                <a:moveTo>
                  <a:pt x="2003950" y="0"/>
                </a:moveTo>
                <a:cubicBezTo>
                  <a:pt x="2004139" y="3751"/>
                  <a:pt x="2004329" y="7503"/>
                  <a:pt x="2004518" y="11254"/>
                </a:cubicBezTo>
                <a:cubicBezTo>
                  <a:pt x="2004518" y="564786"/>
                  <a:pt x="1555791" y="1013513"/>
                  <a:pt x="1002259" y="1013513"/>
                </a:cubicBezTo>
                <a:cubicBezTo>
                  <a:pt x="448727" y="1013513"/>
                  <a:pt x="0" y="564786"/>
                  <a:pt x="0" y="11254"/>
                </a:cubicBezTo>
              </a:path>
            </a:pathLst>
          </a:custGeom>
          <a:noFill/>
          <a:ln w="76200">
            <a:solidFill>
              <a:srgbClr val="34BEB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Helvetica Neue" panose="02000503000000020004"/>
            </a:endParaRPr>
          </a:p>
        </p:txBody>
      </p:sp>
      <p:sp>
        <p:nvSpPr>
          <p:cNvPr id="58" name="Oval 57">
            <a:extLst>
              <a:ext uri="{FF2B5EF4-FFF2-40B4-BE49-F238E27FC236}">
                <a16:creationId xmlns:a16="http://schemas.microsoft.com/office/drawing/2014/main" id="{DC57A0E6-085D-4F75-ADAB-B77E3B51F5B7}"/>
              </a:ext>
            </a:extLst>
          </p:cNvPr>
          <p:cNvSpPr/>
          <p:nvPr/>
        </p:nvSpPr>
        <p:spPr>
          <a:xfrm>
            <a:off x="4332403" y="334098"/>
            <a:ext cx="734898" cy="751194"/>
          </a:xfrm>
          <a:prstGeom prst="ellipse">
            <a:avLst/>
          </a:prstGeom>
          <a:noFill/>
          <a:ln w="57150">
            <a:solidFill>
              <a:srgbClr val="FC7F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60" name="Oval 59">
            <a:extLst>
              <a:ext uri="{FF2B5EF4-FFF2-40B4-BE49-F238E27FC236}">
                <a16:creationId xmlns:a16="http://schemas.microsoft.com/office/drawing/2014/main" id="{82C3E2F2-3956-4EDF-9D5F-3983A9DD7236}"/>
              </a:ext>
            </a:extLst>
          </p:cNvPr>
          <p:cNvSpPr/>
          <p:nvPr/>
        </p:nvSpPr>
        <p:spPr>
          <a:xfrm>
            <a:off x="4527588" y="527894"/>
            <a:ext cx="363601" cy="363601"/>
          </a:xfrm>
          <a:prstGeom prst="ellipse">
            <a:avLst/>
          </a:prstGeom>
          <a:solidFill>
            <a:srgbClr val="9567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62" name="TextBox 61">
            <a:extLst>
              <a:ext uri="{FF2B5EF4-FFF2-40B4-BE49-F238E27FC236}">
                <a16:creationId xmlns:a16="http://schemas.microsoft.com/office/drawing/2014/main" id="{68FE7263-EDC0-4EBC-8E5E-82DBF0659A2C}"/>
              </a:ext>
            </a:extLst>
          </p:cNvPr>
          <p:cNvSpPr txBox="1"/>
          <p:nvPr/>
        </p:nvSpPr>
        <p:spPr>
          <a:xfrm>
            <a:off x="4239184" y="4187569"/>
            <a:ext cx="4135424" cy="1754326"/>
          </a:xfrm>
          <a:prstGeom prst="rect">
            <a:avLst/>
          </a:prstGeom>
          <a:noFill/>
        </p:spPr>
        <p:txBody>
          <a:bodyPr wrap="square">
            <a:spAutoFit/>
          </a:bodyPr>
          <a:lstStyle/>
          <a:p>
            <a:r>
              <a:rPr lang="en-US" dirty="0">
                <a:latin typeface="Helvetica Neue" panose="02000503000000020004"/>
              </a:rPr>
              <a:t>incorporates Verb’s proprietary data collection and analytics capabilities that inform users in real time, when and for how long the viewers watched the video, how many times they watched it, and what they clicked-on</a:t>
            </a:r>
          </a:p>
        </p:txBody>
      </p:sp>
      <p:grpSp>
        <p:nvGrpSpPr>
          <p:cNvPr id="6" name="Graphic 2">
            <a:extLst>
              <a:ext uri="{FF2B5EF4-FFF2-40B4-BE49-F238E27FC236}">
                <a16:creationId xmlns:a16="http://schemas.microsoft.com/office/drawing/2014/main" id="{E7D0BCF4-470E-4190-8F8E-4B86952D1A5A}"/>
              </a:ext>
            </a:extLst>
          </p:cNvPr>
          <p:cNvGrpSpPr/>
          <p:nvPr/>
        </p:nvGrpSpPr>
        <p:grpSpPr>
          <a:xfrm>
            <a:off x="5391150" y="2584444"/>
            <a:ext cx="1409700" cy="1409700"/>
            <a:chOff x="3733800" y="1066800"/>
            <a:chExt cx="4724400" cy="4724400"/>
          </a:xfrm>
          <a:solidFill>
            <a:srgbClr val="000000"/>
          </a:solidFill>
        </p:grpSpPr>
        <p:sp>
          <p:nvSpPr>
            <p:cNvPr id="7" name="Freeform: Shape 6">
              <a:extLst>
                <a:ext uri="{FF2B5EF4-FFF2-40B4-BE49-F238E27FC236}">
                  <a16:creationId xmlns:a16="http://schemas.microsoft.com/office/drawing/2014/main" id="{75741B2C-9B2F-4A8A-8EFF-F792AB13D5C8}"/>
                </a:ext>
              </a:extLst>
            </p:cNvPr>
            <p:cNvSpPr/>
            <p:nvPr/>
          </p:nvSpPr>
          <p:spPr>
            <a:xfrm>
              <a:off x="4038600" y="1371600"/>
              <a:ext cx="2133600" cy="2133600"/>
            </a:xfrm>
            <a:custGeom>
              <a:avLst/>
              <a:gdLst>
                <a:gd name="connsiteX0" fmla="*/ 1066800 w 2133600"/>
                <a:gd name="connsiteY0" fmla="*/ 0 h 2133600"/>
                <a:gd name="connsiteX1" fmla="*/ 0 w 2133600"/>
                <a:gd name="connsiteY1" fmla="*/ 1066800 h 2133600"/>
                <a:gd name="connsiteX2" fmla="*/ 1066800 w 2133600"/>
                <a:gd name="connsiteY2" fmla="*/ 2133600 h 2133600"/>
                <a:gd name="connsiteX3" fmla="*/ 2133600 w 2133600"/>
                <a:gd name="connsiteY3" fmla="*/ 1066800 h 2133600"/>
                <a:gd name="connsiteX4" fmla="*/ 1066800 w 2133600"/>
                <a:gd name="connsiteY4" fmla="*/ 0 h 2133600"/>
                <a:gd name="connsiteX5" fmla="*/ 1066800 w 2133600"/>
                <a:gd name="connsiteY5" fmla="*/ 1981200 h 2133600"/>
                <a:gd name="connsiteX6" fmla="*/ 152400 w 2133600"/>
                <a:gd name="connsiteY6" fmla="*/ 1066800 h 2133600"/>
                <a:gd name="connsiteX7" fmla="*/ 1066800 w 2133600"/>
                <a:gd name="connsiteY7" fmla="*/ 152400 h 2133600"/>
                <a:gd name="connsiteX8" fmla="*/ 1981200 w 2133600"/>
                <a:gd name="connsiteY8" fmla="*/ 1066800 h 2133600"/>
                <a:gd name="connsiteX9" fmla="*/ 1066800 w 2133600"/>
                <a:gd name="connsiteY9" fmla="*/ 19812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3600" h="2133600">
                  <a:moveTo>
                    <a:pt x="1066800" y="0"/>
                  </a:moveTo>
                  <a:cubicBezTo>
                    <a:pt x="478536" y="0"/>
                    <a:pt x="0" y="478536"/>
                    <a:pt x="0" y="1066800"/>
                  </a:cubicBezTo>
                  <a:cubicBezTo>
                    <a:pt x="0" y="1655064"/>
                    <a:pt x="478536" y="2133600"/>
                    <a:pt x="1066800" y="2133600"/>
                  </a:cubicBezTo>
                  <a:cubicBezTo>
                    <a:pt x="1655064" y="2133600"/>
                    <a:pt x="2133600" y="1655064"/>
                    <a:pt x="2133600" y="1066800"/>
                  </a:cubicBezTo>
                  <a:cubicBezTo>
                    <a:pt x="2133600" y="478536"/>
                    <a:pt x="1655064" y="0"/>
                    <a:pt x="1066800" y="0"/>
                  </a:cubicBezTo>
                  <a:close/>
                  <a:moveTo>
                    <a:pt x="1066800" y="1981200"/>
                  </a:moveTo>
                  <a:cubicBezTo>
                    <a:pt x="562585" y="1981200"/>
                    <a:pt x="152400" y="1571016"/>
                    <a:pt x="152400" y="1066800"/>
                  </a:cubicBezTo>
                  <a:cubicBezTo>
                    <a:pt x="152400" y="562585"/>
                    <a:pt x="562585" y="152400"/>
                    <a:pt x="1066800" y="152400"/>
                  </a:cubicBezTo>
                  <a:cubicBezTo>
                    <a:pt x="1571016" y="152400"/>
                    <a:pt x="1981200" y="562585"/>
                    <a:pt x="1981200" y="1066800"/>
                  </a:cubicBezTo>
                  <a:cubicBezTo>
                    <a:pt x="1981200" y="1571016"/>
                    <a:pt x="1571016" y="1981200"/>
                    <a:pt x="1066800" y="19812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12" name="Freeform: Shape 11">
              <a:extLst>
                <a:ext uri="{FF2B5EF4-FFF2-40B4-BE49-F238E27FC236}">
                  <a16:creationId xmlns:a16="http://schemas.microsoft.com/office/drawing/2014/main" id="{3BDAF858-940E-4414-8861-AA5D3283D0B9}"/>
                </a:ext>
              </a:extLst>
            </p:cNvPr>
            <p:cNvSpPr/>
            <p:nvPr/>
          </p:nvSpPr>
          <p:spPr>
            <a:xfrm>
              <a:off x="4876800" y="5029200"/>
              <a:ext cx="457200" cy="457200"/>
            </a:xfrm>
            <a:custGeom>
              <a:avLst/>
              <a:gdLst>
                <a:gd name="connsiteX0" fmla="*/ 228600 w 457200"/>
                <a:gd name="connsiteY0" fmla="*/ 0 h 457200"/>
                <a:gd name="connsiteX1" fmla="*/ 0 w 457200"/>
                <a:gd name="connsiteY1" fmla="*/ 228600 h 457200"/>
                <a:gd name="connsiteX2" fmla="*/ 228600 w 457200"/>
                <a:gd name="connsiteY2" fmla="*/ 457200 h 457200"/>
                <a:gd name="connsiteX3" fmla="*/ 457200 w 457200"/>
                <a:gd name="connsiteY3" fmla="*/ 228600 h 457200"/>
                <a:gd name="connsiteX4" fmla="*/ 228600 w 457200"/>
                <a:gd name="connsiteY4" fmla="*/ 0 h 457200"/>
                <a:gd name="connsiteX5" fmla="*/ 228600 w 457200"/>
                <a:gd name="connsiteY5" fmla="*/ 304800 h 457200"/>
                <a:gd name="connsiteX6" fmla="*/ 152400 w 457200"/>
                <a:gd name="connsiteY6" fmla="*/ 228600 h 457200"/>
                <a:gd name="connsiteX7" fmla="*/ 228600 w 457200"/>
                <a:gd name="connsiteY7" fmla="*/ 152400 h 457200"/>
                <a:gd name="connsiteX8" fmla="*/ 304800 w 457200"/>
                <a:gd name="connsiteY8" fmla="*/ 228600 h 457200"/>
                <a:gd name="connsiteX9" fmla="*/ 228600 w 457200"/>
                <a:gd name="connsiteY9" fmla="*/ 3048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200" h="457200">
                  <a:moveTo>
                    <a:pt x="228600" y="0"/>
                  </a:moveTo>
                  <a:cubicBezTo>
                    <a:pt x="102565" y="0"/>
                    <a:pt x="0" y="102565"/>
                    <a:pt x="0" y="228600"/>
                  </a:cubicBezTo>
                  <a:cubicBezTo>
                    <a:pt x="0" y="354635"/>
                    <a:pt x="102565" y="457200"/>
                    <a:pt x="228600" y="457200"/>
                  </a:cubicBezTo>
                  <a:cubicBezTo>
                    <a:pt x="354635" y="457200"/>
                    <a:pt x="457200" y="354635"/>
                    <a:pt x="457200" y="228600"/>
                  </a:cubicBezTo>
                  <a:cubicBezTo>
                    <a:pt x="457200" y="102565"/>
                    <a:pt x="354635" y="0"/>
                    <a:pt x="228600" y="0"/>
                  </a:cubicBezTo>
                  <a:close/>
                  <a:moveTo>
                    <a:pt x="228600" y="304800"/>
                  </a:moveTo>
                  <a:cubicBezTo>
                    <a:pt x="186538" y="304800"/>
                    <a:pt x="152400" y="270662"/>
                    <a:pt x="152400" y="228600"/>
                  </a:cubicBezTo>
                  <a:cubicBezTo>
                    <a:pt x="152400" y="186538"/>
                    <a:pt x="186538" y="152400"/>
                    <a:pt x="228600" y="152400"/>
                  </a:cubicBezTo>
                  <a:cubicBezTo>
                    <a:pt x="270662" y="152400"/>
                    <a:pt x="304800" y="186538"/>
                    <a:pt x="304800" y="228600"/>
                  </a:cubicBezTo>
                  <a:cubicBezTo>
                    <a:pt x="304800" y="270662"/>
                    <a:pt x="270662" y="304800"/>
                    <a:pt x="228600" y="3048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13" name="Freeform: Shape 12">
              <a:extLst>
                <a:ext uri="{FF2B5EF4-FFF2-40B4-BE49-F238E27FC236}">
                  <a16:creationId xmlns:a16="http://schemas.microsoft.com/office/drawing/2014/main" id="{06C422EF-E799-4A65-A587-D8628D651B1C}"/>
                </a:ext>
              </a:extLst>
            </p:cNvPr>
            <p:cNvSpPr/>
            <p:nvPr/>
          </p:nvSpPr>
          <p:spPr>
            <a:xfrm>
              <a:off x="4876800" y="2209800"/>
              <a:ext cx="457200" cy="457200"/>
            </a:xfrm>
            <a:custGeom>
              <a:avLst/>
              <a:gdLst>
                <a:gd name="connsiteX0" fmla="*/ 228600 w 457200"/>
                <a:gd name="connsiteY0" fmla="*/ 0 h 457200"/>
                <a:gd name="connsiteX1" fmla="*/ 0 w 457200"/>
                <a:gd name="connsiteY1" fmla="*/ 228600 h 457200"/>
                <a:gd name="connsiteX2" fmla="*/ 228600 w 457200"/>
                <a:gd name="connsiteY2" fmla="*/ 457200 h 457200"/>
                <a:gd name="connsiteX3" fmla="*/ 457200 w 457200"/>
                <a:gd name="connsiteY3" fmla="*/ 228600 h 457200"/>
                <a:gd name="connsiteX4" fmla="*/ 228600 w 457200"/>
                <a:gd name="connsiteY4" fmla="*/ 0 h 457200"/>
                <a:gd name="connsiteX5" fmla="*/ 228600 w 457200"/>
                <a:gd name="connsiteY5" fmla="*/ 304800 h 457200"/>
                <a:gd name="connsiteX6" fmla="*/ 152400 w 457200"/>
                <a:gd name="connsiteY6" fmla="*/ 228600 h 457200"/>
                <a:gd name="connsiteX7" fmla="*/ 228600 w 457200"/>
                <a:gd name="connsiteY7" fmla="*/ 152400 h 457200"/>
                <a:gd name="connsiteX8" fmla="*/ 304800 w 457200"/>
                <a:gd name="connsiteY8" fmla="*/ 228600 h 457200"/>
                <a:gd name="connsiteX9" fmla="*/ 228600 w 457200"/>
                <a:gd name="connsiteY9" fmla="*/ 3048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200" h="457200">
                  <a:moveTo>
                    <a:pt x="228600" y="0"/>
                  </a:moveTo>
                  <a:cubicBezTo>
                    <a:pt x="102565" y="0"/>
                    <a:pt x="0" y="102565"/>
                    <a:pt x="0" y="228600"/>
                  </a:cubicBezTo>
                  <a:cubicBezTo>
                    <a:pt x="0" y="354635"/>
                    <a:pt x="102565" y="457200"/>
                    <a:pt x="228600" y="457200"/>
                  </a:cubicBezTo>
                  <a:cubicBezTo>
                    <a:pt x="354635" y="457200"/>
                    <a:pt x="457200" y="354635"/>
                    <a:pt x="457200" y="228600"/>
                  </a:cubicBezTo>
                  <a:cubicBezTo>
                    <a:pt x="457200" y="102565"/>
                    <a:pt x="354635" y="0"/>
                    <a:pt x="228600" y="0"/>
                  </a:cubicBezTo>
                  <a:close/>
                  <a:moveTo>
                    <a:pt x="228600" y="304800"/>
                  </a:moveTo>
                  <a:cubicBezTo>
                    <a:pt x="186538" y="304800"/>
                    <a:pt x="152400" y="270586"/>
                    <a:pt x="152400" y="228600"/>
                  </a:cubicBezTo>
                  <a:cubicBezTo>
                    <a:pt x="152400" y="186614"/>
                    <a:pt x="186538" y="152400"/>
                    <a:pt x="228600" y="152400"/>
                  </a:cubicBezTo>
                  <a:cubicBezTo>
                    <a:pt x="270662" y="152400"/>
                    <a:pt x="304800" y="186614"/>
                    <a:pt x="304800" y="228600"/>
                  </a:cubicBezTo>
                  <a:cubicBezTo>
                    <a:pt x="304800" y="270586"/>
                    <a:pt x="270662" y="304800"/>
                    <a:pt x="228600" y="3048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14" name="Freeform: Shape 13">
              <a:extLst>
                <a:ext uri="{FF2B5EF4-FFF2-40B4-BE49-F238E27FC236}">
                  <a16:creationId xmlns:a16="http://schemas.microsoft.com/office/drawing/2014/main" id="{A8883CCB-C7B0-4E54-BCBA-C5ACAD27E1CD}"/>
                </a:ext>
              </a:extLst>
            </p:cNvPr>
            <p:cNvSpPr/>
            <p:nvPr/>
          </p:nvSpPr>
          <p:spPr>
            <a:xfrm>
              <a:off x="4267200" y="2209800"/>
              <a:ext cx="457200" cy="457200"/>
            </a:xfrm>
            <a:custGeom>
              <a:avLst/>
              <a:gdLst>
                <a:gd name="connsiteX0" fmla="*/ 228600 w 457200"/>
                <a:gd name="connsiteY0" fmla="*/ 0 h 457200"/>
                <a:gd name="connsiteX1" fmla="*/ 0 w 457200"/>
                <a:gd name="connsiteY1" fmla="*/ 228600 h 457200"/>
                <a:gd name="connsiteX2" fmla="*/ 228600 w 457200"/>
                <a:gd name="connsiteY2" fmla="*/ 457200 h 457200"/>
                <a:gd name="connsiteX3" fmla="*/ 457200 w 457200"/>
                <a:gd name="connsiteY3" fmla="*/ 228600 h 457200"/>
                <a:gd name="connsiteX4" fmla="*/ 228600 w 457200"/>
                <a:gd name="connsiteY4" fmla="*/ 0 h 457200"/>
                <a:gd name="connsiteX5" fmla="*/ 228600 w 457200"/>
                <a:gd name="connsiteY5" fmla="*/ 304800 h 457200"/>
                <a:gd name="connsiteX6" fmla="*/ 152400 w 457200"/>
                <a:gd name="connsiteY6" fmla="*/ 228600 h 457200"/>
                <a:gd name="connsiteX7" fmla="*/ 228600 w 457200"/>
                <a:gd name="connsiteY7" fmla="*/ 152400 h 457200"/>
                <a:gd name="connsiteX8" fmla="*/ 304800 w 457200"/>
                <a:gd name="connsiteY8" fmla="*/ 228600 h 457200"/>
                <a:gd name="connsiteX9" fmla="*/ 228600 w 457200"/>
                <a:gd name="connsiteY9" fmla="*/ 3048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200" h="457200">
                  <a:moveTo>
                    <a:pt x="228600" y="0"/>
                  </a:moveTo>
                  <a:cubicBezTo>
                    <a:pt x="102565" y="0"/>
                    <a:pt x="0" y="102565"/>
                    <a:pt x="0" y="228600"/>
                  </a:cubicBezTo>
                  <a:cubicBezTo>
                    <a:pt x="0" y="354635"/>
                    <a:pt x="102565" y="457200"/>
                    <a:pt x="228600" y="457200"/>
                  </a:cubicBezTo>
                  <a:cubicBezTo>
                    <a:pt x="354635" y="457200"/>
                    <a:pt x="457200" y="354635"/>
                    <a:pt x="457200" y="228600"/>
                  </a:cubicBezTo>
                  <a:cubicBezTo>
                    <a:pt x="457200" y="102565"/>
                    <a:pt x="354635" y="0"/>
                    <a:pt x="228600" y="0"/>
                  </a:cubicBezTo>
                  <a:close/>
                  <a:moveTo>
                    <a:pt x="228600" y="304800"/>
                  </a:moveTo>
                  <a:cubicBezTo>
                    <a:pt x="186538" y="304800"/>
                    <a:pt x="152400" y="270586"/>
                    <a:pt x="152400" y="228600"/>
                  </a:cubicBezTo>
                  <a:cubicBezTo>
                    <a:pt x="152400" y="186614"/>
                    <a:pt x="186538" y="152400"/>
                    <a:pt x="228600" y="152400"/>
                  </a:cubicBezTo>
                  <a:cubicBezTo>
                    <a:pt x="270662" y="152400"/>
                    <a:pt x="304800" y="186614"/>
                    <a:pt x="304800" y="228600"/>
                  </a:cubicBezTo>
                  <a:cubicBezTo>
                    <a:pt x="304800" y="270586"/>
                    <a:pt x="270662" y="304800"/>
                    <a:pt x="228600" y="3048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15" name="Freeform: Shape 14">
              <a:extLst>
                <a:ext uri="{FF2B5EF4-FFF2-40B4-BE49-F238E27FC236}">
                  <a16:creationId xmlns:a16="http://schemas.microsoft.com/office/drawing/2014/main" id="{BDB1C425-69EC-4DB1-8AB3-AA2678E93919}"/>
                </a:ext>
              </a:extLst>
            </p:cNvPr>
            <p:cNvSpPr/>
            <p:nvPr/>
          </p:nvSpPr>
          <p:spPr>
            <a:xfrm>
              <a:off x="5486400" y="2209800"/>
              <a:ext cx="457200" cy="457200"/>
            </a:xfrm>
            <a:custGeom>
              <a:avLst/>
              <a:gdLst>
                <a:gd name="connsiteX0" fmla="*/ 0 w 457200"/>
                <a:gd name="connsiteY0" fmla="*/ 228600 h 457200"/>
                <a:gd name="connsiteX1" fmla="*/ 228600 w 457200"/>
                <a:gd name="connsiteY1" fmla="*/ 457200 h 457200"/>
                <a:gd name="connsiteX2" fmla="*/ 457200 w 457200"/>
                <a:gd name="connsiteY2" fmla="*/ 228600 h 457200"/>
                <a:gd name="connsiteX3" fmla="*/ 228600 w 457200"/>
                <a:gd name="connsiteY3" fmla="*/ 0 h 457200"/>
                <a:gd name="connsiteX4" fmla="*/ 0 w 457200"/>
                <a:gd name="connsiteY4" fmla="*/ 228600 h 457200"/>
                <a:gd name="connsiteX5" fmla="*/ 304800 w 457200"/>
                <a:gd name="connsiteY5" fmla="*/ 228600 h 457200"/>
                <a:gd name="connsiteX6" fmla="*/ 228600 w 457200"/>
                <a:gd name="connsiteY6" fmla="*/ 304800 h 457200"/>
                <a:gd name="connsiteX7" fmla="*/ 152400 w 457200"/>
                <a:gd name="connsiteY7" fmla="*/ 228600 h 457200"/>
                <a:gd name="connsiteX8" fmla="*/ 228600 w 457200"/>
                <a:gd name="connsiteY8" fmla="*/ 152400 h 457200"/>
                <a:gd name="connsiteX9" fmla="*/ 304800 w 457200"/>
                <a:gd name="connsiteY9"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200" h="457200">
                  <a:moveTo>
                    <a:pt x="0" y="228600"/>
                  </a:moveTo>
                  <a:cubicBezTo>
                    <a:pt x="0" y="354635"/>
                    <a:pt x="102565" y="457200"/>
                    <a:pt x="228600" y="457200"/>
                  </a:cubicBezTo>
                  <a:cubicBezTo>
                    <a:pt x="354635" y="457200"/>
                    <a:pt x="457200" y="354635"/>
                    <a:pt x="457200" y="228600"/>
                  </a:cubicBezTo>
                  <a:cubicBezTo>
                    <a:pt x="457200" y="102565"/>
                    <a:pt x="354635" y="0"/>
                    <a:pt x="228600" y="0"/>
                  </a:cubicBezTo>
                  <a:cubicBezTo>
                    <a:pt x="102565" y="0"/>
                    <a:pt x="0" y="102565"/>
                    <a:pt x="0" y="228600"/>
                  </a:cubicBezTo>
                  <a:close/>
                  <a:moveTo>
                    <a:pt x="304800" y="228600"/>
                  </a:moveTo>
                  <a:cubicBezTo>
                    <a:pt x="304800" y="270586"/>
                    <a:pt x="270662" y="304800"/>
                    <a:pt x="228600" y="304800"/>
                  </a:cubicBezTo>
                  <a:cubicBezTo>
                    <a:pt x="186538" y="304800"/>
                    <a:pt x="152400" y="270586"/>
                    <a:pt x="152400" y="228600"/>
                  </a:cubicBezTo>
                  <a:cubicBezTo>
                    <a:pt x="152400" y="186614"/>
                    <a:pt x="186538" y="152400"/>
                    <a:pt x="228600" y="152400"/>
                  </a:cubicBezTo>
                  <a:cubicBezTo>
                    <a:pt x="270662" y="152400"/>
                    <a:pt x="304800" y="186614"/>
                    <a:pt x="304800" y="2286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18" name="Freeform: Shape 17">
              <a:extLst>
                <a:ext uri="{FF2B5EF4-FFF2-40B4-BE49-F238E27FC236}">
                  <a16:creationId xmlns:a16="http://schemas.microsoft.com/office/drawing/2014/main" id="{8152F1DA-CF4E-4E46-B468-D3A0E9F7E45D}"/>
                </a:ext>
              </a:extLst>
            </p:cNvPr>
            <p:cNvSpPr/>
            <p:nvPr/>
          </p:nvSpPr>
          <p:spPr>
            <a:xfrm>
              <a:off x="7239000" y="4724400"/>
              <a:ext cx="914400" cy="152400"/>
            </a:xfrm>
            <a:custGeom>
              <a:avLst/>
              <a:gdLst>
                <a:gd name="connsiteX0" fmla="*/ 0 w 914400"/>
                <a:gd name="connsiteY0" fmla="*/ 0 h 152400"/>
                <a:gd name="connsiteX1" fmla="*/ 914400 w 914400"/>
                <a:gd name="connsiteY1" fmla="*/ 0 h 152400"/>
                <a:gd name="connsiteX2" fmla="*/ 914400 w 914400"/>
                <a:gd name="connsiteY2" fmla="*/ 152400 h 152400"/>
                <a:gd name="connsiteX3" fmla="*/ 0 w 914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914400" h="152400">
                  <a:moveTo>
                    <a:pt x="0" y="0"/>
                  </a:moveTo>
                  <a:lnTo>
                    <a:pt x="914400" y="0"/>
                  </a:lnTo>
                  <a:lnTo>
                    <a:pt x="914400" y="152400"/>
                  </a:lnTo>
                  <a:lnTo>
                    <a:pt x="0" y="15240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19" name="Freeform: Shape 18">
              <a:extLst>
                <a:ext uri="{FF2B5EF4-FFF2-40B4-BE49-F238E27FC236}">
                  <a16:creationId xmlns:a16="http://schemas.microsoft.com/office/drawing/2014/main" id="{74ED5825-5791-4B88-9BC5-4512E21AA965}"/>
                </a:ext>
              </a:extLst>
            </p:cNvPr>
            <p:cNvSpPr/>
            <p:nvPr/>
          </p:nvSpPr>
          <p:spPr>
            <a:xfrm>
              <a:off x="7239000" y="5029200"/>
              <a:ext cx="609600" cy="152400"/>
            </a:xfrm>
            <a:custGeom>
              <a:avLst/>
              <a:gdLst>
                <a:gd name="connsiteX0" fmla="*/ 0 w 609600"/>
                <a:gd name="connsiteY0" fmla="*/ 0 h 152400"/>
                <a:gd name="connsiteX1" fmla="*/ 609600 w 609600"/>
                <a:gd name="connsiteY1" fmla="*/ 0 h 152400"/>
                <a:gd name="connsiteX2" fmla="*/ 609600 w 609600"/>
                <a:gd name="connsiteY2" fmla="*/ 152400 h 152400"/>
                <a:gd name="connsiteX3" fmla="*/ 0 w 6096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609600" h="152400">
                  <a:moveTo>
                    <a:pt x="0" y="0"/>
                  </a:moveTo>
                  <a:lnTo>
                    <a:pt x="609600" y="0"/>
                  </a:lnTo>
                  <a:lnTo>
                    <a:pt x="609600" y="152400"/>
                  </a:lnTo>
                  <a:lnTo>
                    <a:pt x="0" y="15240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20" name="Freeform: Shape 19">
              <a:extLst>
                <a:ext uri="{FF2B5EF4-FFF2-40B4-BE49-F238E27FC236}">
                  <a16:creationId xmlns:a16="http://schemas.microsoft.com/office/drawing/2014/main" id="{52B19BA8-919C-4316-B7E4-CF02470563A6}"/>
                </a:ext>
              </a:extLst>
            </p:cNvPr>
            <p:cNvSpPr/>
            <p:nvPr/>
          </p:nvSpPr>
          <p:spPr>
            <a:xfrm>
              <a:off x="8001000" y="5029200"/>
              <a:ext cx="152400" cy="152400"/>
            </a:xfrm>
            <a:custGeom>
              <a:avLst/>
              <a:gdLst>
                <a:gd name="connsiteX0" fmla="*/ 0 w 152400"/>
                <a:gd name="connsiteY0" fmla="*/ 0 h 152400"/>
                <a:gd name="connsiteX1" fmla="*/ 152400 w 152400"/>
                <a:gd name="connsiteY1" fmla="*/ 0 h 152400"/>
                <a:gd name="connsiteX2" fmla="*/ 152400 w 152400"/>
                <a:gd name="connsiteY2" fmla="*/ 152400 h 152400"/>
                <a:gd name="connsiteX3" fmla="*/ 0 w 152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152400" h="152400">
                  <a:moveTo>
                    <a:pt x="0" y="0"/>
                  </a:moveTo>
                  <a:lnTo>
                    <a:pt x="152400" y="0"/>
                  </a:lnTo>
                  <a:lnTo>
                    <a:pt x="152400" y="152400"/>
                  </a:lnTo>
                  <a:lnTo>
                    <a:pt x="0" y="15240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25" name="Freeform: Shape 24">
              <a:extLst>
                <a:ext uri="{FF2B5EF4-FFF2-40B4-BE49-F238E27FC236}">
                  <a16:creationId xmlns:a16="http://schemas.microsoft.com/office/drawing/2014/main" id="{245DF432-2676-46CE-9A80-C27B649B9AE5}"/>
                </a:ext>
              </a:extLst>
            </p:cNvPr>
            <p:cNvSpPr/>
            <p:nvPr/>
          </p:nvSpPr>
          <p:spPr>
            <a:xfrm>
              <a:off x="7239000" y="5334000"/>
              <a:ext cx="914400" cy="152400"/>
            </a:xfrm>
            <a:custGeom>
              <a:avLst/>
              <a:gdLst>
                <a:gd name="connsiteX0" fmla="*/ 0 w 914400"/>
                <a:gd name="connsiteY0" fmla="*/ 0 h 152400"/>
                <a:gd name="connsiteX1" fmla="*/ 914400 w 914400"/>
                <a:gd name="connsiteY1" fmla="*/ 0 h 152400"/>
                <a:gd name="connsiteX2" fmla="*/ 914400 w 914400"/>
                <a:gd name="connsiteY2" fmla="*/ 152400 h 152400"/>
                <a:gd name="connsiteX3" fmla="*/ 0 w 914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914400" h="152400">
                  <a:moveTo>
                    <a:pt x="0" y="0"/>
                  </a:moveTo>
                  <a:lnTo>
                    <a:pt x="914400" y="0"/>
                  </a:lnTo>
                  <a:lnTo>
                    <a:pt x="914400" y="152400"/>
                  </a:lnTo>
                  <a:lnTo>
                    <a:pt x="0" y="15240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27" name="Freeform: Shape 26">
              <a:extLst>
                <a:ext uri="{FF2B5EF4-FFF2-40B4-BE49-F238E27FC236}">
                  <a16:creationId xmlns:a16="http://schemas.microsoft.com/office/drawing/2014/main" id="{7E49A72F-352E-4E37-B49F-7346EC98A9A9}"/>
                </a:ext>
              </a:extLst>
            </p:cNvPr>
            <p:cNvSpPr/>
            <p:nvPr/>
          </p:nvSpPr>
          <p:spPr>
            <a:xfrm>
              <a:off x="7239000" y="3048000"/>
              <a:ext cx="914400" cy="152400"/>
            </a:xfrm>
            <a:custGeom>
              <a:avLst/>
              <a:gdLst>
                <a:gd name="connsiteX0" fmla="*/ 0 w 914400"/>
                <a:gd name="connsiteY0" fmla="*/ 0 h 152400"/>
                <a:gd name="connsiteX1" fmla="*/ 914400 w 914400"/>
                <a:gd name="connsiteY1" fmla="*/ 0 h 152400"/>
                <a:gd name="connsiteX2" fmla="*/ 914400 w 914400"/>
                <a:gd name="connsiteY2" fmla="*/ 152400 h 152400"/>
                <a:gd name="connsiteX3" fmla="*/ 0 w 914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914400" h="152400">
                  <a:moveTo>
                    <a:pt x="0" y="0"/>
                  </a:moveTo>
                  <a:lnTo>
                    <a:pt x="914400" y="0"/>
                  </a:lnTo>
                  <a:lnTo>
                    <a:pt x="914400" y="152400"/>
                  </a:lnTo>
                  <a:lnTo>
                    <a:pt x="0" y="15240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32" name="Freeform: Shape 31">
              <a:extLst>
                <a:ext uri="{FF2B5EF4-FFF2-40B4-BE49-F238E27FC236}">
                  <a16:creationId xmlns:a16="http://schemas.microsoft.com/office/drawing/2014/main" id="{658644A1-55FD-4479-BB3E-EF8DA3BEBCAE}"/>
                </a:ext>
              </a:extLst>
            </p:cNvPr>
            <p:cNvSpPr/>
            <p:nvPr/>
          </p:nvSpPr>
          <p:spPr>
            <a:xfrm>
              <a:off x="7239000" y="3352800"/>
              <a:ext cx="914400" cy="152400"/>
            </a:xfrm>
            <a:custGeom>
              <a:avLst/>
              <a:gdLst>
                <a:gd name="connsiteX0" fmla="*/ 0 w 914400"/>
                <a:gd name="connsiteY0" fmla="*/ 0 h 152400"/>
                <a:gd name="connsiteX1" fmla="*/ 914400 w 914400"/>
                <a:gd name="connsiteY1" fmla="*/ 0 h 152400"/>
                <a:gd name="connsiteX2" fmla="*/ 914400 w 914400"/>
                <a:gd name="connsiteY2" fmla="*/ 152400 h 152400"/>
                <a:gd name="connsiteX3" fmla="*/ 0 w 914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914400" h="152400">
                  <a:moveTo>
                    <a:pt x="0" y="0"/>
                  </a:moveTo>
                  <a:lnTo>
                    <a:pt x="914400" y="0"/>
                  </a:lnTo>
                  <a:lnTo>
                    <a:pt x="914400" y="152400"/>
                  </a:lnTo>
                  <a:lnTo>
                    <a:pt x="0" y="15240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33" name="Freeform: Shape 32">
              <a:extLst>
                <a:ext uri="{FF2B5EF4-FFF2-40B4-BE49-F238E27FC236}">
                  <a16:creationId xmlns:a16="http://schemas.microsoft.com/office/drawing/2014/main" id="{4B5532A9-4ED5-4584-AAAD-7727FF7FF280}"/>
                </a:ext>
              </a:extLst>
            </p:cNvPr>
            <p:cNvSpPr/>
            <p:nvPr/>
          </p:nvSpPr>
          <p:spPr>
            <a:xfrm>
              <a:off x="8001000" y="3657600"/>
              <a:ext cx="152400" cy="152400"/>
            </a:xfrm>
            <a:custGeom>
              <a:avLst/>
              <a:gdLst>
                <a:gd name="connsiteX0" fmla="*/ 0 w 152400"/>
                <a:gd name="connsiteY0" fmla="*/ 0 h 152400"/>
                <a:gd name="connsiteX1" fmla="*/ 152400 w 152400"/>
                <a:gd name="connsiteY1" fmla="*/ 0 h 152400"/>
                <a:gd name="connsiteX2" fmla="*/ 152400 w 152400"/>
                <a:gd name="connsiteY2" fmla="*/ 152400 h 152400"/>
                <a:gd name="connsiteX3" fmla="*/ 0 w 152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152400" h="152400">
                  <a:moveTo>
                    <a:pt x="0" y="0"/>
                  </a:moveTo>
                  <a:lnTo>
                    <a:pt x="152400" y="0"/>
                  </a:lnTo>
                  <a:lnTo>
                    <a:pt x="152400" y="152400"/>
                  </a:lnTo>
                  <a:lnTo>
                    <a:pt x="0" y="15240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4" name="Freeform: Shape 43">
              <a:extLst>
                <a:ext uri="{FF2B5EF4-FFF2-40B4-BE49-F238E27FC236}">
                  <a16:creationId xmlns:a16="http://schemas.microsoft.com/office/drawing/2014/main" id="{97AF9E90-A7D5-4F03-9404-C943CE12EE0B}"/>
                </a:ext>
              </a:extLst>
            </p:cNvPr>
            <p:cNvSpPr/>
            <p:nvPr/>
          </p:nvSpPr>
          <p:spPr>
            <a:xfrm>
              <a:off x="7239000" y="3657600"/>
              <a:ext cx="609600" cy="152400"/>
            </a:xfrm>
            <a:custGeom>
              <a:avLst/>
              <a:gdLst>
                <a:gd name="connsiteX0" fmla="*/ 0 w 609600"/>
                <a:gd name="connsiteY0" fmla="*/ 0 h 152400"/>
                <a:gd name="connsiteX1" fmla="*/ 609600 w 609600"/>
                <a:gd name="connsiteY1" fmla="*/ 0 h 152400"/>
                <a:gd name="connsiteX2" fmla="*/ 609600 w 609600"/>
                <a:gd name="connsiteY2" fmla="*/ 152400 h 152400"/>
                <a:gd name="connsiteX3" fmla="*/ 0 w 6096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609600" h="152400">
                  <a:moveTo>
                    <a:pt x="0" y="0"/>
                  </a:moveTo>
                  <a:lnTo>
                    <a:pt x="609600" y="0"/>
                  </a:lnTo>
                  <a:lnTo>
                    <a:pt x="609600" y="152400"/>
                  </a:lnTo>
                  <a:lnTo>
                    <a:pt x="0" y="15240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5" name="Freeform: Shape 44">
              <a:extLst>
                <a:ext uri="{FF2B5EF4-FFF2-40B4-BE49-F238E27FC236}">
                  <a16:creationId xmlns:a16="http://schemas.microsoft.com/office/drawing/2014/main" id="{41EB2D69-6488-4402-9162-F26D15150E44}"/>
                </a:ext>
              </a:extLst>
            </p:cNvPr>
            <p:cNvSpPr/>
            <p:nvPr/>
          </p:nvSpPr>
          <p:spPr>
            <a:xfrm>
              <a:off x="3733800" y="1066800"/>
              <a:ext cx="4724400" cy="4724400"/>
            </a:xfrm>
            <a:custGeom>
              <a:avLst/>
              <a:gdLst>
                <a:gd name="connsiteX0" fmla="*/ 3429000 w 4724400"/>
                <a:gd name="connsiteY0" fmla="*/ 1371600 h 4724400"/>
                <a:gd name="connsiteX1" fmla="*/ 4495800 w 4724400"/>
                <a:gd name="connsiteY1" fmla="*/ 1371600 h 4724400"/>
                <a:gd name="connsiteX2" fmla="*/ 4724400 w 4724400"/>
                <a:gd name="connsiteY2" fmla="*/ 1143000 h 4724400"/>
                <a:gd name="connsiteX3" fmla="*/ 4724400 w 4724400"/>
                <a:gd name="connsiteY3" fmla="*/ 228600 h 4724400"/>
                <a:gd name="connsiteX4" fmla="*/ 4495800 w 4724400"/>
                <a:gd name="connsiteY4" fmla="*/ 0 h 4724400"/>
                <a:gd name="connsiteX5" fmla="*/ 3429000 w 4724400"/>
                <a:gd name="connsiteY5" fmla="*/ 0 h 4724400"/>
                <a:gd name="connsiteX6" fmla="*/ 3200400 w 4724400"/>
                <a:gd name="connsiteY6" fmla="*/ 228600 h 4724400"/>
                <a:gd name="connsiteX7" fmla="*/ 3200400 w 4724400"/>
                <a:gd name="connsiteY7" fmla="*/ 609600 h 4724400"/>
                <a:gd name="connsiteX8" fmla="*/ 2864053 w 4724400"/>
                <a:gd name="connsiteY8" fmla="*/ 609600 h 4724400"/>
                <a:gd name="connsiteX9" fmla="*/ 2635301 w 4724400"/>
                <a:gd name="connsiteY9" fmla="*/ 838352 h 4724400"/>
                <a:gd name="connsiteX10" fmla="*/ 1371600 w 4724400"/>
                <a:gd name="connsiteY10" fmla="*/ 0 h 4724400"/>
                <a:gd name="connsiteX11" fmla="*/ 0 w 4724400"/>
                <a:gd name="connsiteY11" fmla="*/ 1371600 h 4724400"/>
                <a:gd name="connsiteX12" fmla="*/ 973760 w 4724400"/>
                <a:gd name="connsiteY12" fmla="*/ 2683917 h 4724400"/>
                <a:gd name="connsiteX13" fmla="*/ 999668 w 4724400"/>
                <a:gd name="connsiteY13" fmla="*/ 2727351 h 4724400"/>
                <a:gd name="connsiteX14" fmla="*/ 1066800 w 4724400"/>
                <a:gd name="connsiteY14" fmla="*/ 2964485 h 4724400"/>
                <a:gd name="connsiteX15" fmla="*/ 848639 w 4724400"/>
                <a:gd name="connsiteY15" fmla="*/ 4055440 h 4724400"/>
                <a:gd name="connsiteX16" fmla="*/ 838200 w 4724400"/>
                <a:gd name="connsiteY16" fmla="*/ 4160063 h 4724400"/>
                <a:gd name="connsiteX17" fmla="*/ 838200 w 4724400"/>
                <a:gd name="connsiteY17" fmla="*/ 4191000 h 4724400"/>
                <a:gd name="connsiteX18" fmla="*/ 1371600 w 4724400"/>
                <a:gd name="connsiteY18" fmla="*/ 4724400 h 4724400"/>
                <a:gd name="connsiteX19" fmla="*/ 1905000 w 4724400"/>
                <a:gd name="connsiteY19" fmla="*/ 4191000 h 4724400"/>
                <a:gd name="connsiteX20" fmla="*/ 1905000 w 4724400"/>
                <a:gd name="connsiteY20" fmla="*/ 4160063 h 4724400"/>
                <a:gd name="connsiteX21" fmla="*/ 1894637 w 4724400"/>
                <a:gd name="connsiteY21" fmla="*/ 4055440 h 4724400"/>
                <a:gd name="connsiteX22" fmla="*/ 1676476 w 4724400"/>
                <a:gd name="connsiteY22" fmla="*/ 2964561 h 4724400"/>
                <a:gd name="connsiteX23" fmla="*/ 1743608 w 4724400"/>
                <a:gd name="connsiteY23" fmla="*/ 2727503 h 4724400"/>
                <a:gd name="connsiteX24" fmla="*/ 1769516 w 4724400"/>
                <a:gd name="connsiteY24" fmla="*/ 2683993 h 4724400"/>
                <a:gd name="connsiteX25" fmla="*/ 1884350 w 4724400"/>
                <a:gd name="connsiteY25" fmla="*/ 2642921 h 4724400"/>
                <a:gd name="connsiteX26" fmla="*/ 2854605 w 4724400"/>
                <a:gd name="connsiteY26" fmla="*/ 4114800 h 4724400"/>
                <a:gd name="connsiteX27" fmla="*/ 3200400 w 4724400"/>
                <a:gd name="connsiteY27" fmla="*/ 4114800 h 4724400"/>
                <a:gd name="connsiteX28" fmla="*/ 3200400 w 4724400"/>
                <a:gd name="connsiteY28" fmla="*/ 4495800 h 4724400"/>
                <a:gd name="connsiteX29" fmla="*/ 3429000 w 4724400"/>
                <a:gd name="connsiteY29" fmla="*/ 4724400 h 4724400"/>
                <a:gd name="connsiteX30" fmla="*/ 4495800 w 4724400"/>
                <a:gd name="connsiteY30" fmla="*/ 4724400 h 4724400"/>
                <a:gd name="connsiteX31" fmla="*/ 4724400 w 4724400"/>
                <a:gd name="connsiteY31" fmla="*/ 4495800 h 4724400"/>
                <a:gd name="connsiteX32" fmla="*/ 4724400 w 4724400"/>
                <a:gd name="connsiteY32" fmla="*/ 3581400 h 4724400"/>
                <a:gd name="connsiteX33" fmla="*/ 4495800 w 4724400"/>
                <a:gd name="connsiteY33" fmla="*/ 3352800 h 4724400"/>
                <a:gd name="connsiteX34" fmla="*/ 3429000 w 4724400"/>
                <a:gd name="connsiteY34" fmla="*/ 3352800 h 4724400"/>
                <a:gd name="connsiteX35" fmla="*/ 3200400 w 4724400"/>
                <a:gd name="connsiteY35" fmla="*/ 3581400 h 4724400"/>
                <a:gd name="connsiteX36" fmla="*/ 3200400 w 4724400"/>
                <a:gd name="connsiteY36" fmla="*/ 3962400 h 4724400"/>
                <a:gd name="connsiteX37" fmla="*/ 2936596 w 4724400"/>
                <a:gd name="connsiteY37" fmla="*/ 3962400 h 4724400"/>
                <a:gd name="connsiteX38" fmla="*/ 2024024 w 4724400"/>
                <a:gd name="connsiteY38" fmla="*/ 2577770 h 4724400"/>
                <a:gd name="connsiteX39" fmla="*/ 2499512 w 4724400"/>
                <a:gd name="connsiteY39" fmla="*/ 2150059 h 4724400"/>
                <a:gd name="connsiteX40" fmla="*/ 2787853 w 4724400"/>
                <a:gd name="connsiteY40" fmla="*/ 2438400 h 4724400"/>
                <a:gd name="connsiteX41" fmla="*/ 3200400 w 4724400"/>
                <a:gd name="connsiteY41" fmla="*/ 2438400 h 4724400"/>
                <a:gd name="connsiteX42" fmla="*/ 3200400 w 4724400"/>
                <a:gd name="connsiteY42" fmla="*/ 2819400 h 4724400"/>
                <a:gd name="connsiteX43" fmla="*/ 3429000 w 4724400"/>
                <a:gd name="connsiteY43" fmla="*/ 3048000 h 4724400"/>
                <a:gd name="connsiteX44" fmla="*/ 4495800 w 4724400"/>
                <a:gd name="connsiteY44" fmla="*/ 3048000 h 4724400"/>
                <a:gd name="connsiteX45" fmla="*/ 4724400 w 4724400"/>
                <a:gd name="connsiteY45" fmla="*/ 2819400 h 4724400"/>
                <a:gd name="connsiteX46" fmla="*/ 4724400 w 4724400"/>
                <a:gd name="connsiteY46" fmla="*/ 1905000 h 4724400"/>
                <a:gd name="connsiteX47" fmla="*/ 4495800 w 4724400"/>
                <a:gd name="connsiteY47" fmla="*/ 1676400 h 4724400"/>
                <a:gd name="connsiteX48" fmla="*/ 3429000 w 4724400"/>
                <a:gd name="connsiteY48" fmla="*/ 1676400 h 4724400"/>
                <a:gd name="connsiteX49" fmla="*/ 3200400 w 4724400"/>
                <a:gd name="connsiteY49" fmla="*/ 1905000 h 4724400"/>
                <a:gd name="connsiteX50" fmla="*/ 3200400 w 4724400"/>
                <a:gd name="connsiteY50" fmla="*/ 2286000 h 4724400"/>
                <a:gd name="connsiteX51" fmla="*/ 2850947 w 4724400"/>
                <a:gd name="connsiteY51" fmla="*/ 2286000 h 4724400"/>
                <a:gd name="connsiteX52" fmla="*/ 2581427 w 4724400"/>
                <a:gd name="connsiteY52" fmla="*/ 2016481 h 4724400"/>
                <a:gd name="connsiteX53" fmla="*/ 2743200 w 4724400"/>
                <a:gd name="connsiteY53" fmla="*/ 1371600 h 4724400"/>
                <a:gd name="connsiteX54" fmla="*/ 2690317 w 4724400"/>
                <a:gd name="connsiteY54" fmla="*/ 998753 h 4724400"/>
                <a:gd name="connsiteX55" fmla="*/ 2927147 w 4724400"/>
                <a:gd name="connsiteY55" fmla="*/ 762000 h 4724400"/>
                <a:gd name="connsiteX56" fmla="*/ 3200400 w 4724400"/>
                <a:gd name="connsiteY56" fmla="*/ 762000 h 4724400"/>
                <a:gd name="connsiteX57" fmla="*/ 3200400 w 4724400"/>
                <a:gd name="connsiteY57" fmla="*/ 1143000 h 4724400"/>
                <a:gd name="connsiteX58" fmla="*/ 3429000 w 4724400"/>
                <a:gd name="connsiteY58" fmla="*/ 1371600 h 4724400"/>
                <a:gd name="connsiteX59" fmla="*/ 3352800 w 4724400"/>
                <a:gd name="connsiteY59" fmla="*/ 3581400 h 4724400"/>
                <a:gd name="connsiteX60" fmla="*/ 3429000 w 4724400"/>
                <a:gd name="connsiteY60" fmla="*/ 3505200 h 4724400"/>
                <a:gd name="connsiteX61" fmla="*/ 4495800 w 4724400"/>
                <a:gd name="connsiteY61" fmla="*/ 3505200 h 4724400"/>
                <a:gd name="connsiteX62" fmla="*/ 4572000 w 4724400"/>
                <a:gd name="connsiteY62" fmla="*/ 3581400 h 4724400"/>
                <a:gd name="connsiteX63" fmla="*/ 4572000 w 4724400"/>
                <a:gd name="connsiteY63" fmla="*/ 4495800 h 4724400"/>
                <a:gd name="connsiteX64" fmla="*/ 4495800 w 4724400"/>
                <a:gd name="connsiteY64" fmla="*/ 4572000 h 4724400"/>
                <a:gd name="connsiteX65" fmla="*/ 3429000 w 4724400"/>
                <a:gd name="connsiteY65" fmla="*/ 4572000 h 4724400"/>
                <a:gd name="connsiteX66" fmla="*/ 3352800 w 4724400"/>
                <a:gd name="connsiteY66" fmla="*/ 4495800 h 4724400"/>
                <a:gd name="connsiteX67" fmla="*/ 3352800 w 4724400"/>
                <a:gd name="connsiteY67" fmla="*/ 1905000 h 4724400"/>
                <a:gd name="connsiteX68" fmla="*/ 3429000 w 4724400"/>
                <a:gd name="connsiteY68" fmla="*/ 1828800 h 4724400"/>
                <a:gd name="connsiteX69" fmla="*/ 4495800 w 4724400"/>
                <a:gd name="connsiteY69" fmla="*/ 1828800 h 4724400"/>
                <a:gd name="connsiteX70" fmla="*/ 4572000 w 4724400"/>
                <a:gd name="connsiteY70" fmla="*/ 1905000 h 4724400"/>
                <a:gd name="connsiteX71" fmla="*/ 4572000 w 4724400"/>
                <a:gd name="connsiteY71" fmla="*/ 2819400 h 4724400"/>
                <a:gd name="connsiteX72" fmla="*/ 4495800 w 4724400"/>
                <a:gd name="connsiteY72" fmla="*/ 2895600 h 4724400"/>
                <a:gd name="connsiteX73" fmla="*/ 3429000 w 4724400"/>
                <a:gd name="connsiteY73" fmla="*/ 2895600 h 4724400"/>
                <a:gd name="connsiteX74" fmla="*/ 3352800 w 4724400"/>
                <a:gd name="connsiteY74" fmla="*/ 2819400 h 4724400"/>
                <a:gd name="connsiteX75" fmla="*/ 1745209 w 4724400"/>
                <a:gd name="connsiteY75" fmla="*/ 4085234 h 4724400"/>
                <a:gd name="connsiteX76" fmla="*/ 1752600 w 4724400"/>
                <a:gd name="connsiteY76" fmla="*/ 4160063 h 4724400"/>
                <a:gd name="connsiteX77" fmla="*/ 1752600 w 4724400"/>
                <a:gd name="connsiteY77" fmla="*/ 4191000 h 4724400"/>
                <a:gd name="connsiteX78" fmla="*/ 1371600 w 4724400"/>
                <a:gd name="connsiteY78" fmla="*/ 4572000 h 4724400"/>
                <a:gd name="connsiteX79" fmla="*/ 990600 w 4724400"/>
                <a:gd name="connsiteY79" fmla="*/ 4191000 h 4724400"/>
                <a:gd name="connsiteX80" fmla="*/ 990600 w 4724400"/>
                <a:gd name="connsiteY80" fmla="*/ 4160063 h 4724400"/>
                <a:gd name="connsiteX81" fmla="*/ 997991 w 4724400"/>
                <a:gd name="connsiteY81" fmla="*/ 4085387 h 4724400"/>
                <a:gd name="connsiteX82" fmla="*/ 1205484 w 4724400"/>
                <a:gd name="connsiteY82" fmla="*/ 3048000 h 4724400"/>
                <a:gd name="connsiteX83" fmla="*/ 1539164 w 4724400"/>
                <a:gd name="connsiteY83" fmla="*/ 3048000 h 4724400"/>
                <a:gd name="connsiteX84" fmla="*/ 1529105 w 4724400"/>
                <a:gd name="connsiteY84" fmla="*/ 2895600 h 4724400"/>
                <a:gd name="connsiteX85" fmla="*/ 1214018 w 4724400"/>
                <a:gd name="connsiteY85" fmla="*/ 2895600 h 4724400"/>
                <a:gd name="connsiteX86" fmla="*/ 1169365 w 4724400"/>
                <a:gd name="connsiteY86" fmla="*/ 2726589 h 4724400"/>
                <a:gd name="connsiteX87" fmla="*/ 1371600 w 4724400"/>
                <a:gd name="connsiteY87" fmla="*/ 2743200 h 4724400"/>
                <a:gd name="connsiteX88" fmla="*/ 1573759 w 4724400"/>
                <a:gd name="connsiteY88" fmla="*/ 2726589 h 4724400"/>
                <a:gd name="connsiteX89" fmla="*/ 1529105 w 4724400"/>
                <a:gd name="connsiteY89" fmla="*/ 2895600 h 4724400"/>
                <a:gd name="connsiteX90" fmla="*/ 1371600 w 4724400"/>
                <a:gd name="connsiteY90" fmla="*/ 2590800 h 4724400"/>
                <a:gd name="connsiteX91" fmla="*/ 152400 w 4724400"/>
                <a:gd name="connsiteY91" fmla="*/ 1371600 h 4724400"/>
                <a:gd name="connsiteX92" fmla="*/ 1371600 w 4724400"/>
                <a:gd name="connsiteY92" fmla="*/ 152400 h 4724400"/>
                <a:gd name="connsiteX93" fmla="*/ 2590800 w 4724400"/>
                <a:gd name="connsiteY93" fmla="*/ 1371600 h 4724400"/>
                <a:gd name="connsiteX94" fmla="*/ 1371600 w 4724400"/>
                <a:gd name="connsiteY94" fmla="*/ 2590800 h 4724400"/>
                <a:gd name="connsiteX95" fmla="*/ 3352800 w 4724400"/>
                <a:gd name="connsiteY95" fmla="*/ 228600 h 4724400"/>
                <a:gd name="connsiteX96" fmla="*/ 3429000 w 4724400"/>
                <a:gd name="connsiteY96" fmla="*/ 152400 h 4724400"/>
                <a:gd name="connsiteX97" fmla="*/ 4495800 w 4724400"/>
                <a:gd name="connsiteY97" fmla="*/ 152400 h 4724400"/>
                <a:gd name="connsiteX98" fmla="*/ 4572000 w 4724400"/>
                <a:gd name="connsiteY98" fmla="*/ 228600 h 4724400"/>
                <a:gd name="connsiteX99" fmla="*/ 4572000 w 4724400"/>
                <a:gd name="connsiteY99" fmla="*/ 1143000 h 4724400"/>
                <a:gd name="connsiteX100" fmla="*/ 4495800 w 4724400"/>
                <a:gd name="connsiteY100" fmla="*/ 1219200 h 4724400"/>
                <a:gd name="connsiteX101" fmla="*/ 3429000 w 4724400"/>
                <a:gd name="connsiteY101" fmla="*/ 1219200 h 4724400"/>
                <a:gd name="connsiteX102" fmla="*/ 3352800 w 4724400"/>
                <a:gd name="connsiteY102" fmla="*/ 1143000 h 47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724400" h="4724400">
                  <a:moveTo>
                    <a:pt x="3429000" y="1371600"/>
                  </a:moveTo>
                  <a:lnTo>
                    <a:pt x="4495800" y="1371600"/>
                  </a:lnTo>
                  <a:cubicBezTo>
                    <a:pt x="4621835" y="1371600"/>
                    <a:pt x="4724400" y="1269035"/>
                    <a:pt x="4724400" y="1143000"/>
                  </a:cubicBezTo>
                  <a:lnTo>
                    <a:pt x="4724400" y="228600"/>
                  </a:lnTo>
                  <a:cubicBezTo>
                    <a:pt x="4724400" y="102565"/>
                    <a:pt x="4621835" y="0"/>
                    <a:pt x="4495800" y="0"/>
                  </a:cubicBezTo>
                  <a:lnTo>
                    <a:pt x="3429000" y="0"/>
                  </a:lnTo>
                  <a:cubicBezTo>
                    <a:pt x="3302965" y="0"/>
                    <a:pt x="3200400" y="102565"/>
                    <a:pt x="3200400" y="228600"/>
                  </a:cubicBezTo>
                  <a:lnTo>
                    <a:pt x="3200400" y="609600"/>
                  </a:lnTo>
                  <a:lnTo>
                    <a:pt x="2864053" y="609600"/>
                  </a:lnTo>
                  <a:lnTo>
                    <a:pt x="2635301" y="838352"/>
                  </a:lnTo>
                  <a:cubicBezTo>
                    <a:pt x="2426818" y="346177"/>
                    <a:pt x="1938833" y="0"/>
                    <a:pt x="1371600" y="0"/>
                  </a:cubicBezTo>
                  <a:cubicBezTo>
                    <a:pt x="615315" y="0"/>
                    <a:pt x="0" y="615315"/>
                    <a:pt x="0" y="1371600"/>
                  </a:cubicBezTo>
                  <a:cubicBezTo>
                    <a:pt x="0" y="1989506"/>
                    <a:pt x="410947" y="2512924"/>
                    <a:pt x="973760" y="2683917"/>
                  </a:cubicBezTo>
                  <a:lnTo>
                    <a:pt x="999668" y="2727351"/>
                  </a:lnTo>
                  <a:cubicBezTo>
                    <a:pt x="1042416" y="2799207"/>
                    <a:pt x="1065505" y="2881122"/>
                    <a:pt x="1066800" y="2964485"/>
                  </a:cubicBezTo>
                  <a:lnTo>
                    <a:pt x="848639" y="4055440"/>
                  </a:lnTo>
                  <a:cubicBezTo>
                    <a:pt x="841705" y="4089959"/>
                    <a:pt x="838200" y="4125087"/>
                    <a:pt x="838200" y="4160063"/>
                  </a:cubicBezTo>
                  <a:lnTo>
                    <a:pt x="838200" y="4191000"/>
                  </a:lnTo>
                  <a:cubicBezTo>
                    <a:pt x="838200" y="4485056"/>
                    <a:pt x="1077544" y="4724400"/>
                    <a:pt x="1371600" y="4724400"/>
                  </a:cubicBezTo>
                  <a:cubicBezTo>
                    <a:pt x="1665656" y="4724400"/>
                    <a:pt x="1905000" y="4485056"/>
                    <a:pt x="1905000" y="4191000"/>
                  </a:cubicBezTo>
                  <a:lnTo>
                    <a:pt x="1905000" y="4160063"/>
                  </a:lnTo>
                  <a:cubicBezTo>
                    <a:pt x="1905000" y="4125087"/>
                    <a:pt x="1901495" y="4089959"/>
                    <a:pt x="1894637" y="4055440"/>
                  </a:cubicBezTo>
                  <a:lnTo>
                    <a:pt x="1676476" y="2964561"/>
                  </a:lnTo>
                  <a:cubicBezTo>
                    <a:pt x="1677772" y="2881122"/>
                    <a:pt x="1700860" y="2799283"/>
                    <a:pt x="1743608" y="2727503"/>
                  </a:cubicBezTo>
                  <a:lnTo>
                    <a:pt x="1769516" y="2683993"/>
                  </a:lnTo>
                  <a:cubicBezTo>
                    <a:pt x="1808607" y="2672106"/>
                    <a:pt x="1846783" y="2658161"/>
                    <a:pt x="1884350" y="2642921"/>
                  </a:cubicBezTo>
                  <a:lnTo>
                    <a:pt x="2854605" y="4114800"/>
                  </a:lnTo>
                  <a:lnTo>
                    <a:pt x="3200400" y="4114800"/>
                  </a:lnTo>
                  <a:lnTo>
                    <a:pt x="3200400" y="4495800"/>
                  </a:lnTo>
                  <a:cubicBezTo>
                    <a:pt x="3200400" y="4621835"/>
                    <a:pt x="3302965" y="4724400"/>
                    <a:pt x="3429000" y="4724400"/>
                  </a:cubicBezTo>
                  <a:lnTo>
                    <a:pt x="4495800" y="4724400"/>
                  </a:lnTo>
                  <a:cubicBezTo>
                    <a:pt x="4621835" y="4724400"/>
                    <a:pt x="4724400" y="4621835"/>
                    <a:pt x="4724400" y="4495800"/>
                  </a:cubicBezTo>
                  <a:lnTo>
                    <a:pt x="4724400" y="3581400"/>
                  </a:lnTo>
                  <a:cubicBezTo>
                    <a:pt x="4724400" y="3455365"/>
                    <a:pt x="4621835" y="3352800"/>
                    <a:pt x="4495800" y="3352800"/>
                  </a:cubicBezTo>
                  <a:lnTo>
                    <a:pt x="3429000" y="3352800"/>
                  </a:lnTo>
                  <a:cubicBezTo>
                    <a:pt x="3302965" y="3352800"/>
                    <a:pt x="3200400" y="3455365"/>
                    <a:pt x="3200400" y="3581400"/>
                  </a:cubicBezTo>
                  <a:lnTo>
                    <a:pt x="3200400" y="3962400"/>
                  </a:lnTo>
                  <a:lnTo>
                    <a:pt x="2936596" y="3962400"/>
                  </a:lnTo>
                  <a:lnTo>
                    <a:pt x="2024024" y="2577770"/>
                  </a:lnTo>
                  <a:cubicBezTo>
                    <a:pt x="2214220" y="2474519"/>
                    <a:pt x="2376907" y="2327148"/>
                    <a:pt x="2499512" y="2150059"/>
                  </a:cubicBezTo>
                  <a:lnTo>
                    <a:pt x="2787853" y="2438400"/>
                  </a:lnTo>
                  <a:lnTo>
                    <a:pt x="3200400" y="2438400"/>
                  </a:lnTo>
                  <a:lnTo>
                    <a:pt x="3200400" y="2819400"/>
                  </a:lnTo>
                  <a:cubicBezTo>
                    <a:pt x="3200400" y="2945435"/>
                    <a:pt x="3302965" y="3048000"/>
                    <a:pt x="3429000" y="3048000"/>
                  </a:cubicBezTo>
                  <a:lnTo>
                    <a:pt x="4495800" y="3048000"/>
                  </a:lnTo>
                  <a:cubicBezTo>
                    <a:pt x="4621835" y="3048000"/>
                    <a:pt x="4724400" y="2945435"/>
                    <a:pt x="4724400" y="2819400"/>
                  </a:cubicBezTo>
                  <a:lnTo>
                    <a:pt x="4724400" y="1905000"/>
                  </a:lnTo>
                  <a:cubicBezTo>
                    <a:pt x="4724400" y="1778965"/>
                    <a:pt x="4621835" y="1676400"/>
                    <a:pt x="4495800" y="1676400"/>
                  </a:cubicBezTo>
                  <a:lnTo>
                    <a:pt x="3429000" y="1676400"/>
                  </a:lnTo>
                  <a:cubicBezTo>
                    <a:pt x="3302965" y="1676400"/>
                    <a:pt x="3200400" y="1778965"/>
                    <a:pt x="3200400" y="1905000"/>
                  </a:cubicBezTo>
                  <a:lnTo>
                    <a:pt x="3200400" y="2286000"/>
                  </a:lnTo>
                  <a:lnTo>
                    <a:pt x="2850947" y="2286000"/>
                  </a:lnTo>
                  <a:lnTo>
                    <a:pt x="2581427" y="2016481"/>
                  </a:lnTo>
                  <a:cubicBezTo>
                    <a:pt x="2684450" y="1824076"/>
                    <a:pt x="2743200" y="1604620"/>
                    <a:pt x="2743200" y="1371600"/>
                  </a:cubicBezTo>
                  <a:cubicBezTo>
                    <a:pt x="2743200" y="1242212"/>
                    <a:pt x="2723998" y="1117473"/>
                    <a:pt x="2690317" y="998753"/>
                  </a:cubicBezTo>
                  <a:lnTo>
                    <a:pt x="2927147" y="762000"/>
                  </a:lnTo>
                  <a:lnTo>
                    <a:pt x="3200400" y="762000"/>
                  </a:lnTo>
                  <a:lnTo>
                    <a:pt x="3200400" y="1143000"/>
                  </a:lnTo>
                  <a:cubicBezTo>
                    <a:pt x="3200400" y="1269035"/>
                    <a:pt x="3302965" y="1371600"/>
                    <a:pt x="3429000" y="1371600"/>
                  </a:cubicBezTo>
                  <a:close/>
                  <a:moveTo>
                    <a:pt x="3352800" y="3581400"/>
                  </a:moveTo>
                  <a:cubicBezTo>
                    <a:pt x="3352800" y="3539338"/>
                    <a:pt x="3386938" y="3505200"/>
                    <a:pt x="3429000" y="3505200"/>
                  </a:cubicBezTo>
                  <a:lnTo>
                    <a:pt x="4495800" y="3505200"/>
                  </a:lnTo>
                  <a:cubicBezTo>
                    <a:pt x="4537863" y="3505200"/>
                    <a:pt x="4572000" y="3539338"/>
                    <a:pt x="4572000" y="3581400"/>
                  </a:cubicBezTo>
                  <a:lnTo>
                    <a:pt x="4572000" y="4495800"/>
                  </a:lnTo>
                  <a:cubicBezTo>
                    <a:pt x="4572000" y="4537863"/>
                    <a:pt x="4537863" y="4572000"/>
                    <a:pt x="4495800" y="4572000"/>
                  </a:cubicBezTo>
                  <a:lnTo>
                    <a:pt x="3429000" y="4572000"/>
                  </a:lnTo>
                  <a:cubicBezTo>
                    <a:pt x="3386938" y="4572000"/>
                    <a:pt x="3352800" y="4537863"/>
                    <a:pt x="3352800" y="4495800"/>
                  </a:cubicBezTo>
                  <a:close/>
                  <a:moveTo>
                    <a:pt x="3352800" y="1905000"/>
                  </a:moveTo>
                  <a:cubicBezTo>
                    <a:pt x="3352800" y="1863014"/>
                    <a:pt x="3386938" y="1828800"/>
                    <a:pt x="3429000" y="1828800"/>
                  </a:cubicBezTo>
                  <a:lnTo>
                    <a:pt x="4495800" y="1828800"/>
                  </a:lnTo>
                  <a:cubicBezTo>
                    <a:pt x="4537863" y="1828800"/>
                    <a:pt x="4572000" y="1863014"/>
                    <a:pt x="4572000" y="1905000"/>
                  </a:cubicBezTo>
                  <a:lnTo>
                    <a:pt x="4572000" y="2819400"/>
                  </a:lnTo>
                  <a:cubicBezTo>
                    <a:pt x="4572000" y="2861462"/>
                    <a:pt x="4537863" y="2895600"/>
                    <a:pt x="4495800" y="2895600"/>
                  </a:cubicBezTo>
                  <a:lnTo>
                    <a:pt x="3429000" y="2895600"/>
                  </a:lnTo>
                  <a:cubicBezTo>
                    <a:pt x="3386938" y="2895600"/>
                    <a:pt x="3352800" y="2861462"/>
                    <a:pt x="3352800" y="2819400"/>
                  </a:cubicBezTo>
                  <a:close/>
                  <a:moveTo>
                    <a:pt x="1745209" y="4085234"/>
                  </a:moveTo>
                  <a:cubicBezTo>
                    <a:pt x="1750162" y="4109923"/>
                    <a:pt x="1752600" y="4135069"/>
                    <a:pt x="1752600" y="4160063"/>
                  </a:cubicBezTo>
                  <a:lnTo>
                    <a:pt x="1752600" y="4191000"/>
                  </a:lnTo>
                  <a:cubicBezTo>
                    <a:pt x="1752600" y="4401084"/>
                    <a:pt x="1581683" y="4572000"/>
                    <a:pt x="1371600" y="4572000"/>
                  </a:cubicBezTo>
                  <a:cubicBezTo>
                    <a:pt x="1161517" y="4572000"/>
                    <a:pt x="990600" y="4401084"/>
                    <a:pt x="990600" y="4191000"/>
                  </a:cubicBezTo>
                  <a:lnTo>
                    <a:pt x="990600" y="4160063"/>
                  </a:lnTo>
                  <a:cubicBezTo>
                    <a:pt x="990600" y="4135069"/>
                    <a:pt x="993038" y="4109923"/>
                    <a:pt x="997991" y="4085387"/>
                  </a:cubicBezTo>
                  <a:lnTo>
                    <a:pt x="1205484" y="3048000"/>
                  </a:lnTo>
                  <a:lnTo>
                    <a:pt x="1539164" y="3048000"/>
                  </a:lnTo>
                  <a:close/>
                  <a:moveTo>
                    <a:pt x="1529105" y="2895600"/>
                  </a:moveTo>
                  <a:lnTo>
                    <a:pt x="1214018" y="2895600"/>
                  </a:lnTo>
                  <a:cubicBezTo>
                    <a:pt x="1206932" y="2837459"/>
                    <a:pt x="1192149" y="2780538"/>
                    <a:pt x="1169365" y="2726589"/>
                  </a:cubicBezTo>
                  <a:cubicBezTo>
                    <a:pt x="1235583" y="2736418"/>
                    <a:pt x="1302715" y="2743200"/>
                    <a:pt x="1371600" y="2743200"/>
                  </a:cubicBezTo>
                  <a:cubicBezTo>
                    <a:pt x="1440485" y="2743200"/>
                    <a:pt x="1507617" y="2736418"/>
                    <a:pt x="1573759" y="2726589"/>
                  </a:cubicBezTo>
                  <a:cubicBezTo>
                    <a:pt x="1550975" y="2780538"/>
                    <a:pt x="1536268" y="2837459"/>
                    <a:pt x="1529105" y="2895600"/>
                  </a:cubicBezTo>
                  <a:close/>
                  <a:moveTo>
                    <a:pt x="1371600" y="2590800"/>
                  </a:moveTo>
                  <a:cubicBezTo>
                    <a:pt x="699364" y="2590800"/>
                    <a:pt x="152400" y="2043837"/>
                    <a:pt x="152400" y="1371600"/>
                  </a:cubicBezTo>
                  <a:cubicBezTo>
                    <a:pt x="152400" y="699364"/>
                    <a:pt x="699364" y="152400"/>
                    <a:pt x="1371600" y="152400"/>
                  </a:cubicBezTo>
                  <a:cubicBezTo>
                    <a:pt x="2043837" y="152400"/>
                    <a:pt x="2590800" y="699364"/>
                    <a:pt x="2590800" y="1371600"/>
                  </a:cubicBezTo>
                  <a:cubicBezTo>
                    <a:pt x="2590800" y="2043837"/>
                    <a:pt x="2043837" y="2590800"/>
                    <a:pt x="1371600" y="2590800"/>
                  </a:cubicBezTo>
                  <a:close/>
                  <a:moveTo>
                    <a:pt x="3352800" y="228600"/>
                  </a:moveTo>
                  <a:cubicBezTo>
                    <a:pt x="3352800" y="186614"/>
                    <a:pt x="3386938" y="152400"/>
                    <a:pt x="3429000" y="152400"/>
                  </a:cubicBezTo>
                  <a:lnTo>
                    <a:pt x="4495800" y="152400"/>
                  </a:lnTo>
                  <a:cubicBezTo>
                    <a:pt x="4537863" y="152400"/>
                    <a:pt x="4572000" y="186614"/>
                    <a:pt x="4572000" y="228600"/>
                  </a:cubicBezTo>
                  <a:lnTo>
                    <a:pt x="4572000" y="1143000"/>
                  </a:lnTo>
                  <a:cubicBezTo>
                    <a:pt x="4572000" y="1184986"/>
                    <a:pt x="4537863" y="1219200"/>
                    <a:pt x="4495800" y="1219200"/>
                  </a:cubicBezTo>
                  <a:lnTo>
                    <a:pt x="3429000" y="1219200"/>
                  </a:lnTo>
                  <a:cubicBezTo>
                    <a:pt x="3386938" y="1219200"/>
                    <a:pt x="3352800" y="1184986"/>
                    <a:pt x="3352800" y="11430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096" name="Freeform: Shape 4095">
              <a:extLst>
                <a:ext uri="{FF2B5EF4-FFF2-40B4-BE49-F238E27FC236}">
                  <a16:creationId xmlns:a16="http://schemas.microsoft.com/office/drawing/2014/main" id="{16DE4283-6FEB-4F5B-ADB8-6807E9939546}"/>
                </a:ext>
              </a:extLst>
            </p:cNvPr>
            <p:cNvSpPr/>
            <p:nvPr/>
          </p:nvSpPr>
          <p:spPr>
            <a:xfrm>
              <a:off x="7239000" y="1371600"/>
              <a:ext cx="914400" cy="152400"/>
            </a:xfrm>
            <a:custGeom>
              <a:avLst/>
              <a:gdLst>
                <a:gd name="connsiteX0" fmla="*/ 0 w 914400"/>
                <a:gd name="connsiteY0" fmla="*/ 0 h 152400"/>
                <a:gd name="connsiteX1" fmla="*/ 914400 w 914400"/>
                <a:gd name="connsiteY1" fmla="*/ 0 h 152400"/>
                <a:gd name="connsiteX2" fmla="*/ 914400 w 914400"/>
                <a:gd name="connsiteY2" fmla="*/ 152400 h 152400"/>
                <a:gd name="connsiteX3" fmla="*/ 0 w 914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914400" h="152400">
                  <a:moveTo>
                    <a:pt x="0" y="0"/>
                  </a:moveTo>
                  <a:lnTo>
                    <a:pt x="914400" y="0"/>
                  </a:lnTo>
                  <a:lnTo>
                    <a:pt x="914400" y="152400"/>
                  </a:lnTo>
                  <a:lnTo>
                    <a:pt x="0" y="15240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01" name="Freeform: Shape 4100">
              <a:extLst>
                <a:ext uri="{FF2B5EF4-FFF2-40B4-BE49-F238E27FC236}">
                  <a16:creationId xmlns:a16="http://schemas.microsoft.com/office/drawing/2014/main" id="{676FDE87-CDB3-432B-A2E5-58BA6B784859}"/>
                </a:ext>
              </a:extLst>
            </p:cNvPr>
            <p:cNvSpPr/>
            <p:nvPr/>
          </p:nvSpPr>
          <p:spPr>
            <a:xfrm>
              <a:off x="7239000" y="1676400"/>
              <a:ext cx="152400" cy="152400"/>
            </a:xfrm>
            <a:custGeom>
              <a:avLst/>
              <a:gdLst>
                <a:gd name="connsiteX0" fmla="*/ 0 w 152400"/>
                <a:gd name="connsiteY0" fmla="*/ 0 h 152400"/>
                <a:gd name="connsiteX1" fmla="*/ 152400 w 152400"/>
                <a:gd name="connsiteY1" fmla="*/ 0 h 152400"/>
                <a:gd name="connsiteX2" fmla="*/ 152400 w 152400"/>
                <a:gd name="connsiteY2" fmla="*/ 152400 h 152400"/>
                <a:gd name="connsiteX3" fmla="*/ 0 w 152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152400" h="152400">
                  <a:moveTo>
                    <a:pt x="0" y="0"/>
                  </a:moveTo>
                  <a:lnTo>
                    <a:pt x="152400" y="0"/>
                  </a:lnTo>
                  <a:lnTo>
                    <a:pt x="152400" y="152400"/>
                  </a:lnTo>
                  <a:lnTo>
                    <a:pt x="0" y="15240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03" name="Freeform: Shape 4102">
              <a:extLst>
                <a:ext uri="{FF2B5EF4-FFF2-40B4-BE49-F238E27FC236}">
                  <a16:creationId xmlns:a16="http://schemas.microsoft.com/office/drawing/2014/main" id="{F617AA34-430E-4666-A568-CE8CCDDF6B0E}"/>
                </a:ext>
              </a:extLst>
            </p:cNvPr>
            <p:cNvSpPr/>
            <p:nvPr/>
          </p:nvSpPr>
          <p:spPr>
            <a:xfrm>
              <a:off x="7543800" y="1676400"/>
              <a:ext cx="609600" cy="152400"/>
            </a:xfrm>
            <a:custGeom>
              <a:avLst/>
              <a:gdLst>
                <a:gd name="connsiteX0" fmla="*/ 0 w 609600"/>
                <a:gd name="connsiteY0" fmla="*/ 0 h 152400"/>
                <a:gd name="connsiteX1" fmla="*/ 609600 w 609600"/>
                <a:gd name="connsiteY1" fmla="*/ 0 h 152400"/>
                <a:gd name="connsiteX2" fmla="*/ 609600 w 609600"/>
                <a:gd name="connsiteY2" fmla="*/ 152400 h 152400"/>
                <a:gd name="connsiteX3" fmla="*/ 0 w 6096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609600" h="152400">
                  <a:moveTo>
                    <a:pt x="0" y="0"/>
                  </a:moveTo>
                  <a:lnTo>
                    <a:pt x="609600" y="0"/>
                  </a:lnTo>
                  <a:lnTo>
                    <a:pt x="609600" y="152400"/>
                  </a:lnTo>
                  <a:lnTo>
                    <a:pt x="0" y="15240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04" name="Freeform: Shape 4103">
              <a:extLst>
                <a:ext uri="{FF2B5EF4-FFF2-40B4-BE49-F238E27FC236}">
                  <a16:creationId xmlns:a16="http://schemas.microsoft.com/office/drawing/2014/main" id="{5D0367C8-BAF7-41A1-B455-9436EA3E5C64}"/>
                </a:ext>
              </a:extLst>
            </p:cNvPr>
            <p:cNvSpPr/>
            <p:nvPr/>
          </p:nvSpPr>
          <p:spPr>
            <a:xfrm>
              <a:off x="7239000" y="1981200"/>
              <a:ext cx="914400" cy="152400"/>
            </a:xfrm>
            <a:custGeom>
              <a:avLst/>
              <a:gdLst>
                <a:gd name="connsiteX0" fmla="*/ 0 w 914400"/>
                <a:gd name="connsiteY0" fmla="*/ 0 h 152400"/>
                <a:gd name="connsiteX1" fmla="*/ 914400 w 914400"/>
                <a:gd name="connsiteY1" fmla="*/ 0 h 152400"/>
                <a:gd name="connsiteX2" fmla="*/ 914400 w 914400"/>
                <a:gd name="connsiteY2" fmla="*/ 152400 h 152400"/>
                <a:gd name="connsiteX3" fmla="*/ 0 w 914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914400" h="152400">
                  <a:moveTo>
                    <a:pt x="0" y="0"/>
                  </a:moveTo>
                  <a:lnTo>
                    <a:pt x="914400" y="0"/>
                  </a:lnTo>
                  <a:lnTo>
                    <a:pt x="914400" y="152400"/>
                  </a:lnTo>
                  <a:lnTo>
                    <a:pt x="0" y="15240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grpSp>
      <p:grpSp>
        <p:nvGrpSpPr>
          <p:cNvPr id="4108" name="Graphic 4106">
            <a:extLst>
              <a:ext uri="{FF2B5EF4-FFF2-40B4-BE49-F238E27FC236}">
                <a16:creationId xmlns:a16="http://schemas.microsoft.com/office/drawing/2014/main" id="{5AA1383B-26A0-4CCE-B395-1DCBA515F0A6}"/>
              </a:ext>
            </a:extLst>
          </p:cNvPr>
          <p:cNvGrpSpPr/>
          <p:nvPr/>
        </p:nvGrpSpPr>
        <p:grpSpPr>
          <a:xfrm>
            <a:off x="1348527" y="2604732"/>
            <a:ext cx="1422400" cy="1422400"/>
            <a:chOff x="3657600" y="990600"/>
            <a:chExt cx="4876800" cy="4876800"/>
          </a:xfrm>
        </p:grpSpPr>
        <p:sp>
          <p:nvSpPr>
            <p:cNvPr id="4109" name="Freeform: Shape 4108">
              <a:extLst>
                <a:ext uri="{FF2B5EF4-FFF2-40B4-BE49-F238E27FC236}">
                  <a16:creationId xmlns:a16="http://schemas.microsoft.com/office/drawing/2014/main" id="{85256F18-859F-4797-9F53-CCA2080A8871}"/>
                </a:ext>
              </a:extLst>
            </p:cNvPr>
            <p:cNvSpPr/>
            <p:nvPr/>
          </p:nvSpPr>
          <p:spPr>
            <a:xfrm>
              <a:off x="7884166" y="1965960"/>
              <a:ext cx="650233" cy="650233"/>
            </a:xfrm>
            <a:custGeom>
              <a:avLst/>
              <a:gdLst>
                <a:gd name="connsiteX0" fmla="*/ 325117 w 650233"/>
                <a:gd name="connsiteY0" fmla="*/ 0 h 650233"/>
                <a:gd name="connsiteX1" fmla="*/ 0 w 650233"/>
                <a:gd name="connsiteY1" fmla="*/ 325117 h 650233"/>
                <a:gd name="connsiteX2" fmla="*/ 325117 w 650233"/>
                <a:gd name="connsiteY2" fmla="*/ 650234 h 650233"/>
                <a:gd name="connsiteX3" fmla="*/ 650234 w 650233"/>
                <a:gd name="connsiteY3" fmla="*/ 325117 h 650233"/>
                <a:gd name="connsiteX4" fmla="*/ 325117 w 650233"/>
                <a:gd name="connsiteY4" fmla="*/ 0 h 650233"/>
                <a:gd name="connsiteX5" fmla="*/ 325117 w 650233"/>
                <a:gd name="connsiteY5" fmla="*/ 487680 h 650233"/>
                <a:gd name="connsiteX6" fmla="*/ 162553 w 650233"/>
                <a:gd name="connsiteY6" fmla="*/ 325117 h 650233"/>
                <a:gd name="connsiteX7" fmla="*/ 325117 w 650233"/>
                <a:gd name="connsiteY7" fmla="*/ 162554 h 650233"/>
                <a:gd name="connsiteX8" fmla="*/ 487680 w 650233"/>
                <a:gd name="connsiteY8" fmla="*/ 325117 h 650233"/>
                <a:gd name="connsiteX9" fmla="*/ 325117 w 650233"/>
                <a:gd name="connsiteY9" fmla="*/ 487680 h 65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33">
                  <a:moveTo>
                    <a:pt x="325117" y="0"/>
                  </a:moveTo>
                  <a:cubicBezTo>
                    <a:pt x="145809" y="0"/>
                    <a:pt x="0" y="145818"/>
                    <a:pt x="0" y="325117"/>
                  </a:cubicBezTo>
                  <a:cubicBezTo>
                    <a:pt x="0" y="504415"/>
                    <a:pt x="145818" y="650234"/>
                    <a:pt x="325117" y="650234"/>
                  </a:cubicBezTo>
                  <a:cubicBezTo>
                    <a:pt x="504415" y="650234"/>
                    <a:pt x="650234" y="504425"/>
                    <a:pt x="650234" y="325117"/>
                  </a:cubicBezTo>
                  <a:cubicBezTo>
                    <a:pt x="650234" y="145818"/>
                    <a:pt x="504415" y="0"/>
                    <a:pt x="325117" y="0"/>
                  </a:cubicBezTo>
                  <a:close/>
                  <a:moveTo>
                    <a:pt x="325117" y="487680"/>
                  </a:moveTo>
                  <a:cubicBezTo>
                    <a:pt x="235467" y="487680"/>
                    <a:pt x="162553" y="414776"/>
                    <a:pt x="162553" y="325117"/>
                  </a:cubicBezTo>
                  <a:cubicBezTo>
                    <a:pt x="162553" y="235468"/>
                    <a:pt x="235458" y="162554"/>
                    <a:pt x="325117" y="162554"/>
                  </a:cubicBezTo>
                  <a:cubicBezTo>
                    <a:pt x="414776" y="162554"/>
                    <a:pt x="487680" y="235458"/>
                    <a:pt x="487680" y="325117"/>
                  </a:cubicBezTo>
                  <a:cubicBezTo>
                    <a:pt x="487671" y="414776"/>
                    <a:pt x="414766" y="487680"/>
                    <a:pt x="325117"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10" name="Freeform: Shape 4109">
              <a:extLst>
                <a:ext uri="{FF2B5EF4-FFF2-40B4-BE49-F238E27FC236}">
                  <a16:creationId xmlns:a16="http://schemas.microsoft.com/office/drawing/2014/main" id="{22665344-C347-43F6-A62D-9A48ADFF40B5}"/>
                </a:ext>
              </a:extLst>
            </p:cNvPr>
            <p:cNvSpPr/>
            <p:nvPr/>
          </p:nvSpPr>
          <p:spPr>
            <a:xfrm>
              <a:off x="3657600" y="4648200"/>
              <a:ext cx="650233" cy="650233"/>
            </a:xfrm>
            <a:custGeom>
              <a:avLst/>
              <a:gdLst>
                <a:gd name="connsiteX0" fmla="*/ 325117 w 650233"/>
                <a:gd name="connsiteY0" fmla="*/ 0 h 650233"/>
                <a:gd name="connsiteX1" fmla="*/ 0 w 650233"/>
                <a:gd name="connsiteY1" fmla="*/ 325117 h 650233"/>
                <a:gd name="connsiteX2" fmla="*/ 325117 w 650233"/>
                <a:gd name="connsiteY2" fmla="*/ 650234 h 650233"/>
                <a:gd name="connsiteX3" fmla="*/ 650234 w 650233"/>
                <a:gd name="connsiteY3" fmla="*/ 325117 h 650233"/>
                <a:gd name="connsiteX4" fmla="*/ 325117 w 650233"/>
                <a:gd name="connsiteY4" fmla="*/ 0 h 650233"/>
                <a:gd name="connsiteX5" fmla="*/ 325117 w 650233"/>
                <a:gd name="connsiteY5" fmla="*/ 487680 h 650233"/>
                <a:gd name="connsiteX6" fmla="*/ 162554 w 650233"/>
                <a:gd name="connsiteY6" fmla="*/ 325117 h 650233"/>
                <a:gd name="connsiteX7" fmla="*/ 325117 w 650233"/>
                <a:gd name="connsiteY7" fmla="*/ 162554 h 650233"/>
                <a:gd name="connsiteX8" fmla="*/ 487680 w 650233"/>
                <a:gd name="connsiteY8" fmla="*/ 325117 h 650233"/>
                <a:gd name="connsiteX9" fmla="*/ 325117 w 650233"/>
                <a:gd name="connsiteY9" fmla="*/ 487680 h 65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33">
                  <a:moveTo>
                    <a:pt x="325117" y="0"/>
                  </a:moveTo>
                  <a:cubicBezTo>
                    <a:pt x="145818" y="0"/>
                    <a:pt x="0" y="145818"/>
                    <a:pt x="0" y="325117"/>
                  </a:cubicBezTo>
                  <a:cubicBezTo>
                    <a:pt x="0" y="504415"/>
                    <a:pt x="145818" y="650234"/>
                    <a:pt x="325117" y="650234"/>
                  </a:cubicBezTo>
                  <a:cubicBezTo>
                    <a:pt x="504425" y="650234"/>
                    <a:pt x="650234" y="504415"/>
                    <a:pt x="650234" y="325117"/>
                  </a:cubicBezTo>
                  <a:cubicBezTo>
                    <a:pt x="650234" y="145818"/>
                    <a:pt x="504425" y="0"/>
                    <a:pt x="325117" y="0"/>
                  </a:cubicBezTo>
                  <a:close/>
                  <a:moveTo>
                    <a:pt x="325117" y="487680"/>
                  </a:moveTo>
                  <a:cubicBezTo>
                    <a:pt x="235468" y="487680"/>
                    <a:pt x="162554" y="414776"/>
                    <a:pt x="162554" y="325117"/>
                  </a:cubicBezTo>
                  <a:cubicBezTo>
                    <a:pt x="162554" y="235458"/>
                    <a:pt x="235458" y="162554"/>
                    <a:pt x="325117" y="162554"/>
                  </a:cubicBezTo>
                  <a:cubicBezTo>
                    <a:pt x="414766" y="162554"/>
                    <a:pt x="487680" y="235458"/>
                    <a:pt x="487680" y="325117"/>
                  </a:cubicBezTo>
                  <a:cubicBezTo>
                    <a:pt x="487680" y="414776"/>
                    <a:pt x="414776" y="487680"/>
                    <a:pt x="325117"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11" name="Freeform: Shape 4110">
              <a:extLst>
                <a:ext uri="{FF2B5EF4-FFF2-40B4-BE49-F238E27FC236}">
                  <a16:creationId xmlns:a16="http://schemas.microsoft.com/office/drawing/2014/main" id="{1156A505-FE45-45DC-BD11-F65C5D544F2D}"/>
                </a:ext>
              </a:extLst>
            </p:cNvPr>
            <p:cNvSpPr/>
            <p:nvPr/>
          </p:nvSpPr>
          <p:spPr>
            <a:xfrm>
              <a:off x="7233881" y="1722040"/>
              <a:ext cx="863763" cy="501170"/>
            </a:xfrm>
            <a:custGeom>
              <a:avLst/>
              <a:gdLst>
                <a:gd name="connsiteX0" fmla="*/ 817801 w 863763"/>
                <a:gd name="connsiteY0" fmla="*/ 346656 h 501170"/>
                <a:gd name="connsiteX1" fmla="*/ 116599 w 863763"/>
                <a:gd name="connsiteY1" fmla="*/ 8128 h 501170"/>
                <a:gd name="connsiteX2" fmla="*/ 8091 w 863763"/>
                <a:gd name="connsiteY2" fmla="*/ 46009 h 501170"/>
                <a:gd name="connsiteX3" fmla="*/ 45971 w 863763"/>
                <a:gd name="connsiteY3" fmla="*/ 154518 h 501170"/>
                <a:gd name="connsiteX4" fmla="*/ 747173 w 863763"/>
                <a:gd name="connsiteY4" fmla="*/ 493046 h 501170"/>
                <a:gd name="connsiteX5" fmla="*/ 782445 w 863763"/>
                <a:gd name="connsiteY5" fmla="*/ 501171 h 501170"/>
                <a:gd name="connsiteX6" fmla="*/ 855673 w 863763"/>
                <a:gd name="connsiteY6" fmla="*/ 455165 h 501170"/>
                <a:gd name="connsiteX7" fmla="*/ 817801 w 863763"/>
                <a:gd name="connsiteY7" fmla="*/ 346656 h 501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763" h="501170">
                  <a:moveTo>
                    <a:pt x="817801" y="346656"/>
                  </a:moveTo>
                  <a:lnTo>
                    <a:pt x="116599" y="8128"/>
                  </a:lnTo>
                  <a:cubicBezTo>
                    <a:pt x="76118" y="-11465"/>
                    <a:pt x="27598" y="5604"/>
                    <a:pt x="8091" y="46009"/>
                  </a:cubicBezTo>
                  <a:cubicBezTo>
                    <a:pt x="-11417" y="86404"/>
                    <a:pt x="5566" y="135011"/>
                    <a:pt x="45971" y="154518"/>
                  </a:cubicBezTo>
                  <a:lnTo>
                    <a:pt x="747173" y="493046"/>
                  </a:lnTo>
                  <a:cubicBezTo>
                    <a:pt x="758556" y="498570"/>
                    <a:pt x="770586" y="501171"/>
                    <a:pt x="782445" y="501171"/>
                  </a:cubicBezTo>
                  <a:cubicBezTo>
                    <a:pt x="812677" y="501171"/>
                    <a:pt x="841699" y="484264"/>
                    <a:pt x="855673" y="455165"/>
                  </a:cubicBezTo>
                  <a:cubicBezTo>
                    <a:pt x="875180" y="414769"/>
                    <a:pt x="858197" y="366163"/>
                    <a:pt x="817801" y="346656"/>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12" name="Freeform: Shape 4111">
              <a:extLst>
                <a:ext uri="{FF2B5EF4-FFF2-40B4-BE49-F238E27FC236}">
                  <a16:creationId xmlns:a16="http://schemas.microsoft.com/office/drawing/2014/main" id="{0C2CD19D-BF98-4A50-9697-AFE4C82D2786}"/>
                </a:ext>
              </a:extLst>
            </p:cNvPr>
            <p:cNvSpPr/>
            <p:nvPr/>
          </p:nvSpPr>
          <p:spPr>
            <a:xfrm>
              <a:off x="6990083" y="5217156"/>
              <a:ext cx="650233" cy="650243"/>
            </a:xfrm>
            <a:custGeom>
              <a:avLst/>
              <a:gdLst>
                <a:gd name="connsiteX0" fmla="*/ 325117 w 650233"/>
                <a:gd name="connsiteY0" fmla="*/ 0 h 650243"/>
                <a:gd name="connsiteX1" fmla="*/ 0 w 650233"/>
                <a:gd name="connsiteY1" fmla="*/ 325117 h 650243"/>
                <a:gd name="connsiteX2" fmla="*/ 325117 w 650233"/>
                <a:gd name="connsiteY2" fmla="*/ 650243 h 650243"/>
                <a:gd name="connsiteX3" fmla="*/ 650234 w 650233"/>
                <a:gd name="connsiteY3" fmla="*/ 325126 h 650243"/>
                <a:gd name="connsiteX4" fmla="*/ 325117 w 650233"/>
                <a:gd name="connsiteY4" fmla="*/ 0 h 650243"/>
                <a:gd name="connsiteX5" fmla="*/ 325117 w 650233"/>
                <a:gd name="connsiteY5" fmla="*/ 487680 h 650243"/>
                <a:gd name="connsiteX6" fmla="*/ 162554 w 650233"/>
                <a:gd name="connsiteY6" fmla="*/ 325117 h 650243"/>
                <a:gd name="connsiteX7" fmla="*/ 325117 w 650233"/>
                <a:gd name="connsiteY7" fmla="*/ 162563 h 650243"/>
                <a:gd name="connsiteX8" fmla="*/ 487680 w 650233"/>
                <a:gd name="connsiteY8" fmla="*/ 325126 h 650243"/>
                <a:gd name="connsiteX9" fmla="*/ 325117 w 650233"/>
                <a:gd name="connsiteY9" fmla="*/ 487680 h 650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43">
                  <a:moveTo>
                    <a:pt x="325117" y="0"/>
                  </a:moveTo>
                  <a:cubicBezTo>
                    <a:pt x="145809" y="0"/>
                    <a:pt x="0" y="145818"/>
                    <a:pt x="0" y="325117"/>
                  </a:cubicBezTo>
                  <a:cubicBezTo>
                    <a:pt x="0" y="504415"/>
                    <a:pt x="145809" y="650243"/>
                    <a:pt x="325117" y="650243"/>
                  </a:cubicBezTo>
                  <a:cubicBezTo>
                    <a:pt x="504425" y="650243"/>
                    <a:pt x="650234" y="504425"/>
                    <a:pt x="650234" y="325126"/>
                  </a:cubicBezTo>
                  <a:cubicBezTo>
                    <a:pt x="650234" y="145828"/>
                    <a:pt x="504425" y="0"/>
                    <a:pt x="325117" y="0"/>
                  </a:cubicBezTo>
                  <a:close/>
                  <a:moveTo>
                    <a:pt x="325117" y="487680"/>
                  </a:moveTo>
                  <a:cubicBezTo>
                    <a:pt x="235468" y="487680"/>
                    <a:pt x="162554" y="414776"/>
                    <a:pt x="162554" y="325117"/>
                  </a:cubicBezTo>
                  <a:cubicBezTo>
                    <a:pt x="162554" y="235458"/>
                    <a:pt x="235468" y="162563"/>
                    <a:pt x="325117" y="162563"/>
                  </a:cubicBezTo>
                  <a:cubicBezTo>
                    <a:pt x="414766" y="162563"/>
                    <a:pt x="487680" y="235468"/>
                    <a:pt x="487680" y="325126"/>
                  </a:cubicBezTo>
                  <a:cubicBezTo>
                    <a:pt x="487680" y="414785"/>
                    <a:pt x="414766" y="487680"/>
                    <a:pt x="325117"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13" name="Freeform: Shape 4112">
              <a:extLst>
                <a:ext uri="{FF2B5EF4-FFF2-40B4-BE49-F238E27FC236}">
                  <a16:creationId xmlns:a16="http://schemas.microsoft.com/office/drawing/2014/main" id="{A20AD5F7-BE1B-4778-B742-7D7B7D39200E}"/>
                </a:ext>
              </a:extLst>
            </p:cNvPr>
            <p:cNvSpPr/>
            <p:nvPr/>
          </p:nvSpPr>
          <p:spPr>
            <a:xfrm>
              <a:off x="6339798" y="4973233"/>
              <a:ext cx="863767" cy="501183"/>
            </a:xfrm>
            <a:custGeom>
              <a:avLst/>
              <a:gdLst>
                <a:gd name="connsiteX0" fmla="*/ 817801 w 863767"/>
                <a:gd name="connsiteY0" fmla="*/ 346669 h 501183"/>
                <a:gd name="connsiteX1" fmla="*/ 116599 w 863767"/>
                <a:gd name="connsiteY1" fmla="*/ 8141 h 501183"/>
                <a:gd name="connsiteX2" fmla="*/ 8091 w 863767"/>
                <a:gd name="connsiteY2" fmla="*/ 46022 h 501183"/>
                <a:gd name="connsiteX3" fmla="*/ 45971 w 863767"/>
                <a:gd name="connsiteY3" fmla="*/ 154531 h 501183"/>
                <a:gd name="connsiteX4" fmla="*/ 747173 w 863767"/>
                <a:gd name="connsiteY4" fmla="*/ 493059 h 501183"/>
                <a:gd name="connsiteX5" fmla="*/ 782445 w 863767"/>
                <a:gd name="connsiteY5" fmla="*/ 501184 h 501183"/>
                <a:gd name="connsiteX6" fmla="*/ 855682 w 863767"/>
                <a:gd name="connsiteY6" fmla="*/ 455178 h 501183"/>
                <a:gd name="connsiteX7" fmla="*/ 817801 w 863767"/>
                <a:gd name="connsiteY7" fmla="*/ 346669 h 50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767" h="501183">
                  <a:moveTo>
                    <a:pt x="817801" y="346669"/>
                  </a:moveTo>
                  <a:lnTo>
                    <a:pt x="116599" y="8141"/>
                  </a:lnTo>
                  <a:cubicBezTo>
                    <a:pt x="76118" y="-11452"/>
                    <a:pt x="27598" y="5541"/>
                    <a:pt x="8091" y="46022"/>
                  </a:cubicBezTo>
                  <a:cubicBezTo>
                    <a:pt x="-11417" y="86417"/>
                    <a:pt x="5566" y="135023"/>
                    <a:pt x="45971" y="154531"/>
                  </a:cubicBezTo>
                  <a:lnTo>
                    <a:pt x="747173" y="493059"/>
                  </a:lnTo>
                  <a:cubicBezTo>
                    <a:pt x="758556" y="498583"/>
                    <a:pt x="770586" y="501184"/>
                    <a:pt x="782445" y="501184"/>
                  </a:cubicBezTo>
                  <a:cubicBezTo>
                    <a:pt x="812677" y="501184"/>
                    <a:pt x="841700" y="484277"/>
                    <a:pt x="855682" y="455178"/>
                  </a:cubicBezTo>
                  <a:cubicBezTo>
                    <a:pt x="875180" y="414773"/>
                    <a:pt x="858197" y="366176"/>
                    <a:pt x="817801" y="346669"/>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14" name="Freeform: Shape 4113">
              <a:extLst>
                <a:ext uri="{FF2B5EF4-FFF2-40B4-BE49-F238E27FC236}">
                  <a16:creationId xmlns:a16="http://schemas.microsoft.com/office/drawing/2014/main" id="{DC4452BB-D7DD-42D4-BC54-4450A09F865B}"/>
                </a:ext>
              </a:extLst>
            </p:cNvPr>
            <p:cNvSpPr/>
            <p:nvPr/>
          </p:nvSpPr>
          <p:spPr>
            <a:xfrm>
              <a:off x="5770883" y="3185159"/>
              <a:ext cx="650233" cy="650233"/>
            </a:xfrm>
            <a:custGeom>
              <a:avLst/>
              <a:gdLst>
                <a:gd name="connsiteX0" fmla="*/ 325117 w 650233"/>
                <a:gd name="connsiteY0" fmla="*/ 0 h 650233"/>
                <a:gd name="connsiteX1" fmla="*/ 0 w 650233"/>
                <a:gd name="connsiteY1" fmla="*/ 325117 h 650233"/>
                <a:gd name="connsiteX2" fmla="*/ 325117 w 650233"/>
                <a:gd name="connsiteY2" fmla="*/ 650234 h 650233"/>
                <a:gd name="connsiteX3" fmla="*/ 650234 w 650233"/>
                <a:gd name="connsiteY3" fmla="*/ 325117 h 650233"/>
                <a:gd name="connsiteX4" fmla="*/ 325117 w 650233"/>
                <a:gd name="connsiteY4" fmla="*/ 0 h 650233"/>
                <a:gd name="connsiteX5" fmla="*/ 325117 w 650233"/>
                <a:gd name="connsiteY5" fmla="*/ 487680 h 650233"/>
                <a:gd name="connsiteX6" fmla="*/ 162554 w 650233"/>
                <a:gd name="connsiteY6" fmla="*/ 325117 h 650233"/>
                <a:gd name="connsiteX7" fmla="*/ 325117 w 650233"/>
                <a:gd name="connsiteY7" fmla="*/ 162554 h 650233"/>
                <a:gd name="connsiteX8" fmla="*/ 487680 w 650233"/>
                <a:gd name="connsiteY8" fmla="*/ 325117 h 650233"/>
                <a:gd name="connsiteX9" fmla="*/ 325117 w 650233"/>
                <a:gd name="connsiteY9" fmla="*/ 487680 h 65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33">
                  <a:moveTo>
                    <a:pt x="325117" y="0"/>
                  </a:moveTo>
                  <a:cubicBezTo>
                    <a:pt x="145809" y="0"/>
                    <a:pt x="0" y="145818"/>
                    <a:pt x="0" y="325117"/>
                  </a:cubicBezTo>
                  <a:cubicBezTo>
                    <a:pt x="0" y="504425"/>
                    <a:pt x="145818" y="650234"/>
                    <a:pt x="325117" y="650234"/>
                  </a:cubicBezTo>
                  <a:cubicBezTo>
                    <a:pt x="504425" y="650234"/>
                    <a:pt x="650234" y="504415"/>
                    <a:pt x="650234" y="325117"/>
                  </a:cubicBezTo>
                  <a:cubicBezTo>
                    <a:pt x="650234" y="145818"/>
                    <a:pt x="504425" y="0"/>
                    <a:pt x="325117" y="0"/>
                  </a:cubicBezTo>
                  <a:close/>
                  <a:moveTo>
                    <a:pt x="325117" y="487680"/>
                  </a:moveTo>
                  <a:cubicBezTo>
                    <a:pt x="235467" y="487680"/>
                    <a:pt x="162554" y="414776"/>
                    <a:pt x="162554" y="325117"/>
                  </a:cubicBezTo>
                  <a:cubicBezTo>
                    <a:pt x="162554" y="235468"/>
                    <a:pt x="235458" y="162554"/>
                    <a:pt x="325117" y="162554"/>
                  </a:cubicBezTo>
                  <a:cubicBezTo>
                    <a:pt x="414766" y="162554"/>
                    <a:pt x="487680" y="235458"/>
                    <a:pt x="487680" y="325117"/>
                  </a:cubicBezTo>
                  <a:cubicBezTo>
                    <a:pt x="487680" y="414776"/>
                    <a:pt x="414766" y="487680"/>
                    <a:pt x="325117"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15" name="Freeform: Shape 4114">
              <a:extLst>
                <a:ext uri="{FF2B5EF4-FFF2-40B4-BE49-F238E27FC236}">
                  <a16:creationId xmlns:a16="http://schemas.microsoft.com/office/drawing/2014/main" id="{C0EBB9BF-A50C-4435-A7A4-72E71EC51430}"/>
                </a:ext>
              </a:extLst>
            </p:cNvPr>
            <p:cNvSpPr/>
            <p:nvPr/>
          </p:nvSpPr>
          <p:spPr>
            <a:xfrm>
              <a:off x="5283179" y="2860087"/>
              <a:ext cx="701240" cy="582332"/>
            </a:xfrm>
            <a:custGeom>
              <a:avLst/>
              <a:gdLst>
                <a:gd name="connsiteX0" fmla="*/ 669927 w 701240"/>
                <a:gd name="connsiteY0" fmla="*/ 436915 h 582332"/>
                <a:gd name="connsiteX1" fmla="*/ 131288 w 701240"/>
                <a:gd name="connsiteY1" fmla="*/ 17100 h 582332"/>
                <a:gd name="connsiteX2" fmla="*/ 17169 w 701240"/>
                <a:gd name="connsiteY2" fmla="*/ 31245 h 582332"/>
                <a:gd name="connsiteX3" fmla="*/ 31314 w 701240"/>
                <a:gd name="connsiteY3" fmla="*/ 145364 h 582332"/>
                <a:gd name="connsiteX4" fmla="*/ 569952 w 701240"/>
                <a:gd name="connsiteY4" fmla="*/ 565179 h 582332"/>
                <a:gd name="connsiteX5" fmla="*/ 619864 w 701240"/>
                <a:gd name="connsiteY5" fmla="*/ 582333 h 582332"/>
                <a:gd name="connsiteX6" fmla="*/ 684072 w 701240"/>
                <a:gd name="connsiteY6" fmla="*/ 551043 h 582332"/>
                <a:gd name="connsiteX7" fmla="*/ 669927 w 701240"/>
                <a:gd name="connsiteY7" fmla="*/ 436915 h 58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1240" h="582332">
                  <a:moveTo>
                    <a:pt x="669927" y="436915"/>
                  </a:moveTo>
                  <a:lnTo>
                    <a:pt x="131288" y="17100"/>
                  </a:lnTo>
                  <a:cubicBezTo>
                    <a:pt x="95846" y="-10293"/>
                    <a:pt x="44811" y="-4197"/>
                    <a:pt x="17169" y="31245"/>
                  </a:cubicBezTo>
                  <a:cubicBezTo>
                    <a:pt x="-10387" y="66688"/>
                    <a:pt x="-4129" y="117723"/>
                    <a:pt x="31314" y="145364"/>
                  </a:cubicBezTo>
                  <a:lnTo>
                    <a:pt x="569952" y="565179"/>
                  </a:lnTo>
                  <a:cubicBezTo>
                    <a:pt x="584830" y="576723"/>
                    <a:pt x="602385" y="582333"/>
                    <a:pt x="619864" y="582333"/>
                  </a:cubicBezTo>
                  <a:cubicBezTo>
                    <a:pt x="644086" y="582333"/>
                    <a:pt x="667984" y="571608"/>
                    <a:pt x="684072" y="551043"/>
                  </a:cubicBezTo>
                  <a:cubicBezTo>
                    <a:pt x="711627" y="515591"/>
                    <a:pt x="705369" y="464547"/>
                    <a:pt x="669927" y="436915"/>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16" name="Freeform: Shape 4115">
              <a:extLst>
                <a:ext uri="{FF2B5EF4-FFF2-40B4-BE49-F238E27FC236}">
                  <a16:creationId xmlns:a16="http://schemas.microsoft.com/office/drawing/2014/main" id="{65F6BD86-58D1-452E-A712-BF6F2E0565E0}"/>
                </a:ext>
              </a:extLst>
            </p:cNvPr>
            <p:cNvSpPr/>
            <p:nvPr/>
          </p:nvSpPr>
          <p:spPr>
            <a:xfrm>
              <a:off x="6664956" y="3103883"/>
              <a:ext cx="1788166" cy="1788166"/>
            </a:xfrm>
            <a:custGeom>
              <a:avLst/>
              <a:gdLst>
                <a:gd name="connsiteX0" fmla="*/ 894083 w 1788166"/>
                <a:gd name="connsiteY0" fmla="*/ 0 h 1788166"/>
                <a:gd name="connsiteX1" fmla="*/ 0 w 1788166"/>
                <a:gd name="connsiteY1" fmla="*/ 894083 h 1788166"/>
                <a:gd name="connsiteX2" fmla="*/ 894083 w 1788166"/>
                <a:gd name="connsiteY2" fmla="*/ 1788166 h 1788166"/>
                <a:gd name="connsiteX3" fmla="*/ 1788166 w 1788166"/>
                <a:gd name="connsiteY3" fmla="*/ 894083 h 1788166"/>
                <a:gd name="connsiteX4" fmla="*/ 894083 w 1788166"/>
                <a:gd name="connsiteY4" fmla="*/ 0 h 1788166"/>
                <a:gd name="connsiteX5" fmla="*/ 894083 w 1788166"/>
                <a:gd name="connsiteY5" fmla="*/ 1625594 h 1788166"/>
                <a:gd name="connsiteX6" fmla="*/ 162563 w 1788166"/>
                <a:gd name="connsiteY6" fmla="*/ 894074 h 1788166"/>
                <a:gd name="connsiteX7" fmla="*/ 894083 w 1788166"/>
                <a:gd name="connsiteY7" fmla="*/ 162554 h 1788166"/>
                <a:gd name="connsiteX8" fmla="*/ 1625603 w 1788166"/>
                <a:gd name="connsiteY8" fmla="*/ 894074 h 1788166"/>
                <a:gd name="connsiteX9" fmla="*/ 894083 w 1788166"/>
                <a:gd name="connsiteY9" fmla="*/ 1625594 h 17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8166" h="1788166">
                  <a:moveTo>
                    <a:pt x="894083" y="0"/>
                  </a:moveTo>
                  <a:cubicBezTo>
                    <a:pt x="401117" y="0"/>
                    <a:pt x="0" y="401117"/>
                    <a:pt x="0" y="894083"/>
                  </a:cubicBezTo>
                  <a:cubicBezTo>
                    <a:pt x="0" y="1387050"/>
                    <a:pt x="401117" y="1788166"/>
                    <a:pt x="894083" y="1788166"/>
                  </a:cubicBezTo>
                  <a:cubicBezTo>
                    <a:pt x="1387050" y="1788166"/>
                    <a:pt x="1788166" y="1387050"/>
                    <a:pt x="1788166" y="894083"/>
                  </a:cubicBezTo>
                  <a:cubicBezTo>
                    <a:pt x="1788166" y="401117"/>
                    <a:pt x="1387050" y="0"/>
                    <a:pt x="894083" y="0"/>
                  </a:cubicBezTo>
                  <a:close/>
                  <a:moveTo>
                    <a:pt x="894083" y="1625594"/>
                  </a:moveTo>
                  <a:cubicBezTo>
                    <a:pt x="490690" y="1625594"/>
                    <a:pt x="162563" y="1297467"/>
                    <a:pt x="162563" y="894074"/>
                  </a:cubicBezTo>
                  <a:cubicBezTo>
                    <a:pt x="162563" y="490680"/>
                    <a:pt x="490690" y="162554"/>
                    <a:pt x="894083" y="162554"/>
                  </a:cubicBezTo>
                  <a:cubicBezTo>
                    <a:pt x="1297476" y="162554"/>
                    <a:pt x="1625603" y="490680"/>
                    <a:pt x="1625603" y="894074"/>
                  </a:cubicBezTo>
                  <a:cubicBezTo>
                    <a:pt x="1625603" y="1297467"/>
                    <a:pt x="1297476" y="1625594"/>
                    <a:pt x="894083" y="1625594"/>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17" name="Freeform: Shape 4116">
              <a:extLst>
                <a:ext uri="{FF2B5EF4-FFF2-40B4-BE49-F238E27FC236}">
                  <a16:creationId xmlns:a16="http://schemas.microsoft.com/office/drawing/2014/main" id="{26E3A46E-2D83-4B07-80C4-514590F9CCFD}"/>
                </a:ext>
              </a:extLst>
            </p:cNvPr>
            <p:cNvSpPr/>
            <p:nvPr/>
          </p:nvSpPr>
          <p:spPr>
            <a:xfrm>
              <a:off x="7233923" y="3429000"/>
              <a:ext cx="650233" cy="650233"/>
            </a:xfrm>
            <a:custGeom>
              <a:avLst/>
              <a:gdLst>
                <a:gd name="connsiteX0" fmla="*/ 325117 w 650233"/>
                <a:gd name="connsiteY0" fmla="*/ 0 h 650233"/>
                <a:gd name="connsiteX1" fmla="*/ 0 w 650233"/>
                <a:gd name="connsiteY1" fmla="*/ 325117 h 650233"/>
                <a:gd name="connsiteX2" fmla="*/ 325117 w 650233"/>
                <a:gd name="connsiteY2" fmla="*/ 650234 h 650233"/>
                <a:gd name="connsiteX3" fmla="*/ 650234 w 650233"/>
                <a:gd name="connsiteY3" fmla="*/ 325117 h 650233"/>
                <a:gd name="connsiteX4" fmla="*/ 325117 w 650233"/>
                <a:gd name="connsiteY4" fmla="*/ 0 h 650233"/>
                <a:gd name="connsiteX5" fmla="*/ 325117 w 650233"/>
                <a:gd name="connsiteY5" fmla="*/ 487680 h 650233"/>
                <a:gd name="connsiteX6" fmla="*/ 162553 w 650233"/>
                <a:gd name="connsiteY6" fmla="*/ 325117 h 650233"/>
                <a:gd name="connsiteX7" fmla="*/ 325117 w 650233"/>
                <a:gd name="connsiteY7" fmla="*/ 162554 h 650233"/>
                <a:gd name="connsiteX8" fmla="*/ 487680 w 650233"/>
                <a:gd name="connsiteY8" fmla="*/ 325117 h 650233"/>
                <a:gd name="connsiteX9" fmla="*/ 325117 w 650233"/>
                <a:gd name="connsiteY9" fmla="*/ 487680 h 65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33">
                  <a:moveTo>
                    <a:pt x="325117" y="0"/>
                  </a:moveTo>
                  <a:cubicBezTo>
                    <a:pt x="145809" y="0"/>
                    <a:pt x="0" y="145818"/>
                    <a:pt x="0" y="325117"/>
                  </a:cubicBezTo>
                  <a:cubicBezTo>
                    <a:pt x="0" y="504425"/>
                    <a:pt x="145818" y="650234"/>
                    <a:pt x="325117" y="650234"/>
                  </a:cubicBezTo>
                  <a:cubicBezTo>
                    <a:pt x="504425" y="650234"/>
                    <a:pt x="650234" y="504415"/>
                    <a:pt x="650234" y="325117"/>
                  </a:cubicBezTo>
                  <a:cubicBezTo>
                    <a:pt x="650234" y="145818"/>
                    <a:pt x="504425" y="0"/>
                    <a:pt x="325117" y="0"/>
                  </a:cubicBezTo>
                  <a:close/>
                  <a:moveTo>
                    <a:pt x="325117" y="487680"/>
                  </a:moveTo>
                  <a:cubicBezTo>
                    <a:pt x="235467" y="487680"/>
                    <a:pt x="162553" y="414776"/>
                    <a:pt x="162553" y="325117"/>
                  </a:cubicBezTo>
                  <a:cubicBezTo>
                    <a:pt x="162553" y="235468"/>
                    <a:pt x="235458" y="162554"/>
                    <a:pt x="325117" y="162554"/>
                  </a:cubicBezTo>
                  <a:cubicBezTo>
                    <a:pt x="414766" y="162554"/>
                    <a:pt x="487680" y="235458"/>
                    <a:pt x="487680" y="325117"/>
                  </a:cubicBezTo>
                  <a:cubicBezTo>
                    <a:pt x="487680" y="414776"/>
                    <a:pt x="414766" y="487680"/>
                    <a:pt x="325117"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18" name="Freeform: Shape 4117">
              <a:extLst>
                <a:ext uri="{FF2B5EF4-FFF2-40B4-BE49-F238E27FC236}">
                  <a16:creationId xmlns:a16="http://schemas.microsoft.com/office/drawing/2014/main" id="{79540446-EFDC-4FE0-B10D-992FC7A0CB0F}"/>
                </a:ext>
              </a:extLst>
            </p:cNvPr>
            <p:cNvSpPr/>
            <p:nvPr/>
          </p:nvSpPr>
          <p:spPr>
            <a:xfrm>
              <a:off x="7071359" y="4241796"/>
              <a:ext cx="975359" cy="650243"/>
            </a:xfrm>
            <a:custGeom>
              <a:avLst/>
              <a:gdLst>
                <a:gd name="connsiteX0" fmla="*/ 723472 w 975359"/>
                <a:gd name="connsiteY0" fmla="*/ 0 h 650243"/>
                <a:gd name="connsiteX1" fmla="*/ 251889 w 975359"/>
                <a:gd name="connsiteY1" fmla="*/ 0 h 650243"/>
                <a:gd name="connsiteX2" fmla="*/ 0 w 975359"/>
                <a:gd name="connsiteY2" fmla="*/ 245059 h 650243"/>
                <a:gd name="connsiteX3" fmla="*/ 0 w 975359"/>
                <a:gd name="connsiteY3" fmla="*/ 459314 h 650243"/>
                <a:gd name="connsiteX4" fmla="*/ 40557 w 975359"/>
                <a:gd name="connsiteY4" fmla="*/ 529704 h 650243"/>
                <a:gd name="connsiteX5" fmla="*/ 487680 w 975359"/>
                <a:gd name="connsiteY5" fmla="*/ 650243 h 650243"/>
                <a:gd name="connsiteX6" fmla="*/ 934803 w 975359"/>
                <a:gd name="connsiteY6" fmla="*/ 529704 h 650243"/>
                <a:gd name="connsiteX7" fmla="*/ 975360 w 975359"/>
                <a:gd name="connsiteY7" fmla="*/ 459400 h 650243"/>
                <a:gd name="connsiteX8" fmla="*/ 975360 w 975359"/>
                <a:gd name="connsiteY8" fmla="*/ 245145 h 650243"/>
                <a:gd name="connsiteX9" fmla="*/ 723472 w 975359"/>
                <a:gd name="connsiteY9" fmla="*/ 0 h 650243"/>
                <a:gd name="connsiteX10" fmla="*/ 812797 w 975359"/>
                <a:gd name="connsiteY10" fmla="*/ 410870 h 650243"/>
                <a:gd name="connsiteX11" fmla="*/ 162554 w 975359"/>
                <a:gd name="connsiteY11" fmla="*/ 410870 h 650243"/>
                <a:gd name="connsiteX12" fmla="*/ 162554 w 975359"/>
                <a:gd name="connsiteY12" fmla="*/ 245145 h 650243"/>
                <a:gd name="connsiteX13" fmla="*/ 251879 w 975359"/>
                <a:gd name="connsiteY13" fmla="*/ 162563 h 650243"/>
                <a:gd name="connsiteX14" fmla="*/ 723462 w 975359"/>
                <a:gd name="connsiteY14" fmla="*/ 162563 h 650243"/>
                <a:gd name="connsiteX15" fmla="*/ 812787 w 975359"/>
                <a:gd name="connsiteY15" fmla="*/ 245145 h 650243"/>
                <a:gd name="connsiteX16" fmla="*/ 812787 w 975359"/>
                <a:gd name="connsiteY16" fmla="*/ 410870 h 650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5359" h="650243">
                  <a:moveTo>
                    <a:pt x="723472" y="0"/>
                  </a:moveTo>
                  <a:lnTo>
                    <a:pt x="251889" y="0"/>
                  </a:lnTo>
                  <a:cubicBezTo>
                    <a:pt x="112986" y="0"/>
                    <a:pt x="0" y="109976"/>
                    <a:pt x="0" y="245059"/>
                  </a:cubicBezTo>
                  <a:lnTo>
                    <a:pt x="0" y="459314"/>
                  </a:lnTo>
                  <a:cubicBezTo>
                    <a:pt x="0" y="488328"/>
                    <a:pt x="15440" y="515150"/>
                    <a:pt x="40557" y="529704"/>
                  </a:cubicBezTo>
                  <a:cubicBezTo>
                    <a:pt x="176784" y="608543"/>
                    <a:pt x="331375" y="650243"/>
                    <a:pt x="487680" y="650243"/>
                  </a:cubicBezTo>
                  <a:cubicBezTo>
                    <a:pt x="643985" y="650243"/>
                    <a:pt x="798576" y="608543"/>
                    <a:pt x="934803" y="529704"/>
                  </a:cubicBezTo>
                  <a:cubicBezTo>
                    <a:pt x="959920" y="515236"/>
                    <a:pt x="975360" y="488328"/>
                    <a:pt x="975360" y="459400"/>
                  </a:cubicBezTo>
                  <a:lnTo>
                    <a:pt x="975360" y="245145"/>
                  </a:lnTo>
                  <a:cubicBezTo>
                    <a:pt x="975360" y="109976"/>
                    <a:pt x="862384" y="0"/>
                    <a:pt x="723472" y="0"/>
                  </a:cubicBezTo>
                  <a:close/>
                  <a:moveTo>
                    <a:pt x="812797" y="410870"/>
                  </a:moveTo>
                  <a:cubicBezTo>
                    <a:pt x="610495" y="511654"/>
                    <a:pt x="364865" y="511654"/>
                    <a:pt x="162554" y="410870"/>
                  </a:cubicBezTo>
                  <a:lnTo>
                    <a:pt x="162554" y="245145"/>
                  </a:lnTo>
                  <a:cubicBezTo>
                    <a:pt x="162554" y="199625"/>
                    <a:pt x="202625" y="162563"/>
                    <a:pt x="251879" y="162563"/>
                  </a:cubicBezTo>
                  <a:lnTo>
                    <a:pt x="723462" y="162563"/>
                  </a:lnTo>
                  <a:cubicBezTo>
                    <a:pt x="772716" y="162563"/>
                    <a:pt x="812787" y="199625"/>
                    <a:pt x="812787" y="245145"/>
                  </a:cubicBezTo>
                  <a:lnTo>
                    <a:pt x="812787" y="41087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19" name="Freeform: Shape 4118">
              <a:extLst>
                <a:ext uri="{FF2B5EF4-FFF2-40B4-BE49-F238E27FC236}">
                  <a16:creationId xmlns:a16="http://schemas.microsoft.com/office/drawing/2014/main" id="{4E78FE9A-A3F1-4ABF-B429-A5DD55D9C5FA}"/>
                </a:ext>
              </a:extLst>
            </p:cNvPr>
            <p:cNvSpPr/>
            <p:nvPr/>
          </p:nvSpPr>
          <p:spPr>
            <a:xfrm>
              <a:off x="4714236" y="4079243"/>
              <a:ext cx="1788166" cy="1788156"/>
            </a:xfrm>
            <a:custGeom>
              <a:avLst/>
              <a:gdLst>
                <a:gd name="connsiteX0" fmla="*/ 894083 w 1788166"/>
                <a:gd name="connsiteY0" fmla="*/ 0 h 1788156"/>
                <a:gd name="connsiteX1" fmla="*/ 0 w 1788166"/>
                <a:gd name="connsiteY1" fmla="*/ 894083 h 1788156"/>
                <a:gd name="connsiteX2" fmla="*/ 894083 w 1788166"/>
                <a:gd name="connsiteY2" fmla="*/ 1788157 h 1788156"/>
                <a:gd name="connsiteX3" fmla="*/ 1788166 w 1788166"/>
                <a:gd name="connsiteY3" fmla="*/ 894074 h 1788156"/>
                <a:gd name="connsiteX4" fmla="*/ 894083 w 1788166"/>
                <a:gd name="connsiteY4" fmla="*/ 0 h 1788156"/>
                <a:gd name="connsiteX5" fmla="*/ 894083 w 1788166"/>
                <a:gd name="connsiteY5" fmla="*/ 1625594 h 1788156"/>
                <a:gd name="connsiteX6" fmla="*/ 162563 w 1788166"/>
                <a:gd name="connsiteY6" fmla="*/ 894074 h 1788156"/>
                <a:gd name="connsiteX7" fmla="*/ 894083 w 1788166"/>
                <a:gd name="connsiteY7" fmla="*/ 162554 h 1788156"/>
                <a:gd name="connsiteX8" fmla="*/ 1625603 w 1788166"/>
                <a:gd name="connsiteY8" fmla="*/ 894074 h 1788156"/>
                <a:gd name="connsiteX9" fmla="*/ 894083 w 1788166"/>
                <a:gd name="connsiteY9" fmla="*/ 1625594 h 178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8166" h="1788156">
                  <a:moveTo>
                    <a:pt x="894083" y="0"/>
                  </a:moveTo>
                  <a:cubicBezTo>
                    <a:pt x="401117" y="0"/>
                    <a:pt x="0" y="401117"/>
                    <a:pt x="0" y="894083"/>
                  </a:cubicBezTo>
                  <a:cubicBezTo>
                    <a:pt x="0" y="1387050"/>
                    <a:pt x="401117" y="1788157"/>
                    <a:pt x="894083" y="1788157"/>
                  </a:cubicBezTo>
                  <a:cubicBezTo>
                    <a:pt x="1387050" y="1788157"/>
                    <a:pt x="1788166" y="1387040"/>
                    <a:pt x="1788166" y="894074"/>
                  </a:cubicBezTo>
                  <a:cubicBezTo>
                    <a:pt x="1788166" y="401107"/>
                    <a:pt x="1387050" y="0"/>
                    <a:pt x="894083" y="0"/>
                  </a:cubicBezTo>
                  <a:close/>
                  <a:moveTo>
                    <a:pt x="894083" y="1625594"/>
                  </a:moveTo>
                  <a:cubicBezTo>
                    <a:pt x="490690" y="1625594"/>
                    <a:pt x="162563" y="1297467"/>
                    <a:pt x="162563" y="894074"/>
                  </a:cubicBezTo>
                  <a:cubicBezTo>
                    <a:pt x="162563" y="490681"/>
                    <a:pt x="490690" y="162554"/>
                    <a:pt x="894083" y="162554"/>
                  </a:cubicBezTo>
                  <a:cubicBezTo>
                    <a:pt x="1297477" y="162554"/>
                    <a:pt x="1625603" y="490681"/>
                    <a:pt x="1625603" y="894074"/>
                  </a:cubicBezTo>
                  <a:cubicBezTo>
                    <a:pt x="1625603" y="1297467"/>
                    <a:pt x="1297477" y="1625594"/>
                    <a:pt x="894083" y="1625594"/>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20" name="Freeform: Shape 4119">
              <a:extLst>
                <a:ext uri="{FF2B5EF4-FFF2-40B4-BE49-F238E27FC236}">
                  <a16:creationId xmlns:a16="http://schemas.microsoft.com/office/drawing/2014/main" id="{8CDCEC9C-C78C-4609-A517-86F9A1618469}"/>
                </a:ext>
              </a:extLst>
            </p:cNvPr>
            <p:cNvSpPr/>
            <p:nvPr/>
          </p:nvSpPr>
          <p:spPr>
            <a:xfrm>
              <a:off x="5283203" y="4404359"/>
              <a:ext cx="650233" cy="650233"/>
            </a:xfrm>
            <a:custGeom>
              <a:avLst/>
              <a:gdLst>
                <a:gd name="connsiteX0" fmla="*/ 325117 w 650233"/>
                <a:gd name="connsiteY0" fmla="*/ 0 h 650233"/>
                <a:gd name="connsiteX1" fmla="*/ 0 w 650233"/>
                <a:gd name="connsiteY1" fmla="*/ 325117 h 650233"/>
                <a:gd name="connsiteX2" fmla="*/ 325117 w 650233"/>
                <a:gd name="connsiteY2" fmla="*/ 650234 h 650233"/>
                <a:gd name="connsiteX3" fmla="*/ 650234 w 650233"/>
                <a:gd name="connsiteY3" fmla="*/ 325117 h 650233"/>
                <a:gd name="connsiteX4" fmla="*/ 325117 w 650233"/>
                <a:gd name="connsiteY4" fmla="*/ 0 h 650233"/>
                <a:gd name="connsiteX5" fmla="*/ 325117 w 650233"/>
                <a:gd name="connsiteY5" fmla="*/ 487680 h 650233"/>
                <a:gd name="connsiteX6" fmla="*/ 162554 w 650233"/>
                <a:gd name="connsiteY6" fmla="*/ 325117 h 650233"/>
                <a:gd name="connsiteX7" fmla="*/ 325117 w 650233"/>
                <a:gd name="connsiteY7" fmla="*/ 162554 h 650233"/>
                <a:gd name="connsiteX8" fmla="*/ 487680 w 650233"/>
                <a:gd name="connsiteY8" fmla="*/ 325117 h 650233"/>
                <a:gd name="connsiteX9" fmla="*/ 325117 w 650233"/>
                <a:gd name="connsiteY9" fmla="*/ 487680 h 65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33">
                  <a:moveTo>
                    <a:pt x="325117" y="0"/>
                  </a:moveTo>
                  <a:cubicBezTo>
                    <a:pt x="145809" y="0"/>
                    <a:pt x="0" y="145818"/>
                    <a:pt x="0" y="325117"/>
                  </a:cubicBezTo>
                  <a:cubicBezTo>
                    <a:pt x="0" y="504425"/>
                    <a:pt x="145818" y="650234"/>
                    <a:pt x="325117" y="650234"/>
                  </a:cubicBezTo>
                  <a:cubicBezTo>
                    <a:pt x="504415" y="650234"/>
                    <a:pt x="650234" y="504415"/>
                    <a:pt x="650234" y="325117"/>
                  </a:cubicBezTo>
                  <a:cubicBezTo>
                    <a:pt x="650234" y="145818"/>
                    <a:pt x="504425" y="0"/>
                    <a:pt x="325117" y="0"/>
                  </a:cubicBezTo>
                  <a:close/>
                  <a:moveTo>
                    <a:pt x="325117" y="487680"/>
                  </a:moveTo>
                  <a:cubicBezTo>
                    <a:pt x="235467" y="487680"/>
                    <a:pt x="162554" y="414776"/>
                    <a:pt x="162554" y="325117"/>
                  </a:cubicBezTo>
                  <a:cubicBezTo>
                    <a:pt x="162554" y="235468"/>
                    <a:pt x="235458" y="162554"/>
                    <a:pt x="325117" y="162554"/>
                  </a:cubicBezTo>
                  <a:cubicBezTo>
                    <a:pt x="414766" y="162554"/>
                    <a:pt x="487680" y="235458"/>
                    <a:pt x="487680" y="325117"/>
                  </a:cubicBezTo>
                  <a:cubicBezTo>
                    <a:pt x="487680" y="414776"/>
                    <a:pt x="414766" y="487680"/>
                    <a:pt x="325117"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21" name="Freeform: Shape 4120">
              <a:extLst>
                <a:ext uri="{FF2B5EF4-FFF2-40B4-BE49-F238E27FC236}">
                  <a16:creationId xmlns:a16="http://schemas.microsoft.com/office/drawing/2014/main" id="{8B20D418-F6DE-42F8-B782-16C9DD6E909C}"/>
                </a:ext>
              </a:extLst>
            </p:cNvPr>
            <p:cNvSpPr/>
            <p:nvPr/>
          </p:nvSpPr>
          <p:spPr>
            <a:xfrm>
              <a:off x="5120640" y="5217156"/>
              <a:ext cx="975359" cy="650243"/>
            </a:xfrm>
            <a:custGeom>
              <a:avLst/>
              <a:gdLst>
                <a:gd name="connsiteX0" fmla="*/ 723471 w 975359"/>
                <a:gd name="connsiteY0" fmla="*/ 0 h 650243"/>
                <a:gd name="connsiteX1" fmla="*/ 251889 w 975359"/>
                <a:gd name="connsiteY1" fmla="*/ 0 h 650243"/>
                <a:gd name="connsiteX2" fmla="*/ 0 w 975359"/>
                <a:gd name="connsiteY2" fmla="*/ 245059 h 650243"/>
                <a:gd name="connsiteX3" fmla="*/ 0 w 975359"/>
                <a:gd name="connsiteY3" fmla="*/ 459314 h 650243"/>
                <a:gd name="connsiteX4" fmla="*/ 40557 w 975359"/>
                <a:gd name="connsiteY4" fmla="*/ 529704 h 650243"/>
                <a:gd name="connsiteX5" fmla="*/ 487680 w 975359"/>
                <a:gd name="connsiteY5" fmla="*/ 650243 h 650243"/>
                <a:gd name="connsiteX6" fmla="*/ 934803 w 975359"/>
                <a:gd name="connsiteY6" fmla="*/ 529704 h 650243"/>
                <a:gd name="connsiteX7" fmla="*/ 975360 w 975359"/>
                <a:gd name="connsiteY7" fmla="*/ 459400 h 650243"/>
                <a:gd name="connsiteX8" fmla="*/ 975360 w 975359"/>
                <a:gd name="connsiteY8" fmla="*/ 245145 h 650243"/>
                <a:gd name="connsiteX9" fmla="*/ 723471 w 975359"/>
                <a:gd name="connsiteY9" fmla="*/ 0 h 650243"/>
                <a:gd name="connsiteX10" fmla="*/ 812797 w 975359"/>
                <a:gd name="connsiteY10" fmla="*/ 410870 h 650243"/>
                <a:gd name="connsiteX11" fmla="*/ 162554 w 975359"/>
                <a:gd name="connsiteY11" fmla="*/ 410870 h 650243"/>
                <a:gd name="connsiteX12" fmla="*/ 162554 w 975359"/>
                <a:gd name="connsiteY12" fmla="*/ 245145 h 650243"/>
                <a:gd name="connsiteX13" fmla="*/ 251879 w 975359"/>
                <a:gd name="connsiteY13" fmla="*/ 162563 h 650243"/>
                <a:gd name="connsiteX14" fmla="*/ 723462 w 975359"/>
                <a:gd name="connsiteY14" fmla="*/ 162563 h 650243"/>
                <a:gd name="connsiteX15" fmla="*/ 812787 w 975359"/>
                <a:gd name="connsiteY15" fmla="*/ 245145 h 650243"/>
                <a:gd name="connsiteX16" fmla="*/ 812787 w 975359"/>
                <a:gd name="connsiteY16" fmla="*/ 410870 h 650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5359" h="650243">
                  <a:moveTo>
                    <a:pt x="723471" y="0"/>
                  </a:moveTo>
                  <a:lnTo>
                    <a:pt x="251889" y="0"/>
                  </a:lnTo>
                  <a:cubicBezTo>
                    <a:pt x="112986" y="0"/>
                    <a:pt x="0" y="109976"/>
                    <a:pt x="0" y="245059"/>
                  </a:cubicBezTo>
                  <a:lnTo>
                    <a:pt x="0" y="459314"/>
                  </a:lnTo>
                  <a:cubicBezTo>
                    <a:pt x="0" y="488328"/>
                    <a:pt x="15440" y="515150"/>
                    <a:pt x="40557" y="529704"/>
                  </a:cubicBezTo>
                  <a:cubicBezTo>
                    <a:pt x="176784" y="608543"/>
                    <a:pt x="331375" y="650243"/>
                    <a:pt x="487680" y="650243"/>
                  </a:cubicBezTo>
                  <a:cubicBezTo>
                    <a:pt x="643985" y="650243"/>
                    <a:pt x="798576" y="608543"/>
                    <a:pt x="934803" y="529704"/>
                  </a:cubicBezTo>
                  <a:cubicBezTo>
                    <a:pt x="959920" y="515236"/>
                    <a:pt x="975360" y="488337"/>
                    <a:pt x="975360" y="459400"/>
                  </a:cubicBezTo>
                  <a:lnTo>
                    <a:pt x="975360" y="245145"/>
                  </a:lnTo>
                  <a:cubicBezTo>
                    <a:pt x="975360" y="109976"/>
                    <a:pt x="862384" y="0"/>
                    <a:pt x="723471" y="0"/>
                  </a:cubicBezTo>
                  <a:close/>
                  <a:moveTo>
                    <a:pt x="812797" y="410870"/>
                  </a:moveTo>
                  <a:cubicBezTo>
                    <a:pt x="610486" y="511655"/>
                    <a:pt x="364865" y="511655"/>
                    <a:pt x="162554" y="410870"/>
                  </a:cubicBezTo>
                  <a:lnTo>
                    <a:pt x="162554" y="245145"/>
                  </a:lnTo>
                  <a:cubicBezTo>
                    <a:pt x="162554" y="199625"/>
                    <a:pt x="202625" y="162563"/>
                    <a:pt x="251879" y="162563"/>
                  </a:cubicBezTo>
                  <a:lnTo>
                    <a:pt x="723462" y="162563"/>
                  </a:lnTo>
                  <a:cubicBezTo>
                    <a:pt x="772716" y="162563"/>
                    <a:pt x="812787" y="199625"/>
                    <a:pt x="812787" y="245145"/>
                  </a:cubicBezTo>
                  <a:lnTo>
                    <a:pt x="812787" y="41087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22" name="Freeform: Shape 4121">
              <a:extLst>
                <a:ext uri="{FF2B5EF4-FFF2-40B4-BE49-F238E27FC236}">
                  <a16:creationId xmlns:a16="http://schemas.microsoft.com/office/drawing/2014/main" id="{6E276AA2-7A20-42DD-A35F-B5DB3D793996}"/>
                </a:ext>
              </a:extLst>
            </p:cNvPr>
            <p:cNvSpPr/>
            <p:nvPr/>
          </p:nvSpPr>
          <p:spPr>
            <a:xfrm>
              <a:off x="3657600" y="2047236"/>
              <a:ext cx="1788166" cy="1788166"/>
            </a:xfrm>
            <a:custGeom>
              <a:avLst/>
              <a:gdLst>
                <a:gd name="connsiteX0" fmla="*/ 894083 w 1788166"/>
                <a:gd name="connsiteY0" fmla="*/ 0 h 1788166"/>
                <a:gd name="connsiteX1" fmla="*/ 0 w 1788166"/>
                <a:gd name="connsiteY1" fmla="*/ 894083 h 1788166"/>
                <a:gd name="connsiteX2" fmla="*/ 894083 w 1788166"/>
                <a:gd name="connsiteY2" fmla="*/ 1788166 h 1788166"/>
                <a:gd name="connsiteX3" fmla="*/ 1788166 w 1788166"/>
                <a:gd name="connsiteY3" fmla="*/ 894083 h 1788166"/>
                <a:gd name="connsiteX4" fmla="*/ 894083 w 1788166"/>
                <a:gd name="connsiteY4" fmla="*/ 0 h 1788166"/>
                <a:gd name="connsiteX5" fmla="*/ 894083 w 1788166"/>
                <a:gd name="connsiteY5" fmla="*/ 1625603 h 1788166"/>
                <a:gd name="connsiteX6" fmla="*/ 162563 w 1788166"/>
                <a:gd name="connsiteY6" fmla="*/ 894083 h 1788166"/>
                <a:gd name="connsiteX7" fmla="*/ 894083 w 1788166"/>
                <a:gd name="connsiteY7" fmla="*/ 162563 h 1788166"/>
                <a:gd name="connsiteX8" fmla="*/ 1625603 w 1788166"/>
                <a:gd name="connsiteY8" fmla="*/ 894083 h 1788166"/>
                <a:gd name="connsiteX9" fmla="*/ 894083 w 1788166"/>
                <a:gd name="connsiteY9" fmla="*/ 1625603 h 17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8166" h="1788166">
                  <a:moveTo>
                    <a:pt x="894083" y="0"/>
                  </a:moveTo>
                  <a:cubicBezTo>
                    <a:pt x="401117" y="0"/>
                    <a:pt x="0" y="401117"/>
                    <a:pt x="0" y="894083"/>
                  </a:cubicBezTo>
                  <a:cubicBezTo>
                    <a:pt x="0" y="1387050"/>
                    <a:pt x="401117" y="1788166"/>
                    <a:pt x="894083" y="1788166"/>
                  </a:cubicBezTo>
                  <a:cubicBezTo>
                    <a:pt x="1387050" y="1788166"/>
                    <a:pt x="1788166" y="1387050"/>
                    <a:pt x="1788166" y="894083"/>
                  </a:cubicBezTo>
                  <a:cubicBezTo>
                    <a:pt x="1788157" y="401117"/>
                    <a:pt x="1387040" y="0"/>
                    <a:pt x="894083" y="0"/>
                  </a:cubicBezTo>
                  <a:close/>
                  <a:moveTo>
                    <a:pt x="894083" y="1625603"/>
                  </a:moveTo>
                  <a:cubicBezTo>
                    <a:pt x="490690" y="1625603"/>
                    <a:pt x="162563" y="1297477"/>
                    <a:pt x="162563" y="894083"/>
                  </a:cubicBezTo>
                  <a:cubicBezTo>
                    <a:pt x="162563" y="490690"/>
                    <a:pt x="490690" y="162563"/>
                    <a:pt x="894083" y="162563"/>
                  </a:cubicBezTo>
                  <a:cubicBezTo>
                    <a:pt x="1297477" y="162563"/>
                    <a:pt x="1625603" y="490690"/>
                    <a:pt x="1625603" y="894083"/>
                  </a:cubicBezTo>
                  <a:cubicBezTo>
                    <a:pt x="1625603" y="1297477"/>
                    <a:pt x="1297477" y="1625603"/>
                    <a:pt x="894083" y="1625603"/>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23" name="Freeform: Shape 4122">
              <a:extLst>
                <a:ext uri="{FF2B5EF4-FFF2-40B4-BE49-F238E27FC236}">
                  <a16:creationId xmlns:a16="http://schemas.microsoft.com/office/drawing/2014/main" id="{B6462033-CF54-482B-96ED-B0621901651E}"/>
                </a:ext>
              </a:extLst>
            </p:cNvPr>
            <p:cNvSpPr/>
            <p:nvPr/>
          </p:nvSpPr>
          <p:spPr>
            <a:xfrm>
              <a:off x="4226566" y="2372363"/>
              <a:ext cx="650233" cy="650233"/>
            </a:xfrm>
            <a:custGeom>
              <a:avLst/>
              <a:gdLst>
                <a:gd name="connsiteX0" fmla="*/ 325117 w 650233"/>
                <a:gd name="connsiteY0" fmla="*/ 0 h 650233"/>
                <a:gd name="connsiteX1" fmla="*/ 0 w 650233"/>
                <a:gd name="connsiteY1" fmla="*/ 325117 h 650233"/>
                <a:gd name="connsiteX2" fmla="*/ 325117 w 650233"/>
                <a:gd name="connsiteY2" fmla="*/ 650234 h 650233"/>
                <a:gd name="connsiteX3" fmla="*/ 650234 w 650233"/>
                <a:gd name="connsiteY3" fmla="*/ 325117 h 650233"/>
                <a:gd name="connsiteX4" fmla="*/ 325117 w 650233"/>
                <a:gd name="connsiteY4" fmla="*/ 0 h 650233"/>
                <a:gd name="connsiteX5" fmla="*/ 325117 w 650233"/>
                <a:gd name="connsiteY5" fmla="*/ 487680 h 650233"/>
                <a:gd name="connsiteX6" fmla="*/ 162554 w 650233"/>
                <a:gd name="connsiteY6" fmla="*/ 325117 h 650233"/>
                <a:gd name="connsiteX7" fmla="*/ 325117 w 650233"/>
                <a:gd name="connsiteY7" fmla="*/ 162554 h 650233"/>
                <a:gd name="connsiteX8" fmla="*/ 487680 w 650233"/>
                <a:gd name="connsiteY8" fmla="*/ 325117 h 650233"/>
                <a:gd name="connsiteX9" fmla="*/ 325117 w 650233"/>
                <a:gd name="connsiteY9" fmla="*/ 487680 h 65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33">
                  <a:moveTo>
                    <a:pt x="325117" y="0"/>
                  </a:moveTo>
                  <a:cubicBezTo>
                    <a:pt x="145809" y="0"/>
                    <a:pt x="0" y="145818"/>
                    <a:pt x="0" y="325117"/>
                  </a:cubicBezTo>
                  <a:cubicBezTo>
                    <a:pt x="0" y="504415"/>
                    <a:pt x="145818" y="650234"/>
                    <a:pt x="325117" y="650234"/>
                  </a:cubicBezTo>
                  <a:cubicBezTo>
                    <a:pt x="504425" y="650234"/>
                    <a:pt x="650234" y="504415"/>
                    <a:pt x="650234" y="325117"/>
                  </a:cubicBezTo>
                  <a:cubicBezTo>
                    <a:pt x="650234" y="145818"/>
                    <a:pt x="504415" y="0"/>
                    <a:pt x="325117" y="0"/>
                  </a:cubicBezTo>
                  <a:close/>
                  <a:moveTo>
                    <a:pt x="325117" y="487680"/>
                  </a:moveTo>
                  <a:cubicBezTo>
                    <a:pt x="235468" y="487680"/>
                    <a:pt x="162554" y="414776"/>
                    <a:pt x="162554" y="325117"/>
                  </a:cubicBezTo>
                  <a:cubicBezTo>
                    <a:pt x="162554" y="235458"/>
                    <a:pt x="235458" y="162554"/>
                    <a:pt x="325117" y="162554"/>
                  </a:cubicBezTo>
                  <a:cubicBezTo>
                    <a:pt x="414766" y="162554"/>
                    <a:pt x="487680" y="235458"/>
                    <a:pt x="487680" y="325117"/>
                  </a:cubicBezTo>
                  <a:cubicBezTo>
                    <a:pt x="487680" y="414776"/>
                    <a:pt x="414766" y="487680"/>
                    <a:pt x="325117"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24" name="Freeform: Shape 4123">
              <a:extLst>
                <a:ext uri="{FF2B5EF4-FFF2-40B4-BE49-F238E27FC236}">
                  <a16:creationId xmlns:a16="http://schemas.microsoft.com/office/drawing/2014/main" id="{064A3066-30FC-49E2-9F9E-3B2A49D8058C}"/>
                </a:ext>
              </a:extLst>
            </p:cNvPr>
            <p:cNvSpPr/>
            <p:nvPr/>
          </p:nvSpPr>
          <p:spPr>
            <a:xfrm>
              <a:off x="4064003" y="3185159"/>
              <a:ext cx="975360" cy="650243"/>
            </a:xfrm>
            <a:custGeom>
              <a:avLst/>
              <a:gdLst>
                <a:gd name="connsiteX0" fmla="*/ 723471 w 975360"/>
                <a:gd name="connsiteY0" fmla="*/ 0 h 650243"/>
                <a:gd name="connsiteX1" fmla="*/ 251889 w 975360"/>
                <a:gd name="connsiteY1" fmla="*/ 0 h 650243"/>
                <a:gd name="connsiteX2" fmla="*/ 0 w 975360"/>
                <a:gd name="connsiteY2" fmla="*/ 245059 h 650243"/>
                <a:gd name="connsiteX3" fmla="*/ 0 w 975360"/>
                <a:gd name="connsiteY3" fmla="*/ 459315 h 650243"/>
                <a:gd name="connsiteX4" fmla="*/ 40557 w 975360"/>
                <a:gd name="connsiteY4" fmla="*/ 529704 h 650243"/>
                <a:gd name="connsiteX5" fmla="*/ 487680 w 975360"/>
                <a:gd name="connsiteY5" fmla="*/ 650243 h 650243"/>
                <a:gd name="connsiteX6" fmla="*/ 934803 w 975360"/>
                <a:gd name="connsiteY6" fmla="*/ 529704 h 650243"/>
                <a:gd name="connsiteX7" fmla="*/ 975360 w 975360"/>
                <a:gd name="connsiteY7" fmla="*/ 459400 h 650243"/>
                <a:gd name="connsiteX8" fmla="*/ 975360 w 975360"/>
                <a:gd name="connsiteY8" fmla="*/ 245145 h 650243"/>
                <a:gd name="connsiteX9" fmla="*/ 723471 w 975360"/>
                <a:gd name="connsiteY9" fmla="*/ 0 h 650243"/>
                <a:gd name="connsiteX10" fmla="*/ 812797 w 975360"/>
                <a:gd name="connsiteY10" fmla="*/ 410871 h 650243"/>
                <a:gd name="connsiteX11" fmla="*/ 162554 w 975360"/>
                <a:gd name="connsiteY11" fmla="*/ 410871 h 650243"/>
                <a:gd name="connsiteX12" fmla="*/ 162554 w 975360"/>
                <a:gd name="connsiteY12" fmla="*/ 245145 h 650243"/>
                <a:gd name="connsiteX13" fmla="*/ 251879 w 975360"/>
                <a:gd name="connsiteY13" fmla="*/ 162563 h 650243"/>
                <a:gd name="connsiteX14" fmla="*/ 723462 w 975360"/>
                <a:gd name="connsiteY14" fmla="*/ 162563 h 650243"/>
                <a:gd name="connsiteX15" fmla="*/ 812787 w 975360"/>
                <a:gd name="connsiteY15" fmla="*/ 245145 h 650243"/>
                <a:gd name="connsiteX16" fmla="*/ 812787 w 975360"/>
                <a:gd name="connsiteY16" fmla="*/ 410871 h 650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5360" h="650243">
                  <a:moveTo>
                    <a:pt x="723471" y="0"/>
                  </a:moveTo>
                  <a:lnTo>
                    <a:pt x="251889" y="0"/>
                  </a:lnTo>
                  <a:cubicBezTo>
                    <a:pt x="112986" y="0"/>
                    <a:pt x="0" y="109976"/>
                    <a:pt x="0" y="245059"/>
                  </a:cubicBezTo>
                  <a:lnTo>
                    <a:pt x="0" y="459315"/>
                  </a:lnTo>
                  <a:cubicBezTo>
                    <a:pt x="0" y="488328"/>
                    <a:pt x="15440" y="515150"/>
                    <a:pt x="40557" y="529704"/>
                  </a:cubicBezTo>
                  <a:cubicBezTo>
                    <a:pt x="176784" y="608543"/>
                    <a:pt x="331375" y="650243"/>
                    <a:pt x="487680" y="650243"/>
                  </a:cubicBezTo>
                  <a:cubicBezTo>
                    <a:pt x="643985" y="650243"/>
                    <a:pt x="798576" y="608543"/>
                    <a:pt x="934803" y="529704"/>
                  </a:cubicBezTo>
                  <a:cubicBezTo>
                    <a:pt x="959920" y="515236"/>
                    <a:pt x="975360" y="488328"/>
                    <a:pt x="975360" y="459400"/>
                  </a:cubicBezTo>
                  <a:lnTo>
                    <a:pt x="975360" y="245145"/>
                  </a:lnTo>
                  <a:cubicBezTo>
                    <a:pt x="975360" y="109976"/>
                    <a:pt x="862375" y="0"/>
                    <a:pt x="723471" y="0"/>
                  </a:cubicBezTo>
                  <a:close/>
                  <a:moveTo>
                    <a:pt x="812797" y="410871"/>
                  </a:moveTo>
                  <a:cubicBezTo>
                    <a:pt x="610495" y="511655"/>
                    <a:pt x="364865" y="511655"/>
                    <a:pt x="162554" y="410871"/>
                  </a:cubicBezTo>
                  <a:lnTo>
                    <a:pt x="162554" y="245145"/>
                  </a:lnTo>
                  <a:cubicBezTo>
                    <a:pt x="162554" y="199625"/>
                    <a:pt x="202625" y="162563"/>
                    <a:pt x="251879" y="162563"/>
                  </a:cubicBezTo>
                  <a:lnTo>
                    <a:pt x="723462" y="162563"/>
                  </a:lnTo>
                  <a:cubicBezTo>
                    <a:pt x="772716" y="162563"/>
                    <a:pt x="812787" y="199625"/>
                    <a:pt x="812787" y="245145"/>
                  </a:cubicBezTo>
                  <a:lnTo>
                    <a:pt x="812787" y="410871"/>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25" name="Freeform: Shape 4124">
              <a:extLst>
                <a:ext uri="{FF2B5EF4-FFF2-40B4-BE49-F238E27FC236}">
                  <a16:creationId xmlns:a16="http://schemas.microsoft.com/office/drawing/2014/main" id="{D2144AB1-3E6F-42A8-89E8-5538B03C856F}"/>
                </a:ext>
              </a:extLst>
            </p:cNvPr>
            <p:cNvSpPr/>
            <p:nvPr/>
          </p:nvSpPr>
          <p:spPr>
            <a:xfrm>
              <a:off x="5608320" y="990600"/>
              <a:ext cx="1788166" cy="1788166"/>
            </a:xfrm>
            <a:custGeom>
              <a:avLst/>
              <a:gdLst>
                <a:gd name="connsiteX0" fmla="*/ 894083 w 1788166"/>
                <a:gd name="connsiteY0" fmla="*/ 0 h 1788166"/>
                <a:gd name="connsiteX1" fmla="*/ 0 w 1788166"/>
                <a:gd name="connsiteY1" fmla="*/ 894083 h 1788166"/>
                <a:gd name="connsiteX2" fmla="*/ 894083 w 1788166"/>
                <a:gd name="connsiteY2" fmla="*/ 1788166 h 1788166"/>
                <a:gd name="connsiteX3" fmla="*/ 1788166 w 1788166"/>
                <a:gd name="connsiteY3" fmla="*/ 894083 h 1788166"/>
                <a:gd name="connsiteX4" fmla="*/ 894083 w 1788166"/>
                <a:gd name="connsiteY4" fmla="*/ 0 h 1788166"/>
                <a:gd name="connsiteX5" fmla="*/ 894083 w 1788166"/>
                <a:gd name="connsiteY5" fmla="*/ 1625603 h 1788166"/>
                <a:gd name="connsiteX6" fmla="*/ 162563 w 1788166"/>
                <a:gd name="connsiteY6" fmla="*/ 894083 h 1788166"/>
                <a:gd name="connsiteX7" fmla="*/ 894083 w 1788166"/>
                <a:gd name="connsiteY7" fmla="*/ 162563 h 1788166"/>
                <a:gd name="connsiteX8" fmla="*/ 1625603 w 1788166"/>
                <a:gd name="connsiteY8" fmla="*/ 894083 h 1788166"/>
                <a:gd name="connsiteX9" fmla="*/ 894083 w 1788166"/>
                <a:gd name="connsiteY9" fmla="*/ 1625603 h 17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8166" h="1788166">
                  <a:moveTo>
                    <a:pt x="894083" y="0"/>
                  </a:moveTo>
                  <a:cubicBezTo>
                    <a:pt x="401117" y="0"/>
                    <a:pt x="0" y="401117"/>
                    <a:pt x="0" y="894083"/>
                  </a:cubicBezTo>
                  <a:cubicBezTo>
                    <a:pt x="0" y="1387050"/>
                    <a:pt x="401117" y="1788166"/>
                    <a:pt x="894083" y="1788166"/>
                  </a:cubicBezTo>
                  <a:cubicBezTo>
                    <a:pt x="1387050" y="1788166"/>
                    <a:pt x="1788166" y="1387050"/>
                    <a:pt x="1788166" y="894083"/>
                  </a:cubicBezTo>
                  <a:cubicBezTo>
                    <a:pt x="1788157" y="401117"/>
                    <a:pt x="1387040" y="0"/>
                    <a:pt x="894083" y="0"/>
                  </a:cubicBezTo>
                  <a:close/>
                  <a:moveTo>
                    <a:pt x="894083" y="1625603"/>
                  </a:moveTo>
                  <a:cubicBezTo>
                    <a:pt x="490690" y="1625603"/>
                    <a:pt x="162563" y="1297477"/>
                    <a:pt x="162563" y="894083"/>
                  </a:cubicBezTo>
                  <a:cubicBezTo>
                    <a:pt x="162563" y="490690"/>
                    <a:pt x="490690" y="162563"/>
                    <a:pt x="894083" y="162563"/>
                  </a:cubicBezTo>
                  <a:cubicBezTo>
                    <a:pt x="1297477" y="162563"/>
                    <a:pt x="1625603" y="490690"/>
                    <a:pt x="1625603" y="894083"/>
                  </a:cubicBezTo>
                  <a:cubicBezTo>
                    <a:pt x="1625603" y="1297477"/>
                    <a:pt x="1297477" y="1625603"/>
                    <a:pt x="894083" y="1625603"/>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26" name="Freeform: Shape 4125">
              <a:extLst>
                <a:ext uri="{FF2B5EF4-FFF2-40B4-BE49-F238E27FC236}">
                  <a16:creationId xmlns:a16="http://schemas.microsoft.com/office/drawing/2014/main" id="{5362F30C-3D45-483C-8BFA-FE2DED90D116}"/>
                </a:ext>
              </a:extLst>
            </p:cNvPr>
            <p:cNvSpPr/>
            <p:nvPr/>
          </p:nvSpPr>
          <p:spPr>
            <a:xfrm>
              <a:off x="6177286" y="1315716"/>
              <a:ext cx="650233" cy="650233"/>
            </a:xfrm>
            <a:custGeom>
              <a:avLst/>
              <a:gdLst>
                <a:gd name="connsiteX0" fmla="*/ 325117 w 650233"/>
                <a:gd name="connsiteY0" fmla="*/ 0 h 650233"/>
                <a:gd name="connsiteX1" fmla="*/ 0 w 650233"/>
                <a:gd name="connsiteY1" fmla="*/ 325117 h 650233"/>
                <a:gd name="connsiteX2" fmla="*/ 325117 w 650233"/>
                <a:gd name="connsiteY2" fmla="*/ 650234 h 650233"/>
                <a:gd name="connsiteX3" fmla="*/ 650234 w 650233"/>
                <a:gd name="connsiteY3" fmla="*/ 325126 h 650233"/>
                <a:gd name="connsiteX4" fmla="*/ 325117 w 650233"/>
                <a:gd name="connsiteY4" fmla="*/ 0 h 650233"/>
                <a:gd name="connsiteX5" fmla="*/ 325117 w 650233"/>
                <a:gd name="connsiteY5" fmla="*/ 487680 h 650233"/>
                <a:gd name="connsiteX6" fmla="*/ 162554 w 650233"/>
                <a:gd name="connsiteY6" fmla="*/ 325117 h 650233"/>
                <a:gd name="connsiteX7" fmla="*/ 325117 w 650233"/>
                <a:gd name="connsiteY7" fmla="*/ 162554 h 650233"/>
                <a:gd name="connsiteX8" fmla="*/ 487680 w 650233"/>
                <a:gd name="connsiteY8" fmla="*/ 325117 h 650233"/>
                <a:gd name="connsiteX9" fmla="*/ 325117 w 650233"/>
                <a:gd name="connsiteY9" fmla="*/ 487680 h 65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33">
                  <a:moveTo>
                    <a:pt x="325117" y="0"/>
                  </a:moveTo>
                  <a:cubicBezTo>
                    <a:pt x="145809" y="0"/>
                    <a:pt x="0" y="145818"/>
                    <a:pt x="0" y="325117"/>
                  </a:cubicBezTo>
                  <a:cubicBezTo>
                    <a:pt x="0" y="504415"/>
                    <a:pt x="145818" y="650234"/>
                    <a:pt x="325117" y="650234"/>
                  </a:cubicBezTo>
                  <a:cubicBezTo>
                    <a:pt x="504415" y="650234"/>
                    <a:pt x="650234" y="504425"/>
                    <a:pt x="650234" y="325126"/>
                  </a:cubicBezTo>
                  <a:cubicBezTo>
                    <a:pt x="650234" y="145828"/>
                    <a:pt x="504415" y="0"/>
                    <a:pt x="325117" y="0"/>
                  </a:cubicBezTo>
                  <a:close/>
                  <a:moveTo>
                    <a:pt x="325117" y="487680"/>
                  </a:moveTo>
                  <a:cubicBezTo>
                    <a:pt x="235468" y="487680"/>
                    <a:pt x="162554" y="414776"/>
                    <a:pt x="162554" y="325117"/>
                  </a:cubicBezTo>
                  <a:cubicBezTo>
                    <a:pt x="162554" y="235468"/>
                    <a:pt x="235458" y="162554"/>
                    <a:pt x="325117" y="162554"/>
                  </a:cubicBezTo>
                  <a:cubicBezTo>
                    <a:pt x="414776" y="162554"/>
                    <a:pt x="487680" y="235458"/>
                    <a:pt x="487680" y="325117"/>
                  </a:cubicBezTo>
                  <a:cubicBezTo>
                    <a:pt x="487671" y="414776"/>
                    <a:pt x="414766" y="487680"/>
                    <a:pt x="325117"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27" name="Freeform: Shape 4126">
              <a:extLst>
                <a:ext uri="{FF2B5EF4-FFF2-40B4-BE49-F238E27FC236}">
                  <a16:creationId xmlns:a16="http://schemas.microsoft.com/office/drawing/2014/main" id="{FE34F533-B189-479E-A53A-F3DD5F02AE3B}"/>
                </a:ext>
              </a:extLst>
            </p:cNvPr>
            <p:cNvSpPr/>
            <p:nvPr/>
          </p:nvSpPr>
          <p:spPr>
            <a:xfrm>
              <a:off x="6014723" y="2128523"/>
              <a:ext cx="975360" cy="650243"/>
            </a:xfrm>
            <a:custGeom>
              <a:avLst/>
              <a:gdLst>
                <a:gd name="connsiteX0" fmla="*/ 723471 w 975360"/>
                <a:gd name="connsiteY0" fmla="*/ 0 h 650243"/>
                <a:gd name="connsiteX1" fmla="*/ 251889 w 975360"/>
                <a:gd name="connsiteY1" fmla="*/ 0 h 650243"/>
                <a:gd name="connsiteX2" fmla="*/ 0 w 975360"/>
                <a:gd name="connsiteY2" fmla="*/ 245059 h 650243"/>
                <a:gd name="connsiteX3" fmla="*/ 0 w 975360"/>
                <a:gd name="connsiteY3" fmla="*/ 459314 h 650243"/>
                <a:gd name="connsiteX4" fmla="*/ 40558 w 975360"/>
                <a:gd name="connsiteY4" fmla="*/ 529704 h 650243"/>
                <a:gd name="connsiteX5" fmla="*/ 487680 w 975360"/>
                <a:gd name="connsiteY5" fmla="*/ 650243 h 650243"/>
                <a:gd name="connsiteX6" fmla="*/ 934803 w 975360"/>
                <a:gd name="connsiteY6" fmla="*/ 529704 h 650243"/>
                <a:gd name="connsiteX7" fmla="*/ 975360 w 975360"/>
                <a:gd name="connsiteY7" fmla="*/ 459400 h 650243"/>
                <a:gd name="connsiteX8" fmla="*/ 975360 w 975360"/>
                <a:gd name="connsiteY8" fmla="*/ 245145 h 650243"/>
                <a:gd name="connsiteX9" fmla="*/ 723471 w 975360"/>
                <a:gd name="connsiteY9" fmla="*/ 0 h 650243"/>
                <a:gd name="connsiteX10" fmla="*/ 812797 w 975360"/>
                <a:gd name="connsiteY10" fmla="*/ 410870 h 650243"/>
                <a:gd name="connsiteX11" fmla="*/ 162554 w 975360"/>
                <a:gd name="connsiteY11" fmla="*/ 410870 h 650243"/>
                <a:gd name="connsiteX12" fmla="*/ 162554 w 975360"/>
                <a:gd name="connsiteY12" fmla="*/ 245145 h 650243"/>
                <a:gd name="connsiteX13" fmla="*/ 251879 w 975360"/>
                <a:gd name="connsiteY13" fmla="*/ 162563 h 650243"/>
                <a:gd name="connsiteX14" fmla="*/ 723462 w 975360"/>
                <a:gd name="connsiteY14" fmla="*/ 162563 h 650243"/>
                <a:gd name="connsiteX15" fmla="*/ 812787 w 975360"/>
                <a:gd name="connsiteY15" fmla="*/ 245145 h 650243"/>
                <a:gd name="connsiteX16" fmla="*/ 812787 w 975360"/>
                <a:gd name="connsiteY16" fmla="*/ 410870 h 650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5360" h="650243">
                  <a:moveTo>
                    <a:pt x="723471" y="0"/>
                  </a:moveTo>
                  <a:lnTo>
                    <a:pt x="251889" y="0"/>
                  </a:lnTo>
                  <a:cubicBezTo>
                    <a:pt x="112986" y="0"/>
                    <a:pt x="0" y="109976"/>
                    <a:pt x="0" y="245059"/>
                  </a:cubicBezTo>
                  <a:lnTo>
                    <a:pt x="0" y="459314"/>
                  </a:lnTo>
                  <a:cubicBezTo>
                    <a:pt x="0" y="488328"/>
                    <a:pt x="15440" y="515150"/>
                    <a:pt x="40558" y="529704"/>
                  </a:cubicBezTo>
                  <a:cubicBezTo>
                    <a:pt x="176784" y="608543"/>
                    <a:pt x="331375" y="650243"/>
                    <a:pt x="487680" y="650243"/>
                  </a:cubicBezTo>
                  <a:cubicBezTo>
                    <a:pt x="643985" y="650243"/>
                    <a:pt x="798576" y="608543"/>
                    <a:pt x="934803" y="529704"/>
                  </a:cubicBezTo>
                  <a:cubicBezTo>
                    <a:pt x="959920" y="515236"/>
                    <a:pt x="975360" y="488328"/>
                    <a:pt x="975360" y="459400"/>
                  </a:cubicBezTo>
                  <a:lnTo>
                    <a:pt x="975360" y="245145"/>
                  </a:lnTo>
                  <a:cubicBezTo>
                    <a:pt x="975360" y="109966"/>
                    <a:pt x="862375" y="0"/>
                    <a:pt x="723471" y="0"/>
                  </a:cubicBezTo>
                  <a:close/>
                  <a:moveTo>
                    <a:pt x="812797" y="410870"/>
                  </a:moveTo>
                  <a:cubicBezTo>
                    <a:pt x="610495" y="511654"/>
                    <a:pt x="364865" y="511654"/>
                    <a:pt x="162554" y="410870"/>
                  </a:cubicBezTo>
                  <a:lnTo>
                    <a:pt x="162554" y="245145"/>
                  </a:lnTo>
                  <a:cubicBezTo>
                    <a:pt x="162554" y="199625"/>
                    <a:pt x="202625" y="162563"/>
                    <a:pt x="251879" y="162563"/>
                  </a:cubicBezTo>
                  <a:lnTo>
                    <a:pt x="723462" y="162563"/>
                  </a:lnTo>
                  <a:cubicBezTo>
                    <a:pt x="772716" y="162563"/>
                    <a:pt x="812787" y="199625"/>
                    <a:pt x="812787" y="245145"/>
                  </a:cubicBezTo>
                  <a:lnTo>
                    <a:pt x="812787" y="41087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64" name="Freeform: Shape 63">
              <a:extLst>
                <a:ext uri="{FF2B5EF4-FFF2-40B4-BE49-F238E27FC236}">
                  <a16:creationId xmlns:a16="http://schemas.microsoft.com/office/drawing/2014/main" id="{F122E850-5327-4AE1-9E3F-188E61B8B396}"/>
                </a:ext>
              </a:extLst>
            </p:cNvPr>
            <p:cNvSpPr/>
            <p:nvPr/>
          </p:nvSpPr>
          <p:spPr>
            <a:xfrm>
              <a:off x="5045115" y="1803400"/>
              <a:ext cx="725860" cy="644553"/>
            </a:xfrm>
            <a:custGeom>
              <a:avLst/>
              <a:gdLst>
                <a:gd name="connsiteX0" fmla="*/ 706336 w 725860"/>
                <a:gd name="connsiteY0" fmla="*/ 28362 h 644553"/>
                <a:gd name="connsiteX1" fmla="*/ 591732 w 725860"/>
                <a:gd name="connsiteY1" fmla="*/ 19503 h 644553"/>
                <a:gd name="connsiteX2" fmla="*/ 28461 w 725860"/>
                <a:gd name="connsiteY2" fmla="*/ 501497 h 644553"/>
                <a:gd name="connsiteX3" fmla="*/ 19517 w 725860"/>
                <a:gd name="connsiteY3" fmla="*/ 616102 h 644553"/>
                <a:gd name="connsiteX4" fmla="*/ 81287 w 725860"/>
                <a:gd name="connsiteY4" fmla="*/ 644553 h 644553"/>
                <a:gd name="connsiteX5" fmla="*/ 134122 w 725860"/>
                <a:gd name="connsiteY5" fmla="*/ 624960 h 644553"/>
                <a:gd name="connsiteX6" fmla="*/ 697393 w 725860"/>
                <a:gd name="connsiteY6" fmla="*/ 142967 h 644553"/>
                <a:gd name="connsiteX7" fmla="*/ 706336 w 725860"/>
                <a:gd name="connsiteY7" fmla="*/ 28362 h 644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5860" h="644553">
                  <a:moveTo>
                    <a:pt x="706336" y="28362"/>
                  </a:moveTo>
                  <a:cubicBezTo>
                    <a:pt x="677161" y="-5614"/>
                    <a:pt x="625869" y="-9681"/>
                    <a:pt x="591732" y="19503"/>
                  </a:cubicBezTo>
                  <a:lnTo>
                    <a:pt x="28461" y="501497"/>
                  </a:lnTo>
                  <a:cubicBezTo>
                    <a:pt x="-5676" y="530672"/>
                    <a:pt x="-9658" y="581964"/>
                    <a:pt x="19517" y="616102"/>
                  </a:cubicBezTo>
                  <a:cubicBezTo>
                    <a:pt x="35615" y="634876"/>
                    <a:pt x="58370" y="644553"/>
                    <a:pt x="81287" y="644553"/>
                  </a:cubicBezTo>
                  <a:cubicBezTo>
                    <a:pt x="99984" y="644553"/>
                    <a:pt x="118758" y="638133"/>
                    <a:pt x="134122" y="624960"/>
                  </a:cubicBezTo>
                  <a:lnTo>
                    <a:pt x="697393" y="142967"/>
                  </a:lnTo>
                  <a:cubicBezTo>
                    <a:pt x="731540" y="113791"/>
                    <a:pt x="735521" y="62499"/>
                    <a:pt x="706336" y="28362"/>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65" name="Freeform: Shape 64">
              <a:extLst>
                <a:ext uri="{FF2B5EF4-FFF2-40B4-BE49-F238E27FC236}">
                  <a16:creationId xmlns:a16="http://schemas.microsoft.com/office/drawing/2014/main" id="{B52E656B-8ECF-4A73-B74F-17B9476915C6}"/>
                </a:ext>
              </a:extLst>
            </p:cNvPr>
            <p:cNvSpPr/>
            <p:nvPr/>
          </p:nvSpPr>
          <p:spPr>
            <a:xfrm>
              <a:off x="6908797" y="2453736"/>
              <a:ext cx="650237" cy="812700"/>
            </a:xfrm>
            <a:custGeom>
              <a:avLst/>
              <a:gdLst>
                <a:gd name="connsiteX0" fmla="*/ 633984 w 650237"/>
                <a:gd name="connsiteY0" fmla="*/ 682742 h 812700"/>
                <a:gd name="connsiteX1" fmla="*/ 146304 w 650237"/>
                <a:gd name="connsiteY1" fmla="*/ 32498 h 812700"/>
                <a:gd name="connsiteX2" fmla="*/ 32509 w 650237"/>
                <a:gd name="connsiteY2" fmla="*/ 16239 h 812700"/>
                <a:gd name="connsiteX3" fmla="*/ 16249 w 650237"/>
                <a:gd name="connsiteY3" fmla="*/ 129949 h 812700"/>
                <a:gd name="connsiteX4" fmla="*/ 503930 w 650237"/>
                <a:gd name="connsiteY4" fmla="*/ 780192 h 812700"/>
                <a:gd name="connsiteX5" fmla="*/ 569033 w 650237"/>
                <a:gd name="connsiteY5" fmla="*/ 812701 h 812700"/>
                <a:gd name="connsiteX6" fmla="*/ 617725 w 650237"/>
                <a:gd name="connsiteY6" fmla="*/ 796441 h 812700"/>
                <a:gd name="connsiteX7" fmla="*/ 633984 w 650237"/>
                <a:gd name="connsiteY7" fmla="*/ 682742 h 81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237" h="812700">
                  <a:moveTo>
                    <a:pt x="633984" y="682742"/>
                  </a:moveTo>
                  <a:lnTo>
                    <a:pt x="146304" y="32498"/>
                  </a:lnTo>
                  <a:cubicBezTo>
                    <a:pt x="119396" y="-3506"/>
                    <a:pt x="68437" y="-10583"/>
                    <a:pt x="32509" y="16239"/>
                  </a:cubicBezTo>
                  <a:cubicBezTo>
                    <a:pt x="-3420" y="43147"/>
                    <a:pt x="-10649" y="94106"/>
                    <a:pt x="16249" y="129949"/>
                  </a:cubicBezTo>
                  <a:lnTo>
                    <a:pt x="503930" y="780192"/>
                  </a:lnTo>
                  <a:cubicBezTo>
                    <a:pt x="519941" y="801490"/>
                    <a:pt x="544325" y="812701"/>
                    <a:pt x="569033" y="812701"/>
                  </a:cubicBezTo>
                  <a:cubicBezTo>
                    <a:pt x="585940" y="812701"/>
                    <a:pt x="603094" y="807414"/>
                    <a:pt x="617725" y="796441"/>
                  </a:cubicBezTo>
                  <a:cubicBezTo>
                    <a:pt x="653653" y="769543"/>
                    <a:pt x="660892" y="718584"/>
                    <a:pt x="633984" y="682742"/>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66" name="Freeform: Shape 65">
              <a:extLst>
                <a:ext uri="{FF2B5EF4-FFF2-40B4-BE49-F238E27FC236}">
                  <a16:creationId xmlns:a16="http://schemas.microsoft.com/office/drawing/2014/main" id="{F7DD9C5A-1D67-4661-B348-AABF9434EA19}"/>
                </a:ext>
              </a:extLst>
            </p:cNvPr>
            <p:cNvSpPr/>
            <p:nvPr/>
          </p:nvSpPr>
          <p:spPr>
            <a:xfrm>
              <a:off x="6275384" y="4234243"/>
              <a:ext cx="616585" cy="502948"/>
            </a:xfrm>
            <a:custGeom>
              <a:avLst/>
              <a:gdLst>
                <a:gd name="connsiteX0" fmla="*/ 600332 w 616585"/>
                <a:gd name="connsiteY0" fmla="*/ 32509 h 502948"/>
                <a:gd name="connsiteX1" fmla="*/ 486537 w 616585"/>
                <a:gd name="connsiteY1" fmla="*/ 16249 h 502948"/>
                <a:gd name="connsiteX2" fmla="*/ 32509 w 616585"/>
                <a:gd name="connsiteY2" fmla="*/ 356730 h 502948"/>
                <a:gd name="connsiteX3" fmla="*/ 16249 w 616585"/>
                <a:gd name="connsiteY3" fmla="*/ 470439 h 502948"/>
                <a:gd name="connsiteX4" fmla="*/ 81353 w 616585"/>
                <a:gd name="connsiteY4" fmla="*/ 502948 h 502948"/>
                <a:gd name="connsiteX5" fmla="*/ 130045 w 616585"/>
                <a:gd name="connsiteY5" fmla="*/ 486689 h 502948"/>
                <a:gd name="connsiteX6" fmla="*/ 584073 w 616585"/>
                <a:gd name="connsiteY6" fmla="*/ 146209 h 502948"/>
                <a:gd name="connsiteX7" fmla="*/ 600332 w 616585"/>
                <a:gd name="connsiteY7" fmla="*/ 32509 h 502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6585" h="502948">
                  <a:moveTo>
                    <a:pt x="600332" y="32509"/>
                  </a:moveTo>
                  <a:cubicBezTo>
                    <a:pt x="573424" y="-3420"/>
                    <a:pt x="522465" y="-10649"/>
                    <a:pt x="486537" y="16249"/>
                  </a:cubicBezTo>
                  <a:lnTo>
                    <a:pt x="32509" y="356730"/>
                  </a:lnTo>
                  <a:cubicBezTo>
                    <a:pt x="-3420" y="383638"/>
                    <a:pt x="-10649" y="434597"/>
                    <a:pt x="16249" y="470439"/>
                  </a:cubicBezTo>
                  <a:cubicBezTo>
                    <a:pt x="32261" y="491737"/>
                    <a:pt x="56645" y="502948"/>
                    <a:pt x="81353" y="502948"/>
                  </a:cubicBezTo>
                  <a:cubicBezTo>
                    <a:pt x="98336" y="502948"/>
                    <a:pt x="115405" y="497586"/>
                    <a:pt x="130045" y="486689"/>
                  </a:cubicBezTo>
                  <a:lnTo>
                    <a:pt x="584073" y="146209"/>
                  </a:lnTo>
                  <a:cubicBezTo>
                    <a:pt x="620001" y="119319"/>
                    <a:pt x="627240" y="68351"/>
                    <a:pt x="600332" y="32509"/>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67" name="Freeform: Shape 66">
              <a:extLst>
                <a:ext uri="{FF2B5EF4-FFF2-40B4-BE49-F238E27FC236}">
                  <a16:creationId xmlns:a16="http://schemas.microsoft.com/office/drawing/2014/main" id="{F71B9D7C-3003-4223-ADF6-87E3911DF773}"/>
                </a:ext>
              </a:extLst>
            </p:cNvPr>
            <p:cNvSpPr/>
            <p:nvPr/>
          </p:nvSpPr>
          <p:spPr>
            <a:xfrm>
              <a:off x="4145280" y="4892040"/>
              <a:ext cx="731510" cy="162553"/>
            </a:xfrm>
            <a:custGeom>
              <a:avLst/>
              <a:gdLst>
                <a:gd name="connsiteX0" fmla="*/ 650243 w 731510"/>
                <a:gd name="connsiteY0" fmla="*/ 0 h 162553"/>
                <a:gd name="connsiteX1" fmla="*/ 81277 w 731510"/>
                <a:gd name="connsiteY1" fmla="*/ 0 h 162553"/>
                <a:gd name="connsiteX2" fmla="*/ 0 w 731510"/>
                <a:gd name="connsiteY2" fmla="*/ 81277 h 162553"/>
                <a:gd name="connsiteX3" fmla="*/ 81277 w 731510"/>
                <a:gd name="connsiteY3" fmla="*/ 162553 h 162553"/>
                <a:gd name="connsiteX4" fmla="*/ 650234 w 731510"/>
                <a:gd name="connsiteY4" fmla="*/ 162553 h 162553"/>
                <a:gd name="connsiteX5" fmla="*/ 731511 w 731510"/>
                <a:gd name="connsiteY5" fmla="*/ 81277 h 162553"/>
                <a:gd name="connsiteX6" fmla="*/ 650243 w 731510"/>
                <a:gd name="connsiteY6" fmla="*/ 0 h 16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10" h="162553">
                  <a:moveTo>
                    <a:pt x="650243" y="0"/>
                  </a:moveTo>
                  <a:lnTo>
                    <a:pt x="81277" y="0"/>
                  </a:lnTo>
                  <a:cubicBezTo>
                    <a:pt x="36414" y="0"/>
                    <a:pt x="0" y="36328"/>
                    <a:pt x="0" y="81277"/>
                  </a:cubicBezTo>
                  <a:cubicBezTo>
                    <a:pt x="0" y="126225"/>
                    <a:pt x="36414" y="162553"/>
                    <a:pt x="81277" y="162553"/>
                  </a:cubicBezTo>
                  <a:lnTo>
                    <a:pt x="650234" y="162553"/>
                  </a:lnTo>
                  <a:cubicBezTo>
                    <a:pt x="695096" y="162553"/>
                    <a:pt x="731511" y="126225"/>
                    <a:pt x="731511" y="81277"/>
                  </a:cubicBezTo>
                  <a:cubicBezTo>
                    <a:pt x="731511" y="36328"/>
                    <a:pt x="695106" y="0"/>
                    <a:pt x="650243" y="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68" name="Freeform: Shape 67">
              <a:extLst>
                <a:ext uri="{FF2B5EF4-FFF2-40B4-BE49-F238E27FC236}">
                  <a16:creationId xmlns:a16="http://schemas.microsoft.com/office/drawing/2014/main" id="{542D5D2D-B1F4-4A5D-844B-AC2807180D45}"/>
                </a:ext>
              </a:extLst>
            </p:cNvPr>
            <p:cNvSpPr/>
            <p:nvPr/>
          </p:nvSpPr>
          <p:spPr>
            <a:xfrm>
              <a:off x="4226556" y="990600"/>
              <a:ext cx="650233" cy="650233"/>
            </a:xfrm>
            <a:custGeom>
              <a:avLst/>
              <a:gdLst>
                <a:gd name="connsiteX0" fmla="*/ 325126 w 650233"/>
                <a:gd name="connsiteY0" fmla="*/ 0 h 650233"/>
                <a:gd name="connsiteX1" fmla="*/ 0 w 650233"/>
                <a:gd name="connsiteY1" fmla="*/ 325117 h 650233"/>
                <a:gd name="connsiteX2" fmla="*/ 325117 w 650233"/>
                <a:gd name="connsiteY2" fmla="*/ 650234 h 650233"/>
                <a:gd name="connsiteX3" fmla="*/ 650234 w 650233"/>
                <a:gd name="connsiteY3" fmla="*/ 325117 h 650233"/>
                <a:gd name="connsiteX4" fmla="*/ 325126 w 650233"/>
                <a:gd name="connsiteY4" fmla="*/ 0 h 650233"/>
                <a:gd name="connsiteX5" fmla="*/ 325126 w 650233"/>
                <a:gd name="connsiteY5" fmla="*/ 487680 h 650233"/>
                <a:gd name="connsiteX6" fmla="*/ 162563 w 650233"/>
                <a:gd name="connsiteY6" fmla="*/ 325117 h 650233"/>
                <a:gd name="connsiteX7" fmla="*/ 325126 w 650233"/>
                <a:gd name="connsiteY7" fmla="*/ 162554 h 650233"/>
                <a:gd name="connsiteX8" fmla="*/ 487690 w 650233"/>
                <a:gd name="connsiteY8" fmla="*/ 325117 h 650233"/>
                <a:gd name="connsiteX9" fmla="*/ 325126 w 650233"/>
                <a:gd name="connsiteY9" fmla="*/ 487680 h 65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33">
                  <a:moveTo>
                    <a:pt x="325126" y="0"/>
                  </a:moveTo>
                  <a:cubicBezTo>
                    <a:pt x="145818" y="0"/>
                    <a:pt x="0" y="145818"/>
                    <a:pt x="0" y="325117"/>
                  </a:cubicBezTo>
                  <a:cubicBezTo>
                    <a:pt x="0" y="504425"/>
                    <a:pt x="145818" y="650234"/>
                    <a:pt x="325117" y="650234"/>
                  </a:cubicBezTo>
                  <a:cubicBezTo>
                    <a:pt x="504425" y="650234"/>
                    <a:pt x="650234" y="504415"/>
                    <a:pt x="650234" y="325117"/>
                  </a:cubicBezTo>
                  <a:cubicBezTo>
                    <a:pt x="650243" y="145818"/>
                    <a:pt x="504425" y="0"/>
                    <a:pt x="325126" y="0"/>
                  </a:cubicBezTo>
                  <a:close/>
                  <a:moveTo>
                    <a:pt x="325126" y="487680"/>
                  </a:moveTo>
                  <a:cubicBezTo>
                    <a:pt x="235477" y="487680"/>
                    <a:pt x="162563" y="414776"/>
                    <a:pt x="162563" y="325117"/>
                  </a:cubicBezTo>
                  <a:cubicBezTo>
                    <a:pt x="162563" y="235468"/>
                    <a:pt x="235468" y="162554"/>
                    <a:pt x="325126" y="162554"/>
                  </a:cubicBezTo>
                  <a:cubicBezTo>
                    <a:pt x="414776" y="162554"/>
                    <a:pt x="487690" y="235458"/>
                    <a:pt x="487690" y="325117"/>
                  </a:cubicBezTo>
                  <a:cubicBezTo>
                    <a:pt x="487680" y="414776"/>
                    <a:pt x="414776" y="487680"/>
                    <a:pt x="325126"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69" name="Freeform: Shape 68">
              <a:extLst>
                <a:ext uri="{FF2B5EF4-FFF2-40B4-BE49-F238E27FC236}">
                  <a16:creationId xmlns:a16="http://schemas.microsoft.com/office/drawing/2014/main" id="{A3E60D7F-F401-4AFA-B6A6-66870572534A}"/>
                </a:ext>
              </a:extLst>
            </p:cNvPr>
            <p:cNvSpPr/>
            <p:nvPr/>
          </p:nvSpPr>
          <p:spPr>
            <a:xfrm>
              <a:off x="4470406" y="1478280"/>
              <a:ext cx="162553" cy="731510"/>
            </a:xfrm>
            <a:custGeom>
              <a:avLst/>
              <a:gdLst>
                <a:gd name="connsiteX0" fmla="*/ 81277 w 162553"/>
                <a:gd name="connsiteY0" fmla="*/ 0 h 731510"/>
                <a:gd name="connsiteX1" fmla="*/ 0 w 162553"/>
                <a:gd name="connsiteY1" fmla="*/ 81277 h 731510"/>
                <a:gd name="connsiteX2" fmla="*/ 0 w 162553"/>
                <a:gd name="connsiteY2" fmla="*/ 650234 h 731510"/>
                <a:gd name="connsiteX3" fmla="*/ 81277 w 162553"/>
                <a:gd name="connsiteY3" fmla="*/ 731511 h 731510"/>
                <a:gd name="connsiteX4" fmla="*/ 162554 w 162553"/>
                <a:gd name="connsiteY4" fmla="*/ 650234 h 731510"/>
                <a:gd name="connsiteX5" fmla="*/ 162554 w 162553"/>
                <a:gd name="connsiteY5" fmla="*/ 81277 h 731510"/>
                <a:gd name="connsiteX6" fmla="*/ 81277 w 162553"/>
                <a:gd name="connsiteY6" fmla="*/ 0 h 73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53" h="731510">
                  <a:moveTo>
                    <a:pt x="81277" y="0"/>
                  </a:moveTo>
                  <a:cubicBezTo>
                    <a:pt x="36414" y="0"/>
                    <a:pt x="0" y="36328"/>
                    <a:pt x="0" y="81277"/>
                  </a:cubicBezTo>
                  <a:lnTo>
                    <a:pt x="0" y="650234"/>
                  </a:lnTo>
                  <a:cubicBezTo>
                    <a:pt x="0" y="695182"/>
                    <a:pt x="36414" y="731511"/>
                    <a:pt x="81277" y="731511"/>
                  </a:cubicBezTo>
                  <a:cubicBezTo>
                    <a:pt x="126140" y="731511"/>
                    <a:pt x="162554" y="695182"/>
                    <a:pt x="162554" y="650234"/>
                  </a:cubicBezTo>
                  <a:lnTo>
                    <a:pt x="162554" y="81277"/>
                  </a:lnTo>
                  <a:cubicBezTo>
                    <a:pt x="162554" y="36328"/>
                    <a:pt x="126140" y="0"/>
                    <a:pt x="81277" y="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grpSp>
      <p:sp>
        <p:nvSpPr>
          <p:cNvPr id="61" name="Rectangle 60">
            <a:extLst>
              <a:ext uri="{FF2B5EF4-FFF2-40B4-BE49-F238E27FC236}">
                <a16:creationId xmlns:a16="http://schemas.microsoft.com/office/drawing/2014/main" id="{8E57E917-853F-4573-8B89-5842B6C96A06}"/>
              </a:ext>
            </a:extLst>
          </p:cNvPr>
          <p:cNvSpPr/>
          <p:nvPr/>
        </p:nvSpPr>
        <p:spPr>
          <a:xfrm>
            <a:off x="3048" y="0"/>
            <a:ext cx="12188952"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63" name="Footer Placeholder 1">
            <a:extLst>
              <a:ext uri="{FF2B5EF4-FFF2-40B4-BE49-F238E27FC236}">
                <a16:creationId xmlns:a16="http://schemas.microsoft.com/office/drawing/2014/main" id="{6D19365F-D0B2-BF4E-A7BB-9EE0068A316D}"/>
              </a:ext>
            </a:extLst>
          </p:cNvPr>
          <p:cNvSpPr txBox="1">
            <a:spLocks/>
          </p:cNvSpPr>
          <p:nvPr/>
        </p:nvSpPr>
        <p:spPr>
          <a:xfrm>
            <a:off x="241113" y="63752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800" dirty="0">
                <a:solidFill>
                  <a:schemeClr val="bg1">
                    <a:lumMod val="65000"/>
                  </a:schemeClr>
                </a:solidFill>
                <a:ea typeface="Helvetica Neue" panose="02000503000000020004" pitchFamily="2" charset="0"/>
                <a:cs typeface="Helvetica Neue" panose="02000503000000020004" pitchFamily="2" charset="0"/>
              </a:rPr>
              <a:t>Verb Technology Company, Inc</a:t>
            </a:r>
            <a:r>
              <a:rPr lang="en-US" sz="800" dirty="0">
                <a:solidFill>
                  <a:schemeClr val="bg1">
                    <a:lumMod val="65000"/>
                  </a:schemeClr>
                </a:solidFill>
                <a:ea typeface="Helvetica Neue Light" panose="02000403000000020004" pitchFamily="2" charset="0"/>
                <a:cs typeface="Open Sans" panose="020B0606030504020204" pitchFamily="34" charset="0"/>
              </a:rPr>
              <a:t>. (NASDAQ: VERB) © 2020</a:t>
            </a:r>
          </a:p>
        </p:txBody>
      </p:sp>
      <p:pic>
        <p:nvPicPr>
          <p:cNvPr id="4" name="Picture 3" descr="A picture containing player, person, court, sign&#10;&#10;Description automatically generated">
            <a:extLst>
              <a:ext uri="{FF2B5EF4-FFF2-40B4-BE49-F238E27FC236}">
                <a16:creationId xmlns:a16="http://schemas.microsoft.com/office/drawing/2014/main" id="{96D74C94-4B13-8B45-B976-E68ADE43D61F}"/>
              </a:ext>
            </a:extLst>
          </p:cNvPr>
          <p:cNvPicPr>
            <a:picLocks noChangeAspect="1"/>
          </p:cNvPicPr>
          <p:nvPr/>
        </p:nvPicPr>
        <p:blipFill rotWithShape="1">
          <a:blip r:embed="rId7">
            <a:extLst>
              <a:ext uri="{28A0092B-C50C-407E-A947-70E740481C1C}">
                <a14:useLocalDpi xmlns:a14="http://schemas.microsoft.com/office/drawing/2010/main" val="0"/>
              </a:ext>
            </a:extLst>
          </a:blip>
          <a:srcRect l="535"/>
          <a:stretch/>
        </p:blipFill>
        <p:spPr>
          <a:xfrm>
            <a:off x="945654" y="243653"/>
            <a:ext cx="10384627" cy="5860078"/>
          </a:xfrm>
          <a:prstGeom prst="rect">
            <a:avLst/>
          </a:prstGeom>
        </p:spPr>
      </p:pic>
      <p:pic>
        <p:nvPicPr>
          <p:cNvPr id="8" name="Verb Learn (1).mp4" descr="Verb Learn (1).mp4">
            <a:hlinkClick r:id="" action="ppaction://media"/>
            <a:extLst>
              <a:ext uri="{FF2B5EF4-FFF2-40B4-BE49-F238E27FC236}">
                <a16:creationId xmlns:a16="http://schemas.microsoft.com/office/drawing/2014/main" id="{1F678151-B730-0143-9EB5-DD4FBEC720E5}"/>
              </a:ext>
            </a:extLst>
          </p:cNvPr>
          <p:cNvPicPr>
            <a:picLocks noChangeAspect="1"/>
          </p:cNvPicPr>
          <p:nvPr>
            <a:videoFile r:link="rId1"/>
            <p:extLst>
              <p:ext uri="{DAA4B4D4-6D71-4841-9C94-3DE7FCFB9230}">
                <p14:media xmlns:p14="http://schemas.microsoft.com/office/powerpoint/2010/main" r:embed="rId2">
                  <p14:trim st="427.0431"/>
                </p14:media>
              </p:ext>
            </p:extLst>
          </p:nvPr>
        </p:nvPicPr>
        <p:blipFill>
          <a:blip r:embed="rId8"/>
          <a:stretch>
            <a:fillRect/>
          </a:stretch>
        </p:blipFill>
        <p:spPr>
          <a:xfrm>
            <a:off x="945653" y="253015"/>
            <a:ext cx="10384627" cy="5841353"/>
          </a:xfrm>
          <a:prstGeom prst="rect">
            <a:avLst/>
          </a:prstGeom>
        </p:spPr>
      </p:pic>
    </p:spTree>
    <p:extLst>
      <p:ext uri="{BB962C8B-B14F-4D97-AF65-F5344CB8AC3E}">
        <p14:creationId xmlns:p14="http://schemas.microsoft.com/office/powerpoint/2010/main" val="2033571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6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249B8B-FC6B-4F72-A962-CF5C8EE6DC24}"/>
              </a:ext>
            </a:extLst>
          </p:cNvPr>
          <p:cNvSpPr>
            <a:spLocks noGrp="1"/>
          </p:cNvSpPr>
          <p:nvPr>
            <p:ph type="sldNum" sz="quarter" idx="12"/>
          </p:nvPr>
        </p:nvSpPr>
        <p:spPr>
          <a:xfrm>
            <a:off x="11613735" y="6375274"/>
            <a:ext cx="398092" cy="365125"/>
          </a:xfrm>
        </p:spPr>
        <p:txBody>
          <a:bodyPr/>
          <a:lstStyle/>
          <a:p>
            <a:fld id="{D0F56350-9462-4EC0-9A14-DADBEFEF3905}" type="slidenum">
              <a:rPr lang="en-US" smtClean="0"/>
              <a:t>12</a:t>
            </a:fld>
            <a:endParaRPr lang="en-US" dirty="0"/>
          </a:p>
        </p:txBody>
      </p:sp>
      <p:sp>
        <p:nvSpPr>
          <p:cNvPr id="4" name="Content Placeholder 8">
            <a:extLst>
              <a:ext uri="{FF2B5EF4-FFF2-40B4-BE49-F238E27FC236}">
                <a16:creationId xmlns:a16="http://schemas.microsoft.com/office/drawing/2014/main" id="{04A736BA-FE3F-4E4A-ABE3-540BEEF4BB35}"/>
              </a:ext>
            </a:extLst>
          </p:cNvPr>
          <p:cNvSpPr txBox="1">
            <a:spLocks/>
          </p:cNvSpPr>
          <p:nvPr/>
        </p:nvSpPr>
        <p:spPr>
          <a:xfrm>
            <a:off x="290982" y="1113687"/>
            <a:ext cx="8270378" cy="134678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Neue" panose="02000503000000020004"/>
                <a:ea typeface="+mn-ea"/>
                <a:cs typeface="+mn-cs"/>
              </a:defRPr>
            </a:lvl1pPr>
          </a:lstStyle>
          <a:p>
            <a:pPr marL="0" indent="0" algn="just">
              <a:buFont typeface="Arial" panose="020B0604020202020204" pitchFamily="34" charset="0"/>
              <a:buNone/>
            </a:pPr>
            <a:r>
              <a:rPr lang="en-US" sz="1800" b="1" dirty="0">
                <a:ea typeface="Helvetica Neue" panose="02000503000000020004" pitchFamily="2" charset="0"/>
                <a:cs typeface="Helvetica Neue" panose="02000503000000020004" pitchFamily="2" charset="0"/>
              </a:rPr>
              <a:t>verb</a:t>
            </a:r>
            <a:r>
              <a:rPr lang="en-US" sz="1800" dirty="0">
                <a:ea typeface="Helvetica Neue" panose="02000503000000020004" pitchFamily="2" charset="0"/>
                <a:cs typeface="Helvetica Neue" panose="02000503000000020004" pitchFamily="2" charset="0"/>
              </a:rPr>
              <a:t>TEAMS  - Now Offered Bundled with verbLIVE - allows sales and marketing teams to easily share and deliver content to their sales reps, while gaining access to usage metrics. </a:t>
            </a:r>
            <a:r>
              <a:rPr lang="en-US" sz="1800" b="1" dirty="0">
                <a:ea typeface="Helvetica Neue" panose="02000503000000020004" pitchFamily="2" charset="0"/>
                <a:cs typeface="Helvetica Neue" panose="02000503000000020004" pitchFamily="2" charset="0"/>
              </a:rPr>
              <a:t>verb</a:t>
            </a:r>
            <a:r>
              <a:rPr lang="en-US" sz="1800" dirty="0">
                <a:ea typeface="Helvetica Neue" panose="02000503000000020004" pitchFamily="2" charset="0"/>
                <a:cs typeface="Helvetica Neue" panose="02000503000000020004" pitchFamily="2" charset="0"/>
              </a:rPr>
              <a:t>TEAMS is available on both mobile and desktop with a 1-click sync to Salesforce making it easy to deliver the right content, to the right people, at the right time.</a:t>
            </a:r>
          </a:p>
        </p:txBody>
      </p:sp>
      <p:sp>
        <p:nvSpPr>
          <p:cNvPr id="7" name="TextBox 6">
            <a:extLst>
              <a:ext uri="{FF2B5EF4-FFF2-40B4-BE49-F238E27FC236}">
                <a16:creationId xmlns:a16="http://schemas.microsoft.com/office/drawing/2014/main" id="{3FFC50A3-4470-4CCE-B0E3-1802C5F5FE9F}"/>
              </a:ext>
            </a:extLst>
          </p:cNvPr>
          <p:cNvSpPr txBox="1"/>
          <p:nvPr/>
        </p:nvSpPr>
        <p:spPr>
          <a:xfrm>
            <a:off x="542271" y="3363071"/>
            <a:ext cx="2220108" cy="954107"/>
          </a:xfrm>
          <a:prstGeom prst="rect">
            <a:avLst/>
          </a:prstGeom>
          <a:noFill/>
        </p:spPr>
        <p:txBody>
          <a:bodyPr wrap="square">
            <a:spAutoFit/>
          </a:bodyPr>
          <a:lstStyle/>
          <a:p>
            <a:r>
              <a:rPr lang="en-US" sz="1400" dirty="0">
                <a:latin typeface="Helvetica Neue" panose="02000503000000020004"/>
              </a:rPr>
              <a:t>Share content from a central location, no confusing different versions of material</a:t>
            </a:r>
          </a:p>
        </p:txBody>
      </p:sp>
      <p:sp>
        <p:nvSpPr>
          <p:cNvPr id="11" name="TextBox 10">
            <a:extLst>
              <a:ext uri="{FF2B5EF4-FFF2-40B4-BE49-F238E27FC236}">
                <a16:creationId xmlns:a16="http://schemas.microsoft.com/office/drawing/2014/main" id="{030B8B1C-E004-40BD-975F-A408A3E223E1}"/>
              </a:ext>
            </a:extLst>
          </p:cNvPr>
          <p:cNvSpPr txBox="1"/>
          <p:nvPr/>
        </p:nvSpPr>
        <p:spPr>
          <a:xfrm>
            <a:off x="3383758" y="3363070"/>
            <a:ext cx="2220108" cy="954107"/>
          </a:xfrm>
          <a:prstGeom prst="rect">
            <a:avLst/>
          </a:prstGeom>
          <a:noFill/>
        </p:spPr>
        <p:txBody>
          <a:bodyPr wrap="square">
            <a:spAutoFit/>
          </a:bodyPr>
          <a:lstStyle/>
          <a:p>
            <a:r>
              <a:rPr lang="en-US" sz="1400" dirty="0">
                <a:latin typeface="Helvetica Neue" panose="02000503000000020004"/>
              </a:rPr>
              <a:t>Upload your training, sales, and product content to verbTEAMS and add your users</a:t>
            </a:r>
          </a:p>
        </p:txBody>
      </p:sp>
      <p:sp>
        <p:nvSpPr>
          <p:cNvPr id="13" name="TextBox 12">
            <a:extLst>
              <a:ext uri="{FF2B5EF4-FFF2-40B4-BE49-F238E27FC236}">
                <a16:creationId xmlns:a16="http://schemas.microsoft.com/office/drawing/2014/main" id="{8C050740-7139-4B90-82CC-CE558673FB91}"/>
              </a:ext>
            </a:extLst>
          </p:cNvPr>
          <p:cNvSpPr txBox="1"/>
          <p:nvPr/>
        </p:nvSpPr>
        <p:spPr>
          <a:xfrm>
            <a:off x="5971464" y="3363070"/>
            <a:ext cx="2220108" cy="1815882"/>
          </a:xfrm>
          <a:prstGeom prst="rect">
            <a:avLst/>
          </a:prstGeom>
          <a:noFill/>
        </p:spPr>
        <p:txBody>
          <a:bodyPr wrap="square">
            <a:spAutoFit/>
          </a:bodyPr>
          <a:lstStyle/>
          <a:p>
            <a:r>
              <a:rPr lang="en-US" sz="1400" dirty="0"/>
              <a:t>Highly scalable with self-sign-up, self-onboarding, and self-configuring. </a:t>
            </a:r>
            <a:r>
              <a:rPr lang="en-US" sz="1400" dirty="0">
                <a:latin typeface="Helvetica Neue" panose="02000503000000020004"/>
              </a:rPr>
              <a:t>Add your logos and colors to create a custom branded experience for every user and customer to share and view your content</a:t>
            </a:r>
          </a:p>
        </p:txBody>
      </p:sp>
      <p:sp>
        <p:nvSpPr>
          <p:cNvPr id="17" name="TextBox 16">
            <a:extLst>
              <a:ext uri="{FF2B5EF4-FFF2-40B4-BE49-F238E27FC236}">
                <a16:creationId xmlns:a16="http://schemas.microsoft.com/office/drawing/2014/main" id="{D2B96F94-2F6F-4CE7-8A41-3A3B57D99058}"/>
              </a:ext>
            </a:extLst>
          </p:cNvPr>
          <p:cNvSpPr txBox="1"/>
          <p:nvPr/>
        </p:nvSpPr>
        <p:spPr>
          <a:xfrm>
            <a:off x="542271" y="5268612"/>
            <a:ext cx="2220108" cy="954107"/>
          </a:xfrm>
          <a:prstGeom prst="rect">
            <a:avLst/>
          </a:prstGeom>
          <a:noFill/>
        </p:spPr>
        <p:txBody>
          <a:bodyPr wrap="square">
            <a:spAutoFit/>
          </a:bodyPr>
          <a:lstStyle/>
          <a:p>
            <a:r>
              <a:rPr lang="en-US" sz="1400" dirty="0">
                <a:latin typeface="Helvetica Neue" panose="02000503000000020004"/>
              </a:rPr>
              <a:t>Review user activity and display it in an at-a-glance analytics dashboard</a:t>
            </a:r>
          </a:p>
        </p:txBody>
      </p:sp>
      <p:sp>
        <p:nvSpPr>
          <p:cNvPr id="19" name="TextBox 18">
            <a:extLst>
              <a:ext uri="{FF2B5EF4-FFF2-40B4-BE49-F238E27FC236}">
                <a16:creationId xmlns:a16="http://schemas.microsoft.com/office/drawing/2014/main" id="{6DCF6E1A-9A9B-4D1C-8142-5FFDC5E64B2C}"/>
              </a:ext>
            </a:extLst>
          </p:cNvPr>
          <p:cNvSpPr txBox="1"/>
          <p:nvPr/>
        </p:nvSpPr>
        <p:spPr>
          <a:xfrm>
            <a:off x="3383758" y="5268611"/>
            <a:ext cx="2220108" cy="738664"/>
          </a:xfrm>
          <a:prstGeom prst="rect">
            <a:avLst/>
          </a:prstGeom>
          <a:noFill/>
        </p:spPr>
        <p:txBody>
          <a:bodyPr wrap="square">
            <a:spAutoFit/>
          </a:bodyPr>
          <a:lstStyle/>
          <a:p>
            <a:r>
              <a:rPr lang="en-US" sz="1400" dirty="0">
                <a:latin typeface="Helvetica Neue" panose="02000503000000020004"/>
              </a:rPr>
              <a:t>Know exactly how effective each asset is and how to follow up</a:t>
            </a:r>
          </a:p>
        </p:txBody>
      </p:sp>
      <p:pic>
        <p:nvPicPr>
          <p:cNvPr id="21" name="Picture 1" descr="page2image56580608">
            <a:extLst>
              <a:ext uri="{FF2B5EF4-FFF2-40B4-BE49-F238E27FC236}">
                <a16:creationId xmlns:a16="http://schemas.microsoft.com/office/drawing/2014/main" id="{FA7C8EC0-124C-4C9E-B96E-D5BDB4224A0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20780681">
            <a:off x="7632429" y="671336"/>
            <a:ext cx="6351591" cy="570222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736BF8A2-ADA8-46AF-A45E-4DB98A4197A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04282" y="4524333"/>
            <a:ext cx="885538" cy="731531"/>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2440488F-F261-4EE4-B2BF-D6910268B465}"/>
              </a:ext>
            </a:extLst>
          </p:cNvPr>
          <p:cNvGrpSpPr/>
          <p:nvPr/>
        </p:nvGrpSpPr>
        <p:grpSpPr>
          <a:xfrm>
            <a:off x="1240303" y="2691249"/>
            <a:ext cx="613496" cy="464668"/>
            <a:chOff x="12920080" y="4879724"/>
            <a:chExt cx="4876838" cy="3693766"/>
          </a:xfrm>
        </p:grpSpPr>
        <p:sp>
          <p:nvSpPr>
            <p:cNvPr id="25" name="Freeform: Shape 24">
              <a:extLst>
                <a:ext uri="{FF2B5EF4-FFF2-40B4-BE49-F238E27FC236}">
                  <a16:creationId xmlns:a16="http://schemas.microsoft.com/office/drawing/2014/main" id="{EBB58421-B87A-491D-ACC3-E122CA9289EC}"/>
                </a:ext>
              </a:extLst>
            </p:cNvPr>
            <p:cNvSpPr/>
            <p:nvPr/>
          </p:nvSpPr>
          <p:spPr>
            <a:xfrm>
              <a:off x="14738832" y="5894360"/>
              <a:ext cx="1473252" cy="1565190"/>
            </a:xfrm>
            <a:custGeom>
              <a:avLst/>
              <a:gdLst>
                <a:gd name="connsiteX0" fmla="*/ 1370305 w 1473252"/>
                <a:gd name="connsiteY0" fmla="*/ 614062 h 1565190"/>
                <a:gd name="connsiteX1" fmla="*/ 292894 w 1473252"/>
                <a:gd name="connsiteY1" fmla="*/ 24560 h 1565190"/>
                <a:gd name="connsiteX2" fmla="*/ 97003 w 1473252"/>
                <a:gd name="connsiteY2" fmla="*/ 27903 h 1565190"/>
                <a:gd name="connsiteX3" fmla="*/ 0 w 1473252"/>
                <a:gd name="connsiteY3" fmla="*/ 198163 h 1565190"/>
                <a:gd name="connsiteX4" fmla="*/ 0 w 1473252"/>
                <a:gd name="connsiteY4" fmla="*/ 1367061 h 1565190"/>
                <a:gd name="connsiteX5" fmla="*/ 96374 w 1473252"/>
                <a:gd name="connsiteY5" fmla="*/ 1536911 h 1565190"/>
                <a:gd name="connsiteX6" fmla="*/ 197834 w 1473252"/>
                <a:gd name="connsiteY6" fmla="*/ 1565191 h 1565190"/>
                <a:gd name="connsiteX7" fmla="*/ 291636 w 1473252"/>
                <a:gd name="connsiteY7" fmla="*/ 1541340 h 1565190"/>
                <a:gd name="connsiteX8" fmla="*/ 1369076 w 1473252"/>
                <a:gd name="connsiteY8" fmla="*/ 961992 h 1565190"/>
                <a:gd name="connsiteX9" fmla="*/ 1473251 w 1473252"/>
                <a:gd name="connsiteY9" fmla="*/ 788418 h 1565190"/>
                <a:gd name="connsiteX10" fmla="*/ 1370305 w 1473252"/>
                <a:gd name="connsiteY10" fmla="*/ 614062 h 1565190"/>
                <a:gd name="connsiteX11" fmla="*/ 285788 w 1473252"/>
                <a:gd name="connsiteY11" fmla="*/ 1220014 h 1565190"/>
                <a:gd name="connsiteX12" fmla="*/ 285788 w 1473252"/>
                <a:gd name="connsiteY12" fmla="*/ 346400 h 1565190"/>
                <a:gd name="connsiteX13" fmla="*/ 1091022 w 1473252"/>
                <a:gd name="connsiteY13" fmla="*/ 786998 h 156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3252" h="1565190">
                  <a:moveTo>
                    <a:pt x="1370305" y="614062"/>
                  </a:moveTo>
                  <a:lnTo>
                    <a:pt x="292894" y="24560"/>
                  </a:lnTo>
                  <a:cubicBezTo>
                    <a:pt x="230943" y="-9339"/>
                    <a:pt x="157724" y="-8072"/>
                    <a:pt x="97003" y="27903"/>
                  </a:cubicBezTo>
                  <a:cubicBezTo>
                    <a:pt x="36243" y="63917"/>
                    <a:pt x="0" y="127544"/>
                    <a:pt x="0" y="198163"/>
                  </a:cubicBezTo>
                  <a:lnTo>
                    <a:pt x="0" y="1367061"/>
                  </a:lnTo>
                  <a:cubicBezTo>
                    <a:pt x="0" y="1437346"/>
                    <a:pt x="36024" y="1500859"/>
                    <a:pt x="96374" y="1536911"/>
                  </a:cubicBezTo>
                  <a:cubicBezTo>
                    <a:pt x="127883" y="1555733"/>
                    <a:pt x="162820" y="1565191"/>
                    <a:pt x="197834" y="1565191"/>
                  </a:cubicBezTo>
                  <a:cubicBezTo>
                    <a:pt x="229905" y="1565191"/>
                    <a:pt x="262052" y="1557266"/>
                    <a:pt x="291636" y="1541340"/>
                  </a:cubicBezTo>
                  <a:lnTo>
                    <a:pt x="1369076" y="961992"/>
                  </a:lnTo>
                  <a:cubicBezTo>
                    <a:pt x="1433036" y="927568"/>
                    <a:pt x="1472956" y="861084"/>
                    <a:pt x="1473251" y="788418"/>
                  </a:cubicBezTo>
                  <a:cubicBezTo>
                    <a:pt x="1473517" y="715751"/>
                    <a:pt x="1434074" y="648962"/>
                    <a:pt x="1370305" y="614062"/>
                  </a:cubicBezTo>
                  <a:close/>
                  <a:moveTo>
                    <a:pt x="285788" y="1220014"/>
                  </a:moveTo>
                  <a:lnTo>
                    <a:pt x="285788" y="346400"/>
                  </a:lnTo>
                  <a:lnTo>
                    <a:pt x="1091022" y="786998"/>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26" name="Freeform: Shape 25">
              <a:extLst>
                <a:ext uri="{FF2B5EF4-FFF2-40B4-BE49-F238E27FC236}">
                  <a16:creationId xmlns:a16="http://schemas.microsoft.com/office/drawing/2014/main" id="{FB0EA990-3A11-43E1-943A-3E9C71E7EC84}"/>
                </a:ext>
              </a:extLst>
            </p:cNvPr>
            <p:cNvSpPr/>
            <p:nvPr/>
          </p:nvSpPr>
          <p:spPr>
            <a:xfrm>
              <a:off x="12920080" y="4879724"/>
              <a:ext cx="4876838" cy="3693766"/>
            </a:xfrm>
            <a:custGeom>
              <a:avLst/>
              <a:gdLst>
                <a:gd name="connsiteX0" fmla="*/ 4840929 w 4876838"/>
                <a:gd name="connsiteY0" fmla="*/ 871798 h 3693766"/>
                <a:gd name="connsiteX1" fmla="*/ 4840710 w 4876838"/>
                <a:gd name="connsiteY1" fmla="*/ 869566 h 3693766"/>
                <a:gd name="connsiteX2" fmla="*/ 4625731 w 4876838"/>
                <a:gd name="connsiteY2" fmla="*/ 303572 h 3693766"/>
                <a:gd name="connsiteX3" fmla="*/ 4100141 w 4876838"/>
                <a:gd name="connsiteY3" fmla="*/ 57150 h 3693766"/>
                <a:gd name="connsiteX4" fmla="*/ 4075919 w 4876838"/>
                <a:gd name="connsiteY4" fmla="*/ 54248 h 3693766"/>
                <a:gd name="connsiteX5" fmla="*/ 4067394 w 4876838"/>
                <a:gd name="connsiteY5" fmla="*/ 53355 h 3693766"/>
                <a:gd name="connsiteX6" fmla="*/ 2439257 w 4876838"/>
                <a:gd name="connsiteY6" fmla="*/ 37 h 3693766"/>
                <a:gd name="connsiteX7" fmla="*/ 2438400 w 4876838"/>
                <a:gd name="connsiteY7" fmla="*/ 0 h 3693766"/>
                <a:gd name="connsiteX8" fmla="*/ 2437543 w 4876838"/>
                <a:gd name="connsiteY8" fmla="*/ 37 h 3693766"/>
                <a:gd name="connsiteX9" fmla="*/ 803598 w 4876838"/>
                <a:gd name="connsiteY9" fmla="*/ 53355 h 3693766"/>
                <a:gd name="connsiteX10" fmla="*/ 795002 w 4876838"/>
                <a:gd name="connsiteY10" fmla="*/ 54248 h 3693766"/>
                <a:gd name="connsiteX11" fmla="*/ 772157 w 4876838"/>
                <a:gd name="connsiteY11" fmla="*/ 57001 h 3693766"/>
                <a:gd name="connsiteX12" fmla="*/ 249622 w 4876838"/>
                <a:gd name="connsiteY12" fmla="*/ 311051 h 3693766"/>
                <a:gd name="connsiteX13" fmla="*/ 36426 w 4876838"/>
                <a:gd name="connsiteY13" fmla="*/ 866812 h 3693766"/>
                <a:gd name="connsiteX14" fmla="*/ 35868 w 4876838"/>
                <a:gd name="connsiteY14" fmla="*/ 871798 h 3693766"/>
                <a:gd name="connsiteX15" fmla="*/ 0 w 4876838"/>
                <a:gd name="connsiteY15" fmla="*/ 1667361 h 3693766"/>
                <a:gd name="connsiteX16" fmla="*/ 0 w 4876838"/>
                <a:gd name="connsiteY16" fmla="*/ 2032283 h 3693766"/>
                <a:gd name="connsiteX17" fmla="*/ 35868 w 4876838"/>
                <a:gd name="connsiteY17" fmla="*/ 2827887 h 3693766"/>
                <a:gd name="connsiteX18" fmla="*/ 36128 w 4876838"/>
                <a:gd name="connsiteY18" fmla="*/ 2830335 h 3693766"/>
                <a:gd name="connsiteX19" fmla="*/ 250291 w 4876838"/>
                <a:gd name="connsiteY19" fmla="*/ 3389376 h 3693766"/>
                <a:gd name="connsiteX20" fmla="*/ 793477 w 4876838"/>
                <a:gd name="connsiteY20" fmla="*/ 3632340 h 3693766"/>
                <a:gd name="connsiteX21" fmla="*/ 842032 w 4876838"/>
                <a:gd name="connsiteY21" fmla="*/ 3638588 h 3693766"/>
                <a:gd name="connsiteX22" fmla="*/ 853306 w 4876838"/>
                <a:gd name="connsiteY22" fmla="*/ 3640150 h 3693766"/>
                <a:gd name="connsiteX23" fmla="*/ 2442191 w 4876838"/>
                <a:gd name="connsiteY23" fmla="*/ 3693728 h 3693766"/>
                <a:gd name="connsiteX24" fmla="*/ 2443686 w 4876838"/>
                <a:gd name="connsiteY24" fmla="*/ 3693767 h 3693766"/>
                <a:gd name="connsiteX25" fmla="*/ 2445172 w 4876838"/>
                <a:gd name="connsiteY25" fmla="*/ 3693728 h 3693766"/>
                <a:gd name="connsiteX26" fmla="*/ 4073281 w 4876838"/>
                <a:gd name="connsiteY26" fmla="*/ 3640408 h 3693766"/>
                <a:gd name="connsiteX27" fmla="*/ 4081796 w 4876838"/>
                <a:gd name="connsiteY27" fmla="*/ 3639522 h 3693766"/>
                <a:gd name="connsiteX28" fmla="*/ 4109142 w 4876838"/>
                <a:gd name="connsiteY28" fmla="*/ 3636426 h 3693766"/>
                <a:gd name="connsiteX29" fmla="*/ 4627179 w 4876838"/>
                <a:gd name="connsiteY29" fmla="*/ 3388595 h 3693766"/>
                <a:gd name="connsiteX30" fmla="*/ 4840377 w 4876838"/>
                <a:gd name="connsiteY30" fmla="*/ 2832830 h 3693766"/>
                <a:gd name="connsiteX31" fmla="*/ 4840929 w 4876838"/>
                <a:gd name="connsiteY31" fmla="*/ 2827849 h 3693766"/>
                <a:gd name="connsiteX32" fmla="*/ 4876839 w 4876838"/>
                <a:gd name="connsiteY32" fmla="*/ 2032283 h 3693766"/>
                <a:gd name="connsiteX33" fmla="*/ 4876839 w 4876838"/>
                <a:gd name="connsiteY33" fmla="*/ 1667361 h 3693766"/>
                <a:gd name="connsiteX34" fmla="*/ 4840929 w 4876838"/>
                <a:gd name="connsiteY34" fmla="*/ 871798 h 3693766"/>
                <a:gd name="connsiteX35" fmla="*/ 4591012 w 4876838"/>
                <a:gd name="connsiteY35" fmla="*/ 2032283 h 3693766"/>
                <a:gd name="connsiteX36" fmla="*/ 4556484 w 4876838"/>
                <a:gd name="connsiteY36" fmla="*/ 2799864 h 3693766"/>
                <a:gd name="connsiteX37" fmla="*/ 4416286 w 4876838"/>
                <a:gd name="connsiteY37" fmla="*/ 3195752 h 3693766"/>
                <a:gd name="connsiteX38" fmla="*/ 4079005 w 4876838"/>
                <a:gd name="connsiteY38" fmla="*/ 3352238 h 3693766"/>
                <a:gd name="connsiteX39" fmla="*/ 4048573 w 4876838"/>
                <a:gd name="connsiteY39" fmla="*/ 3355667 h 3693766"/>
                <a:gd name="connsiteX40" fmla="*/ 2444915 w 4876838"/>
                <a:gd name="connsiteY40" fmla="*/ 3407940 h 3693766"/>
                <a:gd name="connsiteX41" fmla="*/ 885528 w 4876838"/>
                <a:gd name="connsiteY41" fmla="*/ 3356115 h 3693766"/>
                <a:gd name="connsiteX42" fmla="*/ 825997 w 4876838"/>
                <a:gd name="connsiteY42" fmla="*/ 3348409 h 3693766"/>
                <a:gd name="connsiteX43" fmla="*/ 460512 w 4876838"/>
                <a:gd name="connsiteY43" fmla="*/ 3195752 h 3693766"/>
                <a:gd name="connsiteX44" fmla="*/ 457870 w 4876838"/>
                <a:gd name="connsiteY44" fmla="*/ 3192923 h 3693766"/>
                <a:gd name="connsiteX45" fmla="*/ 320427 w 4876838"/>
                <a:gd name="connsiteY45" fmla="*/ 2800979 h 3693766"/>
                <a:gd name="connsiteX46" fmla="*/ 285787 w 4876838"/>
                <a:gd name="connsiteY46" fmla="*/ 2032283 h 3693766"/>
                <a:gd name="connsiteX47" fmla="*/ 285787 w 4876838"/>
                <a:gd name="connsiteY47" fmla="*/ 1667361 h 3693766"/>
                <a:gd name="connsiteX48" fmla="*/ 320315 w 4876838"/>
                <a:gd name="connsiteY48" fmla="*/ 899890 h 3693766"/>
                <a:gd name="connsiteX49" fmla="*/ 460512 w 4876838"/>
                <a:gd name="connsiteY49" fmla="*/ 503894 h 3693766"/>
                <a:gd name="connsiteX50" fmla="*/ 804937 w 4876838"/>
                <a:gd name="connsiteY50" fmla="*/ 340891 h 3693766"/>
                <a:gd name="connsiteX51" fmla="*/ 828228 w 4876838"/>
                <a:gd name="connsiteY51" fmla="*/ 338100 h 3693766"/>
                <a:gd name="connsiteX52" fmla="*/ 2438400 w 4876838"/>
                <a:gd name="connsiteY52" fmla="*/ 285787 h 3693766"/>
                <a:gd name="connsiteX53" fmla="*/ 4042620 w 4876838"/>
                <a:gd name="connsiteY53" fmla="*/ 338100 h 3693766"/>
                <a:gd name="connsiteX54" fmla="*/ 4067775 w 4876838"/>
                <a:gd name="connsiteY54" fmla="*/ 341077 h 3693766"/>
                <a:gd name="connsiteX55" fmla="*/ 4417781 w 4876838"/>
                <a:gd name="connsiteY55" fmla="*/ 499616 h 3693766"/>
                <a:gd name="connsiteX56" fmla="*/ 4418933 w 4876838"/>
                <a:gd name="connsiteY56" fmla="*/ 500844 h 3693766"/>
                <a:gd name="connsiteX57" fmla="*/ 4556370 w 4876838"/>
                <a:gd name="connsiteY57" fmla="*/ 898512 h 3693766"/>
                <a:gd name="connsiteX58" fmla="*/ 4591012 w 4876838"/>
                <a:gd name="connsiteY58" fmla="*/ 1667361 h 36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76838" h="3693766">
                  <a:moveTo>
                    <a:pt x="4840929" y="871798"/>
                  </a:moveTo>
                  <a:lnTo>
                    <a:pt x="4840710" y="869566"/>
                  </a:lnTo>
                  <a:cubicBezTo>
                    <a:pt x="4836576" y="830312"/>
                    <a:pt x="4795466" y="481161"/>
                    <a:pt x="4625731" y="303572"/>
                  </a:cubicBezTo>
                  <a:cubicBezTo>
                    <a:pt x="4429535" y="94692"/>
                    <a:pt x="4207107" y="69317"/>
                    <a:pt x="4100141" y="57150"/>
                  </a:cubicBezTo>
                  <a:cubicBezTo>
                    <a:pt x="4091283" y="56145"/>
                    <a:pt x="4083177" y="55215"/>
                    <a:pt x="4075919" y="54248"/>
                  </a:cubicBezTo>
                  <a:lnTo>
                    <a:pt x="4067394" y="53355"/>
                  </a:lnTo>
                  <a:cubicBezTo>
                    <a:pt x="3422676" y="6474"/>
                    <a:pt x="2449002" y="74"/>
                    <a:pt x="2439257" y="37"/>
                  </a:cubicBezTo>
                  <a:lnTo>
                    <a:pt x="2438400" y="0"/>
                  </a:lnTo>
                  <a:lnTo>
                    <a:pt x="2437543" y="37"/>
                  </a:lnTo>
                  <a:cubicBezTo>
                    <a:pt x="2427799" y="74"/>
                    <a:pt x="1454125" y="6474"/>
                    <a:pt x="803598" y="53355"/>
                  </a:cubicBezTo>
                  <a:lnTo>
                    <a:pt x="795002" y="54248"/>
                  </a:lnTo>
                  <a:cubicBezTo>
                    <a:pt x="788082" y="55178"/>
                    <a:pt x="780455" y="56034"/>
                    <a:pt x="772157" y="57001"/>
                  </a:cubicBezTo>
                  <a:cubicBezTo>
                    <a:pt x="666415" y="69205"/>
                    <a:pt x="446373" y="94617"/>
                    <a:pt x="249622" y="311051"/>
                  </a:cubicBezTo>
                  <a:cubicBezTo>
                    <a:pt x="87957" y="486743"/>
                    <a:pt x="41225" y="828415"/>
                    <a:pt x="36426" y="866812"/>
                  </a:cubicBezTo>
                  <a:lnTo>
                    <a:pt x="35868" y="871798"/>
                  </a:lnTo>
                  <a:cubicBezTo>
                    <a:pt x="34416" y="888132"/>
                    <a:pt x="0" y="1276979"/>
                    <a:pt x="0" y="1667361"/>
                  </a:cubicBezTo>
                  <a:lnTo>
                    <a:pt x="0" y="2032283"/>
                  </a:lnTo>
                  <a:cubicBezTo>
                    <a:pt x="0" y="2422665"/>
                    <a:pt x="34416" y="2811513"/>
                    <a:pt x="35868" y="2827887"/>
                  </a:cubicBezTo>
                  <a:lnTo>
                    <a:pt x="36128" y="2830335"/>
                  </a:lnTo>
                  <a:cubicBezTo>
                    <a:pt x="40258" y="2868959"/>
                    <a:pt x="81335" y="3211716"/>
                    <a:pt x="250291" y="3389376"/>
                  </a:cubicBezTo>
                  <a:cubicBezTo>
                    <a:pt x="434764" y="3591259"/>
                    <a:pt x="668015" y="3617976"/>
                    <a:pt x="793477" y="3632340"/>
                  </a:cubicBezTo>
                  <a:cubicBezTo>
                    <a:pt x="813308" y="3634607"/>
                    <a:pt x="830387" y="3636540"/>
                    <a:pt x="842032" y="3638588"/>
                  </a:cubicBezTo>
                  <a:lnTo>
                    <a:pt x="853306" y="3640150"/>
                  </a:lnTo>
                  <a:cubicBezTo>
                    <a:pt x="1225563" y="3675574"/>
                    <a:pt x="2392709" y="3693024"/>
                    <a:pt x="2442191" y="3693728"/>
                  </a:cubicBezTo>
                  <a:lnTo>
                    <a:pt x="2443686" y="3693767"/>
                  </a:lnTo>
                  <a:lnTo>
                    <a:pt x="2445172" y="3693728"/>
                  </a:lnTo>
                  <a:cubicBezTo>
                    <a:pt x="2454917" y="3693690"/>
                    <a:pt x="3428552" y="3687290"/>
                    <a:pt x="4073281" y="3640408"/>
                  </a:cubicBezTo>
                  <a:lnTo>
                    <a:pt x="4081796" y="3639522"/>
                  </a:lnTo>
                  <a:cubicBezTo>
                    <a:pt x="4089949" y="3638436"/>
                    <a:pt x="4099103" y="3637474"/>
                    <a:pt x="4109142" y="3636426"/>
                  </a:cubicBezTo>
                  <a:cubicBezTo>
                    <a:pt x="4214289" y="3625263"/>
                    <a:pt x="4433145" y="3602088"/>
                    <a:pt x="4627179" y="3388595"/>
                  </a:cubicBezTo>
                  <a:cubicBezTo>
                    <a:pt x="4788846" y="3212868"/>
                    <a:pt x="4835614" y="2871197"/>
                    <a:pt x="4840377" y="2832830"/>
                  </a:cubicBezTo>
                  <a:lnTo>
                    <a:pt x="4840929" y="2827849"/>
                  </a:lnTo>
                  <a:cubicBezTo>
                    <a:pt x="4842386" y="2811475"/>
                    <a:pt x="4876839" y="2422665"/>
                    <a:pt x="4876839" y="2032283"/>
                  </a:cubicBezTo>
                  <a:lnTo>
                    <a:pt x="4876839" y="1667361"/>
                  </a:lnTo>
                  <a:cubicBezTo>
                    <a:pt x="4876800" y="1276979"/>
                    <a:pt x="4842386" y="888169"/>
                    <a:pt x="4840929" y="871798"/>
                  </a:cubicBezTo>
                  <a:close/>
                  <a:moveTo>
                    <a:pt x="4591012" y="2032283"/>
                  </a:moveTo>
                  <a:cubicBezTo>
                    <a:pt x="4591012" y="2393604"/>
                    <a:pt x="4559465" y="2765708"/>
                    <a:pt x="4556484" y="2799864"/>
                  </a:cubicBezTo>
                  <a:cubicBezTo>
                    <a:pt x="4544359" y="2893962"/>
                    <a:pt x="4495057" y="3110132"/>
                    <a:pt x="4416286" y="3195752"/>
                  </a:cubicBezTo>
                  <a:cubicBezTo>
                    <a:pt x="4294842" y="3329359"/>
                    <a:pt x="4170093" y="3342608"/>
                    <a:pt x="4079005" y="3352238"/>
                  </a:cubicBezTo>
                  <a:cubicBezTo>
                    <a:pt x="4067994" y="3353400"/>
                    <a:pt x="4057802" y="3354515"/>
                    <a:pt x="4048573" y="3355667"/>
                  </a:cubicBezTo>
                  <a:cubicBezTo>
                    <a:pt x="3424981" y="3400759"/>
                    <a:pt x="2488073" y="3407683"/>
                    <a:pt x="2444915" y="3407940"/>
                  </a:cubicBezTo>
                  <a:cubicBezTo>
                    <a:pt x="2396509" y="3407235"/>
                    <a:pt x="1246432" y="3389633"/>
                    <a:pt x="885528" y="3356115"/>
                  </a:cubicBezTo>
                  <a:cubicBezTo>
                    <a:pt x="867035" y="3353095"/>
                    <a:pt x="847055" y="3350790"/>
                    <a:pt x="825997" y="3348409"/>
                  </a:cubicBezTo>
                  <a:cubicBezTo>
                    <a:pt x="719175" y="3336169"/>
                    <a:pt x="572951" y="3319425"/>
                    <a:pt x="460512" y="3195752"/>
                  </a:cubicBezTo>
                  <a:lnTo>
                    <a:pt x="457870" y="3192923"/>
                  </a:lnTo>
                  <a:cubicBezTo>
                    <a:pt x="380479" y="3112294"/>
                    <a:pt x="332594" y="2910145"/>
                    <a:pt x="320427" y="2800979"/>
                  </a:cubicBezTo>
                  <a:cubicBezTo>
                    <a:pt x="318157" y="2775157"/>
                    <a:pt x="285787" y="2398662"/>
                    <a:pt x="285787" y="2032283"/>
                  </a:cubicBezTo>
                  <a:lnTo>
                    <a:pt x="285787" y="1667361"/>
                  </a:lnTo>
                  <a:cubicBezTo>
                    <a:pt x="285787" y="1306449"/>
                    <a:pt x="317264" y="934752"/>
                    <a:pt x="320315" y="899890"/>
                  </a:cubicBezTo>
                  <a:cubicBezTo>
                    <a:pt x="334789" y="789049"/>
                    <a:pt x="385019" y="585973"/>
                    <a:pt x="460512" y="503894"/>
                  </a:cubicBezTo>
                  <a:cubicBezTo>
                    <a:pt x="585676" y="366229"/>
                    <a:pt x="717650" y="350974"/>
                    <a:pt x="804937" y="340891"/>
                  </a:cubicBezTo>
                  <a:cubicBezTo>
                    <a:pt x="813271" y="339923"/>
                    <a:pt x="821047" y="339031"/>
                    <a:pt x="828228" y="338100"/>
                  </a:cubicBezTo>
                  <a:cubicBezTo>
                    <a:pt x="1460897" y="292782"/>
                    <a:pt x="2404539" y="286048"/>
                    <a:pt x="2438400" y="285787"/>
                  </a:cubicBezTo>
                  <a:cubicBezTo>
                    <a:pt x="2472261" y="286010"/>
                    <a:pt x="3415570" y="292782"/>
                    <a:pt x="4042620" y="338100"/>
                  </a:cubicBezTo>
                  <a:cubicBezTo>
                    <a:pt x="4050316" y="339068"/>
                    <a:pt x="4058727" y="340035"/>
                    <a:pt x="4067775" y="341077"/>
                  </a:cubicBezTo>
                  <a:cubicBezTo>
                    <a:pt x="4157548" y="351309"/>
                    <a:pt x="4293242" y="366787"/>
                    <a:pt x="4417781" y="499616"/>
                  </a:cubicBezTo>
                  <a:lnTo>
                    <a:pt x="4418933" y="500844"/>
                  </a:lnTo>
                  <a:cubicBezTo>
                    <a:pt x="4496324" y="581472"/>
                    <a:pt x="4544206" y="787152"/>
                    <a:pt x="4556370" y="898512"/>
                  </a:cubicBezTo>
                  <a:cubicBezTo>
                    <a:pt x="4558532" y="922883"/>
                    <a:pt x="4591012" y="1300201"/>
                    <a:pt x="4591012" y="1667361"/>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grpSp>
      <p:pic>
        <p:nvPicPr>
          <p:cNvPr id="28" name="Picture 2">
            <a:extLst>
              <a:ext uri="{FF2B5EF4-FFF2-40B4-BE49-F238E27FC236}">
                <a16:creationId xmlns:a16="http://schemas.microsoft.com/office/drawing/2014/main" id="{6E9F7B42-F8FF-49AC-9BB6-6E18AB14308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43078" y="4554382"/>
            <a:ext cx="1100306" cy="671432"/>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aphic 4106">
            <a:extLst>
              <a:ext uri="{FF2B5EF4-FFF2-40B4-BE49-F238E27FC236}">
                <a16:creationId xmlns:a16="http://schemas.microsoft.com/office/drawing/2014/main" id="{A2E57269-8173-44C9-AED8-2AAF76B623BD}"/>
              </a:ext>
            </a:extLst>
          </p:cNvPr>
          <p:cNvGrpSpPr/>
          <p:nvPr/>
        </p:nvGrpSpPr>
        <p:grpSpPr>
          <a:xfrm>
            <a:off x="3916242" y="2552141"/>
            <a:ext cx="826913" cy="753121"/>
            <a:chOff x="3657600" y="990600"/>
            <a:chExt cx="4876800" cy="4876800"/>
          </a:xfrm>
        </p:grpSpPr>
        <p:sp>
          <p:nvSpPr>
            <p:cNvPr id="30" name="Freeform: Shape 29">
              <a:extLst>
                <a:ext uri="{FF2B5EF4-FFF2-40B4-BE49-F238E27FC236}">
                  <a16:creationId xmlns:a16="http://schemas.microsoft.com/office/drawing/2014/main" id="{AD93E9CB-4F1D-498B-9A0F-B0F7AD12F3E9}"/>
                </a:ext>
              </a:extLst>
            </p:cNvPr>
            <p:cNvSpPr/>
            <p:nvPr/>
          </p:nvSpPr>
          <p:spPr>
            <a:xfrm>
              <a:off x="7884166" y="1965960"/>
              <a:ext cx="650233" cy="650233"/>
            </a:xfrm>
            <a:custGeom>
              <a:avLst/>
              <a:gdLst>
                <a:gd name="connsiteX0" fmla="*/ 325117 w 650233"/>
                <a:gd name="connsiteY0" fmla="*/ 0 h 650233"/>
                <a:gd name="connsiteX1" fmla="*/ 0 w 650233"/>
                <a:gd name="connsiteY1" fmla="*/ 325117 h 650233"/>
                <a:gd name="connsiteX2" fmla="*/ 325117 w 650233"/>
                <a:gd name="connsiteY2" fmla="*/ 650234 h 650233"/>
                <a:gd name="connsiteX3" fmla="*/ 650234 w 650233"/>
                <a:gd name="connsiteY3" fmla="*/ 325117 h 650233"/>
                <a:gd name="connsiteX4" fmla="*/ 325117 w 650233"/>
                <a:gd name="connsiteY4" fmla="*/ 0 h 650233"/>
                <a:gd name="connsiteX5" fmla="*/ 325117 w 650233"/>
                <a:gd name="connsiteY5" fmla="*/ 487680 h 650233"/>
                <a:gd name="connsiteX6" fmla="*/ 162553 w 650233"/>
                <a:gd name="connsiteY6" fmla="*/ 325117 h 650233"/>
                <a:gd name="connsiteX7" fmla="*/ 325117 w 650233"/>
                <a:gd name="connsiteY7" fmla="*/ 162554 h 650233"/>
                <a:gd name="connsiteX8" fmla="*/ 487680 w 650233"/>
                <a:gd name="connsiteY8" fmla="*/ 325117 h 650233"/>
                <a:gd name="connsiteX9" fmla="*/ 325117 w 650233"/>
                <a:gd name="connsiteY9" fmla="*/ 487680 h 65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33">
                  <a:moveTo>
                    <a:pt x="325117" y="0"/>
                  </a:moveTo>
                  <a:cubicBezTo>
                    <a:pt x="145809" y="0"/>
                    <a:pt x="0" y="145818"/>
                    <a:pt x="0" y="325117"/>
                  </a:cubicBezTo>
                  <a:cubicBezTo>
                    <a:pt x="0" y="504415"/>
                    <a:pt x="145818" y="650234"/>
                    <a:pt x="325117" y="650234"/>
                  </a:cubicBezTo>
                  <a:cubicBezTo>
                    <a:pt x="504415" y="650234"/>
                    <a:pt x="650234" y="504425"/>
                    <a:pt x="650234" y="325117"/>
                  </a:cubicBezTo>
                  <a:cubicBezTo>
                    <a:pt x="650234" y="145818"/>
                    <a:pt x="504415" y="0"/>
                    <a:pt x="325117" y="0"/>
                  </a:cubicBezTo>
                  <a:close/>
                  <a:moveTo>
                    <a:pt x="325117" y="487680"/>
                  </a:moveTo>
                  <a:cubicBezTo>
                    <a:pt x="235467" y="487680"/>
                    <a:pt x="162553" y="414776"/>
                    <a:pt x="162553" y="325117"/>
                  </a:cubicBezTo>
                  <a:cubicBezTo>
                    <a:pt x="162553" y="235468"/>
                    <a:pt x="235458" y="162554"/>
                    <a:pt x="325117" y="162554"/>
                  </a:cubicBezTo>
                  <a:cubicBezTo>
                    <a:pt x="414776" y="162554"/>
                    <a:pt x="487680" y="235458"/>
                    <a:pt x="487680" y="325117"/>
                  </a:cubicBezTo>
                  <a:cubicBezTo>
                    <a:pt x="487671" y="414776"/>
                    <a:pt x="414766" y="487680"/>
                    <a:pt x="325117"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31" name="Freeform: Shape 30">
              <a:extLst>
                <a:ext uri="{FF2B5EF4-FFF2-40B4-BE49-F238E27FC236}">
                  <a16:creationId xmlns:a16="http://schemas.microsoft.com/office/drawing/2014/main" id="{9D462383-7DE2-40A9-9C66-61EB949E66EB}"/>
                </a:ext>
              </a:extLst>
            </p:cNvPr>
            <p:cNvSpPr/>
            <p:nvPr/>
          </p:nvSpPr>
          <p:spPr>
            <a:xfrm>
              <a:off x="3657600" y="4648200"/>
              <a:ext cx="650233" cy="650233"/>
            </a:xfrm>
            <a:custGeom>
              <a:avLst/>
              <a:gdLst>
                <a:gd name="connsiteX0" fmla="*/ 325117 w 650233"/>
                <a:gd name="connsiteY0" fmla="*/ 0 h 650233"/>
                <a:gd name="connsiteX1" fmla="*/ 0 w 650233"/>
                <a:gd name="connsiteY1" fmla="*/ 325117 h 650233"/>
                <a:gd name="connsiteX2" fmla="*/ 325117 w 650233"/>
                <a:gd name="connsiteY2" fmla="*/ 650234 h 650233"/>
                <a:gd name="connsiteX3" fmla="*/ 650234 w 650233"/>
                <a:gd name="connsiteY3" fmla="*/ 325117 h 650233"/>
                <a:gd name="connsiteX4" fmla="*/ 325117 w 650233"/>
                <a:gd name="connsiteY4" fmla="*/ 0 h 650233"/>
                <a:gd name="connsiteX5" fmla="*/ 325117 w 650233"/>
                <a:gd name="connsiteY5" fmla="*/ 487680 h 650233"/>
                <a:gd name="connsiteX6" fmla="*/ 162554 w 650233"/>
                <a:gd name="connsiteY6" fmla="*/ 325117 h 650233"/>
                <a:gd name="connsiteX7" fmla="*/ 325117 w 650233"/>
                <a:gd name="connsiteY7" fmla="*/ 162554 h 650233"/>
                <a:gd name="connsiteX8" fmla="*/ 487680 w 650233"/>
                <a:gd name="connsiteY8" fmla="*/ 325117 h 650233"/>
                <a:gd name="connsiteX9" fmla="*/ 325117 w 650233"/>
                <a:gd name="connsiteY9" fmla="*/ 487680 h 65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33">
                  <a:moveTo>
                    <a:pt x="325117" y="0"/>
                  </a:moveTo>
                  <a:cubicBezTo>
                    <a:pt x="145818" y="0"/>
                    <a:pt x="0" y="145818"/>
                    <a:pt x="0" y="325117"/>
                  </a:cubicBezTo>
                  <a:cubicBezTo>
                    <a:pt x="0" y="504415"/>
                    <a:pt x="145818" y="650234"/>
                    <a:pt x="325117" y="650234"/>
                  </a:cubicBezTo>
                  <a:cubicBezTo>
                    <a:pt x="504425" y="650234"/>
                    <a:pt x="650234" y="504415"/>
                    <a:pt x="650234" y="325117"/>
                  </a:cubicBezTo>
                  <a:cubicBezTo>
                    <a:pt x="650234" y="145818"/>
                    <a:pt x="504425" y="0"/>
                    <a:pt x="325117" y="0"/>
                  </a:cubicBezTo>
                  <a:close/>
                  <a:moveTo>
                    <a:pt x="325117" y="487680"/>
                  </a:moveTo>
                  <a:cubicBezTo>
                    <a:pt x="235468" y="487680"/>
                    <a:pt x="162554" y="414776"/>
                    <a:pt x="162554" y="325117"/>
                  </a:cubicBezTo>
                  <a:cubicBezTo>
                    <a:pt x="162554" y="235458"/>
                    <a:pt x="235458" y="162554"/>
                    <a:pt x="325117" y="162554"/>
                  </a:cubicBezTo>
                  <a:cubicBezTo>
                    <a:pt x="414766" y="162554"/>
                    <a:pt x="487680" y="235458"/>
                    <a:pt x="487680" y="325117"/>
                  </a:cubicBezTo>
                  <a:cubicBezTo>
                    <a:pt x="487680" y="414776"/>
                    <a:pt x="414776" y="487680"/>
                    <a:pt x="325117"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32" name="Freeform: Shape 31">
              <a:extLst>
                <a:ext uri="{FF2B5EF4-FFF2-40B4-BE49-F238E27FC236}">
                  <a16:creationId xmlns:a16="http://schemas.microsoft.com/office/drawing/2014/main" id="{818C833F-65B2-4E48-B470-DC9ECD2D02D7}"/>
                </a:ext>
              </a:extLst>
            </p:cNvPr>
            <p:cNvSpPr/>
            <p:nvPr/>
          </p:nvSpPr>
          <p:spPr>
            <a:xfrm>
              <a:off x="7233881" y="1722040"/>
              <a:ext cx="863763" cy="501170"/>
            </a:xfrm>
            <a:custGeom>
              <a:avLst/>
              <a:gdLst>
                <a:gd name="connsiteX0" fmla="*/ 817801 w 863763"/>
                <a:gd name="connsiteY0" fmla="*/ 346656 h 501170"/>
                <a:gd name="connsiteX1" fmla="*/ 116599 w 863763"/>
                <a:gd name="connsiteY1" fmla="*/ 8128 h 501170"/>
                <a:gd name="connsiteX2" fmla="*/ 8091 w 863763"/>
                <a:gd name="connsiteY2" fmla="*/ 46009 h 501170"/>
                <a:gd name="connsiteX3" fmla="*/ 45971 w 863763"/>
                <a:gd name="connsiteY3" fmla="*/ 154518 h 501170"/>
                <a:gd name="connsiteX4" fmla="*/ 747173 w 863763"/>
                <a:gd name="connsiteY4" fmla="*/ 493046 h 501170"/>
                <a:gd name="connsiteX5" fmla="*/ 782445 w 863763"/>
                <a:gd name="connsiteY5" fmla="*/ 501171 h 501170"/>
                <a:gd name="connsiteX6" fmla="*/ 855673 w 863763"/>
                <a:gd name="connsiteY6" fmla="*/ 455165 h 501170"/>
                <a:gd name="connsiteX7" fmla="*/ 817801 w 863763"/>
                <a:gd name="connsiteY7" fmla="*/ 346656 h 501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763" h="501170">
                  <a:moveTo>
                    <a:pt x="817801" y="346656"/>
                  </a:moveTo>
                  <a:lnTo>
                    <a:pt x="116599" y="8128"/>
                  </a:lnTo>
                  <a:cubicBezTo>
                    <a:pt x="76118" y="-11465"/>
                    <a:pt x="27598" y="5604"/>
                    <a:pt x="8091" y="46009"/>
                  </a:cubicBezTo>
                  <a:cubicBezTo>
                    <a:pt x="-11417" y="86404"/>
                    <a:pt x="5566" y="135011"/>
                    <a:pt x="45971" y="154518"/>
                  </a:cubicBezTo>
                  <a:lnTo>
                    <a:pt x="747173" y="493046"/>
                  </a:lnTo>
                  <a:cubicBezTo>
                    <a:pt x="758556" y="498570"/>
                    <a:pt x="770586" y="501171"/>
                    <a:pt x="782445" y="501171"/>
                  </a:cubicBezTo>
                  <a:cubicBezTo>
                    <a:pt x="812677" y="501171"/>
                    <a:pt x="841699" y="484264"/>
                    <a:pt x="855673" y="455165"/>
                  </a:cubicBezTo>
                  <a:cubicBezTo>
                    <a:pt x="875180" y="414769"/>
                    <a:pt x="858197" y="366163"/>
                    <a:pt x="817801" y="346656"/>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33" name="Freeform: Shape 32">
              <a:extLst>
                <a:ext uri="{FF2B5EF4-FFF2-40B4-BE49-F238E27FC236}">
                  <a16:creationId xmlns:a16="http://schemas.microsoft.com/office/drawing/2014/main" id="{9678B1EB-E047-4FF2-971B-83AA343891CF}"/>
                </a:ext>
              </a:extLst>
            </p:cNvPr>
            <p:cNvSpPr/>
            <p:nvPr/>
          </p:nvSpPr>
          <p:spPr>
            <a:xfrm>
              <a:off x="6990083" y="5217156"/>
              <a:ext cx="650233" cy="650243"/>
            </a:xfrm>
            <a:custGeom>
              <a:avLst/>
              <a:gdLst>
                <a:gd name="connsiteX0" fmla="*/ 325117 w 650233"/>
                <a:gd name="connsiteY0" fmla="*/ 0 h 650243"/>
                <a:gd name="connsiteX1" fmla="*/ 0 w 650233"/>
                <a:gd name="connsiteY1" fmla="*/ 325117 h 650243"/>
                <a:gd name="connsiteX2" fmla="*/ 325117 w 650233"/>
                <a:gd name="connsiteY2" fmla="*/ 650243 h 650243"/>
                <a:gd name="connsiteX3" fmla="*/ 650234 w 650233"/>
                <a:gd name="connsiteY3" fmla="*/ 325126 h 650243"/>
                <a:gd name="connsiteX4" fmla="*/ 325117 w 650233"/>
                <a:gd name="connsiteY4" fmla="*/ 0 h 650243"/>
                <a:gd name="connsiteX5" fmla="*/ 325117 w 650233"/>
                <a:gd name="connsiteY5" fmla="*/ 487680 h 650243"/>
                <a:gd name="connsiteX6" fmla="*/ 162554 w 650233"/>
                <a:gd name="connsiteY6" fmla="*/ 325117 h 650243"/>
                <a:gd name="connsiteX7" fmla="*/ 325117 w 650233"/>
                <a:gd name="connsiteY7" fmla="*/ 162563 h 650243"/>
                <a:gd name="connsiteX8" fmla="*/ 487680 w 650233"/>
                <a:gd name="connsiteY8" fmla="*/ 325126 h 650243"/>
                <a:gd name="connsiteX9" fmla="*/ 325117 w 650233"/>
                <a:gd name="connsiteY9" fmla="*/ 487680 h 650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43">
                  <a:moveTo>
                    <a:pt x="325117" y="0"/>
                  </a:moveTo>
                  <a:cubicBezTo>
                    <a:pt x="145809" y="0"/>
                    <a:pt x="0" y="145818"/>
                    <a:pt x="0" y="325117"/>
                  </a:cubicBezTo>
                  <a:cubicBezTo>
                    <a:pt x="0" y="504415"/>
                    <a:pt x="145809" y="650243"/>
                    <a:pt x="325117" y="650243"/>
                  </a:cubicBezTo>
                  <a:cubicBezTo>
                    <a:pt x="504425" y="650243"/>
                    <a:pt x="650234" y="504425"/>
                    <a:pt x="650234" y="325126"/>
                  </a:cubicBezTo>
                  <a:cubicBezTo>
                    <a:pt x="650234" y="145828"/>
                    <a:pt x="504425" y="0"/>
                    <a:pt x="325117" y="0"/>
                  </a:cubicBezTo>
                  <a:close/>
                  <a:moveTo>
                    <a:pt x="325117" y="487680"/>
                  </a:moveTo>
                  <a:cubicBezTo>
                    <a:pt x="235468" y="487680"/>
                    <a:pt x="162554" y="414776"/>
                    <a:pt x="162554" y="325117"/>
                  </a:cubicBezTo>
                  <a:cubicBezTo>
                    <a:pt x="162554" y="235458"/>
                    <a:pt x="235468" y="162563"/>
                    <a:pt x="325117" y="162563"/>
                  </a:cubicBezTo>
                  <a:cubicBezTo>
                    <a:pt x="414766" y="162563"/>
                    <a:pt x="487680" y="235468"/>
                    <a:pt x="487680" y="325126"/>
                  </a:cubicBezTo>
                  <a:cubicBezTo>
                    <a:pt x="487680" y="414785"/>
                    <a:pt x="414766" y="487680"/>
                    <a:pt x="325117"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34" name="Freeform: Shape 33">
              <a:extLst>
                <a:ext uri="{FF2B5EF4-FFF2-40B4-BE49-F238E27FC236}">
                  <a16:creationId xmlns:a16="http://schemas.microsoft.com/office/drawing/2014/main" id="{FEE4C015-D00A-415F-8CAA-3138D1975284}"/>
                </a:ext>
              </a:extLst>
            </p:cNvPr>
            <p:cNvSpPr/>
            <p:nvPr/>
          </p:nvSpPr>
          <p:spPr>
            <a:xfrm>
              <a:off x="6339798" y="4973233"/>
              <a:ext cx="863767" cy="501183"/>
            </a:xfrm>
            <a:custGeom>
              <a:avLst/>
              <a:gdLst>
                <a:gd name="connsiteX0" fmla="*/ 817801 w 863767"/>
                <a:gd name="connsiteY0" fmla="*/ 346669 h 501183"/>
                <a:gd name="connsiteX1" fmla="*/ 116599 w 863767"/>
                <a:gd name="connsiteY1" fmla="*/ 8141 h 501183"/>
                <a:gd name="connsiteX2" fmla="*/ 8091 w 863767"/>
                <a:gd name="connsiteY2" fmla="*/ 46022 h 501183"/>
                <a:gd name="connsiteX3" fmla="*/ 45971 w 863767"/>
                <a:gd name="connsiteY3" fmla="*/ 154531 h 501183"/>
                <a:gd name="connsiteX4" fmla="*/ 747173 w 863767"/>
                <a:gd name="connsiteY4" fmla="*/ 493059 h 501183"/>
                <a:gd name="connsiteX5" fmla="*/ 782445 w 863767"/>
                <a:gd name="connsiteY5" fmla="*/ 501184 h 501183"/>
                <a:gd name="connsiteX6" fmla="*/ 855682 w 863767"/>
                <a:gd name="connsiteY6" fmla="*/ 455178 h 501183"/>
                <a:gd name="connsiteX7" fmla="*/ 817801 w 863767"/>
                <a:gd name="connsiteY7" fmla="*/ 346669 h 50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767" h="501183">
                  <a:moveTo>
                    <a:pt x="817801" y="346669"/>
                  </a:moveTo>
                  <a:lnTo>
                    <a:pt x="116599" y="8141"/>
                  </a:lnTo>
                  <a:cubicBezTo>
                    <a:pt x="76118" y="-11452"/>
                    <a:pt x="27598" y="5541"/>
                    <a:pt x="8091" y="46022"/>
                  </a:cubicBezTo>
                  <a:cubicBezTo>
                    <a:pt x="-11417" y="86417"/>
                    <a:pt x="5566" y="135023"/>
                    <a:pt x="45971" y="154531"/>
                  </a:cubicBezTo>
                  <a:lnTo>
                    <a:pt x="747173" y="493059"/>
                  </a:lnTo>
                  <a:cubicBezTo>
                    <a:pt x="758556" y="498583"/>
                    <a:pt x="770586" y="501184"/>
                    <a:pt x="782445" y="501184"/>
                  </a:cubicBezTo>
                  <a:cubicBezTo>
                    <a:pt x="812677" y="501184"/>
                    <a:pt x="841700" y="484277"/>
                    <a:pt x="855682" y="455178"/>
                  </a:cubicBezTo>
                  <a:cubicBezTo>
                    <a:pt x="875180" y="414773"/>
                    <a:pt x="858197" y="366176"/>
                    <a:pt x="817801" y="346669"/>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35" name="Freeform: Shape 34">
              <a:extLst>
                <a:ext uri="{FF2B5EF4-FFF2-40B4-BE49-F238E27FC236}">
                  <a16:creationId xmlns:a16="http://schemas.microsoft.com/office/drawing/2014/main" id="{FD0BA890-BE67-4BDE-BE76-B41BC7056B95}"/>
                </a:ext>
              </a:extLst>
            </p:cNvPr>
            <p:cNvSpPr/>
            <p:nvPr/>
          </p:nvSpPr>
          <p:spPr>
            <a:xfrm>
              <a:off x="5770883" y="3185159"/>
              <a:ext cx="650233" cy="650233"/>
            </a:xfrm>
            <a:custGeom>
              <a:avLst/>
              <a:gdLst>
                <a:gd name="connsiteX0" fmla="*/ 325117 w 650233"/>
                <a:gd name="connsiteY0" fmla="*/ 0 h 650233"/>
                <a:gd name="connsiteX1" fmla="*/ 0 w 650233"/>
                <a:gd name="connsiteY1" fmla="*/ 325117 h 650233"/>
                <a:gd name="connsiteX2" fmla="*/ 325117 w 650233"/>
                <a:gd name="connsiteY2" fmla="*/ 650234 h 650233"/>
                <a:gd name="connsiteX3" fmla="*/ 650234 w 650233"/>
                <a:gd name="connsiteY3" fmla="*/ 325117 h 650233"/>
                <a:gd name="connsiteX4" fmla="*/ 325117 w 650233"/>
                <a:gd name="connsiteY4" fmla="*/ 0 h 650233"/>
                <a:gd name="connsiteX5" fmla="*/ 325117 w 650233"/>
                <a:gd name="connsiteY5" fmla="*/ 487680 h 650233"/>
                <a:gd name="connsiteX6" fmla="*/ 162554 w 650233"/>
                <a:gd name="connsiteY6" fmla="*/ 325117 h 650233"/>
                <a:gd name="connsiteX7" fmla="*/ 325117 w 650233"/>
                <a:gd name="connsiteY7" fmla="*/ 162554 h 650233"/>
                <a:gd name="connsiteX8" fmla="*/ 487680 w 650233"/>
                <a:gd name="connsiteY8" fmla="*/ 325117 h 650233"/>
                <a:gd name="connsiteX9" fmla="*/ 325117 w 650233"/>
                <a:gd name="connsiteY9" fmla="*/ 487680 h 65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33">
                  <a:moveTo>
                    <a:pt x="325117" y="0"/>
                  </a:moveTo>
                  <a:cubicBezTo>
                    <a:pt x="145809" y="0"/>
                    <a:pt x="0" y="145818"/>
                    <a:pt x="0" y="325117"/>
                  </a:cubicBezTo>
                  <a:cubicBezTo>
                    <a:pt x="0" y="504425"/>
                    <a:pt x="145818" y="650234"/>
                    <a:pt x="325117" y="650234"/>
                  </a:cubicBezTo>
                  <a:cubicBezTo>
                    <a:pt x="504425" y="650234"/>
                    <a:pt x="650234" y="504415"/>
                    <a:pt x="650234" y="325117"/>
                  </a:cubicBezTo>
                  <a:cubicBezTo>
                    <a:pt x="650234" y="145818"/>
                    <a:pt x="504425" y="0"/>
                    <a:pt x="325117" y="0"/>
                  </a:cubicBezTo>
                  <a:close/>
                  <a:moveTo>
                    <a:pt x="325117" y="487680"/>
                  </a:moveTo>
                  <a:cubicBezTo>
                    <a:pt x="235467" y="487680"/>
                    <a:pt x="162554" y="414776"/>
                    <a:pt x="162554" y="325117"/>
                  </a:cubicBezTo>
                  <a:cubicBezTo>
                    <a:pt x="162554" y="235468"/>
                    <a:pt x="235458" y="162554"/>
                    <a:pt x="325117" y="162554"/>
                  </a:cubicBezTo>
                  <a:cubicBezTo>
                    <a:pt x="414766" y="162554"/>
                    <a:pt x="487680" y="235458"/>
                    <a:pt x="487680" y="325117"/>
                  </a:cubicBezTo>
                  <a:cubicBezTo>
                    <a:pt x="487680" y="414776"/>
                    <a:pt x="414766" y="487680"/>
                    <a:pt x="325117"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36" name="Freeform: Shape 35">
              <a:extLst>
                <a:ext uri="{FF2B5EF4-FFF2-40B4-BE49-F238E27FC236}">
                  <a16:creationId xmlns:a16="http://schemas.microsoft.com/office/drawing/2014/main" id="{812660FE-4D67-426A-B2EB-B70E29F94DB6}"/>
                </a:ext>
              </a:extLst>
            </p:cNvPr>
            <p:cNvSpPr/>
            <p:nvPr/>
          </p:nvSpPr>
          <p:spPr>
            <a:xfrm>
              <a:off x="5283179" y="2860087"/>
              <a:ext cx="701240" cy="582332"/>
            </a:xfrm>
            <a:custGeom>
              <a:avLst/>
              <a:gdLst>
                <a:gd name="connsiteX0" fmla="*/ 669927 w 701240"/>
                <a:gd name="connsiteY0" fmla="*/ 436915 h 582332"/>
                <a:gd name="connsiteX1" fmla="*/ 131288 w 701240"/>
                <a:gd name="connsiteY1" fmla="*/ 17100 h 582332"/>
                <a:gd name="connsiteX2" fmla="*/ 17169 w 701240"/>
                <a:gd name="connsiteY2" fmla="*/ 31245 h 582332"/>
                <a:gd name="connsiteX3" fmla="*/ 31314 w 701240"/>
                <a:gd name="connsiteY3" fmla="*/ 145364 h 582332"/>
                <a:gd name="connsiteX4" fmla="*/ 569952 w 701240"/>
                <a:gd name="connsiteY4" fmla="*/ 565179 h 582332"/>
                <a:gd name="connsiteX5" fmla="*/ 619864 w 701240"/>
                <a:gd name="connsiteY5" fmla="*/ 582333 h 582332"/>
                <a:gd name="connsiteX6" fmla="*/ 684072 w 701240"/>
                <a:gd name="connsiteY6" fmla="*/ 551043 h 582332"/>
                <a:gd name="connsiteX7" fmla="*/ 669927 w 701240"/>
                <a:gd name="connsiteY7" fmla="*/ 436915 h 58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1240" h="582332">
                  <a:moveTo>
                    <a:pt x="669927" y="436915"/>
                  </a:moveTo>
                  <a:lnTo>
                    <a:pt x="131288" y="17100"/>
                  </a:lnTo>
                  <a:cubicBezTo>
                    <a:pt x="95846" y="-10293"/>
                    <a:pt x="44811" y="-4197"/>
                    <a:pt x="17169" y="31245"/>
                  </a:cubicBezTo>
                  <a:cubicBezTo>
                    <a:pt x="-10387" y="66688"/>
                    <a:pt x="-4129" y="117723"/>
                    <a:pt x="31314" y="145364"/>
                  </a:cubicBezTo>
                  <a:lnTo>
                    <a:pt x="569952" y="565179"/>
                  </a:lnTo>
                  <a:cubicBezTo>
                    <a:pt x="584830" y="576723"/>
                    <a:pt x="602385" y="582333"/>
                    <a:pt x="619864" y="582333"/>
                  </a:cubicBezTo>
                  <a:cubicBezTo>
                    <a:pt x="644086" y="582333"/>
                    <a:pt x="667984" y="571608"/>
                    <a:pt x="684072" y="551043"/>
                  </a:cubicBezTo>
                  <a:cubicBezTo>
                    <a:pt x="711627" y="515591"/>
                    <a:pt x="705369" y="464547"/>
                    <a:pt x="669927" y="436915"/>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37" name="Freeform: Shape 36">
              <a:extLst>
                <a:ext uri="{FF2B5EF4-FFF2-40B4-BE49-F238E27FC236}">
                  <a16:creationId xmlns:a16="http://schemas.microsoft.com/office/drawing/2014/main" id="{3E4C3B82-E418-40F7-A7D7-B2B339EE2D3D}"/>
                </a:ext>
              </a:extLst>
            </p:cNvPr>
            <p:cNvSpPr/>
            <p:nvPr/>
          </p:nvSpPr>
          <p:spPr>
            <a:xfrm>
              <a:off x="6664956" y="3103883"/>
              <a:ext cx="1788166" cy="1788166"/>
            </a:xfrm>
            <a:custGeom>
              <a:avLst/>
              <a:gdLst>
                <a:gd name="connsiteX0" fmla="*/ 894083 w 1788166"/>
                <a:gd name="connsiteY0" fmla="*/ 0 h 1788166"/>
                <a:gd name="connsiteX1" fmla="*/ 0 w 1788166"/>
                <a:gd name="connsiteY1" fmla="*/ 894083 h 1788166"/>
                <a:gd name="connsiteX2" fmla="*/ 894083 w 1788166"/>
                <a:gd name="connsiteY2" fmla="*/ 1788166 h 1788166"/>
                <a:gd name="connsiteX3" fmla="*/ 1788166 w 1788166"/>
                <a:gd name="connsiteY3" fmla="*/ 894083 h 1788166"/>
                <a:gd name="connsiteX4" fmla="*/ 894083 w 1788166"/>
                <a:gd name="connsiteY4" fmla="*/ 0 h 1788166"/>
                <a:gd name="connsiteX5" fmla="*/ 894083 w 1788166"/>
                <a:gd name="connsiteY5" fmla="*/ 1625594 h 1788166"/>
                <a:gd name="connsiteX6" fmla="*/ 162563 w 1788166"/>
                <a:gd name="connsiteY6" fmla="*/ 894074 h 1788166"/>
                <a:gd name="connsiteX7" fmla="*/ 894083 w 1788166"/>
                <a:gd name="connsiteY7" fmla="*/ 162554 h 1788166"/>
                <a:gd name="connsiteX8" fmla="*/ 1625603 w 1788166"/>
                <a:gd name="connsiteY8" fmla="*/ 894074 h 1788166"/>
                <a:gd name="connsiteX9" fmla="*/ 894083 w 1788166"/>
                <a:gd name="connsiteY9" fmla="*/ 1625594 h 17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8166" h="1788166">
                  <a:moveTo>
                    <a:pt x="894083" y="0"/>
                  </a:moveTo>
                  <a:cubicBezTo>
                    <a:pt x="401117" y="0"/>
                    <a:pt x="0" y="401117"/>
                    <a:pt x="0" y="894083"/>
                  </a:cubicBezTo>
                  <a:cubicBezTo>
                    <a:pt x="0" y="1387050"/>
                    <a:pt x="401117" y="1788166"/>
                    <a:pt x="894083" y="1788166"/>
                  </a:cubicBezTo>
                  <a:cubicBezTo>
                    <a:pt x="1387050" y="1788166"/>
                    <a:pt x="1788166" y="1387050"/>
                    <a:pt x="1788166" y="894083"/>
                  </a:cubicBezTo>
                  <a:cubicBezTo>
                    <a:pt x="1788166" y="401117"/>
                    <a:pt x="1387050" y="0"/>
                    <a:pt x="894083" y="0"/>
                  </a:cubicBezTo>
                  <a:close/>
                  <a:moveTo>
                    <a:pt x="894083" y="1625594"/>
                  </a:moveTo>
                  <a:cubicBezTo>
                    <a:pt x="490690" y="1625594"/>
                    <a:pt x="162563" y="1297467"/>
                    <a:pt x="162563" y="894074"/>
                  </a:cubicBezTo>
                  <a:cubicBezTo>
                    <a:pt x="162563" y="490680"/>
                    <a:pt x="490690" y="162554"/>
                    <a:pt x="894083" y="162554"/>
                  </a:cubicBezTo>
                  <a:cubicBezTo>
                    <a:pt x="1297476" y="162554"/>
                    <a:pt x="1625603" y="490680"/>
                    <a:pt x="1625603" y="894074"/>
                  </a:cubicBezTo>
                  <a:cubicBezTo>
                    <a:pt x="1625603" y="1297467"/>
                    <a:pt x="1297476" y="1625594"/>
                    <a:pt x="894083" y="1625594"/>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38" name="Freeform: Shape 37">
              <a:extLst>
                <a:ext uri="{FF2B5EF4-FFF2-40B4-BE49-F238E27FC236}">
                  <a16:creationId xmlns:a16="http://schemas.microsoft.com/office/drawing/2014/main" id="{17F24915-FDA8-4500-8277-B495098D533A}"/>
                </a:ext>
              </a:extLst>
            </p:cNvPr>
            <p:cNvSpPr/>
            <p:nvPr/>
          </p:nvSpPr>
          <p:spPr>
            <a:xfrm>
              <a:off x="7233923" y="3429000"/>
              <a:ext cx="650233" cy="650233"/>
            </a:xfrm>
            <a:custGeom>
              <a:avLst/>
              <a:gdLst>
                <a:gd name="connsiteX0" fmla="*/ 325117 w 650233"/>
                <a:gd name="connsiteY0" fmla="*/ 0 h 650233"/>
                <a:gd name="connsiteX1" fmla="*/ 0 w 650233"/>
                <a:gd name="connsiteY1" fmla="*/ 325117 h 650233"/>
                <a:gd name="connsiteX2" fmla="*/ 325117 w 650233"/>
                <a:gd name="connsiteY2" fmla="*/ 650234 h 650233"/>
                <a:gd name="connsiteX3" fmla="*/ 650234 w 650233"/>
                <a:gd name="connsiteY3" fmla="*/ 325117 h 650233"/>
                <a:gd name="connsiteX4" fmla="*/ 325117 w 650233"/>
                <a:gd name="connsiteY4" fmla="*/ 0 h 650233"/>
                <a:gd name="connsiteX5" fmla="*/ 325117 w 650233"/>
                <a:gd name="connsiteY5" fmla="*/ 487680 h 650233"/>
                <a:gd name="connsiteX6" fmla="*/ 162553 w 650233"/>
                <a:gd name="connsiteY6" fmla="*/ 325117 h 650233"/>
                <a:gd name="connsiteX7" fmla="*/ 325117 w 650233"/>
                <a:gd name="connsiteY7" fmla="*/ 162554 h 650233"/>
                <a:gd name="connsiteX8" fmla="*/ 487680 w 650233"/>
                <a:gd name="connsiteY8" fmla="*/ 325117 h 650233"/>
                <a:gd name="connsiteX9" fmla="*/ 325117 w 650233"/>
                <a:gd name="connsiteY9" fmla="*/ 487680 h 65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33">
                  <a:moveTo>
                    <a:pt x="325117" y="0"/>
                  </a:moveTo>
                  <a:cubicBezTo>
                    <a:pt x="145809" y="0"/>
                    <a:pt x="0" y="145818"/>
                    <a:pt x="0" y="325117"/>
                  </a:cubicBezTo>
                  <a:cubicBezTo>
                    <a:pt x="0" y="504425"/>
                    <a:pt x="145818" y="650234"/>
                    <a:pt x="325117" y="650234"/>
                  </a:cubicBezTo>
                  <a:cubicBezTo>
                    <a:pt x="504425" y="650234"/>
                    <a:pt x="650234" y="504415"/>
                    <a:pt x="650234" y="325117"/>
                  </a:cubicBezTo>
                  <a:cubicBezTo>
                    <a:pt x="650234" y="145818"/>
                    <a:pt x="504425" y="0"/>
                    <a:pt x="325117" y="0"/>
                  </a:cubicBezTo>
                  <a:close/>
                  <a:moveTo>
                    <a:pt x="325117" y="487680"/>
                  </a:moveTo>
                  <a:cubicBezTo>
                    <a:pt x="235467" y="487680"/>
                    <a:pt x="162553" y="414776"/>
                    <a:pt x="162553" y="325117"/>
                  </a:cubicBezTo>
                  <a:cubicBezTo>
                    <a:pt x="162553" y="235468"/>
                    <a:pt x="235458" y="162554"/>
                    <a:pt x="325117" y="162554"/>
                  </a:cubicBezTo>
                  <a:cubicBezTo>
                    <a:pt x="414766" y="162554"/>
                    <a:pt x="487680" y="235458"/>
                    <a:pt x="487680" y="325117"/>
                  </a:cubicBezTo>
                  <a:cubicBezTo>
                    <a:pt x="487680" y="414776"/>
                    <a:pt x="414766" y="487680"/>
                    <a:pt x="325117"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39" name="Freeform: Shape 38">
              <a:extLst>
                <a:ext uri="{FF2B5EF4-FFF2-40B4-BE49-F238E27FC236}">
                  <a16:creationId xmlns:a16="http://schemas.microsoft.com/office/drawing/2014/main" id="{6A69D969-DD95-44AD-A41D-55A0588E1D6F}"/>
                </a:ext>
              </a:extLst>
            </p:cNvPr>
            <p:cNvSpPr/>
            <p:nvPr/>
          </p:nvSpPr>
          <p:spPr>
            <a:xfrm>
              <a:off x="7071359" y="4241796"/>
              <a:ext cx="975359" cy="650243"/>
            </a:xfrm>
            <a:custGeom>
              <a:avLst/>
              <a:gdLst>
                <a:gd name="connsiteX0" fmla="*/ 723472 w 975359"/>
                <a:gd name="connsiteY0" fmla="*/ 0 h 650243"/>
                <a:gd name="connsiteX1" fmla="*/ 251889 w 975359"/>
                <a:gd name="connsiteY1" fmla="*/ 0 h 650243"/>
                <a:gd name="connsiteX2" fmla="*/ 0 w 975359"/>
                <a:gd name="connsiteY2" fmla="*/ 245059 h 650243"/>
                <a:gd name="connsiteX3" fmla="*/ 0 w 975359"/>
                <a:gd name="connsiteY3" fmla="*/ 459314 h 650243"/>
                <a:gd name="connsiteX4" fmla="*/ 40557 w 975359"/>
                <a:gd name="connsiteY4" fmla="*/ 529704 h 650243"/>
                <a:gd name="connsiteX5" fmla="*/ 487680 w 975359"/>
                <a:gd name="connsiteY5" fmla="*/ 650243 h 650243"/>
                <a:gd name="connsiteX6" fmla="*/ 934803 w 975359"/>
                <a:gd name="connsiteY6" fmla="*/ 529704 h 650243"/>
                <a:gd name="connsiteX7" fmla="*/ 975360 w 975359"/>
                <a:gd name="connsiteY7" fmla="*/ 459400 h 650243"/>
                <a:gd name="connsiteX8" fmla="*/ 975360 w 975359"/>
                <a:gd name="connsiteY8" fmla="*/ 245145 h 650243"/>
                <a:gd name="connsiteX9" fmla="*/ 723472 w 975359"/>
                <a:gd name="connsiteY9" fmla="*/ 0 h 650243"/>
                <a:gd name="connsiteX10" fmla="*/ 812797 w 975359"/>
                <a:gd name="connsiteY10" fmla="*/ 410870 h 650243"/>
                <a:gd name="connsiteX11" fmla="*/ 162554 w 975359"/>
                <a:gd name="connsiteY11" fmla="*/ 410870 h 650243"/>
                <a:gd name="connsiteX12" fmla="*/ 162554 w 975359"/>
                <a:gd name="connsiteY12" fmla="*/ 245145 h 650243"/>
                <a:gd name="connsiteX13" fmla="*/ 251879 w 975359"/>
                <a:gd name="connsiteY13" fmla="*/ 162563 h 650243"/>
                <a:gd name="connsiteX14" fmla="*/ 723462 w 975359"/>
                <a:gd name="connsiteY14" fmla="*/ 162563 h 650243"/>
                <a:gd name="connsiteX15" fmla="*/ 812787 w 975359"/>
                <a:gd name="connsiteY15" fmla="*/ 245145 h 650243"/>
                <a:gd name="connsiteX16" fmla="*/ 812787 w 975359"/>
                <a:gd name="connsiteY16" fmla="*/ 410870 h 650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5359" h="650243">
                  <a:moveTo>
                    <a:pt x="723472" y="0"/>
                  </a:moveTo>
                  <a:lnTo>
                    <a:pt x="251889" y="0"/>
                  </a:lnTo>
                  <a:cubicBezTo>
                    <a:pt x="112986" y="0"/>
                    <a:pt x="0" y="109976"/>
                    <a:pt x="0" y="245059"/>
                  </a:cubicBezTo>
                  <a:lnTo>
                    <a:pt x="0" y="459314"/>
                  </a:lnTo>
                  <a:cubicBezTo>
                    <a:pt x="0" y="488328"/>
                    <a:pt x="15440" y="515150"/>
                    <a:pt x="40557" y="529704"/>
                  </a:cubicBezTo>
                  <a:cubicBezTo>
                    <a:pt x="176784" y="608543"/>
                    <a:pt x="331375" y="650243"/>
                    <a:pt x="487680" y="650243"/>
                  </a:cubicBezTo>
                  <a:cubicBezTo>
                    <a:pt x="643985" y="650243"/>
                    <a:pt x="798576" y="608543"/>
                    <a:pt x="934803" y="529704"/>
                  </a:cubicBezTo>
                  <a:cubicBezTo>
                    <a:pt x="959920" y="515236"/>
                    <a:pt x="975360" y="488328"/>
                    <a:pt x="975360" y="459400"/>
                  </a:cubicBezTo>
                  <a:lnTo>
                    <a:pt x="975360" y="245145"/>
                  </a:lnTo>
                  <a:cubicBezTo>
                    <a:pt x="975360" y="109976"/>
                    <a:pt x="862384" y="0"/>
                    <a:pt x="723472" y="0"/>
                  </a:cubicBezTo>
                  <a:close/>
                  <a:moveTo>
                    <a:pt x="812797" y="410870"/>
                  </a:moveTo>
                  <a:cubicBezTo>
                    <a:pt x="610495" y="511654"/>
                    <a:pt x="364865" y="511654"/>
                    <a:pt x="162554" y="410870"/>
                  </a:cubicBezTo>
                  <a:lnTo>
                    <a:pt x="162554" y="245145"/>
                  </a:lnTo>
                  <a:cubicBezTo>
                    <a:pt x="162554" y="199625"/>
                    <a:pt x="202625" y="162563"/>
                    <a:pt x="251879" y="162563"/>
                  </a:cubicBezTo>
                  <a:lnTo>
                    <a:pt x="723462" y="162563"/>
                  </a:lnTo>
                  <a:cubicBezTo>
                    <a:pt x="772716" y="162563"/>
                    <a:pt x="812787" y="199625"/>
                    <a:pt x="812787" y="245145"/>
                  </a:cubicBezTo>
                  <a:lnTo>
                    <a:pt x="812787" y="41087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0" name="Freeform: Shape 39">
              <a:extLst>
                <a:ext uri="{FF2B5EF4-FFF2-40B4-BE49-F238E27FC236}">
                  <a16:creationId xmlns:a16="http://schemas.microsoft.com/office/drawing/2014/main" id="{3309C836-DD66-4886-8973-B91EB6942683}"/>
                </a:ext>
              </a:extLst>
            </p:cNvPr>
            <p:cNvSpPr/>
            <p:nvPr/>
          </p:nvSpPr>
          <p:spPr>
            <a:xfrm>
              <a:off x="4714236" y="4079243"/>
              <a:ext cx="1788166" cy="1788156"/>
            </a:xfrm>
            <a:custGeom>
              <a:avLst/>
              <a:gdLst>
                <a:gd name="connsiteX0" fmla="*/ 894083 w 1788166"/>
                <a:gd name="connsiteY0" fmla="*/ 0 h 1788156"/>
                <a:gd name="connsiteX1" fmla="*/ 0 w 1788166"/>
                <a:gd name="connsiteY1" fmla="*/ 894083 h 1788156"/>
                <a:gd name="connsiteX2" fmla="*/ 894083 w 1788166"/>
                <a:gd name="connsiteY2" fmla="*/ 1788157 h 1788156"/>
                <a:gd name="connsiteX3" fmla="*/ 1788166 w 1788166"/>
                <a:gd name="connsiteY3" fmla="*/ 894074 h 1788156"/>
                <a:gd name="connsiteX4" fmla="*/ 894083 w 1788166"/>
                <a:gd name="connsiteY4" fmla="*/ 0 h 1788156"/>
                <a:gd name="connsiteX5" fmla="*/ 894083 w 1788166"/>
                <a:gd name="connsiteY5" fmla="*/ 1625594 h 1788156"/>
                <a:gd name="connsiteX6" fmla="*/ 162563 w 1788166"/>
                <a:gd name="connsiteY6" fmla="*/ 894074 h 1788156"/>
                <a:gd name="connsiteX7" fmla="*/ 894083 w 1788166"/>
                <a:gd name="connsiteY7" fmla="*/ 162554 h 1788156"/>
                <a:gd name="connsiteX8" fmla="*/ 1625603 w 1788166"/>
                <a:gd name="connsiteY8" fmla="*/ 894074 h 1788156"/>
                <a:gd name="connsiteX9" fmla="*/ 894083 w 1788166"/>
                <a:gd name="connsiteY9" fmla="*/ 1625594 h 178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8166" h="1788156">
                  <a:moveTo>
                    <a:pt x="894083" y="0"/>
                  </a:moveTo>
                  <a:cubicBezTo>
                    <a:pt x="401117" y="0"/>
                    <a:pt x="0" y="401117"/>
                    <a:pt x="0" y="894083"/>
                  </a:cubicBezTo>
                  <a:cubicBezTo>
                    <a:pt x="0" y="1387050"/>
                    <a:pt x="401117" y="1788157"/>
                    <a:pt x="894083" y="1788157"/>
                  </a:cubicBezTo>
                  <a:cubicBezTo>
                    <a:pt x="1387050" y="1788157"/>
                    <a:pt x="1788166" y="1387040"/>
                    <a:pt x="1788166" y="894074"/>
                  </a:cubicBezTo>
                  <a:cubicBezTo>
                    <a:pt x="1788166" y="401107"/>
                    <a:pt x="1387050" y="0"/>
                    <a:pt x="894083" y="0"/>
                  </a:cubicBezTo>
                  <a:close/>
                  <a:moveTo>
                    <a:pt x="894083" y="1625594"/>
                  </a:moveTo>
                  <a:cubicBezTo>
                    <a:pt x="490690" y="1625594"/>
                    <a:pt x="162563" y="1297467"/>
                    <a:pt x="162563" y="894074"/>
                  </a:cubicBezTo>
                  <a:cubicBezTo>
                    <a:pt x="162563" y="490681"/>
                    <a:pt x="490690" y="162554"/>
                    <a:pt x="894083" y="162554"/>
                  </a:cubicBezTo>
                  <a:cubicBezTo>
                    <a:pt x="1297477" y="162554"/>
                    <a:pt x="1625603" y="490681"/>
                    <a:pt x="1625603" y="894074"/>
                  </a:cubicBezTo>
                  <a:cubicBezTo>
                    <a:pt x="1625603" y="1297467"/>
                    <a:pt x="1297477" y="1625594"/>
                    <a:pt x="894083" y="1625594"/>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 name="Freeform: Shape 40">
              <a:extLst>
                <a:ext uri="{FF2B5EF4-FFF2-40B4-BE49-F238E27FC236}">
                  <a16:creationId xmlns:a16="http://schemas.microsoft.com/office/drawing/2014/main" id="{4691711A-4CD1-4E21-8A15-449691C8CF80}"/>
                </a:ext>
              </a:extLst>
            </p:cNvPr>
            <p:cNvSpPr/>
            <p:nvPr/>
          </p:nvSpPr>
          <p:spPr>
            <a:xfrm>
              <a:off x="5283203" y="4404359"/>
              <a:ext cx="650233" cy="650233"/>
            </a:xfrm>
            <a:custGeom>
              <a:avLst/>
              <a:gdLst>
                <a:gd name="connsiteX0" fmla="*/ 325117 w 650233"/>
                <a:gd name="connsiteY0" fmla="*/ 0 h 650233"/>
                <a:gd name="connsiteX1" fmla="*/ 0 w 650233"/>
                <a:gd name="connsiteY1" fmla="*/ 325117 h 650233"/>
                <a:gd name="connsiteX2" fmla="*/ 325117 w 650233"/>
                <a:gd name="connsiteY2" fmla="*/ 650234 h 650233"/>
                <a:gd name="connsiteX3" fmla="*/ 650234 w 650233"/>
                <a:gd name="connsiteY3" fmla="*/ 325117 h 650233"/>
                <a:gd name="connsiteX4" fmla="*/ 325117 w 650233"/>
                <a:gd name="connsiteY4" fmla="*/ 0 h 650233"/>
                <a:gd name="connsiteX5" fmla="*/ 325117 w 650233"/>
                <a:gd name="connsiteY5" fmla="*/ 487680 h 650233"/>
                <a:gd name="connsiteX6" fmla="*/ 162554 w 650233"/>
                <a:gd name="connsiteY6" fmla="*/ 325117 h 650233"/>
                <a:gd name="connsiteX7" fmla="*/ 325117 w 650233"/>
                <a:gd name="connsiteY7" fmla="*/ 162554 h 650233"/>
                <a:gd name="connsiteX8" fmla="*/ 487680 w 650233"/>
                <a:gd name="connsiteY8" fmla="*/ 325117 h 650233"/>
                <a:gd name="connsiteX9" fmla="*/ 325117 w 650233"/>
                <a:gd name="connsiteY9" fmla="*/ 487680 h 65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33">
                  <a:moveTo>
                    <a:pt x="325117" y="0"/>
                  </a:moveTo>
                  <a:cubicBezTo>
                    <a:pt x="145809" y="0"/>
                    <a:pt x="0" y="145818"/>
                    <a:pt x="0" y="325117"/>
                  </a:cubicBezTo>
                  <a:cubicBezTo>
                    <a:pt x="0" y="504425"/>
                    <a:pt x="145818" y="650234"/>
                    <a:pt x="325117" y="650234"/>
                  </a:cubicBezTo>
                  <a:cubicBezTo>
                    <a:pt x="504415" y="650234"/>
                    <a:pt x="650234" y="504415"/>
                    <a:pt x="650234" y="325117"/>
                  </a:cubicBezTo>
                  <a:cubicBezTo>
                    <a:pt x="650234" y="145818"/>
                    <a:pt x="504425" y="0"/>
                    <a:pt x="325117" y="0"/>
                  </a:cubicBezTo>
                  <a:close/>
                  <a:moveTo>
                    <a:pt x="325117" y="487680"/>
                  </a:moveTo>
                  <a:cubicBezTo>
                    <a:pt x="235467" y="487680"/>
                    <a:pt x="162554" y="414776"/>
                    <a:pt x="162554" y="325117"/>
                  </a:cubicBezTo>
                  <a:cubicBezTo>
                    <a:pt x="162554" y="235468"/>
                    <a:pt x="235458" y="162554"/>
                    <a:pt x="325117" y="162554"/>
                  </a:cubicBezTo>
                  <a:cubicBezTo>
                    <a:pt x="414766" y="162554"/>
                    <a:pt x="487680" y="235458"/>
                    <a:pt x="487680" y="325117"/>
                  </a:cubicBezTo>
                  <a:cubicBezTo>
                    <a:pt x="487680" y="414776"/>
                    <a:pt x="414766" y="487680"/>
                    <a:pt x="325117"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2" name="Freeform: Shape 41">
              <a:extLst>
                <a:ext uri="{FF2B5EF4-FFF2-40B4-BE49-F238E27FC236}">
                  <a16:creationId xmlns:a16="http://schemas.microsoft.com/office/drawing/2014/main" id="{9E5D8225-7DE4-4BFA-B549-52C5AF1484C4}"/>
                </a:ext>
              </a:extLst>
            </p:cNvPr>
            <p:cNvSpPr/>
            <p:nvPr/>
          </p:nvSpPr>
          <p:spPr>
            <a:xfrm>
              <a:off x="5120640" y="5217156"/>
              <a:ext cx="975359" cy="650243"/>
            </a:xfrm>
            <a:custGeom>
              <a:avLst/>
              <a:gdLst>
                <a:gd name="connsiteX0" fmla="*/ 723471 w 975359"/>
                <a:gd name="connsiteY0" fmla="*/ 0 h 650243"/>
                <a:gd name="connsiteX1" fmla="*/ 251889 w 975359"/>
                <a:gd name="connsiteY1" fmla="*/ 0 h 650243"/>
                <a:gd name="connsiteX2" fmla="*/ 0 w 975359"/>
                <a:gd name="connsiteY2" fmla="*/ 245059 h 650243"/>
                <a:gd name="connsiteX3" fmla="*/ 0 w 975359"/>
                <a:gd name="connsiteY3" fmla="*/ 459314 h 650243"/>
                <a:gd name="connsiteX4" fmla="*/ 40557 w 975359"/>
                <a:gd name="connsiteY4" fmla="*/ 529704 h 650243"/>
                <a:gd name="connsiteX5" fmla="*/ 487680 w 975359"/>
                <a:gd name="connsiteY5" fmla="*/ 650243 h 650243"/>
                <a:gd name="connsiteX6" fmla="*/ 934803 w 975359"/>
                <a:gd name="connsiteY6" fmla="*/ 529704 h 650243"/>
                <a:gd name="connsiteX7" fmla="*/ 975360 w 975359"/>
                <a:gd name="connsiteY7" fmla="*/ 459400 h 650243"/>
                <a:gd name="connsiteX8" fmla="*/ 975360 w 975359"/>
                <a:gd name="connsiteY8" fmla="*/ 245145 h 650243"/>
                <a:gd name="connsiteX9" fmla="*/ 723471 w 975359"/>
                <a:gd name="connsiteY9" fmla="*/ 0 h 650243"/>
                <a:gd name="connsiteX10" fmla="*/ 812797 w 975359"/>
                <a:gd name="connsiteY10" fmla="*/ 410870 h 650243"/>
                <a:gd name="connsiteX11" fmla="*/ 162554 w 975359"/>
                <a:gd name="connsiteY11" fmla="*/ 410870 h 650243"/>
                <a:gd name="connsiteX12" fmla="*/ 162554 w 975359"/>
                <a:gd name="connsiteY12" fmla="*/ 245145 h 650243"/>
                <a:gd name="connsiteX13" fmla="*/ 251879 w 975359"/>
                <a:gd name="connsiteY13" fmla="*/ 162563 h 650243"/>
                <a:gd name="connsiteX14" fmla="*/ 723462 w 975359"/>
                <a:gd name="connsiteY14" fmla="*/ 162563 h 650243"/>
                <a:gd name="connsiteX15" fmla="*/ 812787 w 975359"/>
                <a:gd name="connsiteY15" fmla="*/ 245145 h 650243"/>
                <a:gd name="connsiteX16" fmla="*/ 812787 w 975359"/>
                <a:gd name="connsiteY16" fmla="*/ 410870 h 650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5359" h="650243">
                  <a:moveTo>
                    <a:pt x="723471" y="0"/>
                  </a:moveTo>
                  <a:lnTo>
                    <a:pt x="251889" y="0"/>
                  </a:lnTo>
                  <a:cubicBezTo>
                    <a:pt x="112986" y="0"/>
                    <a:pt x="0" y="109976"/>
                    <a:pt x="0" y="245059"/>
                  </a:cubicBezTo>
                  <a:lnTo>
                    <a:pt x="0" y="459314"/>
                  </a:lnTo>
                  <a:cubicBezTo>
                    <a:pt x="0" y="488328"/>
                    <a:pt x="15440" y="515150"/>
                    <a:pt x="40557" y="529704"/>
                  </a:cubicBezTo>
                  <a:cubicBezTo>
                    <a:pt x="176784" y="608543"/>
                    <a:pt x="331375" y="650243"/>
                    <a:pt x="487680" y="650243"/>
                  </a:cubicBezTo>
                  <a:cubicBezTo>
                    <a:pt x="643985" y="650243"/>
                    <a:pt x="798576" y="608543"/>
                    <a:pt x="934803" y="529704"/>
                  </a:cubicBezTo>
                  <a:cubicBezTo>
                    <a:pt x="959920" y="515236"/>
                    <a:pt x="975360" y="488337"/>
                    <a:pt x="975360" y="459400"/>
                  </a:cubicBezTo>
                  <a:lnTo>
                    <a:pt x="975360" y="245145"/>
                  </a:lnTo>
                  <a:cubicBezTo>
                    <a:pt x="975360" y="109976"/>
                    <a:pt x="862384" y="0"/>
                    <a:pt x="723471" y="0"/>
                  </a:cubicBezTo>
                  <a:close/>
                  <a:moveTo>
                    <a:pt x="812797" y="410870"/>
                  </a:moveTo>
                  <a:cubicBezTo>
                    <a:pt x="610486" y="511655"/>
                    <a:pt x="364865" y="511655"/>
                    <a:pt x="162554" y="410870"/>
                  </a:cubicBezTo>
                  <a:lnTo>
                    <a:pt x="162554" y="245145"/>
                  </a:lnTo>
                  <a:cubicBezTo>
                    <a:pt x="162554" y="199625"/>
                    <a:pt x="202625" y="162563"/>
                    <a:pt x="251879" y="162563"/>
                  </a:cubicBezTo>
                  <a:lnTo>
                    <a:pt x="723462" y="162563"/>
                  </a:lnTo>
                  <a:cubicBezTo>
                    <a:pt x="772716" y="162563"/>
                    <a:pt x="812787" y="199625"/>
                    <a:pt x="812787" y="245145"/>
                  </a:cubicBezTo>
                  <a:lnTo>
                    <a:pt x="812787" y="41087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3" name="Freeform: Shape 42">
              <a:extLst>
                <a:ext uri="{FF2B5EF4-FFF2-40B4-BE49-F238E27FC236}">
                  <a16:creationId xmlns:a16="http://schemas.microsoft.com/office/drawing/2014/main" id="{1C692AC8-62CB-43DE-8175-8CFC6C58C106}"/>
                </a:ext>
              </a:extLst>
            </p:cNvPr>
            <p:cNvSpPr/>
            <p:nvPr/>
          </p:nvSpPr>
          <p:spPr>
            <a:xfrm>
              <a:off x="3657600" y="2047236"/>
              <a:ext cx="1788166" cy="1788166"/>
            </a:xfrm>
            <a:custGeom>
              <a:avLst/>
              <a:gdLst>
                <a:gd name="connsiteX0" fmla="*/ 894083 w 1788166"/>
                <a:gd name="connsiteY0" fmla="*/ 0 h 1788166"/>
                <a:gd name="connsiteX1" fmla="*/ 0 w 1788166"/>
                <a:gd name="connsiteY1" fmla="*/ 894083 h 1788166"/>
                <a:gd name="connsiteX2" fmla="*/ 894083 w 1788166"/>
                <a:gd name="connsiteY2" fmla="*/ 1788166 h 1788166"/>
                <a:gd name="connsiteX3" fmla="*/ 1788166 w 1788166"/>
                <a:gd name="connsiteY3" fmla="*/ 894083 h 1788166"/>
                <a:gd name="connsiteX4" fmla="*/ 894083 w 1788166"/>
                <a:gd name="connsiteY4" fmla="*/ 0 h 1788166"/>
                <a:gd name="connsiteX5" fmla="*/ 894083 w 1788166"/>
                <a:gd name="connsiteY5" fmla="*/ 1625603 h 1788166"/>
                <a:gd name="connsiteX6" fmla="*/ 162563 w 1788166"/>
                <a:gd name="connsiteY6" fmla="*/ 894083 h 1788166"/>
                <a:gd name="connsiteX7" fmla="*/ 894083 w 1788166"/>
                <a:gd name="connsiteY7" fmla="*/ 162563 h 1788166"/>
                <a:gd name="connsiteX8" fmla="*/ 1625603 w 1788166"/>
                <a:gd name="connsiteY8" fmla="*/ 894083 h 1788166"/>
                <a:gd name="connsiteX9" fmla="*/ 894083 w 1788166"/>
                <a:gd name="connsiteY9" fmla="*/ 1625603 h 17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8166" h="1788166">
                  <a:moveTo>
                    <a:pt x="894083" y="0"/>
                  </a:moveTo>
                  <a:cubicBezTo>
                    <a:pt x="401117" y="0"/>
                    <a:pt x="0" y="401117"/>
                    <a:pt x="0" y="894083"/>
                  </a:cubicBezTo>
                  <a:cubicBezTo>
                    <a:pt x="0" y="1387050"/>
                    <a:pt x="401117" y="1788166"/>
                    <a:pt x="894083" y="1788166"/>
                  </a:cubicBezTo>
                  <a:cubicBezTo>
                    <a:pt x="1387050" y="1788166"/>
                    <a:pt x="1788166" y="1387050"/>
                    <a:pt x="1788166" y="894083"/>
                  </a:cubicBezTo>
                  <a:cubicBezTo>
                    <a:pt x="1788157" y="401117"/>
                    <a:pt x="1387040" y="0"/>
                    <a:pt x="894083" y="0"/>
                  </a:cubicBezTo>
                  <a:close/>
                  <a:moveTo>
                    <a:pt x="894083" y="1625603"/>
                  </a:moveTo>
                  <a:cubicBezTo>
                    <a:pt x="490690" y="1625603"/>
                    <a:pt x="162563" y="1297477"/>
                    <a:pt x="162563" y="894083"/>
                  </a:cubicBezTo>
                  <a:cubicBezTo>
                    <a:pt x="162563" y="490690"/>
                    <a:pt x="490690" y="162563"/>
                    <a:pt x="894083" y="162563"/>
                  </a:cubicBezTo>
                  <a:cubicBezTo>
                    <a:pt x="1297477" y="162563"/>
                    <a:pt x="1625603" y="490690"/>
                    <a:pt x="1625603" y="894083"/>
                  </a:cubicBezTo>
                  <a:cubicBezTo>
                    <a:pt x="1625603" y="1297477"/>
                    <a:pt x="1297477" y="1625603"/>
                    <a:pt x="894083" y="1625603"/>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4" name="Freeform: Shape 43">
              <a:extLst>
                <a:ext uri="{FF2B5EF4-FFF2-40B4-BE49-F238E27FC236}">
                  <a16:creationId xmlns:a16="http://schemas.microsoft.com/office/drawing/2014/main" id="{066BBACD-795E-4CB5-B0C8-AD39FA22B03D}"/>
                </a:ext>
              </a:extLst>
            </p:cNvPr>
            <p:cNvSpPr/>
            <p:nvPr/>
          </p:nvSpPr>
          <p:spPr>
            <a:xfrm>
              <a:off x="4226566" y="2372363"/>
              <a:ext cx="650233" cy="650233"/>
            </a:xfrm>
            <a:custGeom>
              <a:avLst/>
              <a:gdLst>
                <a:gd name="connsiteX0" fmla="*/ 325117 w 650233"/>
                <a:gd name="connsiteY0" fmla="*/ 0 h 650233"/>
                <a:gd name="connsiteX1" fmla="*/ 0 w 650233"/>
                <a:gd name="connsiteY1" fmla="*/ 325117 h 650233"/>
                <a:gd name="connsiteX2" fmla="*/ 325117 w 650233"/>
                <a:gd name="connsiteY2" fmla="*/ 650234 h 650233"/>
                <a:gd name="connsiteX3" fmla="*/ 650234 w 650233"/>
                <a:gd name="connsiteY3" fmla="*/ 325117 h 650233"/>
                <a:gd name="connsiteX4" fmla="*/ 325117 w 650233"/>
                <a:gd name="connsiteY4" fmla="*/ 0 h 650233"/>
                <a:gd name="connsiteX5" fmla="*/ 325117 w 650233"/>
                <a:gd name="connsiteY5" fmla="*/ 487680 h 650233"/>
                <a:gd name="connsiteX6" fmla="*/ 162554 w 650233"/>
                <a:gd name="connsiteY6" fmla="*/ 325117 h 650233"/>
                <a:gd name="connsiteX7" fmla="*/ 325117 w 650233"/>
                <a:gd name="connsiteY7" fmla="*/ 162554 h 650233"/>
                <a:gd name="connsiteX8" fmla="*/ 487680 w 650233"/>
                <a:gd name="connsiteY8" fmla="*/ 325117 h 650233"/>
                <a:gd name="connsiteX9" fmla="*/ 325117 w 650233"/>
                <a:gd name="connsiteY9" fmla="*/ 487680 h 65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33">
                  <a:moveTo>
                    <a:pt x="325117" y="0"/>
                  </a:moveTo>
                  <a:cubicBezTo>
                    <a:pt x="145809" y="0"/>
                    <a:pt x="0" y="145818"/>
                    <a:pt x="0" y="325117"/>
                  </a:cubicBezTo>
                  <a:cubicBezTo>
                    <a:pt x="0" y="504415"/>
                    <a:pt x="145818" y="650234"/>
                    <a:pt x="325117" y="650234"/>
                  </a:cubicBezTo>
                  <a:cubicBezTo>
                    <a:pt x="504425" y="650234"/>
                    <a:pt x="650234" y="504415"/>
                    <a:pt x="650234" y="325117"/>
                  </a:cubicBezTo>
                  <a:cubicBezTo>
                    <a:pt x="650234" y="145818"/>
                    <a:pt x="504415" y="0"/>
                    <a:pt x="325117" y="0"/>
                  </a:cubicBezTo>
                  <a:close/>
                  <a:moveTo>
                    <a:pt x="325117" y="487680"/>
                  </a:moveTo>
                  <a:cubicBezTo>
                    <a:pt x="235468" y="487680"/>
                    <a:pt x="162554" y="414776"/>
                    <a:pt x="162554" y="325117"/>
                  </a:cubicBezTo>
                  <a:cubicBezTo>
                    <a:pt x="162554" y="235458"/>
                    <a:pt x="235458" y="162554"/>
                    <a:pt x="325117" y="162554"/>
                  </a:cubicBezTo>
                  <a:cubicBezTo>
                    <a:pt x="414766" y="162554"/>
                    <a:pt x="487680" y="235458"/>
                    <a:pt x="487680" y="325117"/>
                  </a:cubicBezTo>
                  <a:cubicBezTo>
                    <a:pt x="487680" y="414776"/>
                    <a:pt x="414766" y="487680"/>
                    <a:pt x="325117"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5" name="Freeform: Shape 44">
              <a:extLst>
                <a:ext uri="{FF2B5EF4-FFF2-40B4-BE49-F238E27FC236}">
                  <a16:creationId xmlns:a16="http://schemas.microsoft.com/office/drawing/2014/main" id="{428AEE1C-1A39-4421-955C-CD72DB4E2F9E}"/>
                </a:ext>
              </a:extLst>
            </p:cNvPr>
            <p:cNvSpPr/>
            <p:nvPr/>
          </p:nvSpPr>
          <p:spPr>
            <a:xfrm>
              <a:off x="4064003" y="3185159"/>
              <a:ext cx="975360" cy="650243"/>
            </a:xfrm>
            <a:custGeom>
              <a:avLst/>
              <a:gdLst>
                <a:gd name="connsiteX0" fmla="*/ 723471 w 975360"/>
                <a:gd name="connsiteY0" fmla="*/ 0 h 650243"/>
                <a:gd name="connsiteX1" fmla="*/ 251889 w 975360"/>
                <a:gd name="connsiteY1" fmla="*/ 0 h 650243"/>
                <a:gd name="connsiteX2" fmla="*/ 0 w 975360"/>
                <a:gd name="connsiteY2" fmla="*/ 245059 h 650243"/>
                <a:gd name="connsiteX3" fmla="*/ 0 w 975360"/>
                <a:gd name="connsiteY3" fmla="*/ 459315 h 650243"/>
                <a:gd name="connsiteX4" fmla="*/ 40557 w 975360"/>
                <a:gd name="connsiteY4" fmla="*/ 529704 h 650243"/>
                <a:gd name="connsiteX5" fmla="*/ 487680 w 975360"/>
                <a:gd name="connsiteY5" fmla="*/ 650243 h 650243"/>
                <a:gd name="connsiteX6" fmla="*/ 934803 w 975360"/>
                <a:gd name="connsiteY6" fmla="*/ 529704 h 650243"/>
                <a:gd name="connsiteX7" fmla="*/ 975360 w 975360"/>
                <a:gd name="connsiteY7" fmla="*/ 459400 h 650243"/>
                <a:gd name="connsiteX8" fmla="*/ 975360 w 975360"/>
                <a:gd name="connsiteY8" fmla="*/ 245145 h 650243"/>
                <a:gd name="connsiteX9" fmla="*/ 723471 w 975360"/>
                <a:gd name="connsiteY9" fmla="*/ 0 h 650243"/>
                <a:gd name="connsiteX10" fmla="*/ 812797 w 975360"/>
                <a:gd name="connsiteY10" fmla="*/ 410871 h 650243"/>
                <a:gd name="connsiteX11" fmla="*/ 162554 w 975360"/>
                <a:gd name="connsiteY11" fmla="*/ 410871 h 650243"/>
                <a:gd name="connsiteX12" fmla="*/ 162554 w 975360"/>
                <a:gd name="connsiteY12" fmla="*/ 245145 h 650243"/>
                <a:gd name="connsiteX13" fmla="*/ 251879 w 975360"/>
                <a:gd name="connsiteY13" fmla="*/ 162563 h 650243"/>
                <a:gd name="connsiteX14" fmla="*/ 723462 w 975360"/>
                <a:gd name="connsiteY14" fmla="*/ 162563 h 650243"/>
                <a:gd name="connsiteX15" fmla="*/ 812787 w 975360"/>
                <a:gd name="connsiteY15" fmla="*/ 245145 h 650243"/>
                <a:gd name="connsiteX16" fmla="*/ 812787 w 975360"/>
                <a:gd name="connsiteY16" fmla="*/ 410871 h 650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5360" h="650243">
                  <a:moveTo>
                    <a:pt x="723471" y="0"/>
                  </a:moveTo>
                  <a:lnTo>
                    <a:pt x="251889" y="0"/>
                  </a:lnTo>
                  <a:cubicBezTo>
                    <a:pt x="112986" y="0"/>
                    <a:pt x="0" y="109976"/>
                    <a:pt x="0" y="245059"/>
                  </a:cubicBezTo>
                  <a:lnTo>
                    <a:pt x="0" y="459315"/>
                  </a:lnTo>
                  <a:cubicBezTo>
                    <a:pt x="0" y="488328"/>
                    <a:pt x="15440" y="515150"/>
                    <a:pt x="40557" y="529704"/>
                  </a:cubicBezTo>
                  <a:cubicBezTo>
                    <a:pt x="176784" y="608543"/>
                    <a:pt x="331375" y="650243"/>
                    <a:pt x="487680" y="650243"/>
                  </a:cubicBezTo>
                  <a:cubicBezTo>
                    <a:pt x="643985" y="650243"/>
                    <a:pt x="798576" y="608543"/>
                    <a:pt x="934803" y="529704"/>
                  </a:cubicBezTo>
                  <a:cubicBezTo>
                    <a:pt x="959920" y="515236"/>
                    <a:pt x="975360" y="488328"/>
                    <a:pt x="975360" y="459400"/>
                  </a:cubicBezTo>
                  <a:lnTo>
                    <a:pt x="975360" y="245145"/>
                  </a:lnTo>
                  <a:cubicBezTo>
                    <a:pt x="975360" y="109976"/>
                    <a:pt x="862375" y="0"/>
                    <a:pt x="723471" y="0"/>
                  </a:cubicBezTo>
                  <a:close/>
                  <a:moveTo>
                    <a:pt x="812797" y="410871"/>
                  </a:moveTo>
                  <a:cubicBezTo>
                    <a:pt x="610495" y="511655"/>
                    <a:pt x="364865" y="511655"/>
                    <a:pt x="162554" y="410871"/>
                  </a:cubicBezTo>
                  <a:lnTo>
                    <a:pt x="162554" y="245145"/>
                  </a:lnTo>
                  <a:cubicBezTo>
                    <a:pt x="162554" y="199625"/>
                    <a:pt x="202625" y="162563"/>
                    <a:pt x="251879" y="162563"/>
                  </a:cubicBezTo>
                  <a:lnTo>
                    <a:pt x="723462" y="162563"/>
                  </a:lnTo>
                  <a:cubicBezTo>
                    <a:pt x="772716" y="162563"/>
                    <a:pt x="812787" y="199625"/>
                    <a:pt x="812787" y="245145"/>
                  </a:cubicBezTo>
                  <a:lnTo>
                    <a:pt x="812787" y="410871"/>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6" name="Freeform: Shape 45">
              <a:extLst>
                <a:ext uri="{FF2B5EF4-FFF2-40B4-BE49-F238E27FC236}">
                  <a16:creationId xmlns:a16="http://schemas.microsoft.com/office/drawing/2014/main" id="{CE1195EA-6A3C-4393-A2FE-02E0B6BDFB6A}"/>
                </a:ext>
              </a:extLst>
            </p:cNvPr>
            <p:cNvSpPr/>
            <p:nvPr/>
          </p:nvSpPr>
          <p:spPr>
            <a:xfrm>
              <a:off x="5608320" y="990600"/>
              <a:ext cx="1788166" cy="1788166"/>
            </a:xfrm>
            <a:custGeom>
              <a:avLst/>
              <a:gdLst>
                <a:gd name="connsiteX0" fmla="*/ 894083 w 1788166"/>
                <a:gd name="connsiteY0" fmla="*/ 0 h 1788166"/>
                <a:gd name="connsiteX1" fmla="*/ 0 w 1788166"/>
                <a:gd name="connsiteY1" fmla="*/ 894083 h 1788166"/>
                <a:gd name="connsiteX2" fmla="*/ 894083 w 1788166"/>
                <a:gd name="connsiteY2" fmla="*/ 1788166 h 1788166"/>
                <a:gd name="connsiteX3" fmla="*/ 1788166 w 1788166"/>
                <a:gd name="connsiteY3" fmla="*/ 894083 h 1788166"/>
                <a:gd name="connsiteX4" fmla="*/ 894083 w 1788166"/>
                <a:gd name="connsiteY4" fmla="*/ 0 h 1788166"/>
                <a:gd name="connsiteX5" fmla="*/ 894083 w 1788166"/>
                <a:gd name="connsiteY5" fmla="*/ 1625603 h 1788166"/>
                <a:gd name="connsiteX6" fmla="*/ 162563 w 1788166"/>
                <a:gd name="connsiteY6" fmla="*/ 894083 h 1788166"/>
                <a:gd name="connsiteX7" fmla="*/ 894083 w 1788166"/>
                <a:gd name="connsiteY7" fmla="*/ 162563 h 1788166"/>
                <a:gd name="connsiteX8" fmla="*/ 1625603 w 1788166"/>
                <a:gd name="connsiteY8" fmla="*/ 894083 h 1788166"/>
                <a:gd name="connsiteX9" fmla="*/ 894083 w 1788166"/>
                <a:gd name="connsiteY9" fmla="*/ 1625603 h 17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8166" h="1788166">
                  <a:moveTo>
                    <a:pt x="894083" y="0"/>
                  </a:moveTo>
                  <a:cubicBezTo>
                    <a:pt x="401117" y="0"/>
                    <a:pt x="0" y="401117"/>
                    <a:pt x="0" y="894083"/>
                  </a:cubicBezTo>
                  <a:cubicBezTo>
                    <a:pt x="0" y="1387050"/>
                    <a:pt x="401117" y="1788166"/>
                    <a:pt x="894083" y="1788166"/>
                  </a:cubicBezTo>
                  <a:cubicBezTo>
                    <a:pt x="1387050" y="1788166"/>
                    <a:pt x="1788166" y="1387050"/>
                    <a:pt x="1788166" y="894083"/>
                  </a:cubicBezTo>
                  <a:cubicBezTo>
                    <a:pt x="1788157" y="401117"/>
                    <a:pt x="1387040" y="0"/>
                    <a:pt x="894083" y="0"/>
                  </a:cubicBezTo>
                  <a:close/>
                  <a:moveTo>
                    <a:pt x="894083" y="1625603"/>
                  </a:moveTo>
                  <a:cubicBezTo>
                    <a:pt x="490690" y="1625603"/>
                    <a:pt x="162563" y="1297477"/>
                    <a:pt x="162563" y="894083"/>
                  </a:cubicBezTo>
                  <a:cubicBezTo>
                    <a:pt x="162563" y="490690"/>
                    <a:pt x="490690" y="162563"/>
                    <a:pt x="894083" y="162563"/>
                  </a:cubicBezTo>
                  <a:cubicBezTo>
                    <a:pt x="1297477" y="162563"/>
                    <a:pt x="1625603" y="490690"/>
                    <a:pt x="1625603" y="894083"/>
                  </a:cubicBezTo>
                  <a:cubicBezTo>
                    <a:pt x="1625603" y="1297477"/>
                    <a:pt x="1297477" y="1625603"/>
                    <a:pt x="894083" y="1625603"/>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7" name="Freeform: Shape 46">
              <a:extLst>
                <a:ext uri="{FF2B5EF4-FFF2-40B4-BE49-F238E27FC236}">
                  <a16:creationId xmlns:a16="http://schemas.microsoft.com/office/drawing/2014/main" id="{2A3FA3F9-52E2-40A4-BFAD-C34A1F13E84B}"/>
                </a:ext>
              </a:extLst>
            </p:cNvPr>
            <p:cNvSpPr/>
            <p:nvPr/>
          </p:nvSpPr>
          <p:spPr>
            <a:xfrm>
              <a:off x="6177286" y="1315716"/>
              <a:ext cx="650233" cy="650233"/>
            </a:xfrm>
            <a:custGeom>
              <a:avLst/>
              <a:gdLst>
                <a:gd name="connsiteX0" fmla="*/ 325117 w 650233"/>
                <a:gd name="connsiteY0" fmla="*/ 0 h 650233"/>
                <a:gd name="connsiteX1" fmla="*/ 0 w 650233"/>
                <a:gd name="connsiteY1" fmla="*/ 325117 h 650233"/>
                <a:gd name="connsiteX2" fmla="*/ 325117 w 650233"/>
                <a:gd name="connsiteY2" fmla="*/ 650234 h 650233"/>
                <a:gd name="connsiteX3" fmla="*/ 650234 w 650233"/>
                <a:gd name="connsiteY3" fmla="*/ 325126 h 650233"/>
                <a:gd name="connsiteX4" fmla="*/ 325117 w 650233"/>
                <a:gd name="connsiteY4" fmla="*/ 0 h 650233"/>
                <a:gd name="connsiteX5" fmla="*/ 325117 w 650233"/>
                <a:gd name="connsiteY5" fmla="*/ 487680 h 650233"/>
                <a:gd name="connsiteX6" fmla="*/ 162554 w 650233"/>
                <a:gd name="connsiteY6" fmla="*/ 325117 h 650233"/>
                <a:gd name="connsiteX7" fmla="*/ 325117 w 650233"/>
                <a:gd name="connsiteY7" fmla="*/ 162554 h 650233"/>
                <a:gd name="connsiteX8" fmla="*/ 487680 w 650233"/>
                <a:gd name="connsiteY8" fmla="*/ 325117 h 650233"/>
                <a:gd name="connsiteX9" fmla="*/ 325117 w 650233"/>
                <a:gd name="connsiteY9" fmla="*/ 487680 h 65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33">
                  <a:moveTo>
                    <a:pt x="325117" y="0"/>
                  </a:moveTo>
                  <a:cubicBezTo>
                    <a:pt x="145809" y="0"/>
                    <a:pt x="0" y="145818"/>
                    <a:pt x="0" y="325117"/>
                  </a:cubicBezTo>
                  <a:cubicBezTo>
                    <a:pt x="0" y="504415"/>
                    <a:pt x="145818" y="650234"/>
                    <a:pt x="325117" y="650234"/>
                  </a:cubicBezTo>
                  <a:cubicBezTo>
                    <a:pt x="504415" y="650234"/>
                    <a:pt x="650234" y="504425"/>
                    <a:pt x="650234" y="325126"/>
                  </a:cubicBezTo>
                  <a:cubicBezTo>
                    <a:pt x="650234" y="145828"/>
                    <a:pt x="504415" y="0"/>
                    <a:pt x="325117" y="0"/>
                  </a:cubicBezTo>
                  <a:close/>
                  <a:moveTo>
                    <a:pt x="325117" y="487680"/>
                  </a:moveTo>
                  <a:cubicBezTo>
                    <a:pt x="235468" y="487680"/>
                    <a:pt x="162554" y="414776"/>
                    <a:pt x="162554" y="325117"/>
                  </a:cubicBezTo>
                  <a:cubicBezTo>
                    <a:pt x="162554" y="235468"/>
                    <a:pt x="235458" y="162554"/>
                    <a:pt x="325117" y="162554"/>
                  </a:cubicBezTo>
                  <a:cubicBezTo>
                    <a:pt x="414776" y="162554"/>
                    <a:pt x="487680" y="235458"/>
                    <a:pt x="487680" y="325117"/>
                  </a:cubicBezTo>
                  <a:cubicBezTo>
                    <a:pt x="487671" y="414776"/>
                    <a:pt x="414766" y="487680"/>
                    <a:pt x="325117"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8" name="Freeform: Shape 47">
              <a:extLst>
                <a:ext uri="{FF2B5EF4-FFF2-40B4-BE49-F238E27FC236}">
                  <a16:creationId xmlns:a16="http://schemas.microsoft.com/office/drawing/2014/main" id="{5B3F92A2-F1DA-4F73-9E39-39650D4CA978}"/>
                </a:ext>
              </a:extLst>
            </p:cNvPr>
            <p:cNvSpPr/>
            <p:nvPr/>
          </p:nvSpPr>
          <p:spPr>
            <a:xfrm>
              <a:off x="6014723" y="2128523"/>
              <a:ext cx="975360" cy="650243"/>
            </a:xfrm>
            <a:custGeom>
              <a:avLst/>
              <a:gdLst>
                <a:gd name="connsiteX0" fmla="*/ 723471 w 975360"/>
                <a:gd name="connsiteY0" fmla="*/ 0 h 650243"/>
                <a:gd name="connsiteX1" fmla="*/ 251889 w 975360"/>
                <a:gd name="connsiteY1" fmla="*/ 0 h 650243"/>
                <a:gd name="connsiteX2" fmla="*/ 0 w 975360"/>
                <a:gd name="connsiteY2" fmla="*/ 245059 h 650243"/>
                <a:gd name="connsiteX3" fmla="*/ 0 w 975360"/>
                <a:gd name="connsiteY3" fmla="*/ 459314 h 650243"/>
                <a:gd name="connsiteX4" fmla="*/ 40558 w 975360"/>
                <a:gd name="connsiteY4" fmla="*/ 529704 h 650243"/>
                <a:gd name="connsiteX5" fmla="*/ 487680 w 975360"/>
                <a:gd name="connsiteY5" fmla="*/ 650243 h 650243"/>
                <a:gd name="connsiteX6" fmla="*/ 934803 w 975360"/>
                <a:gd name="connsiteY6" fmla="*/ 529704 h 650243"/>
                <a:gd name="connsiteX7" fmla="*/ 975360 w 975360"/>
                <a:gd name="connsiteY7" fmla="*/ 459400 h 650243"/>
                <a:gd name="connsiteX8" fmla="*/ 975360 w 975360"/>
                <a:gd name="connsiteY8" fmla="*/ 245145 h 650243"/>
                <a:gd name="connsiteX9" fmla="*/ 723471 w 975360"/>
                <a:gd name="connsiteY9" fmla="*/ 0 h 650243"/>
                <a:gd name="connsiteX10" fmla="*/ 812797 w 975360"/>
                <a:gd name="connsiteY10" fmla="*/ 410870 h 650243"/>
                <a:gd name="connsiteX11" fmla="*/ 162554 w 975360"/>
                <a:gd name="connsiteY11" fmla="*/ 410870 h 650243"/>
                <a:gd name="connsiteX12" fmla="*/ 162554 w 975360"/>
                <a:gd name="connsiteY12" fmla="*/ 245145 h 650243"/>
                <a:gd name="connsiteX13" fmla="*/ 251879 w 975360"/>
                <a:gd name="connsiteY13" fmla="*/ 162563 h 650243"/>
                <a:gd name="connsiteX14" fmla="*/ 723462 w 975360"/>
                <a:gd name="connsiteY14" fmla="*/ 162563 h 650243"/>
                <a:gd name="connsiteX15" fmla="*/ 812787 w 975360"/>
                <a:gd name="connsiteY15" fmla="*/ 245145 h 650243"/>
                <a:gd name="connsiteX16" fmla="*/ 812787 w 975360"/>
                <a:gd name="connsiteY16" fmla="*/ 410870 h 650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5360" h="650243">
                  <a:moveTo>
                    <a:pt x="723471" y="0"/>
                  </a:moveTo>
                  <a:lnTo>
                    <a:pt x="251889" y="0"/>
                  </a:lnTo>
                  <a:cubicBezTo>
                    <a:pt x="112986" y="0"/>
                    <a:pt x="0" y="109976"/>
                    <a:pt x="0" y="245059"/>
                  </a:cubicBezTo>
                  <a:lnTo>
                    <a:pt x="0" y="459314"/>
                  </a:lnTo>
                  <a:cubicBezTo>
                    <a:pt x="0" y="488328"/>
                    <a:pt x="15440" y="515150"/>
                    <a:pt x="40558" y="529704"/>
                  </a:cubicBezTo>
                  <a:cubicBezTo>
                    <a:pt x="176784" y="608543"/>
                    <a:pt x="331375" y="650243"/>
                    <a:pt x="487680" y="650243"/>
                  </a:cubicBezTo>
                  <a:cubicBezTo>
                    <a:pt x="643985" y="650243"/>
                    <a:pt x="798576" y="608543"/>
                    <a:pt x="934803" y="529704"/>
                  </a:cubicBezTo>
                  <a:cubicBezTo>
                    <a:pt x="959920" y="515236"/>
                    <a:pt x="975360" y="488328"/>
                    <a:pt x="975360" y="459400"/>
                  </a:cubicBezTo>
                  <a:lnTo>
                    <a:pt x="975360" y="245145"/>
                  </a:lnTo>
                  <a:cubicBezTo>
                    <a:pt x="975360" y="109966"/>
                    <a:pt x="862375" y="0"/>
                    <a:pt x="723471" y="0"/>
                  </a:cubicBezTo>
                  <a:close/>
                  <a:moveTo>
                    <a:pt x="812797" y="410870"/>
                  </a:moveTo>
                  <a:cubicBezTo>
                    <a:pt x="610495" y="511654"/>
                    <a:pt x="364865" y="511654"/>
                    <a:pt x="162554" y="410870"/>
                  </a:cubicBezTo>
                  <a:lnTo>
                    <a:pt x="162554" y="245145"/>
                  </a:lnTo>
                  <a:cubicBezTo>
                    <a:pt x="162554" y="199625"/>
                    <a:pt x="202625" y="162563"/>
                    <a:pt x="251879" y="162563"/>
                  </a:cubicBezTo>
                  <a:lnTo>
                    <a:pt x="723462" y="162563"/>
                  </a:lnTo>
                  <a:cubicBezTo>
                    <a:pt x="772716" y="162563"/>
                    <a:pt x="812787" y="199625"/>
                    <a:pt x="812787" y="245145"/>
                  </a:cubicBezTo>
                  <a:lnTo>
                    <a:pt x="812787" y="41087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9" name="Freeform: Shape 48">
              <a:extLst>
                <a:ext uri="{FF2B5EF4-FFF2-40B4-BE49-F238E27FC236}">
                  <a16:creationId xmlns:a16="http://schemas.microsoft.com/office/drawing/2014/main" id="{B3DB8192-975E-432F-A02C-3B1B987BCAA6}"/>
                </a:ext>
              </a:extLst>
            </p:cNvPr>
            <p:cNvSpPr/>
            <p:nvPr/>
          </p:nvSpPr>
          <p:spPr>
            <a:xfrm>
              <a:off x="5045115" y="1803400"/>
              <a:ext cx="725860" cy="644553"/>
            </a:xfrm>
            <a:custGeom>
              <a:avLst/>
              <a:gdLst>
                <a:gd name="connsiteX0" fmla="*/ 706336 w 725860"/>
                <a:gd name="connsiteY0" fmla="*/ 28362 h 644553"/>
                <a:gd name="connsiteX1" fmla="*/ 591732 w 725860"/>
                <a:gd name="connsiteY1" fmla="*/ 19503 h 644553"/>
                <a:gd name="connsiteX2" fmla="*/ 28461 w 725860"/>
                <a:gd name="connsiteY2" fmla="*/ 501497 h 644553"/>
                <a:gd name="connsiteX3" fmla="*/ 19517 w 725860"/>
                <a:gd name="connsiteY3" fmla="*/ 616102 h 644553"/>
                <a:gd name="connsiteX4" fmla="*/ 81287 w 725860"/>
                <a:gd name="connsiteY4" fmla="*/ 644553 h 644553"/>
                <a:gd name="connsiteX5" fmla="*/ 134122 w 725860"/>
                <a:gd name="connsiteY5" fmla="*/ 624960 h 644553"/>
                <a:gd name="connsiteX6" fmla="*/ 697393 w 725860"/>
                <a:gd name="connsiteY6" fmla="*/ 142967 h 644553"/>
                <a:gd name="connsiteX7" fmla="*/ 706336 w 725860"/>
                <a:gd name="connsiteY7" fmla="*/ 28362 h 644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5860" h="644553">
                  <a:moveTo>
                    <a:pt x="706336" y="28362"/>
                  </a:moveTo>
                  <a:cubicBezTo>
                    <a:pt x="677161" y="-5614"/>
                    <a:pt x="625869" y="-9681"/>
                    <a:pt x="591732" y="19503"/>
                  </a:cubicBezTo>
                  <a:lnTo>
                    <a:pt x="28461" y="501497"/>
                  </a:lnTo>
                  <a:cubicBezTo>
                    <a:pt x="-5676" y="530672"/>
                    <a:pt x="-9658" y="581964"/>
                    <a:pt x="19517" y="616102"/>
                  </a:cubicBezTo>
                  <a:cubicBezTo>
                    <a:pt x="35615" y="634876"/>
                    <a:pt x="58370" y="644553"/>
                    <a:pt x="81287" y="644553"/>
                  </a:cubicBezTo>
                  <a:cubicBezTo>
                    <a:pt x="99984" y="644553"/>
                    <a:pt x="118758" y="638133"/>
                    <a:pt x="134122" y="624960"/>
                  </a:cubicBezTo>
                  <a:lnTo>
                    <a:pt x="697393" y="142967"/>
                  </a:lnTo>
                  <a:cubicBezTo>
                    <a:pt x="731540" y="113791"/>
                    <a:pt x="735521" y="62499"/>
                    <a:pt x="706336" y="28362"/>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50" name="Freeform: Shape 49">
              <a:extLst>
                <a:ext uri="{FF2B5EF4-FFF2-40B4-BE49-F238E27FC236}">
                  <a16:creationId xmlns:a16="http://schemas.microsoft.com/office/drawing/2014/main" id="{4C354BCF-B1EB-4E6B-915F-D280B077A6D1}"/>
                </a:ext>
              </a:extLst>
            </p:cNvPr>
            <p:cNvSpPr/>
            <p:nvPr/>
          </p:nvSpPr>
          <p:spPr>
            <a:xfrm>
              <a:off x="6908797" y="2453736"/>
              <a:ext cx="650237" cy="812700"/>
            </a:xfrm>
            <a:custGeom>
              <a:avLst/>
              <a:gdLst>
                <a:gd name="connsiteX0" fmla="*/ 633984 w 650237"/>
                <a:gd name="connsiteY0" fmla="*/ 682742 h 812700"/>
                <a:gd name="connsiteX1" fmla="*/ 146304 w 650237"/>
                <a:gd name="connsiteY1" fmla="*/ 32498 h 812700"/>
                <a:gd name="connsiteX2" fmla="*/ 32509 w 650237"/>
                <a:gd name="connsiteY2" fmla="*/ 16239 h 812700"/>
                <a:gd name="connsiteX3" fmla="*/ 16249 w 650237"/>
                <a:gd name="connsiteY3" fmla="*/ 129949 h 812700"/>
                <a:gd name="connsiteX4" fmla="*/ 503930 w 650237"/>
                <a:gd name="connsiteY4" fmla="*/ 780192 h 812700"/>
                <a:gd name="connsiteX5" fmla="*/ 569033 w 650237"/>
                <a:gd name="connsiteY5" fmla="*/ 812701 h 812700"/>
                <a:gd name="connsiteX6" fmla="*/ 617725 w 650237"/>
                <a:gd name="connsiteY6" fmla="*/ 796441 h 812700"/>
                <a:gd name="connsiteX7" fmla="*/ 633984 w 650237"/>
                <a:gd name="connsiteY7" fmla="*/ 682742 h 81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237" h="812700">
                  <a:moveTo>
                    <a:pt x="633984" y="682742"/>
                  </a:moveTo>
                  <a:lnTo>
                    <a:pt x="146304" y="32498"/>
                  </a:lnTo>
                  <a:cubicBezTo>
                    <a:pt x="119396" y="-3506"/>
                    <a:pt x="68437" y="-10583"/>
                    <a:pt x="32509" y="16239"/>
                  </a:cubicBezTo>
                  <a:cubicBezTo>
                    <a:pt x="-3420" y="43147"/>
                    <a:pt x="-10649" y="94106"/>
                    <a:pt x="16249" y="129949"/>
                  </a:cubicBezTo>
                  <a:lnTo>
                    <a:pt x="503930" y="780192"/>
                  </a:lnTo>
                  <a:cubicBezTo>
                    <a:pt x="519941" y="801490"/>
                    <a:pt x="544325" y="812701"/>
                    <a:pt x="569033" y="812701"/>
                  </a:cubicBezTo>
                  <a:cubicBezTo>
                    <a:pt x="585940" y="812701"/>
                    <a:pt x="603094" y="807414"/>
                    <a:pt x="617725" y="796441"/>
                  </a:cubicBezTo>
                  <a:cubicBezTo>
                    <a:pt x="653653" y="769543"/>
                    <a:pt x="660892" y="718584"/>
                    <a:pt x="633984" y="682742"/>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51" name="Freeform: Shape 50">
              <a:extLst>
                <a:ext uri="{FF2B5EF4-FFF2-40B4-BE49-F238E27FC236}">
                  <a16:creationId xmlns:a16="http://schemas.microsoft.com/office/drawing/2014/main" id="{0797B93A-6D46-458E-B6CE-E220A94BE0EB}"/>
                </a:ext>
              </a:extLst>
            </p:cNvPr>
            <p:cNvSpPr/>
            <p:nvPr/>
          </p:nvSpPr>
          <p:spPr>
            <a:xfrm>
              <a:off x="6275384" y="4234243"/>
              <a:ext cx="616585" cy="502948"/>
            </a:xfrm>
            <a:custGeom>
              <a:avLst/>
              <a:gdLst>
                <a:gd name="connsiteX0" fmla="*/ 600332 w 616585"/>
                <a:gd name="connsiteY0" fmla="*/ 32509 h 502948"/>
                <a:gd name="connsiteX1" fmla="*/ 486537 w 616585"/>
                <a:gd name="connsiteY1" fmla="*/ 16249 h 502948"/>
                <a:gd name="connsiteX2" fmla="*/ 32509 w 616585"/>
                <a:gd name="connsiteY2" fmla="*/ 356730 h 502948"/>
                <a:gd name="connsiteX3" fmla="*/ 16249 w 616585"/>
                <a:gd name="connsiteY3" fmla="*/ 470439 h 502948"/>
                <a:gd name="connsiteX4" fmla="*/ 81353 w 616585"/>
                <a:gd name="connsiteY4" fmla="*/ 502948 h 502948"/>
                <a:gd name="connsiteX5" fmla="*/ 130045 w 616585"/>
                <a:gd name="connsiteY5" fmla="*/ 486689 h 502948"/>
                <a:gd name="connsiteX6" fmla="*/ 584073 w 616585"/>
                <a:gd name="connsiteY6" fmla="*/ 146209 h 502948"/>
                <a:gd name="connsiteX7" fmla="*/ 600332 w 616585"/>
                <a:gd name="connsiteY7" fmla="*/ 32509 h 502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6585" h="502948">
                  <a:moveTo>
                    <a:pt x="600332" y="32509"/>
                  </a:moveTo>
                  <a:cubicBezTo>
                    <a:pt x="573424" y="-3420"/>
                    <a:pt x="522465" y="-10649"/>
                    <a:pt x="486537" y="16249"/>
                  </a:cubicBezTo>
                  <a:lnTo>
                    <a:pt x="32509" y="356730"/>
                  </a:lnTo>
                  <a:cubicBezTo>
                    <a:pt x="-3420" y="383638"/>
                    <a:pt x="-10649" y="434597"/>
                    <a:pt x="16249" y="470439"/>
                  </a:cubicBezTo>
                  <a:cubicBezTo>
                    <a:pt x="32261" y="491737"/>
                    <a:pt x="56645" y="502948"/>
                    <a:pt x="81353" y="502948"/>
                  </a:cubicBezTo>
                  <a:cubicBezTo>
                    <a:pt x="98336" y="502948"/>
                    <a:pt x="115405" y="497586"/>
                    <a:pt x="130045" y="486689"/>
                  </a:cubicBezTo>
                  <a:lnTo>
                    <a:pt x="584073" y="146209"/>
                  </a:lnTo>
                  <a:cubicBezTo>
                    <a:pt x="620001" y="119319"/>
                    <a:pt x="627240" y="68351"/>
                    <a:pt x="600332" y="32509"/>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52" name="Freeform: Shape 51">
              <a:extLst>
                <a:ext uri="{FF2B5EF4-FFF2-40B4-BE49-F238E27FC236}">
                  <a16:creationId xmlns:a16="http://schemas.microsoft.com/office/drawing/2014/main" id="{4E004B31-18B7-4F39-B358-CF524697F930}"/>
                </a:ext>
              </a:extLst>
            </p:cNvPr>
            <p:cNvSpPr/>
            <p:nvPr/>
          </p:nvSpPr>
          <p:spPr>
            <a:xfrm>
              <a:off x="4145280" y="4892040"/>
              <a:ext cx="731510" cy="162553"/>
            </a:xfrm>
            <a:custGeom>
              <a:avLst/>
              <a:gdLst>
                <a:gd name="connsiteX0" fmla="*/ 650243 w 731510"/>
                <a:gd name="connsiteY0" fmla="*/ 0 h 162553"/>
                <a:gd name="connsiteX1" fmla="*/ 81277 w 731510"/>
                <a:gd name="connsiteY1" fmla="*/ 0 h 162553"/>
                <a:gd name="connsiteX2" fmla="*/ 0 w 731510"/>
                <a:gd name="connsiteY2" fmla="*/ 81277 h 162553"/>
                <a:gd name="connsiteX3" fmla="*/ 81277 w 731510"/>
                <a:gd name="connsiteY3" fmla="*/ 162553 h 162553"/>
                <a:gd name="connsiteX4" fmla="*/ 650234 w 731510"/>
                <a:gd name="connsiteY4" fmla="*/ 162553 h 162553"/>
                <a:gd name="connsiteX5" fmla="*/ 731511 w 731510"/>
                <a:gd name="connsiteY5" fmla="*/ 81277 h 162553"/>
                <a:gd name="connsiteX6" fmla="*/ 650243 w 731510"/>
                <a:gd name="connsiteY6" fmla="*/ 0 h 16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10" h="162553">
                  <a:moveTo>
                    <a:pt x="650243" y="0"/>
                  </a:moveTo>
                  <a:lnTo>
                    <a:pt x="81277" y="0"/>
                  </a:lnTo>
                  <a:cubicBezTo>
                    <a:pt x="36414" y="0"/>
                    <a:pt x="0" y="36328"/>
                    <a:pt x="0" y="81277"/>
                  </a:cubicBezTo>
                  <a:cubicBezTo>
                    <a:pt x="0" y="126225"/>
                    <a:pt x="36414" y="162553"/>
                    <a:pt x="81277" y="162553"/>
                  </a:cubicBezTo>
                  <a:lnTo>
                    <a:pt x="650234" y="162553"/>
                  </a:lnTo>
                  <a:cubicBezTo>
                    <a:pt x="695096" y="162553"/>
                    <a:pt x="731511" y="126225"/>
                    <a:pt x="731511" y="81277"/>
                  </a:cubicBezTo>
                  <a:cubicBezTo>
                    <a:pt x="731511" y="36328"/>
                    <a:pt x="695106" y="0"/>
                    <a:pt x="650243" y="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53" name="Freeform: Shape 52">
              <a:extLst>
                <a:ext uri="{FF2B5EF4-FFF2-40B4-BE49-F238E27FC236}">
                  <a16:creationId xmlns:a16="http://schemas.microsoft.com/office/drawing/2014/main" id="{C4D08655-D697-455F-A10F-099A2E527235}"/>
                </a:ext>
              </a:extLst>
            </p:cNvPr>
            <p:cNvSpPr/>
            <p:nvPr/>
          </p:nvSpPr>
          <p:spPr>
            <a:xfrm>
              <a:off x="4226556" y="990600"/>
              <a:ext cx="650233" cy="650233"/>
            </a:xfrm>
            <a:custGeom>
              <a:avLst/>
              <a:gdLst>
                <a:gd name="connsiteX0" fmla="*/ 325126 w 650233"/>
                <a:gd name="connsiteY0" fmla="*/ 0 h 650233"/>
                <a:gd name="connsiteX1" fmla="*/ 0 w 650233"/>
                <a:gd name="connsiteY1" fmla="*/ 325117 h 650233"/>
                <a:gd name="connsiteX2" fmla="*/ 325117 w 650233"/>
                <a:gd name="connsiteY2" fmla="*/ 650234 h 650233"/>
                <a:gd name="connsiteX3" fmla="*/ 650234 w 650233"/>
                <a:gd name="connsiteY3" fmla="*/ 325117 h 650233"/>
                <a:gd name="connsiteX4" fmla="*/ 325126 w 650233"/>
                <a:gd name="connsiteY4" fmla="*/ 0 h 650233"/>
                <a:gd name="connsiteX5" fmla="*/ 325126 w 650233"/>
                <a:gd name="connsiteY5" fmla="*/ 487680 h 650233"/>
                <a:gd name="connsiteX6" fmla="*/ 162563 w 650233"/>
                <a:gd name="connsiteY6" fmla="*/ 325117 h 650233"/>
                <a:gd name="connsiteX7" fmla="*/ 325126 w 650233"/>
                <a:gd name="connsiteY7" fmla="*/ 162554 h 650233"/>
                <a:gd name="connsiteX8" fmla="*/ 487690 w 650233"/>
                <a:gd name="connsiteY8" fmla="*/ 325117 h 650233"/>
                <a:gd name="connsiteX9" fmla="*/ 325126 w 650233"/>
                <a:gd name="connsiteY9" fmla="*/ 487680 h 65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33">
                  <a:moveTo>
                    <a:pt x="325126" y="0"/>
                  </a:moveTo>
                  <a:cubicBezTo>
                    <a:pt x="145818" y="0"/>
                    <a:pt x="0" y="145818"/>
                    <a:pt x="0" y="325117"/>
                  </a:cubicBezTo>
                  <a:cubicBezTo>
                    <a:pt x="0" y="504425"/>
                    <a:pt x="145818" y="650234"/>
                    <a:pt x="325117" y="650234"/>
                  </a:cubicBezTo>
                  <a:cubicBezTo>
                    <a:pt x="504425" y="650234"/>
                    <a:pt x="650234" y="504415"/>
                    <a:pt x="650234" y="325117"/>
                  </a:cubicBezTo>
                  <a:cubicBezTo>
                    <a:pt x="650243" y="145818"/>
                    <a:pt x="504425" y="0"/>
                    <a:pt x="325126" y="0"/>
                  </a:cubicBezTo>
                  <a:close/>
                  <a:moveTo>
                    <a:pt x="325126" y="487680"/>
                  </a:moveTo>
                  <a:cubicBezTo>
                    <a:pt x="235477" y="487680"/>
                    <a:pt x="162563" y="414776"/>
                    <a:pt x="162563" y="325117"/>
                  </a:cubicBezTo>
                  <a:cubicBezTo>
                    <a:pt x="162563" y="235468"/>
                    <a:pt x="235468" y="162554"/>
                    <a:pt x="325126" y="162554"/>
                  </a:cubicBezTo>
                  <a:cubicBezTo>
                    <a:pt x="414776" y="162554"/>
                    <a:pt x="487690" y="235458"/>
                    <a:pt x="487690" y="325117"/>
                  </a:cubicBezTo>
                  <a:cubicBezTo>
                    <a:pt x="487680" y="414776"/>
                    <a:pt x="414776" y="487680"/>
                    <a:pt x="325126"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54" name="Freeform: Shape 53">
              <a:extLst>
                <a:ext uri="{FF2B5EF4-FFF2-40B4-BE49-F238E27FC236}">
                  <a16:creationId xmlns:a16="http://schemas.microsoft.com/office/drawing/2014/main" id="{381DD628-09F0-4E78-B6C7-3399491396CC}"/>
                </a:ext>
              </a:extLst>
            </p:cNvPr>
            <p:cNvSpPr/>
            <p:nvPr/>
          </p:nvSpPr>
          <p:spPr>
            <a:xfrm>
              <a:off x="4470406" y="1478280"/>
              <a:ext cx="162553" cy="731510"/>
            </a:xfrm>
            <a:custGeom>
              <a:avLst/>
              <a:gdLst>
                <a:gd name="connsiteX0" fmla="*/ 81277 w 162553"/>
                <a:gd name="connsiteY0" fmla="*/ 0 h 731510"/>
                <a:gd name="connsiteX1" fmla="*/ 0 w 162553"/>
                <a:gd name="connsiteY1" fmla="*/ 81277 h 731510"/>
                <a:gd name="connsiteX2" fmla="*/ 0 w 162553"/>
                <a:gd name="connsiteY2" fmla="*/ 650234 h 731510"/>
                <a:gd name="connsiteX3" fmla="*/ 81277 w 162553"/>
                <a:gd name="connsiteY3" fmla="*/ 731511 h 731510"/>
                <a:gd name="connsiteX4" fmla="*/ 162554 w 162553"/>
                <a:gd name="connsiteY4" fmla="*/ 650234 h 731510"/>
                <a:gd name="connsiteX5" fmla="*/ 162554 w 162553"/>
                <a:gd name="connsiteY5" fmla="*/ 81277 h 731510"/>
                <a:gd name="connsiteX6" fmla="*/ 81277 w 162553"/>
                <a:gd name="connsiteY6" fmla="*/ 0 h 73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53" h="731510">
                  <a:moveTo>
                    <a:pt x="81277" y="0"/>
                  </a:moveTo>
                  <a:cubicBezTo>
                    <a:pt x="36414" y="0"/>
                    <a:pt x="0" y="36328"/>
                    <a:pt x="0" y="81277"/>
                  </a:cubicBezTo>
                  <a:lnTo>
                    <a:pt x="0" y="650234"/>
                  </a:lnTo>
                  <a:cubicBezTo>
                    <a:pt x="0" y="695182"/>
                    <a:pt x="36414" y="731511"/>
                    <a:pt x="81277" y="731511"/>
                  </a:cubicBezTo>
                  <a:cubicBezTo>
                    <a:pt x="126140" y="731511"/>
                    <a:pt x="162554" y="695182"/>
                    <a:pt x="162554" y="650234"/>
                  </a:cubicBezTo>
                  <a:lnTo>
                    <a:pt x="162554" y="81277"/>
                  </a:lnTo>
                  <a:cubicBezTo>
                    <a:pt x="162554" y="36328"/>
                    <a:pt x="126140" y="0"/>
                    <a:pt x="81277" y="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grpSp>
      <p:sp>
        <p:nvSpPr>
          <p:cNvPr id="6" name="Footer Placeholder 1">
            <a:extLst>
              <a:ext uri="{FF2B5EF4-FFF2-40B4-BE49-F238E27FC236}">
                <a16:creationId xmlns:a16="http://schemas.microsoft.com/office/drawing/2014/main" id="{4C6E2076-3407-4969-A6D7-3213D18F25AE}"/>
              </a:ext>
            </a:extLst>
          </p:cNvPr>
          <p:cNvSpPr txBox="1">
            <a:spLocks/>
          </p:cNvSpPr>
          <p:nvPr/>
        </p:nvSpPr>
        <p:spPr>
          <a:xfrm>
            <a:off x="241113" y="63752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800" dirty="0">
                <a:solidFill>
                  <a:schemeClr val="bg1"/>
                </a:solidFill>
                <a:ea typeface="Helvetica Neue" panose="02000503000000020004" pitchFamily="2" charset="0"/>
                <a:cs typeface="Helvetica Neue" panose="02000503000000020004" pitchFamily="2" charset="0"/>
              </a:rPr>
              <a:t>Verb Technology Company, Inc</a:t>
            </a:r>
            <a:r>
              <a:rPr lang="en-US" sz="800" dirty="0">
                <a:solidFill>
                  <a:schemeClr val="bg1"/>
                </a:solidFill>
                <a:ea typeface="Helvetica Neue Light" panose="02000403000000020004" pitchFamily="2" charset="0"/>
                <a:cs typeface="Open Sans" panose="020B0606030504020204" pitchFamily="34" charset="0"/>
              </a:rPr>
              <a:t>. (NASDAQ: VERB) © 2021</a:t>
            </a:r>
          </a:p>
        </p:txBody>
      </p:sp>
      <p:sp>
        <p:nvSpPr>
          <p:cNvPr id="55" name="TextBox 54">
            <a:extLst>
              <a:ext uri="{FF2B5EF4-FFF2-40B4-BE49-F238E27FC236}">
                <a16:creationId xmlns:a16="http://schemas.microsoft.com/office/drawing/2014/main" id="{77798F79-CCF1-414F-A6CC-6E920F0B9116}"/>
              </a:ext>
            </a:extLst>
          </p:cNvPr>
          <p:cNvSpPr txBox="1"/>
          <p:nvPr/>
        </p:nvSpPr>
        <p:spPr>
          <a:xfrm>
            <a:off x="3098910" y="109255"/>
            <a:ext cx="2388642" cy="830997"/>
          </a:xfrm>
          <a:prstGeom prst="rect">
            <a:avLst/>
          </a:prstGeom>
          <a:solidFill>
            <a:schemeClr val="bg1"/>
          </a:solidFill>
        </p:spPr>
        <p:txBody>
          <a:bodyPr wrap="square" rtlCol="0">
            <a:spAutoFit/>
          </a:bodyPr>
          <a:lstStyle/>
          <a:p>
            <a:r>
              <a:rPr lang="en-US" sz="4800" b="1" dirty="0">
                <a:solidFill>
                  <a:srgbClr val="9376FB"/>
                </a:solidFill>
                <a:latin typeface="Helvetica Neue" panose="02000503000000020004" pitchFamily="2" charset="0"/>
                <a:ea typeface="Helvetica Neue" panose="02000503000000020004" pitchFamily="2" charset="0"/>
                <a:cs typeface="Helvetica Neue" panose="02000503000000020004" pitchFamily="2" charset="0"/>
              </a:rPr>
              <a:t>T</a:t>
            </a:r>
            <a:r>
              <a:rPr lang="en-US" sz="4800" b="1" dirty="0">
                <a:solidFill>
                  <a:srgbClr val="888CFC"/>
                </a:solidFill>
                <a:latin typeface="Helvetica Neue" panose="02000503000000020004" pitchFamily="2" charset="0"/>
                <a:ea typeface="Helvetica Neue" panose="02000503000000020004" pitchFamily="2" charset="0"/>
                <a:cs typeface="Helvetica Neue" panose="02000503000000020004" pitchFamily="2" charset="0"/>
              </a:rPr>
              <a:t>E</a:t>
            </a:r>
            <a:r>
              <a:rPr lang="en-US" sz="4800" b="1" dirty="0">
                <a:solidFill>
                  <a:srgbClr val="7E95FC"/>
                </a:solidFill>
                <a:latin typeface="Helvetica Neue" panose="02000503000000020004" pitchFamily="2" charset="0"/>
                <a:ea typeface="Helvetica Neue" panose="02000503000000020004" pitchFamily="2" charset="0"/>
                <a:cs typeface="Helvetica Neue" panose="02000503000000020004" pitchFamily="2" charset="0"/>
              </a:rPr>
              <a:t>A</a:t>
            </a:r>
            <a:r>
              <a:rPr lang="en-US" sz="4800" b="1" dirty="0">
                <a:solidFill>
                  <a:srgbClr val="7899FC"/>
                </a:solidFill>
                <a:latin typeface="Helvetica Neue" panose="02000503000000020004" pitchFamily="2" charset="0"/>
                <a:ea typeface="Helvetica Neue" panose="02000503000000020004" pitchFamily="2" charset="0"/>
                <a:cs typeface="Helvetica Neue" panose="02000503000000020004" pitchFamily="2" charset="0"/>
              </a:rPr>
              <a:t>M</a:t>
            </a:r>
            <a:r>
              <a:rPr lang="en-US" sz="4800" b="1" dirty="0">
                <a:solidFill>
                  <a:srgbClr val="5BA1FC"/>
                </a:solidFill>
                <a:latin typeface="Helvetica Neue" panose="02000503000000020004" pitchFamily="2" charset="0"/>
                <a:ea typeface="Helvetica Neue" panose="02000503000000020004" pitchFamily="2" charset="0"/>
                <a:cs typeface="Helvetica Neue" panose="02000503000000020004" pitchFamily="2" charset="0"/>
              </a:rPr>
              <a:t>S</a:t>
            </a:r>
          </a:p>
        </p:txBody>
      </p:sp>
      <p:pic>
        <p:nvPicPr>
          <p:cNvPr id="56" name="Picture 55" descr="Logo&#10;&#10;Description automatically generated">
            <a:extLst>
              <a:ext uri="{FF2B5EF4-FFF2-40B4-BE49-F238E27FC236}">
                <a16:creationId xmlns:a16="http://schemas.microsoft.com/office/drawing/2014/main" id="{8087E539-56E9-AD45-B48C-0609CE6BE4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6315" y="215396"/>
            <a:ext cx="1804395" cy="601465"/>
          </a:xfrm>
          <a:prstGeom prst="rect">
            <a:avLst/>
          </a:prstGeom>
          <a:solidFill>
            <a:schemeClr val="bg1"/>
          </a:solidFill>
        </p:spPr>
      </p:pic>
    </p:spTree>
    <p:extLst>
      <p:ext uri="{BB962C8B-B14F-4D97-AF65-F5344CB8AC3E}">
        <p14:creationId xmlns:p14="http://schemas.microsoft.com/office/powerpoint/2010/main" val="3071355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249B8B-FC6B-4F72-A962-CF5C8EE6DC24}"/>
              </a:ext>
            </a:extLst>
          </p:cNvPr>
          <p:cNvSpPr>
            <a:spLocks noGrp="1"/>
          </p:cNvSpPr>
          <p:nvPr>
            <p:ph type="sldNum" sz="quarter" idx="12"/>
          </p:nvPr>
        </p:nvSpPr>
        <p:spPr>
          <a:xfrm>
            <a:off x="9262985" y="6375274"/>
            <a:ext cx="2743200" cy="365125"/>
          </a:xfrm>
        </p:spPr>
        <p:txBody>
          <a:bodyPr/>
          <a:lstStyle/>
          <a:p>
            <a:fld id="{D0F56350-9462-4EC0-9A14-DADBEFEF3905}" type="slidenum">
              <a:rPr lang="en-US" smtClean="0"/>
              <a:t>13</a:t>
            </a:fld>
            <a:endParaRPr lang="en-US" dirty="0"/>
          </a:p>
        </p:txBody>
      </p:sp>
      <p:sp>
        <p:nvSpPr>
          <p:cNvPr id="6" name="Footer Placeholder 1">
            <a:extLst>
              <a:ext uri="{FF2B5EF4-FFF2-40B4-BE49-F238E27FC236}">
                <a16:creationId xmlns:a16="http://schemas.microsoft.com/office/drawing/2014/main" id="{126056AF-FA37-40FE-BDE0-B864E8755A6C}"/>
              </a:ext>
            </a:extLst>
          </p:cNvPr>
          <p:cNvSpPr txBox="1">
            <a:spLocks/>
          </p:cNvSpPr>
          <p:nvPr/>
        </p:nvSpPr>
        <p:spPr>
          <a:xfrm>
            <a:off x="241113" y="63752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800" dirty="0">
                <a:solidFill>
                  <a:schemeClr val="bg1"/>
                </a:solidFill>
                <a:ea typeface="Helvetica Neue" panose="02000503000000020004" pitchFamily="2" charset="0"/>
                <a:cs typeface="Helvetica Neue" panose="02000503000000020004" pitchFamily="2" charset="0"/>
              </a:rPr>
              <a:t>Verb Technology Company, Inc</a:t>
            </a:r>
            <a:r>
              <a:rPr lang="en-US" sz="800" dirty="0">
                <a:solidFill>
                  <a:schemeClr val="bg1"/>
                </a:solidFill>
                <a:ea typeface="Helvetica Neue Light" panose="02000403000000020004" pitchFamily="2" charset="0"/>
                <a:cs typeface="Open Sans" panose="020B0606030504020204" pitchFamily="34" charset="0"/>
              </a:rPr>
              <a:t>. (NASDAQ: VERB) © 2020</a:t>
            </a:r>
          </a:p>
        </p:txBody>
      </p:sp>
      <p:pic>
        <p:nvPicPr>
          <p:cNvPr id="2" name="verbTEAMS - Take Your Sales to the Next Level.mp4" descr="verbTEAMS - Take Your Sales to the Next Level.mp4">
            <a:hlinkClick r:id="" action="ppaction://media"/>
            <a:extLst>
              <a:ext uri="{FF2B5EF4-FFF2-40B4-BE49-F238E27FC236}">
                <a16:creationId xmlns:a16="http://schemas.microsoft.com/office/drawing/2014/main" id="{11D18F3E-B81A-6340-ADB5-C8F46AD4A9D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73781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6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42DEE-29D8-4486-B202-9DDCEE4AA2F1}"/>
              </a:ext>
            </a:extLst>
          </p:cNvPr>
          <p:cNvSpPr>
            <a:spLocks noGrp="1"/>
          </p:cNvSpPr>
          <p:nvPr>
            <p:ph type="title"/>
          </p:nvPr>
        </p:nvSpPr>
        <p:spPr/>
        <p:txBody>
          <a:bodyPr>
            <a:normAutofit fontScale="90000"/>
          </a:bodyPr>
          <a:lstStyle/>
          <a:p>
            <a:r>
              <a:rPr lang="en-US" dirty="0"/>
              <a:t>Key Performance Metrics</a:t>
            </a:r>
          </a:p>
        </p:txBody>
      </p:sp>
      <p:sp>
        <p:nvSpPr>
          <p:cNvPr id="5" name="Slide Number Placeholder 4">
            <a:extLst>
              <a:ext uri="{FF2B5EF4-FFF2-40B4-BE49-F238E27FC236}">
                <a16:creationId xmlns:a16="http://schemas.microsoft.com/office/drawing/2014/main" id="{9AF9F59A-6E4B-4E4C-8E1B-69CCA8492EF3}"/>
              </a:ext>
            </a:extLst>
          </p:cNvPr>
          <p:cNvSpPr>
            <a:spLocks noGrp="1"/>
          </p:cNvSpPr>
          <p:nvPr>
            <p:ph type="sldNum" sz="quarter" idx="12"/>
          </p:nvPr>
        </p:nvSpPr>
        <p:spPr/>
        <p:txBody>
          <a:bodyPr/>
          <a:lstStyle/>
          <a:p>
            <a:fld id="{D0F56350-9462-4EC0-9A14-DADBEFEF3905}" type="slidenum">
              <a:rPr lang="en-US" smtClean="0"/>
              <a:t>14</a:t>
            </a:fld>
            <a:endParaRPr lang="en-US" dirty="0"/>
          </a:p>
        </p:txBody>
      </p:sp>
      <p:sp>
        <p:nvSpPr>
          <p:cNvPr id="83" name="Oval 82">
            <a:extLst>
              <a:ext uri="{FF2B5EF4-FFF2-40B4-BE49-F238E27FC236}">
                <a16:creationId xmlns:a16="http://schemas.microsoft.com/office/drawing/2014/main" id="{255EDFCB-BE71-4390-8D18-BB2FD42D4E19}"/>
              </a:ext>
            </a:extLst>
          </p:cNvPr>
          <p:cNvSpPr/>
          <p:nvPr/>
        </p:nvSpPr>
        <p:spPr>
          <a:xfrm>
            <a:off x="11173996" y="37962"/>
            <a:ext cx="989549" cy="989549"/>
          </a:xfrm>
          <a:prstGeom prst="ellipse">
            <a:avLst/>
          </a:prstGeom>
          <a:solidFill>
            <a:srgbClr val="5CA1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84" name="Oval 83">
            <a:extLst>
              <a:ext uri="{FF2B5EF4-FFF2-40B4-BE49-F238E27FC236}">
                <a16:creationId xmlns:a16="http://schemas.microsoft.com/office/drawing/2014/main" id="{542672E5-CDEC-4B89-80CF-79A880EEA005}"/>
              </a:ext>
            </a:extLst>
          </p:cNvPr>
          <p:cNvSpPr/>
          <p:nvPr/>
        </p:nvSpPr>
        <p:spPr>
          <a:xfrm>
            <a:off x="11566319" y="5722218"/>
            <a:ext cx="363601" cy="363601"/>
          </a:xfrm>
          <a:prstGeom prst="ellipse">
            <a:avLst/>
          </a:prstGeom>
          <a:solidFill>
            <a:srgbClr val="9567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38" name="Footer Placeholder 1">
            <a:extLst>
              <a:ext uri="{FF2B5EF4-FFF2-40B4-BE49-F238E27FC236}">
                <a16:creationId xmlns:a16="http://schemas.microsoft.com/office/drawing/2014/main" id="{6EDE7869-2DFA-FB4F-A23E-82726E26F7C3}"/>
              </a:ext>
            </a:extLst>
          </p:cNvPr>
          <p:cNvSpPr txBox="1">
            <a:spLocks/>
          </p:cNvSpPr>
          <p:nvPr/>
        </p:nvSpPr>
        <p:spPr>
          <a:xfrm>
            <a:off x="241113" y="63752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800" dirty="0">
                <a:solidFill>
                  <a:schemeClr val="bg1"/>
                </a:solidFill>
                <a:ea typeface="Helvetica Neue" panose="02000503000000020004" pitchFamily="2" charset="0"/>
                <a:cs typeface="Helvetica Neue" panose="02000503000000020004" pitchFamily="2" charset="0"/>
              </a:rPr>
              <a:t>Verb Technology Company, Inc</a:t>
            </a:r>
            <a:r>
              <a:rPr lang="en-US" sz="800" dirty="0">
                <a:solidFill>
                  <a:schemeClr val="bg1"/>
                </a:solidFill>
                <a:ea typeface="Helvetica Neue Light" panose="02000403000000020004" pitchFamily="2" charset="0"/>
                <a:cs typeface="Open Sans" panose="020B0606030504020204" pitchFamily="34" charset="0"/>
              </a:rPr>
              <a:t>. (NASDAQ: VERB) © 2021</a:t>
            </a:r>
          </a:p>
        </p:txBody>
      </p:sp>
      <p:sp>
        <p:nvSpPr>
          <p:cNvPr id="4" name="Rectangle 3">
            <a:extLst>
              <a:ext uri="{FF2B5EF4-FFF2-40B4-BE49-F238E27FC236}">
                <a16:creationId xmlns:a16="http://schemas.microsoft.com/office/drawing/2014/main" id="{FA1ECAC8-C214-9948-9315-E34C09414A2F}"/>
              </a:ext>
            </a:extLst>
          </p:cNvPr>
          <p:cNvSpPr/>
          <p:nvPr/>
        </p:nvSpPr>
        <p:spPr>
          <a:xfrm>
            <a:off x="241113" y="1782956"/>
            <a:ext cx="5706049" cy="3814634"/>
          </a:xfrm>
          <a:prstGeom prst="rect">
            <a:avLst/>
          </a:prstGeom>
        </p:spPr>
        <p:txBody>
          <a:bodyPr wrap="square">
            <a:spAutoFit/>
          </a:bodyPr>
          <a:lstStyle/>
          <a:p>
            <a:pPr marL="342900" marR="0" lvl="0" indent="-342900">
              <a:lnSpc>
                <a:spcPct val="107000"/>
              </a:lnSpc>
              <a:spcBef>
                <a:spcPts val="600"/>
              </a:spcBef>
              <a:spcAft>
                <a:spcPts val="1200"/>
              </a:spcAft>
              <a:buSzPts val="1000"/>
              <a:buFont typeface="Symbol" pitchFamily="2" charset="2"/>
              <a:buChar char=""/>
              <a:tabLst>
                <a:tab pos="457200" algn="l"/>
              </a:tabLst>
            </a:pP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approx. </a:t>
            </a:r>
            <a:r>
              <a:rPr lang="en-US" sz="1300" b="1" dirty="0">
                <a:solidFill>
                  <a:srgbClr val="9C65FF"/>
                </a:solidFill>
                <a:latin typeface="Helvetica Neue" panose="02000503000000020004" pitchFamily="2" charset="0"/>
                <a:ea typeface="Helvetica Neue" panose="02000503000000020004" pitchFamily="2" charset="0"/>
                <a:cs typeface="Helvetica Neue" panose="02000503000000020004" pitchFamily="2" charset="0"/>
              </a:rPr>
              <a:t>$1.5M </a:t>
            </a: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SaaS revs - up 16% over Q2 - up 55% over same period last year.</a:t>
            </a:r>
            <a:endParaRPr lang="en-US" sz="1300" b="1" dirty="0">
              <a:latin typeface="Helvetica Neue" panose="02000503000000020004" pitchFamily="2" charset="0"/>
              <a:ea typeface="Helvetica Neue" panose="02000503000000020004" pitchFamily="2" charset="0"/>
              <a:cs typeface="Helvetica Neue" panose="02000503000000020004" pitchFamily="2" charset="0"/>
            </a:endParaRPr>
          </a:p>
          <a:p>
            <a:pPr marL="342900" marR="0" lvl="0" indent="-342900">
              <a:lnSpc>
                <a:spcPct val="107000"/>
              </a:lnSpc>
              <a:spcBef>
                <a:spcPts val="600"/>
              </a:spcBef>
              <a:spcAft>
                <a:spcPts val="1200"/>
              </a:spcAft>
              <a:buSzPts val="1000"/>
              <a:buFont typeface="Symbol" pitchFamily="2" charset="2"/>
              <a:buChar char=""/>
              <a:tabLst>
                <a:tab pos="457200" algn="l"/>
              </a:tabLst>
            </a:pP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approx. </a:t>
            </a:r>
            <a:r>
              <a:rPr lang="en-US" sz="1300" b="1" dirty="0">
                <a:solidFill>
                  <a:srgbClr val="9C65FF"/>
                </a:solidFill>
                <a:latin typeface="Helvetica Neue" panose="02000503000000020004" pitchFamily="2" charset="0"/>
                <a:ea typeface="Helvetica Neue" panose="02000503000000020004" pitchFamily="2" charset="0"/>
                <a:cs typeface="Helvetica Neue" panose="02000503000000020004" pitchFamily="2" charset="0"/>
              </a:rPr>
              <a:t>$1.84M </a:t>
            </a: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Total Digital revs - up almost 10% over Q2.</a:t>
            </a:r>
            <a:endParaRPr lang="en-US" sz="1300" b="1" dirty="0">
              <a:latin typeface="Helvetica Neue" panose="02000503000000020004" pitchFamily="2" charset="0"/>
              <a:ea typeface="Helvetica Neue" panose="02000503000000020004" pitchFamily="2" charset="0"/>
              <a:cs typeface="Helvetica Neue" panose="02000503000000020004" pitchFamily="2" charset="0"/>
            </a:endParaRPr>
          </a:p>
          <a:p>
            <a:pPr marL="342900" marR="0" lvl="0" indent="-342900">
              <a:lnSpc>
                <a:spcPct val="107000"/>
              </a:lnSpc>
              <a:spcBef>
                <a:spcPts val="600"/>
              </a:spcBef>
              <a:spcAft>
                <a:spcPts val="1200"/>
              </a:spcAft>
              <a:buSzPts val="1000"/>
              <a:buFont typeface="Symbol" pitchFamily="2" charset="2"/>
              <a:buChar char=""/>
              <a:tabLst>
                <a:tab pos="457200" algn="l"/>
              </a:tabLst>
            </a:pP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approx. </a:t>
            </a:r>
            <a:r>
              <a:rPr lang="en-US" sz="1300" b="1" dirty="0">
                <a:solidFill>
                  <a:srgbClr val="9C65FF"/>
                </a:solidFill>
                <a:latin typeface="Helvetica Neue" panose="02000503000000020004" pitchFamily="2" charset="0"/>
                <a:ea typeface="Helvetica Neue" panose="02000503000000020004" pitchFamily="2" charset="0"/>
                <a:cs typeface="Helvetica Neue" panose="02000503000000020004" pitchFamily="2" charset="0"/>
              </a:rPr>
              <a:t>$1M </a:t>
            </a: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Total Non-Digital revs – up almost 5% over Q2.</a:t>
            </a:r>
            <a:endParaRPr lang="en-US" sz="1300" b="1" dirty="0">
              <a:latin typeface="Helvetica Neue" panose="02000503000000020004" pitchFamily="2" charset="0"/>
              <a:ea typeface="Helvetica Neue" panose="02000503000000020004" pitchFamily="2" charset="0"/>
              <a:cs typeface="Helvetica Neue" panose="02000503000000020004" pitchFamily="2" charset="0"/>
            </a:endParaRPr>
          </a:p>
          <a:p>
            <a:pPr marL="342900" marR="0" lvl="0" indent="-342900">
              <a:lnSpc>
                <a:spcPct val="107000"/>
              </a:lnSpc>
              <a:spcBef>
                <a:spcPts val="600"/>
              </a:spcBef>
              <a:spcAft>
                <a:spcPts val="1200"/>
              </a:spcAft>
              <a:buSzPts val="1000"/>
              <a:buFont typeface="Symbol" pitchFamily="2" charset="2"/>
              <a:buChar char=""/>
              <a:tabLst>
                <a:tab pos="457200" algn="l"/>
              </a:tabLst>
            </a:pP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approx. </a:t>
            </a:r>
            <a:r>
              <a:rPr lang="en-US" sz="1300" b="1" dirty="0">
                <a:solidFill>
                  <a:srgbClr val="9C65FF"/>
                </a:solidFill>
                <a:latin typeface="Helvetica Neue" panose="02000503000000020004" pitchFamily="2" charset="0"/>
                <a:ea typeface="Helvetica Neue" panose="02000503000000020004" pitchFamily="2" charset="0"/>
                <a:cs typeface="Helvetica Neue" panose="02000503000000020004" pitchFamily="2" charset="0"/>
              </a:rPr>
              <a:t>$2.9M</a:t>
            </a: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Total Combined revs - up almost 8% over Q2.</a:t>
            </a:r>
          </a:p>
          <a:p>
            <a:pPr marL="342900" marR="0" lvl="0" indent="-342900">
              <a:lnSpc>
                <a:spcPct val="107000"/>
              </a:lnSpc>
              <a:spcBef>
                <a:spcPts val="600"/>
              </a:spcBef>
              <a:spcAft>
                <a:spcPts val="1200"/>
              </a:spcAft>
              <a:buSzPts val="1000"/>
              <a:buFont typeface="Symbol" pitchFamily="2" charset="2"/>
              <a:buChar char=""/>
              <a:tabLst>
                <a:tab pos="457200" algn="l"/>
              </a:tabLst>
            </a:pP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62 new enterprise client contracts added in last 12 months</a:t>
            </a:r>
          </a:p>
          <a:p>
            <a:pPr marL="342900" marR="0" lvl="0" indent="-342900">
              <a:lnSpc>
                <a:spcPct val="107000"/>
              </a:lnSpc>
              <a:spcBef>
                <a:spcPts val="600"/>
              </a:spcBef>
              <a:spcAft>
                <a:spcPts val="1200"/>
              </a:spcAft>
              <a:buSzPts val="1000"/>
              <a:buFont typeface="Symbol" pitchFamily="2" charset="2"/>
              <a:buChar char=""/>
              <a:tabLst>
                <a:tab pos="457200" algn="l"/>
              </a:tabLst>
            </a:pP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added approx. </a:t>
            </a:r>
            <a:r>
              <a:rPr lang="en-US" sz="1300" b="1" dirty="0">
                <a:solidFill>
                  <a:srgbClr val="9C65FF"/>
                </a:solidFill>
                <a:latin typeface="Helvetica Neue" panose="02000503000000020004" pitchFamily="2" charset="0"/>
                <a:ea typeface="Helvetica Neue" panose="02000503000000020004" pitchFamily="2" charset="0"/>
                <a:cs typeface="Helvetica Neue" panose="02000503000000020004" pitchFamily="2" charset="0"/>
              </a:rPr>
              <a:t>$900K </a:t>
            </a: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guaranteed base value for Q3 new contracts – up </a:t>
            </a:r>
            <a:r>
              <a:rPr lang="en-US" sz="1300" b="1" dirty="0">
                <a:solidFill>
                  <a:srgbClr val="9C65FF"/>
                </a:solidFill>
                <a:latin typeface="Helvetica Neue" panose="02000503000000020004" pitchFamily="2" charset="0"/>
                <a:ea typeface="Helvetica Neue" panose="02000503000000020004" pitchFamily="2" charset="0"/>
                <a:cs typeface="Helvetica Neue" panose="02000503000000020004" pitchFamily="2" charset="0"/>
              </a:rPr>
              <a:t>46% over Q1 </a:t>
            </a: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up 200% over same period last year. </a:t>
            </a:r>
          </a:p>
          <a:p>
            <a:pPr marL="342900" marR="0" lvl="0" indent="-342900">
              <a:lnSpc>
                <a:spcPct val="107000"/>
              </a:lnSpc>
              <a:spcBef>
                <a:spcPts val="600"/>
              </a:spcBef>
              <a:spcAft>
                <a:spcPts val="1200"/>
              </a:spcAft>
              <a:buSzPts val="1000"/>
              <a:buFont typeface="Symbol" pitchFamily="2" charset="2"/>
              <a:buChar char=""/>
              <a:tabLst>
                <a:tab pos="457200" algn="l"/>
              </a:tabLst>
            </a:pP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approx. </a:t>
            </a:r>
            <a:r>
              <a:rPr lang="en-US" sz="1300" b="1" dirty="0">
                <a:solidFill>
                  <a:srgbClr val="9C65FF"/>
                </a:solidFill>
                <a:latin typeface="Helvetica Neue" panose="02000503000000020004" pitchFamily="2" charset="0"/>
                <a:ea typeface="Helvetica Neue" panose="02000503000000020004" pitchFamily="2" charset="0"/>
                <a:cs typeface="Helvetica Neue" panose="02000503000000020004" pitchFamily="2" charset="0"/>
              </a:rPr>
              <a:t>1.65M</a:t>
            </a: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total user downloads – up from </a:t>
            </a:r>
            <a:r>
              <a:rPr lang="en-US" sz="1300" b="1" dirty="0">
                <a:solidFill>
                  <a:srgbClr val="9C65FF"/>
                </a:solidFill>
                <a:latin typeface="Helvetica Neue" panose="02000503000000020004" pitchFamily="2" charset="0"/>
                <a:ea typeface="Helvetica Neue" panose="02000503000000020004" pitchFamily="2" charset="0"/>
                <a:cs typeface="Helvetica Neue" panose="02000503000000020004" pitchFamily="2" charset="0"/>
              </a:rPr>
              <a:t>1.49M at Q2 </a:t>
            </a: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up from 720K at same period last year. </a:t>
            </a:r>
          </a:p>
        </p:txBody>
      </p:sp>
      <p:sp>
        <p:nvSpPr>
          <p:cNvPr id="6" name="Rectangle 5">
            <a:extLst>
              <a:ext uri="{FF2B5EF4-FFF2-40B4-BE49-F238E27FC236}">
                <a16:creationId xmlns:a16="http://schemas.microsoft.com/office/drawing/2014/main" id="{F68649E9-C083-C348-89E9-D70B6AE9B775}"/>
              </a:ext>
            </a:extLst>
          </p:cNvPr>
          <p:cNvSpPr/>
          <p:nvPr/>
        </p:nvSpPr>
        <p:spPr>
          <a:xfrm>
            <a:off x="6007637" y="1754892"/>
            <a:ext cx="5922283" cy="4242700"/>
          </a:xfrm>
          <a:prstGeom prst="rect">
            <a:avLst/>
          </a:prstGeom>
        </p:spPr>
        <p:txBody>
          <a:bodyPr wrap="square">
            <a:spAutoFit/>
          </a:bodyPr>
          <a:lstStyle/>
          <a:p>
            <a:pPr marL="342900" indent="-342900">
              <a:lnSpc>
                <a:spcPct val="107000"/>
              </a:lnSpc>
              <a:spcBef>
                <a:spcPts val="600"/>
              </a:spcBef>
              <a:spcAft>
                <a:spcPts val="1200"/>
              </a:spcAft>
              <a:buSzPts val="1000"/>
              <a:buFont typeface="Symbol" pitchFamily="2" charset="2"/>
              <a:buChar char=""/>
              <a:tabLst>
                <a:tab pos="457200" algn="l"/>
              </a:tabLst>
            </a:pPr>
            <a:r>
              <a:rPr lang="en-US" sz="1300" b="1" dirty="0">
                <a:solidFill>
                  <a:srgbClr val="9C65FF"/>
                </a:solidFill>
                <a:latin typeface="Helvetica Neue" panose="02000503000000020004" pitchFamily="2" charset="0"/>
                <a:ea typeface="Helvetica Neue" panose="02000503000000020004" pitchFamily="2" charset="0"/>
                <a:cs typeface="Helvetica Neue" panose="02000503000000020004" pitchFamily="2" charset="0"/>
              </a:rPr>
              <a:t>$13.8M </a:t>
            </a: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over-subscribed public offering closed July 2020 – straight common shares. </a:t>
            </a:r>
          </a:p>
          <a:p>
            <a:pPr marL="342900" marR="0" lvl="0" indent="-342900">
              <a:lnSpc>
                <a:spcPct val="107000"/>
              </a:lnSpc>
              <a:spcBef>
                <a:spcPts val="600"/>
              </a:spcBef>
              <a:spcAft>
                <a:spcPts val="1200"/>
              </a:spcAft>
              <a:buSzPts val="1000"/>
              <a:buFont typeface="Symbol" pitchFamily="2" charset="2"/>
              <a:buChar char=""/>
              <a:tabLst>
                <a:tab pos="457200" algn="l"/>
              </a:tabLst>
            </a:pP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Integration of </a:t>
            </a:r>
            <a:r>
              <a:rPr lang="en-US" sz="1300" b="1" dirty="0">
                <a:solidFill>
                  <a:srgbClr val="9C65FF"/>
                </a:solidFill>
                <a:latin typeface="Helvetica Neue" panose="02000503000000020004" pitchFamily="2" charset="0"/>
                <a:ea typeface="Helvetica Neue" panose="02000503000000020004" pitchFamily="2" charset="0"/>
                <a:cs typeface="Helvetica Neue" panose="02000503000000020004" pitchFamily="2" charset="0"/>
                <a:hlinkClick r:id="rId2">
                  <a:extLst>
                    <a:ext uri="{A12FA001-AC4F-418D-AE19-62706E023703}">
                      <ahyp:hlinkClr xmlns:ahyp="http://schemas.microsoft.com/office/drawing/2018/hyperlinkcolor" val="tx"/>
                    </a:ext>
                  </a:extLst>
                </a:hlinkClick>
              </a:rPr>
              <a:t>verbLIVE</a:t>
            </a:r>
            <a:r>
              <a:rPr lang="en-US" sz="1300" b="1" dirty="0">
                <a:solidFill>
                  <a:srgbClr val="9C65FF"/>
                </a:solidFill>
                <a:latin typeface="Helvetica Neue" panose="02000503000000020004" pitchFamily="2" charset="0"/>
                <a:ea typeface="Helvetica Neue" panose="02000503000000020004" pitchFamily="2" charset="0"/>
                <a:cs typeface="Helvetica Neue" panose="02000503000000020004" pitchFamily="2" charset="0"/>
              </a:rPr>
              <a:t> </a:t>
            </a: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new live stream ecommerce with </a:t>
            </a:r>
            <a:r>
              <a:rPr lang="en-US" sz="1300" b="1" dirty="0">
                <a:solidFill>
                  <a:srgbClr val="9C65FF"/>
                </a:solidFill>
                <a:latin typeface="Helvetica Neue" panose="02000503000000020004" pitchFamily="2" charset="0"/>
                <a:ea typeface="Helvetica Neue" panose="02000503000000020004" pitchFamily="2" charset="0"/>
                <a:cs typeface="Helvetica Neue" panose="02000503000000020004" pitchFamily="2" charset="0"/>
              </a:rPr>
              <a:t>Salesforce</a:t>
            </a: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t>
            </a:r>
          </a:p>
          <a:p>
            <a:pPr marL="342900" indent="-342900">
              <a:lnSpc>
                <a:spcPct val="107000"/>
              </a:lnSpc>
              <a:spcBef>
                <a:spcPts val="600"/>
              </a:spcBef>
              <a:spcAft>
                <a:spcPts val="1200"/>
              </a:spcAft>
              <a:buSzPts val="1000"/>
              <a:buFont typeface="Symbol" pitchFamily="2" charset="2"/>
              <a:buChar char=""/>
              <a:tabLst>
                <a:tab pos="457200" algn="l"/>
              </a:tabLst>
            </a:pPr>
            <a:r>
              <a:rPr lang="en-US" sz="1300" b="1" dirty="0">
                <a:solidFill>
                  <a:srgbClr val="9C65FF"/>
                </a:solidFill>
                <a:latin typeface="Helvetica Neue" panose="02000503000000020004" pitchFamily="2" charset="0"/>
                <a:ea typeface="Helvetica Neue" panose="02000503000000020004" pitchFamily="2" charset="0"/>
                <a:cs typeface="Helvetica Neue" panose="02000503000000020004" pitchFamily="2" charset="0"/>
              </a:rPr>
              <a:t>17</a:t>
            </a: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existing clients signed during verbLIVE pre-launch - represents more than </a:t>
            </a:r>
            <a:r>
              <a:rPr lang="en-US" sz="1300" b="1" dirty="0">
                <a:solidFill>
                  <a:srgbClr val="9C65FF"/>
                </a:solidFill>
                <a:latin typeface="Helvetica Neue" panose="02000503000000020004" pitchFamily="2" charset="0"/>
                <a:ea typeface="Helvetica Neue" panose="02000503000000020004" pitchFamily="2" charset="0"/>
                <a:cs typeface="Helvetica Neue" panose="02000503000000020004" pitchFamily="2" charset="0"/>
              </a:rPr>
              <a:t>$5M annual recurring revenue potential</a:t>
            </a: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endParaRPr lang="en-US" sz="13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endParaRPr>
          </a:p>
          <a:p>
            <a:pPr marL="342900" marR="0" lvl="0" indent="-342900">
              <a:lnSpc>
                <a:spcPct val="107000"/>
              </a:lnSpc>
              <a:spcBef>
                <a:spcPts val="600"/>
              </a:spcBef>
              <a:spcAft>
                <a:spcPts val="1200"/>
              </a:spcAft>
              <a:buSzPts val="1000"/>
              <a:buFont typeface="Symbol" pitchFamily="2" charset="2"/>
              <a:buChar char=""/>
              <a:tabLst>
                <a:tab pos="457200" algn="l"/>
              </a:tabLst>
            </a:pP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VERB added to the 2020 </a:t>
            </a:r>
            <a:r>
              <a:rPr lang="en-US" sz="1300" b="1" dirty="0">
                <a:solidFill>
                  <a:srgbClr val="9C65FF"/>
                </a:solidFill>
                <a:latin typeface="Helvetica Neue" panose="02000503000000020004" pitchFamily="2" charset="0"/>
                <a:ea typeface="Helvetica Neue" panose="02000503000000020004" pitchFamily="2" charset="0"/>
                <a:cs typeface="Helvetica Neue" panose="02000503000000020004" pitchFamily="2" charset="0"/>
              </a:rPr>
              <a:t>Russell Microcap</a:t>
            </a:r>
            <a:r>
              <a:rPr lang="en-US" sz="1300" b="1" baseline="30000" dirty="0">
                <a:solidFill>
                  <a:srgbClr val="9C65FF"/>
                </a:solidFill>
                <a:latin typeface="Helvetica Neue" panose="02000503000000020004" pitchFamily="2" charset="0"/>
                <a:ea typeface="Helvetica Neue" panose="02000503000000020004" pitchFamily="2" charset="0"/>
                <a:cs typeface="Helvetica Neue" panose="02000503000000020004" pitchFamily="2" charset="0"/>
              </a:rPr>
              <a:t>® </a:t>
            </a:r>
            <a:r>
              <a:rPr lang="en-US" sz="1300" b="1" dirty="0">
                <a:solidFill>
                  <a:srgbClr val="9C65FF"/>
                </a:solidFill>
                <a:latin typeface="Helvetica Neue" panose="02000503000000020004" pitchFamily="2" charset="0"/>
                <a:ea typeface="Helvetica Neue" panose="02000503000000020004" pitchFamily="2" charset="0"/>
                <a:cs typeface="Helvetica Neue" panose="02000503000000020004" pitchFamily="2" charset="0"/>
              </a:rPr>
              <a:t>Index</a:t>
            </a: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t>
            </a:r>
          </a:p>
          <a:p>
            <a:pPr marL="342900" marR="0" lvl="0" indent="-342900">
              <a:lnSpc>
                <a:spcPct val="107000"/>
              </a:lnSpc>
              <a:spcBef>
                <a:spcPts val="600"/>
              </a:spcBef>
              <a:spcAft>
                <a:spcPts val="1200"/>
              </a:spcAft>
              <a:buSzPts val="1000"/>
              <a:buFont typeface="Symbol" pitchFamily="2" charset="2"/>
              <a:buChar char=""/>
              <a:tabLst>
                <a:tab pos="457200" algn="l"/>
              </a:tabLst>
            </a:pP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Launched </a:t>
            </a:r>
            <a:r>
              <a:rPr lang="en-US" sz="1300" b="1" dirty="0">
                <a:solidFill>
                  <a:srgbClr val="9C65FF"/>
                </a:solidFill>
                <a:latin typeface="Helvetica Neue" panose="02000503000000020004" pitchFamily="2" charset="0"/>
                <a:ea typeface="Helvetica Neue" panose="02000503000000020004" pitchFamily="2" charset="0"/>
                <a:cs typeface="Helvetica Neue" panose="02000503000000020004" pitchFamily="2" charset="0"/>
              </a:rPr>
              <a:t>Japan operations</a:t>
            </a: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tapping into a multi-billion-dollar market opportunity - part of international expansion plans.</a:t>
            </a:r>
          </a:p>
          <a:p>
            <a:pPr marL="342900" marR="0" lvl="0" indent="-342900">
              <a:lnSpc>
                <a:spcPct val="107000"/>
              </a:lnSpc>
              <a:spcBef>
                <a:spcPts val="600"/>
              </a:spcBef>
              <a:spcAft>
                <a:spcPts val="1200"/>
              </a:spcAft>
              <a:buSzPts val="1000"/>
              <a:buFont typeface="Symbol" pitchFamily="2" charset="2"/>
              <a:buChar char=""/>
              <a:tabLst>
                <a:tab pos="457200" algn="l"/>
              </a:tabLst>
            </a:pP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Completed another accretive </a:t>
            </a:r>
            <a:r>
              <a:rPr lang="en-US" sz="1300" b="1" dirty="0">
                <a:solidFill>
                  <a:srgbClr val="9C65FF"/>
                </a:solidFill>
                <a:latin typeface="Helvetica Neue" panose="02000503000000020004" pitchFamily="2" charset="0"/>
                <a:ea typeface="Helvetica Neue" panose="02000503000000020004" pitchFamily="2" charset="0"/>
                <a:cs typeface="Helvetica Neue" panose="02000503000000020004" pitchFamily="2" charset="0"/>
              </a:rPr>
              <a:t>acquisition</a:t>
            </a: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for rapid expansion into MEDICAL/HEALTH CARE EQUIPMENT AND SUPPLIES SALES</a:t>
            </a:r>
          </a:p>
          <a:p>
            <a:pPr marL="342900" marR="0" lvl="0" indent="-342900">
              <a:lnSpc>
                <a:spcPct val="107000"/>
              </a:lnSpc>
              <a:spcBef>
                <a:spcPts val="600"/>
              </a:spcBef>
              <a:spcAft>
                <a:spcPts val="1200"/>
              </a:spcAft>
              <a:buSzPts val="1000"/>
              <a:buFont typeface="Symbol" pitchFamily="2" charset="2"/>
              <a:buChar char=""/>
              <a:tabLst>
                <a:tab pos="457200" algn="l"/>
              </a:tabLst>
            </a:pP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Launched </a:t>
            </a:r>
            <a:r>
              <a:rPr lang="en-US" sz="1300" b="1" dirty="0">
                <a:solidFill>
                  <a:srgbClr val="9C65FF"/>
                </a:solidFill>
                <a:latin typeface="Helvetica Neue" panose="02000503000000020004" pitchFamily="2" charset="0"/>
                <a:ea typeface="Helvetica Neue" panose="02000503000000020004" pitchFamily="2" charset="0"/>
                <a:cs typeface="Helvetica Neue" panose="02000503000000020004" pitchFamily="2" charset="0"/>
              </a:rPr>
              <a:t>verbTEAMS</a:t>
            </a: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 new highly scalable sales enablement platform for entrepreneurs and small business – includes </a:t>
            </a:r>
            <a:r>
              <a:rPr lang="en-US" sz="1300" b="1" dirty="0">
                <a:solidFill>
                  <a:srgbClr val="9C65FF"/>
                </a:solidFill>
                <a:latin typeface="Helvetica Neue" panose="02000503000000020004" pitchFamily="2" charset="0"/>
                <a:ea typeface="Helvetica Neue" panose="02000503000000020004" pitchFamily="2" charset="0"/>
                <a:cs typeface="Helvetica Neue" panose="02000503000000020004" pitchFamily="2" charset="0"/>
              </a:rPr>
              <a:t>verbLIVE</a:t>
            </a: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and built-in 1-click </a:t>
            </a:r>
            <a:r>
              <a:rPr lang="en-US" sz="1300" b="1" dirty="0">
                <a:solidFill>
                  <a:srgbClr val="9C65FF"/>
                </a:solidFill>
                <a:latin typeface="Helvetica Neue" panose="02000503000000020004" pitchFamily="2" charset="0"/>
                <a:ea typeface="Helvetica Neue" panose="02000503000000020004" pitchFamily="2" charset="0"/>
                <a:cs typeface="Helvetica Neue" panose="02000503000000020004" pitchFamily="2" charset="0"/>
              </a:rPr>
              <a:t>Salesforce</a:t>
            </a: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synch</a:t>
            </a:r>
          </a:p>
        </p:txBody>
      </p:sp>
      <p:sp>
        <p:nvSpPr>
          <p:cNvPr id="11" name="Rectangle 10">
            <a:extLst>
              <a:ext uri="{FF2B5EF4-FFF2-40B4-BE49-F238E27FC236}">
                <a16:creationId xmlns:a16="http://schemas.microsoft.com/office/drawing/2014/main" id="{8834A30B-A68B-E243-82AB-89A946334463}"/>
              </a:ext>
            </a:extLst>
          </p:cNvPr>
          <p:cNvSpPr/>
          <p:nvPr/>
        </p:nvSpPr>
        <p:spPr>
          <a:xfrm>
            <a:off x="284981" y="1169858"/>
            <a:ext cx="5703806" cy="458780"/>
          </a:xfrm>
          <a:prstGeom prst="rect">
            <a:avLst/>
          </a:prstGeom>
        </p:spPr>
        <p:txBody>
          <a:bodyPr wrap="none">
            <a:spAutoFit/>
          </a:bodyPr>
          <a:lstStyle/>
          <a:p>
            <a:pPr>
              <a:lnSpc>
                <a:spcPct val="107000"/>
              </a:lnSpc>
              <a:spcBef>
                <a:spcPts val="600"/>
              </a:spcBef>
              <a:spcAft>
                <a:spcPts val="600"/>
              </a:spcAft>
              <a:buSzPts val="1000"/>
              <a:tabLst>
                <a:tab pos="457200" algn="l"/>
              </a:tabLst>
            </a:pPr>
            <a:r>
              <a:rPr lang="en-US" sz="24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6</a:t>
            </a:r>
            <a:r>
              <a:rPr lang="en-US"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Consecutive Quarters of SAAS Revenue Growth</a:t>
            </a:r>
          </a:p>
        </p:txBody>
      </p:sp>
      <p:sp>
        <p:nvSpPr>
          <p:cNvPr id="12" name="TextBox 11">
            <a:extLst>
              <a:ext uri="{FF2B5EF4-FFF2-40B4-BE49-F238E27FC236}">
                <a16:creationId xmlns:a16="http://schemas.microsoft.com/office/drawing/2014/main" id="{EFD02DF1-527A-E846-8886-4A581D0E7F48}"/>
              </a:ext>
            </a:extLst>
          </p:cNvPr>
          <p:cNvSpPr txBox="1"/>
          <p:nvPr/>
        </p:nvSpPr>
        <p:spPr>
          <a:xfrm>
            <a:off x="2150926" y="5974090"/>
            <a:ext cx="7592471" cy="365036"/>
          </a:xfrm>
          <a:prstGeom prst="rect">
            <a:avLst/>
          </a:prstGeom>
          <a:noFill/>
        </p:spPr>
        <p:txBody>
          <a:bodyPr wrap="square" rtlCol="0">
            <a:spAutoFit/>
          </a:bodyPr>
          <a:lstStyle/>
          <a:p>
            <a:pPr>
              <a:lnSpc>
                <a:spcPct val="107000"/>
              </a:lnSpc>
              <a:spcBef>
                <a:spcPts val="600"/>
              </a:spcBef>
              <a:spcAft>
                <a:spcPts val="600"/>
              </a:spcAft>
              <a:buSzPts val="1000"/>
              <a:tabLst>
                <a:tab pos="457200" algn="l"/>
              </a:tabLst>
            </a:pPr>
            <a:r>
              <a:rPr lang="en-US" b="1" dirty="0">
                <a:solidFill>
                  <a:srgbClr val="9C65FF"/>
                </a:solidFill>
                <a:latin typeface="Helvetica Neue" panose="02000503000000020004" pitchFamily="2" charset="0"/>
                <a:ea typeface="Helvetica Neue" panose="02000503000000020004" pitchFamily="2" charset="0"/>
                <a:cs typeface="Helvetica Neue" panose="02000503000000020004" pitchFamily="2" charset="0"/>
              </a:rPr>
              <a:t>25,000 Apple App Store &amp; Google Play Store Ratings - 4.9 Stars Avg.  </a:t>
            </a:r>
          </a:p>
        </p:txBody>
      </p:sp>
      <p:sp>
        <p:nvSpPr>
          <p:cNvPr id="47" name="Oval 46">
            <a:extLst>
              <a:ext uri="{FF2B5EF4-FFF2-40B4-BE49-F238E27FC236}">
                <a16:creationId xmlns:a16="http://schemas.microsoft.com/office/drawing/2014/main" id="{52B827C5-C169-9F47-AEEE-7FC8C6FA3B7D}"/>
              </a:ext>
            </a:extLst>
          </p:cNvPr>
          <p:cNvSpPr/>
          <p:nvPr/>
        </p:nvSpPr>
        <p:spPr>
          <a:xfrm>
            <a:off x="301588" y="2552842"/>
            <a:ext cx="152400" cy="152400"/>
          </a:xfrm>
          <a:prstGeom prst="ellipse">
            <a:avLst/>
          </a:pr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48" name="Oval 47">
            <a:extLst>
              <a:ext uri="{FF2B5EF4-FFF2-40B4-BE49-F238E27FC236}">
                <a16:creationId xmlns:a16="http://schemas.microsoft.com/office/drawing/2014/main" id="{D45E186A-AB68-B445-A4F6-DDFEA35FF353}"/>
              </a:ext>
            </a:extLst>
          </p:cNvPr>
          <p:cNvSpPr/>
          <p:nvPr/>
        </p:nvSpPr>
        <p:spPr>
          <a:xfrm>
            <a:off x="296821" y="5222416"/>
            <a:ext cx="152400" cy="152400"/>
          </a:xfrm>
          <a:prstGeom prst="ellipse">
            <a:avLst/>
          </a:pr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49" name="Oval 48">
            <a:extLst>
              <a:ext uri="{FF2B5EF4-FFF2-40B4-BE49-F238E27FC236}">
                <a16:creationId xmlns:a16="http://schemas.microsoft.com/office/drawing/2014/main" id="{71FB356B-A70F-AA48-AAF2-346C0E76D815}"/>
              </a:ext>
            </a:extLst>
          </p:cNvPr>
          <p:cNvSpPr/>
          <p:nvPr/>
        </p:nvSpPr>
        <p:spPr>
          <a:xfrm>
            <a:off x="301588" y="1897233"/>
            <a:ext cx="152400" cy="152400"/>
          </a:xfrm>
          <a:prstGeom prst="ellipse">
            <a:avLst/>
          </a:pr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66" name="Oval 65">
            <a:extLst>
              <a:ext uri="{FF2B5EF4-FFF2-40B4-BE49-F238E27FC236}">
                <a16:creationId xmlns:a16="http://schemas.microsoft.com/office/drawing/2014/main" id="{10F028B7-8F7A-924E-82D1-40696DDDC0B6}"/>
              </a:ext>
            </a:extLst>
          </p:cNvPr>
          <p:cNvSpPr/>
          <p:nvPr/>
        </p:nvSpPr>
        <p:spPr>
          <a:xfrm>
            <a:off x="296821" y="2975300"/>
            <a:ext cx="152400" cy="152400"/>
          </a:xfrm>
          <a:prstGeom prst="ellipse">
            <a:avLst/>
          </a:pr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68" name="Oval 67">
            <a:extLst>
              <a:ext uri="{FF2B5EF4-FFF2-40B4-BE49-F238E27FC236}">
                <a16:creationId xmlns:a16="http://schemas.microsoft.com/office/drawing/2014/main" id="{2B83FAB0-9FB6-B54B-98C2-0980081F1BAE}"/>
              </a:ext>
            </a:extLst>
          </p:cNvPr>
          <p:cNvSpPr/>
          <p:nvPr/>
        </p:nvSpPr>
        <p:spPr>
          <a:xfrm>
            <a:off x="296821" y="3423170"/>
            <a:ext cx="152400" cy="152400"/>
          </a:xfrm>
          <a:prstGeom prst="ellipse">
            <a:avLst/>
          </a:pr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74" name="Oval 73">
            <a:extLst>
              <a:ext uri="{FF2B5EF4-FFF2-40B4-BE49-F238E27FC236}">
                <a16:creationId xmlns:a16="http://schemas.microsoft.com/office/drawing/2014/main" id="{D5EC313A-7A08-3B47-AECE-776F8ADAAA00}"/>
              </a:ext>
            </a:extLst>
          </p:cNvPr>
          <p:cNvSpPr/>
          <p:nvPr/>
        </p:nvSpPr>
        <p:spPr>
          <a:xfrm>
            <a:off x="299139" y="3875283"/>
            <a:ext cx="152400" cy="152400"/>
          </a:xfrm>
          <a:prstGeom prst="ellipse">
            <a:avLst/>
          </a:pr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75" name="Oval 74">
            <a:extLst>
              <a:ext uri="{FF2B5EF4-FFF2-40B4-BE49-F238E27FC236}">
                <a16:creationId xmlns:a16="http://schemas.microsoft.com/office/drawing/2014/main" id="{3FA08C4E-05A1-1E46-9880-CBF05C075C9A}"/>
              </a:ext>
            </a:extLst>
          </p:cNvPr>
          <p:cNvSpPr/>
          <p:nvPr/>
        </p:nvSpPr>
        <p:spPr>
          <a:xfrm>
            <a:off x="296821" y="4323153"/>
            <a:ext cx="152400" cy="152400"/>
          </a:xfrm>
          <a:prstGeom prst="ellipse">
            <a:avLst/>
          </a:pr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77" name="Oval 76">
            <a:extLst>
              <a:ext uri="{FF2B5EF4-FFF2-40B4-BE49-F238E27FC236}">
                <a16:creationId xmlns:a16="http://schemas.microsoft.com/office/drawing/2014/main" id="{CEDD0B3D-5722-6D40-9BAC-BE83DD951039}"/>
              </a:ext>
            </a:extLst>
          </p:cNvPr>
          <p:cNvSpPr/>
          <p:nvPr/>
        </p:nvSpPr>
        <p:spPr>
          <a:xfrm>
            <a:off x="6052936" y="1853618"/>
            <a:ext cx="152400" cy="152400"/>
          </a:xfrm>
          <a:prstGeom prst="ellipse">
            <a:avLst/>
          </a:pr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78" name="Oval 77">
            <a:extLst>
              <a:ext uri="{FF2B5EF4-FFF2-40B4-BE49-F238E27FC236}">
                <a16:creationId xmlns:a16="http://schemas.microsoft.com/office/drawing/2014/main" id="{552BFDE0-D086-4046-AC9B-3CC0E543DAE7}"/>
              </a:ext>
            </a:extLst>
          </p:cNvPr>
          <p:cNvSpPr/>
          <p:nvPr/>
        </p:nvSpPr>
        <p:spPr>
          <a:xfrm>
            <a:off x="6052936" y="2484351"/>
            <a:ext cx="152400" cy="152400"/>
          </a:xfrm>
          <a:prstGeom prst="ellipse">
            <a:avLst/>
          </a:pr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79" name="Oval 78">
            <a:extLst>
              <a:ext uri="{FF2B5EF4-FFF2-40B4-BE49-F238E27FC236}">
                <a16:creationId xmlns:a16="http://schemas.microsoft.com/office/drawing/2014/main" id="{4A982DC9-7F4C-9E40-B299-6472D8CF614B}"/>
              </a:ext>
            </a:extLst>
          </p:cNvPr>
          <p:cNvSpPr/>
          <p:nvPr/>
        </p:nvSpPr>
        <p:spPr>
          <a:xfrm>
            <a:off x="6044883" y="2965379"/>
            <a:ext cx="152400" cy="152400"/>
          </a:xfrm>
          <a:prstGeom prst="ellipse">
            <a:avLst/>
          </a:pr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81" name="Oval 80">
            <a:extLst>
              <a:ext uri="{FF2B5EF4-FFF2-40B4-BE49-F238E27FC236}">
                <a16:creationId xmlns:a16="http://schemas.microsoft.com/office/drawing/2014/main" id="{7285F796-CA14-BC4D-AF61-9394526B3E8F}"/>
              </a:ext>
            </a:extLst>
          </p:cNvPr>
          <p:cNvSpPr/>
          <p:nvPr/>
        </p:nvSpPr>
        <p:spPr>
          <a:xfrm>
            <a:off x="6052936" y="3615755"/>
            <a:ext cx="152400" cy="152400"/>
          </a:xfrm>
          <a:prstGeom prst="ellipse">
            <a:avLst/>
          </a:pr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85" name="Oval 84">
            <a:extLst>
              <a:ext uri="{FF2B5EF4-FFF2-40B4-BE49-F238E27FC236}">
                <a16:creationId xmlns:a16="http://schemas.microsoft.com/office/drawing/2014/main" id="{42DC98D3-956B-C146-963B-4B6F7FE9B90F}"/>
              </a:ext>
            </a:extLst>
          </p:cNvPr>
          <p:cNvSpPr/>
          <p:nvPr/>
        </p:nvSpPr>
        <p:spPr>
          <a:xfrm>
            <a:off x="6052936" y="4046067"/>
            <a:ext cx="152400" cy="152400"/>
          </a:xfrm>
          <a:prstGeom prst="ellipse">
            <a:avLst/>
          </a:pr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86" name="Oval 85">
            <a:extLst>
              <a:ext uri="{FF2B5EF4-FFF2-40B4-BE49-F238E27FC236}">
                <a16:creationId xmlns:a16="http://schemas.microsoft.com/office/drawing/2014/main" id="{43E0778C-97EA-E74E-8D35-23B9CA1D76A0}"/>
              </a:ext>
            </a:extLst>
          </p:cNvPr>
          <p:cNvSpPr/>
          <p:nvPr/>
        </p:nvSpPr>
        <p:spPr>
          <a:xfrm>
            <a:off x="6044883" y="4695408"/>
            <a:ext cx="152400" cy="152400"/>
          </a:xfrm>
          <a:prstGeom prst="ellipse">
            <a:avLst/>
          </a:pr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24" name="Oval 23">
            <a:extLst>
              <a:ext uri="{FF2B5EF4-FFF2-40B4-BE49-F238E27FC236}">
                <a16:creationId xmlns:a16="http://schemas.microsoft.com/office/drawing/2014/main" id="{C54978BC-CEDE-1146-95B2-B6056973D926}"/>
              </a:ext>
            </a:extLst>
          </p:cNvPr>
          <p:cNvSpPr/>
          <p:nvPr/>
        </p:nvSpPr>
        <p:spPr>
          <a:xfrm>
            <a:off x="6044883" y="5349394"/>
            <a:ext cx="152400" cy="152400"/>
          </a:xfrm>
          <a:prstGeom prst="ellipse">
            <a:avLst/>
          </a:pr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Tree>
    <p:extLst>
      <p:ext uri="{BB962C8B-B14F-4D97-AF65-F5344CB8AC3E}">
        <p14:creationId xmlns:p14="http://schemas.microsoft.com/office/powerpoint/2010/main" val="477897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616DDC46-ED3E-4A22-9132-D5334089D9DE}"/>
              </a:ext>
            </a:extLst>
          </p:cNvPr>
          <p:cNvSpPr/>
          <p:nvPr/>
        </p:nvSpPr>
        <p:spPr>
          <a:xfrm>
            <a:off x="20412" y="-23885"/>
            <a:ext cx="12192000" cy="6356350"/>
          </a:xfrm>
          <a:prstGeom prst="rect">
            <a:avLst/>
          </a:pr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5" name="Slide Number Placeholder 4">
            <a:extLst>
              <a:ext uri="{FF2B5EF4-FFF2-40B4-BE49-F238E27FC236}">
                <a16:creationId xmlns:a16="http://schemas.microsoft.com/office/drawing/2014/main" id="{9AF9F59A-6E4B-4E4C-8E1B-69CCA8492EF3}"/>
              </a:ext>
            </a:extLst>
          </p:cNvPr>
          <p:cNvSpPr>
            <a:spLocks noGrp="1"/>
          </p:cNvSpPr>
          <p:nvPr>
            <p:ph type="sldNum" sz="quarter" idx="12"/>
          </p:nvPr>
        </p:nvSpPr>
        <p:spPr/>
        <p:txBody>
          <a:bodyPr/>
          <a:lstStyle/>
          <a:p>
            <a:fld id="{D0F56350-9462-4EC0-9A14-DADBEFEF3905}" type="slidenum">
              <a:rPr lang="en-US" smtClean="0"/>
              <a:t>15</a:t>
            </a:fld>
            <a:endParaRPr lang="en-US" dirty="0"/>
          </a:p>
        </p:txBody>
      </p:sp>
      <p:sp>
        <p:nvSpPr>
          <p:cNvPr id="57" name="Content Placeholder 28">
            <a:extLst>
              <a:ext uri="{FF2B5EF4-FFF2-40B4-BE49-F238E27FC236}">
                <a16:creationId xmlns:a16="http://schemas.microsoft.com/office/drawing/2014/main" id="{B2FE3CAA-7C3B-44C4-9098-AE33993DC766}"/>
              </a:ext>
            </a:extLst>
          </p:cNvPr>
          <p:cNvSpPr txBox="1">
            <a:spLocks/>
          </p:cNvSpPr>
          <p:nvPr/>
        </p:nvSpPr>
        <p:spPr>
          <a:xfrm>
            <a:off x="7244365" y="802336"/>
            <a:ext cx="1879462" cy="75713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b="1" dirty="0">
                <a:solidFill>
                  <a:schemeClr val="bg1"/>
                </a:solidFill>
                <a:latin typeface="Helvetica Neue" panose="02000503000000020004"/>
              </a:rPr>
              <a:t>Multi-National Direct Sales Enterprises</a:t>
            </a:r>
          </a:p>
        </p:txBody>
      </p:sp>
      <p:cxnSp>
        <p:nvCxnSpPr>
          <p:cNvPr id="6" name="Straight Connector 5">
            <a:extLst>
              <a:ext uri="{FF2B5EF4-FFF2-40B4-BE49-F238E27FC236}">
                <a16:creationId xmlns:a16="http://schemas.microsoft.com/office/drawing/2014/main" id="{CA9F1066-223C-4E18-A517-DFF6205B6DB0}"/>
              </a:ext>
            </a:extLst>
          </p:cNvPr>
          <p:cNvCxnSpPr/>
          <p:nvPr/>
        </p:nvCxnSpPr>
        <p:spPr>
          <a:xfrm>
            <a:off x="0" y="635635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FA17A4A3-6727-4096-9287-59191825609A}"/>
              </a:ext>
            </a:extLst>
          </p:cNvPr>
          <p:cNvGrpSpPr/>
          <p:nvPr/>
        </p:nvGrpSpPr>
        <p:grpSpPr>
          <a:xfrm>
            <a:off x="5861526" y="1686172"/>
            <a:ext cx="4485376" cy="3950663"/>
            <a:chOff x="4847877" y="2302728"/>
            <a:chExt cx="2445224" cy="2153723"/>
          </a:xfrm>
        </p:grpSpPr>
        <p:cxnSp>
          <p:nvCxnSpPr>
            <p:cNvPr id="47" name="Circlify Shape  1">
              <a:extLst>
                <a:ext uri="{FF2B5EF4-FFF2-40B4-BE49-F238E27FC236}">
                  <a16:creationId xmlns:a16="http://schemas.microsoft.com/office/drawing/2014/main" id="{FF9AF307-8B46-4407-BB59-D62A31DE0644}"/>
                </a:ext>
              </a:extLst>
            </p:cNvPr>
            <p:cNvCxnSpPr>
              <a:cxnSpLocks/>
            </p:cNvCxnSpPr>
            <p:nvPr>
              <p:custDataLst>
                <p:tags r:id="rId2"/>
              </p:custDataLst>
            </p:nvPr>
          </p:nvCxnSpPr>
          <p:spPr>
            <a:xfrm>
              <a:off x="6096000" y="2303728"/>
              <a:ext cx="0" cy="439666"/>
            </a:xfrm>
            <a:prstGeom prst="line">
              <a:avLst/>
            </a:prstGeom>
            <a:ln w="19050">
              <a:solidFill>
                <a:schemeClr val="bg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48" name="Circlify Shape  2">
              <a:extLst>
                <a:ext uri="{FF2B5EF4-FFF2-40B4-BE49-F238E27FC236}">
                  <a16:creationId xmlns:a16="http://schemas.microsoft.com/office/drawing/2014/main" id="{554945DC-46F5-48E9-912F-FD16ED612541}"/>
                </a:ext>
              </a:extLst>
            </p:cNvPr>
            <p:cNvCxnSpPr>
              <a:cxnSpLocks/>
            </p:cNvCxnSpPr>
            <p:nvPr>
              <p:custDataLst>
                <p:tags r:id="rId3"/>
              </p:custDataLst>
            </p:nvPr>
          </p:nvCxnSpPr>
          <p:spPr>
            <a:xfrm flipH="1">
              <a:off x="6498989" y="2302728"/>
              <a:ext cx="493942" cy="571604"/>
            </a:xfrm>
            <a:prstGeom prst="line">
              <a:avLst/>
            </a:prstGeom>
            <a:ln w="19050">
              <a:solidFill>
                <a:schemeClr val="bg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49" name="Circlify Shape  3">
              <a:extLst>
                <a:ext uri="{FF2B5EF4-FFF2-40B4-BE49-F238E27FC236}">
                  <a16:creationId xmlns:a16="http://schemas.microsoft.com/office/drawing/2014/main" id="{05F1368D-7569-40FF-821E-D7FD79EB571D}"/>
                </a:ext>
              </a:extLst>
            </p:cNvPr>
            <p:cNvCxnSpPr>
              <a:cxnSpLocks/>
            </p:cNvCxnSpPr>
            <p:nvPr>
              <p:custDataLst>
                <p:tags r:id="rId4"/>
              </p:custDataLst>
            </p:nvPr>
          </p:nvCxnSpPr>
          <p:spPr>
            <a:xfrm flipH="1">
              <a:off x="6748050" y="3072634"/>
              <a:ext cx="444731" cy="144501"/>
            </a:xfrm>
            <a:prstGeom prst="line">
              <a:avLst/>
            </a:prstGeom>
            <a:ln w="19050">
              <a:solidFill>
                <a:schemeClr val="bg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66" name="Circlify Shape  4">
              <a:extLst>
                <a:ext uri="{FF2B5EF4-FFF2-40B4-BE49-F238E27FC236}">
                  <a16:creationId xmlns:a16="http://schemas.microsoft.com/office/drawing/2014/main" id="{F193FD35-04E8-4022-8F51-D9A26352F69F}"/>
                </a:ext>
              </a:extLst>
            </p:cNvPr>
            <p:cNvCxnSpPr>
              <a:cxnSpLocks/>
            </p:cNvCxnSpPr>
            <p:nvPr>
              <p:custDataLst>
                <p:tags r:id="rId5"/>
              </p:custDataLst>
            </p:nvPr>
          </p:nvCxnSpPr>
          <p:spPr>
            <a:xfrm flipH="1" flipV="1">
              <a:off x="6748050" y="3640865"/>
              <a:ext cx="545051" cy="177097"/>
            </a:xfrm>
            <a:prstGeom prst="line">
              <a:avLst/>
            </a:prstGeom>
            <a:ln w="19050">
              <a:solidFill>
                <a:schemeClr val="bg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68" name="Circlify Shape  5">
              <a:extLst>
                <a:ext uri="{FF2B5EF4-FFF2-40B4-BE49-F238E27FC236}">
                  <a16:creationId xmlns:a16="http://schemas.microsoft.com/office/drawing/2014/main" id="{B3138C9D-BFCA-49E4-94F8-3B3F1F573137}"/>
                </a:ext>
              </a:extLst>
            </p:cNvPr>
            <p:cNvCxnSpPr>
              <a:cxnSpLocks/>
            </p:cNvCxnSpPr>
            <p:nvPr>
              <p:custDataLst>
                <p:tags r:id="rId6"/>
              </p:custDataLst>
            </p:nvPr>
          </p:nvCxnSpPr>
          <p:spPr>
            <a:xfrm flipH="1" flipV="1">
              <a:off x="6498989" y="3983667"/>
              <a:ext cx="352036" cy="322212"/>
            </a:xfrm>
            <a:prstGeom prst="line">
              <a:avLst/>
            </a:prstGeom>
            <a:ln w="19050">
              <a:solidFill>
                <a:schemeClr val="bg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74" name="Circlify Shape  6">
              <a:extLst>
                <a:ext uri="{FF2B5EF4-FFF2-40B4-BE49-F238E27FC236}">
                  <a16:creationId xmlns:a16="http://schemas.microsoft.com/office/drawing/2014/main" id="{B475B207-866A-4198-8034-1F0DF6CDECFC}"/>
                </a:ext>
              </a:extLst>
            </p:cNvPr>
            <p:cNvCxnSpPr>
              <a:cxnSpLocks/>
            </p:cNvCxnSpPr>
            <p:nvPr>
              <p:custDataLst>
                <p:tags r:id="rId7"/>
              </p:custDataLst>
            </p:nvPr>
          </p:nvCxnSpPr>
          <p:spPr>
            <a:xfrm flipV="1">
              <a:off x="6096000" y="4114606"/>
              <a:ext cx="0" cy="341845"/>
            </a:xfrm>
            <a:prstGeom prst="line">
              <a:avLst/>
            </a:prstGeom>
            <a:ln w="19050">
              <a:solidFill>
                <a:schemeClr val="bg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75" name="Circlify Shape  7">
              <a:extLst>
                <a:ext uri="{FF2B5EF4-FFF2-40B4-BE49-F238E27FC236}">
                  <a16:creationId xmlns:a16="http://schemas.microsoft.com/office/drawing/2014/main" id="{1CC087A7-F79A-446E-B439-716FF66C0CCB}"/>
                </a:ext>
              </a:extLst>
            </p:cNvPr>
            <p:cNvCxnSpPr>
              <a:cxnSpLocks/>
            </p:cNvCxnSpPr>
            <p:nvPr>
              <p:custDataLst>
                <p:tags r:id="rId8"/>
              </p:custDataLst>
            </p:nvPr>
          </p:nvCxnSpPr>
          <p:spPr>
            <a:xfrm flipV="1">
              <a:off x="5445120" y="3947866"/>
              <a:ext cx="180082" cy="247861"/>
            </a:xfrm>
            <a:prstGeom prst="line">
              <a:avLst/>
            </a:prstGeom>
            <a:ln w="19050">
              <a:solidFill>
                <a:schemeClr val="bg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77" name="Circlify Shape  8">
              <a:extLst>
                <a:ext uri="{FF2B5EF4-FFF2-40B4-BE49-F238E27FC236}">
                  <a16:creationId xmlns:a16="http://schemas.microsoft.com/office/drawing/2014/main" id="{FDA35052-C39E-48A4-A17B-645A0037C796}"/>
                </a:ext>
              </a:extLst>
            </p:cNvPr>
            <p:cNvCxnSpPr>
              <a:cxnSpLocks/>
            </p:cNvCxnSpPr>
            <p:nvPr>
              <p:custDataLst>
                <p:tags r:id="rId9"/>
              </p:custDataLst>
            </p:nvPr>
          </p:nvCxnSpPr>
          <p:spPr>
            <a:xfrm flipV="1">
              <a:off x="4847877" y="3640865"/>
              <a:ext cx="596073" cy="193675"/>
            </a:xfrm>
            <a:prstGeom prst="line">
              <a:avLst/>
            </a:prstGeom>
            <a:ln w="19050">
              <a:solidFill>
                <a:schemeClr val="bg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78" name="Circlify Shape  9">
              <a:extLst>
                <a:ext uri="{FF2B5EF4-FFF2-40B4-BE49-F238E27FC236}">
                  <a16:creationId xmlns:a16="http://schemas.microsoft.com/office/drawing/2014/main" id="{873E5823-4AE0-415C-BC74-FCFE7B38D35C}"/>
                </a:ext>
              </a:extLst>
            </p:cNvPr>
            <p:cNvCxnSpPr>
              <a:cxnSpLocks/>
            </p:cNvCxnSpPr>
            <p:nvPr>
              <p:custDataLst>
                <p:tags r:id="rId10"/>
              </p:custDataLst>
            </p:nvPr>
          </p:nvCxnSpPr>
          <p:spPr>
            <a:xfrm>
              <a:off x="5181827" y="2922007"/>
              <a:ext cx="298953" cy="170794"/>
            </a:xfrm>
            <a:prstGeom prst="line">
              <a:avLst/>
            </a:prstGeom>
            <a:ln w="19050">
              <a:solidFill>
                <a:schemeClr val="bg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79" name="Circlify Shape  10">
              <a:extLst>
                <a:ext uri="{FF2B5EF4-FFF2-40B4-BE49-F238E27FC236}">
                  <a16:creationId xmlns:a16="http://schemas.microsoft.com/office/drawing/2014/main" id="{FB453771-4378-460E-996B-F530BEB5C295}"/>
                </a:ext>
              </a:extLst>
            </p:cNvPr>
            <p:cNvCxnSpPr>
              <a:cxnSpLocks/>
            </p:cNvCxnSpPr>
            <p:nvPr>
              <p:custDataLst>
                <p:tags r:id="rId11"/>
              </p:custDataLst>
            </p:nvPr>
          </p:nvCxnSpPr>
          <p:spPr>
            <a:xfrm>
              <a:off x="5448081" y="2434665"/>
              <a:ext cx="244928" cy="439666"/>
            </a:xfrm>
            <a:prstGeom prst="line">
              <a:avLst/>
            </a:prstGeom>
            <a:ln w="19050">
              <a:solidFill>
                <a:schemeClr val="bg1"/>
              </a:solidFill>
              <a:headEnd type="oval"/>
              <a:tailEnd type="none"/>
            </a:ln>
          </p:spPr>
          <p:style>
            <a:lnRef idx="1">
              <a:schemeClr val="accent1"/>
            </a:lnRef>
            <a:fillRef idx="0">
              <a:schemeClr val="accent1"/>
            </a:fillRef>
            <a:effectRef idx="0">
              <a:schemeClr val="accent1"/>
            </a:effectRef>
            <a:fontRef idx="minor">
              <a:schemeClr val="tx1"/>
            </a:fontRef>
          </p:style>
        </p:cxnSp>
      </p:grpSp>
      <p:sp>
        <p:nvSpPr>
          <p:cNvPr id="7" name="Oval 6">
            <a:extLst>
              <a:ext uri="{FF2B5EF4-FFF2-40B4-BE49-F238E27FC236}">
                <a16:creationId xmlns:a16="http://schemas.microsoft.com/office/drawing/2014/main" id="{F47B3089-DD0F-4C0F-A496-46E1225EFFE5}"/>
              </a:ext>
            </a:extLst>
          </p:cNvPr>
          <p:cNvSpPr/>
          <p:nvPr/>
        </p:nvSpPr>
        <p:spPr>
          <a:xfrm>
            <a:off x="6927047" y="2528178"/>
            <a:ext cx="2447926" cy="2447924"/>
          </a:xfrm>
          <a:prstGeom prst="ellipse">
            <a:avLst/>
          </a:prstGeom>
          <a:solidFill>
            <a:srgbClr val="FFFFFF">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84" name="Oval 83">
            <a:extLst>
              <a:ext uri="{FF2B5EF4-FFF2-40B4-BE49-F238E27FC236}">
                <a16:creationId xmlns:a16="http://schemas.microsoft.com/office/drawing/2014/main" id="{542672E5-CDEC-4B89-80CF-79A880EEA005}"/>
              </a:ext>
            </a:extLst>
          </p:cNvPr>
          <p:cNvSpPr/>
          <p:nvPr/>
        </p:nvSpPr>
        <p:spPr>
          <a:xfrm>
            <a:off x="7143028" y="2744158"/>
            <a:ext cx="2015964" cy="2015964"/>
          </a:xfrm>
          <a:prstGeom prst="ellipse">
            <a:avLst/>
          </a:prstGeom>
          <a:solidFill>
            <a:srgbClr val="FC7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42" name="Oval 41">
            <a:extLst>
              <a:ext uri="{FF2B5EF4-FFF2-40B4-BE49-F238E27FC236}">
                <a16:creationId xmlns:a16="http://schemas.microsoft.com/office/drawing/2014/main" id="{34C48638-27C2-4935-8A24-A98A15632D03}"/>
              </a:ext>
            </a:extLst>
          </p:cNvPr>
          <p:cNvSpPr/>
          <p:nvPr/>
        </p:nvSpPr>
        <p:spPr>
          <a:xfrm>
            <a:off x="7055588" y="2656719"/>
            <a:ext cx="2190844" cy="219084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2" name="Title 1">
            <a:extLst>
              <a:ext uri="{FF2B5EF4-FFF2-40B4-BE49-F238E27FC236}">
                <a16:creationId xmlns:a16="http://schemas.microsoft.com/office/drawing/2014/main" id="{9FE42DEE-29D8-4486-B202-9DDCEE4AA2F1}"/>
              </a:ext>
            </a:extLst>
          </p:cNvPr>
          <p:cNvSpPr>
            <a:spLocks noGrp="1"/>
          </p:cNvSpPr>
          <p:nvPr>
            <p:ph type="title"/>
          </p:nvPr>
        </p:nvSpPr>
        <p:spPr>
          <a:xfrm>
            <a:off x="6988031" y="2956990"/>
            <a:ext cx="2325958" cy="1590301"/>
          </a:xfrm>
        </p:spPr>
        <p:txBody>
          <a:bodyPr>
            <a:noAutofit/>
          </a:bodyPr>
          <a:lstStyle/>
          <a:p>
            <a:pPr algn="ctr"/>
            <a:r>
              <a:rPr lang="en-US" sz="2400" dirty="0">
                <a:solidFill>
                  <a:schemeClr val="bg1"/>
                </a:solidFill>
              </a:rPr>
              <a:t>Client </a:t>
            </a:r>
            <a:br>
              <a:rPr lang="en-US" sz="2400" dirty="0">
                <a:solidFill>
                  <a:schemeClr val="bg1"/>
                </a:solidFill>
              </a:rPr>
            </a:br>
            <a:r>
              <a:rPr lang="en-US" sz="2400" dirty="0">
                <a:solidFill>
                  <a:schemeClr val="bg1"/>
                </a:solidFill>
              </a:rPr>
              <a:t>Business Sectors</a:t>
            </a:r>
          </a:p>
        </p:txBody>
      </p:sp>
      <p:sp>
        <p:nvSpPr>
          <p:cNvPr id="81" name="Content Placeholder 28">
            <a:extLst>
              <a:ext uri="{FF2B5EF4-FFF2-40B4-BE49-F238E27FC236}">
                <a16:creationId xmlns:a16="http://schemas.microsoft.com/office/drawing/2014/main" id="{5201D20C-1FF9-4D11-8295-746C59B08041}"/>
              </a:ext>
            </a:extLst>
          </p:cNvPr>
          <p:cNvSpPr txBox="1">
            <a:spLocks/>
          </p:cNvSpPr>
          <p:nvPr/>
        </p:nvSpPr>
        <p:spPr>
          <a:xfrm>
            <a:off x="9629450" y="927978"/>
            <a:ext cx="1756298" cy="75713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b="1" dirty="0">
                <a:solidFill>
                  <a:schemeClr val="bg1"/>
                </a:solidFill>
                <a:latin typeface="Helvetica Neue" panose="02000503000000020004"/>
              </a:rPr>
              <a:t>Large Professional Associations </a:t>
            </a:r>
          </a:p>
        </p:txBody>
      </p:sp>
      <p:sp>
        <p:nvSpPr>
          <p:cNvPr id="86" name="Content Placeholder 28">
            <a:extLst>
              <a:ext uri="{FF2B5EF4-FFF2-40B4-BE49-F238E27FC236}">
                <a16:creationId xmlns:a16="http://schemas.microsoft.com/office/drawing/2014/main" id="{C37E59CB-89BE-4FF5-B72D-AEF59EE2E2E5}"/>
              </a:ext>
            </a:extLst>
          </p:cNvPr>
          <p:cNvSpPr txBox="1">
            <a:spLocks/>
          </p:cNvSpPr>
          <p:nvPr/>
        </p:nvSpPr>
        <p:spPr>
          <a:xfrm>
            <a:off x="9985650" y="2561530"/>
            <a:ext cx="1755106" cy="97872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b="1" dirty="0">
                <a:solidFill>
                  <a:schemeClr val="bg1"/>
                </a:solidFill>
                <a:latin typeface="Helvetica Neue" panose="02000503000000020004"/>
              </a:rPr>
              <a:t>Educational Institutions Including School Districts </a:t>
            </a:r>
          </a:p>
        </p:txBody>
      </p:sp>
      <p:sp>
        <p:nvSpPr>
          <p:cNvPr id="88" name="Content Placeholder 28">
            <a:extLst>
              <a:ext uri="{FF2B5EF4-FFF2-40B4-BE49-F238E27FC236}">
                <a16:creationId xmlns:a16="http://schemas.microsoft.com/office/drawing/2014/main" id="{2C29CB61-3296-41DD-9C80-F58AEB7C7F0E}"/>
              </a:ext>
            </a:extLst>
          </p:cNvPr>
          <p:cNvSpPr txBox="1">
            <a:spLocks/>
          </p:cNvSpPr>
          <p:nvPr/>
        </p:nvSpPr>
        <p:spPr>
          <a:xfrm>
            <a:off x="10346902" y="4285865"/>
            <a:ext cx="1633153" cy="75713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b="1" dirty="0">
                <a:solidFill>
                  <a:schemeClr val="bg1"/>
                </a:solidFill>
                <a:latin typeface="Helvetica Neue" panose="02000503000000020004"/>
              </a:rPr>
              <a:t>Auto Sales and Auto Leasing </a:t>
            </a:r>
          </a:p>
        </p:txBody>
      </p:sp>
      <p:sp>
        <p:nvSpPr>
          <p:cNvPr id="89" name="Content Placeholder 28">
            <a:extLst>
              <a:ext uri="{FF2B5EF4-FFF2-40B4-BE49-F238E27FC236}">
                <a16:creationId xmlns:a16="http://schemas.microsoft.com/office/drawing/2014/main" id="{E129CC14-B5C7-4E6E-922E-026C521A39F4}"/>
              </a:ext>
            </a:extLst>
          </p:cNvPr>
          <p:cNvSpPr txBox="1">
            <a:spLocks/>
          </p:cNvSpPr>
          <p:nvPr/>
        </p:nvSpPr>
        <p:spPr>
          <a:xfrm>
            <a:off x="4849957" y="3483874"/>
            <a:ext cx="1298566" cy="31393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b="1" dirty="0">
                <a:solidFill>
                  <a:schemeClr val="bg1"/>
                </a:solidFill>
                <a:latin typeface="Helvetica Neue" panose="02000503000000020004"/>
              </a:rPr>
              <a:t>Insurance</a:t>
            </a:r>
          </a:p>
        </p:txBody>
      </p:sp>
      <p:sp>
        <p:nvSpPr>
          <p:cNvPr id="90" name="Content Placeholder 28">
            <a:extLst>
              <a:ext uri="{FF2B5EF4-FFF2-40B4-BE49-F238E27FC236}">
                <a16:creationId xmlns:a16="http://schemas.microsoft.com/office/drawing/2014/main" id="{BBCBCECE-CBA6-4E76-8E58-8C921FB2C0AD}"/>
              </a:ext>
            </a:extLst>
          </p:cNvPr>
          <p:cNvSpPr txBox="1">
            <a:spLocks/>
          </p:cNvSpPr>
          <p:nvPr/>
        </p:nvSpPr>
        <p:spPr>
          <a:xfrm>
            <a:off x="7546395" y="5728503"/>
            <a:ext cx="1298566" cy="31393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b="1" dirty="0">
                <a:solidFill>
                  <a:schemeClr val="bg1"/>
                </a:solidFill>
                <a:latin typeface="Helvetica Neue" panose="02000503000000020004"/>
              </a:rPr>
              <a:t>Real Estate </a:t>
            </a:r>
          </a:p>
        </p:txBody>
      </p:sp>
      <p:sp>
        <p:nvSpPr>
          <p:cNvPr id="91" name="Content Placeholder 28">
            <a:extLst>
              <a:ext uri="{FF2B5EF4-FFF2-40B4-BE49-F238E27FC236}">
                <a16:creationId xmlns:a16="http://schemas.microsoft.com/office/drawing/2014/main" id="{B9680A49-7396-40A0-89DB-57264254F9F0}"/>
              </a:ext>
            </a:extLst>
          </p:cNvPr>
          <p:cNvSpPr txBox="1">
            <a:spLocks/>
          </p:cNvSpPr>
          <p:nvPr/>
        </p:nvSpPr>
        <p:spPr>
          <a:xfrm>
            <a:off x="5429911" y="2345794"/>
            <a:ext cx="1178503" cy="5355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b="1" dirty="0">
                <a:solidFill>
                  <a:schemeClr val="bg1"/>
                </a:solidFill>
                <a:latin typeface="Helvetica Neue" panose="02000503000000020004"/>
              </a:rPr>
              <a:t>Home Security </a:t>
            </a:r>
          </a:p>
        </p:txBody>
      </p:sp>
      <p:sp>
        <p:nvSpPr>
          <p:cNvPr id="92" name="Content Placeholder 28">
            <a:extLst>
              <a:ext uri="{FF2B5EF4-FFF2-40B4-BE49-F238E27FC236}">
                <a16:creationId xmlns:a16="http://schemas.microsoft.com/office/drawing/2014/main" id="{9B6EECAB-1131-47D0-A566-2CDDE49352D2}"/>
              </a:ext>
            </a:extLst>
          </p:cNvPr>
          <p:cNvSpPr txBox="1">
            <a:spLocks/>
          </p:cNvSpPr>
          <p:nvPr/>
        </p:nvSpPr>
        <p:spPr>
          <a:xfrm>
            <a:off x="4399009" y="4562301"/>
            <a:ext cx="1949578" cy="31393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b="1" dirty="0">
                <a:solidFill>
                  <a:schemeClr val="bg1"/>
                </a:solidFill>
                <a:latin typeface="Helvetica Neue" panose="02000503000000020004"/>
              </a:rPr>
              <a:t>Not-For-Profits</a:t>
            </a:r>
          </a:p>
        </p:txBody>
      </p:sp>
      <p:sp>
        <p:nvSpPr>
          <p:cNvPr id="95" name="Content Placeholder 28">
            <a:extLst>
              <a:ext uri="{FF2B5EF4-FFF2-40B4-BE49-F238E27FC236}">
                <a16:creationId xmlns:a16="http://schemas.microsoft.com/office/drawing/2014/main" id="{C6A75595-F924-472A-A2D4-2801622E3262}"/>
              </a:ext>
            </a:extLst>
          </p:cNvPr>
          <p:cNvSpPr txBox="1">
            <a:spLocks/>
          </p:cNvSpPr>
          <p:nvPr/>
        </p:nvSpPr>
        <p:spPr>
          <a:xfrm>
            <a:off x="5836179" y="1336470"/>
            <a:ext cx="1518222" cy="5355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b="1" dirty="0">
                <a:solidFill>
                  <a:schemeClr val="bg1"/>
                </a:solidFill>
                <a:latin typeface="Helvetica Neue" panose="02000503000000020004"/>
              </a:rPr>
              <a:t>CBD</a:t>
            </a:r>
            <a:br>
              <a:rPr lang="en-US" sz="1600" b="1" dirty="0">
                <a:solidFill>
                  <a:schemeClr val="bg1"/>
                </a:solidFill>
                <a:latin typeface="Helvetica Neue" panose="02000503000000020004"/>
              </a:rPr>
            </a:br>
            <a:r>
              <a:rPr lang="en-US" sz="1600" b="1" dirty="0">
                <a:solidFill>
                  <a:schemeClr val="bg1"/>
                </a:solidFill>
                <a:latin typeface="Helvetica Neue" panose="02000503000000020004"/>
              </a:rPr>
              <a:t>Industry </a:t>
            </a:r>
          </a:p>
        </p:txBody>
      </p:sp>
      <p:sp>
        <p:nvSpPr>
          <p:cNvPr id="101" name="Content Placeholder 28">
            <a:extLst>
              <a:ext uri="{FF2B5EF4-FFF2-40B4-BE49-F238E27FC236}">
                <a16:creationId xmlns:a16="http://schemas.microsoft.com/office/drawing/2014/main" id="{3126CFD6-0D6F-4AD9-9ED7-82DC9200E51C}"/>
              </a:ext>
            </a:extLst>
          </p:cNvPr>
          <p:cNvSpPr txBox="1">
            <a:spLocks/>
          </p:cNvSpPr>
          <p:nvPr/>
        </p:nvSpPr>
        <p:spPr>
          <a:xfrm>
            <a:off x="5429911" y="5198470"/>
            <a:ext cx="2116484" cy="75713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b="1" dirty="0">
                <a:solidFill>
                  <a:schemeClr val="bg1"/>
                </a:solidFill>
                <a:latin typeface="Helvetica Neue" panose="02000503000000020004"/>
              </a:rPr>
              <a:t>Health Care and Pharmaceutical Sales</a:t>
            </a:r>
          </a:p>
        </p:txBody>
      </p:sp>
      <p:sp>
        <p:nvSpPr>
          <p:cNvPr id="31" name="Content Placeholder 30">
            <a:extLst>
              <a:ext uri="{FF2B5EF4-FFF2-40B4-BE49-F238E27FC236}">
                <a16:creationId xmlns:a16="http://schemas.microsoft.com/office/drawing/2014/main" id="{3812D0F0-4F7D-45FE-8B90-5E9D6D998540}"/>
              </a:ext>
            </a:extLst>
          </p:cNvPr>
          <p:cNvSpPr>
            <a:spLocks noGrp="1"/>
          </p:cNvSpPr>
          <p:nvPr>
            <p:ph idx="1"/>
          </p:nvPr>
        </p:nvSpPr>
        <p:spPr>
          <a:xfrm>
            <a:off x="9374973" y="5376852"/>
            <a:ext cx="1728852" cy="830997"/>
          </a:xfr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chemeClr val="bg1"/>
                </a:solidFill>
                <a:effectLst/>
                <a:uLnTx/>
                <a:uFillTx/>
              </a:rPr>
              <a:t>Medical Device and Equipment Sales</a:t>
            </a:r>
            <a:endParaRPr lang="en-US" dirty="0">
              <a:solidFill>
                <a:schemeClr val="bg1"/>
              </a:solidFill>
            </a:endParaRPr>
          </a:p>
        </p:txBody>
      </p:sp>
      <p:sp>
        <p:nvSpPr>
          <p:cNvPr id="107" name="Title 1">
            <a:extLst>
              <a:ext uri="{FF2B5EF4-FFF2-40B4-BE49-F238E27FC236}">
                <a16:creationId xmlns:a16="http://schemas.microsoft.com/office/drawing/2014/main" id="{6B0A5297-2479-4295-BC07-B8528030E26F}"/>
              </a:ext>
            </a:extLst>
          </p:cNvPr>
          <p:cNvSpPr txBox="1">
            <a:spLocks/>
          </p:cNvSpPr>
          <p:nvPr/>
        </p:nvSpPr>
        <p:spPr>
          <a:xfrm>
            <a:off x="1628732" y="684722"/>
            <a:ext cx="2094452" cy="662782"/>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Helvetica Neue" panose="02000503000000020004"/>
              </a:rPr>
              <a:t>Markets</a:t>
            </a:r>
          </a:p>
        </p:txBody>
      </p:sp>
      <p:pic>
        <p:nvPicPr>
          <p:cNvPr id="108" name="Picture 107" descr="A picture containing drawing&#10;&#10;Description automatically generated">
            <a:extLst>
              <a:ext uri="{FF2B5EF4-FFF2-40B4-BE49-F238E27FC236}">
                <a16:creationId xmlns:a16="http://schemas.microsoft.com/office/drawing/2014/main" id="{C9C67702-B2DF-4E18-B5F9-59EB09064D9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13003" y="324278"/>
            <a:ext cx="1244444" cy="1244444"/>
          </a:xfrm>
          <a:prstGeom prst="rect">
            <a:avLst/>
          </a:prstGeom>
        </p:spPr>
      </p:pic>
      <p:sp>
        <p:nvSpPr>
          <p:cNvPr id="44" name="Footer Placeholder 1">
            <a:extLst>
              <a:ext uri="{FF2B5EF4-FFF2-40B4-BE49-F238E27FC236}">
                <a16:creationId xmlns:a16="http://schemas.microsoft.com/office/drawing/2014/main" id="{B5622E50-8D2C-2948-B4CC-20375FFBBF97}"/>
              </a:ext>
            </a:extLst>
          </p:cNvPr>
          <p:cNvSpPr txBox="1">
            <a:spLocks/>
          </p:cNvSpPr>
          <p:nvPr/>
        </p:nvSpPr>
        <p:spPr>
          <a:xfrm>
            <a:off x="241113" y="63752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800" dirty="0">
                <a:solidFill>
                  <a:schemeClr val="bg1"/>
                </a:solidFill>
                <a:ea typeface="Helvetica Neue" panose="02000503000000020004" pitchFamily="2" charset="0"/>
                <a:cs typeface="Helvetica Neue" panose="02000503000000020004" pitchFamily="2" charset="0"/>
              </a:rPr>
              <a:t>Verb Technology Company, Inc</a:t>
            </a:r>
            <a:r>
              <a:rPr lang="en-US" sz="800" dirty="0">
                <a:solidFill>
                  <a:schemeClr val="bg1"/>
                </a:solidFill>
                <a:ea typeface="Helvetica Neue Light" panose="02000403000000020004" pitchFamily="2" charset="0"/>
                <a:cs typeface="Open Sans" panose="020B0606030504020204" pitchFamily="34" charset="0"/>
              </a:rPr>
              <a:t>. (NASDAQ: VERB) © 2021</a:t>
            </a:r>
          </a:p>
        </p:txBody>
      </p:sp>
      <p:cxnSp>
        <p:nvCxnSpPr>
          <p:cNvPr id="45" name="Circlify Shape  8">
            <a:extLst>
              <a:ext uri="{FF2B5EF4-FFF2-40B4-BE49-F238E27FC236}">
                <a16:creationId xmlns:a16="http://schemas.microsoft.com/office/drawing/2014/main" id="{4A35645C-C03A-BC4C-98F4-45FA85629531}"/>
              </a:ext>
            </a:extLst>
          </p:cNvPr>
          <p:cNvCxnSpPr>
            <a:cxnSpLocks/>
          </p:cNvCxnSpPr>
          <p:nvPr>
            <p:custDataLst>
              <p:tags r:id="rId1"/>
            </p:custDataLst>
          </p:nvPr>
        </p:nvCxnSpPr>
        <p:spPr>
          <a:xfrm>
            <a:off x="6116412" y="3639404"/>
            <a:ext cx="776856" cy="77320"/>
          </a:xfrm>
          <a:prstGeom prst="line">
            <a:avLst/>
          </a:prstGeom>
          <a:ln w="19050">
            <a:solidFill>
              <a:schemeClr val="bg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7F34BFE-2C13-A340-9618-F19D9419BAB8}"/>
              </a:ext>
            </a:extLst>
          </p:cNvPr>
          <p:cNvSpPr txBox="1"/>
          <p:nvPr/>
        </p:nvSpPr>
        <p:spPr>
          <a:xfrm>
            <a:off x="3228964" y="238326"/>
            <a:ext cx="7647662" cy="247055"/>
          </a:xfrm>
          <a:prstGeom prst="rect">
            <a:avLst/>
          </a:prstGeom>
          <a:noFill/>
        </p:spPr>
        <p:txBody>
          <a:bodyPr wrap="square" rtlCol="0">
            <a:spAutoFit/>
          </a:bodyPr>
          <a:lstStyle/>
          <a:p>
            <a:pPr>
              <a:lnSpc>
                <a:spcPts val="1220"/>
              </a:lnSpc>
              <a:spcAft>
                <a:spcPts val="600"/>
              </a:spcAft>
              <a:buClr>
                <a:srgbClr val="9566FB"/>
              </a:buClr>
              <a:buSzPct val="100000"/>
              <a:defRPr/>
            </a:pPr>
            <a:r>
              <a:rPr lang="en-US" sz="1400" b="1" dirty="0">
                <a:solidFill>
                  <a:srgbClr val="000000"/>
                </a:solidFill>
                <a:latin typeface="Helvetica Neue" panose="02000503000000020004"/>
                <a:ea typeface="Helvetica Neue Medium" panose="02000503000000020004" pitchFamily="2" charset="0"/>
                <a:cs typeface="Helvetica Neue Medium" panose="02000503000000020004" pitchFamily="2" charset="0"/>
              </a:rPr>
              <a:t>Significant Upside Potential in the Post-COVID Remote Work Economy</a:t>
            </a:r>
          </a:p>
        </p:txBody>
      </p:sp>
      <p:sp>
        <p:nvSpPr>
          <p:cNvPr id="12" name="TextBox 11">
            <a:extLst>
              <a:ext uri="{FF2B5EF4-FFF2-40B4-BE49-F238E27FC236}">
                <a16:creationId xmlns:a16="http://schemas.microsoft.com/office/drawing/2014/main" id="{57324E96-2B20-7044-A486-E3BB1516A96A}"/>
              </a:ext>
            </a:extLst>
          </p:cNvPr>
          <p:cNvSpPr txBox="1"/>
          <p:nvPr/>
        </p:nvSpPr>
        <p:spPr>
          <a:xfrm>
            <a:off x="264716" y="2149701"/>
            <a:ext cx="5579081" cy="2400657"/>
          </a:xfrm>
          <a:prstGeom prst="rect">
            <a:avLst/>
          </a:prstGeom>
          <a:noFill/>
        </p:spPr>
        <p:txBody>
          <a:bodyPr wrap="square" rtlCol="0">
            <a:spAutoFit/>
          </a:bodyPr>
          <a:lstStyle/>
          <a:p>
            <a:pPr>
              <a:lnSpc>
                <a:spcPts val="2020"/>
              </a:lnSpc>
              <a:spcAft>
                <a:spcPts val="1200"/>
              </a:spcAft>
              <a:buClr>
                <a:srgbClr val="9566FB"/>
              </a:buClr>
              <a:buSzPct val="100000"/>
              <a:defRPr/>
            </a:pPr>
            <a:r>
              <a:rPr lang="en-US" sz="2000" b="1" dirty="0">
                <a:latin typeface="Helvetica Neue" panose="02000503000000020004"/>
                <a:ea typeface="Helvetica Neue Medium" panose="02000503000000020004" pitchFamily="2" charset="0"/>
                <a:cs typeface="Helvetica Neue Medium" panose="02000503000000020004" pitchFamily="2" charset="0"/>
              </a:rPr>
              <a:t>Large &amp; Growing Addressable Markets</a:t>
            </a:r>
            <a:r>
              <a:rPr lang="en-US" sz="2000" b="1" dirty="0">
                <a:latin typeface="Helvetica Neue" panose="02000503000000020004"/>
                <a:ea typeface="Helvetica Neue" panose="02000503000000020004" pitchFamily="2" charset="0"/>
                <a:cs typeface="Helvetica Neue" panose="02000503000000020004" pitchFamily="2" charset="0"/>
              </a:rPr>
              <a:t>: </a:t>
            </a:r>
          </a:p>
          <a:p>
            <a:pPr>
              <a:lnSpc>
                <a:spcPts val="2020"/>
              </a:lnSpc>
              <a:spcAft>
                <a:spcPts val="1200"/>
              </a:spcAft>
              <a:buClr>
                <a:srgbClr val="9566FB"/>
              </a:buClr>
              <a:buSzPct val="100000"/>
              <a:defRPr/>
            </a:pPr>
            <a:endParaRPr lang="en-US" sz="1400" b="1" i="1" dirty="0">
              <a:latin typeface="Helvetica Neue" panose="02000503000000020004"/>
              <a:ea typeface="Helvetica Neue" panose="02000503000000020004" pitchFamily="2" charset="0"/>
              <a:cs typeface="Helvetica Neue" panose="02000503000000020004" pitchFamily="2" charset="0"/>
            </a:endParaRPr>
          </a:p>
          <a:p>
            <a:pPr marL="285750" indent="-285750">
              <a:lnSpc>
                <a:spcPts val="2020"/>
              </a:lnSpc>
              <a:spcAft>
                <a:spcPts val="1200"/>
              </a:spcAft>
              <a:buClr>
                <a:schemeClr val="tx1"/>
              </a:buClr>
              <a:buSzPct val="100000"/>
              <a:buFont typeface="Wingdings" pitchFamily="2" charset="2"/>
              <a:buChar char="Ø"/>
              <a:defRPr/>
            </a:pPr>
            <a:r>
              <a:rPr lang="en-US" b="1" i="1" dirty="0">
                <a:latin typeface="Helvetica Neue" panose="02000503000000020004"/>
                <a:ea typeface="Helvetica Neue" panose="02000503000000020004" pitchFamily="2" charset="0"/>
                <a:cs typeface="Helvetica Neue" panose="02000503000000020004" pitchFamily="2" charset="0"/>
              </a:rPr>
              <a:t>Live Stream </a:t>
            </a:r>
            <a:r>
              <a:rPr lang="en-US" b="1" dirty="0">
                <a:latin typeface="Helvetica Neue" panose="02000503000000020004"/>
                <a:ea typeface="Helvetica Neue" panose="02000503000000020004" pitchFamily="2" charset="0"/>
                <a:cs typeface="Helvetica Neue" panose="02000503000000020004" pitchFamily="2" charset="0"/>
              </a:rPr>
              <a:t>eCommerce - $120B in </a:t>
            </a:r>
            <a:r>
              <a:rPr lang="en-US" b="1" spc="20" dirty="0">
                <a:latin typeface="Helvetica Neue" panose="02000503000000020004"/>
                <a:ea typeface="Helvetica Neue" panose="02000503000000020004" pitchFamily="2" charset="0"/>
                <a:cs typeface="Helvetica Neue" panose="02000503000000020004" pitchFamily="2" charset="0"/>
              </a:rPr>
              <a:t>2020</a:t>
            </a:r>
            <a:r>
              <a:rPr lang="en-US" sz="1400" spc="20" baseline="30000" dirty="0">
                <a:latin typeface="Helvetica Neue" panose="02000503000000020004"/>
                <a:ea typeface="Helvetica Neue" panose="02000503000000020004" pitchFamily="2" charset="0"/>
                <a:cs typeface="Helvetica Neue" panose="02000503000000020004" pitchFamily="2" charset="0"/>
              </a:rPr>
              <a:t>1</a:t>
            </a:r>
            <a:r>
              <a:rPr lang="en-US" b="1" i="1" dirty="0">
                <a:latin typeface="Helvetica Neue" panose="02000503000000020004"/>
                <a:ea typeface="Helvetica Neue" panose="02000503000000020004" pitchFamily="2" charset="0"/>
                <a:cs typeface="Helvetica Neue" panose="02000503000000020004" pitchFamily="2" charset="0"/>
              </a:rPr>
              <a:t> </a:t>
            </a:r>
            <a:endParaRPr lang="en-US" b="1" dirty="0">
              <a:latin typeface="Helvetica Neue" panose="02000503000000020004"/>
              <a:ea typeface="Helvetica Neue" panose="02000503000000020004" pitchFamily="2" charset="0"/>
              <a:cs typeface="Helvetica Neue" panose="02000503000000020004" pitchFamily="2" charset="0"/>
            </a:endParaRPr>
          </a:p>
          <a:p>
            <a:pPr marL="285750" indent="-285750">
              <a:lnSpc>
                <a:spcPts val="2020"/>
              </a:lnSpc>
              <a:spcAft>
                <a:spcPts val="1200"/>
              </a:spcAft>
              <a:buClr>
                <a:schemeClr val="tx1"/>
              </a:buClr>
              <a:buSzPct val="100000"/>
              <a:buFont typeface="Wingdings" pitchFamily="2" charset="2"/>
              <a:buChar char="Ø"/>
              <a:defRPr/>
            </a:pPr>
            <a:r>
              <a:rPr lang="en-US" b="1" i="1" dirty="0">
                <a:latin typeface="Helvetica Neue" panose="02000503000000020004"/>
                <a:ea typeface="Helvetica Neue" panose="02000503000000020004" pitchFamily="2" charset="0"/>
                <a:cs typeface="Helvetica Neue" panose="02000503000000020004" pitchFamily="2" charset="0"/>
              </a:rPr>
              <a:t>Video Conferencing - </a:t>
            </a:r>
            <a:r>
              <a:rPr lang="en-US" b="1" dirty="0">
                <a:latin typeface="Helvetica Neue" panose="02000503000000020004"/>
                <a:ea typeface="Helvetica Neue" panose="02000503000000020004" pitchFamily="2" charset="0"/>
                <a:cs typeface="Helvetica Neue" panose="02000503000000020004" pitchFamily="2" charset="0"/>
              </a:rPr>
              <a:t>$50B by 202</a:t>
            </a:r>
            <a:r>
              <a:rPr lang="en-US" b="1" spc="200" dirty="0">
                <a:latin typeface="Helvetica Neue" panose="02000503000000020004"/>
                <a:ea typeface="Helvetica Neue" panose="02000503000000020004" pitchFamily="2" charset="0"/>
                <a:cs typeface="Helvetica Neue" panose="02000503000000020004" pitchFamily="2" charset="0"/>
              </a:rPr>
              <a:t>6</a:t>
            </a:r>
            <a:r>
              <a:rPr lang="en-US" sz="1400" spc="200" baseline="30000" dirty="0">
                <a:latin typeface="Helvetica Neue" panose="02000503000000020004"/>
                <a:ea typeface="Helvetica Neue" panose="02000503000000020004" pitchFamily="2" charset="0"/>
                <a:cs typeface="Helvetica Neue" panose="02000503000000020004" pitchFamily="2" charset="0"/>
              </a:rPr>
              <a:t>2</a:t>
            </a:r>
            <a:r>
              <a:rPr lang="en-US" b="1" dirty="0">
                <a:latin typeface="Helvetica Neue" panose="02000503000000020004"/>
                <a:ea typeface="Helvetica Neue" panose="02000503000000020004" pitchFamily="2" charset="0"/>
                <a:cs typeface="Helvetica Neue" panose="02000503000000020004" pitchFamily="2" charset="0"/>
              </a:rPr>
              <a:t> </a:t>
            </a:r>
          </a:p>
          <a:p>
            <a:pPr marL="285750" indent="-285750">
              <a:lnSpc>
                <a:spcPts val="2020"/>
              </a:lnSpc>
              <a:spcAft>
                <a:spcPts val="1200"/>
              </a:spcAft>
              <a:buClr>
                <a:schemeClr val="tx1"/>
              </a:buClr>
              <a:buSzPct val="100000"/>
              <a:buFont typeface="Wingdings" pitchFamily="2" charset="2"/>
              <a:buChar char="Ø"/>
              <a:defRPr/>
            </a:pPr>
            <a:r>
              <a:rPr lang="en-US" b="1" i="1" dirty="0">
                <a:latin typeface="Helvetica Neue" panose="02000503000000020004"/>
                <a:ea typeface="Helvetica Neue" panose="02000503000000020004" pitchFamily="2" charset="0"/>
                <a:cs typeface="Helvetica Neue" panose="02000503000000020004" pitchFamily="2" charset="0"/>
              </a:rPr>
              <a:t>CRM - </a:t>
            </a:r>
            <a:r>
              <a:rPr lang="en-US" b="1" dirty="0">
                <a:latin typeface="Helvetica Neue" panose="02000503000000020004"/>
                <a:ea typeface="Helvetica Neue" panose="02000503000000020004" pitchFamily="2" charset="0"/>
                <a:cs typeface="Helvetica Neue" panose="02000503000000020004" pitchFamily="2" charset="0"/>
              </a:rPr>
              <a:t>$80B by 202</a:t>
            </a:r>
            <a:r>
              <a:rPr lang="en-US" b="1" spc="180" dirty="0">
                <a:latin typeface="Helvetica Neue" panose="02000503000000020004"/>
                <a:ea typeface="Helvetica Neue" panose="02000503000000020004" pitchFamily="2" charset="0"/>
                <a:cs typeface="Helvetica Neue" panose="02000503000000020004" pitchFamily="2" charset="0"/>
              </a:rPr>
              <a:t>5</a:t>
            </a:r>
            <a:r>
              <a:rPr lang="en-US" sz="1400" spc="180" baseline="30000" dirty="0">
                <a:latin typeface="Helvetica Neue" panose="02000503000000020004"/>
                <a:ea typeface="Helvetica Neue" panose="02000503000000020004" pitchFamily="2" charset="0"/>
                <a:cs typeface="Helvetica Neue" panose="02000503000000020004" pitchFamily="2" charset="0"/>
              </a:rPr>
              <a:t>3</a:t>
            </a:r>
          </a:p>
          <a:p>
            <a:pPr marL="285750" indent="-285750">
              <a:lnSpc>
                <a:spcPts val="2020"/>
              </a:lnSpc>
              <a:spcAft>
                <a:spcPts val="1200"/>
              </a:spcAft>
              <a:buClr>
                <a:schemeClr val="tx1"/>
              </a:buClr>
              <a:buSzPct val="100000"/>
              <a:buFont typeface="Wingdings" pitchFamily="2" charset="2"/>
              <a:buChar char="Ø"/>
              <a:defRPr/>
            </a:pPr>
            <a:r>
              <a:rPr lang="en-US" b="1" i="1" dirty="0">
                <a:latin typeface="Helvetica Neue" panose="02000503000000020004"/>
                <a:ea typeface="Helvetica Neue" panose="02000503000000020004" pitchFamily="2" charset="0"/>
                <a:cs typeface="Helvetica Neue" panose="02000503000000020004" pitchFamily="2" charset="0"/>
              </a:rPr>
              <a:t>Online eLearning - </a:t>
            </a:r>
            <a:r>
              <a:rPr lang="en-US" b="1" dirty="0">
                <a:latin typeface="Helvetica Neue" panose="02000503000000020004"/>
                <a:ea typeface="Helvetica Neue" panose="02000503000000020004" pitchFamily="2" charset="0"/>
                <a:cs typeface="Helvetica Neue" panose="02000503000000020004" pitchFamily="2" charset="0"/>
              </a:rPr>
              <a:t>$375B by 202</a:t>
            </a:r>
            <a:r>
              <a:rPr lang="en-US" b="1" spc="60" dirty="0">
                <a:latin typeface="Helvetica Neue" panose="02000503000000020004"/>
                <a:ea typeface="Helvetica Neue" panose="02000503000000020004" pitchFamily="2" charset="0"/>
                <a:cs typeface="Helvetica Neue" panose="02000503000000020004" pitchFamily="2" charset="0"/>
              </a:rPr>
              <a:t>6</a:t>
            </a:r>
            <a:r>
              <a:rPr lang="en-US" sz="1400" spc="60" baseline="30000" dirty="0">
                <a:latin typeface="Helvetica Neue" panose="02000503000000020004"/>
                <a:ea typeface="Helvetica Neue" panose="02000503000000020004" pitchFamily="2" charset="0"/>
                <a:cs typeface="Helvetica Neue" panose="02000503000000020004" pitchFamily="2" charset="0"/>
              </a:rPr>
              <a:t>4</a:t>
            </a:r>
            <a:endParaRPr lang="en-US" sz="1400" dirty="0">
              <a:latin typeface="Helvetica Neue" panose="02000503000000020004"/>
              <a:ea typeface="Helvetica Neue" panose="02000503000000020004" pitchFamily="2" charset="0"/>
              <a:cs typeface="Helvetica Neue" panose="02000503000000020004" pitchFamily="2" charset="0"/>
            </a:endParaRPr>
          </a:p>
        </p:txBody>
      </p:sp>
      <p:sp>
        <p:nvSpPr>
          <p:cNvPr id="64" name="TextBox 63">
            <a:extLst>
              <a:ext uri="{FF2B5EF4-FFF2-40B4-BE49-F238E27FC236}">
                <a16:creationId xmlns:a16="http://schemas.microsoft.com/office/drawing/2014/main" id="{5C1B0A10-0AEF-3541-92FF-94F6213E025D}"/>
              </a:ext>
            </a:extLst>
          </p:cNvPr>
          <p:cNvSpPr txBox="1"/>
          <p:nvPr/>
        </p:nvSpPr>
        <p:spPr>
          <a:xfrm>
            <a:off x="189745" y="5480599"/>
            <a:ext cx="4181014" cy="215444"/>
          </a:xfrm>
          <a:prstGeom prst="rect">
            <a:avLst/>
          </a:prstGeom>
          <a:noFill/>
        </p:spPr>
        <p:txBody>
          <a:bodyPr wrap="square" rtlCol="0">
            <a:spAutoFit/>
          </a:bodyPr>
          <a:lstStyle/>
          <a:p>
            <a:r>
              <a:rPr lang="en-US" sz="800" dirty="0">
                <a:solidFill>
                  <a:prstClr val="black"/>
                </a:solidFill>
                <a:latin typeface="Helvetica Neue Thin" panose="020B0403020202020204" pitchFamily="34" charset="0"/>
                <a:ea typeface="Helvetica Neue Thin" panose="020B0403020202020204" pitchFamily="34" charset="0"/>
                <a:cs typeface="Helvetica Neue" panose="02000503000000020004" pitchFamily="2" charset="0"/>
              </a:rPr>
              <a:t>1.   </a:t>
            </a:r>
            <a:r>
              <a:rPr lang="en-US" sz="800" dirty="0">
                <a:latin typeface="Helvetica Neue Light" panose="02000403000000020004" pitchFamily="2" charset="0"/>
                <a:ea typeface="Helvetica Neue Light" panose="02000403000000020004" pitchFamily="2" charset="0"/>
                <a:hlinkClick r:id="rId14">
                  <a:extLst>
                    <a:ext uri="{A12FA001-AC4F-418D-AE19-62706E023703}">
                      <ahyp:hlinkClr xmlns:ahyp="http://schemas.microsoft.com/office/drawing/2018/hyperlinkcolor" val="tx"/>
                    </a:ext>
                  </a:extLst>
                </a:hlinkClick>
              </a:rPr>
              <a:t>https://www.cmswire.com/ecommerce/</a:t>
            </a:r>
            <a:r>
              <a:rPr lang="en-US" sz="800" dirty="0">
                <a:latin typeface="Helvetica Neue Thin" panose="020B0403020202020204" pitchFamily="34" charset="0"/>
                <a:ea typeface="Helvetica Neue Thin" panose="020B0403020202020204" pitchFamily="34" charset="0"/>
                <a:hlinkClick r:id="rId14">
                  <a:extLst>
                    <a:ext uri="{A12FA001-AC4F-418D-AE19-62706E023703}">
                      <ahyp:hlinkClr xmlns:ahyp="http://schemas.microsoft.com/office/drawing/2018/hyperlinkcolor" val="tx"/>
                    </a:ext>
                  </a:extLst>
                </a:hlinkClick>
              </a:rPr>
              <a:t>is-live-streaming-ecommerce-the-next-thing</a:t>
            </a:r>
            <a:endParaRPr lang="en-US" sz="800" dirty="0">
              <a:latin typeface="Helvetica Neue Thin" panose="020B0403020202020204" pitchFamily="34" charset="0"/>
              <a:ea typeface="Helvetica Neue Thin" panose="020B0403020202020204" pitchFamily="34" charset="0"/>
            </a:endParaRPr>
          </a:p>
        </p:txBody>
      </p:sp>
      <p:sp>
        <p:nvSpPr>
          <p:cNvPr id="65" name="Content Placeholder 28">
            <a:extLst>
              <a:ext uri="{FF2B5EF4-FFF2-40B4-BE49-F238E27FC236}">
                <a16:creationId xmlns:a16="http://schemas.microsoft.com/office/drawing/2014/main" id="{043951D2-687E-2C40-884F-296B514BEE66}"/>
              </a:ext>
            </a:extLst>
          </p:cNvPr>
          <p:cNvSpPr txBox="1">
            <a:spLocks/>
          </p:cNvSpPr>
          <p:nvPr/>
        </p:nvSpPr>
        <p:spPr>
          <a:xfrm>
            <a:off x="189745" y="5650808"/>
            <a:ext cx="5184053" cy="21544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Neue" panose="02000503000000020004"/>
                <a:ea typeface="+mn-ea"/>
                <a:cs typeface="+mn-cs"/>
              </a:defRPr>
            </a:lvl1pPr>
          </a:lstStyle>
          <a:p>
            <a:pPr marL="0" indent="0">
              <a:lnSpc>
                <a:spcPct val="100000"/>
              </a:lnSpc>
              <a:spcBef>
                <a:spcPts val="0"/>
              </a:spcBef>
              <a:buFontTx/>
              <a:buNone/>
              <a:defRPr/>
            </a:pPr>
            <a:r>
              <a:rPr lang="en-US" sz="800" dirty="0">
                <a:solidFill>
                  <a:prstClr val="black"/>
                </a:solidFill>
                <a:latin typeface="Helvetica Neue Thin" panose="020B0403020202020204" pitchFamily="34" charset="0"/>
                <a:ea typeface="Helvetica Neue Thin" panose="020B0403020202020204" pitchFamily="34" charset="0"/>
                <a:cs typeface="Helvetica Neue" panose="02000503000000020004" pitchFamily="2" charset="0"/>
              </a:rPr>
              <a:t>2.   </a:t>
            </a:r>
            <a:r>
              <a:rPr lang="en-US" sz="800" dirty="0">
                <a:solidFill>
                  <a:prstClr val="black"/>
                </a:solidFill>
                <a:latin typeface="Helvetica Neue Thin" panose="020B0403020202020204" pitchFamily="34" charset="0"/>
                <a:ea typeface="Helvetica Neue Thin" panose="020B0403020202020204" pitchFamily="34" charset="0"/>
                <a:hlinkClick r:id="rId15">
                  <a:extLst>
                    <a:ext uri="{A12FA001-AC4F-418D-AE19-62706E023703}">
                      <ahyp:hlinkClr xmlns:ahyp="http://schemas.microsoft.com/office/drawing/2018/hyperlinkcolor" val="tx"/>
                    </a:ext>
                  </a:extLst>
                </a:hlinkClick>
              </a:rPr>
              <a:t>https://www.gminsights.com/industry-analysis/video-conferencing-market</a:t>
            </a:r>
            <a:endParaRPr lang="en-US" sz="800" dirty="0">
              <a:solidFill>
                <a:prstClr val="black"/>
              </a:solidFill>
              <a:latin typeface="Helvetica Neue Thin" panose="020B0403020202020204" pitchFamily="34" charset="0"/>
              <a:ea typeface="Helvetica Neue Thin" panose="020B0403020202020204" pitchFamily="34" charset="0"/>
              <a:cs typeface="Helvetica Neue" panose="02000503000000020004" pitchFamily="2" charset="0"/>
            </a:endParaRPr>
          </a:p>
        </p:txBody>
      </p:sp>
      <p:sp>
        <p:nvSpPr>
          <p:cNvPr id="67" name="TextBox 66">
            <a:extLst>
              <a:ext uri="{FF2B5EF4-FFF2-40B4-BE49-F238E27FC236}">
                <a16:creationId xmlns:a16="http://schemas.microsoft.com/office/drawing/2014/main" id="{96582798-99EF-2B4E-A90A-ECFCF6CFE23B}"/>
              </a:ext>
            </a:extLst>
          </p:cNvPr>
          <p:cNvSpPr txBox="1"/>
          <p:nvPr/>
        </p:nvSpPr>
        <p:spPr>
          <a:xfrm>
            <a:off x="189745" y="5820446"/>
            <a:ext cx="3729237" cy="215444"/>
          </a:xfrm>
          <a:prstGeom prst="rect">
            <a:avLst/>
          </a:prstGeom>
          <a:noFill/>
        </p:spPr>
        <p:txBody>
          <a:bodyPr wrap="square" rtlCol="0">
            <a:spAutoFit/>
          </a:bodyPr>
          <a:lstStyle/>
          <a:p>
            <a:r>
              <a:rPr lang="en-US" sz="800" dirty="0">
                <a:latin typeface="Helvetica Neue Thin" panose="020B0403020202020204" pitchFamily="34" charset="0"/>
                <a:ea typeface="Helvetica Neue Thin" panose="020B0403020202020204" pitchFamily="34" charset="0"/>
                <a:cs typeface="Helvetica Neue" panose="02000503000000020004" pitchFamily="2" charset="0"/>
              </a:rPr>
              <a:t>3.   </a:t>
            </a:r>
            <a:r>
              <a:rPr lang="en-US" sz="800" dirty="0">
                <a:latin typeface="Helvetica Neue Thin" panose="020B0403020202020204" pitchFamily="34" charset="0"/>
                <a:ea typeface="Helvetica Neue Thin" panose="020B0403020202020204" pitchFamily="34" charset="0"/>
                <a:hlinkClick r:id="rId16">
                  <a:extLst>
                    <a:ext uri="{A12FA001-AC4F-418D-AE19-62706E023703}">
                      <ahyp:hlinkClr xmlns:ahyp="http://schemas.microsoft.com/office/drawing/2018/hyperlinkcolor" val="tx"/>
                    </a:ext>
                  </a:extLst>
                </a:hlinkClick>
              </a:rPr>
              <a:t>https://www.superoffice.com/blog/crm-software-statistics</a:t>
            </a:r>
            <a:endParaRPr lang="en-US" sz="800" dirty="0">
              <a:latin typeface="Helvetica Neue Thin" panose="020B0403020202020204" pitchFamily="34" charset="0"/>
              <a:ea typeface="Helvetica Neue Thin" panose="020B0403020202020204" pitchFamily="34" charset="0"/>
              <a:cs typeface="Helvetica Neue" panose="02000503000000020004" pitchFamily="2" charset="0"/>
            </a:endParaRPr>
          </a:p>
        </p:txBody>
      </p:sp>
      <p:sp>
        <p:nvSpPr>
          <p:cNvPr id="69" name="TextBox 68">
            <a:hlinkClick r:id="rId17"/>
            <a:extLst>
              <a:ext uri="{FF2B5EF4-FFF2-40B4-BE49-F238E27FC236}">
                <a16:creationId xmlns:a16="http://schemas.microsoft.com/office/drawing/2014/main" id="{E2752972-5769-034E-BDC0-0DDCEF4E1EF5}"/>
              </a:ext>
            </a:extLst>
          </p:cNvPr>
          <p:cNvSpPr txBox="1"/>
          <p:nvPr/>
        </p:nvSpPr>
        <p:spPr>
          <a:xfrm>
            <a:off x="189745" y="5991226"/>
            <a:ext cx="3347010" cy="215444"/>
          </a:xfrm>
          <a:prstGeom prst="rect">
            <a:avLst/>
          </a:prstGeom>
          <a:noFill/>
        </p:spPr>
        <p:txBody>
          <a:bodyPr wrap="square" rtlCol="0">
            <a:spAutoFit/>
          </a:bodyPr>
          <a:lstStyle/>
          <a:p>
            <a:r>
              <a:rPr lang="en-US" sz="800" dirty="0">
                <a:latin typeface="Helvetica Neue Thin" panose="020B0403020202020204" pitchFamily="34" charset="0"/>
                <a:ea typeface="Helvetica Neue Thin" panose="020B0403020202020204" pitchFamily="34" charset="0"/>
                <a:cs typeface="Helvetica Neue" panose="02000503000000020004" pitchFamily="2" charset="0"/>
              </a:rPr>
              <a:t>4.   </a:t>
            </a:r>
            <a:r>
              <a:rPr lang="en-US" sz="800" dirty="0">
                <a:latin typeface="Helvetica Neue Thin" panose="020B0403020202020204" pitchFamily="34" charset="0"/>
                <a:ea typeface="Helvetica Neue Thin" panose="020B0403020202020204" pitchFamily="34" charset="0"/>
                <a:cs typeface="Helvetica Neue" panose="02000503000000020004" pitchFamily="2" charset="0"/>
                <a:hlinkClick r:id="rId17">
                  <a:extLst>
                    <a:ext uri="{A12FA001-AC4F-418D-AE19-62706E023703}">
                      <ahyp:hlinkClr xmlns:ahyp="http://schemas.microsoft.com/office/drawing/2018/hyperlinkcolor" val="tx"/>
                    </a:ext>
                  </a:extLst>
                </a:hlinkClick>
              </a:rPr>
              <a:t>https://www.gminsights.com/industry-analysis/elearning-market-size  </a:t>
            </a:r>
            <a:endParaRPr lang="en-US" sz="800" dirty="0">
              <a:latin typeface="Helvetica Neue Thin" panose="020B0403020202020204" pitchFamily="34" charset="0"/>
              <a:ea typeface="Helvetica Neue Thin" panose="020B0403020202020204" pitchFamily="34" charset="0"/>
              <a:cs typeface="Helvetica Neue" panose="02000503000000020004" pitchFamily="2" charset="0"/>
            </a:endParaRPr>
          </a:p>
        </p:txBody>
      </p:sp>
    </p:spTree>
    <p:extLst>
      <p:ext uri="{BB962C8B-B14F-4D97-AF65-F5344CB8AC3E}">
        <p14:creationId xmlns:p14="http://schemas.microsoft.com/office/powerpoint/2010/main" val="2237186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42DEE-29D8-4486-B202-9DDCEE4AA2F1}"/>
              </a:ext>
            </a:extLst>
          </p:cNvPr>
          <p:cNvSpPr>
            <a:spLocks noGrp="1"/>
          </p:cNvSpPr>
          <p:nvPr>
            <p:ph type="title"/>
          </p:nvPr>
        </p:nvSpPr>
        <p:spPr>
          <a:xfrm>
            <a:off x="972053" y="231913"/>
            <a:ext cx="7529097" cy="662782"/>
          </a:xfrm>
        </p:spPr>
        <p:txBody>
          <a:bodyPr>
            <a:normAutofit fontScale="90000"/>
          </a:bodyPr>
          <a:lstStyle/>
          <a:p>
            <a:r>
              <a:rPr lang="en-US" dirty="0"/>
              <a:t>Select Enterprise Customers</a:t>
            </a:r>
          </a:p>
        </p:txBody>
      </p:sp>
      <p:sp>
        <p:nvSpPr>
          <p:cNvPr id="5" name="Slide Number Placeholder 4">
            <a:extLst>
              <a:ext uri="{FF2B5EF4-FFF2-40B4-BE49-F238E27FC236}">
                <a16:creationId xmlns:a16="http://schemas.microsoft.com/office/drawing/2014/main" id="{9AF9F59A-6E4B-4E4C-8E1B-69CCA8492EF3}"/>
              </a:ext>
            </a:extLst>
          </p:cNvPr>
          <p:cNvSpPr>
            <a:spLocks noGrp="1"/>
          </p:cNvSpPr>
          <p:nvPr>
            <p:ph type="sldNum" sz="quarter" idx="12"/>
          </p:nvPr>
        </p:nvSpPr>
        <p:spPr/>
        <p:txBody>
          <a:bodyPr/>
          <a:lstStyle/>
          <a:p>
            <a:fld id="{D0F56350-9462-4EC0-9A14-DADBEFEF3905}" type="slidenum">
              <a:rPr lang="en-US" smtClean="0"/>
              <a:t>16</a:t>
            </a:fld>
            <a:endParaRPr lang="en-US" dirty="0"/>
          </a:p>
        </p:txBody>
      </p:sp>
      <p:pic>
        <p:nvPicPr>
          <p:cNvPr id="39" name="Content Placeholder 38">
            <a:extLst>
              <a:ext uri="{FF2B5EF4-FFF2-40B4-BE49-F238E27FC236}">
                <a16:creationId xmlns:a16="http://schemas.microsoft.com/office/drawing/2014/main" id="{2DC41C06-4071-4375-B14F-F1BBE7362A0F}"/>
              </a:ext>
            </a:extLst>
          </p:cNvPr>
          <p:cNvPicPr>
            <a:picLocks noGrp="1" noChangeAspect="1"/>
          </p:cNvPicPr>
          <p:nvPr>
            <p:ph idx="1"/>
          </p:nvPr>
        </p:nvPicPr>
        <p:blipFill>
          <a:blip r:embed="rId2">
            <a:alphaModFix amt="20000"/>
            <a:extLst>
              <a:ext uri="{28A0092B-C50C-407E-A947-70E740481C1C}">
                <a14:useLocalDpi xmlns:a14="http://schemas.microsoft.com/office/drawing/2010/main"/>
              </a:ext>
            </a:extLst>
          </a:blip>
          <a:stretch>
            <a:fillRect/>
          </a:stretch>
        </p:blipFill>
        <p:spPr>
          <a:xfrm>
            <a:off x="863977" y="1177925"/>
            <a:ext cx="10464046" cy="5178425"/>
          </a:xfrm>
          <a:prstGeom prst="rect">
            <a:avLst/>
          </a:prstGeom>
        </p:spPr>
      </p:pic>
      <p:sp>
        <p:nvSpPr>
          <p:cNvPr id="41" name="Rectangle 40">
            <a:extLst>
              <a:ext uri="{FF2B5EF4-FFF2-40B4-BE49-F238E27FC236}">
                <a16:creationId xmlns:a16="http://schemas.microsoft.com/office/drawing/2014/main" id="{C4865B0D-9B7E-4B75-BA10-834204D4C017}"/>
              </a:ext>
            </a:extLst>
          </p:cNvPr>
          <p:cNvSpPr/>
          <p:nvPr/>
        </p:nvSpPr>
        <p:spPr>
          <a:xfrm>
            <a:off x="2358439" y="1177925"/>
            <a:ext cx="7556877" cy="461665"/>
          </a:xfrm>
          <a:prstGeom prst="rect">
            <a:avLst/>
          </a:prstGeom>
        </p:spPr>
        <p:txBody>
          <a:bodyPr wrap="none">
            <a:spAutoFit/>
          </a:bodyPr>
          <a:lstStyle/>
          <a:p>
            <a:r>
              <a:rPr lang="en-US" sz="24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Global User Base </a:t>
            </a:r>
            <a:r>
              <a:rPr lang="en-US" sz="24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t>
            </a:r>
            <a:r>
              <a:rPr lang="en-US" sz="24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60 Countries </a:t>
            </a:r>
            <a:r>
              <a:rPr lang="en-US" sz="24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t>
            </a:r>
            <a:r>
              <a:rPr lang="en-US" sz="24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48 Languages </a:t>
            </a:r>
            <a:endParaRPr lang="en-US" sz="2400" b="1" dirty="0">
              <a:latin typeface="Helvetica Neue" panose="02000503000000020004"/>
            </a:endParaRPr>
          </a:p>
        </p:txBody>
      </p:sp>
      <p:pic>
        <p:nvPicPr>
          <p:cNvPr id="43" name="Picture 42">
            <a:extLst>
              <a:ext uri="{FF2B5EF4-FFF2-40B4-BE49-F238E27FC236}">
                <a16:creationId xmlns:a16="http://schemas.microsoft.com/office/drawing/2014/main" id="{65707CDC-0C9C-4EDC-A204-9957100A87CB}"/>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t="20142" b="21508"/>
          <a:stretch/>
        </p:blipFill>
        <p:spPr>
          <a:xfrm>
            <a:off x="4733040" y="4481135"/>
            <a:ext cx="1905000" cy="615072"/>
          </a:xfrm>
          <a:prstGeom prst="rect">
            <a:avLst/>
          </a:prstGeom>
        </p:spPr>
      </p:pic>
      <p:pic>
        <p:nvPicPr>
          <p:cNvPr id="45" name="Picture 44">
            <a:extLst>
              <a:ext uri="{FF2B5EF4-FFF2-40B4-BE49-F238E27FC236}">
                <a16:creationId xmlns:a16="http://schemas.microsoft.com/office/drawing/2014/main" id="{40F7D555-C9EF-4B43-8581-58E66947A06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264333" y="2597395"/>
            <a:ext cx="2032000" cy="990600"/>
          </a:xfrm>
          <a:prstGeom prst="rect">
            <a:avLst/>
          </a:prstGeom>
        </p:spPr>
      </p:pic>
      <p:pic>
        <p:nvPicPr>
          <p:cNvPr id="49" name="Picture 48">
            <a:extLst>
              <a:ext uri="{FF2B5EF4-FFF2-40B4-BE49-F238E27FC236}">
                <a16:creationId xmlns:a16="http://schemas.microsoft.com/office/drawing/2014/main" id="{9BAD43F1-D6A2-41AA-9D3D-437814C1881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032" t="26740" r="74978" b="60305"/>
          <a:stretch/>
        </p:blipFill>
        <p:spPr>
          <a:xfrm>
            <a:off x="4639149" y="2574279"/>
            <a:ext cx="1980762" cy="901700"/>
          </a:xfrm>
          <a:prstGeom prst="rect">
            <a:avLst/>
          </a:prstGeom>
        </p:spPr>
      </p:pic>
      <p:pic>
        <p:nvPicPr>
          <p:cNvPr id="78" name="Picture 77">
            <a:extLst>
              <a:ext uri="{FF2B5EF4-FFF2-40B4-BE49-F238E27FC236}">
                <a16:creationId xmlns:a16="http://schemas.microsoft.com/office/drawing/2014/main" id="{28517E35-27AB-4F62-9642-31ECDBB9D02E}"/>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03249" y="2735690"/>
            <a:ext cx="2269913" cy="631721"/>
          </a:xfrm>
          <a:prstGeom prst="rect">
            <a:avLst/>
          </a:prstGeom>
        </p:spPr>
      </p:pic>
      <p:pic>
        <p:nvPicPr>
          <p:cNvPr id="79" name="Picture 78">
            <a:extLst>
              <a:ext uri="{FF2B5EF4-FFF2-40B4-BE49-F238E27FC236}">
                <a16:creationId xmlns:a16="http://schemas.microsoft.com/office/drawing/2014/main" id="{02C0AF68-B707-4ECC-8C9B-8B0723A703BC}"/>
              </a:ext>
            </a:extLst>
          </p:cNvPr>
          <p:cNvPicPr>
            <a:picLocks noChangeAspect="1"/>
          </p:cNvPicPr>
          <p:nvPr/>
        </p:nvPicPr>
        <p:blipFill>
          <a:blip r:embed="rId7"/>
          <a:stretch>
            <a:fillRect/>
          </a:stretch>
        </p:blipFill>
        <p:spPr>
          <a:xfrm>
            <a:off x="2511556" y="5501946"/>
            <a:ext cx="1697648" cy="464314"/>
          </a:xfrm>
          <a:prstGeom prst="rect">
            <a:avLst/>
          </a:prstGeom>
        </p:spPr>
      </p:pic>
      <p:pic>
        <p:nvPicPr>
          <p:cNvPr id="85" name="Picture 84">
            <a:extLst>
              <a:ext uri="{FF2B5EF4-FFF2-40B4-BE49-F238E27FC236}">
                <a16:creationId xmlns:a16="http://schemas.microsoft.com/office/drawing/2014/main" id="{877F58BB-B629-4586-AFB3-101ACB7EA772}"/>
              </a:ext>
            </a:extLst>
          </p:cNvPr>
          <p:cNvPicPr>
            <a:picLocks noChangeAspect="1"/>
          </p:cNvPicPr>
          <p:nvPr/>
        </p:nvPicPr>
        <p:blipFill>
          <a:blip r:embed="rId8"/>
          <a:stretch>
            <a:fillRect/>
          </a:stretch>
        </p:blipFill>
        <p:spPr>
          <a:xfrm>
            <a:off x="4408714" y="1876931"/>
            <a:ext cx="1561385" cy="582606"/>
          </a:xfrm>
          <a:prstGeom prst="rect">
            <a:avLst/>
          </a:prstGeom>
        </p:spPr>
      </p:pic>
      <p:pic>
        <p:nvPicPr>
          <p:cNvPr id="87" name="Picture 86">
            <a:extLst>
              <a:ext uri="{FF2B5EF4-FFF2-40B4-BE49-F238E27FC236}">
                <a16:creationId xmlns:a16="http://schemas.microsoft.com/office/drawing/2014/main" id="{CB4F03AF-E736-4D8D-A3A0-0688EF7890DB}"/>
              </a:ext>
            </a:extLst>
          </p:cNvPr>
          <p:cNvPicPr>
            <a:picLocks noChangeAspect="1"/>
          </p:cNvPicPr>
          <p:nvPr/>
        </p:nvPicPr>
        <p:blipFill>
          <a:blip r:embed="rId9"/>
          <a:stretch>
            <a:fillRect/>
          </a:stretch>
        </p:blipFill>
        <p:spPr>
          <a:xfrm>
            <a:off x="2287940" y="4543704"/>
            <a:ext cx="1973143" cy="459266"/>
          </a:xfrm>
          <a:prstGeom prst="rect">
            <a:avLst/>
          </a:prstGeom>
        </p:spPr>
      </p:pic>
      <p:pic>
        <p:nvPicPr>
          <p:cNvPr id="88" name="Picture 87">
            <a:extLst>
              <a:ext uri="{FF2B5EF4-FFF2-40B4-BE49-F238E27FC236}">
                <a16:creationId xmlns:a16="http://schemas.microsoft.com/office/drawing/2014/main" id="{27A69AC0-D70F-48C6-8F8A-5A46E5ADF23B}"/>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7199336" y="4298580"/>
            <a:ext cx="1955953" cy="971826"/>
          </a:xfrm>
          <a:prstGeom prst="rect">
            <a:avLst/>
          </a:prstGeom>
        </p:spPr>
      </p:pic>
      <p:pic>
        <p:nvPicPr>
          <p:cNvPr id="90" name="Picture 89">
            <a:extLst>
              <a:ext uri="{FF2B5EF4-FFF2-40B4-BE49-F238E27FC236}">
                <a16:creationId xmlns:a16="http://schemas.microsoft.com/office/drawing/2014/main" id="{67A0ACEB-7C13-43E3-961E-D23C39EA0116}"/>
              </a:ext>
            </a:extLst>
          </p:cNvPr>
          <p:cNvPicPr>
            <a:picLocks noChangeAspect="1"/>
          </p:cNvPicPr>
          <p:nvPr/>
        </p:nvPicPr>
        <p:blipFill>
          <a:blip r:embed="rId11"/>
          <a:stretch>
            <a:fillRect/>
          </a:stretch>
        </p:blipFill>
        <p:spPr>
          <a:xfrm>
            <a:off x="6470475" y="3752662"/>
            <a:ext cx="1384300" cy="431800"/>
          </a:xfrm>
          <a:prstGeom prst="rect">
            <a:avLst/>
          </a:prstGeom>
        </p:spPr>
      </p:pic>
      <p:pic>
        <p:nvPicPr>
          <p:cNvPr id="10242" name="Picture 2" descr="Vasayo - A little logo fine-tuning...this version will... | Facebook">
            <a:extLst>
              <a:ext uri="{FF2B5EF4-FFF2-40B4-BE49-F238E27FC236}">
                <a16:creationId xmlns:a16="http://schemas.microsoft.com/office/drawing/2014/main" id="{18B6B561-DC01-435B-A25D-F3239AEE40A7}"/>
              </a:ext>
            </a:extLst>
          </p:cNvPr>
          <p:cNvPicPr>
            <a:picLocks noChangeAspect="1" noChangeArrowheads="1"/>
          </p:cNvPicPr>
          <p:nvPr/>
        </p:nvPicPr>
        <p:blipFill rotWithShape="1">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rcRect t="14492"/>
          <a:stretch/>
        </p:blipFill>
        <p:spPr bwMode="auto">
          <a:xfrm>
            <a:off x="537817" y="2486394"/>
            <a:ext cx="1208398" cy="1033272"/>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Stylish. Safe. Smart. | Modere.com">
            <a:extLst>
              <a:ext uri="{FF2B5EF4-FFF2-40B4-BE49-F238E27FC236}">
                <a16:creationId xmlns:a16="http://schemas.microsoft.com/office/drawing/2014/main" id="{3F54F372-C864-40FE-9FB6-930D6FBD3AEC}"/>
              </a:ext>
            </a:extLst>
          </p:cNvPr>
          <p:cNvPicPr>
            <a:picLocks noChangeAspect="1" noChangeArrowheads="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6943" y="3767137"/>
            <a:ext cx="1956995" cy="335176"/>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forever-living-logo - CEM">
            <a:extLst>
              <a:ext uri="{FF2B5EF4-FFF2-40B4-BE49-F238E27FC236}">
                <a16:creationId xmlns:a16="http://schemas.microsoft.com/office/drawing/2014/main" id="{4D6DC832-8D79-4F7A-9BB2-F6C17934D302}"/>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9416592" y="4879928"/>
            <a:ext cx="2070816" cy="124403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50E7FDE4-F036-4E5E-BBFF-46DDECDA2E3A}"/>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926710" y="2486866"/>
            <a:ext cx="1254784" cy="2327956"/>
          </a:xfrm>
          <a:prstGeom prst="rect">
            <a:avLst/>
          </a:prstGeom>
        </p:spPr>
      </p:pic>
      <p:pic>
        <p:nvPicPr>
          <p:cNvPr id="30" name="Picture 29">
            <a:extLst>
              <a:ext uri="{FF2B5EF4-FFF2-40B4-BE49-F238E27FC236}">
                <a16:creationId xmlns:a16="http://schemas.microsoft.com/office/drawing/2014/main" id="{6210D805-BD61-4176-A16D-37A5A5905FF7}"/>
              </a:ext>
            </a:extLst>
          </p:cNvPr>
          <p:cNvPicPr>
            <a:picLocks noChangeAspect="1"/>
          </p:cNvPicPr>
          <p:nvPr/>
        </p:nvPicPr>
        <p:blipFill>
          <a:blip r:embed="rId16"/>
          <a:stretch>
            <a:fillRect/>
          </a:stretch>
        </p:blipFill>
        <p:spPr>
          <a:xfrm>
            <a:off x="0" y="4716667"/>
            <a:ext cx="803954" cy="1581974"/>
          </a:xfrm>
          <a:prstGeom prst="rect">
            <a:avLst/>
          </a:prstGeom>
        </p:spPr>
      </p:pic>
      <p:pic>
        <p:nvPicPr>
          <p:cNvPr id="7" name="Picture 6">
            <a:extLst>
              <a:ext uri="{FF2B5EF4-FFF2-40B4-BE49-F238E27FC236}">
                <a16:creationId xmlns:a16="http://schemas.microsoft.com/office/drawing/2014/main" id="{CC485893-58A2-9446-9BC9-6A3457ABA153}"/>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561982" y="1877986"/>
            <a:ext cx="1871031" cy="577732"/>
          </a:xfrm>
          <a:prstGeom prst="rect">
            <a:avLst/>
          </a:prstGeom>
        </p:spPr>
      </p:pic>
      <p:pic>
        <p:nvPicPr>
          <p:cNvPr id="8" name="Picture 7">
            <a:extLst>
              <a:ext uri="{FF2B5EF4-FFF2-40B4-BE49-F238E27FC236}">
                <a16:creationId xmlns:a16="http://schemas.microsoft.com/office/drawing/2014/main" id="{ED257B42-46DC-B249-AAB4-6EF344A78D3D}"/>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2670445" y="3337372"/>
            <a:ext cx="3582501" cy="946499"/>
          </a:xfrm>
          <a:prstGeom prst="rect">
            <a:avLst/>
          </a:prstGeom>
        </p:spPr>
      </p:pic>
      <p:pic>
        <p:nvPicPr>
          <p:cNvPr id="11" name="Picture 10">
            <a:extLst>
              <a:ext uri="{FF2B5EF4-FFF2-40B4-BE49-F238E27FC236}">
                <a16:creationId xmlns:a16="http://schemas.microsoft.com/office/drawing/2014/main" id="{F74C234B-D074-6947-9EC8-08E937BCE7CF}"/>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9339821" y="2890328"/>
            <a:ext cx="1611806" cy="479230"/>
          </a:xfrm>
          <a:prstGeom prst="rect">
            <a:avLst/>
          </a:prstGeom>
        </p:spPr>
      </p:pic>
      <p:pic>
        <p:nvPicPr>
          <p:cNvPr id="12" name="Picture 11">
            <a:extLst>
              <a:ext uri="{FF2B5EF4-FFF2-40B4-BE49-F238E27FC236}">
                <a16:creationId xmlns:a16="http://schemas.microsoft.com/office/drawing/2014/main" id="{A22DF1DA-69EF-E647-971F-7549766785A8}"/>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8873101" y="1935116"/>
            <a:ext cx="2745152" cy="466236"/>
          </a:xfrm>
          <a:prstGeom prst="rect">
            <a:avLst/>
          </a:prstGeom>
        </p:spPr>
      </p:pic>
      <p:pic>
        <p:nvPicPr>
          <p:cNvPr id="15" name="Picture 14">
            <a:extLst>
              <a:ext uri="{FF2B5EF4-FFF2-40B4-BE49-F238E27FC236}">
                <a16:creationId xmlns:a16="http://schemas.microsoft.com/office/drawing/2014/main" id="{BAFCE1C2-ED73-2B4E-AF8A-54A9E76E80D2}"/>
              </a:ext>
            </a:extLst>
          </p:cNvPr>
          <p:cNvPicPr>
            <a:picLocks noChangeAspect="1"/>
          </p:cNvPicPr>
          <p:nvPr/>
        </p:nvPicPr>
        <p:blipFill>
          <a:blip r:embed="rId21"/>
          <a:stretch>
            <a:fillRect/>
          </a:stretch>
        </p:blipFill>
        <p:spPr>
          <a:xfrm>
            <a:off x="7846207" y="5199179"/>
            <a:ext cx="1284207" cy="809609"/>
          </a:xfrm>
          <a:prstGeom prst="rect">
            <a:avLst/>
          </a:prstGeom>
        </p:spPr>
      </p:pic>
      <p:pic>
        <p:nvPicPr>
          <p:cNvPr id="19" name="Picture 18">
            <a:extLst>
              <a:ext uri="{FF2B5EF4-FFF2-40B4-BE49-F238E27FC236}">
                <a16:creationId xmlns:a16="http://schemas.microsoft.com/office/drawing/2014/main" id="{74D2B7C6-EC77-164F-85B0-DC6D5020AAF9}"/>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796304" y="5323204"/>
            <a:ext cx="1284207" cy="675538"/>
          </a:xfrm>
          <a:prstGeom prst="rect">
            <a:avLst/>
          </a:prstGeom>
        </p:spPr>
      </p:pic>
      <p:pic>
        <p:nvPicPr>
          <p:cNvPr id="20" name="Picture 19">
            <a:extLst>
              <a:ext uri="{FF2B5EF4-FFF2-40B4-BE49-F238E27FC236}">
                <a16:creationId xmlns:a16="http://schemas.microsoft.com/office/drawing/2014/main" id="{20B53BC8-77F3-EB40-A862-9D493D04054B}"/>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4843658" y="5561685"/>
            <a:ext cx="2463936" cy="411125"/>
          </a:xfrm>
          <a:prstGeom prst="rect">
            <a:avLst/>
          </a:prstGeom>
        </p:spPr>
      </p:pic>
      <p:sp>
        <p:nvSpPr>
          <p:cNvPr id="33" name="Footer Placeholder 1">
            <a:extLst>
              <a:ext uri="{FF2B5EF4-FFF2-40B4-BE49-F238E27FC236}">
                <a16:creationId xmlns:a16="http://schemas.microsoft.com/office/drawing/2014/main" id="{305ABE84-E3FF-1143-B174-FBBFCBBD7D7C}"/>
              </a:ext>
            </a:extLst>
          </p:cNvPr>
          <p:cNvSpPr txBox="1">
            <a:spLocks/>
          </p:cNvSpPr>
          <p:nvPr/>
        </p:nvSpPr>
        <p:spPr>
          <a:xfrm>
            <a:off x="241113" y="63752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800" dirty="0">
                <a:solidFill>
                  <a:schemeClr val="bg1"/>
                </a:solidFill>
                <a:ea typeface="Helvetica Neue" panose="02000503000000020004" pitchFamily="2" charset="0"/>
                <a:cs typeface="Helvetica Neue" panose="02000503000000020004" pitchFamily="2" charset="0"/>
              </a:rPr>
              <a:t>Verb Technology Company, Inc</a:t>
            </a:r>
            <a:r>
              <a:rPr lang="en-US" sz="800" dirty="0">
                <a:solidFill>
                  <a:schemeClr val="bg1"/>
                </a:solidFill>
                <a:ea typeface="Helvetica Neue Light" panose="02000403000000020004" pitchFamily="2" charset="0"/>
                <a:cs typeface="Open Sans" panose="020B0606030504020204" pitchFamily="34" charset="0"/>
              </a:rPr>
              <a:t>. (NASDAQ: VERB) © 2021</a:t>
            </a:r>
          </a:p>
        </p:txBody>
      </p:sp>
      <p:pic>
        <p:nvPicPr>
          <p:cNvPr id="3" name="Picture 2">
            <a:extLst>
              <a:ext uri="{FF2B5EF4-FFF2-40B4-BE49-F238E27FC236}">
                <a16:creationId xmlns:a16="http://schemas.microsoft.com/office/drawing/2014/main" id="{3BDCA547-24A6-3448-A73C-8F129380BA3C}"/>
              </a:ext>
            </a:extLst>
          </p:cNvPr>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8186730" y="3673509"/>
            <a:ext cx="2983992" cy="783140"/>
          </a:xfrm>
          <a:prstGeom prst="rect">
            <a:avLst/>
          </a:prstGeom>
        </p:spPr>
      </p:pic>
      <p:pic>
        <p:nvPicPr>
          <p:cNvPr id="9" name="Picture 8" descr="A picture containing computer&#10;&#10;Description automatically generated">
            <a:extLst>
              <a:ext uri="{FF2B5EF4-FFF2-40B4-BE49-F238E27FC236}">
                <a16:creationId xmlns:a16="http://schemas.microsoft.com/office/drawing/2014/main" id="{48A2323D-CC8B-5143-8C12-250B559A7CF6}"/>
              </a:ext>
            </a:extLst>
          </p:cNvPr>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704592" y="1741337"/>
            <a:ext cx="2962381" cy="642595"/>
          </a:xfrm>
          <a:prstGeom prst="rect">
            <a:avLst/>
          </a:prstGeom>
        </p:spPr>
      </p:pic>
      <p:pic>
        <p:nvPicPr>
          <p:cNvPr id="86" name="Picture 85">
            <a:extLst>
              <a:ext uri="{FF2B5EF4-FFF2-40B4-BE49-F238E27FC236}">
                <a16:creationId xmlns:a16="http://schemas.microsoft.com/office/drawing/2014/main" id="{673A299D-EC2A-4DDE-8E27-F044358B938E}"/>
              </a:ext>
            </a:extLst>
          </p:cNvPr>
          <p:cNvPicPr>
            <a:picLocks noChangeAspect="1"/>
          </p:cNvPicPr>
          <p:nvPr/>
        </p:nvPicPr>
        <p:blipFill>
          <a:blip r:embed="rId26"/>
          <a:stretch>
            <a:fillRect/>
          </a:stretch>
        </p:blipFill>
        <p:spPr>
          <a:xfrm>
            <a:off x="401977" y="4531226"/>
            <a:ext cx="1528579" cy="477681"/>
          </a:xfrm>
          <a:prstGeom prst="rect">
            <a:avLst/>
          </a:prstGeom>
        </p:spPr>
      </p:pic>
      <p:pic>
        <p:nvPicPr>
          <p:cNvPr id="81" name="Picture 80">
            <a:extLst>
              <a:ext uri="{FF2B5EF4-FFF2-40B4-BE49-F238E27FC236}">
                <a16:creationId xmlns:a16="http://schemas.microsoft.com/office/drawing/2014/main" id="{DB6DB3DE-16DA-43F6-87BF-6AF6F3B4CF27}"/>
              </a:ext>
            </a:extLst>
          </p:cNvPr>
          <p:cNvPicPr>
            <a:picLocks noChangeAspect="1"/>
          </p:cNvPicPr>
          <p:nvPr/>
        </p:nvPicPr>
        <p:blipFill>
          <a:blip r:embed="rId27"/>
          <a:stretch>
            <a:fillRect/>
          </a:stretch>
        </p:blipFill>
        <p:spPr>
          <a:xfrm>
            <a:off x="9481449" y="4542035"/>
            <a:ext cx="1757278" cy="493271"/>
          </a:xfrm>
          <a:prstGeom prst="rect">
            <a:avLst/>
          </a:prstGeom>
        </p:spPr>
      </p:pic>
    </p:spTree>
    <p:extLst>
      <p:ext uri="{BB962C8B-B14F-4D97-AF65-F5344CB8AC3E}">
        <p14:creationId xmlns:p14="http://schemas.microsoft.com/office/powerpoint/2010/main" val="865434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42DEE-29D8-4486-B202-9DDCEE4AA2F1}"/>
              </a:ext>
            </a:extLst>
          </p:cNvPr>
          <p:cNvSpPr>
            <a:spLocks noGrp="1"/>
          </p:cNvSpPr>
          <p:nvPr>
            <p:ph type="title"/>
          </p:nvPr>
        </p:nvSpPr>
        <p:spPr/>
        <p:txBody>
          <a:bodyPr>
            <a:normAutofit fontScale="90000"/>
          </a:bodyPr>
          <a:lstStyle/>
          <a:p>
            <a:r>
              <a:rPr lang="en-US" dirty="0"/>
              <a:t>Partnerships &amp; Integrations</a:t>
            </a:r>
          </a:p>
        </p:txBody>
      </p:sp>
      <p:sp>
        <p:nvSpPr>
          <p:cNvPr id="5" name="Slide Number Placeholder 4">
            <a:extLst>
              <a:ext uri="{FF2B5EF4-FFF2-40B4-BE49-F238E27FC236}">
                <a16:creationId xmlns:a16="http://schemas.microsoft.com/office/drawing/2014/main" id="{9AF9F59A-6E4B-4E4C-8E1B-69CCA8492EF3}"/>
              </a:ext>
            </a:extLst>
          </p:cNvPr>
          <p:cNvSpPr>
            <a:spLocks noGrp="1"/>
          </p:cNvSpPr>
          <p:nvPr>
            <p:ph type="sldNum" sz="quarter" idx="12"/>
          </p:nvPr>
        </p:nvSpPr>
        <p:spPr/>
        <p:txBody>
          <a:bodyPr/>
          <a:lstStyle/>
          <a:p>
            <a:fld id="{D0F56350-9462-4EC0-9A14-DADBEFEF3905}" type="slidenum">
              <a:rPr lang="en-US" smtClean="0"/>
              <a:t>17</a:t>
            </a:fld>
            <a:endParaRPr lang="en-US" dirty="0"/>
          </a:p>
        </p:txBody>
      </p:sp>
      <p:sp>
        <p:nvSpPr>
          <p:cNvPr id="6" name="Content Placeholder 5">
            <a:extLst>
              <a:ext uri="{FF2B5EF4-FFF2-40B4-BE49-F238E27FC236}">
                <a16:creationId xmlns:a16="http://schemas.microsoft.com/office/drawing/2014/main" id="{D32335C0-7305-4EE1-98C0-3F80AC29379C}"/>
              </a:ext>
            </a:extLst>
          </p:cNvPr>
          <p:cNvSpPr>
            <a:spLocks noGrp="1"/>
          </p:cNvSpPr>
          <p:nvPr>
            <p:ph idx="1"/>
          </p:nvPr>
        </p:nvSpPr>
        <p:spPr>
          <a:xfrm>
            <a:off x="228600" y="1020945"/>
            <a:ext cx="11237167" cy="802271"/>
          </a:xfrm>
        </p:spPr>
        <p:txBody>
          <a:bodyPr>
            <a:spAutoFit/>
          </a:bodyPr>
          <a:lstStyle/>
          <a:p>
            <a:pPr marL="0" indent="0">
              <a:buNone/>
            </a:pPr>
            <a:r>
              <a:rPr lang="en-US" sz="2200" dirty="0"/>
              <a:t>We’re integrating our interactive video technology into other popular Enterprise CRMs</a:t>
            </a:r>
          </a:p>
          <a:p>
            <a:pPr marL="0" indent="0">
              <a:buNone/>
            </a:pPr>
            <a:r>
              <a:rPr lang="en-US" sz="2000" dirty="0"/>
              <a:t>     </a:t>
            </a:r>
          </a:p>
        </p:txBody>
      </p:sp>
      <p:grpSp>
        <p:nvGrpSpPr>
          <p:cNvPr id="7" name="Group 6">
            <a:extLst>
              <a:ext uri="{FF2B5EF4-FFF2-40B4-BE49-F238E27FC236}">
                <a16:creationId xmlns:a16="http://schemas.microsoft.com/office/drawing/2014/main" id="{BE319ABA-5E55-48E3-9B6F-65A9C90C62C8}"/>
              </a:ext>
            </a:extLst>
          </p:cNvPr>
          <p:cNvGrpSpPr/>
          <p:nvPr/>
        </p:nvGrpSpPr>
        <p:grpSpPr>
          <a:xfrm>
            <a:off x="1895549" y="1795220"/>
            <a:ext cx="8336416" cy="1706745"/>
            <a:chOff x="-969307" y="2169799"/>
            <a:chExt cx="9456898" cy="1936146"/>
          </a:xfrm>
        </p:grpSpPr>
        <p:pic>
          <p:nvPicPr>
            <p:cNvPr id="31" name="salesforce logo.png" descr="salesforce logo.png">
              <a:extLst>
                <a:ext uri="{FF2B5EF4-FFF2-40B4-BE49-F238E27FC236}">
                  <a16:creationId xmlns:a16="http://schemas.microsoft.com/office/drawing/2014/main" id="{63838B9B-9531-4200-9143-D142631B3A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9307" y="2365907"/>
              <a:ext cx="2480475" cy="1740038"/>
            </a:xfrm>
            <a:prstGeom prst="rect">
              <a:avLst/>
            </a:prstGeom>
            <a:ln w="12700">
              <a:miter lim="400000"/>
            </a:ln>
          </p:spPr>
        </p:pic>
        <p:pic>
          <p:nvPicPr>
            <p:cNvPr id="33" name="mslogo.jpg" descr="mslogo.jpg">
              <a:extLst>
                <a:ext uri="{FF2B5EF4-FFF2-40B4-BE49-F238E27FC236}">
                  <a16:creationId xmlns:a16="http://schemas.microsoft.com/office/drawing/2014/main" id="{A59A65C6-B20C-4458-883A-C96C4CD34B6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34772" y="2169799"/>
              <a:ext cx="5552819" cy="1923048"/>
            </a:xfrm>
            <a:prstGeom prst="rect">
              <a:avLst/>
            </a:prstGeom>
            <a:ln w="12700">
              <a:miter lim="400000"/>
            </a:ln>
          </p:spPr>
        </p:pic>
      </p:grpSp>
      <p:sp>
        <p:nvSpPr>
          <p:cNvPr id="36" name="Content Placeholder 5">
            <a:extLst>
              <a:ext uri="{FF2B5EF4-FFF2-40B4-BE49-F238E27FC236}">
                <a16:creationId xmlns:a16="http://schemas.microsoft.com/office/drawing/2014/main" id="{529582E9-B4C5-4613-9244-73E31582F1D3}"/>
              </a:ext>
            </a:extLst>
          </p:cNvPr>
          <p:cNvSpPr txBox="1">
            <a:spLocks/>
          </p:cNvSpPr>
          <p:nvPr/>
        </p:nvSpPr>
        <p:spPr>
          <a:xfrm>
            <a:off x="594082" y="3538352"/>
            <a:ext cx="11645053" cy="34163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i="1" dirty="0">
                <a:latin typeface="Helvetica Neue" panose="02000503000000020004"/>
              </a:rPr>
              <a:t>Already integrated into 17 of the most popular direct sales back-office system providers, including: </a:t>
            </a:r>
          </a:p>
        </p:txBody>
      </p:sp>
      <p:grpSp>
        <p:nvGrpSpPr>
          <p:cNvPr id="8" name="Group 7">
            <a:extLst>
              <a:ext uri="{FF2B5EF4-FFF2-40B4-BE49-F238E27FC236}">
                <a16:creationId xmlns:a16="http://schemas.microsoft.com/office/drawing/2014/main" id="{D874D1D3-B17C-45B6-869A-1BF12AAC9077}"/>
              </a:ext>
            </a:extLst>
          </p:cNvPr>
          <p:cNvGrpSpPr/>
          <p:nvPr/>
        </p:nvGrpSpPr>
        <p:grpSpPr>
          <a:xfrm>
            <a:off x="866806" y="3887735"/>
            <a:ext cx="10198953" cy="763175"/>
            <a:chOff x="807418" y="3795146"/>
            <a:chExt cx="10198953" cy="763175"/>
          </a:xfrm>
        </p:grpSpPr>
        <p:pic>
          <p:nvPicPr>
            <p:cNvPr id="37" name="Picture 36" descr="A picture containing drawing&#10;&#10;Description automatically generated">
              <a:extLst>
                <a:ext uri="{FF2B5EF4-FFF2-40B4-BE49-F238E27FC236}">
                  <a16:creationId xmlns:a16="http://schemas.microsoft.com/office/drawing/2014/main" id="{421859BE-BD53-49A6-95E8-533C9A36FDC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58244" y="4104011"/>
              <a:ext cx="1712319" cy="271933"/>
            </a:xfrm>
            <a:prstGeom prst="rect">
              <a:avLst/>
            </a:prstGeom>
          </p:spPr>
        </p:pic>
        <p:pic>
          <p:nvPicPr>
            <p:cNvPr id="38" name="Picture 37" descr="A picture containing drawing&#10;&#10;Description automatically generated">
              <a:extLst>
                <a:ext uri="{FF2B5EF4-FFF2-40B4-BE49-F238E27FC236}">
                  <a16:creationId xmlns:a16="http://schemas.microsoft.com/office/drawing/2014/main" id="{72DD2401-BA8F-449A-8399-4E8399B458E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404850" y="4013954"/>
              <a:ext cx="1681010" cy="511502"/>
            </a:xfrm>
            <a:prstGeom prst="rect">
              <a:avLst/>
            </a:prstGeom>
          </p:spPr>
        </p:pic>
        <p:pic>
          <p:nvPicPr>
            <p:cNvPr id="40" name="Picture 39" descr="A close up of a logo&#10;&#10;Description automatically generated">
              <a:extLst>
                <a:ext uri="{FF2B5EF4-FFF2-40B4-BE49-F238E27FC236}">
                  <a16:creationId xmlns:a16="http://schemas.microsoft.com/office/drawing/2014/main" id="{C4A147F7-54B5-4068-89E6-1848E980F52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31982" b="33834"/>
            <a:stretch/>
          </p:blipFill>
          <p:spPr>
            <a:xfrm>
              <a:off x="4065725" y="4013954"/>
              <a:ext cx="1422400" cy="486229"/>
            </a:xfrm>
            <a:prstGeom prst="rect">
              <a:avLst/>
            </a:prstGeom>
          </p:spPr>
        </p:pic>
        <p:pic>
          <p:nvPicPr>
            <p:cNvPr id="42" name="Picture 41" descr="A picture containing drawing&#10;&#10;Description automatically generated">
              <a:extLst>
                <a:ext uri="{FF2B5EF4-FFF2-40B4-BE49-F238E27FC236}">
                  <a16:creationId xmlns:a16="http://schemas.microsoft.com/office/drawing/2014/main" id="{F407CDFA-0AF1-43EB-B3C6-B94C37EB117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06978" y="3957111"/>
              <a:ext cx="1492228" cy="565735"/>
            </a:xfrm>
            <a:prstGeom prst="rect">
              <a:avLst/>
            </a:prstGeom>
          </p:spPr>
        </p:pic>
        <p:pic>
          <p:nvPicPr>
            <p:cNvPr id="44" name="Picture 43" descr="A picture containing drawing&#10;&#10;Description automatically generated">
              <a:extLst>
                <a:ext uri="{FF2B5EF4-FFF2-40B4-BE49-F238E27FC236}">
                  <a16:creationId xmlns:a16="http://schemas.microsoft.com/office/drawing/2014/main" id="{A22BD73F-92D7-4883-961A-554BD195049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140097" y="3795146"/>
              <a:ext cx="866274" cy="658368"/>
            </a:xfrm>
            <a:prstGeom prst="rect">
              <a:avLst/>
            </a:prstGeom>
          </p:spPr>
        </p:pic>
        <p:pic>
          <p:nvPicPr>
            <p:cNvPr id="48" name="Picture 47" descr="A close up of a logo&#10;&#10;Description automatically generated">
              <a:extLst>
                <a:ext uri="{FF2B5EF4-FFF2-40B4-BE49-F238E27FC236}">
                  <a16:creationId xmlns:a16="http://schemas.microsoft.com/office/drawing/2014/main" id="{018323F8-405E-494D-9ABB-BEDD4A4B470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059313" y="3972315"/>
              <a:ext cx="978305" cy="586006"/>
            </a:xfrm>
            <a:prstGeom prst="rect">
              <a:avLst/>
            </a:prstGeom>
          </p:spPr>
        </p:pic>
        <p:pic>
          <p:nvPicPr>
            <p:cNvPr id="50" name="Picture 49" descr="A picture containing drawing, light&#10;&#10;Description automatically generated">
              <a:extLst>
                <a:ext uri="{FF2B5EF4-FFF2-40B4-BE49-F238E27FC236}">
                  <a16:creationId xmlns:a16="http://schemas.microsoft.com/office/drawing/2014/main" id="{D12FC3DC-AC5E-4A9B-8F28-7FB1F4A1CF72}"/>
                </a:ext>
              </a:extLst>
            </p:cNvPr>
            <p:cNvPicPr>
              <a:picLocks noChangeAspect="1"/>
            </p:cNvPicPr>
            <p:nvPr/>
          </p:nvPicPr>
          <p:blipFill>
            <a:blip r:embed="rId10"/>
            <a:stretch>
              <a:fillRect/>
            </a:stretch>
          </p:blipFill>
          <p:spPr>
            <a:xfrm>
              <a:off x="807418" y="4093868"/>
              <a:ext cx="1041400" cy="342900"/>
            </a:xfrm>
            <a:prstGeom prst="rect">
              <a:avLst/>
            </a:prstGeom>
          </p:spPr>
        </p:pic>
      </p:grpSp>
      <p:sp>
        <p:nvSpPr>
          <p:cNvPr id="51" name="Content Placeholder 5">
            <a:extLst>
              <a:ext uri="{FF2B5EF4-FFF2-40B4-BE49-F238E27FC236}">
                <a16:creationId xmlns:a16="http://schemas.microsoft.com/office/drawing/2014/main" id="{5092E0A1-EACA-4FDA-8113-3B0CC5711E6D}"/>
              </a:ext>
            </a:extLst>
          </p:cNvPr>
          <p:cNvSpPr txBox="1">
            <a:spLocks/>
          </p:cNvSpPr>
          <p:nvPr/>
        </p:nvSpPr>
        <p:spPr>
          <a:xfrm>
            <a:off x="228600" y="4785500"/>
            <a:ext cx="11237167" cy="1437830"/>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i="1" dirty="0">
                <a:latin typeface="Helvetica Neue" panose="02000503000000020004"/>
              </a:rPr>
              <a:t>      Integration into these back-office providers allows us to offer enterprises: </a:t>
            </a:r>
          </a:p>
          <a:p>
            <a:pPr marL="457200" lvl="1" indent="0">
              <a:buNone/>
            </a:pPr>
            <a:r>
              <a:rPr lang="en-US" sz="1400" dirty="0">
                <a:latin typeface="Helvetica Neue" panose="02000503000000020004"/>
              </a:rPr>
              <a:t>	single sign-on convenience for all users </a:t>
            </a:r>
          </a:p>
          <a:p>
            <a:pPr marL="457200" lvl="1" indent="0">
              <a:buNone/>
            </a:pPr>
            <a:r>
              <a:rPr lang="en-US" sz="1400" dirty="0">
                <a:latin typeface="Helvetica Neue" panose="02000503000000020004"/>
              </a:rPr>
              <a:t>	enhanced data analytics and reporting capabilities for all users </a:t>
            </a:r>
          </a:p>
          <a:p>
            <a:pPr marL="457200" lvl="1" indent="0">
              <a:buNone/>
            </a:pPr>
            <a:endParaRPr lang="en-US" sz="800" dirty="0">
              <a:latin typeface="Helvetica Neue" panose="02000503000000020004"/>
            </a:endParaRPr>
          </a:p>
          <a:p>
            <a:pPr marL="0" indent="0">
              <a:buNone/>
            </a:pPr>
            <a:r>
              <a:rPr lang="en-US" sz="2000" dirty="0">
                <a:latin typeface="Helvetica Neue" panose="02000503000000020004"/>
              </a:rPr>
              <a:t>     </a:t>
            </a:r>
            <a:r>
              <a:rPr lang="en-US" sz="1800" i="1" dirty="0">
                <a:latin typeface="Helvetica Neue" panose="02000503000000020004"/>
              </a:rPr>
              <a:t>Accelerates the adoption of </a:t>
            </a:r>
            <a:r>
              <a:rPr lang="en-US" sz="1800" b="1" i="1" dirty="0">
                <a:latin typeface="Helvetica Neue" panose="02000503000000020004"/>
              </a:rPr>
              <a:t>verb</a:t>
            </a:r>
            <a:r>
              <a:rPr lang="en-US" sz="1800" i="1" dirty="0">
                <a:latin typeface="Helvetica Neue" panose="02000503000000020004"/>
              </a:rPr>
              <a:t>CRM by large sales enterprises that rely on these systems</a:t>
            </a:r>
          </a:p>
        </p:txBody>
      </p:sp>
      <p:sp>
        <p:nvSpPr>
          <p:cNvPr id="52" name="Oval 51">
            <a:extLst>
              <a:ext uri="{FF2B5EF4-FFF2-40B4-BE49-F238E27FC236}">
                <a16:creationId xmlns:a16="http://schemas.microsoft.com/office/drawing/2014/main" id="{C740B8C2-091B-4BCB-80E7-6531599F2BFF}"/>
              </a:ext>
            </a:extLst>
          </p:cNvPr>
          <p:cNvSpPr/>
          <p:nvPr/>
        </p:nvSpPr>
        <p:spPr>
          <a:xfrm>
            <a:off x="10800703" y="4909980"/>
            <a:ext cx="471755" cy="471755"/>
          </a:xfrm>
          <a:prstGeom prst="ellipse">
            <a:avLst/>
          </a:prstGeom>
          <a:solidFill>
            <a:srgbClr val="5CA1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54" name="Oval 53">
            <a:extLst>
              <a:ext uri="{FF2B5EF4-FFF2-40B4-BE49-F238E27FC236}">
                <a16:creationId xmlns:a16="http://schemas.microsoft.com/office/drawing/2014/main" id="{55B1D5D8-C1E0-431D-B609-3918A8222F12}"/>
              </a:ext>
            </a:extLst>
          </p:cNvPr>
          <p:cNvSpPr/>
          <p:nvPr/>
        </p:nvSpPr>
        <p:spPr>
          <a:xfrm>
            <a:off x="11372245" y="5682796"/>
            <a:ext cx="206940" cy="206940"/>
          </a:xfrm>
          <a:prstGeom prst="ellipse">
            <a:avLst/>
          </a:prstGeom>
          <a:solidFill>
            <a:srgbClr val="FC7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55" name="Partial Circle 54">
            <a:extLst>
              <a:ext uri="{FF2B5EF4-FFF2-40B4-BE49-F238E27FC236}">
                <a16:creationId xmlns:a16="http://schemas.microsoft.com/office/drawing/2014/main" id="{C32C89BA-F756-427B-BC3A-038C50F7BB08}"/>
              </a:ext>
            </a:extLst>
          </p:cNvPr>
          <p:cNvSpPr/>
          <p:nvPr/>
        </p:nvSpPr>
        <p:spPr>
          <a:xfrm>
            <a:off x="11116923" y="-1077457"/>
            <a:ext cx="2150154" cy="2150154"/>
          </a:xfrm>
          <a:prstGeom prst="pie">
            <a:avLst>
              <a:gd name="adj1" fmla="val 5403247"/>
              <a:gd name="adj2" fmla="val 10801788"/>
            </a:avLst>
          </a:pr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Helvetica Neue" panose="02000503000000020004"/>
            </a:endParaRPr>
          </a:p>
        </p:txBody>
      </p:sp>
      <p:sp>
        <p:nvSpPr>
          <p:cNvPr id="24" name="Footer Placeholder 1">
            <a:extLst>
              <a:ext uri="{FF2B5EF4-FFF2-40B4-BE49-F238E27FC236}">
                <a16:creationId xmlns:a16="http://schemas.microsoft.com/office/drawing/2014/main" id="{86362DEE-C06D-7846-A0CD-78B67B95D9F1}"/>
              </a:ext>
            </a:extLst>
          </p:cNvPr>
          <p:cNvSpPr txBox="1">
            <a:spLocks/>
          </p:cNvSpPr>
          <p:nvPr/>
        </p:nvSpPr>
        <p:spPr>
          <a:xfrm>
            <a:off x="241113" y="63752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800" dirty="0">
                <a:solidFill>
                  <a:schemeClr val="bg1"/>
                </a:solidFill>
                <a:ea typeface="Helvetica Neue" panose="02000503000000020004" pitchFamily="2" charset="0"/>
                <a:cs typeface="Helvetica Neue" panose="02000503000000020004" pitchFamily="2" charset="0"/>
              </a:rPr>
              <a:t>Verb Technology Company, Inc</a:t>
            </a:r>
            <a:r>
              <a:rPr lang="en-US" sz="800" dirty="0">
                <a:solidFill>
                  <a:schemeClr val="bg1"/>
                </a:solidFill>
                <a:ea typeface="Helvetica Neue Light" panose="02000403000000020004" pitchFamily="2" charset="0"/>
                <a:cs typeface="Open Sans" panose="020B0606030504020204" pitchFamily="34" charset="0"/>
              </a:rPr>
              <a:t>. (NASDAQ: VERB) © 2021</a:t>
            </a:r>
          </a:p>
        </p:txBody>
      </p:sp>
      <p:sp>
        <p:nvSpPr>
          <p:cNvPr id="26" name="Oval 25">
            <a:extLst>
              <a:ext uri="{FF2B5EF4-FFF2-40B4-BE49-F238E27FC236}">
                <a16:creationId xmlns:a16="http://schemas.microsoft.com/office/drawing/2014/main" id="{C2245FBD-4AA2-4B4D-BC8B-8AF7D7B206AB}"/>
              </a:ext>
            </a:extLst>
          </p:cNvPr>
          <p:cNvSpPr/>
          <p:nvPr/>
        </p:nvSpPr>
        <p:spPr>
          <a:xfrm>
            <a:off x="365849" y="1746789"/>
            <a:ext cx="152400" cy="152400"/>
          </a:xfrm>
          <a:prstGeom prst="ellipse">
            <a:avLst/>
          </a:pr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27" name="Oval 26">
            <a:extLst>
              <a:ext uri="{FF2B5EF4-FFF2-40B4-BE49-F238E27FC236}">
                <a16:creationId xmlns:a16="http://schemas.microsoft.com/office/drawing/2014/main" id="{BA466A06-F7A7-FF47-B52A-2B89F0A93FCD}"/>
              </a:ext>
            </a:extLst>
          </p:cNvPr>
          <p:cNvSpPr/>
          <p:nvPr/>
        </p:nvSpPr>
        <p:spPr>
          <a:xfrm>
            <a:off x="365849" y="3632968"/>
            <a:ext cx="152400" cy="152400"/>
          </a:xfrm>
          <a:prstGeom prst="ellipse">
            <a:avLst/>
          </a:pr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28" name="Oval 27">
            <a:extLst>
              <a:ext uri="{FF2B5EF4-FFF2-40B4-BE49-F238E27FC236}">
                <a16:creationId xmlns:a16="http://schemas.microsoft.com/office/drawing/2014/main" id="{F6DA5660-D64B-3A4A-9DB9-B05561ECFED0}"/>
              </a:ext>
            </a:extLst>
          </p:cNvPr>
          <p:cNvSpPr/>
          <p:nvPr/>
        </p:nvSpPr>
        <p:spPr>
          <a:xfrm>
            <a:off x="365849" y="4908656"/>
            <a:ext cx="152400" cy="152400"/>
          </a:xfrm>
          <a:prstGeom prst="ellipse">
            <a:avLst/>
          </a:pr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30" name="Graphic 7" descr="Checkmark">
            <a:extLst>
              <a:ext uri="{FF2B5EF4-FFF2-40B4-BE49-F238E27FC236}">
                <a16:creationId xmlns:a16="http://schemas.microsoft.com/office/drawing/2014/main" id="{B83E6028-132B-B943-942A-B09510B90EBF}"/>
              </a:ext>
            </a:extLst>
          </p:cNvPr>
          <p:cNvSpPr/>
          <p:nvPr/>
        </p:nvSpPr>
        <p:spPr>
          <a:xfrm>
            <a:off x="976104" y="5191501"/>
            <a:ext cx="155114" cy="90656"/>
          </a:xfrm>
          <a:custGeom>
            <a:avLst/>
            <a:gdLst>
              <a:gd name="connsiteX0" fmla="*/ 417682 w 457815"/>
              <a:gd name="connsiteY0" fmla="*/ 0 h 321560"/>
              <a:gd name="connsiteX1" fmla="*/ 164001 w 457815"/>
              <a:gd name="connsiteY1" fmla="*/ 239808 h 321560"/>
              <a:gd name="connsiteX2" fmla="*/ 42115 w 457815"/>
              <a:gd name="connsiteY2" fmla="*/ 114949 h 321560"/>
              <a:gd name="connsiteX3" fmla="*/ 0 w 457815"/>
              <a:gd name="connsiteY3" fmla="*/ 155082 h 321560"/>
              <a:gd name="connsiteX4" fmla="*/ 162019 w 457815"/>
              <a:gd name="connsiteY4" fmla="*/ 321561 h 321560"/>
              <a:gd name="connsiteX5" fmla="*/ 204629 w 457815"/>
              <a:gd name="connsiteY5" fmla="*/ 281923 h 321560"/>
              <a:gd name="connsiteX6" fmla="*/ 457815 w 457815"/>
              <a:gd name="connsiteY6" fmla="*/ 41620 h 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815" h="321560">
                <a:moveTo>
                  <a:pt x="417682" y="0"/>
                </a:moveTo>
                <a:lnTo>
                  <a:pt x="164001" y="239808"/>
                </a:lnTo>
                <a:lnTo>
                  <a:pt x="42115" y="114949"/>
                </a:lnTo>
                <a:lnTo>
                  <a:pt x="0" y="155082"/>
                </a:lnTo>
                <a:lnTo>
                  <a:pt x="162019" y="321561"/>
                </a:lnTo>
                <a:lnTo>
                  <a:pt x="204629" y="281923"/>
                </a:lnTo>
                <a:lnTo>
                  <a:pt x="457815" y="4162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35" name="Graphic 7" descr="Checkmark">
            <a:extLst>
              <a:ext uri="{FF2B5EF4-FFF2-40B4-BE49-F238E27FC236}">
                <a16:creationId xmlns:a16="http://schemas.microsoft.com/office/drawing/2014/main" id="{3E26E083-C345-9847-BE47-ED0B81C9D4D3}"/>
              </a:ext>
            </a:extLst>
          </p:cNvPr>
          <p:cNvSpPr/>
          <p:nvPr/>
        </p:nvSpPr>
        <p:spPr>
          <a:xfrm>
            <a:off x="976104" y="5459087"/>
            <a:ext cx="155114" cy="90656"/>
          </a:xfrm>
          <a:custGeom>
            <a:avLst/>
            <a:gdLst>
              <a:gd name="connsiteX0" fmla="*/ 417682 w 457815"/>
              <a:gd name="connsiteY0" fmla="*/ 0 h 321560"/>
              <a:gd name="connsiteX1" fmla="*/ 164001 w 457815"/>
              <a:gd name="connsiteY1" fmla="*/ 239808 h 321560"/>
              <a:gd name="connsiteX2" fmla="*/ 42115 w 457815"/>
              <a:gd name="connsiteY2" fmla="*/ 114949 h 321560"/>
              <a:gd name="connsiteX3" fmla="*/ 0 w 457815"/>
              <a:gd name="connsiteY3" fmla="*/ 155082 h 321560"/>
              <a:gd name="connsiteX4" fmla="*/ 162019 w 457815"/>
              <a:gd name="connsiteY4" fmla="*/ 321561 h 321560"/>
              <a:gd name="connsiteX5" fmla="*/ 204629 w 457815"/>
              <a:gd name="connsiteY5" fmla="*/ 281923 h 321560"/>
              <a:gd name="connsiteX6" fmla="*/ 457815 w 457815"/>
              <a:gd name="connsiteY6" fmla="*/ 41620 h 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815" h="321560">
                <a:moveTo>
                  <a:pt x="417682" y="0"/>
                </a:moveTo>
                <a:lnTo>
                  <a:pt x="164001" y="239808"/>
                </a:lnTo>
                <a:lnTo>
                  <a:pt x="42115" y="114949"/>
                </a:lnTo>
                <a:lnTo>
                  <a:pt x="0" y="155082"/>
                </a:lnTo>
                <a:lnTo>
                  <a:pt x="162019" y="321561"/>
                </a:lnTo>
                <a:lnTo>
                  <a:pt x="204629" y="281923"/>
                </a:lnTo>
                <a:lnTo>
                  <a:pt x="457815" y="4162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39" name="Oval 38">
            <a:extLst>
              <a:ext uri="{FF2B5EF4-FFF2-40B4-BE49-F238E27FC236}">
                <a16:creationId xmlns:a16="http://schemas.microsoft.com/office/drawing/2014/main" id="{48A7125E-9EF8-774E-9B2F-9B64D762436F}"/>
              </a:ext>
            </a:extLst>
          </p:cNvPr>
          <p:cNvSpPr/>
          <p:nvPr/>
        </p:nvSpPr>
        <p:spPr>
          <a:xfrm>
            <a:off x="365849" y="5961453"/>
            <a:ext cx="152400" cy="152400"/>
          </a:xfrm>
          <a:prstGeom prst="ellipse">
            <a:avLst/>
          </a:pr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3" name="TextBox 2">
            <a:extLst>
              <a:ext uri="{FF2B5EF4-FFF2-40B4-BE49-F238E27FC236}">
                <a16:creationId xmlns:a16="http://schemas.microsoft.com/office/drawing/2014/main" id="{C481941B-5AE1-4E49-A5C1-2E3994FABD26}"/>
              </a:ext>
            </a:extLst>
          </p:cNvPr>
          <p:cNvSpPr txBox="1"/>
          <p:nvPr/>
        </p:nvSpPr>
        <p:spPr>
          <a:xfrm>
            <a:off x="645770" y="1610026"/>
            <a:ext cx="5666892" cy="369332"/>
          </a:xfrm>
          <a:prstGeom prst="rect">
            <a:avLst/>
          </a:prstGeom>
          <a:noFill/>
        </p:spPr>
        <p:txBody>
          <a:bodyPr wrap="square" rtlCol="0">
            <a:spAutoFit/>
          </a:bodyPr>
          <a:lstStyle/>
          <a:p>
            <a:r>
              <a:rPr lang="en-US" i="1" dirty="0"/>
              <a:t>Current Integration partners:</a:t>
            </a:r>
          </a:p>
        </p:txBody>
      </p:sp>
    </p:spTree>
    <p:extLst>
      <p:ext uri="{BB962C8B-B14F-4D97-AF65-F5344CB8AC3E}">
        <p14:creationId xmlns:p14="http://schemas.microsoft.com/office/powerpoint/2010/main" val="2871443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0DC2A-6B90-409C-B616-188415498FBA}"/>
              </a:ext>
            </a:extLst>
          </p:cNvPr>
          <p:cNvSpPr>
            <a:spLocks noGrp="1"/>
          </p:cNvSpPr>
          <p:nvPr>
            <p:ph type="title"/>
          </p:nvPr>
        </p:nvSpPr>
        <p:spPr/>
        <p:txBody>
          <a:bodyPr>
            <a:normAutofit fontScale="90000"/>
          </a:bodyPr>
          <a:lstStyle/>
          <a:p>
            <a:r>
              <a:rPr lang="en-US" dirty="0"/>
              <a:t>Competitive Analysis</a:t>
            </a:r>
          </a:p>
        </p:txBody>
      </p:sp>
      <p:graphicFrame>
        <p:nvGraphicFramePr>
          <p:cNvPr id="6" name="Table 6">
            <a:extLst>
              <a:ext uri="{FF2B5EF4-FFF2-40B4-BE49-F238E27FC236}">
                <a16:creationId xmlns:a16="http://schemas.microsoft.com/office/drawing/2014/main" id="{0AB1CF05-66C3-4358-A58E-66332CCC1C0A}"/>
              </a:ext>
            </a:extLst>
          </p:cNvPr>
          <p:cNvGraphicFramePr>
            <a:graphicFrameLocks noGrp="1"/>
          </p:cNvGraphicFramePr>
          <p:nvPr>
            <p:ph idx="1"/>
            <p:extLst>
              <p:ext uri="{D42A27DB-BD31-4B8C-83A1-F6EECF244321}">
                <p14:modId xmlns:p14="http://schemas.microsoft.com/office/powerpoint/2010/main" val="2737630870"/>
              </p:ext>
            </p:extLst>
          </p:nvPr>
        </p:nvGraphicFramePr>
        <p:xfrm>
          <a:off x="2010761" y="1602128"/>
          <a:ext cx="5098226" cy="4413248"/>
        </p:xfrm>
        <a:graphic>
          <a:graphicData uri="http://schemas.openxmlformats.org/drawingml/2006/table">
            <a:tbl>
              <a:tblPr firstRow="1" bandRow="1">
                <a:tableStyleId>{5C22544A-7EE6-4342-B048-85BDC9FD1C3A}</a:tableStyleId>
              </a:tblPr>
              <a:tblGrid>
                <a:gridCol w="728318">
                  <a:extLst>
                    <a:ext uri="{9D8B030D-6E8A-4147-A177-3AD203B41FA5}">
                      <a16:colId xmlns:a16="http://schemas.microsoft.com/office/drawing/2014/main" val="239572893"/>
                    </a:ext>
                  </a:extLst>
                </a:gridCol>
                <a:gridCol w="728318">
                  <a:extLst>
                    <a:ext uri="{9D8B030D-6E8A-4147-A177-3AD203B41FA5}">
                      <a16:colId xmlns:a16="http://schemas.microsoft.com/office/drawing/2014/main" val="1694309263"/>
                    </a:ext>
                  </a:extLst>
                </a:gridCol>
                <a:gridCol w="728318">
                  <a:extLst>
                    <a:ext uri="{9D8B030D-6E8A-4147-A177-3AD203B41FA5}">
                      <a16:colId xmlns:a16="http://schemas.microsoft.com/office/drawing/2014/main" val="2883223219"/>
                    </a:ext>
                  </a:extLst>
                </a:gridCol>
                <a:gridCol w="728318">
                  <a:extLst>
                    <a:ext uri="{9D8B030D-6E8A-4147-A177-3AD203B41FA5}">
                      <a16:colId xmlns:a16="http://schemas.microsoft.com/office/drawing/2014/main" val="850544410"/>
                    </a:ext>
                  </a:extLst>
                </a:gridCol>
                <a:gridCol w="728318">
                  <a:extLst>
                    <a:ext uri="{9D8B030D-6E8A-4147-A177-3AD203B41FA5}">
                      <a16:colId xmlns:a16="http://schemas.microsoft.com/office/drawing/2014/main" val="2573627057"/>
                    </a:ext>
                  </a:extLst>
                </a:gridCol>
                <a:gridCol w="728318">
                  <a:extLst>
                    <a:ext uri="{9D8B030D-6E8A-4147-A177-3AD203B41FA5}">
                      <a16:colId xmlns:a16="http://schemas.microsoft.com/office/drawing/2014/main" val="607519965"/>
                    </a:ext>
                  </a:extLst>
                </a:gridCol>
                <a:gridCol w="728318">
                  <a:extLst>
                    <a:ext uri="{9D8B030D-6E8A-4147-A177-3AD203B41FA5}">
                      <a16:colId xmlns:a16="http://schemas.microsoft.com/office/drawing/2014/main" val="483612161"/>
                    </a:ext>
                  </a:extLst>
                </a:gridCol>
              </a:tblGrid>
              <a:tr h="630464">
                <a:tc>
                  <a:txBody>
                    <a:bodyPr/>
                    <a:lstStyle/>
                    <a:p>
                      <a:endParaRPr lang="en-US" dirty="0">
                        <a:latin typeface="Helvetica Neue" panose="02000503000000020004"/>
                      </a:endParaRPr>
                    </a:p>
                  </a:txBody>
                  <a:tcPr>
                    <a:lnL w="12700" cap="flat" cmpd="sng" algn="ctr">
                      <a:noFill/>
                      <a:prstDash val="solid"/>
                      <a:round/>
                      <a:headEnd type="none" w="med" len="med"/>
                      <a:tailEnd type="none" w="med" len="med"/>
                    </a:lnL>
                    <a:lnR w="12700" cap="flat" cmpd="sng" algn="ctr">
                      <a:solidFill>
                        <a:srgbClr val="93E1DB"/>
                      </a:solidFill>
                      <a:prstDash val="solid"/>
                      <a:round/>
                      <a:headEnd type="none" w="med" len="med"/>
                      <a:tailEnd type="none" w="med" len="med"/>
                    </a:lnR>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B w="12700" cap="flat" cmpd="sng" algn="ctr">
                      <a:solidFill>
                        <a:srgbClr val="93E1DB"/>
                      </a:solidFill>
                      <a:prstDash val="solid"/>
                      <a:round/>
                      <a:headEnd type="none" w="med" len="med"/>
                      <a:tailEnd type="none" w="med" len="med"/>
                    </a:lnB>
                    <a:noFill/>
                  </a:tcPr>
                </a:tc>
                <a:extLst>
                  <a:ext uri="{0D108BD9-81ED-4DB2-BD59-A6C34878D82A}">
                    <a16:rowId xmlns:a16="http://schemas.microsoft.com/office/drawing/2014/main" val="2230043333"/>
                  </a:ext>
                </a:extLst>
              </a:tr>
              <a:tr h="630464">
                <a:tc>
                  <a:txBody>
                    <a:bodyPr/>
                    <a:lstStyle/>
                    <a:p>
                      <a:endParaRPr lang="en-US" dirty="0">
                        <a:latin typeface="Helvetica Neue" panose="02000503000000020004"/>
                      </a:endParaRPr>
                    </a:p>
                  </a:txBody>
                  <a:tcPr>
                    <a:lnL w="12700" cap="flat" cmpd="sng" algn="ctr">
                      <a:no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extLst>
                  <a:ext uri="{0D108BD9-81ED-4DB2-BD59-A6C34878D82A}">
                    <a16:rowId xmlns:a16="http://schemas.microsoft.com/office/drawing/2014/main" val="1743970287"/>
                  </a:ext>
                </a:extLst>
              </a:tr>
              <a:tr h="630464">
                <a:tc>
                  <a:txBody>
                    <a:bodyPr/>
                    <a:lstStyle/>
                    <a:p>
                      <a:endParaRPr lang="en-US" dirty="0">
                        <a:latin typeface="Helvetica Neue" panose="02000503000000020004"/>
                      </a:endParaRPr>
                    </a:p>
                  </a:txBody>
                  <a:tcPr>
                    <a:lnL w="12700" cap="flat" cmpd="sng" algn="ctr">
                      <a:no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extLst>
                  <a:ext uri="{0D108BD9-81ED-4DB2-BD59-A6C34878D82A}">
                    <a16:rowId xmlns:a16="http://schemas.microsoft.com/office/drawing/2014/main" val="2055338580"/>
                  </a:ext>
                </a:extLst>
              </a:tr>
              <a:tr h="630464">
                <a:tc>
                  <a:txBody>
                    <a:bodyPr/>
                    <a:lstStyle/>
                    <a:p>
                      <a:endParaRPr lang="en-US" dirty="0">
                        <a:latin typeface="Helvetica Neue" panose="02000503000000020004"/>
                      </a:endParaRPr>
                    </a:p>
                  </a:txBody>
                  <a:tcPr>
                    <a:lnL w="12700" cap="flat" cmpd="sng" algn="ctr">
                      <a:no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extLst>
                  <a:ext uri="{0D108BD9-81ED-4DB2-BD59-A6C34878D82A}">
                    <a16:rowId xmlns:a16="http://schemas.microsoft.com/office/drawing/2014/main" val="1541881740"/>
                  </a:ext>
                </a:extLst>
              </a:tr>
              <a:tr h="630464">
                <a:tc>
                  <a:txBody>
                    <a:bodyPr/>
                    <a:lstStyle/>
                    <a:p>
                      <a:endParaRPr lang="en-US" dirty="0">
                        <a:latin typeface="Helvetica Neue" panose="02000503000000020004"/>
                      </a:endParaRPr>
                    </a:p>
                  </a:txBody>
                  <a:tcPr>
                    <a:lnL w="12700" cap="flat" cmpd="sng" algn="ctr">
                      <a:no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extLst>
                  <a:ext uri="{0D108BD9-81ED-4DB2-BD59-A6C34878D82A}">
                    <a16:rowId xmlns:a16="http://schemas.microsoft.com/office/drawing/2014/main" val="1404005635"/>
                  </a:ext>
                </a:extLst>
              </a:tr>
              <a:tr h="630464">
                <a:tc>
                  <a:txBody>
                    <a:bodyPr/>
                    <a:lstStyle/>
                    <a:p>
                      <a:endParaRPr lang="en-US" dirty="0">
                        <a:latin typeface="Helvetica Neue" panose="02000503000000020004"/>
                      </a:endParaRPr>
                    </a:p>
                  </a:txBody>
                  <a:tcPr>
                    <a:lnL w="12700" cap="flat" cmpd="sng" algn="ctr">
                      <a:no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extLst>
                  <a:ext uri="{0D108BD9-81ED-4DB2-BD59-A6C34878D82A}">
                    <a16:rowId xmlns:a16="http://schemas.microsoft.com/office/drawing/2014/main" val="545660120"/>
                  </a:ext>
                </a:extLst>
              </a:tr>
              <a:tr h="630464">
                <a:tc>
                  <a:txBody>
                    <a:bodyPr/>
                    <a:lstStyle/>
                    <a:p>
                      <a:endParaRPr lang="en-US" dirty="0">
                        <a:latin typeface="Helvetica Neue" panose="02000503000000020004"/>
                      </a:endParaRPr>
                    </a:p>
                  </a:txBody>
                  <a:tcPr>
                    <a:lnL w="12700" cap="flat" cmpd="sng" algn="ctr">
                      <a:no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T w="12700" cap="flat" cmpd="sng" algn="ctr">
                      <a:solidFill>
                        <a:srgbClr val="93E1DB"/>
                      </a:solidFill>
                      <a:prstDash val="solid"/>
                      <a:round/>
                      <a:headEnd type="none" w="med" len="med"/>
                      <a:tailEnd type="none" w="med" len="med"/>
                    </a:lnT>
                    <a:noFill/>
                  </a:tcPr>
                </a:tc>
                <a:extLst>
                  <a:ext uri="{0D108BD9-81ED-4DB2-BD59-A6C34878D82A}">
                    <a16:rowId xmlns:a16="http://schemas.microsoft.com/office/drawing/2014/main" val="154851391"/>
                  </a:ext>
                </a:extLst>
              </a:tr>
            </a:tbl>
          </a:graphicData>
        </a:graphic>
      </p:graphicFrame>
      <p:sp>
        <p:nvSpPr>
          <p:cNvPr id="5" name="Slide Number Placeholder 4">
            <a:extLst>
              <a:ext uri="{FF2B5EF4-FFF2-40B4-BE49-F238E27FC236}">
                <a16:creationId xmlns:a16="http://schemas.microsoft.com/office/drawing/2014/main" id="{5C846772-AE4E-4F77-A24D-4A03CEF08037}"/>
              </a:ext>
            </a:extLst>
          </p:cNvPr>
          <p:cNvSpPr>
            <a:spLocks noGrp="1"/>
          </p:cNvSpPr>
          <p:nvPr>
            <p:ph type="sldNum" sz="quarter" idx="12"/>
          </p:nvPr>
        </p:nvSpPr>
        <p:spPr/>
        <p:txBody>
          <a:bodyPr/>
          <a:lstStyle/>
          <a:p>
            <a:fld id="{D0F56350-9462-4EC0-9A14-DADBEFEF3905}" type="slidenum">
              <a:rPr lang="en-US" smtClean="0"/>
              <a:t>18</a:t>
            </a:fld>
            <a:endParaRPr lang="en-US" dirty="0"/>
          </a:p>
        </p:txBody>
      </p:sp>
      <p:pic>
        <p:nvPicPr>
          <p:cNvPr id="12" name="Picture 11" descr="A close up of a light&#10;&#10;Description automatically generated">
            <a:extLst>
              <a:ext uri="{FF2B5EF4-FFF2-40B4-BE49-F238E27FC236}">
                <a16:creationId xmlns:a16="http://schemas.microsoft.com/office/drawing/2014/main" id="{60DEE56A-DB58-4F17-9EB1-27445463E35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7734" y="2167668"/>
            <a:ext cx="1749110" cy="607330"/>
          </a:xfrm>
          <a:prstGeom prst="rect">
            <a:avLst/>
          </a:prstGeom>
        </p:spPr>
      </p:pic>
      <p:pic>
        <p:nvPicPr>
          <p:cNvPr id="16386" name="Picture 2" descr="Official Zoho Logo - Branding Kit">
            <a:extLst>
              <a:ext uri="{FF2B5EF4-FFF2-40B4-BE49-F238E27FC236}">
                <a16:creationId xmlns:a16="http://schemas.microsoft.com/office/drawing/2014/main" id="{F8BFC9FF-F9CC-4711-A7C4-42835390F04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4125" y="3628968"/>
            <a:ext cx="1042406" cy="360363"/>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Zoom - UT Video Conferencing, Web Conferencing, Online Meetings ...">
            <a:extLst>
              <a:ext uri="{FF2B5EF4-FFF2-40B4-BE49-F238E27FC236}">
                <a16:creationId xmlns:a16="http://schemas.microsoft.com/office/drawing/2014/main" id="{E70BFC22-32EF-489C-91D1-3280929FD67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9086" y="4920610"/>
            <a:ext cx="1097360" cy="249400"/>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GoToMeeting - Workbooks CRM">
            <a:extLst>
              <a:ext uri="{FF2B5EF4-FFF2-40B4-BE49-F238E27FC236}">
                <a16:creationId xmlns:a16="http://schemas.microsoft.com/office/drawing/2014/main" id="{61833277-E060-4A2B-B9B6-8E916289FB2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36475" y="5396146"/>
            <a:ext cx="1384155" cy="6724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FA4EC0A-7AD9-41A1-B446-9C01E2F74230}"/>
              </a:ext>
            </a:extLst>
          </p:cNvPr>
          <p:cNvSpPr txBox="1"/>
          <p:nvPr/>
        </p:nvSpPr>
        <p:spPr>
          <a:xfrm rot="18488983">
            <a:off x="1881362" y="1379184"/>
            <a:ext cx="1285875" cy="461665"/>
          </a:xfrm>
          <a:prstGeom prst="rect">
            <a:avLst/>
          </a:prstGeom>
          <a:noFill/>
        </p:spPr>
        <p:txBody>
          <a:bodyPr wrap="square">
            <a:spAutoFit/>
          </a:bodyPr>
          <a:lstStyle/>
          <a:p>
            <a:r>
              <a:rPr lang="en-US" sz="1200" dirty="0">
                <a:latin typeface="Helvetica Neue" panose="02000503000000020004"/>
              </a:rPr>
              <a:t>Enterprise</a:t>
            </a:r>
          </a:p>
          <a:p>
            <a:r>
              <a:rPr lang="en-US" sz="1200" dirty="0">
                <a:latin typeface="Helvetica Neue" panose="02000503000000020004"/>
              </a:rPr>
              <a:t>Scalable</a:t>
            </a:r>
          </a:p>
        </p:txBody>
      </p:sp>
      <p:sp>
        <p:nvSpPr>
          <p:cNvPr id="14" name="TextBox 13">
            <a:extLst>
              <a:ext uri="{FF2B5EF4-FFF2-40B4-BE49-F238E27FC236}">
                <a16:creationId xmlns:a16="http://schemas.microsoft.com/office/drawing/2014/main" id="{3FC94149-D36D-469D-9326-3DFBC8BE4DF5}"/>
              </a:ext>
            </a:extLst>
          </p:cNvPr>
          <p:cNvSpPr txBox="1"/>
          <p:nvPr/>
        </p:nvSpPr>
        <p:spPr>
          <a:xfrm rot="18504688">
            <a:off x="2667642" y="1493742"/>
            <a:ext cx="1285875" cy="276999"/>
          </a:xfrm>
          <a:prstGeom prst="rect">
            <a:avLst/>
          </a:prstGeom>
          <a:noFill/>
        </p:spPr>
        <p:txBody>
          <a:bodyPr wrap="square">
            <a:spAutoFit/>
          </a:bodyPr>
          <a:lstStyle/>
          <a:p>
            <a:r>
              <a:rPr lang="en-US" sz="1200" dirty="0">
                <a:latin typeface="Helvetica Neue" panose="02000503000000020004"/>
              </a:rPr>
              <a:t>CRM</a:t>
            </a:r>
          </a:p>
        </p:txBody>
      </p:sp>
      <p:sp>
        <p:nvSpPr>
          <p:cNvPr id="15" name="TextBox 14">
            <a:extLst>
              <a:ext uri="{FF2B5EF4-FFF2-40B4-BE49-F238E27FC236}">
                <a16:creationId xmlns:a16="http://schemas.microsoft.com/office/drawing/2014/main" id="{170BFBF0-D761-464D-BF27-58E1B5898B44}"/>
              </a:ext>
            </a:extLst>
          </p:cNvPr>
          <p:cNvSpPr txBox="1"/>
          <p:nvPr/>
        </p:nvSpPr>
        <p:spPr>
          <a:xfrm rot="18322633">
            <a:off x="3276482" y="1379184"/>
            <a:ext cx="1285875" cy="461665"/>
          </a:xfrm>
          <a:prstGeom prst="rect">
            <a:avLst/>
          </a:prstGeom>
          <a:noFill/>
        </p:spPr>
        <p:txBody>
          <a:bodyPr wrap="square">
            <a:spAutoFit/>
          </a:bodyPr>
          <a:lstStyle/>
          <a:p>
            <a:r>
              <a:rPr lang="en-US" sz="1200" dirty="0">
                <a:latin typeface="Helvetica Neue" panose="02000503000000020004"/>
              </a:rPr>
              <a:t>Sales </a:t>
            </a:r>
          </a:p>
          <a:p>
            <a:r>
              <a:rPr lang="en-US" sz="1200" dirty="0">
                <a:latin typeface="Helvetica Neue" panose="02000503000000020004"/>
              </a:rPr>
              <a:t>Enablement</a:t>
            </a:r>
          </a:p>
        </p:txBody>
      </p:sp>
      <p:sp>
        <p:nvSpPr>
          <p:cNvPr id="16" name="TextBox 15">
            <a:extLst>
              <a:ext uri="{FF2B5EF4-FFF2-40B4-BE49-F238E27FC236}">
                <a16:creationId xmlns:a16="http://schemas.microsoft.com/office/drawing/2014/main" id="{CC732EC0-EC83-4A38-87DC-485FA09114F0}"/>
              </a:ext>
            </a:extLst>
          </p:cNvPr>
          <p:cNvSpPr txBox="1"/>
          <p:nvPr/>
        </p:nvSpPr>
        <p:spPr>
          <a:xfrm rot="18285768">
            <a:off x="4061887" y="1471517"/>
            <a:ext cx="1285875" cy="276999"/>
          </a:xfrm>
          <a:prstGeom prst="rect">
            <a:avLst/>
          </a:prstGeom>
          <a:noFill/>
        </p:spPr>
        <p:txBody>
          <a:bodyPr wrap="square">
            <a:spAutoFit/>
          </a:bodyPr>
          <a:lstStyle/>
          <a:p>
            <a:r>
              <a:rPr lang="en-US" sz="1200" dirty="0">
                <a:latin typeface="Helvetica Neue" panose="02000503000000020004"/>
              </a:rPr>
              <a:t>Webinar</a:t>
            </a:r>
          </a:p>
        </p:txBody>
      </p:sp>
      <p:sp>
        <p:nvSpPr>
          <p:cNvPr id="17" name="TextBox 16">
            <a:extLst>
              <a:ext uri="{FF2B5EF4-FFF2-40B4-BE49-F238E27FC236}">
                <a16:creationId xmlns:a16="http://schemas.microsoft.com/office/drawing/2014/main" id="{E172A07F-C239-4026-AD49-60A907003B6C}"/>
              </a:ext>
            </a:extLst>
          </p:cNvPr>
          <p:cNvSpPr txBox="1"/>
          <p:nvPr/>
        </p:nvSpPr>
        <p:spPr>
          <a:xfrm rot="18281712">
            <a:off x="4792836" y="1379185"/>
            <a:ext cx="1285875" cy="461665"/>
          </a:xfrm>
          <a:prstGeom prst="rect">
            <a:avLst/>
          </a:prstGeom>
          <a:noFill/>
        </p:spPr>
        <p:txBody>
          <a:bodyPr wrap="square">
            <a:spAutoFit/>
          </a:bodyPr>
          <a:lstStyle/>
          <a:p>
            <a:r>
              <a:rPr lang="en-US" sz="1200" dirty="0">
                <a:latin typeface="Helvetica Neue" panose="02000503000000020004"/>
              </a:rPr>
              <a:t>Interactive Webinar</a:t>
            </a:r>
          </a:p>
        </p:txBody>
      </p:sp>
      <p:sp>
        <p:nvSpPr>
          <p:cNvPr id="18" name="TextBox 17">
            <a:extLst>
              <a:ext uri="{FF2B5EF4-FFF2-40B4-BE49-F238E27FC236}">
                <a16:creationId xmlns:a16="http://schemas.microsoft.com/office/drawing/2014/main" id="{08F60D71-084C-4223-80D7-A1E01BC8DF7A}"/>
              </a:ext>
            </a:extLst>
          </p:cNvPr>
          <p:cNvSpPr txBox="1"/>
          <p:nvPr/>
        </p:nvSpPr>
        <p:spPr>
          <a:xfrm rot="18241089">
            <a:off x="5576113" y="1379185"/>
            <a:ext cx="1285875" cy="461665"/>
          </a:xfrm>
          <a:prstGeom prst="rect">
            <a:avLst/>
          </a:prstGeom>
          <a:noFill/>
        </p:spPr>
        <p:txBody>
          <a:bodyPr wrap="square">
            <a:spAutoFit/>
          </a:bodyPr>
          <a:lstStyle/>
          <a:p>
            <a:r>
              <a:rPr lang="en-US" sz="1200" dirty="0">
                <a:latin typeface="Helvetica Neue" panose="02000503000000020004"/>
              </a:rPr>
              <a:t>Interactive Video</a:t>
            </a:r>
          </a:p>
        </p:txBody>
      </p:sp>
      <p:sp>
        <p:nvSpPr>
          <p:cNvPr id="19" name="TextBox 18">
            <a:extLst>
              <a:ext uri="{FF2B5EF4-FFF2-40B4-BE49-F238E27FC236}">
                <a16:creationId xmlns:a16="http://schemas.microsoft.com/office/drawing/2014/main" id="{F5446C2C-A358-4363-9758-AB55E8CF7497}"/>
              </a:ext>
            </a:extLst>
          </p:cNvPr>
          <p:cNvSpPr txBox="1"/>
          <p:nvPr/>
        </p:nvSpPr>
        <p:spPr>
          <a:xfrm rot="18130426">
            <a:off x="6350314" y="1471518"/>
            <a:ext cx="1285875" cy="276999"/>
          </a:xfrm>
          <a:prstGeom prst="rect">
            <a:avLst/>
          </a:prstGeom>
          <a:noFill/>
        </p:spPr>
        <p:txBody>
          <a:bodyPr wrap="square">
            <a:spAutoFit/>
          </a:bodyPr>
          <a:lstStyle/>
          <a:p>
            <a:r>
              <a:rPr lang="en-US" sz="1200" dirty="0">
                <a:latin typeface="Helvetica Neue" panose="02000503000000020004"/>
              </a:rPr>
              <a:t>Analytics</a:t>
            </a:r>
          </a:p>
        </p:txBody>
      </p:sp>
      <p:sp>
        <p:nvSpPr>
          <p:cNvPr id="9" name="Graphic 7" descr="Checkmark">
            <a:extLst>
              <a:ext uri="{FF2B5EF4-FFF2-40B4-BE49-F238E27FC236}">
                <a16:creationId xmlns:a16="http://schemas.microsoft.com/office/drawing/2014/main" id="{6058ED03-A836-45D2-A855-5E36D0D217CA}"/>
              </a:ext>
            </a:extLst>
          </p:cNvPr>
          <p:cNvSpPr/>
          <p:nvPr/>
        </p:nvSpPr>
        <p:spPr>
          <a:xfrm>
            <a:off x="2137741" y="2364010"/>
            <a:ext cx="457815" cy="321560"/>
          </a:xfrm>
          <a:custGeom>
            <a:avLst/>
            <a:gdLst>
              <a:gd name="connsiteX0" fmla="*/ 417682 w 457815"/>
              <a:gd name="connsiteY0" fmla="*/ 0 h 321560"/>
              <a:gd name="connsiteX1" fmla="*/ 164001 w 457815"/>
              <a:gd name="connsiteY1" fmla="*/ 239808 h 321560"/>
              <a:gd name="connsiteX2" fmla="*/ 42115 w 457815"/>
              <a:gd name="connsiteY2" fmla="*/ 114949 h 321560"/>
              <a:gd name="connsiteX3" fmla="*/ 0 w 457815"/>
              <a:gd name="connsiteY3" fmla="*/ 155082 h 321560"/>
              <a:gd name="connsiteX4" fmla="*/ 162019 w 457815"/>
              <a:gd name="connsiteY4" fmla="*/ 321561 h 321560"/>
              <a:gd name="connsiteX5" fmla="*/ 204629 w 457815"/>
              <a:gd name="connsiteY5" fmla="*/ 281923 h 321560"/>
              <a:gd name="connsiteX6" fmla="*/ 457815 w 457815"/>
              <a:gd name="connsiteY6" fmla="*/ 41620 h 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815" h="321560">
                <a:moveTo>
                  <a:pt x="417682" y="0"/>
                </a:moveTo>
                <a:lnTo>
                  <a:pt x="164001" y="239808"/>
                </a:lnTo>
                <a:lnTo>
                  <a:pt x="42115" y="114949"/>
                </a:lnTo>
                <a:lnTo>
                  <a:pt x="0" y="155082"/>
                </a:lnTo>
                <a:lnTo>
                  <a:pt x="162019" y="321561"/>
                </a:lnTo>
                <a:lnTo>
                  <a:pt x="204629" y="281923"/>
                </a:lnTo>
                <a:lnTo>
                  <a:pt x="457815" y="4162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23" name="Graphic 7" descr="Checkmark">
            <a:extLst>
              <a:ext uri="{FF2B5EF4-FFF2-40B4-BE49-F238E27FC236}">
                <a16:creationId xmlns:a16="http://schemas.microsoft.com/office/drawing/2014/main" id="{0AE2D3AC-83ED-4A75-A37E-03997A623303}"/>
              </a:ext>
            </a:extLst>
          </p:cNvPr>
          <p:cNvSpPr/>
          <p:nvPr/>
        </p:nvSpPr>
        <p:spPr>
          <a:xfrm>
            <a:off x="2871465" y="2364010"/>
            <a:ext cx="457815" cy="321560"/>
          </a:xfrm>
          <a:custGeom>
            <a:avLst/>
            <a:gdLst>
              <a:gd name="connsiteX0" fmla="*/ 417682 w 457815"/>
              <a:gd name="connsiteY0" fmla="*/ 0 h 321560"/>
              <a:gd name="connsiteX1" fmla="*/ 164001 w 457815"/>
              <a:gd name="connsiteY1" fmla="*/ 239808 h 321560"/>
              <a:gd name="connsiteX2" fmla="*/ 42115 w 457815"/>
              <a:gd name="connsiteY2" fmla="*/ 114949 h 321560"/>
              <a:gd name="connsiteX3" fmla="*/ 0 w 457815"/>
              <a:gd name="connsiteY3" fmla="*/ 155082 h 321560"/>
              <a:gd name="connsiteX4" fmla="*/ 162019 w 457815"/>
              <a:gd name="connsiteY4" fmla="*/ 321561 h 321560"/>
              <a:gd name="connsiteX5" fmla="*/ 204629 w 457815"/>
              <a:gd name="connsiteY5" fmla="*/ 281923 h 321560"/>
              <a:gd name="connsiteX6" fmla="*/ 457815 w 457815"/>
              <a:gd name="connsiteY6" fmla="*/ 41620 h 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815" h="321560">
                <a:moveTo>
                  <a:pt x="417682" y="0"/>
                </a:moveTo>
                <a:lnTo>
                  <a:pt x="164001" y="239808"/>
                </a:lnTo>
                <a:lnTo>
                  <a:pt x="42115" y="114949"/>
                </a:lnTo>
                <a:lnTo>
                  <a:pt x="0" y="155082"/>
                </a:lnTo>
                <a:lnTo>
                  <a:pt x="162019" y="321561"/>
                </a:lnTo>
                <a:lnTo>
                  <a:pt x="204629" y="281923"/>
                </a:lnTo>
                <a:lnTo>
                  <a:pt x="457815" y="4162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24" name="Graphic 7" descr="Checkmark">
            <a:extLst>
              <a:ext uri="{FF2B5EF4-FFF2-40B4-BE49-F238E27FC236}">
                <a16:creationId xmlns:a16="http://schemas.microsoft.com/office/drawing/2014/main" id="{E29E6203-D5DD-4B9B-9708-577F89169520}"/>
              </a:ext>
            </a:extLst>
          </p:cNvPr>
          <p:cNvSpPr/>
          <p:nvPr/>
        </p:nvSpPr>
        <p:spPr>
          <a:xfrm>
            <a:off x="3595921" y="2364010"/>
            <a:ext cx="457815" cy="321560"/>
          </a:xfrm>
          <a:custGeom>
            <a:avLst/>
            <a:gdLst>
              <a:gd name="connsiteX0" fmla="*/ 417682 w 457815"/>
              <a:gd name="connsiteY0" fmla="*/ 0 h 321560"/>
              <a:gd name="connsiteX1" fmla="*/ 164001 w 457815"/>
              <a:gd name="connsiteY1" fmla="*/ 239808 h 321560"/>
              <a:gd name="connsiteX2" fmla="*/ 42115 w 457815"/>
              <a:gd name="connsiteY2" fmla="*/ 114949 h 321560"/>
              <a:gd name="connsiteX3" fmla="*/ 0 w 457815"/>
              <a:gd name="connsiteY3" fmla="*/ 155082 h 321560"/>
              <a:gd name="connsiteX4" fmla="*/ 162019 w 457815"/>
              <a:gd name="connsiteY4" fmla="*/ 321561 h 321560"/>
              <a:gd name="connsiteX5" fmla="*/ 204629 w 457815"/>
              <a:gd name="connsiteY5" fmla="*/ 281923 h 321560"/>
              <a:gd name="connsiteX6" fmla="*/ 457815 w 457815"/>
              <a:gd name="connsiteY6" fmla="*/ 41620 h 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815" h="321560">
                <a:moveTo>
                  <a:pt x="417682" y="0"/>
                </a:moveTo>
                <a:lnTo>
                  <a:pt x="164001" y="239808"/>
                </a:lnTo>
                <a:lnTo>
                  <a:pt x="42115" y="114949"/>
                </a:lnTo>
                <a:lnTo>
                  <a:pt x="0" y="155082"/>
                </a:lnTo>
                <a:lnTo>
                  <a:pt x="162019" y="321561"/>
                </a:lnTo>
                <a:lnTo>
                  <a:pt x="204629" y="281923"/>
                </a:lnTo>
                <a:lnTo>
                  <a:pt x="457815" y="4162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25" name="Graphic 7" descr="Checkmark">
            <a:extLst>
              <a:ext uri="{FF2B5EF4-FFF2-40B4-BE49-F238E27FC236}">
                <a16:creationId xmlns:a16="http://schemas.microsoft.com/office/drawing/2014/main" id="{208F6DED-9B0F-4BFF-9916-B9F1947A5790}"/>
              </a:ext>
            </a:extLst>
          </p:cNvPr>
          <p:cNvSpPr/>
          <p:nvPr/>
        </p:nvSpPr>
        <p:spPr>
          <a:xfrm>
            <a:off x="4318265" y="2364010"/>
            <a:ext cx="457815" cy="321560"/>
          </a:xfrm>
          <a:custGeom>
            <a:avLst/>
            <a:gdLst>
              <a:gd name="connsiteX0" fmla="*/ 417682 w 457815"/>
              <a:gd name="connsiteY0" fmla="*/ 0 h 321560"/>
              <a:gd name="connsiteX1" fmla="*/ 164001 w 457815"/>
              <a:gd name="connsiteY1" fmla="*/ 239808 h 321560"/>
              <a:gd name="connsiteX2" fmla="*/ 42115 w 457815"/>
              <a:gd name="connsiteY2" fmla="*/ 114949 h 321560"/>
              <a:gd name="connsiteX3" fmla="*/ 0 w 457815"/>
              <a:gd name="connsiteY3" fmla="*/ 155082 h 321560"/>
              <a:gd name="connsiteX4" fmla="*/ 162019 w 457815"/>
              <a:gd name="connsiteY4" fmla="*/ 321561 h 321560"/>
              <a:gd name="connsiteX5" fmla="*/ 204629 w 457815"/>
              <a:gd name="connsiteY5" fmla="*/ 281923 h 321560"/>
              <a:gd name="connsiteX6" fmla="*/ 457815 w 457815"/>
              <a:gd name="connsiteY6" fmla="*/ 41620 h 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815" h="321560">
                <a:moveTo>
                  <a:pt x="417682" y="0"/>
                </a:moveTo>
                <a:lnTo>
                  <a:pt x="164001" y="239808"/>
                </a:lnTo>
                <a:lnTo>
                  <a:pt x="42115" y="114949"/>
                </a:lnTo>
                <a:lnTo>
                  <a:pt x="0" y="155082"/>
                </a:lnTo>
                <a:lnTo>
                  <a:pt x="162019" y="321561"/>
                </a:lnTo>
                <a:lnTo>
                  <a:pt x="204629" y="281923"/>
                </a:lnTo>
                <a:lnTo>
                  <a:pt x="457815" y="4162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26" name="Graphic 7" descr="Checkmark">
            <a:extLst>
              <a:ext uri="{FF2B5EF4-FFF2-40B4-BE49-F238E27FC236}">
                <a16:creationId xmlns:a16="http://schemas.microsoft.com/office/drawing/2014/main" id="{B4A8C2E7-93EE-4C2E-B1E5-8BD21CD6F27F}"/>
              </a:ext>
            </a:extLst>
          </p:cNvPr>
          <p:cNvSpPr/>
          <p:nvPr/>
        </p:nvSpPr>
        <p:spPr>
          <a:xfrm>
            <a:off x="5038872" y="2364010"/>
            <a:ext cx="457815" cy="321560"/>
          </a:xfrm>
          <a:custGeom>
            <a:avLst/>
            <a:gdLst>
              <a:gd name="connsiteX0" fmla="*/ 417682 w 457815"/>
              <a:gd name="connsiteY0" fmla="*/ 0 h 321560"/>
              <a:gd name="connsiteX1" fmla="*/ 164001 w 457815"/>
              <a:gd name="connsiteY1" fmla="*/ 239808 h 321560"/>
              <a:gd name="connsiteX2" fmla="*/ 42115 w 457815"/>
              <a:gd name="connsiteY2" fmla="*/ 114949 h 321560"/>
              <a:gd name="connsiteX3" fmla="*/ 0 w 457815"/>
              <a:gd name="connsiteY3" fmla="*/ 155082 h 321560"/>
              <a:gd name="connsiteX4" fmla="*/ 162019 w 457815"/>
              <a:gd name="connsiteY4" fmla="*/ 321561 h 321560"/>
              <a:gd name="connsiteX5" fmla="*/ 204629 w 457815"/>
              <a:gd name="connsiteY5" fmla="*/ 281923 h 321560"/>
              <a:gd name="connsiteX6" fmla="*/ 457815 w 457815"/>
              <a:gd name="connsiteY6" fmla="*/ 41620 h 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815" h="321560">
                <a:moveTo>
                  <a:pt x="417682" y="0"/>
                </a:moveTo>
                <a:lnTo>
                  <a:pt x="164001" y="239808"/>
                </a:lnTo>
                <a:lnTo>
                  <a:pt x="42115" y="114949"/>
                </a:lnTo>
                <a:lnTo>
                  <a:pt x="0" y="155082"/>
                </a:lnTo>
                <a:lnTo>
                  <a:pt x="162019" y="321561"/>
                </a:lnTo>
                <a:lnTo>
                  <a:pt x="204629" y="281923"/>
                </a:lnTo>
                <a:lnTo>
                  <a:pt x="457815" y="4162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27" name="Graphic 7" descr="Checkmark">
            <a:extLst>
              <a:ext uri="{FF2B5EF4-FFF2-40B4-BE49-F238E27FC236}">
                <a16:creationId xmlns:a16="http://schemas.microsoft.com/office/drawing/2014/main" id="{C4C9DE97-7272-4A59-A485-E6E6DE145F95}"/>
              </a:ext>
            </a:extLst>
          </p:cNvPr>
          <p:cNvSpPr/>
          <p:nvPr/>
        </p:nvSpPr>
        <p:spPr>
          <a:xfrm>
            <a:off x="5788069" y="2364010"/>
            <a:ext cx="457815" cy="321560"/>
          </a:xfrm>
          <a:custGeom>
            <a:avLst/>
            <a:gdLst>
              <a:gd name="connsiteX0" fmla="*/ 417682 w 457815"/>
              <a:gd name="connsiteY0" fmla="*/ 0 h 321560"/>
              <a:gd name="connsiteX1" fmla="*/ 164001 w 457815"/>
              <a:gd name="connsiteY1" fmla="*/ 239808 h 321560"/>
              <a:gd name="connsiteX2" fmla="*/ 42115 w 457815"/>
              <a:gd name="connsiteY2" fmla="*/ 114949 h 321560"/>
              <a:gd name="connsiteX3" fmla="*/ 0 w 457815"/>
              <a:gd name="connsiteY3" fmla="*/ 155082 h 321560"/>
              <a:gd name="connsiteX4" fmla="*/ 162019 w 457815"/>
              <a:gd name="connsiteY4" fmla="*/ 321561 h 321560"/>
              <a:gd name="connsiteX5" fmla="*/ 204629 w 457815"/>
              <a:gd name="connsiteY5" fmla="*/ 281923 h 321560"/>
              <a:gd name="connsiteX6" fmla="*/ 457815 w 457815"/>
              <a:gd name="connsiteY6" fmla="*/ 41620 h 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815" h="321560">
                <a:moveTo>
                  <a:pt x="417682" y="0"/>
                </a:moveTo>
                <a:lnTo>
                  <a:pt x="164001" y="239808"/>
                </a:lnTo>
                <a:lnTo>
                  <a:pt x="42115" y="114949"/>
                </a:lnTo>
                <a:lnTo>
                  <a:pt x="0" y="155082"/>
                </a:lnTo>
                <a:lnTo>
                  <a:pt x="162019" y="321561"/>
                </a:lnTo>
                <a:lnTo>
                  <a:pt x="204629" y="281923"/>
                </a:lnTo>
                <a:lnTo>
                  <a:pt x="457815" y="4162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28" name="Graphic 7" descr="Checkmark">
            <a:extLst>
              <a:ext uri="{FF2B5EF4-FFF2-40B4-BE49-F238E27FC236}">
                <a16:creationId xmlns:a16="http://schemas.microsoft.com/office/drawing/2014/main" id="{D81D538B-2F3E-4B0D-8464-C10D1982CF48}"/>
              </a:ext>
            </a:extLst>
          </p:cNvPr>
          <p:cNvSpPr/>
          <p:nvPr/>
        </p:nvSpPr>
        <p:spPr>
          <a:xfrm>
            <a:off x="6579825" y="2364010"/>
            <a:ext cx="457815" cy="321560"/>
          </a:xfrm>
          <a:custGeom>
            <a:avLst/>
            <a:gdLst>
              <a:gd name="connsiteX0" fmla="*/ 417682 w 457815"/>
              <a:gd name="connsiteY0" fmla="*/ 0 h 321560"/>
              <a:gd name="connsiteX1" fmla="*/ 164001 w 457815"/>
              <a:gd name="connsiteY1" fmla="*/ 239808 h 321560"/>
              <a:gd name="connsiteX2" fmla="*/ 42115 w 457815"/>
              <a:gd name="connsiteY2" fmla="*/ 114949 h 321560"/>
              <a:gd name="connsiteX3" fmla="*/ 0 w 457815"/>
              <a:gd name="connsiteY3" fmla="*/ 155082 h 321560"/>
              <a:gd name="connsiteX4" fmla="*/ 162019 w 457815"/>
              <a:gd name="connsiteY4" fmla="*/ 321561 h 321560"/>
              <a:gd name="connsiteX5" fmla="*/ 204629 w 457815"/>
              <a:gd name="connsiteY5" fmla="*/ 281923 h 321560"/>
              <a:gd name="connsiteX6" fmla="*/ 457815 w 457815"/>
              <a:gd name="connsiteY6" fmla="*/ 41620 h 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815" h="321560">
                <a:moveTo>
                  <a:pt x="417682" y="0"/>
                </a:moveTo>
                <a:lnTo>
                  <a:pt x="164001" y="239808"/>
                </a:lnTo>
                <a:lnTo>
                  <a:pt x="42115" y="114949"/>
                </a:lnTo>
                <a:lnTo>
                  <a:pt x="0" y="155082"/>
                </a:lnTo>
                <a:lnTo>
                  <a:pt x="162019" y="321561"/>
                </a:lnTo>
                <a:lnTo>
                  <a:pt x="204629" y="281923"/>
                </a:lnTo>
                <a:lnTo>
                  <a:pt x="457815" y="4162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29" name="Graphic 7" descr="Checkmark">
            <a:extLst>
              <a:ext uri="{FF2B5EF4-FFF2-40B4-BE49-F238E27FC236}">
                <a16:creationId xmlns:a16="http://schemas.microsoft.com/office/drawing/2014/main" id="{0F4751D2-09A6-4DE1-A4A8-B73EE82DB198}"/>
              </a:ext>
            </a:extLst>
          </p:cNvPr>
          <p:cNvSpPr/>
          <p:nvPr/>
        </p:nvSpPr>
        <p:spPr>
          <a:xfrm>
            <a:off x="2137741" y="3010670"/>
            <a:ext cx="457815" cy="321560"/>
          </a:xfrm>
          <a:custGeom>
            <a:avLst/>
            <a:gdLst>
              <a:gd name="connsiteX0" fmla="*/ 417682 w 457815"/>
              <a:gd name="connsiteY0" fmla="*/ 0 h 321560"/>
              <a:gd name="connsiteX1" fmla="*/ 164001 w 457815"/>
              <a:gd name="connsiteY1" fmla="*/ 239808 h 321560"/>
              <a:gd name="connsiteX2" fmla="*/ 42115 w 457815"/>
              <a:gd name="connsiteY2" fmla="*/ 114949 h 321560"/>
              <a:gd name="connsiteX3" fmla="*/ 0 w 457815"/>
              <a:gd name="connsiteY3" fmla="*/ 155082 h 321560"/>
              <a:gd name="connsiteX4" fmla="*/ 162019 w 457815"/>
              <a:gd name="connsiteY4" fmla="*/ 321561 h 321560"/>
              <a:gd name="connsiteX5" fmla="*/ 204629 w 457815"/>
              <a:gd name="connsiteY5" fmla="*/ 281923 h 321560"/>
              <a:gd name="connsiteX6" fmla="*/ 457815 w 457815"/>
              <a:gd name="connsiteY6" fmla="*/ 41620 h 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815" h="321560">
                <a:moveTo>
                  <a:pt x="417682" y="0"/>
                </a:moveTo>
                <a:lnTo>
                  <a:pt x="164001" y="239808"/>
                </a:lnTo>
                <a:lnTo>
                  <a:pt x="42115" y="114949"/>
                </a:lnTo>
                <a:lnTo>
                  <a:pt x="0" y="155082"/>
                </a:lnTo>
                <a:lnTo>
                  <a:pt x="162019" y="321561"/>
                </a:lnTo>
                <a:lnTo>
                  <a:pt x="204629" y="281923"/>
                </a:lnTo>
                <a:lnTo>
                  <a:pt x="457815" y="4162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30" name="Graphic 7" descr="Checkmark">
            <a:extLst>
              <a:ext uri="{FF2B5EF4-FFF2-40B4-BE49-F238E27FC236}">
                <a16:creationId xmlns:a16="http://schemas.microsoft.com/office/drawing/2014/main" id="{ECACF3A3-9E29-4408-A4E2-B410383115BE}"/>
              </a:ext>
            </a:extLst>
          </p:cNvPr>
          <p:cNvSpPr/>
          <p:nvPr/>
        </p:nvSpPr>
        <p:spPr>
          <a:xfrm>
            <a:off x="2871465" y="3010670"/>
            <a:ext cx="457815" cy="321560"/>
          </a:xfrm>
          <a:custGeom>
            <a:avLst/>
            <a:gdLst>
              <a:gd name="connsiteX0" fmla="*/ 417682 w 457815"/>
              <a:gd name="connsiteY0" fmla="*/ 0 h 321560"/>
              <a:gd name="connsiteX1" fmla="*/ 164001 w 457815"/>
              <a:gd name="connsiteY1" fmla="*/ 239808 h 321560"/>
              <a:gd name="connsiteX2" fmla="*/ 42115 w 457815"/>
              <a:gd name="connsiteY2" fmla="*/ 114949 h 321560"/>
              <a:gd name="connsiteX3" fmla="*/ 0 w 457815"/>
              <a:gd name="connsiteY3" fmla="*/ 155082 h 321560"/>
              <a:gd name="connsiteX4" fmla="*/ 162019 w 457815"/>
              <a:gd name="connsiteY4" fmla="*/ 321561 h 321560"/>
              <a:gd name="connsiteX5" fmla="*/ 204629 w 457815"/>
              <a:gd name="connsiteY5" fmla="*/ 281923 h 321560"/>
              <a:gd name="connsiteX6" fmla="*/ 457815 w 457815"/>
              <a:gd name="connsiteY6" fmla="*/ 41620 h 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815" h="321560">
                <a:moveTo>
                  <a:pt x="417682" y="0"/>
                </a:moveTo>
                <a:lnTo>
                  <a:pt x="164001" y="239808"/>
                </a:lnTo>
                <a:lnTo>
                  <a:pt x="42115" y="114949"/>
                </a:lnTo>
                <a:lnTo>
                  <a:pt x="0" y="155082"/>
                </a:lnTo>
                <a:lnTo>
                  <a:pt x="162019" y="321561"/>
                </a:lnTo>
                <a:lnTo>
                  <a:pt x="204629" y="281923"/>
                </a:lnTo>
                <a:lnTo>
                  <a:pt x="457815" y="4162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31" name="Graphic 7" descr="Checkmark">
            <a:extLst>
              <a:ext uri="{FF2B5EF4-FFF2-40B4-BE49-F238E27FC236}">
                <a16:creationId xmlns:a16="http://schemas.microsoft.com/office/drawing/2014/main" id="{1DE4067F-6EC3-4D2E-B6E0-0C42062DA020}"/>
              </a:ext>
            </a:extLst>
          </p:cNvPr>
          <p:cNvSpPr/>
          <p:nvPr/>
        </p:nvSpPr>
        <p:spPr>
          <a:xfrm>
            <a:off x="3595921" y="3010670"/>
            <a:ext cx="457815" cy="321560"/>
          </a:xfrm>
          <a:custGeom>
            <a:avLst/>
            <a:gdLst>
              <a:gd name="connsiteX0" fmla="*/ 417682 w 457815"/>
              <a:gd name="connsiteY0" fmla="*/ 0 h 321560"/>
              <a:gd name="connsiteX1" fmla="*/ 164001 w 457815"/>
              <a:gd name="connsiteY1" fmla="*/ 239808 h 321560"/>
              <a:gd name="connsiteX2" fmla="*/ 42115 w 457815"/>
              <a:gd name="connsiteY2" fmla="*/ 114949 h 321560"/>
              <a:gd name="connsiteX3" fmla="*/ 0 w 457815"/>
              <a:gd name="connsiteY3" fmla="*/ 155082 h 321560"/>
              <a:gd name="connsiteX4" fmla="*/ 162019 w 457815"/>
              <a:gd name="connsiteY4" fmla="*/ 321561 h 321560"/>
              <a:gd name="connsiteX5" fmla="*/ 204629 w 457815"/>
              <a:gd name="connsiteY5" fmla="*/ 281923 h 321560"/>
              <a:gd name="connsiteX6" fmla="*/ 457815 w 457815"/>
              <a:gd name="connsiteY6" fmla="*/ 41620 h 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815" h="321560">
                <a:moveTo>
                  <a:pt x="417682" y="0"/>
                </a:moveTo>
                <a:lnTo>
                  <a:pt x="164001" y="239808"/>
                </a:lnTo>
                <a:lnTo>
                  <a:pt x="42115" y="114949"/>
                </a:lnTo>
                <a:lnTo>
                  <a:pt x="0" y="155082"/>
                </a:lnTo>
                <a:lnTo>
                  <a:pt x="162019" y="321561"/>
                </a:lnTo>
                <a:lnTo>
                  <a:pt x="204629" y="281923"/>
                </a:lnTo>
                <a:lnTo>
                  <a:pt x="457815" y="4162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32" name="Graphic 7" descr="Checkmark">
            <a:extLst>
              <a:ext uri="{FF2B5EF4-FFF2-40B4-BE49-F238E27FC236}">
                <a16:creationId xmlns:a16="http://schemas.microsoft.com/office/drawing/2014/main" id="{827ACDAB-2C08-4D42-9A79-C3118442E17C}"/>
              </a:ext>
            </a:extLst>
          </p:cNvPr>
          <p:cNvSpPr/>
          <p:nvPr/>
        </p:nvSpPr>
        <p:spPr>
          <a:xfrm>
            <a:off x="6579825" y="3010670"/>
            <a:ext cx="457815" cy="321560"/>
          </a:xfrm>
          <a:custGeom>
            <a:avLst/>
            <a:gdLst>
              <a:gd name="connsiteX0" fmla="*/ 417682 w 457815"/>
              <a:gd name="connsiteY0" fmla="*/ 0 h 321560"/>
              <a:gd name="connsiteX1" fmla="*/ 164001 w 457815"/>
              <a:gd name="connsiteY1" fmla="*/ 239808 h 321560"/>
              <a:gd name="connsiteX2" fmla="*/ 42115 w 457815"/>
              <a:gd name="connsiteY2" fmla="*/ 114949 h 321560"/>
              <a:gd name="connsiteX3" fmla="*/ 0 w 457815"/>
              <a:gd name="connsiteY3" fmla="*/ 155082 h 321560"/>
              <a:gd name="connsiteX4" fmla="*/ 162019 w 457815"/>
              <a:gd name="connsiteY4" fmla="*/ 321561 h 321560"/>
              <a:gd name="connsiteX5" fmla="*/ 204629 w 457815"/>
              <a:gd name="connsiteY5" fmla="*/ 281923 h 321560"/>
              <a:gd name="connsiteX6" fmla="*/ 457815 w 457815"/>
              <a:gd name="connsiteY6" fmla="*/ 41620 h 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815" h="321560">
                <a:moveTo>
                  <a:pt x="417682" y="0"/>
                </a:moveTo>
                <a:lnTo>
                  <a:pt x="164001" y="239808"/>
                </a:lnTo>
                <a:lnTo>
                  <a:pt x="42115" y="114949"/>
                </a:lnTo>
                <a:lnTo>
                  <a:pt x="0" y="155082"/>
                </a:lnTo>
                <a:lnTo>
                  <a:pt x="162019" y="321561"/>
                </a:lnTo>
                <a:lnTo>
                  <a:pt x="204629" y="281923"/>
                </a:lnTo>
                <a:lnTo>
                  <a:pt x="457815" y="4162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33" name="Graphic 7" descr="Checkmark">
            <a:extLst>
              <a:ext uri="{FF2B5EF4-FFF2-40B4-BE49-F238E27FC236}">
                <a16:creationId xmlns:a16="http://schemas.microsoft.com/office/drawing/2014/main" id="{EBAF823A-8898-4C93-8496-94F6090BE002}"/>
              </a:ext>
            </a:extLst>
          </p:cNvPr>
          <p:cNvSpPr/>
          <p:nvPr/>
        </p:nvSpPr>
        <p:spPr>
          <a:xfrm>
            <a:off x="2137741" y="3618523"/>
            <a:ext cx="457815" cy="321560"/>
          </a:xfrm>
          <a:custGeom>
            <a:avLst/>
            <a:gdLst>
              <a:gd name="connsiteX0" fmla="*/ 417682 w 457815"/>
              <a:gd name="connsiteY0" fmla="*/ 0 h 321560"/>
              <a:gd name="connsiteX1" fmla="*/ 164001 w 457815"/>
              <a:gd name="connsiteY1" fmla="*/ 239808 h 321560"/>
              <a:gd name="connsiteX2" fmla="*/ 42115 w 457815"/>
              <a:gd name="connsiteY2" fmla="*/ 114949 h 321560"/>
              <a:gd name="connsiteX3" fmla="*/ 0 w 457815"/>
              <a:gd name="connsiteY3" fmla="*/ 155082 h 321560"/>
              <a:gd name="connsiteX4" fmla="*/ 162019 w 457815"/>
              <a:gd name="connsiteY4" fmla="*/ 321561 h 321560"/>
              <a:gd name="connsiteX5" fmla="*/ 204629 w 457815"/>
              <a:gd name="connsiteY5" fmla="*/ 281923 h 321560"/>
              <a:gd name="connsiteX6" fmla="*/ 457815 w 457815"/>
              <a:gd name="connsiteY6" fmla="*/ 41620 h 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815" h="321560">
                <a:moveTo>
                  <a:pt x="417682" y="0"/>
                </a:moveTo>
                <a:lnTo>
                  <a:pt x="164001" y="239808"/>
                </a:lnTo>
                <a:lnTo>
                  <a:pt x="42115" y="114949"/>
                </a:lnTo>
                <a:lnTo>
                  <a:pt x="0" y="155082"/>
                </a:lnTo>
                <a:lnTo>
                  <a:pt x="162019" y="321561"/>
                </a:lnTo>
                <a:lnTo>
                  <a:pt x="204629" y="281923"/>
                </a:lnTo>
                <a:lnTo>
                  <a:pt x="457815" y="4162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34" name="Graphic 7" descr="Checkmark">
            <a:extLst>
              <a:ext uri="{FF2B5EF4-FFF2-40B4-BE49-F238E27FC236}">
                <a16:creationId xmlns:a16="http://schemas.microsoft.com/office/drawing/2014/main" id="{7B151081-59D3-451F-BA20-5A551C67CB32}"/>
              </a:ext>
            </a:extLst>
          </p:cNvPr>
          <p:cNvSpPr/>
          <p:nvPr/>
        </p:nvSpPr>
        <p:spPr>
          <a:xfrm>
            <a:off x="2871465" y="3618523"/>
            <a:ext cx="457815" cy="321560"/>
          </a:xfrm>
          <a:custGeom>
            <a:avLst/>
            <a:gdLst>
              <a:gd name="connsiteX0" fmla="*/ 417682 w 457815"/>
              <a:gd name="connsiteY0" fmla="*/ 0 h 321560"/>
              <a:gd name="connsiteX1" fmla="*/ 164001 w 457815"/>
              <a:gd name="connsiteY1" fmla="*/ 239808 h 321560"/>
              <a:gd name="connsiteX2" fmla="*/ 42115 w 457815"/>
              <a:gd name="connsiteY2" fmla="*/ 114949 h 321560"/>
              <a:gd name="connsiteX3" fmla="*/ 0 w 457815"/>
              <a:gd name="connsiteY3" fmla="*/ 155082 h 321560"/>
              <a:gd name="connsiteX4" fmla="*/ 162019 w 457815"/>
              <a:gd name="connsiteY4" fmla="*/ 321561 h 321560"/>
              <a:gd name="connsiteX5" fmla="*/ 204629 w 457815"/>
              <a:gd name="connsiteY5" fmla="*/ 281923 h 321560"/>
              <a:gd name="connsiteX6" fmla="*/ 457815 w 457815"/>
              <a:gd name="connsiteY6" fmla="*/ 41620 h 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815" h="321560">
                <a:moveTo>
                  <a:pt x="417682" y="0"/>
                </a:moveTo>
                <a:lnTo>
                  <a:pt x="164001" y="239808"/>
                </a:lnTo>
                <a:lnTo>
                  <a:pt x="42115" y="114949"/>
                </a:lnTo>
                <a:lnTo>
                  <a:pt x="0" y="155082"/>
                </a:lnTo>
                <a:lnTo>
                  <a:pt x="162019" y="321561"/>
                </a:lnTo>
                <a:lnTo>
                  <a:pt x="204629" y="281923"/>
                </a:lnTo>
                <a:lnTo>
                  <a:pt x="457815" y="4162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35" name="Graphic 7" descr="Checkmark">
            <a:extLst>
              <a:ext uri="{FF2B5EF4-FFF2-40B4-BE49-F238E27FC236}">
                <a16:creationId xmlns:a16="http://schemas.microsoft.com/office/drawing/2014/main" id="{408925FC-4A5D-4D6F-A79B-17448A3DD791}"/>
              </a:ext>
            </a:extLst>
          </p:cNvPr>
          <p:cNvSpPr/>
          <p:nvPr/>
        </p:nvSpPr>
        <p:spPr>
          <a:xfrm>
            <a:off x="6579825" y="3618523"/>
            <a:ext cx="457815" cy="321560"/>
          </a:xfrm>
          <a:custGeom>
            <a:avLst/>
            <a:gdLst>
              <a:gd name="connsiteX0" fmla="*/ 417682 w 457815"/>
              <a:gd name="connsiteY0" fmla="*/ 0 h 321560"/>
              <a:gd name="connsiteX1" fmla="*/ 164001 w 457815"/>
              <a:gd name="connsiteY1" fmla="*/ 239808 h 321560"/>
              <a:gd name="connsiteX2" fmla="*/ 42115 w 457815"/>
              <a:gd name="connsiteY2" fmla="*/ 114949 h 321560"/>
              <a:gd name="connsiteX3" fmla="*/ 0 w 457815"/>
              <a:gd name="connsiteY3" fmla="*/ 155082 h 321560"/>
              <a:gd name="connsiteX4" fmla="*/ 162019 w 457815"/>
              <a:gd name="connsiteY4" fmla="*/ 321561 h 321560"/>
              <a:gd name="connsiteX5" fmla="*/ 204629 w 457815"/>
              <a:gd name="connsiteY5" fmla="*/ 281923 h 321560"/>
              <a:gd name="connsiteX6" fmla="*/ 457815 w 457815"/>
              <a:gd name="connsiteY6" fmla="*/ 41620 h 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815" h="321560">
                <a:moveTo>
                  <a:pt x="417682" y="0"/>
                </a:moveTo>
                <a:lnTo>
                  <a:pt x="164001" y="239808"/>
                </a:lnTo>
                <a:lnTo>
                  <a:pt x="42115" y="114949"/>
                </a:lnTo>
                <a:lnTo>
                  <a:pt x="0" y="155082"/>
                </a:lnTo>
                <a:lnTo>
                  <a:pt x="162019" y="321561"/>
                </a:lnTo>
                <a:lnTo>
                  <a:pt x="204629" y="281923"/>
                </a:lnTo>
                <a:lnTo>
                  <a:pt x="457815" y="4162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36" name="Graphic 7" descr="Checkmark">
            <a:extLst>
              <a:ext uri="{FF2B5EF4-FFF2-40B4-BE49-F238E27FC236}">
                <a16:creationId xmlns:a16="http://schemas.microsoft.com/office/drawing/2014/main" id="{52A659CE-1DD7-4939-954F-6D74EA55F77B}"/>
              </a:ext>
            </a:extLst>
          </p:cNvPr>
          <p:cNvSpPr/>
          <p:nvPr/>
        </p:nvSpPr>
        <p:spPr>
          <a:xfrm>
            <a:off x="2137741" y="4253570"/>
            <a:ext cx="457815" cy="321560"/>
          </a:xfrm>
          <a:custGeom>
            <a:avLst/>
            <a:gdLst>
              <a:gd name="connsiteX0" fmla="*/ 417682 w 457815"/>
              <a:gd name="connsiteY0" fmla="*/ 0 h 321560"/>
              <a:gd name="connsiteX1" fmla="*/ 164001 w 457815"/>
              <a:gd name="connsiteY1" fmla="*/ 239808 h 321560"/>
              <a:gd name="connsiteX2" fmla="*/ 42115 w 457815"/>
              <a:gd name="connsiteY2" fmla="*/ 114949 h 321560"/>
              <a:gd name="connsiteX3" fmla="*/ 0 w 457815"/>
              <a:gd name="connsiteY3" fmla="*/ 155082 h 321560"/>
              <a:gd name="connsiteX4" fmla="*/ 162019 w 457815"/>
              <a:gd name="connsiteY4" fmla="*/ 321561 h 321560"/>
              <a:gd name="connsiteX5" fmla="*/ 204629 w 457815"/>
              <a:gd name="connsiteY5" fmla="*/ 281923 h 321560"/>
              <a:gd name="connsiteX6" fmla="*/ 457815 w 457815"/>
              <a:gd name="connsiteY6" fmla="*/ 41620 h 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815" h="321560">
                <a:moveTo>
                  <a:pt x="417682" y="0"/>
                </a:moveTo>
                <a:lnTo>
                  <a:pt x="164001" y="239808"/>
                </a:lnTo>
                <a:lnTo>
                  <a:pt x="42115" y="114949"/>
                </a:lnTo>
                <a:lnTo>
                  <a:pt x="0" y="155082"/>
                </a:lnTo>
                <a:lnTo>
                  <a:pt x="162019" y="321561"/>
                </a:lnTo>
                <a:lnTo>
                  <a:pt x="204629" y="281923"/>
                </a:lnTo>
                <a:lnTo>
                  <a:pt x="457815" y="4162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37" name="Graphic 7" descr="Checkmark">
            <a:extLst>
              <a:ext uri="{FF2B5EF4-FFF2-40B4-BE49-F238E27FC236}">
                <a16:creationId xmlns:a16="http://schemas.microsoft.com/office/drawing/2014/main" id="{3DBEC7FC-6AAB-4A31-BA32-6E2B9CE4A8B4}"/>
              </a:ext>
            </a:extLst>
          </p:cNvPr>
          <p:cNvSpPr/>
          <p:nvPr/>
        </p:nvSpPr>
        <p:spPr>
          <a:xfrm>
            <a:off x="4318265" y="4253570"/>
            <a:ext cx="457815" cy="321560"/>
          </a:xfrm>
          <a:custGeom>
            <a:avLst/>
            <a:gdLst>
              <a:gd name="connsiteX0" fmla="*/ 417682 w 457815"/>
              <a:gd name="connsiteY0" fmla="*/ 0 h 321560"/>
              <a:gd name="connsiteX1" fmla="*/ 164001 w 457815"/>
              <a:gd name="connsiteY1" fmla="*/ 239808 h 321560"/>
              <a:gd name="connsiteX2" fmla="*/ 42115 w 457815"/>
              <a:gd name="connsiteY2" fmla="*/ 114949 h 321560"/>
              <a:gd name="connsiteX3" fmla="*/ 0 w 457815"/>
              <a:gd name="connsiteY3" fmla="*/ 155082 h 321560"/>
              <a:gd name="connsiteX4" fmla="*/ 162019 w 457815"/>
              <a:gd name="connsiteY4" fmla="*/ 321561 h 321560"/>
              <a:gd name="connsiteX5" fmla="*/ 204629 w 457815"/>
              <a:gd name="connsiteY5" fmla="*/ 281923 h 321560"/>
              <a:gd name="connsiteX6" fmla="*/ 457815 w 457815"/>
              <a:gd name="connsiteY6" fmla="*/ 41620 h 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815" h="321560">
                <a:moveTo>
                  <a:pt x="417682" y="0"/>
                </a:moveTo>
                <a:lnTo>
                  <a:pt x="164001" y="239808"/>
                </a:lnTo>
                <a:lnTo>
                  <a:pt x="42115" y="114949"/>
                </a:lnTo>
                <a:lnTo>
                  <a:pt x="0" y="155082"/>
                </a:lnTo>
                <a:lnTo>
                  <a:pt x="162019" y="321561"/>
                </a:lnTo>
                <a:lnTo>
                  <a:pt x="204629" y="281923"/>
                </a:lnTo>
                <a:lnTo>
                  <a:pt x="457815" y="4162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38" name="Graphic 7" descr="Checkmark">
            <a:extLst>
              <a:ext uri="{FF2B5EF4-FFF2-40B4-BE49-F238E27FC236}">
                <a16:creationId xmlns:a16="http://schemas.microsoft.com/office/drawing/2014/main" id="{62D3669C-9B72-49D7-A4A7-FE6BB3315197}"/>
              </a:ext>
            </a:extLst>
          </p:cNvPr>
          <p:cNvSpPr/>
          <p:nvPr/>
        </p:nvSpPr>
        <p:spPr>
          <a:xfrm>
            <a:off x="6579825" y="4253570"/>
            <a:ext cx="457815" cy="321560"/>
          </a:xfrm>
          <a:custGeom>
            <a:avLst/>
            <a:gdLst>
              <a:gd name="connsiteX0" fmla="*/ 417682 w 457815"/>
              <a:gd name="connsiteY0" fmla="*/ 0 h 321560"/>
              <a:gd name="connsiteX1" fmla="*/ 164001 w 457815"/>
              <a:gd name="connsiteY1" fmla="*/ 239808 h 321560"/>
              <a:gd name="connsiteX2" fmla="*/ 42115 w 457815"/>
              <a:gd name="connsiteY2" fmla="*/ 114949 h 321560"/>
              <a:gd name="connsiteX3" fmla="*/ 0 w 457815"/>
              <a:gd name="connsiteY3" fmla="*/ 155082 h 321560"/>
              <a:gd name="connsiteX4" fmla="*/ 162019 w 457815"/>
              <a:gd name="connsiteY4" fmla="*/ 321561 h 321560"/>
              <a:gd name="connsiteX5" fmla="*/ 204629 w 457815"/>
              <a:gd name="connsiteY5" fmla="*/ 281923 h 321560"/>
              <a:gd name="connsiteX6" fmla="*/ 457815 w 457815"/>
              <a:gd name="connsiteY6" fmla="*/ 41620 h 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815" h="321560">
                <a:moveTo>
                  <a:pt x="417682" y="0"/>
                </a:moveTo>
                <a:lnTo>
                  <a:pt x="164001" y="239808"/>
                </a:lnTo>
                <a:lnTo>
                  <a:pt x="42115" y="114949"/>
                </a:lnTo>
                <a:lnTo>
                  <a:pt x="0" y="155082"/>
                </a:lnTo>
                <a:lnTo>
                  <a:pt x="162019" y="321561"/>
                </a:lnTo>
                <a:lnTo>
                  <a:pt x="204629" y="281923"/>
                </a:lnTo>
                <a:lnTo>
                  <a:pt x="457815" y="4162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39" name="Graphic 7" descr="Checkmark">
            <a:extLst>
              <a:ext uri="{FF2B5EF4-FFF2-40B4-BE49-F238E27FC236}">
                <a16:creationId xmlns:a16="http://schemas.microsoft.com/office/drawing/2014/main" id="{B658049A-D252-4F59-928A-A7922E95B966}"/>
              </a:ext>
            </a:extLst>
          </p:cNvPr>
          <p:cNvSpPr/>
          <p:nvPr/>
        </p:nvSpPr>
        <p:spPr>
          <a:xfrm>
            <a:off x="2137741" y="4913380"/>
            <a:ext cx="457815" cy="321560"/>
          </a:xfrm>
          <a:custGeom>
            <a:avLst/>
            <a:gdLst>
              <a:gd name="connsiteX0" fmla="*/ 417682 w 457815"/>
              <a:gd name="connsiteY0" fmla="*/ 0 h 321560"/>
              <a:gd name="connsiteX1" fmla="*/ 164001 w 457815"/>
              <a:gd name="connsiteY1" fmla="*/ 239808 h 321560"/>
              <a:gd name="connsiteX2" fmla="*/ 42115 w 457815"/>
              <a:gd name="connsiteY2" fmla="*/ 114949 h 321560"/>
              <a:gd name="connsiteX3" fmla="*/ 0 w 457815"/>
              <a:gd name="connsiteY3" fmla="*/ 155082 h 321560"/>
              <a:gd name="connsiteX4" fmla="*/ 162019 w 457815"/>
              <a:gd name="connsiteY4" fmla="*/ 321561 h 321560"/>
              <a:gd name="connsiteX5" fmla="*/ 204629 w 457815"/>
              <a:gd name="connsiteY5" fmla="*/ 281923 h 321560"/>
              <a:gd name="connsiteX6" fmla="*/ 457815 w 457815"/>
              <a:gd name="connsiteY6" fmla="*/ 41620 h 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815" h="321560">
                <a:moveTo>
                  <a:pt x="417682" y="0"/>
                </a:moveTo>
                <a:lnTo>
                  <a:pt x="164001" y="239808"/>
                </a:lnTo>
                <a:lnTo>
                  <a:pt x="42115" y="114949"/>
                </a:lnTo>
                <a:lnTo>
                  <a:pt x="0" y="155082"/>
                </a:lnTo>
                <a:lnTo>
                  <a:pt x="162019" y="321561"/>
                </a:lnTo>
                <a:lnTo>
                  <a:pt x="204629" y="281923"/>
                </a:lnTo>
                <a:lnTo>
                  <a:pt x="457815" y="4162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0" name="Graphic 7" descr="Checkmark">
            <a:extLst>
              <a:ext uri="{FF2B5EF4-FFF2-40B4-BE49-F238E27FC236}">
                <a16:creationId xmlns:a16="http://schemas.microsoft.com/office/drawing/2014/main" id="{A76B5BE4-7DC8-420D-8C39-4D35E2511CFB}"/>
              </a:ext>
            </a:extLst>
          </p:cNvPr>
          <p:cNvSpPr/>
          <p:nvPr/>
        </p:nvSpPr>
        <p:spPr>
          <a:xfrm>
            <a:off x="4318265" y="4913380"/>
            <a:ext cx="457815" cy="321560"/>
          </a:xfrm>
          <a:custGeom>
            <a:avLst/>
            <a:gdLst>
              <a:gd name="connsiteX0" fmla="*/ 417682 w 457815"/>
              <a:gd name="connsiteY0" fmla="*/ 0 h 321560"/>
              <a:gd name="connsiteX1" fmla="*/ 164001 w 457815"/>
              <a:gd name="connsiteY1" fmla="*/ 239808 h 321560"/>
              <a:gd name="connsiteX2" fmla="*/ 42115 w 457815"/>
              <a:gd name="connsiteY2" fmla="*/ 114949 h 321560"/>
              <a:gd name="connsiteX3" fmla="*/ 0 w 457815"/>
              <a:gd name="connsiteY3" fmla="*/ 155082 h 321560"/>
              <a:gd name="connsiteX4" fmla="*/ 162019 w 457815"/>
              <a:gd name="connsiteY4" fmla="*/ 321561 h 321560"/>
              <a:gd name="connsiteX5" fmla="*/ 204629 w 457815"/>
              <a:gd name="connsiteY5" fmla="*/ 281923 h 321560"/>
              <a:gd name="connsiteX6" fmla="*/ 457815 w 457815"/>
              <a:gd name="connsiteY6" fmla="*/ 41620 h 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815" h="321560">
                <a:moveTo>
                  <a:pt x="417682" y="0"/>
                </a:moveTo>
                <a:lnTo>
                  <a:pt x="164001" y="239808"/>
                </a:lnTo>
                <a:lnTo>
                  <a:pt x="42115" y="114949"/>
                </a:lnTo>
                <a:lnTo>
                  <a:pt x="0" y="155082"/>
                </a:lnTo>
                <a:lnTo>
                  <a:pt x="162019" y="321561"/>
                </a:lnTo>
                <a:lnTo>
                  <a:pt x="204629" y="281923"/>
                </a:lnTo>
                <a:lnTo>
                  <a:pt x="457815" y="4162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 name="Graphic 7" descr="Checkmark">
            <a:extLst>
              <a:ext uri="{FF2B5EF4-FFF2-40B4-BE49-F238E27FC236}">
                <a16:creationId xmlns:a16="http://schemas.microsoft.com/office/drawing/2014/main" id="{FD8CEA4C-E71F-4CE5-A4A8-CD786B3B51C8}"/>
              </a:ext>
            </a:extLst>
          </p:cNvPr>
          <p:cNvSpPr/>
          <p:nvPr/>
        </p:nvSpPr>
        <p:spPr>
          <a:xfrm>
            <a:off x="6579825" y="4913380"/>
            <a:ext cx="457815" cy="321560"/>
          </a:xfrm>
          <a:custGeom>
            <a:avLst/>
            <a:gdLst>
              <a:gd name="connsiteX0" fmla="*/ 417682 w 457815"/>
              <a:gd name="connsiteY0" fmla="*/ 0 h 321560"/>
              <a:gd name="connsiteX1" fmla="*/ 164001 w 457815"/>
              <a:gd name="connsiteY1" fmla="*/ 239808 h 321560"/>
              <a:gd name="connsiteX2" fmla="*/ 42115 w 457815"/>
              <a:gd name="connsiteY2" fmla="*/ 114949 h 321560"/>
              <a:gd name="connsiteX3" fmla="*/ 0 w 457815"/>
              <a:gd name="connsiteY3" fmla="*/ 155082 h 321560"/>
              <a:gd name="connsiteX4" fmla="*/ 162019 w 457815"/>
              <a:gd name="connsiteY4" fmla="*/ 321561 h 321560"/>
              <a:gd name="connsiteX5" fmla="*/ 204629 w 457815"/>
              <a:gd name="connsiteY5" fmla="*/ 281923 h 321560"/>
              <a:gd name="connsiteX6" fmla="*/ 457815 w 457815"/>
              <a:gd name="connsiteY6" fmla="*/ 41620 h 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815" h="321560">
                <a:moveTo>
                  <a:pt x="417682" y="0"/>
                </a:moveTo>
                <a:lnTo>
                  <a:pt x="164001" y="239808"/>
                </a:lnTo>
                <a:lnTo>
                  <a:pt x="42115" y="114949"/>
                </a:lnTo>
                <a:lnTo>
                  <a:pt x="0" y="155082"/>
                </a:lnTo>
                <a:lnTo>
                  <a:pt x="162019" y="321561"/>
                </a:lnTo>
                <a:lnTo>
                  <a:pt x="204629" y="281923"/>
                </a:lnTo>
                <a:lnTo>
                  <a:pt x="457815" y="4162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2" name="Graphic 7" descr="Checkmark">
            <a:extLst>
              <a:ext uri="{FF2B5EF4-FFF2-40B4-BE49-F238E27FC236}">
                <a16:creationId xmlns:a16="http://schemas.microsoft.com/office/drawing/2014/main" id="{2BE0F3A7-D1D2-4197-99EE-7E66C806F366}"/>
              </a:ext>
            </a:extLst>
          </p:cNvPr>
          <p:cNvSpPr/>
          <p:nvPr/>
        </p:nvSpPr>
        <p:spPr>
          <a:xfrm>
            <a:off x="2137741" y="5573190"/>
            <a:ext cx="457815" cy="321560"/>
          </a:xfrm>
          <a:custGeom>
            <a:avLst/>
            <a:gdLst>
              <a:gd name="connsiteX0" fmla="*/ 417682 w 457815"/>
              <a:gd name="connsiteY0" fmla="*/ 0 h 321560"/>
              <a:gd name="connsiteX1" fmla="*/ 164001 w 457815"/>
              <a:gd name="connsiteY1" fmla="*/ 239808 h 321560"/>
              <a:gd name="connsiteX2" fmla="*/ 42115 w 457815"/>
              <a:gd name="connsiteY2" fmla="*/ 114949 h 321560"/>
              <a:gd name="connsiteX3" fmla="*/ 0 w 457815"/>
              <a:gd name="connsiteY3" fmla="*/ 155082 h 321560"/>
              <a:gd name="connsiteX4" fmla="*/ 162019 w 457815"/>
              <a:gd name="connsiteY4" fmla="*/ 321561 h 321560"/>
              <a:gd name="connsiteX5" fmla="*/ 204629 w 457815"/>
              <a:gd name="connsiteY5" fmla="*/ 281923 h 321560"/>
              <a:gd name="connsiteX6" fmla="*/ 457815 w 457815"/>
              <a:gd name="connsiteY6" fmla="*/ 41620 h 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815" h="321560">
                <a:moveTo>
                  <a:pt x="417682" y="0"/>
                </a:moveTo>
                <a:lnTo>
                  <a:pt x="164001" y="239808"/>
                </a:lnTo>
                <a:lnTo>
                  <a:pt x="42115" y="114949"/>
                </a:lnTo>
                <a:lnTo>
                  <a:pt x="0" y="155082"/>
                </a:lnTo>
                <a:lnTo>
                  <a:pt x="162019" y="321561"/>
                </a:lnTo>
                <a:lnTo>
                  <a:pt x="204629" y="281923"/>
                </a:lnTo>
                <a:lnTo>
                  <a:pt x="457815" y="4162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3" name="Graphic 7" descr="Checkmark">
            <a:extLst>
              <a:ext uri="{FF2B5EF4-FFF2-40B4-BE49-F238E27FC236}">
                <a16:creationId xmlns:a16="http://schemas.microsoft.com/office/drawing/2014/main" id="{13360E5D-B3CB-42AF-947F-D6307375F7AE}"/>
              </a:ext>
            </a:extLst>
          </p:cNvPr>
          <p:cNvSpPr/>
          <p:nvPr/>
        </p:nvSpPr>
        <p:spPr>
          <a:xfrm>
            <a:off x="4318265" y="5573190"/>
            <a:ext cx="457815" cy="321560"/>
          </a:xfrm>
          <a:custGeom>
            <a:avLst/>
            <a:gdLst>
              <a:gd name="connsiteX0" fmla="*/ 417682 w 457815"/>
              <a:gd name="connsiteY0" fmla="*/ 0 h 321560"/>
              <a:gd name="connsiteX1" fmla="*/ 164001 w 457815"/>
              <a:gd name="connsiteY1" fmla="*/ 239808 h 321560"/>
              <a:gd name="connsiteX2" fmla="*/ 42115 w 457815"/>
              <a:gd name="connsiteY2" fmla="*/ 114949 h 321560"/>
              <a:gd name="connsiteX3" fmla="*/ 0 w 457815"/>
              <a:gd name="connsiteY3" fmla="*/ 155082 h 321560"/>
              <a:gd name="connsiteX4" fmla="*/ 162019 w 457815"/>
              <a:gd name="connsiteY4" fmla="*/ 321561 h 321560"/>
              <a:gd name="connsiteX5" fmla="*/ 204629 w 457815"/>
              <a:gd name="connsiteY5" fmla="*/ 281923 h 321560"/>
              <a:gd name="connsiteX6" fmla="*/ 457815 w 457815"/>
              <a:gd name="connsiteY6" fmla="*/ 41620 h 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815" h="321560">
                <a:moveTo>
                  <a:pt x="417682" y="0"/>
                </a:moveTo>
                <a:lnTo>
                  <a:pt x="164001" y="239808"/>
                </a:lnTo>
                <a:lnTo>
                  <a:pt x="42115" y="114949"/>
                </a:lnTo>
                <a:lnTo>
                  <a:pt x="0" y="155082"/>
                </a:lnTo>
                <a:lnTo>
                  <a:pt x="162019" y="321561"/>
                </a:lnTo>
                <a:lnTo>
                  <a:pt x="204629" y="281923"/>
                </a:lnTo>
                <a:lnTo>
                  <a:pt x="457815" y="4162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4" name="Graphic 7" descr="Checkmark">
            <a:extLst>
              <a:ext uri="{FF2B5EF4-FFF2-40B4-BE49-F238E27FC236}">
                <a16:creationId xmlns:a16="http://schemas.microsoft.com/office/drawing/2014/main" id="{D0EB838E-4C08-400A-9CF5-827B730BB52F}"/>
              </a:ext>
            </a:extLst>
          </p:cNvPr>
          <p:cNvSpPr/>
          <p:nvPr/>
        </p:nvSpPr>
        <p:spPr>
          <a:xfrm>
            <a:off x="6579825" y="5573190"/>
            <a:ext cx="457815" cy="321560"/>
          </a:xfrm>
          <a:custGeom>
            <a:avLst/>
            <a:gdLst>
              <a:gd name="connsiteX0" fmla="*/ 417682 w 457815"/>
              <a:gd name="connsiteY0" fmla="*/ 0 h 321560"/>
              <a:gd name="connsiteX1" fmla="*/ 164001 w 457815"/>
              <a:gd name="connsiteY1" fmla="*/ 239808 h 321560"/>
              <a:gd name="connsiteX2" fmla="*/ 42115 w 457815"/>
              <a:gd name="connsiteY2" fmla="*/ 114949 h 321560"/>
              <a:gd name="connsiteX3" fmla="*/ 0 w 457815"/>
              <a:gd name="connsiteY3" fmla="*/ 155082 h 321560"/>
              <a:gd name="connsiteX4" fmla="*/ 162019 w 457815"/>
              <a:gd name="connsiteY4" fmla="*/ 321561 h 321560"/>
              <a:gd name="connsiteX5" fmla="*/ 204629 w 457815"/>
              <a:gd name="connsiteY5" fmla="*/ 281923 h 321560"/>
              <a:gd name="connsiteX6" fmla="*/ 457815 w 457815"/>
              <a:gd name="connsiteY6" fmla="*/ 41620 h 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815" h="321560">
                <a:moveTo>
                  <a:pt x="417682" y="0"/>
                </a:moveTo>
                <a:lnTo>
                  <a:pt x="164001" y="239808"/>
                </a:lnTo>
                <a:lnTo>
                  <a:pt x="42115" y="114949"/>
                </a:lnTo>
                <a:lnTo>
                  <a:pt x="0" y="155082"/>
                </a:lnTo>
                <a:lnTo>
                  <a:pt x="162019" y="321561"/>
                </a:lnTo>
                <a:lnTo>
                  <a:pt x="204629" y="281923"/>
                </a:lnTo>
                <a:lnTo>
                  <a:pt x="457815" y="4162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pic>
        <p:nvPicPr>
          <p:cNvPr id="45" name="Picture 44" descr="A screenshot of a cell phone&#10;&#10;Description automatically generated">
            <a:extLst>
              <a:ext uri="{FF2B5EF4-FFF2-40B4-BE49-F238E27FC236}">
                <a16:creationId xmlns:a16="http://schemas.microsoft.com/office/drawing/2014/main" id="{862C6174-80BB-412D-B203-841060FEE0A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53301" y="1039316"/>
            <a:ext cx="4252778" cy="5183683"/>
          </a:xfrm>
          <a:prstGeom prst="rect">
            <a:avLst/>
          </a:prstGeom>
        </p:spPr>
      </p:pic>
      <p:pic>
        <p:nvPicPr>
          <p:cNvPr id="46" name="salesforce logo.png" descr="salesforce logo.png">
            <a:extLst>
              <a:ext uri="{FF2B5EF4-FFF2-40B4-BE49-F238E27FC236}">
                <a16:creationId xmlns:a16="http://schemas.microsoft.com/office/drawing/2014/main" id="{A48CA02A-C502-8743-A771-6F93CD9D0A5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6961" y="2819001"/>
            <a:ext cx="956733" cy="671142"/>
          </a:xfrm>
          <a:prstGeom prst="rect">
            <a:avLst/>
          </a:prstGeom>
          <a:ln w="12700">
            <a:miter lim="400000"/>
          </a:ln>
        </p:spPr>
      </p:pic>
      <p:sp>
        <p:nvSpPr>
          <p:cNvPr id="48" name="Footer Placeholder 1">
            <a:extLst>
              <a:ext uri="{FF2B5EF4-FFF2-40B4-BE49-F238E27FC236}">
                <a16:creationId xmlns:a16="http://schemas.microsoft.com/office/drawing/2014/main" id="{3A1F9138-38F0-C841-B623-9281619BF52C}"/>
              </a:ext>
            </a:extLst>
          </p:cNvPr>
          <p:cNvSpPr txBox="1">
            <a:spLocks/>
          </p:cNvSpPr>
          <p:nvPr/>
        </p:nvSpPr>
        <p:spPr>
          <a:xfrm>
            <a:off x="241113" y="63752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800" dirty="0">
                <a:solidFill>
                  <a:schemeClr val="bg1"/>
                </a:solidFill>
                <a:ea typeface="Helvetica Neue" panose="02000503000000020004" pitchFamily="2" charset="0"/>
                <a:cs typeface="Helvetica Neue" panose="02000503000000020004" pitchFamily="2" charset="0"/>
              </a:rPr>
              <a:t>Verb Technology Company, Inc</a:t>
            </a:r>
            <a:r>
              <a:rPr lang="en-US" sz="800" dirty="0">
                <a:solidFill>
                  <a:schemeClr val="bg1"/>
                </a:solidFill>
                <a:ea typeface="Helvetica Neue Light" panose="02000403000000020004" pitchFamily="2" charset="0"/>
                <a:cs typeface="Open Sans" panose="020B0606030504020204" pitchFamily="34" charset="0"/>
              </a:rPr>
              <a:t>. (NASDAQ: VERB) © 2021</a:t>
            </a:r>
          </a:p>
        </p:txBody>
      </p:sp>
      <p:pic>
        <p:nvPicPr>
          <p:cNvPr id="1026" name="Picture 2" descr="Image for post">
            <a:extLst>
              <a:ext uri="{FF2B5EF4-FFF2-40B4-BE49-F238E27FC236}">
                <a16:creationId xmlns:a16="http://schemas.microsoft.com/office/drawing/2014/main" id="{3C987B3E-E577-DF46-87CD-52A6CD96FCE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366" y="4082705"/>
            <a:ext cx="1723092" cy="713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582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84B74-6719-4C49-B100-2E5A50AA840F}"/>
              </a:ext>
            </a:extLst>
          </p:cNvPr>
          <p:cNvSpPr>
            <a:spLocks noGrp="1"/>
          </p:cNvSpPr>
          <p:nvPr>
            <p:ph type="title"/>
          </p:nvPr>
        </p:nvSpPr>
        <p:spPr/>
        <p:txBody>
          <a:bodyPr>
            <a:normAutofit fontScale="90000"/>
          </a:bodyPr>
          <a:lstStyle/>
          <a:p>
            <a:r>
              <a:rPr lang="en-US" dirty="0"/>
              <a:t>Proven Management</a:t>
            </a:r>
          </a:p>
        </p:txBody>
      </p:sp>
      <p:sp>
        <p:nvSpPr>
          <p:cNvPr id="3" name="Content Placeholder 2">
            <a:extLst>
              <a:ext uri="{FF2B5EF4-FFF2-40B4-BE49-F238E27FC236}">
                <a16:creationId xmlns:a16="http://schemas.microsoft.com/office/drawing/2014/main" id="{BAAC5C1A-AC85-497A-A9AB-A94A4334A031}"/>
              </a:ext>
            </a:extLst>
          </p:cNvPr>
          <p:cNvSpPr>
            <a:spLocks noGrp="1"/>
          </p:cNvSpPr>
          <p:nvPr>
            <p:ph idx="1"/>
          </p:nvPr>
        </p:nvSpPr>
        <p:spPr>
          <a:xfrm>
            <a:off x="877750" y="3733160"/>
            <a:ext cx="2562224" cy="369332"/>
          </a:xfrm>
        </p:spPr>
        <p:txBody>
          <a:bodyPr wrap="square">
            <a:spAutoFit/>
          </a:bodyPr>
          <a:lstStyle/>
          <a:p>
            <a:pPr marL="0" indent="0" algn="ctr">
              <a:buNone/>
            </a:pPr>
            <a:r>
              <a:rPr lang="en-US" sz="2000" b="1" dirty="0"/>
              <a:t>Rory J. Cutaia</a:t>
            </a:r>
          </a:p>
        </p:txBody>
      </p:sp>
      <p:sp>
        <p:nvSpPr>
          <p:cNvPr id="5" name="Slide Number Placeholder 4">
            <a:extLst>
              <a:ext uri="{FF2B5EF4-FFF2-40B4-BE49-F238E27FC236}">
                <a16:creationId xmlns:a16="http://schemas.microsoft.com/office/drawing/2014/main" id="{25191685-CB40-4701-B58E-9F15F1DB8F63}"/>
              </a:ext>
            </a:extLst>
          </p:cNvPr>
          <p:cNvSpPr>
            <a:spLocks noGrp="1"/>
          </p:cNvSpPr>
          <p:nvPr>
            <p:ph type="sldNum" sz="quarter" idx="12"/>
          </p:nvPr>
        </p:nvSpPr>
        <p:spPr/>
        <p:txBody>
          <a:bodyPr/>
          <a:lstStyle/>
          <a:p>
            <a:fld id="{D0F56350-9462-4EC0-9A14-DADBEFEF3905}" type="slidenum">
              <a:rPr lang="en-US" smtClean="0"/>
              <a:t>19</a:t>
            </a:fld>
            <a:endParaRPr lang="en-US" dirty="0"/>
          </a:p>
        </p:txBody>
      </p:sp>
      <p:sp>
        <p:nvSpPr>
          <p:cNvPr id="6" name="Oval 5">
            <a:extLst>
              <a:ext uri="{FF2B5EF4-FFF2-40B4-BE49-F238E27FC236}">
                <a16:creationId xmlns:a16="http://schemas.microsoft.com/office/drawing/2014/main" id="{014765A8-964D-43C5-9B45-65B65825F119}"/>
              </a:ext>
            </a:extLst>
          </p:cNvPr>
          <p:cNvSpPr/>
          <p:nvPr/>
        </p:nvSpPr>
        <p:spPr>
          <a:xfrm>
            <a:off x="939600" y="1181177"/>
            <a:ext cx="2438524" cy="2438524"/>
          </a:xfrm>
          <a:prstGeom prst="ellipse">
            <a:avLst/>
          </a:prstGeom>
          <a:blipFill>
            <a:blip r:embed="rId2"/>
            <a:stretch>
              <a:fillRect/>
            </a:stretch>
          </a:blipFill>
          <a:ln w="57150">
            <a:solidFill>
              <a:srgbClr val="34BE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7" name="Oval 6">
            <a:extLst>
              <a:ext uri="{FF2B5EF4-FFF2-40B4-BE49-F238E27FC236}">
                <a16:creationId xmlns:a16="http://schemas.microsoft.com/office/drawing/2014/main" id="{E87172FA-4888-4A59-A731-B2A4A101FAB2}"/>
              </a:ext>
            </a:extLst>
          </p:cNvPr>
          <p:cNvSpPr/>
          <p:nvPr/>
        </p:nvSpPr>
        <p:spPr>
          <a:xfrm>
            <a:off x="4661748" y="1181177"/>
            <a:ext cx="2438524" cy="2438524"/>
          </a:xfrm>
          <a:prstGeom prst="ellipse">
            <a:avLst/>
          </a:prstGeom>
          <a:blipFill>
            <a:blip r:embed="rId3"/>
            <a:stretch>
              <a:fillRect/>
            </a:stretch>
          </a:blipFill>
          <a:ln w="57150">
            <a:solidFill>
              <a:srgbClr val="6E9DF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9" name="TextBox 8">
            <a:extLst>
              <a:ext uri="{FF2B5EF4-FFF2-40B4-BE49-F238E27FC236}">
                <a16:creationId xmlns:a16="http://schemas.microsoft.com/office/drawing/2014/main" id="{6C5F848A-B048-4FF9-B6B1-449B5DF1C794}"/>
              </a:ext>
            </a:extLst>
          </p:cNvPr>
          <p:cNvSpPr txBox="1"/>
          <p:nvPr/>
        </p:nvSpPr>
        <p:spPr>
          <a:xfrm>
            <a:off x="790575" y="4093231"/>
            <a:ext cx="2736574" cy="523220"/>
          </a:xfrm>
          <a:prstGeom prst="rect">
            <a:avLst/>
          </a:prstGeom>
          <a:noFill/>
        </p:spPr>
        <p:txBody>
          <a:bodyPr wrap="square" rtlCol="0">
            <a:spAutoFit/>
          </a:bodyPr>
          <a:lstStyle/>
          <a:p>
            <a:pPr algn="ctr"/>
            <a:r>
              <a:rPr lang="en-US" sz="1400" dirty="0">
                <a:latin typeface="Helvetica Neue" panose="02000503000000020004"/>
                <a:ea typeface="Helvetica Neue" panose="02000503000000020004" pitchFamily="2" charset="0"/>
                <a:cs typeface="Helvetica Neue" panose="02000503000000020004" pitchFamily="2" charset="0"/>
              </a:rPr>
              <a:t>CEO, Pres &amp; Chairman of the Board of Directors</a:t>
            </a:r>
          </a:p>
        </p:txBody>
      </p:sp>
      <p:sp>
        <p:nvSpPr>
          <p:cNvPr id="10" name="Content Placeholder 2">
            <a:extLst>
              <a:ext uri="{FF2B5EF4-FFF2-40B4-BE49-F238E27FC236}">
                <a16:creationId xmlns:a16="http://schemas.microsoft.com/office/drawing/2014/main" id="{317EF2DE-A856-4BFA-B081-B9674C041119}"/>
              </a:ext>
            </a:extLst>
          </p:cNvPr>
          <p:cNvSpPr txBox="1">
            <a:spLocks/>
          </p:cNvSpPr>
          <p:nvPr/>
        </p:nvSpPr>
        <p:spPr>
          <a:xfrm>
            <a:off x="4599898" y="3750003"/>
            <a:ext cx="2562224" cy="36933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a:latin typeface="Helvetica Neue" panose="02000503000000020004"/>
              </a:rPr>
              <a:t>Jeff Clayborne </a:t>
            </a:r>
          </a:p>
        </p:txBody>
      </p:sp>
      <p:sp>
        <p:nvSpPr>
          <p:cNvPr id="11" name="TextBox 10">
            <a:extLst>
              <a:ext uri="{FF2B5EF4-FFF2-40B4-BE49-F238E27FC236}">
                <a16:creationId xmlns:a16="http://schemas.microsoft.com/office/drawing/2014/main" id="{A45A000E-A0B5-4B8A-A951-CEB91DA0E773}"/>
              </a:ext>
            </a:extLst>
          </p:cNvPr>
          <p:cNvSpPr txBox="1"/>
          <p:nvPr/>
        </p:nvSpPr>
        <p:spPr>
          <a:xfrm>
            <a:off x="4876738" y="4125928"/>
            <a:ext cx="2008544" cy="307777"/>
          </a:xfrm>
          <a:prstGeom prst="rect">
            <a:avLst/>
          </a:prstGeom>
          <a:noFill/>
        </p:spPr>
        <p:txBody>
          <a:bodyPr wrap="square" rtlCol="0">
            <a:spAutoFit/>
          </a:bodyPr>
          <a:lstStyle/>
          <a:p>
            <a:pPr algn="ctr"/>
            <a:r>
              <a:rPr lang="en-US" sz="1400" dirty="0">
                <a:latin typeface="Helvetica Neue" panose="02000503000000020004"/>
                <a:ea typeface="Helvetica Neue" panose="02000503000000020004" pitchFamily="2" charset="0"/>
                <a:cs typeface="Helvetica Neue" panose="02000503000000020004" pitchFamily="2" charset="0"/>
              </a:rPr>
              <a:t>Chief Financial Officer</a:t>
            </a:r>
          </a:p>
        </p:txBody>
      </p:sp>
      <p:sp>
        <p:nvSpPr>
          <p:cNvPr id="12" name="Content Placeholder 2">
            <a:extLst>
              <a:ext uri="{FF2B5EF4-FFF2-40B4-BE49-F238E27FC236}">
                <a16:creationId xmlns:a16="http://schemas.microsoft.com/office/drawing/2014/main" id="{AD1AF958-1E45-45C5-A461-84D783158A3C}"/>
              </a:ext>
            </a:extLst>
          </p:cNvPr>
          <p:cNvSpPr txBox="1">
            <a:spLocks/>
          </p:cNvSpPr>
          <p:nvPr/>
        </p:nvSpPr>
        <p:spPr>
          <a:xfrm>
            <a:off x="8494235" y="3756596"/>
            <a:ext cx="2562224" cy="36933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a:latin typeface="Helvetica Neue" panose="02000503000000020004"/>
              </a:rPr>
              <a:t>Julie Holdren</a:t>
            </a:r>
          </a:p>
        </p:txBody>
      </p:sp>
      <p:sp>
        <p:nvSpPr>
          <p:cNvPr id="13" name="TextBox 12">
            <a:extLst>
              <a:ext uri="{FF2B5EF4-FFF2-40B4-BE49-F238E27FC236}">
                <a16:creationId xmlns:a16="http://schemas.microsoft.com/office/drawing/2014/main" id="{97BD6FEB-6A16-47C7-9D42-B780CF379A24}"/>
              </a:ext>
            </a:extLst>
          </p:cNvPr>
          <p:cNvSpPr txBox="1"/>
          <p:nvPr/>
        </p:nvSpPr>
        <p:spPr>
          <a:xfrm>
            <a:off x="8771075" y="4119335"/>
            <a:ext cx="2008544" cy="307777"/>
          </a:xfrm>
          <a:prstGeom prst="rect">
            <a:avLst/>
          </a:prstGeom>
          <a:noFill/>
        </p:spPr>
        <p:txBody>
          <a:bodyPr wrap="square" rtlCol="0">
            <a:spAutoFit/>
          </a:bodyPr>
          <a:lstStyle/>
          <a:p>
            <a:pPr algn="ctr"/>
            <a:r>
              <a:rPr lang="en-US" sz="1400" dirty="0">
                <a:latin typeface="Helvetica Neue" panose="02000503000000020004"/>
                <a:ea typeface="Helvetica Neue" panose="02000503000000020004" pitchFamily="2" charset="0"/>
                <a:cs typeface="Helvetica Neue" panose="02000503000000020004" pitchFamily="2" charset="0"/>
              </a:rPr>
              <a:t>Chief Product Officer</a:t>
            </a:r>
          </a:p>
        </p:txBody>
      </p:sp>
      <p:sp>
        <p:nvSpPr>
          <p:cNvPr id="14" name="TextBox 13">
            <a:extLst>
              <a:ext uri="{FF2B5EF4-FFF2-40B4-BE49-F238E27FC236}">
                <a16:creationId xmlns:a16="http://schemas.microsoft.com/office/drawing/2014/main" id="{BEBC40C2-B4E2-44B4-88B4-5270D86CD393}"/>
              </a:ext>
            </a:extLst>
          </p:cNvPr>
          <p:cNvSpPr txBox="1"/>
          <p:nvPr/>
        </p:nvSpPr>
        <p:spPr>
          <a:xfrm>
            <a:off x="504648" y="4643220"/>
            <a:ext cx="3183774" cy="1477328"/>
          </a:xfrm>
          <a:prstGeom prst="rect">
            <a:avLst/>
          </a:prstGeom>
          <a:noFill/>
        </p:spPr>
        <p:txBody>
          <a:bodyPr wrap="square" rtlCol="0">
            <a:spAutoFit/>
          </a:bodyPr>
          <a:lstStyle/>
          <a:p>
            <a:pPr algn="just"/>
            <a:r>
              <a:rPr lang="en-US" dirty="0">
                <a:latin typeface="Helvetica Neue" panose="02000503000000020004"/>
              </a:rPr>
              <a:t>Former Founder, Chairman &amp; CEO of Telx - sold for $218M in 2006 then again for $1.9B in 2015. Invested $4M of his own capital to finance Verb</a:t>
            </a:r>
          </a:p>
        </p:txBody>
      </p:sp>
      <p:sp>
        <p:nvSpPr>
          <p:cNvPr id="15" name="TextBox 14">
            <a:extLst>
              <a:ext uri="{FF2B5EF4-FFF2-40B4-BE49-F238E27FC236}">
                <a16:creationId xmlns:a16="http://schemas.microsoft.com/office/drawing/2014/main" id="{57311094-3EA2-4F1F-A1F4-F112FDBCC32A}"/>
              </a:ext>
            </a:extLst>
          </p:cNvPr>
          <p:cNvSpPr txBox="1"/>
          <p:nvPr/>
        </p:nvSpPr>
        <p:spPr>
          <a:xfrm>
            <a:off x="4083788" y="4632946"/>
            <a:ext cx="3490891" cy="1477328"/>
          </a:xfrm>
          <a:prstGeom prst="rect">
            <a:avLst/>
          </a:prstGeom>
          <a:noFill/>
        </p:spPr>
        <p:txBody>
          <a:bodyPr wrap="square" rtlCol="0">
            <a:spAutoFit/>
          </a:bodyPr>
          <a:lstStyle/>
          <a:p>
            <a:pPr algn="just"/>
            <a:r>
              <a:rPr lang="en-US" dirty="0">
                <a:latin typeface="Helvetica Neue" panose="02000503000000020004"/>
              </a:rPr>
              <a:t>20 yrs. Fortune 100 Experience. The Walt Disney Company - Universal Music Group - McGladrey &amp; Pullen - KPMG Peat Marwick. CPA - MBA, USC</a:t>
            </a:r>
          </a:p>
        </p:txBody>
      </p:sp>
      <p:sp>
        <p:nvSpPr>
          <p:cNvPr id="16" name="TextBox 15">
            <a:extLst>
              <a:ext uri="{FF2B5EF4-FFF2-40B4-BE49-F238E27FC236}">
                <a16:creationId xmlns:a16="http://schemas.microsoft.com/office/drawing/2014/main" id="{810E419D-BF14-4C2B-8AE9-0DE5E86820A3}"/>
              </a:ext>
            </a:extLst>
          </p:cNvPr>
          <p:cNvSpPr txBox="1"/>
          <p:nvPr/>
        </p:nvSpPr>
        <p:spPr>
          <a:xfrm>
            <a:off x="7890553" y="4643220"/>
            <a:ext cx="4123647" cy="1477328"/>
          </a:xfrm>
          <a:prstGeom prst="rect">
            <a:avLst/>
          </a:prstGeom>
          <a:noFill/>
        </p:spPr>
        <p:txBody>
          <a:bodyPr wrap="square" rtlCol="0">
            <a:spAutoFit/>
          </a:bodyPr>
          <a:lstStyle/>
          <a:p>
            <a:pPr algn="just"/>
            <a:r>
              <a:rPr lang="en-US" dirty="0">
                <a:latin typeface="Helvetica Neue" panose="02000503000000020004"/>
              </a:rPr>
              <a:t>Proven chief product officer with extensive 25-year track record of results across consumer and enterprise SaaS software. Recognized as SmartCEO magazine’s top CXO. </a:t>
            </a:r>
          </a:p>
        </p:txBody>
      </p:sp>
      <p:sp>
        <p:nvSpPr>
          <p:cNvPr id="18" name="Footer Placeholder 1">
            <a:extLst>
              <a:ext uri="{FF2B5EF4-FFF2-40B4-BE49-F238E27FC236}">
                <a16:creationId xmlns:a16="http://schemas.microsoft.com/office/drawing/2014/main" id="{D47495A1-00B3-6E41-BFEF-335370642DCD}"/>
              </a:ext>
            </a:extLst>
          </p:cNvPr>
          <p:cNvSpPr txBox="1">
            <a:spLocks/>
          </p:cNvSpPr>
          <p:nvPr/>
        </p:nvSpPr>
        <p:spPr>
          <a:xfrm>
            <a:off x="241113" y="63752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800" dirty="0">
                <a:solidFill>
                  <a:schemeClr val="bg1"/>
                </a:solidFill>
                <a:ea typeface="Helvetica Neue" panose="02000503000000020004" pitchFamily="2" charset="0"/>
                <a:cs typeface="Helvetica Neue" panose="02000503000000020004" pitchFamily="2" charset="0"/>
              </a:rPr>
              <a:t>Verb Technology Company, Inc</a:t>
            </a:r>
            <a:r>
              <a:rPr lang="en-US" sz="800" dirty="0">
                <a:solidFill>
                  <a:schemeClr val="bg1"/>
                </a:solidFill>
                <a:ea typeface="Helvetica Neue Light" panose="02000403000000020004" pitchFamily="2" charset="0"/>
                <a:cs typeface="Open Sans" panose="020B0606030504020204" pitchFamily="34" charset="0"/>
              </a:rPr>
              <a:t>. (NASDAQ: VERB) © 2021</a:t>
            </a:r>
          </a:p>
        </p:txBody>
      </p:sp>
      <p:pic>
        <p:nvPicPr>
          <p:cNvPr id="17" name="Picture 16" descr="A person looking at the camera&#10;&#10;Description automatically generated">
            <a:extLst>
              <a:ext uri="{FF2B5EF4-FFF2-40B4-BE49-F238E27FC236}">
                <a16:creationId xmlns:a16="http://schemas.microsoft.com/office/drawing/2014/main" id="{00F3A00E-4DD0-774D-B48F-175F201EED86}"/>
              </a:ext>
            </a:extLst>
          </p:cNvPr>
          <p:cNvPicPr>
            <a:picLocks noChangeAspect="1"/>
          </p:cNvPicPr>
          <p:nvPr/>
        </p:nvPicPr>
        <p:blipFill rotWithShape="1">
          <a:blip r:embed="rId4">
            <a:extLst>
              <a:ext uri="{28A0092B-C50C-407E-A947-70E740481C1C}">
                <a14:useLocalDpi xmlns:a14="http://schemas.microsoft.com/office/drawing/2010/main" val="0"/>
              </a:ext>
            </a:extLst>
          </a:blip>
          <a:srcRect l="12620" r="11795" b="14601"/>
          <a:stretch/>
        </p:blipFill>
        <p:spPr>
          <a:xfrm>
            <a:off x="8836911" y="1381420"/>
            <a:ext cx="1674688" cy="1892128"/>
          </a:xfrm>
          <a:prstGeom prst="rect">
            <a:avLst/>
          </a:prstGeom>
          <a:effectLst>
            <a:softEdge rad="31750"/>
          </a:effectLst>
        </p:spPr>
      </p:pic>
      <p:sp>
        <p:nvSpPr>
          <p:cNvPr id="24" name="Arc 23">
            <a:extLst>
              <a:ext uri="{FF2B5EF4-FFF2-40B4-BE49-F238E27FC236}">
                <a16:creationId xmlns:a16="http://schemas.microsoft.com/office/drawing/2014/main" id="{7A3D2E46-0107-FE44-B202-B8E956029A75}"/>
              </a:ext>
            </a:extLst>
          </p:cNvPr>
          <p:cNvSpPr/>
          <p:nvPr/>
        </p:nvSpPr>
        <p:spPr>
          <a:xfrm>
            <a:off x="8465348" y="1181177"/>
            <a:ext cx="2417815" cy="2429062"/>
          </a:xfrm>
          <a:prstGeom prst="arc">
            <a:avLst>
              <a:gd name="adj1" fmla="val 22918"/>
              <a:gd name="adj2" fmla="val 0"/>
            </a:avLst>
          </a:prstGeom>
          <a:ln w="57150">
            <a:solidFill>
              <a:srgbClr val="9567F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433485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D74F3-10D7-4C32-846B-504FF234887C}"/>
              </a:ext>
            </a:extLst>
          </p:cNvPr>
          <p:cNvSpPr>
            <a:spLocks noGrp="1"/>
          </p:cNvSpPr>
          <p:nvPr>
            <p:ph type="title"/>
          </p:nvPr>
        </p:nvSpPr>
        <p:spPr/>
        <p:txBody>
          <a:bodyPr>
            <a:normAutofit fontScale="90000"/>
          </a:bodyPr>
          <a:lstStyle/>
          <a:p>
            <a:r>
              <a:rPr lang="en-US" sz="4400" dirty="0">
                <a:ea typeface="Helvetica Neue" panose="02000503000000020004" pitchFamily="2" charset="0"/>
                <a:cs typeface="Helvetica Neue" panose="02000503000000020004" pitchFamily="2" charset="0"/>
              </a:rPr>
              <a:t>Safe Harbor | Forward-Looking Statements</a:t>
            </a:r>
            <a:endParaRPr lang="en-US" dirty="0"/>
          </a:p>
        </p:txBody>
      </p:sp>
      <p:sp>
        <p:nvSpPr>
          <p:cNvPr id="3" name="Content Placeholder 2">
            <a:extLst>
              <a:ext uri="{FF2B5EF4-FFF2-40B4-BE49-F238E27FC236}">
                <a16:creationId xmlns:a16="http://schemas.microsoft.com/office/drawing/2014/main" id="{ADA0E1E6-79DA-4DAC-AF74-356EDE9C0012}"/>
              </a:ext>
            </a:extLst>
          </p:cNvPr>
          <p:cNvSpPr>
            <a:spLocks noGrp="1"/>
          </p:cNvSpPr>
          <p:nvPr>
            <p:ph idx="1"/>
          </p:nvPr>
        </p:nvSpPr>
        <p:spPr/>
        <p:txBody>
          <a:bodyPr>
            <a:norm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Certain statements contained in this presentation, including, without limitation, statements containing the words “believes,” “plans,” “expects,” “anticipates,” and words of similar import, constitute “forward-looking statements” within the meaning of the Securities Exchange Act of 1934, as amended, by the Private Securities Litigation Reform Act of 1995. Those statements include statements regarding the intent, belief or current expectations of Verb Technology Company, Inc. (the “Company”), members of its management, and assumptions on which such statements are based. There can be no assurance that such statements will prove to be accurate and there are a number of important factors that could cause actual results to differ materially from those expressed in any forward-looking statements made by the Company, including, but not limited to, plans and objectives of management for future operations or products, the market acceptance or future success of the Company’s products, and the Company’s future financial performance. The Company cautions that these forward-looking statements are further qualified by other factors including, but not limited to, those set forth in the Company's Annual Report on Form 10-K/A for the fiscal year ended December 31, 2019, and the Company’s Quarterly Report on Form 10-Q for the quarterly period ended September 30, 2020, and other filings with the U. S. Securities and Exchange Commission (available at www.sec.gov). Prospective investors are also cautioned that any such forward-looking statements are not guarantees of future performance and involve known and unknown risks, uncertainties and other factors that may cause the actual results, performance, or achievements of the Company to be materially different from any future results, performance or achievements expressed or implied by such forward-looking statements. Such factors include, among others, the following: general economic and business conditions in those areas in which the Company operates; current and anticipated effects of the COVID-19 pandemic; demographic changes; competition; fluctuations in market interest rates; changes in credit quality; and the Company’s ability to successfully integrate any acquisition it may make.  Given these uncertainties, undue reliance should not be placed on such forward-looking statements.  The Company disclaims any obligation to update any such factors or to announce publicly the results of any revisions to any of the forward-looking statements contained herein to reflect future events or developments except as required by law. The presentation does not carry any right of publication or disclosure to any other party. No person may treat this presentation as constituting either an offer to sell, or a solicitation of an offer to buy, any interest in, or any investment in the Company.  Any offering of securities may be made only pursuant to written offering documents, in compliance with federal and applicable state securities laws.  An investment in the Company is available only to qualified individuals or entities, and potential investors should perform their own due diligence regarding any such investment and the tax treatment of any such investment.  This presentation may not contain all the details and information necessary for you to make an investment decision or comprehensive evaluation of the Company.  The Company takes no responsibility for the accuracy or the completeness of the information contained herein and makes no assurances of such. In addition, selected financial data in this presentation as of September 30, 2020 is based on unaudited financial statements.  This presentation is not and does not purport to be an appraisal of the assets, stock or business referenced herein.  Neither this presentation nor any of its contents may be used for any other purpose without the prior written consent of the Company. Certain data in this presentation was obtained from various external sources, and neither the Company nor its affiliates, advisers or representatives has verified such data with independent sources.  Accordingly, neither the Company nor any of its affiliates, advisers or representatives makes any representation as to the accuracy or completeness of that data or undertakes any obligation to update such data after the date of this presentation.  Such data involves risks and uncertainties and is subject to change based on various factors.  The trademarks and logos included herein are the property of the owners thereof and are used for reference purposes only.  Such use should not be construed as an endorsement of such products or services by the Company. </a:t>
            </a:r>
          </a:p>
          <a:p>
            <a:pPr marL="0" indent="0">
              <a:buNone/>
            </a:pPr>
            <a:endParaRPr lang="en-US" sz="3200" dirty="0"/>
          </a:p>
        </p:txBody>
      </p:sp>
      <p:sp>
        <p:nvSpPr>
          <p:cNvPr id="6" name="Rectangle 5">
            <a:extLst>
              <a:ext uri="{FF2B5EF4-FFF2-40B4-BE49-F238E27FC236}">
                <a16:creationId xmlns:a16="http://schemas.microsoft.com/office/drawing/2014/main" id="{F93BE464-3FEF-4BE9-A37F-85AFE591A279}"/>
              </a:ext>
            </a:extLst>
          </p:cNvPr>
          <p:cNvSpPr/>
          <p:nvPr/>
        </p:nvSpPr>
        <p:spPr>
          <a:xfrm>
            <a:off x="0" y="6311900"/>
            <a:ext cx="12192000" cy="546100"/>
          </a:xfrm>
          <a:prstGeom prst="rect">
            <a:avLst/>
          </a:pr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8" name="Slide Number Placeholder 7">
            <a:extLst>
              <a:ext uri="{FF2B5EF4-FFF2-40B4-BE49-F238E27FC236}">
                <a16:creationId xmlns:a16="http://schemas.microsoft.com/office/drawing/2014/main" id="{96DA3122-17C8-4306-BC18-2C55E179ABAA}"/>
              </a:ext>
            </a:extLst>
          </p:cNvPr>
          <p:cNvSpPr>
            <a:spLocks noGrp="1"/>
          </p:cNvSpPr>
          <p:nvPr>
            <p:ph type="sldNum" sz="quarter" idx="12"/>
          </p:nvPr>
        </p:nvSpPr>
        <p:spPr/>
        <p:txBody>
          <a:bodyPr/>
          <a:lstStyle/>
          <a:p>
            <a:fld id="{D0F56350-9462-4EC0-9A14-DADBEFEF3905}" type="slidenum">
              <a:rPr lang="en-US" smtClean="0"/>
              <a:t>2</a:t>
            </a:fld>
            <a:endParaRPr lang="en-US" dirty="0"/>
          </a:p>
        </p:txBody>
      </p:sp>
      <p:cxnSp>
        <p:nvCxnSpPr>
          <p:cNvPr id="10" name="Straight Connector 9">
            <a:extLst>
              <a:ext uri="{FF2B5EF4-FFF2-40B4-BE49-F238E27FC236}">
                <a16:creationId xmlns:a16="http://schemas.microsoft.com/office/drawing/2014/main" id="{A817C491-286D-4711-95A0-D06302267ED2}"/>
              </a:ext>
            </a:extLst>
          </p:cNvPr>
          <p:cNvCxnSpPr/>
          <p:nvPr/>
        </p:nvCxnSpPr>
        <p:spPr>
          <a:xfrm>
            <a:off x="345233" y="970384"/>
            <a:ext cx="11019453" cy="0"/>
          </a:xfrm>
          <a:prstGeom prst="line">
            <a:avLst/>
          </a:prstGeom>
          <a:ln w="38100">
            <a:gradFill flip="none" rotWithShape="1">
              <a:gsLst>
                <a:gs pos="0">
                  <a:srgbClr val="9566FB"/>
                </a:gs>
                <a:gs pos="100000">
                  <a:srgbClr val="55A1FC"/>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1" name="Footer Placeholder 1">
            <a:extLst>
              <a:ext uri="{FF2B5EF4-FFF2-40B4-BE49-F238E27FC236}">
                <a16:creationId xmlns:a16="http://schemas.microsoft.com/office/drawing/2014/main" id="{32AA4700-F752-1747-97DE-7D47AB8F7F5F}"/>
              </a:ext>
            </a:extLst>
          </p:cNvPr>
          <p:cNvSpPr txBox="1">
            <a:spLocks/>
          </p:cNvSpPr>
          <p:nvPr/>
        </p:nvSpPr>
        <p:spPr>
          <a:xfrm>
            <a:off x="241113" y="63752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800" dirty="0">
                <a:solidFill>
                  <a:schemeClr val="bg1"/>
                </a:solidFill>
                <a:ea typeface="Helvetica Neue" panose="02000503000000020004" pitchFamily="2" charset="0"/>
                <a:cs typeface="Helvetica Neue" panose="02000503000000020004" pitchFamily="2" charset="0"/>
              </a:rPr>
              <a:t>Verb Technology Company, Inc</a:t>
            </a:r>
            <a:r>
              <a:rPr lang="en-US" sz="800" dirty="0">
                <a:solidFill>
                  <a:schemeClr val="bg1"/>
                </a:solidFill>
                <a:ea typeface="Helvetica Neue Light" panose="02000403000000020004" pitchFamily="2" charset="0"/>
                <a:cs typeface="Open Sans" panose="020B0606030504020204" pitchFamily="34" charset="0"/>
              </a:rPr>
              <a:t>. (NASDAQ: VERB) © 2021</a:t>
            </a:r>
          </a:p>
        </p:txBody>
      </p:sp>
    </p:spTree>
    <p:extLst>
      <p:ext uri="{BB962C8B-B14F-4D97-AF65-F5344CB8AC3E}">
        <p14:creationId xmlns:p14="http://schemas.microsoft.com/office/powerpoint/2010/main" val="2522054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84B74-6719-4C49-B100-2E5A50AA840F}"/>
              </a:ext>
            </a:extLst>
          </p:cNvPr>
          <p:cNvSpPr>
            <a:spLocks noGrp="1"/>
          </p:cNvSpPr>
          <p:nvPr>
            <p:ph type="title"/>
          </p:nvPr>
        </p:nvSpPr>
        <p:spPr/>
        <p:txBody>
          <a:bodyPr>
            <a:normAutofit fontScale="90000"/>
          </a:bodyPr>
          <a:lstStyle/>
          <a:p>
            <a:r>
              <a:rPr lang="en-US" dirty="0"/>
              <a:t>Proven Management</a:t>
            </a:r>
          </a:p>
        </p:txBody>
      </p:sp>
      <p:sp>
        <p:nvSpPr>
          <p:cNvPr id="3" name="Content Placeholder 2">
            <a:extLst>
              <a:ext uri="{FF2B5EF4-FFF2-40B4-BE49-F238E27FC236}">
                <a16:creationId xmlns:a16="http://schemas.microsoft.com/office/drawing/2014/main" id="{BAAC5C1A-AC85-497A-A9AB-A94A4334A031}"/>
              </a:ext>
            </a:extLst>
          </p:cNvPr>
          <p:cNvSpPr>
            <a:spLocks noGrp="1"/>
          </p:cNvSpPr>
          <p:nvPr>
            <p:ph idx="1"/>
          </p:nvPr>
        </p:nvSpPr>
        <p:spPr>
          <a:xfrm>
            <a:off x="877750" y="3733160"/>
            <a:ext cx="2562224" cy="369332"/>
          </a:xfrm>
        </p:spPr>
        <p:txBody>
          <a:bodyPr wrap="square">
            <a:spAutoFit/>
          </a:bodyPr>
          <a:lstStyle/>
          <a:p>
            <a:pPr marL="0" indent="0" algn="ctr">
              <a:buNone/>
            </a:pPr>
            <a:r>
              <a:rPr lang="en-US" sz="2000" b="1" dirty="0"/>
              <a:t>Mitch Bledsoe</a:t>
            </a:r>
          </a:p>
        </p:txBody>
      </p:sp>
      <p:sp>
        <p:nvSpPr>
          <p:cNvPr id="5" name="Slide Number Placeholder 4">
            <a:extLst>
              <a:ext uri="{FF2B5EF4-FFF2-40B4-BE49-F238E27FC236}">
                <a16:creationId xmlns:a16="http://schemas.microsoft.com/office/drawing/2014/main" id="{25191685-CB40-4701-B58E-9F15F1DB8F63}"/>
              </a:ext>
            </a:extLst>
          </p:cNvPr>
          <p:cNvSpPr>
            <a:spLocks noGrp="1"/>
          </p:cNvSpPr>
          <p:nvPr>
            <p:ph type="sldNum" sz="quarter" idx="12"/>
          </p:nvPr>
        </p:nvSpPr>
        <p:spPr/>
        <p:txBody>
          <a:bodyPr/>
          <a:lstStyle/>
          <a:p>
            <a:fld id="{D0F56350-9462-4EC0-9A14-DADBEFEF3905}" type="slidenum">
              <a:rPr lang="en-US" smtClean="0"/>
              <a:t>20</a:t>
            </a:fld>
            <a:endParaRPr lang="en-US" dirty="0"/>
          </a:p>
        </p:txBody>
      </p:sp>
      <p:sp>
        <p:nvSpPr>
          <p:cNvPr id="8" name="Oval 7">
            <a:extLst>
              <a:ext uri="{FF2B5EF4-FFF2-40B4-BE49-F238E27FC236}">
                <a16:creationId xmlns:a16="http://schemas.microsoft.com/office/drawing/2014/main" id="{1CDAB7C3-3C90-4B2D-BB71-D1071A1FE1F2}"/>
              </a:ext>
            </a:extLst>
          </p:cNvPr>
          <p:cNvSpPr/>
          <p:nvPr/>
        </p:nvSpPr>
        <p:spPr>
          <a:xfrm>
            <a:off x="8725430" y="1233460"/>
            <a:ext cx="2438524" cy="2438524"/>
          </a:xfrm>
          <a:prstGeom prst="ellipse">
            <a:avLst/>
          </a:prstGeom>
          <a:blipFill>
            <a:blip r:embed="rId2"/>
            <a:stretch>
              <a:fillRect/>
            </a:stretch>
          </a:blipFill>
          <a:ln w="57150">
            <a:solidFill>
              <a:srgbClr val="9567F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9" name="TextBox 8">
            <a:extLst>
              <a:ext uri="{FF2B5EF4-FFF2-40B4-BE49-F238E27FC236}">
                <a16:creationId xmlns:a16="http://schemas.microsoft.com/office/drawing/2014/main" id="{6C5F848A-B048-4FF9-B6B1-449B5DF1C794}"/>
              </a:ext>
            </a:extLst>
          </p:cNvPr>
          <p:cNvSpPr txBox="1"/>
          <p:nvPr/>
        </p:nvSpPr>
        <p:spPr>
          <a:xfrm>
            <a:off x="790575" y="4093231"/>
            <a:ext cx="2736574" cy="307777"/>
          </a:xfrm>
          <a:prstGeom prst="rect">
            <a:avLst/>
          </a:prstGeom>
          <a:noFill/>
        </p:spPr>
        <p:txBody>
          <a:bodyPr wrap="square" rtlCol="0">
            <a:spAutoFit/>
          </a:bodyPr>
          <a:lstStyle/>
          <a:p>
            <a:pPr algn="ctr"/>
            <a:r>
              <a:rPr lang="en-US" sz="1400" dirty="0">
                <a:latin typeface="Helvetica Neue" panose="02000503000000020004"/>
                <a:ea typeface="Helvetica Neue" panose="02000503000000020004" pitchFamily="2" charset="0"/>
                <a:cs typeface="Helvetica Neue" panose="02000503000000020004" pitchFamily="2" charset="0"/>
              </a:rPr>
              <a:t>Chief Information Officer</a:t>
            </a:r>
          </a:p>
        </p:txBody>
      </p:sp>
      <p:sp>
        <p:nvSpPr>
          <p:cNvPr id="10" name="Content Placeholder 2">
            <a:extLst>
              <a:ext uri="{FF2B5EF4-FFF2-40B4-BE49-F238E27FC236}">
                <a16:creationId xmlns:a16="http://schemas.microsoft.com/office/drawing/2014/main" id="{317EF2DE-A856-4BFA-B081-B9674C041119}"/>
              </a:ext>
            </a:extLst>
          </p:cNvPr>
          <p:cNvSpPr txBox="1">
            <a:spLocks/>
          </p:cNvSpPr>
          <p:nvPr/>
        </p:nvSpPr>
        <p:spPr>
          <a:xfrm>
            <a:off x="4867999" y="3723899"/>
            <a:ext cx="2562224" cy="36933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a:latin typeface="Helvetica Neue" panose="02000503000000020004"/>
              </a:rPr>
              <a:t>Kym Nelson</a:t>
            </a:r>
          </a:p>
        </p:txBody>
      </p:sp>
      <p:sp>
        <p:nvSpPr>
          <p:cNvPr id="11" name="TextBox 10">
            <a:extLst>
              <a:ext uri="{FF2B5EF4-FFF2-40B4-BE49-F238E27FC236}">
                <a16:creationId xmlns:a16="http://schemas.microsoft.com/office/drawing/2014/main" id="{A45A000E-A0B5-4B8A-A951-CEB91DA0E773}"/>
              </a:ext>
            </a:extLst>
          </p:cNvPr>
          <p:cNvSpPr txBox="1"/>
          <p:nvPr/>
        </p:nvSpPr>
        <p:spPr>
          <a:xfrm>
            <a:off x="4638512" y="4093231"/>
            <a:ext cx="3021199" cy="307777"/>
          </a:xfrm>
          <a:prstGeom prst="rect">
            <a:avLst/>
          </a:prstGeom>
          <a:noFill/>
        </p:spPr>
        <p:txBody>
          <a:bodyPr wrap="square" rtlCol="0">
            <a:spAutoFit/>
          </a:bodyPr>
          <a:lstStyle/>
          <a:p>
            <a:pPr algn="ctr"/>
            <a:r>
              <a:rPr lang="en-US" sz="1400" dirty="0">
                <a:latin typeface="Helvetica Neue" panose="02000503000000020004"/>
                <a:ea typeface="Helvetica Neue" panose="02000503000000020004" pitchFamily="2" charset="0"/>
                <a:cs typeface="Helvetica Neue" panose="02000503000000020004" pitchFamily="2" charset="0"/>
              </a:rPr>
              <a:t>Chief Content Officer</a:t>
            </a:r>
          </a:p>
        </p:txBody>
      </p:sp>
      <p:sp>
        <p:nvSpPr>
          <p:cNvPr id="12" name="Content Placeholder 2">
            <a:extLst>
              <a:ext uri="{FF2B5EF4-FFF2-40B4-BE49-F238E27FC236}">
                <a16:creationId xmlns:a16="http://schemas.microsoft.com/office/drawing/2014/main" id="{AD1AF958-1E45-45C5-A461-84D783158A3C}"/>
              </a:ext>
            </a:extLst>
          </p:cNvPr>
          <p:cNvSpPr txBox="1">
            <a:spLocks/>
          </p:cNvSpPr>
          <p:nvPr/>
        </p:nvSpPr>
        <p:spPr>
          <a:xfrm>
            <a:off x="8771075" y="3733160"/>
            <a:ext cx="2562224" cy="36933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a:latin typeface="Helvetica Neue" panose="02000503000000020004"/>
              </a:rPr>
              <a:t>Chad Thomas</a:t>
            </a:r>
          </a:p>
        </p:txBody>
      </p:sp>
      <p:sp>
        <p:nvSpPr>
          <p:cNvPr id="13" name="TextBox 12">
            <a:extLst>
              <a:ext uri="{FF2B5EF4-FFF2-40B4-BE49-F238E27FC236}">
                <a16:creationId xmlns:a16="http://schemas.microsoft.com/office/drawing/2014/main" id="{97BD6FEB-6A16-47C7-9D42-B780CF379A24}"/>
              </a:ext>
            </a:extLst>
          </p:cNvPr>
          <p:cNvSpPr txBox="1"/>
          <p:nvPr/>
        </p:nvSpPr>
        <p:spPr>
          <a:xfrm>
            <a:off x="8940420" y="4102492"/>
            <a:ext cx="2223534" cy="307777"/>
          </a:xfrm>
          <a:prstGeom prst="rect">
            <a:avLst/>
          </a:prstGeom>
          <a:noFill/>
        </p:spPr>
        <p:txBody>
          <a:bodyPr wrap="square" rtlCol="0">
            <a:spAutoFit/>
          </a:bodyPr>
          <a:lstStyle/>
          <a:p>
            <a:pPr algn="ctr"/>
            <a:r>
              <a:rPr lang="en-US" sz="1400" dirty="0">
                <a:latin typeface="Helvetica Neue" panose="02000503000000020004"/>
                <a:ea typeface="Helvetica Neue" panose="02000503000000020004" pitchFamily="2" charset="0"/>
                <a:cs typeface="Helvetica Neue" panose="02000503000000020004" pitchFamily="2" charset="0"/>
              </a:rPr>
              <a:t>Chief Technology Officer</a:t>
            </a:r>
          </a:p>
        </p:txBody>
      </p:sp>
      <p:sp>
        <p:nvSpPr>
          <p:cNvPr id="14" name="TextBox 13">
            <a:extLst>
              <a:ext uri="{FF2B5EF4-FFF2-40B4-BE49-F238E27FC236}">
                <a16:creationId xmlns:a16="http://schemas.microsoft.com/office/drawing/2014/main" id="{BEBC40C2-B4E2-44B4-88B4-5270D86CD393}"/>
              </a:ext>
            </a:extLst>
          </p:cNvPr>
          <p:cNvSpPr txBox="1"/>
          <p:nvPr/>
        </p:nvSpPr>
        <p:spPr>
          <a:xfrm>
            <a:off x="263297" y="4684045"/>
            <a:ext cx="3791130" cy="1477328"/>
          </a:xfrm>
          <a:prstGeom prst="rect">
            <a:avLst/>
          </a:prstGeom>
          <a:noFill/>
        </p:spPr>
        <p:txBody>
          <a:bodyPr wrap="square" rtlCol="0">
            <a:spAutoFit/>
          </a:bodyPr>
          <a:lstStyle/>
          <a:p>
            <a:pPr algn="just"/>
            <a:r>
              <a:rPr lang="en-US" dirty="0">
                <a:latin typeface="Helvetica Neue" panose="02000503000000020004"/>
              </a:rPr>
              <a:t>Senior executive positions at ALLDATA, Assurant, iHeartMedia and First American Corporation, leading large-scale product and infrastructure development efforts.</a:t>
            </a:r>
          </a:p>
        </p:txBody>
      </p:sp>
      <p:sp>
        <p:nvSpPr>
          <p:cNvPr id="15" name="TextBox 14">
            <a:extLst>
              <a:ext uri="{FF2B5EF4-FFF2-40B4-BE49-F238E27FC236}">
                <a16:creationId xmlns:a16="http://schemas.microsoft.com/office/drawing/2014/main" id="{57311094-3EA2-4F1F-A1F4-F112FDBCC32A}"/>
              </a:ext>
            </a:extLst>
          </p:cNvPr>
          <p:cNvSpPr txBox="1"/>
          <p:nvPr/>
        </p:nvSpPr>
        <p:spPr>
          <a:xfrm>
            <a:off x="4500561" y="4684045"/>
            <a:ext cx="3824380" cy="1200329"/>
          </a:xfrm>
          <a:prstGeom prst="rect">
            <a:avLst/>
          </a:prstGeom>
          <a:noFill/>
        </p:spPr>
        <p:txBody>
          <a:bodyPr wrap="square" rtlCol="0">
            <a:spAutoFit/>
          </a:bodyPr>
          <a:lstStyle/>
          <a:p>
            <a:pPr algn="just"/>
            <a:r>
              <a:rPr lang="en-US" dirty="0">
                <a:latin typeface="Helvetica Neue" panose="02000503000000020004"/>
              </a:rPr>
              <a:t>Senior executive positions at Twitch, Maxim Magazine, Interplay Games, Fox Interactive, IGN Entertainment and Myspace.</a:t>
            </a:r>
          </a:p>
        </p:txBody>
      </p:sp>
      <p:sp>
        <p:nvSpPr>
          <p:cNvPr id="16" name="TextBox 15">
            <a:extLst>
              <a:ext uri="{FF2B5EF4-FFF2-40B4-BE49-F238E27FC236}">
                <a16:creationId xmlns:a16="http://schemas.microsoft.com/office/drawing/2014/main" id="{810E419D-BF14-4C2B-8AE9-0DE5E86820A3}"/>
              </a:ext>
            </a:extLst>
          </p:cNvPr>
          <p:cNvSpPr txBox="1"/>
          <p:nvPr/>
        </p:nvSpPr>
        <p:spPr>
          <a:xfrm>
            <a:off x="8771075" y="4674256"/>
            <a:ext cx="3075485" cy="1200329"/>
          </a:xfrm>
          <a:prstGeom prst="rect">
            <a:avLst/>
          </a:prstGeom>
          <a:noFill/>
        </p:spPr>
        <p:txBody>
          <a:bodyPr wrap="square" rtlCol="0">
            <a:spAutoFit/>
          </a:bodyPr>
          <a:lstStyle/>
          <a:p>
            <a:r>
              <a:rPr lang="en-US" dirty="0">
                <a:latin typeface="Helvetica Neue" panose="02000503000000020004"/>
              </a:rPr>
              <a:t>Former MySpace architect, designer, coder - built platform for rapid global growth &gt; 100M users </a:t>
            </a:r>
          </a:p>
        </p:txBody>
      </p:sp>
      <p:sp>
        <p:nvSpPr>
          <p:cNvPr id="18" name="Footer Placeholder 1">
            <a:extLst>
              <a:ext uri="{FF2B5EF4-FFF2-40B4-BE49-F238E27FC236}">
                <a16:creationId xmlns:a16="http://schemas.microsoft.com/office/drawing/2014/main" id="{D47495A1-00B3-6E41-BFEF-335370642DCD}"/>
              </a:ext>
            </a:extLst>
          </p:cNvPr>
          <p:cNvSpPr txBox="1">
            <a:spLocks/>
          </p:cNvSpPr>
          <p:nvPr/>
        </p:nvSpPr>
        <p:spPr>
          <a:xfrm>
            <a:off x="241113" y="63752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800" dirty="0">
                <a:solidFill>
                  <a:schemeClr val="bg1"/>
                </a:solidFill>
                <a:ea typeface="Helvetica Neue" panose="02000503000000020004" pitchFamily="2" charset="0"/>
                <a:cs typeface="Helvetica Neue" panose="02000503000000020004" pitchFamily="2" charset="0"/>
              </a:rPr>
              <a:t>Verb Technology Company, Inc</a:t>
            </a:r>
            <a:r>
              <a:rPr lang="en-US" sz="800" dirty="0">
                <a:solidFill>
                  <a:schemeClr val="bg1"/>
                </a:solidFill>
                <a:ea typeface="Helvetica Neue Light" panose="02000403000000020004" pitchFamily="2" charset="0"/>
                <a:cs typeface="Open Sans" panose="020B0606030504020204" pitchFamily="34" charset="0"/>
              </a:rPr>
              <a:t>. (NASDAQ: VERB) © 2021</a:t>
            </a:r>
          </a:p>
        </p:txBody>
      </p:sp>
      <p:pic>
        <p:nvPicPr>
          <p:cNvPr id="17" name="Picture 16" descr="A person posing for the camera&#10;&#10;Description automatically generated">
            <a:extLst>
              <a:ext uri="{FF2B5EF4-FFF2-40B4-BE49-F238E27FC236}">
                <a16:creationId xmlns:a16="http://schemas.microsoft.com/office/drawing/2014/main" id="{6D8D5B4A-0918-C248-8E87-6AA0591519C6}"/>
              </a:ext>
            </a:extLst>
          </p:cNvPr>
          <p:cNvPicPr>
            <a:picLocks noChangeAspect="1"/>
          </p:cNvPicPr>
          <p:nvPr/>
        </p:nvPicPr>
        <p:blipFill rotWithShape="1">
          <a:blip r:embed="rId3">
            <a:extLst>
              <a:ext uri="{28A0092B-C50C-407E-A947-70E740481C1C}">
                <a14:useLocalDpi xmlns:a14="http://schemas.microsoft.com/office/drawing/2010/main" val="0"/>
              </a:ext>
            </a:extLst>
          </a:blip>
          <a:srcRect l="5490" r="16703" b="6704"/>
          <a:stretch/>
        </p:blipFill>
        <p:spPr>
          <a:xfrm>
            <a:off x="5363110" y="1417257"/>
            <a:ext cx="1602769" cy="1921844"/>
          </a:xfrm>
          <a:prstGeom prst="rect">
            <a:avLst/>
          </a:prstGeom>
          <a:effectLst>
            <a:softEdge rad="63500"/>
          </a:effectLst>
        </p:spPr>
      </p:pic>
      <p:pic>
        <p:nvPicPr>
          <p:cNvPr id="20" name="Picture 19" descr="A person wearing glasses and smiling at the camera&#10;&#10;Description automatically generated">
            <a:extLst>
              <a:ext uri="{FF2B5EF4-FFF2-40B4-BE49-F238E27FC236}">
                <a16:creationId xmlns:a16="http://schemas.microsoft.com/office/drawing/2014/main" id="{AB1A3AAA-5F4D-5D44-A857-321AD2A343AB}"/>
              </a:ext>
            </a:extLst>
          </p:cNvPr>
          <p:cNvPicPr>
            <a:picLocks noChangeAspect="1"/>
          </p:cNvPicPr>
          <p:nvPr/>
        </p:nvPicPr>
        <p:blipFill rotWithShape="1">
          <a:blip r:embed="rId4">
            <a:extLst>
              <a:ext uri="{28A0092B-C50C-407E-A947-70E740481C1C}">
                <a14:useLocalDpi xmlns:a14="http://schemas.microsoft.com/office/drawing/2010/main" val="0"/>
              </a:ext>
            </a:extLst>
          </a:blip>
          <a:srcRect l="1" t="3023" r="28430" b="6316"/>
          <a:stretch/>
        </p:blipFill>
        <p:spPr>
          <a:xfrm>
            <a:off x="1333924" y="1520630"/>
            <a:ext cx="1583937" cy="1818470"/>
          </a:xfrm>
          <a:prstGeom prst="rect">
            <a:avLst/>
          </a:prstGeom>
          <a:effectLst>
            <a:softEdge rad="31750"/>
          </a:effectLst>
        </p:spPr>
      </p:pic>
      <p:sp>
        <p:nvSpPr>
          <p:cNvPr id="26" name="Arc 25">
            <a:extLst>
              <a:ext uri="{FF2B5EF4-FFF2-40B4-BE49-F238E27FC236}">
                <a16:creationId xmlns:a16="http://schemas.microsoft.com/office/drawing/2014/main" id="{A1357D69-430F-6940-87F0-A60D93133DA3}"/>
              </a:ext>
            </a:extLst>
          </p:cNvPr>
          <p:cNvSpPr/>
          <p:nvPr/>
        </p:nvSpPr>
        <p:spPr>
          <a:xfrm>
            <a:off x="920551" y="1224805"/>
            <a:ext cx="2417815" cy="2429062"/>
          </a:xfrm>
          <a:prstGeom prst="arc">
            <a:avLst>
              <a:gd name="adj1" fmla="val 22918"/>
              <a:gd name="adj2" fmla="val 0"/>
            </a:avLst>
          </a:prstGeom>
          <a:ln w="57150">
            <a:solidFill>
              <a:srgbClr val="5CA1F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5CA1FC"/>
              </a:solidFill>
            </a:endParaRPr>
          </a:p>
        </p:txBody>
      </p:sp>
      <p:sp>
        <p:nvSpPr>
          <p:cNvPr id="27" name="Arc 26">
            <a:extLst>
              <a:ext uri="{FF2B5EF4-FFF2-40B4-BE49-F238E27FC236}">
                <a16:creationId xmlns:a16="http://schemas.microsoft.com/office/drawing/2014/main" id="{E0F328C6-5607-9B44-923F-2A097C502D79}"/>
              </a:ext>
            </a:extLst>
          </p:cNvPr>
          <p:cNvSpPr/>
          <p:nvPr/>
        </p:nvSpPr>
        <p:spPr>
          <a:xfrm>
            <a:off x="4940203" y="1224805"/>
            <a:ext cx="2417815" cy="2429062"/>
          </a:xfrm>
          <a:prstGeom prst="arc">
            <a:avLst>
              <a:gd name="adj1" fmla="val 22918"/>
              <a:gd name="adj2" fmla="val 0"/>
            </a:avLst>
          </a:prstGeom>
          <a:ln w="57150">
            <a:solidFill>
              <a:srgbClr val="34BEB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188508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84B74-6719-4C49-B100-2E5A50AA840F}"/>
              </a:ext>
            </a:extLst>
          </p:cNvPr>
          <p:cNvSpPr>
            <a:spLocks noGrp="1"/>
          </p:cNvSpPr>
          <p:nvPr>
            <p:ph type="title"/>
          </p:nvPr>
        </p:nvSpPr>
        <p:spPr/>
        <p:txBody>
          <a:bodyPr>
            <a:normAutofit fontScale="90000"/>
          </a:bodyPr>
          <a:lstStyle/>
          <a:p>
            <a:r>
              <a:rPr lang="en-US" dirty="0"/>
              <a:t>Distinguished Board of Directors</a:t>
            </a:r>
          </a:p>
        </p:txBody>
      </p:sp>
      <p:sp>
        <p:nvSpPr>
          <p:cNvPr id="3" name="Content Placeholder 2">
            <a:extLst>
              <a:ext uri="{FF2B5EF4-FFF2-40B4-BE49-F238E27FC236}">
                <a16:creationId xmlns:a16="http://schemas.microsoft.com/office/drawing/2014/main" id="{BAAC5C1A-AC85-497A-A9AB-A94A4334A031}"/>
              </a:ext>
            </a:extLst>
          </p:cNvPr>
          <p:cNvSpPr>
            <a:spLocks noGrp="1"/>
          </p:cNvSpPr>
          <p:nvPr>
            <p:ph idx="1"/>
          </p:nvPr>
        </p:nvSpPr>
        <p:spPr>
          <a:xfrm>
            <a:off x="157631" y="2977510"/>
            <a:ext cx="2264010" cy="341632"/>
          </a:xfrm>
        </p:spPr>
        <p:txBody>
          <a:bodyPr wrap="square">
            <a:spAutoFit/>
          </a:bodyPr>
          <a:lstStyle/>
          <a:p>
            <a:pPr marL="0" indent="0" algn="ctr">
              <a:buNone/>
            </a:pPr>
            <a:r>
              <a:rPr lang="en-US" sz="1800" b="1" dirty="0"/>
              <a:t>Nancy Heinen</a:t>
            </a:r>
          </a:p>
        </p:txBody>
      </p:sp>
      <p:sp>
        <p:nvSpPr>
          <p:cNvPr id="5" name="Slide Number Placeholder 4">
            <a:extLst>
              <a:ext uri="{FF2B5EF4-FFF2-40B4-BE49-F238E27FC236}">
                <a16:creationId xmlns:a16="http://schemas.microsoft.com/office/drawing/2014/main" id="{25191685-CB40-4701-B58E-9F15F1DB8F63}"/>
              </a:ext>
            </a:extLst>
          </p:cNvPr>
          <p:cNvSpPr>
            <a:spLocks noGrp="1"/>
          </p:cNvSpPr>
          <p:nvPr>
            <p:ph type="sldNum" sz="quarter" idx="12"/>
          </p:nvPr>
        </p:nvSpPr>
        <p:spPr/>
        <p:txBody>
          <a:bodyPr/>
          <a:lstStyle/>
          <a:p>
            <a:fld id="{D0F56350-9462-4EC0-9A14-DADBEFEF3905}" type="slidenum">
              <a:rPr lang="en-US" smtClean="0"/>
              <a:t>21</a:t>
            </a:fld>
            <a:endParaRPr lang="en-US" dirty="0"/>
          </a:p>
        </p:txBody>
      </p:sp>
      <p:sp>
        <p:nvSpPr>
          <p:cNvPr id="6" name="Oval 5">
            <a:extLst>
              <a:ext uri="{FF2B5EF4-FFF2-40B4-BE49-F238E27FC236}">
                <a16:creationId xmlns:a16="http://schemas.microsoft.com/office/drawing/2014/main" id="{014765A8-964D-43C5-9B45-65B65825F119}"/>
              </a:ext>
            </a:extLst>
          </p:cNvPr>
          <p:cNvSpPr>
            <a:spLocks noChangeAspect="1"/>
          </p:cNvSpPr>
          <p:nvPr/>
        </p:nvSpPr>
        <p:spPr>
          <a:xfrm>
            <a:off x="512396" y="1171715"/>
            <a:ext cx="1554480" cy="1554480"/>
          </a:xfrm>
          <a:prstGeom prst="ellipse">
            <a:avLst/>
          </a:prstGeom>
          <a:blipFill>
            <a:blip r:embed="rId2" cstate="screen">
              <a:extLst>
                <a:ext uri="{28A0092B-C50C-407E-A947-70E740481C1C}">
                  <a14:useLocalDpi xmlns:a14="http://schemas.microsoft.com/office/drawing/2010/main"/>
                </a:ext>
              </a:extLst>
            </a:blip>
            <a:stretch>
              <a:fillRect/>
            </a:stretch>
          </a:blipFill>
          <a:ln w="57150">
            <a:solidFill>
              <a:srgbClr val="34BE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7" name="Oval 6">
            <a:extLst>
              <a:ext uri="{FF2B5EF4-FFF2-40B4-BE49-F238E27FC236}">
                <a16:creationId xmlns:a16="http://schemas.microsoft.com/office/drawing/2014/main" id="{E87172FA-4888-4A59-A731-B2A4A101FAB2}"/>
              </a:ext>
            </a:extLst>
          </p:cNvPr>
          <p:cNvSpPr>
            <a:spLocks noChangeAspect="1"/>
          </p:cNvSpPr>
          <p:nvPr/>
        </p:nvSpPr>
        <p:spPr>
          <a:xfrm>
            <a:off x="2890701" y="1171715"/>
            <a:ext cx="1554480" cy="1554480"/>
          </a:xfrm>
          <a:prstGeom prst="ellipse">
            <a:avLst/>
          </a:prstGeom>
          <a:blipFill>
            <a:blip r:embed="rId3" cstate="screen">
              <a:extLst>
                <a:ext uri="{28A0092B-C50C-407E-A947-70E740481C1C}">
                  <a14:useLocalDpi xmlns:a14="http://schemas.microsoft.com/office/drawing/2010/main"/>
                </a:ext>
              </a:extLst>
            </a:blip>
            <a:stretch>
              <a:fillRect/>
            </a:stretch>
          </a:blipFill>
          <a:ln w="57150">
            <a:solidFill>
              <a:srgbClr val="6E9DF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8" name="Oval 7">
            <a:extLst>
              <a:ext uri="{FF2B5EF4-FFF2-40B4-BE49-F238E27FC236}">
                <a16:creationId xmlns:a16="http://schemas.microsoft.com/office/drawing/2014/main" id="{1CDAB7C3-3C90-4B2D-BB71-D1071A1FE1F2}"/>
              </a:ext>
            </a:extLst>
          </p:cNvPr>
          <p:cNvSpPr>
            <a:spLocks noChangeAspect="1"/>
          </p:cNvSpPr>
          <p:nvPr/>
        </p:nvSpPr>
        <p:spPr>
          <a:xfrm>
            <a:off x="5269006" y="1171715"/>
            <a:ext cx="1554480" cy="1554480"/>
          </a:xfrm>
          <a:prstGeom prst="ellipse">
            <a:avLst/>
          </a:prstGeom>
          <a:blipFill>
            <a:blip r:embed="rId4" cstate="screen">
              <a:extLst>
                <a:ext uri="{28A0092B-C50C-407E-A947-70E740481C1C}">
                  <a14:useLocalDpi xmlns:a14="http://schemas.microsoft.com/office/drawing/2010/main"/>
                </a:ext>
              </a:extLst>
            </a:blip>
            <a:stretch>
              <a:fillRect/>
            </a:stretch>
          </a:blipFill>
          <a:ln w="57150">
            <a:solidFill>
              <a:srgbClr val="FC7FE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14" name="TextBox 13">
            <a:extLst>
              <a:ext uri="{FF2B5EF4-FFF2-40B4-BE49-F238E27FC236}">
                <a16:creationId xmlns:a16="http://schemas.microsoft.com/office/drawing/2014/main" id="{BEBC40C2-B4E2-44B4-88B4-5270D86CD393}"/>
              </a:ext>
            </a:extLst>
          </p:cNvPr>
          <p:cNvSpPr txBox="1"/>
          <p:nvPr/>
        </p:nvSpPr>
        <p:spPr>
          <a:xfrm>
            <a:off x="198774" y="3472939"/>
            <a:ext cx="2435367" cy="1200329"/>
          </a:xfrm>
          <a:prstGeom prst="rect">
            <a:avLst/>
          </a:prstGeom>
          <a:noFill/>
        </p:spPr>
        <p:txBody>
          <a:bodyPr wrap="square" rtlCol="0">
            <a:spAutoFit/>
          </a:bodyPr>
          <a:lstStyle/>
          <a:p>
            <a:r>
              <a:rPr lang="en-US" dirty="0">
                <a:latin typeface="Helvetica Neue" panose="02000503000000020004"/>
              </a:rPr>
              <a:t>Former Apple General Counsel - Member of Steve Jobs inner circle for 12 years </a:t>
            </a:r>
          </a:p>
        </p:txBody>
      </p:sp>
      <p:sp>
        <p:nvSpPr>
          <p:cNvPr id="17" name="Oval 16">
            <a:extLst>
              <a:ext uri="{FF2B5EF4-FFF2-40B4-BE49-F238E27FC236}">
                <a16:creationId xmlns:a16="http://schemas.microsoft.com/office/drawing/2014/main" id="{94D84099-4261-4A9D-B2C1-DB4B7D10DFAB}"/>
              </a:ext>
            </a:extLst>
          </p:cNvPr>
          <p:cNvSpPr>
            <a:spLocks noChangeAspect="1"/>
          </p:cNvSpPr>
          <p:nvPr/>
        </p:nvSpPr>
        <p:spPr>
          <a:xfrm>
            <a:off x="7647311" y="1171715"/>
            <a:ext cx="1554480" cy="1554480"/>
          </a:xfrm>
          <a:prstGeom prst="ellipse">
            <a:avLst/>
          </a:prstGeom>
          <a:blipFill>
            <a:blip r:embed="rId5" cstate="screen">
              <a:extLst>
                <a:ext uri="{28A0092B-C50C-407E-A947-70E740481C1C}">
                  <a14:useLocalDpi xmlns:a14="http://schemas.microsoft.com/office/drawing/2010/main"/>
                </a:ext>
              </a:extLst>
            </a:blip>
            <a:stretch>
              <a:fillRect/>
            </a:stretch>
          </a:blipFill>
          <a:ln w="57150">
            <a:solidFill>
              <a:srgbClr val="9567F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18" name="Oval 17">
            <a:extLst>
              <a:ext uri="{FF2B5EF4-FFF2-40B4-BE49-F238E27FC236}">
                <a16:creationId xmlns:a16="http://schemas.microsoft.com/office/drawing/2014/main" id="{6A0AD205-6DE3-4632-82F7-91B2C47D2768}"/>
              </a:ext>
            </a:extLst>
          </p:cNvPr>
          <p:cNvSpPr>
            <a:spLocks noChangeAspect="1"/>
          </p:cNvSpPr>
          <p:nvPr/>
        </p:nvSpPr>
        <p:spPr>
          <a:xfrm>
            <a:off x="10025616" y="1171715"/>
            <a:ext cx="1554480" cy="1554480"/>
          </a:xfrm>
          <a:prstGeom prst="ellipse">
            <a:avLst/>
          </a:prstGeom>
          <a:blipFill>
            <a:blip r:embed="rId6" cstate="screen">
              <a:extLst>
                <a:ext uri="{28A0092B-C50C-407E-A947-70E740481C1C}">
                  <a14:useLocalDpi xmlns:a14="http://schemas.microsoft.com/office/drawing/2010/main"/>
                </a:ext>
              </a:extLst>
            </a:blip>
            <a:stretch>
              <a:fillRect/>
            </a:stretch>
          </a:blipFill>
          <a:ln w="57150">
            <a:solidFill>
              <a:srgbClr val="34BE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19" name="Content Placeholder 2">
            <a:extLst>
              <a:ext uri="{FF2B5EF4-FFF2-40B4-BE49-F238E27FC236}">
                <a16:creationId xmlns:a16="http://schemas.microsoft.com/office/drawing/2014/main" id="{94667002-BC2F-4AD7-8B29-BB16242CF410}"/>
              </a:ext>
            </a:extLst>
          </p:cNvPr>
          <p:cNvSpPr txBox="1">
            <a:spLocks/>
          </p:cNvSpPr>
          <p:nvPr/>
        </p:nvSpPr>
        <p:spPr>
          <a:xfrm>
            <a:off x="2798716" y="2977510"/>
            <a:ext cx="1738450" cy="34163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latin typeface="Helvetica Neue" panose="02000503000000020004"/>
              </a:rPr>
              <a:t>Phil Bond</a:t>
            </a:r>
          </a:p>
        </p:txBody>
      </p:sp>
      <p:sp>
        <p:nvSpPr>
          <p:cNvPr id="20" name="TextBox 19">
            <a:extLst>
              <a:ext uri="{FF2B5EF4-FFF2-40B4-BE49-F238E27FC236}">
                <a16:creationId xmlns:a16="http://schemas.microsoft.com/office/drawing/2014/main" id="{F1D103B3-A4CE-4426-8D31-5224D429EC77}"/>
              </a:ext>
            </a:extLst>
          </p:cNvPr>
          <p:cNvSpPr txBox="1"/>
          <p:nvPr/>
        </p:nvSpPr>
        <p:spPr>
          <a:xfrm>
            <a:off x="2642305" y="3472939"/>
            <a:ext cx="2317950" cy="1200329"/>
          </a:xfrm>
          <a:prstGeom prst="rect">
            <a:avLst/>
          </a:prstGeom>
          <a:noFill/>
        </p:spPr>
        <p:txBody>
          <a:bodyPr wrap="square" rtlCol="0">
            <a:spAutoFit/>
          </a:bodyPr>
          <a:lstStyle/>
          <a:p>
            <a:r>
              <a:rPr lang="en-US" dirty="0">
                <a:latin typeface="Helvetica Neue" panose="02000503000000020004"/>
              </a:rPr>
              <a:t>Former Under Secretary of the U.S. Dept. of Commerce for Technology</a:t>
            </a:r>
          </a:p>
        </p:txBody>
      </p:sp>
      <p:sp>
        <p:nvSpPr>
          <p:cNvPr id="21" name="Content Placeholder 2">
            <a:extLst>
              <a:ext uri="{FF2B5EF4-FFF2-40B4-BE49-F238E27FC236}">
                <a16:creationId xmlns:a16="http://schemas.microsoft.com/office/drawing/2014/main" id="{8F54F9DC-5584-48A9-94C1-584EC36F362E}"/>
              </a:ext>
            </a:extLst>
          </p:cNvPr>
          <p:cNvSpPr txBox="1">
            <a:spLocks/>
          </p:cNvSpPr>
          <p:nvPr/>
        </p:nvSpPr>
        <p:spPr>
          <a:xfrm>
            <a:off x="4327403" y="2977510"/>
            <a:ext cx="3349744" cy="34163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latin typeface="Helvetica Neue" panose="02000503000000020004"/>
              </a:rPr>
              <a:t>Judith Hammerschmidt </a:t>
            </a:r>
          </a:p>
        </p:txBody>
      </p:sp>
      <p:sp>
        <p:nvSpPr>
          <p:cNvPr id="22" name="Content Placeholder 2">
            <a:extLst>
              <a:ext uri="{FF2B5EF4-FFF2-40B4-BE49-F238E27FC236}">
                <a16:creationId xmlns:a16="http://schemas.microsoft.com/office/drawing/2014/main" id="{ACCB7C68-CC88-4204-9ABF-390EC6118828}"/>
              </a:ext>
            </a:extLst>
          </p:cNvPr>
          <p:cNvSpPr txBox="1">
            <a:spLocks/>
          </p:cNvSpPr>
          <p:nvPr/>
        </p:nvSpPr>
        <p:spPr>
          <a:xfrm>
            <a:off x="6875253" y="2977510"/>
            <a:ext cx="3202974" cy="34163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latin typeface="Helvetica Neue" panose="02000503000000020004"/>
              </a:rPr>
              <a:t>Jimmy Geiskopf</a:t>
            </a:r>
          </a:p>
        </p:txBody>
      </p:sp>
      <p:sp>
        <p:nvSpPr>
          <p:cNvPr id="23" name="Content Placeholder 2">
            <a:extLst>
              <a:ext uri="{FF2B5EF4-FFF2-40B4-BE49-F238E27FC236}">
                <a16:creationId xmlns:a16="http://schemas.microsoft.com/office/drawing/2014/main" id="{387C06EA-4680-46C6-A517-76C2BD58DDE2}"/>
              </a:ext>
            </a:extLst>
          </p:cNvPr>
          <p:cNvSpPr txBox="1">
            <a:spLocks/>
          </p:cNvSpPr>
          <p:nvPr/>
        </p:nvSpPr>
        <p:spPr>
          <a:xfrm>
            <a:off x="9790852" y="2977510"/>
            <a:ext cx="2024006" cy="34163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latin typeface="Helvetica Neue" panose="02000503000000020004"/>
              </a:rPr>
              <a:t>Ken Cragun</a:t>
            </a:r>
          </a:p>
        </p:txBody>
      </p:sp>
      <p:sp>
        <p:nvSpPr>
          <p:cNvPr id="24" name="TextBox 23">
            <a:extLst>
              <a:ext uri="{FF2B5EF4-FFF2-40B4-BE49-F238E27FC236}">
                <a16:creationId xmlns:a16="http://schemas.microsoft.com/office/drawing/2014/main" id="{1B58BAC1-4442-47DB-B3E0-3C8023D91328}"/>
              </a:ext>
            </a:extLst>
          </p:cNvPr>
          <p:cNvSpPr txBox="1"/>
          <p:nvPr/>
        </p:nvSpPr>
        <p:spPr>
          <a:xfrm>
            <a:off x="4937025" y="3429000"/>
            <a:ext cx="2317950" cy="2308324"/>
          </a:xfrm>
          <a:prstGeom prst="rect">
            <a:avLst/>
          </a:prstGeom>
          <a:noFill/>
        </p:spPr>
        <p:txBody>
          <a:bodyPr wrap="square" rtlCol="0">
            <a:spAutoFit/>
          </a:bodyPr>
          <a:lstStyle/>
          <a:p>
            <a:r>
              <a:rPr lang="en-US" dirty="0">
                <a:latin typeface="Helvetica Neue" panose="02000503000000020004"/>
              </a:rPr>
              <a:t>Former Exec V. Pres &amp; International Chief Counsel of Herbalife International - Former Special Asst to 2 Attorney Generals of the United States </a:t>
            </a:r>
          </a:p>
        </p:txBody>
      </p:sp>
      <p:sp>
        <p:nvSpPr>
          <p:cNvPr id="25" name="TextBox 24">
            <a:extLst>
              <a:ext uri="{FF2B5EF4-FFF2-40B4-BE49-F238E27FC236}">
                <a16:creationId xmlns:a16="http://schemas.microsoft.com/office/drawing/2014/main" id="{4B64518E-9C94-4E57-9D9C-2A77ACCFEEAB}"/>
              </a:ext>
            </a:extLst>
          </p:cNvPr>
          <p:cNvSpPr txBox="1"/>
          <p:nvPr/>
        </p:nvSpPr>
        <p:spPr>
          <a:xfrm>
            <a:off x="7457296" y="3437467"/>
            <a:ext cx="2155189" cy="1200329"/>
          </a:xfrm>
          <a:prstGeom prst="rect">
            <a:avLst/>
          </a:prstGeom>
          <a:noFill/>
        </p:spPr>
        <p:txBody>
          <a:bodyPr wrap="square" rtlCol="0">
            <a:spAutoFit/>
          </a:bodyPr>
          <a:lstStyle/>
          <a:p>
            <a:r>
              <a:rPr lang="en-US" dirty="0">
                <a:latin typeface="Helvetica Neue" panose="02000503000000020004"/>
              </a:rPr>
              <a:t>Verb Lead Director and former Pres and CEO of Budget Rent-a-Car</a:t>
            </a:r>
          </a:p>
        </p:txBody>
      </p:sp>
      <p:sp>
        <p:nvSpPr>
          <p:cNvPr id="26" name="TextBox 25">
            <a:extLst>
              <a:ext uri="{FF2B5EF4-FFF2-40B4-BE49-F238E27FC236}">
                <a16:creationId xmlns:a16="http://schemas.microsoft.com/office/drawing/2014/main" id="{D499226D-399D-4E82-84E6-36509E7D5B94}"/>
              </a:ext>
            </a:extLst>
          </p:cNvPr>
          <p:cNvSpPr txBox="1"/>
          <p:nvPr/>
        </p:nvSpPr>
        <p:spPr>
          <a:xfrm>
            <a:off x="9876645" y="3437467"/>
            <a:ext cx="2380741" cy="2585323"/>
          </a:xfrm>
          <a:prstGeom prst="rect">
            <a:avLst/>
          </a:prstGeom>
          <a:noFill/>
        </p:spPr>
        <p:txBody>
          <a:bodyPr wrap="square" rtlCol="0">
            <a:spAutoFit/>
          </a:bodyPr>
          <a:lstStyle/>
          <a:p>
            <a:r>
              <a:rPr lang="en-US" dirty="0">
                <a:latin typeface="Helvetica Neue" panose="02000503000000020004"/>
              </a:rPr>
              <a:t>CFO with 30 yrs. experience leading major financing transactions for listed tech and SaaS software companies, building teams in more than 20 countries </a:t>
            </a:r>
          </a:p>
        </p:txBody>
      </p:sp>
      <p:sp>
        <p:nvSpPr>
          <p:cNvPr id="28" name="Footer Placeholder 1">
            <a:extLst>
              <a:ext uri="{FF2B5EF4-FFF2-40B4-BE49-F238E27FC236}">
                <a16:creationId xmlns:a16="http://schemas.microsoft.com/office/drawing/2014/main" id="{9214570C-7088-784A-9511-43C2E75D3522}"/>
              </a:ext>
            </a:extLst>
          </p:cNvPr>
          <p:cNvSpPr txBox="1">
            <a:spLocks/>
          </p:cNvSpPr>
          <p:nvPr/>
        </p:nvSpPr>
        <p:spPr>
          <a:xfrm>
            <a:off x="241113" y="63752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800" dirty="0">
                <a:solidFill>
                  <a:schemeClr val="bg1"/>
                </a:solidFill>
                <a:ea typeface="Helvetica Neue" panose="02000503000000020004" pitchFamily="2" charset="0"/>
                <a:cs typeface="Helvetica Neue" panose="02000503000000020004" pitchFamily="2" charset="0"/>
              </a:rPr>
              <a:t>Verb Technology Company, Inc</a:t>
            </a:r>
            <a:r>
              <a:rPr lang="en-US" sz="800" dirty="0">
                <a:solidFill>
                  <a:schemeClr val="bg1"/>
                </a:solidFill>
                <a:ea typeface="Helvetica Neue Light" panose="02000403000000020004" pitchFamily="2" charset="0"/>
                <a:cs typeface="Open Sans" panose="020B0606030504020204" pitchFamily="34" charset="0"/>
              </a:rPr>
              <a:t>. (NASDAQ: VERB) © 2021</a:t>
            </a:r>
          </a:p>
        </p:txBody>
      </p:sp>
      <p:sp>
        <p:nvSpPr>
          <p:cNvPr id="27" name="Oval 26">
            <a:extLst>
              <a:ext uri="{FF2B5EF4-FFF2-40B4-BE49-F238E27FC236}">
                <a16:creationId xmlns:a16="http://schemas.microsoft.com/office/drawing/2014/main" id="{F05A4A74-967C-3547-A2CF-441A49D99F5B}"/>
              </a:ext>
            </a:extLst>
          </p:cNvPr>
          <p:cNvSpPr/>
          <p:nvPr/>
        </p:nvSpPr>
        <p:spPr>
          <a:xfrm>
            <a:off x="10506236" y="336552"/>
            <a:ext cx="443821" cy="431544"/>
          </a:xfrm>
          <a:prstGeom prst="ellipse">
            <a:avLst/>
          </a:prstGeom>
          <a:blipFill>
            <a:blip r:embed="rId7" cstate="screen">
              <a:extLst>
                <a:ext uri="{28A0092B-C50C-407E-A947-70E740481C1C}">
                  <a14:useLocalDpi xmlns:a14="http://schemas.microsoft.com/office/drawing/2010/main"/>
                </a:ext>
              </a:extLst>
            </a:blip>
            <a:stretch>
              <a:fillRect/>
            </a:stretch>
          </a:blipFill>
          <a:ln w="57150">
            <a:solidFill>
              <a:srgbClr val="34BE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4" name="TextBox 3">
            <a:extLst>
              <a:ext uri="{FF2B5EF4-FFF2-40B4-BE49-F238E27FC236}">
                <a16:creationId xmlns:a16="http://schemas.microsoft.com/office/drawing/2014/main" id="{1AD4884C-7FEE-494E-BF1B-5D22127F7483}"/>
              </a:ext>
            </a:extLst>
          </p:cNvPr>
          <p:cNvSpPr txBox="1"/>
          <p:nvPr/>
        </p:nvSpPr>
        <p:spPr>
          <a:xfrm>
            <a:off x="8723376" y="450941"/>
            <a:ext cx="1782860" cy="246221"/>
          </a:xfrm>
          <a:prstGeom prst="rect">
            <a:avLst/>
          </a:prstGeom>
          <a:noFill/>
        </p:spPr>
        <p:txBody>
          <a:bodyPr wrap="none" rtlCol="0">
            <a:spAutoFit/>
          </a:bodyPr>
          <a:lstStyle/>
          <a:p>
            <a:r>
              <a:rPr lang="en-US" sz="1000" b="1" dirty="0"/>
              <a:t>- Chairman, Rory J. Cutaia</a:t>
            </a:r>
          </a:p>
        </p:txBody>
      </p:sp>
    </p:spTree>
    <p:extLst>
      <p:ext uri="{BB962C8B-B14F-4D97-AF65-F5344CB8AC3E}">
        <p14:creationId xmlns:p14="http://schemas.microsoft.com/office/powerpoint/2010/main" val="1304883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AE08B-462E-4C47-9CA6-9B848D4E50F0}"/>
              </a:ext>
            </a:extLst>
          </p:cNvPr>
          <p:cNvSpPr>
            <a:spLocks noGrp="1"/>
          </p:cNvSpPr>
          <p:nvPr>
            <p:ph type="title"/>
          </p:nvPr>
        </p:nvSpPr>
        <p:spPr/>
        <p:txBody>
          <a:bodyPr>
            <a:normAutofit fontScale="90000"/>
          </a:bodyPr>
          <a:lstStyle/>
          <a:p>
            <a:r>
              <a:rPr lang="en-US" dirty="0"/>
              <a:t>Accomplished Advisory Board</a:t>
            </a:r>
          </a:p>
        </p:txBody>
      </p:sp>
      <p:sp>
        <p:nvSpPr>
          <p:cNvPr id="5" name="Slide Number Placeholder 4">
            <a:extLst>
              <a:ext uri="{FF2B5EF4-FFF2-40B4-BE49-F238E27FC236}">
                <a16:creationId xmlns:a16="http://schemas.microsoft.com/office/drawing/2014/main" id="{C780DD79-0717-403D-867E-2CB7B903C538}"/>
              </a:ext>
            </a:extLst>
          </p:cNvPr>
          <p:cNvSpPr>
            <a:spLocks noGrp="1"/>
          </p:cNvSpPr>
          <p:nvPr>
            <p:ph type="sldNum" sz="quarter" idx="12"/>
          </p:nvPr>
        </p:nvSpPr>
        <p:spPr/>
        <p:txBody>
          <a:bodyPr/>
          <a:lstStyle/>
          <a:p>
            <a:fld id="{D0F56350-9462-4EC0-9A14-DADBEFEF3905}" type="slidenum">
              <a:rPr lang="en-US" smtClean="0"/>
              <a:t>22</a:t>
            </a:fld>
            <a:endParaRPr lang="en-US" dirty="0"/>
          </a:p>
        </p:txBody>
      </p:sp>
      <p:pic>
        <p:nvPicPr>
          <p:cNvPr id="1026" name="Picture 2" descr="MTM Establish Advisory Board to Guide Strategic Direction - MTM, Inc.">
            <a:extLst>
              <a:ext uri="{FF2B5EF4-FFF2-40B4-BE49-F238E27FC236}">
                <a16:creationId xmlns:a16="http://schemas.microsoft.com/office/drawing/2014/main" id="{E655D124-BF4D-4C5E-91F7-30C5D1BD414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99565" y="2659206"/>
            <a:ext cx="5232398" cy="369714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2" name="Content Placeholder 2">
            <a:extLst>
              <a:ext uri="{FF2B5EF4-FFF2-40B4-BE49-F238E27FC236}">
                <a16:creationId xmlns:a16="http://schemas.microsoft.com/office/drawing/2014/main" id="{ACC00694-DE94-46B3-989E-B49CB5BB486F}"/>
              </a:ext>
            </a:extLst>
          </p:cNvPr>
          <p:cNvSpPr>
            <a:spLocks noGrp="1"/>
          </p:cNvSpPr>
          <p:nvPr>
            <p:ph idx="1"/>
          </p:nvPr>
        </p:nvSpPr>
        <p:spPr>
          <a:xfrm>
            <a:off x="1359996" y="3112323"/>
            <a:ext cx="1738450" cy="369332"/>
          </a:xfrm>
        </p:spPr>
        <p:txBody>
          <a:bodyPr wrap="square">
            <a:spAutoFit/>
          </a:bodyPr>
          <a:lstStyle/>
          <a:p>
            <a:pPr marL="0" indent="0" algn="ctr">
              <a:buNone/>
            </a:pPr>
            <a:r>
              <a:rPr lang="en-US" sz="2000" b="1" dirty="0"/>
              <a:t>Jim DuBois</a:t>
            </a:r>
          </a:p>
        </p:txBody>
      </p:sp>
      <p:sp>
        <p:nvSpPr>
          <p:cNvPr id="13" name="TextBox 12">
            <a:extLst>
              <a:ext uri="{FF2B5EF4-FFF2-40B4-BE49-F238E27FC236}">
                <a16:creationId xmlns:a16="http://schemas.microsoft.com/office/drawing/2014/main" id="{D6A59237-A35E-4D33-A455-15987493B4EC}"/>
              </a:ext>
            </a:extLst>
          </p:cNvPr>
          <p:cNvSpPr txBox="1"/>
          <p:nvPr/>
        </p:nvSpPr>
        <p:spPr>
          <a:xfrm>
            <a:off x="877491" y="3500840"/>
            <a:ext cx="2703459" cy="646331"/>
          </a:xfrm>
          <a:prstGeom prst="rect">
            <a:avLst/>
          </a:prstGeom>
          <a:noFill/>
        </p:spPr>
        <p:txBody>
          <a:bodyPr wrap="square" rtlCol="0">
            <a:spAutoFit/>
          </a:bodyPr>
          <a:lstStyle/>
          <a:p>
            <a:r>
              <a:rPr lang="en-US" dirty="0">
                <a:latin typeface="Helvetica Neue" panose="02000503000000020004"/>
              </a:rPr>
              <a:t>Former Microsoft </a:t>
            </a:r>
          </a:p>
          <a:p>
            <a:r>
              <a:rPr lang="en-US" dirty="0">
                <a:latin typeface="Helvetica Neue" panose="02000503000000020004"/>
              </a:rPr>
              <a:t>Chief Information Officer</a:t>
            </a:r>
          </a:p>
        </p:txBody>
      </p:sp>
      <p:sp>
        <p:nvSpPr>
          <p:cNvPr id="14" name="Content Placeholder 2">
            <a:extLst>
              <a:ext uri="{FF2B5EF4-FFF2-40B4-BE49-F238E27FC236}">
                <a16:creationId xmlns:a16="http://schemas.microsoft.com/office/drawing/2014/main" id="{EF2B02CF-C565-4D6C-9BAE-2CA6A988257A}"/>
              </a:ext>
            </a:extLst>
          </p:cNvPr>
          <p:cNvSpPr txBox="1">
            <a:spLocks/>
          </p:cNvSpPr>
          <p:nvPr/>
        </p:nvSpPr>
        <p:spPr>
          <a:xfrm>
            <a:off x="915140" y="1446629"/>
            <a:ext cx="2628162" cy="36933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a:latin typeface="Helvetica Neue" panose="02000503000000020004"/>
              </a:rPr>
              <a:t>Chuckie Reddy</a:t>
            </a:r>
          </a:p>
        </p:txBody>
      </p:sp>
      <p:sp>
        <p:nvSpPr>
          <p:cNvPr id="15" name="TextBox 14">
            <a:extLst>
              <a:ext uri="{FF2B5EF4-FFF2-40B4-BE49-F238E27FC236}">
                <a16:creationId xmlns:a16="http://schemas.microsoft.com/office/drawing/2014/main" id="{8C980EFA-66B5-4FF5-9324-6F2CC0163460}"/>
              </a:ext>
            </a:extLst>
          </p:cNvPr>
          <p:cNvSpPr txBox="1"/>
          <p:nvPr/>
        </p:nvSpPr>
        <p:spPr>
          <a:xfrm>
            <a:off x="1224454" y="1866011"/>
            <a:ext cx="2628162" cy="646331"/>
          </a:xfrm>
          <a:prstGeom prst="rect">
            <a:avLst/>
          </a:prstGeom>
          <a:noFill/>
        </p:spPr>
        <p:txBody>
          <a:bodyPr wrap="square" rtlCol="0">
            <a:spAutoFit/>
          </a:bodyPr>
          <a:lstStyle/>
          <a:p>
            <a:r>
              <a:rPr lang="en-US" dirty="0">
                <a:latin typeface="Helvetica Neue" panose="02000503000000020004"/>
              </a:rPr>
              <a:t>J.P. Morgan </a:t>
            </a:r>
          </a:p>
          <a:p>
            <a:r>
              <a:rPr lang="en-US" dirty="0">
                <a:latin typeface="Helvetica Neue" panose="02000503000000020004"/>
              </a:rPr>
              <a:t>Managing Director </a:t>
            </a:r>
          </a:p>
        </p:txBody>
      </p:sp>
      <p:sp>
        <p:nvSpPr>
          <p:cNvPr id="16" name="Content Placeholder 2">
            <a:extLst>
              <a:ext uri="{FF2B5EF4-FFF2-40B4-BE49-F238E27FC236}">
                <a16:creationId xmlns:a16="http://schemas.microsoft.com/office/drawing/2014/main" id="{2DF6D7D8-14B9-4AFE-B881-78C5BE3AD30A}"/>
              </a:ext>
            </a:extLst>
          </p:cNvPr>
          <p:cNvSpPr txBox="1">
            <a:spLocks/>
          </p:cNvSpPr>
          <p:nvPr/>
        </p:nvSpPr>
        <p:spPr>
          <a:xfrm>
            <a:off x="4654413" y="1446629"/>
            <a:ext cx="1923816" cy="36933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a:latin typeface="Helvetica Neue" panose="02000503000000020004"/>
              </a:rPr>
              <a:t>Erik Nielson</a:t>
            </a:r>
          </a:p>
        </p:txBody>
      </p:sp>
      <p:sp>
        <p:nvSpPr>
          <p:cNvPr id="18" name="TextBox 17">
            <a:extLst>
              <a:ext uri="{FF2B5EF4-FFF2-40B4-BE49-F238E27FC236}">
                <a16:creationId xmlns:a16="http://schemas.microsoft.com/office/drawing/2014/main" id="{18EFA70A-C67E-497B-B375-E76436CAAEA5}"/>
              </a:ext>
            </a:extLst>
          </p:cNvPr>
          <p:cNvSpPr txBox="1"/>
          <p:nvPr/>
        </p:nvSpPr>
        <p:spPr>
          <a:xfrm>
            <a:off x="4038600" y="1866011"/>
            <a:ext cx="3200400" cy="646331"/>
          </a:xfrm>
          <a:prstGeom prst="rect">
            <a:avLst/>
          </a:prstGeom>
          <a:noFill/>
        </p:spPr>
        <p:txBody>
          <a:bodyPr wrap="square" rtlCol="0">
            <a:spAutoFit/>
          </a:bodyPr>
          <a:lstStyle/>
          <a:p>
            <a:r>
              <a:rPr lang="en-US" dirty="0">
                <a:latin typeface="Helvetica Neue" panose="02000503000000020004"/>
              </a:rPr>
              <a:t>Southwest Airlines </a:t>
            </a:r>
          </a:p>
          <a:p>
            <a:r>
              <a:rPr lang="en-US" dirty="0">
                <a:latin typeface="Helvetica Neue" panose="02000503000000020004"/>
              </a:rPr>
              <a:t>Senior Director, Marketing</a:t>
            </a:r>
          </a:p>
        </p:txBody>
      </p:sp>
      <p:sp>
        <p:nvSpPr>
          <p:cNvPr id="19" name="Content Placeholder 2">
            <a:extLst>
              <a:ext uri="{FF2B5EF4-FFF2-40B4-BE49-F238E27FC236}">
                <a16:creationId xmlns:a16="http://schemas.microsoft.com/office/drawing/2014/main" id="{C3B534B1-EABC-4D81-9397-121A78601939}"/>
              </a:ext>
            </a:extLst>
          </p:cNvPr>
          <p:cNvSpPr txBox="1">
            <a:spLocks/>
          </p:cNvSpPr>
          <p:nvPr/>
        </p:nvSpPr>
        <p:spPr>
          <a:xfrm>
            <a:off x="8648699" y="3112323"/>
            <a:ext cx="1923816" cy="36933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a:latin typeface="Helvetica Neue" panose="02000503000000020004"/>
              </a:rPr>
              <a:t>Lewis Jaffe</a:t>
            </a:r>
          </a:p>
        </p:txBody>
      </p:sp>
      <p:sp>
        <p:nvSpPr>
          <p:cNvPr id="21" name="TextBox 20">
            <a:extLst>
              <a:ext uri="{FF2B5EF4-FFF2-40B4-BE49-F238E27FC236}">
                <a16:creationId xmlns:a16="http://schemas.microsoft.com/office/drawing/2014/main" id="{33052029-A5F3-47B9-B0B9-55A197D65B82}"/>
              </a:ext>
            </a:extLst>
          </p:cNvPr>
          <p:cNvSpPr txBox="1"/>
          <p:nvPr/>
        </p:nvSpPr>
        <p:spPr>
          <a:xfrm>
            <a:off x="8257998" y="3498820"/>
            <a:ext cx="3933614" cy="1200329"/>
          </a:xfrm>
          <a:prstGeom prst="rect">
            <a:avLst/>
          </a:prstGeom>
          <a:noFill/>
        </p:spPr>
        <p:txBody>
          <a:bodyPr wrap="square" rtlCol="0">
            <a:spAutoFit/>
          </a:bodyPr>
          <a:lstStyle/>
          <a:p>
            <a:r>
              <a:rPr lang="en-US" sz="1700" i="1" dirty="0">
                <a:latin typeface="Helvetica Neue" panose="02000503000000020004"/>
              </a:rPr>
              <a:t>“The Godfather of Videoconferencing” </a:t>
            </a:r>
            <a:r>
              <a:rPr lang="en-US" dirty="0">
                <a:latin typeface="Helvetica Neue" panose="02000503000000020004"/>
              </a:rPr>
              <a:t>created over $1B in shareholder value as CEO, pres. or founder at NASDAQ-listed companies</a:t>
            </a:r>
          </a:p>
        </p:txBody>
      </p:sp>
      <p:sp>
        <p:nvSpPr>
          <p:cNvPr id="22" name="Content Placeholder 2">
            <a:extLst>
              <a:ext uri="{FF2B5EF4-FFF2-40B4-BE49-F238E27FC236}">
                <a16:creationId xmlns:a16="http://schemas.microsoft.com/office/drawing/2014/main" id="{FC86ADB4-C3C9-498A-BA7D-61F3B51B5D54}"/>
              </a:ext>
            </a:extLst>
          </p:cNvPr>
          <p:cNvSpPr txBox="1">
            <a:spLocks/>
          </p:cNvSpPr>
          <p:nvPr/>
        </p:nvSpPr>
        <p:spPr>
          <a:xfrm>
            <a:off x="8606812" y="1496679"/>
            <a:ext cx="1923816" cy="36933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a:latin typeface="Helvetica Neue" panose="02000503000000020004"/>
              </a:rPr>
              <a:t>Mory Watkins</a:t>
            </a:r>
          </a:p>
        </p:txBody>
      </p:sp>
      <p:pic>
        <p:nvPicPr>
          <p:cNvPr id="26" name="Picture 25">
            <a:extLst>
              <a:ext uri="{FF2B5EF4-FFF2-40B4-BE49-F238E27FC236}">
                <a16:creationId xmlns:a16="http://schemas.microsoft.com/office/drawing/2014/main" id="{BA04437B-1F30-41D1-82CD-03FCA9D2FFD4}"/>
              </a:ext>
            </a:extLst>
          </p:cNvPr>
          <p:cNvPicPr>
            <a:picLocks noChangeAspect="1"/>
          </p:cNvPicPr>
          <p:nvPr/>
        </p:nvPicPr>
        <p:blipFill>
          <a:blip r:embed="rId3"/>
          <a:stretch>
            <a:fillRect/>
          </a:stretch>
        </p:blipFill>
        <p:spPr>
          <a:xfrm>
            <a:off x="11058137" y="662279"/>
            <a:ext cx="1133475" cy="2266950"/>
          </a:xfrm>
          <a:prstGeom prst="rect">
            <a:avLst/>
          </a:prstGeom>
        </p:spPr>
      </p:pic>
      <p:pic>
        <p:nvPicPr>
          <p:cNvPr id="28" name="Picture 27">
            <a:extLst>
              <a:ext uri="{FF2B5EF4-FFF2-40B4-BE49-F238E27FC236}">
                <a16:creationId xmlns:a16="http://schemas.microsoft.com/office/drawing/2014/main" id="{DFACB71D-B447-4EE8-9629-432F16DC2E60}"/>
              </a:ext>
            </a:extLst>
          </p:cNvPr>
          <p:cNvPicPr>
            <a:picLocks noChangeAspect="1"/>
          </p:cNvPicPr>
          <p:nvPr/>
        </p:nvPicPr>
        <p:blipFill>
          <a:blip r:embed="rId4"/>
          <a:stretch>
            <a:fillRect/>
          </a:stretch>
        </p:blipFill>
        <p:spPr>
          <a:xfrm>
            <a:off x="0" y="4716667"/>
            <a:ext cx="803954" cy="1581974"/>
          </a:xfrm>
          <a:prstGeom prst="rect">
            <a:avLst/>
          </a:prstGeom>
        </p:spPr>
      </p:pic>
      <p:sp>
        <p:nvSpPr>
          <p:cNvPr id="30" name="Oval 29">
            <a:extLst>
              <a:ext uri="{FF2B5EF4-FFF2-40B4-BE49-F238E27FC236}">
                <a16:creationId xmlns:a16="http://schemas.microsoft.com/office/drawing/2014/main" id="{47983FA8-598A-4714-9C6E-574EC69E6384}"/>
              </a:ext>
            </a:extLst>
          </p:cNvPr>
          <p:cNvSpPr/>
          <p:nvPr/>
        </p:nvSpPr>
        <p:spPr>
          <a:xfrm>
            <a:off x="1804451" y="4992748"/>
            <a:ext cx="989549" cy="989549"/>
          </a:xfrm>
          <a:prstGeom prst="ellipse">
            <a:avLst/>
          </a:prstGeom>
          <a:solidFill>
            <a:srgbClr val="5CA1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31" name="Oval 30">
            <a:extLst>
              <a:ext uri="{FF2B5EF4-FFF2-40B4-BE49-F238E27FC236}">
                <a16:creationId xmlns:a16="http://schemas.microsoft.com/office/drawing/2014/main" id="{2D790100-B9A4-4488-B530-0BF758A1EDC7}"/>
              </a:ext>
            </a:extLst>
          </p:cNvPr>
          <p:cNvSpPr/>
          <p:nvPr/>
        </p:nvSpPr>
        <p:spPr>
          <a:xfrm>
            <a:off x="59057" y="1684211"/>
            <a:ext cx="363601" cy="363601"/>
          </a:xfrm>
          <a:prstGeom prst="ellipse">
            <a:avLst/>
          </a:prstGeom>
          <a:solidFill>
            <a:srgbClr val="9567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33" name="Freeform: Shape 32">
            <a:extLst>
              <a:ext uri="{FF2B5EF4-FFF2-40B4-BE49-F238E27FC236}">
                <a16:creationId xmlns:a16="http://schemas.microsoft.com/office/drawing/2014/main" id="{738EBF5B-8F40-41C8-99C0-44660255FCCF}"/>
              </a:ext>
            </a:extLst>
          </p:cNvPr>
          <p:cNvSpPr/>
          <p:nvPr/>
        </p:nvSpPr>
        <p:spPr>
          <a:xfrm rot="10800000">
            <a:off x="11538857" y="4992748"/>
            <a:ext cx="666442" cy="1233568"/>
          </a:xfrm>
          <a:custGeom>
            <a:avLst/>
            <a:gdLst>
              <a:gd name="connsiteX0" fmla="*/ 49658 w 666442"/>
              <a:gd name="connsiteY0" fmla="*/ 0 h 1233568"/>
              <a:gd name="connsiteX1" fmla="*/ 666442 w 666442"/>
              <a:gd name="connsiteY1" fmla="*/ 616784 h 1233568"/>
              <a:gd name="connsiteX2" fmla="*/ 49658 w 666442"/>
              <a:gd name="connsiteY2" fmla="*/ 1233568 h 1233568"/>
              <a:gd name="connsiteX3" fmla="*/ 0 w 666442"/>
              <a:gd name="connsiteY3" fmla="*/ 1228562 h 1233568"/>
              <a:gd name="connsiteX4" fmla="*/ 0 w 666442"/>
              <a:gd name="connsiteY4" fmla="*/ 5006 h 1233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442" h="1233568">
                <a:moveTo>
                  <a:pt x="49658" y="0"/>
                </a:moveTo>
                <a:cubicBezTo>
                  <a:pt x="390298" y="0"/>
                  <a:pt x="666442" y="276144"/>
                  <a:pt x="666442" y="616784"/>
                </a:cubicBezTo>
                <a:cubicBezTo>
                  <a:pt x="666442" y="957424"/>
                  <a:pt x="390298" y="1233568"/>
                  <a:pt x="49658" y="1233568"/>
                </a:cubicBezTo>
                <a:lnTo>
                  <a:pt x="0" y="1228562"/>
                </a:lnTo>
                <a:lnTo>
                  <a:pt x="0" y="5006"/>
                </a:lnTo>
                <a:close/>
              </a:path>
            </a:pathLst>
          </a:custGeom>
          <a:solidFill>
            <a:srgbClr val="9567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Helvetica Neue" panose="02000503000000020004"/>
            </a:endParaRPr>
          </a:p>
        </p:txBody>
      </p:sp>
      <p:sp>
        <p:nvSpPr>
          <p:cNvPr id="25" name="TextBox 24">
            <a:extLst>
              <a:ext uri="{FF2B5EF4-FFF2-40B4-BE49-F238E27FC236}">
                <a16:creationId xmlns:a16="http://schemas.microsoft.com/office/drawing/2014/main" id="{77FF8CB7-1BAC-4248-B03E-E9A2253C55BF}"/>
              </a:ext>
            </a:extLst>
          </p:cNvPr>
          <p:cNvSpPr txBox="1"/>
          <p:nvPr/>
        </p:nvSpPr>
        <p:spPr>
          <a:xfrm>
            <a:off x="7803351" y="1912734"/>
            <a:ext cx="3841986" cy="646331"/>
          </a:xfrm>
          <a:prstGeom prst="rect">
            <a:avLst/>
          </a:prstGeom>
          <a:noFill/>
        </p:spPr>
        <p:txBody>
          <a:bodyPr wrap="square" rtlCol="0">
            <a:spAutoFit/>
          </a:bodyPr>
          <a:lstStyle/>
          <a:p>
            <a:r>
              <a:rPr lang="en-US" dirty="0">
                <a:latin typeface="Helvetica Neue" panose="02000503000000020004"/>
              </a:rPr>
              <a:t>Private equity fund manager, led successful SaaS company roll-ups</a:t>
            </a:r>
          </a:p>
        </p:txBody>
      </p:sp>
      <p:sp>
        <p:nvSpPr>
          <p:cNvPr id="24" name="Footer Placeholder 1">
            <a:extLst>
              <a:ext uri="{FF2B5EF4-FFF2-40B4-BE49-F238E27FC236}">
                <a16:creationId xmlns:a16="http://schemas.microsoft.com/office/drawing/2014/main" id="{4D9CFFAD-A5C1-EF42-AA07-42BF98B28315}"/>
              </a:ext>
            </a:extLst>
          </p:cNvPr>
          <p:cNvSpPr txBox="1">
            <a:spLocks/>
          </p:cNvSpPr>
          <p:nvPr/>
        </p:nvSpPr>
        <p:spPr>
          <a:xfrm>
            <a:off x="241113" y="63752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800" dirty="0">
                <a:solidFill>
                  <a:schemeClr val="bg1"/>
                </a:solidFill>
                <a:ea typeface="Helvetica Neue" panose="02000503000000020004" pitchFamily="2" charset="0"/>
                <a:cs typeface="Helvetica Neue" panose="02000503000000020004" pitchFamily="2" charset="0"/>
              </a:rPr>
              <a:t>Verb Technology Company, Inc</a:t>
            </a:r>
            <a:r>
              <a:rPr lang="en-US" sz="800" dirty="0">
                <a:solidFill>
                  <a:schemeClr val="bg1"/>
                </a:solidFill>
                <a:ea typeface="Helvetica Neue Light" panose="02000403000000020004" pitchFamily="2" charset="0"/>
                <a:cs typeface="Open Sans" panose="020B0606030504020204" pitchFamily="34" charset="0"/>
              </a:rPr>
              <a:t>. (NASDAQ: VERB) © 2021</a:t>
            </a:r>
          </a:p>
        </p:txBody>
      </p:sp>
    </p:spTree>
    <p:extLst>
      <p:ext uri="{BB962C8B-B14F-4D97-AF65-F5344CB8AC3E}">
        <p14:creationId xmlns:p14="http://schemas.microsoft.com/office/powerpoint/2010/main" val="1071504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9BF981D-C74B-42B5-8D38-47465BC9587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3714900-34A8-420D-95D5-D4A44F200B23}"/>
              </a:ext>
            </a:extLst>
          </p:cNvPr>
          <p:cNvSpPr>
            <a:spLocks noGrp="1"/>
          </p:cNvSpPr>
          <p:nvPr>
            <p:ph type="ctrTitle"/>
          </p:nvPr>
        </p:nvSpPr>
        <p:spPr>
          <a:xfrm>
            <a:off x="1524000" y="4740262"/>
            <a:ext cx="9144000" cy="946987"/>
          </a:xfrm>
          <a:effectLst>
            <a:outerShdw blurRad="50800" dist="38100" dir="2700000" algn="tl" rotWithShape="0">
              <a:prstClr val="black">
                <a:alpha val="40000"/>
              </a:prstClr>
            </a:outerShdw>
          </a:effectLst>
        </p:spPr>
        <p:txBody>
          <a:bodyPr>
            <a:normAutofit/>
          </a:bodyPr>
          <a:lstStyle/>
          <a:p>
            <a:r>
              <a:rPr lang="en-US" b="1" dirty="0">
                <a:solidFill>
                  <a:schemeClr val="bg1"/>
                </a:solidFill>
              </a:rPr>
              <a:t>Thank you</a:t>
            </a:r>
          </a:p>
        </p:txBody>
      </p:sp>
      <p:sp>
        <p:nvSpPr>
          <p:cNvPr id="3" name="Subtitle 2">
            <a:extLst>
              <a:ext uri="{FF2B5EF4-FFF2-40B4-BE49-F238E27FC236}">
                <a16:creationId xmlns:a16="http://schemas.microsoft.com/office/drawing/2014/main" id="{9AAAFF2C-3418-487C-873E-07D3EC596A1A}"/>
              </a:ext>
            </a:extLst>
          </p:cNvPr>
          <p:cNvSpPr>
            <a:spLocks noGrp="1"/>
          </p:cNvSpPr>
          <p:nvPr>
            <p:ph type="subTitle" idx="1"/>
          </p:nvPr>
        </p:nvSpPr>
        <p:spPr>
          <a:xfrm>
            <a:off x="131428" y="185425"/>
            <a:ext cx="4572000" cy="444579"/>
          </a:xfrm>
        </p:spPr>
        <p:txBody>
          <a:bodyPr/>
          <a:lstStyle/>
          <a:p>
            <a:r>
              <a:rPr lang="en-US" dirty="0">
                <a:solidFill>
                  <a:schemeClr val="bg1"/>
                </a:solidFill>
              </a:rPr>
              <a:t>Verb Technology Company</a:t>
            </a:r>
          </a:p>
        </p:txBody>
      </p:sp>
      <p:sp>
        <p:nvSpPr>
          <p:cNvPr id="8" name="TextBox 7">
            <a:extLst>
              <a:ext uri="{FF2B5EF4-FFF2-40B4-BE49-F238E27FC236}">
                <a16:creationId xmlns:a16="http://schemas.microsoft.com/office/drawing/2014/main" id="{DFB8FC4F-A7E1-48E4-8648-66C6CD76E9FA}"/>
              </a:ext>
            </a:extLst>
          </p:cNvPr>
          <p:cNvSpPr txBox="1"/>
          <p:nvPr/>
        </p:nvSpPr>
        <p:spPr>
          <a:xfrm>
            <a:off x="10159484" y="6106355"/>
            <a:ext cx="1863011" cy="584775"/>
          </a:xfrm>
          <a:prstGeom prst="rect">
            <a:avLst/>
          </a:prstGeom>
          <a:noFill/>
        </p:spPr>
        <p:txBody>
          <a:bodyPr wrap="none" rtlCol="0">
            <a:spAutoFit/>
          </a:bodyPr>
          <a:lstStyle/>
          <a:p>
            <a:pPr algn="ctr"/>
            <a:r>
              <a:rPr lang="en-US"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NASDAQ: VERB</a:t>
            </a:r>
          </a:p>
          <a:p>
            <a:pPr algn="ctr"/>
            <a:r>
              <a:rPr lang="en-US" sz="14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Profile | 10.20</a:t>
            </a:r>
          </a:p>
        </p:txBody>
      </p:sp>
      <p:sp>
        <p:nvSpPr>
          <p:cNvPr id="20" name="Footer Placeholder 1">
            <a:extLst>
              <a:ext uri="{FF2B5EF4-FFF2-40B4-BE49-F238E27FC236}">
                <a16:creationId xmlns:a16="http://schemas.microsoft.com/office/drawing/2014/main" id="{2715B144-9CEE-A34F-BF98-188C9A1914D5}"/>
              </a:ext>
            </a:extLst>
          </p:cNvPr>
          <p:cNvSpPr txBox="1">
            <a:spLocks/>
          </p:cNvSpPr>
          <p:nvPr/>
        </p:nvSpPr>
        <p:spPr>
          <a:xfrm>
            <a:off x="241113" y="63752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800" dirty="0">
                <a:solidFill>
                  <a:schemeClr val="bg1"/>
                </a:solidFill>
                <a:ea typeface="Helvetica Neue" panose="02000503000000020004" pitchFamily="2" charset="0"/>
                <a:cs typeface="Helvetica Neue" panose="02000503000000020004" pitchFamily="2" charset="0"/>
              </a:rPr>
              <a:t>Verb Technology Company, Inc</a:t>
            </a:r>
            <a:r>
              <a:rPr lang="en-US" sz="800" dirty="0">
                <a:solidFill>
                  <a:schemeClr val="bg1"/>
                </a:solidFill>
                <a:ea typeface="Helvetica Neue Light" panose="02000403000000020004" pitchFamily="2" charset="0"/>
                <a:cs typeface="Open Sans" panose="020B0606030504020204" pitchFamily="34" charset="0"/>
              </a:rPr>
              <a:t>. (NASDAQ: VERB) © 2021</a:t>
            </a:r>
          </a:p>
        </p:txBody>
      </p:sp>
      <p:pic>
        <p:nvPicPr>
          <p:cNvPr id="15" name="Picture 14" descr="A picture containing drawing&#10;&#10;Description automatically generated">
            <a:extLst>
              <a:ext uri="{FF2B5EF4-FFF2-40B4-BE49-F238E27FC236}">
                <a16:creationId xmlns:a16="http://schemas.microsoft.com/office/drawing/2014/main" id="{C05E8CF0-406C-0C40-97DD-570543AA6E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84778" y="1421283"/>
            <a:ext cx="2622443" cy="2622443"/>
          </a:xfrm>
          <a:prstGeom prst="rect">
            <a:avLst/>
          </a:prstGeom>
        </p:spPr>
      </p:pic>
    </p:spTree>
    <p:extLst>
      <p:ext uri="{BB962C8B-B14F-4D97-AF65-F5344CB8AC3E}">
        <p14:creationId xmlns:p14="http://schemas.microsoft.com/office/powerpoint/2010/main" val="3532518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ECF814FA-724F-4B5B-BECE-1E075CD0E733}"/>
              </a:ext>
            </a:extLst>
          </p:cNvPr>
          <p:cNvSpPr txBox="1">
            <a:spLocks/>
          </p:cNvSpPr>
          <p:nvPr/>
        </p:nvSpPr>
        <p:spPr>
          <a:xfrm>
            <a:off x="11519122" y="317694"/>
            <a:ext cx="407407" cy="6085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323232"/>
                </a:solidFill>
                <a:effectLst/>
                <a:uFillTx/>
                <a:latin typeface="Gotham Medium"/>
                <a:ea typeface="Gotham Medium"/>
                <a:cs typeface="Gotham Medium"/>
                <a:sym typeface="Gotham Medium"/>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23232"/>
                </a:solidFill>
                <a:effectLst/>
                <a:uFillTx/>
                <a:latin typeface="+mn-lt"/>
                <a:ea typeface="+mn-ea"/>
                <a:cs typeface="+mn-cs"/>
                <a:sym typeface="Helvetica"/>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23232"/>
                </a:solidFill>
                <a:effectLst/>
                <a:uFillTx/>
                <a:latin typeface="+mn-lt"/>
                <a:ea typeface="+mn-ea"/>
                <a:cs typeface="+mn-cs"/>
                <a:sym typeface="Helvetica"/>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23232"/>
                </a:solidFill>
                <a:effectLst/>
                <a:uFillTx/>
                <a:latin typeface="+mn-lt"/>
                <a:ea typeface="+mn-ea"/>
                <a:cs typeface="+mn-cs"/>
                <a:sym typeface="Helvetica"/>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23232"/>
                </a:solidFill>
                <a:effectLst/>
                <a:uFillTx/>
                <a:latin typeface="+mn-lt"/>
                <a:ea typeface="+mn-ea"/>
                <a:cs typeface="+mn-cs"/>
                <a:sym typeface="Helvetica"/>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23232"/>
                </a:solidFill>
                <a:effectLst/>
                <a:uFillTx/>
                <a:latin typeface="+mn-lt"/>
                <a:ea typeface="+mn-ea"/>
                <a:cs typeface="+mn-cs"/>
                <a:sym typeface="Helvetica"/>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23232"/>
                </a:solidFill>
                <a:effectLst/>
                <a:uFillTx/>
                <a:latin typeface="+mn-lt"/>
                <a:ea typeface="+mn-ea"/>
                <a:cs typeface="+mn-cs"/>
                <a:sym typeface="Helvetica"/>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23232"/>
                </a:solidFill>
                <a:effectLst/>
                <a:uFillTx/>
                <a:latin typeface="+mn-lt"/>
                <a:ea typeface="+mn-ea"/>
                <a:cs typeface="+mn-cs"/>
                <a:sym typeface="Helvetica"/>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23232"/>
                </a:solidFill>
                <a:effectLst/>
                <a:uFillTx/>
                <a:latin typeface="+mn-lt"/>
                <a:ea typeface="+mn-ea"/>
                <a:cs typeface="+mn-cs"/>
                <a:sym typeface="Helvetica"/>
              </a:defRPr>
            </a:lvl9pPr>
          </a:lstStyle>
          <a:p>
            <a:pPr>
              <a:spcAft>
                <a:spcPts val="600"/>
              </a:spcAft>
            </a:pPr>
            <a:endParaRPr lang="en-US" dirty="0"/>
          </a:p>
          <a:p>
            <a:pPr>
              <a:spcAft>
                <a:spcPts val="600"/>
              </a:spcAft>
            </a:pPr>
            <a:endParaRPr lang="en-US" dirty="0"/>
          </a:p>
        </p:txBody>
      </p:sp>
      <p:sp>
        <p:nvSpPr>
          <p:cNvPr id="3" name="TextBox 2">
            <a:extLst>
              <a:ext uri="{FF2B5EF4-FFF2-40B4-BE49-F238E27FC236}">
                <a16:creationId xmlns:a16="http://schemas.microsoft.com/office/drawing/2014/main" id="{C53B4D9F-C798-BB45-84EA-26044B312DF9}"/>
              </a:ext>
            </a:extLst>
          </p:cNvPr>
          <p:cNvSpPr txBox="1"/>
          <p:nvPr/>
        </p:nvSpPr>
        <p:spPr>
          <a:xfrm>
            <a:off x="11571982" y="279944"/>
            <a:ext cx="269626" cy="462434"/>
          </a:xfrm>
          <a:prstGeom prst="rect">
            <a:avLst/>
          </a:prstGeom>
          <a:noFill/>
        </p:spPr>
        <p:txBody>
          <a:bodyPr wrap="none" rtlCol="0">
            <a:spAutoFit/>
          </a:bodyPr>
          <a:lstStyle/>
          <a:p>
            <a:pPr>
              <a:lnSpc>
                <a:spcPts val="1460"/>
              </a:lnSpc>
            </a:pPr>
            <a:r>
              <a:rPr lang="en-US" sz="1200" dirty="0">
                <a:solidFill>
                  <a:schemeClr val="bg2">
                    <a:lumMod val="75000"/>
                  </a:schemeClr>
                </a:solidFill>
                <a:latin typeface="Helvetica Neue" panose="02000503000000020004"/>
              </a:rPr>
              <a:t>2</a:t>
            </a:r>
          </a:p>
          <a:p>
            <a:pPr>
              <a:lnSpc>
                <a:spcPts val="1460"/>
              </a:lnSpc>
            </a:pPr>
            <a:r>
              <a:rPr lang="en-US" sz="1200" dirty="0">
                <a:solidFill>
                  <a:schemeClr val="bg2">
                    <a:lumMod val="75000"/>
                  </a:schemeClr>
                </a:solidFill>
                <a:latin typeface="Helvetica Neue" panose="02000503000000020004"/>
              </a:rPr>
              <a:t>2</a:t>
            </a:r>
          </a:p>
        </p:txBody>
      </p:sp>
      <p:pic>
        <p:nvPicPr>
          <p:cNvPr id="6" name="Picture 5" descr="A large room&#10;&#10;Description automatically generated">
            <a:extLst>
              <a:ext uri="{FF2B5EF4-FFF2-40B4-BE49-F238E27FC236}">
                <a16:creationId xmlns:a16="http://schemas.microsoft.com/office/drawing/2014/main" id="{ED92D910-8F06-D642-A293-BF93365A71A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9" name="TextBox 10">
            <a:extLst>
              <a:ext uri="{FF2B5EF4-FFF2-40B4-BE49-F238E27FC236}">
                <a16:creationId xmlns:a16="http://schemas.microsoft.com/office/drawing/2014/main" id="{C047D90F-142D-F742-A298-98454D10C2CB}"/>
              </a:ext>
            </a:extLst>
          </p:cNvPr>
          <p:cNvSpPr txBox="1"/>
          <p:nvPr/>
        </p:nvSpPr>
        <p:spPr>
          <a:xfrm>
            <a:off x="82732" y="5241524"/>
            <a:ext cx="3470366" cy="12772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indent="114300" defTabSz="457200">
              <a:defRPr sz="1700">
                <a:solidFill>
                  <a:srgbClr val="323233"/>
                </a:solidFill>
                <a:latin typeface="Gotham Medium"/>
                <a:ea typeface="Gotham Medium"/>
                <a:cs typeface="Gotham Medium"/>
                <a:sym typeface="Gotham Medium"/>
              </a:defRPr>
            </a:pPr>
            <a:r>
              <a:rPr lang="en-US" sz="2000" b="1"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v</a:t>
            </a:r>
            <a:r>
              <a:rPr sz="2000" b="1"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erb.tech</a:t>
            </a:r>
            <a:r>
              <a:rPr lang="en-US"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	</a:t>
            </a:r>
          </a:p>
          <a:p>
            <a:pPr indent="114300" defTabSz="457200">
              <a:defRPr sz="1700">
                <a:solidFill>
                  <a:srgbClr val="323233"/>
                </a:solidFill>
                <a:latin typeface="Gotham Medium"/>
                <a:ea typeface="Gotham Medium"/>
                <a:cs typeface="Gotham Medium"/>
                <a:sym typeface="Gotham Medium"/>
              </a:defRPr>
            </a:pPr>
            <a:r>
              <a:rPr sz="1600" b="1"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Newport Beach, CA</a:t>
            </a:r>
            <a:endParaRPr lang="en-US" sz="1600" b="1"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endParaRPr>
          </a:p>
          <a:p>
            <a:pPr indent="114300" defTabSz="457200">
              <a:defRPr sz="1700">
                <a:solidFill>
                  <a:srgbClr val="323233"/>
                </a:solidFill>
                <a:latin typeface="Gotham Medium"/>
                <a:ea typeface="Gotham Medium"/>
                <a:cs typeface="Gotham Medium"/>
                <a:sym typeface="Gotham Medium"/>
              </a:defRPr>
            </a:pPr>
            <a:r>
              <a:rPr lang="en-US" sz="1600" b="1"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American Fork, UT</a:t>
            </a:r>
          </a:p>
          <a:p>
            <a:pPr indent="114300" defTabSz="457200">
              <a:defRPr sz="1700">
                <a:solidFill>
                  <a:srgbClr val="323233"/>
                </a:solidFill>
                <a:latin typeface="Gotham Medium"/>
                <a:ea typeface="Gotham Medium"/>
                <a:cs typeface="Gotham Medium"/>
                <a:sym typeface="Gotham Medium"/>
              </a:defRPr>
            </a:pPr>
            <a:r>
              <a:rPr lang="en-US" sz="1400" b="1"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855.250.2300</a:t>
            </a:r>
          </a:p>
          <a:p>
            <a:pPr indent="114300" defTabSz="457200">
              <a:defRPr sz="1700">
                <a:solidFill>
                  <a:srgbClr val="323233"/>
                </a:solidFill>
                <a:latin typeface="Gotham Medium"/>
                <a:ea typeface="Gotham Medium"/>
                <a:cs typeface="Gotham Medium"/>
                <a:sym typeface="Gotham Medium"/>
              </a:defRPr>
            </a:pPr>
            <a:endParaRPr i="1"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7" name="Footer Placeholder 1">
            <a:extLst>
              <a:ext uri="{FF2B5EF4-FFF2-40B4-BE49-F238E27FC236}">
                <a16:creationId xmlns:a16="http://schemas.microsoft.com/office/drawing/2014/main" id="{B80D3F13-0152-5C41-98A7-F00F3D22E32C}"/>
              </a:ext>
            </a:extLst>
          </p:cNvPr>
          <p:cNvSpPr txBox="1">
            <a:spLocks/>
          </p:cNvSpPr>
          <p:nvPr/>
        </p:nvSpPr>
        <p:spPr>
          <a:xfrm>
            <a:off x="-524200" y="64928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800" dirty="0">
                <a:solidFill>
                  <a:schemeClr val="bg1"/>
                </a:solidFill>
                <a:ea typeface="Helvetica Neue" panose="02000503000000020004" pitchFamily="2" charset="0"/>
                <a:cs typeface="Helvetica Neue" panose="02000503000000020004" pitchFamily="2" charset="0"/>
              </a:rPr>
              <a:t>Verb Technology Company, Inc</a:t>
            </a:r>
            <a:r>
              <a:rPr lang="en-US" sz="800" dirty="0">
                <a:solidFill>
                  <a:schemeClr val="bg1"/>
                </a:solidFill>
                <a:ea typeface="Helvetica Neue Light" panose="02000403000000020004" pitchFamily="2" charset="0"/>
                <a:cs typeface="Open Sans" panose="020B0606030504020204" pitchFamily="34" charset="0"/>
              </a:rPr>
              <a:t>. (NASDAQ: VERB) © 2021</a:t>
            </a:r>
          </a:p>
        </p:txBody>
      </p:sp>
    </p:spTree>
    <p:extLst>
      <p:ext uri="{BB962C8B-B14F-4D97-AF65-F5344CB8AC3E}">
        <p14:creationId xmlns:p14="http://schemas.microsoft.com/office/powerpoint/2010/main" val="1925255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D3983-2FD2-4EEF-BA7C-D539BBBCAA27}"/>
              </a:ext>
            </a:extLst>
          </p:cNvPr>
          <p:cNvSpPr>
            <a:spLocks noGrp="1"/>
          </p:cNvSpPr>
          <p:nvPr>
            <p:ph type="title"/>
          </p:nvPr>
        </p:nvSpPr>
        <p:spPr>
          <a:xfrm>
            <a:off x="838200" y="241986"/>
            <a:ext cx="10515600" cy="662782"/>
          </a:xfrm>
        </p:spPr>
        <p:txBody>
          <a:bodyPr>
            <a:normAutofit fontScale="90000"/>
          </a:bodyPr>
          <a:lstStyle/>
          <a:p>
            <a:r>
              <a:rPr lang="en-US" dirty="0"/>
              <a:t>The Buying Process Has Evolved</a:t>
            </a:r>
          </a:p>
        </p:txBody>
      </p:sp>
      <p:sp>
        <p:nvSpPr>
          <p:cNvPr id="3" name="Content Placeholder 2">
            <a:extLst>
              <a:ext uri="{FF2B5EF4-FFF2-40B4-BE49-F238E27FC236}">
                <a16:creationId xmlns:a16="http://schemas.microsoft.com/office/drawing/2014/main" id="{DA4EDCD6-607C-4803-9344-F5FB12EAD0E5}"/>
              </a:ext>
            </a:extLst>
          </p:cNvPr>
          <p:cNvSpPr>
            <a:spLocks noGrp="1"/>
          </p:cNvSpPr>
          <p:nvPr>
            <p:ph idx="1"/>
          </p:nvPr>
        </p:nvSpPr>
        <p:spPr>
          <a:xfrm>
            <a:off x="-60511" y="1134737"/>
            <a:ext cx="9271000" cy="4798237"/>
          </a:xfrm>
        </p:spPr>
        <p:txBody>
          <a:bodyPr wrap="square">
            <a:spAutoFit/>
          </a:bodyPr>
          <a:lstStyle/>
          <a:p>
            <a:pPr marL="0" indent="0" algn="ctr">
              <a:buNone/>
            </a:pPr>
            <a:r>
              <a:rPr lang="en-US" sz="3200" i="1" dirty="0"/>
              <a:t>Lessons from Bezos’ Amazon Model</a:t>
            </a:r>
          </a:p>
          <a:p>
            <a:pPr marL="0" indent="0" algn="ctr">
              <a:buNone/>
            </a:pPr>
            <a:r>
              <a:rPr lang="en-US" sz="2000" b="1" i="1" dirty="0">
                <a:solidFill>
                  <a:srgbClr val="9567FB"/>
                </a:solidFill>
              </a:rPr>
              <a:t>ELIMINATE FRICTION FROM THE BUYING PROCESS</a:t>
            </a:r>
            <a:endParaRPr lang="en-US" sz="2000" i="1" dirty="0"/>
          </a:p>
          <a:p>
            <a:pPr marL="0" indent="0">
              <a:buNone/>
            </a:pPr>
            <a:r>
              <a:rPr lang="en-US" sz="1400" b="1" dirty="0"/>
              <a:t>    </a:t>
            </a:r>
            <a:r>
              <a:rPr lang="en-US" sz="1600" b="1" dirty="0"/>
              <a:t>The </a:t>
            </a:r>
            <a:r>
              <a:rPr lang="en-US" sz="2000" b="1" dirty="0"/>
              <a:t>3</a:t>
            </a:r>
            <a:r>
              <a:rPr lang="en-US" sz="1600" b="1" dirty="0"/>
              <a:t> Keys:</a:t>
            </a:r>
          </a:p>
          <a:p>
            <a:pPr marL="0" indent="0">
              <a:buNone/>
            </a:pPr>
            <a:r>
              <a:rPr lang="en-US" sz="3200" dirty="0"/>
              <a:t>	</a:t>
            </a:r>
            <a:r>
              <a:rPr lang="en-US" sz="1600" b="1" dirty="0"/>
              <a:t>ONE CLICK / BUY-IT-NOW </a:t>
            </a:r>
          </a:p>
          <a:p>
            <a:pPr marL="0" indent="0">
              <a:spcAft>
                <a:spcPts val="600"/>
              </a:spcAft>
              <a:buNone/>
            </a:pPr>
            <a:r>
              <a:rPr lang="en-US" sz="1600" b="1" dirty="0"/>
              <a:t>		</a:t>
            </a:r>
            <a:r>
              <a:rPr lang="en-US" sz="1600" b="1" i="1" dirty="0"/>
              <a:t>Plays to Our Innate Impulse Buy Propensities</a:t>
            </a:r>
          </a:p>
          <a:p>
            <a:pPr marL="0" indent="0">
              <a:spcAft>
                <a:spcPts val="600"/>
              </a:spcAft>
              <a:buNone/>
            </a:pPr>
            <a:r>
              <a:rPr lang="en-US" sz="1600" b="1" i="1" dirty="0"/>
              <a:t>		We’ve Become Addicted To Convenience – Promotes Repeat Customers</a:t>
            </a:r>
          </a:p>
          <a:p>
            <a:pPr marL="0" indent="0">
              <a:buNone/>
            </a:pPr>
            <a:endParaRPr lang="en-US" sz="1000" dirty="0"/>
          </a:p>
          <a:p>
            <a:pPr marL="0" indent="0">
              <a:spcAft>
                <a:spcPts val="600"/>
              </a:spcAft>
              <a:buNone/>
            </a:pPr>
            <a:r>
              <a:rPr lang="en-US" sz="1600" b="1" dirty="0"/>
              <a:t>	MINIMIZE THE ROLE OF THE SALESPERSON IN THE BUYING DECISION</a:t>
            </a:r>
          </a:p>
          <a:p>
            <a:pPr marL="0" indent="0">
              <a:spcAft>
                <a:spcPts val="600"/>
              </a:spcAft>
              <a:buNone/>
            </a:pPr>
            <a:r>
              <a:rPr lang="en-US" sz="1600" b="1" i="1" dirty="0"/>
              <a:t>		Mobile Internet Access - Consumers Are Far More Knowledgeable</a:t>
            </a:r>
          </a:p>
          <a:p>
            <a:pPr marL="0" indent="0">
              <a:spcAft>
                <a:spcPts val="1400"/>
              </a:spcAft>
              <a:buNone/>
            </a:pPr>
            <a:r>
              <a:rPr lang="en-US" sz="1600" b="1" i="1" dirty="0"/>
              <a:t>		They Want To </a:t>
            </a:r>
            <a:r>
              <a:rPr lang="en-US" sz="1800" b="1" i="1" dirty="0"/>
              <a:t>Buy</a:t>
            </a:r>
            <a:r>
              <a:rPr lang="en-US" sz="1600" b="1" i="1" dirty="0"/>
              <a:t> – They Don’t Want To Be </a:t>
            </a:r>
            <a:r>
              <a:rPr lang="en-US" sz="1800" b="1" i="1" dirty="0"/>
              <a:t>Sold</a:t>
            </a:r>
            <a:r>
              <a:rPr lang="en-US" sz="1000" i="1" dirty="0"/>
              <a:t>  </a:t>
            </a:r>
            <a:endParaRPr lang="en-US" sz="1600" i="1" dirty="0"/>
          </a:p>
          <a:p>
            <a:pPr marL="0" indent="0">
              <a:spcAft>
                <a:spcPts val="1400"/>
              </a:spcAft>
              <a:buNone/>
            </a:pPr>
            <a:r>
              <a:rPr lang="en-US" sz="1600" b="1" dirty="0">
                <a:latin typeface="Helvetica Neue" panose="02000503000000020004" pitchFamily="2" charset="0"/>
                <a:ea typeface="Helvetica Neue" panose="02000503000000020004" pitchFamily="2" charset="0"/>
                <a:cs typeface="Helvetica Neue" panose="02000503000000020004" pitchFamily="2" charset="0"/>
              </a:rPr>
              <a:t>	COLLECT </a:t>
            </a:r>
            <a:r>
              <a:rPr lang="en-US" sz="1800" b="1" dirty="0">
                <a:latin typeface="Helvetica Neue" panose="02000503000000020004" pitchFamily="2" charset="0"/>
                <a:ea typeface="Helvetica Neue" panose="02000503000000020004" pitchFamily="2" charset="0"/>
                <a:cs typeface="Helvetica Neue" panose="02000503000000020004" pitchFamily="2" charset="0"/>
              </a:rPr>
              <a:t>ALL</a:t>
            </a:r>
            <a:r>
              <a:rPr lang="en-US" sz="1600" b="1" dirty="0">
                <a:latin typeface="Helvetica Neue" panose="02000503000000020004" pitchFamily="2" charset="0"/>
                <a:ea typeface="Helvetica Neue" panose="02000503000000020004" pitchFamily="2" charset="0"/>
                <a:cs typeface="Helvetica Neue" panose="02000503000000020004" pitchFamily="2" charset="0"/>
              </a:rPr>
              <a:t> THE DATA </a:t>
            </a:r>
            <a:r>
              <a:rPr lang="en-US" sz="1600" i="1" dirty="0"/>
              <a:t>	</a:t>
            </a:r>
            <a:endParaRPr lang="en-US" sz="2000" i="1" dirty="0"/>
          </a:p>
        </p:txBody>
      </p:sp>
      <p:sp>
        <p:nvSpPr>
          <p:cNvPr id="5" name="Slide Number Placeholder 4">
            <a:extLst>
              <a:ext uri="{FF2B5EF4-FFF2-40B4-BE49-F238E27FC236}">
                <a16:creationId xmlns:a16="http://schemas.microsoft.com/office/drawing/2014/main" id="{B519BA76-A23B-46AC-B899-46D11EC818DA}"/>
              </a:ext>
            </a:extLst>
          </p:cNvPr>
          <p:cNvSpPr>
            <a:spLocks noGrp="1"/>
          </p:cNvSpPr>
          <p:nvPr>
            <p:ph type="sldNum" sz="quarter" idx="12"/>
          </p:nvPr>
        </p:nvSpPr>
        <p:spPr/>
        <p:txBody>
          <a:bodyPr/>
          <a:lstStyle/>
          <a:p>
            <a:fld id="{D0F56350-9462-4EC0-9A14-DADBEFEF3905}" type="slidenum">
              <a:rPr lang="en-US" smtClean="0"/>
              <a:t>3</a:t>
            </a:fld>
            <a:endParaRPr lang="en-US" dirty="0"/>
          </a:p>
        </p:txBody>
      </p:sp>
      <p:pic>
        <p:nvPicPr>
          <p:cNvPr id="6" name="Picture 2" descr="page1image56529584">
            <a:extLst>
              <a:ext uri="{FF2B5EF4-FFF2-40B4-BE49-F238E27FC236}">
                <a16:creationId xmlns:a16="http://schemas.microsoft.com/office/drawing/2014/main" id="{AB937F31-DCEF-47FD-8B1A-241996E889F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199276">
            <a:off x="8812733" y="-15420"/>
            <a:ext cx="4265707" cy="837439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47F21C55-01F1-6448-B67A-9DCAC6C0E8A0}"/>
              </a:ext>
            </a:extLst>
          </p:cNvPr>
          <p:cNvSpPr txBox="1">
            <a:spLocks/>
          </p:cNvSpPr>
          <p:nvPr/>
        </p:nvSpPr>
        <p:spPr>
          <a:xfrm>
            <a:off x="241113" y="63752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800" dirty="0">
                <a:solidFill>
                  <a:schemeClr val="bg1"/>
                </a:solidFill>
                <a:ea typeface="Helvetica Neue" panose="02000503000000020004" pitchFamily="2" charset="0"/>
                <a:cs typeface="Helvetica Neue" panose="02000503000000020004" pitchFamily="2" charset="0"/>
              </a:rPr>
              <a:t>Verb Technology Company, Inc</a:t>
            </a:r>
            <a:r>
              <a:rPr lang="en-US" sz="800" dirty="0">
                <a:solidFill>
                  <a:schemeClr val="bg1"/>
                </a:solidFill>
                <a:ea typeface="Helvetica Neue Light" panose="02000403000000020004" pitchFamily="2" charset="0"/>
                <a:cs typeface="Open Sans" panose="020B0606030504020204" pitchFamily="34" charset="0"/>
              </a:rPr>
              <a:t>. (NASDAQ: VERB) © 2021</a:t>
            </a:r>
          </a:p>
        </p:txBody>
      </p:sp>
      <p:sp>
        <p:nvSpPr>
          <p:cNvPr id="10" name="Graphic 7" descr="Checkmark">
            <a:extLst>
              <a:ext uri="{FF2B5EF4-FFF2-40B4-BE49-F238E27FC236}">
                <a16:creationId xmlns:a16="http://schemas.microsoft.com/office/drawing/2014/main" id="{2185BA53-D9A4-324A-9736-489FCBA5C6AC}"/>
              </a:ext>
            </a:extLst>
          </p:cNvPr>
          <p:cNvSpPr/>
          <p:nvPr/>
        </p:nvSpPr>
        <p:spPr>
          <a:xfrm>
            <a:off x="333319" y="2640939"/>
            <a:ext cx="457815" cy="321560"/>
          </a:xfrm>
          <a:custGeom>
            <a:avLst/>
            <a:gdLst>
              <a:gd name="connsiteX0" fmla="*/ 417682 w 457815"/>
              <a:gd name="connsiteY0" fmla="*/ 0 h 321560"/>
              <a:gd name="connsiteX1" fmla="*/ 164001 w 457815"/>
              <a:gd name="connsiteY1" fmla="*/ 239808 h 321560"/>
              <a:gd name="connsiteX2" fmla="*/ 42115 w 457815"/>
              <a:gd name="connsiteY2" fmla="*/ 114949 h 321560"/>
              <a:gd name="connsiteX3" fmla="*/ 0 w 457815"/>
              <a:gd name="connsiteY3" fmla="*/ 155082 h 321560"/>
              <a:gd name="connsiteX4" fmla="*/ 162019 w 457815"/>
              <a:gd name="connsiteY4" fmla="*/ 321561 h 321560"/>
              <a:gd name="connsiteX5" fmla="*/ 204629 w 457815"/>
              <a:gd name="connsiteY5" fmla="*/ 281923 h 321560"/>
              <a:gd name="connsiteX6" fmla="*/ 457815 w 457815"/>
              <a:gd name="connsiteY6" fmla="*/ 41620 h 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815" h="321560">
                <a:moveTo>
                  <a:pt x="417682" y="0"/>
                </a:moveTo>
                <a:lnTo>
                  <a:pt x="164001" y="239808"/>
                </a:lnTo>
                <a:lnTo>
                  <a:pt x="42115" y="114949"/>
                </a:lnTo>
                <a:lnTo>
                  <a:pt x="0" y="155082"/>
                </a:lnTo>
                <a:lnTo>
                  <a:pt x="162019" y="321561"/>
                </a:lnTo>
                <a:lnTo>
                  <a:pt x="204629" y="281923"/>
                </a:lnTo>
                <a:lnTo>
                  <a:pt x="457815" y="4162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11" name="Graphic 7" descr="Checkmark">
            <a:extLst>
              <a:ext uri="{FF2B5EF4-FFF2-40B4-BE49-F238E27FC236}">
                <a16:creationId xmlns:a16="http://schemas.microsoft.com/office/drawing/2014/main" id="{98442070-61A1-7D41-B4F2-F6C5AAB55195}"/>
              </a:ext>
            </a:extLst>
          </p:cNvPr>
          <p:cNvSpPr/>
          <p:nvPr/>
        </p:nvSpPr>
        <p:spPr>
          <a:xfrm>
            <a:off x="333319" y="4171778"/>
            <a:ext cx="457815" cy="321560"/>
          </a:xfrm>
          <a:custGeom>
            <a:avLst/>
            <a:gdLst>
              <a:gd name="connsiteX0" fmla="*/ 417682 w 457815"/>
              <a:gd name="connsiteY0" fmla="*/ 0 h 321560"/>
              <a:gd name="connsiteX1" fmla="*/ 164001 w 457815"/>
              <a:gd name="connsiteY1" fmla="*/ 239808 h 321560"/>
              <a:gd name="connsiteX2" fmla="*/ 42115 w 457815"/>
              <a:gd name="connsiteY2" fmla="*/ 114949 h 321560"/>
              <a:gd name="connsiteX3" fmla="*/ 0 w 457815"/>
              <a:gd name="connsiteY3" fmla="*/ 155082 h 321560"/>
              <a:gd name="connsiteX4" fmla="*/ 162019 w 457815"/>
              <a:gd name="connsiteY4" fmla="*/ 321561 h 321560"/>
              <a:gd name="connsiteX5" fmla="*/ 204629 w 457815"/>
              <a:gd name="connsiteY5" fmla="*/ 281923 h 321560"/>
              <a:gd name="connsiteX6" fmla="*/ 457815 w 457815"/>
              <a:gd name="connsiteY6" fmla="*/ 41620 h 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815" h="321560">
                <a:moveTo>
                  <a:pt x="417682" y="0"/>
                </a:moveTo>
                <a:lnTo>
                  <a:pt x="164001" y="239808"/>
                </a:lnTo>
                <a:lnTo>
                  <a:pt x="42115" y="114949"/>
                </a:lnTo>
                <a:lnTo>
                  <a:pt x="0" y="155082"/>
                </a:lnTo>
                <a:lnTo>
                  <a:pt x="162019" y="321561"/>
                </a:lnTo>
                <a:lnTo>
                  <a:pt x="204629" y="281923"/>
                </a:lnTo>
                <a:lnTo>
                  <a:pt x="457815" y="4162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13" name="Oval 12">
            <a:extLst>
              <a:ext uri="{FF2B5EF4-FFF2-40B4-BE49-F238E27FC236}">
                <a16:creationId xmlns:a16="http://schemas.microsoft.com/office/drawing/2014/main" id="{8BC4F7F9-3E9F-BD48-9AF4-1A1A9063B85F}"/>
              </a:ext>
            </a:extLst>
          </p:cNvPr>
          <p:cNvSpPr/>
          <p:nvPr/>
        </p:nvSpPr>
        <p:spPr>
          <a:xfrm>
            <a:off x="1363126" y="3154393"/>
            <a:ext cx="152400" cy="152400"/>
          </a:xfrm>
          <a:prstGeom prst="ellipse">
            <a:avLst/>
          </a:pr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14" name="Oval 13">
            <a:extLst>
              <a:ext uri="{FF2B5EF4-FFF2-40B4-BE49-F238E27FC236}">
                <a16:creationId xmlns:a16="http://schemas.microsoft.com/office/drawing/2014/main" id="{52ECCC51-73CC-0543-BAF5-B5FC3372575C}"/>
              </a:ext>
            </a:extLst>
          </p:cNvPr>
          <p:cNvSpPr/>
          <p:nvPr/>
        </p:nvSpPr>
        <p:spPr>
          <a:xfrm>
            <a:off x="1363126" y="3573615"/>
            <a:ext cx="152400" cy="152400"/>
          </a:xfrm>
          <a:prstGeom prst="ellipse">
            <a:avLst/>
          </a:pr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15" name="Oval 14">
            <a:extLst>
              <a:ext uri="{FF2B5EF4-FFF2-40B4-BE49-F238E27FC236}">
                <a16:creationId xmlns:a16="http://schemas.microsoft.com/office/drawing/2014/main" id="{2C6C569C-5325-BE4E-ADD4-847A0EDC8CD3}"/>
              </a:ext>
            </a:extLst>
          </p:cNvPr>
          <p:cNvSpPr/>
          <p:nvPr/>
        </p:nvSpPr>
        <p:spPr>
          <a:xfrm>
            <a:off x="1363126" y="4672192"/>
            <a:ext cx="152400" cy="152400"/>
          </a:xfrm>
          <a:prstGeom prst="ellipse">
            <a:avLst/>
          </a:pr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16" name="Oval 15">
            <a:extLst>
              <a:ext uri="{FF2B5EF4-FFF2-40B4-BE49-F238E27FC236}">
                <a16:creationId xmlns:a16="http://schemas.microsoft.com/office/drawing/2014/main" id="{61C56301-16AF-E64B-B63C-06C4390234B6}"/>
              </a:ext>
            </a:extLst>
          </p:cNvPr>
          <p:cNvSpPr/>
          <p:nvPr/>
        </p:nvSpPr>
        <p:spPr>
          <a:xfrm>
            <a:off x="1363126" y="5107097"/>
            <a:ext cx="152400" cy="152400"/>
          </a:xfrm>
          <a:prstGeom prst="ellipse">
            <a:avLst/>
          </a:pr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17" name="Graphic 7" descr="Checkmark">
            <a:extLst>
              <a:ext uri="{FF2B5EF4-FFF2-40B4-BE49-F238E27FC236}">
                <a16:creationId xmlns:a16="http://schemas.microsoft.com/office/drawing/2014/main" id="{AC38F0F0-CD8C-FF4D-B9F9-AEC648AB6FE7}"/>
              </a:ext>
            </a:extLst>
          </p:cNvPr>
          <p:cNvSpPr/>
          <p:nvPr/>
        </p:nvSpPr>
        <p:spPr>
          <a:xfrm>
            <a:off x="333318" y="5541837"/>
            <a:ext cx="457815" cy="321560"/>
          </a:xfrm>
          <a:custGeom>
            <a:avLst/>
            <a:gdLst>
              <a:gd name="connsiteX0" fmla="*/ 417682 w 457815"/>
              <a:gd name="connsiteY0" fmla="*/ 0 h 321560"/>
              <a:gd name="connsiteX1" fmla="*/ 164001 w 457815"/>
              <a:gd name="connsiteY1" fmla="*/ 239808 h 321560"/>
              <a:gd name="connsiteX2" fmla="*/ 42115 w 457815"/>
              <a:gd name="connsiteY2" fmla="*/ 114949 h 321560"/>
              <a:gd name="connsiteX3" fmla="*/ 0 w 457815"/>
              <a:gd name="connsiteY3" fmla="*/ 155082 h 321560"/>
              <a:gd name="connsiteX4" fmla="*/ 162019 w 457815"/>
              <a:gd name="connsiteY4" fmla="*/ 321561 h 321560"/>
              <a:gd name="connsiteX5" fmla="*/ 204629 w 457815"/>
              <a:gd name="connsiteY5" fmla="*/ 281923 h 321560"/>
              <a:gd name="connsiteX6" fmla="*/ 457815 w 457815"/>
              <a:gd name="connsiteY6" fmla="*/ 41620 h 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815" h="321560">
                <a:moveTo>
                  <a:pt x="417682" y="0"/>
                </a:moveTo>
                <a:lnTo>
                  <a:pt x="164001" y="239808"/>
                </a:lnTo>
                <a:lnTo>
                  <a:pt x="42115" y="114949"/>
                </a:lnTo>
                <a:lnTo>
                  <a:pt x="0" y="155082"/>
                </a:lnTo>
                <a:lnTo>
                  <a:pt x="162019" y="321561"/>
                </a:lnTo>
                <a:lnTo>
                  <a:pt x="204629" y="281923"/>
                </a:lnTo>
                <a:lnTo>
                  <a:pt x="457815" y="4162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Tree>
    <p:extLst>
      <p:ext uri="{BB962C8B-B14F-4D97-AF65-F5344CB8AC3E}">
        <p14:creationId xmlns:p14="http://schemas.microsoft.com/office/powerpoint/2010/main" val="15249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A218B-D8C2-4B2C-B803-6C848AA5A026}"/>
              </a:ext>
            </a:extLst>
          </p:cNvPr>
          <p:cNvSpPr>
            <a:spLocks noGrp="1"/>
          </p:cNvSpPr>
          <p:nvPr>
            <p:ph type="title"/>
          </p:nvPr>
        </p:nvSpPr>
        <p:spPr>
          <a:xfrm>
            <a:off x="950167" y="201346"/>
            <a:ext cx="7713066" cy="662782"/>
          </a:xfrm>
        </p:spPr>
        <p:txBody>
          <a:bodyPr>
            <a:normAutofit fontScale="90000"/>
          </a:bodyPr>
          <a:lstStyle/>
          <a:p>
            <a:r>
              <a:rPr lang="en-US" dirty="0"/>
              <a:t>The Selling Process Has Evolved</a:t>
            </a:r>
          </a:p>
        </p:txBody>
      </p:sp>
      <p:sp>
        <p:nvSpPr>
          <p:cNvPr id="5" name="Slide Number Placeholder 4">
            <a:extLst>
              <a:ext uri="{FF2B5EF4-FFF2-40B4-BE49-F238E27FC236}">
                <a16:creationId xmlns:a16="http://schemas.microsoft.com/office/drawing/2014/main" id="{6A4C9938-9134-470A-AEF0-30F1F8EBA177}"/>
              </a:ext>
            </a:extLst>
          </p:cNvPr>
          <p:cNvSpPr>
            <a:spLocks noGrp="1"/>
          </p:cNvSpPr>
          <p:nvPr>
            <p:ph type="sldNum" sz="quarter" idx="12"/>
          </p:nvPr>
        </p:nvSpPr>
        <p:spPr/>
        <p:txBody>
          <a:bodyPr/>
          <a:lstStyle/>
          <a:p>
            <a:fld id="{D0F56350-9462-4EC0-9A14-DADBEFEF3905}" type="slidenum">
              <a:rPr lang="en-US" smtClean="0"/>
              <a:t>4</a:t>
            </a:fld>
            <a:endParaRPr lang="en-US" dirty="0"/>
          </a:p>
        </p:txBody>
      </p:sp>
      <p:pic>
        <p:nvPicPr>
          <p:cNvPr id="43" name="Picture 2">
            <a:extLst>
              <a:ext uri="{FF2B5EF4-FFF2-40B4-BE49-F238E27FC236}">
                <a16:creationId xmlns:a16="http://schemas.microsoft.com/office/drawing/2014/main" id="{1A407E75-F850-DC49-B346-550FF91EE9F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086938" y="975710"/>
            <a:ext cx="6106778" cy="53911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042E1280-05E4-4DA6-AA85-56F4D7DFDE8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451" y="974021"/>
            <a:ext cx="6087293" cy="539115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aphic 8">
            <a:extLst>
              <a:ext uri="{FF2B5EF4-FFF2-40B4-BE49-F238E27FC236}">
                <a16:creationId xmlns:a16="http://schemas.microsoft.com/office/drawing/2014/main" id="{8A6A6F61-F60B-418C-A2A9-92F406E9AAC7}"/>
              </a:ext>
            </a:extLst>
          </p:cNvPr>
          <p:cNvGrpSpPr>
            <a:grpSpLocks noChangeAspect="1"/>
          </p:cNvGrpSpPr>
          <p:nvPr/>
        </p:nvGrpSpPr>
        <p:grpSpPr>
          <a:xfrm>
            <a:off x="2715052" y="4060825"/>
            <a:ext cx="3278171" cy="2286000"/>
            <a:chOff x="1977651" y="3471106"/>
            <a:chExt cx="4076542" cy="2842736"/>
          </a:xfrm>
        </p:grpSpPr>
        <p:sp>
          <p:nvSpPr>
            <p:cNvPr id="14" name="Freeform: Shape 13">
              <a:extLst>
                <a:ext uri="{FF2B5EF4-FFF2-40B4-BE49-F238E27FC236}">
                  <a16:creationId xmlns:a16="http://schemas.microsoft.com/office/drawing/2014/main" id="{FAAF5ED3-15F7-4EA8-9487-D2508FF22F29}"/>
                </a:ext>
              </a:extLst>
            </p:cNvPr>
            <p:cNvSpPr/>
            <p:nvPr/>
          </p:nvSpPr>
          <p:spPr>
            <a:xfrm>
              <a:off x="1977651" y="5293278"/>
              <a:ext cx="2689179" cy="142739"/>
            </a:xfrm>
            <a:custGeom>
              <a:avLst/>
              <a:gdLst>
                <a:gd name="connsiteX0" fmla="*/ 71992 w 2689179"/>
                <a:gd name="connsiteY0" fmla="*/ 142740 h 142739"/>
                <a:gd name="connsiteX1" fmla="*/ 2617188 w 2689179"/>
                <a:gd name="connsiteY1" fmla="*/ 142740 h 142739"/>
                <a:gd name="connsiteX2" fmla="*/ 2645662 w 2689179"/>
                <a:gd name="connsiteY2" fmla="*/ 137269 h 142739"/>
                <a:gd name="connsiteX3" fmla="*/ 2668789 w 2689179"/>
                <a:gd name="connsiteY3" fmla="*/ 120981 h 142739"/>
                <a:gd name="connsiteX4" fmla="*/ 2683709 w 2689179"/>
                <a:gd name="connsiteY4" fmla="*/ 99222 h 142739"/>
                <a:gd name="connsiteX5" fmla="*/ 2689180 w 2689179"/>
                <a:gd name="connsiteY5" fmla="*/ 72116 h 142739"/>
                <a:gd name="connsiteX6" fmla="*/ 2683709 w 2689179"/>
                <a:gd name="connsiteY6" fmla="*/ 44886 h 142739"/>
                <a:gd name="connsiteX7" fmla="*/ 2668789 w 2689179"/>
                <a:gd name="connsiteY7" fmla="*/ 21759 h 142739"/>
                <a:gd name="connsiteX8" fmla="*/ 2645662 w 2689179"/>
                <a:gd name="connsiteY8" fmla="*/ 5471 h 142739"/>
                <a:gd name="connsiteX9" fmla="*/ 2617188 w 2689179"/>
                <a:gd name="connsiteY9" fmla="*/ 0 h 142739"/>
                <a:gd name="connsiteX10" fmla="*/ 71992 w 2689179"/>
                <a:gd name="connsiteY10" fmla="*/ 0 h 142739"/>
                <a:gd name="connsiteX11" fmla="*/ 44886 w 2689179"/>
                <a:gd name="connsiteY11" fmla="*/ 5471 h 142739"/>
                <a:gd name="connsiteX12" fmla="*/ 21759 w 2689179"/>
                <a:gd name="connsiteY12" fmla="*/ 21759 h 142739"/>
                <a:gd name="connsiteX13" fmla="*/ 6839 w 2689179"/>
                <a:gd name="connsiteY13" fmla="*/ 44886 h 142739"/>
                <a:gd name="connsiteX14" fmla="*/ 0 w 2689179"/>
                <a:gd name="connsiteY14" fmla="*/ 72116 h 142739"/>
                <a:gd name="connsiteX15" fmla="*/ 6839 w 2689179"/>
                <a:gd name="connsiteY15" fmla="*/ 99222 h 142739"/>
                <a:gd name="connsiteX16" fmla="*/ 21759 w 2689179"/>
                <a:gd name="connsiteY16" fmla="*/ 120981 h 142739"/>
                <a:gd name="connsiteX17" fmla="*/ 44886 w 2689179"/>
                <a:gd name="connsiteY17" fmla="*/ 137269 h 142739"/>
                <a:gd name="connsiteX18" fmla="*/ 71992 w 2689179"/>
                <a:gd name="connsiteY18" fmla="*/ 142740 h 14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89179" h="142739">
                  <a:moveTo>
                    <a:pt x="71992" y="142740"/>
                  </a:moveTo>
                  <a:lnTo>
                    <a:pt x="2617188" y="142740"/>
                  </a:lnTo>
                  <a:lnTo>
                    <a:pt x="2645662" y="137269"/>
                  </a:lnTo>
                  <a:lnTo>
                    <a:pt x="2668789" y="120981"/>
                  </a:lnTo>
                  <a:lnTo>
                    <a:pt x="2683709" y="99222"/>
                  </a:lnTo>
                  <a:lnTo>
                    <a:pt x="2689180" y="72116"/>
                  </a:lnTo>
                  <a:lnTo>
                    <a:pt x="2683709" y="44886"/>
                  </a:lnTo>
                  <a:lnTo>
                    <a:pt x="2668789" y="21759"/>
                  </a:lnTo>
                  <a:lnTo>
                    <a:pt x="2645662" y="5471"/>
                  </a:lnTo>
                  <a:lnTo>
                    <a:pt x="2617188" y="0"/>
                  </a:lnTo>
                  <a:lnTo>
                    <a:pt x="71992" y="0"/>
                  </a:lnTo>
                  <a:lnTo>
                    <a:pt x="44886" y="5471"/>
                  </a:lnTo>
                  <a:lnTo>
                    <a:pt x="21759" y="21759"/>
                  </a:lnTo>
                  <a:lnTo>
                    <a:pt x="6839" y="44886"/>
                  </a:lnTo>
                  <a:lnTo>
                    <a:pt x="0" y="72116"/>
                  </a:lnTo>
                  <a:lnTo>
                    <a:pt x="6839" y="99222"/>
                  </a:lnTo>
                  <a:lnTo>
                    <a:pt x="21759" y="120981"/>
                  </a:lnTo>
                  <a:lnTo>
                    <a:pt x="44886" y="137269"/>
                  </a:lnTo>
                  <a:lnTo>
                    <a:pt x="71992" y="142740"/>
                  </a:lnTo>
                  <a:close/>
                </a:path>
              </a:pathLst>
            </a:custGeom>
            <a:solidFill>
              <a:srgbClr val="000000"/>
            </a:solidFill>
            <a:ln w="2685" cap="flat">
              <a:solidFill>
                <a:srgbClr val="000000"/>
              </a:solidFill>
              <a:prstDash val="solid"/>
              <a:miter/>
            </a:ln>
          </p:spPr>
          <p:txBody>
            <a:bodyPr rtlCol="0" anchor="ctr"/>
            <a:lstStyle/>
            <a:p>
              <a:endParaRPr lang="en-US" dirty="0">
                <a:latin typeface="Helvetica Neue" panose="02000503000000020004"/>
              </a:endParaRPr>
            </a:p>
          </p:txBody>
        </p:sp>
        <p:sp>
          <p:nvSpPr>
            <p:cNvPr id="15" name="Freeform: Shape 14">
              <a:extLst>
                <a:ext uri="{FF2B5EF4-FFF2-40B4-BE49-F238E27FC236}">
                  <a16:creationId xmlns:a16="http://schemas.microsoft.com/office/drawing/2014/main" id="{7CD8C815-66A8-438C-908D-57750BCAAE0F}"/>
                </a:ext>
              </a:extLst>
            </p:cNvPr>
            <p:cNvSpPr/>
            <p:nvPr/>
          </p:nvSpPr>
          <p:spPr>
            <a:xfrm>
              <a:off x="4106938" y="4218501"/>
              <a:ext cx="1695844" cy="2095341"/>
            </a:xfrm>
            <a:custGeom>
              <a:avLst/>
              <a:gdLst>
                <a:gd name="connsiteX0" fmla="*/ 981150 w 1695844"/>
                <a:gd name="connsiteY0" fmla="*/ 1127869 h 2095341"/>
                <a:gd name="connsiteX1" fmla="*/ 966230 w 1695844"/>
                <a:gd name="connsiteY1" fmla="*/ 1142789 h 2095341"/>
                <a:gd name="connsiteX2" fmla="*/ 945838 w 1695844"/>
                <a:gd name="connsiteY2" fmla="*/ 1160445 h 2095341"/>
                <a:gd name="connsiteX3" fmla="*/ 930918 w 1695844"/>
                <a:gd name="connsiteY3" fmla="*/ 1182205 h 2095341"/>
                <a:gd name="connsiteX4" fmla="*/ 936264 w 1695844"/>
                <a:gd name="connsiteY4" fmla="*/ 1209310 h 2095341"/>
                <a:gd name="connsiteX5" fmla="*/ 955288 w 1695844"/>
                <a:gd name="connsiteY5" fmla="*/ 1235172 h 2095341"/>
                <a:gd name="connsiteX6" fmla="*/ 968965 w 1695844"/>
                <a:gd name="connsiteY6" fmla="*/ 1252828 h 2095341"/>
                <a:gd name="connsiteX7" fmla="*/ 971576 w 1695844"/>
                <a:gd name="connsiteY7" fmla="*/ 1267749 h 2095341"/>
                <a:gd name="connsiteX8" fmla="*/ 962127 w 1695844"/>
                <a:gd name="connsiteY8" fmla="*/ 1284037 h 2095341"/>
                <a:gd name="connsiteX9" fmla="*/ 945838 w 1695844"/>
                <a:gd name="connsiteY9" fmla="*/ 1303061 h 2095341"/>
                <a:gd name="connsiteX10" fmla="*/ 932161 w 1695844"/>
                <a:gd name="connsiteY10" fmla="*/ 1322085 h 2095341"/>
                <a:gd name="connsiteX11" fmla="*/ 921344 w 1695844"/>
                <a:gd name="connsiteY11" fmla="*/ 1347947 h 2095341"/>
                <a:gd name="connsiteX12" fmla="*/ 911894 w 1695844"/>
                <a:gd name="connsiteY12" fmla="*/ 1376545 h 2095341"/>
                <a:gd name="connsiteX13" fmla="*/ 896849 w 1695844"/>
                <a:gd name="connsiteY13" fmla="*/ 1395568 h 2095341"/>
                <a:gd name="connsiteX14" fmla="*/ 865640 w 1695844"/>
                <a:gd name="connsiteY14" fmla="*/ 1410489 h 2095341"/>
                <a:gd name="connsiteX15" fmla="*/ 824858 w 1695844"/>
                <a:gd name="connsiteY15" fmla="*/ 1425409 h 2095341"/>
                <a:gd name="connsiteX16" fmla="*/ 775993 w 1695844"/>
                <a:gd name="connsiteY16" fmla="*/ 1441698 h 2095341"/>
                <a:gd name="connsiteX17" fmla="*/ 721657 w 1695844"/>
                <a:gd name="connsiteY17" fmla="*/ 1459354 h 2095341"/>
                <a:gd name="connsiteX18" fmla="*/ 665829 w 1695844"/>
                <a:gd name="connsiteY18" fmla="*/ 1479745 h 2095341"/>
                <a:gd name="connsiteX19" fmla="*/ 608758 w 1695844"/>
                <a:gd name="connsiteY19" fmla="*/ 1504240 h 2095341"/>
                <a:gd name="connsiteX20" fmla="*/ 558526 w 1695844"/>
                <a:gd name="connsiteY20" fmla="*/ 1536816 h 2095341"/>
                <a:gd name="connsiteX21" fmla="*/ 512397 w 1695844"/>
                <a:gd name="connsiteY21" fmla="*/ 1568149 h 2095341"/>
                <a:gd name="connsiteX22" fmla="*/ 474349 w 1695844"/>
                <a:gd name="connsiteY22" fmla="*/ 1597990 h 2095341"/>
                <a:gd name="connsiteX23" fmla="*/ 440281 w 1695844"/>
                <a:gd name="connsiteY23" fmla="*/ 1622485 h 2095341"/>
                <a:gd name="connsiteX24" fmla="*/ 409072 w 1695844"/>
                <a:gd name="connsiteY24" fmla="*/ 1646855 h 2095341"/>
                <a:gd name="connsiteX25" fmla="*/ 380474 w 1695844"/>
                <a:gd name="connsiteY25" fmla="*/ 1665879 h 2095341"/>
                <a:gd name="connsiteX26" fmla="*/ 354736 w 1695844"/>
                <a:gd name="connsiteY26" fmla="*/ 1686270 h 2095341"/>
                <a:gd name="connsiteX27" fmla="*/ 330241 w 1695844"/>
                <a:gd name="connsiteY27" fmla="*/ 1702559 h 2095341"/>
                <a:gd name="connsiteX28" fmla="*/ 305747 w 1695844"/>
                <a:gd name="connsiteY28" fmla="*/ 1718971 h 2095341"/>
                <a:gd name="connsiteX29" fmla="*/ 277274 w 1695844"/>
                <a:gd name="connsiteY29" fmla="*/ 1736627 h 2095341"/>
                <a:gd name="connsiteX30" fmla="*/ 243329 w 1695844"/>
                <a:gd name="connsiteY30" fmla="*/ 1757019 h 2095341"/>
                <a:gd name="connsiteX31" fmla="*/ 207893 w 1695844"/>
                <a:gd name="connsiteY31" fmla="*/ 1777410 h 2095341"/>
                <a:gd name="connsiteX32" fmla="*/ 171213 w 1695844"/>
                <a:gd name="connsiteY32" fmla="*/ 1797677 h 2095341"/>
                <a:gd name="connsiteX33" fmla="*/ 138637 w 1695844"/>
                <a:gd name="connsiteY33" fmla="*/ 1816701 h 2095341"/>
                <a:gd name="connsiteX34" fmla="*/ 111531 w 1695844"/>
                <a:gd name="connsiteY34" fmla="*/ 1831746 h 2095341"/>
                <a:gd name="connsiteX35" fmla="*/ 93751 w 1695844"/>
                <a:gd name="connsiteY35" fmla="*/ 1842563 h 2095341"/>
                <a:gd name="connsiteX36" fmla="*/ 85669 w 1695844"/>
                <a:gd name="connsiteY36" fmla="*/ 1846666 h 2095341"/>
                <a:gd name="connsiteX37" fmla="*/ 101957 w 1695844"/>
                <a:gd name="connsiteY37" fmla="*/ 1872528 h 2095341"/>
                <a:gd name="connsiteX38" fmla="*/ 66645 w 1695844"/>
                <a:gd name="connsiteY38" fmla="*/ 1892795 h 2095341"/>
                <a:gd name="connsiteX39" fmla="*/ 39415 w 1695844"/>
                <a:gd name="connsiteY39" fmla="*/ 1918658 h 2095341"/>
                <a:gd name="connsiteX40" fmla="*/ 20391 w 1695844"/>
                <a:gd name="connsiteY40" fmla="*/ 1947256 h 2095341"/>
                <a:gd name="connsiteX41" fmla="*/ 8206 w 1695844"/>
                <a:gd name="connsiteY41" fmla="*/ 1978464 h 2095341"/>
                <a:gd name="connsiteX42" fmla="*/ 1368 w 1695844"/>
                <a:gd name="connsiteY42" fmla="*/ 2009673 h 2095341"/>
                <a:gd name="connsiteX43" fmla="*/ 0 w 1695844"/>
                <a:gd name="connsiteY43" fmla="*/ 2041006 h 2095341"/>
                <a:gd name="connsiteX44" fmla="*/ 2735 w 1695844"/>
                <a:gd name="connsiteY44" fmla="*/ 2069480 h 2095341"/>
                <a:gd name="connsiteX45" fmla="*/ 9574 w 1695844"/>
                <a:gd name="connsiteY45" fmla="*/ 2095342 h 2095341"/>
                <a:gd name="connsiteX46" fmla="*/ 396887 w 1695844"/>
                <a:gd name="connsiteY46" fmla="*/ 2095342 h 2095341"/>
                <a:gd name="connsiteX47" fmla="*/ 399498 w 1695844"/>
                <a:gd name="connsiteY47" fmla="*/ 2073583 h 2095341"/>
                <a:gd name="connsiteX48" fmla="*/ 406336 w 1695844"/>
                <a:gd name="connsiteY48" fmla="*/ 2054559 h 2095341"/>
                <a:gd name="connsiteX49" fmla="*/ 423992 w 1695844"/>
                <a:gd name="connsiteY49" fmla="*/ 2046353 h 2095341"/>
                <a:gd name="connsiteX50" fmla="*/ 460672 w 1695844"/>
                <a:gd name="connsiteY50" fmla="*/ 2055927 h 2095341"/>
                <a:gd name="connsiteX51" fmla="*/ 482431 w 1695844"/>
                <a:gd name="connsiteY51" fmla="*/ 2062765 h 2095341"/>
                <a:gd name="connsiteX52" fmla="*/ 506926 w 1695844"/>
                <a:gd name="connsiteY52" fmla="*/ 2060030 h 2095341"/>
                <a:gd name="connsiteX53" fmla="*/ 531420 w 1695844"/>
                <a:gd name="connsiteY53" fmla="*/ 2051824 h 2095341"/>
                <a:gd name="connsiteX54" fmla="*/ 551687 w 1695844"/>
                <a:gd name="connsiteY54" fmla="*/ 2038271 h 2095341"/>
                <a:gd name="connsiteX55" fmla="*/ 559894 w 1695844"/>
                <a:gd name="connsiteY55" fmla="*/ 2024718 h 2095341"/>
                <a:gd name="connsiteX56" fmla="*/ 566732 w 1695844"/>
                <a:gd name="connsiteY56" fmla="*/ 2017879 h 2095341"/>
                <a:gd name="connsiteX57" fmla="*/ 1617139 w 1695844"/>
                <a:gd name="connsiteY57" fmla="*/ 1606197 h 2095341"/>
                <a:gd name="connsiteX58" fmla="*/ 1655186 w 1695844"/>
                <a:gd name="connsiteY58" fmla="*/ 1581702 h 2095341"/>
                <a:gd name="connsiteX59" fmla="*/ 1679556 w 1695844"/>
                <a:gd name="connsiteY59" fmla="*/ 1531345 h 2095341"/>
                <a:gd name="connsiteX60" fmla="*/ 1691866 w 1695844"/>
                <a:gd name="connsiteY60" fmla="*/ 1471663 h 2095341"/>
                <a:gd name="connsiteX61" fmla="*/ 1695845 w 1695844"/>
                <a:gd name="connsiteY61" fmla="*/ 1414592 h 2095341"/>
                <a:gd name="connsiteX62" fmla="*/ 1687763 w 1695844"/>
                <a:gd name="connsiteY62" fmla="*/ 1369706 h 2095341"/>
                <a:gd name="connsiteX63" fmla="*/ 1671474 w 1695844"/>
                <a:gd name="connsiteY63" fmla="*/ 1324820 h 2095341"/>
                <a:gd name="connsiteX64" fmla="*/ 1648347 w 1695844"/>
                <a:gd name="connsiteY64" fmla="*/ 1278691 h 2095341"/>
                <a:gd name="connsiteX65" fmla="*/ 1630692 w 1695844"/>
                <a:gd name="connsiteY65" fmla="*/ 1218884 h 2095341"/>
                <a:gd name="connsiteX66" fmla="*/ 1570885 w 1695844"/>
                <a:gd name="connsiteY66" fmla="*/ 646806 h 2095341"/>
                <a:gd name="connsiteX67" fmla="*/ 1568150 w 1695844"/>
                <a:gd name="connsiteY67" fmla="*/ 567975 h 2095341"/>
                <a:gd name="connsiteX68" fmla="*/ 1555964 w 1695844"/>
                <a:gd name="connsiteY68" fmla="*/ 460672 h 2095341"/>
                <a:gd name="connsiteX69" fmla="*/ 1542287 w 1695844"/>
                <a:gd name="connsiteY69" fmla="*/ 358715 h 2095341"/>
                <a:gd name="connsiteX70" fmla="*/ 1532838 w 1695844"/>
                <a:gd name="connsiteY70" fmla="*/ 294805 h 2095341"/>
                <a:gd name="connsiteX71" fmla="*/ 1523263 w 1695844"/>
                <a:gd name="connsiteY71" fmla="*/ 258125 h 2095341"/>
                <a:gd name="connsiteX72" fmla="*/ 1508343 w 1695844"/>
                <a:gd name="connsiteY72" fmla="*/ 220078 h 2095341"/>
                <a:gd name="connsiteX73" fmla="*/ 1487952 w 1695844"/>
                <a:gd name="connsiteY73" fmla="*/ 177928 h 2095341"/>
                <a:gd name="connsiteX74" fmla="*/ 1464949 w 1695844"/>
                <a:gd name="connsiteY74" fmla="*/ 131798 h 2095341"/>
                <a:gd name="connsiteX75" fmla="*/ 1445925 w 1695844"/>
                <a:gd name="connsiteY75" fmla="*/ 91015 h 2095341"/>
                <a:gd name="connsiteX76" fmla="*/ 1436351 w 1695844"/>
                <a:gd name="connsiteY76" fmla="*/ 59807 h 2095341"/>
                <a:gd name="connsiteX77" fmla="*/ 1426902 w 1695844"/>
                <a:gd name="connsiteY77" fmla="*/ 31209 h 2095341"/>
                <a:gd name="connsiteX78" fmla="*/ 1413224 w 1695844"/>
                <a:gd name="connsiteY78" fmla="*/ 0 h 2095341"/>
                <a:gd name="connsiteX79" fmla="*/ 1122523 w 1695844"/>
                <a:gd name="connsiteY79" fmla="*/ 169846 h 2095341"/>
                <a:gd name="connsiteX80" fmla="*/ 1117052 w 1695844"/>
                <a:gd name="connsiteY80" fmla="*/ 191605 h 2095341"/>
                <a:gd name="connsiteX81" fmla="*/ 1106110 w 1695844"/>
                <a:gd name="connsiteY81" fmla="*/ 209261 h 2095341"/>
                <a:gd name="connsiteX82" fmla="*/ 1091189 w 1695844"/>
                <a:gd name="connsiteY82" fmla="*/ 228284 h 2095341"/>
                <a:gd name="connsiteX83" fmla="*/ 1070798 w 1695844"/>
                <a:gd name="connsiteY83" fmla="*/ 251411 h 2095341"/>
                <a:gd name="connsiteX84" fmla="*/ 1047671 w 1695844"/>
                <a:gd name="connsiteY84" fmla="*/ 278517 h 2095341"/>
                <a:gd name="connsiteX85" fmla="*/ 1021933 w 1695844"/>
                <a:gd name="connsiteY85" fmla="*/ 312461 h 2095341"/>
                <a:gd name="connsiteX86" fmla="*/ 993335 w 1695844"/>
                <a:gd name="connsiteY86" fmla="*/ 355979 h 2095341"/>
                <a:gd name="connsiteX87" fmla="*/ 962127 w 1695844"/>
                <a:gd name="connsiteY87" fmla="*/ 411683 h 2095341"/>
                <a:gd name="connsiteX88" fmla="*/ 918608 w 1695844"/>
                <a:gd name="connsiteY88" fmla="*/ 520478 h 2095341"/>
                <a:gd name="connsiteX89" fmla="*/ 911894 w 1695844"/>
                <a:gd name="connsiteY89" fmla="*/ 597816 h 2095341"/>
                <a:gd name="connsiteX90" fmla="*/ 928182 w 1695844"/>
                <a:gd name="connsiteY90" fmla="*/ 650909 h 2095341"/>
                <a:gd name="connsiteX91" fmla="*/ 953920 w 1695844"/>
                <a:gd name="connsiteY91" fmla="*/ 679382 h 2095341"/>
                <a:gd name="connsiteX92" fmla="*/ 971576 w 1695844"/>
                <a:gd name="connsiteY92" fmla="*/ 917240 h 2095341"/>
                <a:gd name="connsiteX93" fmla="*/ 981150 w 1695844"/>
                <a:gd name="connsiteY93" fmla="*/ 1127869 h 2095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695844" h="2095341">
                  <a:moveTo>
                    <a:pt x="981150" y="1127869"/>
                  </a:moveTo>
                  <a:lnTo>
                    <a:pt x="966230" y="1142789"/>
                  </a:lnTo>
                  <a:lnTo>
                    <a:pt x="945838" y="1160445"/>
                  </a:lnTo>
                  <a:lnTo>
                    <a:pt x="930918" y="1182205"/>
                  </a:lnTo>
                  <a:lnTo>
                    <a:pt x="936264" y="1209310"/>
                  </a:lnTo>
                  <a:lnTo>
                    <a:pt x="955288" y="1235172"/>
                  </a:lnTo>
                  <a:lnTo>
                    <a:pt x="968965" y="1252828"/>
                  </a:lnTo>
                  <a:lnTo>
                    <a:pt x="971576" y="1267749"/>
                  </a:lnTo>
                  <a:lnTo>
                    <a:pt x="962127" y="1284037"/>
                  </a:lnTo>
                  <a:lnTo>
                    <a:pt x="945838" y="1303061"/>
                  </a:lnTo>
                  <a:lnTo>
                    <a:pt x="932161" y="1322085"/>
                  </a:lnTo>
                  <a:lnTo>
                    <a:pt x="921344" y="1347947"/>
                  </a:lnTo>
                  <a:lnTo>
                    <a:pt x="911894" y="1376545"/>
                  </a:lnTo>
                  <a:lnTo>
                    <a:pt x="896849" y="1395568"/>
                  </a:lnTo>
                  <a:lnTo>
                    <a:pt x="865640" y="1410489"/>
                  </a:lnTo>
                  <a:lnTo>
                    <a:pt x="824858" y="1425409"/>
                  </a:lnTo>
                  <a:lnTo>
                    <a:pt x="775993" y="1441698"/>
                  </a:lnTo>
                  <a:lnTo>
                    <a:pt x="721657" y="1459354"/>
                  </a:lnTo>
                  <a:lnTo>
                    <a:pt x="665829" y="1479745"/>
                  </a:lnTo>
                  <a:lnTo>
                    <a:pt x="608758" y="1504240"/>
                  </a:lnTo>
                  <a:lnTo>
                    <a:pt x="558526" y="1536816"/>
                  </a:lnTo>
                  <a:lnTo>
                    <a:pt x="512397" y="1568149"/>
                  </a:lnTo>
                  <a:lnTo>
                    <a:pt x="474349" y="1597990"/>
                  </a:lnTo>
                  <a:lnTo>
                    <a:pt x="440281" y="1622485"/>
                  </a:lnTo>
                  <a:lnTo>
                    <a:pt x="409072" y="1646855"/>
                  </a:lnTo>
                  <a:lnTo>
                    <a:pt x="380474" y="1665879"/>
                  </a:lnTo>
                  <a:lnTo>
                    <a:pt x="354736" y="1686270"/>
                  </a:lnTo>
                  <a:lnTo>
                    <a:pt x="330241" y="1702559"/>
                  </a:lnTo>
                  <a:lnTo>
                    <a:pt x="305747" y="1718971"/>
                  </a:lnTo>
                  <a:lnTo>
                    <a:pt x="277274" y="1736627"/>
                  </a:lnTo>
                  <a:lnTo>
                    <a:pt x="243329" y="1757019"/>
                  </a:lnTo>
                  <a:lnTo>
                    <a:pt x="207893" y="1777410"/>
                  </a:lnTo>
                  <a:lnTo>
                    <a:pt x="171213" y="1797677"/>
                  </a:lnTo>
                  <a:lnTo>
                    <a:pt x="138637" y="1816701"/>
                  </a:lnTo>
                  <a:lnTo>
                    <a:pt x="111531" y="1831746"/>
                  </a:lnTo>
                  <a:lnTo>
                    <a:pt x="93751" y="1842563"/>
                  </a:lnTo>
                  <a:lnTo>
                    <a:pt x="85669" y="1846666"/>
                  </a:lnTo>
                  <a:lnTo>
                    <a:pt x="101957" y="1872528"/>
                  </a:lnTo>
                  <a:lnTo>
                    <a:pt x="66645" y="1892795"/>
                  </a:lnTo>
                  <a:lnTo>
                    <a:pt x="39415" y="1918658"/>
                  </a:lnTo>
                  <a:lnTo>
                    <a:pt x="20391" y="1947256"/>
                  </a:lnTo>
                  <a:lnTo>
                    <a:pt x="8206" y="1978464"/>
                  </a:lnTo>
                  <a:lnTo>
                    <a:pt x="1368" y="2009673"/>
                  </a:lnTo>
                  <a:lnTo>
                    <a:pt x="0" y="2041006"/>
                  </a:lnTo>
                  <a:lnTo>
                    <a:pt x="2735" y="2069480"/>
                  </a:lnTo>
                  <a:lnTo>
                    <a:pt x="9574" y="2095342"/>
                  </a:lnTo>
                  <a:lnTo>
                    <a:pt x="396887" y="2095342"/>
                  </a:lnTo>
                  <a:lnTo>
                    <a:pt x="399498" y="2073583"/>
                  </a:lnTo>
                  <a:lnTo>
                    <a:pt x="406336" y="2054559"/>
                  </a:lnTo>
                  <a:lnTo>
                    <a:pt x="423992" y="2046353"/>
                  </a:lnTo>
                  <a:lnTo>
                    <a:pt x="460672" y="2055927"/>
                  </a:lnTo>
                  <a:lnTo>
                    <a:pt x="482431" y="2062765"/>
                  </a:lnTo>
                  <a:lnTo>
                    <a:pt x="506926" y="2060030"/>
                  </a:lnTo>
                  <a:lnTo>
                    <a:pt x="531420" y="2051824"/>
                  </a:lnTo>
                  <a:lnTo>
                    <a:pt x="551687" y="2038271"/>
                  </a:lnTo>
                  <a:lnTo>
                    <a:pt x="559894" y="2024718"/>
                  </a:lnTo>
                  <a:lnTo>
                    <a:pt x="566732" y="2017879"/>
                  </a:lnTo>
                  <a:lnTo>
                    <a:pt x="1617139" y="1606197"/>
                  </a:lnTo>
                  <a:lnTo>
                    <a:pt x="1655186" y="1581702"/>
                  </a:lnTo>
                  <a:lnTo>
                    <a:pt x="1679556" y="1531345"/>
                  </a:lnTo>
                  <a:lnTo>
                    <a:pt x="1691866" y="1471663"/>
                  </a:lnTo>
                  <a:lnTo>
                    <a:pt x="1695845" y="1414592"/>
                  </a:lnTo>
                  <a:lnTo>
                    <a:pt x="1687763" y="1369706"/>
                  </a:lnTo>
                  <a:lnTo>
                    <a:pt x="1671474" y="1324820"/>
                  </a:lnTo>
                  <a:lnTo>
                    <a:pt x="1648347" y="1278691"/>
                  </a:lnTo>
                  <a:lnTo>
                    <a:pt x="1630692" y="1218884"/>
                  </a:lnTo>
                  <a:lnTo>
                    <a:pt x="1570885" y="646806"/>
                  </a:lnTo>
                  <a:lnTo>
                    <a:pt x="1568150" y="567975"/>
                  </a:lnTo>
                  <a:lnTo>
                    <a:pt x="1555964" y="460672"/>
                  </a:lnTo>
                  <a:lnTo>
                    <a:pt x="1542287" y="358715"/>
                  </a:lnTo>
                  <a:lnTo>
                    <a:pt x="1532838" y="294805"/>
                  </a:lnTo>
                  <a:lnTo>
                    <a:pt x="1523263" y="258125"/>
                  </a:lnTo>
                  <a:lnTo>
                    <a:pt x="1508343" y="220078"/>
                  </a:lnTo>
                  <a:lnTo>
                    <a:pt x="1487952" y="177928"/>
                  </a:lnTo>
                  <a:lnTo>
                    <a:pt x="1464949" y="131798"/>
                  </a:lnTo>
                  <a:lnTo>
                    <a:pt x="1445925" y="91015"/>
                  </a:lnTo>
                  <a:lnTo>
                    <a:pt x="1436351" y="59807"/>
                  </a:lnTo>
                  <a:lnTo>
                    <a:pt x="1426902" y="31209"/>
                  </a:lnTo>
                  <a:lnTo>
                    <a:pt x="1413224" y="0"/>
                  </a:lnTo>
                  <a:lnTo>
                    <a:pt x="1122523" y="169846"/>
                  </a:lnTo>
                  <a:lnTo>
                    <a:pt x="1117052" y="191605"/>
                  </a:lnTo>
                  <a:lnTo>
                    <a:pt x="1106110" y="209261"/>
                  </a:lnTo>
                  <a:lnTo>
                    <a:pt x="1091189" y="228284"/>
                  </a:lnTo>
                  <a:lnTo>
                    <a:pt x="1070798" y="251411"/>
                  </a:lnTo>
                  <a:lnTo>
                    <a:pt x="1047671" y="278517"/>
                  </a:lnTo>
                  <a:lnTo>
                    <a:pt x="1021933" y="312461"/>
                  </a:lnTo>
                  <a:lnTo>
                    <a:pt x="993335" y="355979"/>
                  </a:lnTo>
                  <a:lnTo>
                    <a:pt x="962127" y="411683"/>
                  </a:lnTo>
                  <a:lnTo>
                    <a:pt x="918608" y="520478"/>
                  </a:lnTo>
                  <a:lnTo>
                    <a:pt x="911894" y="597816"/>
                  </a:lnTo>
                  <a:lnTo>
                    <a:pt x="928182" y="650909"/>
                  </a:lnTo>
                  <a:lnTo>
                    <a:pt x="953920" y="679382"/>
                  </a:lnTo>
                  <a:lnTo>
                    <a:pt x="971576" y="917240"/>
                  </a:lnTo>
                  <a:lnTo>
                    <a:pt x="981150" y="1127869"/>
                  </a:lnTo>
                  <a:close/>
                </a:path>
              </a:pathLst>
            </a:custGeom>
            <a:solidFill>
              <a:srgbClr val="000000"/>
            </a:solidFill>
            <a:ln w="2685" cap="flat">
              <a:solidFill>
                <a:srgbClr val="000000"/>
              </a:solidFill>
              <a:prstDash val="solid"/>
              <a:miter/>
            </a:ln>
          </p:spPr>
          <p:txBody>
            <a:bodyPr rtlCol="0" anchor="ctr"/>
            <a:lstStyle/>
            <a:p>
              <a:endParaRPr lang="en-US" dirty="0">
                <a:latin typeface="Helvetica Neue" panose="02000503000000020004"/>
              </a:endParaRPr>
            </a:p>
          </p:txBody>
        </p:sp>
        <p:sp>
          <p:nvSpPr>
            <p:cNvPr id="16" name="Freeform: Shape 15">
              <a:extLst>
                <a:ext uri="{FF2B5EF4-FFF2-40B4-BE49-F238E27FC236}">
                  <a16:creationId xmlns:a16="http://schemas.microsoft.com/office/drawing/2014/main" id="{7F60C4F5-2853-41AD-85F7-8A93D40920E7}"/>
                </a:ext>
              </a:extLst>
            </p:cNvPr>
            <p:cNvSpPr/>
            <p:nvPr/>
          </p:nvSpPr>
          <p:spPr>
            <a:xfrm>
              <a:off x="2080976" y="4944137"/>
              <a:ext cx="1471538" cy="322035"/>
            </a:xfrm>
            <a:custGeom>
              <a:avLst/>
              <a:gdLst>
                <a:gd name="connsiteX0" fmla="*/ 1471539 w 1471538"/>
                <a:gd name="connsiteY0" fmla="*/ 260861 h 322035"/>
                <a:gd name="connsiteX1" fmla="*/ 1471539 w 1471538"/>
                <a:gd name="connsiteY1" fmla="*/ 55703 h 322035"/>
                <a:gd name="connsiteX2" fmla="*/ 1334394 w 1471538"/>
                <a:gd name="connsiteY2" fmla="*/ 55703 h 322035"/>
                <a:gd name="connsiteX3" fmla="*/ 1328923 w 1471538"/>
                <a:gd name="connsiteY3" fmla="*/ 54336 h 322035"/>
                <a:gd name="connsiteX4" fmla="*/ 1327556 w 1471538"/>
                <a:gd name="connsiteY4" fmla="*/ 48865 h 322035"/>
                <a:gd name="connsiteX5" fmla="*/ 1328923 w 1471538"/>
                <a:gd name="connsiteY5" fmla="*/ 43394 h 322035"/>
                <a:gd name="connsiteX6" fmla="*/ 1334394 w 1471538"/>
                <a:gd name="connsiteY6" fmla="*/ 42151 h 322035"/>
                <a:gd name="connsiteX7" fmla="*/ 1471539 w 1471538"/>
                <a:gd name="connsiteY7" fmla="*/ 42151 h 322035"/>
                <a:gd name="connsiteX8" fmla="*/ 1468928 w 1471538"/>
                <a:gd name="connsiteY8" fmla="*/ 24370 h 322035"/>
                <a:gd name="connsiteX9" fmla="*/ 1460722 w 1471538"/>
                <a:gd name="connsiteY9" fmla="*/ 10817 h 322035"/>
                <a:gd name="connsiteX10" fmla="*/ 1443066 w 1471538"/>
                <a:gd name="connsiteY10" fmla="*/ 2735 h 322035"/>
                <a:gd name="connsiteX11" fmla="*/ 1415836 w 1471538"/>
                <a:gd name="connsiteY11" fmla="*/ 0 h 322035"/>
                <a:gd name="connsiteX12" fmla="*/ 32577 w 1471538"/>
                <a:gd name="connsiteY12" fmla="*/ 0 h 322035"/>
                <a:gd name="connsiteX13" fmla="*/ 27106 w 1471538"/>
                <a:gd name="connsiteY13" fmla="*/ 1368 h 322035"/>
                <a:gd name="connsiteX14" fmla="*/ 16288 w 1471538"/>
                <a:gd name="connsiteY14" fmla="*/ 5347 h 322035"/>
                <a:gd name="connsiteX15" fmla="*/ 5347 w 1471538"/>
                <a:gd name="connsiteY15" fmla="*/ 13553 h 322035"/>
                <a:gd name="connsiteX16" fmla="*/ 0 w 1471538"/>
                <a:gd name="connsiteY16" fmla="*/ 28473 h 322035"/>
                <a:gd name="connsiteX17" fmla="*/ 0 w 1471538"/>
                <a:gd name="connsiteY17" fmla="*/ 322035 h 322035"/>
                <a:gd name="connsiteX18" fmla="*/ 1421307 w 1471538"/>
                <a:gd name="connsiteY18" fmla="*/ 322035 h 322035"/>
                <a:gd name="connsiteX19" fmla="*/ 1428145 w 1471538"/>
                <a:gd name="connsiteY19" fmla="*/ 320667 h 322035"/>
                <a:gd name="connsiteX20" fmla="*/ 1444433 w 1471538"/>
                <a:gd name="connsiteY20" fmla="*/ 313829 h 322035"/>
                <a:gd name="connsiteX21" fmla="*/ 1460722 w 1471538"/>
                <a:gd name="connsiteY21" fmla="*/ 301644 h 322035"/>
                <a:gd name="connsiteX22" fmla="*/ 1471539 w 1471538"/>
                <a:gd name="connsiteY22" fmla="*/ 274414 h 322035"/>
                <a:gd name="connsiteX23" fmla="*/ 1334394 w 1471538"/>
                <a:gd name="connsiteY23" fmla="*/ 274414 h 322035"/>
                <a:gd name="connsiteX24" fmla="*/ 1328923 w 1471538"/>
                <a:gd name="connsiteY24" fmla="*/ 273046 h 322035"/>
                <a:gd name="connsiteX25" fmla="*/ 1327556 w 1471538"/>
                <a:gd name="connsiteY25" fmla="*/ 269067 h 322035"/>
                <a:gd name="connsiteX26" fmla="*/ 1328923 w 1471538"/>
                <a:gd name="connsiteY26" fmla="*/ 262229 h 322035"/>
                <a:gd name="connsiteX27" fmla="*/ 1331659 w 1471538"/>
                <a:gd name="connsiteY27" fmla="*/ 260861 h 322035"/>
                <a:gd name="connsiteX28" fmla="*/ 1471539 w 1471538"/>
                <a:gd name="connsiteY28" fmla="*/ 260861 h 32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71538" h="322035">
                  <a:moveTo>
                    <a:pt x="1471539" y="260861"/>
                  </a:moveTo>
                  <a:lnTo>
                    <a:pt x="1471539" y="55703"/>
                  </a:lnTo>
                  <a:lnTo>
                    <a:pt x="1334394" y="55703"/>
                  </a:lnTo>
                  <a:lnTo>
                    <a:pt x="1328923" y="54336"/>
                  </a:lnTo>
                  <a:lnTo>
                    <a:pt x="1327556" y="48865"/>
                  </a:lnTo>
                  <a:lnTo>
                    <a:pt x="1328923" y="43394"/>
                  </a:lnTo>
                  <a:lnTo>
                    <a:pt x="1334394" y="42151"/>
                  </a:lnTo>
                  <a:lnTo>
                    <a:pt x="1471539" y="42151"/>
                  </a:lnTo>
                  <a:lnTo>
                    <a:pt x="1468928" y="24370"/>
                  </a:lnTo>
                  <a:lnTo>
                    <a:pt x="1460722" y="10817"/>
                  </a:lnTo>
                  <a:lnTo>
                    <a:pt x="1443066" y="2735"/>
                  </a:lnTo>
                  <a:lnTo>
                    <a:pt x="1415836" y="0"/>
                  </a:lnTo>
                  <a:lnTo>
                    <a:pt x="32577" y="0"/>
                  </a:lnTo>
                  <a:lnTo>
                    <a:pt x="27106" y="1368"/>
                  </a:lnTo>
                  <a:lnTo>
                    <a:pt x="16288" y="5347"/>
                  </a:lnTo>
                  <a:lnTo>
                    <a:pt x="5347" y="13553"/>
                  </a:lnTo>
                  <a:lnTo>
                    <a:pt x="0" y="28473"/>
                  </a:lnTo>
                  <a:lnTo>
                    <a:pt x="0" y="322035"/>
                  </a:lnTo>
                  <a:lnTo>
                    <a:pt x="1421307" y="322035"/>
                  </a:lnTo>
                  <a:lnTo>
                    <a:pt x="1428145" y="320667"/>
                  </a:lnTo>
                  <a:lnTo>
                    <a:pt x="1444433" y="313829"/>
                  </a:lnTo>
                  <a:lnTo>
                    <a:pt x="1460722" y="301644"/>
                  </a:lnTo>
                  <a:lnTo>
                    <a:pt x="1471539" y="274414"/>
                  </a:lnTo>
                  <a:lnTo>
                    <a:pt x="1334394" y="274414"/>
                  </a:lnTo>
                  <a:lnTo>
                    <a:pt x="1328923" y="273046"/>
                  </a:lnTo>
                  <a:lnTo>
                    <a:pt x="1327556" y="269067"/>
                  </a:lnTo>
                  <a:lnTo>
                    <a:pt x="1328923" y="262229"/>
                  </a:lnTo>
                  <a:lnTo>
                    <a:pt x="1331659" y="260861"/>
                  </a:lnTo>
                  <a:lnTo>
                    <a:pt x="1471539" y="260861"/>
                  </a:lnTo>
                  <a:close/>
                </a:path>
              </a:pathLst>
            </a:custGeom>
            <a:solidFill>
              <a:srgbClr val="000000"/>
            </a:solidFill>
            <a:ln w="2685" cap="flat">
              <a:solidFill>
                <a:srgbClr val="000000"/>
              </a:solidFill>
              <a:prstDash val="solid"/>
              <a:miter/>
            </a:ln>
          </p:spPr>
          <p:txBody>
            <a:bodyPr rtlCol="0" anchor="ctr"/>
            <a:lstStyle/>
            <a:p>
              <a:endParaRPr lang="en-US" dirty="0">
                <a:latin typeface="Helvetica Neue" panose="02000503000000020004"/>
              </a:endParaRPr>
            </a:p>
          </p:txBody>
        </p:sp>
        <p:sp>
          <p:nvSpPr>
            <p:cNvPr id="17" name="Freeform: Shape 16">
              <a:extLst>
                <a:ext uri="{FF2B5EF4-FFF2-40B4-BE49-F238E27FC236}">
                  <a16:creationId xmlns:a16="http://schemas.microsoft.com/office/drawing/2014/main" id="{E9CA783A-1904-4252-A01F-249F60721F70}"/>
                </a:ext>
              </a:extLst>
            </p:cNvPr>
            <p:cNvSpPr/>
            <p:nvPr/>
          </p:nvSpPr>
          <p:spPr>
            <a:xfrm>
              <a:off x="2026640" y="3586616"/>
              <a:ext cx="1358764" cy="1208066"/>
            </a:xfrm>
            <a:custGeom>
              <a:avLst/>
              <a:gdLst>
                <a:gd name="connsiteX0" fmla="*/ 1129112 w 1358764"/>
                <a:gd name="connsiteY0" fmla="*/ 1208067 h 1208066"/>
                <a:gd name="connsiteX1" fmla="*/ 1141422 w 1358764"/>
                <a:gd name="connsiteY1" fmla="*/ 1197125 h 1208066"/>
                <a:gd name="connsiteX2" fmla="*/ 1157710 w 1358764"/>
                <a:gd name="connsiteY2" fmla="*/ 1184940 h 1208066"/>
                <a:gd name="connsiteX3" fmla="*/ 1176734 w 1358764"/>
                <a:gd name="connsiteY3" fmla="*/ 1170019 h 1208066"/>
                <a:gd name="connsiteX4" fmla="*/ 1197125 w 1358764"/>
                <a:gd name="connsiteY4" fmla="*/ 1152363 h 1208066"/>
                <a:gd name="connsiteX5" fmla="*/ 1217517 w 1358764"/>
                <a:gd name="connsiteY5" fmla="*/ 1135951 h 1208066"/>
                <a:gd name="connsiteX6" fmla="*/ 1236540 w 1358764"/>
                <a:gd name="connsiteY6" fmla="*/ 1119663 h 1208066"/>
                <a:gd name="connsiteX7" fmla="*/ 1252829 w 1358764"/>
                <a:gd name="connsiteY7" fmla="*/ 1104742 h 1208066"/>
                <a:gd name="connsiteX8" fmla="*/ 1265014 w 1358764"/>
                <a:gd name="connsiteY8" fmla="*/ 1095292 h 1208066"/>
                <a:gd name="connsiteX9" fmla="*/ 1279934 w 1358764"/>
                <a:gd name="connsiteY9" fmla="*/ 1087086 h 1208066"/>
                <a:gd name="connsiteX10" fmla="*/ 1314003 w 1358764"/>
                <a:gd name="connsiteY10" fmla="*/ 1069430 h 1208066"/>
                <a:gd name="connsiteX11" fmla="*/ 1335638 w 1358764"/>
                <a:gd name="connsiteY11" fmla="*/ 1061224 h 1208066"/>
                <a:gd name="connsiteX12" fmla="*/ 1358765 w 1358764"/>
                <a:gd name="connsiteY12" fmla="*/ 1054510 h 1208066"/>
                <a:gd name="connsiteX13" fmla="*/ 1058489 w 1358764"/>
                <a:gd name="connsiteY13" fmla="*/ 0 h 1208066"/>
                <a:gd name="connsiteX14" fmla="*/ 841022 w 1358764"/>
                <a:gd name="connsiteY14" fmla="*/ 52968 h 1208066"/>
                <a:gd name="connsiteX15" fmla="*/ 818019 w 1358764"/>
                <a:gd name="connsiteY15" fmla="*/ 62542 h 1208066"/>
                <a:gd name="connsiteX16" fmla="*/ 796260 w 1358764"/>
                <a:gd name="connsiteY16" fmla="*/ 73359 h 1208066"/>
                <a:gd name="connsiteX17" fmla="*/ 777236 w 1358764"/>
                <a:gd name="connsiteY17" fmla="*/ 88280 h 1208066"/>
                <a:gd name="connsiteX18" fmla="*/ 763559 w 1358764"/>
                <a:gd name="connsiteY18" fmla="*/ 107304 h 1208066"/>
                <a:gd name="connsiteX19" fmla="*/ 682118 w 1358764"/>
                <a:gd name="connsiteY19" fmla="*/ 252779 h 1208066"/>
                <a:gd name="connsiteX20" fmla="*/ 680750 w 1358764"/>
                <a:gd name="connsiteY20" fmla="*/ 255514 h 1208066"/>
                <a:gd name="connsiteX21" fmla="*/ 675279 w 1358764"/>
                <a:gd name="connsiteY21" fmla="*/ 264964 h 1208066"/>
                <a:gd name="connsiteX22" fmla="*/ 664462 w 1358764"/>
                <a:gd name="connsiteY22" fmla="*/ 277149 h 1208066"/>
                <a:gd name="connsiteX23" fmla="*/ 650785 w 1358764"/>
                <a:gd name="connsiteY23" fmla="*/ 293562 h 1208066"/>
                <a:gd name="connsiteX24" fmla="*/ 631761 w 1358764"/>
                <a:gd name="connsiteY24" fmla="*/ 313953 h 1208066"/>
                <a:gd name="connsiteX25" fmla="*/ 607391 w 1358764"/>
                <a:gd name="connsiteY25" fmla="*/ 331609 h 1208066"/>
                <a:gd name="connsiteX26" fmla="*/ 578793 w 1358764"/>
                <a:gd name="connsiteY26" fmla="*/ 350633 h 1208066"/>
                <a:gd name="connsiteX27" fmla="*/ 543481 w 1358764"/>
                <a:gd name="connsiteY27" fmla="*/ 366921 h 1208066"/>
                <a:gd name="connsiteX28" fmla="*/ 0 w 1358764"/>
                <a:gd name="connsiteY28" fmla="*/ 547584 h 1208066"/>
                <a:gd name="connsiteX29" fmla="*/ 0 w 1358764"/>
                <a:gd name="connsiteY29" fmla="*/ 926690 h 1208066"/>
                <a:gd name="connsiteX30" fmla="*/ 8082 w 1358764"/>
                <a:gd name="connsiteY30" fmla="*/ 963370 h 1208066"/>
                <a:gd name="connsiteX31" fmla="*/ 31209 w 1358764"/>
                <a:gd name="connsiteY31" fmla="*/ 1047671 h 1208066"/>
                <a:gd name="connsiteX32" fmla="*/ 59682 w 1358764"/>
                <a:gd name="connsiteY32" fmla="*/ 1135951 h 1208066"/>
                <a:gd name="connsiteX33" fmla="*/ 84177 w 1358764"/>
                <a:gd name="connsiteY33" fmla="*/ 1182205 h 1208066"/>
                <a:gd name="connsiteX34" fmla="*/ 97730 w 1358764"/>
                <a:gd name="connsiteY34" fmla="*/ 1187675 h 1208066"/>
                <a:gd name="connsiteX35" fmla="*/ 116753 w 1358764"/>
                <a:gd name="connsiteY35" fmla="*/ 1193022 h 1208066"/>
                <a:gd name="connsiteX36" fmla="*/ 143983 w 1358764"/>
                <a:gd name="connsiteY36" fmla="*/ 1197125 h 1208066"/>
                <a:gd name="connsiteX37" fmla="*/ 177928 w 1358764"/>
                <a:gd name="connsiteY37" fmla="*/ 1199860 h 1208066"/>
                <a:gd name="connsiteX38" fmla="*/ 213239 w 1358764"/>
                <a:gd name="connsiteY38" fmla="*/ 1202596 h 1208066"/>
                <a:gd name="connsiteX39" fmla="*/ 254022 w 1358764"/>
                <a:gd name="connsiteY39" fmla="*/ 1205331 h 1208066"/>
                <a:gd name="connsiteX40" fmla="*/ 296173 w 1358764"/>
                <a:gd name="connsiteY40" fmla="*/ 1205331 h 1208066"/>
                <a:gd name="connsiteX41" fmla="*/ 341059 w 1358764"/>
                <a:gd name="connsiteY41" fmla="*/ 1205331 h 1208066"/>
                <a:gd name="connsiteX42" fmla="*/ 745903 w 1358764"/>
                <a:gd name="connsiteY42" fmla="*/ 1208067 h 1208066"/>
                <a:gd name="connsiteX43" fmla="*/ 1129112 w 1358764"/>
                <a:gd name="connsiteY43" fmla="*/ 1208067 h 1208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358764" h="1208066">
                  <a:moveTo>
                    <a:pt x="1129112" y="1208067"/>
                  </a:moveTo>
                  <a:lnTo>
                    <a:pt x="1141422" y="1197125"/>
                  </a:lnTo>
                  <a:lnTo>
                    <a:pt x="1157710" y="1184940"/>
                  </a:lnTo>
                  <a:lnTo>
                    <a:pt x="1176734" y="1170019"/>
                  </a:lnTo>
                  <a:lnTo>
                    <a:pt x="1197125" y="1152363"/>
                  </a:lnTo>
                  <a:lnTo>
                    <a:pt x="1217517" y="1135951"/>
                  </a:lnTo>
                  <a:lnTo>
                    <a:pt x="1236540" y="1119663"/>
                  </a:lnTo>
                  <a:lnTo>
                    <a:pt x="1252829" y="1104742"/>
                  </a:lnTo>
                  <a:lnTo>
                    <a:pt x="1265014" y="1095292"/>
                  </a:lnTo>
                  <a:lnTo>
                    <a:pt x="1279934" y="1087086"/>
                  </a:lnTo>
                  <a:lnTo>
                    <a:pt x="1314003" y="1069430"/>
                  </a:lnTo>
                  <a:lnTo>
                    <a:pt x="1335638" y="1061224"/>
                  </a:lnTo>
                  <a:lnTo>
                    <a:pt x="1358765" y="1054510"/>
                  </a:lnTo>
                  <a:lnTo>
                    <a:pt x="1058489" y="0"/>
                  </a:lnTo>
                  <a:lnTo>
                    <a:pt x="841022" y="52968"/>
                  </a:lnTo>
                  <a:lnTo>
                    <a:pt x="818019" y="62542"/>
                  </a:lnTo>
                  <a:lnTo>
                    <a:pt x="796260" y="73359"/>
                  </a:lnTo>
                  <a:lnTo>
                    <a:pt x="777236" y="88280"/>
                  </a:lnTo>
                  <a:lnTo>
                    <a:pt x="763559" y="107304"/>
                  </a:lnTo>
                  <a:lnTo>
                    <a:pt x="682118" y="252779"/>
                  </a:lnTo>
                  <a:lnTo>
                    <a:pt x="680750" y="255514"/>
                  </a:lnTo>
                  <a:lnTo>
                    <a:pt x="675279" y="264964"/>
                  </a:lnTo>
                  <a:lnTo>
                    <a:pt x="664462" y="277149"/>
                  </a:lnTo>
                  <a:lnTo>
                    <a:pt x="650785" y="293562"/>
                  </a:lnTo>
                  <a:lnTo>
                    <a:pt x="631761" y="313953"/>
                  </a:lnTo>
                  <a:lnTo>
                    <a:pt x="607391" y="331609"/>
                  </a:lnTo>
                  <a:lnTo>
                    <a:pt x="578793" y="350633"/>
                  </a:lnTo>
                  <a:lnTo>
                    <a:pt x="543481" y="366921"/>
                  </a:lnTo>
                  <a:lnTo>
                    <a:pt x="0" y="547584"/>
                  </a:lnTo>
                  <a:lnTo>
                    <a:pt x="0" y="926690"/>
                  </a:lnTo>
                  <a:lnTo>
                    <a:pt x="8082" y="963370"/>
                  </a:lnTo>
                  <a:lnTo>
                    <a:pt x="31209" y="1047671"/>
                  </a:lnTo>
                  <a:lnTo>
                    <a:pt x="59682" y="1135951"/>
                  </a:lnTo>
                  <a:lnTo>
                    <a:pt x="84177" y="1182205"/>
                  </a:lnTo>
                  <a:lnTo>
                    <a:pt x="97730" y="1187675"/>
                  </a:lnTo>
                  <a:lnTo>
                    <a:pt x="116753" y="1193022"/>
                  </a:lnTo>
                  <a:lnTo>
                    <a:pt x="143983" y="1197125"/>
                  </a:lnTo>
                  <a:lnTo>
                    <a:pt x="177928" y="1199860"/>
                  </a:lnTo>
                  <a:lnTo>
                    <a:pt x="213239" y="1202596"/>
                  </a:lnTo>
                  <a:lnTo>
                    <a:pt x="254022" y="1205331"/>
                  </a:lnTo>
                  <a:lnTo>
                    <a:pt x="296173" y="1205331"/>
                  </a:lnTo>
                  <a:lnTo>
                    <a:pt x="341059" y="1205331"/>
                  </a:lnTo>
                  <a:lnTo>
                    <a:pt x="745903" y="1208067"/>
                  </a:lnTo>
                  <a:lnTo>
                    <a:pt x="1129112" y="1208067"/>
                  </a:lnTo>
                  <a:close/>
                </a:path>
              </a:pathLst>
            </a:custGeom>
            <a:solidFill>
              <a:srgbClr val="000000"/>
            </a:solidFill>
            <a:ln w="2685" cap="flat">
              <a:solidFill>
                <a:srgbClr val="000000"/>
              </a:solidFill>
              <a:prstDash val="solid"/>
              <a:miter/>
            </a:ln>
          </p:spPr>
          <p:txBody>
            <a:bodyPr rtlCol="0" anchor="ctr"/>
            <a:lstStyle/>
            <a:p>
              <a:endParaRPr lang="en-US" dirty="0">
                <a:latin typeface="Helvetica Neue" panose="02000503000000020004"/>
              </a:endParaRPr>
            </a:p>
          </p:txBody>
        </p:sp>
        <p:sp>
          <p:nvSpPr>
            <p:cNvPr id="18" name="Freeform: Shape 17">
              <a:extLst>
                <a:ext uri="{FF2B5EF4-FFF2-40B4-BE49-F238E27FC236}">
                  <a16:creationId xmlns:a16="http://schemas.microsoft.com/office/drawing/2014/main" id="{039C60ED-AD51-435F-BC40-3304E979C755}"/>
                </a:ext>
              </a:extLst>
            </p:cNvPr>
            <p:cNvSpPr/>
            <p:nvPr/>
          </p:nvSpPr>
          <p:spPr>
            <a:xfrm>
              <a:off x="5778412" y="4952219"/>
              <a:ext cx="275781" cy="1291000"/>
            </a:xfrm>
            <a:custGeom>
              <a:avLst/>
              <a:gdLst>
                <a:gd name="connsiteX0" fmla="*/ 55703 w 275781"/>
                <a:gd name="connsiteY0" fmla="*/ 5471 h 1291000"/>
                <a:gd name="connsiteX1" fmla="*/ 105936 w 275781"/>
                <a:gd name="connsiteY1" fmla="*/ 0 h 1291000"/>
                <a:gd name="connsiteX2" fmla="*/ 104568 w 275781"/>
                <a:gd name="connsiteY2" fmla="*/ 74727 h 1291000"/>
                <a:gd name="connsiteX3" fmla="*/ 104568 w 275781"/>
                <a:gd name="connsiteY3" fmla="*/ 133166 h 1291000"/>
                <a:gd name="connsiteX4" fmla="*/ 104568 w 275781"/>
                <a:gd name="connsiteY4" fmla="*/ 183523 h 1291000"/>
                <a:gd name="connsiteX5" fmla="*/ 110039 w 275781"/>
                <a:gd name="connsiteY5" fmla="*/ 233755 h 1291000"/>
                <a:gd name="connsiteX6" fmla="*/ 119489 w 275781"/>
                <a:gd name="connsiteY6" fmla="*/ 293562 h 1291000"/>
                <a:gd name="connsiteX7" fmla="*/ 135901 w 275781"/>
                <a:gd name="connsiteY7" fmla="*/ 368289 h 1291000"/>
                <a:gd name="connsiteX8" fmla="*/ 160271 w 275781"/>
                <a:gd name="connsiteY8" fmla="*/ 470246 h 1291000"/>
                <a:gd name="connsiteX9" fmla="*/ 195583 w 275781"/>
                <a:gd name="connsiteY9" fmla="*/ 606147 h 1291000"/>
                <a:gd name="connsiteX10" fmla="*/ 234999 w 275781"/>
                <a:gd name="connsiteY10" fmla="*/ 750130 h 1291000"/>
                <a:gd name="connsiteX11" fmla="*/ 262229 w 275781"/>
                <a:gd name="connsiteY11" fmla="*/ 873722 h 1291000"/>
                <a:gd name="connsiteX12" fmla="*/ 275781 w 275781"/>
                <a:gd name="connsiteY12" fmla="*/ 979783 h 1291000"/>
                <a:gd name="connsiteX13" fmla="*/ 269067 w 275781"/>
                <a:gd name="connsiteY13" fmla="*/ 1068062 h 1291000"/>
                <a:gd name="connsiteX14" fmla="*/ 244572 w 275781"/>
                <a:gd name="connsiteY14" fmla="*/ 1138811 h 1291000"/>
                <a:gd name="connsiteX15" fmla="*/ 192972 w 275781"/>
                <a:gd name="connsiteY15" fmla="*/ 1199861 h 1291000"/>
                <a:gd name="connsiteX16" fmla="*/ 115510 w 275781"/>
                <a:gd name="connsiteY16" fmla="*/ 1250217 h 1291000"/>
                <a:gd name="connsiteX17" fmla="*/ 5346 w 275781"/>
                <a:gd name="connsiteY17" fmla="*/ 1291000 h 1291000"/>
                <a:gd name="connsiteX18" fmla="*/ 0 w 275781"/>
                <a:gd name="connsiteY18" fmla="*/ 1248850 h 1291000"/>
                <a:gd name="connsiteX19" fmla="*/ 50232 w 275781"/>
                <a:gd name="connsiteY19" fmla="*/ 1218884 h 1291000"/>
                <a:gd name="connsiteX20" fmla="*/ 153557 w 275781"/>
                <a:gd name="connsiteY20" fmla="*/ 1167284 h 1291000"/>
                <a:gd name="connsiteX21" fmla="*/ 205158 w 275781"/>
                <a:gd name="connsiteY21" fmla="*/ 1072165 h 1291000"/>
                <a:gd name="connsiteX22" fmla="*/ 217342 w 275781"/>
                <a:gd name="connsiteY22" fmla="*/ 948574 h 1291000"/>
                <a:gd name="connsiteX23" fmla="*/ 201054 w 275781"/>
                <a:gd name="connsiteY23" fmla="*/ 809937 h 1291000"/>
                <a:gd name="connsiteX24" fmla="*/ 169846 w 275781"/>
                <a:gd name="connsiteY24" fmla="*/ 671300 h 1291000"/>
                <a:gd name="connsiteX25" fmla="*/ 129063 w 275781"/>
                <a:gd name="connsiteY25" fmla="*/ 542238 h 1291000"/>
                <a:gd name="connsiteX26" fmla="*/ 93750 w 275781"/>
                <a:gd name="connsiteY26" fmla="*/ 443016 h 1291000"/>
                <a:gd name="connsiteX27" fmla="*/ 74727 w 275781"/>
                <a:gd name="connsiteY27" fmla="*/ 381842 h 1291000"/>
                <a:gd name="connsiteX28" fmla="*/ 63785 w 275781"/>
                <a:gd name="connsiteY28" fmla="*/ 281377 h 1291000"/>
                <a:gd name="connsiteX29" fmla="*/ 57071 w 275781"/>
                <a:gd name="connsiteY29" fmla="*/ 156293 h 1291000"/>
                <a:gd name="connsiteX30" fmla="*/ 55703 w 275781"/>
                <a:gd name="connsiteY30" fmla="*/ 50357 h 1291000"/>
                <a:gd name="connsiteX31" fmla="*/ 55703 w 275781"/>
                <a:gd name="connsiteY31" fmla="*/ 5471 h 12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5781" h="1291000">
                  <a:moveTo>
                    <a:pt x="55703" y="5471"/>
                  </a:moveTo>
                  <a:lnTo>
                    <a:pt x="105936" y="0"/>
                  </a:lnTo>
                  <a:lnTo>
                    <a:pt x="104568" y="74727"/>
                  </a:lnTo>
                  <a:lnTo>
                    <a:pt x="104568" y="133166"/>
                  </a:lnTo>
                  <a:lnTo>
                    <a:pt x="104568" y="183523"/>
                  </a:lnTo>
                  <a:lnTo>
                    <a:pt x="110039" y="233755"/>
                  </a:lnTo>
                  <a:lnTo>
                    <a:pt x="119489" y="293562"/>
                  </a:lnTo>
                  <a:lnTo>
                    <a:pt x="135901" y="368289"/>
                  </a:lnTo>
                  <a:lnTo>
                    <a:pt x="160271" y="470246"/>
                  </a:lnTo>
                  <a:lnTo>
                    <a:pt x="195583" y="606147"/>
                  </a:lnTo>
                  <a:lnTo>
                    <a:pt x="234999" y="750130"/>
                  </a:lnTo>
                  <a:lnTo>
                    <a:pt x="262229" y="873722"/>
                  </a:lnTo>
                  <a:lnTo>
                    <a:pt x="275781" y="979783"/>
                  </a:lnTo>
                  <a:lnTo>
                    <a:pt x="269067" y="1068062"/>
                  </a:lnTo>
                  <a:lnTo>
                    <a:pt x="244572" y="1138811"/>
                  </a:lnTo>
                  <a:lnTo>
                    <a:pt x="192972" y="1199861"/>
                  </a:lnTo>
                  <a:lnTo>
                    <a:pt x="115510" y="1250217"/>
                  </a:lnTo>
                  <a:lnTo>
                    <a:pt x="5346" y="1291000"/>
                  </a:lnTo>
                  <a:lnTo>
                    <a:pt x="0" y="1248850"/>
                  </a:lnTo>
                  <a:lnTo>
                    <a:pt x="50232" y="1218884"/>
                  </a:lnTo>
                  <a:lnTo>
                    <a:pt x="153557" y="1167284"/>
                  </a:lnTo>
                  <a:lnTo>
                    <a:pt x="205158" y="1072165"/>
                  </a:lnTo>
                  <a:lnTo>
                    <a:pt x="217342" y="948574"/>
                  </a:lnTo>
                  <a:lnTo>
                    <a:pt x="201054" y="809937"/>
                  </a:lnTo>
                  <a:lnTo>
                    <a:pt x="169846" y="671300"/>
                  </a:lnTo>
                  <a:lnTo>
                    <a:pt x="129063" y="542238"/>
                  </a:lnTo>
                  <a:lnTo>
                    <a:pt x="93750" y="443016"/>
                  </a:lnTo>
                  <a:lnTo>
                    <a:pt x="74727" y="381842"/>
                  </a:lnTo>
                  <a:lnTo>
                    <a:pt x="63785" y="281377"/>
                  </a:lnTo>
                  <a:lnTo>
                    <a:pt x="57071" y="156293"/>
                  </a:lnTo>
                  <a:lnTo>
                    <a:pt x="55703" y="50357"/>
                  </a:lnTo>
                  <a:lnTo>
                    <a:pt x="55703" y="5471"/>
                  </a:lnTo>
                  <a:close/>
                </a:path>
              </a:pathLst>
            </a:custGeom>
            <a:solidFill>
              <a:srgbClr val="000000"/>
            </a:solidFill>
            <a:ln w="2685" cap="flat">
              <a:solidFill>
                <a:srgbClr val="000000"/>
              </a:solidFill>
              <a:prstDash val="solid"/>
              <a:miter/>
            </a:ln>
          </p:spPr>
          <p:txBody>
            <a:bodyPr rtlCol="0" anchor="ctr"/>
            <a:lstStyle/>
            <a:p>
              <a:endParaRPr lang="en-US" dirty="0">
                <a:latin typeface="Helvetica Neue" panose="02000503000000020004"/>
              </a:endParaRPr>
            </a:p>
          </p:txBody>
        </p:sp>
        <p:sp>
          <p:nvSpPr>
            <p:cNvPr id="19" name="Freeform: Shape 18">
              <a:extLst>
                <a:ext uri="{FF2B5EF4-FFF2-40B4-BE49-F238E27FC236}">
                  <a16:creationId xmlns:a16="http://schemas.microsoft.com/office/drawing/2014/main" id="{3933F24C-2EC3-4824-AA75-645C0D6EF4CA}"/>
                </a:ext>
              </a:extLst>
            </p:cNvPr>
            <p:cNvSpPr/>
            <p:nvPr/>
          </p:nvSpPr>
          <p:spPr>
            <a:xfrm>
              <a:off x="4673670" y="5824698"/>
              <a:ext cx="1288140" cy="489145"/>
            </a:xfrm>
            <a:custGeom>
              <a:avLst/>
              <a:gdLst>
                <a:gd name="connsiteX0" fmla="*/ 1050407 w 1288140"/>
                <a:gd name="connsiteY0" fmla="*/ 0 h 489145"/>
                <a:gd name="connsiteX1" fmla="*/ 0 w 1288140"/>
                <a:gd name="connsiteY1" fmla="*/ 411683 h 489145"/>
                <a:gd name="connsiteX2" fmla="*/ 3979 w 1288140"/>
                <a:gd name="connsiteY2" fmla="*/ 413050 h 489145"/>
                <a:gd name="connsiteX3" fmla="*/ 9450 w 1288140"/>
                <a:gd name="connsiteY3" fmla="*/ 418521 h 489145"/>
                <a:gd name="connsiteX4" fmla="*/ 20391 w 1288140"/>
                <a:gd name="connsiteY4" fmla="*/ 425236 h 489145"/>
                <a:gd name="connsiteX5" fmla="*/ 23002 w 1288140"/>
                <a:gd name="connsiteY5" fmla="*/ 429339 h 489145"/>
                <a:gd name="connsiteX6" fmla="*/ 28473 w 1288140"/>
                <a:gd name="connsiteY6" fmla="*/ 432074 h 489145"/>
                <a:gd name="connsiteX7" fmla="*/ 42026 w 1288140"/>
                <a:gd name="connsiteY7" fmla="*/ 440156 h 489145"/>
                <a:gd name="connsiteX8" fmla="*/ 52968 w 1288140"/>
                <a:gd name="connsiteY8" fmla="*/ 441524 h 489145"/>
                <a:gd name="connsiteX9" fmla="*/ 63785 w 1288140"/>
                <a:gd name="connsiteY9" fmla="*/ 436177 h 489145"/>
                <a:gd name="connsiteX10" fmla="*/ 80074 w 1288140"/>
                <a:gd name="connsiteY10" fmla="*/ 426603 h 489145"/>
                <a:gd name="connsiteX11" fmla="*/ 100465 w 1288140"/>
                <a:gd name="connsiteY11" fmla="*/ 413050 h 489145"/>
                <a:gd name="connsiteX12" fmla="*/ 133166 w 1288140"/>
                <a:gd name="connsiteY12" fmla="*/ 395394 h 489145"/>
                <a:gd name="connsiteX13" fmla="*/ 179295 w 1288140"/>
                <a:gd name="connsiteY13" fmla="*/ 381717 h 489145"/>
                <a:gd name="connsiteX14" fmla="*/ 240469 w 1288140"/>
                <a:gd name="connsiteY14" fmla="*/ 365429 h 489145"/>
                <a:gd name="connsiteX15" fmla="*/ 303011 w 1288140"/>
                <a:gd name="connsiteY15" fmla="*/ 354612 h 489145"/>
                <a:gd name="connsiteX16" fmla="*/ 350509 w 1288140"/>
                <a:gd name="connsiteY16" fmla="*/ 349141 h 489145"/>
                <a:gd name="connsiteX17" fmla="*/ 388556 w 1288140"/>
                <a:gd name="connsiteY17" fmla="*/ 346405 h 489145"/>
                <a:gd name="connsiteX18" fmla="*/ 422624 w 1288140"/>
                <a:gd name="connsiteY18" fmla="*/ 349141 h 489145"/>
                <a:gd name="connsiteX19" fmla="*/ 455201 w 1288140"/>
                <a:gd name="connsiteY19" fmla="*/ 354612 h 489145"/>
                <a:gd name="connsiteX20" fmla="*/ 495984 w 1288140"/>
                <a:gd name="connsiteY20" fmla="*/ 362818 h 489145"/>
                <a:gd name="connsiteX21" fmla="*/ 550320 w 1288140"/>
                <a:gd name="connsiteY21" fmla="*/ 373635 h 489145"/>
                <a:gd name="connsiteX22" fmla="*/ 620943 w 1288140"/>
                <a:gd name="connsiteY22" fmla="*/ 385820 h 489145"/>
                <a:gd name="connsiteX23" fmla="*/ 642703 w 1288140"/>
                <a:gd name="connsiteY23" fmla="*/ 489145 h 489145"/>
                <a:gd name="connsiteX24" fmla="*/ 839778 w 1288140"/>
                <a:gd name="connsiteY24" fmla="*/ 489145 h 489145"/>
                <a:gd name="connsiteX25" fmla="*/ 815284 w 1288140"/>
                <a:gd name="connsiteY25" fmla="*/ 395394 h 489145"/>
                <a:gd name="connsiteX26" fmla="*/ 892746 w 1288140"/>
                <a:gd name="connsiteY26" fmla="*/ 395394 h 489145"/>
                <a:gd name="connsiteX27" fmla="*/ 914505 w 1288140"/>
                <a:gd name="connsiteY27" fmla="*/ 489145 h 489145"/>
                <a:gd name="connsiteX28" fmla="*/ 1110089 w 1288140"/>
                <a:gd name="connsiteY28" fmla="*/ 489145 h 489145"/>
                <a:gd name="connsiteX29" fmla="*/ 1085719 w 1288140"/>
                <a:gd name="connsiteY29" fmla="*/ 360083 h 489145"/>
                <a:gd name="connsiteX30" fmla="*/ 1102007 w 1288140"/>
                <a:gd name="connsiteY30" fmla="*/ 354612 h 489145"/>
                <a:gd name="connsiteX31" fmla="*/ 1123766 w 1288140"/>
                <a:gd name="connsiteY31" fmla="*/ 343670 h 489145"/>
                <a:gd name="connsiteX32" fmla="*/ 1148136 w 1288140"/>
                <a:gd name="connsiteY32" fmla="*/ 326014 h 489145"/>
                <a:gd name="connsiteX33" fmla="*/ 1173998 w 1288140"/>
                <a:gd name="connsiteY33" fmla="*/ 303012 h 489145"/>
                <a:gd name="connsiteX34" fmla="*/ 1201228 w 1288140"/>
                <a:gd name="connsiteY34" fmla="*/ 277149 h 489145"/>
                <a:gd name="connsiteX35" fmla="*/ 1225599 w 1288140"/>
                <a:gd name="connsiteY35" fmla="*/ 247308 h 489145"/>
                <a:gd name="connsiteX36" fmla="*/ 1247358 w 1288140"/>
                <a:gd name="connsiteY36" fmla="*/ 215975 h 489145"/>
                <a:gd name="connsiteX37" fmla="*/ 1266382 w 1288140"/>
                <a:gd name="connsiteY37" fmla="*/ 183398 h 489145"/>
                <a:gd name="connsiteX38" fmla="*/ 1280059 w 1288140"/>
                <a:gd name="connsiteY38" fmla="*/ 150822 h 489145"/>
                <a:gd name="connsiteX39" fmla="*/ 1288141 w 1288140"/>
                <a:gd name="connsiteY39" fmla="*/ 119489 h 489145"/>
                <a:gd name="connsiteX40" fmla="*/ 1288141 w 1288140"/>
                <a:gd name="connsiteY40" fmla="*/ 91015 h 489145"/>
                <a:gd name="connsiteX41" fmla="*/ 1278691 w 1288140"/>
                <a:gd name="connsiteY41" fmla="*/ 62418 h 489145"/>
                <a:gd name="connsiteX42" fmla="*/ 1258300 w 1288140"/>
                <a:gd name="connsiteY42" fmla="*/ 40659 h 489145"/>
                <a:gd name="connsiteX43" fmla="*/ 1226966 w 1288140"/>
                <a:gd name="connsiteY43" fmla="*/ 23003 h 489145"/>
                <a:gd name="connsiteX44" fmla="*/ 1183572 w 1288140"/>
                <a:gd name="connsiteY44" fmla="*/ 10818 h 489145"/>
                <a:gd name="connsiteX45" fmla="*/ 1123766 w 1288140"/>
                <a:gd name="connsiteY45" fmla="*/ 5347 h 489145"/>
                <a:gd name="connsiteX46" fmla="*/ 1050407 w 1288140"/>
                <a:gd name="connsiteY46" fmla="*/ 0 h 48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288140" h="489145">
                  <a:moveTo>
                    <a:pt x="1050407" y="0"/>
                  </a:moveTo>
                  <a:lnTo>
                    <a:pt x="0" y="411683"/>
                  </a:lnTo>
                  <a:lnTo>
                    <a:pt x="3979" y="413050"/>
                  </a:lnTo>
                  <a:lnTo>
                    <a:pt x="9450" y="418521"/>
                  </a:lnTo>
                  <a:lnTo>
                    <a:pt x="20391" y="425236"/>
                  </a:lnTo>
                  <a:lnTo>
                    <a:pt x="23002" y="429339"/>
                  </a:lnTo>
                  <a:lnTo>
                    <a:pt x="28473" y="432074"/>
                  </a:lnTo>
                  <a:lnTo>
                    <a:pt x="42026" y="440156"/>
                  </a:lnTo>
                  <a:lnTo>
                    <a:pt x="52968" y="441524"/>
                  </a:lnTo>
                  <a:lnTo>
                    <a:pt x="63785" y="436177"/>
                  </a:lnTo>
                  <a:lnTo>
                    <a:pt x="80074" y="426603"/>
                  </a:lnTo>
                  <a:lnTo>
                    <a:pt x="100465" y="413050"/>
                  </a:lnTo>
                  <a:lnTo>
                    <a:pt x="133166" y="395394"/>
                  </a:lnTo>
                  <a:lnTo>
                    <a:pt x="179295" y="381717"/>
                  </a:lnTo>
                  <a:lnTo>
                    <a:pt x="240469" y="365429"/>
                  </a:lnTo>
                  <a:lnTo>
                    <a:pt x="303011" y="354612"/>
                  </a:lnTo>
                  <a:lnTo>
                    <a:pt x="350509" y="349141"/>
                  </a:lnTo>
                  <a:lnTo>
                    <a:pt x="388556" y="346405"/>
                  </a:lnTo>
                  <a:lnTo>
                    <a:pt x="422624" y="349141"/>
                  </a:lnTo>
                  <a:lnTo>
                    <a:pt x="455201" y="354612"/>
                  </a:lnTo>
                  <a:lnTo>
                    <a:pt x="495984" y="362818"/>
                  </a:lnTo>
                  <a:lnTo>
                    <a:pt x="550320" y="373635"/>
                  </a:lnTo>
                  <a:lnTo>
                    <a:pt x="620943" y="385820"/>
                  </a:lnTo>
                  <a:lnTo>
                    <a:pt x="642703" y="489145"/>
                  </a:lnTo>
                  <a:lnTo>
                    <a:pt x="839778" y="489145"/>
                  </a:lnTo>
                  <a:lnTo>
                    <a:pt x="815284" y="395394"/>
                  </a:lnTo>
                  <a:lnTo>
                    <a:pt x="892746" y="395394"/>
                  </a:lnTo>
                  <a:lnTo>
                    <a:pt x="914505" y="489145"/>
                  </a:lnTo>
                  <a:lnTo>
                    <a:pt x="1110089" y="489145"/>
                  </a:lnTo>
                  <a:lnTo>
                    <a:pt x="1085719" y="360083"/>
                  </a:lnTo>
                  <a:lnTo>
                    <a:pt x="1102007" y="354612"/>
                  </a:lnTo>
                  <a:lnTo>
                    <a:pt x="1123766" y="343670"/>
                  </a:lnTo>
                  <a:lnTo>
                    <a:pt x="1148136" y="326014"/>
                  </a:lnTo>
                  <a:lnTo>
                    <a:pt x="1173998" y="303012"/>
                  </a:lnTo>
                  <a:lnTo>
                    <a:pt x="1201228" y="277149"/>
                  </a:lnTo>
                  <a:lnTo>
                    <a:pt x="1225599" y="247308"/>
                  </a:lnTo>
                  <a:lnTo>
                    <a:pt x="1247358" y="215975"/>
                  </a:lnTo>
                  <a:lnTo>
                    <a:pt x="1266382" y="183398"/>
                  </a:lnTo>
                  <a:lnTo>
                    <a:pt x="1280059" y="150822"/>
                  </a:lnTo>
                  <a:lnTo>
                    <a:pt x="1288141" y="119489"/>
                  </a:lnTo>
                  <a:lnTo>
                    <a:pt x="1288141" y="91015"/>
                  </a:lnTo>
                  <a:lnTo>
                    <a:pt x="1278691" y="62418"/>
                  </a:lnTo>
                  <a:lnTo>
                    <a:pt x="1258300" y="40659"/>
                  </a:lnTo>
                  <a:lnTo>
                    <a:pt x="1226966" y="23003"/>
                  </a:lnTo>
                  <a:lnTo>
                    <a:pt x="1183572" y="10818"/>
                  </a:lnTo>
                  <a:lnTo>
                    <a:pt x="1123766" y="5347"/>
                  </a:lnTo>
                  <a:lnTo>
                    <a:pt x="1050407" y="0"/>
                  </a:lnTo>
                  <a:close/>
                </a:path>
              </a:pathLst>
            </a:custGeom>
            <a:solidFill>
              <a:srgbClr val="000000"/>
            </a:solidFill>
            <a:ln w="2685" cap="flat">
              <a:solidFill>
                <a:srgbClr val="000000"/>
              </a:solidFill>
              <a:prstDash val="solid"/>
              <a:miter/>
            </a:ln>
          </p:spPr>
          <p:txBody>
            <a:bodyPr rtlCol="0" anchor="ctr"/>
            <a:lstStyle/>
            <a:p>
              <a:endParaRPr lang="en-US" dirty="0">
                <a:latin typeface="Helvetica Neue" panose="02000503000000020004"/>
              </a:endParaRPr>
            </a:p>
          </p:txBody>
        </p:sp>
        <p:sp>
          <p:nvSpPr>
            <p:cNvPr id="20" name="Freeform: Shape 19">
              <a:extLst>
                <a:ext uri="{FF2B5EF4-FFF2-40B4-BE49-F238E27FC236}">
                  <a16:creationId xmlns:a16="http://schemas.microsoft.com/office/drawing/2014/main" id="{D8BA9338-9FAC-42E4-B440-FC837B292020}"/>
                </a:ext>
              </a:extLst>
            </p:cNvPr>
            <p:cNvSpPr/>
            <p:nvPr/>
          </p:nvSpPr>
          <p:spPr>
            <a:xfrm>
              <a:off x="3114970" y="3544466"/>
              <a:ext cx="467510" cy="1089821"/>
            </a:xfrm>
            <a:custGeom>
              <a:avLst/>
              <a:gdLst>
                <a:gd name="connsiteX0" fmla="*/ 0 w 467510"/>
                <a:gd name="connsiteY0" fmla="*/ 33944 h 1089821"/>
                <a:gd name="connsiteX1" fmla="*/ 297665 w 467510"/>
                <a:gd name="connsiteY1" fmla="*/ 1089821 h 1089821"/>
                <a:gd name="connsiteX2" fmla="*/ 320792 w 467510"/>
                <a:gd name="connsiteY2" fmla="*/ 1082983 h 1089821"/>
                <a:gd name="connsiteX3" fmla="*/ 332977 w 467510"/>
                <a:gd name="connsiteY3" fmla="*/ 1079004 h 1089821"/>
                <a:gd name="connsiteX4" fmla="*/ 349265 w 467510"/>
                <a:gd name="connsiteY4" fmla="*/ 1072166 h 1089821"/>
                <a:gd name="connsiteX5" fmla="*/ 366921 w 467510"/>
                <a:gd name="connsiteY5" fmla="*/ 1066695 h 1089821"/>
                <a:gd name="connsiteX6" fmla="*/ 383209 w 467510"/>
                <a:gd name="connsiteY6" fmla="*/ 1058613 h 1089821"/>
                <a:gd name="connsiteX7" fmla="*/ 402233 w 467510"/>
                <a:gd name="connsiteY7" fmla="*/ 1051774 h 1089821"/>
                <a:gd name="connsiteX8" fmla="*/ 433566 w 467510"/>
                <a:gd name="connsiteY8" fmla="*/ 1035486 h 1089821"/>
                <a:gd name="connsiteX9" fmla="*/ 456693 w 467510"/>
                <a:gd name="connsiteY9" fmla="*/ 1009624 h 1089821"/>
                <a:gd name="connsiteX10" fmla="*/ 467510 w 467510"/>
                <a:gd name="connsiteY10" fmla="*/ 971576 h 1089821"/>
                <a:gd name="connsiteX11" fmla="*/ 460672 w 467510"/>
                <a:gd name="connsiteY11" fmla="*/ 917241 h 1089821"/>
                <a:gd name="connsiteX12" fmla="*/ 210628 w 467510"/>
                <a:gd name="connsiteY12" fmla="*/ 54336 h 1089821"/>
                <a:gd name="connsiteX13" fmla="*/ 201179 w 467510"/>
                <a:gd name="connsiteY13" fmla="*/ 29965 h 1089821"/>
                <a:gd name="connsiteX14" fmla="*/ 184890 w 467510"/>
                <a:gd name="connsiteY14" fmla="*/ 12309 h 1089821"/>
                <a:gd name="connsiteX15" fmla="*/ 157660 w 467510"/>
                <a:gd name="connsiteY15" fmla="*/ 0 h 1089821"/>
                <a:gd name="connsiteX16" fmla="*/ 120981 w 467510"/>
                <a:gd name="connsiteY16" fmla="*/ 2735 h 1089821"/>
                <a:gd name="connsiteX17" fmla="*/ 0 w 467510"/>
                <a:gd name="connsiteY17" fmla="*/ 33944 h 108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7510" h="1089821">
                  <a:moveTo>
                    <a:pt x="0" y="33944"/>
                  </a:moveTo>
                  <a:lnTo>
                    <a:pt x="297665" y="1089821"/>
                  </a:lnTo>
                  <a:lnTo>
                    <a:pt x="320792" y="1082983"/>
                  </a:lnTo>
                  <a:lnTo>
                    <a:pt x="332977" y="1079004"/>
                  </a:lnTo>
                  <a:lnTo>
                    <a:pt x="349265" y="1072166"/>
                  </a:lnTo>
                  <a:lnTo>
                    <a:pt x="366921" y="1066695"/>
                  </a:lnTo>
                  <a:lnTo>
                    <a:pt x="383209" y="1058613"/>
                  </a:lnTo>
                  <a:lnTo>
                    <a:pt x="402233" y="1051774"/>
                  </a:lnTo>
                  <a:lnTo>
                    <a:pt x="433566" y="1035486"/>
                  </a:lnTo>
                  <a:lnTo>
                    <a:pt x="456693" y="1009624"/>
                  </a:lnTo>
                  <a:lnTo>
                    <a:pt x="467510" y="971576"/>
                  </a:lnTo>
                  <a:lnTo>
                    <a:pt x="460672" y="917241"/>
                  </a:lnTo>
                  <a:lnTo>
                    <a:pt x="210628" y="54336"/>
                  </a:lnTo>
                  <a:lnTo>
                    <a:pt x="201179" y="29965"/>
                  </a:lnTo>
                  <a:lnTo>
                    <a:pt x="184890" y="12309"/>
                  </a:lnTo>
                  <a:lnTo>
                    <a:pt x="157660" y="0"/>
                  </a:lnTo>
                  <a:lnTo>
                    <a:pt x="120981" y="2735"/>
                  </a:lnTo>
                  <a:lnTo>
                    <a:pt x="0" y="33944"/>
                  </a:lnTo>
                  <a:close/>
                </a:path>
              </a:pathLst>
            </a:custGeom>
            <a:solidFill>
              <a:srgbClr val="000000"/>
            </a:solidFill>
            <a:ln w="2685" cap="flat">
              <a:solidFill>
                <a:srgbClr val="000000"/>
              </a:solidFill>
              <a:prstDash val="solid"/>
              <a:miter/>
            </a:ln>
          </p:spPr>
          <p:txBody>
            <a:bodyPr rtlCol="0" anchor="ctr"/>
            <a:lstStyle/>
            <a:p>
              <a:endParaRPr lang="en-US" dirty="0">
                <a:latin typeface="Helvetica Neue" panose="02000503000000020004"/>
              </a:endParaRPr>
            </a:p>
          </p:txBody>
        </p:sp>
        <p:sp>
          <p:nvSpPr>
            <p:cNvPr id="21" name="Freeform: Shape 20">
              <a:extLst>
                <a:ext uri="{FF2B5EF4-FFF2-40B4-BE49-F238E27FC236}">
                  <a16:creationId xmlns:a16="http://schemas.microsoft.com/office/drawing/2014/main" id="{E476ABCB-2AE7-403E-AC28-B8142D999DBC}"/>
                </a:ext>
              </a:extLst>
            </p:cNvPr>
            <p:cNvSpPr/>
            <p:nvPr/>
          </p:nvSpPr>
          <p:spPr>
            <a:xfrm>
              <a:off x="3085129" y="3578410"/>
              <a:ext cx="327505" cy="1062715"/>
            </a:xfrm>
            <a:custGeom>
              <a:avLst/>
              <a:gdLst>
                <a:gd name="connsiteX0" fmla="*/ 0 w 327505"/>
                <a:gd name="connsiteY0" fmla="*/ 8206 h 1062715"/>
                <a:gd name="connsiteX1" fmla="*/ 300276 w 327505"/>
                <a:gd name="connsiteY1" fmla="*/ 1062716 h 1062715"/>
                <a:gd name="connsiteX2" fmla="*/ 327506 w 327505"/>
                <a:gd name="connsiteY2" fmla="*/ 1055877 h 1062715"/>
                <a:gd name="connsiteX3" fmla="*/ 29841 w 327505"/>
                <a:gd name="connsiteY3" fmla="*/ 0 h 1062715"/>
                <a:gd name="connsiteX4" fmla="*/ 0 w 327505"/>
                <a:gd name="connsiteY4" fmla="*/ 8206 h 1062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505" h="1062715">
                  <a:moveTo>
                    <a:pt x="0" y="8206"/>
                  </a:moveTo>
                  <a:lnTo>
                    <a:pt x="300276" y="1062716"/>
                  </a:lnTo>
                  <a:lnTo>
                    <a:pt x="327506" y="1055877"/>
                  </a:lnTo>
                  <a:lnTo>
                    <a:pt x="29841" y="0"/>
                  </a:lnTo>
                  <a:lnTo>
                    <a:pt x="0" y="8206"/>
                  </a:lnTo>
                  <a:close/>
                </a:path>
              </a:pathLst>
            </a:custGeom>
            <a:noFill/>
            <a:ln w="2685" cap="flat">
              <a:solidFill>
                <a:srgbClr val="000000"/>
              </a:solidFill>
              <a:prstDash val="solid"/>
              <a:miter/>
            </a:ln>
          </p:spPr>
          <p:txBody>
            <a:bodyPr rtlCol="0" anchor="ctr"/>
            <a:lstStyle/>
            <a:p>
              <a:endParaRPr lang="en-US" dirty="0">
                <a:latin typeface="Helvetica Neue" panose="02000503000000020004"/>
              </a:endParaRPr>
            </a:p>
          </p:txBody>
        </p:sp>
        <p:sp>
          <p:nvSpPr>
            <p:cNvPr id="22" name="Freeform: Shape 21">
              <a:extLst>
                <a:ext uri="{FF2B5EF4-FFF2-40B4-BE49-F238E27FC236}">
                  <a16:creationId xmlns:a16="http://schemas.microsoft.com/office/drawing/2014/main" id="{1EE1BD32-2DD8-4248-B13A-0DC3756E3DA9}"/>
                </a:ext>
              </a:extLst>
            </p:cNvPr>
            <p:cNvSpPr/>
            <p:nvPr/>
          </p:nvSpPr>
          <p:spPr>
            <a:xfrm>
              <a:off x="4842148" y="3471106"/>
              <a:ext cx="987864" cy="990599"/>
            </a:xfrm>
            <a:custGeom>
              <a:avLst/>
              <a:gdLst>
                <a:gd name="connsiteX0" fmla="*/ 812548 w 987864"/>
                <a:gd name="connsiteY0" fmla="*/ 830204 h 990599"/>
                <a:gd name="connsiteX1" fmla="*/ 853331 w 987864"/>
                <a:gd name="connsiteY1" fmla="*/ 843881 h 990599"/>
                <a:gd name="connsiteX2" fmla="*/ 881929 w 987864"/>
                <a:gd name="connsiteY2" fmla="*/ 846617 h 990599"/>
                <a:gd name="connsiteX3" fmla="*/ 909034 w 987864"/>
                <a:gd name="connsiteY3" fmla="*/ 835675 h 990599"/>
                <a:gd name="connsiteX4" fmla="*/ 932161 w 987864"/>
                <a:gd name="connsiteY4" fmla="*/ 818019 h 990599"/>
                <a:gd name="connsiteX5" fmla="*/ 951185 w 987864"/>
                <a:gd name="connsiteY5" fmla="*/ 794892 h 990599"/>
                <a:gd name="connsiteX6" fmla="*/ 968841 w 987864"/>
                <a:gd name="connsiteY6" fmla="*/ 770522 h 990599"/>
                <a:gd name="connsiteX7" fmla="*/ 979658 w 987864"/>
                <a:gd name="connsiteY7" fmla="*/ 750130 h 990599"/>
                <a:gd name="connsiteX8" fmla="*/ 987865 w 987864"/>
                <a:gd name="connsiteY8" fmla="*/ 733842 h 990599"/>
                <a:gd name="connsiteX9" fmla="*/ 987865 w 987864"/>
                <a:gd name="connsiteY9" fmla="*/ 728371 h 990599"/>
                <a:gd name="connsiteX10" fmla="*/ 979658 w 987864"/>
                <a:gd name="connsiteY10" fmla="*/ 731107 h 990599"/>
                <a:gd name="connsiteX11" fmla="*/ 968841 w 987864"/>
                <a:gd name="connsiteY11" fmla="*/ 732474 h 990599"/>
                <a:gd name="connsiteX12" fmla="*/ 955288 w 987864"/>
                <a:gd name="connsiteY12" fmla="*/ 732474 h 990599"/>
                <a:gd name="connsiteX13" fmla="*/ 939000 w 987864"/>
                <a:gd name="connsiteY13" fmla="*/ 731107 h 990599"/>
                <a:gd name="connsiteX14" fmla="*/ 919976 w 987864"/>
                <a:gd name="connsiteY14" fmla="*/ 725636 h 990599"/>
                <a:gd name="connsiteX15" fmla="*/ 904931 w 987864"/>
                <a:gd name="connsiteY15" fmla="*/ 717430 h 990599"/>
                <a:gd name="connsiteX16" fmla="*/ 890011 w 987864"/>
                <a:gd name="connsiteY16" fmla="*/ 702509 h 990599"/>
                <a:gd name="connsiteX17" fmla="*/ 869619 w 987864"/>
                <a:gd name="connsiteY17" fmla="*/ 676771 h 990599"/>
                <a:gd name="connsiteX18" fmla="*/ 866884 w 987864"/>
                <a:gd name="connsiteY18" fmla="*/ 658991 h 990599"/>
                <a:gd name="connsiteX19" fmla="*/ 868252 w 987864"/>
                <a:gd name="connsiteY19" fmla="*/ 642702 h 990599"/>
                <a:gd name="connsiteX20" fmla="*/ 868252 w 987864"/>
                <a:gd name="connsiteY20" fmla="*/ 618332 h 990599"/>
                <a:gd name="connsiteX21" fmla="*/ 861537 w 987864"/>
                <a:gd name="connsiteY21" fmla="*/ 582896 h 990599"/>
                <a:gd name="connsiteX22" fmla="*/ 850595 w 987864"/>
                <a:gd name="connsiteY22" fmla="*/ 540870 h 990599"/>
                <a:gd name="connsiteX23" fmla="*/ 834307 w 987864"/>
                <a:gd name="connsiteY23" fmla="*/ 498719 h 990599"/>
                <a:gd name="connsiteX24" fmla="*/ 818019 w 987864"/>
                <a:gd name="connsiteY24" fmla="*/ 462040 h 990599"/>
                <a:gd name="connsiteX25" fmla="*/ 796260 w 987864"/>
                <a:gd name="connsiteY25" fmla="*/ 428095 h 990599"/>
                <a:gd name="connsiteX26" fmla="*/ 770398 w 987864"/>
                <a:gd name="connsiteY26" fmla="*/ 392659 h 990599"/>
                <a:gd name="connsiteX27" fmla="*/ 750006 w 987864"/>
                <a:gd name="connsiteY27" fmla="*/ 365553 h 990599"/>
                <a:gd name="connsiteX28" fmla="*/ 740556 w 987864"/>
                <a:gd name="connsiteY28" fmla="*/ 354612 h 990599"/>
                <a:gd name="connsiteX29" fmla="*/ 807077 w 987864"/>
                <a:gd name="connsiteY29" fmla="*/ 392659 h 990599"/>
                <a:gd name="connsiteX30" fmla="*/ 785442 w 987864"/>
                <a:gd name="connsiteY30" fmla="*/ 364186 h 990599"/>
                <a:gd name="connsiteX31" fmla="*/ 756845 w 987864"/>
                <a:gd name="connsiteY31" fmla="*/ 316564 h 990599"/>
                <a:gd name="connsiteX32" fmla="*/ 730982 w 987864"/>
                <a:gd name="connsiteY32" fmla="*/ 270435 h 990599"/>
                <a:gd name="connsiteX33" fmla="*/ 721533 w 987864"/>
                <a:gd name="connsiteY33" fmla="*/ 251411 h 990599"/>
                <a:gd name="connsiteX34" fmla="*/ 750006 w 987864"/>
                <a:gd name="connsiteY34" fmla="*/ 289459 h 990599"/>
                <a:gd name="connsiteX35" fmla="*/ 773133 w 987864"/>
                <a:gd name="connsiteY35" fmla="*/ 298908 h 990599"/>
                <a:gd name="connsiteX36" fmla="*/ 790789 w 987864"/>
                <a:gd name="connsiteY36" fmla="*/ 296173 h 990599"/>
                <a:gd name="connsiteX37" fmla="*/ 796260 w 987864"/>
                <a:gd name="connsiteY37" fmla="*/ 290826 h 990599"/>
                <a:gd name="connsiteX38" fmla="*/ 746027 w 987864"/>
                <a:gd name="connsiteY38" fmla="*/ 239102 h 990599"/>
                <a:gd name="connsiteX39" fmla="*/ 724268 w 987864"/>
                <a:gd name="connsiteY39" fmla="*/ 195708 h 990599"/>
                <a:gd name="connsiteX40" fmla="*/ 716062 w 987864"/>
                <a:gd name="connsiteY40" fmla="*/ 153557 h 990599"/>
                <a:gd name="connsiteX41" fmla="*/ 703877 w 987864"/>
                <a:gd name="connsiteY41" fmla="*/ 112774 h 990599"/>
                <a:gd name="connsiteX42" fmla="*/ 691692 w 987864"/>
                <a:gd name="connsiteY42" fmla="*/ 95118 h 990599"/>
                <a:gd name="connsiteX43" fmla="*/ 675279 w 987864"/>
                <a:gd name="connsiteY43" fmla="*/ 76095 h 990599"/>
                <a:gd name="connsiteX44" fmla="*/ 653644 w 987864"/>
                <a:gd name="connsiteY44" fmla="*/ 61174 h 990599"/>
                <a:gd name="connsiteX45" fmla="*/ 630518 w 987864"/>
                <a:gd name="connsiteY45" fmla="*/ 46254 h 990599"/>
                <a:gd name="connsiteX46" fmla="*/ 606023 w 987864"/>
                <a:gd name="connsiteY46" fmla="*/ 32577 h 990599"/>
                <a:gd name="connsiteX47" fmla="*/ 582896 w 987864"/>
                <a:gd name="connsiteY47" fmla="*/ 23127 h 990599"/>
                <a:gd name="connsiteX48" fmla="*/ 561137 w 987864"/>
                <a:gd name="connsiteY48" fmla="*/ 12185 h 990599"/>
                <a:gd name="connsiteX49" fmla="*/ 540746 w 987864"/>
                <a:gd name="connsiteY49" fmla="*/ 5471 h 990599"/>
                <a:gd name="connsiteX50" fmla="*/ 521722 w 987864"/>
                <a:gd name="connsiteY50" fmla="*/ 0 h 990599"/>
                <a:gd name="connsiteX51" fmla="*/ 498719 w 987864"/>
                <a:gd name="connsiteY51" fmla="*/ 0 h 990599"/>
                <a:gd name="connsiteX52" fmla="*/ 474225 w 987864"/>
                <a:gd name="connsiteY52" fmla="*/ 2735 h 990599"/>
                <a:gd name="connsiteX53" fmla="*/ 448362 w 987864"/>
                <a:gd name="connsiteY53" fmla="*/ 9574 h 990599"/>
                <a:gd name="connsiteX54" fmla="*/ 423992 w 987864"/>
                <a:gd name="connsiteY54" fmla="*/ 16288 h 990599"/>
                <a:gd name="connsiteX55" fmla="*/ 402233 w 987864"/>
                <a:gd name="connsiteY55" fmla="*/ 25862 h 990599"/>
                <a:gd name="connsiteX56" fmla="*/ 384577 w 987864"/>
                <a:gd name="connsiteY56" fmla="*/ 32577 h 990599"/>
                <a:gd name="connsiteX57" fmla="*/ 372267 w 987864"/>
                <a:gd name="connsiteY57" fmla="*/ 39415 h 990599"/>
                <a:gd name="connsiteX58" fmla="*/ 361450 w 987864"/>
                <a:gd name="connsiteY58" fmla="*/ 43518 h 990599"/>
                <a:gd name="connsiteX59" fmla="*/ 353244 w 987864"/>
                <a:gd name="connsiteY59" fmla="*/ 48865 h 990599"/>
                <a:gd name="connsiteX60" fmla="*/ 341059 w 987864"/>
                <a:gd name="connsiteY60" fmla="*/ 51600 h 990599"/>
                <a:gd name="connsiteX61" fmla="*/ 327506 w 987864"/>
                <a:gd name="connsiteY61" fmla="*/ 54336 h 990599"/>
                <a:gd name="connsiteX62" fmla="*/ 312461 w 987864"/>
                <a:gd name="connsiteY62" fmla="*/ 58439 h 990599"/>
                <a:gd name="connsiteX63" fmla="*/ 296173 w 987864"/>
                <a:gd name="connsiteY63" fmla="*/ 59807 h 990599"/>
                <a:gd name="connsiteX64" fmla="*/ 275781 w 987864"/>
                <a:gd name="connsiteY64" fmla="*/ 61174 h 990599"/>
                <a:gd name="connsiteX65" fmla="*/ 251411 w 987864"/>
                <a:gd name="connsiteY65" fmla="*/ 62542 h 990599"/>
                <a:gd name="connsiteX66" fmla="*/ 225549 w 987864"/>
                <a:gd name="connsiteY66" fmla="*/ 65277 h 990599"/>
                <a:gd name="connsiteX67" fmla="*/ 201054 w 987864"/>
                <a:gd name="connsiteY67" fmla="*/ 73359 h 990599"/>
                <a:gd name="connsiteX68" fmla="*/ 176684 w 987864"/>
                <a:gd name="connsiteY68" fmla="*/ 88280 h 990599"/>
                <a:gd name="connsiteX69" fmla="*/ 154925 w 987864"/>
                <a:gd name="connsiteY69" fmla="*/ 104692 h 990599"/>
                <a:gd name="connsiteX70" fmla="*/ 135901 w 987864"/>
                <a:gd name="connsiteY70" fmla="*/ 123716 h 990599"/>
                <a:gd name="connsiteX71" fmla="*/ 120856 w 987864"/>
                <a:gd name="connsiteY71" fmla="*/ 145351 h 990599"/>
                <a:gd name="connsiteX72" fmla="*/ 111407 w 987864"/>
                <a:gd name="connsiteY72" fmla="*/ 167110 h 990599"/>
                <a:gd name="connsiteX73" fmla="*/ 107303 w 987864"/>
                <a:gd name="connsiteY73" fmla="*/ 186134 h 990599"/>
                <a:gd name="connsiteX74" fmla="*/ 101833 w 987864"/>
                <a:gd name="connsiteY74" fmla="*/ 186134 h 990599"/>
                <a:gd name="connsiteX75" fmla="*/ 91015 w 987864"/>
                <a:gd name="connsiteY75" fmla="*/ 183398 h 990599"/>
                <a:gd name="connsiteX76" fmla="*/ 74727 w 987864"/>
                <a:gd name="connsiteY76" fmla="*/ 180787 h 990599"/>
                <a:gd name="connsiteX77" fmla="*/ 55703 w 987864"/>
                <a:gd name="connsiteY77" fmla="*/ 180787 h 990599"/>
                <a:gd name="connsiteX78" fmla="*/ 35312 w 987864"/>
                <a:gd name="connsiteY78" fmla="*/ 201054 h 990599"/>
                <a:gd name="connsiteX79" fmla="*/ 16288 w 987864"/>
                <a:gd name="connsiteY79" fmla="*/ 237858 h 990599"/>
                <a:gd name="connsiteX80" fmla="*/ 5471 w 987864"/>
                <a:gd name="connsiteY80" fmla="*/ 277149 h 990599"/>
                <a:gd name="connsiteX81" fmla="*/ 0 w 987864"/>
                <a:gd name="connsiteY81" fmla="*/ 293562 h 990599"/>
                <a:gd name="connsiteX82" fmla="*/ 10817 w 987864"/>
                <a:gd name="connsiteY82" fmla="*/ 275906 h 990599"/>
                <a:gd name="connsiteX83" fmla="*/ 28473 w 987864"/>
                <a:gd name="connsiteY83" fmla="*/ 263596 h 990599"/>
                <a:gd name="connsiteX84" fmla="*/ 46129 w 987864"/>
                <a:gd name="connsiteY84" fmla="*/ 258125 h 990599"/>
                <a:gd name="connsiteX85" fmla="*/ 54336 w 987864"/>
                <a:gd name="connsiteY85" fmla="*/ 255514 h 990599"/>
                <a:gd name="connsiteX86" fmla="*/ 51600 w 987864"/>
                <a:gd name="connsiteY86" fmla="*/ 263596 h 990599"/>
                <a:gd name="connsiteX87" fmla="*/ 40783 w 987864"/>
                <a:gd name="connsiteY87" fmla="*/ 279885 h 990599"/>
                <a:gd name="connsiteX88" fmla="*/ 31209 w 987864"/>
                <a:gd name="connsiteY88" fmla="*/ 294929 h 990599"/>
                <a:gd name="connsiteX89" fmla="*/ 21759 w 987864"/>
                <a:gd name="connsiteY89" fmla="*/ 315197 h 990599"/>
                <a:gd name="connsiteX90" fmla="*/ 13553 w 987864"/>
                <a:gd name="connsiteY90" fmla="*/ 332977 h 990599"/>
                <a:gd name="connsiteX91" fmla="*/ 10817 w 987864"/>
                <a:gd name="connsiteY91" fmla="*/ 342427 h 990599"/>
                <a:gd name="connsiteX92" fmla="*/ 50232 w 987864"/>
                <a:gd name="connsiteY92" fmla="*/ 315197 h 990599"/>
                <a:gd name="connsiteX93" fmla="*/ 38047 w 987864"/>
                <a:gd name="connsiteY93" fmla="*/ 365553 h 990599"/>
                <a:gd name="connsiteX94" fmla="*/ 42151 w 987864"/>
                <a:gd name="connsiteY94" fmla="*/ 360082 h 990599"/>
                <a:gd name="connsiteX95" fmla="*/ 51600 w 987864"/>
                <a:gd name="connsiteY95" fmla="*/ 349265 h 990599"/>
                <a:gd name="connsiteX96" fmla="*/ 61174 w 987864"/>
                <a:gd name="connsiteY96" fmla="*/ 338323 h 990599"/>
                <a:gd name="connsiteX97" fmla="*/ 69256 w 987864"/>
                <a:gd name="connsiteY97" fmla="*/ 338323 h 990599"/>
                <a:gd name="connsiteX98" fmla="*/ 74727 w 987864"/>
                <a:gd name="connsiteY98" fmla="*/ 368289 h 990599"/>
                <a:gd name="connsiteX99" fmla="*/ 80198 w 987864"/>
                <a:gd name="connsiteY99" fmla="*/ 403601 h 990599"/>
                <a:gd name="connsiteX100" fmla="*/ 86912 w 987864"/>
                <a:gd name="connsiteY100" fmla="*/ 411683 h 990599"/>
                <a:gd name="connsiteX101" fmla="*/ 97854 w 987864"/>
                <a:gd name="connsiteY101" fmla="*/ 415786 h 990599"/>
                <a:gd name="connsiteX102" fmla="*/ 107303 w 987864"/>
                <a:gd name="connsiteY102" fmla="*/ 426728 h 990599"/>
                <a:gd name="connsiteX103" fmla="*/ 114142 w 987864"/>
                <a:gd name="connsiteY103" fmla="*/ 448487 h 990599"/>
                <a:gd name="connsiteX104" fmla="*/ 112774 w 987864"/>
                <a:gd name="connsiteY104" fmla="*/ 472857 h 990599"/>
                <a:gd name="connsiteX105" fmla="*/ 104568 w 987864"/>
                <a:gd name="connsiteY105" fmla="*/ 493248 h 990599"/>
                <a:gd name="connsiteX106" fmla="*/ 93751 w 987864"/>
                <a:gd name="connsiteY106" fmla="*/ 510904 h 990599"/>
                <a:gd name="connsiteX107" fmla="*/ 85544 w 987864"/>
                <a:gd name="connsiteY107" fmla="*/ 531296 h 990599"/>
                <a:gd name="connsiteX108" fmla="*/ 76095 w 987864"/>
                <a:gd name="connsiteY108" fmla="*/ 554423 h 990599"/>
                <a:gd name="connsiteX109" fmla="*/ 69256 w 987864"/>
                <a:gd name="connsiteY109" fmla="*/ 573446 h 990599"/>
                <a:gd name="connsiteX110" fmla="*/ 69256 w 987864"/>
                <a:gd name="connsiteY110" fmla="*/ 588367 h 990599"/>
                <a:gd name="connsiteX111" fmla="*/ 85544 w 987864"/>
                <a:gd name="connsiteY111" fmla="*/ 596573 h 990599"/>
                <a:gd name="connsiteX112" fmla="*/ 96486 w 987864"/>
                <a:gd name="connsiteY112" fmla="*/ 596573 h 990599"/>
                <a:gd name="connsiteX113" fmla="*/ 104568 w 987864"/>
                <a:gd name="connsiteY113" fmla="*/ 599309 h 990599"/>
                <a:gd name="connsiteX114" fmla="*/ 115510 w 987864"/>
                <a:gd name="connsiteY114" fmla="*/ 603287 h 990599"/>
                <a:gd name="connsiteX115" fmla="*/ 120856 w 987864"/>
                <a:gd name="connsiteY115" fmla="*/ 615597 h 990599"/>
                <a:gd name="connsiteX116" fmla="*/ 127695 w 987864"/>
                <a:gd name="connsiteY116" fmla="*/ 646806 h 990599"/>
                <a:gd name="connsiteX117" fmla="*/ 126327 w 987864"/>
                <a:gd name="connsiteY117" fmla="*/ 661726 h 990599"/>
                <a:gd name="connsiteX118" fmla="*/ 131798 w 987864"/>
                <a:gd name="connsiteY118" fmla="*/ 665829 h 990599"/>
                <a:gd name="connsiteX119" fmla="*/ 138637 w 987864"/>
                <a:gd name="connsiteY119" fmla="*/ 667197 h 990599"/>
                <a:gd name="connsiteX120" fmla="*/ 148086 w 987864"/>
                <a:gd name="connsiteY120" fmla="*/ 667197 h 990599"/>
                <a:gd name="connsiteX121" fmla="*/ 143983 w 987864"/>
                <a:gd name="connsiteY121" fmla="*/ 697038 h 990599"/>
                <a:gd name="connsiteX122" fmla="*/ 149454 w 987864"/>
                <a:gd name="connsiteY122" fmla="*/ 695795 h 990599"/>
                <a:gd name="connsiteX123" fmla="*/ 160272 w 987864"/>
                <a:gd name="connsiteY123" fmla="*/ 698406 h 990599"/>
                <a:gd name="connsiteX124" fmla="*/ 171213 w 987864"/>
                <a:gd name="connsiteY124" fmla="*/ 706612 h 990599"/>
                <a:gd name="connsiteX125" fmla="*/ 173949 w 987864"/>
                <a:gd name="connsiteY125" fmla="*/ 728371 h 990599"/>
                <a:gd name="connsiteX126" fmla="*/ 175316 w 987864"/>
                <a:gd name="connsiteY126" fmla="*/ 741924 h 990599"/>
                <a:gd name="connsiteX127" fmla="*/ 184766 w 987864"/>
                <a:gd name="connsiteY127" fmla="*/ 754109 h 990599"/>
                <a:gd name="connsiteX128" fmla="*/ 198319 w 987864"/>
                <a:gd name="connsiteY128" fmla="*/ 763683 h 990599"/>
                <a:gd name="connsiteX129" fmla="*/ 214731 w 987864"/>
                <a:gd name="connsiteY129" fmla="*/ 770522 h 990599"/>
                <a:gd name="connsiteX130" fmla="*/ 234999 w 987864"/>
                <a:gd name="connsiteY130" fmla="*/ 774501 h 990599"/>
                <a:gd name="connsiteX131" fmla="*/ 254146 w 987864"/>
                <a:gd name="connsiteY131" fmla="*/ 775868 h 990599"/>
                <a:gd name="connsiteX132" fmla="*/ 270435 w 987864"/>
                <a:gd name="connsiteY132" fmla="*/ 771890 h 990599"/>
                <a:gd name="connsiteX133" fmla="*/ 285355 w 987864"/>
                <a:gd name="connsiteY133" fmla="*/ 763683 h 990599"/>
                <a:gd name="connsiteX134" fmla="*/ 305747 w 987864"/>
                <a:gd name="connsiteY134" fmla="*/ 747395 h 990599"/>
                <a:gd name="connsiteX135" fmla="*/ 322035 w 987864"/>
                <a:gd name="connsiteY135" fmla="*/ 739189 h 990599"/>
                <a:gd name="connsiteX136" fmla="*/ 336956 w 987864"/>
                <a:gd name="connsiteY136" fmla="*/ 741924 h 990599"/>
                <a:gd name="connsiteX137" fmla="*/ 354612 w 987864"/>
                <a:gd name="connsiteY137" fmla="*/ 758212 h 990599"/>
                <a:gd name="connsiteX138" fmla="*/ 369532 w 987864"/>
                <a:gd name="connsiteY138" fmla="*/ 788178 h 990599"/>
                <a:gd name="connsiteX139" fmla="*/ 381842 w 987864"/>
                <a:gd name="connsiteY139" fmla="*/ 827593 h 990599"/>
                <a:gd name="connsiteX140" fmla="*/ 388556 w 987864"/>
                <a:gd name="connsiteY140" fmla="*/ 872355 h 990599"/>
                <a:gd name="connsiteX141" fmla="*/ 387313 w 987864"/>
                <a:gd name="connsiteY141" fmla="*/ 917241 h 990599"/>
                <a:gd name="connsiteX142" fmla="*/ 678014 w 987864"/>
                <a:gd name="connsiteY142" fmla="*/ 747395 h 990599"/>
                <a:gd name="connsiteX143" fmla="*/ 663094 w 987864"/>
                <a:gd name="connsiteY143" fmla="*/ 714818 h 990599"/>
                <a:gd name="connsiteX144" fmla="*/ 657623 w 987864"/>
                <a:gd name="connsiteY144" fmla="*/ 684853 h 990599"/>
                <a:gd name="connsiteX145" fmla="*/ 656255 w 987864"/>
                <a:gd name="connsiteY145" fmla="*/ 663094 h 990599"/>
                <a:gd name="connsiteX146" fmla="*/ 657623 w 987864"/>
                <a:gd name="connsiteY146" fmla="*/ 655012 h 990599"/>
                <a:gd name="connsiteX147" fmla="*/ 658991 w 987864"/>
                <a:gd name="connsiteY147" fmla="*/ 635988 h 990599"/>
                <a:gd name="connsiteX148" fmla="*/ 665829 w 987864"/>
                <a:gd name="connsiteY148" fmla="*/ 607391 h 990599"/>
                <a:gd name="connsiteX149" fmla="*/ 675279 w 987864"/>
                <a:gd name="connsiteY149" fmla="*/ 615597 h 990599"/>
                <a:gd name="connsiteX150" fmla="*/ 683485 w 987864"/>
                <a:gd name="connsiteY150" fmla="*/ 697038 h 990599"/>
                <a:gd name="connsiteX151" fmla="*/ 687589 w 987864"/>
                <a:gd name="connsiteY151" fmla="*/ 759580 h 990599"/>
                <a:gd name="connsiteX152" fmla="*/ 694303 w 987864"/>
                <a:gd name="connsiteY152" fmla="*/ 811180 h 990599"/>
                <a:gd name="connsiteX153" fmla="*/ 705244 w 987864"/>
                <a:gd name="connsiteY153" fmla="*/ 854699 h 990599"/>
                <a:gd name="connsiteX154" fmla="*/ 716062 w 987864"/>
                <a:gd name="connsiteY154" fmla="*/ 891378 h 990599"/>
                <a:gd name="connsiteX155" fmla="*/ 730982 w 987864"/>
                <a:gd name="connsiteY155" fmla="*/ 921344 h 990599"/>
                <a:gd name="connsiteX156" fmla="*/ 748763 w 987864"/>
                <a:gd name="connsiteY156" fmla="*/ 944346 h 990599"/>
                <a:gd name="connsiteX157" fmla="*/ 769030 w 987864"/>
                <a:gd name="connsiteY157" fmla="*/ 964738 h 990599"/>
                <a:gd name="connsiteX158" fmla="*/ 793524 w 987864"/>
                <a:gd name="connsiteY158" fmla="*/ 982394 h 990599"/>
                <a:gd name="connsiteX159" fmla="*/ 818019 w 987864"/>
                <a:gd name="connsiteY159" fmla="*/ 990600 h 990599"/>
                <a:gd name="connsiteX160" fmla="*/ 842514 w 987864"/>
                <a:gd name="connsiteY160" fmla="*/ 982394 h 990599"/>
                <a:gd name="connsiteX161" fmla="*/ 865516 w 987864"/>
                <a:gd name="connsiteY161" fmla="*/ 963370 h 990599"/>
                <a:gd name="connsiteX162" fmla="*/ 888643 w 987864"/>
                <a:gd name="connsiteY162" fmla="*/ 937632 h 990599"/>
                <a:gd name="connsiteX163" fmla="*/ 907666 w 987864"/>
                <a:gd name="connsiteY163" fmla="*/ 910402 h 990599"/>
                <a:gd name="connsiteX164" fmla="*/ 922587 w 987864"/>
                <a:gd name="connsiteY164" fmla="*/ 886032 h 990599"/>
                <a:gd name="connsiteX165" fmla="*/ 932161 w 987864"/>
                <a:gd name="connsiteY165" fmla="*/ 867008 h 990599"/>
                <a:gd name="connsiteX166" fmla="*/ 936264 w 987864"/>
                <a:gd name="connsiteY166" fmla="*/ 860169 h 990599"/>
                <a:gd name="connsiteX167" fmla="*/ 919976 w 987864"/>
                <a:gd name="connsiteY167" fmla="*/ 864273 h 990599"/>
                <a:gd name="connsiteX168" fmla="*/ 900952 w 987864"/>
                <a:gd name="connsiteY168" fmla="*/ 865640 h 990599"/>
                <a:gd name="connsiteX169" fmla="*/ 880561 w 987864"/>
                <a:gd name="connsiteY169" fmla="*/ 862905 h 990599"/>
                <a:gd name="connsiteX170" fmla="*/ 861537 w 987864"/>
                <a:gd name="connsiteY170" fmla="*/ 857434 h 990599"/>
                <a:gd name="connsiteX171" fmla="*/ 841146 w 987864"/>
                <a:gd name="connsiteY171" fmla="*/ 850595 h 990599"/>
                <a:gd name="connsiteX172" fmla="*/ 823490 w 987864"/>
                <a:gd name="connsiteY172" fmla="*/ 841146 h 990599"/>
                <a:gd name="connsiteX173" fmla="*/ 812548 w 987864"/>
                <a:gd name="connsiteY173" fmla="*/ 830204 h 99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987864" h="990599">
                  <a:moveTo>
                    <a:pt x="812548" y="830204"/>
                  </a:moveTo>
                  <a:lnTo>
                    <a:pt x="853331" y="843881"/>
                  </a:lnTo>
                  <a:lnTo>
                    <a:pt x="881929" y="846617"/>
                  </a:lnTo>
                  <a:lnTo>
                    <a:pt x="909034" y="835675"/>
                  </a:lnTo>
                  <a:lnTo>
                    <a:pt x="932161" y="818019"/>
                  </a:lnTo>
                  <a:lnTo>
                    <a:pt x="951185" y="794892"/>
                  </a:lnTo>
                  <a:lnTo>
                    <a:pt x="968841" y="770522"/>
                  </a:lnTo>
                  <a:lnTo>
                    <a:pt x="979658" y="750130"/>
                  </a:lnTo>
                  <a:lnTo>
                    <a:pt x="987865" y="733842"/>
                  </a:lnTo>
                  <a:lnTo>
                    <a:pt x="987865" y="728371"/>
                  </a:lnTo>
                  <a:lnTo>
                    <a:pt x="979658" y="731107"/>
                  </a:lnTo>
                  <a:lnTo>
                    <a:pt x="968841" y="732474"/>
                  </a:lnTo>
                  <a:lnTo>
                    <a:pt x="955288" y="732474"/>
                  </a:lnTo>
                  <a:lnTo>
                    <a:pt x="939000" y="731107"/>
                  </a:lnTo>
                  <a:lnTo>
                    <a:pt x="919976" y="725636"/>
                  </a:lnTo>
                  <a:lnTo>
                    <a:pt x="904931" y="717430"/>
                  </a:lnTo>
                  <a:lnTo>
                    <a:pt x="890011" y="702509"/>
                  </a:lnTo>
                  <a:lnTo>
                    <a:pt x="869619" y="676771"/>
                  </a:lnTo>
                  <a:lnTo>
                    <a:pt x="866884" y="658991"/>
                  </a:lnTo>
                  <a:lnTo>
                    <a:pt x="868252" y="642702"/>
                  </a:lnTo>
                  <a:lnTo>
                    <a:pt x="868252" y="618332"/>
                  </a:lnTo>
                  <a:lnTo>
                    <a:pt x="861537" y="582896"/>
                  </a:lnTo>
                  <a:lnTo>
                    <a:pt x="850595" y="540870"/>
                  </a:lnTo>
                  <a:lnTo>
                    <a:pt x="834307" y="498719"/>
                  </a:lnTo>
                  <a:lnTo>
                    <a:pt x="818019" y="462040"/>
                  </a:lnTo>
                  <a:lnTo>
                    <a:pt x="796260" y="428095"/>
                  </a:lnTo>
                  <a:lnTo>
                    <a:pt x="770398" y="392659"/>
                  </a:lnTo>
                  <a:lnTo>
                    <a:pt x="750006" y="365553"/>
                  </a:lnTo>
                  <a:lnTo>
                    <a:pt x="740556" y="354612"/>
                  </a:lnTo>
                  <a:lnTo>
                    <a:pt x="807077" y="392659"/>
                  </a:lnTo>
                  <a:lnTo>
                    <a:pt x="785442" y="364186"/>
                  </a:lnTo>
                  <a:lnTo>
                    <a:pt x="756845" y="316564"/>
                  </a:lnTo>
                  <a:lnTo>
                    <a:pt x="730982" y="270435"/>
                  </a:lnTo>
                  <a:lnTo>
                    <a:pt x="721533" y="251411"/>
                  </a:lnTo>
                  <a:lnTo>
                    <a:pt x="750006" y="289459"/>
                  </a:lnTo>
                  <a:lnTo>
                    <a:pt x="773133" y="298908"/>
                  </a:lnTo>
                  <a:lnTo>
                    <a:pt x="790789" y="296173"/>
                  </a:lnTo>
                  <a:lnTo>
                    <a:pt x="796260" y="290826"/>
                  </a:lnTo>
                  <a:lnTo>
                    <a:pt x="746027" y="239102"/>
                  </a:lnTo>
                  <a:lnTo>
                    <a:pt x="724268" y="195708"/>
                  </a:lnTo>
                  <a:lnTo>
                    <a:pt x="716062" y="153557"/>
                  </a:lnTo>
                  <a:lnTo>
                    <a:pt x="703877" y="112774"/>
                  </a:lnTo>
                  <a:lnTo>
                    <a:pt x="691692" y="95118"/>
                  </a:lnTo>
                  <a:lnTo>
                    <a:pt x="675279" y="76095"/>
                  </a:lnTo>
                  <a:lnTo>
                    <a:pt x="653644" y="61174"/>
                  </a:lnTo>
                  <a:lnTo>
                    <a:pt x="630518" y="46254"/>
                  </a:lnTo>
                  <a:lnTo>
                    <a:pt x="606023" y="32577"/>
                  </a:lnTo>
                  <a:lnTo>
                    <a:pt x="582896" y="23127"/>
                  </a:lnTo>
                  <a:lnTo>
                    <a:pt x="561137" y="12185"/>
                  </a:lnTo>
                  <a:lnTo>
                    <a:pt x="540746" y="5471"/>
                  </a:lnTo>
                  <a:lnTo>
                    <a:pt x="521722" y="0"/>
                  </a:lnTo>
                  <a:lnTo>
                    <a:pt x="498719" y="0"/>
                  </a:lnTo>
                  <a:lnTo>
                    <a:pt x="474225" y="2735"/>
                  </a:lnTo>
                  <a:lnTo>
                    <a:pt x="448362" y="9574"/>
                  </a:lnTo>
                  <a:lnTo>
                    <a:pt x="423992" y="16288"/>
                  </a:lnTo>
                  <a:lnTo>
                    <a:pt x="402233" y="25862"/>
                  </a:lnTo>
                  <a:lnTo>
                    <a:pt x="384577" y="32577"/>
                  </a:lnTo>
                  <a:lnTo>
                    <a:pt x="372267" y="39415"/>
                  </a:lnTo>
                  <a:lnTo>
                    <a:pt x="361450" y="43518"/>
                  </a:lnTo>
                  <a:lnTo>
                    <a:pt x="353244" y="48865"/>
                  </a:lnTo>
                  <a:lnTo>
                    <a:pt x="341059" y="51600"/>
                  </a:lnTo>
                  <a:lnTo>
                    <a:pt x="327506" y="54336"/>
                  </a:lnTo>
                  <a:lnTo>
                    <a:pt x="312461" y="58439"/>
                  </a:lnTo>
                  <a:lnTo>
                    <a:pt x="296173" y="59807"/>
                  </a:lnTo>
                  <a:lnTo>
                    <a:pt x="275781" y="61174"/>
                  </a:lnTo>
                  <a:lnTo>
                    <a:pt x="251411" y="62542"/>
                  </a:lnTo>
                  <a:lnTo>
                    <a:pt x="225549" y="65277"/>
                  </a:lnTo>
                  <a:lnTo>
                    <a:pt x="201054" y="73359"/>
                  </a:lnTo>
                  <a:lnTo>
                    <a:pt x="176684" y="88280"/>
                  </a:lnTo>
                  <a:lnTo>
                    <a:pt x="154925" y="104692"/>
                  </a:lnTo>
                  <a:lnTo>
                    <a:pt x="135901" y="123716"/>
                  </a:lnTo>
                  <a:lnTo>
                    <a:pt x="120856" y="145351"/>
                  </a:lnTo>
                  <a:lnTo>
                    <a:pt x="111407" y="167110"/>
                  </a:lnTo>
                  <a:lnTo>
                    <a:pt x="107303" y="186134"/>
                  </a:lnTo>
                  <a:lnTo>
                    <a:pt x="101833" y="186134"/>
                  </a:lnTo>
                  <a:lnTo>
                    <a:pt x="91015" y="183398"/>
                  </a:lnTo>
                  <a:lnTo>
                    <a:pt x="74727" y="180787"/>
                  </a:lnTo>
                  <a:lnTo>
                    <a:pt x="55703" y="180787"/>
                  </a:lnTo>
                  <a:lnTo>
                    <a:pt x="35312" y="201054"/>
                  </a:lnTo>
                  <a:lnTo>
                    <a:pt x="16288" y="237858"/>
                  </a:lnTo>
                  <a:lnTo>
                    <a:pt x="5471" y="277149"/>
                  </a:lnTo>
                  <a:lnTo>
                    <a:pt x="0" y="293562"/>
                  </a:lnTo>
                  <a:lnTo>
                    <a:pt x="10817" y="275906"/>
                  </a:lnTo>
                  <a:lnTo>
                    <a:pt x="28473" y="263596"/>
                  </a:lnTo>
                  <a:lnTo>
                    <a:pt x="46129" y="258125"/>
                  </a:lnTo>
                  <a:lnTo>
                    <a:pt x="54336" y="255514"/>
                  </a:lnTo>
                  <a:lnTo>
                    <a:pt x="51600" y="263596"/>
                  </a:lnTo>
                  <a:lnTo>
                    <a:pt x="40783" y="279885"/>
                  </a:lnTo>
                  <a:lnTo>
                    <a:pt x="31209" y="294929"/>
                  </a:lnTo>
                  <a:lnTo>
                    <a:pt x="21759" y="315197"/>
                  </a:lnTo>
                  <a:lnTo>
                    <a:pt x="13553" y="332977"/>
                  </a:lnTo>
                  <a:lnTo>
                    <a:pt x="10817" y="342427"/>
                  </a:lnTo>
                  <a:lnTo>
                    <a:pt x="50232" y="315197"/>
                  </a:lnTo>
                  <a:lnTo>
                    <a:pt x="38047" y="365553"/>
                  </a:lnTo>
                  <a:lnTo>
                    <a:pt x="42151" y="360082"/>
                  </a:lnTo>
                  <a:lnTo>
                    <a:pt x="51600" y="349265"/>
                  </a:lnTo>
                  <a:lnTo>
                    <a:pt x="61174" y="338323"/>
                  </a:lnTo>
                  <a:lnTo>
                    <a:pt x="69256" y="338323"/>
                  </a:lnTo>
                  <a:lnTo>
                    <a:pt x="74727" y="368289"/>
                  </a:lnTo>
                  <a:lnTo>
                    <a:pt x="80198" y="403601"/>
                  </a:lnTo>
                  <a:lnTo>
                    <a:pt x="86912" y="411683"/>
                  </a:lnTo>
                  <a:lnTo>
                    <a:pt x="97854" y="415786"/>
                  </a:lnTo>
                  <a:lnTo>
                    <a:pt x="107303" y="426728"/>
                  </a:lnTo>
                  <a:lnTo>
                    <a:pt x="114142" y="448487"/>
                  </a:lnTo>
                  <a:lnTo>
                    <a:pt x="112774" y="472857"/>
                  </a:lnTo>
                  <a:lnTo>
                    <a:pt x="104568" y="493248"/>
                  </a:lnTo>
                  <a:lnTo>
                    <a:pt x="93751" y="510904"/>
                  </a:lnTo>
                  <a:lnTo>
                    <a:pt x="85544" y="531296"/>
                  </a:lnTo>
                  <a:lnTo>
                    <a:pt x="76095" y="554423"/>
                  </a:lnTo>
                  <a:lnTo>
                    <a:pt x="69256" y="573446"/>
                  </a:lnTo>
                  <a:lnTo>
                    <a:pt x="69256" y="588367"/>
                  </a:lnTo>
                  <a:lnTo>
                    <a:pt x="85544" y="596573"/>
                  </a:lnTo>
                  <a:lnTo>
                    <a:pt x="96486" y="596573"/>
                  </a:lnTo>
                  <a:lnTo>
                    <a:pt x="104568" y="599309"/>
                  </a:lnTo>
                  <a:lnTo>
                    <a:pt x="115510" y="603287"/>
                  </a:lnTo>
                  <a:lnTo>
                    <a:pt x="120856" y="615597"/>
                  </a:lnTo>
                  <a:lnTo>
                    <a:pt x="127695" y="646806"/>
                  </a:lnTo>
                  <a:lnTo>
                    <a:pt x="126327" y="661726"/>
                  </a:lnTo>
                  <a:lnTo>
                    <a:pt x="131798" y="665829"/>
                  </a:lnTo>
                  <a:lnTo>
                    <a:pt x="138637" y="667197"/>
                  </a:lnTo>
                  <a:lnTo>
                    <a:pt x="148086" y="667197"/>
                  </a:lnTo>
                  <a:lnTo>
                    <a:pt x="143983" y="697038"/>
                  </a:lnTo>
                  <a:lnTo>
                    <a:pt x="149454" y="695795"/>
                  </a:lnTo>
                  <a:lnTo>
                    <a:pt x="160272" y="698406"/>
                  </a:lnTo>
                  <a:lnTo>
                    <a:pt x="171213" y="706612"/>
                  </a:lnTo>
                  <a:lnTo>
                    <a:pt x="173949" y="728371"/>
                  </a:lnTo>
                  <a:lnTo>
                    <a:pt x="175316" y="741924"/>
                  </a:lnTo>
                  <a:lnTo>
                    <a:pt x="184766" y="754109"/>
                  </a:lnTo>
                  <a:lnTo>
                    <a:pt x="198319" y="763683"/>
                  </a:lnTo>
                  <a:lnTo>
                    <a:pt x="214731" y="770522"/>
                  </a:lnTo>
                  <a:lnTo>
                    <a:pt x="234999" y="774501"/>
                  </a:lnTo>
                  <a:lnTo>
                    <a:pt x="254146" y="775868"/>
                  </a:lnTo>
                  <a:lnTo>
                    <a:pt x="270435" y="771890"/>
                  </a:lnTo>
                  <a:lnTo>
                    <a:pt x="285355" y="763683"/>
                  </a:lnTo>
                  <a:lnTo>
                    <a:pt x="305747" y="747395"/>
                  </a:lnTo>
                  <a:lnTo>
                    <a:pt x="322035" y="739189"/>
                  </a:lnTo>
                  <a:lnTo>
                    <a:pt x="336956" y="741924"/>
                  </a:lnTo>
                  <a:lnTo>
                    <a:pt x="354612" y="758212"/>
                  </a:lnTo>
                  <a:lnTo>
                    <a:pt x="369532" y="788178"/>
                  </a:lnTo>
                  <a:lnTo>
                    <a:pt x="381842" y="827593"/>
                  </a:lnTo>
                  <a:lnTo>
                    <a:pt x="388556" y="872355"/>
                  </a:lnTo>
                  <a:lnTo>
                    <a:pt x="387313" y="917241"/>
                  </a:lnTo>
                  <a:lnTo>
                    <a:pt x="678014" y="747395"/>
                  </a:lnTo>
                  <a:lnTo>
                    <a:pt x="663094" y="714818"/>
                  </a:lnTo>
                  <a:lnTo>
                    <a:pt x="657623" y="684853"/>
                  </a:lnTo>
                  <a:lnTo>
                    <a:pt x="656255" y="663094"/>
                  </a:lnTo>
                  <a:lnTo>
                    <a:pt x="657623" y="655012"/>
                  </a:lnTo>
                  <a:lnTo>
                    <a:pt x="658991" y="635988"/>
                  </a:lnTo>
                  <a:lnTo>
                    <a:pt x="665829" y="607391"/>
                  </a:lnTo>
                  <a:lnTo>
                    <a:pt x="675279" y="615597"/>
                  </a:lnTo>
                  <a:lnTo>
                    <a:pt x="683485" y="697038"/>
                  </a:lnTo>
                  <a:lnTo>
                    <a:pt x="687589" y="759580"/>
                  </a:lnTo>
                  <a:lnTo>
                    <a:pt x="694303" y="811180"/>
                  </a:lnTo>
                  <a:lnTo>
                    <a:pt x="705244" y="854699"/>
                  </a:lnTo>
                  <a:lnTo>
                    <a:pt x="716062" y="891378"/>
                  </a:lnTo>
                  <a:lnTo>
                    <a:pt x="730982" y="921344"/>
                  </a:lnTo>
                  <a:lnTo>
                    <a:pt x="748763" y="944346"/>
                  </a:lnTo>
                  <a:lnTo>
                    <a:pt x="769030" y="964738"/>
                  </a:lnTo>
                  <a:lnTo>
                    <a:pt x="793524" y="982394"/>
                  </a:lnTo>
                  <a:lnTo>
                    <a:pt x="818019" y="990600"/>
                  </a:lnTo>
                  <a:lnTo>
                    <a:pt x="842514" y="982394"/>
                  </a:lnTo>
                  <a:lnTo>
                    <a:pt x="865516" y="963370"/>
                  </a:lnTo>
                  <a:lnTo>
                    <a:pt x="888643" y="937632"/>
                  </a:lnTo>
                  <a:lnTo>
                    <a:pt x="907666" y="910402"/>
                  </a:lnTo>
                  <a:lnTo>
                    <a:pt x="922587" y="886032"/>
                  </a:lnTo>
                  <a:lnTo>
                    <a:pt x="932161" y="867008"/>
                  </a:lnTo>
                  <a:lnTo>
                    <a:pt x="936264" y="860169"/>
                  </a:lnTo>
                  <a:lnTo>
                    <a:pt x="919976" y="864273"/>
                  </a:lnTo>
                  <a:lnTo>
                    <a:pt x="900952" y="865640"/>
                  </a:lnTo>
                  <a:lnTo>
                    <a:pt x="880561" y="862905"/>
                  </a:lnTo>
                  <a:lnTo>
                    <a:pt x="861537" y="857434"/>
                  </a:lnTo>
                  <a:lnTo>
                    <a:pt x="841146" y="850595"/>
                  </a:lnTo>
                  <a:lnTo>
                    <a:pt x="823490" y="841146"/>
                  </a:lnTo>
                  <a:lnTo>
                    <a:pt x="812548" y="830204"/>
                  </a:lnTo>
                  <a:close/>
                </a:path>
              </a:pathLst>
            </a:custGeom>
            <a:solidFill>
              <a:srgbClr val="000000"/>
            </a:solidFill>
            <a:ln w="2685" cap="flat">
              <a:solidFill>
                <a:srgbClr val="000000"/>
              </a:solidFill>
              <a:prstDash val="solid"/>
              <a:miter/>
            </a:ln>
          </p:spPr>
          <p:txBody>
            <a:bodyPr rtlCol="0" anchor="ctr"/>
            <a:lstStyle/>
            <a:p>
              <a:endParaRPr lang="en-US" dirty="0">
                <a:latin typeface="Helvetica Neue" panose="02000503000000020004"/>
              </a:endParaRPr>
            </a:p>
          </p:txBody>
        </p:sp>
        <p:sp>
          <p:nvSpPr>
            <p:cNvPr id="23" name="Freeform: Shape 22">
              <a:extLst>
                <a:ext uri="{FF2B5EF4-FFF2-40B4-BE49-F238E27FC236}">
                  <a16:creationId xmlns:a16="http://schemas.microsoft.com/office/drawing/2014/main" id="{AA603505-3355-4F6D-BE41-5B534826774A}"/>
                </a:ext>
              </a:extLst>
            </p:cNvPr>
            <p:cNvSpPr/>
            <p:nvPr/>
          </p:nvSpPr>
          <p:spPr>
            <a:xfrm>
              <a:off x="2360861" y="4854365"/>
              <a:ext cx="982393" cy="62541"/>
            </a:xfrm>
            <a:custGeom>
              <a:avLst/>
              <a:gdLst>
                <a:gd name="connsiteX0" fmla="*/ 0 w 982393"/>
                <a:gd name="connsiteY0" fmla="*/ 62542 h 62541"/>
                <a:gd name="connsiteX1" fmla="*/ 982394 w 982393"/>
                <a:gd name="connsiteY1" fmla="*/ 62542 h 62541"/>
                <a:gd name="connsiteX2" fmla="*/ 982394 w 982393"/>
                <a:gd name="connsiteY2" fmla="*/ 0 h 62541"/>
                <a:gd name="connsiteX3" fmla="*/ 0 w 982393"/>
                <a:gd name="connsiteY3" fmla="*/ 0 h 62541"/>
                <a:gd name="connsiteX4" fmla="*/ 0 w 982393"/>
                <a:gd name="connsiteY4" fmla="*/ 62542 h 6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393" h="62541">
                  <a:moveTo>
                    <a:pt x="0" y="62542"/>
                  </a:moveTo>
                  <a:lnTo>
                    <a:pt x="982394" y="62542"/>
                  </a:lnTo>
                  <a:lnTo>
                    <a:pt x="982394" y="0"/>
                  </a:lnTo>
                  <a:lnTo>
                    <a:pt x="0" y="0"/>
                  </a:lnTo>
                  <a:lnTo>
                    <a:pt x="0" y="62542"/>
                  </a:lnTo>
                  <a:close/>
                </a:path>
              </a:pathLst>
            </a:custGeom>
            <a:solidFill>
              <a:srgbClr val="000000"/>
            </a:solidFill>
            <a:ln w="2685" cap="flat">
              <a:solidFill>
                <a:srgbClr val="000000"/>
              </a:solidFill>
              <a:prstDash val="solid"/>
              <a:miter/>
            </a:ln>
          </p:spPr>
          <p:txBody>
            <a:bodyPr rtlCol="0" anchor="ctr"/>
            <a:lstStyle/>
            <a:p>
              <a:endParaRPr lang="en-US" dirty="0">
                <a:latin typeface="Helvetica Neue" panose="02000503000000020004"/>
              </a:endParaRPr>
            </a:p>
          </p:txBody>
        </p:sp>
        <p:sp>
          <p:nvSpPr>
            <p:cNvPr id="24" name="Freeform: Shape 23">
              <a:extLst>
                <a:ext uri="{FF2B5EF4-FFF2-40B4-BE49-F238E27FC236}">
                  <a16:creationId xmlns:a16="http://schemas.microsoft.com/office/drawing/2014/main" id="{00DC6566-CBFF-4ED4-921F-204E97A21D96}"/>
                </a:ext>
              </a:extLst>
            </p:cNvPr>
            <p:cNvSpPr/>
            <p:nvPr/>
          </p:nvSpPr>
          <p:spPr>
            <a:xfrm>
              <a:off x="3658575" y="5457777"/>
              <a:ext cx="111406" cy="856066"/>
            </a:xfrm>
            <a:custGeom>
              <a:avLst/>
              <a:gdLst>
                <a:gd name="connsiteX0" fmla="*/ 0 w 111406"/>
                <a:gd name="connsiteY0" fmla="*/ 856066 h 856066"/>
                <a:gd name="connsiteX1" fmla="*/ 111407 w 111406"/>
                <a:gd name="connsiteY1" fmla="*/ 856066 h 856066"/>
                <a:gd name="connsiteX2" fmla="*/ 111407 w 111406"/>
                <a:gd name="connsiteY2" fmla="*/ 0 h 856066"/>
                <a:gd name="connsiteX3" fmla="*/ 0 w 111406"/>
                <a:gd name="connsiteY3" fmla="*/ 0 h 856066"/>
                <a:gd name="connsiteX4" fmla="*/ 0 w 111406"/>
                <a:gd name="connsiteY4" fmla="*/ 856066 h 85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6" h="856066">
                  <a:moveTo>
                    <a:pt x="0" y="856066"/>
                  </a:moveTo>
                  <a:lnTo>
                    <a:pt x="111407" y="856066"/>
                  </a:lnTo>
                  <a:lnTo>
                    <a:pt x="111407" y="0"/>
                  </a:lnTo>
                  <a:lnTo>
                    <a:pt x="0" y="0"/>
                  </a:lnTo>
                  <a:lnTo>
                    <a:pt x="0" y="856066"/>
                  </a:lnTo>
                  <a:close/>
                </a:path>
              </a:pathLst>
            </a:custGeom>
            <a:solidFill>
              <a:srgbClr val="000000"/>
            </a:solidFill>
            <a:ln w="2685" cap="flat">
              <a:solidFill>
                <a:srgbClr val="000000"/>
              </a:solidFill>
              <a:prstDash val="solid"/>
              <a:miter/>
            </a:ln>
          </p:spPr>
          <p:txBody>
            <a:bodyPr rtlCol="0" anchor="ctr"/>
            <a:lstStyle/>
            <a:p>
              <a:endParaRPr lang="en-US" dirty="0">
                <a:latin typeface="Helvetica Neue" panose="02000503000000020004"/>
              </a:endParaRPr>
            </a:p>
          </p:txBody>
        </p:sp>
        <p:sp>
          <p:nvSpPr>
            <p:cNvPr id="25" name="Freeform: Shape 24">
              <a:extLst>
                <a:ext uri="{FF2B5EF4-FFF2-40B4-BE49-F238E27FC236}">
                  <a16:creationId xmlns:a16="http://schemas.microsoft.com/office/drawing/2014/main" id="{CB670473-1E6E-49D7-A82D-9DC8E0B157F7}"/>
                </a:ext>
              </a:extLst>
            </p:cNvPr>
            <p:cNvSpPr/>
            <p:nvPr/>
          </p:nvSpPr>
          <p:spPr>
            <a:xfrm>
              <a:off x="2157071" y="5457777"/>
              <a:ext cx="111406" cy="856066"/>
            </a:xfrm>
            <a:custGeom>
              <a:avLst/>
              <a:gdLst>
                <a:gd name="connsiteX0" fmla="*/ 0 w 111406"/>
                <a:gd name="connsiteY0" fmla="*/ 856066 h 856066"/>
                <a:gd name="connsiteX1" fmla="*/ 111407 w 111406"/>
                <a:gd name="connsiteY1" fmla="*/ 856066 h 856066"/>
                <a:gd name="connsiteX2" fmla="*/ 111407 w 111406"/>
                <a:gd name="connsiteY2" fmla="*/ 0 h 856066"/>
                <a:gd name="connsiteX3" fmla="*/ 0 w 111406"/>
                <a:gd name="connsiteY3" fmla="*/ 0 h 856066"/>
                <a:gd name="connsiteX4" fmla="*/ 0 w 111406"/>
                <a:gd name="connsiteY4" fmla="*/ 856066 h 85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6" h="856066">
                  <a:moveTo>
                    <a:pt x="0" y="856066"/>
                  </a:moveTo>
                  <a:lnTo>
                    <a:pt x="111407" y="856066"/>
                  </a:lnTo>
                  <a:lnTo>
                    <a:pt x="111407" y="0"/>
                  </a:lnTo>
                  <a:lnTo>
                    <a:pt x="0" y="0"/>
                  </a:lnTo>
                  <a:lnTo>
                    <a:pt x="0" y="856066"/>
                  </a:lnTo>
                  <a:close/>
                </a:path>
              </a:pathLst>
            </a:custGeom>
            <a:solidFill>
              <a:srgbClr val="000000"/>
            </a:solidFill>
            <a:ln w="2685" cap="flat">
              <a:solidFill>
                <a:srgbClr val="000000"/>
              </a:solidFill>
              <a:prstDash val="solid"/>
              <a:miter/>
            </a:ln>
          </p:spPr>
          <p:txBody>
            <a:bodyPr rtlCol="0" anchor="ctr"/>
            <a:lstStyle/>
            <a:p>
              <a:endParaRPr lang="en-US" dirty="0">
                <a:latin typeface="Helvetica Neue" panose="02000503000000020004"/>
              </a:endParaRPr>
            </a:p>
          </p:txBody>
        </p:sp>
        <p:sp>
          <p:nvSpPr>
            <p:cNvPr id="26" name="Freeform: Shape 25">
              <a:extLst>
                <a:ext uri="{FF2B5EF4-FFF2-40B4-BE49-F238E27FC236}">
                  <a16:creationId xmlns:a16="http://schemas.microsoft.com/office/drawing/2014/main" id="{A5D576BD-B28C-4D57-9F68-F61F1632C2F6}"/>
                </a:ext>
              </a:extLst>
            </p:cNvPr>
            <p:cNvSpPr/>
            <p:nvPr/>
          </p:nvSpPr>
          <p:spPr>
            <a:xfrm>
              <a:off x="4237492" y="4865307"/>
              <a:ext cx="850595" cy="481063"/>
            </a:xfrm>
            <a:custGeom>
              <a:avLst/>
              <a:gdLst>
                <a:gd name="connsiteX0" fmla="*/ 112774 w 850595"/>
                <a:gd name="connsiteY0" fmla="*/ 145351 h 481063"/>
                <a:gd name="connsiteX1" fmla="*/ 100465 w 850595"/>
                <a:gd name="connsiteY1" fmla="*/ 145351 h 481063"/>
                <a:gd name="connsiteX2" fmla="*/ 86912 w 850595"/>
                <a:gd name="connsiteY2" fmla="*/ 142616 h 481063"/>
                <a:gd name="connsiteX3" fmla="*/ 71992 w 850595"/>
                <a:gd name="connsiteY3" fmla="*/ 145351 h 481063"/>
                <a:gd name="connsiteX4" fmla="*/ 57071 w 850595"/>
                <a:gd name="connsiteY4" fmla="*/ 150822 h 481063"/>
                <a:gd name="connsiteX5" fmla="*/ 46129 w 850595"/>
                <a:gd name="connsiteY5" fmla="*/ 159028 h 481063"/>
                <a:gd name="connsiteX6" fmla="*/ 42026 w 850595"/>
                <a:gd name="connsiteY6" fmla="*/ 161639 h 481063"/>
                <a:gd name="connsiteX7" fmla="*/ 0 w 850595"/>
                <a:gd name="connsiteY7" fmla="*/ 206525 h 481063"/>
                <a:gd name="connsiteX8" fmla="*/ 23003 w 850595"/>
                <a:gd name="connsiteY8" fmla="*/ 210628 h 481063"/>
                <a:gd name="connsiteX9" fmla="*/ 48865 w 850595"/>
                <a:gd name="connsiteY9" fmla="*/ 202422 h 481063"/>
                <a:gd name="connsiteX10" fmla="*/ 67889 w 850595"/>
                <a:gd name="connsiteY10" fmla="*/ 188869 h 481063"/>
                <a:gd name="connsiteX11" fmla="*/ 76095 w 850595"/>
                <a:gd name="connsiteY11" fmla="*/ 180663 h 481063"/>
                <a:gd name="connsiteX12" fmla="*/ 88280 w 850595"/>
                <a:gd name="connsiteY12" fmla="*/ 183398 h 481063"/>
                <a:gd name="connsiteX13" fmla="*/ 105936 w 850595"/>
                <a:gd name="connsiteY13" fmla="*/ 180663 h 481063"/>
                <a:gd name="connsiteX14" fmla="*/ 122224 w 850595"/>
                <a:gd name="connsiteY14" fmla="*/ 178052 h 481063"/>
                <a:gd name="connsiteX15" fmla="*/ 129063 w 850595"/>
                <a:gd name="connsiteY15" fmla="*/ 176684 h 481063"/>
                <a:gd name="connsiteX16" fmla="*/ 138512 w 850595"/>
                <a:gd name="connsiteY16" fmla="*/ 184766 h 481063"/>
                <a:gd name="connsiteX17" fmla="*/ 156168 w 850595"/>
                <a:gd name="connsiteY17" fmla="*/ 188869 h 481063"/>
                <a:gd name="connsiteX18" fmla="*/ 169846 w 850595"/>
                <a:gd name="connsiteY18" fmla="*/ 188869 h 481063"/>
                <a:gd name="connsiteX19" fmla="*/ 177927 w 850595"/>
                <a:gd name="connsiteY19" fmla="*/ 188869 h 481063"/>
                <a:gd name="connsiteX20" fmla="*/ 186134 w 850595"/>
                <a:gd name="connsiteY20" fmla="*/ 202422 h 481063"/>
                <a:gd name="connsiteX21" fmla="*/ 195583 w 850595"/>
                <a:gd name="connsiteY21" fmla="*/ 211996 h 481063"/>
                <a:gd name="connsiteX22" fmla="*/ 205158 w 850595"/>
                <a:gd name="connsiteY22" fmla="*/ 217343 h 481063"/>
                <a:gd name="connsiteX23" fmla="*/ 209261 w 850595"/>
                <a:gd name="connsiteY23" fmla="*/ 218710 h 481063"/>
                <a:gd name="connsiteX24" fmla="*/ 199687 w 850595"/>
                <a:gd name="connsiteY24" fmla="*/ 221446 h 481063"/>
                <a:gd name="connsiteX25" fmla="*/ 183398 w 850595"/>
                <a:gd name="connsiteY25" fmla="*/ 224181 h 481063"/>
                <a:gd name="connsiteX26" fmla="*/ 164375 w 850595"/>
                <a:gd name="connsiteY26" fmla="*/ 229652 h 481063"/>
                <a:gd name="connsiteX27" fmla="*/ 149454 w 850595"/>
                <a:gd name="connsiteY27" fmla="*/ 232387 h 481063"/>
                <a:gd name="connsiteX28" fmla="*/ 138512 w 850595"/>
                <a:gd name="connsiteY28" fmla="*/ 237734 h 481063"/>
                <a:gd name="connsiteX29" fmla="*/ 124960 w 850595"/>
                <a:gd name="connsiteY29" fmla="*/ 248676 h 481063"/>
                <a:gd name="connsiteX30" fmla="*/ 110039 w 850595"/>
                <a:gd name="connsiteY30" fmla="*/ 264964 h 481063"/>
                <a:gd name="connsiteX31" fmla="*/ 92383 w 850595"/>
                <a:gd name="connsiteY31" fmla="*/ 282620 h 481063"/>
                <a:gd name="connsiteX32" fmla="*/ 112774 w 850595"/>
                <a:gd name="connsiteY32" fmla="*/ 288091 h 481063"/>
                <a:gd name="connsiteX33" fmla="*/ 131798 w 850595"/>
                <a:gd name="connsiteY33" fmla="*/ 282620 h 481063"/>
                <a:gd name="connsiteX34" fmla="*/ 149454 w 850595"/>
                <a:gd name="connsiteY34" fmla="*/ 277149 h 481063"/>
                <a:gd name="connsiteX35" fmla="*/ 164375 w 850595"/>
                <a:gd name="connsiteY35" fmla="*/ 273170 h 481063"/>
                <a:gd name="connsiteX36" fmla="*/ 169846 w 850595"/>
                <a:gd name="connsiteY36" fmla="*/ 270435 h 481063"/>
                <a:gd name="connsiteX37" fmla="*/ 188869 w 850595"/>
                <a:gd name="connsiteY37" fmla="*/ 273170 h 481063"/>
                <a:gd name="connsiteX38" fmla="*/ 209261 w 850595"/>
                <a:gd name="connsiteY38" fmla="*/ 273170 h 481063"/>
                <a:gd name="connsiteX39" fmla="*/ 226917 w 850595"/>
                <a:gd name="connsiteY39" fmla="*/ 271803 h 481063"/>
                <a:gd name="connsiteX40" fmla="*/ 236366 w 850595"/>
                <a:gd name="connsiteY40" fmla="*/ 270435 h 481063"/>
                <a:gd name="connsiteX41" fmla="*/ 240469 w 850595"/>
                <a:gd name="connsiteY41" fmla="*/ 271803 h 481063"/>
                <a:gd name="connsiteX42" fmla="*/ 247308 w 850595"/>
                <a:gd name="connsiteY42" fmla="*/ 275781 h 481063"/>
                <a:gd name="connsiteX43" fmla="*/ 254022 w 850595"/>
                <a:gd name="connsiteY43" fmla="*/ 281252 h 481063"/>
                <a:gd name="connsiteX44" fmla="*/ 260861 w 850595"/>
                <a:gd name="connsiteY44" fmla="*/ 285355 h 481063"/>
                <a:gd name="connsiteX45" fmla="*/ 271678 w 850595"/>
                <a:gd name="connsiteY45" fmla="*/ 290826 h 481063"/>
                <a:gd name="connsiteX46" fmla="*/ 287967 w 850595"/>
                <a:gd name="connsiteY46" fmla="*/ 298908 h 481063"/>
                <a:gd name="connsiteX47" fmla="*/ 304379 w 850595"/>
                <a:gd name="connsiteY47" fmla="*/ 307115 h 481063"/>
                <a:gd name="connsiteX48" fmla="*/ 322035 w 850595"/>
                <a:gd name="connsiteY48" fmla="*/ 312461 h 481063"/>
                <a:gd name="connsiteX49" fmla="*/ 339691 w 850595"/>
                <a:gd name="connsiteY49" fmla="*/ 319300 h 481063"/>
                <a:gd name="connsiteX50" fmla="*/ 353244 w 850595"/>
                <a:gd name="connsiteY50" fmla="*/ 324771 h 481063"/>
                <a:gd name="connsiteX51" fmla="*/ 364061 w 850595"/>
                <a:gd name="connsiteY51" fmla="*/ 328874 h 481063"/>
                <a:gd name="connsiteX52" fmla="*/ 373635 w 850595"/>
                <a:gd name="connsiteY52" fmla="*/ 331485 h 481063"/>
                <a:gd name="connsiteX53" fmla="*/ 388556 w 850595"/>
                <a:gd name="connsiteY53" fmla="*/ 331485 h 481063"/>
                <a:gd name="connsiteX54" fmla="*/ 403476 w 850595"/>
                <a:gd name="connsiteY54" fmla="*/ 331485 h 481063"/>
                <a:gd name="connsiteX55" fmla="*/ 421132 w 850595"/>
                <a:gd name="connsiteY55" fmla="*/ 331485 h 481063"/>
                <a:gd name="connsiteX56" fmla="*/ 434810 w 850595"/>
                <a:gd name="connsiteY56" fmla="*/ 328874 h 481063"/>
                <a:gd name="connsiteX57" fmla="*/ 448362 w 850595"/>
                <a:gd name="connsiteY57" fmla="*/ 328874 h 481063"/>
                <a:gd name="connsiteX58" fmla="*/ 457936 w 850595"/>
                <a:gd name="connsiteY58" fmla="*/ 327506 h 481063"/>
                <a:gd name="connsiteX59" fmla="*/ 480939 w 850595"/>
                <a:gd name="connsiteY59" fmla="*/ 342427 h 481063"/>
                <a:gd name="connsiteX60" fmla="*/ 505433 w 850595"/>
                <a:gd name="connsiteY60" fmla="*/ 358715 h 481063"/>
                <a:gd name="connsiteX61" fmla="*/ 534031 w 850595"/>
                <a:gd name="connsiteY61" fmla="*/ 375003 h 481063"/>
                <a:gd name="connsiteX62" fmla="*/ 561137 w 850595"/>
                <a:gd name="connsiteY62" fmla="*/ 389923 h 481063"/>
                <a:gd name="connsiteX63" fmla="*/ 588367 w 850595"/>
                <a:gd name="connsiteY63" fmla="*/ 404968 h 481063"/>
                <a:gd name="connsiteX64" fmla="*/ 614105 w 850595"/>
                <a:gd name="connsiteY64" fmla="*/ 417154 h 481063"/>
                <a:gd name="connsiteX65" fmla="*/ 635864 w 850595"/>
                <a:gd name="connsiteY65" fmla="*/ 426603 h 481063"/>
                <a:gd name="connsiteX66" fmla="*/ 652152 w 850595"/>
                <a:gd name="connsiteY66" fmla="*/ 433442 h 481063"/>
                <a:gd name="connsiteX67" fmla="*/ 671176 w 850595"/>
                <a:gd name="connsiteY67" fmla="*/ 438913 h 481063"/>
                <a:gd name="connsiteX68" fmla="*/ 701141 w 850595"/>
                <a:gd name="connsiteY68" fmla="*/ 444384 h 481063"/>
                <a:gd name="connsiteX69" fmla="*/ 733718 w 850595"/>
                <a:gd name="connsiteY69" fmla="*/ 449730 h 481063"/>
                <a:gd name="connsiteX70" fmla="*/ 770398 w 850595"/>
                <a:gd name="connsiteY70" fmla="*/ 455201 h 481063"/>
                <a:gd name="connsiteX71" fmla="*/ 802974 w 850595"/>
                <a:gd name="connsiteY71" fmla="*/ 460672 h 481063"/>
                <a:gd name="connsiteX72" fmla="*/ 830204 w 850595"/>
                <a:gd name="connsiteY72" fmla="*/ 466018 h 481063"/>
                <a:gd name="connsiteX73" fmla="*/ 846492 w 850595"/>
                <a:gd name="connsiteY73" fmla="*/ 472857 h 481063"/>
                <a:gd name="connsiteX74" fmla="*/ 850596 w 850595"/>
                <a:gd name="connsiteY74" fmla="*/ 481063 h 481063"/>
                <a:gd name="connsiteX75" fmla="*/ 841022 w 850595"/>
                <a:gd name="connsiteY75" fmla="*/ 270435 h 481063"/>
                <a:gd name="connsiteX76" fmla="*/ 835675 w 850595"/>
                <a:gd name="connsiteY76" fmla="*/ 270435 h 481063"/>
                <a:gd name="connsiteX77" fmla="*/ 821998 w 850595"/>
                <a:gd name="connsiteY77" fmla="*/ 269067 h 481063"/>
                <a:gd name="connsiteX78" fmla="*/ 802974 w 850595"/>
                <a:gd name="connsiteY78" fmla="*/ 266332 h 481063"/>
                <a:gd name="connsiteX79" fmla="*/ 781339 w 850595"/>
                <a:gd name="connsiteY79" fmla="*/ 263596 h 481063"/>
                <a:gd name="connsiteX80" fmla="*/ 756845 w 850595"/>
                <a:gd name="connsiteY80" fmla="*/ 260861 h 481063"/>
                <a:gd name="connsiteX81" fmla="*/ 736453 w 850595"/>
                <a:gd name="connsiteY81" fmla="*/ 258125 h 481063"/>
                <a:gd name="connsiteX82" fmla="*/ 720165 w 850595"/>
                <a:gd name="connsiteY82" fmla="*/ 256758 h 481063"/>
                <a:gd name="connsiteX83" fmla="*/ 711959 w 850595"/>
                <a:gd name="connsiteY83" fmla="*/ 255390 h 481063"/>
                <a:gd name="connsiteX84" fmla="*/ 702509 w 850595"/>
                <a:gd name="connsiteY84" fmla="*/ 252779 h 481063"/>
                <a:gd name="connsiteX85" fmla="*/ 695670 w 850595"/>
                <a:gd name="connsiteY85" fmla="*/ 243205 h 481063"/>
                <a:gd name="connsiteX86" fmla="*/ 690200 w 850595"/>
                <a:gd name="connsiteY86" fmla="*/ 232387 h 481063"/>
                <a:gd name="connsiteX87" fmla="*/ 680750 w 850595"/>
                <a:gd name="connsiteY87" fmla="*/ 218710 h 481063"/>
                <a:gd name="connsiteX88" fmla="*/ 671176 w 850595"/>
                <a:gd name="connsiteY88" fmla="*/ 205157 h 481063"/>
                <a:gd name="connsiteX89" fmla="*/ 665829 w 850595"/>
                <a:gd name="connsiteY89" fmla="*/ 188869 h 481063"/>
                <a:gd name="connsiteX90" fmla="*/ 660359 w 850595"/>
                <a:gd name="connsiteY90" fmla="*/ 172581 h 481063"/>
                <a:gd name="connsiteX91" fmla="*/ 658991 w 850595"/>
                <a:gd name="connsiteY91" fmla="*/ 159028 h 481063"/>
                <a:gd name="connsiteX92" fmla="*/ 652152 w 850595"/>
                <a:gd name="connsiteY92" fmla="*/ 131798 h 481063"/>
                <a:gd name="connsiteX93" fmla="*/ 642703 w 850595"/>
                <a:gd name="connsiteY93" fmla="*/ 108671 h 481063"/>
                <a:gd name="connsiteX94" fmla="*/ 633129 w 850595"/>
                <a:gd name="connsiteY94" fmla="*/ 97854 h 481063"/>
                <a:gd name="connsiteX95" fmla="*/ 618208 w 850595"/>
                <a:gd name="connsiteY95" fmla="*/ 76095 h 481063"/>
                <a:gd name="connsiteX96" fmla="*/ 604655 w 850595"/>
                <a:gd name="connsiteY96" fmla="*/ 55703 h 481063"/>
                <a:gd name="connsiteX97" fmla="*/ 596449 w 850595"/>
                <a:gd name="connsiteY97" fmla="*/ 40783 h 481063"/>
                <a:gd name="connsiteX98" fmla="*/ 588367 w 850595"/>
                <a:gd name="connsiteY98" fmla="*/ 29841 h 481063"/>
                <a:gd name="connsiteX99" fmla="*/ 577425 w 850595"/>
                <a:gd name="connsiteY99" fmla="*/ 19024 h 481063"/>
                <a:gd name="connsiteX100" fmla="*/ 563872 w 850595"/>
                <a:gd name="connsiteY100" fmla="*/ 9450 h 481063"/>
                <a:gd name="connsiteX101" fmla="*/ 553055 w 850595"/>
                <a:gd name="connsiteY101" fmla="*/ 0 h 481063"/>
                <a:gd name="connsiteX102" fmla="*/ 544849 w 850595"/>
                <a:gd name="connsiteY102" fmla="*/ 0 h 481063"/>
                <a:gd name="connsiteX103" fmla="*/ 536642 w 850595"/>
                <a:gd name="connsiteY103" fmla="*/ 4103 h 481063"/>
                <a:gd name="connsiteX104" fmla="*/ 527193 w 850595"/>
                <a:gd name="connsiteY104" fmla="*/ 8082 h 481063"/>
                <a:gd name="connsiteX105" fmla="*/ 520354 w 850595"/>
                <a:gd name="connsiteY105" fmla="*/ 9450 h 481063"/>
                <a:gd name="connsiteX106" fmla="*/ 512272 w 850595"/>
                <a:gd name="connsiteY106" fmla="*/ 8082 h 481063"/>
                <a:gd name="connsiteX107" fmla="*/ 501330 w 850595"/>
                <a:gd name="connsiteY107" fmla="*/ 9450 h 481063"/>
                <a:gd name="connsiteX108" fmla="*/ 491881 w 850595"/>
                <a:gd name="connsiteY108" fmla="*/ 12185 h 481063"/>
                <a:gd name="connsiteX109" fmla="*/ 486410 w 850595"/>
                <a:gd name="connsiteY109" fmla="*/ 16288 h 481063"/>
                <a:gd name="connsiteX110" fmla="*/ 480939 w 850595"/>
                <a:gd name="connsiteY110" fmla="*/ 23127 h 481063"/>
                <a:gd name="connsiteX111" fmla="*/ 470122 w 850595"/>
                <a:gd name="connsiteY111" fmla="*/ 27106 h 481063"/>
                <a:gd name="connsiteX112" fmla="*/ 457936 w 850595"/>
                <a:gd name="connsiteY112" fmla="*/ 32577 h 481063"/>
                <a:gd name="connsiteX113" fmla="*/ 453833 w 850595"/>
                <a:gd name="connsiteY113" fmla="*/ 33944 h 481063"/>
                <a:gd name="connsiteX114" fmla="*/ 418521 w 850595"/>
                <a:gd name="connsiteY114" fmla="*/ 62542 h 481063"/>
                <a:gd name="connsiteX115" fmla="*/ 427971 w 850595"/>
                <a:gd name="connsiteY115" fmla="*/ 76095 h 481063"/>
                <a:gd name="connsiteX116" fmla="*/ 438913 w 850595"/>
                <a:gd name="connsiteY116" fmla="*/ 80198 h 481063"/>
                <a:gd name="connsiteX117" fmla="*/ 448362 w 850595"/>
                <a:gd name="connsiteY117" fmla="*/ 78830 h 481063"/>
                <a:gd name="connsiteX118" fmla="*/ 451098 w 850595"/>
                <a:gd name="connsiteY118" fmla="*/ 76095 h 481063"/>
                <a:gd name="connsiteX119" fmla="*/ 423868 w 850595"/>
                <a:gd name="connsiteY119" fmla="*/ 97854 h 481063"/>
                <a:gd name="connsiteX120" fmla="*/ 432074 w 850595"/>
                <a:gd name="connsiteY120" fmla="*/ 104568 h 481063"/>
                <a:gd name="connsiteX121" fmla="*/ 445627 w 850595"/>
                <a:gd name="connsiteY121" fmla="*/ 108671 h 481063"/>
                <a:gd name="connsiteX122" fmla="*/ 459180 w 850595"/>
                <a:gd name="connsiteY122" fmla="*/ 108671 h 481063"/>
                <a:gd name="connsiteX123" fmla="*/ 466018 w 850595"/>
                <a:gd name="connsiteY123" fmla="*/ 108671 h 481063"/>
                <a:gd name="connsiteX124" fmla="*/ 471489 w 850595"/>
                <a:gd name="connsiteY124" fmla="*/ 131798 h 481063"/>
                <a:gd name="connsiteX125" fmla="*/ 478204 w 850595"/>
                <a:gd name="connsiteY125" fmla="*/ 142616 h 481063"/>
                <a:gd name="connsiteX126" fmla="*/ 485042 w 850595"/>
                <a:gd name="connsiteY126" fmla="*/ 156293 h 481063"/>
                <a:gd name="connsiteX127" fmla="*/ 494616 w 850595"/>
                <a:gd name="connsiteY127" fmla="*/ 167110 h 481063"/>
                <a:gd name="connsiteX128" fmla="*/ 502698 w 850595"/>
                <a:gd name="connsiteY128" fmla="*/ 176684 h 481063"/>
                <a:gd name="connsiteX129" fmla="*/ 508169 w 850595"/>
                <a:gd name="connsiteY129" fmla="*/ 179295 h 481063"/>
                <a:gd name="connsiteX130" fmla="*/ 505433 w 850595"/>
                <a:gd name="connsiteY130" fmla="*/ 205157 h 481063"/>
                <a:gd name="connsiteX131" fmla="*/ 510904 w 850595"/>
                <a:gd name="connsiteY131" fmla="*/ 218710 h 481063"/>
                <a:gd name="connsiteX132" fmla="*/ 499963 w 850595"/>
                <a:gd name="connsiteY132" fmla="*/ 217343 h 481063"/>
                <a:gd name="connsiteX133" fmla="*/ 478204 w 850595"/>
                <a:gd name="connsiteY133" fmla="*/ 213364 h 481063"/>
                <a:gd name="connsiteX134" fmla="*/ 452466 w 850595"/>
                <a:gd name="connsiteY134" fmla="*/ 207893 h 481063"/>
                <a:gd name="connsiteX135" fmla="*/ 430706 w 850595"/>
                <a:gd name="connsiteY135" fmla="*/ 202422 h 481063"/>
                <a:gd name="connsiteX136" fmla="*/ 421132 w 850595"/>
                <a:gd name="connsiteY136" fmla="*/ 198319 h 481063"/>
                <a:gd name="connsiteX137" fmla="*/ 404844 w 850595"/>
                <a:gd name="connsiteY137" fmla="*/ 192972 h 481063"/>
                <a:gd name="connsiteX138" fmla="*/ 387188 w 850595"/>
                <a:gd name="connsiteY138" fmla="*/ 186134 h 481063"/>
                <a:gd name="connsiteX139" fmla="*/ 369532 w 850595"/>
                <a:gd name="connsiteY139" fmla="*/ 180663 h 481063"/>
                <a:gd name="connsiteX140" fmla="*/ 350509 w 850595"/>
                <a:gd name="connsiteY140" fmla="*/ 175316 h 481063"/>
                <a:gd name="connsiteX141" fmla="*/ 334220 w 850595"/>
                <a:gd name="connsiteY141" fmla="*/ 168478 h 481063"/>
                <a:gd name="connsiteX142" fmla="*/ 322035 w 850595"/>
                <a:gd name="connsiteY142" fmla="*/ 163007 h 481063"/>
                <a:gd name="connsiteX143" fmla="*/ 312461 w 850595"/>
                <a:gd name="connsiteY143" fmla="*/ 159028 h 481063"/>
                <a:gd name="connsiteX144" fmla="*/ 303011 w 850595"/>
                <a:gd name="connsiteY144" fmla="*/ 150822 h 481063"/>
                <a:gd name="connsiteX145" fmla="*/ 290702 w 850595"/>
                <a:gd name="connsiteY145" fmla="*/ 142616 h 481063"/>
                <a:gd name="connsiteX146" fmla="*/ 278517 w 850595"/>
                <a:gd name="connsiteY146" fmla="*/ 135901 h 481063"/>
                <a:gd name="connsiteX147" fmla="*/ 266332 w 850595"/>
                <a:gd name="connsiteY147" fmla="*/ 133166 h 481063"/>
                <a:gd name="connsiteX148" fmla="*/ 255390 w 850595"/>
                <a:gd name="connsiteY148" fmla="*/ 131798 h 481063"/>
                <a:gd name="connsiteX149" fmla="*/ 249919 w 850595"/>
                <a:gd name="connsiteY149" fmla="*/ 127695 h 481063"/>
                <a:gd name="connsiteX150" fmla="*/ 244573 w 850595"/>
                <a:gd name="connsiteY150" fmla="*/ 122224 h 481063"/>
                <a:gd name="connsiteX151" fmla="*/ 239102 w 850595"/>
                <a:gd name="connsiteY151" fmla="*/ 116878 h 481063"/>
                <a:gd name="connsiteX152" fmla="*/ 224181 w 850595"/>
                <a:gd name="connsiteY152" fmla="*/ 103200 h 481063"/>
                <a:gd name="connsiteX153" fmla="*/ 201054 w 850595"/>
                <a:gd name="connsiteY153" fmla="*/ 86912 h 481063"/>
                <a:gd name="connsiteX154" fmla="*/ 179295 w 850595"/>
                <a:gd name="connsiteY154" fmla="*/ 70624 h 481063"/>
                <a:gd name="connsiteX155" fmla="*/ 164375 w 850595"/>
                <a:gd name="connsiteY155" fmla="*/ 59806 h 481063"/>
                <a:gd name="connsiteX156" fmla="*/ 153557 w 850595"/>
                <a:gd name="connsiteY156" fmla="*/ 52968 h 481063"/>
                <a:gd name="connsiteX157" fmla="*/ 139880 w 850595"/>
                <a:gd name="connsiteY157" fmla="*/ 51600 h 481063"/>
                <a:gd name="connsiteX158" fmla="*/ 126327 w 850595"/>
                <a:gd name="connsiteY158" fmla="*/ 52968 h 481063"/>
                <a:gd name="connsiteX159" fmla="*/ 116753 w 850595"/>
                <a:gd name="connsiteY159" fmla="*/ 59806 h 481063"/>
                <a:gd name="connsiteX160" fmla="*/ 76095 w 850595"/>
                <a:gd name="connsiteY160" fmla="*/ 73359 h 481063"/>
                <a:gd name="connsiteX161" fmla="*/ 71992 w 850595"/>
                <a:gd name="connsiteY161" fmla="*/ 76095 h 481063"/>
                <a:gd name="connsiteX162" fmla="*/ 62418 w 850595"/>
                <a:gd name="connsiteY162" fmla="*/ 80198 h 481063"/>
                <a:gd name="connsiteX163" fmla="*/ 52968 w 850595"/>
                <a:gd name="connsiteY163" fmla="*/ 85544 h 481063"/>
                <a:gd name="connsiteX164" fmla="*/ 44762 w 850595"/>
                <a:gd name="connsiteY164" fmla="*/ 95118 h 481063"/>
                <a:gd name="connsiteX165" fmla="*/ 27106 w 850595"/>
                <a:gd name="connsiteY165" fmla="*/ 142616 h 481063"/>
                <a:gd name="connsiteX166" fmla="*/ 46129 w 850595"/>
                <a:gd name="connsiteY166" fmla="*/ 149454 h 481063"/>
                <a:gd name="connsiteX167" fmla="*/ 61050 w 850595"/>
                <a:gd name="connsiteY167" fmla="*/ 143983 h 481063"/>
                <a:gd name="connsiteX168" fmla="*/ 70624 w 850595"/>
                <a:gd name="connsiteY168" fmla="*/ 134534 h 481063"/>
                <a:gd name="connsiteX169" fmla="*/ 73359 w 850595"/>
                <a:gd name="connsiteY169" fmla="*/ 130430 h 481063"/>
                <a:gd name="connsiteX170" fmla="*/ 89648 w 850595"/>
                <a:gd name="connsiteY170" fmla="*/ 133166 h 481063"/>
                <a:gd name="connsiteX171" fmla="*/ 101833 w 850595"/>
                <a:gd name="connsiteY171" fmla="*/ 138637 h 481063"/>
                <a:gd name="connsiteX172" fmla="*/ 112774 w 850595"/>
                <a:gd name="connsiteY172" fmla="*/ 145351 h 48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850595" h="481063">
                  <a:moveTo>
                    <a:pt x="112774" y="145351"/>
                  </a:moveTo>
                  <a:lnTo>
                    <a:pt x="100465" y="145351"/>
                  </a:lnTo>
                  <a:lnTo>
                    <a:pt x="86912" y="142616"/>
                  </a:lnTo>
                  <a:lnTo>
                    <a:pt x="71992" y="145351"/>
                  </a:lnTo>
                  <a:lnTo>
                    <a:pt x="57071" y="150822"/>
                  </a:lnTo>
                  <a:lnTo>
                    <a:pt x="46129" y="159028"/>
                  </a:lnTo>
                  <a:lnTo>
                    <a:pt x="42026" y="161639"/>
                  </a:lnTo>
                  <a:lnTo>
                    <a:pt x="0" y="206525"/>
                  </a:lnTo>
                  <a:lnTo>
                    <a:pt x="23003" y="210628"/>
                  </a:lnTo>
                  <a:lnTo>
                    <a:pt x="48865" y="202422"/>
                  </a:lnTo>
                  <a:lnTo>
                    <a:pt x="67889" y="188869"/>
                  </a:lnTo>
                  <a:lnTo>
                    <a:pt x="76095" y="180663"/>
                  </a:lnTo>
                  <a:lnTo>
                    <a:pt x="88280" y="183398"/>
                  </a:lnTo>
                  <a:lnTo>
                    <a:pt x="105936" y="180663"/>
                  </a:lnTo>
                  <a:lnTo>
                    <a:pt x="122224" y="178052"/>
                  </a:lnTo>
                  <a:lnTo>
                    <a:pt x="129063" y="176684"/>
                  </a:lnTo>
                  <a:lnTo>
                    <a:pt x="138512" y="184766"/>
                  </a:lnTo>
                  <a:lnTo>
                    <a:pt x="156168" y="188869"/>
                  </a:lnTo>
                  <a:lnTo>
                    <a:pt x="169846" y="188869"/>
                  </a:lnTo>
                  <a:lnTo>
                    <a:pt x="177927" y="188869"/>
                  </a:lnTo>
                  <a:lnTo>
                    <a:pt x="186134" y="202422"/>
                  </a:lnTo>
                  <a:lnTo>
                    <a:pt x="195583" y="211996"/>
                  </a:lnTo>
                  <a:lnTo>
                    <a:pt x="205158" y="217343"/>
                  </a:lnTo>
                  <a:lnTo>
                    <a:pt x="209261" y="218710"/>
                  </a:lnTo>
                  <a:lnTo>
                    <a:pt x="199687" y="221446"/>
                  </a:lnTo>
                  <a:lnTo>
                    <a:pt x="183398" y="224181"/>
                  </a:lnTo>
                  <a:lnTo>
                    <a:pt x="164375" y="229652"/>
                  </a:lnTo>
                  <a:lnTo>
                    <a:pt x="149454" y="232387"/>
                  </a:lnTo>
                  <a:lnTo>
                    <a:pt x="138512" y="237734"/>
                  </a:lnTo>
                  <a:lnTo>
                    <a:pt x="124960" y="248676"/>
                  </a:lnTo>
                  <a:lnTo>
                    <a:pt x="110039" y="264964"/>
                  </a:lnTo>
                  <a:lnTo>
                    <a:pt x="92383" y="282620"/>
                  </a:lnTo>
                  <a:lnTo>
                    <a:pt x="112774" y="288091"/>
                  </a:lnTo>
                  <a:lnTo>
                    <a:pt x="131798" y="282620"/>
                  </a:lnTo>
                  <a:lnTo>
                    <a:pt x="149454" y="277149"/>
                  </a:lnTo>
                  <a:lnTo>
                    <a:pt x="164375" y="273170"/>
                  </a:lnTo>
                  <a:lnTo>
                    <a:pt x="169846" y="270435"/>
                  </a:lnTo>
                  <a:lnTo>
                    <a:pt x="188869" y="273170"/>
                  </a:lnTo>
                  <a:lnTo>
                    <a:pt x="209261" y="273170"/>
                  </a:lnTo>
                  <a:lnTo>
                    <a:pt x="226917" y="271803"/>
                  </a:lnTo>
                  <a:lnTo>
                    <a:pt x="236366" y="270435"/>
                  </a:lnTo>
                  <a:lnTo>
                    <a:pt x="240469" y="271803"/>
                  </a:lnTo>
                  <a:lnTo>
                    <a:pt x="247308" y="275781"/>
                  </a:lnTo>
                  <a:lnTo>
                    <a:pt x="254022" y="281252"/>
                  </a:lnTo>
                  <a:lnTo>
                    <a:pt x="260861" y="285355"/>
                  </a:lnTo>
                  <a:lnTo>
                    <a:pt x="271678" y="290826"/>
                  </a:lnTo>
                  <a:lnTo>
                    <a:pt x="287967" y="298908"/>
                  </a:lnTo>
                  <a:lnTo>
                    <a:pt x="304379" y="307115"/>
                  </a:lnTo>
                  <a:lnTo>
                    <a:pt x="322035" y="312461"/>
                  </a:lnTo>
                  <a:lnTo>
                    <a:pt x="339691" y="319300"/>
                  </a:lnTo>
                  <a:lnTo>
                    <a:pt x="353244" y="324771"/>
                  </a:lnTo>
                  <a:lnTo>
                    <a:pt x="364061" y="328874"/>
                  </a:lnTo>
                  <a:lnTo>
                    <a:pt x="373635" y="331485"/>
                  </a:lnTo>
                  <a:lnTo>
                    <a:pt x="388556" y="331485"/>
                  </a:lnTo>
                  <a:lnTo>
                    <a:pt x="403476" y="331485"/>
                  </a:lnTo>
                  <a:lnTo>
                    <a:pt x="421132" y="331485"/>
                  </a:lnTo>
                  <a:lnTo>
                    <a:pt x="434810" y="328874"/>
                  </a:lnTo>
                  <a:lnTo>
                    <a:pt x="448362" y="328874"/>
                  </a:lnTo>
                  <a:lnTo>
                    <a:pt x="457936" y="327506"/>
                  </a:lnTo>
                  <a:lnTo>
                    <a:pt x="480939" y="342427"/>
                  </a:lnTo>
                  <a:lnTo>
                    <a:pt x="505433" y="358715"/>
                  </a:lnTo>
                  <a:lnTo>
                    <a:pt x="534031" y="375003"/>
                  </a:lnTo>
                  <a:lnTo>
                    <a:pt x="561137" y="389923"/>
                  </a:lnTo>
                  <a:lnTo>
                    <a:pt x="588367" y="404968"/>
                  </a:lnTo>
                  <a:lnTo>
                    <a:pt x="614105" y="417154"/>
                  </a:lnTo>
                  <a:lnTo>
                    <a:pt x="635864" y="426603"/>
                  </a:lnTo>
                  <a:lnTo>
                    <a:pt x="652152" y="433442"/>
                  </a:lnTo>
                  <a:lnTo>
                    <a:pt x="671176" y="438913"/>
                  </a:lnTo>
                  <a:lnTo>
                    <a:pt x="701141" y="444384"/>
                  </a:lnTo>
                  <a:lnTo>
                    <a:pt x="733718" y="449730"/>
                  </a:lnTo>
                  <a:lnTo>
                    <a:pt x="770398" y="455201"/>
                  </a:lnTo>
                  <a:lnTo>
                    <a:pt x="802974" y="460672"/>
                  </a:lnTo>
                  <a:lnTo>
                    <a:pt x="830204" y="466018"/>
                  </a:lnTo>
                  <a:lnTo>
                    <a:pt x="846492" y="472857"/>
                  </a:lnTo>
                  <a:lnTo>
                    <a:pt x="850596" y="481063"/>
                  </a:lnTo>
                  <a:lnTo>
                    <a:pt x="841022" y="270435"/>
                  </a:lnTo>
                  <a:lnTo>
                    <a:pt x="835675" y="270435"/>
                  </a:lnTo>
                  <a:lnTo>
                    <a:pt x="821998" y="269067"/>
                  </a:lnTo>
                  <a:lnTo>
                    <a:pt x="802974" y="266332"/>
                  </a:lnTo>
                  <a:lnTo>
                    <a:pt x="781339" y="263596"/>
                  </a:lnTo>
                  <a:lnTo>
                    <a:pt x="756845" y="260861"/>
                  </a:lnTo>
                  <a:lnTo>
                    <a:pt x="736453" y="258125"/>
                  </a:lnTo>
                  <a:lnTo>
                    <a:pt x="720165" y="256758"/>
                  </a:lnTo>
                  <a:lnTo>
                    <a:pt x="711959" y="255390"/>
                  </a:lnTo>
                  <a:lnTo>
                    <a:pt x="702509" y="252779"/>
                  </a:lnTo>
                  <a:lnTo>
                    <a:pt x="695670" y="243205"/>
                  </a:lnTo>
                  <a:lnTo>
                    <a:pt x="690200" y="232387"/>
                  </a:lnTo>
                  <a:lnTo>
                    <a:pt x="680750" y="218710"/>
                  </a:lnTo>
                  <a:lnTo>
                    <a:pt x="671176" y="205157"/>
                  </a:lnTo>
                  <a:lnTo>
                    <a:pt x="665829" y="188869"/>
                  </a:lnTo>
                  <a:lnTo>
                    <a:pt x="660359" y="172581"/>
                  </a:lnTo>
                  <a:lnTo>
                    <a:pt x="658991" y="159028"/>
                  </a:lnTo>
                  <a:lnTo>
                    <a:pt x="652152" y="131798"/>
                  </a:lnTo>
                  <a:lnTo>
                    <a:pt x="642703" y="108671"/>
                  </a:lnTo>
                  <a:lnTo>
                    <a:pt x="633129" y="97854"/>
                  </a:lnTo>
                  <a:lnTo>
                    <a:pt x="618208" y="76095"/>
                  </a:lnTo>
                  <a:lnTo>
                    <a:pt x="604655" y="55703"/>
                  </a:lnTo>
                  <a:lnTo>
                    <a:pt x="596449" y="40783"/>
                  </a:lnTo>
                  <a:lnTo>
                    <a:pt x="588367" y="29841"/>
                  </a:lnTo>
                  <a:lnTo>
                    <a:pt x="577425" y="19024"/>
                  </a:lnTo>
                  <a:lnTo>
                    <a:pt x="563872" y="9450"/>
                  </a:lnTo>
                  <a:lnTo>
                    <a:pt x="553055" y="0"/>
                  </a:lnTo>
                  <a:lnTo>
                    <a:pt x="544849" y="0"/>
                  </a:lnTo>
                  <a:lnTo>
                    <a:pt x="536642" y="4103"/>
                  </a:lnTo>
                  <a:lnTo>
                    <a:pt x="527193" y="8082"/>
                  </a:lnTo>
                  <a:lnTo>
                    <a:pt x="520354" y="9450"/>
                  </a:lnTo>
                  <a:lnTo>
                    <a:pt x="512272" y="8082"/>
                  </a:lnTo>
                  <a:lnTo>
                    <a:pt x="501330" y="9450"/>
                  </a:lnTo>
                  <a:lnTo>
                    <a:pt x="491881" y="12185"/>
                  </a:lnTo>
                  <a:lnTo>
                    <a:pt x="486410" y="16288"/>
                  </a:lnTo>
                  <a:lnTo>
                    <a:pt x="480939" y="23127"/>
                  </a:lnTo>
                  <a:lnTo>
                    <a:pt x="470122" y="27106"/>
                  </a:lnTo>
                  <a:lnTo>
                    <a:pt x="457936" y="32577"/>
                  </a:lnTo>
                  <a:lnTo>
                    <a:pt x="453833" y="33944"/>
                  </a:lnTo>
                  <a:lnTo>
                    <a:pt x="418521" y="62542"/>
                  </a:lnTo>
                  <a:lnTo>
                    <a:pt x="427971" y="76095"/>
                  </a:lnTo>
                  <a:lnTo>
                    <a:pt x="438913" y="80198"/>
                  </a:lnTo>
                  <a:lnTo>
                    <a:pt x="448362" y="78830"/>
                  </a:lnTo>
                  <a:lnTo>
                    <a:pt x="451098" y="76095"/>
                  </a:lnTo>
                  <a:lnTo>
                    <a:pt x="423868" y="97854"/>
                  </a:lnTo>
                  <a:lnTo>
                    <a:pt x="432074" y="104568"/>
                  </a:lnTo>
                  <a:lnTo>
                    <a:pt x="445627" y="108671"/>
                  </a:lnTo>
                  <a:lnTo>
                    <a:pt x="459180" y="108671"/>
                  </a:lnTo>
                  <a:lnTo>
                    <a:pt x="466018" y="108671"/>
                  </a:lnTo>
                  <a:lnTo>
                    <a:pt x="471489" y="131798"/>
                  </a:lnTo>
                  <a:lnTo>
                    <a:pt x="478204" y="142616"/>
                  </a:lnTo>
                  <a:lnTo>
                    <a:pt x="485042" y="156293"/>
                  </a:lnTo>
                  <a:lnTo>
                    <a:pt x="494616" y="167110"/>
                  </a:lnTo>
                  <a:lnTo>
                    <a:pt x="502698" y="176684"/>
                  </a:lnTo>
                  <a:lnTo>
                    <a:pt x="508169" y="179295"/>
                  </a:lnTo>
                  <a:lnTo>
                    <a:pt x="505433" y="205157"/>
                  </a:lnTo>
                  <a:lnTo>
                    <a:pt x="510904" y="218710"/>
                  </a:lnTo>
                  <a:lnTo>
                    <a:pt x="499963" y="217343"/>
                  </a:lnTo>
                  <a:lnTo>
                    <a:pt x="478204" y="213364"/>
                  </a:lnTo>
                  <a:lnTo>
                    <a:pt x="452466" y="207893"/>
                  </a:lnTo>
                  <a:lnTo>
                    <a:pt x="430706" y="202422"/>
                  </a:lnTo>
                  <a:lnTo>
                    <a:pt x="421132" y="198319"/>
                  </a:lnTo>
                  <a:lnTo>
                    <a:pt x="404844" y="192972"/>
                  </a:lnTo>
                  <a:lnTo>
                    <a:pt x="387188" y="186134"/>
                  </a:lnTo>
                  <a:lnTo>
                    <a:pt x="369532" y="180663"/>
                  </a:lnTo>
                  <a:lnTo>
                    <a:pt x="350509" y="175316"/>
                  </a:lnTo>
                  <a:lnTo>
                    <a:pt x="334220" y="168478"/>
                  </a:lnTo>
                  <a:lnTo>
                    <a:pt x="322035" y="163007"/>
                  </a:lnTo>
                  <a:lnTo>
                    <a:pt x="312461" y="159028"/>
                  </a:lnTo>
                  <a:lnTo>
                    <a:pt x="303011" y="150822"/>
                  </a:lnTo>
                  <a:lnTo>
                    <a:pt x="290702" y="142616"/>
                  </a:lnTo>
                  <a:lnTo>
                    <a:pt x="278517" y="135901"/>
                  </a:lnTo>
                  <a:lnTo>
                    <a:pt x="266332" y="133166"/>
                  </a:lnTo>
                  <a:lnTo>
                    <a:pt x="255390" y="131798"/>
                  </a:lnTo>
                  <a:lnTo>
                    <a:pt x="249919" y="127695"/>
                  </a:lnTo>
                  <a:lnTo>
                    <a:pt x="244573" y="122224"/>
                  </a:lnTo>
                  <a:lnTo>
                    <a:pt x="239102" y="116878"/>
                  </a:lnTo>
                  <a:lnTo>
                    <a:pt x="224181" y="103200"/>
                  </a:lnTo>
                  <a:lnTo>
                    <a:pt x="201054" y="86912"/>
                  </a:lnTo>
                  <a:lnTo>
                    <a:pt x="179295" y="70624"/>
                  </a:lnTo>
                  <a:lnTo>
                    <a:pt x="164375" y="59806"/>
                  </a:lnTo>
                  <a:lnTo>
                    <a:pt x="153557" y="52968"/>
                  </a:lnTo>
                  <a:lnTo>
                    <a:pt x="139880" y="51600"/>
                  </a:lnTo>
                  <a:lnTo>
                    <a:pt x="126327" y="52968"/>
                  </a:lnTo>
                  <a:lnTo>
                    <a:pt x="116753" y="59806"/>
                  </a:lnTo>
                  <a:lnTo>
                    <a:pt x="76095" y="73359"/>
                  </a:lnTo>
                  <a:lnTo>
                    <a:pt x="71992" y="76095"/>
                  </a:lnTo>
                  <a:lnTo>
                    <a:pt x="62418" y="80198"/>
                  </a:lnTo>
                  <a:lnTo>
                    <a:pt x="52968" y="85544"/>
                  </a:lnTo>
                  <a:lnTo>
                    <a:pt x="44762" y="95118"/>
                  </a:lnTo>
                  <a:lnTo>
                    <a:pt x="27106" y="142616"/>
                  </a:lnTo>
                  <a:lnTo>
                    <a:pt x="46129" y="149454"/>
                  </a:lnTo>
                  <a:lnTo>
                    <a:pt x="61050" y="143983"/>
                  </a:lnTo>
                  <a:lnTo>
                    <a:pt x="70624" y="134534"/>
                  </a:lnTo>
                  <a:lnTo>
                    <a:pt x="73359" y="130430"/>
                  </a:lnTo>
                  <a:lnTo>
                    <a:pt x="89648" y="133166"/>
                  </a:lnTo>
                  <a:lnTo>
                    <a:pt x="101833" y="138637"/>
                  </a:lnTo>
                  <a:lnTo>
                    <a:pt x="112774" y="145351"/>
                  </a:lnTo>
                  <a:close/>
                </a:path>
              </a:pathLst>
            </a:custGeom>
            <a:solidFill>
              <a:srgbClr val="000000"/>
            </a:solidFill>
            <a:ln w="2685" cap="flat">
              <a:solidFill>
                <a:srgbClr val="000000"/>
              </a:solidFill>
              <a:prstDash val="solid"/>
              <a:miter/>
            </a:ln>
          </p:spPr>
          <p:txBody>
            <a:bodyPr rtlCol="0" anchor="ctr"/>
            <a:lstStyle/>
            <a:p>
              <a:endParaRPr lang="en-US" dirty="0">
                <a:latin typeface="Helvetica Neue" panose="02000503000000020004"/>
              </a:endParaRPr>
            </a:p>
          </p:txBody>
        </p:sp>
        <p:sp>
          <p:nvSpPr>
            <p:cNvPr id="27" name="Freeform: Shape 26">
              <a:extLst>
                <a:ext uri="{FF2B5EF4-FFF2-40B4-BE49-F238E27FC236}">
                  <a16:creationId xmlns:a16="http://schemas.microsoft.com/office/drawing/2014/main" id="{C349EA3F-9F7F-4480-907F-E7E6EE137B04}"/>
                </a:ext>
              </a:extLst>
            </p:cNvPr>
            <p:cNvSpPr/>
            <p:nvPr/>
          </p:nvSpPr>
          <p:spPr>
            <a:xfrm>
              <a:off x="5677823" y="4748429"/>
              <a:ext cx="169845" cy="781339"/>
            </a:xfrm>
            <a:custGeom>
              <a:avLst/>
              <a:gdLst>
                <a:gd name="connsiteX0" fmla="*/ 0 w 169845"/>
                <a:gd name="connsiteY0" fmla="*/ 116878 h 781339"/>
                <a:gd name="connsiteX1" fmla="*/ 59806 w 169845"/>
                <a:gd name="connsiteY1" fmla="*/ 688956 h 781339"/>
                <a:gd name="connsiteX2" fmla="*/ 69256 w 169845"/>
                <a:gd name="connsiteY2" fmla="*/ 721533 h 781339"/>
                <a:gd name="connsiteX3" fmla="*/ 86912 w 169845"/>
                <a:gd name="connsiteY3" fmla="*/ 750130 h 781339"/>
                <a:gd name="connsiteX4" fmla="*/ 107303 w 169845"/>
                <a:gd name="connsiteY4" fmla="*/ 770522 h 781339"/>
                <a:gd name="connsiteX5" fmla="*/ 130430 w 169845"/>
                <a:gd name="connsiteY5" fmla="*/ 781339 h 781339"/>
                <a:gd name="connsiteX6" fmla="*/ 149454 w 169845"/>
                <a:gd name="connsiteY6" fmla="*/ 778604 h 781339"/>
                <a:gd name="connsiteX7" fmla="*/ 164375 w 169845"/>
                <a:gd name="connsiteY7" fmla="*/ 762315 h 781339"/>
                <a:gd name="connsiteX8" fmla="*/ 169845 w 169845"/>
                <a:gd name="connsiteY8" fmla="*/ 728371 h 781339"/>
                <a:gd name="connsiteX9" fmla="*/ 164375 w 169845"/>
                <a:gd name="connsiteY9" fmla="*/ 672668 h 781339"/>
                <a:gd name="connsiteX10" fmla="*/ 143983 w 169845"/>
                <a:gd name="connsiteY10" fmla="*/ 523214 h 781339"/>
                <a:gd name="connsiteX11" fmla="*/ 137269 w 169845"/>
                <a:gd name="connsiteY11" fmla="*/ 349265 h 781339"/>
                <a:gd name="connsiteX12" fmla="*/ 137269 w 169845"/>
                <a:gd name="connsiteY12" fmla="*/ 186134 h 781339"/>
                <a:gd name="connsiteX13" fmla="*/ 140004 w 169845"/>
                <a:gd name="connsiteY13" fmla="*/ 65277 h 781339"/>
                <a:gd name="connsiteX14" fmla="*/ 134533 w 169845"/>
                <a:gd name="connsiteY14" fmla="*/ 28598 h 781339"/>
                <a:gd name="connsiteX15" fmla="*/ 119613 w 169845"/>
                <a:gd name="connsiteY15" fmla="*/ 6839 h 781339"/>
                <a:gd name="connsiteX16" fmla="*/ 96486 w 169845"/>
                <a:gd name="connsiteY16" fmla="*/ 0 h 781339"/>
                <a:gd name="connsiteX17" fmla="*/ 69256 w 169845"/>
                <a:gd name="connsiteY17" fmla="*/ 5471 h 781339"/>
                <a:gd name="connsiteX18" fmla="*/ 43518 w 169845"/>
                <a:gd name="connsiteY18" fmla="*/ 20391 h 781339"/>
                <a:gd name="connsiteX19" fmla="*/ 20391 w 169845"/>
                <a:gd name="connsiteY19" fmla="*/ 46254 h 781339"/>
                <a:gd name="connsiteX20" fmla="*/ 5471 w 169845"/>
                <a:gd name="connsiteY20" fmla="*/ 78830 h 781339"/>
                <a:gd name="connsiteX21" fmla="*/ 0 w 169845"/>
                <a:gd name="connsiteY21" fmla="*/ 116878 h 78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845" h="781339">
                  <a:moveTo>
                    <a:pt x="0" y="116878"/>
                  </a:moveTo>
                  <a:lnTo>
                    <a:pt x="59806" y="688956"/>
                  </a:lnTo>
                  <a:lnTo>
                    <a:pt x="69256" y="721533"/>
                  </a:lnTo>
                  <a:lnTo>
                    <a:pt x="86912" y="750130"/>
                  </a:lnTo>
                  <a:lnTo>
                    <a:pt x="107303" y="770522"/>
                  </a:lnTo>
                  <a:lnTo>
                    <a:pt x="130430" y="781339"/>
                  </a:lnTo>
                  <a:lnTo>
                    <a:pt x="149454" y="778604"/>
                  </a:lnTo>
                  <a:lnTo>
                    <a:pt x="164375" y="762315"/>
                  </a:lnTo>
                  <a:lnTo>
                    <a:pt x="169845" y="728371"/>
                  </a:lnTo>
                  <a:lnTo>
                    <a:pt x="164375" y="672668"/>
                  </a:lnTo>
                  <a:lnTo>
                    <a:pt x="143983" y="523214"/>
                  </a:lnTo>
                  <a:lnTo>
                    <a:pt x="137269" y="349265"/>
                  </a:lnTo>
                  <a:lnTo>
                    <a:pt x="137269" y="186134"/>
                  </a:lnTo>
                  <a:lnTo>
                    <a:pt x="140004" y="65277"/>
                  </a:lnTo>
                  <a:lnTo>
                    <a:pt x="134533" y="28598"/>
                  </a:lnTo>
                  <a:lnTo>
                    <a:pt x="119613" y="6839"/>
                  </a:lnTo>
                  <a:lnTo>
                    <a:pt x="96486" y="0"/>
                  </a:lnTo>
                  <a:lnTo>
                    <a:pt x="69256" y="5471"/>
                  </a:lnTo>
                  <a:lnTo>
                    <a:pt x="43518" y="20391"/>
                  </a:lnTo>
                  <a:lnTo>
                    <a:pt x="20391" y="46254"/>
                  </a:lnTo>
                  <a:lnTo>
                    <a:pt x="5471" y="78830"/>
                  </a:lnTo>
                  <a:lnTo>
                    <a:pt x="0" y="116878"/>
                  </a:lnTo>
                  <a:close/>
                </a:path>
              </a:pathLst>
            </a:custGeom>
            <a:solidFill>
              <a:srgbClr val="000000"/>
            </a:solidFill>
            <a:ln w="2685" cap="flat">
              <a:solidFill>
                <a:srgbClr val="000000"/>
              </a:solidFill>
              <a:prstDash val="solid"/>
              <a:miter/>
            </a:ln>
          </p:spPr>
          <p:txBody>
            <a:bodyPr rtlCol="0" anchor="ctr"/>
            <a:lstStyle/>
            <a:p>
              <a:endParaRPr lang="en-US" dirty="0">
                <a:latin typeface="Helvetica Neue" panose="02000503000000020004"/>
              </a:endParaRPr>
            </a:p>
          </p:txBody>
        </p:sp>
        <p:sp>
          <p:nvSpPr>
            <p:cNvPr id="28" name="Freeform: Shape 27">
              <a:extLst>
                <a:ext uri="{FF2B5EF4-FFF2-40B4-BE49-F238E27FC236}">
                  <a16:creationId xmlns:a16="http://schemas.microsoft.com/office/drawing/2014/main" id="{AAC6371D-842F-492D-A52D-F46186555ACC}"/>
                </a:ext>
              </a:extLst>
            </p:cNvPr>
            <p:cNvSpPr/>
            <p:nvPr/>
          </p:nvSpPr>
          <p:spPr>
            <a:xfrm>
              <a:off x="3803926" y="5105776"/>
              <a:ext cx="755601" cy="160395"/>
            </a:xfrm>
            <a:custGeom>
              <a:avLst/>
              <a:gdLst>
                <a:gd name="connsiteX0" fmla="*/ 546341 w 755601"/>
                <a:gd name="connsiteY0" fmla="*/ 47621 h 160395"/>
                <a:gd name="connsiteX1" fmla="*/ 543605 w 755601"/>
                <a:gd name="connsiteY1" fmla="*/ 63910 h 160395"/>
                <a:gd name="connsiteX2" fmla="*/ 559894 w 755601"/>
                <a:gd name="connsiteY2" fmla="*/ 66645 h 160395"/>
                <a:gd name="connsiteX3" fmla="*/ 562629 w 755601"/>
                <a:gd name="connsiteY3" fmla="*/ 48989 h 160395"/>
                <a:gd name="connsiteX4" fmla="*/ 642827 w 755601"/>
                <a:gd name="connsiteY4" fmla="*/ 57071 h 160395"/>
                <a:gd name="connsiteX5" fmla="*/ 638724 w 755601"/>
                <a:gd name="connsiteY5" fmla="*/ 74727 h 160395"/>
                <a:gd name="connsiteX6" fmla="*/ 676771 w 755601"/>
                <a:gd name="connsiteY6" fmla="*/ 78830 h 160395"/>
                <a:gd name="connsiteX7" fmla="*/ 717554 w 755601"/>
                <a:gd name="connsiteY7" fmla="*/ 91015 h 160395"/>
                <a:gd name="connsiteX8" fmla="*/ 744660 w 755601"/>
                <a:gd name="connsiteY8" fmla="*/ 107428 h 160395"/>
                <a:gd name="connsiteX9" fmla="*/ 755601 w 755601"/>
                <a:gd name="connsiteY9" fmla="*/ 127819 h 160395"/>
                <a:gd name="connsiteX10" fmla="*/ 748763 w 755601"/>
                <a:gd name="connsiteY10" fmla="*/ 145475 h 160395"/>
                <a:gd name="connsiteX11" fmla="*/ 727004 w 755601"/>
                <a:gd name="connsiteY11" fmla="*/ 160396 h 160395"/>
                <a:gd name="connsiteX12" fmla="*/ 97854 w 755601"/>
                <a:gd name="connsiteY12" fmla="*/ 160396 h 160395"/>
                <a:gd name="connsiteX13" fmla="*/ 46254 w 755601"/>
                <a:gd name="connsiteY13" fmla="*/ 152189 h 160395"/>
                <a:gd name="connsiteX14" fmla="*/ 15045 w 755601"/>
                <a:gd name="connsiteY14" fmla="*/ 135901 h 160395"/>
                <a:gd name="connsiteX15" fmla="*/ 1368 w 755601"/>
                <a:gd name="connsiteY15" fmla="*/ 110039 h 160395"/>
                <a:gd name="connsiteX16" fmla="*/ 0 w 755601"/>
                <a:gd name="connsiteY16" fmla="*/ 82933 h 160395"/>
                <a:gd name="connsiteX17" fmla="*/ 10942 w 755601"/>
                <a:gd name="connsiteY17" fmla="*/ 55703 h 160395"/>
                <a:gd name="connsiteX18" fmla="*/ 29965 w 755601"/>
                <a:gd name="connsiteY18" fmla="*/ 31333 h 160395"/>
                <a:gd name="connsiteX19" fmla="*/ 51724 w 755601"/>
                <a:gd name="connsiteY19" fmla="*/ 16288 h 160395"/>
                <a:gd name="connsiteX20" fmla="*/ 74727 w 755601"/>
                <a:gd name="connsiteY20" fmla="*/ 12309 h 160395"/>
                <a:gd name="connsiteX21" fmla="*/ 93751 w 755601"/>
                <a:gd name="connsiteY21" fmla="*/ 14921 h 160395"/>
                <a:gd name="connsiteX22" fmla="*/ 131798 w 755601"/>
                <a:gd name="connsiteY22" fmla="*/ 17656 h 160395"/>
                <a:gd name="connsiteX23" fmla="*/ 133166 w 755601"/>
                <a:gd name="connsiteY23" fmla="*/ 0 h 160395"/>
                <a:gd name="connsiteX24" fmla="*/ 178052 w 755601"/>
                <a:gd name="connsiteY24" fmla="*/ 5471 h 160395"/>
                <a:gd name="connsiteX25" fmla="*/ 175316 w 755601"/>
                <a:gd name="connsiteY25" fmla="*/ 23127 h 160395"/>
                <a:gd name="connsiteX26" fmla="*/ 259617 w 755601"/>
                <a:gd name="connsiteY26" fmla="*/ 32701 h 160395"/>
                <a:gd name="connsiteX27" fmla="*/ 262353 w 755601"/>
                <a:gd name="connsiteY27" fmla="*/ 14921 h 160395"/>
                <a:gd name="connsiteX28" fmla="*/ 308482 w 755601"/>
                <a:gd name="connsiteY28" fmla="*/ 20391 h 160395"/>
                <a:gd name="connsiteX29" fmla="*/ 305747 w 755601"/>
                <a:gd name="connsiteY29" fmla="*/ 36680 h 160395"/>
                <a:gd name="connsiteX30" fmla="*/ 322035 w 755601"/>
                <a:gd name="connsiteY30" fmla="*/ 39415 h 160395"/>
                <a:gd name="connsiteX31" fmla="*/ 322035 w 755601"/>
                <a:gd name="connsiteY31" fmla="*/ 21759 h 160395"/>
                <a:gd name="connsiteX32" fmla="*/ 368289 w 755601"/>
                <a:gd name="connsiteY32" fmla="*/ 28598 h 160395"/>
                <a:gd name="connsiteX33" fmla="*/ 365553 w 755601"/>
                <a:gd name="connsiteY33" fmla="*/ 43518 h 160395"/>
                <a:gd name="connsiteX34" fmla="*/ 380474 w 755601"/>
                <a:gd name="connsiteY34" fmla="*/ 44886 h 160395"/>
                <a:gd name="connsiteX35" fmla="*/ 381842 w 755601"/>
                <a:gd name="connsiteY35" fmla="*/ 28598 h 160395"/>
                <a:gd name="connsiteX36" fmla="*/ 428095 w 755601"/>
                <a:gd name="connsiteY36" fmla="*/ 33944 h 160395"/>
                <a:gd name="connsiteX37" fmla="*/ 425360 w 755601"/>
                <a:gd name="connsiteY37" fmla="*/ 50357 h 160395"/>
                <a:gd name="connsiteX38" fmla="*/ 440280 w 755601"/>
                <a:gd name="connsiteY38" fmla="*/ 51724 h 160395"/>
                <a:gd name="connsiteX39" fmla="*/ 441648 w 755601"/>
                <a:gd name="connsiteY39" fmla="*/ 35312 h 160395"/>
                <a:gd name="connsiteX40" fmla="*/ 486534 w 755601"/>
                <a:gd name="connsiteY40" fmla="*/ 40783 h 160395"/>
                <a:gd name="connsiteX41" fmla="*/ 485166 w 755601"/>
                <a:gd name="connsiteY41" fmla="*/ 57071 h 160395"/>
                <a:gd name="connsiteX42" fmla="*/ 498719 w 755601"/>
                <a:gd name="connsiteY42" fmla="*/ 58439 h 160395"/>
                <a:gd name="connsiteX43" fmla="*/ 501455 w 755601"/>
                <a:gd name="connsiteY43" fmla="*/ 40783 h 160395"/>
                <a:gd name="connsiteX44" fmla="*/ 546341 w 755601"/>
                <a:gd name="connsiteY44" fmla="*/ 47621 h 160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55601" h="160395">
                  <a:moveTo>
                    <a:pt x="546341" y="47621"/>
                  </a:moveTo>
                  <a:lnTo>
                    <a:pt x="543605" y="63910"/>
                  </a:lnTo>
                  <a:lnTo>
                    <a:pt x="559894" y="66645"/>
                  </a:lnTo>
                  <a:lnTo>
                    <a:pt x="562629" y="48989"/>
                  </a:lnTo>
                  <a:lnTo>
                    <a:pt x="642827" y="57071"/>
                  </a:lnTo>
                  <a:lnTo>
                    <a:pt x="638724" y="74727"/>
                  </a:lnTo>
                  <a:lnTo>
                    <a:pt x="676771" y="78830"/>
                  </a:lnTo>
                  <a:lnTo>
                    <a:pt x="717554" y="91015"/>
                  </a:lnTo>
                  <a:lnTo>
                    <a:pt x="744660" y="107428"/>
                  </a:lnTo>
                  <a:lnTo>
                    <a:pt x="755601" y="127819"/>
                  </a:lnTo>
                  <a:lnTo>
                    <a:pt x="748763" y="145475"/>
                  </a:lnTo>
                  <a:lnTo>
                    <a:pt x="727004" y="160396"/>
                  </a:lnTo>
                  <a:lnTo>
                    <a:pt x="97854" y="160396"/>
                  </a:lnTo>
                  <a:lnTo>
                    <a:pt x="46254" y="152189"/>
                  </a:lnTo>
                  <a:lnTo>
                    <a:pt x="15045" y="135901"/>
                  </a:lnTo>
                  <a:lnTo>
                    <a:pt x="1368" y="110039"/>
                  </a:lnTo>
                  <a:lnTo>
                    <a:pt x="0" y="82933"/>
                  </a:lnTo>
                  <a:lnTo>
                    <a:pt x="10942" y="55703"/>
                  </a:lnTo>
                  <a:lnTo>
                    <a:pt x="29965" y="31333"/>
                  </a:lnTo>
                  <a:lnTo>
                    <a:pt x="51724" y="16288"/>
                  </a:lnTo>
                  <a:lnTo>
                    <a:pt x="74727" y="12309"/>
                  </a:lnTo>
                  <a:lnTo>
                    <a:pt x="93751" y="14921"/>
                  </a:lnTo>
                  <a:lnTo>
                    <a:pt x="131798" y="17656"/>
                  </a:lnTo>
                  <a:lnTo>
                    <a:pt x="133166" y="0"/>
                  </a:lnTo>
                  <a:lnTo>
                    <a:pt x="178052" y="5471"/>
                  </a:lnTo>
                  <a:lnTo>
                    <a:pt x="175316" y="23127"/>
                  </a:lnTo>
                  <a:lnTo>
                    <a:pt x="259617" y="32701"/>
                  </a:lnTo>
                  <a:lnTo>
                    <a:pt x="262353" y="14921"/>
                  </a:lnTo>
                  <a:lnTo>
                    <a:pt x="308482" y="20391"/>
                  </a:lnTo>
                  <a:lnTo>
                    <a:pt x="305747" y="36680"/>
                  </a:lnTo>
                  <a:lnTo>
                    <a:pt x="322035" y="39415"/>
                  </a:lnTo>
                  <a:lnTo>
                    <a:pt x="322035" y="21759"/>
                  </a:lnTo>
                  <a:lnTo>
                    <a:pt x="368289" y="28598"/>
                  </a:lnTo>
                  <a:lnTo>
                    <a:pt x="365553" y="43518"/>
                  </a:lnTo>
                  <a:lnTo>
                    <a:pt x="380474" y="44886"/>
                  </a:lnTo>
                  <a:lnTo>
                    <a:pt x="381842" y="28598"/>
                  </a:lnTo>
                  <a:lnTo>
                    <a:pt x="428095" y="33944"/>
                  </a:lnTo>
                  <a:lnTo>
                    <a:pt x="425360" y="50357"/>
                  </a:lnTo>
                  <a:lnTo>
                    <a:pt x="440280" y="51724"/>
                  </a:lnTo>
                  <a:lnTo>
                    <a:pt x="441648" y="35312"/>
                  </a:lnTo>
                  <a:lnTo>
                    <a:pt x="486534" y="40783"/>
                  </a:lnTo>
                  <a:lnTo>
                    <a:pt x="485166" y="57071"/>
                  </a:lnTo>
                  <a:lnTo>
                    <a:pt x="498719" y="58439"/>
                  </a:lnTo>
                  <a:lnTo>
                    <a:pt x="501455" y="40783"/>
                  </a:lnTo>
                  <a:lnTo>
                    <a:pt x="546341" y="47621"/>
                  </a:lnTo>
                  <a:close/>
                </a:path>
              </a:pathLst>
            </a:custGeom>
            <a:solidFill>
              <a:srgbClr val="000000"/>
            </a:solidFill>
            <a:ln w="2685" cap="flat">
              <a:solidFill>
                <a:srgbClr val="000000"/>
              </a:solidFill>
              <a:prstDash val="solid"/>
              <a:miter/>
            </a:ln>
          </p:spPr>
          <p:txBody>
            <a:bodyPr rtlCol="0" anchor="ctr"/>
            <a:lstStyle/>
            <a:p>
              <a:endParaRPr lang="en-US" dirty="0">
                <a:latin typeface="Helvetica Neue" panose="02000503000000020004"/>
              </a:endParaRPr>
            </a:p>
          </p:txBody>
        </p:sp>
        <p:sp>
          <p:nvSpPr>
            <p:cNvPr id="29" name="Freeform: Shape 28">
              <a:extLst>
                <a:ext uri="{FF2B5EF4-FFF2-40B4-BE49-F238E27FC236}">
                  <a16:creationId xmlns:a16="http://schemas.microsoft.com/office/drawing/2014/main" id="{62E2955A-A3FA-47FD-B488-2FC9C2737F90}"/>
                </a:ext>
              </a:extLst>
            </p:cNvPr>
            <p:cNvSpPr/>
            <p:nvPr/>
          </p:nvSpPr>
          <p:spPr>
            <a:xfrm>
              <a:off x="2657033" y="4794683"/>
              <a:ext cx="498719" cy="25737"/>
            </a:xfrm>
            <a:custGeom>
              <a:avLst/>
              <a:gdLst>
                <a:gd name="connsiteX0" fmla="*/ 498719 w 498719"/>
                <a:gd name="connsiteY0" fmla="*/ 0 h 25737"/>
                <a:gd name="connsiteX1" fmla="*/ 0 w 498719"/>
                <a:gd name="connsiteY1" fmla="*/ 0 h 25737"/>
                <a:gd name="connsiteX2" fmla="*/ 0 w 498719"/>
                <a:gd name="connsiteY2" fmla="*/ 25738 h 25737"/>
                <a:gd name="connsiteX3" fmla="*/ 498719 w 498719"/>
                <a:gd name="connsiteY3" fmla="*/ 25738 h 25737"/>
                <a:gd name="connsiteX4" fmla="*/ 498719 w 498719"/>
                <a:gd name="connsiteY4" fmla="*/ 0 h 25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719" h="25737">
                  <a:moveTo>
                    <a:pt x="498719" y="0"/>
                  </a:moveTo>
                  <a:lnTo>
                    <a:pt x="0" y="0"/>
                  </a:lnTo>
                  <a:lnTo>
                    <a:pt x="0" y="25738"/>
                  </a:lnTo>
                  <a:lnTo>
                    <a:pt x="498719" y="25738"/>
                  </a:lnTo>
                  <a:lnTo>
                    <a:pt x="498719" y="0"/>
                  </a:lnTo>
                  <a:close/>
                </a:path>
              </a:pathLst>
            </a:custGeom>
            <a:solidFill>
              <a:srgbClr val="000000"/>
            </a:solidFill>
            <a:ln w="2685" cap="flat">
              <a:solidFill>
                <a:srgbClr val="000000"/>
              </a:solidFill>
              <a:prstDash val="solid"/>
              <a:miter/>
            </a:ln>
          </p:spPr>
          <p:txBody>
            <a:bodyPr rtlCol="0" anchor="ctr"/>
            <a:lstStyle/>
            <a:p>
              <a:endParaRPr lang="en-US" dirty="0">
                <a:latin typeface="Helvetica Neue" panose="02000503000000020004"/>
              </a:endParaRPr>
            </a:p>
          </p:txBody>
        </p:sp>
        <p:sp>
          <p:nvSpPr>
            <p:cNvPr id="30" name="Freeform: Shape 29">
              <a:extLst>
                <a:ext uri="{FF2B5EF4-FFF2-40B4-BE49-F238E27FC236}">
                  <a16:creationId xmlns:a16="http://schemas.microsoft.com/office/drawing/2014/main" id="{38E9A311-6ADE-411B-829F-888FBAF5C09A}"/>
                </a:ext>
              </a:extLst>
            </p:cNvPr>
            <p:cNvSpPr/>
            <p:nvPr/>
          </p:nvSpPr>
          <p:spPr>
            <a:xfrm>
              <a:off x="3408407" y="4986288"/>
              <a:ext cx="144107" cy="232387"/>
            </a:xfrm>
            <a:custGeom>
              <a:avLst/>
              <a:gdLst>
                <a:gd name="connsiteX0" fmla="*/ 144108 w 144107"/>
                <a:gd name="connsiteY0" fmla="*/ 218710 h 232387"/>
                <a:gd name="connsiteX1" fmla="*/ 4103 w 144107"/>
                <a:gd name="connsiteY1" fmla="*/ 218710 h 232387"/>
                <a:gd name="connsiteX2" fmla="*/ 1368 w 144107"/>
                <a:gd name="connsiteY2" fmla="*/ 220078 h 232387"/>
                <a:gd name="connsiteX3" fmla="*/ 0 w 144107"/>
                <a:gd name="connsiteY3" fmla="*/ 226917 h 232387"/>
                <a:gd name="connsiteX4" fmla="*/ 1368 w 144107"/>
                <a:gd name="connsiteY4" fmla="*/ 231020 h 232387"/>
                <a:gd name="connsiteX5" fmla="*/ 6839 w 144107"/>
                <a:gd name="connsiteY5" fmla="*/ 232388 h 232387"/>
                <a:gd name="connsiteX6" fmla="*/ 144108 w 144107"/>
                <a:gd name="connsiteY6" fmla="*/ 232388 h 232387"/>
                <a:gd name="connsiteX7" fmla="*/ 144108 w 144107"/>
                <a:gd name="connsiteY7" fmla="*/ 224181 h 232387"/>
                <a:gd name="connsiteX8" fmla="*/ 144108 w 144107"/>
                <a:gd name="connsiteY8" fmla="*/ 218710 h 232387"/>
                <a:gd name="connsiteX9" fmla="*/ 144108 w 144107"/>
                <a:gd name="connsiteY9" fmla="*/ 218710 h 232387"/>
                <a:gd name="connsiteX10" fmla="*/ 144108 w 144107"/>
                <a:gd name="connsiteY10" fmla="*/ 0 h 232387"/>
                <a:gd name="connsiteX11" fmla="*/ 6839 w 144107"/>
                <a:gd name="connsiteY11" fmla="*/ 0 h 232387"/>
                <a:gd name="connsiteX12" fmla="*/ 1368 w 144107"/>
                <a:gd name="connsiteY12" fmla="*/ 1368 h 232387"/>
                <a:gd name="connsiteX13" fmla="*/ 1368 w 144107"/>
                <a:gd name="connsiteY13" fmla="*/ 6839 h 232387"/>
                <a:gd name="connsiteX14" fmla="*/ 2735 w 144107"/>
                <a:gd name="connsiteY14" fmla="*/ 12310 h 232387"/>
                <a:gd name="connsiteX15" fmla="*/ 6839 w 144107"/>
                <a:gd name="connsiteY15" fmla="*/ 15045 h 232387"/>
                <a:gd name="connsiteX16" fmla="*/ 144108 w 144107"/>
                <a:gd name="connsiteY16" fmla="*/ 15045 h 232387"/>
                <a:gd name="connsiteX17" fmla="*/ 144108 w 144107"/>
                <a:gd name="connsiteY17" fmla="*/ 4228 h 232387"/>
                <a:gd name="connsiteX18" fmla="*/ 144108 w 144107"/>
                <a:gd name="connsiteY18" fmla="*/ 0 h 232387"/>
                <a:gd name="connsiteX19" fmla="*/ 144108 w 144107"/>
                <a:gd name="connsiteY19" fmla="*/ 0 h 23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4107" h="232387">
                  <a:moveTo>
                    <a:pt x="144108" y="218710"/>
                  </a:moveTo>
                  <a:lnTo>
                    <a:pt x="4103" y="218710"/>
                  </a:lnTo>
                  <a:lnTo>
                    <a:pt x="1368" y="220078"/>
                  </a:lnTo>
                  <a:lnTo>
                    <a:pt x="0" y="226917"/>
                  </a:lnTo>
                  <a:lnTo>
                    <a:pt x="1368" y="231020"/>
                  </a:lnTo>
                  <a:lnTo>
                    <a:pt x="6839" y="232388"/>
                  </a:lnTo>
                  <a:lnTo>
                    <a:pt x="144108" y="232388"/>
                  </a:lnTo>
                  <a:lnTo>
                    <a:pt x="144108" y="224181"/>
                  </a:lnTo>
                  <a:lnTo>
                    <a:pt x="144108" y="218710"/>
                  </a:lnTo>
                  <a:lnTo>
                    <a:pt x="144108" y="218710"/>
                  </a:lnTo>
                  <a:close/>
                  <a:moveTo>
                    <a:pt x="144108" y="0"/>
                  </a:moveTo>
                  <a:lnTo>
                    <a:pt x="6839" y="0"/>
                  </a:lnTo>
                  <a:lnTo>
                    <a:pt x="1368" y="1368"/>
                  </a:lnTo>
                  <a:lnTo>
                    <a:pt x="1368" y="6839"/>
                  </a:lnTo>
                  <a:lnTo>
                    <a:pt x="2735" y="12310"/>
                  </a:lnTo>
                  <a:lnTo>
                    <a:pt x="6839" y="15045"/>
                  </a:lnTo>
                  <a:lnTo>
                    <a:pt x="144108" y="15045"/>
                  </a:lnTo>
                  <a:lnTo>
                    <a:pt x="144108" y="4228"/>
                  </a:lnTo>
                  <a:lnTo>
                    <a:pt x="144108" y="0"/>
                  </a:lnTo>
                  <a:lnTo>
                    <a:pt x="144108" y="0"/>
                  </a:lnTo>
                  <a:close/>
                </a:path>
              </a:pathLst>
            </a:custGeom>
            <a:noFill/>
            <a:ln w="2685" cap="flat">
              <a:solidFill>
                <a:srgbClr val="000000"/>
              </a:solidFill>
              <a:prstDash val="solid"/>
              <a:miter/>
            </a:ln>
          </p:spPr>
          <p:txBody>
            <a:bodyPr rtlCol="0" anchor="ctr"/>
            <a:lstStyle/>
            <a:p>
              <a:endParaRPr lang="en-US" dirty="0">
                <a:latin typeface="Helvetica Neue" panose="02000503000000020004"/>
              </a:endParaRPr>
            </a:p>
          </p:txBody>
        </p:sp>
      </p:grpSp>
      <p:grpSp>
        <p:nvGrpSpPr>
          <p:cNvPr id="2061" name="Group 2060">
            <a:extLst>
              <a:ext uri="{FF2B5EF4-FFF2-40B4-BE49-F238E27FC236}">
                <a16:creationId xmlns:a16="http://schemas.microsoft.com/office/drawing/2014/main" id="{A7EC3410-8952-4937-BACC-AA19DFCE4627}"/>
              </a:ext>
            </a:extLst>
          </p:cNvPr>
          <p:cNvGrpSpPr>
            <a:grpSpLocks noChangeAspect="1"/>
          </p:cNvGrpSpPr>
          <p:nvPr/>
        </p:nvGrpSpPr>
        <p:grpSpPr>
          <a:xfrm>
            <a:off x="6185867" y="4034177"/>
            <a:ext cx="3579784" cy="2315399"/>
            <a:chOff x="6185867" y="3433183"/>
            <a:chExt cx="4394598" cy="2918582"/>
          </a:xfrm>
        </p:grpSpPr>
        <p:sp>
          <p:nvSpPr>
            <p:cNvPr id="31" name="Freeform: Shape 30">
              <a:extLst>
                <a:ext uri="{FF2B5EF4-FFF2-40B4-BE49-F238E27FC236}">
                  <a16:creationId xmlns:a16="http://schemas.microsoft.com/office/drawing/2014/main" id="{047B7BDF-FB1D-459C-9B97-AA3BBE5BFB1A}"/>
                </a:ext>
              </a:extLst>
            </p:cNvPr>
            <p:cNvSpPr/>
            <p:nvPr/>
          </p:nvSpPr>
          <p:spPr>
            <a:xfrm>
              <a:off x="7590761" y="5338164"/>
              <a:ext cx="2671400" cy="141247"/>
            </a:xfrm>
            <a:custGeom>
              <a:avLst/>
              <a:gdLst>
                <a:gd name="connsiteX0" fmla="*/ 2599408 w 2671400"/>
                <a:gd name="connsiteY0" fmla="*/ 141248 h 141247"/>
                <a:gd name="connsiteX1" fmla="*/ 69381 w 2671400"/>
                <a:gd name="connsiteY1" fmla="*/ 141248 h 141247"/>
                <a:gd name="connsiteX2" fmla="*/ 42151 w 2671400"/>
                <a:gd name="connsiteY2" fmla="*/ 134533 h 141247"/>
                <a:gd name="connsiteX3" fmla="*/ 19024 w 2671400"/>
                <a:gd name="connsiteY3" fmla="*/ 120856 h 141247"/>
                <a:gd name="connsiteX4" fmla="*/ 4103 w 2671400"/>
                <a:gd name="connsiteY4" fmla="*/ 97854 h 141247"/>
                <a:gd name="connsiteX5" fmla="*/ 0 w 2671400"/>
                <a:gd name="connsiteY5" fmla="*/ 70624 h 141247"/>
                <a:gd name="connsiteX6" fmla="*/ 4103 w 2671400"/>
                <a:gd name="connsiteY6" fmla="*/ 43518 h 141247"/>
                <a:gd name="connsiteX7" fmla="*/ 19024 w 2671400"/>
                <a:gd name="connsiteY7" fmla="*/ 20391 h 141247"/>
                <a:gd name="connsiteX8" fmla="*/ 42151 w 2671400"/>
                <a:gd name="connsiteY8" fmla="*/ 5471 h 141247"/>
                <a:gd name="connsiteX9" fmla="*/ 69381 w 2671400"/>
                <a:gd name="connsiteY9" fmla="*/ 0 h 141247"/>
                <a:gd name="connsiteX10" fmla="*/ 2599408 w 2671400"/>
                <a:gd name="connsiteY10" fmla="*/ 0 h 141247"/>
                <a:gd name="connsiteX11" fmla="*/ 2626514 w 2671400"/>
                <a:gd name="connsiteY11" fmla="*/ 5471 h 141247"/>
                <a:gd name="connsiteX12" fmla="*/ 2649641 w 2671400"/>
                <a:gd name="connsiteY12" fmla="*/ 20391 h 141247"/>
                <a:gd name="connsiteX13" fmla="*/ 2664561 w 2671400"/>
                <a:gd name="connsiteY13" fmla="*/ 43518 h 141247"/>
                <a:gd name="connsiteX14" fmla="*/ 2671400 w 2671400"/>
                <a:gd name="connsiteY14" fmla="*/ 70624 h 141247"/>
                <a:gd name="connsiteX15" fmla="*/ 2664561 w 2671400"/>
                <a:gd name="connsiteY15" fmla="*/ 97854 h 141247"/>
                <a:gd name="connsiteX16" fmla="*/ 2649641 w 2671400"/>
                <a:gd name="connsiteY16" fmla="*/ 120856 h 141247"/>
                <a:gd name="connsiteX17" fmla="*/ 2626514 w 2671400"/>
                <a:gd name="connsiteY17" fmla="*/ 134533 h 141247"/>
                <a:gd name="connsiteX18" fmla="*/ 2599408 w 2671400"/>
                <a:gd name="connsiteY18" fmla="*/ 141248 h 141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71400" h="141247">
                  <a:moveTo>
                    <a:pt x="2599408" y="141248"/>
                  </a:moveTo>
                  <a:lnTo>
                    <a:pt x="69381" y="141248"/>
                  </a:lnTo>
                  <a:lnTo>
                    <a:pt x="42151" y="134533"/>
                  </a:lnTo>
                  <a:lnTo>
                    <a:pt x="19024" y="120856"/>
                  </a:lnTo>
                  <a:lnTo>
                    <a:pt x="4103" y="97854"/>
                  </a:lnTo>
                  <a:lnTo>
                    <a:pt x="0" y="70624"/>
                  </a:lnTo>
                  <a:lnTo>
                    <a:pt x="4103" y="43518"/>
                  </a:lnTo>
                  <a:lnTo>
                    <a:pt x="19024" y="20391"/>
                  </a:lnTo>
                  <a:lnTo>
                    <a:pt x="42151" y="5471"/>
                  </a:lnTo>
                  <a:lnTo>
                    <a:pt x="69381" y="0"/>
                  </a:lnTo>
                  <a:lnTo>
                    <a:pt x="2599408" y="0"/>
                  </a:lnTo>
                  <a:lnTo>
                    <a:pt x="2626514" y="5471"/>
                  </a:lnTo>
                  <a:lnTo>
                    <a:pt x="2649641" y="20391"/>
                  </a:lnTo>
                  <a:lnTo>
                    <a:pt x="2664561" y="43518"/>
                  </a:lnTo>
                  <a:lnTo>
                    <a:pt x="2671400" y="70624"/>
                  </a:lnTo>
                  <a:lnTo>
                    <a:pt x="2664561" y="97854"/>
                  </a:lnTo>
                  <a:lnTo>
                    <a:pt x="2649641" y="120856"/>
                  </a:lnTo>
                  <a:lnTo>
                    <a:pt x="2626514" y="134533"/>
                  </a:lnTo>
                  <a:lnTo>
                    <a:pt x="2599408" y="141248"/>
                  </a:lnTo>
                  <a:close/>
                </a:path>
              </a:pathLst>
            </a:custGeom>
            <a:solidFill>
              <a:srgbClr val="000000"/>
            </a:solidFill>
            <a:ln w="2685" cap="flat">
              <a:solidFill>
                <a:srgbClr val="000000"/>
              </a:solidFill>
              <a:prstDash val="solid"/>
              <a:miter/>
            </a:ln>
          </p:spPr>
          <p:txBody>
            <a:bodyPr rtlCol="0" anchor="ctr"/>
            <a:lstStyle/>
            <a:p>
              <a:endParaRPr lang="en-US" dirty="0">
                <a:latin typeface="Helvetica Neue" panose="02000503000000020004"/>
              </a:endParaRPr>
            </a:p>
          </p:txBody>
        </p:sp>
        <p:sp>
          <p:nvSpPr>
            <p:cNvPr id="2048" name="Freeform: Shape 2047">
              <a:extLst>
                <a:ext uri="{FF2B5EF4-FFF2-40B4-BE49-F238E27FC236}">
                  <a16:creationId xmlns:a16="http://schemas.microsoft.com/office/drawing/2014/main" id="{2DF05315-57C6-474F-9F10-072D2CA67069}"/>
                </a:ext>
              </a:extLst>
            </p:cNvPr>
            <p:cNvSpPr/>
            <p:nvPr/>
          </p:nvSpPr>
          <p:spPr>
            <a:xfrm>
              <a:off x="6517352" y="5436018"/>
              <a:ext cx="1765100" cy="908909"/>
            </a:xfrm>
            <a:custGeom>
              <a:avLst/>
              <a:gdLst>
                <a:gd name="connsiteX0" fmla="*/ 813916 w 1765100"/>
                <a:gd name="connsiteY0" fmla="*/ 619576 h 908909"/>
                <a:gd name="connsiteX1" fmla="*/ 565240 w 1765100"/>
                <a:gd name="connsiteY1" fmla="*/ 619576 h 908909"/>
                <a:gd name="connsiteX2" fmla="*/ 307115 w 1765100"/>
                <a:gd name="connsiteY2" fmla="*/ 590978 h 908909"/>
                <a:gd name="connsiteX3" fmla="*/ 131798 w 1765100"/>
                <a:gd name="connsiteY3" fmla="*/ 523089 h 908909"/>
                <a:gd name="connsiteX4" fmla="*/ 19024 w 1765100"/>
                <a:gd name="connsiteY4" fmla="*/ 432074 h 908909"/>
                <a:gd name="connsiteX5" fmla="*/ 0 w 1765100"/>
                <a:gd name="connsiteY5" fmla="*/ 377739 h 908909"/>
                <a:gd name="connsiteX6" fmla="*/ 6838 w 1765100"/>
                <a:gd name="connsiteY6" fmla="*/ 313829 h 908909"/>
                <a:gd name="connsiteX7" fmla="*/ 20391 w 1765100"/>
                <a:gd name="connsiteY7" fmla="*/ 256758 h 908909"/>
                <a:gd name="connsiteX8" fmla="*/ 29965 w 1765100"/>
                <a:gd name="connsiteY8" fmla="*/ 222813 h 908909"/>
                <a:gd name="connsiteX9" fmla="*/ 35312 w 1765100"/>
                <a:gd name="connsiteY9" fmla="*/ 190237 h 908909"/>
                <a:gd name="connsiteX10" fmla="*/ 43518 w 1765100"/>
                <a:gd name="connsiteY10" fmla="*/ 143983 h 908909"/>
                <a:gd name="connsiteX11" fmla="*/ 907667 w 1765100"/>
                <a:gd name="connsiteY11" fmla="*/ 0 h 908909"/>
                <a:gd name="connsiteX12" fmla="*/ 938876 w 1765100"/>
                <a:gd name="connsiteY12" fmla="*/ 13553 h 908909"/>
                <a:gd name="connsiteX13" fmla="*/ 967473 w 1765100"/>
                <a:gd name="connsiteY13" fmla="*/ 23002 h 908909"/>
                <a:gd name="connsiteX14" fmla="*/ 998682 w 1765100"/>
                <a:gd name="connsiteY14" fmla="*/ 39415 h 908909"/>
                <a:gd name="connsiteX15" fmla="*/ 1031383 w 1765100"/>
                <a:gd name="connsiteY15" fmla="*/ 62418 h 908909"/>
                <a:gd name="connsiteX16" fmla="*/ 1062592 w 1765100"/>
                <a:gd name="connsiteY16" fmla="*/ 85545 h 908909"/>
                <a:gd name="connsiteX17" fmla="*/ 1092433 w 1765100"/>
                <a:gd name="connsiteY17" fmla="*/ 108671 h 908909"/>
                <a:gd name="connsiteX18" fmla="*/ 1115560 w 1765100"/>
                <a:gd name="connsiteY18" fmla="*/ 129063 h 908909"/>
                <a:gd name="connsiteX19" fmla="*/ 1131848 w 1765100"/>
                <a:gd name="connsiteY19" fmla="*/ 143983 h 908909"/>
                <a:gd name="connsiteX20" fmla="*/ 1137319 w 1765100"/>
                <a:gd name="connsiteY20" fmla="*/ 148086 h 908909"/>
                <a:gd name="connsiteX21" fmla="*/ 1157710 w 1765100"/>
                <a:gd name="connsiteY21" fmla="*/ 148086 h 908909"/>
                <a:gd name="connsiteX22" fmla="*/ 1183572 w 1765100"/>
                <a:gd name="connsiteY22" fmla="*/ 149454 h 908909"/>
                <a:gd name="connsiteX23" fmla="*/ 1213413 w 1765100"/>
                <a:gd name="connsiteY23" fmla="*/ 150822 h 908909"/>
                <a:gd name="connsiteX24" fmla="*/ 1245990 w 1765100"/>
                <a:gd name="connsiteY24" fmla="*/ 154801 h 908909"/>
                <a:gd name="connsiteX25" fmla="*/ 1282670 w 1765100"/>
                <a:gd name="connsiteY25" fmla="*/ 157536 h 908909"/>
                <a:gd name="connsiteX26" fmla="*/ 1319349 w 1765100"/>
                <a:gd name="connsiteY26" fmla="*/ 163007 h 908909"/>
                <a:gd name="connsiteX27" fmla="*/ 1358765 w 1765100"/>
                <a:gd name="connsiteY27" fmla="*/ 168478 h 908909"/>
                <a:gd name="connsiteX28" fmla="*/ 1399547 w 1765100"/>
                <a:gd name="connsiteY28" fmla="*/ 173824 h 908909"/>
                <a:gd name="connsiteX29" fmla="*/ 1438963 w 1765100"/>
                <a:gd name="connsiteY29" fmla="*/ 180663 h 908909"/>
                <a:gd name="connsiteX30" fmla="*/ 1479745 w 1765100"/>
                <a:gd name="connsiteY30" fmla="*/ 187502 h 908909"/>
                <a:gd name="connsiteX31" fmla="*/ 1520528 w 1765100"/>
                <a:gd name="connsiteY31" fmla="*/ 194216 h 908909"/>
                <a:gd name="connsiteX32" fmla="*/ 1559943 w 1765100"/>
                <a:gd name="connsiteY32" fmla="*/ 202422 h 908909"/>
                <a:gd name="connsiteX33" fmla="*/ 1596623 w 1765100"/>
                <a:gd name="connsiteY33" fmla="*/ 209261 h 908909"/>
                <a:gd name="connsiteX34" fmla="*/ 1631935 w 1765100"/>
                <a:gd name="connsiteY34" fmla="*/ 217343 h 908909"/>
                <a:gd name="connsiteX35" fmla="*/ 1663144 w 1765100"/>
                <a:gd name="connsiteY35" fmla="*/ 225549 h 908909"/>
                <a:gd name="connsiteX36" fmla="*/ 1691741 w 1765100"/>
                <a:gd name="connsiteY36" fmla="*/ 233631 h 908909"/>
                <a:gd name="connsiteX37" fmla="*/ 1731032 w 1765100"/>
                <a:gd name="connsiteY37" fmla="*/ 256758 h 908909"/>
                <a:gd name="connsiteX38" fmla="*/ 1756894 w 1765100"/>
                <a:gd name="connsiteY38" fmla="*/ 293437 h 908909"/>
                <a:gd name="connsiteX39" fmla="*/ 1765101 w 1765100"/>
                <a:gd name="connsiteY39" fmla="*/ 338323 h 908909"/>
                <a:gd name="connsiteX40" fmla="*/ 1763733 w 1765100"/>
                <a:gd name="connsiteY40" fmla="*/ 388556 h 908909"/>
                <a:gd name="connsiteX41" fmla="*/ 1754159 w 1765100"/>
                <a:gd name="connsiteY41" fmla="*/ 436177 h 908909"/>
                <a:gd name="connsiteX42" fmla="*/ 1736503 w 1765100"/>
                <a:gd name="connsiteY42" fmla="*/ 478203 h 908909"/>
                <a:gd name="connsiteX43" fmla="*/ 1717479 w 1765100"/>
                <a:gd name="connsiteY43" fmla="*/ 508169 h 908909"/>
                <a:gd name="connsiteX44" fmla="*/ 1699823 w 1765100"/>
                <a:gd name="connsiteY44" fmla="*/ 524457 h 908909"/>
                <a:gd name="connsiteX45" fmla="*/ 1695720 w 1765100"/>
                <a:gd name="connsiteY45" fmla="*/ 536642 h 908909"/>
                <a:gd name="connsiteX46" fmla="*/ 1683535 w 1765100"/>
                <a:gd name="connsiteY46" fmla="*/ 567975 h 908909"/>
                <a:gd name="connsiteX47" fmla="*/ 1665879 w 1765100"/>
                <a:gd name="connsiteY47" fmla="*/ 614105 h 908909"/>
                <a:gd name="connsiteX48" fmla="*/ 1642752 w 1765100"/>
                <a:gd name="connsiteY48" fmla="*/ 668440 h 908909"/>
                <a:gd name="connsiteX49" fmla="*/ 1618258 w 1765100"/>
                <a:gd name="connsiteY49" fmla="*/ 732350 h 908909"/>
                <a:gd name="connsiteX50" fmla="*/ 1591152 w 1765100"/>
                <a:gd name="connsiteY50" fmla="*/ 796135 h 908909"/>
                <a:gd name="connsiteX51" fmla="*/ 1565290 w 1765100"/>
                <a:gd name="connsiteY51" fmla="*/ 855942 h 908909"/>
                <a:gd name="connsiteX52" fmla="*/ 1542163 w 1765100"/>
                <a:gd name="connsiteY52" fmla="*/ 908910 h 908909"/>
                <a:gd name="connsiteX53" fmla="*/ 1163181 w 1765100"/>
                <a:gd name="connsiteY53" fmla="*/ 908910 h 908909"/>
                <a:gd name="connsiteX54" fmla="*/ 1154975 w 1765100"/>
                <a:gd name="connsiteY54" fmla="*/ 893989 h 908909"/>
                <a:gd name="connsiteX55" fmla="*/ 1153607 w 1765100"/>
                <a:gd name="connsiteY55" fmla="*/ 862781 h 908909"/>
                <a:gd name="connsiteX56" fmla="*/ 1160445 w 1765100"/>
                <a:gd name="connsiteY56" fmla="*/ 830204 h 908909"/>
                <a:gd name="connsiteX57" fmla="*/ 1173999 w 1765100"/>
                <a:gd name="connsiteY57" fmla="*/ 809813 h 908909"/>
                <a:gd name="connsiteX58" fmla="*/ 1186183 w 1765100"/>
                <a:gd name="connsiteY58" fmla="*/ 796135 h 908909"/>
                <a:gd name="connsiteX59" fmla="*/ 1188919 w 1765100"/>
                <a:gd name="connsiteY59" fmla="*/ 775868 h 908909"/>
                <a:gd name="connsiteX60" fmla="*/ 1188919 w 1765100"/>
                <a:gd name="connsiteY60" fmla="*/ 751374 h 908909"/>
                <a:gd name="connsiteX61" fmla="*/ 1191654 w 1765100"/>
                <a:gd name="connsiteY61" fmla="*/ 724144 h 908909"/>
                <a:gd name="connsiteX62" fmla="*/ 1201228 w 1765100"/>
                <a:gd name="connsiteY62" fmla="*/ 691567 h 908909"/>
                <a:gd name="connsiteX63" fmla="*/ 1220252 w 1765100"/>
                <a:gd name="connsiteY63" fmla="*/ 658991 h 908909"/>
                <a:gd name="connsiteX64" fmla="*/ 1239276 w 1765100"/>
                <a:gd name="connsiteY64" fmla="*/ 627658 h 908909"/>
                <a:gd name="connsiteX65" fmla="*/ 1254196 w 1765100"/>
                <a:gd name="connsiteY65" fmla="*/ 601920 h 908909"/>
                <a:gd name="connsiteX66" fmla="*/ 1259543 w 1765100"/>
                <a:gd name="connsiteY66" fmla="*/ 584264 h 908909"/>
                <a:gd name="connsiteX67" fmla="*/ 1258300 w 1765100"/>
                <a:gd name="connsiteY67" fmla="*/ 576057 h 908909"/>
                <a:gd name="connsiteX68" fmla="*/ 1248725 w 1765100"/>
                <a:gd name="connsiteY68" fmla="*/ 574690 h 908909"/>
                <a:gd name="connsiteX69" fmla="*/ 1232437 w 1765100"/>
                <a:gd name="connsiteY69" fmla="*/ 578793 h 908909"/>
                <a:gd name="connsiteX70" fmla="*/ 1217517 w 1765100"/>
                <a:gd name="connsiteY70" fmla="*/ 586999 h 908909"/>
                <a:gd name="connsiteX71" fmla="*/ 1205207 w 1765100"/>
                <a:gd name="connsiteY71" fmla="*/ 599184 h 908909"/>
                <a:gd name="connsiteX72" fmla="*/ 1191654 w 1765100"/>
                <a:gd name="connsiteY72" fmla="*/ 611369 h 908909"/>
                <a:gd name="connsiteX73" fmla="*/ 1163181 w 1765100"/>
                <a:gd name="connsiteY73" fmla="*/ 619576 h 908909"/>
                <a:gd name="connsiteX74" fmla="*/ 1133215 w 1765100"/>
                <a:gd name="connsiteY74" fmla="*/ 620943 h 908909"/>
                <a:gd name="connsiteX75" fmla="*/ 1111456 w 1765100"/>
                <a:gd name="connsiteY75" fmla="*/ 614105 h 908909"/>
                <a:gd name="connsiteX76" fmla="*/ 1100639 w 1765100"/>
                <a:gd name="connsiteY76" fmla="*/ 606023 h 908909"/>
                <a:gd name="connsiteX77" fmla="*/ 1096536 w 1765100"/>
                <a:gd name="connsiteY77" fmla="*/ 601920 h 908909"/>
                <a:gd name="connsiteX78" fmla="*/ 1055753 w 1765100"/>
                <a:gd name="connsiteY78" fmla="*/ 607266 h 908909"/>
                <a:gd name="connsiteX79" fmla="*/ 1009624 w 1765100"/>
                <a:gd name="connsiteY79" fmla="*/ 612737 h 908909"/>
                <a:gd name="connsiteX80" fmla="*/ 963370 w 1765100"/>
                <a:gd name="connsiteY80" fmla="*/ 615472 h 908909"/>
                <a:gd name="connsiteX81" fmla="*/ 918608 w 1765100"/>
                <a:gd name="connsiteY81" fmla="*/ 616840 h 908909"/>
                <a:gd name="connsiteX82" fmla="*/ 876458 w 1765100"/>
                <a:gd name="connsiteY82" fmla="*/ 619576 h 908909"/>
                <a:gd name="connsiteX83" fmla="*/ 843881 w 1765100"/>
                <a:gd name="connsiteY83" fmla="*/ 619576 h 908909"/>
                <a:gd name="connsiteX84" fmla="*/ 820755 w 1765100"/>
                <a:gd name="connsiteY84" fmla="*/ 619576 h 908909"/>
                <a:gd name="connsiteX85" fmla="*/ 813916 w 1765100"/>
                <a:gd name="connsiteY85" fmla="*/ 619576 h 90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765100" h="908909">
                  <a:moveTo>
                    <a:pt x="813916" y="619576"/>
                  </a:moveTo>
                  <a:lnTo>
                    <a:pt x="565240" y="619576"/>
                  </a:lnTo>
                  <a:lnTo>
                    <a:pt x="307115" y="590978"/>
                  </a:lnTo>
                  <a:lnTo>
                    <a:pt x="131798" y="523089"/>
                  </a:lnTo>
                  <a:lnTo>
                    <a:pt x="19024" y="432074"/>
                  </a:lnTo>
                  <a:lnTo>
                    <a:pt x="0" y="377739"/>
                  </a:lnTo>
                  <a:lnTo>
                    <a:pt x="6838" y="313829"/>
                  </a:lnTo>
                  <a:lnTo>
                    <a:pt x="20391" y="256758"/>
                  </a:lnTo>
                  <a:lnTo>
                    <a:pt x="29965" y="222813"/>
                  </a:lnTo>
                  <a:lnTo>
                    <a:pt x="35312" y="190237"/>
                  </a:lnTo>
                  <a:lnTo>
                    <a:pt x="43518" y="143983"/>
                  </a:lnTo>
                  <a:lnTo>
                    <a:pt x="907667" y="0"/>
                  </a:lnTo>
                  <a:lnTo>
                    <a:pt x="938876" y="13553"/>
                  </a:lnTo>
                  <a:lnTo>
                    <a:pt x="967473" y="23002"/>
                  </a:lnTo>
                  <a:lnTo>
                    <a:pt x="998682" y="39415"/>
                  </a:lnTo>
                  <a:lnTo>
                    <a:pt x="1031383" y="62418"/>
                  </a:lnTo>
                  <a:lnTo>
                    <a:pt x="1062592" y="85545"/>
                  </a:lnTo>
                  <a:lnTo>
                    <a:pt x="1092433" y="108671"/>
                  </a:lnTo>
                  <a:lnTo>
                    <a:pt x="1115560" y="129063"/>
                  </a:lnTo>
                  <a:lnTo>
                    <a:pt x="1131848" y="143983"/>
                  </a:lnTo>
                  <a:lnTo>
                    <a:pt x="1137319" y="148086"/>
                  </a:lnTo>
                  <a:lnTo>
                    <a:pt x="1157710" y="148086"/>
                  </a:lnTo>
                  <a:lnTo>
                    <a:pt x="1183572" y="149454"/>
                  </a:lnTo>
                  <a:lnTo>
                    <a:pt x="1213413" y="150822"/>
                  </a:lnTo>
                  <a:lnTo>
                    <a:pt x="1245990" y="154801"/>
                  </a:lnTo>
                  <a:lnTo>
                    <a:pt x="1282670" y="157536"/>
                  </a:lnTo>
                  <a:lnTo>
                    <a:pt x="1319349" y="163007"/>
                  </a:lnTo>
                  <a:lnTo>
                    <a:pt x="1358765" y="168478"/>
                  </a:lnTo>
                  <a:lnTo>
                    <a:pt x="1399547" y="173824"/>
                  </a:lnTo>
                  <a:lnTo>
                    <a:pt x="1438963" y="180663"/>
                  </a:lnTo>
                  <a:lnTo>
                    <a:pt x="1479745" y="187502"/>
                  </a:lnTo>
                  <a:lnTo>
                    <a:pt x="1520528" y="194216"/>
                  </a:lnTo>
                  <a:lnTo>
                    <a:pt x="1559943" y="202422"/>
                  </a:lnTo>
                  <a:lnTo>
                    <a:pt x="1596623" y="209261"/>
                  </a:lnTo>
                  <a:lnTo>
                    <a:pt x="1631935" y="217343"/>
                  </a:lnTo>
                  <a:lnTo>
                    <a:pt x="1663144" y="225549"/>
                  </a:lnTo>
                  <a:lnTo>
                    <a:pt x="1691741" y="233631"/>
                  </a:lnTo>
                  <a:lnTo>
                    <a:pt x="1731032" y="256758"/>
                  </a:lnTo>
                  <a:lnTo>
                    <a:pt x="1756894" y="293437"/>
                  </a:lnTo>
                  <a:lnTo>
                    <a:pt x="1765101" y="338323"/>
                  </a:lnTo>
                  <a:lnTo>
                    <a:pt x="1763733" y="388556"/>
                  </a:lnTo>
                  <a:lnTo>
                    <a:pt x="1754159" y="436177"/>
                  </a:lnTo>
                  <a:lnTo>
                    <a:pt x="1736503" y="478203"/>
                  </a:lnTo>
                  <a:lnTo>
                    <a:pt x="1717479" y="508169"/>
                  </a:lnTo>
                  <a:lnTo>
                    <a:pt x="1699823" y="524457"/>
                  </a:lnTo>
                  <a:lnTo>
                    <a:pt x="1695720" y="536642"/>
                  </a:lnTo>
                  <a:lnTo>
                    <a:pt x="1683535" y="567975"/>
                  </a:lnTo>
                  <a:lnTo>
                    <a:pt x="1665879" y="614105"/>
                  </a:lnTo>
                  <a:lnTo>
                    <a:pt x="1642752" y="668440"/>
                  </a:lnTo>
                  <a:lnTo>
                    <a:pt x="1618258" y="732350"/>
                  </a:lnTo>
                  <a:lnTo>
                    <a:pt x="1591152" y="796135"/>
                  </a:lnTo>
                  <a:lnTo>
                    <a:pt x="1565290" y="855942"/>
                  </a:lnTo>
                  <a:lnTo>
                    <a:pt x="1542163" y="908910"/>
                  </a:lnTo>
                  <a:lnTo>
                    <a:pt x="1163181" y="908910"/>
                  </a:lnTo>
                  <a:lnTo>
                    <a:pt x="1154975" y="893989"/>
                  </a:lnTo>
                  <a:lnTo>
                    <a:pt x="1153607" y="862781"/>
                  </a:lnTo>
                  <a:lnTo>
                    <a:pt x="1160445" y="830204"/>
                  </a:lnTo>
                  <a:lnTo>
                    <a:pt x="1173999" y="809813"/>
                  </a:lnTo>
                  <a:lnTo>
                    <a:pt x="1186183" y="796135"/>
                  </a:lnTo>
                  <a:lnTo>
                    <a:pt x="1188919" y="775868"/>
                  </a:lnTo>
                  <a:lnTo>
                    <a:pt x="1188919" y="751374"/>
                  </a:lnTo>
                  <a:lnTo>
                    <a:pt x="1191654" y="724144"/>
                  </a:lnTo>
                  <a:lnTo>
                    <a:pt x="1201228" y="691567"/>
                  </a:lnTo>
                  <a:lnTo>
                    <a:pt x="1220252" y="658991"/>
                  </a:lnTo>
                  <a:lnTo>
                    <a:pt x="1239276" y="627658"/>
                  </a:lnTo>
                  <a:lnTo>
                    <a:pt x="1254196" y="601920"/>
                  </a:lnTo>
                  <a:lnTo>
                    <a:pt x="1259543" y="584264"/>
                  </a:lnTo>
                  <a:lnTo>
                    <a:pt x="1258300" y="576057"/>
                  </a:lnTo>
                  <a:lnTo>
                    <a:pt x="1248725" y="574690"/>
                  </a:lnTo>
                  <a:lnTo>
                    <a:pt x="1232437" y="578793"/>
                  </a:lnTo>
                  <a:lnTo>
                    <a:pt x="1217517" y="586999"/>
                  </a:lnTo>
                  <a:lnTo>
                    <a:pt x="1205207" y="599184"/>
                  </a:lnTo>
                  <a:lnTo>
                    <a:pt x="1191654" y="611369"/>
                  </a:lnTo>
                  <a:lnTo>
                    <a:pt x="1163181" y="619576"/>
                  </a:lnTo>
                  <a:lnTo>
                    <a:pt x="1133215" y="620943"/>
                  </a:lnTo>
                  <a:lnTo>
                    <a:pt x="1111456" y="614105"/>
                  </a:lnTo>
                  <a:lnTo>
                    <a:pt x="1100639" y="606023"/>
                  </a:lnTo>
                  <a:lnTo>
                    <a:pt x="1096536" y="601920"/>
                  </a:lnTo>
                  <a:lnTo>
                    <a:pt x="1055753" y="607266"/>
                  </a:lnTo>
                  <a:lnTo>
                    <a:pt x="1009624" y="612737"/>
                  </a:lnTo>
                  <a:lnTo>
                    <a:pt x="963370" y="615472"/>
                  </a:lnTo>
                  <a:lnTo>
                    <a:pt x="918608" y="616840"/>
                  </a:lnTo>
                  <a:lnTo>
                    <a:pt x="876458" y="619576"/>
                  </a:lnTo>
                  <a:lnTo>
                    <a:pt x="843881" y="619576"/>
                  </a:lnTo>
                  <a:lnTo>
                    <a:pt x="820755" y="619576"/>
                  </a:lnTo>
                  <a:lnTo>
                    <a:pt x="813916" y="619576"/>
                  </a:lnTo>
                  <a:close/>
                </a:path>
              </a:pathLst>
            </a:custGeom>
            <a:solidFill>
              <a:srgbClr val="000000"/>
            </a:solidFill>
            <a:ln w="2685" cap="flat">
              <a:solidFill>
                <a:srgbClr val="000000"/>
              </a:solidFill>
              <a:prstDash val="solid"/>
              <a:miter/>
            </a:ln>
          </p:spPr>
          <p:txBody>
            <a:bodyPr rtlCol="0" anchor="ctr"/>
            <a:lstStyle/>
            <a:p>
              <a:endParaRPr lang="en-US" dirty="0">
                <a:latin typeface="Helvetica Neue" panose="02000503000000020004"/>
              </a:endParaRPr>
            </a:p>
          </p:txBody>
        </p:sp>
        <p:sp>
          <p:nvSpPr>
            <p:cNvPr id="2049" name="Freeform: Shape 2048">
              <a:extLst>
                <a:ext uri="{FF2B5EF4-FFF2-40B4-BE49-F238E27FC236}">
                  <a16:creationId xmlns:a16="http://schemas.microsoft.com/office/drawing/2014/main" id="{0E9F1E1C-031C-43C7-BE00-0184E34914EC}"/>
                </a:ext>
              </a:extLst>
            </p:cNvPr>
            <p:cNvSpPr/>
            <p:nvPr/>
          </p:nvSpPr>
          <p:spPr>
            <a:xfrm>
              <a:off x="6185867" y="5010658"/>
              <a:ext cx="303011" cy="1270484"/>
            </a:xfrm>
            <a:custGeom>
              <a:avLst/>
              <a:gdLst>
                <a:gd name="connsiteX0" fmla="*/ 112775 w 303011"/>
                <a:gd name="connsiteY0" fmla="*/ 0 h 1270484"/>
                <a:gd name="connsiteX1" fmla="*/ 61174 w 303011"/>
                <a:gd name="connsiteY1" fmla="*/ 0 h 1270484"/>
                <a:gd name="connsiteX2" fmla="*/ 77463 w 303011"/>
                <a:gd name="connsiteY2" fmla="*/ 133166 h 1270484"/>
                <a:gd name="connsiteX3" fmla="*/ 84177 w 303011"/>
                <a:gd name="connsiteY3" fmla="*/ 233755 h 1270484"/>
                <a:gd name="connsiteX4" fmla="*/ 71992 w 303011"/>
                <a:gd name="connsiteY4" fmla="*/ 371024 h 1270484"/>
                <a:gd name="connsiteX5" fmla="*/ 36680 w 303011"/>
                <a:gd name="connsiteY5" fmla="*/ 610126 h 1270484"/>
                <a:gd name="connsiteX6" fmla="*/ 16288 w 303011"/>
                <a:gd name="connsiteY6" fmla="*/ 755477 h 1270484"/>
                <a:gd name="connsiteX7" fmla="*/ 2735 w 303011"/>
                <a:gd name="connsiteY7" fmla="*/ 877825 h 1270484"/>
                <a:gd name="connsiteX8" fmla="*/ 0 w 303011"/>
                <a:gd name="connsiteY8" fmla="*/ 978290 h 1270484"/>
                <a:gd name="connsiteX9" fmla="*/ 14921 w 303011"/>
                <a:gd name="connsiteY9" fmla="*/ 1061224 h 1270484"/>
                <a:gd name="connsiteX10" fmla="*/ 47497 w 303011"/>
                <a:gd name="connsiteY10" fmla="*/ 1130480 h 1270484"/>
                <a:gd name="connsiteX11" fmla="*/ 101833 w 303011"/>
                <a:gd name="connsiteY11" fmla="*/ 1184816 h 1270484"/>
                <a:gd name="connsiteX12" fmla="*/ 183398 w 303011"/>
                <a:gd name="connsiteY12" fmla="*/ 1232437 h 1270484"/>
                <a:gd name="connsiteX13" fmla="*/ 294805 w 303011"/>
                <a:gd name="connsiteY13" fmla="*/ 1270484 h 1270484"/>
                <a:gd name="connsiteX14" fmla="*/ 300276 w 303011"/>
                <a:gd name="connsiteY14" fmla="*/ 1228334 h 1270484"/>
                <a:gd name="connsiteX15" fmla="*/ 303011 w 303011"/>
                <a:gd name="connsiteY15" fmla="*/ 1224231 h 1270484"/>
                <a:gd name="connsiteX16" fmla="*/ 303011 w 303011"/>
                <a:gd name="connsiteY16" fmla="*/ 1216149 h 1270484"/>
                <a:gd name="connsiteX17" fmla="*/ 289334 w 303011"/>
                <a:gd name="connsiteY17" fmla="*/ 1206575 h 1270484"/>
                <a:gd name="connsiteX18" fmla="*/ 248676 w 303011"/>
                <a:gd name="connsiteY18" fmla="*/ 1198493 h 1270484"/>
                <a:gd name="connsiteX19" fmla="*/ 141248 w 303011"/>
                <a:gd name="connsiteY19" fmla="*/ 1159078 h 1270484"/>
                <a:gd name="connsiteX20" fmla="*/ 77463 w 303011"/>
                <a:gd name="connsiteY20" fmla="*/ 1072041 h 1270484"/>
                <a:gd name="connsiteX21" fmla="*/ 48865 w 303011"/>
                <a:gd name="connsiteY21" fmla="*/ 953920 h 1270484"/>
                <a:gd name="connsiteX22" fmla="*/ 47497 w 303011"/>
                <a:gd name="connsiteY22" fmla="*/ 816651 h 1270484"/>
                <a:gd name="connsiteX23" fmla="*/ 61174 w 303011"/>
                <a:gd name="connsiteY23" fmla="*/ 676647 h 1270484"/>
                <a:gd name="connsiteX24" fmla="*/ 84177 w 303011"/>
                <a:gd name="connsiteY24" fmla="*/ 546216 h 1270484"/>
                <a:gd name="connsiteX25" fmla="*/ 105936 w 303011"/>
                <a:gd name="connsiteY25" fmla="*/ 440280 h 1270484"/>
                <a:gd name="connsiteX26" fmla="*/ 118245 w 303011"/>
                <a:gd name="connsiteY26" fmla="*/ 373635 h 1270484"/>
                <a:gd name="connsiteX27" fmla="*/ 124959 w 303011"/>
                <a:gd name="connsiteY27" fmla="*/ 245940 h 1270484"/>
                <a:gd name="connsiteX28" fmla="*/ 122224 w 303011"/>
                <a:gd name="connsiteY28" fmla="*/ 125084 h 1270484"/>
                <a:gd name="connsiteX29" fmla="*/ 115510 w 303011"/>
                <a:gd name="connsiteY29" fmla="*/ 35312 h 1270484"/>
                <a:gd name="connsiteX30" fmla="*/ 112775 w 303011"/>
                <a:gd name="connsiteY30" fmla="*/ 0 h 127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3011" h="1270484">
                  <a:moveTo>
                    <a:pt x="112775" y="0"/>
                  </a:moveTo>
                  <a:lnTo>
                    <a:pt x="61174" y="0"/>
                  </a:lnTo>
                  <a:lnTo>
                    <a:pt x="77463" y="133166"/>
                  </a:lnTo>
                  <a:lnTo>
                    <a:pt x="84177" y="233755"/>
                  </a:lnTo>
                  <a:lnTo>
                    <a:pt x="71992" y="371024"/>
                  </a:lnTo>
                  <a:lnTo>
                    <a:pt x="36680" y="610126"/>
                  </a:lnTo>
                  <a:lnTo>
                    <a:pt x="16288" y="755477"/>
                  </a:lnTo>
                  <a:lnTo>
                    <a:pt x="2735" y="877825"/>
                  </a:lnTo>
                  <a:lnTo>
                    <a:pt x="0" y="978290"/>
                  </a:lnTo>
                  <a:lnTo>
                    <a:pt x="14921" y="1061224"/>
                  </a:lnTo>
                  <a:lnTo>
                    <a:pt x="47497" y="1130480"/>
                  </a:lnTo>
                  <a:lnTo>
                    <a:pt x="101833" y="1184816"/>
                  </a:lnTo>
                  <a:lnTo>
                    <a:pt x="183398" y="1232437"/>
                  </a:lnTo>
                  <a:lnTo>
                    <a:pt x="294805" y="1270484"/>
                  </a:lnTo>
                  <a:lnTo>
                    <a:pt x="300276" y="1228334"/>
                  </a:lnTo>
                  <a:lnTo>
                    <a:pt x="303011" y="1224231"/>
                  </a:lnTo>
                  <a:lnTo>
                    <a:pt x="303011" y="1216149"/>
                  </a:lnTo>
                  <a:lnTo>
                    <a:pt x="289334" y="1206575"/>
                  </a:lnTo>
                  <a:lnTo>
                    <a:pt x="248676" y="1198493"/>
                  </a:lnTo>
                  <a:lnTo>
                    <a:pt x="141248" y="1159078"/>
                  </a:lnTo>
                  <a:lnTo>
                    <a:pt x="77463" y="1072041"/>
                  </a:lnTo>
                  <a:lnTo>
                    <a:pt x="48865" y="953920"/>
                  </a:lnTo>
                  <a:lnTo>
                    <a:pt x="47497" y="816651"/>
                  </a:lnTo>
                  <a:lnTo>
                    <a:pt x="61174" y="676647"/>
                  </a:lnTo>
                  <a:lnTo>
                    <a:pt x="84177" y="546216"/>
                  </a:lnTo>
                  <a:lnTo>
                    <a:pt x="105936" y="440280"/>
                  </a:lnTo>
                  <a:lnTo>
                    <a:pt x="118245" y="373635"/>
                  </a:lnTo>
                  <a:lnTo>
                    <a:pt x="124959" y="245940"/>
                  </a:lnTo>
                  <a:lnTo>
                    <a:pt x="122224" y="125084"/>
                  </a:lnTo>
                  <a:lnTo>
                    <a:pt x="115510" y="35312"/>
                  </a:lnTo>
                  <a:lnTo>
                    <a:pt x="112775" y="0"/>
                  </a:lnTo>
                  <a:close/>
                </a:path>
              </a:pathLst>
            </a:custGeom>
            <a:solidFill>
              <a:srgbClr val="000000"/>
            </a:solidFill>
            <a:ln w="2685" cap="flat">
              <a:solidFill>
                <a:srgbClr val="000000"/>
              </a:solidFill>
              <a:prstDash val="solid"/>
              <a:miter/>
            </a:ln>
          </p:spPr>
          <p:txBody>
            <a:bodyPr rtlCol="0" anchor="ctr"/>
            <a:lstStyle/>
            <a:p>
              <a:endParaRPr lang="en-US" dirty="0">
                <a:latin typeface="Helvetica Neue" panose="02000503000000020004"/>
              </a:endParaRPr>
            </a:p>
          </p:txBody>
        </p:sp>
        <p:sp>
          <p:nvSpPr>
            <p:cNvPr id="2051" name="Freeform: Shape 2050">
              <a:extLst>
                <a:ext uri="{FF2B5EF4-FFF2-40B4-BE49-F238E27FC236}">
                  <a16:creationId xmlns:a16="http://schemas.microsoft.com/office/drawing/2014/main" id="{7988D70A-01BF-4B3C-A95D-021CEF0F0C36}"/>
                </a:ext>
              </a:extLst>
            </p:cNvPr>
            <p:cNvSpPr/>
            <p:nvPr/>
          </p:nvSpPr>
          <p:spPr>
            <a:xfrm>
              <a:off x="6354345" y="5865356"/>
              <a:ext cx="990475" cy="483674"/>
            </a:xfrm>
            <a:custGeom>
              <a:avLst/>
              <a:gdLst>
                <a:gd name="connsiteX0" fmla="*/ 976923 w 990475"/>
                <a:gd name="connsiteY0" fmla="*/ 190237 h 483674"/>
                <a:gd name="connsiteX1" fmla="*/ 990476 w 990475"/>
                <a:gd name="connsiteY1" fmla="*/ 243205 h 483674"/>
                <a:gd name="connsiteX2" fmla="*/ 982394 w 990475"/>
                <a:gd name="connsiteY2" fmla="*/ 290702 h 483674"/>
                <a:gd name="connsiteX3" fmla="*/ 960635 w 990475"/>
                <a:gd name="connsiteY3" fmla="*/ 332853 h 483674"/>
                <a:gd name="connsiteX4" fmla="*/ 926691 w 990475"/>
                <a:gd name="connsiteY4" fmla="*/ 365553 h 483674"/>
                <a:gd name="connsiteX5" fmla="*/ 888643 w 990475"/>
                <a:gd name="connsiteY5" fmla="*/ 388556 h 483674"/>
                <a:gd name="connsiteX6" fmla="*/ 853331 w 990475"/>
                <a:gd name="connsiteY6" fmla="*/ 400865 h 483674"/>
                <a:gd name="connsiteX7" fmla="*/ 823366 w 990475"/>
                <a:gd name="connsiteY7" fmla="*/ 398130 h 483674"/>
                <a:gd name="connsiteX8" fmla="*/ 804342 w 990475"/>
                <a:gd name="connsiteY8" fmla="*/ 381842 h 483674"/>
                <a:gd name="connsiteX9" fmla="*/ 610126 w 990475"/>
                <a:gd name="connsiteY9" fmla="*/ 381842 h 483674"/>
                <a:gd name="connsiteX10" fmla="*/ 589735 w 990475"/>
                <a:gd name="connsiteY10" fmla="*/ 483674 h 483674"/>
                <a:gd name="connsiteX11" fmla="*/ 392659 w 990475"/>
                <a:gd name="connsiteY11" fmla="*/ 483674 h 483674"/>
                <a:gd name="connsiteX12" fmla="*/ 417154 w 990475"/>
                <a:gd name="connsiteY12" fmla="*/ 392659 h 483674"/>
                <a:gd name="connsiteX13" fmla="*/ 341059 w 990475"/>
                <a:gd name="connsiteY13" fmla="*/ 392659 h 483674"/>
                <a:gd name="connsiteX14" fmla="*/ 319300 w 990475"/>
                <a:gd name="connsiteY14" fmla="*/ 483674 h 483674"/>
                <a:gd name="connsiteX15" fmla="*/ 123592 w 990475"/>
                <a:gd name="connsiteY15" fmla="*/ 483674 h 483674"/>
                <a:gd name="connsiteX16" fmla="*/ 148086 w 990475"/>
                <a:gd name="connsiteY16" fmla="*/ 357347 h 483674"/>
                <a:gd name="connsiteX17" fmla="*/ 115510 w 990475"/>
                <a:gd name="connsiteY17" fmla="*/ 342426 h 483674"/>
                <a:gd name="connsiteX18" fmla="*/ 77463 w 990475"/>
                <a:gd name="connsiteY18" fmla="*/ 305747 h 483674"/>
                <a:gd name="connsiteX19" fmla="*/ 40783 w 990475"/>
                <a:gd name="connsiteY19" fmla="*/ 256758 h 483674"/>
                <a:gd name="connsiteX20" fmla="*/ 13553 w 990475"/>
                <a:gd name="connsiteY20" fmla="*/ 196951 h 483674"/>
                <a:gd name="connsiteX21" fmla="*/ 0 w 990475"/>
                <a:gd name="connsiteY21" fmla="*/ 135901 h 483674"/>
                <a:gd name="connsiteX22" fmla="*/ 8082 w 990475"/>
                <a:gd name="connsiteY22" fmla="*/ 80198 h 483674"/>
                <a:gd name="connsiteX23" fmla="*/ 43518 w 990475"/>
                <a:gd name="connsiteY23" fmla="*/ 33944 h 483674"/>
                <a:gd name="connsiteX24" fmla="*/ 111407 w 990475"/>
                <a:gd name="connsiteY24" fmla="*/ 5471 h 483674"/>
                <a:gd name="connsiteX25" fmla="*/ 142616 w 990475"/>
                <a:gd name="connsiteY25" fmla="*/ 0 h 483674"/>
                <a:gd name="connsiteX26" fmla="*/ 164375 w 990475"/>
                <a:gd name="connsiteY26" fmla="*/ 0 h 483674"/>
                <a:gd name="connsiteX27" fmla="*/ 177928 w 990475"/>
                <a:gd name="connsiteY27" fmla="*/ 0 h 483674"/>
                <a:gd name="connsiteX28" fmla="*/ 182031 w 990475"/>
                <a:gd name="connsiteY28" fmla="*/ 2735 h 483674"/>
                <a:gd name="connsiteX29" fmla="*/ 294805 w 990475"/>
                <a:gd name="connsiteY29" fmla="*/ 93751 h 483674"/>
                <a:gd name="connsiteX30" fmla="*/ 470122 w 990475"/>
                <a:gd name="connsiteY30" fmla="*/ 161639 h 483674"/>
                <a:gd name="connsiteX31" fmla="*/ 728247 w 990475"/>
                <a:gd name="connsiteY31" fmla="*/ 190237 h 483674"/>
                <a:gd name="connsiteX32" fmla="*/ 976923 w 990475"/>
                <a:gd name="connsiteY32" fmla="*/ 190237 h 48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90475" h="483674">
                  <a:moveTo>
                    <a:pt x="976923" y="190237"/>
                  </a:moveTo>
                  <a:lnTo>
                    <a:pt x="990476" y="243205"/>
                  </a:lnTo>
                  <a:lnTo>
                    <a:pt x="982394" y="290702"/>
                  </a:lnTo>
                  <a:lnTo>
                    <a:pt x="960635" y="332853"/>
                  </a:lnTo>
                  <a:lnTo>
                    <a:pt x="926691" y="365553"/>
                  </a:lnTo>
                  <a:lnTo>
                    <a:pt x="888643" y="388556"/>
                  </a:lnTo>
                  <a:lnTo>
                    <a:pt x="853331" y="400865"/>
                  </a:lnTo>
                  <a:lnTo>
                    <a:pt x="823366" y="398130"/>
                  </a:lnTo>
                  <a:lnTo>
                    <a:pt x="804342" y="381842"/>
                  </a:lnTo>
                  <a:lnTo>
                    <a:pt x="610126" y="381842"/>
                  </a:lnTo>
                  <a:lnTo>
                    <a:pt x="589735" y="483674"/>
                  </a:lnTo>
                  <a:lnTo>
                    <a:pt x="392659" y="483674"/>
                  </a:lnTo>
                  <a:lnTo>
                    <a:pt x="417154" y="392659"/>
                  </a:lnTo>
                  <a:lnTo>
                    <a:pt x="341059" y="392659"/>
                  </a:lnTo>
                  <a:lnTo>
                    <a:pt x="319300" y="483674"/>
                  </a:lnTo>
                  <a:lnTo>
                    <a:pt x="123592" y="483674"/>
                  </a:lnTo>
                  <a:lnTo>
                    <a:pt x="148086" y="357347"/>
                  </a:lnTo>
                  <a:lnTo>
                    <a:pt x="115510" y="342426"/>
                  </a:lnTo>
                  <a:lnTo>
                    <a:pt x="77463" y="305747"/>
                  </a:lnTo>
                  <a:lnTo>
                    <a:pt x="40783" y="256758"/>
                  </a:lnTo>
                  <a:lnTo>
                    <a:pt x="13553" y="196951"/>
                  </a:lnTo>
                  <a:lnTo>
                    <a:pt x="0" y="135901"/>
                  </a:lnTo>
                  <a:lnTo>
                    <a:pt x="8082" y="80198"/>
                  </a:lnTo>
                  <a:lnTo>
                    <a:pt x="43518" y="33944"/>
                  </a:lnTo>
                  <a:lnTo>
                    <a:pt x="111407" y="5471"/>
                  </a:lnTo>
                  <a:lnTo>
                    <a:pt x="142616" y="0"/>
                  </a:lnTo>
                  <a:lnTo>
                    <a:pt x="164375" y="0"/>
                  </a:lnTo>
                  <a:lnTo>
                    <a:pt x="177928" y="0"/>
                  </a:lnTo>
                  <a:lnTo>
                    <a:pt x="182031" y="2735"/>
                  </a:lnTo>
                  <a:lnTo>
                    <a:pt x="294805" y="93751"/>
                  </a:lnTo>
                  <a:lnTo>
                    <a:pt x="470122" y="161639"/>
                  </a:lnTo>
                  <a:lnTo>
                    <a:pt x="728247" y="190237"/>
                  </a:lnTo>
                  <a:lnTo>
                    <a:pt x="976923" y="190237"/>
                  </a:lnTo>
                  <a:close/>
                </a:path>
              </a:pathLst>
            </a:custGeom>
            <a:solidFill>
              <a:srgbClr val="000000"/>
            </a:solidFill>
            <a:ln w="2685" cap="flat">
              <a:solidFill>
                <a:srgbClr val="000000"/>
              </a:solidFill>
              <a:prstDash val="solid"/>
              <a:miter/>
            </a:ln>
          </p:spPr>
          <p:txBody>
            <a:bodyPr rtlCol="0" anchor="ctr"/>
            <a:lstStyle/>
            <a:p>
              <a:endParaRPr lang="en-US" dirty="0">
                <a:latin typeface="Helvetica Neue" panose="02000503000000020004"/>
              </a:endParaRPr>
            </a:p>
          </p:txBody>
        </p:sp>
        <p:grpSp>
          <p:nvGrpSpPr>
            <p:cNvPr id="2052" name="Graphic 8">
              <a:extLst>
                <a:ext uri="{FF2B5EF4-FFF2-40B4-BE49-F238E27FC236}">
                  <a16:creationId xmlns:a16="http://schemas.microsoft.com/office/drawing/2014/main" id="{8A6A6F61-F60B-418C-A2A9-92F406E9AAC7}"/>
                </a:ext>
              </a:extLst>
            </p:cNvPr>
            <p:cNvGrpSpPr/>
            <p:nvPr/>
          </p:nvGrpSpPr>
          <p:grpSpPr>
            <a:xfrm>
              <a:off x="7711120" y="4365220"/>
              <a:ext cx="1240643" cy="952552"/>
              <a:chOff x="7711120" y="4365220"/>
              <a:chExt cx="1240643" cy="952552"/>
            </a:xfrm>
            <a:solidFill>
              <a:srgbClr val="000000"/>
            </a:solidFill>
          </p:grpSpPr>
          <p:sp>
            <p:nvSpPr>
              <p:cNvPr id="2053" name="Freeform: Shape 2052">
                <a:extLst>
                  <a:ext uri="{FF2B5EF4-FFF2-40B4-BE49-F238E27FC236}">
                    <a16:creationId xmlns:a16="http://schemas.microsoft.com/office/drawing/2014/main" id="{44D0D92D-AD3C-4E22-AFD5-B8DD70923DC7}"/>
                  </a:ext>
                </a:extLst>
              </p:cNvPr>
              <p:cNvSpPr/>
              <p:nvPr/>
            </p:nvSpPr>
            <p:spPr>
              <a:xfrm>
                <a:off x="7711120" y="5255230"/>
                <a:ext cx="976922" cy="62541"/>
              </a:xfrm>
              <a:custGeom>
                <a:avLst/>
                <a:gdLst>
                  <a:gd name="connsiteX0" fmla="*/ 976923 w 976922"/>
                  <a:gd name="connsiteY0" fmla="*/ 62542 h 62541"/>
                  <a:gd name="connsiteX1" fmla="*/ 0 w 976922"/>
                  <a:gd name="connsiteY1" fmla="*/ 62542 h 62541"/>
                  <a:gd name="connsiteX2" fmla="*/ 0 w 976922"/>
                  <a:gd name="connsiteY2" fmla="*/ 0 h 62541"/>
                  <a:gd name="connsiteX3" fmla="*/ 976923 w 976922"/>
                  <a:gd name="connsiteY3" fmla="*/ 0 h 62541"/>
                  <a:gd name="connsiteX4" fmla="*/ 976923 w 976922"/>
                  <a:gd name="connsiteY4" fmla="*/ 62542 h 6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922" h="62541">
                    <a:moveTo>
                      <a:pt x="976923" y="62542"/>
                    </a:moveTo>
                    <a:lnTo>
                      <a:pt x="0" y="62542"/>
                    </a:lnTo>
                    <a:lnTo>
                      <a:pt x="0" y="0"/>
                    </a:lnTo>
                    <a:lnTo>
                      <a:pt x="976923" y="0"/>
                    </a:lnTo>
                    <a:lnTo>
                      <a:pt x="976923" y="62542"/>
                    </a:lnTo>
                    <a:close/>
                  </a:path>
                </a:pathLst>
              </a:custGeom>
              <a:solidFill>
                <a:srgbClr val="000000"/>
              </a:solidFill>
              <a:ln w="2685" cap="flat">
                <a:solidFill>
                  <a:srgbClr val="000000"/>
                </a:solidFill>
                <a:prstDash val="solid"/>
                <a:miter/>
              </a:ln>
            </p:spPr>
            <p:txBody>
              <a:bodyPr rtlCol="0" anchor="ctr"/>
              <a:lstStyle/>
              <a:p>
                <a:endParaRPr lang="en-US" dirty="0">
                  <a:latin typeface="Helvetica Neue" panose="02000503000000020004"/>
                </a:endParaRPr>
              </a:p>
            </p:txBody>
          </p:sp>
          <p:sp>
            <p:nvSpPr>
              <p:cNvPr id="2054" name="Freeform: Shape 2053">
                <a:extLst>
                  <a:ext uri="{FF2B5EF4-FFF2-40B4-BE49-F238E27FC236}">
                    <a16:creationId xmlns:a16="http://schemas.microsoft.com/office/drawing/2014/main" id="{790D2BBA-0812-45CB-9C89-07A2A75AF390}"/>
                  </a:ext>
                </a:extLst>
              </p:cNvPr>
              <p:cNvSpPr/>
              <p:nvPr/>
            </p:nvSpPr>
            <p:spPr>
              <a:xfrm>
                <a:off x="8606353" y="4365220"/>
                <a:ext cx="345411" cy="952552"/>
              </a:xfrm>
              <a:custGeom>
                <a:avLst/>
                <a:gdLst>
                  <a:gd name="connsiteX0" fmla="*/ 345411 w 345411"/>
                  <a:gd name="connsiteY0" fmla="*/ 18278 h 952552"/>
                  <a:gd name="connsiteX1" fmla="*/ 59806 w 345411"/>
                  <a:gd name="connsiteY1" fmla="*/ 952552 h 952552"/>
                  <a:gd name="connsiteX2" fmla="*/ 0 w 345411"/>
                  <a:gd name="connsiteY2" fmla="*/ 934275 h 952552"/>
                  <a:gd name="connsiteX3" fmla="*/ 285605 w 345411"/>
                  <a:gd name="connsiteY3" fmla="*/ 0 h 952552"/>
                  <a:gd name="connsiteX4" fmla="*/ 345411 w 345411"/>
                  <a:gd name="connsiteY4" fmla="*/ 18278 h 952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411" h="952552">
                    <a:moveTo>
                      <a:pt x="345411" y="18278"/>
                    </a:moveTo>
                    <a:lnTo>
                      <a:pt x="59806" y="952552"/>
                    </a:lnTo>
                    <a:lnTo>
                      <a:pt x="0" y="934275"/>
                    </a:lnTo>
                    <a:lnTo>
                      <a:pt x="285605" y="0"/>
                    </a:lnTo>
                    <a:lnTo>
                      <a:pt x="345411" y="18278"/>
                    </a:lnTo>
                    <a:close/>
                  </a:path>
                </a:pathLst>
              </a:custGeom>
              <a:solidFill>
                <a:srgbClr val="000000"/>
              </a:solidFill>
              <a:ln w="2685" cap="flat">
                <a:solidFill>
                  <a:srgbClr val="000000"/>
                </a:solidFill>
                <a:prstDash val="solid"/>
                <a:miter/>
              </a:ln>
            </p:spPr>
            <p:txBody>
              <a:bodyPr rtlCol="0" anchor="ctr"/>
              <a:lstStyle/>
              <a:p>
                <a:endParaRPr lang="en-US" dirty="0">
                  <a:latin typeface="Helvetica Neue" panose="02000503000000020004"/>
                </a:endParaRPr>
              </a:p>
            </p:txBody>
          </p:sp>
        </p:grpSp>
        <p:sp>
          <p:nvSpPr>
            <p:cNvPr id="2055" name="Freeform: Shape 2054">
              <a:extLst>
                <a:ext uri="{FF2B5EF4-FFF2-40B4-BE49-F238E27FC236}">
                  <a16:creationId xmlns:a16="http://schemas.microsoft.com/office/drawing/2014/main" id="{74D2FDB1-31BC-4D3A-85E8-5CC658303EFC}"/>
                </a:ext>
              </a:extLst>
            </p:cNvPr>
            <p:cNvSpPr/>
            <p:nvPr/>
          </p:nvSpPr>
          <p:spPr>
            <a:xfrm>
              <a:off x="9972702" y="5499803"/>
              <a:ext cx="111407" cy="851962"/>
            </a:xfrm>
            <a:custGeom>
              <a:avLst/>
              <a:gdLst>
                <a:gd name="connsiteX0" fmla="*/ 111407 w 111407"/>
                <a:gd name="connsiteY0" fmla="*/ 851963 h 851962"/>
                <a:gd name="connsiteX1" fmla="*/ 0 w 111407"/>
                <a:gd name="connsiteY1" fmla="*/ 851963 h 851962"/>
                <a:gd name="connsiteX2" fmla="*/ 0 w 111407"/>
                <a:gd name="connsiteY2" fmla="*/ 0 h 851962"/>
                <a:gd name="connsiteX3" fmla="*/ 111407 w 111407"/>
                <a:gd name="connsiteY3" fmla="*/ 0 h 851962"/>
                <a:gd name="connsiteX4" fmla="*/ 111407 w 111407"/>
                <a:gd name="connsiteY4" fmla="*/ 851963 h 851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7" h="851962">
                  <a:moveTo>
                    <a:pt x="111407" y="851963"/>
                  </a:moveTo>
                  <a:lnTo>
                    <a:pt x="0" y="851963"/>
                  </a:lnTo>
                  <a:lnTo>
                    <a:pt x="0" y="0"/>
                  </a:lnTo>
                  <a:lnTo>
                    <a:pt x="111407" y="0"/>
                  </a:lnTo>
                  <a:lnTo>
                    <a:pt x="111407" y="851963"/>
                  </a:lnTo>
                  <a:close/>
                </a:path>
              </a:pathLst>
            </a:custGeom>
            <a:solidFill>
              <a:srgbClr val="000000"/>
            </a:solidFill>
            <a:ln w="2685" cap="flat">
              <a:solidFill>
                <a:srgbClr val="000000"/>
              </a:solidFill>
              <a:prstDash val="solid"/>
              <a:miter/>
            </a:ln>
          </p:spPr>
          <p:txBody>
            <a:bodyPr rtlCol="0" anchor="ctr"/>
            <a:lstStyle/>
            <a:p>
              <a:endParaRPr lang="en-US" dirty="0">
                <a:latin typeface="Helvetica Neue" panose="02000503000000020004"/>
              </a:endParaRPr>
            </a:p>
          </p:txBody>
        </p:sp>
        <p:sp>
          <p:nvSpPr>
            <p:cNvPr id="2056" name="Freeform: Shape 2055">
              <a:extLst>
                <a:ext uri="{FF2B5EF4-FFF2-40B4-BE49-F238E27FC236}">
                  <a16:creationId xmlns:a16="http://schemas.microsoft.com/office/drawing/2014/main" id="{3C10E32B-7D82-4915-8EEC-4C30E75781A7}"/>
                </a:ext>
              </a:extLst>
            </p:cNvPr>
            <p:cNvSpPr/>
            <p:nvPr/>
          </p:nvSpPr>
          <p:spPr>
            <a:xfrm>
              <a:off x="8480772" y="5499803"/>
              <a:ext cx="110038" cy="851962"/>
            </a:xfrm>
            <a:custGeom>
              <a:avLst/>
              <a:gdLst>
                <a:gd name="connsiteX0" fmla="*/ 110039 w 110038"/>
                <a:gd name="connsiteY0" fmla="*/ 851963 h 851962"/>
                <a:gd name="connsiteX1" fmla="*/ 0 w 110038"/>
                <a:gd name="connsiteY1" fmla="*/ 851963 h 851962"/>
                <a:gd name="connsiteX2" fmla="*/ 0 w 110038"/>
                <a:gd name="connsiteY2" fmla="*/ 0 h 851962"/>
                <a:gd name="connsiteX3" fmla="*/ 110039 w 110038"/>
                <a:gd name="connsiteY3" fmla="*/ 0 h 851962"/>
                <a:gd name="connsiteX4" fmla="*/ 110039 w 110038"/>
                <a:gd name="connsiteY4" fmla="*/ 851963 h 851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38" h="851962">
                  <a:moveTo>
                    <a:pt x="110039" y="851963"/>
                  </a:moveTo>
                  <a:lnTo>
                    <a:pt x="0" y="851963"/>
                  </a:lnTo>
                  <a:lnTo>
                    <a:pt x="0" y="0"/>
                  </a:lnTo>
                  <a:lnTo>
                    <a:pt x="110039" y="0"/>
                  </a:lnTo>
                  <a:lnTo>
                    <a:pt x="110039" y="851963"/>
                  </a:lnTo>
                  <a:close/>
                </a:path>
              </a:pathLst>
            </a:custGeom>
            <a:solidFill>
              <a:srgbClr val="000000"/>
            </a:solidFill>
            <a:ln w="2685" cap="flat">
              <a:solidFill>
                <a:srgbClr val="000000"/>
              </a:solidFill>
              <a:prstDash val="solid"/>
              <a:miter/>
            </a:ln>
          </p:spPr>
          <p:txBody>
            <a:bodyPr rtlCol="0" anchor="ctr"/>
            <a:lstStyle/>
            <a:p>
              <a:endParaRPr lang="en-US" dirty="0">
                <a:latin typeface="Helvetica Neue" panose="02000503000000020004"/>
              </a:endParaRPr>
            </a:p>
          </p:txBody>
        </p:sp>
        <p:sp>
          <p:nvSpPr>
            <p:cNvPr id="2057" name="Freeform: Shape 2056">
              <a:extLst>
                <a:ext uri="{FF2B5EF4-FFF2-40B4-BE49-F238E27FC236}">
                  <a16:creationId xmlns:a16="http://schemas.microsoft.com/office/drawing/2014/main" id="{BFE461C0-777C-4D49-A2AA-1C90B6D037C5}"/>
                </a:ext>
              </a:extLst>
            </p:cNvPr>
            <p:cNvSpPr/>
            <p:nvPr/>
          </p:nvSpPr>
          <p:spPr>
            <a:xfrm>
              <a:off x="6747004" y="3433183"/>
              <a:ext cx="680749" cy="798870"/>
            </a:xfrm>
            <a:custGeom>
              <a:avLst/>
              <a:gdLst>
                <a:gd name="connsiteX0" fmla="*/ 387312 w 680749"/>
                <a:gd name="connsiteY0" fmla="*/ 798871 h 798870"/>
                <a:gd name="connsiteX1" fmla="*/ 114142 w 680749"/>
                <a:gd name="connsiteY1" fmla="*/ 645438 h 798870"/>
                <a:gd name="connsiteX2" fmla="*/ 116878 w 680749"/>
                <a:gd name="connsiteY2" fmla="*/ 627782 h 798870"/>
                <a:gd name="connsiteX3" fmla="*/ 114142 w 680749"/>
                <a:gd name="connsiteY3" fmla="*/ 608758 h 798870"/>
                <a:gd name="connsiteX4" fmla="*/ 108671 w 680749"/>
                <a:gd name="connsiteY4" fmla="*/ 589735 h 798870"/>
                <a:gd name="connsiteX5" fmla="*/ 100589 w 680749"/>
                <a:gd name="connsiteY5" fmla="*/ 570711 h 798870"/>
                <a:gd name="connsiteX6" fmla="*/ 61174 w 680749"/>
                <a:gd name="connsiteY6" fmla="*/ 576057 h 798870"/>
                <a:gd name="connsiteX7" fmla="*/ 54336 w 680749"/>
                <a:gd name="connsiteY7" fmla="*/ 570711 h 798870"/>
                <a:gd name="connsiteX8" fmla="*/ 44886 w 680749"/>
                <a:gd name="connsiteY8" fmla="*/ 557034 h 798870"/>
                <a:gd name="connsiteX9" fmla="*/ 40783 w 680749"/>
                <a:gd name="connsiteY9" fmla="*/ 542113 h 798870"/>
                <a:gd name="connsiteX10" fmla="*/ 54336 w 680749"/>
                <a:gd name="connsiteY10" fmla="*/ 535275 h 798870"/>
                <a:gd name="connsiteX11" fmla="*/ 65277 w 680749"/>
                <a:gd name="connsiteY11" fmla="*/ 523089 h 798870"/>
                <a:gd name="connsiteX12" fmla="*/ 50233 w 680749"/>
                <a:gd name="connsiteY12" fmla="*/ 495984 h 798870"/>
                <a:gd name="connsiteX13" fmla="*/ 27230 w 680749"/>
                <a:gd name="connsiteY13" fmla="*/ 461915 h 798870"/>
                <a:gd name="connsiteX14" fmla="*/ 6838 w 680749"/>
                <a:gd name="connsiteY14" fmla="*/ 430706 h 798870"/>
                <a:gd name="connsiteX15" fmla="*/ 0 w 680749"/>
                <a:gd name="connsiteY15" fmla="*/ 402233 h 798870"/>
                <a:gd name="connsiteX16" fmla="*/ 1368 w 680749"/>
                <a:gd name="connsiteY16" fmla="*/ 369532 h 798870"/>
                <a:gd name="connsiteX17" fmla="*/ 5471 w 680749"/>
                <a:gd name="connsiteY17" fmla="*/ 336956 h 798870"/>
                <a:gd name="connsiteX18" fmla="*/ 2735 w 680749"/>
                <a:gd name="connsiteY18" fmla="*/ 307115 h 798870"/>
                <a:gd name="connsiteX19" fmla="*/ 1368 w 680749"/>
                <a:gd name="connsiteY19" fmla="*/ 278517 h 798870"/>
                <a:gd name="connsiteX20" fmla="*/ 6838 w 680749"/>
                <a:gd name="connsiteY20" fmla="*/ 247308 h 798870"/>
                <a:gd name="connsiteX21" fmla="*/ 17656 w 680749"/>
                <a:gd name="connsiteY21" fmla="*/ 221446 h 798870"/>
                <a:gd name="connsiteX22" fmla="*/ 29841 w 680749"/>
                <a:gd name="connsiteY22" fmla="*/ 203790 h 798870"/>
                <a:gd name="connsiteX23" fmla="*/ 39415 w 680749"/>
                <a:gd name="connsiteY23" fmla="*/ 186134 h 798870"/>
                <a:gd name="connsiteX24" fmla="*/ 46254 w 680749"/>
                <a:gd name="connsiteY24" fmla="*/ 161639 h 798870"/>
                <a:gd name="connsiteX25" fmla="*/ 51600 w 680749"/>
                <a:gd name="connsiteY25" fmla="*/ 137269 h 798870"/>
                <a:gd name="connsiteX26" fmla="*/ 57071 w 680749"/>
                <a:gd name="connsiteY26" fmla="*/ 116878 h 798870"/>
                <a:gd name="connsiteX27" fmla="*/ 66645 w 680749"/>
                <a:gd name="connsiteY27" fmla="*/ 100465 h 798870"/>
                <a:gd name="connsiteX28" fmla="*/ 82933 w 680749"/>
                <a:gd name="connsiteY28" fmla="*/ 88280 h 798870"/>
                <a:gd name="connsiteX29" fmla="*/ 103325 w 680749"/>
                <a:gd name="connsiteY29" fmla="*/ 78830 h 798870"/>
                <a:gd name="connsiteX30" fmla="*/ 120981 w 680749"/>
                <a:gd name="connsiteY30" fmla="*/ 73359 h 798870"/>
                <a:gd name="connsiteX31" fmla="*/ 138637 w 680749"/>
                <a:gd name="connsiteY31" fmla="*/ 67888 h 798870"/>
                <a:gd name="connsiteX32" fmla="*/ 153557 w 680749"/>
                <a:gd name="connsiteY32" fmla="*/ 55703 h 798870"/>
                <a:gd name="connsiteX33" fmla="*/ 168478 w 680749"/>
                <a:gd name="connsiteY33" fmla="*/ 42151 h 798870"/>
                <a:gd name="connsiteX34" fmla="*/ 179419 w 680749"/>
                <a:gd name="connsiteY34" fmla="*/ 25738 h 798870"/>
                <a:gd name="connsiteX35" fmla="*/ 187501 w 680749"/>
                <a:gd name="connsiteY35" fmla="*/ 19024 h 798870"/>
                <a:gd name="connsiteX36" fmla="*/ 198443 w 680749"/>
                <a:gd name="connsiteY36" fmla="*/ 12185 h 798870"/>
                <a:gd name="connsiteX37" fmla="*/ 210628 w 680749"/>
                <a:gd name="connsiteY37" fmla="*/ 8082 h 798870"/>
                <a:gd name="connsiteX38" fmla="*/ 226917 w 680749"/>
                <a:gd name="connsiteY38" fmla="*/ 4103 h 798870"/>
                <a:gd name="connsiteX39" fmla="*/ 240469 w 680749"/>
                <a:gd name="connsiteY39" fmla="*/ 1368 h 798870"/>
                <a:gd name="connsiteX40" fmla="*/ 255514 w 680749"/>
                <a:gd name="connsiteY40" fmla="*/ 0 h 798870"/>
                <a:gd name="connsiteX41" fmla="*/ 269067 w 680749"/>
                <a:gd name="connsiteY41" fmla="*/ 0 h 798870"/>
                <a:gd name="connsiteX42" fmla="*/ 281252 w 680749"/>
                <a:gd name="connsiteY42" fmla="*/ 1368 h 798870"/>
                <a:gd name="connsiteX43" fmla="*/ 305747 w 680749"/>
                <a:gd name="connsiteY43" fmla="*/ 5471 h 798870"/>
                <a:gd name="connsiteX44" fmla="*/ 331485 w 680749"/>
                <a:gd name="connsiteY44" fmla="*/ 9450 h 798870"/>
                <a:gd name="connsiteX45" fmla="*/ 353244 w 680749"/>
                <a:gd name="connsiteY45" fmla="*/ 12185 h 798870"/>
                <a:gd name="connsiteX46" fmla="*/ 370900 w 680749"/>
                <a:gd name="connsiteY46" fmla="*/ 8082 h 798870"/>
                <a:gd name="connsiteX47" fmla="*/ 380474 w 680749"/>
                <a:gd name="connsiteY47" fmla="*/ 5471 h 798870"/>
                <a:gd name="connsiteX48" fmla="*/ 392659 w 680749"/>
                <a:gd name="connsiteY48" fmla="*/ 2735 h 798870"/>
                <a:gd name="connsiteX49" fmla="*/ 406336 w 680749"/>
                <a:gd name="connsiteY49" fmla="*/ 2735 h 798870"/>
                <a:gd name="connsiteX50" fmla="*/ 422624 w 680749"/>
                <a:gd name="connsiteY50" fmla="*/ 2735 h 798870"/>
                <a:gd name="connsiteX51" fmla="*/ 436177 w 680749"/>
                <a:gd name="connsiteY51" fmla="*/ 5471 h 798870"/>
                <a:gd name="connsiteX52" fmla="*/ 449730 w 680749"/>
                <a:gd name="connsiteY52" fmla="*/ 9450 h 798870"/>
                <a:gd name="connsiteX53" fmla="*/ 460672 w 680749"/>
                <a:gd name="connsiteY53" fmla="*/ 14921 h 798870"/>
                <a:gd name="connsiteX54" fmla="*/ 468754 w 680749"/>
                <a:gd name="connsiteY54" fmla="*/ 24370 h 798870"/>
                <a:gd name="connsiteX55" fmla="*/ 478328 w 680749"/>
                <a:gd name="connsiteY55" fmla="*/ 42151 h 798870"/>
                <a:gd name="connsiteX56" fmla="*/ 490513 w 680749"/>
                <a:gd name="connsiteY56" fmla="*/ 55703 h 798870"/>
                <a:gd name="connsiteX57" fmla="*/ 504066 w 680749"/>
                <a:gd name="connsiteY57" fmla="*/ 65153 h 798870"/>
                <a:gd name="connsiteX58" fmla="*/ 523090 w 680749"/>
                <a:gd name="connsiteY58" fmla="*/ 66521 h 798870"/>
                <a:gd name="connsiteX59" fmla="*/ 543481 w 680749"/>
                <a:gd name="connsiteY59" fmla="*/ 67888 h 798870"/>
                <a:gd name="connsiteX60" fmla="*/ 562505 w 680749"/>
                <a:gd name="connsiteY60" fmla="*/ 81441 h 798870"/>
                <a:gd name="connsiteX61" fmla="*/ 576182 w 680749"/>
                <a:gd name="connsiteY61" fmla="*/ 99222 h 798870"/>
                <a:gd name="connsiteX62" fmla="*/ 581528 w 680749"/>
                <a:gd name="connsiteY62" fmla="*/ 116878 h 798870"/>
                <a:gd name="connsiteX63" fmla="*/ 586999 w 680749"/>
                <a:gd name="connsiteY63" fmla="*/ 131798 h 798870"/>
                <a:gd name="connsiteX64" fmla="*/ 600552 w 680749"/>
                <a:gd name="connsiteY64" fmla="*/ 137269 h 798870"/>
                <a:gd name="connsiteX65" fmla="*/ 619576 w 680749"/>
                <a:gd name="connsiteY65" fmla="*/ 139880 h 798870"/>
                <a:gd name="connsiteX66" fmla="*/ 644070 w 680749"/>
                <a:gd name="connsiteY66" fmla="*/ 142616 h 798870"/>
                <a:gd name="connsiteX67" fmla="*/ 663094 w 680749"/>
                <a:gd name="connsiteY67" fmla="*/ 163007 h 798870"/>
                <a:gd name="connsiteX68" fmla="*/ 669933 w 680749"/>
                <a:gd name="connsiteY68" fmla="*/ 203790 h 798870"/>
                <a:gd name="connsiteX69" fmla="*/ 664462 w 680749"/>
                <a:gd name="connsiteY69" fmla="*/ 247308 h 798870"/>
                <a:gd name="connsiteX70" fmla="*/ 654887 w 680749"/>
                <a:gd name="connsiteY70" fmla="*/ 274414 h 798870"/>
                <a:gd name="connsiteX71" fmla="*/ 645438 w 680749"/>
                <a:gd name="connsiteY71" fmla="*/ 281252 h 798870"/>
                <a:gd name="connsiteX72" fmla="*/ 635864 w 680749"/>
                <a:gd name="connsiteY72" fmla="*/ 279885 h 798870"/>
                <a:gd name="connsiteX73" fmla="*/ 627782 w 680749"/>
                <a:gd name="connsiteY73" fmla="*/ 279885 h 798870"/>
                <a:gd name="connsiteX74" fmla="*/ 619576 w 680749"/>
                <a:gd name="connsiteY74" fmla="*/ 288091 h 798870"/>
                <a:gd name="connsiteX75" fmla="*/ 614229 w 680749"/>
                <a:gd name="connsiteY75" fmla="*/ 319300 h 798870"/>
                <a:gd name="connsiteX76" fmla="*/ 620943 w 680749"/>
                <a:gd name="connsiteY76" fmla="*/ 350508 h 798870"/>
                <a:gd name="connsiteX77" fmla="*/ 614229 w 680749"/>
                <a:gd name="connsiteY77" fmla="*/ 368164 h 798870"/>
                <a:gd name="connsiteX78" fmla="*/ 606023 w 680749"/>
                <a:gd name="connsiteY78" fmla="*/ 389924 h 798870"/>
                <a:gd name="connsiteX79" fmla="*/ 611494 w 680749"/>
                <a:gd name="connsiteY79" fmla="*/ 408947 h 798870"/>
                <a:gd name="connsiteX80" fmla="*/ 629150 w 680749"/>
                <a:gd name="connsiteY80" fmla="*/ 433442 h 798870"/>
                <a:gd name="connsiteX81" fmla="*/ 650909 w 680749"/>
                <a:gd name="connsiteY81" fmla="*/ 455201 h 798870"/>
                <a:gd name="connsiteX82" fmla="*/ 667197 w 680749"/>
                <a:gd name="connsiteY82" fmla="*/ 467386 h 798870"/>
                <a:gd name="connsiteX83" fmla="*/ 676647 w 680749"/>
                <a:gd name="connsiteY83" fmla="*/ 478203 h 798870"/>
                <a:gd name="connsiteX84" fmla="*/ 680750 w 680749"/>
                <a:gd name="connsiteY84" fmla="*/ 491881 h 798870"/>
                <a:gd name="connsiteX85" fmla="*/ 679382 w 680749"/>
                <a:gd name="connsiteY85" fmla="*/ 505433 h 798870"/>
                <a:gd name="connsiteX86" fmla="*/ 671176 w 680749"/>
                <a:gd name="connsiteY86" fmla="*/ 517619 h 798870"/>
                <a:gd name="connsiteX87" fmla="*/ 658991 w 680749"/>
                <a:gd name="connsiteY87" fmla="*/ 520354 h 798870"/>
                <a:gd name="connsiteX88" fmla="*/ 645438 w 680749"/>
                <a:gd name="connsiteY88" fmla="*/ 518986 h 798870"/>
                <a:gd name="connsiteX89" fmla="*/ 634496 w 680749"/>
                <a:gd name="connsiteY89" fmla="*/ 516251 h 798870"/>
                <a:gd name="connsiteX90" fmla="*/ 623679 w 680749"/>
                <a:gd name="connsiteY90" fmla="*/ 521722 h 798870"/>
                <a:gd name="connsiteX91" fmla="*/ 619576 w 680749"/>
                <a:gd name="connsiteY91" fmla="*/ 551687 h 798870"/>
                <a:gd name="connsiteX92" fmla="*/ 626414 w 680749"/>
                <a:gd name="connsiteY92" fmla="*/ 573322 h 798870"/>
                <a:gd name="connsiteX93" fmla="*/ 589735 w 680749"/>
                <a:gd name="connsiteY93" fmla="*/ 577425 h 798870"/>
                <a:gd name="connsiteX94" fmla="*/ 620943 w 680749"/>
                <a:gd name="connsiteY94" fmla="*/ 590978 h 798870"/>
                <a:gd name="connsiteX95" fmla="*/ 622311 w 680749"/>
                <a:gd name="connsiteY95" fmla="*/ 600552 h 798870"/>
                <a:gd name="connsiteX96" fmla="*/ 612862 w 680749"/>
                <a:gd name="connsiteY96" fmla="*/ 608758 h 798870"/>
                <a:gd name="connsiteX97" fmla="*/ 603287 w 680749"/>
                <a:gd name="connsiteY97" fmla="*/ 611369 h 798870"/>
                <a:gd name="connsiteX98" fmla="*/ 595205 w 680749"/>
                <a:gd name="connsiteY98" fmla="*/ 618208 h 798870"/>
                <a:gd name="connsiteX99" fmla="*/ 591102 w 680749"/>
                <a:gd name="connsiteY99" fmla="*/ 631761 h 798870"/>
                <a:gd name="connsiteX100" fmla="*/ 593838 w 680749"/>
                <a:gd name="connsiteY100" fmla="*/ 654888 h 798870"/>
                <a:gd name="connsiteX101" fmla="*/ 596449 w 680749"/>
                <a:gd name="connsiteY101" fmla="*/ 683485 h 798870"/>
                <a:gd name="connsiteX102" fmla="*/ 586999 w 680749"/>
                <a:gd name="connsiteY102" fmla="*/ 701141 h 798870"/>
                <a:gd name="connsiteX103" fmla="*/ 569343 w 680749"/>
                <a:gd name="connsiteY103" fmla="*/ 711959 h 798870"/>
                <a:gd name="connsiteX104" fmla="*/ 546216 w 680749"/>
                <a:gd name="connsiteY104" fmla="*/ 716062 h 798870"/>
                <a:gd name="connsiteX105" fmla="*/ 519111 w 680749"/>
                <a:gd name="connsiteY105" fmla="*/ 714694 h 798870"/>
                <a:gd name="connsiteX106" fmla="*/ 494616 w 680749"/>
                <a:gd name="connsiteY106" fmla="*/ 711959 h 798870"/>
                <a:gd name="connsiteX107" fmla="*/ 471489 w 680749"/>
                <a:gd name="connsiteY107" fmla="*/ 706488 h 798870"/>
                <a:gd name="connsiteX108" fmla="*/ 456569 w 680749"/>
                <a:gd name="connsiteY108" fmla="*/ 701141 h 798870"/>
                <a:gd name="connsiteX109" fmla="*/ 438913 w 680749"/>
                <a:gd name="connsiteY109" fmla="*/ 701141 h 798870"/>
                <a:gd name="connsiteX110" fmla="*/ 427971 w 680749"/>
                <a:gd name="connsiteY110" fmla="*/ 711959 h 798870"/>
                <a:gd name="connsiteX111" fmla="*/ 422624 w 680749"/>
                <a:gd name="connsiteY111" fmla="*/ 725512 h 798870"/>
                <a:gd name="connsiteX112" fmla="*/ 422624 w 680749"/>
                <a:gd name="connsiteY112" fmla="*/ 737821 h 798870"/>
                <a:gd name="connsiteX113" fmla="*/ 419889 w 680749"/>
                <a:gd name="connsiteY113" fmla="*/ 752742 h 798870"/>
                <a:gd name="connsiteX114" fmla="*/ 413051 w 680749"/>
                <a:gd name="connsiteY114" fmla="*/ 769030 h 798870"/>
                <a:gd name="connsiteX115" fmla="*/ 402233 w 680749"/>
                <a:gd name="connsiteY115" fmla="*/ 786686 h 798870"/>
                <a:gd name="connsiteX116" fmla="*/ 387312 w 680749"/>
                <a:gd name="connsiteY116" fmla="*/ 798871 h 798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680749" h="798870">
                  <a:moveTo>
                    <a:pt x="387312" y="798871"/>
                  </a:moveTo>
                  <a:lnTo>
                    <a:pt x="114142" y="645438"/>
                  </a:lnTo>
                  <a:lnTo>
                    <a:pt x="116878" y="627782"/>
                  </a:lnTo>
                  <a:lnTo>
                    <a:pt x="114142" y="608758"/>
                  </a:lnTo>
                  <a:lnTo>
                    <a:pt x="108671" y="589735"/>
                  </a:lnTo>
                  <a:lnTo>
                    <a:pt x="100589" y="570711"/>
                  </a:lnTo>
                  <a:lnTo>
                    <a:pt x="61174" y="576057"/>
                  </a:lnTo>
                  <a:lnTo>
                    <a:pt x="54336" y="570711"/>
                  </a:lnTo>
                  <a:lnTo>
                    <a:pt x="44886" y="557034"/>
                  </a:lnTo>
                  <a:lnTo>
                    <a:pt x="40783" y="542113"/>
                  </a:lnTo>
                  <a:lnTo>
                    <a:pt x="54336" y="535275"/>
                  </a:lnTo>
                  <a:lnTo>
                    <a:pt x="65277" y="523089"/>
                  </a:lnTo>
                  <a:lnTo>
                    <a:pt x="50233" y="495984"/>
                  </a:lnTo>
                  <a:lnTo>
                    <a:pt x="27230" y="461915"/>
                  </a:lnTo>
                  <a:lnTo>
                    <a:pt x="6838" y="430706"/>
                  </a:lnTo>
                  <a:lnTo>
                    <a:pt x="0" y="402233"/>
                  </a:lnTo>
                  <a:lnTo>
                    <a:pt x="1368" y="369532"/>
                  </a:lnTo>
                  <a:lnTo>
                    <a:pt x="5471" y="336956"/>
                  </a:lnTo>
                  <a:lnTo>
                    <a:pt x="2735" y="307115"/>
                  </a:lnTo>
                  <a:lnTo>
                    <a:pt x="1368" y="278517"/>
                  </a:lnTo>
                  <a:lnTo>
                    <a:pt x="6838" y="247308"/>
                  </a:lnTo>
                  <a:lnTo>
                    <a:pt x="17656" y="221446"/>
                  </a:lnTo>
                  <a:lnTo>
                    <a:pt x="29841" y="203790"/>
                  </a:lnTo>
                  <a:lnTo>
                    <a:pt x="39415" y="186134"/>
                  </a:lnTo>
                  <a:lnTo>
                    <a:pt x="46254" y="161639"/>
                  </a:lnTo>
                  <a:lnTo>
                    <a:pt x="51600" y="137269"/>
                  </a:lnTo>
                  <a:lnTo>
                    <a:pt x="57071" y="116878"/>
                  </a:lnTo>
                  <a:lnTo>
                    <a:pt x="66645" y="100465"/>
                  </a:lnTo>
                  <a:lnTo>
                    <a:pt x="82933" y="88280"/>
                  </a:lnTo>
                  <a:lnTo>
                    <a:pt x="103325" y="78830"/>
                  </a:lnTo>
                  <a:lnTo>
                    <a:pt x="120981" y="73359"/>
                  </a:lnTo>
                  <a:lnTo>
                    <a:pt x="138637" y="67888"/>
                  </a:lnTo>
                  <a:lnTo>
                    <a:pt x="153557" y="55703"/>
                  </a:lnTo>
                  <a:lnTo>
                    <a:pt x="168478" y="42151"/>
                  </a:lnTo>
                  <a:lnTo>
                    <a:pt x="179419" y="25738"/>
                  </a:lnTo>
                  <a:lnTo>
                    <a:pt x="187501" y="19024"/>
                  </a:lnTo>
                  <a:lnTo>
                    <a:pt x="198443" y="12185"/>
                  </a:lnTo>
                  <a:lnTo>
                    <a:pt x="210628" y="8082"/>
                  </a:lnTo>
                  <a:lnTo>
                    <a:pt x="226917" y="4103"/>
                  </a:lnTo>
                  <a:lnTo>
                    <a:pt x="240469" y="1368"/>
                  </a:lnTo>
                  <a:lnTo>
                    <a:pt x="255514" y="0"/>
                  </a:lnTo>
                  <a:lnTo>
                    <a:pt x="269067" y="0"/>
                  </a:lnTo>
                  <a:lnTo>
                    <a:pt x="281252" y="1368"/>
                  </a:lnTo>
                  <a:lnTo>
                    <a:pt x="305747" y="5471"/>
                  </a:lnTo>
                  <a:lnTo>
                    <a:pt x="331485" y="9450"/>
                  </a:lnTo>
                  <a:lnTo>
                    <a:pt x="353244" y="12185"/>
                  </a:lnTo>
                  <a:lnTo>
                    <a:pt x="370900" y="8082"/>
                  </a:lnTo>
                  <a:lnTo>
                    <a:pt x="380474" y="5471"/>
                  </a:lnTo>
                  <a:lnTo>
                    <a:pt x="392659" y="2735"/>
                  </a:lnTo>
                  <a:lnTo>
                    <a:pt x="406336" y="2735"/>
                  </a:lnTo>
                  <a:lnTo>
                    <a:pt x="422624" y="2735"/>
                  </a:lnTo>
                  <a:lnTo>
                    <a:pt x="436177" y="5471"/>
                  </a:lnTo>
                  <a:lnTo>
                    <a:pt x="449730" y="9450"/>
                  </a:lnTo>
                  <a:lnTo>
                    <a:pt x="460672" y="14921"/>
                  </a:lnTo>
                  <a:lnTo>
                    <a:pt x="468754" y="24370"/>
                  </a:lnTo>
                  <a:lnTo>
                    <a:pt x="478328" y="42151"/>
                  </a:lnTo>
                  <a:lnTo>
                    <a:pt x="490513" y="55703"/>
                  </a:lnTo>
                  <a:lnTo>
                    <a:pt x="504066" y="65153"/>
                  </a:lnTo>
                  <a:lnTo>
                    <a:pt x="523090" y="66521"/>
                  </a:lnTo>
                  <a:lnTo>
                    <a:pt x="543481" y="67888"/>
                  </a:lnTo>
                  <a:lnTo>
                    <a:pt x="562505" y="81441"/>
                  </a:lnTo>
                  <a:lnTo>
                    <a:pt x="576182" y="99222"/>
                  </a:lnTo>
                  <a:lnTo>
                    <a:pt x="581528" y="116878"/>
                  </a:lnTo>
                  <a:lnTo>
                    <a:pt x="586999" y="131798"/>
                  </a:lnTo>
                  <a:lnTo>
                    <a:pt x="600552" y="137269"/>
                  </a:lnTo>
                  <a:lnTo>
                    <a:pt x="619576" y="139880"/>
                  </a:lnTo>
                  <a:lnTo>
                    <a:pt x="644070" y="142616"/>
                  </a:lnTo>
                  <a:lnTo>
                    <a:pt x="663094" y="163007"/>
                  </a:lnTo>
                  <a:lnTo>
                    <a:pt x="669933" y="203790"/>
                  </a:lnTo>
                  <a:lnTo>
                    <a:pt x="664462" y="247308"/>
                  </a:lnTo>
                  <a:lnTo>
                    <a:pt x="654887" y="274414"/>
                  </a:lnTo>
                  <a:lnTo>
                    <a:pt x="645438" y="281252"/>
                  </a:lnTo>
                  <a:lnTo>
                    <a:pt x="635864" y="279885"/>
                  </a:lnTo>
                  <a:lnTo>
                    <a:pt x="627782" y="279885"/>
                  </a:lnTo>
                  <a:lnTo>
                    <a:pt x="619576" y="288091"/>
                  </a:lnTo>
                  <a:lnTo>
                    <a:pt x="614229" y="319300"/>
                  </a:lnTo>
                  <a:lnTo>
                    <a:pt x="620943" y="350508"/>
                  </a:lnTo>
                  <a:lnTo>
                    <a:pt x="614229" y="368164"/>
                  </a:lnTo>
                  <a:lnTo>
                    <a:pt x="606023" y="389924"/>
                  </a:lnTo>
                  <a:lnTo>
                    <a:pt x="611494" y="408947"/>
                  </a:lnTo>
                  <a:lnTo>
                    <a:pt x="629150" y="433442"/>
                  </a:lnTo>
                  <a:lnTo>
                    <a:pt x="650909" y="455201"/>
                  </a:lnTo>
                  <a:lnTo>
                    <a:pt x="667197" y="467386"/>
                  </a:lnTo>
                  <a:lnTo>
                    <a:pt x="676647" y="478203"/>
                  </a:lnTo>
                  <a:lnTo>
                    <a:pt x="680750" y="491881"/>
                  </a:lnTo>
                  <a:lnTo>
                    <a:pt x="679382" y="505433"/>
                  </a:lnTo>
                  <a:lnTo>
                    <a:pt x="671176" y="517619"/>
                  </a:lnTo>
                  <a:lnTo>
                    <a:pt x="658991" y="520354"/>
                  </a:lnTo>
                  <a:lnTo>
                    <a:pt x="645438" y="518986"/>
                  </a:lnTo>
                  <a:lnTo>
                    <a:pt x="634496" y="516251"/>
                  </a:lnTo>
                  <a:lnTo>
                    <a:pt x="623679" y="521722"/>
                  </a:lnTo>
                  <a:lnTo>
                    <a:pt x="619576" y="551687"/>
                  </a:lnTo>
                  <a:lnTo>
                    <a:pt x="626414" y="573322"/>
                  </a:lnTo>
                  <a:lnTo>
                    <a:pt x="589735" y="577425"/>
                  </a:lnTo>
                  <a:lnTo>
                    <a:pt x="620943" y="590978"/>
                  </a:lnTo>
                  <a:lnTo>
                    <a:pt x="622311" y="600552"/>
                  </a:lnTo>
                  <a:lnTo>
                    <a:pt x="612862" y="608758"/>
                  </a:lnTo>
                  <a:lnTo>
                    <a:pt x="603287" y="611369"/>
                  </a:lnTo>
                  <a:lnTo>
                    <a:pt x="595205" y="618208"/>
                  </a:lnTo>
                  <a:lnTo>
                    <a:pt x="591102" y="631761"/>
                  </a:lnTo>
                  <a:lnTo>
                    <a:pt x="593838" y="654888"/>
                  </a:lnTo>
                  <a:lnTo>
                    <a:pt x="596449" y="683485"/>
                  </a:lnTo>
                  <a:lnTo>
                    <a:pt x="586999" y="701141"/>
                  </a:lnTo>
                  <a:lnTo>
                    <a:pt x="569343" y="711959"/>
                  </a:lnTo>
                  <a:lnTo>
                    <a:pt x="546216" y="716062"/>
                  </a:lnTo>
                  <a:lnTo>
                    <a:pt x="519111" y="714694"/>
                  </a:lnTo>
                  <a:lnTo>
                    <a:pt x="494616" y="711959"/>
                  </a:lnTo>
                  <a:lnTo>
                    <a:pt x="471489" y="706488"/>
                  </a:lnTo>
                  <a:lnTo>
                    <a:pt x="456569" y="701141"/>
                  </a:lnTo>
                  <a:lnTo>
                    <a:pt x="438913" y="701141"/>
                  </a:lnTo>
                  <a:lnTo>
                    <a:pt x="427971" y="711959"/>
                  </a:lnTo>
                  <a:lnTo>
                    <a:pt x="422624" y="725512"/>
                  </a:lnTo>
                  <a:lnTo>
                    <a:pt x="422624" y="737821"/>
                  </a:lnTo>
                  <a:lnTo>
                    <a:pt x="419889" y="752742"/>
                  </a:lnTo>
                  <a:lnTo>
                    <a:pt x="413051" y="769030"/>
                  </a:lnTo>
                  <a:lnTo>
                    <a:pt x="402233" y="786686"/>
                  </a:lnTo>
                  <a:lnTo>
                    <a:pt x="387312" y="798871"/>
                  </a:lnTo>
                  <a:close/>
                </a:path>
              </a:pathLst>
            </a:custGeom>
            <a:solidFill>
              <a:srgbClr val="000000"/>
            </a:solidFill>
            <a:ln w="2685" cap="flat">
              <a:solidFill>
                <a:srgbClr val="000000"/>
              </a:solidFill>
              <a:prstDash val="solid"/>
              <a:miter/>
            </a:ln>
          </p:spPr>
          <p:txBody>
            <a:bodyPr rtlCol="0" anchor="ctr"/>
            <a:lstStyle/>
            <a:p>
              <a:endParaRPr lang="en-US" dirty="0">
                <a:latin typeface="Helvetica Neue" panose="02000503000000020004"/>
              </a:endParaRPr>
            </a:p>
          </p:txBody>
        </p:sp>
        <p:sp>
          <p:nvSpPr>
            <p:cNvPr id="2058" name="Freeform: Shape 2057">
              <a:extLst>
                <a:ext uri="{FF2B5EF4-FFF2-40B4-BE49-F238E27FC236}">
                  <a16:creationId xmlns:a16="http://schemas.microsoft.com/office/drawing/2014/main" id="{99A63B46-2F30-496E-8206-C65A91672C76}"/>
                </a:ext>
              </a:extLst>
            </p:cNvPr>
            <p:cNvSpPr/>
            <p:nvPr/>
          </p:nvSpPr>
          <p:spPr>
            <a:xfrm>
              <a:off x="6274147" y="4797294"/>
              <a:ext cx="229652" cy="765051"/>
            </a:xfrm>
            <a:custGeom>
              <a:avLst/>
              <a:gdLst>
                <a:gd name="connsiteX0" fmla="*/ 152189 w 229652"/>
                <a:gd name="connsiteY0" fmla="*/ 92507 h 765051"/>
                <a:gd name="connsiteX1" fmla="*/ 229652 w 229652"/>
                <a:gd name="connsiteY1" fmla="*/ 656380 h 765051"/>
                <a:gd name="connsiteX2" fmla="*/ 228284 w 229652"/>
                <a:gd name="connsiteY2" fmla="*/ 691692 h 765051"/>
                <a:gd name="connsiteX3" fmla="*/ 217467 w 229652"/>
                <a:gd name="connsiteY3" fmla="*/ 721533 h 765051"/>
                <a:gd name="connsiteX4" fmla="*/ 202422 w 229652"/>
                <a:gd name="connsiteY4" fmla="*/ 746027 h 765051"/>
                <a:gd name="connsiteX5" fmla="*/ 184766 w 229652"/>
                <a:gd name="connsiteY5" fmla="*/ 762316 h 765051"/>
                <a:gd name="connsiteX6" fmla="*/ 164375 w 229652"/>
                <a:gd name="connsiteY6" fmla="*/ 765051 h 765051"/>
                <a:gd name="connsiteX7" fmla="*/ 146719 w 229652"/>
                <a:gd name="connsiteY7" fmla="*/ 751498 h 765051"/>
                <a:gd name="connsiteX8" fmla="*/ 133166 w 229652"/>
                <a:gd name="connsiteY8" fmla="*/ 720165 h 765051"/>
                <a:gd name="connsiteX9" fmla="*/ 126327 w 229652"/>
                <a:gd name="connsiteY9" fmla="*/ 667197 h 765051"/>
                <a:gd name="connsiteX10" fmla="*/ 120981 w 229652"/>
                <a:gd name="connsiteY10" fmla="*/ 595205 h 765051"/>
                <a:gd name="connsiteX11" fmla="*/ 108671 w 229652"/>
                <a:gd name="connsiteY11" fmla="*/ 516375 h 765051"/>
                <a:gd name="connsiteX12" fmla="*/ 93751 w 229652"/>
                <a:gd name="connsiteY12" fmla="*/ 432198 h 765051"/>
                <a:gd name="connsiteX13" fmla="*/ 74727 w 229652"/>
                <a:gd name="connsiteY13" fmla="*/ 347897 h 765051"/>
                <a:gd name="connsiteX14" fmla="*/ 55704 w 229652"/>
                <a:gd name="connsiteY14" fmla="*/ 266332 h 765051"/>
                <a:gd name="connsiteX15" fmla="*/ 36679 w 229652"/>
                <a:gd name="connsiteY15" fmla="*/ 190237 h 765051"/>
                <a:gd name="connsiteX16" fmla="*/ 17656 w 229652"/>
                <a:gd name="connsiteY16" fmla="*/ 125084 h 765051"/>
                <a:gd name="connsiteX17" fmla="*/ 4103 w 229652"/>
                <a:gd name="connsiteY17" fmla="*/ 74851 h 765051"/>
                <a:gd name="connsiteX18" fmla="*/ 0 w 229652"/>
                <a:gd name="connsiteY18" fmla="*/ 38047 h 765051"/>
                <a:gd name="connsiteX19" fmla="*/ 10942 w 229652"/>
                <a:gd name="connsiteY19" fmla="*/ 13677 h 765051"/>
                <a:gd name="connsiteX20" fmla="*/ 31209 w 229652"/>
                <a:gd name="connsiteY20" fmla="*/ 1368 h 765051"/>
                <a:gd name="connsiteX21" fmla="*/ 57071 w 229652"/>
                <a:gd name="connsiteY21" fmla="*/ 0 h 765051"/>
                <a:gd name="connsiteX22" fmla="*/ 85669 w 229652"/>
                <a:gd name="connsiteY22" fmla="*/ 8206 h 765051"/>
                <a:gd name="connsiteX23" fmla="*/ 114142 w 229652"/>
                <a:gd name="connsiteY23" fmla="*/ 28598 h 765051"/>
                <a:gd name="connsiteX24" fmla="*/ 138637 w 229652"/>
                <a:gd name="connsiteY24" fmla="*/ 57071 h 765051"/>
                <a:gd name="connsiteX25" fmla="*/ 152189 w 229652"/>
                <a:gd name="connsiteY25" fmla="*/ 92507 h 76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9652" h="765051">
                  <a:moveTo>
                    <a:pt x="152189" y="92507"/>
                  </a:moveTo>
                  <a:lnTo>
                    <a:pt x="229652" y="656380"/>
                  </a:lnTo>
                  <a:lnTo>
                    <a:pt x="228284" y="691692"/>
                  </a:lnTo>
                  <a:lnTo>
                    <a:pt x="217467" y="721533"/>
                  </a:lnTo>
                  <a:lnTo>
                    <a:pt x="202422" y="746027"/>
                  </a:lnTo>
                  <a:lnTo>
                    <a:pt x="184766" y="762316"/>
                  </a:lnTo>
                  <a:lnTo>
                    <a:pt x="164375" y="765051"/>
                  </a:lnTo>
                  <a:lnTo>
                    <a:pt x="146719" y="751498"/>
                  </a:lnTo>
                  <a:lnTo>
                    <a:pt x="133166" y="720165"/>
                  </a:lnTo>
                  <a:lnTo>
                    <a:pt x="126327" y="667197"/>
                  </a:lnTo>
                  <a:lnTo>
                    <a:pt x="120981" y="595205"/>
                  </a:lnTo>
                  <a:lnTo>
                    <a:pt x="108671" y="516375"/>
                  </a:lnTo>
                  <a:lnTo>
                    <a:pt x="93751" y="432198"/>
                  </a:lnTo>
                  <a:lnTo>
                    <a:pt x="74727" y="347897"/>
                  </a:lnTo>
                  <a:lnTo>
                    <a:pt x="55704" y="266332"/>
                  </a:lnTo>
                  <a:lnTo>
                    <a:pt x="36679" y="190237"/>
                  </a:lnTo>
                  <a:lnTo>
                    <a:pt x="17656" y="125084"/>
                  </a:lnTo>
                  <a:lnTo>
                    <a:pt x="4103" y="74851"/>
                  </a:lnTo>
                  <a:lnTo>
                    <a:pt x="0" y="38047"/>
                  </a:lnTo>
                  <a:lnTo>
                    <a:pt x="10942" y="13677"/>
                  </a:lnTo>
                  <a:lnTo>
                    <a:pt x="31209" y="1368"/>
                  </a:lnTo>
                  <a:lnTo>
                    <a:pt x="57071" y="0"/>
                  </a:lnTo>
                  <a:lnTo>
                    <a:pt x="85669" y="8206"/>
                  </a:lnTo>
                  <a:lnTo>
                    <a:pt x="114142" y="28598"/>
                  </a:lnTo>
                  <a:lnTo>
                    <a:pt x="138637" y="57071"/>
                  </a:lnTo>
                  <a:lnTo>
                    <a:pt x="152189" y="92507"/>
                  </a:lnTo>
                  <a:close/>
                </a:path>
              </a:pathLst>
            </a:custGeom>
            <a:solidFill>
              <a:srgbClr val="000000"/>
            </a:solidFill>
            <a:ln w="2685" cap="flat">
              <a:solidFill>
                <a:srgbClr val="000000"/>
              </a:solidFill>
              <a:prstDash val="solid"/>
              <a:miter/>
            </a:ln>
          </p:spPr>
          <p:txBody>
            <a:bodyPr rtlCol="0" anchor="ctr"/>
            <a:lstStyle/>
            <a:p>
              <a:endParaRPr lang="en-US" dirty="0">
                <a:latin typeface="Helvetica Neue" panose="02000503000000020004"/>
              </a:endParaRPr>
            </a:p>
          </p:txBody>
        </p:sp>
        <p:sp>
          <p:nvSpPr>
            <p:cNvPr id="2059" name="Freeform: Shape 2058">
              <a:extLst>
                <a:ext uri="{FF2B5EF4-FFF2-40B4-BE49-F238E27FC236}">
                  <a16:creationId xmlns:a16="http://schemas.microsoft.com/office/drawing/2014/main" id="{9ABD9CE3-F276-4DEC-9E5A-24B39B98E31C}"/>
                </a:ext>
              </a:extLst>
            </p:cNvPr>
            <p:cNvSpPr/>
            <p:nvPr/>
          </p:nvSpPr>
          <p:spPr>
            <a:xfrm>
              <a:off x="6424969" y="4073150"/>
              <a:ext cx="1510953" cy="1506850"/>
            </a:xfrm>
            <a:custGeom>
              <a:avLst/>
              <a:gdLst>
                <a:gd name="connsiteX0" fmla="*/ 135901 w 1510953"/>
                <a:gd name="connsiteY0" fmla="*/ 1506851 h 1506850"/>
                <a:gd name="connsiteX1" fmla="*/ 133166 w 1510953"/>
                <a:gd name="connsiteY1" fmla="*/ 1479621 h 1506850"/>
                <a:gd name="connsiteX2" fmla="*/ 122348 w 1510953"/>
                <a:gd name="connsiteY2" fmla="*/ 1448412 h 1506850"/>
                <a:gd name="connsiteX3" fmla="*/ 103325 w 1510953"/>
                <a:gd name="connsiteY3" fmla="*/ 1415835 h 1506850"/>
                <a:gd name="connsiteX4" fmla="*/ 78830 w 1510953"/>
                <a:gd name="connsiteY4" fmla="*/ 1380523 h 1506850"/>
                <a:gd name="connsiteX5" fmla="*/ 1368 w 1510953"/>
                <a:gd name="connsiteY5" fmla="*/ 816651 h 1506850"/>
                <a:gd name="connsiteX6" fmla="*/ 5471 w 1510953"/>
                <a:gd name="connsiteY6" fmla="*/ 819262 h 1506850"/>
                <a:gd name="connsiteX7" fmla="*/ 2735 w 1510953"/>
                <a:gd name="connsiteY7" fmla="*/ 797628 h 1506850"/>
                <a:gd name="connsiteX8" fmla="*/ 0 w 1510953"/>
                <a:gd name="connsiteY8" fmla="*/ 739189 h 1506850"/>
                <a:gd name="connsiteX9" fmla="*/ 5471 w 1510953"/>
                <a:gd name="connsiteY9" fmla="*/ 657623 h 1506850"/>
                <a:gd name="connsiteX10" fmla="*/ 28598 w 1510953"/>
                <a:gd name="connsiteY10" fmla="*/ 561137 h 1506850"/>
                <a:gd name="connsiteX11" fmla="*/ 48989 w 1510953"/>
                <a:gd name="connsiteY11" fmla="*/ 510904 h 1506850"/>
                <a:gd name="connsiteX12" fmla="*/ 76095 w 1510953"/>
                <a:gd name="connsiteY12" fmla="*/ 455201 h 1506850"/>
                <a:gd name="connsiteX13" fmla="*/ 110039 w 1510953"/>
                <a:gd name="connsiteY13" fmla="*/ 396762 h 1506850"/>
                <a:gd name="connsiteX14" fmla="*/ 148086 w 1510953"/>
                <a:gd name="connsiteY14" fmla="*/ 339691 h 1506850"/>
                <a:gd name="connsiteX15" fmla="*/ 191605 w 1510953"/>
                <a:gd name="connsiteY15" fmla="*/ 283988 h 1506850"/>
                <a:gd name="connsiteX16" fmla="*/ 240469 w 1510953"/>
                <a:gd name="connsiteY16" fmla="*/ 231020 h 1506850"/>
                <a:gd name="connsiteX17" fmla="*/ 292194 w 1510953"/>
                <a:gd name="connsiteY17" fmla="*/ 184766 h 1506850"/>
                <a:gd name="connsiteX18" fmla="*/ 346530 w 1510953"/>
                <a:gd name="connsiteY18" fmla="*/ 145351 h 1506850"/>
                <a:gd name="connsiteX19" fmla="*/ 355979 w 1510953"/>
                <a:gd name="connsiteY19" fmla="*/ 129063 h 1506850"/>
                <a:gd name="connsiteX20" fmla="*/ 366921 w 1510953"/>
                <a:gd name="connsiteY20" fmla="*/ 101833 h 1506850"/>
                <a:gd name="connsiteX21" fmla="*/ 380474 w 1510953"/>
                <a:gd name="connsiteY21" fmla="*/ 73359 h 1506850"/>
                <a:gd name="connsiteX22" fmla="*/ 403601 w 1510953"/>
                <a:gd name="connsiteY22" fmla="*/ 52968 h 1506850"/>
                <a:gd name="connsiteX23" fmla="*/ 419889 w 1510953"/>
                <a:gd name="connsiteY23" fmla="*/ 46129 h 1506850"/>
                <a:gd name="connsiteX24" fmla="*/ 414418 w 1510953"/>
                <a:gd name="connsiteY24" fmla="*/ 50232 h 1506850"/>
                <a:gd name="connsiteX25" fmla="*/ 408947 w 1510953"/>
                <a:gd name="connsiteY25" fmla="*/ 52968 h 1506850"/>
                <a:gd name="connsiteX26" fmla="*/ 419889 w 1510953"/>
                <a:gd name="connsiteY26" fmla="*/ 0 h 1506850"/>
                <a:gd name="connsiteX27" fmla="*/ 436177 w 1510953"/>
                <a:gd name="connsiteY27" fmla="*/ 5471 h 1506850"/>
                <a:gd name="connsiteX28" fmla="*/ 709348 w 1510953"/>
                <a:gd name="connsiteY28" fmla="*/ 158904 h 1506850"/>
                <a:gd name="connsiteX29" fmla="*/ 710591 w 1510953"/>
                <a:gd name="connsiteY29" fmla="*/ 190237 h 1506850"/>
                <a:gd name="connsiteX30" fmla="*/ 733718 w 1510953"/>
                <a:gd name="connsiteY30" fmla="*/ 206525 h 1506850"/>
                <a:gd name="connsiteX31" fmla="*/ 750006 w 1510953"/>
                <a:gd name="connsiteY31" fmla="*/ 236366 h 1506850"/>
                <a:gd name="connsiteX32" fmla="*/ 760948 w 1510953"/>
                <a:gd name="connsiteY32" fmla="*/ 270435 h 1506850"/>
                <a:gd name="connsiteX33" fmla="*/ 760948 w 1510953"/>
                <a:gd name="connsiteY33" fmla="*/ 294805 h 1506850"/>
                <a:gd name="connsiteX34" fmla="*/ 774500 w 1510953"/>
                <a:gd name="connsiteY34" fmla="*/ 335588 h 1506850"/>
                <a:gd name="connsiteX35" fmla="*/ 778604 w 1510953"/>
                <a:gd name="connsiteY35" fmla="*/ 404844 h 1506850"/>
                <a:gd name="connsiteX36" fmla="*/ 777236 w 1510953"/>
                <a:gd name="connsiteY36" fmla="*/ 467386 h 1506850"/>
                <a:gd name="connsiteX37" fmla="*/ 774500 w 1510953"/>
                <a:gd name="connsiteY37" fmla="*/ 495984 h 1506850"/>
                <a:gd name="connsiteX38" fmla="*/ 803098 w 1510953"/>
                <a:gd name="connsiteY38" fmla="*/ 531296 h 1506850"/>
                <a:gd name="connsiteX39" fmla="*/ 827469 w 1510953"/>
                <a:gd name="connsiteY39" fmla="*/ 588367 h 1506850"/>
                <a:gd name="connsiteX40" fmla="*/ 846492 w 1510953"/>
                <a:gd name="connsiteY40" fmla="*/ 663094 h 1506850"/>
                <a:gd name="connsiteX41" fmla="*/ 862780 w 1510953"/>
                <a:gd name="connsiteY41" fmla="*/ 748638 h 1506850"/>
                <a:gd name="connsiteX42" fmla="*/ 873722 w 1510953"/>
                <a:gd name="connsiteY42" fmla="*/ 835675 h 1506850"/>
                <a:gd name="connsiteX43" fmla="*/ 883172 w 1510953"/>
                <a:gd name="connsiteY43" fmla="*/ 922587 h 1506850"/>
                <a:gd name="connsiteX44" fmla="*/ 888643 w 1510953"/>
                <a:gd name="connsiteY44" fmla="*/ 1001417 h 1506850"/>
                <a:gd name="connsiteX45" fmla="*/ 892746 w 1510953"/>
                <a:gd name="connsiteY45" fmla="*/ 1063959 h 1506850"/>
                <a:gd name="connsiteX46" fmla="*/ 1028647 w 1510953"/>
                <a:gd name="connsiteY46" fmla="*/ 1063959 h 1506850"/>
                <a:gd name="connsiteX47" fmla="*/ 1033994 w 1510953"/>
                <a:gd name="connsiteY47" fmla="*/ 1077512 h 1506850"/>
                <a:gd name="connsiteX48" fmla="*/ 1103374 w 1510953"/>
                <a:gd name="connsiteY48" fmla="*/ 1077512 h 1506850"/>
                <a:gd name="connsiteX49" fmla="*/ 1108721 w 1510953"/>
                <a:gd name="connsiteY49" fmla="*/ 1077512 h 1506850"/>
                <a:gd name="connsiteX50" fmla="*/ 1123766 w 1510953"/>
                <a:gd name="connsiteY50" fmla="*/ 1074777 h 1506850"/>
                <a:gd name="connsiteX51" fmla="*/ 1140054 w 1510953"/>
                <a:gd name="connsiteY51" fmla="*/ 1069306 h 1506850"/>
                <a:gd name="connsiteX52" fmla="*/ 1154975 w 1510953"/>
                <a:gd name="connsiteY52" fmla="*/ 1061224 h 1506850"/>
                <a:gd name="connsiteX53" fmla="*/ 1164424 w 1510953"/>
                <a:gd name="connsiteY53" fmla="*/ 1053018 h 1506850"/>
                <a:gd name="connsiteX54" fmla="*/ 1176734 w 1510953"/>
                <a:gd name="connsiteY54" fmla="*/ 1044935 h 1506850"/>
                <a:gd name="connsiteX55" fmla="*/ 1193022 w 1510953"/>
                <a:gd name="connsiteY55" fmla="*/ 1035362 h 1506850"/>
                <a:gd name="connsiteX56" fmla="*/ 1209310 w 1510953"/>
                <a:gd name="connsiteY56" fmla="*/ 1025787 h 1506850"/>
                <a:gd name="connsiteX57" fmla="*/ 1225598 w 1510953"/>
                <a:gd name="connsiteY57" fmla="*/ 1016338 h 1506850"/>
                <a:gd name="connsiteX58" fmla="*/ 1241887 w 1510953"/>
                <a:gd name="connsiteY58" fmla="*/ 1008132 h 1506850"/>
                <a:gd name="connsiteX59" fmla="*/ 1256932 w 1510953"/>
                <a:gd name="connsiteY59" fmla="*/ 1000049 h 1506850"/>
                <a:gd name="connsiteX60" fmla="*/ 1267749 w 1510953"/>
                <a:gd name="connsiteY60" fmla="*/ 993211 h 1506850"/>
                <a:gd name="connsiteX61" fmla="*/ 1285405 w 1510953"/>
                <a:gd name="connsiteY61" fmla="*/ 983761 h 1506850"/>
                <a:gd name="connsiteX62" fmla="*/ 1300326 w 1510953"/>
                <a:gd name="connsiteY62" fmla="*/ 979658 h 1506850"/>
                <a:gd name="connsiteX63" fmla="*/ 1313878 w 1510953"/>
                <a:gd name="connsiteY63" fmla="*/ 981026 h 1506850"/>
                <a:gd name="connsiteX64" fmla="*/ 1324820 w 1510953"/>
                <a:gd name="connsiteY64" fmla="*/ 985129 h 1506850"/>
                <a:gd name="connsiteX65" fmla="*/ 1339741 w 1510953"/>
                <a:gd name="connsiteY65" fmla="*/ 990476 h 1506850"/>
                <a:gd name="connsiteX66" fmla="*/ 1361500 w 1510953"/>
                <a:gd name="connsiteY66" fmla="*/ 991843 h 1506850"/>
                <a:gd name="connsiteX67" fmla="*/ 1383259 w 1510953"/>
                <a:gd name="connsiteY67" fmla="*/ 991843 h 1506850"/>
                <a:gd name="connsiteX68" fmla="*/ 1399547 w 1510953"/>
                <a:gd name="connsiteY68" fmla="*/ 993211 h 1506850"/>
                <a:gd name="connsiteX69" fmla="*/ 1415836 w 1510953"/>
                <a:gd name="connsiteY69" fmla="*/ 994579 h 1506850"/>
                <a:gd name="connsiteX70" fmla="*/ 1433491 w 1510953"/>
                <a:gd name="connsiteY70" fmla="*/ 998682 h 1506850"/>
                <a:gd name="connsiteX71" fmla="*/ 1447044 w 1510953"/>
                <a:gd name="connsiteY71" fmla="*/ 1004153 h 1506850"/>
                <a:gd name="connsiteX72" fmla="*/ 1456618 w 1510953"/>
                <a:gd name="connsiteY72" fmla="*/ 1012235 h 1506850"/>
                <a:gd name="connsiteX73" fmla="*/ 1460721 w 1510953"/>
                <a:gd name="connsiteY73" fmla="*/ 1019073 h 1506850"/>
                <a:gd name="connsiteX74" fmla="*/ 1467436 w 1510953"/>
                <a:gd name="connsiteY74" fmla="*/ 1028523 h 1506850"/>
                <a:gd name="connsiteX75" fmla="*/ 1472907 w 1510953"/>
                <a:gd name="connsiteY75" fmla="*/ 1035362 h 1506850"/>
                <a:gd name="connsiteX76" fmla="*/ 1482480 w 1510953"/>
                <a:gd name="connsiteY76" fmla="*/ 1042200 h 1506850"/>
                <a:gd name="connsiteX77" fmla="*/ 1493298 w 1510953"/>
                <a:gd name="connsiteY77" fmla="*/ 1057121 h 1506850"/>
                <a:gd name="connsiteX78" fmla="*/ 1497401 w 1510953"/>
                <a:gd name="connsiteY78" fmla="*/ 1080248 h 1506850"/>
                <a:gd name="connsiteX79" fmla="*/ 1510954 w 1510953"/>
                <a:gd name="connsiteY79" fmla="*/ 1111456 h 1506850"/>
                <a:gd name="connsiteX80" fmla="*/ 1483724 w 1510953"/>
                <a:gd name="connsiteY80" fmla="*/ 1118295 h 1506850"/>
                <a:gd name="connsiteX81" fmla="*/ 1470171 w 1510953"/>
                <a:gd name="connsiteY81" fmla="*/ 1111456 h 1506850"/>
                <a:gd name="connsiteX82" fmla="*/ 1467436 w 1510953"/>
                <a:gd name="connsiteY82" fmla="*/ 1099271 h 1506850"/>
                <a:gd name="connsiteX83" fmla="*/ 1467436 w 1510953"/>
                <a:gd name="connsiteY83" fmla="*/ 1093800 h 1506850"/>
                <a:gd name="connsiteX84" fmla="*/ 1453883 w 1510953"/>
                <a:gd name="connsiteY84" fmla="*/ 1089697 h 1506850"/>
                <a:gd name="connsiteX85" fmla="*/ 1445677 w 1510953"/>
                <a:gd name="connsiteY85" fmla="*/ 1078880 h 1506850"/>
                <a:gd name="connsiteX86" fmla="*/ 1443066 w 1510953"/>
                <a:gd name="connsiteY86" fmla="*/ 1069306 h 1506850"/>
                <a:gd name="connsiteX87" fmla="*/ 1441698 w 1510953"/>
                <a:gd name="connsiteY87" fmla="*/ 1063959 h 1506850"/>
                <a:gd name="connsiteX88" fmla="*/ 1432124 w 1510953"/>
                <a:gd name="connsiteY88" fmla="*/ 1062591 h 1506850"/>
                <a:gd name="connsiteX89" fmla="*/ 1428021 w 1510953"/>
                <a:gd name="connsiteY89" fmla="*/ 1062591 h 1506850"/>
                <a:gd name="connsiteX90" fmla="*/ 1424042 w 1510953"/>
                <a:gd name="connsiteY90" fmla="*/ 1058488 h 1506850"/>
                <a:gd name="connsiteX91" fmla="*/ 1414468 w 1510953"/>
                <a:gd name="connsiteY91" fmla="*/ 1051650 h 1506850"/>
                <a:gd name="connsiteX92" fmla="*/ 1403650 w 1510953"/>
                <a:gd name="connsiteY92" fmla="*/ 1046179 h 1506850"/>
                <a:gd name="connsiteX93" fmla="*/ 1399547 w 1510953"/>
                <a:gd name="connsiteY93" fmla="*/ 1047547 h 1506850"/>
                <a:gd name="connsiteX94" fmla="*/ 1399547 w 1510953"/>
                <a:gd name="connsiteY94" fmla="*/ 1053018 h 1506850"/>
                <a:gd name="connsiteX95" fmla="*/ 1405018 w 1510953"/>
                <a:gd name="connsiteY95" fmla="*/ 1061224 h 1506850"/>
                <a:gd name="connsiteX96" fmla="*/ 1413100 w 1510953"/>
                <a:gd name="connsiteY96" fmla="*/ 1069306 h 1506850"/>
                <a:gd name="connsiteX97" fmla="*/ 1418571 w 1510953"/>
                <a:gd name="connsiteY97" fmla="*/ 1082859 h 1506850"/>
                <a:gd name="connsiteX98" fmla="*/ 1421306 w 1510953"/>
                <a:gd name="connsiteY98" fmla="*/ 1096536 h 1506850"/>
                <a:gd name="connsiteX99" fmla="*/ 1424042 w 1510953"/>
                <a:gd name="connsiteY99" fmla="*/ 1101882 h 1506850"/>
                <a:gd name="connsiteX100" fmla="*/ 1425409 w 1510953"/>
                <a:gd name="connsiteY100" fmla="*/ 1105985 h 1506850"/>
                <a:gd name="connsiteX101" fmla="*/ 1426777 w 1510953"/>
                <a:gd name="connsiteY101" fmla="*/ 1115559 h 1506850"/>
                <a:gd name="connsiteX102" fmla="*/ 1424042 w 1510953"/>
                <a:gd name="connsiteY102" fmla="*/ 1123641 h 1506850"/>
                <a:gd name="connsiteX103" fmla="*/ 1413100 w 1510953"/>
                <a:gd name="connsiteY103" fmla="*/ 1130480 h 1506850"/>
                <a:gd name="connsiteX104" fmla="*/ 1402283 w 1510953"/>
                <a:gd name="connsiteY104" fmla="*/ 1129112 h 1506850"/>
                <a:gd name="connsiteX105" fmla="*/ 1396812 w 1510953"/>
                <a:gd name="connsiteY105" fmla="*/ 1119663 h 1506850"/>
                <a:gd name="connsiteX106" fmla="*/ 1392709 w 1510953"/>
                <a:gd name="connsiteY106" fmla="*/ 1110089 h 1506850"/>
                <a:gd name="connsiteX107" fmla="*/ 1381891 w 1510953"/>
                <a:gd name="connsiteY107" fmla="*/ 1104618 h 1506850"/>
                <a:gd name="connsiteX108" fmla="*/ 1365603 w 1510953"/>
                <a:gd name="connsiteY108" fmla="*/ 1107353 h 1506850"/>
                <a:gd name="connsiteX109" fmla="*/ 1353294 w 1510953"/>
                <a:gd name="connsiteY109" fmla="*/ 1115559 h 1506850"/>
                <a:gd name="connsiteX110" fmla="*/ 1345212 w 1510953"/>
                <a:gd name="connsiteY110" fmla="*/ 1125009 h 1506850"/>
                <a:gd name="connsiteX111" fmla="*/ 1341108 w 1510953"/>
                <a:gd name="connsiteY111" fmla="*/ 1129112 h 1506850"/>
                <a:gd name="connsiteX112" fmla="*/ 1342476 w 1510953"/>
                <a:gd name="connsiteY112" fmla="*/ 1133215 h 1506850"/>
                <a:gd name="connsiteX113" fmla="*/ 1342476 w 1510953"/>
                <a:gd name="connsiteY113" fmla="*/ 1139930 h 1506850"/>
                <a:gd name="connsiteX114" fmla="*/ 1339741 w 1510953"/>
                <a:gd name="connsiteY114" fmla="*/ 1150871 h 1506850"/>
                <a:gd name="connsiteX115" fmla="*/ 1328923 w 1510953"/>
                <a:gd name="connsiteY115" fmla="*/ 1158953 h 1506850"/>
                <a:gd name="connsiteX116" fmla="*/ 1319349 w 1510953"/>
                <a:gd name="connsiteY116" fmla="*/ 1161689 h 1506850"/>
                <a:gd name="connsiteX117" fmla="*/ 1311267 w 1510953"/>
                <a:gd name="connsiteY117" fmla="*/ 1158953 h 1506850"/>
                <a:gd name="connsiteX118" fmla="*/ 1304429 w 1510953"/>
                <a:gd name="connsiteY118" fmla="*/ 1152239 h 1506850"/>
                <a:gd name="connsiteX119" fmla="*/ 1296223 w 1510953"/>
                <a:gd name="connsiteY119" fmla="*/ 1148136 h 1506850"/>
                <a:gd name="connsiteX120" fmla="*/ 1286773 w 1510953"/>
                <a:gd name="connsiteY120" fmla="*/ 1152239 h 1506850"/>
                <a:gd name="connsiteX121" fmla="*/ 1273220 w 1510953"/>
                <a:gd name="connsiteY121" fmla="*/ 1163056 h 1506850"/>
                <a:gd name="connsiteX122" fmla="*/ 1258175 w 1510953"/>
                <a:gd name="connsiteY122" fmla="*/ 1176609 h 1506850"/>
                <a:gd name="connsiteX123" fmla="*/ 1247357 w 1510953"/>
                <a:gd name="connsiteY123" fmla="*/ 1187551 h 1506850"/>
                <a:gd name="connsiteX124" fmla="*/ 1231069 w 1510953"/>
                <a:gd name="connsiteY124" fmla="*/ 1198369 h 1506850"/>
                <a:gd name="connsiteX125" fmla="*/ 1206575 w 1510953"/>
                <a:gd name="connsiteY125" fmla="*/ 1210678 h 1506850"/>
                <a:gd name="connsiteX126" fmla="*/ 1182080 w 1510953"/>
                <a:gd name="connsiteY126" fmla="*/ 1221495 h 1506850"/>
                <a:gd name="connsiteX127" fmla="*/ 1163056 w 1510953"/>
                <a:gd name="connsiteY127" fmla="*/ 1224231 h 1506850"/>
                <a:gd name="connsiteX128" fmla="*/ 1146768 w 1510953"/>
                <a:gd name="connsiteY128" fmla="*/ 1225598 h 1506850"/>
                <a:gd name="connsiteX129" fmla="*/ 1134583 w 1510953"/>
                <a:gd name="connsiteY129" fmla="*/ 1231069 h 1506850"/>
                <a:gd name="connsiteX130" fmla="*/ 1125134 w 1510953"/>
                <a:gd name="connsiteY130" fmla="*/ 1236416 h 1506850"/>
                <a:gd name="connsiteX131" fmla="*/ 1121031 w 1510953"/>
                <a:gd name="connsiteY131" fmla="*/ 1239151 h 1506850"/>
                <a:gd name="connsiteX132" fmla="*/ 1130480 w 1510953"/>
                <a:gd name="connsiteY132" fmla="*/ 1297590 h 1506850"/>
                <a:gd name="connsiteX133" fmla="*/ 1040832 w 1510953"/>
                <a:gd name="connsiteY133" fmla="*/ 1303061 h 1506850"/>
                <a:gd name="connsiteX134" fmla="*/ 1040832 w 1510953"/>
                <a:gd name="connsiteY134" fmla="*/ 1330167 h 1506850"/>
                <a:gd name="connsiteX135" fmla="*/ 1017706 w 1510953"/>
                <a:gd name="connsiteY135" fmla="*/ 1335637 h 1506850"/>
                <a:gd name="connsiteX136" fmla="*/ 1000050 w 1510953"/>
                <a:gd name="connsiteY136" fmla="*/ 1346579 h 1506850"/>
                <a:gd name="connsiteX137" fmla="*/ 1000050 w 1510953"/>
                <a:gd name="connsiteY137" fmla="*/ 1362867 h 1506850"/>
                <a:gd name="connsiteX138" fmla="*/ 135901 w 1510953"/>
                <a:gd name="connsiteY138" fmla="*/ 1506851 h 150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510953" h="1506850">
                  <a:moveTo>
                    <a:pt x="135901" y="1506851"/>
                  </a:moveTo>
                  <a:lnTo>
                    <a:pt x="133166" y="1479621"/>
                  </a:lnTo>
                  <a:lnTo>
                    <a:pt x="122348" y="1448412"/>
                  </a:lnTo>
                  <a:lnTo>
                    <a:pt x="103325" y="1415835"/>
                  </a:lnTo>
                  <a:lnTo>
                    <a:pt x="78830" y="1380523"/>
                  </a:lnTo>
                  <a:lnTo>
                    <a:pt x="1368" y="816651"/>
                  </a:lnTo>
                  <a:lnTo>
                    <a:pt x="5471" y="819262"/>
                  </a:lnTo>
                  <a:lnTo>
                    <a:pt x="2735" y="797628"/>
                  </a:lnTo>
                  <a:lnTo>
                    <a:pt x="0" y="739189"/>
                  </a:lnTo>
                  <a:lnTo>
                    <a:pt x="5471" y="657623"/>
                  </a:lnTo>
                  <a:lnTo>
                    <a:pt x="28598" y="561137"/>
                  </a:lnTo>
                  <a:lnTo>
                    <a:pt x="48989" y="510904"/>
                  </a:lnTo>
                  <a:lnTo>
                    <a:pt x="76095" y="455201"/>
                  </a:lnTo>
                  <a:lnTo>
                    <a:pt x="110039" y="396762"/>
                  </a:lnTo>
                  <a:lnTo>
                    <a:pt x="148086" y="339691"/>
                  </a:lnTo>
                  <a:lnTo>
                    <a:pt x="191605" y="283988"/>
                  </a:lnTo>
                  <a:lnTo>
                    <a:pt x="240469" y="231020"/>
                  </a:lnTo>
                  <a:lnTo>
                    <a:pt x="292194" y="184766"/>
                  </a:lnTo>
                  <a:lnTo>
                    <a:pt x="346530" y="145351"/>
                  </a:lnTo>
                  <a:lnTo>
                    <a:pt x="355979" y="129063"/>
                  </a:lnTo>
                  <a:lnTo>
                    <a:pt x="366921" y="101833"/>
                  </a:lnTo>
                  <a:lnTo>
                    <a:pt x="380474" y="73359"/>
                  </a:lnTo>
                  <a:lnTo>
                    <a:pt x="403601" y="52968"/>
                  </a:lnTo>
                  <a:lnTo>
                    <a:pt x="419889" y="46129"/>
                  </a:lnTo>
                  <a:lnTo>
                    <a:pt x="414418" y="50232"/>
                  </a:lnTo>
                  <a:lnTo>
                    <a:pt x="408947" y="52968"/>
                  </a:lnTo>
                  <a:lnTo>
                    <a:pt x="419889" y="0"/>
                  </a:lnTo>
                  <a:lnTo>
                    <a:pt x="436177" y="5471"/>
                  </a:lnTo>
                  <a:lnTo>
                    <a:pt x="709348" y="158904"/>
                  </a:lnTo>
                  <a:lnTo>
                    <a:pt x="710591" y="190237"/>
                  </a:lnTo>
                  <a:lnTo>
                    <a:pt x="733718" y="206525"/>
                  </a:lnTo>
                  <a:lnTo>
                    <a:pt x="750006" y="236366"/>
                  </a:lnTo>
                  <a:lnTo>
                    <a:pt x="760948" y="270435"/>
                  </a:lnTo>
                  <a:lnTo>
                    <a:pt x="760948" y="294805"/>
                  </a:lnTo>
                  <a:lnTo>
                    <a:pt x="774500" y="335588"/>
                  </a:lnTo>
                  <a:lnTo>
                    <a:pt x="778604" y="404844"/>
                  </a:lnTo>
                  <a:lnTo>
                    <a:pt x="777236" y="467386"/>
                  </a:lnTo>
                  <a:lnTo>
                    <a:pt x="774500" y="495984"/>
                  </a:lnTo>
                  <a:lnTo>
                    <a:pt x="803098" y="531296"/>
                  </a:lnTo>
                  <a:lnTo>
                    <a:pt x="827469" y="588367"/>
                  </a:lnTo>
                  <a:lnTo>
                    <a:pt x="846492" y="663094"/>
                  </a:lnTo>
                  <a:lnTo>
                    <a:pt x="862780" y="748638"/>
                  </a:lnTo>
                  <a:lnTo>
                    <a:pt x="873722" y="835675"/>
                  </a:lnTo>
                  <a:lnTo>
                    <a:pt x="883172" y="922587"/>
                  </a:lnTo>
                  <a:lnTo>
                    <a:pt x="888643" y="1001417"/>
                  </a:lnTo>
                  <a:lnTo>
                    <a:pt x="892746" y="1063959"/>
                  </a:lnTo>
                  <a:lnTo>
                    <a:pt x="1028647" y="1063959"/>
                  </a:lnTo>
                  <a:lnTo>
                    <a:pt x="1033994" y="1077512"/>
                  </a:lnTo>
                  <a:lnTo>
                    <a:pt x="1103374" y="1077512"/>
                  </a:lnTo>
                  <a:lnTo>
                    <a:pt x="1108721" y="1077512"/>
                  </a:lnTo>
                  <a:lnTo>
                    <a:pt x="1123766" y="1074777"/>
                  </a:lnTo>
                  <a:lnTo>
                    <a:pt x="1140054" y="1069306"/>
                  </a:lnTo>
                  <a:lnTo>
                    <a:pt x="1154975" y="1061224"/>
                  </a:lnTo>
                  <a:lnTo>
                    <a:pt x="1164424" y="1053018"/>
                  </a:lnTo>
                  <a:lnTo>
                    <a:pt x="1176734" y="1044935"/>
                  </a:lnTo>
                  <a:lnTo>
                    <a:pt x="1193022" y="1035362"/>
                  </a:lnTo>
                  <a:lnTo>
                    <a:pt x="1209310" y="1025787"/>
                  </a:lnTo>
                  <a:lnTo>
                    <a:pt x="1225598" y="1016338"/>
                  </a:lnTo>
                  <a:lnTo>
                    <a:pt x="1241887" y="1008132"/>
                  </a:lnTo>
                  <a:lnTo>
                    <a:pt x="1256932" y="1000049"/>
                  </a:lnTo>
                  <a:lnTo>
                    <a:pt x="1267749" y="993211"/>
                  </a:lnTo>
                  <a:lnTo>
                    <a:pt x="1285405" y="983761"/>
                  </a:lnTo>
                  <a:lnTo>
                    <a:pt x="1300326" y="979658"/>
                  </a:lnTo>
                  <a:lnTo>
                    <a:pt x="1313878" y="981026"/>
                  </a:lnTo>
                  <a:lnTo>
                    <a:pt x="1324820" y="985129"/>
                  </a:lnTo>
                  <a:lnTo>
                    <a:pt x="1339741" y="990476"/>
                  </a:lnTo>
                  <a:lnTo>
                    <a:pt x="1361500" y="991843"/>
                  </a:lnTo>
                  <a:lnTo>
                    <a:pt x="1383259" y="991843"/>
                  </a:lnTo>
                  <a:lnTo>
                    <a:pt x="1399547" y="993211"/>
                  </a:lnTo>
                  <a:lnTo>
                    <a:pt x="1415836" y="994579"/>
                  </a:lnTo>
                  <a:lnTo>
                    <a:pt x="1433491" y="998682"/>
                  </a:lnTo>
                  <a:lnTo>
                    <a:pt x="1447044" y="1004153"/>
                  </a:lnTo>
                  <a:lnTo>
                    <a:pt x="1456618" y="1012235"/>
                  </a:lnTo>
                  <a:lnTo>
                    <a:pt x="1460721" y="1019073"/>
                  </a:lnTo>
                  <a:lnTo>
                    <a:pt x="1467436" y="1028523"/>
                  </a:lnTo>
                  <a:lnTo>
                    <a:pt x="1472907" y="1035362"/>
                  </a:lnTo>
                  <a:lnTo>
                    <a:pt x="1482480" y="1042200"/>
                  </a:lnTo>
                  <a:lnTo>
                    <a:pt x="1493298" y="1057121"/>
                  </a:lnTo>
                  <a:lnTo>
                    <a:pt x="1497401" y="1080248"/>
                  </a:lnTo>
                  <a:lnTo>
                    <a:pt x="1510954" y="1111456"/>
                  </a:lnTo>
                  <a:lnTo>
                    <a:pt x="1483724" y="1118295"/>
                  </a:lnTo>
                  <a:lnTo>
                    <a:pt x="1470171" y="1111456"/>
                  </a:lnTo>
                  <a:lnTo>
                    <a:pt x="1467436" y="1099271"/>
                  </a:lnTo>
                  <a:lnTo>
                    <a:pt x="1467436" y="1093800"/>
                  </a:lnTo>
                  <a:lnTo>
                    <a:pt x="1453883" y="1089697"/>
                  </a:lnTo>
                  <a:lnTo>
                    <a:pt x="1445677" y="1078880"/>
                  </a:lnTo>
                  <a:lnTo>
                    <a:pt x="1443066" y="1069306"/>
                  </a:lnTo>
                  <a:lnTo>
                    <a:pt x="1441698" y="1063959"/>
                  </a:lnTo>
                  <a:lnTo>
                    <a:pt x="1432124" y="1062591"/>
                  </a:lnTo>
                  <a:lnTo>
                    <a:pt x="1428021" y="1062591"/>
                  </a:lnTo>
                  <a:lnTo>
                    <a:pt x="1424042" y="1058488"/>
                  </a:lnTo>
                  <a:lnTo>
                    <a:pt x="1414468" y="1051650"/>
                  </a:lnTo>
                  <a:lnTo>
                    <a:pt x="1403650" y="1046179"/>
                  </a:lnTo>
                  <a:lnTo>
                    <a:pt x="1399547" y="1047547"/>
                  </a:lnTo>
                  <a:lnTo>
                    <a:pt x="1399547" y="1053018"/>
                  </a:lnTo>
                  <a:lnTo>
                    <a:pt x="1405018" y="1061224"/>
                  </a:lnTo>
                  <a:lnTo>
                    <a:pt x="1413100" y="1069306"/>
                  </a:lnTo>
                  <a:lnTo>
                    <a:pt x="1418571" y="1082859"/>
                  </a:lnTo>
                  <a:lnTo>
                    <a:pt x="1421306" y="1096536"/>
                  </a:lnTo>
                  <a:lnTo>
                    <a:pt x="1424042" y="1101882"/>
                  </a:lnTo>
                  <a:lnTo>
                    <a:pt x="1425409" y="1105985"/>
                  </a:lnTo>
                  <a:lnTo>
                    <a:pt x="1426777" y="1115559"/>
                  </a:lnTo>
                  <a:lnTo>
                    <a:pt x="1424042" y="1123641"/>
                  </a:lnTo>
                  <a:lnTo>
                    <a:pt x="1413100" y="1130480"/>
                  </a:lnTo>
                  <a:lnTo>
                    <a:pt x="1402283" y="1129112"/>
                  </a:lnTo>
                  <a:lnTo>
                    <a:pt x="1396812" y="1119663"/>
                  </a:lnTo>
                  <a:lnTo>
                    <a:pt x="1392709" y="1110089"/>
                  </a:lnTo>
                  <a:lnTo>
                    <a:pt x="1381891" y="1104618"/>
                  </a:lnTo>
                  <a:lnTo>
                    <a:pt x="1365603" y="1107353"/>
                  </a:lnTo>
                  <a:lnTo>
                    <a:pt x="1353294" y="1115559"/>
                  </a:lnTo>
                  <a:lnTo>
                    <a:pt x="1345212" y="1125009"/>
                  </a:lnTo>
                  <a:lnTo>
                    <a:pt x="1341108" y="1129112"/>
                  </a:lnTo>
                  <a:lnTo>
                    <a:pt x="1342476" y="1133215"/>
                  </a:lnTo>
                  <a:lnTo>
                    <a:pt x="1342476" y="1139930"/>
                  </a:lnTo>
                  <a:lnTo>
                    <a:pt x="1339741" y="1150871"/>
                  </a:lnTo>
                  <a:lnTo>
                    <a:pt x="1328923" y="1158953"/>
                  </a:lnTo>
                  <a:lnTo>
                    <a:pt x="1319349" y="1161689"/>
                  </a:lnTo>
                  <a:lnTo>
                    <a:pt x="1311267" y="1158953"/>
                  </a:lnTo>
                  <a:lnTo>
                    <a:pt x="1304429" y="1152239"/>
                  </a:lnTo>
                  <a:lnTo>
                    <a:pt x="1296223" y="1148136"/>
                  </a:lnTo>
                  <a:lnTo>
                    <a:pt x="1286773" y="1152239"/>
                  </a:lnTo>
                  <a:lnTo>
                    <a:pt x="1273220" y="1163056"/>
                  </a:lnTo>
                  <a:lnTo>
                    <a:pt x="1258175" y="1176609"/>
                  </a:lnTo>
                  <a:lnTo>
                    <a:pt x="1247357" y="1187551"/>
                  </a:lnTo>
                  <a:lnTo>
                    <a:pt x="1231069" y="1198369"/>
                  </a:lnTo>
                  <a:lnTo>
                    <a:pt x="1206575" y="1210678"/>
                  </a:lnTo>
                  <a:lnTo>
                    <a:pt x="1182080" y="1221495"/>
                  </a:lnTo>
                  <a:lnTo>
                    <a:pt x="1163056" y="1224231"/>
                  </a:lnTo>
                  <a:lnTo>
                    <a:pt x="1146768" y="1225598"/>
                  </a:lnTo>
                  <a:lnTo>
                    <a:pt x="1134583" y="1231069"/>
                  </a:lnTo>
                  <a:lnTo>
                    <a:pt x="1125134" y="1236416"/>
                  </a:lnTo>
                  <a:lnTo>
                    <a:pt x="1121031" y="1239151"/>
                  </a:lnTo>
                  <a:lnTo>
                    <a:pt x="1130480" y="1297590"/>
                  </a:lnTo>
                  <a:lnTo>
                    <a:pt x="1040832" y="1303061"/>
                  </a:lnTo>
                  <a:lnTo>
                    <a:pt x="1040832" y="1330167"/>
                  </a:lnTo>
                  <a:lnTo>
                    <a:pt x="1017706" y="1335637"/>
                  </a:lnTo>
                  <a:lnTo>
                    <a:pt x="1000050" y="1346579"/>
                  </a:lnTo>
                  <a:lnTo>
                    <a:pt x="1000050" y="1362867"/>
                  </a:lnTo>
                  <a:lnTo>
                    <a:pt x="135901" y="1506851"/>
                  </a:lnTo>
                  <a:close/>
                </a:path>
              </a:pathLst>
            </a:custGeom>
            <a:solidFill>
              <a:srgbClr val="000000"/>
            </a:solidFill>
            <a:ln w="2685" cap="flat">
              <a:solidFill>
                <a:srgbClr val="000000"/>
              </a:solidFill>
              <a:prstDash val="solid"/>
              <a:miter/>
            </a:ln>
          </p:spPr>
          <p:txBody>
            <a:bodyPr rtlCol="0" anchor="ctr"/>
            <a:lstStyle/>
            <a:p>
              <a:endParaRPr lang="en-US" dirty="0">
                <a:latin typeface="Helvetica Neue" panose="02000503000000020004"/>
              </a:endParaRPr>
            </a:p>
          </p:txBody>
        </p:sp>
        <p:sp>
          <p:nvSpPr>
            <p:cNvPr id="2060" name="Freeform: Shape 2059">
              <a:extLst>
                <a:ext uri="{FF2B5EF4-FFF2-40B4-BE49-F238E27FC236}">
                  <a16:creationId xmlns:a16="http://schemas.microsoft.com/office/drawing/2014/main" id="{7D53351B-70CA-4FE1-8B65-03B8DCBB215E}"/>
                </a:ext>
              </a:extLst>
            </p:cNvPr>
            <p:cNvSpPr/>
            <p:nvPr/>
          </p:nvSpPr>
          <p:spPr>
            <a:xfrm>
              <a:off x="10568032" y="3884032"/>
              <a:ext cx="12433" cy="12433"/>
            </a:xfrm>
            <a:custGeom>
              <a:avLst/>
              <a:gdLst>
                <a:gd name="connsiteX0" fmla="*/ 12434 w 12433"/>
                <a:gd name="connsiteY0" fmla="*/ 0 h 12433"/>
                <a:gd name="connsiteX1" fmla="*/ 0 w 12433"/>
                <a:gd name="connsiteY1" fmla="*/ 0 h 12433"/>
              </a:gdLst>
              <a:ahLst/>
              <a:cxnLst>
                <a:cxn ang="0">
                  <a:pos x="connsiteX0" y="connsiteY0"/>
                </a:cxn>
                <a:cxn ang="0">
                  <a:pos x="connsiteX1" y="connsiteY1"/>
                </a:cxn>
              </a:cxnLst>
              <a:rect l="l" t="t" r="r" b="b"/>
              <a:pathLst>
                <a:path w="12433" h="12433">
                  <a:moveTo>
                    <a:pt x="12434" y="0"/>
                  </a:moveTo>
                  <a:lnTo>
                    <a:pt x="0" y="0"/>
                  </a:lnTo>
                </a:path>
              </a:pathLst>
            </a:custGeom>
            <a:ln w="2685" cap="flat">
              <a:solidFill>
                <a:srgbClr val="000000"/>
              </a:solidFill>
              <a:prstDash val="solid"/>
              <a:miter/>
            </a:ln>
          </p:spPr>
          <p:txBody>
            <a:bodyPr rtlCol="0" anchor="ctr"/>
            <a:lstStyle/>
            <a:p>
              <a:endParaRPr lang="en-US" dirty="0">
                <a:latin typeface="Helvetica Neue" panose="02000503000000020004"/>
              </a:endParaRPr>
            </a:p>
          </p:txBody>
        </p:sp>
      </p:grpSp>
      <p:sp>
        <p:nvSpPr>
          <p:cNvPr id="47" name="TextBox 46">
            <a:extLst>
              <a:ext uri="{FF2B5EF4-FFF2-40B4-BE49-F238E27FC236}">
                <a16:creationId xmlns:a16="http://schemas.microsoft.com/office/drawing/2014/main" id="{DAE6A9EC-D024-4A65-A465-742F1590D29D}"/>
              </a:ext>
            </a:extLst>
          </p:cNvPr>
          <p:cNvSpPr txBox="1"/>
          <p:nvPr/>
        </p:nvSpPr>
        <p:spPr>
          <a:xfrm>
            <a:off x="348309" y="1045353"/>
            <a:ext cx="2952466"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defTabSz="914400" rtl="0" fontAlgn="auto" latinLnBrk="0" hangingPunct="0">
              <a:lnSpc>
                <a:spcPct val="100000"/>
              </a:lnSpc>
              <a:spcBef>
                <a:spcPts val="0"/>
              </a:spcBef>
              <a:spcAft>
                <a:spcPts val="0"/>
              </a:spcAft>
              <a:buClrTx/>
              <a:buSzTx/>
              <a:buFontTx/>
              <a:buNone/>
              <a:tabLst/>
            </a:pPr>
            <a:r>
              <a:rPr kumimoji="0" lang="en-US" sz="2400" b="1" u="none" strike="noStrike" cap="none" spc="0" normalizeH="0" baseline="0" dirty="0">
                <a:ln>
                  <a:noFill/>
                </a:ln>
                <a:solidFill>
                  <a:schemeClr val="bg1"/>
                </a:solidFill>
                <a:effectLst/>
                <a:uFillTx/>
                <a:latin typeface="Helvetica Neue" panose="02000503000000020004"/>
                <a:ea typeface="Helvetica Neue" panose="02000503000000020004" pitchFamily="2" charset="0"/>
                <a:cs typeface="Helvetica Neue" panose="02000503000000020004" pitchFamily="2" charset="0"/>
                <a:sym typeface="Helvetica"/>
              </a:rPr>
              <a:t>Problem</a:t>
            </a:r>
          </a:p>
          <a:p>
            <a:pPr marL="0" marR="0" indent="0" defTabSz="914400" rtl="0" fontAlgn="auto" latinLnBrk="0" hangingPunct="0">
              <a:lnSpc>
                <a:spcPct val="100000"/>
              </a:lnSpc>
              <a:spcBef>
                <a:spcPts val="0"/>
              </a:spcBef>
              <a:spcAft>
                <a:spcPts val="0"/>
              </a:spcAft>
              <a:buClrTx/>
              <a:buSzTx/>
              <a:buFontTx/>
              <a:buNone/>
              <a:tabLst/>
            </a:pPr>
            <a:r>
              <a:rPr lang="en-US" sz="2000" b="1" i="1" dirty="0">
                <a:solidFill>
                  <a:schemeClr val="bg1"/>
                </a:solidFill>
                <a:latin typeface="Helvetica Neue" panose="02000503000000020004"/>
                <a:ea typeface="Helvetica Neue" panose="02000503000000020004" pitchFamily="2" charset="0"/>
                <a:cs typeface="Helvetica Neue" panose="02000503000000020004" pitchFamily="2" charset="0"/>
              </a:rPr>
              <a:t>Outdated Sales Tools</a:t>
            </a:r>
            <a:endParaRPr kumimoji="0" lang="en-US" sz="2000" b="1" i="1" u="none" strike="noStrike" cap="none" spc="0" normalizeH="0" baseline="0" dirty="0">
              <a:solidFill>
                <a:schemeClr val="bg1"/>
              </a:solidFill>
              <a:effectLst/>
              <a:uFillTx/>
              <a:latin typeface="Helvetica Neue" panose="02000503000000020004"/>
              <a:ea typeface="Helvetica Neue" panose="02000503000000020004" pitchFamily="2" charset="0"/>
              <a:cs typeface="Helvetica Neue" panose="02000503000000020004" pitchFamily="2" charset="0"/>
              <a:sym typeface="Helvetica"/>
            </a:endParaRPr>
          </a:p>
        </p:txBody>
      </p:sp>
      <p:sp>
        <p:nvSpPr>
          <p:cNvPr id="48" name="TextBox 47">
            <a:extLst>
              <a:ext uri="{FF2B5EF4-FFF2-40B4-BE49-F238E27FC236}">
                <a16:creationId xmlns:a16="http://schemas.microsoft.com/office/drawing/2014/main" id="{6374C13B-3798-402E-B35B-41FFBF9A9949}"/>
              </a:ext>
            </a:extLst>
          </p:cNvPr>
          <p:cNvSpPr txBox="1"/>
          <p:nvPr/>
        </p:nvSpPr>
        <p:spPr>
          <a:xfrm>
            <a:off x="6351314" y="1045353"/>
            <a:ext cx="3520050"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defTabSz="914400" rtl="0" fontAlgn="auto" latinLnBrk="0" hangingPunct="0">
              <a:lnSpc>
                <a:spcPct val="100000"/>
              </a:lnSpc>
              <a:spcBef>
                <a:spcPts val="0"/>
              </a:spcBef>
              <a:spcAft>
                <a:spcPts val="0"/>
              </a:spcAft>
              <a:buClrTx/>
              <a:buSzTx/>
              <a:buFontTx/>
              <a:buNone/>
              <a:tabLst/>
            </a:pPr>
            <a:r>
              <a:rPr kumimoji="0" lang="en-US" sz="2400" b="1" u="none" strike="noStrike" cap="none" spc="0" normalizeH="0" baseline="0" dirty="0">
                <a:ln>
                  <a:noFill/>
                </a:ln>
                <a:solidFill>
                  <a:schemeClr val="bg1"/>
                </a:solidFill>
                <a:effectLst/>
                <a:uFillTx/>
                <a:latin typeface="Helvetica Neue" panose="02000503000000020004"/>
                <a:ea typeface="Helvetica Neue" panose="02000503000000020004" pitchFamily="2" charset="0"/>
                <a:cs typeface="Helvetica Neue" panose="02000503000000020004" pitchFamily="2" charset="0"/>
                <a:sym typeface="Helvetica"/>
              </a:rPr>
              <a:t>Solution</a:t>
            </a:r>
          </a:p>
          <a:p>
            <a:pPr marL="0" marR="0" indent="0" defTabSz="914400" rtl="0" fontAlgn="auto" latinLnBrk="0" hangingPunct="0">
              <a:lnSpc>
                <a:spcPct val="100000"/>
              </a:lnSpc>
              <a:spcBef>
                <a:spcPts val="0"/>
              </a:spcBef>
              <a:spcAft>
                <a:spcPts val="0"/>
              </a:spcAft>
              <a:buClrTx/>
              <a:buSzTx/>
              <a:buFontTx/>
              <a:buNone/>
              <a:tabLst/>
            </a:pPr>
            <a:r>
              <a:rPr lang="en-US" sz="2000" b="1" i="1" dirty="0">
                <a:solidFill>
                  <a:schemeClr val="bg1"/>
                </a:solidFill>
                <a:latin typeface="Helvetica Neue" panose="02000503000000020004"/>
                <a:ea typeface="Helvetica Neue" panose="02000503000000020004" pitchFamily="2" charset="0"/>
                <a:cs typeface="Helvetica Neue" panose="02000503000000020004" pitchFamily="2" charset="0"/>
              </a:rPr>
              <a:t>Video-Based Sales Tools</a:t>
            </a:r>
            <a:endParaRPr kumimoji="0" lang="en-US" sz="2000" b="1" i="1" u="none" strike="noStrike" cap="none" spc="0" normalizeH="0" baseline="0" dirty="0">
              <a:ln>
                <a:noFill/>
              </a:ln>
              <a:solidFill>
                <a:schemeClr val="bg1"/>
              </a:solidFill>
              <a:effectLst/>
              <a:uFillTx/>
              <a:latin typeface="Helvetica Neue" panose="02000503000000020004"/>
              <a:ea typeface="Helvetica Neue" panose="02000503000000020004" pitchFamily="2" charset="0"/>
              <a:cs typeface="Helvetica Neue" panose="02000503000000020004" pitchFamily="2" charset="0"/>
              <a:sym typeface="Helvetica"/>
            </a:endParaRPr>
          </a:p>
        </p:txBody>
      </p:sp>
      <p:sp>
        <p:nvSpPr>
          <p:cNvPr id="49" name="Content Placeholder 6">
            <a:extLst>
              <a:ext uri="{FF2B5EF4-FFF2-40B4-BE49-F238E27FC236}">
                <a16:creationId xmlns:a16="http://schemas.microsoft.com/office/drawing/2014/main" id="{26F113C4-B487-4BDC-AFCB-417B58AE1D31}"/>
              </a:ext>
            </a:extLst>
          </p:cNvPr>
          <p:cNvSpPr txBox="1">
            <a:spLocks/>
          </p:cNvSpPr>
          <p:nvPr/>
        </p:nvSpPr>
        <p:spPr>
          <a:xfrm>
            <a:off x="326677" y="1875848"/>
            <a:ext cx="5592256" cy="201600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0"/>
              </a:spcBef>
              <a:spcAft>
                <a:spcPts val="1400"/>
              </a:spcAft>
            </a:pPr>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Most of the sales/marketing and CRM software used today is </a:t>
            </a:r>
            <a:r>
              <a:rPr lang="en-US" sz="1600" b="1"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 years old</a:t>
            </a:r>
          </a:p>
          <a:p>
            <a:pPr>
              <a:lnSpc>
                <a:spcPts val="2200"/>
              </a:lnSpc>
              <a:spcBef>
                <a:spcPts val="0"/>
              </a:spcBef>
              <a:spcAft>
                <a:spcPts val="1400"/>
              </a:spcAft>
            </a:pPr>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Most CRMs only </a:t>
            </a:r>
            <a:r>
              <a:rPr lang="en-US" sz="1600" b="1"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track</a:t>
            </a:r>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customer engagement</a:t>
            </a:r>
          </a:p>
          <a:p>
            <a:pPr>
              <a:lnSpc>
                <a:spcPts val="2200"/>
              </a:lnSpc>
              <a:spcBef>
                <a:spcPts val="0"/>
              </a:spcBef>
              <a:spcAft>
                <a:spcPts val="1400"/>
              </a:spcAft>
            </a:pPr>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Complicated – Hard to </a:t>
            </a:r>
            <a:r>
              <a:rPr lang="en-US" sz="1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Learn</a:t>
            </a:r>
            <a:endPar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a:lnSpc>
                <a:spcPts val="2200"/>
              </a:lnSpc>
              <a:spcBef>
                <a:spcPts val="0"/>
              </a:spcBef>
              <a:spcAft>
                <a:spcPts val="1400"/>
              </a:spcAft>
            </a:pPr>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Complicated – Hard to get</a:t>
            </a:r>
            <a:r>
              <a:rPr lang="en-US" sz="1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Results</a:t>
            </a:r>
          </a:p>
        </p:txBody>
      </p:sp>
      <p:sp>
        <p:nvSpPr>
          <p:cNvPr id="51" name="Content Placeholder 6">
            <a:extLst>
              <a:ext uri="{FF2B5EF4-FFF2-40B4-BE49-F238E27FC236}">
                <a16:creationId xmlns:a16="http://schemas.microsoft.com/office/drawing/2014/main" id="{CEE18524-3A3C-40B1-ACD2-D9F55F15FD28}"/>
              </a:ext>
            </a:extLst>
          </p:cNvPr>
          <p:cNvSpPr txBox="1">
            <a:spLocks/>
          </p:cNvSpPr>
          <p:nvPr/>
        </p:nvSpPr>
        <p:spPr>
          <a:xfrm>
            <a:off x="6351314" y="1787436"/>
            <a:ext cx="5864683" cy="222291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0"/>
              </a:spcBef>
              <a:spcAft>
                <a:spcPts val="1200"/>
              </a:spcAft>
            </a:pPr>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Today people want to consume information through Video. Video is 80% more engaging than text/images</a:t>
            </a:r>
            <a:r>
              <a:rPr lang="en-US" sz="1600" baseline="30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1</a:t>
            </a:r>
          </a:p>
          <a:p>
            <a:pPr>
              <a:lnSpc>
                <a:spcPts val="2200"/>
              </a:lnSpc>
              <a:spcBef>
                <a:spcPts val="0"/>
              </a:spcBef>
              <a:spcAft>
                <a:spcPts val="1200"/>
              </a:spcAft>
            </a:pPr>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Salespeople need a tool that can </a:t>
            </a:r>
            <a:r>
              <a:rPr lang="en-US" sz="1600" b="1"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create</a:t>
            </a:r>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customer engagement </a:t>
            </a:r>
          </a:p>
          <a:p>
            <a:pPr>
              <a:lnSpc>
                <a:spcPts val="2200"/>
              </a:lnSpc>
              <a:spcBef>
                <a:spcPts val="0"/>
              </a:spcBef>
              <a:spcAft>
                <a:spcPts val="1200"/>
              </a:spcAft>
            </a:pPr>
            <a:r>
              <a:rPr lang="en-US" sz="1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Intuitive</a:t>
            </a:r>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familiar </a:t>
            </a:r>
            <a:r>
              <a:rPr lang="en-US" sz="1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swipe</a:t>
            </a:r>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interface: Quick-to-get-results</a:t>
            </a:r>
          </a:p>
          <a:p>
            <a:pPr>
              <a:lnSpc>
                <a:spcPts val="2200"/>
              </a:lnSpc>
              <a:spcBef>
                <a:spcPts val="0"/>
              </a:spcBef>
              <a:spcAft>
                <a:spcPts val="1200"/>
              </a:spcAft>
            </a:pPr>
            <a:r>
              <a:rPr lang="en-US" sz="1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300% - 1200% </a:t>
            </a:r>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increases in conversion rates</a:t>
            </a:r>
            <a:r>
              <a:rPr lang="en-US" sz="1600" b="1" baseline="30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a:t>
            </a:r>
          </a:p>
        </p:txBody>
      </p:sp>
      <p:sp>
        <p:nvSpPr>
          <p:cNvPr id="54" name="TextBox 53">
            <a:extLst>
              <a:ext uri="{FF2B5EF4-FFF2-40B4-BE49-F238E27FC236}">
                <a16:creationId xmlns:a16="http://schemas.microsoft.com/office/drawing/2014/main" id="{E6D47099-B379-4F2B-BD6A-149A505DB9CF}"/>
              </a:ext>
            </a:extLst>
          </p:cNvPr>
          <p:cNvSpPr txBox="1"/>
          <p:nvPr/>
        </p:nvSpPr>
        <p:spPr>
          <a:xfrm>
            <a:off x="9378120" y="5594708"/>
            <a:ext cx="3305614" cy="615233"/>
          </a:xfrm>
          <a:prstGeom prst="rect">
            <a:avLst/>
          </a:prstGeom>
          <a:noFill/>
        </p:spPr>
        <p:txBody>
          <a:bodyPr wrap="square" rtlCol="0">
            <a:spAutoFit/>
          </a:bodyPr>
          <a:lstStyle/>
          <a:p>
            <a:pPr marL="228600" indent="-228600">
              <a:lnSpc>
                <a:spcPts val="2200"/>
              </a:lnSpc>
              <a:buAutoNum type="arabicPeriod"/>
            </a:pPr>
            <a:r>
              <a:rPr lang="en-US" sz="800" dirty="0">
                <a:solidFill>
                  <a:schemeClr val="bg1"/>
                </a:solidFill>
                <a:latin typeface="Helvetica Neue Thin" panose="020B0403020202020204" pitchFamily="34" charset="0"/>
                <a:ea typeface="Helvetica Neue Thin" panose="020B0403020202020204" pitchFamily="34" charset="0"/>
                <a:cs typeface="Helvetica Neue" panose="02000503000000020004" pitchFamily="2" charset="0"/>
                <a:hlinkClick r:id="rId4">
                  <a:extLst>
                    <a:ext uri="{A12FA001-AC4F-418D-AE19-62706E023703}">
                      <ahyp:hlinkClr xmlns:ahyp="http://schemas.microsoft.com/office/drawing/2018/hyperlinkcolor" val="tx"/>
                    </a:ext>
                  </a:extLst>
                </a:hlinkClick>
              </a:rPr>
              <a:t>https://biteable.com/blog/video-marketing-statistics/</a:t>
            </a:r>
            <a:r>
              <a:rPr lang="en-US" sz="800" dirty="0">
                <a:solidFill>
                  <a:schemeClr val="bg1"/>
                </a:solidFill>
                <a:latin typeface="Helvetica Neue Thin" panose="020B0403020202020204" pitchFamily="34" charset="0"/>
                <a:ea typeface="Helvetica Neue Thin" panose="020B0403020202020204" pitchFamily="34" charset="0"/>
                <a:cs typeface="Helvetica Neue" panose="02000503000000020004" pitchFamily="2" charset="0"/>
              </a:rPr>
              <a:t>       </a:t>
            </a:r>
          </a:p>
          <a:p>
            <a:pPr marL="228600" indent="-228600">
              <a:lnSpc>
                <a:spcPts val="2200"/>
              </a:lnSpc>
              <a:buAutoNum type="arabicPeriod"/>
            </a:pPr>
            <a:r>
              <a:rPr lang="en-US" sz="800" dirty="0">
                <a:solidFill>
                  <a:schemeClr val="bg1"/>
                </a:solidFill>
                <a:latin typeface="Helvetica Neue Thin" panose="020B0403020202020204" pitchFamily="34" charset="0"/>
                <a:ea typeface="Helvetica Neue Thin" panose="020B0403020202020204" pitchFamily="34" charset="0"/>
                <a:cs typeface="Helvetica Neue" panose="02000503000000020004" pitchFamily="2" charset="0"/>
              </a:rPr>
              <a:t>As reported by users</a:t>
            </a:r>
          </a:p>
        </p:txBody>
      </p:sp>
      <p:sp>
        <p:nvSpPr>
          <p:cNvPr id="44" name="Footer Placeholder 1">
            <a:extLst>
              <a:ext uri="{FF2B5EF4-FFF2-40B4-BE49-F238E27FC236}">
                <a16:creationId xmlns:a16="http://schemas.microsoft.com/office/drawing/2014/main" id="{5C46FC39-B0A6-A44D-9A06-F971E1DD6375}"/>
              </a:ext>
            </a:extLst>
          </p:cNvPr>
          <p:cNvSpPr txBox="1">
            <a:spLocks/>
          </p:cNvSpPr>
          <p:nvPr/>
        </p:nvSpPr>
        <p:spPr>
          <a:xfrm>
            <a:off x="241113" y="63752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800" dirty="0">
                <a:solidFill>
                  <a:schemeClr val="bg1"/>
                </a:solidFill>
                <a:ea typeface="Helvetica Neue" panose="02000503000000020004" pitchFamily="2" charset="0"/>
                <a:cs typeface="Helvetica Neue" panose="02000503000000020004" pitchFamily="2" charset="0"/>
              </a:rPr>
              <a:t>Verb Technology Company, Inc</a:t>
            </a:r>
            <a:r>
              <a:rPr lang="en-US" sz="800" dirty="0">
                <a:solidFill>
                  <a:schemeClr val="bg1"/>
                </a:solidFill>
                <a:ea typeface="Helvetica Neue Light" panose="02000403000000020004" pitchFamily="2" charset="0"/>
                <a:cs typeface="Open Sans" panose="020B0606030504020204" pitchFamily="34" charset="0"/>
              </a:rPr>
              <a:t>. (NASDAQ: VERB) © 2021</a:t>
            </a:r>
          </a:p>
        </p:txBody>
      </p:sp>
    </p:spTree>
    <p:extLst>
      <p:ext uri="{BB962C8B-B14F-4D97-AF65-F5344CB8AC3E}">
        <p14:creationId xmlns:p14="http://schemas.microsoft.com/office/powerpoint/2010/main" val="44713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81">
            <a:extLst>
              <a:ext uri="{FF2B5EF4-FFF2-40B4-BE49-F238E27FC236}">
                <a16:creationId xmlns:a16="http://schemas.microsoft.com/office/drawing/2014/main" id="{9709D904-297A-4C75-85CA-246A56DF4D31}"/>
              </a:ext>
            </a:extLst>
          </p:cNvPr>
          <p:cNvPicPr>
            <a:picLocks noChangeAspect="1"/>
          </p:cNvPicPr>
          <p:nvPr/>
        </p:nvPicPr>
        <p:blipFill>
          <a:blip r:embed="rId2"/>
          <a:stretch>
            <a:fillRect/>
          </a:stretch>
        </p:blipFill>
        <p:spPr>
          <a:xfrm>
            <a:off x="0" y="4716667"/>
            <a:ext cx="803954" cy="1581974"/>
          </a:xfrm>
          <a:prstGeom prst="rect">
            <a:avLst/>
          </a:prstGeom>
        </p:spPr>
      </p:pic>
      <p:grpSp>
        <p:nvGrpSpPr>
          <p:cNvPr id="53" name="Group 52">
            <a:extLst>
              <a:ext uri="{FF2B5EF4-FFF2-40B4-BE49-F238E27FC236}">
                <a16:creationId xmlns:a16="http://schemas.microsoft.com/office/drawing/2014/main" id="{B65A40E7-ADE6-4897-B37C-81C9CF5A68C6}"/>
              </a:ext>
            </a:extLst>
          </p:cNvPr>
          <p:cNvGrpSpPr/>
          <p:nvPr/>
        </p:nvGrpSpPr>
        <p:grpSpPr>
          <a:xfrm>
            <a:off x="9013577" y="1243472"/>
            <a:ext cx="1578545" cy="905830"/>
            <a:chOff x="5306727" y="1320442"/>
            <a:chExt cx="1578545" cy="905830"/>
          </a:xfrm>
        </p:grpSpPr>
        <p:sp>
          <p:nvSpPr>
            <p:cNvPr id="54" name="Freeform: Shape 53">
              <a:extLst>
                <a:ext uri="{FF2B5EF4-FFF2-40B4-BE49-F238E27FC236}">
                  <a16:creationId xmlns:a16="http://schemas.microsoft.com/office/drawing/2014/main" id="{57066012-CF70-4881-BD94-EEA3541B3E27}"/>
                </a:ext>
              </a:extLst>
            </p:cNvPr>
            <p:cNvSpPr/>
            <p:nvPr/>
          </p:nvSpPr>
          <p:spPr>
            <a:xfrm>
              <a:off x="5419986" y="1921547"/>
              <a:ext cx="1352029" cy="304725"/>
            </a:xfrm>
            <a:custGeom>
              <a:avLst/>
              <a:gdLst/>
              <a:ahLst/>
              <a:cxnLst/>
              <a:rect l="l" t="t" r="r" b="b"/>
              <a:pathLst>
                <a:path w="1352029" h="304725">
                  <a:moveTo>
                    <a:pt x="569193" y="94208"/>
                  </a:moveTo>
                  <a:lnTo>
                    <a:pt x="535930" y="191318"/>
                  </a:lnTo>
                  <a:lnTo>
                    <a:pt x="602010" y="191318"/>
                  </a:lnTo>
                  <a:close/>
                  <a:moveTo>
                    <a:pt x="841251" y="60275"/>
                  </a:moveTo>
                  <a:lnTo>
                    <a:pt x="841251" y="136177"/>
                  </a:lnTo>
                  <a:lnTo>
                    <a:pt x="856038" y="136177"/>
                  </a:lnTo>
                  <a:cubicBezTo>
                    <a:pt x="872767" y="136177"/>
                    <a:pt x="884791" y="132690"/>
                    <a:pt x="892109" y="125716"/>
                  </a:cubicBezTo>
                  <a:cubicBezTo>
                    <a:pt x="900024" y="118147"/>
                    <a:pt x="903982" y="108946"/>
                    <a:pt x="903982" y="98114"/>
                  </a:cubicBezTo>
                  <a:cubicBezTo>
                    <a:pt x="903982" y="87283"/>
                    <a:pt x="900024" y="78156"/>
                    <a:pt x="892109" y="70736"/>
                  </a:cubicBezTo>
                  <a:cubicBezTo>
                    <a:pt x="884639" y="63762"/>
                    <a:pt x="872616" y="60275"/>
                    <a:pt x="856038" y="60275"/>
                  </a:cubicBezTo>
                  <a:close/>
                  <a:moveTo>
                    <a:pt x="1047750" y="0"/>
                  </a:moveTo>
                  <a:lnTo>
                    <a:pt x="1127001" y="0"/>
                  </a:lnTo>
                  <a:lnTo>
                    <a:pt x="1272778" y="186407"/>
                  </a:lnTo>
                  <a:lnTo>
                    <a:pt x="1272778" y="0"/>
                  </a:lnTo>
                  <a:lnTo>
                    <a:pt x="1352029" y="0"/>
                  </a:lnTo>
                  <a:lnTo>
                    <a:pt x="1352029" y="304725"/>
                  </a:lnTo>
                  <a:lnTo>
                    <a:pt x="1272778" y="304725"/>
                  </a:lnTo>
                  <a:lnTo>
                    <a:pt x="1127001" y="118095"/>
                  </a:lnTo>
                  <a:lnTo>
                    <a:pt x="1127001" y="304725"/>
                  </a:lnTo>
                  <a:lnTo>
                    <a:pt x="1047750" y="304725"/>
                  </a:lnTo>
                  <a:close/>
                  <a:moveTo>
                    <a:pt x="762000" y="0"/>
                  </a:moveTo>
                  <a:lnTo>
                    <a:pt x="885230" y="0"/>
                  </a:lnTo>
                  <a:cubicBezTo>
                    <a:pt x="921246" y="0"/>
                    <a:pt x="947887" y="10790"/>
                    <a:pt x="965151" y="32370"/>
                  </a:cubicBezTo>
                  <a:cubicBezTo>
                    <a:pt x="979141" y="49783"/>
                    <a:pt x="986135" y="70246"/>
                    <a:pt x="986135" y="93761"/>
                  </a:cubicBezTo>
                  <a:cubicBezTo>
                    <a:pt x="986135" y="120699"/>
                    <a:pt x="978099" y="142205"/>
                    <a:pt x="962025" y="158278"/>
                  </a:cubicBezTo>
                  <a:cubicBezTo>
                    <a:pt x="951756" y="168547"/>
                    <a:pt x="937618" y="175691"/>
                    <a:pt x="919609" y="179710"/>
                  </a:cubicBezTo>
                  <a:lnTo>
                    <a:pt x="1015380" y="304725"/>
                  </a:lnTo>
                  <a:lnTo>
                    <a:pt x="916930" y="304725"/>
                  </a:lnTo>
                  <a:lnTo>
                    <a:pt x="841251" y="187746"/>
                  </a:lnTo>
                  <a:lnTo>
                    <a:pt x="841251" y="304725"/>
                  </a:lnTo>
                  <a:lnTo>
                    <a:pt x="762000" y="304725"/>
                  </a:lnTo>
                  <a:close/>
                  <a:moveTo>
                    <a:pt x="526554" y="0"/>
                  </a:moveTo>
                  <a:lnTo>
                    <a:pt x="612949" y="0"/>
                  </a:lnTo>
                  <a:lnTo>
                    <a:pt x="727695" y="304725"/>
                  </a:lnTo>
                  <a:lnTo>
                    <a:pt x="643087" y="304725"/>
                  </a:lnTo>
                  <a:lnTo>
                    <a:pt x="623441" y="251593"/>
                  </a:lnTo>
                  <a:lnTo>
                    <a:pt x="514053" y="251593"/>
                  </a:lnTo>
                  <a:lnTo>
                    <a:pt x="493068" y="304725"/>
                  </a:lnTo>
                  <a:lnTo>
                    <a:pt x="409352" y="304725"/>
                  </a:lnTo>
                  <a:close/>
                  <a:moveTo>
                    <a:pt x="219075" y="0"/>
                  </a:moveTo>
                  <a:lnTo>
                    <a:pt x="392535" y="0"/>
                  </a:lnTo>
                  <a:lnTo>
                    <a:pt x="392535" y="66079"/>
                  </a:lnTo>
                  <a:lnTo>
                    <a:pt x="298326" y="66079"/>
                  </a:lnTo>
                  <a:lnTo>
                    <a:pt x="298326" y="118095"/>
                  </a:lnTo>
                  <a:lnTo>
                    <a:pt x="387400" y="118095"/>
                  </a:lnTo>
                  <a:lnTo>
                    <a:pt x="387400" y="184174"/>
                  </a:lnTo>
                  <a:lnTo>
                    <a:pt x="298326" y="184174"/>
                  </a:lnTo>
                  <a:lnTo>
                    <a:pt x="298326" y="238645"/>
                  </a:lnTo>
                  <a:lnTo>
                    <a:pt x="392535" y="238645"/>
                  </a:lnTo>
                  <a:lnTo>
                    <a:pt x="392535" y="304725"/>
                  </a:lnTo>
                  <a:lnTo>
                    <a:pt x="219075" y="304725"/>
                  </a:lnTo>
                  <a:close/>
                  <a:moveTo>
                    <a:pt x="0" y="0"/>
                  </a:moveTo>
                  <a:lnTo>
                    <a:pt x="79251" y="0"/>
                  </a:lnTo>
                  <a:lnTo>
                    <a:pt x="79251" y="238645"/>
                  </a:lnTo>
                  <a:lnTo>
                    <a:pt x="174352" y="238645"/>
                  </a:lnTo>
                  <a:lnTo>
                    <a:pt x="174352" y="304725"/>
                  </a:lnTo>
                  <a:lnTo>
                    <a:pt x="0" y="304725"/>
                  </a:lnTo>
                  <a:close/>
                </a:path>
              </a:pathLst>
            </a:cu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Helvetica Neue" panose="02000503000000020004"/>
              </a:endParaRPr>
            </a:p>
          </p:txBody>
        </p:sp>
        <p:pic>
          <p:nvPicPr>
            <p:cNvPr id="55" name="Content Placeholder 6">
              <a:extLst>
                <a:ext uri="{FF2B5EF4-FFF2-40B4-BE49-F238E27FC236}">
                  <a16:creationId xmlns:a16="http://schemas.microsoft.com/office/drawing/2014/main" id="{5D78E23A-CAA8-4D41-9C47-AFE687F9AA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6727" y="1320442"/>
              <a:ext cx="1578545" cy="529277"/>
            </a:xfrm>
            <a:prstGeom prst="rect">
              <a:avLst/>
            </a:prstGeom>
          </p:spPr>
        </p:pic>
      </p:grpSp>
      <p:grpSp>
        <p:nvGrpSpPr>
          <p:cNvPr id="50" name="Group 49">
            <a:extLst>
              <a:ext uri="{FF2B5EF4-FFF2-40B4-BE49-F238E27FC236}">
                <a16:creationId xmlns:a16="http://schemas.microsoft.com/office/drawing/2014/main" id="{02DD889E-28CD-42FD-AEAF-E91A55445E25}"/>
              </a:ext>
            </a:extLst>
          </p:cNvPr>
          <p:cNvGrpSpPr/>
          <p:nvPr/>
        </p:nvGrpSpPr>
        <p:grpSpPr>
          <a:xfrm>
            <a:off x="3268303" y="1246445"/>
            <a:ext cx="1578545" cy="902857"/>
            <a:chOff x="9035113" y="1320442"/>
            <a:chExt cx="1578545" cy="902857"/>
          </a:xfrm>
        </p:grpSpPr>
        <p:sp>
          <p:nvSpPr>
            <p:cNvPr id="51" name="Freeform: Shape 50">
              <a:extLst>
                <a:ext uri="{FF2B5EF4-FFF2-40B4-BE49-F238E27FC236}">
                  <a16:creationId xmlns:a16="http://schemas.microsoft.com/office/drawing/2014/main" id="{23661BAF-4059-4721-B1D5-CAF1F8FEF709}"/>
                </a:ext>
              </a:extLst>
            </p:cNvPr>
            <p:cNvSpPr/>
            <p:nvPr/>
          </p:nvSpPr>
          <p:spPr>
            <a:xfrm>
              <a:off x="9357176" y="1921547"/>
              <a:ext cx="934417" cy="301752"/>
            </a:xfrm>
            <a:custGeom>
              <a:avLst/>
              <a:gdLst/>
              <a:ahLst/>
              <a:cxnLst/>
              <a:rect l="l" t="t" r="r" b="b"/>
              <a:pathLst>
                <a:path w="934417" h="319459">
                  <a:moveTo>
                    <a:pt x="359568" y="66749"/>
                  </a:moveTo>
                  <a:lnTo>
                    <a:pt x="359568" y="142651"/>
                  </a:lnTo>
                  <a:lnTo>
                    <a:pt x="374355" y="142651"/>
                  </a:lnTo>
                  <a:cubicBezTo>
                    <a:pt x="391084" y="142651"/>
                    <a:pt x="403108" y="139164"/>
                    <a:pt x="410426" y="132190"/>
                  </a:cubicBezTo>
                  <a:cubicBezTo>
                    <a:pt x="418341" y="124621"/>
                    <a:pt x="422299" y="115420"/>
                    <a:pt x="422299" y="104588"/>
                  </a:cubicBezTo>
                  <a:cubicBezTo>
                    <a:pt x="422299" y="93757"/>
                    <a:pt x="418341" y="84630"/>
                    <a:pt x="410426" y="77210"/>
                  </a:cubicBezTo>
                  <a:cubicBezTo>
                    <a:pt x="402956" y="70236"/>
                    <a:pt x="390933" y="66749"/>
                    <a:pt x="374355" y="66749"/>
                  </a:cubicBezTo>
                  <a:close/>
                  <a:moveTo>
                    <a:pt x="604242" y="6474"/>
                  </a:moveTo>
                  <a:lnTo>
                    <a:pt x="682600" y="6474"/>
                  </a:lnTo>
                  <a:lnTo>
                    <a:pt x="744222" y="168994"/>
                  </a:lnTo>
                  <a:lnTo>
                    <a:pt x="809401" y="6474"/>
                  </a:lnTo>
                  <a:lnTo>
                    <a:pt x="888429" y="6474"/>
                  </a:lnTo>
                  <a:lnTo>
                    <a:pt x="934417" y="311199"/>
                  </a:lnTo>
                  <a:lnTo>
                    <a:pt x="855166" y="311199"/>
                  </a:lnTo>
                  <a:lnTo>
                    <a:pt x="832639" y="135731"/>
                  </a:lnTo>
                  <a:lnTo>
                    <a:pt x="759043" y="311199"/>
                  </a:lnTo>
                  <a:lnTo>
                    <a:pt x="727597" y="311199"/>
                  </a:lnTo>
                  <a:lnTo>
                    <a:pt x="657349" y="135731"/>
                  </a:lnTo>
                  <a:lnTo>
                    <a:pt x="631477" y="311199"/>
                  </a:lnTo>
                  <a:lnTo>
                    <a:pt x="552450" y="311199"/>
                  </a:lnTo>
                  <a:close/>
                  <a:moveTo>
                    <a:pt x="280317" y="6474"/>
                  </a:moveTo>
                  <a:lnTo>
                    <a:pt x="403547" y="6474"/>
                  </a:lnTo>
                  <a:cubicBezTo>
                    <a:pt x="439563" y="6474"/>
                    <a:pt x="466204" y="17264"/>
                    <a:pt x="483468" y="38844"/>
                  </a:cubicBezTo>
                  <a:cubicBezTo>
                    <a:pt x="497458" y="56257"/>
                    <a:pt x="504453" y="76720"/>
                    <a:pt x="504453" y="100235"/>
                  </a:cubicBezTo>
                  <a:cubicBezTo>
                    <a:pt x="504453" y="127173"/>
                    <a:pt x="496416" y="148679"/>
                    <a:pt x="480342" y="164752"/>
                  </a:cubicBezTo>
                  <a:cubicBezTo>
                    <a:pt x="470073" y="175021"/>
                    <a:pt x="455935" y="182165"/>
                    <a:pt x="437926" y="186184"/>
                  </a:cubicBezTo>
                  <a:lnTo>
                    <a:pt x="533697" y="311199"/>
                  </a:lnTo>
                  <a:lnTo>
                    <a:pt x="435247" y="311199"/>
                  </a:lnTo>
                  <a:lnTo>
                    <a:pt x="359568" y="194220"/>
                  </a:lnTo>
                  <a:lnTo>
                    <a:pt x="359568" y="311199"/>
                  </a:lnTo>
                  <a:lnTo>
                    <a:pt x="280317" y="311199"/>
                  </a:lnTo>
                  <a:close/>
                  <a:moveTo>
                    <a:pt x="161850" y="0"/>
                  </a:moveTo>
                  <a:cubicBezTo>
                    <a:pt x="182984" y="0"/>
                    <a:pt x="206722" y="5134"/>
                    <a:pt x="233064" y="15403"/>
                  </a:cubicBezTo>
                  <a:lnTo>
                    <a:pt x="233064" y="110281"/>
                  </a:lnTo>
                  <a:cubicBezTo>
                    <a:pt x="225611" y="101142"/>
                    <a:pt x="218010" y="94250"/>
                    <a:pt x="210259" y="89603"/>
                  </a:cubicBezTo>
                  <a:cubicBezTo>
                    <a:pt x="196099" y="81064"/>
                    <a:pt x="180897" y="76795"/>
                    <a:pt x="164651" y="76795"/>
                  </a:cubicBezTo>
                  <a:cubicBezTo>
                    <a:pt x="144083" y="76795"/>
                    <a:pt x="126196" y="82987"/>
                    <a:pt x="110993" y="95373"/>
                  </a:cubicBezTo>
                  <a:cubicBezTo>
                    <a:pt x="91766" y="111042"/>
                    <a:pt x="82153" y="132531"/>
                    <a:pt x="82153" y="159841"/>
                  </a:cubicBezTo>
                  <a:cubicBezTo>
                    <a:pt x="82153" y="187002"/>
                    <a:pt x="91766" y="208417"/>
                    <a:pt x="110993" y="224086"/>
                  </a:cubicBezTo>
                  <a:cubicBezTo>
                    <a:pt x="126196" y="236471"/>
                    <a:pt x="144083" y="242664"/>
                    <a:pt x="164651" y="242664"/>
                  </a:cubicBezTo>
                  <a:cubicBezTo>
                    <a:pt x="180897" y="242664"/>
                    <a:pt x="196099" y="238394"/>
                    <a:pt x="210259" y="229855"/>
                  </a:cubicBezTo>
                  <a:cubicBezTo>
                    <a:pt x="217861" y="225360"/>
                    <a:pt x="225463" y="218468"/>
                    <a:pt x="233064" y="209177"/>
                  </a:cubicBezTo>
                  <a:lnTo>
                    <a:pt x="233064" y="304055"/>
                  </a:lnTo>
                  <a:cubicBezTo>
                    <a:pt x="207168" y="314325"/>
                    <a:pt x="183207" y="319459"/>
                    <a:pt x="161180" y="319459"/>
                  </a:cubicBezTo>
                  <a:cubicBezTo>
                    <a:pt x="122783" y="319459"/>
                    <a:pt x="88403" y="307181"/>
                    <a:pt x="58042" y="282624"/>
                  </a:cubicBezTo>
                  <a:cubicBezTo>
                    <a:pt x="19347" y="251221"/>
                    <a:pt x="0" y="210294"/>
                    <a:pt x="0" y="159841"/>
                  </a:cubicBezTo>
                  <a:cubicBezTo>
                    <a:pt x="0" y="109239"/>
                    <a:pt x="19347" y="68237"/>
                    <a:pt x="58042" y="36834"/>
                  </a:cubicBezTo>
                  <a:cubicBezTo>
                    <a:pt x="88403" y="12278"/>
                    <a:pt x="123006" y="0"/>
                    <a:pt x="161850" y="0"/>
                  </a:cubicBezTo>
                  <a:close/>
                </a:path>
              </a:pathLst>
            </a:cu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Helvetica Neue" panose="02000503000000020004"/>
              </a:endParaRPr>
            </a:p>
          </p:txBody>
        </p:sp>
        <p:pic>
          <p:nvPicPr>
            <p:cNvPr id="52" name="Content Placeholder 6">
              <a:extLst>
                <a:ext uri="{FF2B5EF4-FFF2-40B4-BE49-F238E27FC236}">
                  <a16:creationId xmlns:a16="http://schemas.microsoft.com/office/drawing/2014/main" id="{4731EB4F-7B76-49E7-96EE-11AB3B938D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35113" y="1320442"/>
              <a:ext cx="1578545" cy="529277"/>
            </a:xfrm>
            <a:prstGeom prst="rect">
              <a:avLst/>
            </a:prstGeom>
          </p:spPr>
        </p:pic>
      </p:grpSp>
      <p:sp>
        <p:nvSpPr>
          <p:cNvPr id="2" name="Title 1">
            <a:extLst>
              <a:ext uri="{FF2B5EF4-FFF2-40B4-BE49-F238E27FC236}">
                <a16:creationId xmlns:a16="http://schemas.microsoft.com/office/drawing/2014/main" id="{9FE42DEE-29D8-4486-B202-9DDCEE4AA2F1}"/>
              </a:ext>
            </a:extLst>
          </p:cNvPr>
          <p:cNvSpPr>
            <a:spLocks noGrp="1"/>
          </p:cNvSpPr>
          <p:nvPr>
            <p:ph type="title"/>
          </p:nvPr>
        </p:nvSpPr>
        <p:spPr/>
        <p:txBody>
          <a:bodyPr>
            <a:normAutofit fontScale="90000"/>
          </a:bodyPr>
          <a:lstStyle/>
          <a:p>
            <a:r>
              <a:rPr lang="en-US" dirty="0"/>
              <a:t>Our Sales Tools SaaS Platform</a:t>
            </a:r>
          </a:p>
        </p:txBody>
      </p:sp>
      <p:sp>
        <p:nvSpPr>
          <p:cNvPr id="5" name="Slide Number Placeholder 4">
            <a:extLst>
              <a:ext uri="{FF2B5EF4-FFF2-40B4-BE49-F238E27FC236}">
                <a16:creationId xmlns:a16="http://schemas.microsoft.com/office/drawing/2014/main" id="{9AF9F59A-6E4B-4E4C-8E1B-69CCA8492EF3}"/>
              </a:ext>
            </a:extLst>
          </p:cNvPr>
          <p:cNvSpPr>
            <a:spLocks noGrp="1"/>
          </p:cNvSpPr>
          <p:nvPr>
            <p:ph type="sldNum" sz="quarter" idx="12"/>
          </p:nvPr>
        </p:nvSpPr>
        <p:spPr/>
        <p:txBody>
          <a:bodyPr/>
          <a:lstStyle/>
          <a:p>
            <a:fld id="{D0F56350-9462-4EC0-9A14-DADBEFEF3905}" type="slidenum">
              <a:rPr lang="en-US" smtClean="0"/>
              <a:t>5</a:t>
            </a:fld>
            <a:endParaRPr lang="en-US" dirty="0"/>
          </a:p>
        </p:txBody>
      </p:sp>
      <p:grpSp>
        <p:nvGrpSpPr>
          <p:cNvPr id="34" name="Group 33">
            <a:extLst>
              <a:ext uri="{FF2B5EF4-FFF2-40B4-BE49-F238E27FC236}">
                <a16:creationId xmlns:a16="http://schemas.microsoft.com/office/drawing/2014/main" id="{0121F0BB-D8CA-4C78-B4E4-4100F3759760}"/>
              </a:ext>
            </a:extLst>
          </p:cNvPr>
          <p:cNvGrpSpPr/>
          <p:nvPr/>
        </p:nvGrpSpPr>
        <p:grpSpPr>
          <a:xfrm>
            <a:off x="794414" y="1308440"/>
            <a:ext cx="1578545" cy="905830"/>
            <a:chOff x="950166" y="1320442"/>
            <a:chExt cx="1578545" cy="905830"/>
          </a:xfrm>
        </p:grpSpPr>
        <p:sp>
          <p:nvSpPr>
            <p:cNvPr id="35" name="TextBox 34">
              <a:extLst>
                <a:ext uri="{FF2B5EF4-FFF2-40B4-BE49-F238E27FC236}">
                  <a16:creationId xmlns:a16="http://schemas.microsoft.com/office/drawing/2014/main" id="{B5D1819C-23DD-4723-A605-95EAD50D9688}"/>
                </a:ext>
              </a:extLst>
            </p:cNvPr>
            <p:cNvSpPr txBox="1"/>
            <p:nvPr/>
          </p:nvSpPr>
          <p:spPr>
            <a:xfrm>
              <a:off x="1309809" y="1921547"/>
              <a:ext cx="859259" cy="304725"/>
            </a:xfrm>
            <a:custGeom>
              <a:avLst/>
              <a:gdLst/>
              <a:ahLst/>
              <a:cxnLst/>
              <a:rect l="l" t="t" r="r" b="b"/>
              <a:pathLst>
                <a:path w="859259" h="304725">
                  <a:moveTo>
                    <a:pt x="685800" y="0"/>
                  </a:moveTo>
                  <a:lnTo>
                    <a:pt x="859259" y="0"/>
                  </a:lnTo>
                  <a:lnTo>
                    <a:pt x="859259" y="66079"/>
                  </a:lnTo>
                  <a:lnTo>
                    <a:pt x="765051" y="66079"/>
                  </a:lnTo>
                  <a:lnTo>
                    <a:pt x="765051" y="118095"/>
                  </a:lnTo>
                  <a:lnTo>
                    <a:pt x="854125" y="118095"/>
                  </a:lnTo>
                  <a:lnTo>
                    <a:pt x="854125" y="184174"/>
                  </a:lnTo>
                  <a:lnTo>
                    <a:pt x="765051" y="184174"/>
                  </a:lnTo>
                  <a:lnTo>
                    <a:pt x="765051" y="238645"/>
                  </a:lnTo>
                  <a:lnTo>
                    <a:pt x="859259" y="238645"/>
                  </a:lnTo>
                  <a:lnTo>
                    <a:pt x="859259" y="304725"/>
                  </a:lnTo>
                  <a:lnTo>
                    <a:pt x="685800" y="304725"/>
                  </a:lnTo>
                  <a:close/>
                  <a:moveTo>
                    <a:pt x="330027" y="0"/>
                  </a:moveTo>
                  <a:lnTo>
                    <a:pt x="416198" y="0"/>
                  </a:lnTo>
                  <a:lnTo>
                    <a:pt x="489645" y="185291"/>
                  </a:lnTo>
                  <a:lnTo>
                    <a:pt x="563761" y="0"/>
                  </a:lnTo>
                  <a:lnTo>
                    <a:pt x="649710" y="0"/>
                  </a:lnTo>
                  <a:lnTo>
                    <a:pt x="519783" y="304725"/>
                  </a:lnTo>
                  <a:lnTo>
                    <a:pt x="458168" y="304725"/>
                  </a:lnTo>
                  <a:close/>
                  <a:moveTo>
                    <a:pt x="219075" y="0"/>
                  </a:moveTo>
                  <a:lnTo>
                    <a:pt x="298326" y="0"/>
                  </a:lnTo>
                  <a:lnTo>
                    <a:pt x="298326" y="304725"/>
                  </a:lnTo>
                  <a:lnTo>
                    <a:pt x="219075" y="304725"/>
                  </a:lnTo>
                  <a:close/>
                  <a:moveTo>
                    <a:pt x="0" y="0"/>
                  </a:moveTo>
                  <a:lnTo>
                    <a:pt x="79251" y="0"/>
                  </a:lnTo>
                  <a:lnTo>
                    <a:pt x="79251" y="238645"/>
                  </a:lnTo>
                  <a:lnTo>
                    <a:pt x="174352" y="238645"/>
                  </a:lnTo>
                  <a:lnTo>
                    <a:pt x="174352" y="304725"/>
                  </a:lnTo>
                  <a:lnTo>
                    <a:pt x="0" y="304725"/>
                  </a:lnTo>
                  <a:close/>
                </a:path>
              </a:pathLst>
            </a:cu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dirty="0">
                <a:latin typeface="Helvetica Neue" panose="02000503000000020004"/>
              </a:endParaRPr>
            </a:p>
          </p:txBody>
        </p:sp>
        <p:pic>
          <p:nvPicPr>
            <p:cNvPr id="36" name="Content Placeholder 6">
              <a:extLst>
                <a:ext uri="{FF2B5EF4-FFF2-40B4-BE49-F238E27FC236}">
                  <a16:creationId xmlns:a16="http://schemas.microsoft.com/office/drawing/2014/main" id="{97FA9168-B5E6-4DBC-8B6F-E78B40B33A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0166" y="1320442"/>
              <a:ext cx="1578545" cy="529277"/>
            </a:xfrm>
            <a:prstGeom prst="rect">
              <a:avLst/>
            </a:prstGeom>
          </p:spPr>
        </p:pic>
      </p:grpSp>
      <p:sp>
        <p:nvSpPr>
          <p:cNvPr id="40" name="Content Placeholder 28">
            <a:extLst>
              <a:ext uri="{FF2B5EF4-FFF2-40B4-BE49-F238E27FC236}">
                <a16:creationId xmlns:a16="http://schemas.microsoft.com/office/drawing/2014/main" id="{932E0E72-030A-4C5D-88E0-D1B34C60C207}"/>
              </a:ext>
            </a:extLst>
          </p:cNvPr>
          <p:cNvSpPr txBox="1">
            <a:spLocks/>
          </p:cNvSpPr>
          <p:nvPr/>
        </p:nvSpPr>
        <p:spPr>
          <a:xfrm>
            <a:off x="3121108" y="2348107"/>
            <a:ext cx="2257073" cy="3282565"/>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1400" dirty="0">
                <a:latin typeface="Helvetica Neue" panose="02000503000000020004"/>
              </a:rPr>
              <a:t>Combines the capabilities of </a:t>
            </a:r>
            <a:r>
              <a:rPr lang="en-US" sz="1400" b="1" dirty="0">
                <a:latin typeface="Helvetica Neue" panose="02000503000000020004"/>
              </a:rPr>
              <a:t>customer relationship management </a:t>
            </a:r>
            <a:r>
              <a:rPr lang="en-US" sz="1400" dirty="0">
                <a:latin typeface="Helvetica Neue" panose="02000503000000020004"/>
              </a:rPr>
              <a:t>(CRM), lead-generation, and content management, with clickable in-video ecommerce capabilities in an intuitive, powerful tool </a:t>
            </a:r>
            <a:r>
              <a:rPr lang="en-US" sz="1400" b="1" dirty="0">
                <a:latin typeface="Helvetica Neue" panose="02000503000000020004"/>
              </a:rPr>
              <a:t>for large sales-based enterprises</a:t>
            </a:r>
            <a:r>
              <a:rPr lang="en-US" sz="1400" dirty="0">
                <a:latin typeface="Helvetica Neue" panose="02000503000000020004"/>
              </a:rPr>
              <a:t>. </a:t>
            </a:r>
          </a:p>
        </p:txBody>
      </p:sp>
      <p:sp>
        <p:nvSpPr>
          <p:cNvPr id="57" name="Content Placeholder 28">
            <a:extLst>
              <a:ext uri="{FF2B5EF4-FFF2-40B4-BE49-F238E27FC236}">
                <a16:creationId xmlns:a16="http://schemas.microsoft.com/office/drawing/2014/main" id="{B2FE3CAA-7C3B-44C4-9098-AE33993DC766}"/>
              </a:ext>
            </a:extLst>
          </p:cNvPr>
          <p:cNvSpPr txBox="1">
            <a:spLocks/>
          </p:cNvSpPr>
          <p:nvPr/>
        </p:nvSpPr>
        <p:spPr>
          <a:xfrm>
            <a:off x="703914" y="2325296"/>
            <a:ext cx="2257074" cy="360566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400" b="1" dirty="0">
                <a:latin typeface="Helvetica Neue" panose="02000503000000020004"/>
              </a:rPr>
              <a:t>LIVE STREAM ECOMMERCE</a:t>
            </a:r>
            <a:r>
              <a:rPr lang="en-US" sz="1400" dirty="0">
                <a:latin typeface="Helvetica Neue" panose="02000503000000020004"/>
              </a:rPr>
              <a:t>. Combines the best features of popular </a:t>
            </a:r>
            <a:r>
              <a:rPr lang="en-US" sz="1400" b="1" dirty="0">
                <a:latin typeface="Helvetica Neue" panose="02000503000000020004"/>
              </a:rPr>
              <a:t>live-stream webinar </a:t>
            </a:r>
            <a:r>
              <a:rPr lang="en-US" sz="1400" dirty="0">
                <a:latin typeface="Helvetica Neue" panose="02000503000000020004"/>
              </a:rPr>
              <a:t>and video conference platforms such as </a:t>
            </a:r>
            <a:r>
              <a:rPr lang="en-US" sz="1400" b="1" dirty="0">
                <a:latin typeface="Helvetica Neue" panose="02000503000000020004"/>
              </a:rPr>
              <a:t>Zoom, Facebook-Live, WebEx</a:t>
            </a:r>
            <a:r>
              <a:rPr lang="en-US" sz="1400" dirty="0">
                <a:latin typeface="Helvetica Neue" panose="02000503000000020004"/>
              </a:rPr>
              <a:t>, with clickable in-video </a:t>
            </a:r>
            <a:r>
              <a:rPr lang="en-US" sz="1400" b="1" dirty="0">
                <a:latin typeface="Helvetica Neue" panose="02000503000000020004"/>
              </a:rPr>
              <a:t>Shopify ecommerce capabilities</a:t>
            </a:r>
            <a:r>
              <a:rPr lang="en-US" sz="1400" dirty="0">
                <a:latin typeface="Helvetica Neue" panose="02000503000000020004"/>
              </a:rPr>
              <a:t>.</a:t>
            </a:r>
          </a:p>
        </p:txBody>
      </p:sp>
      <p:pic>
        <p:nvPicPr>
          <p:cNvPr id="80" name="Picture 79">
            <a:extLst>
              <a:ext uri="{FF2B5EF4-FFF2-40B4-BE49-F238E27FC236}">
                <a16:creationId xmlns:a16="http://schemas.microsoft.com/office/drawing/2014/main" id="{FCCDA42D-332A-4D8A-8403-C706DF2B14F4}"/>
              </a:ext>
            </a:extLst>
          </p:cNvPr>
          <p:cNvPicPr>
            <a:picLocks noChangeAspect="1"/>
          </p:cNvPicPr>
          <p:nvPr/>
        </p:nvPicPr>
        <p:blipFill>
          <a:blip r:embed="rId4"/>
          <a:stretch>
            <a:fillRect/>
          </a:stretch>
        </p:blipFill>
        <p:spPr>
          <a:xfrm>
            <a:off x="11058137" y="662279"/>
            <a:ext cx="1133475" cy="2266950"/>
          </a:xfrm>
          <a:prstGeom prst="rect">
            <a:avLst/>
          </a:prstGeom>
        </p:spPr>
      </p:pic>
      <p:sp>
        <p:nvSpPr>
          <p:cNvPr id="83" name="Oval 82">
            <a:extLst>
              <a:ext uri="{FF2B5EF4-FFF2-40B4-BE49-F238E27FC236}">
                <a16:creationId xmlns:a16="http://schemas.microsoft.com/office/drawing/2014/main" id="{255EDFCB-BE71-4390-8D18-BB2FD42D4E19}"/>
              </a:ext>
            </a:extLst>
          </p:cNvPr>
          <p:cNvSpPr/>
          <p:nvPr/>
        </p:nvSpPr>
        <p:spPr>
          <a:xfrm>
            <a:off x="10871917" y="4861332"/>
            <a:ext cx="989549" cy="989549"/>
          </a:xfrm>
          <a:prstGeom prst="ellipse">
            <a:avLst/>
          </a:prstGeom>
          <a:solidFill>
            <a:srgbClr val="5CA1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84" name="Oval 83">
            <a:extLst>
              <a:ext uri="{FF2B5EF4-FFF2-40B4-BE49-F238E27FC236}">
                <a16:creationId xmlns:a16="http://schemas.microsoft.com/office/drawing/2014/main" id="{542672E5-CDEC-4B89-80CF-79A880EEA005}"/>
              </a:ext>
            </a:extLst>
          </p:cNvPr>
          <p:cNvSpPr/>
          <p:nvPr/>
        </p:nvSpPr>
        <p:spPr>
          <a:xfrm>
            <a:off x="11419125" y="3134207"/>
            <a:ext cx="363601" cy="363601"/>
          </a:xfrm>
          <a:prstGeom prst="ellipse">
            <a:avLst/>
          </a:prstGeom>
          <a:solidFill>
            <a:srgbClr val="9567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56" name="Content Placeholder 28">
            <a:extLst>
              <a:ext uri="{FF2B5EF4-FFF2-40B4-BE49-F238E27FC236}">
                <a16:creationId xmlns:a16="http://schemas.microsoft.com/office/drawing/2014/main" id="{CD15201C-FFBA-4531-A4E7-FA405D0E9F08}"/>
              </a:ext>
            </a:extLst>
          </p:cNvPr>
          <p:cNvSpPr txBox="1">
            <a:spLocks/>
          </p:cNvSpPr>
          <p:nvPr/>
        </p:nvSpPr>
        <p:spPr>
          <a:xfrm>
            <a:off x="8759704" y="2342185"/>
            <a:ext cx="2086289" cy="3282565"/>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1400" dirty="0">
                <a:latin typeface="Helvetica Neue" panose="02000503000000020004"/>
              </a:rPr>
              <a:t>A gamified video-based </a:t>
            </a:r>
            <a:r>
              <a:rPr lang="en-US" sz="1400" b="1" dirty="0">
                <a:latin typeface="Helvetica Neue" panose="02000503000000020004"/>
              </a:rPr>
              <a:t>learning management system</a:t>
            </a:r>
            <a:r>
              <a:rPr lang="en-US" sz="1400" dirty="0">
                <a:latin typeface="Helvetica Neue" panose="02000503000000020004"/>
              </a:rPr>
              <a:t> (LMS) with powerful content management and analytics capabilities used by enterprise for new sales rep training, skill enhancement, and onboarding.</a:t>
            </a:r>
          </a:p>
        </p:txBody>
      </p:sp>
      <p:sp>
        <p:nvSpPr>
          <p:cNvPr id="38" name="Footer Placeholder 1">
            <a:extLst>
              <a:ext uri="{FF2B5EF4-FFF2-40B4-BE49-F238E27FC236}">
                <a16:creationId xmlns:a16="http://schemas.microsoft.com/office/drawing/2014/main" id="{6EDE7869-2DFA-FB4F-A23E-82726E26F7C3}"/>
              </a:ext>
            </a:extLst>
          </p:cNvPr>
          <p:cNvSpPr txBox="1">
            <a:spLocks/>
          </p:cNvSpPr>
          <p:nvPr/>
        </p:nvSpPr>
        <p:spPr>
          <a:xfrm>
            <a:off x="241113" y="63752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800" dirty="0">
                <a:solidFill>
                  <a:schemeClr val="bg1"/>
                </a:solidFill>
                <a:ea typeface="Helvetica Neue" panose="02000503000000020004" pitchFamily="2" charset="0"/>
                <a:cs typeface="Helvetica Neue" panose="02000503000000020004" pitchFamily="2" charset="0"/>
              </a:rPr>
              <a:t>Verb Technology Company, Inc</a:t>
            </a:r>
            <a:r>
              <a:rPr lang="en-US" sz="800" dirty="0">
                <a:solidFill>
                  <a:schemeClr val="bg1"/>
                </a:solidFill>
                <a:ea typeface="Helvetica Neue Light" panose="02000403000000020004" pitchFamily="2" charset="0"/>
                <a:cs typeface="Open Sans" panose="020B0606030504020204" pitchFamily="34" charset="0"/>
              </a:rPr>
              <a:t>. (NASDAQ: VERB) © 2021</a:t>
            </a:r>
          </a:p>
        </p:txBody>
      </p:sp>
      <p:sp>
        <p:nvSpPr>
          <p:cNvPr id="44" name="Oval 43">
            <a:extLst>
              <a:ext uri="{FF2B5EF4-FFF2-40B4-BE49-F238E27FC236}">
                <a16:creationId xmlns:a16="http://schemas.microsoft.com/office/drawing/2014/main" id="{715C1107-E712-8E4C-8AEE-BA420E843BB9}"/>
              </a:ext>
            </a:extLst>
          </p:cNvPr>
          <p:cNvSpPr/>
          <p:nvPr/>
        </p:nvSpPr>
        <p:spPr>
          <a:xfrm>
            <a:off x="5185589" y="5829477"/>
            <a:ext cx="152400" cy="152400"/>
          </a:xfrm>
          <a:prstGeom prst="ellipse">
            <a:avLst/>
          </a:pr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3" name="TextBox 2">
            <a:extLst>
              <a:ext uri="{FF2B5EF4-FFF2-40B4-BE49-F238E27FC236}">
                <a16:creationId xmlns:a16="http://schemas.microsoft.com/office/drawing/2014/main" id="{42EA958E-95E2-0549-AAE7-18080D14272B}"/>
              </a:ext>
            </a:extLst>
          </p:cNvPr>
          <p:cNvSpPr txBox="1"/>
          <p:nvPr/>
        </p:nvSpPr>
        <p:spPr>
          <a:xfrm>
            <a:off x="5841153" y="2342185"/>
            <a:ext cx="2257073" cy="3605731"/>
          </a:xfrm>
          <a:prstGeom prst="rect">
            <a:avLst/>
          </a:prstGeom>
          <a:noFill/>
        </p:spPr>
        <p:txBody>
          <a:bodyPr wrap="square" rtlCol="0">
            <a:spAutoFit/>
          </a:bodyPr>
          <a:lstStyle/>
          <a:p>
            <a:pPr>
              <a:lnSpc>
                <a:spcPct val="150000"/>
              </a:lnSpc>
            </a:pPr>
            <a:r>
              <a:rPr lang="en-US" sz="1400" dirty="0">
                <a:latin typeface="Helvetica Neue" panose="02000503000000020004" pitchFamily="2" charset="0"/>
                <a:ea typeface="Helvetica Neue" panose="02000503000000020004" pitchFamily="2" charset="0"/>
                <a:cs typeface="Helvetica Neue" panose="02000503000000020004" pitchFamily="2" charset="0"/>
              </a:rPr>
              <a:t>Powerful content and contact management with great analytics capabilities </a:t>
            </a:r>
            <a:r>
              <a:rPr lang="en-US" sz="1400" b="1" dirty="0">
                <a:latin typeface="Helvetica Neue" panose="02000503000000020004" pitchFamily="2" charset="0"/>
                <a:ea typeface="Helvetica Neue" panose="02000503000000020004" pitchFamily="2" charset="0"/>
                <a:cs typeface="Helvetica Neue" panose="02000503000000020004" pitchFamily="2" charset="0"/>
              </a:rPr>
              <a:t>for solo entrepreneurs and small businesses.</a:t>
            </a:r>
            <a:r>
              <a:rPr lang="en-US" sz="1400" dirty="0">
                <a:latin typeface="Helvetica Neue" panose="02000503000000020004" pitchFamily="2" charset="0"/>
                <a:ea typeface="Helvetica Neue" panose="02000503000000020004" pitchFamily="2" charset="0"/>
                <a:cs typeface="Helvetica Neue" panose="02000503000000020004" pitchFamily="2" charset="0"/>
              </a:rPr>
              <a:t> Self onboarding available on mobile and desktop with a </a:t>
            </a:r>
            <a:r>
              <a:rPr lang="en-US" sz="1400" b="1" dirty="0">
                <a:latin typeface="Helvetica Neue" panose="02000503000000020004" pitchFamily="2" charset="0"/>
                <a:ea typeface="Helvetica Neue" panose="02000503000000020004" pitchFamily="2" charset="0"/>
                <a:cs typeface="Helvetica Neue" panose="02000503000000020004" pitchFamily="2" charset="0"/>
              </a:rPr>
              <a:t>1-click sync to Salesforce</a:t>
            </a:r>
            <a:r>
              <a:rPr lang="en-US" sz="1400" dirty="0">
                <a:latin typeface="Helvetica Neue" panose="02000503000000020004" pitchFamily="2" charset="0"/>
                <a:ea typeface="Helvetica Neue" panose="02000503000000020004" pitchFamily="2" charset="0"/>
                <a:cs typeface="Helvetica Neue" panose="02000503000000020004" pitchFamily="2" charset="0"/>
              </a:rPr>
              <a:t> and </a:t>
            </a:r>
            <a:r>
              <a:rPr lang="en-US" sz="1400" b="1" dirty="0">
                <a:latin typeface="Helvetica Neue" panose="02000503000000020004" pitchFamily="2" charset="0"/>
                <a:ea typeface="Helvetica Neue" panose="02000503000000020004" pitchFamily="2" charset="0"/>
                <a:cs typeface="Helvetica Neue" panose="02000503000000020004" pitchFamily="2" charset="0"/>
              </a:rPr>
              <a:t>verbLIVE </a:t>
            </a:r>
            <a:r>
              <a:rPr lang="en-US" sz="1400" dirty="0">
                <a:latin typeface="Helvetica Neue" panose="02000503000000020004" pitchFamily="2" charset="0"/>
                <a:ea typeface="Helvetica Neue" panose="02000503000000020004" pitchFamily="2" charset="0"/>
                <a:cs typeface="Helvetica Neue" panose="02000503000000020004" pitchFamily="2" charset="0"/>
              </a:rPr>
              <a:t>is built right in.</a:t>
            </a:r>
          </a:p>
        </p:txBody>
      </p:sp>
      <p:sp>
        <p:nvSpPr>
          <p:cNvPr id="4" name="TextBox 3">
            <a:extLst>
              <a:ext uri="{FF2B5EF4-FFF2-40B4-BE49-F238E27FC236}">
                <a16:creationId xmlns:a16="http://schemas.microsoft.com/office/drawing/2014/main" id="{FCECD011-306B-7343-8720-897B7F152305}"/>
              </a:ext>
            </a:extLst>
          </p:cNvPr>
          <p:cNvSpPr txBox="1"/>
          <p:nvPr/>
        </p:nvSpPr>
        <p:spPr>
          <a:xfrm>
            <a:off x="6130653" y="1698344"/>
            <a:ext cx="1678075" cy="600164"/>
          </a:xfrm>
          <a:prstGeom prst="rect">
            <a:avLst/>
          </a:prstGeom>
          <a:solidFill>
            <a:schemeClr val="bg1"/>
          </a:solidFill>
        </p:spPr>
        <p:txBody>
          <a:bodyPr wrap="square" rtlCol="0">
            <a:spAutoFit/>
          </a:bodyPr>
          <a:lstStyle/>
          <a:p>
            <a:r>
              <a:rPr lang="en-US" sz="3300" b="1" dirty="0">
                <a:solidFill>
                  <a:srgbClr val="9376FB"/>
                </a:solidFill>
                <a:latin typeface="Helvetica Neue" panose="02000503000000020004" pitchFamily="2" charset="0"/>
                <a:ea typeface="Helvetica Neue" panose="02000503000000020004" pitchFamily="2" charset="0"/>
                <a:cs typeface="Helvetica Neue" panose="02000503000000020004" pitchFamily="2" charset="0"/>
              </a:rPr>
              <a:t>T</a:t>
            </a:r>
            <a:r>
              <a:rPr lang="en-US" sz="3300" b="1" dirty="0">
                <a:solidFill>
                  <a:srgbClr val="888CFC"/>
                </a:solidFill>
                <a:latin typeface="Helvetica Neue" panose="02000503000000020004" pitchFamily="2" charset="0"/>
                <a:ea typeface="Helvetica Neue" panose="02000503000000020004" pitchFamily="2" charset="0"/>
                <a:cs typeface="Helvetica Neue" panose="02000503000000020004" pitchFamily="2" charset="0"/>
              </a:rPr>
              <a:t>E</a:t>
            </a:r>
            <a:r>
              <a:rPr lang="en-US" sz="3300" b="1" dirty="0">
                <a:solidFill>
                  <a:srgbClr val="7E95FC"/>
                </a:solidFill>
                <a:latin typeface="Helvetica Neue" panose="02000503000000020004" pitchFamily="2" charset="0"/>
                <a:ea typeface="Helvetica Neue" panose="02000503000000020004" pitchFamily="2" charset="0"/>
                <a:cs typeface="Helvetica Neue" panose="02000503000000020004" pitchFamily="2" charset="0"/>
              </a:rPr>
              <a:t>A</a:t>
            </a:r>
            <a:r>
              <a:rPr lang="en-US" sz="3300" b="1" dirty="0">
                <a:solidFill>
                  <a:srgbClr val="7899FC"/>
                </a:solidFill>
                <a:latin typeface="Helvetica Neue" panose="02000503000000020004" pitchFamily="2" charset="0"/>
                <a:ea typeface="Helvetica Neue" panose="02000503000000020004" pitchFamily="2" charset="0"/>
                <a:cs typeface="Helvetica Neue" panose="02000503000000020004" pitchFamily="2" charset="0"/>
              </a:rPr>
              <a:t>M</a:t>
            </a:r>
            <a:r>
              <a:rPr lang="en-US" sz="3300" b="1" dirty="0">
                <a:solidFill>
                  <a:srgbClr val="5BA1FC"/>
                </a:solidFill>
                <a:latin typeface="Helvetica Neue" panose="02000503000000020004" pitchFamily="2" charset="0"/>
                <a:ea typeface="Helvetica Neue" panose="02000503000000020004" pitchFamily="2" charset="0"/>
                <a:cs typeface="Helvetica Neue" panose="02000503000000020004" pitchFamily="2" charset="0"/>
              </a:rPr>
              <a:t>S</a:t>
            </a:r>
          </a:p>
        </p:txBody>
      </p:sp>
      <p:pic>
        <p:nvPicPr>
          <p:cNvPr id="8" name="Picture 7" descr="Logo&#10;&#10;Description automatically generated">
            <a:extLst>
              <a:ext uri="{FF2B5EF4-FFF2-40B4-BE49-F238E27FC236}">
                <a16:creationId xmlns:a16="http://schemas.microsoft.com/office/drawing/2014/main" id="{7BA01AA9-EF7E-DD49-97DC-E449F43266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259524"/>
            <a:ext cx="1578545" cy="526182"/>
          </a:xfrm>
          <a:prstGeom prst="rect">
            <a:avLst/>
          </a:prstGeom>
          <a:solidFill>
            <a:schemeClr val="bg1"/>
          </a:solidFill>
        </p:spPr>
      </p:pic>
    </p:spTree>
    <p:extLst>
      <p:ext uri="{BB962C8B-B14F-4D97-AF65-F5344CB8AC3E}">
        <p14:creationId xmlns:p14="http://schemas.microsoft.com/office/powerpoint/2010/main" val="2844654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8C013C3-BEA0-4668-8A9D-033E8D17F236}"/>
              </a:ext>
            </a:extLst>
          </p:cNvPr>
          <p:cNvGrpSpPr/>
          <p:nvPr/>
        </p:nvGrpSpPr>
        <p:grpSpPr>
          <a:xfrm>
            <a:off x="9672532" y="939671"/>
            <a:ext cx="886422" cy="886422"/>
            <a:chOff x="2245934" y="-5505452"/>
            <a:chExt cx="4547057" cy="4547057"/>
          </a:xfrm>
        </p:grpSpPr>
        <p:sp>
          <p:nvSpPr>
            <p:cNvPr id="2" name="Oval 1">
              <a:extLst>
                <a:ext uri="{FF2B5EF4-FFF2-40B4-BE49-F238E27FC236}">
                  <a16:creationId xmlns:a16="http://schemas.microsoft.com/office/drawing/2014/main" id="{0D3B81A1-A541-42D7-B3AC-57CD3C50CC80}"/>
                </a:ext>
              </a:extLst>
            </p:cNvPr>
            <p:cNvSpPr/>
            <p:nvPr/>
          </p:nvSpPr>
          <p:spPr>
            <a:xfrm>
              <a:off x="2245934" y="-5505452"/>
              <a:ext cx="4547057" cy="4547057"/>
            </a:xfrm>
            <a:prstGeom prst="ellipse">
              <a:avLst/>
            </a:prstGeom>
            <a:solidFill>
              <a:schemeClr val="bg1"/>
            </a:solidFill>
            <a:ln w="127000">
              <a:gradFill flip="none" rotWithShape="1">
                <a:gsLst>
                  <a:gs pos="0">
                    <a:srgbClr val="FC7FE1"/>
                  </a:gs>
                  <a:gs pos="100000">
                    <a:srgbClr val="34BEB4"/>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Isosceles Triangle 18">
              <a:extLst>
                <a:ext uri="{FF2B5EF4-FFF2-40B4-BE49-F238E27FC236}">
                  <a16:creationId xmlns:a16="http://schemas.microsoft.com/office/drawing/2014/main" id="{5FC0D033-3471-48DB-9471-0D0157890160}"/>
                </a:ext>
              </a:extLst>
            </p:cNvPr>
            <p:cNvSpPr/>
            <p:nvPr/>
          </p:nvSpPr>
          <p:spPr>
            <a:xfrm rot="5400000">
              <a:off x="3745182" y="-4148582"/>
              <a:ext cx="2320342" cy="2000294"/>
            </a:xfrm>
            <a:prstGeom prst="triangle">
              <a:avLst/>
            </a:prstGeom>
            <a:gradFill flip="none" rotWithShape="1">
              <a:gsLst>
                <a:gs pos="0">
                  <a:srgbClr val="9566FB"/>
                </a:gs>
                <a:gs pos="100000">
                  <a:srgbClr val="55A1F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grpSp>
      <p:sp>
        <p:nvSpPr>
          <p:cNvPr id="9" name="Content Placeholder 8">
            <a:extLst>
              <a:ext uri="{FF2B5EF4-FFF2-40B4-BE49-F238E27FC236}">
                <a16:creationId xmlns:a16="http://schemas.microsoft.com/office/drawing/2014/main" id="{D67D7B44-8895-4105-B52B-E1DF840300CD}"/>
              </a:ext>
            </a:extLst>
          </p:cNvPr>
          <p:cNvSpPr>
            <a:spLocks noGrp="1"/>
          </p:cNvSpPr>
          <p:nvPr>
            <p:ph idx="1"/>
          </p:nvPr>
        </p:nvSpPr>
        <p:spPr>
          <a:xfrm>
            <a:off x="146050" y="1382882"/>
            <a:ext cx="7175489" cy="5178587"/>
          </a:xfrm>
        </p:spPr>
        <p:txBody>
          <a:bodyPr>
            <a:normAutofit/>
          </a:bodyPr>
          <a:lstStyle/>
          <a:p>
            <a:pPr marL="0" indent="0">
              <a:buNone/>
            </a:pPr>
            <a:r>
              <a:rPr lang="en-US" sz="2400" b="1" dirty="0">
                <a:ea typeface="Helvetica Neue" panose="02000503000000020004" pitchFamily="2" charset="0"/>
                <a:cs typeface="Helvetica Neue" panose="02000503000000020004" pitchFamily="2" charset="0"/>
              </a:rPr>
              <a:t>verb</a:t>
            </a:r>
            <a:r>
              <a:rPr lang="en-US" sz="2400" dirty="0">
                <a:ea typeface="Helvetica Neue" panose="02000503000000020004" pitchFamily="2" charset="0"/>
                <a:cs typeface="Helvetica Neue" panose="02000503000000020004" pitchFamily="2" charset="0"/>
              </a:rPr>
              <a:t>LIVE</a:t>
            </a:r>
            <a:r>
              <a:rPr lang="en-US" sz="1200" dirty="0">
                <a:ea typeface="Helvetica Neue" panose="02000503000000020004" pitchFamily="2" charset="0"/>
                <a:cs typeface="Helvetica Neue" panose="02000503000000020004" pitchFamily="2" charset="0"/>
              </a:rPr>
              <a:t> </a:t>
            </a:r>
            <a:r>
              <a:rPr lang="en-US" sz="1800" dirty="0">
                <a:ea typeface="Helvetica Neue" panose="02000503000000020004" pitchFamily="2" charset="0"/>
                <a:cs typeface="Helvetica Neue" panose="02000503000000020004" pitchFamily="2" charset="0"/>
              </a:rPr>
              <a:t>combines the best features of popular webinar and video conference platforms such as </a:t>
            </a:r>
            <a:r>
              <a:rPr lang="en-US" sz="1800" b="1" dirty="0">
                <a:ea typeface="Helvetica Neue" panose="02000503000000020004" pitchFamily="2" charset="0"/>
                <a:cs typeface="Helvetica Neue" panose="02000503000000020004" pitchFamily="2" charset="0"/>
              </a:rPr>
              <a:t>Zoom,</a:t>
            </a:r>
            <a:r>
              <a:rPr lang="en-US" sz="1800" dirty="0">
                <a:ea typeface="Helvetica Neue" panose="02000503000000020004" pitchFamily="2" charset="0"/>
                <a:cs typeface="Helvetica Neue" panose="02000503000000020004" pitchFamily="2" charset="0"/>
              </a:rPr>
              <a:t> </a:t>
            </a:r>
            <a:r>
              <a:rPr lang="en-US" sz="1800" b="1" dirty="0">
                <a:ea typeface="Helvetica Neue" panose="02000503000000020004" pitchFamily="2" charset="0"/>
                <a:cs typeface="Helvetica Neue" panose="02000503000000020004" pitchFamily="2" charset="0"/>
              </a:rPr>
              <a:t>Facebook-Live, and WebEx, </a:t>
            </a:r>
            <a:r>
              <a:rPr lang="en-US" sz="1800" dirty="0">
                <a:ea typeface="Helvetica Neue" panose="02000503000000020004" pitchFamily="2" charset="0"/>
                <a:cs typeface="Helvetica Neue" panose="02000503000000020004" pitchFamily="2" charset="0"/>
              </a:rPr>
              <a:t>with </a:t>
            </a:r>
            <a:r>
              <a:rPr lang="en-US" sz="1800" b="1" dirty="0">
                <a:ea typeface="Helvetica Neue" panose="02000503000000020004" pitchFamily="2" charset="0"/>
                <a:cs typeface="Helvetica Neue" panose="02000503000000020004" pitchFamily="2" charset="0"/>
              </a:rPr>
              <a:t>Shopify</a:t>
            </a:r>
            <a:r>
              <a:rPr lang="en-US" sz="1000" b="1" dirty="0">
                <a:ea typeface="Helvetica Neue" panose="02000503000000020004" pitchFamily="2" charset="0"/>
                <a:cs typeface="Helvetica Neue" panose="02000503000000020004" pitchFamily="2" charset="0"/>
              </a:rPr>
              <a:t>.</a:t>
            </a:r>
            <a:r>
              <a:rPr lang="en-US" sz="1000" b="1" dirty="0">
                <a:solidFill>
                  <a:schemeClr val="tx1">
                    <a:lumMod val="50000"/>
                    <a:lumOff val="50000"/>
                  </a:schemeClr>
                </a:solidFill>
                <a:ea typeface="Helvetica Neue" panose="02000503000000020004" pitchFamily="2" charset="0"/>
                <a:cs typeface="Helvetica Neue" panose="02000503000000020004" pitchFamily="2" charset="0"/>
              </a:rPr>
              <a:t>    </a:t>
            </a:r>
            <a:endParaRPr lang="en-US" sz="1800" dirty="0"/>
          </a:p>
        </p:txBody>
      </p:sp>
      <p:sp>
        <p:nvSpPr>
          <p:cNvPr id="5" name="Slide Number Placeholder 4">
            <a:extLst>
              <a:ext uri="{FF2B5EF4-FFF2-40B4-BE49-F238E27FC236}">
                <a16:creationId xmlns:a16="http://schemas.microsoft.com/office/drawing/2014/main" id="{5A50A37C-3266-4712-9A67-60659743A4C0}"/>
              </a:ext>
            </a:extLst>
          </p:cNvPr>
          <p:cNvSpPr>
            <a:spLocks noGrp="1"/>
          </p:cNvSpPr>
          <p:nvPr>
            <p:ph type="sldNum" sz="quarter" idx="12"/>
          </p:nvPr>
        </p:nvSpPr>
        <p:spPr/>
        <p:txBody>
          <a:bodyPr/>
          <a:lstStyle/>
          <a:p>
            <a:fld id="{D0F56350-9462-4EC0-9A14-DADBEFEF3905}" type="slidenum">
              <a:rPr lang="en-US" smtClean="0"/>
              <a:t>6</a:t>
            </a:fld>
            <a:endParaRPr lang="en-US" dirty="0"/>
          </a:p>
        </p:txBody>
      </p:sp>
      <p:sp>
        <p:nvSpPr>
          <p:cNvPr id="26" name="Partial Circle 25">
            <a:extLst>
              <a:ext uri="{FF2B5EF4-FFF2-40B4-BE49-F238E27FC236}">
                <a16:creationId xmlns:a16="http://schemas.microsoft.com/office/drawing/2014/main" id="{91150970-88C2-4CB8-A26E-776CF27BD8BB}"/>
              </a:ext>
            </a:extLst>
          </p:cNvPr>
          <p:cNvSpPr/>
          <p:nvPr/>
        </p:nvSpPr>
        <p:spPr>
          <a:xfrm>
            <a:off x="6587101" y="-1077457"/>
            <a:ext cx="2150154" cy="2150154"/>
          </a:xfrm>
          <a:prstGeom prst="pie">
            <a:avLst>
              <a:gd name="adj1" fmla="val 5403247"/>
              <a:gd name="adj2" fmla="val 10801788"/>
            </a:avLst>
          </a:pr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Helvetica Neue" panose="02000503000000020004"/>
            </a:endParaRPr>
          </a:p>
        </p:txBody>
      </p:sp>
      <p:pic>
        <p:nvPicPr>
          <p:cNvPr id="27" name="Picture 3" descr="page3image38807616">
            <a:extLst>
              <a:ext uri="{FF2B5EF4-FFF2-40B4-BE49-F238E27FC236}">
                <a16:creationId xmlns:a16="http://schemas.microsoft.com/office/drawing/2014/main" id="{7A766B0A-1F38-4142-A131-95CC2A19413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
          <a:stretch/>
        </p:blipFill>
        <p:spPr bwMode="auto">
          <a:xfrm>
            <a:off x="7644943" y="3174108"/>
            <a:ext cx="4547057" cy="3147724"/>
          </a:xfrm>
          <a:prstGeom prst="rect">
            <a:avLst/>
          </a:prstGeom>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702384B0-4247-40C4-9338-E0772F0E0806}"/>
              </a:ext>
            </a:extLst>
          </p:cNvPr>
          <p:cNvGrpSpPr/>
          <p:nvPr/>
        </p:nvGrpSpPr>
        <p:grpSpPr>
          <a:xfrm>
            <a:off x="945654" y="170230"/>
            <a:ext cx="1802695" cy="1034456"/>
            <a:chOff x="950166" y="1320442"/>
            <a:chExt cx="1578545" cy="905830"/>
          </a:xfrm>
        </p:grpSpPr>
        <p:sp>
          <p:nvSpPr>
            <p:cNvPr id="13" name="TextBox 12">
              <a:extLst>
                <a:ext uri="{FF2B5EF4-FFF2-40B4-BE49-F238E27FC236}">
                  <a16:creationId xmlns:a16="http://schemas.microsoft.com/office/drawing/2014/main" id="{E7FF9567-652F-4923-A1AC-15C3AF16599E}"/>
                </a:ext>
              </a:extLst>
            </p:cNvPr>
            <p:cNvSpPr txBox="1"/>
            <p:nvPr/>
          </p:nvSpPr>
          <p:spPr>
            <a:xfrm>
              <a:off x="1309809" y="1921547"/>
              <a:ext cx="859259" cy="304725"/>
            </a:xfrm>
            <a:custGeom>
              <a:avLst/>
              <a:gdLst/>
              <a:ahLst/>
              <a:cxnLst/>
              <a:rect l="l" t="t" r="r" b="b"/>
              <a:pathLst>
                <a:path w="859259" h="304725">
                  <a:moveTo>
                    <a:pt x="685800" y="0"/>
                  </a:moveTo>
                  <a:lnTo>
                    <a:pt x="859259" y="0"/>
                  </a:lnTo>
                  <a:lnTo>
                    <a:pt x="859259" y="66079"/>
                  </a:lnTo>
                  <a:lnTo>
                    <a:pt x="765051" y="66079"/>
                  </a:lnTo>
                  <a:lnTo>
                    <a:pt x="765051" y="118095"/>
                  </a:lnTo>
                  <a:lnTo>
                    <a:pt x="854125" y="118095"/>
                  </a:lnTo>
                  <a:lnTo>
                    <a:pt x="854125" y="184174"/>
                  </a:lnTo>
                  <a:lnTo>
                    <a:pt x="765051" y="184174"/>
                  </a:lnTo>
                  <a:lnTo>
                    <a:pt x="765051" y="238645"/>
                  </a:lnTo>
                  <a:lnTo>
                    <a:pt x="859259" y="238645"/>
                  </a:lnTo>
                  <a:lnTo>
                    <a:pt x="859259" y="304725"/>
                  </a:lnTo>
                  <a:lnTo>
                    <a:pt x="685800" y="304725"/>
                  </a:lnTo>
                  <a:close/>
                  <a:moveTo>
                    <a:pt x="330027" y="0"/>
                  </a:moveTo>
                  <a:lnTo>
                    <a:pt x="416198" y="0"/>
                  </a:lnTo>
                  <a:lnTo>
                    <a:pt x="489645" y="185291"/>
                  </a:lnTo>
                  <a:lnTo>
                    <a:pt x="563761" y="0"/>
                  </a:lnTo>
                  <a:lnTo>
                    <a:pt x="649710" y="0"/>
                  </a:lnTo>
                  <a:lnTo>
                    <a:pt x="519783" y="304725"/>
                  </a:lnTo>
                  <a:lnTo>
                    <a:pt x="458168" y="304725"/>
                  </a:lnTo>
                  <a:close/>
                  <a:moveTo>
                    <a:pt x="219075" y="0"/>
                  </a:moveTo>
                  <a:lnTo>
                    <a:pt x="298326" y="0"/>
                  </a:lnTo>
                  <a:lnTo>
                    <a:pt x="298326" y="304725"/>
                  </a:lnTo>
                  <a:lnTo>
                    <a:pt x="219075" y="304725"/>
                  </a:lnTo>
                  <a:close/>
                  <a:moveTo>
                    <a:pt x="0" y="0"/>
                  </a:moveTo>
                  <a:lnTo>
                    <a:pt x="79251" y="0"/>
                  </a:lnTo>
                  <a:lnTo>
                    <a:pt x="79251" y="238645"/>
                  </a:lnTo>
                  <a:lnTo>
                    <a:pt x="174352" y="238645"/>
                  </a:lnTo>
                  <a:lnTo>
                    <a:pt x="174352" y="304725"/>
                  </a:lnTo>
                  <a:lnTo>
                    <a:pt x="0" y="304725"/>
                  </a:lnTo>
                  <a:close/>
                </a:path>
              </a:pathLst>
            </a:cu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dirty="0">
                <a:latin typeface="Helvetica Neue" panose="02000503000000020004"/>
              </a:endParaRPr>
            </a:p>
          </p:txBody>
        </p:sp>
        <p:pic>
          <p:nvPicPr>
            <p:cNvPr id="14" name="Content Placeholder 6">
              <a:extLst>
                <a:ext uri="{FF2B5EF4-FFF2-40B4-BE49-F238E27FC236}">
                  <a16:creationId xmlns:a16="http://schemas.microsoft.com/office/drawing/2014/main" id="{AEDFED02-ED96-4435-B514-E7F85FB305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0166" y="1320442"/>
              <a:ext cx="1578545" cy="529277"/>
            </a:xfrm>
            <a:prstGeom prst="rect">
              <a:avLst/>
            </a:prstGeom>
          </p:spPr>
        </p:pic>
      </p:grpSp>
      <p:pic>
        <p:nvPicPr>
          <p:cNvPr id="15" name="Picture 4">
            <a:extLst>
              <a:ext uri="{FF2B5EF4-FFF2-40B4-BE49-F238E27FC236}">
                <a16:creationId xmlns:a16="http://schemas.microsoft.com/office/drawing/2014/main" id="{62E04E82-0692-42DB-9273-88509F8BAD61}"/>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644943" y="0"/>
            <a:ext cx="4547057" cy="3158836"/>
          </a:xfrm>
          <a:prstGeom prst="rect">
            <a:avLst/>
          </a:prstGeom>
          <a:extLst>
            <a:ext uri="{909E8E84-426E-40DD-AFC4-6F175D3DCCD1}">
              <a14:hiddenFill xmlns:a14="http://schemas.microsoft.com/office/drawing/2010/main">
                <a:solidFill>
                  <a:srgbClr val="FFFFFF"/>
                </a:solidFill>
              </a14:hiddenFill>
            </a:ext>
          </a:extLst>
        </p:spPr>
      </p:pic>
      <p:cxnSp>
        <p:nvCxnSpPr>
          <p:cNvPr id="18" name="Straight Connector 17">
            <a:extLst>
              <a:ext uri="{FF2B5EF4-FFF2-40B4-BE49-F238E27FC236}">
                <a16:creationId xmlns:a16="http://schemas.microsoft.com/office/drawing/2014/main" id="{621AAD57-A8B3-4E61-9C26-476B7FEC0234}"/>
              </a:ext>
            </a:extLst>
          </p:cNvPr>
          <p:cNvCxnSpPr>
            <a:cxnSpLocks/>
          </p:cNvCxnSpPr>
          <p:nvPr/>
        </p:nvCxnSpPr>
        <p:spPr>
          <a:xfrm>
            <a:off x="7644943" y="3158836"/>
            <a:ext cx="4547057" cy="0"/>
          </a:xfrm>
          <a:prstGeom prst="line">
            <a:avLst/>
          </a:prstGeom>
          <a:ln w="38100">
            <a:gradFill flip="none" rotWithShape="1">
              <a:gsLst>
                <a:gs pos="0">
                  <a:srgbClr val="9566FB"/>
                </a:gs>
                <a:gs pos="100000">
                  <a:srgbClr val="55A1FC"/>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E8D38DA-439E-4DCD-B64C-E86F1D3BFA21}"/>
              </a:ext>
            </a:extLst>
          </p:cNvPr>
          <p:cNvCxnSpPr>
            <a:cxnSpLocks/>
          </p:cNvCxnSpPr>
          <p:nvPr/>
        </p:nvCxnSpPr>
        <p:spPr>
          <a:xfrm>
            <a:off x="7662178" y="-1"/>
            <a:ext cx="0" cy="6326982"/>
          </a:xfrm>
          <a:prstGeom prst="line">
            <a:avLst/>
          </a:prstGeom>
          <a:ln w="38100">
            <a:gradFill flip="none" rotWithShape="1">
              <a:gsLst>
                <a:gs pos="0">
                  <a:srgbClr val="9566FB"/>
                </a:gs>
                <a:gs pos="100000">
                  <a:srgbClr val="55A1FC"/>
                </a:gs>
              </a:gsLst>
              <a:lin ang="5400000" scaled="1"/>
              <a:tileRect/>
            </a:gra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16CF230-C70C-4CA7-AAAB-F7C9D44A5867}"/>
              </a:ext>
            </a:extLst>
          </p:cNvPr>
          <p:cNvSpPr txBox="1"/>
          <p:nvPr/>
        </p:nvSpPr>
        <p:spPr>
          <a:xfrm>
            <a:off x="374491" y="3113392"/>
            <a:ext cx="2220108" cy="1600438"/>
          </a:xfrm>
          <a:prstGeom prst="rect">
            <a:avLst/>
          </a:prstGeom>
          <a:noFill/>
        </p:spPr>
        <p:txBody>
          <a:bodyPr wrap="square">
            <a:spAutoFit/>
          </a:bodyPr>
          <a:lstStyle/>
          <a:p>
            <a:r>
              <a:rPr lang="en-US" sz="1400" dirty="0">
                <a:latin typeface="Helvetica Neue" panose="02000503000000020004"/>
              </a:rPr>
              <a:t>users can add interactive in-video ecommerce capabilities – including in-video Shopify carts - to live stream in-video ecommerce webinar broadcasting </a:t>
            </a:r>
          </a:p>
        </p:txBody>
      </p:sp>
      <p:sp>
        <p:nvSpPr>
          <p:cNvPr id="25" name="Graphic 23">
            <a:extLst>
              <a:ext uri="{FF2B5EF4-FFF2-40B4-BE49-F238E27FC236}">
                <a16:creationId xmlns:a16="http://schemas.microsoft.com/office/drawing/2014/main" id="{E6D7D192-5736-4757-BBC9-73015FC753AE}"/>
              </a:ext>
            </a:extLst>
          </p:cNvPr>
          <p:cNvSpPr/>
          <p:nvPr/>
        </p:nvSpPr>
        <p:spPr>
          <a:xfrm>
            <a:off x="945654" y="2407300"/>
            <a:ext cx="665989" cy="672492"/>
          </a:xfrm>
          <a:custGeom>
            <a:avLst/>
            <a:gdLst>
              <a:gd name="connsiteX0" fmla="*/ 6288680 w 6442660"/>
              <a:gd name="connsiteY0" fmla="*/ 1234387 h 6505575"/>
              <a:gd name="connsiteX1" fmla="*/ 5804600 w 6442660"/>
              <a:gd name="connsiteY1" fmla="*/ 1020715 h 6505575"/>
              <a:gd name="connsiteX2" fmla="*/ 1174082 w 6442660"/>
              <a:gd name="connsiteY2" fmla="*/ 1020715 h 6505575"/>
              <a:gd name="connsiteX3" fmla="*/ 1127477 w 6442660"/>
              <a:gd name="connsiteY3" fmla="*/ 671294 h 6505575"/>
              <a:gd name="connsiteX4" fmla="*/ 530831 w 6442660"/>
              <a:gd name="connsiteY4" fmla="*/ 0 h 6505575"/>
              <a:gd name="connsiteX5" fmla="*/ 190593 w 6442660"/>
              <a:gd name="connsiteY5" fmla="*/ 0 h 6505575"/>
              <a:gd name="connsiteX6" fmla="*/ 0 w 6442660"/>
              <a:gd name="connsiteY6" fmla="*/ 190593 h 6505575"/>
              <a:gd name="connsiteX7" fmla="*/ 190593 w 6442660"/>
              <a:gd name="connsiteY7" fmla="*/ 381186 h 6505575"/>
              <a:gd name="connsiteX8" fmla="*/ 530831 w 6442660"/>
              <a:gd name="connsiteY8" fmla="*/ 381186 h 6505575"/>
              <a:gd name="connsiteX9" fmla="*/ 749616 w 6442660"/>
              <a:gd name="connsiteY9" fmla="*/ 721673 h 6505575"/>
              <a:gd name="connsiteX10" fmla="*/ 1295194 w 6442660"/>
              <a:gd name="connsiteY10" fmla="*/ 4813567 h 6505575"/>
              <a:gd name="connsiteX11" fmla="*/ 1556116 w 6442660"/>
              <a:gd name="connsiteY11" fmla="*/ 5289058 h 6505575"/>
              <a:gd name="connsiteX12" fmla="*/ 1921915 w 6442660"/>
              <a:gd name="connsiteY12" fmla="*/ 5471062 h 6505575"/>
              <a:gd name="connsiteX13" fmla="*/ 1837291 w 6442660"/>
              <a:gd name="connsiteY13" fmla="*/ 5804600 h 6505575"/>
              <a:gd name="connsiteX14" fmla="*/ 2538267 w 6442660"/>
              <a:gd name="connsiteY14" fmla="*/ 6505575 h 6505575"/>
              <a:gd name="connsiteX15" fmla="*/ 3239243 w 6442660"/>
              <a:gd name="connsiteY15" fmla="*/ 5804600 h 6505575"/>
              <a:gd name="connsiteX16" fmla="*/ 3161710 w 6442660"/>
              <a:gd name="connsiteY16" fmla="*/ 5484861 h 6505575"/>
              <a:gd name="connsiteX17" fmla="*/ 4160442 w 6442660"/>
              <a:gd name="connsiteY17" fmla="*/ 5484861 h 6505575"/>
              <a:gd name="connsiteX18" fmla="*/ 4082909 w 6442660"/>
              <a:gd name="connsiteY18" fmla="*/ 5804600 h 6505575"/>
              <a:gd name="connsiteX19" fmla="*/ 4783885 w 6442660"/>
              <a:gd name="connsiteY19" fmla="*/ 6505575 h 6505575"/>
              <a:gd name="connsiteX20" fmla="*/ 5484861 w 6442660"/>
              <a:gd name="connsiteY20" fmla="*/ 5804600 h 6505575"/>
              <a:gd name="connsiteX21" fmla="*/ 5407328 w 6442660"/>
              <a:gd name="connsiteY21" fmla="*/ 5484861 h 6505575"/>
              <a:gd name="connsiteX22" fmla="*/ 5906694 w 6442660"/>
              <a:gd name="connsiteY22" fmla="*/ 5484861 h 6505575"/>
              <a:gd name="connsiteX23" fmla="*/ 6097287 w 6442660"/>
              <a:gd name="connsiteY23" fmla="*/ 5294268 h 6505575"/>
              <a:gd name="connsiteX24" fmla="*/ 5906694 w 6442660"/>
              <a:gd name="connsiteY24" fmla="*/ 5103675 h 6505575"/>
              <a:gd name="connsiteX25" fmla="*/ 2061924 w 6442660"/>
              <a:gd name="connsiteY25" fmla="*/ 5103675 h 6505575"/>
              <a:gd name="connsiteX26" fmla="*/ 1673000 w 6442660"/>
              <a:gd name="connsiteY26" fmla="*/ 4763136 h 6505575"/>
              <a:gd name="connsiteX27" fmla="*/ 1633141 w 6442660"/>
              <a:gd name="connsiteY27" fmla="*/ 4464095 h 6505575"/>
              <a:gd name="connsiteX28" fmla="*/ 3116539 w 6442660"/>
              <a:gd name="connsiteY28" fmla="*/ 4464095 h 6505575"/>
              <a:gd name="connsiteX29" fmla="*/ 3116692 w 6442660"/>
              <a:gd name="connsiteY29" fmla="*/ 4464146 h 6505575"/>
              <a:gd name="connsiteX30" fmla="*/ 3116895 w 6442660"/>
              <a:gd name="connsiteY30" fmla="*/ 4464095 h 6505575"/>
              <a:gd name="connsiteX31" fmla="*/ 4341353 w 6442660"/>
              <a:gd name="connsiteY31" fmla="*/ 4464095 h 6505575"/>
              <a:gd name="connsiteX32" fmla="*/ 4341557 w 6442660"/>
              <a:gd name="connsiteY32" fmla="*/ 4464146 h 6505575"/>
              <a:gd name="connsiteX33" fmla="*/ 4341646 w 6442660"/>
              <a:gd name="connsiteY33" fmla="*/ 4464095 h 6505575"/>
              <a:gd name="connsiteX34" fmla="*/ 5396311 w 6442660"/>
              <a:gd name="connsiteY34" fmla="*/ 4464095 h 6505575"/>
              <a:gd name="connsiteX35" fmla="*/ 5902132 w 6442660"/>
              <a:gd name="connsiteY35" fmla="*/ 4268344 h 6505575"/>
              <a:gd name="connsiteX36" fmla="*/ 6163054 w 6442660"/>
              <a:gd name="connsiteY36" fmla="*/ 3792801 h 6505575"/>
              <a:gd name="connsiteX37" fmla="*/ 6436441 w 6442660"/>
              <a:gd name="connsiteY37" fmla="*/ 1742439 h 6505575"/>
              <a:gd name="connsiteX38" fmla="*/ 6288680 w 6442660"/>
              <a:gd name="connsiteY38" fmla="*/ 1234387 h 6505575"/>
              <a:gd name="connsiteX39" fmla="*/ 2858057 w 6442660"/>
              <a:gd name="connsiteY39" fmla="*/ 5804600 h 6505575"/>
              <a:gd name="connsiteX40" fmla="*/ 2538267 w 6442660"/>
              <a:gd name="connsiteY40" fmla="*/ 6124389 h 6505575"/>
              <a:gd name="connsiteX41" fmla="*/ 2218478 w 6442660"/>
              <a:gd name="connsiteY41" fmla="*/ 5804600 h 6505575"/>
              <a:gd name="connsiteX42" fmla="*/ 2538267 w 6442660"/>
              <a:gd name="connsiteY42" fmla="*/ 5484861 h 6505575"/>
              <a:gd name="connsiteX43" fmla="*/ 2858057 w 6442660"/>
              <a:gd name="connsiteY43" fmla="*/ 5804600 h 6505575"/>
              <a:gd name="connsiteX44" fmla="*/ 5103675 w 6442660"/>
              <a:gd name="connsiteY44" fmla="*/ 5804600 h 6505575"/>
              <a:gd name="connsiteX45" fmla="*/ 4783885 w 6442660"/>
              <a:gd name="connsiteY45" fmla="*/ 6124389 h 6505575"/>
              <a:gd name="connsiteX46" fmla="*/ 4464095 w 6442660"/>
              <a:gd name="connsiteY46" fmla="*/ 5804600 h 6505575"/>
              <a:gd name="connsiteX47" fmla="*/ 4783885 w 6442660"/>
              <a:gd name="connsiteY47" fmla="*/ 5484861 h 6505575"/>
              <a:gd name="connsiteX48" fmla="*/ 5103675 w 6442660"/>
              <a:gd name="connsiteY48" fmla="*/ 5804600 h 6505575"/>
              <a:gd name="connsiteX49" fmla="*/ 6001838 w 6442660"/>
              <a:gd name="connsiteY49" fmla="*/ 1485482 h 6505575"/>
              <a:gd name="connsiteX50" fmla="*/ 6058571 w 6442660"/>
              <a:gd name="connsiteY50" fmla="*/ 1692009 h 6505575"/>
              <a:gd name="connsiteX51" fmla="*/ 5943974 w 6442660"/>
              <a:gd name="connsiteY51" fmla="*/ 2551812 h 6505575"/>
              <a:gd name="connsiteX52" fmla="*/ 4647141 w 6442660"/>
              <a:gd name="connsiteY52" fmla="*/ 2551812 h 6505575"/>
              <a:gd name="connsiteX53" fmla="*/ 4723785 w 6442660"/>
              <a:gd name="connsiteY53" fmla="*/ 1401901 h 6505575"/>
              <a:gd name="connsiteX54" fmla="*/ 5804600 w 6442660"/>
              <a:gd name="connsiteY54" fmla="*/ 1401901 h 6505575"/>
              <a:gd name="connsiteX55" fmla="*/ 6001838 w 6442660"/>
              <a:gd name="connsiteY55" fmla="*/ 1485482 h 6505575"/>
              <a:gd name="connsiteX56" fmla="*/ 3295175 w 6442660"/>
              <a:gd name="connsiteY56" fmla="*/ 4082909 h 6505575"/>
              <a:gd name="connsiteX57" fmla="*/ 3218494 w 6442660"/>
              <a:gd name="connsiteY57" fmla="*/ 2932998 h 6505575"/>
              <a:gd name="connsiteX58" fmla="*/ 4239704 w 6442660"/>
              <a:gd name="connsiteY58" fmla="*/ 2932998 h 6505575"/>
              <a:gd name="connsiteX59" fmla="*/ 4163022 w 6442660"/>
              <a:gd name="connsiteY59" fmla="*/ 4082909 h 6505575"/>
              <a:gd name="connsiteX60" fmla="*/ 3193081 w 6442660"/>
              <a:gd name="connsiteY60" fmla="*/ 2551812 h 6505575"/>
              <a:gd name="connsiteX61" fmla="*/ 3116450 w 6442660"/>
              <a:gd name="connsiteY61" fmla="*/ 1401901 h 6505575"/>
              <a:gd name="connsiteX62" fmla="*/ 4341747 w 6442660"/>
              <a:gd name="connsiteY62" fmla="*/ 1401901 h 6505575"/>
              <a:gd name="connsiteX63" fmla="*/ 4265116 w 6442660"/>
              <a:gd name="connsiteY63" fmla="*/ 2551812 h 6505575"/>
              <a:gd name="connsiteX64" fmla="*/ 2734413 w 6442660"/>
              <a:gd name="connsiteY64" fmla="*/ 1401901 h 6505575"/>
              <a:gd name="connsiteX65" fmla="*/ 2811044 w 6442660"/>
              <a:gd name="connsiteY65" fmla="*/ 2551812 h 6505575"/>
              <a:gd name="connsiteX66" fmla="*/ 1378178 w 6442660"/>
              <a:gd name="connsiteY66" fmla="*/ 2551812 h 6505575"/>
              <a:gd name="connsiteX67" fmla="*/ 1224858 w 6442660"/>
              <a:gd name="connsiteY67" fmla="*/ 1401901 h 6505575"/>
              <a:gd name="connsiteX68" fmla="*/ 1429003 w 6442660"/>
              <a:gd name="connsiteY68" fmla="*/ 2932998 h 6505575"/>
              <a:gd name="connsiteX69" fmla="*/ 2836456 w 6442660"/>
              <a:gd name="connsiteY69" fmla="*/ 2932998 h 6505575"/>
              <a:gd name="connsiteX70" fmla="*/ 2913151 w 6442660"/>
              <a:gd name="connsiteY70" fmla="*/ 4082909 h 6505575"/>
              <a:gd name="connsiteX71" fmla="*/ 1582316 w 6442660"/>
              <a:gd name="connsiteY71" fmla="*/ 4082909 h 6505575"/>
              <a:gd name="connsiteX72" fmla="*/ 5396311 w 6442660"/>
              <a:gd name="connsiteY72" fmla="*/ 4082909 h 6505575"/>
              <a:gd name="connsiteX73" fmla="*/ 4545047 w 6442660"/>
              <a:gd name="connsiteY73" fmla="*/ 4082909 h 6505575"/>
              <a:gd name="connsiteX74" fmla="*/ 4621729 w 6442660"/>
              <a:gd name="connsiteY74" fmla="*/ 2932998 h 6505575"/>
              <a:gd name="connsiteX75" fmla="*/ 5893149 w 6442660"/>
              <a:gd name="connsiteY75" fmla="*/ 2932998 h 6505575"/>
              <a:gd name="connsiteX76" fmla="*/ 5785248 w 6442660"/>
              <a:gd name="connsiteY76" fmla="*/ 3742421 h 6505575"/>
              <a:gd name="connsiteX77" fmla="*/ 5396311 w 6442660"/>
              <a:gd name="connsiteY77" fmla="*/ 4082909 h 650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442660" h="6505575">
                <a:moveTo>
                  <a:pt x="6288680" y="1234387"/>
                </a:moveTo>
                <a:cubicBezTo>
                  <a:pt x="6168073" y="1096605"/>
                  <a:pt x="5996133" y="1020715"/>
                  <a:pt x="5804600" y="1020715"/>
                </a:cubicBezTo>
                <a:lnTo>
                  <a:pt x="1174082" y="1020715"/>
                </a:lnTo>
                <a:lnTo>
                  <a:pt x="1127477" y="671294"/>
                </a:lnTo>
                <a:cubicBezTo>
                  <a:pt x="1077248" y="294873"/>
                  <a:pt x="815183" y="0"/>
                  <a:pt x="530831" y="0"/>
                </a:cubicBezTo>
                <a:lnTo>
                  <a:pt x="190593" y="0"/>
                </a:lnTo>
                <a:cubicBezTo>
                  <a:pt x="85320" y="0"/>
                  <a:pt x="0" y="85320"/>
                  <a:pt x="0" y="190593"/>
                </a:cubicBezTo>
                <a:cubicBezTo>
                  <a:pt x="0" y="295866"/>
                  <a:pt x="85320" y="381186"/>
                  <a:pt x="190593" y="381186"/>
                </a:cubicBezTo>
                <a:lnTo>
                  <a:pt x="530831" y="381186"/>
                </a:lnTo>
                <a:cubicBezTo>
                  <a:pt x="591979" y="381186"/>
                  <a:pt x="721475" y="510482"/>
                  <a:pt x="749616" y="721673"/>
                </a:cubicBezTo>
                <a:lnTo>
                  <a:pt x="1295194" y="4813567"/>
                </a:lnTo>
                <a:cubicBezTo>
                  <a:pt x="1319209" y="4993931"/>
                  <a:pt x="1411875" y="5162784"/>
                  <a:pt x="1556116" y="5289058"/>
                </a:cubicBezTo>
                <a:cubicBezTo>
                  <a:pt x="1663077" y="5382716"/>
                  <a:pt x="1789491" y="5445001"/>
                  <a:pt x="1921915" y="5471062"/>
                </a:cubicBezTo>
                <a:cubicBezTo>
                  <a:pt x="1867964" y="5570284"/>
                  <a:pt x="1837291" y="5683941"/>
                  <a:pt x="1837291" y="5804600"/>
                </a:cubicBezTo>
                <a:cubicBezTo>
                  <a:pt x="1837291" y="6191148"/>
                  <a:pt x="2151770" y="6505575"/>
                  <a:pt x="2538267" y="6505575"/>
                </a:cubicBezTo>
                <a:cubicBezTo>
                  <a:pt x="2924764" y="6505575"/>
                  <a:pt x="3239243" y="6191148"/>
                  <a:pt x="3239243" y="5804600"/>
                </a:cubicBezTo>
                <a:cubicBezTo>
                  <a:pt x="3239243" y="5689456"/>
                  <a:pt x="3211149" y="5580805"/>
                  <a:pt x="3161710" y="5484861"/>
                </a:cubicBezTo>
                <a:lnTo>
                  <a:pt x="4160442" y="5484861"/>
                </a:lnTo>
                <a:cubicBezTo>
                  <a:pt x="4111003" y="5580805"/>
                  <a:pt x="4082909" y="5689456"/>
                  <a:pt x="4082909" y="5804600"/>
                </a:cubicBezTo>
                <a:cubicBezTo>
                  <a:pt x="4082909" y="6191148"/>
                  <a:pt x="4397388" y="6505575"/>
                  <a:pt x="4783885" y="6505575"/>
                </a:cubicBezTo>
                <a:cubicBezTo>
                  <a:pt x="5170382" y="6505575"/>
                  <a:pt x="5484861" y="6191148"/>
                  <a:pt x="5484861" y="5804600"/>
                </a:cubicBezTo>
                <a:cubicBezTo>
                  <a:pt x="5484861" y="5689456"/>
                  <a:pt x="5456767" y="5580805"/>
                  <a:pt x="5407328" y="5484861"/>
                </a:cubicBezTo>
                <a:lnTo>
                  <a:pt x="5906694" y="5484861"/>
                </a:lnTo>
                <a:cubicBezTo>
                  <a:pt x="6011914" y="5484861"/>
                  <a:pt x="6097287" y="5399488"/>
                  <a:pt x="6097287" y="5294268"/>
                </a:cubicBezTo>
                <a:cubicBezTo>
                  <a:pt x="6097287" y="5188997"/>
                  <a:pt x="6011914" y="5103675"/>
                  <a:pt x="5906694" y="5103675"/>
                </a:cubicBezTo>
                <a:lnTo>
                  <a:pt x="2061924" y="5103675"/>
                </a:lnTo>
                <a:cubicBezTo>
                  <a:pt x="1875702" y="5103675"/>
                  <a:pt x="1697612" y="4947731"/>
                  <a:pt x="1673000" y="4763136"/>
                </a:cubicBezTo>
                <a:lnTo>
                  <a:pt x="1633141" y="4464095"/>
                </a:lnTo>
                <a:lnTo>
                  <a:pt x="3116539" y="4464095"/>
                </a:lnTo>
                <a:cubicBezTo>
                  <a:pt x="3116590" y="4464095"/>
                  <a:pt x="3116641" y="4464146"/>
                  <a:pt x="3116692" y="4464146"/>
                </a:cubicBezTo>
                <a:cubicBezTo>
                  <a:pt x="3116742" y="4464146"/>
                  <a:pt x="3116793" y="4464095"/>
                  <a:pt x="3116895" y="4464095"/>
                </a:cubicBezTo>
                <a:lnTo>
                  <a:pt x="4341353" y="4464095"/>
                </a:lnTo>
                <a:cubicBezTo>
                  <a:pt x="4341404" y="4464095"/>
                  <a:pt x="4341455" y="4464146"/>
                  <a:pt x="4341557" y="4464146"/>
                </a:cubicBezTo>
                <a:cubicBezTo>
                  <a:pt x="4341595" y="4464146"/>
                  <a:pt x="4341595" y="4464095"/>
                  <a:pt x="4341646" y="4464095"/>
                </a:cubicBezTo>
                <a:lnTo>
                  <a:pt x="5396311" y="4464095"/>
                </a:lnTo>
                <a:cubicBezTo>
                  <a:pt x="5578277" y="4464095"/>
                  <a:pt x="5757892" y="4394554"/>
                  <a:pt x="5902132" y="4268344"/>
                </a:cubicBezTo>
                <a:cubicBezTo>
                  <a:pt x="6046361" y="4142069"/>
                  <a:pt x="6139027" y="3973166"/>
                  <a:pt x="6163054" y="3792801"/>
                </a:cubicBezTo>
                <a:lnTo>
                  <a:pt x="6436441" y="1742439"/>
                </a:lnTo>
                <a:cubicBezTo>
                  <a:pt x="6461751" y="1552584"/>
                  <a:pt x="6409288" y="1372168"/>
                  <a:pt x="6288680" y="1234387"/>
                </a:cubicBezTo>
                <a:close/>
                <a:moveTo>
                  <a:pt x="2858057" y="5804600"/>
                </a:moveTo>
                <a:cubicBezTo>
                  <a:pt x="2858057" y="5980949"/>
                  <a:pt x="2714617" y="6124389"/>
                  <a:pt x="2538267" y="6124389"/>
                </a:cubicBezTo>
                <a:cubicBezTo>
                  <a:pt x="2361969" y="6124389"/>
                  <a:pt x="2218478" y="5980949"/>
                  <a:pt x="2218478" y="5804600"/>
                </a:cubicBezTo>
                <a:cubicBezTo>
                  <a:pt x="2218478" y="5628301"/>
                  <a:pt x="2361969" y="5484861"/>
                  <a:pt x="2538267" y="5484861"/>
                </a:cubicBezTo>
                <a:cubicBezTo>
                  <a:pt x="2714617" y="5484861"/>
                  <a:pt x="2858057" y="5628301"/>
                  <a:pt x="2858057" y="5804600"/>
                </a:cubicBezTo>
                <a:close/>
                <a:moveTo>
                  <a:pt x="5103675" y="5804600"/>
                </a:moveTo>
                <a:cubicBezTo>
                  <a:pt x="5103675" y="5980949"/>
                  <a:pt x="4960234" y="6124389"/>
                  <a:pt x="4783885" y="6124389"/>
                </a:cubicBezTo>
                <a:cubicBezTo>
                  <a:pt x="4607536" y="6124389"/>
                  <a:pt x="4464095" y="5980949"/>
                  <a:pt x="4464095" y="5804600"/>
                </a:cubicBezTo>
                <a:cubicBezTo>
                  <a:pt x="4464095" y="5628301"/>
                  <a:pt x="4607536" y="5484861"/>
                  <a:pt x="4783885" y="5484861"/>
                </a:cubicBezTo>
                <a:cubicBezTo>
                  <a:pt x="4960234" y="5484861"/>
                  <a:pt x="5103675" y="5628301"/>
                  <a:pt x="5103675" y="5804600"/>
                </a:cubicBezTo>
                <a:close/>
                <a:moveTo>
                  <a:pt x="6001838" y="1485482"/>
                </a:moveTo>
                <a:cubicBezTo>
                  <a:pt x="6049042" y="1539382"/>
                  <a:pt x="6069194" y="1612696"/>
                  <a:pt x="6058571" y="1692009"/>
                </a:cubicBezTo>
                <a:lnTo>
                  <a:pt x="5943974" y="2551812"/>
                </a:lnTo>
                <a:lnTo>
                  <a:pt x="4647141" y="2551812"/>
                </a:lnTo>
                <a:lnTo>
                  <a:pt x="4723785" y="1401901"/>
                </a:lnTo>
                <a:lnTo>
                  <a:pt x="5804600" y="1401901"/>
                </a:lnTo>
                <a:cubicBezTo>
                  <a:pt x="5884661" y="1401901"/>
                  <a:pt x="5954698" y="1431582"/>
                  <a:pt x="6001838" y="1485482"/>
                </a:cubicBezTo>
                <a:close/>
                <a:moveTo>
                  <a:pt x="3295175" y="4082909"/>
                </a:moveTo>
                <a:lnTo>
                  <a:pt x="3218494" y="2932998"/>
                </a:lnTo>
                <a:lnTo>
                  <a:pt x="4239704" y="2932998"/>
                </a:lnTo>
                <a:lnTo>
                  <a:pt x="4163022" y="4082909"/>
                </a:lnTo>
                <a:close/>
                <a:moveTo>
                  <a:pt x="3193081" y="2551812"/>
                </a:moveTo>
                <a:lnTo>
                  <a:pt x="3116450" y="1401901"/>
                </a:lnTo>
                <a:lnTo>
                  <a:pt x="4341747" y="1401901"/>
                </a:lnTo>
                <a:lnTo>
                  <a:pt x="4265116" y="2551812"/>
                </a:lnTo>
                <a:close/>
                <a:moveTo>
                  <a:pt x="2734413" y="1401901"/>
                </a:moveTo>
                <a:lnTo>
                  <a:pt x="2811044" y="2551812"/>
                </a:lnTo>
                <a:lnTo>
                  <a:pt x="1378178" y="2551812"/>
                </a:lnTo>
                <a:lnTo>
                  <a:pt x="1224858" y="1401901"/>
                </a:lnTo>
                <a:close/>
                <a:moveTo>
                  <a:pt x="1429003" y="2932998"/>
                </a:moveTo>
                <a:lnTo>
                  <a:pt x="2836456" y="2932998"/>
                </a:lnTo>
                <a:lnTo>
                  <a:pt x="2913151" y="4082909"/>
                </a:lnTo>
                <a:lnTo>
                  <a:pt x="1582316" y="4082909"/>
                </a:lnTo>
                <a:close/>
                <a:moveTo>
                  <a:pt x="5396311" y="4082909"/>
                </a:moveTo>
                <a:lnTo>
                  <a:pt x="4545047" y="4082909"/>
                </a:lnTo>
                <a:lnTo>
                  <a:pt x="4621729" y="2932998"/>
                </a:lnTo>
                <a:lnTo>
                  <a:pt x="5893149" y="2932998"/>
                </a:lnTo>
                <a:lnTo>
                  <a:pt x="5785248" y="3742421"/>
                </a:lnTo>
                <a:cubicBezTo>
                  <a:pt x="5760623" y="3927017"/>
                  <a:pt x="5582495" y="4082909"/>
                  <a:pt x="5396311" y="4082909"/>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30" name="TextBox 29">
            <a:extLst>
              <a:ext uri="{FF2B5EF4-FFF2-40B4-BE49-F238E27FC236}">
                <a16:creationId xmlns:a16="http://schemas.microsoft.com/office/drawing/2014/main" id="{31C30CFE-2ADA-4095-AD79-1F16DEAB6258}"/>
              </a:ext>
            </a:extLst>
          </p:cNvPr>
          <p:cNvSpPr txBox="1"/>
          <p:nvPr/>
        </p:nvSpPr>
        <p:spPr>
          <a:xfrm>
            <a:off x="2723567" y="3089478"/>
            <a:ext cx="2839192" cy="1600438"/>
          </a:xfrm>
          <a:prstGeom prst="rect">
            <a:avLst/>
          </a:prstGeom>
          <a:noFill/>
        </p:spPr>
        <p:txBody>
          <a:bodyPr wrap="square">
            <a:spAutoFit/>
          </a:bodyPr>
          <a:lstStyle/>
          <a:p>
            <a:r>
              <a:rPr lang="en-US" sz="1400" dirty="0">
                <a:latin typeface="Helvetica Neue" panose="02000503000000020004"/>
              </a:rPr>
              <a:t>allows webinar hosts to select interactive icons that appear on the screens of all viewers, providing </a:t>
            </a:r>
            <a:r>
              <a:rPr lang="en-US" sz="1400" b="1" dirty="0">
                <a:latin typeface="Helvetica Neue" panose="02000503000000020004"/>
              </a:rPr>
              <a:t>in-video click-to-purchase capabilities </a:t>
            </a:r>
            <a:r>
              <a:rPr lang="en-US" sz="1400" dirty="0">
                <a:latin typeface="Helvetica Neue" panose="02000503000000020004"/>
              </a:rPr>
              <a:t>for products or services featured in the live-stream video broadcast </a:t>
            </a:r>
          </a:p>
        </p:txBody>
      </p:sp>
      <p:sp>
        <p:nvSpPr>
          <p:cNvPr id="4096" name="Graphic 30">
            <a:extLst>
              <a:ext uri="{FF2B5EF4-FFF2-40B4-BE49-F238E27FC236}">
                <a16:creationId xmlns:a16="http://schemas.microsoft.com/office/drawing/2014/main" id="{F3DC26A4-2B44-4A2F-8A80-C6269C7A412A}"/>
              </a:ext>
            </a:extLst>
          </p:cNvPr>
          <p:cNvSpPr/>
          <p:nvPr/>
        </p:nvSpPr>
        <p:spPr>
          <a:xfrm>
            <a:off x="3733794" y="2383157"/>
            <a:ext cx="685800" cy="685800"/>
          </a:xfrm>
          <a:custGeom>
            <a:avLst/>
            <a:gdLst>
              <a:gd name="connsiteX0" fmla="*/ 2439498 w 4878996"/>
              <a:gd name="connsiteY0" fmla="*/ 0 h 4878996"/>
              <a:gd name="connsiteX1" fmla="*/ 0 w 4878996"/>
              <a:gd name="connsiteY1" fmla="*/ 2439498 h 4878996"/>
              <a:gd name="connsiteX2" fmla="*/ 2439498 w 4878996"/>
              <a:gd name="connsiteY2" fmla="*/ 4878997 h 4878996"/>
              <a:gd name="connsiteX3" fmla="*/ 4878997 w 4878996"/>
              <a:gd name="connsiteY3" fmla="*/ 2439498 h 4878996"/>
              <a:gd name="connsiteX4" fmla="*/ 2439498 w 4878996"/>
              <a:gd name="connsiteY4" fmla="*/ 0 h 4878996"/>
              <a:gd name="connsiteX5" fmla="*/ 2598180 w 4878996"/>
              <a:gd name="connsiteY5" fmla="*/ 3886912 h 4878996"/>
              <a:gd name="connsiteX6" fmla="*/ 2134559 w 4878996"/>
              <a:gd name="connsiteY6" fmla="*/ 3964187 h 4878996"/>
              <a:gd name="connsiteX7" fmla="*/ 1884865 w 4878996"/>
              <a:gd name="connsiteY7" fmla="*/ 3834198 h 4878996"/>
              <a:gd name="connsiteX8" fmla="*/ 1847935 w 4878996"/>
              <a:gd name="connsiteY8" fmla="*/ 3555020 h 4878996"/>
              <a:gd name="connsiteX9" fmla="*/ 2309063 w 4878996"/>
              <a:gd name="connsiteY9" fmla="*/ 2287033 h 4878996"/>
              <a:gd name="connsiteX10" fmla="*/ 1829619 w 4878996"/>
              <a:gd name="connsiteY10" fmla="*/ 2287033 h 4878996"/>
              <a:gd name="connsiteX11" fmla="*/ 2280863 w 4878996"/>
              <a:gd name="connsiteY11" fmla="*/ 1753991 h 4878996"/>
              <a:gd name="connsiteX12" fmla="*/ 2744429 w 4878996"/>
              <a:gd name="connsiteY12" fmla="*/ 1677163 h 4878996"/>
              <a:gd name="connsiteX13" fmla="*/ 2994123 w 4878996"/>
              <a:gd name="connsiteY13" fmla="*/ 1807152 h 4878996"/>
              <a:gd name="connsiteX14" fmla="*/ 3031052 w 4878996"/>
              <a:gd name="connsiteY14" fmla="*/ 2086331 h 4878996"/>
              <a:gd name="connsiteX15" fmla="*/ 2569925 w 4878996"/>
              <a:gd name="connsiteY15" fmla="*/ 3354317 h 4878996"/>
              <a:gd name="connsiteX16" fmla="*/ 3049219 w 4878996"/>
              <a:gd name="connsiteY16" fmla="*/ 3354317 h 4878996"/>
              <a:gd name="connsiteX17" fmla="*/ 2598180 w 4878996"/>
              <a:gd name="connsiteY17" fmla="*/ 3886912 h 4878996"/>
              <a:gd name="connsiteX18" fmla="*/ 2744429 w 4878996"/>
              <a:gd name="connsiteY18" fmla="*/ 1524689 h 4878996"/>
              <a:gd name="connsiteX19" fmla="*/ 2439489 w 4878996"/>
              <a:gd name="connsiteY19" fmla="*/ 1219749 h 4878996"/>
              <a:gd name="connsiteX20" fmla="*/ 2744429 w 4878996"/>
              <a:gd name="connsiteY20" fmla="*/ 914810 h 4878996"/>
              <a:gd name="connsiteX21" fmla="*/ 3049368 w 4878996"/>
              <a:gd name="connsiteY21" fmla="*/ 1219749 h 4878996"/>
              <a:gd name="connsiteX22" fmla="*/ 2744429 w 4878996"/>
              <a:gd name="connsiteY22" fmla="*/ 1524689 h 487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78996" h="4878996">
                <a:moveTo>
                  <a:pt x="2439498" y="0"/>
                </a:moveTo>
                <a:cubicBezTo>
                  <a:pt x="1094376" y="0"/>
                  <a:pt x="0" y="1094376"/>
                  <a:pt x="0" y="2439498"/>
                </a:cubicBezTo>
                <a:cubicBezTo>
                  <a:pt x="0" y="3784620"/>
                  <a:pt x="1094376" y="4878997"/>
                  <a:pt x="2439498" y="4878997"/>
                </a:cubicBezTo>
                <a:cubicBezTo>
                  <a:pt x="3784620" y="4878997"/>
                  <a:pt x="4878997" y="3784620"/>
                  <a:pt x="4878997" y="2439498"/>
                </a:cubicBezTo>
                <a:cubicBezTo>
                  <a:pt x="4878997" y="1094376"/>
                  <a:pt x="3784611" y="0"/>
                  <a:pt x="2439498" y="0"/>
                </a:cubicBezTo>
                <a:close/>
                <a:moveTo>
                  <a:pt x="2598180" y="3886912"/>
                </a:moveTo>
                <a:cubicBezTo>
                  <a:pt x="2482282" y="3906233"/>
                  <a:pt x="2251667" y="3954489"/>
                  <a:pt x="2134559" y="3964187"/>
                </a:cubicBezTo>
                <a:cubicBezTo>
                  <a:pt x="2035431" y="3972396"/>
                  <a:pt x="1941888" y="3915652"/>
                  <a:pt x="1884865" y="3834198"/>
                </a:cubicBezTo>
                <a:cubicBezTo>
                  <a:pt x="1827693" y="3752754"/>
                  <a:pt x="1813993" y="3648526"/>
                  <a:pt x="1847935" y="3555020"/>
                </a:cubicBezTo>
                <a:lnTo>
                  <a:pt x="2309063" y="2287033"/>
                </a:lnTo>
                <a:lnTo>
                  <a:pt x="1829619" y="2287033"/>
                </a:lnTo>
                <a:cubicBezTo>
                  <a:pt x="1829210" y="2022820"/>
                  <a:pt x="2027390" y="1828549"/>
                  <a:pt x="2280863" y="1753991"/>
                </a:cubicBezTo>
                <a:cubicBezTo>
                  <a:pt x="2401824" y="1718402"/>
                  <a:pt x="2627190" y="1669699"/>
                  <a:pt x="2744429" y="1677163"/>
                </a:cubicBezTo>
                <a:cubicBezTo>
                  <a:pt x="2814667" y="1681630"/>
                  <a:pt x="2937100" y="1725699"/>
                  <a:pt x="2994123" y="1807152"/>
                </a:cubicBezTo>
                <a:cubicBezTo>
                  <a:pt x="3051295" y="1888597"/>
                  <a:pt x="3064994" y="1992824"/>
                  <a:pt x="3031052" y="2086331"/>
                </a:cubicBezTo>
                <a:lnTo>
                  <a:pt x="2569925" y="3354317"/>
                </a:lnTo>
                <a:lnTo>
                  <a:pt x="3049219" y="3354317"/>
                </a:lnTo>
                <a:cubicBezTo>
                  <a:pt x="3049312" y="3618223"/>
                  <a:pt x="2858521" y="3843523"/>
                  <a:pt x="2598180" y="3886912"/>
                </a:cubicBezTo>
                <a:close/>
                <a:moveTo>
                  <a:pt x="2744429" y="1524689"/>
                </a:moveTo>
                <a:cubicBezTo>
                  <a:pt x="2576012" y="1524689"/>
                  <a:pt x="2439489" y="1388148"/>
                  <a:pt x="2439489" y="1219749"/>
                </a:cubicBezTo>
                <a:cubicBezTo>
                  <a:pt x="2439489" y="1051332"/>
                  <a:pt x="2576012" y="914810"/>
                  <a:pt x="2744429" y="914810"/>
                </a:cubicBezTo>
                <a:cubicBezTo>
                  <a:pt x="2912846" y="914810"/>
                  <a:pt x="3049368" y="1051332"/>
                  <a:pt x="3049368" y="1219749"/>
                </a:cubicBezTo>
                <a:cubicBezTo>
                  <a:pt x="3049368" y="1388157"/>
                  <a:pt x="2912855" y="1524689"/>
                  <a:pt x="2744429" y="1524689"/>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pic>
        <p:nvPicPr>
          <p:cNvPr id="5122" name="Picture 2">
            <a:extLst>
              <a:ext uri="{FF2B5EF4-FFF2-40B4-BE49-F238E27FC236}">
                <a16:creationId xmlns:a16="http://schemas.microsoft.com/office/drawing/2014/main" id="{B5A2C195-705D-4B38-9523-44DDEF23917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905500" y="2388098"/>
            <a:ext cx="1100306" cy="67143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48BE8F1E-206A-46A2-8CF7-32329E19FCBE}"/>
              </a:ext>
            </a:extLst>
          </p:cNvPr>
          <p:cNvSpPr txBox="1"/>
          <p:nvPr/>
        </p:nvSpPr>
        <p:spPr>
          <a:xfrm>
            <a:off x="5675187" y="3085277"/>
            <a:ext cx="1831878" cy="1169551"/>
          </a:xfrm>
          <a:prstGeom prst="rect">
            <a:avLst/>
          </a:prstGeom>
          <a:noFill/>
        </p:spPr>
        <p:txBody>
          <a:bodyPr wrap="square">
            <a:spAutoFit/>
          </a:bodyPr>
          <a:lstStyle/>
          <a:p>
            <a:r>
              <a:rPr lang="en-US" sz="1400" b="1" dirty="0">
                <a:latin typeface="Helvetica Neue" panose="02000503000000020004"/>
              </a:rPr>
              <a:t>Live Streaming eCommerce</a:t>
            </a:r>
            <a:r>
              <a:rPr lang="en-US" sz="1400" dirty="0">
                <a:latin typeface="Helvetica Neue" panose="02000503000000020004"/>
              </a:rPr>
              <a:t> drives revenue through </a:t>
            </a:r>
            <a:r>
              <a:rPr lang="en-US" sz="1400" b="1" dirty="0">
                <a:latin typeface="Helvetica Neue" panose="02000503000000020004"/>
              </a:rPr>
              <a:t>real-time </a:t>
            </a:r>
            <a:r>
              <a:rPr lang="en-US" sz="1400" dirty="0">
                <a:latin typeface="Helvetica Neue" panose="02000503000000020004"/>
              </a:rPr>
              <a:t>friction-free selling</a:t>
            </a:r>
          </a:p>
        </p:txBody>
      </p:sp>
      <p:grpSp>
        <p:nvGrpSpPr>
          <p:cNvPr id="4099" name="Group 4098">
            <a:extLst>
              <a:ext uri="{FF2B5EF4-FFF2-40B4-BE49-F238E27FC236}">
                <a16:creationId xmlns:a16="http://schemas.microsoft.com/office/drawing/2014/main" id="{F5DDE998-C4E4-40AA-A103-6F7CEE626AC3}"/>
              </a:ext>
            </a:extLst>
          </p:cNvPr>
          <p:cNvGrpSpPr/>
          <p:nvPr/>
        </p:nvGrpSpPr>
        <p:grpSpPr>
          <a:xfrm>
            <a:off x="777243" y="4830886"/>
            <a:ext cx="774498" cy="745734"/>
            <a:chOff x="4012268" y="4532445"/>
            <a:chExt cx="1016923" cy="979156"/>
          </a:xfrm>
        </p:grpSpPr>
        <p:grpSp>
          <p:nvGrpSpPr>
            <p:cNvPr id="8" name="Graphic 6" descr="Clock">
              <a:extLst>
                <a:ext uri="{FF2B5EF4-FFF2-40B4-BE49-F238E27FC236}">
                  <a16:creationId xmlns:a16="http://schemas.microsoft.com/office/drawing/2014/main" id="{D79785F3-69F7-41CE-B151-3BD31C0BAA04}"/>
                </a:ext>
              </a:extLst>
            </p:cNvPr>
            <p:cNvGrpSpPr/>
            <p:nvPr/>
          </p:nvGrpSpPr>
          <p:grpSpPr>
            <a:xfrm>
              <a:off x="4012268" y="4532445"/>
              <a:ext cx="568688" cy="568688"/>
              <a:chOff x="4012268" y="4532445"/>
              <a:chExt cx="568688" cy="568688"/>
            </a:xfrm>
          </p:grpSpPr>
          <p:sp>
            <p:nvSpPr>
              <p:cNvPr id="10" name="Freeform: Shape 9">
                <a:extLst>
                  <a:ext uri="{FF2B5EF4-FFF2-40B4-BE49-F238E27FC236}">
                    <a16:creationId xmlns:a16="http://schemas.microsoft.com/office/drawing/2014/main" id="{24D8D677-6E20-44E5-98A2-F0864424F125}"/>
                  </a:ext>
                </a:extLst>
              </p:cNvPr>
              <p:cNvSpPr/>
              <p:nvPr/>
            </p:nvSpPr>
            <p:spPr>
              <a:xfrm>
                <a:off x="4071506" y="4591683"/>
                <a:ext cx="450211" cy="450211"/>
              </a:xfrm>
              <a:custGeom>
                <a:avLst/>
                <a:gdLst>
                  <a:gd name="connsiteX0" fmla="*/ 225106 w 450211"/>
                  <a:gd name="connsiteY0" fmla="*/ 414668 h 450211"/>
                  <a:gd name="connsiteX1" fmla="*/ 35543 w 450211"/>
                  <a:gd name="connsiteY1" fmla="*/ 225106 h 450211"/>
                  <a:gd name="connsiteX2" fmla="*/ 225106 w 450211"/>
                  <a:gd name="connsiteY2" fmla="*/ 35543 h 450211"/>
                  <a:gd name="connsiteX3" fmla="*/ 414668 w 450211"/>
                  <a:gd name="connsiteY3" fmla="*/ 225106 h 450211"/>
                  <a:gd name="connsiteX4" fmla="*/ 225106 w 450211"/>
                  <a:gd name="connsiteY4" fmla="*/ 414668 h 450211"/>
                  <a:gd name="connsiteX5" fmla="*/ 225106 w 450211"/>
                  <a:gd name="connsiteY5" fmla="*/ 0 h 450211"/>
                  <a:gd name="connsiteX6" fmla="*/ 0 w 450211"/>
                  <a:gd name="connsiteY6" fmla="*/ 225106 h 450211"/>
                  <a:gd name="connsiteX7" fmla="*/ 225106 w 450211"/>
                  <a:gd name="connsiteY7" fmla="*/ 450211 h 450211"/>
                  <a:gd name="connsiteX8" fmla="*/ 450211 w 450211"/>
                  <a:gd name="connsiteY8" fmla="*/ 225106 h 450211"/>
                  <a:gd name="connsiteX9" fmla="*/ 225106 w 450211"/>
                  <a:gd name="connsiteY9" fmla="*/ 0 h 45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211" h="450211">
                    <a:moveTo>
                      <a:pt x="225106" y="414668"/>
                    </a:moveTo>
                    <a:cubicBezTo>
                      <a:pt x="120846" y="414668"/>
                      <a:pt x="35543" y="329365"/>
                      <a:pt x="35543" y="225106"/>
                    </a:cubicBezTo>
                    <a:cubicBezTo>
                      <a:pt x="35543" y="120846"/>
                      <a:pt x="120846" y="35543"/>
                      <a:pt x="225106" y="35543"/>
                    </a:cubicBezTo>
                    <a:cubicBezTo>
                      <a:pt x="329365" y="35543"/>
                      <a:pt x="414668" y="120846"/>
                      <a:pt x="414668" y="225106"/>
                    </a:cubicBezTo>
                    <a:cubicBezTo>
                      <a:pt x="414668" y="329365"/>
                      <a:pt x="329365" y="414668"/>
                      <a:pt x="225106" y="414668"/>
                    </a:cubicBezTo>
                    <a:close/>
                    <a:moveTo>
                      <a:pt x="225106" y="0"/>
                    </a:moveTo>
                    <a:cubicBezTo>
                      <a:pt x="100705" y="0"/>
                      <a:pt x="0" y="100705"/>
                      <a:pt x="0" y="225106"/>
                    </a:cubicBezTo>
                    <a:cubicBezTo>
                      <a:pt x="0" y="349506"/>
                      <a:pt x="100705" y="450211"/>
                      <a:pt x="225106" y="450211"/>
                    </a:cubicBezTo>
                    <a:cubicBezTo>
                      <a:pt x="349506" y="450211"/>
                      <a:pt x="450211" y="349506"/>
                      <a:pt x="450211" y="225106"/>
                    </a:cubicBezTo>
                    <a:cubicBezTo>
                      <a:pt x="450211" y="100705"/>
                      <a:pt x="349506" y="0"/>
                      <a:pt x="225106" y="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11" name="Freeform: Shape 10">
                <a:extLst>
                  <a:ext uri="{FF2B5EF4-FFF2-40B4-BE49-F238E27FC236}">
                    <a16:creationId xmlns:a16="http://schemas.microsoft.com/office/drawing/2014/main" id="{2CAF2A7B-2B36-485A-9BF0-A5D96B57584C}"/>
                  </a:ext>
                </a:extLst>
              </p:cNvPr>
              <p:cNvSpPr/>
              <p:nvPr/>
            </p:nvSpPr>
            <p:spPr>
              <a:xfrm>
                <a:off x="4284764" y="4698312"/>
                <a:ext cx="103667" cy="210296"/>
              </a:xfrm>
              <a:custGeom>
                <a:avLst/>
                <a:gdLst>
                  <a:gd name="connsiteX0" fmla="*/ 23695 w 103667"/>
                  <a:gd name="connsiteY0" fmla="*/ 0 h 210296"/>
                  <a:gd name="connsiteX1" fmla="*/ 0 w 103667"/>
                  <a:gd name="connsiteY1" fmla="*/ 0 h 210296"/>
                  <a:gd name="connsiteX2" fmla="*/ 0 w 103667"/>
                  <a:gd name="connsiteY2" fmla="*/ 118477 h 210296"/>
                  <a:gd name="connsiteX3" fmla="*/ 3554 w 103667"/>
                  <a:gd name="connsiteY3" fmla="*/ 126770 h 210296"/>
                  <a:gd name="connsiteX4" fmla="*/ 87080 w 103667"/>
                  <a:gd name="connsiteY4" fmla="*/ 210296 h 210296"/>
                  <a:gd name="connsiteX5" fmla="*/ 103667 w 103667"/>
                  <a:gd name="connsiteY5" fmla="*/ 193709 h 210296"/>
                  <a:gd name="connsiteX6" fmla="*/ 23695 w 103667"/>
                  <a:gd name="connsiteY6" fmla="*/ 113738 h 210296"/>
                  <a:gd name="connsiteX7" fmla="*/ 23695 w 103667"/>
                  <a:gd name="connsiteY7" fmla="*/ 0 h 21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67" h="210296">
                    <a:moveTo>
                      <a:pt x="23695" y="0"/>
                    </a:moveTo>
                    <a:lnTo>
                      <a:pt x="0" y="0"/>
                    </a:lnTo>
                    <a:lnTo>
                      <a:pt x="0" y="118477"/>
                    </a:lnTo>
                    <a:cubicBezTo>
                      <a:pt x="0" y="122031"/>
                      <a:pt x="1185" y="124993"/>
                      <a:pt x="3554" y="126770"/>
                    </a:cubicBezTo>
                    <a:lnTo>
                      <a:pt x="87080" y="210296"/>
                    </a:lnTo>
                    <a:lnTo>
                      <a:pt x="103667" y="193709"/>
                    </a:lnTo>
                    <a:lnTo>
                      <a:pt x="23695" y="113738"/>
                    </a:lnTo>
                    <a:lnTo>
                      <a:pt x="23695" y="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16" name="Freeform: Shape 15">
                <a:extLst>
                  <a:ext uri="{FF2B5EF4-FFF2-40B4-BE49-F238E27FC236}">
                    <a16:creationId xmlns:a16="http://schemas.microsoft.com/office/drawing/2014/main" id="{3969DAA6-82BA-4D0B-826B-0408F3614699}"/>
                  </a:ext>
                </a:extLst>
              </p:cNvPr>
              <p:cNvSpPr/>
              <p:nvPr/>
            </p:nvSpPr>
            <p:spPr>
              <a:xfrm>
                <a:off x="4284764" y="4650921"/>
                <a:ext cx="23695" cy="23695"/>
              </a:xfrm>
              <a:custGeom>
                <a:avLst/>
                <a:gdLst>
                  <a:gd name="connsiteX0" fmla="*/ 23695 w 23695"/>
                  <a:gd name="connsiteY0" fmla="*/ 11848 h 23695"/>
                  <a:gd name="connsiteX1" fmla="*/ 11848 w 23695"/>
                  <a:gd name="connsiteY1" fmla="*/ 23695 h 23695"/>
                  <a:gd name="connsiteX2" fmla="*/ 0 w 23695"/>
                  <a:gd name="connsiteY2" fmla="*/ 11848 h 23695"/>
                  <a:gd name="connsiteX3" fmla="*/ 11848 w 23695"/>
                  <a:gd name="connsiteY3" fmla="*/ 0 h 23695"/>
                  <a:gd name="connsiteX4" fmla="*/ 23695 w 23695"/>
                  <a:gd name="connsiteY4" fmla="*/ 11848 h 2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5" h="23695">
                    <a:moveTo>
                      <a:pt x="23695" y="11848"/>
                    </a:moveTo>
                    <a:cubicBezTo>
                      <a:pt x="23695" y="18391"/>
                      <a:pt x="18391" y="23695"/>
                      <a:pt x="11848" y="23695"/>
                    </a:cubicBezTo>
                    <a:cubicBezTo>
                      <a:pt x="5304" y="23695"/>
                      <a:pt x="0" y="18391"/>
                      <a:pt x="0" y="11848"/>
                    </a:cubicBezTo>
                    <a:cubicBezTo>
                      <a:pt x="0" y="5304"/>
                      <a:pt x="5304" y="0"/>
                      <a:pt x="11848" y="0"/>
                    </a:cubicBezTo>
                    <a:cubicBezTo>
                      <a:pt x="18391" y="0"/>
                      <a:pt x="23695" y="5304"/>
                      <a:pt x="23695" y="11848"/>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17" name="Freeform: Shape 16">
                <a:extLst>
                  <a:ext uri="{FF2B5EF4-FFF2-40B4-BE49-F238E27FC236}">
                    <a16:creationId xmlns:a16="http://schemas.microsoft.com/office/drawing/2014/main" id="{9D97F08C-8375-466E-BFA1-5AE637E014DF}"/>
                  </a:ext>
                </a:extLst>
              </p:cNvPr>
              <p:cNvSpPr/>
              <p:nvPr/>
            </p:nvSpPr>
            <p:spPr>
              <a:xfrm>
                <a:off x="4284764" y="4958961"/>
                <a:ext cx="23695" cy="23695"/>
              </a:xfrm>
              <a:custGeom>
                <a:avLst/>
                <a:gdLst>
                  <a:gd name="connsiteX0" fmla="*/ 23695 w 23695"/>
                  <a:gd name="connsiteY0" fmla="*/ 11848 h 23695"/>
                  <a:gd name="connsiteX1" fmla="*/ 11848 w 23695"/>
                  <a:gd name="connsiteY1" fmla="*/ 23695 h 23695"/>
                  <a:gd name="connsiteX2" fmla="*/ 0 w 23695"/>
                  <a:gd name="connsiteY2" fmla="*/ 11848 h 23695"/>
                  <a:gd name="connsiteX3" fmla="*/ 11848 w 23695"/>
                  <a:gd name="connsiteY3" fmla="*/ 0 h 23695"/>
                  <a:gd name="connsiteX4" fmla="*/ 23695 w 23695"/>
                  <a:gd name="connsiteY4" fmla="*/ 11848 h 2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5" h="23695">
                    <a:moveTo>
                      <a:pt x="23695" y="11848"/>
                    </a:moveTo>
                    <a:cubicBezTo>
                      <a:pt x="23695" y="18391"/>
                      <a:pt x="18391" y="23695"/>
                      <a:pt x="11848" y="23695"/>
                    </a:cubicBezTo>
                    <a:cubicBezTo>
                      <a:pt x="5304" y="23695"/>
                      <a:pt x="0" y="18391"/>
                      <a:pt x="0" y="11848"/>
                    </a:cubicBezTo>
                    <a:cubicBezTo>
                      <a:pt x="0" y="5304"/>
                      <a:pt x="5304" y="0"/>
                      <a:pt x="11848" y="0"/>
                    </a:cubicBezTo>
                    <a:cubicBezTo>
                      <a:pt x="18391" y="0"/>
                      <a:pt x="23695" y="5304"/>
                      <a:pt x="23695" y="11848"/>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22" name="Freeform: Shape 21">
                <a:extLst>
                  <a:ext uri="{FF2B5EF4-FFF2-40B4-BE49-F238E27FC236}">
                    <a16:creationId xmlns:a16="http://schemas.microsoft.com/office/drawing/2014/main" id="{47FC4C3B-6217-41BA-91F6-5153CC24674C}"/>
                  </a:ext>
                </a:extLst>
              </p:cNvPr>
              <p:cNvSpPr/>
              <p:nvPr/>
            </p:nvSpPr>
            <p:spPr>
              <a:xfrm>
                <a:off x="4130744" y="4804941"/>
                <a:ext cx="23695" cy="23695"/>
              </a:xfrm>
              <a:custGeom>
                <a:avLst/>
                <a:gdLst>
                  <a:gd name="connsiteX0" fmla="*/ 23695 w 23695"/>
                  <a:gd name="connsiteY0" fmla="*/ 11848 h 23695"/>
                  <a:gd name="connsiteX1" fmla="*/ 11848 w 23695"/>
                  <a:gd name="connsiteY1" fmla="*/ 23695 h 23695"/>
                  <a:gd name="connsiteX2" fmla="*/ 0 w 23695"/>
                  <a:gd name="connsiteY2" fmla="*/ 11848 h 23695"/>
                  <a:gd name="connsiteX3" fmla="*/ 11848 w 23695"/>
                  <a:gd name="connsiteY3" fmla="*/ 0 h 23695"/>
                  <a:gd name="connsiteX4" fmla="*/ 23695 w 23695"/>
                  <a:gd name="connsiteY4" fmla="*/ 11848 h 2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5" h="23695">
                    <a:moveTo>
                      <a:pt x="23695" y="11848"/>
                    </a:moveTo>
                    <a:cubicBezTo>
                      <a:pt x="23695" y="18391"/>
                      <a:pt x="18391" y="23695"/>
                      <a:pt x="11848" y="23695"/>
                    </a:cubicBezTo>
                    <a:cubicBezTo>
                      <a:pt x="5304" y="23695"/>
                      <a:pt x="0" y="18391"/>
                      <a:pt x="0" y="11848"/>
                    </a:cubicBezTo>
                    <a:cubicBezTo>
                      <a:pt x="0" y="5304"/>
                      <a:pt x="5304" y="0"/>
                      <a:pt x="11848" y="0"/>
                    </a:cubicBezTo>
                    <a:cubicBezTo>
                      <a:pt x="18391" y="0"/>
                      <a:pt x="23695" y="5304"/>
                      <a:pt x="23695" y="11848"/>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23" name="Freeform: Shape 22">
                <a:extLst>
                  <a:ext uri="{FF2B5EF4-FFF2-40B4-BE49-F238E27FC236}">
                    <a16:creationId xmlns:a16="http://schemas.microsoft.com/office/drawing/2014/main" id="{045FF50F-C3F1-4C62-B92B-ADEDECDCA6BC}"/>
                  </a:ext>
                </a:extLst>
              </p:cNvPr>
              <p:cNvSpPr/>
              <p:nvPr/>
            </p:nvSpPr>
            <p:spPr>
              <a:xfrm>
                <a:off x="4438784" y="4804941"/>
                <a:ext cx="23695" cy="23695"/>
              </a:xfrm>
              <a:custGeom>
                <a:avLst/>
                <a:gdLst>
                  <a:gd name="connsiteX0" fmla="*/ 23695 w 23695"/>
                  <a:gd name="connsiteY0" fmla="*/ 11848 h 23695"/>
                  <a:gd name="connsiteX1" fmla="*/ 11848 w 23695"/>
                  <a:gd name="connsiteY1" fmla="*/ 23695 h 23695"/>
                  <a:gd name="connsiteX2" fmla="*/ 0 w 23695"/>
                  <a:gd name="connsiteY2" fmla="*/ 11848 h 23695"/>
                  <a:gd name="connsiteX3" fmla="*/ 11848 w 23695"/>
                  <a:gd name="connsiteY3" fmla="*/ 0 h 23695"/>
                  <a:gd name="connsiteX4" fmla="*/ 23695 w 23695"/>
                  <a:gd name="connsiteY4" fmla="*/ 11848 h 2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5" h="23695">
                    <a:moveTo>
                      <a:pt x="23695" y="11848"/>
                    </a:moveTo>
                    <a:cubicBezTo>
                      <a:pt x="23695" y="18391"/>
                      <a:pt x="18391" y="23695"/>
                      <a:pt x="11848" y="23695"/>
                    </a:cubicBezTo>
                    <a:cubicBezTo>
                      <a:pt x="5304" y="23695"/>
                      <a:pt x="0" y="18391"/>
                      <a:pt x="0" y="11848"/>
                    </a:cubicBezTo>
                    <a:cubicBezTo>
                      <a:pt x="0" y="5304"/>
                      <a:pt x="5304" y="0"/>
                      <a:pt x="11848" y="0"/>
                    </a:cubicBezTo>
                    <a:cubicBezTo>
                      <a:pt x="18391" y="0"/>
                      <a:pt x="23695" y="5304"/>
                      <a:pt x="23695" y="11848"/>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grpSp>
        <p:grpSp>
          <p:nvGrpSpPr>
            <p:cNvPr id="24" name="Graphic 2" descr="Database">
              <a:extLst>
                <a:ext uri="{FF2B5EF4-FFF2-40B4-BE49-F238E27FC236}">
                  <a16:creationId xmlns:a16="http://schemas.microsoft.com/office/drawing/2014/main" id="{35ACB74C-493C-4398-B738-EAA1A40C9B68}"/>
                </a:ext>
              </a:extLst>
            </p:cNvPr>
            <p:cNvGrpSpPr/>
            <p:nvPr/>
          </p:nvGrpSpPr>
          <p:grpSpPr>
            <a:xfrm>
              <a:off x="4495791" y="4787701"/>
              <a:ext cx="533400" cy="723900"/>
              <a:chOff x="4495791" y="4787701"/>
              <a:chExt cx="533400" cy="723900"/>
            </a:xfrm>
            <a:solidFill>
              <a:srgbClr val="000000"/>
            </a:solidFill>
          </p:grpSpPr>
          <p:sp>
            <p:nvSpPr>
              <p:cNvPr id="29" name="Freeform: Shape 28">
                <a:extLst>
                  <a:ext uri="{FF2B5EF4-FFF2-40B4-BE49-F238E27FC236}">
                    <a16:creationId xmlns:a16="http://schemas.microsoft.com/office/drawing/2014/main" id="{9E9702CB-33AA-4508-85A4-BFF391ED226A}"/>
                  </a:ext>
                </a:extLst>
              </p:cNvPr>
              <p:cNvSpPr/>
              <p:nvPr/>
            </p:nvSpPr>
            <p:spPr>
              <a:xfrm>
                <a:off x="4495791" y="4787701"/>
                <a:ext cx="533400" cy="152400"/>
              </a:xfrm>
              <a:custGeom>
                <a:avLst/>
                <a:gdLst>
                  <a:gd name="connsiteX0" fmla="*/ 533400 w 533400"/>
                  <a:gd name="connsiteY0" fmla="*/ 76200 h 152400"/>
                  <a:gd name="connsiteX1" fmla="*/ 266700 w 533400"/>
                  <a:gd name="connsiteY1" fmla="*/ 152400 h 152400"/>
                  <a:gd name="connsiteX2" fmla="*/ 0 w 533400"/>
                  <a:gd name="connsiteY2" fmla="*/ 76200 h 152400"/>
                  <a:gd name="connsiteX3" fmla="*/ 266700 w 533400"/>
                  <a:gd name="connsiteY3" fmla="*/ 0 h 152400"/>
                  <a:gd name="connsiteX4" fmla="*/ 533400 w 533400"/>
                  <a:gd name="connsiteY4" fmla="*/ 762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152400">
                    <a:moveTo>
                      <a:pt x="533400" y="76200"/>
                    </a:moveTo>
                    <a:cubicBezTo>
                      <a:pt x="533400" y="118284"/>
                      <a:pt x="413994" y="152400"/>
                      <a:pt x="266700" y="152400"/>
                    </a:cubicBezTo>
                    <a:cubicBezTo>
                      <a:pt x="119406" y="152400"/>
                      <a:pt x="0" y="118284"/>
                      <a:pt x="0" y="76200"/>
                    </a:cubicBezTo>
                    <a:cubicBezTo>
                      <a:pt x="0" y="34116"/>
                      <a:pt x="119406" y="0"/>
                      <a:pt x="266700" y="0"/>
                    </a:cubicBezTo>
                    <a:cubicBezTo>
                      <a:pt x="413994" y="0"/>
                      <a:pt x="533400" y="34116"/>
                      <a:pt x="533400" y="762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31" name="Freeform: Shape 30">
                <a:extLst>
                  <a:ext uri="{FF2B5EF4-FFF2-40B4-BE49-F238E27FC236}">
                    <a16:creationId xmlns:a16="http://schemas.microsoft.com/office/drawing/2014/main" id="{E0E5F877-CF5B-4029-9797-2AF76B2E65EE}"/>
                  </a:ext>
                </a:extLst>
              </p:cNvPr>
              <p:cNvSpPr/>
              <p:nvPr/>
            </p:nvSpPr>
            <p:spPr>
              <a:xfrm>
                <a:off x="4495791" y="4902001"/>
                <a:ext cx="533400" cy="228600"/>
              </a:xfrm>
              <a:custGeom>
                <a:avLst/>
                <a:gdLst>
                  <a:gd name="connsiteX0" fmla="*/ 457200 w 533400"/>
                  <a:gd name="connsiteY0" fmla="*/ 152400 h 228600"/>
                  <a:gd name="connsiteX1" fmla="*/ 438150 w 533400"/>
                  <a:gd name="connsiteY1" fmla="*/ 133350 h 228600"/>
                  <a:gd name="connsiteX2" fmla="*/ 457200 w 533400"/>
                  <a:gd name="connsiteY2" fmla="*/ 114300 h 228600"/>
                  <a:gd name="connsiteX3" fmla="*/ 476250 w 533400"/>
                  <a:gd name="connsiteY3" fmla="*/ 133350 h 228600"/>
                  <a:gd name="connsiteX4" fmla="*/ 457200 w 533400"/>
                  <a:gd name="connsiteY4" fmla="*/ 152400 h 228600"/>
                  <a:gd name="connsiteX5" fmla="*/ 266700 w 533400"/>
                  <a:gd name="connsiteY5" fmla="*/ 76200 h 228600"/>
                  <a:gd name="connsiteX6" fmla="*/ 0 w 533400"/>
                  <a:gd name="connsiteY6" fmla="*/ 0 h 228600"/>
                  <a:gd name="connsiteX7" fmla="*/ 0 w 533400"/>
                  <a:gd name="connsiteY7" fmla="*/ 152400 h 228600"/>
                  <a:gd name="connsiteX8" fmla="*/ 266700 w 533400"/>
                  <a:gd name="connsiteY8" fmla="*/ 228600 h 228600"/>
                  <a:gd name="connsiteX9" fmla="*/ 533400 w 533400"/>
                  <a:gd name="connsiteY9" fmla="*/ 152400 h 228600"/>
                  <a:gd name="connsiteX10" fmla="*/ 533400 w 533400"/>
                  <a:gd name="connsiteY10" fmla="*/ 0 h 228600"/>
                  <a:gd name="connsiteX11" fmla="*/ 266700 w 533400"/>
                  <a:gd name="connsiteY11" fmla="*/ 762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 h="228600">
                    <a:moveTo>
                      <a:pt x="457200" y="152400"/>
                    </a:moveTo>
                    <a:cubicBezTo>
                      <a:pt x="445770" y="152400"/>
                      <a:pt x="438150" y="144780"/>
                      <a:pt x="438150" y="133350"/>
                    </a:cubicBezTo>
                    <a:cubicBezTo>
                      <a:pt x="438150" y="121920"/>
                      <a:pt x="445770" y="114300"/>
                      <a:pt x="457200" y="114300"/>
                    </a:cubicBezTo>
                    <a:cubicBezTo>
                      <a:pt x="468630" y="114300"/>
                      <a:pt x="476250" y="121920"/>
                      <a:pt x="476250" y="133350"/>
                    </a:cubicBezTo>
                    <a:cubicBezTo>
                      <a:pt x="476250" y="144780"/>
                      <a:pt x="468630" y="152400"/>
                      <a:pt x="457200" y="152400"/>
                    </a:cubicBezTo>
                    <a:close/>
                    <a:moveTo>
                      <a:pt x="266700" y="76200"/>
                    </a:moveTo>
                    <a:cubicBezTo>
                      <a:pt x="120015" y="76200"/>
                      <a:pt x="0" y="41910"/>
                      <a:pt x="0" y="0"/>
                    </a:cubicBezTo>
                    <a:lnTo>
                      <a:pt x="0" y="152400"/>
                    </a:lnTo>
                    <a:cubicBezTo>
                      <a:pt x="0" y="194310"/>
                      <a:pt x="120015" y="228600"/>
                      <a:pt x="266700" y="228600"/>
                    </a:cubicBezTo>
                    <a:cubicBezTo>
                      <a:pt x="413385" y="228600"/>
                      <a:pt x="533400" y="194310"/>
                      <a:pt x="533400" y="152400"/>
                    </a:cubicBezTo>
                    <a:lnTo>
                      <a:pt x="533400" y="0"/>
                    </a:lnTo>
                    <a:cubicBezTo>
                      <a:pt x="533400" y="41910"/>
                      <a:pt x="413385" y="76200"/>
                      <a:pt x="266700" y="762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4097" name="Freeform: Shape 4096">
                <a:extLst>
                  <a:ext uri="{FF2B5EF4-FFF2-40B4-BE49-F238E27FC236}">
                    <a16:creationId xmlns:a16="http://schemas.microsoft.com/office/drawing/2014/main" id="{9FC0DED7-1B84-47D4-8013-474C31F660A7}"/>
                  </a:ext>
                </a:extLst>
              </p:cNvPr>
              <p:cNvSpPr/>
              <p:nvPr/>
            </p:nvSpPr>
            <p:spPr>
              <a:xfrm>
                <a:off x="4495791" y="5092501"/>
                <a:ext cx="533400" cy="228600"/>
              </a:xfrm>
              <a:custGeom>
                <a:avLst/>
                <a:gdLst>
                  <a:gd name="connsiteX0" fmla="*/ 457200 w 533400"/>
                  <a:gd name="connsiteY0" fmla="*/ 152400 h 228600"/>
                  <a:gd name="connsiteX1" fmla="*/ 438150 w 533400"/>
                  <a:gd name="connsiteY1" fmla="*/ 133350 h 228600"/>
                  <a:gd name="connsiteX2" fmla="*/ 457200 w 533400"/>
                  <a:gd name="connsiteY2" fmla="*/ 114300 h 228600"/>
                  <a:gd name="connsiteX3" fmla="*/ 476250 w 533400"/>
                  <a:gd name="connsiteY3" fmla="*/ 133350 h 228600"/>
                  <a:gd name="connsiteX4" fmla="*/ 457200 w 533400"/>
                  <a:gd name="connsiteY4" fmla="*/ 152400 h 228600"/>
                  <a:gd name="connsiteX5" fmla="*/ 266700 w 533400"/>
                  <a:gd name="connsiteY5" fmla="*/ 76200 h 228600"/>
                  <a:gd name="connsiteX6" fmla="*/ 0 w 533400"/>
                  <a:gd name="connsiteY6" fmla="*/ 0 h 228600"/>
                  <a:gd name="connsiteX7" fmla="*/ 0 w 533400"/>
                  <a:gd name="connsiteY7" fmla="*/ 152400 h 228600"/>
                  <a:gd name="connsiteX8" fmla="*/ 266700 w 533400"/>
                  <a:gd name="connsiteY8" fmla="*/ 228600 h 228600"/>
                  <a:gd name="connsiteX9" fmla="*/ 533400 w 533400"/>
                  <a:gd name="connsiteY9" fmla="*/ 152400 h 228600"/>
                  <a:gd name="connsiteX10" fmla="*/ 533400 w 533400"/>
                  <a:gd name="connsiteY10" fmla="*/ 0 h 228600"/>
                  <a:gd name="connsiteX11" fmla="*/ 266700 w 533400"/>
                  <a:gd name="connsiteY11" fmla="*/ 762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 h="228600">
                    <a:moveTo>
                      <a:pt x="457200" y="152400"/>
                    </a:moveTo>
                    <a:cubicBezTo>
                      <a:pt x="445770" y="152400"/>
                      <a:pt x="438150" y="144780"/>
                      <a:pt x="438150" y="133350"/>
                    </a:cubicBezTo>
                    <a:cubicBezTo>
                      <a:pt x="438150" y="121920"/>
                      <a:pt x="445770" y="114300"/>
                      <a:pt x="457200" y="114300"/>
                    </a:cubicBezTo>
                    <a:cubicBezTo>
                      <a:pt x="468630" y="114300"/>
                      <a:pt x="476250" y="121920"/>
                      <a:pt x="476250" y="133350"/>
                    </a:cubicBezTo>
                    <a:cubicBezTo>
                      <a:pt x="476250" y="144780"/>
                      <a:pt x="468630" y="152400"/>
                      <a:pt x="457200" y="152400"/>
                    </a:cubicBezTo>
                    <a:close/>
                    <a:moveTo>
                      <a:pt x="266700" y="76200"/>
                    </a:moveTo>
                    <a:cubicBezTo>
                      <a:pt x="120015" y="76200"/>
                      <a:pt x="0" y="41910"/>
                      <a:pt x="0" y="0"/>
                    </a:cubicBezTo>
                    <a:lnTo>
                      <a:pt x="0" y="152400"/>
                    </a:lnTo>
                    <a:cubicBezTo>
                      <a:pt x="0" y="194310"/>
                      <a:pt x="120015" y="228600"/>
                      <a:pt x="266700" y="228600"/>
                    </a:cubicBezTo>
                    <a:cubicBezTo>
                      <a:pt x="413385" y="228600"/>
                      <a:pt x="533400" y="194310"/>
                      <a:pt x="533400" y="152400"/>
                    </a:cubicBezTo>
                    <a:lnTo>
                      <a:pt x="533400" y="0"/>
                    </a:lnTo>
                    <a:cubicBezTo>
                      <a:pt x="533400" y="41910"/>
                      <a:pt x="413385" y="76200"/>
                      <a:pt x="266700" y="762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4098" name="Freeform: Shape 4097">
                <a:extLst>
                  <a:ext uri="{FF2B5EF4-FFF2-40B4-BE49-F238E27FC236}">
                    <a16:creationId xmlns:a16="http://schemas.microsoft.com/office/drawing/2014/main" id="{961CFE0D-197F-487E-A7E3-F0046BCD7759}"/>
                  </a:ext>
                </a:extLst>
              </p:cNvPr>
              <p:cNvSpPr/>
              <p:nvPr/>
            </p:nvSpPr>
            <p:spPr>
              <a:xfrm>
                <a:off x="4495791" y="5283001"/>
                <a:ext cx="533400" cy="228600"/>
              </a:xfrm>
              <a:custGeom>
                <a:avLst/>
                <a:gdLst>
                  <a:gd name="connsiteX0" fmla="*/ 457200 w 533400"/>
                  <a:gd name="connsiteY0" fmla="*/ 152400 h 228600"/>
                  <a:gd name="connsiteX1" fmla="*/ 438150 w 533400"/>
                  <a:gd name="connsiteY1" fmla="*/ 133350 h 228600"/>
                  <a:gd name="connsiteX2" fmla="*/ 457200 w 533400"/>
                  <a:gd name="connsiteY2" fmla="*/ 114300 h 228600"/>
                  <a:gd name="connsiteX3" fmla="*/ 476250 w 533400"/>
                  <a:gd name="connsiteY3" fmla="*/ 133350 h 228600"/>
                  <a:gd name="connsiteX4" fmla="*/ 457200 w 533400"/>
                  <a:gd name="connsiteY4" fmla="*/ 152400 h 228600"/>
                  <a:gd name="connsiteX5" fmla="*/ 266700 w 533400"/>
                  <a:gd name="connsiteY5" fmla="*/ 76200 h 228600"/>
                  <a:gd name="connsiteX6" fmla="*/ 0 w 533400"/>
                  <a:gd name="connsiteY6" fmla="*/ 0 h 228600"/>
                  <a:gd name="connsiteX7" fmla="*/ 0 w 533400"/>
                  <a:gd name="connsiteY7" fmla="*/ 152400 h 228600"/>
                  <a:gd name="connsiteX8" fmla="*/ 266700 w 533400"/>
                  <a:gd name="connsiteY8" fmla="*/ 228600 h 228600"/>
                  <a:gd name="connsiteX9" fmla="*/ 533400 w 533400"/>
                  <a:gd name="connsiteY9" fmla="*/ 152400 h 228600"/>
                  <a:gd name="connsiteX10" fmla="*/ 533400 w 533400"/>
                  <a:gd name="connsiteY10" fmla="*/ 0 h 228600"/>
                  <a:gd name="connsiteX11" fmla="*/ 266700 w 533400"/>
                  <a:gd name="connsiteY11" fmla="*/ 762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 h="228600">
                    <a:moveTo>
                      <a:pt x="457200" y="152400"/>
                    </a:moveTo>
                    <a:cubicBezTo>
                      <a:pt x="445770" y="152400"/>
                      <a:pt x="438150" y="144780"/>
                      <a:pt x="438150" y="133350"/>
                    </a:cubicBezTo>
                    <a:cubicBezTo>
                      <a:pt x="438150" y="121920"/>
                      <a:pt x="445770" y="114300"/>
                      <a:pt x="457200" y="114300"/>
                    </a:cubicBezTo>
                    <a:cubicBezTo>
                      <a:pt x="468630" y="114300"/>
                      <a:pt x="476250" y="121920"/>
                      <a:pt x="476250" y="133350"/>
                    </a:cubicBezTo>
                    <a:cubicBezTo>
                      <a:pt x="476250" y="144780"/>
                      <a:pt x="468630" y="152400"/>
                      <a:pt x="457200" y="152400"/>
                    </a:cubicBezTo>
                    <a:close/>
                    <a:moveTo>
                      <a:pt x="266700" y="76200"/>
                    </a:moveTo>
                    <a:cubicBezTo>
                      <a:pt x="120015" y="76200"/>
                      <a:pt x="0" y="41910"/>
                      <a:pt x="0" y="0"/>
                    </a:cubicBezTo>
                    <a:lnTo>
                      <a:pt x="0" y="152400"/>
                    </a:lnTo>
                    <a:cubicBezTo>
                      <a:pt x="0" y="194310"/>
                      <a:pt x="120015" y="228600"/>
                      <a:pt x="266700" y="228600"/>
                    </a:cubicBezTo>
                    <a:cubicBezTo>
                      <a:pt x="413385" y="228600"/>
                      <a:pt x="533400" y="194310"/>
                      <a:pt x="533400" y="152400"/>
                    </a:cubicBezTo>
                    <a:lnTo>
                      <a:pt x="533400" y="0"/>
                    </a:lnTo>
                    <a:cubicBezTo>
                      <a:pt x="533400" y="41910"/>
                      <a:pt x="413385" y="76200"/>
                      <a:pt x="266700" y="762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grpSp>
      </p:grpSp>
      <p:sp>
        <p:nvSpPr>
          <p:cNvPr id="37" name="TextBox 36">
            <a:extLst>
              <a:ext uri="{FF2B5EF4-FFF2-40B4-BE49-F238E27FC236}">
                <a16:creationId xmlns:a16="http://schemas.microsoft.com/office/drawing/2014/main" id="{1DA45FCA-CD5E-4EFD-AE99-A8C4F9B62E25}"/>
              </a:ext>
            </a:extLst>
          </p:cNvPr>
          <p:cNvSpPr txBox="1"/>
          <p:nvPr/>
        </p:nvSpPr>
        <p:spPr>
          <a:xfrm>
            <a:off x="286936" y="5591791"/>
            <a:ext cx="2305897" cy="738664"/>
          </a:xfrm>
          <a:prstGeom prst="rect">
            <a:avLst/>
          </a:prstGeom>
          <a:noFill/>
        </p:spPr>
        <p:txBody>
          <a:bodyPr wrap="square">
            <a:spAutoFit/>
          </a:bodyPr>
          <a:lstStyle/>
          <a:p>
            <a:r>
              <a:rPr lang="en-US" sz="1400" dirty="0">
                <a:latin typeface="Helvetica Neue" panose="02000503000000020004"/>
              </a:rPr>
              <a:t>provides </a:t>
            </a:r>
            <a:r>
              <a:rPr lang="en-US" sz="1400" b="1" dirty="0">
                <a:latin typeface="Helvetica Neue" panose="02000503000000020004"/>
              </a:rPr>
              <a:t>real-time viewer engagement data </a:t>
            </a:r>
            <a:r>
              <a:rPr lang="en-US" sz="1400" dirty="0">
                <a:latin typeface="Helvetica Neue" panose="02000503000000020004"/>
              </a:rPr>
              <a:t>and interaction analytics </a:t>
            </a:r>
          </a:p>
        </p:txBody>
      </p:sp>
      <p:pic>
        <p:nvPicPr>
          <p:cNvPr id="6146" name="Picture 2">
            <a:extLst>
              <a:ext uri="{FF2B5EF4-FFF2-40B4-BE49-F238E27FC236}">
                <a16:creationId xmlns:a16="http://schemas.microsoft.com/office/drawing/2014/main" id="{0BC76D53-D233-4850-9DA4-050F9CAB3B4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633925" y="4870925"/>
            <a:ext cx="885538" cy="731531"/>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A040E79C-0163-4180-B0C4-2570123CE835}"/>
              </a:ext>
            </a:extLst>
          </p:cNvPr>
          <p:cNvSpPr txBox="1"/>
          <p:nvPr/>
        </p:nvSpPr>
        <p:spPr>
          <a:xfrm>
            <a:off x="2748349" y="5572658"/>
            <a:ext cx="2466340" cy="738664"/>
          </a:xfrm>
          <a:prstGeom prst="rect">
            <a:avLst/>
          </a:prstGeom>
          <a:noFill/>
        </p:spPr>
        <p:txBody>
          <a:bodyPr wrap="square">
            <a:spAutoFit/>
          </a:bodyPr>
          <a:lstStyle/>
          <a:p>
            <a:r>
              <a:rPr lang="en-US" sz="1400" dirty="0">
                <a:latin typeface="Helvetica Neue" panose="02000503000000020004"/>
              </a:rPr>
              <a:t>entirely </a:t>
            </a:r>
            <a:r>
              <a:rPr lang="en-US" sz="1400" b="1" dirty="0">
                <a:latin typeface="Helvetica Neue" panose="02000503000000020004"/>
              </a:rPr>
              <a:t>browser-based, </a:t>
            </a:r>
            <a:r>
              <a:rPr lang="en-US" sz="1400" dirty="0">
                <a:latin typeface="Helvetica Neue" panose="02000503000000020004"/>
              </a:rPr>
              <a:t>works on all devices – no software download required</a:t>
            </a:r>
          </a:p>
        </p:txBody>
      </p:sp>
      <p:sp>
        <p:nvSpPr>
          <p:cNvPr id="36" name="TextBox 35">
            <a:extLst>
              <a:ext uri="{FF2B5EF4-FFF2-40B4-BE49-F238E27FC236}">
                <a16:creationId xmlns:a16="http://schemas.microsoft.com/office/drawing/2014/main" id="{2462F4A9-47A6-49A2-B3BC-7331B29218C7}"/>
              </a:ext>
            </a:extLst>
          </p:cNvPr>
          <p:cNvSpPr txBox="1"/>
          <p:nvPr/>
        </p:nvSpPr>
        <p:spPr>
          <a:xfrm>
            <a:off x="5619438" y="5572658"/>
            <a:ext cx="1935325" cy="523220"/>
          </a:xfrm>
          <a:prstGeom prst="rect">
            <a:avLst/>
          </a:prstGeom>
          <a:noFill/>
        </p:spPr>
        <p:txBody>
          <a:bodyPr wrap="square">
            <a:spAutoFit/>
          </a:bodyPr>
          <a:lstStyle/>
          <a:p>
            <a:r>
              <a:rPr lang="en-US" sz="1400" dirty="0">
                <a:latin typeface="Helvetica Neue" panose="02000503000000020004"/>
              </a:rPr>
              <a:t>secured through </a:t>
            </a:r>
            <a:r>
              <a:rPr lang="en-US" sz="1400" b="1" dirty="0">
                <a:latin typeface="Helvetica Neue" panose="02000503000000020004"/>
              </a:rPr>
              <a:t>end-to-end encryption </a:t>
            </a:r>
          </a:p>
        </p:txBody>
      </p:sp>
      <p:grpSp>
        <p:nvGrpSpPr>
          <p:cNvPr id="6" name="Graphic 2">
            <a:extLst>
              <a:ext uri="{FF2B5EF4-FFF2-40B4-BE49-F238E27FC236}">
                <a16:creationId xmlns:a16="http://schemas.microsoft.com/office/drawing/2014/main" id="{691206CC-A3FB-4445-B242-AF2BBAC9C516}"/>
              </a:ext>
            </a:extLst>
          </p:cNvPr>
          <p:cNvGrpSpPr/>
          <p:nvPr/>
        </p:nvGrpSpPr>
        <p:grpSpPr>
          <a:xfrm>
            <a:off x="6155389" y="4864055"/>
            <a:ext cx="625990" cy="625990"/>
            <a:chOff x="3819525" y="1152525"/>
            <a:chExt cx="4552950" cy="4552950"/>
          </a:xfrm>
        </p:grpSpPr>
        <p:sp>
          <p:nvSpPr>
            <p:cNvPr id="7" name="Freeform: Shape 6">
              <a:extLst>
                <a:ext uri="{FF2B5EF4-FFF2-40B4-BE49-F238E27FC236}">
                  <a16:creationId xmlns:a16="http://schemas.microsoft.com/office/drawing/2014/main" id="{6CDE2341-A609-438C-851B-C524046E74EF}"/>
                </a:ext>
              </a:extLst>
            </p:cNvPr>
            <p:cNvSpPr/>
            <p:nvPr/>
          </p:nvSpPr>
          <p:spPr>
            <a:xfrm>
              <a:off x="4307205" y="1152525"/>
              <a:ext cx="3576323" cy="4551683"/>
            </a:xfrm>
            <a:custGeom>
              <a:avLst/>
              <a:gdLst>
                <a:gd name="connsiteX0" fmla="*/ 3413760 w 3576323"/>
                <a:gd name="connsiteY0" fmla="*/ 1625603 h 4551683"/>
                <a:gd name="connsiteX1" fmla="*/ 3251197 w 3576323"/>
                <a:gd name="connsiteY1" fmla="*/ 1625603 h 4551683"/>
                <a:gd name="connsiteX2" fmla="*/ 3251197 w 3576323"/>
                <a:gd name="connsiteY2" fmla="*/ 1463040 h 4551683"/>
                <a:gd name="connsiteX3" fmla="*/ 1788157 w 3576323"/>
                <a:gd name="connsiteY3" fmla="*/ 0 h 4551683"/>
                <a:gd name="connsiteX4" fmla="*/ 325117 w 3576323"/>
                <a:gd name="connsiteY4" fmla="*/ 1463040 h 4551683"/>
                <a:gd name="connsiteX5" fmla="*/ 325117 w 3576323"/>
                <a:gd name="connsiteY5" fmla="*/ 1625603 h 4551683"/>
                <a:gd name="connsiteX6" fmla="*/ 162563 w 3576323"/>
                <a:gd name="connsiteY6" fmla="*/ 1625603 h 4551683"/>
                <a:gd name="connsiteX7" fmla="*/ 0 w 3576323"/>
                <a:gd name="connsiteY7" fmla="*/ 1788166 h 4551683"/>
                <a:gd name="connsiteX8" fmla="*/ 0 w 3576323"/>
                <a:gd name="connsiteY8" fmla="*/ 4389120 h 4551683"/>
                <a:gd name="connsiteX9" fmla="*/ 162563 w 3576323"/>
                <a:gd name="connsiteY9" fmla="*/ 4551683 h 4551683"/>
                <a:gd name="connsiteX10" fmla="*/ 3413760 w 3576323"/>
                <a:gd name="connsiteY10" fmla="*/ 4551683 h 4551683"/>
                <a:gd name="connsiteX11" fmla="*/ 3576323 w 3576323"/>
                <a:gd name="connsiteY11" fmla="*/ 4389120 h 4551683"/>
                <a:gd name="connsiteX12" fmla="*/ 3576323 w 3576323"/>
                <a:gd name="connsiteY12" fmla="*/ 1788157 h 4551683"/>
                <a:gd name="connsiteX13" fmla="*/ 3413760 w 3576323"/>
                <a:gd name="connsiteY13" fmla="*/ 1625603 h 4551683"/>
                <a:gd name="connsiteX14" fmla="*/ 650243 w 3576323"/>
                <a:gd name="connsiteY14" fmla="*/ 1463040 h 4551683"/>
                <a:gd name="connsiteX15" fmla="*/ 1788166 w 3576323"/>
                <a:gd name="connsiteY15" fmla="*/ 325117 h 4551683"/>
                <a:gd name="connsiteX16" fmla="*/ 2926080 w 3576323"/>
                <a:gd name="connsiteY16" fmla="*/ 1463040 h 4551683"/>
                <a:gd name="connsiteX17" fmla="*/ 2926080 w 3576323"/>
                <a:gd name="connsiteY17" fmla="*/ 1625603 h 4551683"/>
                <a:gd name="connsiteX18" fmla="*/ 650243 w 3576323"/>
                <a:gd name="connsiteY18" fmla="*/ 1625603 h 4551683"/>
                <a:gd name="connsiteX19" fmla="*/ 650243 w 3576323"/>
                <a:gd name="connsiteY19" fmla="*/ 1463040 h 4551683"/>
                <a:gd name="connsiteX20" fmla="*/ 3251197 w 3576323"/>
                <a:gd name="connsiteY20" fmla="*/ 4226557 h 4551683"/>
                <a:gd name="connsiteX21" fmla="*/ 325117 w 3576323"/>
                <a:gd name="connsiteY21" fmla="*/ 4226557 h 4551683"/>
                <a:gd name="connsiteX22" fmla="*/ 325117 w 3576323"/>
                <a:gd name="connsiteY22" fmla="*/ 1950720 h 4551683"/>
                <a:gd name="connsiteX23" fmla="*/ 3251197 w 3576323"/>
                <a:gd name="connsiteY23" fmla="*/ 1950720 h 4551683"/>
                <a:gd name="connsiteX24" fmla="*/ 3251197 w 3576323"/>
                <a:gd name="connsiteY24" fmla="*/ 4226557 h 455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76323" h="4551683">
                  <a:moveTo>
                    <a:pt x="3413760" y="1625603"/>
                  </a:moveTo>
                  <a:lnTo>
                    <a:pt x="3251197" y="1625603"/>
                  </a:lnTo>
                  <a:lnTo>
                    <a:pt x="3251197" y="1463040"/>
                  </a:lnTo>
                  <a:cubicBezTo>
                    <a:pt x="3250302" y="655396"/>
                    <a:pt x="2595801" y="895"/>
                    <a:pt x="1788157" y="0"/>
                  </a:cubicBezTo>
                  <a:cubicBezTo>
                    <a:pt x="980513" y="895"/>
                    <a:pt x="326012" y="655396"/>
                    <a:pt x="325117" y="1463040"/>
                  </a:cubicBezTo>
                  <a:lnTo>
                    <a:pt x="325117" y="1625603"/>
                  </a:lnTo>
                  <a:lnTo>
                    <a:pt x="162563" y="1625603"/>
                  </a:lnTo>
                  <a:cubicBezTo>
                    <a:pt x="72781" y="1625603"/>
                    <a:pt x="0" y="1698384"/>
                    <a:pt x="0" y="1788166"/>
                  </a:cubicBezTo>
                  <a:lnTo>
                    <a:pt x="0" y="4389120"/>
                  </a:lnTo>
                  <a:cubicBezTo>
                    <a:pt x="0" y="4478903"/>
                    <a:pt x="72781" y="4551683"/>
                    <a:pt x="162563" y="4551683"/>
                  </a:cubicBezTo>
                  <a:lnTo>
                    <a:pt x="3413760" y="4551683"/>
                  </a:lnTo>
                  <a:cubicBezTo>
                    <a:pt x="3503543" y="4551683"/>
                    <a:pt x="3576323" y="4478903"/>
                    <a:pt x="3576323" y="4389120"/>
                  </a:cubicBezTo>
                  <a:lnTo>
                    <a:pt x="3576323" y="1788157"/>
                  </a:lnTo>
                  <a:cubicBezTo>
                    <a:pt x="3576323" y="1698384"/>
                    <a:pt x="3503543" y="1625603"/>
                    <a:pt x="3413760" y="1625603"/>
                  </a:cubicBezTo>
                  <a:close/>
                  <a:moveTo>
                    <a:pt x="650243" y="1463040"/>
                  </a:moveTo>
                  <a:cubicBezTo>
                    <a:pt x="650243" y="834581"/>
                    <a:pt x="1159707" y="325117"/>
                    <a:pt x="1788166" y="325117"/>
                  </a:cubicBezTo>
                  <a:cubicBezTo>
                    <a:pt x="2416626" y="325117"/>
                    <a:pt x="2926080" y="834581"/>
                    <a:pt x="2926080" y="1463040"/>
                  </a:cubicBezTo>
                  <a:lnTo>
                    <a:pt x="2926080" y="1625603"/>
                  </a:lnTo>
                  <a:lnTo>
                    <a:pt x="650243" y="1625603"/>
                  </a:lnTo>
                  <a:lnTo>
                    <a:pt x="650243" y="1463040"/>
                  </a:lnTo>
                  <a:close/>
                  <a:moveTo>
                    <a:pt x="3251197" y="4226557"/>
                  </a:moveTo>
                  <a:lnTo>
                    <a:pt x="325117" y="4226557"/>
                  </a:lnTo>
                  <a:lnTo>
                    <a:pt x="325117" y="1950720"/>
                  </a:lnTo>
                  <a:lnTo>
                    <a:pt x="3251197" y="1950720"/>
                  </a:lnTo>
                  <a:lnTo>
                    <a:pt x="3251197" y="4226557"/>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32" name="Freeform: Shape 31">
              <a:extLst>
                <a:ext uri="{FF2B5EF4-FFF2-40B4-BE49-F238E27FC236}">
                  <a16:creationId xmlns:a16="http://schemas.microsoft.com/office/drawing/2014/main" id="{EFD68D4A-D957-4AA5-A03F-6CC3191AD18A}"/>
                </a:ext>
              </a:extLst>
            </p:cNvPr>
            <p:cNvSpPr/>
            <p:nvPr/>
          </p:nvSpPr>
          <p:spPr>
            <a:xfrm>
              <a:off x="5607899" y="3590924"/>
              <a:ext cx="975061" cy="1463050"/>
            </a:xfrm>
            <a:custGeom>
              <a:avLst/>
              <a:gdLst>
                <a:gd name="connsiteX0" fmla="*/ 947291 w 975061"/>
                <a:gd name="connsiteY0" fmla="*/ 324908 h 1463050"/>
                <a:gd name="connsiteX1" fmla="*/ 487462 w 975061"/>
                <a:gd name="connsiteY1" fmla="*/ 1 h 1463050"/>
                <a:gd name="connsiteX2" fmla="*/ 1 w 975061"/>
                <a:gd name="connsiteY2" fmla="*/ 485624 h 1463050"/>
                <a:gd name="connsiteX3" fmla="*/ 324908 w 975061"/>
                <a:gd name="connsiteY3" fmla="*/ 945453 h 1463050"/>
                <a:gd name="connsiteX4" fmla="*/ 324908 w 975061"/>
                <a:gd name="connsiteY4" fmla="*/ 1300487 h 1463050"/>
                <a:gd name="connsiteX5" fmla="*/ 487471 w 975061"/>
                <a:gd name="connsiteY5" fmla="*/ 1463051 h 1463050"/>
                <a:gd name="connsiteX6" fmla="*/ 650025 w 975061"/>
                <a:gd name="connsiteY6" fmla="*/ 1300478 h 1463050"/>
                <a:gd name="connsiteX7" fmla="*/ 650025 w 975061"/>
                <a:gd name="connsiteY7" fmla="*/ 945453 h 1463050"/>
                <a:gd name="connsiteX8" fmla="*/ 947291 w 975061"/>
                <a:gd name="connsiteY8" fmla="*/ 324908 h 1463050"/>
                <a:gd name="connsiteX9" fmla="*/ 487462 w 975061"/>
                <a:gd name="connsiteY9" fmla="*/ 650244 h 1463050"/>
                <a:gd name="connsiteX10" fmla="*/ 324899 w 975061"/>
                <a:gd name="connsiteY10" fmla="*/ 487681 h 1463050"/>
                <a:gd name="connsiteX11" fmla="*/ 487462 w 975061"/>
                <a:gd name="connsiteY11" fmla="*/ 325118 h 1463050"/>
                <a:gd name="connsiteX12" fmla="*/ 650025 w 975061"/>
                <a:gd name="connsiteY12" fmla="*/ 487681 h 1463050"/>
                <a:gd name="connsiteX13" fmla="*/ 487462 w 975061"/>
                <a:gd name="connsiteY13" fmla="*/ 650244 h 146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5061" h="1463050">
                  <a:moveTo>
                    <a:pt x="947291" y="324908"/>
                  </a:moveTo>
                  <a:cubicBezTo>
                    <a:pt x="878606" y="129912"/>
                    <a:pt x="694202" y="-390"/>
                    <a:pt x="487462" y="1"/>
                  </a:cubicBezTo>
                  <a:cubicBezTo>
                    <a:pt x="218752" y="-504"/>
                    <a:pt x="506" y="216914"/>
                    <a:pt x="1" y="485624"/>
                  </a:cubicBezTo>
                  <a:cubicBezTo>
                    <a:pt x="-390" y="692364"/>
                    <a:pt x="129912" y="876768"/>
                    <a:pt x="324908" y="945453"/>
                  </a:cubicBezTo>
                  <a:lnTo>
                    <a:pt x="324908" y="1300487"/>
                  </a:lnTo>
                  <a:cubicBezTo>
                    <a:pt x="324908" y="1390270"/>
                    <a:pt x="397689" y="1463051"/>
                    <a:pt x="487471" y="1463051"/>
                  </a:cubicBezTo>
                  <a:cubicBezTo>
                    <a:pt x="577254" y="1463051"/>
                    <a:pt x="650025" y="1390261"/>
                    <a:pt x="650025" y="1300478"/>
                  </a:cubicBezTo>
                  <a:lnTo>
                    <a:pt x="650025" y="945453"/>
                  </a:lnTo>
                  <a:cubicBezTo>
                    <a:pt x="903476" y="856184"/>
                    <a:pt x="1036569" y="578349"/>
                    <a:pt x="947291" y="324908"/>
                  </a:cubicBezTo>
                  <a:close/>
                  <a:moveTo>
                    <a:pt x="487462" y="650244"/>
                  </a:moveTo>
                  <a:cubicBezTo>
                    <a:pt x="397679" y="650244"/>
                    <a:pt x="324899" y="577464"/>
                    <a:pt x="324899" y="487681"/>
                  </a:cubicBezTo>
                  <a:cubicBezTo>
                    <a:pt x="324899" y="397898"/>
                    <a:pt x="397679" y="325118"/>
                    <a:pt x="487462" y="325118"/>
                  </a:cubicBezTo>
                  <a:cubicBezTo>
                    <a:pt x="577244" y="325118"/>
                    <a:pt x="650025" y="397898"/>
                    <a:pt x="650025" y="487681"/>
                  </a:cubicBezTo>
                  <a:cubicBezTo>
                    <a:pt x="650025" y="577464"/>
                    <a:pt x="577244" y="650244"/>
                    <a:pt x="487462" y="650244"/>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grpSp>
      <p:sp>
        <p:nvSpPr>
          <p:cNvPr id="43" name="Footer Placeholder 1">
            <a:extLst>
              <a:ext uri="{FF2B5EF4-FFF2-40B4-BE49-F238E27FC236}">
                <a16:creationId xmlns:a16="http://schemas.microsoft.com/office/drawing/2014/main" id="{C2AD9AB5-FB32-5C4F-AA81-668FF1A43578}"/>
              </a:ext>
            </a:extLst>
          </p:cNvPr>
          <p:cNvSpPr txBox="1">
            <a:spLocks/>
          </p:cNvSpPr>
          <p:nvPr/>
        </p:nvSpPr>
        <p:spPr>
          <a:xfrm>
            <a:off x="241113" y="63752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800" dirty="0">
                <a:solidFill>
                  <a:schemeClr val="bg1"/>
                </a:solidFill>
                <a:ea typeface="Helvetica Neue" panose="02000503000000020004" pitchFamily="2" charset="0"/>
                <a:cs typeface="Helvetica Neue" panose="02000503000000020004" pitchFamily="2" charset="0"/>
              </a:rPr>
              <a:t>Verb Technology Company, Inc</a:t>
            </a:r>
            <a:r>
              <a:rPr lang="en-US" sz="800" dirty="0">
                <a:solidFill>
                  <a:schemeClr val="bg1"/>
                </a:solidFill>
                <a:ea typeface="Helvetica Neue Light" panose="02000403000000020004" pitchFamily="2" charset="0"/>
                <a:cs typeface="Open Sans" panose="020B0606030504020204" pitchFamily="34" charset="0"/>
              </a:rPr>
              <a:t>. (NASDAQ: VERB) © 2021</a:t>
            </a:r>
          </a:p>
        </p:txBody>
      </p:sp>
      <p:sp>
        <p:nvSpPr>
          <p:cNvPr id="4" name="TextBox 3">
            <a:extLst>
              <a:ext uri="{FF2B5EF4-FFF2-40B4-BE49-F238E27FC236}">
                <a16:creationId xmlns:a16="http://schemas.microsoft.com/office/drawing/2014/main" id="{8AD3F5E6-82C2-5F4D-A602-2A8282723FD8}"/>
              </a:ext>
            </a:extLst>
          </p:cNvPr>
          <p:cNvSpPr txBox="1"/>
          <p:nvPr/>
        </p:nvSpPr>
        <p:spPr>
          <a:xfrm>
            <a:off x="3073468" y="419896"/>
            <a:ext cx="4011589" cy="830997"/>
          </a:xfrm>
          <a:prstGeom prst="rect">
            <a:avLst/>
          </a:prstGeom>
          <a:noFill/>
        </p:spPr>
        <p:txBody>
          <a:bodyPr wrap="square" rtlCol="0">
            <a:spAutoFit/>
          </a:bodyPr>
          <a:lstStyle/>
          <a:p>
            <a:r>
              <a:rPr lang="en-US" sz="2400" b="1" i="1" dirty="0">
                <a:solidFill>
                  <a:srgbClr val="888CFC"/>
                </a:solidFill>
              </a:rPr>
              <a:t>True In-Video</a:t>
            </a:r>
          </a:p>
          <a:p>
            <a:r>
              <a:rPr lang="en-US" sz="2400" b="1" i="1" dirty="0" err="1">
                <a:solidFill>
                  <a:srgbClr val="888CFC"/>
                </a:solidFill>
              </a:rPr>
              <a:t>LiveStream</a:t>
            </a:r>
            <a:r>
              <a:rPr lang="en-US" sz="2400" b="1" i="1" dirty="0">
                <a:solidFill>
                  <a:srgbClr val="888CFC"/>
                </a:solidFill>
              </a:rPr>
              <a:t> eCommerce</a:t>
            </a:r>
          </a:p>
        </p:txBody>
      </p:sp>
    </p:spTree>
    <p:extLst>
      <p:ext uri="{BB962C8B-B14F-4D97-AF65-F5344CB8AC3E}">
        <p14:creationId xmlns:p14="http://schemas.microsoft.com/office/powerpoint/2010/main" val="503237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67D7B44-8895-4105-B52B-E1DF840300CD}"/>
              </a:ext>
            </a:extLst>
          </p:cNvPr>
          <p:cNvSpPr>
            <a:spLocks noGrp="1"/>
          </p:cNvSpPr>
          <p:nvPr>
            <p:ph idx="1"/>
          </p:nvPr>
        </p:nvSpPr>
        <p:spPr>
          <a:xfrm>
            <a:off x="146050" y="1382882"/>
            <a:ext cx="7175489" cy="5178587"/>
          </a:xfrm>
        </p:spPr>
        <p:txBody>
          <a:bodyPr>
            <a:normAutofit/>
          </a:bodyPr>
          <a:lstStyle/>
          <a:p>
            <a:pPr marL="0" indent="0">
              <a:buNone/>
            </a:pPr>
            <a:r>
              <a:rPr lang="en-US" sz="2400" b="1" dirty="0">
                <a:ea typeface="Helvetica Neue" panose="02000503000000020004" pitchFamily="2" charset="0"/>
                <a:cs typeface="Helvetica Neue" panose="02000503000000020004" pitchFamily="2" charset="0"/>
              </a:rPr>
              <a:t>verb</a:t>
            </a:r>
            <a:r>
              <a:rPr lang="en-US" sz="2400" dirty="0">
                <a:ea typeface="Helvetica Neue" panose="02000503000000020004" pitchFamily="2" charset="0"/>
                <a:cs typeface="Helvetica Neue" panose="02000503000000020004" pitchFamily="2" charset="0"/>
              </a:rPr>
              <a:t>LIVE</a:t>
            </a:r>
            <a:r>
              <a:rPr lang="en-US" sz="1200" dirty="0">
                <a:ea typeface="Helvetica Neue" panose="02000503000000020004" pitchFamily="2" charset="0"/>
                <a:cs typeface="Helvetica Neue" panose="02000503000000020004" pitchFamily="2" charset="0"/>
              </a:rPr>
              <a:t> </a:t>
            </a:r>
            <a:r>
              <a:rPr lang="en-US" sz="1800" dirty="0">
                <a:ea typeface="Helvetica Neue" panose="02000503000000020004" pitchFamily="2" charset="0"/>
                <a:cs typeface="Helvetica Neue" panose="02000503000000020004" pitchFamily="2" charset="0"/>
              </a:rPr>
              <a:t>combines the best features of popular webinar and video conference platforms such as </a:t>
            </a:r>
            <a:r>
              <a:rPr lang="en-US" sz="1800" b="1" dirty="0">
                <a:ea typeface="Helvetica Neue" panose="02000503000000020004" pitchFamily="2" charset="0"/>
                <a:cs typeface="Helvetica Neue" panose="02000503000000020004" pitchFamily="2" charset="0"/>
              </a:rPr>
              <a:t>Zoom,</a:t>
            </a:r>
            <a:r>
              <a:rPr lang="en-US" sz="1800" dirty="0">
                <a:ea typeface="Helvetica Neue" panose="02000503000000020004" pitchFamily="2" charset="0"/>
                <a:cs typeface="Helvetica Neue" panose="02000503000000020004" pitchFamily="2" charset="0"/>
              </a:rPr>
              <a:t> </a:t>
            </a:r>
            <a:r>
              <a:rPr lang="en-US" sz="1800" b="1" dirty="0">
                <a:ea typeface="Helvetica Neue" panose="02000503000000020004" pitchFamily="2" charset="0"/>
                <a:cs typeface="Helvetica Neue" panose="02000503000000020004" pitchFamily="2" charset="0"/>
              </a:rPr>
              <a:t>Facebook-Live, WebEx, and Pexip</a:t>
            </a:r>
            <a:r>
              <a:rPr lang="en-US" sz="1800" dirty="0">
                <a:ea typeface="Helvetica Neue" panose="02000503000000020004" pitchFamily="2" charset="0"/>
                <a:cs typeface="Helvetica Neue" panose="02000503000000020004" pitchFamily="2" charset="0"/>
              </a:rPr>
              <a:t>, with </a:t>
            </a:r>
            <a:r>
              <a:rPr lang="en-US" sz="1800" b="1" dirty="0">
                <a:ea typeface="Helvetica Neue" panose="02000503000000020004" pitchFamily="2" charset="0"/>
                <a:cs typeface="Helvetica Neue" panose="02000503000000020004" pitchFamily="2" charset="0"/>
              </a:rPr>
              <a:t>Shopify.</a:t>
            </a:r>
          </a:p>
          <a:p>
            <a:pPr marL="0" indent="0">
              <a:buNone/>
            </a:pPr>
            <a:endParaRPr lang="en-US" sz="1800" dirty="0"/>
          </a:p>
        </p:txBody>
      </p:sp>
      <p:sp>
        <p:nvSpPr>
          <p:cNvPr id="5" name="Slide Number Placeholder 4">
            <a:extLst>
              <a:ext uri="{FF2B5EF4-FFF2-40B4-BE49-F238E27FC236}">
                <a16:creationId xmlns:a16="http://schemas.microsoft.com/office/drawing/2014/main" id="{5A50A37C-3266-4712-9A67-60659743A4C0}"/>
              </a:ext>
            </a:extLst>
          </p:cNvPr>
          <p:cNvSpPr>
            <a:spLocks noGrp="1"/>
          </p:cNvSpPr>
          <p:nvPr>
            <p:ph type="sldNum" sz="quarter" idx="12"/>
          </p:nvPr>
        </p:nvSpPr>
        <p:spPr/>
        <p:txBody>
          <a:bodyPr/>
          <a:lstStyle/>
          <a:p>
            <a:fld id="{D0F56350-9462-4EC0-9A14-DADBEFEF3905}" type="slidenum">
              <a:rPr lang="en-US" smtClean="0"/>
              <a:t>7</a:t>
            </a:fld>
            <a:endParaRPr lang="en-US" dirty="0"/>
          </a:p>
        </p:txBody>
      </p:sp>
      <p:pic>
        <p:nvPicPr>
          <p:cNvPr id="27" name="Picture 3" descr="page3image38807616">
            <a:extLst>
              <a:ext uri="{FF2B5EF4-FFF2-40B4-BE49-F238E27FC236}">
                <a16:creationId xmlns:a16="http://schemas.microsoft.com/office/drawing/2014/main" id="{7A766B0A-1F38-4142-A131-95CC2A194136}"/>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l="-1" r="11139"/>
          <a:stretch/>
        </p:blipFill>
        <p:spPr bwMode="auto">
          <a:xfrm>
            <a:off x="7644943" y="3163598"/>
            <a:ext cx="4547057" cy="3147724"/>
          </a:xfrm>
          <a:prstGeom prst="rect">
            <a:avLst/>
          </a:prstGeom>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702384B0-4247-40C4-9338-E0772F0E0806}"/>
              </a:ext>
            </a:extLst>
          </p:cNvPr>
          <p:cNvGrpSpPr/>
          <p:nvPr/>
        </p:nvGrpSpPr>
        <p:grpSpPr>
          <a:xfrm>
            <a:off x="945654" y="170230"/>
            <a:ext cx="1802695" cy="1034456"/>
            <a:chOff x="950166" y="1320442"/>
            <a:chExt cx="1578545" cy="905830"/>
          </a:xfrm>
        </p:grpSpPr>
        <p:sp>
          <p:nvSpPr>
            <p:cNvPr id="13" name="TextBox 12">
              <a:extLst>
                <a:ext uri="{FF2B5EF4-FFF2-40B4-BE49-F238E27FC236}">
                  <a16:creationId xmlns:a16="http://schemas.microsoft.com/office/drawing/2014/main" id="{E7FF9567-652F-4923-A1AC-15C3AF16599E}"/>
                </a:ext>
              </a:extLst>
            </p:cNvPr>
            <p:cNvSpPr txBox="1"/>
            <p:nvPr/>
          </p:nvSpPr>
          <p:spPr>
            <a:xfrm>
              <a:off x="1309809" y="1921547"/>
              <a:ext cx="859259" cy="304725"/>
            </a:xfrm>
            <a:custGeom>
              <a:avLst/>
              <a:gdLst/>
              <a:ahLst/>
              <a:cxnLst/>
              <a:rect l="l" t="t" r="r" b="b"/>
              <a:pathLst>
                <a:path w="859259" h="304725">
                  <a:moveTo>
                    <a:pt x="685800" y="0"/>
                  </a:moveTo>
                  <a:lnTo>
                    <a:pt x="859259" y="0"/>
                  </a:lnTo>
                  <a:lnTo>
                    <a:pt x="859259" y="66079"/>
                  </a:lnTo>
                  <a:lnTo>
                    <a:pt x="765051" y="66079"/>
                  </a:lnTo>
                  <a:lnTo>
                    <a:pt x="765051" y="118095"/>
                  </a:lnTo>
                  <a:lnTo>
                    <a:pt x="854125" y="118095"/>
                  </a:lnTo>
                  <a:lnTo>
                    <a:pt x="854125" y="184174"/>
                  </a:lnTo>
                  <a:lnTo>
                    <a:pt x="765051" y="184174"/>
                  </a:lnTo>
                  <a:lnTo>
                    <a:pt x="765051" y="238645"/>
                  </a:lnTo>
                  <a:lnTo>
                    <a:pt x="859259" y="238645"/>
                  </a:lnTo>
                  <a:lnTo>
                    <a:pt x="859259" y="304725"/>
                  </a:lnTo>
                  <a:lnTo>
                    <a:pt x="685800" y="304725"/>
                  </a:lnTo>
                  <a:close/>
                  <a:moveTo>
                    <a:pt x="330027" y="0"/>
                  </a:moveTo>
                  <a:lnTo>
                    <a:pt x="416198" y="0"/>
                  </a:lnTo>
                  <a:lnTo>
                    <a:pt x="489645" y="185291"/>
                  </a:lnTo>
                  <a:lnTo>
                    <a:pt x="563761" y="0"/>
                  </a:lnTo>
                  <a:lnTo>
                    <a:pt x="649710" y="0"/>
                  </a:lnTo>
                  <a:lnTo>
                    <a:pt x="519783" y="304725"/>
                  </a:lnTo>
                  <a:lnTo>
                    <a:pt x="458168" y="304725"/>
                  </a:lnTo>
                  <a:close/>
                  <a:moveTo>
                    <a:pt x="219075" y="0"/>
                  </a:moveTo>
                  <a:lnTo>
                    <a:pt x="298326" y="0"/>
                  </a:lnTo>
                  <a:lnTo>
                    <a:pt x="298326" y="304725"/>
                  </a:lnTo>
                  <a:lnTo>
                    <a:pt x="219075" y="304725"/>
                  </a:lnTo>
                  <a:close/>
                  <a:moveTo>
                    <a:pt x="0" y="0"/>
                  </a:moveTo>
                  <a:lnTo>
                    <a:pt x="79251" y="0"/>
                  </a:lnTo>
                  <a:lnTo>
                    <a:pt x="79251" y="238645"/>
                  </a:lnTo>
                  <a:lnTo>
                    <a:pt x="174352" y="238645"/>
                  </a:lnTo>
                  <a:lnTo>
                    <a:pt x="174352" y="304725"/>
                  </a:lnTo>
                  <a:lnTo>
                    <a:pt x="0" y="304725"/>
                  </a:lnTo>
                  <a:close/>
                </a:path>
              </a:pathLst>
            </a:cu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dirty="0">
                <a:latin typeface="Helvetica Neue" panose="02000503000000020004"/>
              </a:endParaRPr>
            </a:p>
          </p:txBody>
        </p:sp>
        <p:pic>
          <p:nvPicPr>
            <p:cNvPr id="14" name="Content Placeholder 6">
              <a:extLst>
                <a:ext uri="{FF2B5EF4-FFF2-40B4-BE49-F238E27FC236}">
                  <a16:creationId xmlns:a16="http://schemas.microsoft.com/office/drawing/2014/main" id="{AEDFED02-ED96-4435-B514-E7F85FB305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166" y="1320442"/>
              <a:ext cx="1578545" cy="529277"/>
            </a:xfrm>
            <a:prstGeom prst="rect">
              <a:avLst/>
            </a:prstGeom>
          </p:spPr>
        </p:pic>
      </p:grpSp>
      <p:pic>
        <p:nvPicPr>
          <p:cNvPr id="15" name="Picture 4">
            <a:hlinkClick r:id="rId7"/>
            <a:extLst>
              <a:ext uri="{FF2B5EF4-FFF2-40B4-BE49-F238E27FC236}">
                <a16:creationId xmlns:a16="http://schemas.microsoft.com/office/drawing/2014/main" id="{62E04E82-0692-42DB-9273-88509F8BAD61}"/>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l="5064" r="15278"/>
          <a:stretch/>
        </p:blipFill>
        <p:spPr bwMode="auto">
          <a:xfrm>
            <a:off x="7644943" y="0"/>
            <a:ext cx="4547057" cy="3158836"/>
          </a:xfrm>
          <a:prstGeom prst="rect">
            <a:avLst/>
          </a:prstGeom>
          <a:extLst>
            <a:ext uri="{909E8E84-426E-40DD-AFC4-6F175D3DCCD1}">
              <a14:hiddenFill xmlns:a14="http://schemas.microsoft.com/office/drawing/2010/main">
                <a:solidFill>
                  <a:srgbClr val="FFFFFF"/>
                </a:solidFill>
              </a14:hiddenFill>
            </a:ext>
          </a:extLst>
        </p:spPr>
      </p:pic>
      <p:cxnSp>
        <p:nvCxnSpPr>
          <p:cNvPr id="18" name="Straight Connector 17">
            <a:extLst>
              <a:ext uri="{FF2B5EF4-FFF2-40B4-BE49-F238E27FC236}">
                <a16:creationId xmlns:a16="http://schemas.microsoft.com/office/drawing/2014/main" id="{621AAD57-A8B3-4E61-9C26-476B7FEC0234}"/>
              </a:ext>
            </a:extLst>
          </p:cNvPr>
          <p:cNvCxnSpPr>
            <a:cxnSpLocks/>
          </p:cNvCxnSpPr>
          <p:nvPr/>
        </p:nvCxnSpPr>
        <p:spPr>
          <a:xfrm>
            <a:off x="7644943" y="3158836"/>
            <a:ext cx="4547057" cy="0"/>
          </a:xfrm>
          <a:prstGeom prst="line">
            <a:avLst/>
          </a:prstGeom>
          <a:ln w="38100">
            <a:gradFill flip="none" rotWithShape="1">
              <a:gsLst>
                <a:gs pos="0">
                  <a:srgbClr val="9566FB"/>
                </a:gs>
                <a:gs pos="100000">
                  <a:srgbClr val="55A1FC"/>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E8D38DA-439E-4DCD-B64C-E86F1D3BFA21}"/>
              </a:ext>
            </a:extLst>
          </p:cNvPr>
          <p:cNvCxnSpPr>
            <a:cxnSpLocks/>
          </p:cNvCxnSpPr>
          <p:nvPr/>
        </p:nvCxnSpPr>
        <p:spPr>
          <a:xfrm>
            <a:off x="7662178" y="-1"/>
            <a:ext cx="0" cy="6326982"/>
          </a:xfrm>
          <a:prstGeom prst="line">
            <a:avLst/>
          </a:prstGeom>
          <a:ln w="38100">
            <a:gradFill flip="none" rotWithShape="1">
              <a:gsLst>
                <a:gs pos="0">
                  <a:srgbClr val="9566FB"/>
                </a:gs>
                <a:gs pos="100000">
                  <a:srgbClr val="55A1FC"/>
                </a:gs>
              </a:gsLst>
              <a:lin ang="5400000" scaled="1"/>
              <a:tileRect/>
            </a:gra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16CF230-C70C-4CA7-AAAB-F7C9D44A5867}"/>
              </a:ext>
            </a:extLst>
          </p:cNvPr>
          <p:cNvSpPr txBox="1"/>
          <p:nvPr/>
        </p:nvSpPr>
        <p:spPr>
          <a:xfrm>
            <a:off x="146050" y="3079792"/>
            <a:ext cx="2466340" cy="1384995"/>
          </a:xfrm>
          <a:prstGeom prst="rect">
            <a:avLst/>
          </a:prstGeom>
          <a:noFill/>
        </p:spPr>
        <p:txBody>
          <a:bodyPr wrap="square">
            <a:spAutoFit/>
          </a:bodyPr>
          <a:lstStyle/>
          <a:p>
            <a:pPr algn="ctr"/>
            <a:r>
              <a:rPr lang="en-US" sz="1400" dirty="0">
                <a:latin typeface="Helvetica Neue" panose="02000503000000020004"/>
              </a:rPr>
              <a:t>users can add interactive in-video ecommerce capabilities – including in-video Shopify carts - to live stream in-video ecommerce webinar broadcasting </a:t>
            </a:r>
          </a:p>
        </p:txBody>
      </p:sp>
      <p:sp>
        <p:nvSpPr>
          <p:cNvPr id="25" name="Graphic 23">
            <a:extLst>
              <a:ext uri="{FF2B5EF4-FFF2-40B4-BE49-F238E27FC236}">
                <a16:creationId xmlns:a16="http://schemas.microsoft.com/office/drawing/2014/main" id="{E6D7D192-5736-4757-BBC9-73015FC753AE}"/>
              </a:ext>
            </a:extLst>
          </p:cNvPr>
          <p:cNvSpPr/>
          <p:nvPr/>
        </p:nvSpPr>
        <p:spPr>
          <a:xfrm>
            <a:off x="945654" y="2407300"/>
            <a:ext cx="665989" cy="672492"/>
          </a:xfrm>
          <a:custGeom>
            <a:avLst/>
            <a:gdLst>
              <a:gd name="connsiteX0" fmla="*/ 6288680 w 6442660"/>
              <a:gd name="connsiteY0" fmla="*/ 1234387 h 6505575"/>
              <a:gd name="connsiteX1" fmla="*/ 5804600 w 6442660"/>
              <a:gd name="connsiteY1" fmla="*/ 1020715 h 6505575"/>
              <a:gd name="connsiteX2" fmla="*/ 1174082 w 6442660"/>
              <a:gd name="connsiteY2" fmla="*/ 1020715 h 6505575"/>
              <a:gd name="connsiteX3" fmla="*/ 1127477 w 6442660"/>
              <a:gd name="connsiteY3" fmla="*/ 671294 h 6505575"/>
              <a:gd name="connsiteX4" fmla="*/ 530831 w 6442660"/>
              <a:gd name="connsiteY4" fmla="*/ 0 h 6505575"/>
              <a:gd name="connsiteX5" fmla="*/ 190593 w 6442660"/>
              <a:gd name="connsiteY5" fmla="*/ 0 h 6505575"/>
              <a:gd name="connsiteX6" fmla="*/ 0 w 6442660"/>
              <a:gd name="connsiteY6" fmla="*/ 190593 h 6505575"/>
              <a:gd name="connsiteX7" fmla="*/ 190593 w 6442660"/>
              <a:gd name="connsiteY7" fmla="*/ 381186 h 6505575"/>
              <a:gd name="connsiteX8" fmla="*/ 530831 w 6442660"/>
              <a:gd name="connsiteY8" fmla="*/ 381186 h 6505575"/>
              <a:gd name="connsiteX9" fmla="*/ 749616 w 6442660"/>
              <a:gd name="connsiteY9" fmla="*/ 721673 h 6505575"/>
              <a:gd name="connsiteX10" fmla="*/ 1295194 w 6442660"/>
              <a:gd name="connsiteY10" fmla="*/ 4813567 h 6505575"/>
              <a:gd name="connsiteX11" fmla="*/ 1556116 w 6442660"/>
              <a:gd name="connsiteY11" fmla="*/ 5289058 h 6505575"/>
              <a:gd name="connsiteX12" fmla="*/ 1921915 w 6442660"/>
              <a:gd name="connsiteY12" fmla="*/ 5471062 h 6505575"/>
              <a:gd name="connsiteX13" fmla="*/ 1837291 w 6442660"/>
              <a:gd name="connsiteY13" fmla="*/ 5804600 h 6505575"/>
              <a:gd name="connsiteX14" fmla="*/ 2538267 w 6442660"/>
              <a:gd name="connsiteY14" fmla="*/ 6505575 h 6505575"/>
              <a:gd name="connsiteX15" fmla="*/ 3239243 w 6442660"/>
              <a:gd name="connsiteY15" fmla="*/ 5804600 h 6505575"/>
              <a:gd name="connsiteX16" fmla="*/ 3161710 w 6442660"/>
              <a:gd name="connsiteY16" fmla="*/ 5484861 h 6505575"/>
              <a:gd name="connsiteX17" fmla="*/ 4160442 w 6442660"/>
              <a:gd name="connsiteY17" fmla="*/ 5484861 h 6505575"/>
              <a:gd name="connsiteX18" fmla="*/ 4082909 w 6442660"/>
              <a:gd name="connsiteY18" fmla="*/ 5804600 h 6505575"/>
              <a:gd name="connsiteX19" fmla="*/ 4783885 w 6442660"/>
              <a:gd name="connsiteY19" fmla="*/ 6505575 h 6505575"/>
              <a:gd name="connsiteX20" fmla="*/ 5484861 w 6442660"/>
              <a:gd name="connsiteY20" fmla="*/ 5804600 h 6505575"/>
              <a:gd name="connsiteX21" fmla="*/ 5407328 w 6442660"/>
              <a:gd name="connsiteY21" fmla="*/ 5484861 h 6505575"/>
              <a:gd name="connsiteX22" fmla="*/ 5906694 w 6442660"/>
              <a:gd name="connsiteY22" fmla="*/ 5484861 h 6505575"/>
              <a:gd name="connsiteX23" fmla="*/ 6097287 w 6442660"/>
              <a:gd name="connsiteY23" fmla="*/ 5294268 h 6505575"/>
              <a:gd name="connsiteX24" fmla="*/ 5906694 w 6442660"/>
              <a:gd name="connsiteY24" fmla="*/ 5103675 h 6505575"/>
              <a:gd name="connsiteX25" fmla="*/ 2061924 w 6442660"/>
              <a:gd name="connsiteY25" fmla="*/ 5103675 h 6505575"/>
              <a:gd name="connsiteX26" fmla="*/ 1673000 w 6442660"/>
              <a:gd name="connsiteY26" fmla="*/ 4763136 h 6505575"/>
              <a:gd name="connsiteX27" fmla="*/ 1633141 w 6442660"/>
              <a:gd name="connsiteY27" fmla="*/ 4464095 h 6505575"/>
              <a:gd name="connsiteX28" fmla="*/ 3116539 w 6442660"/>
              <a:gd name="connsiteY28" fmla="*/ 4464095 h 6505575"/>
              <a:gd name="connsiteX29" fmla="*/ 3116692 w 6442660"/>
              <a:gd name="connsiteY29" fmla="*/ 4464146 h 6505575"/>
              <a:gd name="connsiteX30" fmla="*/ 3116895 w 6442660"/>
              <a:gd name="connsiteY30" fmla="*/ 4464095 h 6505575"/>
              <a:gd name="connsiteX31" fmla="*/ 4341353 w 6442660"/>
              <a:gd name="connsiteY31" fmla="*/ 4464095 h 6505575"/>
              <a:gd name="connsiteX32" fmla="*/ 4341557 w 6442660"/>
              <a:gd name="connsiteY32" fmla="*/ 4464146 h 6505575"/>
              <a:gd name="connsiteX33" fmla="*/ 4341646 w 6442660"/>
              <a:gd name="connsiteY33" fmla="*/ 4464095 h 6505575"/>
              <a:gd name="connsiteX34" fmla="*/ 5396311 w 6442660"/>
              <a:gd name="connsiteY34" fmla="*/ 4464095 h 6505575"/>
              <a:gd name="connsiteX35" fmla="*/ 5902132 w 6442660"/>
              <a:gd name="connsiteY35" fmla="*/ 4268344 h 6505575"/>
              <a:gd name="connsiteX36" fmla="*/ 6163054 w 6442660"/>
              <a:gd name="connsiteY36" fmla="*/ 3792801 h 6505575"/>
              <a:gd name="connsiteX37" fmla="*/ 6436441 w 6442660"/>
              <a:gd name="connsiteY37" fmla="*/ 1742439 h 6505575"/>
              <a:gd name="connsiteX38" fmla="*/ 6288680 w 6442660"/>
              <a:gd name="connsiteY38" fmla="*/ 1234387 h 6505575"/>
              <a:gd name="connsiteX39" fmla="*/ 2858057 w 6442660"/>
              <a:gd name="connsiteY39" fmla="*/ 5804600 h 6505575"/>
              <a:gd name="connsiteX40" fmla="*/ 2538267 w 6442660"/>
              <a:gd name="connsiteY40" fmla="*/ 6124389 h 6505575"/>
              <a:gd name="connsiteX41" fmla="*/ 2218478 w 6442660"/>
              <a:gd name="connsiteY41" fmla="*/ 5804600 h 6505575"/>
              <a:gd name="connsiteX42" fmla="*/ 2538267 w 6442660"/>
              <a:gd name="connsiteY42" fmla="*/ 5484861 h 6505575"/>
              <a:gd name="connsiteX43" fmla="*/ 2858057 w 6442660"/>
              <a:gd name="connsiteY43" fmla="*/ 5804600 h 6505575"/>
              <a:gd name="connsiteX44" fmla="*/ 5103675 w 6442660"/>
              <a:gd name="connsiteY44" fmla="*/ 5804600 h 6505575"/>
              <a:gd name="connsiteX45" fmla="*/ 4783885 w 6442660"/>
              <a:gd name="connsiteY45" fmla="*/ 6124389 h 6505575"/>
              <a:gd name="connsiteX46" fmla="*/ 4464095 w 6442660"/>
              <a:gd name="connsiteY46" fmla="*/ 5804600 h 6505575"/>
              <a:gd name="connsiteX47" fmla="*/ 4783885 w 6442660"/>
              <a:gd name="connsiteY47" fmla="*/ 5484861 h 6505575"/>
              <a:gd name="connsiteX48" fmla="*/ 5103675 w 6442660"/>
              <a:gd name="connsiteY48" fmla="*/ 5804600 h 6505575"/>
              <a:gd name="connsiteX49" fmla="*/ 6001838 w 6442660"/>
              <a:gd name="connsiteY49" fmla="*/ 1485482 h 6505575"/>
              <a:gd name="connsiteX50" fmla="*/ 6058571 w 6442660"/>
              <a:gd name="connsiteY50" fmla="*/ 1692009 h 6505575"/>
              <a:gd name="connsiteX51" fmla="*/ 5943974 w 6442660"/>
              <a:gd name="connsiteY51" fmla="*/ 2551812 h 6505575"/>
              <a:gd name="connsiteX52" fmla="*/ 4647141 w 6442660"/>
              <a:gd name="connsiteY52" fmla="*/ 2551812 h 6505575"/>
              <a:gd name="connsiteX53" fmla="*/ 4723785 w 6442660"/>
              <a:gd name="connsiteY53" fmla="*/ 1401901 h 6505575"/>
              <a:gd name="connsiteX54" fmla="*/ 5804600 w 6442660"/>
              <a:gd name="connsiteY54" fmla="*/ 1401901 h 6505575"/>
              <a:gd name="connsiteX55" fmla="*/ 6001838 w 6442660"/>
              <a:gd name="connsiteY55" fmla="*/ 1485482 h 6505575"/>
              <a:gd name="connsiteX56" fmla="*/ 3295175 w 6442660"/>
              <a:gd name="connsiteY56" fmla="*/ 4082909 h 6505575"/>
              <a:gd name="connsiteX57" fmla="*/ 3218494 w 6442660"/>
              <a:gd name="connsiteY57" fmla="*/ 2932998 h 6505575"/>
              <a:gd name="connsiteX58" fmla="*/ 4239704 w 6442660"/>
              <a:gd name="connsiteY58" fmla="*/ 2932998 h 6505575"/>
              <a:gd name="connsiteX59" fmla="*/ 4163022 w 6442660"/>
              <a:gd name="connsiteY59" fmla="*/ 4082909 h 6505575"/>
              <a:gd name="connsiteX60" fmla="*/ 3193081 w 6442660"/>
              <a:gd name="connsiteY60" fmla="*/ 2551812 h 6505575"/>
              <a:gd name="connsiteX61" fmla="*/ 3116450 w 6442660"/>
              <a:gd name="connsiteY61" fmla="*/ 1401901 h 6505575"/>
              <a:gd name="connsiteX62" fmla="*/ 4341747 w 6442660"/>
              <a:gd name="connsiteY62" fmla="*/ 1401901 h 6505575"/>
              <a:gd name="connsiteX63" fmla="*/ 4265116 w 6442660"/>
              <a:gd name="connsiteY63" fmla="*/ 2551812 h 6505575"/>
              <a:gd name="connsiteX64" fmla="*/ 2734413 w 6442660"/>
              <a:gd name="connsiteY64" fmla="*/ 1401901 h 6505575"/>
              <a:gd name="connsiteX65" fmla="*/ 2811044 w 6442660"/>
              <a:gd name="connsiteY65" fmla="*/ 2551812 h 6505575"/>
              <a:gd name="connsiteX66" fmla="*/ 1378178 w 6442660"/>
              <a:gd name="connsiteY66" fmla="*/ 2551812 h 6505575"/>
              <a:gd name="connsiteX67" fmla="*/ 1224858 w 6442660"/>
              <a:gd name="connsiteY67" fmla="*/ 1401901 h 6505575"/>
              <a:gd name="connsiteX68" fmla="*/ 1429003 w 6442660"/>
              <a:gd name="connsiteY68" fmla="*/ 2932998 h 6505575"/>
              <a:gd name="connsiteX69" fmla="*/ 2836456 w 6442660"/>
              <a:gd name="connsiteY69" fmla="*/ 2932998 h 6505575"/>
              <a:gd name="connsiteX70" fmla="*/ 2913151 w 6442660"/>
              <a:gd name="connsiteY70" fmla="*/ 4082909 h 6505575"/>
              <a:gd name="connsiteX71" fmla="*/ 1582316 w 6442660"/>
              <a:gd name="connsiteY71" fmla="*/ 4082909 h 6505575"/>
              <a:gd name="connsiteX72" fmla="*/ 5396311 w 6442660"/>
              <a:gd name="connsiteY72" fmla="*/ 4082909 h 6505575"/>
              <a:gd name="connsiteX73" fmla="*/ 4545047 w 6442660"/>
              <a:gd name="connsiteY73" fmla="*/ 4082909 h 6505575"/>
              <a:gd name="connsiteX74" fmla="*/ 4621729 w 6442660"/>
              <a:gd name="connsiteY74" fmla="*/ 2932998 h 6505575"/>
              <a:gd name="connsiteX75" fmla="*/ 5893149 w 6442660"/>
              <a:gd name="connsiteY75" fmla="*/ 2932998 h 6505575"/>
              <a:gd name="connsiteX76" fmla="*/ 5785248 w 6442660"/>
              <a:gd name="connsiteY76" fmla="*/ 3742421 h 6505575"/>
              <a:gd name="connsiteX77" fmla="*/ 5396311 w 6442660"/>
              <a:gd name="connsiteY77" fmla="*/ 4082909 h 650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442660" h="6505575">
                <a:moveTo>
                  <a:pt x="6288680" y="1234387"/>
                </a:moveTo>
                <a:cubicBezTo>
                  <a:pt x="6168073" y="1096605"/>
                  <a:pt x="5996133" y="1020715"/>
                  <a:pt x="5804600" y="1020715"/>
                </a:cubicBezTo>
                <a:lnTo>
                  <a:pt x="1174082" y="1020715"/>
                </a:lnTo>
                <a:lnTo>
                  <a:pt x="1127477" y="671294"/>
                </a:lnTo>
                <a:cubicBezTo>
                  <a:pt x="1077248" y="294873"/>
                  <a:pt x="815183" y="0"/>
                  <a:pt x="530831" y="0"/>
                </a:cubicBezTo>
                <a:lnTo>
                  <a:pt x="190593" y="0"/>
                </a:lnTo>
                <a:cubicBezTo>
                  <a:pt x="85320" y="0"/>
                  <a:pt x="0" y="85320"/>
                  <a:pt x="0" y="190593"/>
                </a:cubicBezTo>
                <a:cubicBezTo>
                  <a:pt x="0" y="295866"/>
                  <a:pt x="85320" y="381186"/>
                  <a:pt x="190593" y="381186"/>
                </a:cubicBezTo>
                <a:lnTo>
                  <a:pt x="530831" y="381186"/>
                </a:lnTo>
                <a:cubicBezTo>
                  <a:pt x="591979" y="381186"/>
                  <a:pt x="721475" y="510482"/>
                  <a:pt x="749616" y="721673"/>
                </a:cubicBezTo>
                <a:lnTo>
                  <a:pt x="1295194" y="4813567"/>
                </a:lnTo>
                <a:cubicBezTo>
                  <a:pt x="1319209" y="4993931"/>
                  <a:pt x="1411875" y="5162784"/>
                  <a:pt x="1556116" y="5289058"/>
                </a:cubicBezTo>
                <a:cubicBezTo>
                  <a:pt x="1663077" y="5382716"/>
                  <a:pt x="1789491" y="5445001"/>
                  <a:pt x="1921915" y="5471062"/>
                </a:cubicBezTo>
                <a:cubicBezTo>
                  <a:pt x="1867964" y="5570284"/>
                  <a:pt x="1837291" y="5683941"/>
                  <a:pt x="1837291" y="5804600"/>
                </a:cubicBezTo>
                <a:cubicBezTo>
                  <a:pt x="1837291" y="6191148"/>
                  <a:pt x="2151770" y="6505575"/>
                  <a:pt x="2538267" y="6505575"/>
                </a:cubicBezTo>
                <a:cubicBezTo>
                  <a:pt x="2924764" y="6505575"/>
                  <a:pt x="3239243" y="6191148"/>
                  <a:pt x="3239243" y="5804600"/>
                </a:cubicBezTo>
                <a:cubicBezTo>
                  <a:pt x="3239243" y="5689456"/>
                  <a:pt x="3211149" y="5580805"/>
                  <a:pt x="3161710" y="5484861"/>
                </a:cubicBezTo>
                <a:lnTo>
                  <a:pt x="4160442" y="5484861"/>
                </a:lnTo>
                <a:cubicBezTo>
                  <a:pt x="4111003" y="5580805"/>
                  <a:pt x="4082909" y="5689456"/>
                  <a:pt x="4082909" y="5804600"/>
                </a:cubicBezTo>
                <a:cubicBezTo>
                  <a:pt x="4082909" y="6191148"/>
                  <a:pt x="4397388" y="6505575"/>
                  <a:pt x="4783885" y="6505575"/>
                </a:cubicBezTo>
                <a:cubicBezTo>
                  <a:pt x="5170382" y="6505575"/>
                  <a:pt x="5484861" y="6191148"/>
                  <a:pt x="5484861" y="5804600"/>
                </a:cubicBezTo>
                <a:cubicBezTo>
                  <a:pt x="5484861" y="5689456"/>
                  <a:pt x="5456767" y="5580805"/>
                  <a:pt x="5407328" y="5484861"/>
                </a:cubicBezTo>
                <a:lnTo>
                  <a:pt x="5906694" y="5484861"/>
                </a:lnTo>
                <a:cubicBezTo>
                  <a:pt x="6011914" y="5484861"/>
                  <a:pt x="6097287" y="5399488"/>
                  <a:pt x="6097287" y="5294268"/>
                </a:cubicBezTo>
                <a:cubicBezTo>
                  <a:pt x="6097287" y="5188997"/>
                  <a:pt x="6011914" y="5103675"/>
                  <a:pt x="5906694" y="5103675"/>
                </a:cubicBezTo>
                <a:lnTo>
                  <a:pt x="2061924" y="5103675"/>
                </a:lnTo>
                <a:cubicBezTo>
                  <a:pt x="1875702" y="5103675"/>
                  <a:pt x="1697612" y="4947731"/>
                  <a:pt x="1673000" y="4763136"/>
                </a:cubicBezTo>
                <a:lnTo>
                  <a:pt x="1633141" y="4464095"/>
                </a:lnTo>
                <a:lnTo>
                  <a:pt x="3116539" y="4464095"/>
                </a:lnTo>
                <a:cubicBezTo>
                  <a:pt x="3116590" y="4464095"/>
                  <a:pt x="3116641" y="4464146"/>
                  <a:pt x="3116692" y="4464146"/>
                </a:cubicBezTo>
                <a:cubicBezTo>
                  <a:pt x="3116742" y="4464146"/>
                  <a:pt x="3116793" y="4464095"/>
                  <a:pt x="3116895" y="4464095"/>
                </a:cubicBezTo>
                <a:lnTo>
                  <a:pt x="4341353" y="4464095"/>
                </a:lnTo>
                <a:cubicBezTo>
                  <a:pt x="4341404" y="4464095"/>
                  <a:pt x="4341455" y="4464146"/>
                  <a:pt x="4341557" y="4464146"/>
                </a:cubicBezTo>
                <a:cubicBezTo>
                  <a:pt x="4341595" y="4464146"/>
                  <a:pt x="4341595" y="4464095"/>
                  <a:pt x="4341646" y="4464095"/>
                </a:cubicBezTo>
                <a:lnTo>
                  <a:pt x="5396311" y="4464095"/>
                </a:lnTo>
                <a:cubicBezTo>
                  <a:pt x="5578277" y="4464095"/>
                  <a:pt x="5757892" y="4394554"/>
                  <a:pt x="5902132" y="4268344"/>
                </a:cubicBezTo>
                <a:cubicBezTo>
                  <a:pt x="6046361" y="4142069"/>
                  <a:pt x="6139027" y="3973166"/>
                  <a:pt x="6163054" y="3792801"/>
                </a:cubicBezTo>
                <a:lnTo>
                  <a:pt x="6436441" y="1742439"/>
                </a:lnTo>
                <a:cubicBezTo>
                  <a:pt x="6461751" y="1552584"/>
                  <a:pt x="6409288" y="1372168"/>
                  <a:pt x="6288680" y="1234387"/>
                </a:cubicBezTo>
                <a:close/>
                <a:moveTo>
                  <a:pt x="2858057" y="5804600"/>
                </a:moveTo>
                <a:cubicBezTo>
                  <a:pt x="2858057" y="5980949"/>
                  <a:pt x="2714617" y="6124389"/>
                  <a:pt x="2538267" y="6124389"/>
                </a:cubicBezTo>
                <a:cubicBezTo>
                  <a:pt x="2361969" y="6124389"/>
                  <a:pt x="2218478" y="5980949"/>
                  <a:pt x="2218478" y="5804600"/>
                </a:cubicBezTo>
                <a:cubicBezTo>
                  <a:pt x="2218478" y="5628301"/>
                  <a:pt x="2361969" y="5484861"/>
                  <a:pt x="2538267" y="5484861"/>
                </a:cubicBezTo>
                <a:cubicBezTo>
                  <a:pt x="2714617" y="5484861"/>
                  <a:pt x="2858057" y="5628301"/>
                  <a:pt x="2858057" y="5804600"/>
                </a:cubicBezTo>
                <a:close/>
                <a:moveTo>
                  <a:pt x="5103675" y="5804600"/>
                </a:moveTo>
                <a:cubicBezTo>
                  <a:pt x="5103675" y="5980949"/>
                  <a:pt x="4960234" y="6124389"/>
                  <a:pt x="4783885" y="6124389"/>
                </a:cubicBezTo>
                <a:cubicBezTo>
                  <a:pt x="4607536" y="6124389"/>
                  <a:pt x="4464095" y="5980949"/>
                  <a:pt x="4464095" y="5804600"/>
                </a:cubicBezTo>
                <a:cubicBezTo>
                  <a:pt x="4464095" y="5628301"/>
                  <a:pt x="4607536" y="5484861"/>
                  <a:pt x="4783885" y="5484861"/>
                </a:cubicBezTo>
                <a:cubicBezTo>
                  <a:pt x="4960234" y="5484861"/>
                  <a:pt x="5103675" y="5628301"/>
                  <a:pt x="5103675" y="5804600"/>
                </a:cubicBezTo>
                <a:close/>
                <a:moveTo>
                  <a:pt x="6001838" y="1485482"/>
                </a:moveTo>
                <a:cubicBezTo>
                  <a:pt x="6049042" y="1539382"/>
                  <a:pt x="6069194" y="1612696"/>
                  <a:pt x="6058571" y="1692009"/>
                </a:cubicBezTo>
                <a:lnTo>
                  <a:pt x="5943974" y="2551812"/>
                </a:lnTo>
                <a:lnTo>
                  <a:pt x="4647141" y="2551812"/>
                </a:lnTo>
                <a:lnTo>
                  <a:pt x="4723785" y="1401901"/>
                </a:lnTo>
                <a:lnTo>
                  <a:pt x="5804600" y="1401901"/>
                </a:lnTo>
                <a:cubicBezTo>
                  <a:pt x="5884661" y="1401901"/>
                  <a:pt x="5954698" y="1431582"/>
                  <a:pt x="6001838" y="1485482"/>
                </a:cubicBezTo>
                <a:close/>
                <a:moveTo>
                  <a:pt x="3295175" y="4082909"/>
                </a:moveTo>
                <a:lnTo>
                  <a:pt x="3218494" y="2932998"/>
                </a:lnTo>
                <a:lnTo>
                  <a:pt x="4239704" y="2932998"/>
                </a:lnTo>
                <a:lnTo>
                  <a:pt x="4163022" y="4082909"/>
                </a:lnTo>
                <a:close/>
                <a:moveTo>
                  <a:pt x="3193081" y="2551812"/>
                </a:moveTo>
                <a:lnTo>
                  <a:pt x="3116450" y="1401901"/>
                </a:lnTo>
                <a:lnTo>
                  <a:pt x="4341747" y="1401901"/>
                </a:lnTo>
                <a:lnTo>
                  <a:pt x="4265116" y="2551812"/>
                </a:lnTo>
                <a:close/>
                <a:moveTo>
                  <a:pt x="2734413" y="1401901"/>
                </a:moveTo>
                <a:lnTo>
                  <a:pt x="2811044" y="2551812"/>
                </a:lnTo>
                <a:lnTo>
                  <a:pt x="1378178" y="2551812"/>
                </a:lnTo>
                <a:lnTo>
                  <a:pt x="1224858" y="1401901"/>
                </a:lnTo>
                <a:close/>
                <a:moveTo>
                  <a:pt x="1429003" y="2932998"/>
                </a:moveTo>
                <a:lnTo>
                  <a:pt x="2836456" y="2932998"/>
                </a:lnTo>
                <a:lnTo>
                  <a:pt x="2913151" y="4082909"/>
                </a:lnTo>
                <a:lnTo>
                  <a:pt x="1582316" y="4082909"/>
                </a:lnTo>
                <a:close/>
                <a:moveTo>
                  <a:pt x="5396311" y="4082909"/>
                </a:moveTo>
                <a:lnTo>
                  <a:pt x="4545047" y="4082909"/>
                </a:lnTo>
                <a:lnTo>
                  <a:pt x="4621729" y="2932998"/>
                </a:lnTo>
                <a:lnTo>
                  <a:pt x="5893149" y="2932998"/>
                </a:lnTo>
                <a:lnTo>
                  <a:pt x="5785248" y="3742421"/>
                </a:lnTo>
                <a:cubicBezTo>
                  <a:pt x="5760623" y="3927017"/>
                  <a:pt x="5582495" y="4082909"/>
                  <a:pt x="5396311" y="4082909"/>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30" name="TextBox 29">
            <a:extLst>
              <a:ext uri="{FF2B5EF4-FFF2-40B4-BE49-F238E27FC236}">
                <a16:creationId xmlns:a16="http://schemas.microsoft.com/office/drawing/2014/main" id="{31C30CFE-2ADA-4095-AD79-1F16DEAB6258}"/>
              </a:ext>
            </a:extLst>
          </p:cNvPr>
          <p:cNvSpPr txBox="1"/>
          <p:nvPr/>
        </p:nvSpPr>
        <p:spPr>
          <a:xfrm>
            <a:off x="2643383" y="3079792"/>
            <a:ext cx="2919376" cy="1600438"/>
          </a:xfrm>
          <a:prstGeom prst="rect">
            <a:avLst/>
          </a:prstGeom>
          <a:noFill/>
        </p:spPr>
        <p:txBody>
          <a:bodyPr wrap="square">
            <a:spAutoFit/>
          </a:bodyPr>
          <a:lstStyle/>
          <a:p>
            <a:pPr algn="ctr"/>
            <a:r>
              <a:rPr lang="en-US" sz="1400" dirty="0">
                <a:latin typeface="Helvetica Neue" panose="02000503000000020004"/>
              </a:rPr>
              <a:t>allows webinar hosts to select interactive icons that appear on the screens of all viewers, providing </a:t>
            </a:r>
            <a:r>
              <a:rPr lang="en-US" sz="1400" b="1" dirty="0">
                <a:latin typeface="Helvetica Neue" panose="02000503000000020004"/>
              </a:rPr>
              <a:t>in-video click-to-purchase capabilities </a:t>
            </a:r>
            <a:r>
              <a:rPr lang="en-US" sz="1400" dirty="0">
                <a:latin typeface="Helvetica Neue" panose="02000503000000020004"/>
              </a:rPr>
              <a:t>for products or services featured in the live stream video broadcast </a:t>
            </a:r>
          </a:p>
        </p:txBody>
      </p:sp>
      <p:sp>
        <p:nvSpPr>
          <p:cNvPr id="4096" name="Graphic 30">
            <a:extLst>
              <a:ext uri="{FF2B5EF4-FFF2-40B4-BE49-F238E27FC236}">
                <a16:creationId xmlns:a16="http://schemas.microsoft.com/office/drawing/2014/main" id="{F3DC26A4-2B44-4A2F-8A80-C6269C7A412A}"/>
              </a:ext>
            </a:extLst>
          </p:cNvPr>
          <p:cNvSpPr/>
          <p:nvPr/>
        </p:nvSpPr>
        <p:spPr>
          <a:xfrm>
            <a:off x="3733794" y="2383157"/>
            <a:ext cx="685800" cy="685800"/>
          </a:xfrm>
          <a:custGeom>
            <a:avLst/>
            <a:gdLst>
              <a:gd name="connsiteX0" fmla="*/ 2439498 w 4878996"/>
              <a:gd name="connsiteY0" fmla="*/ 0 h 4878996"/>
              <a:gd name="connsiteX1" fmla="*/ 0 w 4878996"/>
              <a:gd name="connsiteY1" fmla="*/ 2439498 h 4878996"/>
              <a:gd name="connsiteX2" fmla="*/ 2439498 w 4878996"/>
              <a:gd name="connsiteY2" fmla="*/ 4878997 h 4878996"/>
              <a:gd name="connsiteX3" fmla="*/ 4878997 w 4878996"/>
              <a:gd name="connsiteY3" fmla="*/ 2439498 h 4878996"/>
              <a:gd name="connsiteX4" fmla="*/ 2439498 w 4878996"/>
              <a:gd name="connsiteY4" fmla="*/ 0 h 4878996"/>
              <a:gd name="connsiteX5" fmla="*/ 2598180 w 4878996"/>
              <a:gd name="connsiteY5" fmla="*/ 3886912 h 4878996"/>
              <a:gd name="connsiteX6" fmla="*/ 2134559 w 4878996"/>
              <a:gd name="connsiteY6" fmla="*/ 3964187 h 4878996"/>
              <a:gd name="connsiteX7" fmla="*/ 1884865 w 4878996"/>
              <a:gd name="connsiteY7" fmla="*/ 3834198 h 4878996"/>
              <a:gd name="connsiteX8" fmla="*/ 1847935 w 4878996"/>
              <a:gd name="connsiteY8" fmla="*/ 3555020 h 4878996"/>
              <a:gd name="connsiteX9" fmla="*/ 2309063 w 4878996"/>
              <a:gd name="connsiteY9" fmla="*/ 2287033 h 4878996"/>
              <a:gd name="connsiteX10" fmla="*/ 1829619 w 4878996"/>
              <a:gd name="connsiteY10" fmla="*/ 2287033 h 4878996"/>
              <a:gd name="connsiteX11" fmla="*/ 2280863 w 4878996"/>
              <a:gd name="connsiteY11" fmla="*/ 1753991 h 4878996"/>
              <a:gd name="connsiteX12" fmla="*/ 2744429 w 4878996"/>
              <a:gd name="connsiteY12" fmla="*/ 1677163 h 4878996"/>
              <a:gd name="connsiteX13" fmla="*/ 2994123 w 4878996"/>
              <a:gd name="connsiteY13" fmla="*/ 1807152 h 4878996"/>
              <a:gd name="connsiteX14" fmla="*/ 3031052 w 4878996"/>
              <a:gd name="connsiteY14" fmla="*/ 2086331 h 4878996"/>
              <a:gd name="connsiteX15" fmla="*/ 2569925 w 4878996"/>
              <a:gd name="connsiteY15" fmla="*/ 3354317 h 4878996"/>
              <a:gd name="connsiteX16" fmla="*/ 3049219 w 4878996"/>
              <a:gd name="connsiteY16" fmla="*/ 3354317 h 4878996"/>
              <a:gd name="connsiteX17" fmla="*/ 2598180 w 4878996"/>
              <a:gd name="connsiteY17" fmla="*/ 3886912 h 4878996"/>
              <a:gd name="connsiteX18" fmla="*/ 2744429 w 4878996"/>
              <a:gd name="connsiteY18" fmla="*/ 1524689 h 4878996"/>
              <a:gd name="connsiteX19" fmla="*/ 2439489 w 4878996"/>
              <a:gd name="connsiteY19" fmla="*/ 1219749 h 4878996"/>
              <a:gd name="connsiteX20" fmla="*/ 2744429 w 4878996"/>
              <a:gd name="connsiteY20" fmla="*/ 914810 h 4878996"/>
              <a:gd name="connsiteX21" fmla="*/ 3049368 w 4878996"/>
              <a:gd name="connsiteY21" fmla="*/ 1219749 h 4878996"/>
              <a:gd name="connsiteX22" fmla="*/ 2744429 w 4878996"/>
              <a:gd name="connsiteY22" fmla="*/ 1524689 h 487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78996" h="4878996">
                <a:moveTo>
                  <a:pt x="2439498" y="0"/>
                </a:moveTo>
                <a:cubicBezTo>
                  <a:pt x="1094376" y="0"/>
                  <a:pt x="0" y="1094376"/>
                  <a:pt x="0" y="2439498"/>
                </a:cubicBezTo>
                <a:cubicBezTo>
                  <a:pt x="0" y="3784620"/>
                  <a:pt x="1094376" y="4878997"/>
                  <a:pt x="2439498" y="4878997"/>
                </a:cubicBezTo>
                <a:cubicBezTo>
                  <a:pt x="3784620" y="4878997"/>
                  <a:pt x="4878997" y="3784620"/>
                  <a:pt x="4878997" y="2439498"/>
                </a:cubicBezTo>
                <a:cubicBezTo>
                  <a:pt x="4878997" y="1094376"/>
                  <a:pt x="3784611" y="0"/>
                  <a:pt x="2439498" y="0"/>
                </a:cubicBezTo>
                <a:close/>
                <a:moveTo>
                  <a:pt x="2598180" y="3886912"/>
                </a:moveTo>
                <a:cubicBezTo>
                  <a:pt x="2482282" y="3906233"/>
                  <a:pt x="2251667" y="3954489"/>
                  <a:pt x="2134559" y="3964187"/>
                </a:cubicBezTo>
                <a:cubicBezTo>
                  <a:pt x="2035431" y="3972396"/>
                  <a:pt x="1941888" y="3915652"/>
                  <a:pt x="1884865" y="3834198"/>
                </a:cubicBezTo>
                <a:cubicBezTo>
                  <a:pt x="1827693" y="3752754"/>
                  <a:pt x="1813993" y="3648526"/>
                  <a:pt x="1847935" y="3555020"/>
                </a:cubicBezTo>
                <a:lnTo>
                  <a:pt x="2309063" y="2287033"/>
                </a:lnTo>
                <a:lnTo>
                  <a:pt x="1829619" y="2287033"/>
                </a:lnTo>
                <a:cubicBezTo>
                  <a:pt x="1829210" y="2022820"/>
                  <a:pt x="2027390" y="1828549"/>
                  <a:pt x="2280863" y="1753991"/>
                </a:cubicBezTo>
                <a:cubicBezTo>
                  <a:pt x="2401824" y="1718402"/>
                  <a:pt x="2627190" y="1669699"/>
                  <a:pt x="2744429" y="1677163"/>
                </a:cubicBezTo>
                <a:cubicBezTo>
                  <a:pt x="2814667" y="1681630"/>
                  <a:pt x="2937100" y="1725699"/>
                  <a:pt x="2994123" y="1807152"/>
                </a:cubicBezTo>
                <a:cubicBezTo>
                  <a:pt x="3051295" y="1888597"/>
                  <a:pt x="3064994" y="1992824"/>
                  <a:pt x="3031052" y="2086331"/>
                </a:cubicBezTo>
                <a:lnTo>
                  <a:pt x="2569925" y="3354317"/>
                </a:lnTo>
                <a:lnTo>
                  <a:pt x="3049219" y="3354317"/>
                </a:lnTo>
                <a:cubicBezTo>
                  <a:pt x="3049312" y="3618223"/>
                  <a:pt x="2858521" y="3843523"/>
                  <a:pt x="2598180" y="3886912"/>
                </a:cubicBezTo>
                <a:close/>
                <a:moveTo>
                  <a:pt x="2744429" y="1524689"/>
                </a:moveTo>
                <a:cubicBezTo>
                  <a:pt x="2576012" y="1524689"/>
                  <a:pt x="2439489" y="1388148"/>
                  <a:pt x="2439489" y="1219749"/>
                </a:cubicBezTo>
                <a:cubicBezTo>
                  <a:pt x="2439489" y="1051332"/>
                  <a:pt x="2576012" y="914810"/>
                  <a:pt x="2744429" y="914810"/>
                </a:cubicBezTo>
                <a:cubicBezTo>
                  <a:pt x="2912846" y="914810"/>
                  <a:pt x="3049368" y="1051332"/>
                  <a:pt x="3049368" y="1219749"/>
                </a:cubicBezTo>
                <a:cubicBezTo>
                  <a:pt x="3049368" y="1388157"/>
                  <a:pt x="2912855" y="1524689"/>
                  <a:pt x="2744429" y="1524689"/>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pic>
        <p:nvPicPr>
          <p:cNvPr id="5122" name="Picture 2">
            <a:extLst>
              <a:ext uri="{FF2B5EF4-FFF2-40B4-BE49-F238E27FC236}">
                <a16:creationId xmlns:a16="http://schemas.microsoft.com/office/drawing/2014/main" id="{B5A2C195-705D-4B38-9523-44DDEF23917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05500" y="2397525"/>
            <a:ext cx="1100306" cy="67143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48BE8F1E-206A-46A2-8CF7-32329E19FCBE}"/>
              </a:ext>
            </a:extLst>
          </p:cNvPr>
          <p:cNvSpPr txBox="1"/>
          <p:nvPr/>
        </p:nvSpPr>
        <p:spPr>
          <a:xfrm>
            <a:off x="5651821" y="3079792"/>
            <a:ext cx="1647047" cy="738664"/>
          </a:xfrm>
          <a:prstGeom prst="rect">
            <a:avLst/>
          </a:prstGeom>
          <a:noFill/>
        </p:spPr>
        <p:txBody>
          <a:bodyPr wrap="square">
            <a:spAutoFit/>
          </a:bodyPr>
          <a:lstStyle/>
          <a:p>
            <a:pPr algn="ctr"/>
            <a:r>
              <a:rPr lang="en-US" sz="1400" dirty="0">
                <a:latin typeface="Helvetica Neue" panose="02000503000000020004"/>
              </a:rPr>
              <a:t>drives revenue through </a:t>
            </a:r>
            <a:r>
              <a:rPr lang="en-US" sz="1400" b="1" dirty="0">
                <a:latin typeface="Helvetica Neue" panose="02000503000000020004"/>
              </a:rPr>
              <a:t>real-time</a:t>
            </a:r>
            <a:r>
              <a:rPr lang="en-US" sz="1400" dirty="0">
                <a:latin typeface="Helvetica Neue" panose="02000503000000020004"/>
              </a:rPr>
              <a:t> friction-free selling</a:t>
            </a:r>
          </a:p>
        </p:txBody>
      </p:sp>
      <p:grpSp>
        <p:nvGrpSpPr>
          <p:cNvPr id="4099" name="Group 4098">
            <a:extLst>
              <a:ext uri="{FF2B5EF4-FFF2-40B4-BE49-F238E27FC236}">
                <a16:creationId xmlns:a16="http://schemas.microsoft.com/office/drawing/2014/main" id="{F5DDE998-C4E4-40AA-A103-6F7CEE626AC3}"/>
              </a:ext>
            </a:extLst>
          </p:cNvPr>
          <p:cNvGrpSpPr/>
          <p:nvPr/>
        </p:nvGrpSpPr>
        <p:grpSpPr>
          <a:xfrm>
            <a:off x="759018" y="4642983"/>
            <a:ext cx="774498" cy="745734"/>
            <a:chOff x="4012268" y="4532445"/>
            <a:chExt cx="1016923" cy="979156"/>
          </a:xfrm>
        </p:grpSpPr>
        <p:grpSp>
          <p:nvGrpSpPr>
            <p:cNvPr id="8" name="Graphic 6" descr="Clock">
              <a:extLst>
                <a:ext uri="{FF2B5EF4-FFF2-40B4-BE49-F238E27FC236}">
                  <a16:creationId xmlns:a16="http://schemas.microsoft.com/office/drawing/2014/main" id="{D79785F3-69F7-41CE-B151-3BD31C0BAA04}"/>
                </a:ext>
              </a:extLst>
            </p:cNvPr>
            <p:cNvGrpSpPr/>
            <p:nvPr/>
          </p:nvGrpSpPr>
          <p:grpSpPr>
            <a:xfrm>
              <a:off x="4012268" y="4532445"/>
              <a:ext cx="568688" cy="568688"/>
              <a:chOff x="4012268" y="4532445"/>
              <a:chExt cx="568688" cy="568688"/>
            </a:xfrm>
          </p:grpSpPr>
          <p:sp>
            <p:nvSpPr>
              <p:cNvPr id="10" name="Freeform: Shape 9">
                <a:extLst>
                  <a:ext uri="{FF2B5EF4-FFF2-40B4-BE49-F238E27FC236}">
                    <a16:creationId xmlns:a16="http://schemas.microsoft.com/office/drawing/2014/main" id="{24D8D677-6E20-44E5-98A2-F0864424F125}"/>
                  </a:ext>
                </a:extLst>
              </p:cNvPr>
              <p:cNvSpPr/>
              <p:nvPr/>
            </p:nvSpPr>
            <p:spPr>
              <a:xfrm>
                <a:off x="4071506" y="4591683"/>
                <a:ext cx="450211" cy="450211"/>
              </a:xfrm>
              <a:custGeom>
                <a:avLst/>
                <a:gdLst>
                  <a:gd name="connsiteX0" fmla="*/ 225106 w 450211"/>
                  <a:gd name="connsiteY0" fmla="*/ 414668 h 450211"/>
                  <a:gd name="connsiteX1" fmla="*/ 35543 w 450211"/>
                  <a:gd name="connsiteY1" fmla="*/ 225106 h 450211"/>
                  <a:gd name="connsiteX2" fmla="*/ 225106 w 450211"/>
                  <a:gd name="connsiteY2" fmla="*/ 35543 h 450211"/>
                  <a:gd name="connsiteX3" fmla="*/ 414668 w 450211"/>
                  <a:gd name="connsiteY3" fmla="*/ 225106 h 450211"/>
                  <a:gd name="connsiteX4" fmla="*/ 225106 w 450211"/>
                  <a:gd name="connsiteY4" fmla="*/ 414668 h 450211"/>
                  <a:gd name="connsiteX5" fmla="*/ 225106 w 450211"/>
                  <a:gd name="connsiteY5" fmla="*/ 0 h 450211"/>
                  <a:gd name="connsiteX6" fmla="*/ 0 w 450211"/>
                  <a:gd name="connsiteY6" fmla="*/ 225106 h 450211"/>
                  <a:gd name="connsiteX7" fmla="*/ 225106 w 450211"/>
                  <a:gd name="connsiteY7" fmla="*/ 450211 h 450211"/>
                  <a:gd name="connsiteX8" fmla="*/ 450211 w 450211"/>
                  <a:gd name="connsiteY8" fmla="*/ 225106 h 450211"/>
                  <a:gd name="connsiteX9" fmla="*/ 225106 w 450211"/>
                  <a:gd name="connsiteY9" fmla="*/ 0 h 45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211" h="450211">
                    <a:moveTo>
                      <a:pt x="225106" y="414668"/>
                    </a:moveTo>
                    <a:cubicBezTo>
                      <a:pt x="120846" y="414668"/>
                      <a:pt x="35543" y="329365"/>
                      <a:pt x="35543" y="225106"/>
                    </a:cubicBezTo>
                    <a:cubicBezTo>
                      <a:pt x="35543" y="120846"/>
                      <a:pt x="120846" y="35543"/>
                      <a:pt x="225106" y="35543"/>
                    </a:cubicBezTo>
                    <a:cubicBezTo>
                      <a:pt x="329365" y="35543"/>
                      <a:pt x="414668" y="120846"/>
                      <a:pt x="414668" y="225106"/>
                    </a:cubicBezTo>
                    <a:cubicBezTo>
                      <a:pt x="414668" y="329365"/>
                      <a:pt x="329365" y="414668"/>
                      <a:pt x="225106" y="414668"/>
                    </a:cubicBezTo>
                    <a:close/>
                    <a:moveTo>
                      <a:pt x="225106" y="0"/>
                    </a:moveTo>
                    <a:cubicBezTo>
                      <a:pt x="100705" y="0"/>
                      <a:pt x="0" y="100705"/>
                      <a:pt x="0" y="225106"/>
                    </a:cubicBezTo>
                    <a:cubicBezTo>
                      <a:pt x="0" y="349506"/>
                      <a:pt x="100705" y="450211"/>
                      <a:pt x="225106" y="450211"/>
                    </a:cubicBezTo>
                    <a:cubicBezTo>
                      <a:pt x="349506" y="450211"/>
                      <a:pt x="450211" y="349506"/>
                      <a:pt x="450211" y="225106"/>
                    </a:cubicBezTo>
                    <a:cubicBezTo>
                      <a:pt x="450211" y="100705"/>
                      <a:pt x="349506" y="0"/>
                      <a:pt x="225106" y="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11" name="Freeform: Shape 10">
                <a:extLst>
                  <a:ext uri="{FF2B5EF4-FFF2-40B4-BE49-F238E27FC236}">
                    <a16:creationId xmlns:a16="http://schemas.microsoft.com/office/drawing/2014/main" id="{2CAF2A7B-2B36-485A-9BF0-A5D96B57584C}"/>
                  </a:ext>
                </a:extLst>
              </p:cNvPr>
              <p:cNvSpPr/>
              <p:nvPr/>
            </p:nvSpPr>
            <p:spPr>
              <a:xfrm>
                <a:off x="4284764" y="4698312"/>
                <a:ext cx="103667" cy="210296"/>
              </a:xfrm>
              <a:custGeom>
                <a:avLst/>
                <a:gdLst>
                  <a:gd name="connsiteX0" fmla="*/ 23695 w 103667"/>
                  <a:gd name="connsiteY0" fmla="*/ 0 h 210296"/>
                  <a:gd name="connsiteX1" fmla="*/ 0 w 103667"/>
                  <a:gd name="connsiteY1" fmla="*/ 0 h 210296"/>
                  <a:gd name="connsiteX2" fmla="*/ 0 w 103667"/>
                  <a:gd name="connsiteY2" fmla="*/ 118477 h 210296"/>
                  <a:gd name="connsiteX3" fmla="*/ 3554 w 103667"/>
                  <a:gd name="connsiteY3" fmla="*/ 126770 h 210296"/>
                  <a:gd name="connsiteX4" fmla="*/ 87080 w 103667"/>
                  <a:gd name="connsiteY4" fmla="*/ 210296 h 210296"/>
                  <a:gd name="connsiteX5" fmla="*/ 103667 w 103667"/>
                  <a:gd name="connsiteY5" fmla="*/ 193709 h 210296"/>
                  <a:gd name="connsiteX6" fmla="*/ 23695 w 103667"/>
                  <a:gd name="connsiteY6" fmla="*/ 113738 h 210296"/>
                  <a:gd name="connsiteX7" fmla="*/ 23695 w 103667"/>
                  <a:gd name="connsiteY7" fmla="*/ 0 h 21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67" h="210296">
                    <a:moveTo>
                      <a:pt x="23695" y="0"/>
                    </a:moveTo>
                    <a:lnTo>
                      <a:pt x="0" y="0"/>
                    </a:lnTo>
                    <a:lnTo>
                      <a:pt x="0" y="118477"/>
                    </a:lnTo>
                    <a:cubicBezTo>
                      <a:pt x="0" y="122031"/>
                      <a:pt x="1185" y="124993"/>
                      <a:pt x="3554" y="126770"/>
                    </a:cubicBezTo>
                    <a:lnTo>
                      <a:pt x="87080" y="210296"/>
                    </a:lnTo>
                    <a:lnTo>
                      <a:pt x="103667" y="193709"/>
                    </a:lnTo>
                    <a:lnTo>
                      <a:pt x="23695" y="113738"/>
                    </a:lnTo>
                    <a:lnTo>
                      <a:pt x="23695" y="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16" name="Freeform: Shape 15">
                <a:extLst>
                  <a:ext uri="{FF2B5EF4-FFF2-40B4-BE49-F238E27FC236}">
                    <a16:creationId xmlns:a16="http://schemas.microsoft.com/office/drawing/2014/main" id="{3969DAA6-82BA-4D0B-826B-0408F3614699}"/>
                  </a:ext>
                </a:extLst>
              </p:cNvPr>
              <p:cNvSpPr/>
              <p:nvPr/>
            </p:nvSpPr>
            <p:spPr>
              <a:xfrm>
                <a:off x="4284764" y="4650921"/>
                <a:ext cx="23695" cy="23695"/>
              </a:xfrm>
              <a:custGeom>
                <a:avLst/>
                <a:gdLst>
                  <a:gd name="connsiteX0" fmla="*/ 23695 w 23695"/>
                  <a:gd name="connsiteY0" fmla="*/ 11848 h 23695"/>
                  <a:gd name="connsiteX1" fmla="*/ 11848 w 23695"/>
                  <a:gd name="connsiteY1" fmla="*/ 23695 h 23695"/>
                  <a:gd name="connsiteX2" fmla="*/ 0 w 23695"/>
                  <a:gd name="connsiteY2" fmla="*/ 11848 h 23695"/>
                  <a:gd name="connsiteX3" fmla="*/ 11848 w 23695"/>
                  <a:gd name="connsiteY3" fmla="*/ 0 h 23695"/>
                  <a:gd name="connsiteX4" fmla="*/ 23695 w 23695"/>
                  <a:gd name="connsiteY4" fmla="*/ 11848 h 2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5" h="23695">
                    <a:moveTo>
                      <a:pt x="23695" y="11848"/>
                    </a:moveTo>
                    <a:cubicBezTo>
                      <a:pt x="23695" y="18391"/>
                      <a:pt x="18391" y="23695"/>
                      <a:pt x="11848" y="23695"/>
                    </a:cubicBezTo>
                    <a:cubicBezTo>
                      <a:pt x="5304" y="23695"/>
                      <a:pt x="0" y="18391"/>
                      <a:pt x="0" y="11848"/>
                    </a:cubicBezTo>
                    <a:cubicBezTo>
                      <a:pt x="0" y="5304"/>
                      <a:pt x="5304" y="0"/>
                      <a:pt x="11848" y="0"/>
                    </a:cubicBezTo>
                    <a:cubicBezTo>
                      <a:pt x="18391" y="0"/>
                      <a:pt x="23695" y="5304"/>
                      <a:pt x="23695" y="11848"/>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17" name="Freeform: Shape 16">
                <a:extLst>
                  <a:ext uri="{FF2B5EF4-FFF2-40B4-BE49-F238E27FC236}">
                    <a16:creationId xmlns:a16="http://schemas.microsoft.com/office/drawing/2014/main" id="{9D97F08C-8375-466E-BFA1-5AE637E014DF}"/>
                  </a:ext>
                </a:extLst>
              </p:cNvPr>
              <p:cNvSpPr/>
              <p:nvPr/>
            </p:nvSpPr>
            <p:spPr>
              <a:xfrm>
                <a:off x="4284764" y="4958961"/>
                <a:ext cx="23695" cy="23695"/>
              </a:xfrm>
              <a:custGeom>
                <a:avLst/>
                <a:gdLst>
                  <a:gd name="connsiteX0" fmla="*/ 23695 w 23695"/>
                  <a:gd name="connsiteY0" fmla="*/ 11848 h 23695"/>
                  <a:gd name="connsiteX1" fmla="*/ 11848 w 23695"/>
                  <a:gd name="connsiteY1" fmla="*/ 23695 h 23695"/>
                  <a:gd name="connsiteX2" fmla="*/ 0 w 23695"/>
                  <a:gd name="connsiteY2" fmla="*/ 11848 h 23695"/>
                  <a:gd name="connsiteX3" fmla="*/ 11848 w 23695"/>
                  <a:gd name="connsiteY3" fmla="*/ 0 h 23695"/>
                  <a:gd name="connsiteX4" fmla="*/ 23695 w 23695"/>
                  <a:gd name="connsiteY4" fmla="*/ 11848 h 2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5" h="23695">
                    <a:moveTo>
                      <a:pt x="23695" y="11848"/>
                    </a:moveTo>
                    <a:cubicBezTo>
                      <a:pt x="23695" y="18391"/>
                      <a:pt x="18391" y="23695"/>
                      <a:pt x="11848" y="23695"/>
                    </a:cubicBezTo>
                    <a:cubicBezTo>
                      <a:pt x="5304" y="23695"/>
                      <a:pt x="0" y="18391"/>
                      <a:pt x="0" y="11848"/>
                    </a:cubicBezTo>
                    <a:cubicBezTo>
                      <a:pt x="0" y="5304"/>
                      <a:pt x="5304" y="0"/>
                      <a:pt x="11848" y="0"/>
                    </a:cubicBezTo>
                    <a:cubicBezTo>
                      <a:pt x="18391" y="0"/>
                      <a:pt x="23695" y="5304"/>
                      <a:pt x="23695" y="11848"/>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22" name="Freeform: Shape 21">
                <a:extLst>
                  <a:ext uri="{FF2B5EF4-FFF2-40B4-BE49-F238E27FC236}">
                    <a16:creationId xmlns:a16="http://schemas.microsoft.com/office/drawing/2014/main" id="{47FC4C3B-6217-41BA-91F6-5153CC24674C}"/>
                  </a:ext>
                </a:extLst>
              </p:cNvPr>
              <p:cNvSpPr/>
              <p:nvPr/>
            </p:nvSpPr>
            <p:spPr>
              <a:xfrm>
                <a:off x="4130744" y="4804941"/>
                <a:ext cx="23695" cy="23695"/>
              </a:xfrm>
              <a:custGeom>
                <a:avLst/>
                <a:gdLst>
                  <a:gd name="connsiteX0" fmla="*/ 23695 w 23695"/>
                  <a:gd name="connsiteY0" fmla="*/ 11848 h 23695"/>
                  <a:gd name="connsiteX1" fmla="*/ 11848 w 23695"/>
                  <a:gd name="connsiteY1" fmla="*/ 23695 h 23695"/>
                  <a:gd name="connsiteX2" fmla="*/ 0 w 23695"/>
                  <a:gd name="connsiteY2" fmla="*/ 11848 h 23695"/>
                  <a:gd name="connsiteX3" fmla="*/ 11848 w 23695"/>
                  <a:gd name="connsiteY3" fmla="*/ 0 h 23695"/>
                  <a:gd name="connsiteX4" fmla="*/ 23695 w 23695"/>
                  <a:gd name="connsiteY4" fmla="*/ 11848 h 2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5" h="23695">
                    <a:moveTo>
                      <a:pt x="23695" y="11848"/>
                    </a:moveTo>
                    <a:cubicBezTo>
                      <a:pt x="23695" y="18391"/>
                      <a:pt x="18391" y="23695"/>
                      <a:pt x="11848" y="23695"/>
                    </a:cubicBezTo>
                    <a:cubicBezTo>
                      <a:pt x="5304" y="23695"/>
                      <a:pt x="0" y="18391"/>
                      <a:pt x="0" y="11848"/>
                    </a:cubicBezTo>
                    <a:cubicBezTo>
                      <a:pt x="0" y="5304"/>
                      <a:pt x="5304" y="0"/>
                      <a:pt x="11848" y="0"/>
                    </a:cubicBezTo>
                    <a:cubicBezTo>
                      <a:pt x="18391" y="0"/>
                      <a:pt x="23695" y="5304"/>
                      <a:pt x="23695" y="11848"/>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23" name="Freeform: Shape 22">
                <a:extLst>
                  <a:ext uri="{FF2B5EF4-FFF2-40B4-BE49-F238E27FC236}">
                    <a16:creationId xmlns:a16="http://schemas.microsoft.com/office/drawing/2014/main" id="{045FF50F-C3F1-4C62-B92B-ADEDECDCA6BC}"/>
                  </a:ext>
                </a:extLst>
              </p:cNvPr>
              <p:cNvSpPr/>
              <p:nvPr/>
            </p:nvSpPr>
            <p:spPr>
              <a:xfrm>
                <a:off x="4438784" y="4804941"/>
                <a:ext cx="23695" cy="23695"/>
              </a:xfrm>
              <a:custGeom>
                <a:avLst/>
                <a:gdLst>
                  <a:gd name="connsiteX0" fmla="*/ 23695 w 23695"/>
                  <a:gd name="connsiteY0" fmla="*/ 11848 h 23695"/>
                  <a:gd name="connsiteX1" fmla="*/ 11848 w 23695"/>
                  <a:gd name="connsiteY1" fmla="*/ 23695 h 23695"/>
                  <a:gd name="connsiteX2" fmla="*/ 0 w 23695"/>
                  <a:gd name="connsiteY2" fmla="*/ 11848 h 23695"/>
                  <a:gd name="connsiteX3" fmla="*/ 11848 w 23695"/>
                  <a:gd name="connsiteY3" fmla="*/ 0 h 23695"/>
                  <a:gd name="connsiteX4" fmla="*/ 23695 w 23695"/>
                  <a:gd name="connsiteY4" fmla="*/ 11848 h 2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5" h="23695">
                    <a:moveTo>
                      <a:pt x="23695" y="11848"/>
                    </a:moveTo>
                    <a:cubicBezTo>
                      <a:pt x="23695" y="18391"/>
                      <a:pt x="18391" y="23695"/>
                      <a:pt x="11848" y="23695"/>
                    </a:cubicBezTo>
                    <a:cubicBezTo>
                      <a:pt x="5304" y="23695"/>
                      <a:pt x="0" y="18391"/>
                      <a:pt x="0" y="11848"/>
                    </a:cubicBezTo>
                    <a:cubicBezTo>
                      <a:pt x="0" y="5304"/>
                      <a:pt x="5304" y="0"/>
                      <a:pt x="11848" y="0"/>
                    </a:cubicBezTo>
                    <a:cubicBezTo>
                      <a:pt x="18391" y="0"/>
                      <a:pt x="23695" y="5304"/>
                      <a:pt x="23695" y="11848"/>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grpSp>
        <p:grpSp>
          <p:nvGrpSpPr>
            <p:cNvPr id="24" name="Graphic 2" descr="Database">
              <a:extLst>
                <a:ext uri="{FF2B5EF4-FFF2-40B4-BE49-F238E27FC236}">
                  <a16:creationId xmlns:a16="http://schemas.microsoft.com/office/drawing/2014/main" id="{35ACB74C-493C-4398-B738-EAA1A40C9B68}"/>
                </a:ext>
              </a:extLst>
            </p:cNvPr>
            <p:cNvGrpSpPr/>
            <p:nvPr/>
          </p:nvGrpSpPr>
          <p:grpSpPr>
            <a:xfrm>
              <a:off x="4495791" y="4787701"/>
              <a:ext cx="533400" cy="723900"/>
              <a:chOff x="4495791" y="4787701"/>
              <a:chExt cx="533400" cy="723900"/>
            </a:xfrm>
            <a:solidFill>
              <a:srgbClr val="000000"/>
            </a:solidFill>
          </p:grpSpPr>
          <p:sp>
            <p:nvSpPr>
              <p:cNvPr id="29" name="Freeform: Shape 28">
                <a:extLst>
                  <a:ext uri="{FF2B5EF4-FFF2-40B4-BE49-F238E27FC236}">
                    <a16:creationId xmlns:a16="http://schemas.microsoft.com/office/drawing/2014/main" id="{9E9702CB-33AA-4508-85A4-BFF391ED226A}"/>
                  </a:ext>
                </a:extLst>
              </p:cNvPr>
              <p:cNvSpPr/>
              <p:nvPr/>
            </p:nvSpPr>
            <p:spPr>
              <a:xfrm>
                <a:off x="4495791" y="4787701"/>
                <a:ext cx="533400" cy="152400"/>
              </a:xfrm>
              <a:custGeom>
                <a:avLst/>
                <a:gdLst>
                  <a:gd name="connsiteX0" fmla="*/ 533400 w 533400"/>
                  <a:gd name="connsiteY0" fmla="*/ 76200 h 152400"/>
                  <a:gd name="connsiteX1" fmla="*/ 266700 w 533400"/>
                  <a:gd name="connsiteY1" fmla="*/ 152400 h 152400"/>
                  <a:gd name="connsiteX2" fmla="*/ 0 w 533400"/>
                  <a:gd name="connsiteY2" fmla="*/ 76200 h 152400"/>
                  <a:gd name="connsiteX3" fmla="*/ 266700 w 533400"/>
                  <a:gd name="connsiteY3" fmla="*/ 0 h 152400"/>
                  <a:gd name="connsiteX4" fmla="*/ 533400 w 533400"/>
                  <a:gd name="connsiteY4" fmla="*/ 762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152400">
                    <a:moveTo>
                      <a:pt x="533400" y="76200"/>
                    </a:moveTo>
                    <a:cubicBezTo>
                      <a:pt x="533400" y="118284"/>
                      <a:pt x="413994" y="152400"/>
                      <a:pt x="266700" y="152400"/>
                    </a:cubicBezTo>
                    <a:cubicBezTo>
                      <a:pt x="119406" y="152400"/>
                      <a:pt x="0" y="118284"/>
                      <a:pt x="0" y="76200"/>
                    </a:cubicBezTo>
                    <a:cubicBezTo>
                      <a:pt x="0" y="34116"/>
                      <a:pt x="119406" y="0"/>
                      <a:pt x="266700" y="0"/>
                    </a:cubicBezTo>
                    <a:cubicBezTo>
                      <a:pt x="413994" y="0"/>
                      <a:pt x="533400" y="34116"/>
                      <a:pt x="533400" y="762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31" name="Freeform: Shape 30">
                <a:extLst>
                  <a:ext uri="{FF2B5EF4-FFF2-40B4-BE49-F238E27FC236}">
                    <a16:creationId xmlns:a16="http://schemas.microsoft.com/office/drawing/2014/main" id="{E0E5F877-CF5B-4029-9797-2AF76B2E65EE}"/>
                  </a:ext>
                </a:extLst>
              </p:cNvPr>
              <p:cNvSpPr/>
              <p:nvPr/>
            </p:nvSpPr>
            <p:spPr>
              <a:xfrm>
                <a:off x="4495791" y="4902001"/>
                <a:ext cx="533400" cy="228600"/>
              </a:xfrm>
              <a:custGeom>
                <a:avLst/>
                <a:gdLst>
                  <a:gd name="connsiteX0" fmla="*/ 457200 w 533400"/>
                  <a:gd name="connsiteY0" fmla="*/ 152400 h 228600"/>
                  <a:gd name="connsiteX1" fmla="*/ 438150 w 533400"/>
                  <a:gd name="connsiteY1" fmla="*/ 133350 h 228600"/>
                  <a:gd name="connsiteX2" fmla="*/ 457200 w 533400"/>
                  <a:gd name="connsiteY2" fmla="*/ 114300 h 228600"/>
                  <a:gd name="connsiteX3" fmla="*/ 476250 w 533400"/>
                  <a:gd name="connsiteY3" fmla="*/ 133350 h 228600"/>
                  <a:gd name="connsiteX4" fmla="*/ 457200 w 533400"/>
                  <a:gd name="connsiteY4" fmla="*/ 152400 h 228600"/>
                  <a:gd name="connsiteX5" fmla="*/ 266700 w 533400"/>
                  <a:gd name="connsiteY5" fmla="*/ 76200 h 228600"/>
                  <a:gd name="connsiteX6" fmla="*/ 0 w 533400"/>
                  <a:gd name="connsiteY6" fmla="*/ 0 h 228600"/>
                  <a:gd name="connsiteX7" fmla="*/ 0 w 533400"/>
                  <a:gd name="connsiteY7" fmla="*/ 152400 h 228600"/>
                  <a:gd name="connsiteX8" fmla="*/ 266700 w 533400"/>
                  <a:gd name="connsiteY8" fmla="*/ 228600 h 228600"/>
                  <a:gd name="connsiteX9" fmla="*/ 533400 w 533400"/>
                  <a:gd name="connsiteY9" fmla="*/ 152400 h 228600"/>
                  <a:gd name="connsiteX10" fmla="*/ 533400 w 533400"/>
                  <a:gd name="connsiteY10" fmla="*/ 0 h 228600"/>
                  <a:gd name="connsiteX11" fmla="*/ 266700 w 533400"/>
                  <a:gd name="connsiteY11" fmla="*/ 762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 h="228600">
                    <a:moveTo>
                      <a:pt x="457200" y="152400"/>
                    </a:moveTo>
                    <a:cubicBezTo>
                      <a:pt x="445770" y="152400"/>
                      <a:pt x="438150" y="144780"/>
                      <a:pt x="438150" y="133350"/>
                    </a:cubicBezTo>
                    <a:cubicBezTo>
                      <a:pt x="438150" y="121920"/>
                      <a:pt x="445770" y="114300"/>
                      <a:pt x="457200" y="114300"/>
                    </a:cubicBezTo>
                    <a:cubicBezTo>
                      <a:pt x="468630" y="114300"/>
                      <a:pt x="476250" y="121920"/>
                      <a:pt x="476250" y="133350"/>
                    </a:cubicBezTo>
                    <a:cubicBezTo>
                      <a:pt x="476250" y="144780"/>
                      <a:pt x="468630" y="152400"/>
                      <a:pt x="457200" y="152400"/>
                    </a:cubicBezTo>
                    <a:close/>
                    <a:moveTo>
                      <a:pt x="266700" y="76200"/>
                    </a:moveTo>
                    <a:cubicBezTo>
                      <a:pt x="120015" y="76200"/>
                      <a:pt x="0" y="41910"/>
                      <a:pt x="0" y="0"/>
                    </a:cubicBezTo>
                    <a:lnTo>
                      <a:pt x="0" y="152400"/>
                    </a:lnTo>
                    <a:cubicBezTo>
                      <a:pt x="0" y="194310"/>
                      <a:pt x="120015" y="228600"/>
                      <a:pt x="266700" y="228600"/>
                    </a:cubicBezTo>
                    <a:cubicBezTo>
                      <a:pt x="413385" y="228600"/>
                      <a:pt x="533400" y="194310"/>
                      <a:pt x="533400" y="152400"/>
                    </a:cubicBezTo>
                    <a:lnTo>
                      <a:pt x="533400" y="0"/>
                    </a:lnTo>
                    <a:cubicBezTo>
                      <a:pt x="533400" y="41910"/>
                      <a:pt x="413385" y="76200"/>
                      <a:pt x="266700" y="762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4097" name="Freeform: Shape 4096">
                <a:extLst>
                  <a:ext uri="{FF2B5EF4-FFF2-40B4-BE49-F238E27FC236}">
                    <a16:creationId xmlns:a16="http://schemas.microsoft.com/office/drawing/2014/main" id="{9FC0DED7-1B84-47D4-8013-474C31F660A7}"/>
                  </a:ext>
                </a:extLst>
              </p:cNvPr>
              <p:cNvSpPr/>
              <p:nvPr/>
            </p:nvSpPr>
            <p:spPr>
              <a:xfrm>
                <a:off x="4495791" y="5092501"/>
                <a:ext cx="533400" cy="228600"/>
              </a:xfrm>
              <a:custGeom>
                <a:avLst/>
                <a:gdLst>
                  <a:gd name="connsiteX0" fmla="*/ 457200 w 533400"/>
                  <a:gd name="connsiteY0" fmla="*/ 152400 h 228600"/>
                  <a:gd name="connsiteX1" fmla="*/ 438150 w 533400"/>
                  <a:gd name="connsiteY1" fmla="*/ 133350 h 228600"/>
                  <a:gd name="connsiteX2" fmla="*/ 457200 w 533400"/>
                  <a:gd name="connsiteY2" fmla="*/ 114300 h 228600"/>
                  <a:gd name="connsiteX3" fmla="*/ 476250 w 533400"/>
                  <a:gd name="connsiteY3" fmla="*/ 133350 h 228600"/>
                  <a:gd name="connsiteX4" fmla="*/ 457200 w 533400"/>
                  <a:gd name="connsiteY4" fmla="*/ 152400 h 228600"/>
                  <a:gd name="connsiteX5" fmla="*/ 266700 w 533400"/>
                  <a:gd name="connsiteY5" fmla="*/ 76200 h 228600"/>
                  <a:gd name="connsiteX6" fmla="*/ 0 w 533400"/>
                  <a:gd name="connsiteY6" fmla="*/ 0 h 228600"/>
                  <a:gd name="connsiteX7" fmla="*/ 0 w 533400"/>
                  <a:gd name="connsiteY7" fmla="*/ 152400 h 228600"/>
                  <a:gd name="connsiteX8" fmla="*/ 266700 w 533400"/>
                  <a:gd name="connsiteY8" fmla="*/ 228600 h 228600"/>
                  <a:gd name="connsiteX9" fmla="*/ 533400 w 533400"/>
                  <a:gd name="connsiteY9" fmla="*/ 152400 h 228600"/>
                  <a:gd name="connsiteX10" fmla="*/ 533400 w 533400"/>
                  <a:gd name="connsiteY10" fmla="*/ 0 h 228600"/>
                  <a:gd name="connsiteX11" fmla="*/ 266700 w 533400"/>
                  <a:gd name="connsiteY11" fmla="*/ 762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 h="228600">
                    <a:moveTo>
                      <a:pt x="457200" y="152400"/>
                    </a:moveTo>
                    <a:cubicBezTo>
                      <a:pt x="445770" y="152400"/>
                      <a:pt x="438150" y="144780"/>
                      <a:pt x="438150" y="133350"/>
                    </a:cubicBezTo>
                    <a:cubicBezTo>
                      <a:pt x="438150" y="121920"/>
                      <a:pt x="445770" y="114300"/>
                      <a:pt x="457200" y="114300"/>
                    </a:cubicBezTo>
                    <a:cubicBezTo>
                      <a:pt x="468630" y="114300"/>
                      <a:pt x="476250" y="121920"/>
                      <a:pt x="476250" y="133350"/>
                    </a:cubicBezTo>
                    <a:cubicBezTo>
                      <a:pt x="476250" y="144780"/>
                      <a:pt x="468630" y="152400"/>
                      <a:pt x="457200" y="152400"/>
                    </a:cubicBezTo>
                    <a:close/>
                    <a:moveTo>
                      <a:pt x="266700" y="76200"/>
                    </a:moveTo>
                    <a:cubicBezTo>
                      <a:pt x="120015" y="76200"/>
                      <a:pt x="0" y="41910"/>
                      <a:pt x="0" y="0"/>
                    </a:cubicBezTo>
                    <a:lnTo>
                      <a:pt x="0" y="152400"/>
                    </a:lnTo>
                    <a:cubicBezTo>
                      <a:pt x="0" y="194310"/>
                      <a:pt x="120015" y="228600"/>
                      <a:pt x="266700" y="228600"/>
                    </a:cubicBezTo>
                    <a:cubicBezTo>
                      <a:pt x="413385" y="228600"/>
                      <a:pt x="533400" y="194310"/>
                      <a:pt x="533400" y="152400"/>
                    </a:cubicBezTo>
                    <a:lnTo>
                      <a:pt x="533400" y="0"/>
                    </a:lnTo>
                    <a:cubicBezTo>
                      <a:pt x="533400" y="41910"/>
                      <a:pt x="413385" y="76200"/>
                      <a:pt x="266700" y="762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4098" name="Freeform: Shape 4097">
                <a:extLst>
                  <a:ext uri="{FF2B5EF4-FFF2-40B4-BE49-F238E27FC236}">
                    <a16:creationId xmlns:a16="http://schemas.microsoft.com/office/drawing/2014/main" id="{961CFE0D-197F-487E-A7E3-F0046BCD7759}"/>
                  </a:ext>
                </a:extLst>
              </p:cNvPr>
              <p:cNvSpPr/>
              <p:nvPr/>
            </p:nvSpPr>
            <p:spPr>
              <a:xfrm>
                <a:off x="4495791" y="5283001"/>
                <a:ext cx="533400" cy="228600"/>
              </a:xfrm>
              <a:custGeom>
                <a:avLst/>
                <a:gdLst>
                  <a:gd name="connsiteX0" fmla="*/ 457200 w 533400"/>
                  <a:gd name="connsiteY0" fmla="*/ 152400 h 228600"/>
                  <a:gd name="connsiteX1" fmla="*/ 438150 w 533400"/>
                  <a:gd name="connsiteY1" fmla="*/ 133350 h 228600"/>
                  <a:gd name="connsiteX2" fmla="*/ 457200 w 533400"/>
                  <a:gd name="connsiteY2" fmla="*/ 114300 h 228600"/>
                  <a:gd name="connsiteX3" fmla="*/ 476250 w 533400"/>
                  <a:gd name="connsiteY3" fmla="*/ 133350 h 228600"/>
                  <a:gd name="connsiteX4" fmla="*/ 457200 w 533400"/>
                  <a:gd name="connsiteY4" fmla="*/ 152400 h 228600"/>
                  <a:gd name="connsiteX5" fmla="*/ 266700 w 533400"/>
                  <a:gd name="connsiteY5" fmla="*/ 76200 h 228600"/>
                  <a:gd name="connsiteX6" fmla="*/ 0 w 533400"/>
                  <a:gd name="connsiteY6" fmla="*/ 0 h 228600"/>
                  <a:gd name="connsiteX7" fmla="*/ 0 w 533400"/>
                  <a:gd name="connsiteY7" fmla="*/ 152400 h 228600"/>
                  <a:gd name="connsiteX8" fmla="*/ 266700 w 533400"/>
                  <a:gd name="connsiteY8" fmla="*/ 228600 h 228600"/>
                  <a:gd name="connsiteX9" fmla="*/ 533400 w 533400"/>
                  <a:gd name="connsiteY9" fmla="*/ 152400 h 228600"/>
                  <a:gd name="connsiteX10" fmla="*/ 533400 w 533400"/>
                  <a:gd name="connsiteY10" fmla="*/ 0 h 228600"/>
                  <a:gd name="connsiteX11" fmla="*/ 266700 w 533400"/>
                  <a:gd name="connsiteY11" fmla="*/ 762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 h="228600">
                    <a:moveTo>
                      <a:pt x="457200" y="152400"/>
                    </a:moveTo>
                    <a:cubicBezTo>
                      <a:pt x="445770" y="152400"/>
                      <a:pt x="438150" y="144780"/>
                      <a:pt x="438150" y="133350"/>
                    </a:cubicBezTo>
                    <a:cubicBezTo>
                      <a:pt x="438150" y="121920"/>
                      <a:pt x="445770" y="114300"/>
                      <a:pt x="457200" y="114300"/>
                    </a:cubicBezTo>
                    <a:cubicBezTo>
                      <a:pt x="468630" y="114300"/>
                      <a:pt x="476250" y="121920"/>
                      <a:pt x="476250" y="133350"/>
                    </a:cubicBezTo>
                    <a:cubicBezTo>
                      <a:pt x="476250" y="144780"/>
                      <a:pt x="468630" y="152400"/>
                      <a:pt x="457200" y="152400"/>
                    </a:cubicBezTo>
                    <a:close/>
                    <a:moveTo>
                      <a:pt x="266700" y="76200"/>
                    </a:moveTo>
                    <a:cubicBezTo>
                      <a:pt x="120015" y="76200"/>
                      <a:pt x="0" y="41910"/>
                      <a:pt x="0" y="0"/>
                    </a:cubicBezTo>
                    <a:lnTo>
                      <a:pt x="0" y="152400"/>
                    </a:lnTo>
                    <a:cubicBezTo>
                      <a:pt x="0" y="194310"/>
                      <a:pt x="120015" y="228600"/>
                      <a:pt x="266700" y="228600"/>
                    </a:cubicBezTo>
                    <a:cubicBezTo>
                      <a:pt x="413385" y="228600"/>
                      <a:pt x="533400" y="194310"/>
                      <a:pt x="533400" y="152400"/>
                    </a:cubicBezTo>
                    <a:lnTo>
                      <a:pt x="533400" y="0"/>
                    </a:lnTo>
                    <a:cubicBezTo>
                      <a:pt x="533400" y="41910"/>
                      <a:pt x="413385" y="76200"/>
                      <a:pt x="266700" y="762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grpSp>
      </p:grpSp>
      <p:sp>
        <p:nvSpPr>
          <p:cNvPr id="37" name="TextBox 36">
            <a:extLst>
              <a:ext uri="{FF2B5EF4-FFF2-40B4-BE49-F238E27FC236}">
                <a16:creationId xmlns:a16="http://schemas.microsoft.com/office/drawing/2014/main" id="{1DA45FCA-CD5E-4EFD-AE99-A8C4F9B62E25}"/>
              </a:ext>
            </a:extLst>
          </p:cNvPr>
          <p:cNvSpPr txBox="1"/>
          <p:nvPr/>
        </p:nvSpPr>
        <p:spPr>
          <a:xfrm>
            <a:off x="146050" y="5469199"/>
            <a:ext cx="2466340" cy="738664"/>
          </a:xfrm>
          <a:prstGeom prst="rect">
            <a:avLst/>
          </a:prstGeom>
          <a:noFill/>
        </p:spPr>
        <p:txBody>
          <a:bodyPr wrap="square">
            <a:spAutoFit/>
          </a:bodyPr>
          <a:lstStyle/>
          <a:p>
            <a:pPr algn="ctr"/>
            <a:r>
              <a:rPr lang="en-US" sz="1400" dirty="0">
                <a:latin typeface="Helvetica Neue" panose="02000503000000020004"/>
              </a:rPr>
              <a:t>provides </a:t>
            </a:r>
            <a:r>
              <a:rPr lang="en-US" sz="1400" b="1" dirty="0">
                <a:latin typeface="Helvetica Neue" panose="02000503000000020004"/>
              </a:rPr>
              <a:t>real-time viewer engagement data </a:t>
            </a:r>
            <a:r>
              <a:rPr lang="en-US" sz="1400" dirty="0">
                <a:latin typeface="Helvetica Neue" panose="02000503000000020004"/>
              </a:rPr>
              <a:t>and interaction analytics </a:t>
            </a:r>
          </a:p>
        </p:txBody>
      </p:sp>
      <p:pic>
        <p:nvPicPr>
          <p:cNvPr id="6146" name="Picture 2">
            <a:extLst>
              <a:ext uri="{FF2B5EF4-FFF2-40B4-BE49-F238E27FC236}">
                <a16:creationId xmlns:a16="http://schemas.microsoft.com/office/drawing/2014/main" id="{0BC76D53-D233-4850-9DA4-050F9CAB3B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3925" y="4742238"/>
            <a:ext cx="885538" cy="731531"/>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A040E79C-0163-4180-B0C4-2570123CE835}"/>
              </a:ext>
            </a:extLst>
          </p:cNvPr>
          <p:cNvSpPr txBox="1"/>
          <p:nvPr/>
        </p:nvSpPr>
        <p:spPr>
          <a:xfrm>
            <a:off x="2805430" y="5469199"/>
            <a:ext cx="2466340" cy="738664"/>
          </a:xfrm>
          <a:prstGeom prst="rect">
            <a:avLst/>
          </a:prstGeom>
          <a:noFill/>
        </p:spPr>
        <p:txBody>
          <a:bodyPr wrap="square">
            <a:spAutoFit/>
          </a:bodyPr>
          <a:lstStyle/>
          <a:p>
            <a:pPr algn="ctr"/>
            <a:r>
              <a:rPr lang="en-US" sz="1400" dirty="0">
                <a:latin typeface="Helvetica Neue" panose="02000503000000020004"/>
              </a:rPr>
              <a:t>entirely </a:t>
            </a:r>
            <a:r>
              <a:rPr lang="en-US" sz="1400" b="1" dirty="0">
                <a:latin typeface="Helvetica Neue" panose="02000503000000020004"/>
              </a:rPr>
              <a:t>browser-based, </a:t>
            </a:r>
            <a:r>
              <a:rPr lang="en-US" sz="1400" dirty="0">
                <a:latin typeface="Helvetica Neue" panose="02000503000000020004"/>
              </a:rPr>
              <a:t>works on all devices – no software download required</a:t>
            </a:r>
          </a:p>
        </p:txBody>
      </p:sp>
      <p:sp>
        <p:nvSpPr>
          <p:cNvPr id="36" name="TextBox 35">
            <a:extLst>
              <a:ext uri="{FF2B5EF4-FFF2-40B4-BE49-F238E27FC236}">
                <a16:creationId xmlns:a16="http://schemas.microsoft.com/office/drawing/2014/main" id="{2462F4A9-47A6-49A2-B3BC-7331B29218C7}"/>
              </a:ext>
            </a:extLst>
          </p:cNvPr>
          <p:cNvSpPr txBox="1"/>
          <p:nvPr/>
        </p:nvSpPr>
        <p:spPr>
          <a:xfrm>
            <a:off x="5579254" y="5469199"/>
            <a:ext cx="1759520" cy="738664"/>
          </a:xfrm>
          <a:prstGeom prst="rect">
            <a:avLst/>
          </a:prstGeom>
          <a:noFill/>
        </p:spPr>
        <p:txBody>
          <a:bodyPr wrap="square">
            <a:spAutoFit/>
          </a:bodyPr>
          <a:lstStyle/>
          <a:p>
            <a:pPr algn="ctr"/>
            <a:r>
              <a:rPr lang="en-US" sz="1400" dirty="0">
                <a:latin typeface="Helvetica Neue" panose="02000503000000020004"/>
              </a:rPr>
              <a:t>secured through </a:t>
            </a:r>
            <a:r>
              <a:rPr lang="en-US" sz="1400" b="1" dirty="0">
                <a:latin typeface="Helvetica Neue" panose="02000503000000020004"/>
              </a:rPr>
              <a:t>end-to-end encryption </a:t>
            </a:r>
          </a:p>
        </p:txBody>
      </p:sp>
      <p:sp>
        <p:nvSpPr>
          <p:cNvPr id="50" name="Rectangle 49">
            <a:extLst>
              <a:ext uri="{FF2B5EF4-FFF2-40B4-BE49-F238E27FC236}">
                <a16:creationId xmlns:a16="http://schemas.microsoft.com/office/drawing/2014/main" id="{6E841320-C6B1-8344-ACE4-CF3C78954275}"/>
              </a:ext>
            </a:extLst>
          </p:cNvPr>
          <p:cNvSpPr/>
          <p:nvPr/>
        </p:nvSpPr>
        <p:spPr>
          <a:xfrm>
            <a:off x="0" y="-569512"/>
            <a:ext cx="12199665" cy="7427512"/>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grpSp>
        <p:nvGrpSpPr>
          <p:cNvPr id="6" name="Graphic 2">
            <a:extLst>
              <a:ext uri="{FF2B5EF4-FFF2-40B4-BE49-F238E27FC236}">
                <a16:creationId xmlns:a16="http://schemas.microsoft.com/office/drawing/2014/main" id="{691206CC-A3FB-4445-B242-AF2BBAC9C516}"/>
              </a:ext>
            </a:extLst>
          </p:cNvPr>
          <p:cNvGrpSpPr/>
          <p:nvPr/>
        </p:nvGrpSpPr>
        <p:grpSpPr>
          <a:xfrm>
            <a:off x="6155389" y="4694723"/>
            <a:ext cx="625990" cy="625990"/>
            <a:chOff x="3819525" y="1152525"/>
            <a:chExt cx="4552950" cy="4552950"/>
          </a:xfrm>
        </p:grpSpPr>
        <p:sp>
          <p:nvSpPr>
            <p:cNvPr id="7" name="Freeform: Shape 6">
              <a:extLst>
                <a:ext uri="{FF2B5EF4-FFF2-40B4-BE49-F238E27FC236}">
                  <a16:creationId xmlns:a16="http://schemas.microsoft.com/office/drawing/2014/main" id="{6CDE2341-A609-438C-851B-C524046E74EF}"/>
                </a:ext>
              </a:extLst>
            </p:cNvPr>
            <p:cNvSpPr/>
            <p:nvPr/>
          </p:nvSpPr>
          <p:spPr>
            <a:xfrm>
              <a:off x="4307205" y="1152525"/>
              <a:ext cx="3576323" cy="4551683"/>
            </a:xfrm>
            <a:custGeom>
              <a:avLst/>
              <a:gdLst>
                <a:gd name="connsiteX0" fmla="*/ 3413760 w 3576323"/>
                <a:gd name="connsiteY0" fmla="*/ 1625603 h 4551683"/>
                <a:gd name="connsiteX1" fmla="*/ 3251197 w 3576323"/>
                <a:gd name="connsiteY1" fmla="*/ 1625603 h 4551683"/>
                <a:gd name="connsiteX2" fmla="*/ 3251197 w 3576323"/>
                <a:gd name="connsiteY2" fmla="*/ 1463040 h 4551683"/>
                <a:gd name="connsiteX3" fmla="*/ 1788157 w 3576323"/>
                <a:gd name="connsiteY3" fmla="*/ 0 h 4551683"/>
                <a:gd name="connsiteX4" fmla="*/ 325117 w 3576323"/>
                <a:gd name="connsiteY4" fmla="*/ 1463040 h 4551683"/>
                <a:gd name="connsiteX5" fmla="*/ 325117 w 3576323"/>
                <a:gd name="connsiteY5" fmla="*/ 1625603 h 4551683"/>
                <a:gd name="connsiteX6" fmla="*/ 162563 w 3576323"/>
                <a:gd name="connsiteY6" fmla="*/ 1625603 h 4551683"/>
                <a:gd name="connsiteX7" fmla="*/ 0 w 3576323"/>
                <a:gd name="connsiteY7" fmla="*/ 1788166 h 4551683"/>
                <a:gd name="connsiteX8" fmla="*/ 0 w 3576323"/>
                <a:gd name="connsiteY8" fmla="*/ 4389120 h 4551683"/>
                <a:gd name="connsiteX9" fmla="*/ 162563 w 3576323"/>
                <a:gd name="connsiteY9" fmla="*/ 4551683 h 4551683"/>
                <a:gd name="connsiteX10" fmla="*/ 3413760 w 3576323"/>
                <a:gd name="connsiteY10" fmla="*/ 4551683 h 4551683"/>
                <a:gd name="connsiteX11" fmla="*/ 3576323 w 3576323"/>
                <a:gd name="connsiteY11" fmla="*/ 4389120 h 4551683"/>
                <a:gd name="connsiteX12" fmla="*/ 3576323 w 3576323"/>
                <a:gd name="connsiteY12" fmla="*/ 1788157 h 4551683"/>
                <a:gd name="connsiteX13" fmla="*/ 3413760 w 3576323"/>
                <a:gd name="connsiteY13" fmla="*/ 1625603 h 4551683"/>
                <a:gd name="connsiteX14" fmla="*/ 650243 w 3576323"/>
                <a:gd name="connsiteY14" fmla="*/ 1463040 h 4551683"/>
                <a:gd name="connsiteX15" fmla="*/ 1788166 w 3576323"/>
                <a:gd name="connsiteY15" fmla="*/ 325117 h 4551683"/>
                <a:gd name="connsiteX16" fmla="*/ 2926080 w 3576323"/>
                <a:gd name="connsiteY16" fmla="*/ 1463040 h 4551683"/>
                <a:gd name="connsiteX17" fmla="*/ 2926080 w 3576323"/>
                <a:gd name="connsiteY17" fmla="*/ 1625603 h 4551683"/>
                <a:gd name="connsiteX18" fmla="*/ 650243 w 3576323"/>
                <a:gd name="connsiteY18" fmla="*/ 1625603 h 4551683"/>
                <a:gd name="connsiteX19" fmla="*/ 650243 w 3576323"/>
                <a:gd name="connsiteY19" fmla="*/ 1463040 h 4551683"/>
                <a:gd name="connsiteX20" fmla="*/ 3251197 w 3576323"/>
                <a:gd name="connsiteY20" fmla="*/ 4226557 h 4551683"/>
                <a:gd name="connsiteX21" fmla="*/ 325117 w 3576323"/>
                <a:gd name="connsiteY21" fmla="*/ 4226557 h 4551683"/>
                <a:gd name="connsiteX22" fmla="*/ 325117 w 3576323"/>
                <a:gd name="connsiteY22" fmla="*/ 1950720 h 4551683"/>
                <a:gd name="connsiteX23" fmla="*/ 3251197 w 3576323"/>
                <a:gd name="connsiteY23" fmla="*/ 1950720 h 4551683"/>
                <a:gd name="connsiteX24" fmla="*/ 3251197 w 3576323"/>
                <a:gd name="connsiteY24" fmla="*/ 4226557 h 455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76323" h="4551683">
                  <a:moveTo>
                    <a:pt x="3413760" y="1625603"/>
                  </a:moveTo>
                  <a:lnTo>
                    <a:pt x="3251197" y="1625603"/>
                  </a:lnTo>
                  <a:lnTo>
                    <a:pt x="3251197" y="1463040"/>
                  </a:lnTo>
                  <a:cubicBezTo>
                    <a:pt x="3250302" y="655396"/>
                    <a:pt x="2595801" y="895"/>
                    <a:pt x="1788157" y="0"/>
                  </a:cubicBezTo>
                  <a:cubicBezTo>
                    <a:pt x="980513" y="895"/>
                    <a:pt x="326012" y="655396"/>
                    <a:pt x="325117" y="1463040"/>
                  </a:cubicBezTo>
                  <a:lnTo>
                    <a:pt x="325117" y="1625603"/>
                  </a:lnTo>
                  <a:lnTo>
                    <a:pt x="162563" y="1625603"/>
                  </a:lnTo>
                  <a:cubicBezTo>
                    <a:pt x="72781" y="1625603"/>
                    <a:pt x="0" y="1698384"/>
                    <a:pt x="0" y="1788166"/>
                  </a:cubicBezTo>
                  <a:lnTo>
                    <a:pt x="0" y="4389120"/>
                  </a:lnTo>
                  <a:cubicBezTo>
                    <a:pt x="0" y="4478903"/>
                    <a:pt x="72781" y="4551683"/>
                    <a:pt x="162563" y="4551683"/>
                  </a:cubicBezTo>
                  <a:lnTo>
                    <a:pt x="3413760" y="4551683"/>
                  </a:lnTo>
                  <a:cubicBezTo>
                    <a:pt x="3503543" y="4551683"/>
                    <a:pt x="3576323" y="4478903"/>
                    <a:pt x="3576323" y="4389120"/>
                  </a:cubicBezTo>
                  <a:lnTo>
                    <a:pt x="3576323" y="1788157"/>
                  </a:lnTo>
                  <a:cubicBezTo>
                    <a:pt x="3576323" y="1698384"/>
                    <a:pt x="3503543" y="1625603"/>
                    <a:pt x="3413760" y="1625603"/>
                  </a:cubicBezTo>
                  <a:close/>
                  <a:moveTo>
                    <a:pt x="650243" y="1463040"/>
                  </a:moveTo>
                  <a:cubicBezTo>
                    <a:pt x="650243" y="834581"/>
                    <a:pt x="1159707" y="325117"/>
                    <a:pt x="1788166" y="325117"/>
                  </a:cubicBezTo>
                  <a:cubicBezTo>
                    <a:pt x="2416626" y="325117"/>
                    <a:pt x="2926080" y="834581"/>
                    <a:pt x="2926080" y="1463040"/>
                  </a:cubicBezTo>
                  <a:lnTo>
                    <a:pt x="2926080" y="1625603"/>
                  </a:lnTo>
                  <a:lnTo>
                    <a:pt x="650243" y="1625603"/>
                  </a:lnTo>
                  <a:lnTo>
                    <a:pt x="650243" y="1463040"/>
                  </a:lnTo>
                  <a:close/>
                  <a:moveTo>
                    <a:pt x="3251197" y="4226557"/>
                  </a:moveTo>
                  <a:lnTo>
                    <a:pt x="325117" y="4226557"/>
                  </a:lnTo>
                  <a:lnTo>
                    <a:pt x="325117" y="1950720"/>
                  </a:lnTo>
                  <a:lnTo>
                    <a:pt x="3251197" y="1950720"/>
                  </a:lnTo>
                  <a:lnTo>
                    <a:pt x="3251197" y="4226557"/>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32" name="Freeform: Shape 31">
              <a:extLst>
                <a:ext uri="{FF2B5EF4-FFF2-40B4-BE49-F238E27FC236}">
                  <a16:creationId xmlns:a16="http://schemas.microsoft.com/office/drawing/2014/main" id="{EFD68D4A-D957-4AA5-A03F-6CC3191AD18A}"/>
                </a:ext>
              </a:extLst>
            </p:cNvPr>
            <p:cNvSpPr/>
            <p:nvPr/>
          </p:nvSpPr>
          <p:spPr>
            <a:xfrm>
              <a:off x="5607899" y="3590924"/>
              <a:ext cx="975061" cy="1463050"/>
            </a:xfrm>
            <a:custGeom>
              <a:avLst/>
              <a:gdLst>
                <a:gd name="connsiteX0" fmla="*/ 947291 w 975061"/>
                <a:gd name="connsiteY0" fmla="*/ 324908 h 1463050"/>
                <a:gd name="connsiteX1" fmla="*/ 487462 w 975061"/>
                <a:gd name="connsiteY1" fmla="*/ 1 h 1463050"/>
                <a:gd name="connsiteX2" fmla="*/ 1 w 975061"/>
                <a:gd name="connsiteY2" fmla="*/ 485624 h 1463050"/>
                <a:gd name="connsiteX3" fmla="*/ 324908 w 975061"/>
                <a:gd name="connsiteY3" fmla="*/ 945453 h 1463050"/>
                <a:gd name="connsiteX4" fmla="*/ 324908 w 975061"/>
                <a:gd name="connsiteY4" fmla="*/ 1300487 h 1463050"/>
                <a:gd name="connsiteX5" fmla="*/ 487471 w 975061"/>
                <a:gd name="connsiteY5" fmla="*/ 1463051 h 1463050"/>
                <a:gd name="connsiteX6" fmla="*/ 650025 w 975061"/>
                <a:gd name="connsiteY6" fmla="*/ 1300478 h 1463050"/>
                <a:gd name="connsiteX7" fmla="*/ 650025 w 975061"/>
                <a:gd name="connsiteY7" fmla="*/ 945453 h 1463050"/>
                <a:gd name="connsiteX8" fmla="*/ 947291 w 975061"/>
                <a:gd name="connsiteY8" fmla="*/ 324908 h 1463050"/>
                <a:gd name="connsiteX9" fmla="*/ 487462 w 975061"/>
                <a:gd name="connsiteY9" fmla="*/ 650244 h 1463050"/>
                <a:gd name="connsiteX10" fmla="*/ 324899 w 975061"/>
                <a:gd name="connsiteY10" fmla="*/ 487681 h 1463050"/>
                <a:gd name="connsiteX11" fmla="*/ 487462 w 975061"/>
                <a:gd name="connsiteY11" fmla="*/ 325118 h 1463050"/>
                <a:gd name="connsiteX12" fmla="*/ 650025 w 975061"/>
                <a:gd name="connsiteY12" fmla="*/ 487681 h 1463050"/>
                <a:gd name="connsiteX13" fmla="*/ 487462 w 975061"/>
                <a:gd name="connsiteY13" fmla="*/ 650244 h 146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5061" h="1463050">
                  <a:moveTo>
                    <a:pt x="947291" y="324908"/>
                  </a:moveTo>
                  <a:cubicBezTo>
                    <a:pt x="878606" y="129912"/>
                    <a:pt x="694202" y="-390"/>
                    <a:pt x="487462" y="1"/>
                  </a:cubicBezTo>
                  <a:cubicBezTo>
                    <a:pt x="218752" y="-504"/>
                    <a:pt x="506" y="216914"/>
                    <a:pt x="1" y="485624"/>
                  </a:cubicBezTo>
                  <a:cubicBezTo>
                    <a:pt x="-390" y="692364"/>
                    <a:pt x="129912" y="876768"/>
                    <a:pt x="324908" y="945453"/>
                  </a:cubicBezTo>
                  <a:lnTo>
                    <a:pt x="324908" y="1300487"/>
                  </a:lnTo>
                  <a:cubicBezTo>
                    <a:pt x="324908" y="1390270"/>
                    <a:pt x="397689" y="1463051"/>
                    <a:pt x="487471" y="1463051"/>
                  </a:cubicBezTo>
                  <a:cubicBezTo>
                    <a:pt x="577254" y="1463051"/>
                    <a:pt x="650025" y="1390261"/>
                    <a:pt x="650025" y="1300478"/>
                  </a:cubicBezTo>
                  <a:lnTo>
                    <a:pt x="650025" y="945453"/>
                  </a:lnTo>
                  <a:cubicBezTo>
                    <a:pt x="903476" y="856184"/>
                    <a:pt x="1036569" y="578349"/>
                    <a:pt x="947291" y="324908"/>
                  </a:cubicBezTo>
                  <a:close/>
                  <a:moveTo>
                    <a:pt x="487462" y="650244"/>
                  </a:moveTo>
                  <a:cubicBezTo>
                    <a:pt x="397679" y="650244"/>
                    <a:pt x="324899" y="577464"/>
                    <a:pt x="324899" y="487681"/>
                  </a:cubicBezTo>
                  <a:cubicBezTo>
                    <a:pt x="324899" y="397898"/>
                    <a:pt x="397679" y="325118"/>
                    <a:pt x="487462" y="325118"/>
                  </a:cubicBezTo>
                  <a:cubicBezTo>
                    <a:pt x="577244" y="325118"/>
                    <a:pt x="650025" y="397898"/>
                    <a:pt x="650025" y="487681"/>
                  </a:cubicBezTo>
                  <a:cubicBezTo>
                    <a:pt x="650025" y="577464"/>
                    <a:pt x="577244" y="650244"/>
                    <a:pt x="487462" y="650244"/>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grpSp>
      <p:sp>
        <p:nvSpPr>
          <p:cNvPr id="43" name="Footer Placeholder 1">
            <a:extLst>
              <a:ext uri="{FF2B5EF4-FFF2-40B4-BE49-F238E27FC236}">
                <a16:creationId xmlns:a16="http://schemas.microsoft.com/office/drawing/2014/main" id="{334B6C44-E6F9-B343-AD1A-CC9AB65F755C}"/>
              </a:ext>
            </a:extLst>
          </p:cNvPr>
          <p:cNvSpPr txBox="1">
            <a:spLocks/>
          </p:cNvSpPr>
          <p:nvPr/>
        </p:nvSpPr>
        <p:spPr>
          <a:xfrm>
            <a:off x="241113" y="63752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800" dirty="0">
                <a:solidFill>
                  <a:schemeClr val="bg1"/>
                </a:solidFill>
                <a:ea typeface="Helvetica Neue" panose="02000503000000020004" pitchFamily="2" charset="0"/>
                <a:cs typeface="Helvetica Neue" panose="02000503000000020004" pitchFamily="2" charset="0"/>
              </a:rPr>
              <a:t>Verb Technology Company, Inc</a:t>
            </a:r>
            <a:r>
              <a:rPr lang="en-US" sz="800" dirty="0">
                <a:solidFill>
                  <a:schemeClr val="bg1"/>
                </a:solidFill>
                <a:ea typeface="Helvetica Neue Light" panose="02000403000000020004" pitchFamily="2" charset="0"/>
                <a:cs typeface="Open Sans" panose="020B0606030504020204" pitchFamily="34" charset="0"/>
              </a:rPr>
              <a:t>. (NASDAQ: VERB) © 2020</a:t>
            </a:r>
          </a:p>
        </p:txBody>
      </p:sp>
      <p:pic>
        <p:nvPicPr>
          <p:cNvPr id="44" name="Picture 43" descr="A picture containing player, person, court, sign&#10;&#10;Description automatically generated">
            <a:extLst>
              <a:ext uri="{FF2B5EF4-FFF2-40B4-BE49-F238E27FC236}">
                <a16:creationId xmlns:a16="http://schemas.microsoft.com/office/drawing/2014/main" id="{CF70F545-AF85-0C4F-993D-BBC6A76D0C5D}"/>
              </a:ext>
            </a:extLst>
          </p:cNvPr>
          <p:cNvPicPr>
            <a:picLocks noChangeAspect="1"/>
          </p:cNvPicPr>
          <p:nvPr/>
        </p:nvPicPr>
        <p:blipFill rotWithShape="1">
          <a:blip r:embed="rId11">
            <a:extLst>
              <a:ext uri="{28A0092B-C50C-407E-A947-70E740481C1C}">
                <a14:useLocalDpi xmlns:a14="http://schemas.microsoft.com/office/drawing/2010/main" val="0"/>
              </a:ext>
            </a:extLst>
          </a:blip>
          <a:srcRect l="535"/>
          <a:stretch/>
        </p:blipFill>
        <p:spPr>
          <a:xfrm>
            <a:off x="945654" y="229139"/>
            <a:ext cx="10384627" cy="5860078"/>
          </a:xfrm>
          <a:prstGeom prst="rect">
            <a:avLst/>
          </a:prstGeom>
        </p:spPr>
      </p:pic>
      <p:pic>
        <p:nvPicPr>
          <p:cNvPr id="3" name="Ver Live Bombshell Boutique Compressed 2.mp4" descr="Ver Live Bombshell Boutique Compressed 2.mp4">
            <a:hlinkClick r:id="" action="ppaction://media"/>
            <a:extLst>
              <a:ext uri="{FF2B5EF4-FFF2-40B4-BE49-F238E27FC236}">
                <a16:creationId xmlns:a16="http://schemas.microsoft.com/office/drawing/2014/main" id="{334237ED-5C03-9842-BA31-ACFF4C325688}"/>
              </a:ext>
            </a:extLst>
          </p:cNvPr>
          <p:cNvPicPr>
            <a:picLocks noChangeAspect="1"/>
          </p:cNvPicPr>
          <p:nvPr>
            <a:videoFile r:link="rId1"/>
            <p:extLst>
              <p:ext uri="{DAA4B4D4-6D71-4841-9C94-3DE7FCFB9230}">
                <p14:media xmlns:p14="http://schemas.microsoft.com/office/powerpoint/2010/main" r:embed="rId2">
                  <p14:trim st="109.1923"/>
                </p14:media>
              </p:ext>
            </p:extLst>
          </p:nvPr>
        </p:nvPicPr>
        <p:blipFill>
          <a:blip r:embed="rId12"/>
          <a:stretch>
            <a:fillRect/>
          </a:stretch>
        </p:blipFill>
        <p:spPr>
          <a:xfrm>
            <a:off x="849952" y="227317"/>
            <a:ext cx="10482938" cy="5896653"/>
          </a:xfrm>
          <a:prstGeom prst="rect">
            <a:avLst/>
          </a:prstGeom>
        </p:spPr>
      </p:pic>
    </p:spTree>
    <p:extLst>
      <p:ext uri="{BB962C8B-B14F-4D97-AF65-F5344CB8AC3E}">
        <p14:creationId xmlns:p14="http://schemas.microsoft.com/office/powerpoint/2010/main" val="231784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3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05" name="Group 4104">
            <a:extLst>
              <a:ext uri="{FF2B5EF4-FFF2-40B4-BE49-F238E27FC236}">
                <a16:creationId xmlns:a16="http://schemas.microsoft.com/office/drawing/2014/main" id="{004A0788-1D2F-4E86-A22B-8B2266280E4B}"/>
              </a:ext>
            </a:extLst>
          </p:cNvPr>
          <p:cNvGrpSpPr/>
          <p:nvPr/>
        </p:nvGrpSpPr>
        <p:grpSpPr>
          <a:xfrm>
            <a:off x="7388571" y="4219467"/>
            <a:ext cx="1322422" cy="1181193"/>
            <a:chOff x="7164354" y="4532323"/>
            <a:chExt cx="1175353" cy="1049830"/>
          </a:xfrm>
        </p:grpSpPr>
        <p:pic>
          <p:nvPicPr>
            <p:cNvPr id="4102" name="Picture 4101">
              <a:extLst>
                <a:ext uri="{FF2B5EF4-FFF2-40B4-BE49-F238E27FC236}">
                  <a16:creationId xmlns:a16="http://schemas.microsoft.com/office/drawing/2014/main" id="{58156EA0-C1F2-44C8-B48F-50CB1CE56664}"/>
                </a:ext>
              </a:extLst>
            </p:cNvPr>
            <p:cNvPicPr>
              <a:picLocks noChangeAspect="1"/>
            </p:cNvPicPr>
            <p:nvPr/>
          </p:nvPicPr>
          <p:blipFill>
            <a:blip r:embed="rId2"/>
            <a:stretch>
              <a:fillRect/>
            </a:stretch>
          </p:blipFill>
          <p:spPr>
            <a:xfrm>
              <a:off x="7164354" y="4532323"/>
              <a:ext cx="1175353" cy="1049830"/>
            </a:xfrm>
            <a:prstGeom prst="rect">
              <a:avLst/>
            </a:prstGeom>
          </p:spPr>
        </p:pic>
        <p:sp>
          <p:nvSpPr>
            <p:cNvPr id="73" name="Rectangle 72">
              <a:extLst>
                <a:ext uri="{FF2B5EF4-FFF2-40B4-BE49-F238E27FC236}">
                  <a16:creationId xmlns:a16="http://schemas.microsoft.com/office/drawing/2014/main" id="{DCB59786-EABD-4D5F-9ACC-6935128FE026}"/>
                </a:ext>
              </a:extLst>
            </p:cNvPr>
            <p:cNvSpPr/>
            <p:nvPr/>
          </p:nvSpPr>
          <p:spPr>
            <a:xfrm>
              <a:off x="7470298" y="4915471"/>
              <a:ext cx="566580" cy="290827"/>
            </a:xfrm>
            <a:prstGeom prst="rect">
              <a:avLst/>
            </a:prstGeom>
            <a:solidFill>
              <a:srgbClr val="FC7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76" name="Freeform: Shape 75">
              <a:extLst>
                <a:ext uri="{FF2B5EF4-FFF2-40B4-BE49-F238E27FC236}">
                  <a16:creationId xmlns:a16="http://schemas.microsoft.com/office/drawing/2014/main" id="{2AD74CAD-5629-41C1-BF65-A35831EF24FA}"/>
                </a:ext>
              </a:extLst>
            </p:cNvPr>
            <p:cNvSpPr/>
            <p:nvPr/>
          </p:nvSpPr>
          <p:spPr>
            <a:xfrm>
              <a:off x="7365791" y="4915471"/>
              <a:ext cx="742044" cy="251799"/>
            </a:xfrm>
            <a:custGeom>
              <a:avLst/>
              <a:gdLst/>
              <a:ahLst/>
              <a:cxnLst/>
              <a:rect l="l" t="t" r="r" b="b"/>
              <a:pathLst>
                <a:path w="742044" h="251799">
                  <a:moveTo>
                    <a:pt x="517297" y="98008"/>
                  </a:moveTo>
                  <a:cubicBezTo>
                    <a:pt x="509799" y="98008"/>
                    <a:pt x="503775" y="103361"/>
                    <a:pt x="499223" y="114067"/>
                  </a:cubicBezTo>
                  <a:cubicBezTo>
                    <a:pt x="495073" y="124102"/>
                    <a:pt x="492998" y="136746"/>
                    <a:pt x="492998" y="151999"/>
                  </a:cubicBezTo>
                  <a:cubicBezTo>
                    <a:pt x="492998" y="189734"/>
                    <a:pt x="501098" y="208602"/>
                    <a:pt x="517297" y="208602"/>
                  </a:cubicBezTo>
                  <a:cubicBezTo>
                    <a:pt x="533496" y="208602"/>
                    <a:pt x="541595" y="189734"/>
                    <a:pt x="541595" y="151999"/>
                  </a:cubicBezTo>
                  <a:cubicBezTo>
                    <a:pt x="541595" y="136746"/>
                    <a:pt x="539520" y="124102"/>
                    <a:pt x="535371" y="114067"/>
                  </a:cubicBezTo>
                  <a:cubicBezTo>
                    <a:pt x="530819" y="103361"/>
                    <a:pt x="524794" y="98008"/>
                    <a:pt x="517297" y="98008"/>
                  </a:cubicBezTo>
                  <a:close/>
                  <a:moveTo>
                    <a:pt x="364897" y="98008"/>
                  </a:moveTo>
                  <a:cubicBezTo>
                    <a:pt x="357399" y="98008"/>
                    <a:pt x="351375" y="103361"/>
                    <a:pt x="346823" y="114067"/>
                  </a:cubicBezTo>
                  <a:cubicBezTo>
                    <a:pt x="342673" y="124102"/>
                    <a:pt x="340598" y="136746"/>
                    <a:pt x="340598" y="151999"/>
                  </a:cubicBezTo>
                  <a:cubicBezTo>
                    <a:pt x="340598" y="189734"/>
                    <a:pt x="348698" y="208602"/>
                    <a:pt x="364897" y="208602"/>
                  </a:cubicBezTo>
                  <a:cubicBezTo>
                    <a:pt x="381096" y="208602"/>
                    <a:pt x="389195" y="189734"/>
                    <a:pt x="389195" y="151999"/>
                  </a:cubicBezTo>
                  <a:cubicBezTo>
                    <a:pt x="389195" y="136746"/>
                    <a:pt x="387120" y="124102"/>
                    <a:pt x="382971" y="114067"/>
                  </a:cubicBezTo>
                  <a:cubicBezTo>
                    <a:pt x="378419" y="103361"/>
                    <a:pt x="372394" y="98008"/>
                    <a:pt x="364897" y="98008"/>
                  </a:cubicBezTo>
                  <a:close/>
                  <a:moveTo>
                    <a:pt x="711897" y="69801"/>
                  </a:moveTo>
                  <a:cubicBezTo>
                    <a:pt x="708444" y="69801"/>
                    <a:pt x="705682" y="71640"/>
                    <a:pt x="703610" y="75317"/>
                  </a:cubicBezTo>
                  <a:cubicBezTo>
                    <a:pt x="701538" y="78995"/>
                    <a:pt x="700502" y="83559"/>
                    <a:pt x="700502" y="89011"/>
                  </a:cubicBezTo>
                  <a:cubicBezTo>
                    <a:pt x="700502" y="94720"/>
                    <a:pt x="701516" y="99457"/>
                    <a:pt x="703545" y="103222"/>
                  </a:cubicBezTo>
                  <a:cubicBezTo>
                    <a:pt x="705574" y="106986"/>
                    <a:pt x="708357" y="108868"/>
                    <a:pt x="711897" y="108868"/>
                  </a:cubicBezTo>
                  <a:cubicBezTo>
                    <a:pt x="715349" y="108868"/>
                    <a:pt x="718111" y="106986"/>
                    <a:pt x="720183" y="103222"/>
                  </a:cubicBezTo>
                  <a:cubicBezTo>
                    <a:pt x="722255" y="99457"/>
                    <a:pt x="723291" y="94720"/>
                    <a:pt x="723291" y="89011"/>
                  </a:cubicBezTo>
                  <a:cubicBezTo>
                    <a:pt x="723291" y="83559"/>
                    <a:pt x="722255" y="78995"/>
                    <a:pt x="720183" y="75317"/>
                  </a:cubicBezTo>
                  <a:cubicBezTo>
                    <a:pt x="718111" y="71640"/>
                    <a:pt x="715349" y="69801"/>
                    <a:pt x="711897" y="69801"/>
                  </a:cubicBezTo>
                  <a:close/>
                  <a:moveTo>
                    <a:pt x="517297" y="55611"/>
                  </a:moveTo>
                  <a:cubicBezTo>
                    <a:pt x="538464" y="55611"/>
                    <a:pt x="555372" y="65277"/>
                    <a:pt x="568019" y="84609"/>
                  </a:cubicBezTo>
                  <a:cubicBezTo>
                    <a:pt x="579735" y="102475"/>
                    <a:pt x="585593" y="124807"/>
                    <a:pt x="585593" y="151605"/>
                  </a:cubicBezTo>
                  <a:cubicBezTo>
                    <a:pt x="585593" y="181070"/>
                    <a:pt x="579735" y="204869"/>
                    <a:pt x="568019" y="223001"/>
                  </a:cubicBezTo>
                  <a:cubicBezTo>
                    <a:pt x="555638" y="242200"/>
                    <a:pt x="538731" y="251799"/>
                    <a:pt x="517297" y="251799"/>
                  </a:cubicBezTo>
                  <a:cubicBezTo>
                    <a:pt x="495863" y="251799"/>
                    <a:pt x="478955" y="242200"/>
                    <a:pt x="466575" y="223001"/>
                  </a:cubicBezTo>
                  <a:cubicBezTo>
                    <a:pt x="454859" y="204869"/>
                    <a:pt x="449001" y="181070"/>
                    <a:pt x="449001" y="151605"/>
                  </a:cubicBezTo>
                  <a:cubicBezTo>
                    <a:pt x="449001" y="124807"/>
                    <a:pt x="454859" y="102475"/>
                    <a:pt x="466575" y="84609"/>
                  </a:cubicBezTo>
                  <a:cubicBezTo>
                    <a:pt x="479222" y="65277"/>
                    <a:pt x="496129" y="55611"/>
                    <a:pt x="517297" y="55611"/>
                  </a:cubicBezTo>
                  <a:close/>
                  <a:moveTo>
                    <a:pt x="364897" y="55611"/>
                  </a:moveTo>
                  <a:cubicBezTo>
                    <a:pt x="386064" y="55611"/>
                    <a:pt x="402972" y="65277"/>
                    <a:pt x="415619" y="84609"/>
                  </a:cubicBezTo>
                  <a:cubicBezTo>
                    <a:pt x="427335" y="102475"/>
                    <a:pt x="433193" y="124807"/>
                    <a:pt x="433193" y="151605"/>
                  </a:cubicBezTo>
                  <a:cubicBezTo>
                    <a:pt x="433193" y="181070"/>
                    <a:pt x="427335" y="204869"/>
                    <a:pt x="415619" y="223001"/>
                  </a:cubicBezTo>
                  <a:cubicBezTo>
                    <a:pt x="403238" y="242200"/>
                    <a:pt x="386331" y="251799"/>
                    <a:pt x="364897" y="251799"/>
                  </a:cubicBezTo>
                  <a:cubicBezTo>
                    <a:pt x="343463" y="251799"/>
                    <a:pt x="326555" y="242200"/>
                    <a:pt x="314175" y="223001"/>
                  </a:cubicBezTo>
                  <a:cubicBezTo>
                    <a:pt x="302459" y="204869"/>
                    <a:pt x="296601" y="181070"/>
                    <a:pt x="296601" y="151605"/>
                  </a:cubicBezTo>
                  <a:cubicBezTo>
                    <a:pt x="296601" y="124807"/>
                    <a:pt x="302459" y="102475"/>
                    <a:pt x="314175" y="84609"/>
                  </a:cubicBezTo>
                  <a:cubicBezTo>
                    <a:pt x="326822" y="65277"/>
                    <a:pt x="343729" y="55611"/>
                    <a:pt x="364897" y="55611"/>
                  </a:cubicBezTo>
                  <a:close/>
                  <a:moveTo>
                    <a:pt x="207597" y="55611"/>
                  </a:moveTo>
                  <a:cubicBezTo>
                    <a:pt x="224129" y="55611"/>
                    <a:pt x="238195" y="59477"/>
                    <a:pt x="249795" y="67210"/>
                  </a:cubicBezTo>
                  <a:cubicBezTo>
                    <a:pt x="264060" y="76410"/>
                    <a:pt x="271193" y="89609"/>
                    <a:pt x="271193" y="106808"/>
                  </a:cubicBezTo>
                  <a:cubicBezTo>
                    <a:pt x="271193" y="123873"/>
                    <a:pt x="264327" y="135939"/>
                    <a:pt x="250594" y="143006"/>
                  </a:cubicBezTo>
                  <a:cubicBezTo>
                    <a:pt x="259394" y="146872"/>
                    <a:pt x="266460" y="153005"/>
                    <a:pt x="271793" y="161405"/>
                  </a:cubicBezTo>
                  <a:cubicBezTo>
                    <a:pt x="277126" y="169804"/>
                    <a:pt x="279793" y="178937"/>
                    <a:pt x="279793" y="188803"/>
                  </a:cubicBezTo>
                  <a:cubicBezTo>
                    <a:pt x="279793" y="207468"/>
                    <a:pt x="272260" y="222734"/>
                    <a:pt x="257194" y="234600"/>
                  </a:cubicBezTo>
                  <a:cubicBezTo>
                    <a:pt x="242662" y="246066"/>
                    <a:pt x="224663" y="251799"/>
                    <a:pt x="203197" y="251799"/>
                  </a:cubicBezTo>
                  <a:cubicBezTo>
                    <a:pt x="184265" y="251799"/>
                    <a:pt x="167333" y="247846"/>
                    <a:pt x="152400" y="239940"/>
                  </a:cubicBezTo>
                  <a:lnTo>
                    <a:pt x="164628" y="201802"/>
                  </a:lnTo>
                  <a:cubicBezTo>
                    <a:pt x="182804" y="207802"/>
                    <a:pt x="196236" y="210801"/>
                    <a:pt x="204925" y="210801"/>
                  </a:cubicBezTo>
                  <a:cubicBezTo>
                    <a:pt x="213344" y="210801"/>
                    <a:pt x="220360" y="208943"/>
                    <a:pt x="225974" y="205227"/>
                  </a:cubicBezTo>
                  <a:cubicBezTo>
                    <a:pt x="232255" y="201244"/>
                    <a:pt x="235395" y="195868"/>
                    <a:pt x="235395" y="189100"/>
                  </a:cubicBezTo>
                  <a:cubicBezTo>
                    <a:pt x="235395" y="181400"/>
                    <a:pt x="231847" y="175293"/>
                    <a:pt x="224749" y="170779"/>
                  </a:cubicBezTo>
                  <a:cubicBezTo>
                    <a:pt x="218589" y="166663"/>
                    <a:pt x="211023" y="164604"/>
                    <a:pt x="202051" y="164604"/>
                  </a:cubicBezTo>
                  <a:cubicBezTo>
                    <a:pt x="196826" y="164604"/>
                    <a:pt x="192942" y="164871"/>
                    <a:pt x="190398" y="165404"/>
                  </a:cubicBezTo>
                  <a:lnTo>
                    <a:pt x="190398" y="135806"/>
                  </a:lnTo>
                  <a:cubicBezTo>
                    <a:pt x="214930" y="135806"/>
                    <a:pt x="227196" y="128478"/>
                    <a:pt x="227196" y="113823"/>
                  </a:cubicBezTo>
                  <a:cubicBezTo>
                    <a:pt x="227196" y="108013"/>
                    <a:pt x="224119" y="103326"/>
                    <a:pt x="217965" y="99761"/>
                  </a:cubicBezTo>
                  <a:cubicBezTo>
                    <a:pt x="212616" y="96591"/>
                    <a:pt x="206195" y="94940"/>
                    <a:pt x="198704" y="94809"/>
                  </a:cubicBezTo>
                  <a:cubicBezTo>
                    <a:pt x="187600" y="94675"/>
                    <a:pt x="176966" y="97675"/>
                    <a:pt x="166800" y="103808"/>
                  </a:cubicBezTo>
                  <a:lnTo>
                    <a:pt x="166800" y="63451"/>
                  </a:lnTo>
                  <a:cubicBezTo>
                    <a:pt x="179332" y="58224"/>
                    <a:pt x="192931" y="55611"/>
                    <a:pt x="207597" y="55611"/>
                  </a:cubicBezTo>
                  <a:close/>
                  <a:moveTo>
                    <a:pt x="55197" y="55611"/>
                  </a:moveTo>
                  <a:cubicBezTo>
                    <a:pt x="71729" y="55611"/>
                    <a:pt x="85795" y="59477"/>
                    <a:pt x="97395" y="67210"/>
                  </a:cubicBezTo>
                  <a:cubicBezTo>
                    <a:pt x="111660" y="76410"/>
                    <a:pt x="118793" y="89609"/>
                    <a:pt x="118793" y="106808"/>
                  </a:cubicBezTo>
                  <a:cubicBezTo>
                    <a:pt x="118793" y="123873"/>
                    <a:pt x="111927" y="135939"/>
                    <a:pt x="98194" y="143006"/>
                  </a:cubicBezTo>
                  <a:cubicBezTo>
                    <a:pt x="106994" y="146872"/>
                    <a:pt x="114060" y="153005"/>
                    <a:pt x="119393" y="161405"/>
                  </a:cubicBezTo>
                  <a:cubicBezTo>
                    <a:pt x="124726" y="169804"/>
                    <a:pt x="127393" y="178937"/>
                    <a:pt x="127393" y="188803"/>
                  </a:cubicBezTo>
                  <a:cubicBezTo>
                    <a:pt x="127393" y="207468"/>
                    <a:pt x="119860" y="222734"/>
                    <a:pt x="104794" y="234600"/>
                  </a:cubicBezTo>
                  <a:cubicBezTo>
                    <a:pt x="90262" y="246066"/>
                    <a:pt x="72263" y="251799"/>
                    <a:pt x="50797" y="251799"/>
                  </a:cubicBezTo>
                  <a:cubicBezTo>
                    <a:pt x="31865" y="251799"/>
                    <a:pt x="14933" y="247846"/>
                    <a:pt x="0" y="239940"/>
                  </a:cubicBezTo>
                  <a:lnTo>
                    <a:pt x="12228" y="201802"/>
                  </a:lnTo>
                  <a:cubicBezTo>
                    <a:pt x="30404" y="207802"/>
                    <a:pt x="43836" y="210801"/>
                    <a:pt x="52525" y="210801"/>
                  </a:cubicBezTo>
                  <a:cubicBezTo>
                    <a:pt x="60944" y="210801"/>
                    <a:pt x="67960" y="208943"/>
                    <a:pt x="73574" y="205227"/>
                  </a:cubicBezTo>
                  <a:cubicBezTo>
                    <a:pt x="79855" y="201244"/>
                    <a:pt x="82995" y="195868"/>
                    <a:pt x="82995" y="189100"/>
                  </a:cubicBezTo>
                  <a:cubicBezTo>
                    <a:pt x="82995" y="181400"/>
                    <a:pt x="79447" y="175293"/>
                    <a:pt x="72349" y="170779"/>
                  </a:cubicBezTo>
                  <a:cubicBezTo>
                    <a:pt x="66189" y="166663"/>
                    <a:pt x="58623" y="164604"/>
                    <a:pt x="49651" y="164604"/>
                  </a:cubicBezTo>
                  <a:cubicBezTo>
                    <a:pt x="44426" y="164604"/>
                    <a:pt x="40542" y="164871"/>
                    <a:pt x="37998" y="165404"/>
                  </a:cubicBezTo>
                  <a:lnTo>
                    <a:pt x="37998" y="135806"/>
                  </a:lnTo>
                  <a:cubicBezTo>
                    <a:pt x="62530" y="135806"/>
                    <a:pt x="74796" y="128478"/>
                    <a:pt x="74796" y="113823"/>
                  </a:cubicBezTo>
                  <a:cubicBezTo>
                    <a:pt x="74796" y="108013"/>
                    <a:pt x="71719" y="103326"/>
                    <a:pt x="65565" y="99761"/>
                  </a:cubicBezTo>
                  <a:cubicBezTo>
                    <a:pt x="60216" y="96591"/>
                    <a:pt x="53795" y="94940"/>
                    <a:pt x="46304" y="94809"/>
                  </a:cubicBezTo>
                  <a:cubicBezTo>
                    <a:pt x="35200" y="94675"/>
                    <a:pt x="24566" y="97675"/>
                    <a:pt x="14400" y="103808"/>
                  </a:cubicBezTo>
                  <a:lnTo>
                    <a:pt x="14400" y="63451"/>
                  </a:lnTo>
                  <a:cubicBezTo>
                    <a:pt x="26932" y="58224"/>
                    <a:pt x="40531" y="55611"/>
                    <a:pt x="55197" y="55611"/>
                  </a:cubicBezTo>
                  <a:close/>
                  <a:moveTo>
                    <a:pt x="711897" y="53132"/>
                  </a:moveTo>
                  <a:cubicBezTo>
                    <a:pt x="720944" y="53132"/>
                    <a:pt x="728296" y="56698"/>
                    <a:pt x="733951" y="63829"/>
                  </a:cubicBezTo>
                  <a:cubicBezTo>
                    <a:pt x="739346" y="70526"/>
                    <a:pt x="742044" y="78832"/>
                    <a:pt x="742044" y="88746"/>
                  </a:cubicBezTo>
                  <a:cubicBezTo>
                    <a:pt x="742044" y="99445"/>
                    <a:pt x="739325" y="108252"/>
                    <a:pt x="733887" y="115166"/>
                  </a:cubicBezTo>
                  <a:cubicBezTo>
                    <a:pt x="728450" y="122080"/>
                    <a:pt x="721119" y="125537"/>
                    <a:pt x="711897" y="125537"/>
                  </a:cubicBezTo>
                  <a:cubicBezTo>
                    <a:pt x="702674" y="125537"/>
                    <a:pt x="695322" y="122080"/>
                    <a:pt x="689841" y="115166"/>
                  </a:cubicBezTo>
                  <a:cubicBezTo>
                    <a:pt x="684360" y="108252"/>
                    <a:pt x="681619" y="99445"/>
                    <a:pt x="681619" y="88746"/>
                  </a:cubicBezTo>
                  <a:cubicBezTo>
                    <a:pt x="681619" y="78832"/>
                    <a:pt x="684317" y="70526"/>
                    <a:pt x="689712" y="63829"/>
                  </a:cubicBezTo>
                  <a:cubicBezTo>
                    <a:pt x="695454" y="56698"/>
                    <a:pt x="702849" y="53132"/>
                    <a:pt x="711897" y="53132"/>
                  </a:cubicBezTo>
                  <a:close/>
                  <a:moveTo>
                    <a:pt x="628162" y="16669"/>
                  </a:moveTo>
                  <a:cubicBezTo>
                    <a:pt x="624710" y="16669"/>
                    <a:pt x="621948" y="18508"/>
                    <a:pt x="619876" y="22185"/>
                  </a:cubicBezTo>
                  <a:cubicBezTo>
                    <a:pt x="617804" y="25863"/>
                    <a:pt x="616767" y="30384"/>
                    <a:pt x="616767" y="35749"/>
                  </a:cubicBezTo>
                  <a:cubicBezTo>
                    <a:pt x="616767" y="41545"/>
                    <a:pt x="617760" y="46261"/>
                    <a:pt x="619746" y="49897"/>
                  </a:cubicBezTo>
                  <a:cubicBezTo>
                    <a:pt x="621818" y="53790"/>
                    <a:pt x="624623" y="55737"/>
                    <a:pt x="628162" y="55737"/>
                  </a:cubicBezTo>
                  <a:cubicBezTo>
                    <a:pt x="631614" y="55737"/>
                    <a:pt x="634420" y="53790"/>
                    <a:pt x="636578" y="49897"/>
                  </a:cubicBezTo>
                  <a:cubicBezTo>
                    <a:pt x="638564" y="46261"/>
                    <a:pt x="639557" y="41545"/>
                    <a:pt x="639557" y="35749"/>
                  </a:cubicBezTo>
                  <a:cubicBezTo>
                    <a:pt x="639557" y="30384"/>
                    <a:pt x="638521" y="25863"/>
                    <a:pt x="636449" y="22185"/>
                  </a:cubicBezTo>
                  <a:cubicBezTo>
                    <a:pt x="634377" y="18508"/>
                    <a:pt x="631614" y="16669"/>
                    <a:pt x="628162" y="16669"/>
                  </a:cubicBezTo>
                  <a:close/>
                  <a:moveTo>
                    <a:pt x="696595" y="1824"/>
                  </a:moveTo>
                  <a:lnTo>
                    <a:pt x="710790" y="1824"/>
                  </a:lnTo>
                  <a:lnTo>
                    <a:pt x="643073" y="123974"/>
                  </a:lnTo>
                  <a:lnTo>
                    <a:pt x="628618" y="123974"/>
                  </a:lnTo>
                  <a:close/>
                  <a:moveTo>
                    <a:pt x="628162" y="0"/>
                  </a:moveTo>
                  <a:cubicBezTo>
                    <a:pt x="637210" y="0"/>
                    <a:pt x="644562" y="3523"/>
                    <a:pt x="650217" y="10567"/>
                  </a:cubicBezTo>
                  <a:cubicBezTo>
                    <a:pt x="655612" y="17351"/>
                    <a:pt x="658309" y="25657"/>
                    <a:pt x="658309" y="35485"/>
                  </a:cubicBezTo>
                  <a:cubicBezTo>
                    <a:pt x="658309" y="46270"/>
                    <a:pt x="655612" y="55055"/>
                    <a:pt x="650217" y="61839"/>
                  </a:cubicBezTo>
                  <a:cubicBezTo>
                    <a:pt x="644650" y="68883"/>
                    <a:pt x="637298" y="72405"/>
                    <a:pt x="628162" y="72405"/>
                  </a:cubicBezTo>
                  <a:cubicBezTo>
                    <a:pt x="618939" y="72405"/>
                    <a:pt x="611544" y="68883"/>
                    <a:pt x="605977" y="61839"/>
                  </a:cubicBezTo>
                  <a:cubicBezTo>
                    <a:pt x="600582" y="55055"/>
                    <a:pt x="597885" y="46270"/>
                    <a:pt x="597885" y="35485"/>
                  </a:cubicBezTo>
                  <a:cubicBezTo>
                    <a:pt x="597885" y="25657"/>
                    <a:pt x="600582" y="17351"/>
                    <a:pt x="605977" y="10567"/>
                  </a:cubicBezTo>
                  <a:cubicBezTo>
                    <a:pt x="611719" y="3523"/>
                    <a:pt x="619114" y="0"/>
                    <a:pt x="62816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Helvetica Neue" panose="02000503000000020004"/>
              </a:endParaRPr>
            </a:p>
          </p:txBody>
        </p:sp>
      </p:grpSp>
      <p:grpSp>
        <p:nvGrpSpPr>
          <p:cNvPr id="4100" name="Group 4099">
            <a:extLst>
              <a:ext uri="{FF2B5EF4-FFF2-40B4-BE49-F238E27FC236}">
                <a16:creationId xmlns:a16="http://schemas.microsoft.com/office/drawing/2014/main" id="{EA17F6AF-1551-4E88-B3CF-0051A7CCC56D}"/>
              </a:ext>
            </a:extLst>
          </p:cNvPr>
          <p:cNvGrpSpPr/>
          <p:nvPr/>
        </p:nvGrpSpPr>
        <p:grpSpPr>
          <a:xfrm>
            <a:off x="5437341" y="4280349"/>
            <a:ext cx="1266438" cy="1120094"/>
            <a:chOff x="12674213" y="3990111"/>
            <a:chExt cx="1301264" cy="1150896"/>
          </a:xfrm>
        </p:grpSpPr>
        <p:pic>
          <p:nvPicPr>
            <p:cNvPr id="53" name="Picture 52">
              <a:extLst>
                <a:ext uri="{FF2B5EF4-FFF2-40B4-BE49-F238E27FC236}">
                  <a16:creationId xmlns:a16="http://schemas.microsoft.com/office/drawing/2014/main" id="{E5C63272-7970-45D9-B6DA-1BACE18C6D01}"/>
                </a:ext>
              </a:extLst>
            </p:cNvPr>
            <p:cNvPicPr>
              <a:picLocks noChangeAspect="1"/>
            </p:cNvPicPr>
            <p:nvPr/>
          </p:nvPicPr>
          <p:blipFill>
            <a:blip r:embed="rId3" cstate="screen">
              <a:clrChange>
                <a:clrFrom>
                  <a:srgbClr val="000000">
                    <a:alpha val="1176"/>
                  </a:srgbClr>
                </a:clrFrom>
                <a:clrTo>
                  <a:srgbClr val="000000">
                    <a:alpha val="0"/>
                  </a:srgbClr>
                </a:clrTo>
              </a:clrChange>
              <a:extLst>
                <a:ext uri="{28A0092B-C50C-407E-A947-70E740481C1C}">
                  <a14:useLocalDpi xmlns:a14="http://schemas.microsoft.com/office/drawing/2010/main"/>
                </a:ext>
              </a:extLst>
            </a:blip>
            <a:stretch>
              <a:fillRect/>
            </a:stretch>
          </p:blipFill>
          <p:spPr>
            <a:xfrm>
              <a:off x="12674213" y="3990111"/>
              <a:ext cx="1301264" cy="1150896"/>
            </a:xfrm>
            <a:prstGeom prst="rect">
              <a:avLst/>
            </a:prstGeom>
          </p:spPr>
        </p:pic>
        <p:sp>
          <p:nvSpPr>
            <p:cNvPr id="63" name="Rectangle 62">
              <a:extLst>
                <a:ext uri="{FF2B5EF4-FFF2-40B4-BE49-F238E27FC236}">
                  <a16:creationId xmlns:a16="http://schemas.microsoft.com/office/drawing/2014/main" id="{85B6C0F8-14B4-4530-AB2E-46571CCB6878}"/>
                </a:ext>
              </a:extLst>
            </p:cNvPr>
            <p:cNvSpPr/>
            <p:nvPr/>
          </p:nvSpPr>
          <p:spPr>
            <a:xfrm>
              <a:off x="13089731" y="4443413"/>
              <a:ext cx="547688" cy="298825"/>
            </a:xfrm>
            <a:prstGeom prst="rect">
              <a:avLst/>
            </a:prstGeom>
            <a:solidFill>
              <a:srgbClr val="966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61" name="Freeform: Shape 60">
              <a:extLst>
                <a:ext uri="{FF2B5EF4-FFF2-40B4-BE49-F238E27FC236}">
                  <a16:creationId xmlns:a16="http://schemas.microsoft.com/office/drawing/2014/main" id="{111E6146-9174-4320-835F-082FE12345AB}"/>
                </a:ext>
              </a:extLst>
            </p:cNvPr>
            <p:cNvSpPr/>
            <p:nvPr/>
          </p:nvSpPr>
          <p:spPr>
            <a:xfrm>
              <a:off x="12914963" y="4373015"/>
              <a:ext cx="782243" cy="298825"/>
            </a:xfrm>
            <a:custGeom>
              <a:avLst/>
              <a:gdLst/>
              <a:ahLst/>
              <a:cxnLst/>
              <a:rect l="l" t="t" r="r" b="b"/>
              <a:pathLst>
                <a:path w="987711" h="377316">
                  <a:moveTo>
                    <a:pt x="101649" y="240394"/>
                  </a:moveTo>
                  <a:cubicBezTo>
                    <a:pt x="91886" y="240394"/>
                    <a:pt x="83417" y="243931"/>
                    <a:pt x="76244" y="251005"/>
                  </a:cubicBezTo>
                  <a:cubicBezTo>
                    <a:pt x="69071" y="258079"/>
                    <a:pt x="65484" y="266598"/>
                    <a:pt x="65484" y="276560"/>
                  </a:cubicBezTo>
                  <a:cubicBezTo>
                    <a:pt x="65484" y="286323"/>
                    <a:pt x="69071" y="294742"/>
                    <a:pt x="76244" y="301816"/>
                  </a:cubicBezTo>
                  <a:cubicBezTo>
                    <a:pt x="83417" y="308890"/>
                    <a:pt x="91886" y="312427"/>
                    <a:pt x="101649" y="312427"/>
                  </a:cubicBezTo>
                  <a:cubicBezTo>
                    <a:pt x="111413" y="312427"/>
                    <a:pt x="119882" y="308890"/>
                    <a:pt x="127055" y="301816"/>
                  </a:cubicBezTo>
                  <a:cubicBezTo>
                    <a:pt x="134228" y="294742"/>
                    <a:pt x="137815" y="286323"/>
                    <a:pt x="137815" y="276560"/>
                  </a:cubicBezTo>
                  <a:cubicBezTo>
                    <a:pt x="137815" y="266598"/>
                    <a:pt x="134228" y="258079"/>
                    <a:pt x="127055" y="251005"/>
                  </a:cubicBezTo>
                  <a:cubicBezTo>
                    <a:pt x="119882" y="243931"/>
                    <a:pt x="111413" y="240394"/>
                    <a:pt x="101649" y="240394"/>
                  </a:cubicBezTo>
                  <a:close/>
                  <a:moveTo>
                    <a:pt x="615404" y="148419"/>
                  </a:moveTo>
                  <a:cubicBezTo>
                    <a:pt x="604245" y="148419"/>
                    <a:pt x="595278" y="156386"/>
                    <a:pt x="588503" y="172320"/>
                  </a:cubicBezTo>
                  <a:cubicBezTo>
                    <a:pt x="582327" y="187255"/>
                    <a:pt x="579239" y="206074"/>
                    <a:pt x="579239" y="228777"/>
                  </a:cubicBezTo>
                  <a:cubicBezTo>
                    <a:pt x="579239" y="284941"/>
                    <a:pt x="591294" y="313023"/>
                    <a:pt x="615404" y="313023"/>
                  </a:cubicBezTo>
                  <a:cubicBezTo>
                    <a:pt x="639514" y="313023"/>
                    <a:pt x="651569" y="284941"/>
                    <a:pt x="651569" y="228777"/>
                  </a:cubicBezTo>
                  <a:cubicBezTo>
                    <a:pt x="651569" y="206074"/>
                    <a:pt x="648481" y="187255"/>
                    <a:pt x="642305" y="172320"/>
                  </a:cubicBezTo>
                  <a:cubicBezTo>
                    <a:pt x="635530" y="156386"/>
                    <a:pt x="626563" y="148419"/>
                    <a:pt x="615404" y="148419"/>
                  </a:cubicBezTo>
                  <a:close/>
                  <a:moveTo>
                    <a:pt x="358229" y="148419"/>
                  </a:moveTo>
                  <a:cubicBezTo>
                    <a:pt x="347070" y="148419"/>
                    <a:pt x="338103" y="156386"/>
                    <a:pt x="331328" y="172320"/>
                  </a:cubicBezTo>
                  <a:cubicBezTo>
                    <a:pt x="325152" y="187255"/>
                    <a:pt x="322064" y="206074"/>
                    <a:pt x="322064" y="228777"/>
                  </a:cubicBezTo>
                  <a:cubicBezTo>
                    <a:pt x="322064" y="284941"/>
                    <a:pt x="334119" y="313023"/>
                    <a:pt x="358229" y="313023"/>
                  </a:cubicBezTo>
                  <a:cubicBezTo>
                    <a:pt x="382339" y="313023"/>
                    <a:pt x="394394" y="284941"/>
                    <a:pt x="394394" y="228777"/>
                  </a:cubicBezTo>
                  <a:cubicBezTo>
                    <a:pt x="394394" y="206074"/>
                    <a:pt x="391306" y="187255"/>
                    <a:pt x="385130" y="172320"/>
                  </a:cubicBezTo>
                  <a:cubicBezTo>
                    <a:pt x="378355" y="156386"/>
                    <a:pt x="369388" y="148419"/>
                    <a:pt x="358229" y="148419"/>
                  </a:cubicBezTo>
                  <a:close/>
                  <a:moveTo>
                    <a:pt x="941414" y="107193"/>
                  </a:moveTo>
                  <a:cubicBezTo>
                    <a:pt x="936112" y="107193"/>
                    <a:pt x="931871" y="110017"/>
                    <a:pt x="928689" y="115665"/>
                  </a:cubicBezTo>
                  <a:cubicBezTo>
                    <a:pt x="925506" y="121312"/>
                    <a:pt x="923915" y="128322"/>
                    <a:pt x="923915" y="136695"/>
                  </a:cubicBezTo>
                  <a:cubicBezTo>
                    <a:pt x="923915" y="145463"/>
                    <a:pt x="925473" y="152737"/>
                    <a:pt x="928589" y="158518"/>
                  </a:cubicBezTo>
                  <a:cubicBezTo>
                    <a:pt x="931704" y="164299"/>
                    <a:pt x="935979" y="167190"/>
                    <a:pt x="941414" y="167190"/>
                  </a:cubicBezTo>
                  <a:cubicBezTo>
                    <a:pt x="946716" y="167190"/>
                    <a:pt x="950958" y="164299"/>
                    <a:pt x="954140" y="158518"/>
                  </a:cubicBezTo>
                  <a:cubicBezTo>
                    <a:pt x="957322" y="152737"/>
                    <a:pt x="958913" y="145463"/>
                    <a:pt x="958913" y="136695"/>
                  </a:cubicBezTo>
                  <a:cubicBezTo>
                    <a:pt x="958913" y="128322"/>
                    <a:pt x="957322" y="121312"/>
                    <a:pt x="954140" y="115665"/>
                  </a:cubicBezTo>
                  <a:cubicBezTo>
                    <a:pt x="950958" y="110017"/>
                    <a:pt x="946716" y="107193"/>
                    <a:pt x="941414" y="107193"/>
                  </a:cubicBezTo>
                  <a:close/>
                  <a:moveTo>
                    <a:pt x="107947" y="93352"/>
                  </a:moveTo>
                  <a:lnTo>
                    <a:pt x="185272" y="93352"/>
                  </a:lnTo>
                  <a:lnTo>
                    <a:pt x="113895" y="180863"/>
                  </a:lnTo>
                  <a:cubicBezTo>
                    <a:pt x="138675" y="184044"/>
                    <a:pt x="158895" y="192391"/>
                    <a:pt x="174556" y="205904"/>
                  </a:cubicBezTo>
                  <a:cubicBezTo>
                    <a:pt x="193321" y="222200"/>
                    <a:pt x="202704" y="243962"/>
                    <a:pt x="202704" y="271188"/>
                  </a:cubicBezTo>
                  <a:cubicBezTo>
                    <a:pt x="202704" y="303980"/>
                    <a:pt x="192729" y="330214"/>
                    <a:pt x="172780" y="349890"/>
                  </a:cubicBezTo>
                  <a:cubicBezTo>
                    <a:pt x="153733" y="368174"/>
                    <a:pt x="129627" y="377316"/>
                    <a:pt x="100463" y="377316"/>
                  </a:cubicBezTo>
                  <a:cubicBezTo>
                    <a:pt x="71891" y="377316"/>
                    <a:pt x="48181" y="367990"/>
                    <a:pt x="29333" y="349337"/>
                  </a:cubicBezTo>
                  <a:cubicBezTo>
                    <a:pt x="9777" y="329890"/>
                    <a:pt x="0" y="304093"/>
                    <a:pt x="0" y="271946"/>
                  </a:cubicBezTo>
                  <a:cubicBezTo>
                    <a:pt x="0" y="253888"/>
                    <a:pt x="4063" y="236525"/>
                    <a:pt x="12190" y="219856"/>
                  </a:cubicBezTo>
                  <a:cubicBezTo>
                    <a:pt x="19327" y="205370"/>
                    <a:pt x="31917" y="187015"/>
                    <a:pt x="49959" y="164790"/>
                  </a:cubicBezTo>
                  <a:close/>
                  <a:moveTo>
                    <a:pt x="615404" y="85316"/>
                  </a:moveTo>
                  <a:cubicBezTo>
                    <a:pt x="646909" y="85316"/>
                    <a:pt x="672073" y="99702"/>
                    <a:pt x="690897" y="128476"/>
                  </a:cubicBezTo>
                  <a:cubicBezTo>
                    <a:pt x="708335" y="155066"/>
                    <a:pt x="717054" y="188305"/>
                    <a:pt x="717054" y="228191"/>
                  </a:cubicBezTo>
                  <a:cubicBezTo>
                    <a:pt x="717054" y="272045"/>
                    <a:pt x="708335" y="307466"/>
                    <a:pt x="690897" y="334454"/>
                  </a:cubicBezTo>
                  <a:cubicBezTo>
                    <a:pt x="672470" y="363029"/>
                    <a:pt x="647306" y="377316"/>
                    <a:pt x="615404" y="377316"/>
                  </a:cubicBezTo>
                  <a:cubicBezTo>
                    <a:pt x="583502" y="377316"/>
                    <a:pt x="558338" y="363029"/>
                    <a:pt x="539911" y="334454"/>
                  </a:cubicBezTo>
                  <a:cubicBezTo>
                    <a:pt x="522473" y="307466"/>
                    <a:pt x="513754" y="272045"/>
                    <a:pt x="513754" y="228191"/>
                  </a:cubicBezTo>
                  <a:cubicBezTo>
                    <a:pt x="513754" y="188305"/>
                    <a:pt x="522473" y="155066"/>
                    <a:pt x="539911" y="128476"/>
                  </a:cubicBezTo>
                  <a:cubicBezTo>
                    <a:pt x="558735" y="99702"/>
                    <a:pt x="583899" y="85316"/>
                    <a:pt x="615404" y="85316"/>
                  </a:cubicBezTo>
                  <a:close/>
                  <a:moveTo>
                    <a:pt x="358229" y="85316"/>
                  </a:moveTo>
                  <a:cubicBezTo>
                    <a:pt x="389734" y="85316"/>
                    <a:pt x="414898" y="99702"/>
                    <a:pt x="433722" y="128476"/>
                  </a:cubicBezTo>
                  <a:cubicBezTo>
                    <a:pt x="451160" y="155066"/>
                    <a:pt x="459879" y="188305"/>
                    <a:pt x="459879" y="228191"/>
                  </a:cubicBezTo>
                  <a:cubicBezTo>
                    <a:pt x="459879" y="272045"/>
                    <a:pt x="451160" y="307466"/>
                    <a:pt x="433722" y="334454"/>
                  </a:cubicBezTo>
                  <a:cubicBezTo>
                    <a:pt x="415295" y="363029"/>
                    <a:pt x="390131" y="377316"/>
                    <a:pt x="358229" y="377316"/>
                  </a:cubicBezTo>
                  <a:cubicBezTo>
                    <a:pt x="326327" y="377316"/>
                    <a:pt x="301163" y="363029"/>
                    <a:pt x="282736" y="334454"/>
                  </a:cubicBezTo>
                  <a:cubicBezTo>
                    <a:pt x="265298" y="307466"/>
                    <a:pt x="256579" y="272045"/>
                    <a:pt x="256579" y="228191"/>
                  </a:cubicBezTo>
                  <a:cubicBezTo>
                    <a:pt x="256579" y="188305"/>
                    <a:pt x="265298" y="155066"/>
                    <a:pt x="282736" y="128476"/>
                  </a:cubicBezTo>
                  <a:cubicBezTo>
                    <a:pt x="301560" y="99702"/>
                    <a:pt x="326724" y="85316"/>
                    <a:pt x="358229" y="85316"/>
                  </a:cubicBezTo>
                  <a:close/>
                  <a:moveTo>
                    <a:pt x="941414" y="81595"/>
                  </a:moveTo>
                  <a:cubicBezTo>
                    <a:pt x="955309" y="81595"/>
                    <a:pt x="966599" y="87071"/>
                    <a:pt x="975284" y="98022"/>
                  </a:cubicBezTo>
                  <a:cubicBezTo>
                    <a:pt x="983569" y="108307"/>
                    <a:pt x="987711" y="121062"/>
                    <a:pt x="987711" y="136288"/>
                  </a:cubicBezTo>
                  <a:cubicBezTo>
                    <a:pt x="987711" y="152719"/>
                    <a:pt x="983536" y="166243"/>
                    <a:pt x="975186" y="176861"/>
                  </a:cubicBezTo>
                  <a:cubicBezTo>
                    <a:pt x="966835" y="187479"/>
                    <a:pt x="955578" y="192788"/>
                    <a:pt x="941414" y="192788"/>
                  </a:cubicBezTo>
                  <a:cubicBezTo>
                    <a:pt x="927251" y="192788"/>
                    <a:pt x="915960" y="187479"/>
                    <a:pt x="907543" y="176861"/>
                  </a:cubicBezTo>
                  <a:cubicBezTo>
                    <a:pt x="899126" y="166243"/>
                    <a:pt x="894917" y="152719"/>
                    <a:pt x="894917" y="136288"/>
                  </a:cubicBezTo>
                  <a:cubicBezTo>
                    <a:pt x="894917" y="121062"/>
                    <a:pt x="899060" y="108307"/>
                    <a:pt x="907344" y="98022"/>
                  </a:cubicBezTo>
                  <a:cubicBezTo>
                    <a:pt x="916163" y="87071"/>
                    <a:pt x="927519" y="81595"/>
                    <a:pt x="941414" y="81595"/>
                  </a:cubicBezTo>
                  <a:close/>
                  <a:moveTo>
                    <a:pt x="812822" y="25598"/>
                  </a:moveTo>
                  <a:cubicBezTo>
                    <a:pt x="807520" y="25598"/>
                    <a:pt x="803278" y="28422"/>
                    <a:pt x="800096" y="34070"/>
                  </a:cubicBezTo>
                  <a:cubicBezTo>
                    <a:pt x="796914" y="39717"/>
                    <a:pt x="795323" y="46661"/>
                    <a:pt x="795323" y="54900"/>
                  </a:cubicBezTo>
                  <a:cubicBezTo>
                    <a:pt x="795323" y="63801"/>
                    <a:pt x="796848" y="71043"/>
                    <a:pt x="799898" y="76626"/>
                  </a:cubicBezTo>
                  <a:cubicBezTo>
                    <a:pt x="803079" y="82605"/>
                    <a:pt x="807387" y="85595"/>
                    <a:pt x="812822" y="85595"/>
                  </a:cubicBezTo>
                  <a:cubicBezTo>
                    <a:pt x="818124" y="85595"/>
                    <a:pt x="822432" y="82605"/>
                    <a:pt x="825746" y="76626"/>
                  </a:cubicBezTo>
                  <a:cubicBezTo>
                    <a:pt x="828796" y="71043"/>
                    <a:pt x="830321" y="63801"/>
                    <a:pt x="830321" y="54900"/>
                  </a:cubicBezTo>
                  <a:cubicBezTo>
                    <a:pt x="830321" y="46661"/>
                    <a:pt x="828730" y="39717"/>
                    <a:pt x="825548" y="34070"/>
                  </a:cubicBezTo>
                  <a:cubicBezTo>
                    <a:pt x="822366" y="28422"/>
                    <a:pt x="818124" y="25598"/>
                    <a:pt x="812822" y="25598"/>
                  </a:cubicBezTo>
                  <a:close/>
                  <a:moveTo>
                    <a:pt x="917916" y="2800"/>
                  </a:moveTo>
                  <a:lnTo>
                    <a:pt x="939714" y="2800"/>
                  </a:lnTo>
                  <a:lnTo>
                    <a:pt x="835721" y="190388"/>
                  </a:lnTo>
                  <a:lnTo>
                    <a:pt x="813522" y="190388"/>
                  </a:lnTo>
                  <a:close/>
                  <a:moveTo>
                    <a:pt x="812822" y="0"/>
                  </a:moveTo>
                  <a:cubicBezTo>
                    <a:pt x="826717" y="0"/>
                    <a:pt x="838007" y="5409"/>
                    <a:pt x="846692" y="16227"/>
                  </a:cubicBezTo>
                  <a:cubicBezTo>
                    <a:pt x="854977" y="26645"/>
                    <a:pt x="859119" y="39401"/>
                    <a:pt x="859119" y="54493"/>
                  </a:cubicBezTo>
                  <a:cubicBezTo>
                    <a:pt x="859119" y="71057"/>
                    <a:pt x="854977" y="84548"/>
                    <a:pt x="846692" y="94966"/>
                  </a:cubicBezTo>
                  <a:cubicBezTo>
                    <a:pt x="838142" y="105784"/>
                    <a:pt x="826853" y="111193"/>
                    <a:pt x="812822" y="111193"/>
                  </a:cubicBezTo>
                  <a:cubicBezTo>
                    <a:pt x="798658" y="111193"/>
                    <a:pt x="787302" y="105784"/>
                    <a:pt x="778752" y="94966"/>
                  </a:cubicBezTo>
                  <a:cubicBezTo>
                    <a:pt x="770467" y="84548"/>
                    <a:pt x="766325" y="71057"/>
                    <a:pt x="766325" y="54493"/>
                  </a:cubicBezTo>
                  <a:cubicBezTo>
                    <a:pt x="766325" y="39401"/>
                    <a:pt x="770467" y="26645"/>
                    <a:pt x="778752" y="16227"/>
                  </a:cubicBezTo>
                  <a:cubicBezTo>
                    <a:pt x="787571" y="5409"/>
                    <a:pt x="798927" y="0"/>
                    <a:pt x="8128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Helvetica Neue" panose="02000503000000020004"/>
              </a:endParaRPr>
            </a:p>
          </p:txBody>
        </p:sp>
      </p:grpSp>
      <p:pic>
        <p:nvPicPr>
          <p:cNvPr id="43" name="Picture 1" descr="page2image56580608">
            <a:extLst>
              <a:ext uri="{FF2B5EF4-FFF2-40B4-BE49-F238E27FC236}">
                <a16:creationId xmlns:a16="http://schemas.microsoft.com/office/drawing/2014/main" id="{5018E5D7-8AB6-4667-B1E0-669F60705DF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20780681">
            <a:off x="7710649" y="577887"/>
            <a:ext cx="6351591" cy="570222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B5A2C195-705D-4B38-9523-44DDEF23917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12644" y="2397525"/>
            <a:ext cx="1100306" cy="671432"/>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8">
            <a:extLst>
              <a:ext uri="{FF2B5EF4-FFF2-40B4-BE49-F238E27FC236}">
                <a16:creationId xmlns:a16="http://schemas.microsoft.com/office/drawing/2014/main" id="{D67D7B44-8895-4105-B52B-E1DF840300CD}"/>
              </a:ext>
            </a:extLst>
          </p:cNvPr>
          <p:cNvSpPr>
            <a:spLocks noGrp="1"/>
          </p:cNvSpPr>
          <p:nvPr>
            <p:ph idx="1"/>
          </p:nvPr>
        </p:nvSpPr>
        <p:spPr>
          <a:xfrm>
            <a:off x="146050" y="1382882"/>
            <a:ext cx="9124950" cy="5178587"/>
          </a:xfrm>
        </p:spPr>
        <p:txBody>
          <a:bodyPr>
            <a:normAutofit/>
          </a:bodyPr>
          <a:lstStyle/>
          <a:p>
            <a:pPr marL="0" indent="0" algn="just">
              <a:lnSpc>
                <a:spcPct val="110000"/>
              </a:lnSpc>
              <a:buNone/>
            </a:pPr>
            <a:r>
              <a:rPr lang="en-US" sz="1800" b="1" dirty="0">
                <a:ea typeface="Helvetica Neue" panose="02000503000000020004" pitchFamily="2" charset="0"/>
                <a:cs typeface="Helvetica Neue" panose="02000503000000020004" pitchFamily="2" charset="0"/>
              </a:rPr>
              <a:t>verb</a:t>
            </a:r>
            <a:r>
              <a:rPr lang="en-US" sz="1800" dirty="0">
                <a:ea typeface="Helvetica Neue" panose="02000503000000020004" pitchFamily="2" charset="0"/>
                <a:cs typeface="Helvetica Neue" panose="02000503000000020004" pitchFamily="2" charset="0"/>
              </a:rPr>
              <a:t>CRM combines the capabilities of customer relationship management (CRM), lead-generation, content management, and in-video ecommerce capabilities in an intuitive, powerful tool for both inexperienced as well as highly skilled sales professionals. </a:t>
            </a:r>
            <a:endParaRPr lang="en-US" sz="1800" dirty="0"/>
          </a:p>
        </p:txBody>
      </p:sp>
      <p:sp>
        <p:nvSpPr>
          <p:cNvPr id="5" name="Slide Number Placeholder 4">
            <a:extLst>
              <a:ext uri="{FF2B5EF4-FFF2-40B4-BE49-F238E27FC236}">
                <a16:creationId xmlns:a16="http://schemas.microsoft.com/office/drawing/2014/main" id="{5A50A37C-3266-4712-9A67-60659743A4C0}"/>
              </a:ext>
            </a:extLst>
          </p:cNvPr>
          <p:cNvSpPr>
            <a:spLocks noGrp="1"/>
          </p:cNvSpPr>
          <p:nvPr>
            <p:ph type="sldNum" sz="quarter" idx="12"/>
          </p:nvPr>
        </p:nvSpPr>
        <p:spPr/>
        <p:txBody>
          <a:bodyPr/>
          <a:lstStyle/>
          <a:p>
            <a:fld id="{D0F56350-9462-4EC0-9A14-DADBEFEF3905}" type="slidenum">
              <a:rPr lang="en-US" smtClean="0"/>
              <a:t>8</a:t>
            </a:fld>
            <a:endParaRPr lang="en-US" dirty="0"/>
          </a:p>
        </p:txBody>
      </p:sp>
      <p:sp>
        <p:nvSpPr>
          <p:cNvPr id="28" name="TextBox 27">
            <a:extLst>
              <a:ext uri="{FF2B5EF4-FFF2-40B4-BE49-F238E27FC236}">
                <a16:creationId xmlns:a16="http://schemas.microsoft.com/office/drawing/2014/main" id="{116CF230-C70C-4CA7-AAAB-F7C9D44A5867}"/>
              </a:ext>
            </a:extLst>
          </p:cNvPr>
          <p:cNvSpPr txBox="1"/>
          <p:nvPr/>
        </p:nvSpPr>
        <p:spPr>
          <a:xfrm>
            <a:off x="241113" y="3125827"/>
            <a:ext cx="1628339" cy="1169551"/>
          </a:xfrm>
          <a:prstGeom prst="rect">
            <a:avLst/>
          </a:prstGeom>
          <a:noFill/>
        </p:spPr>
        <p:txBody>
          <a:bodyPr wrap="square">
            <a:spAutoFit/>
          </a:bodyPr>
          <a:lstStyle/>
          <a:p>
            <a:pPr algn="just"/>
            <a:r>
              <a:rPr lang="en-US" sz="1400" dirty="0">
                <a:latin typeface="Helvetica Neue" panose="02000503000000020004"/>
              </a:rPr>
              <a:t>quickly and easily create, distribute, and post videos with on-screen clickable icons </a:t>
            </a:r>
          </a:p>
        </p:txBody>
      </p:sp>
      <p:sp>
        <p:nvSpPr>
          <p:cNvPr id="30" name="TextBox 29">
            <a:extLst>
              <a:ext uri="{FF2B5EF4-FFF2-40B4-BE49-F238E27FC236}">
                <a16:creationId xmlns:a16="http://schemas.microsoft.com/office/drawing/2014/main" id="{31C30CFE-2ADA-4095-AD79-1F16DEAB6258}"/>
              </a:ext>
            </a:extLst>
          </p:cNvPr>
          <p:cNvSpPr txBox="1"/>
          <p:nvPr/>
        </p:nvSpPr>
        <p:spPr>
          <a:xfrm>
            <a:off x="1978903" y="3106677"/>
            <a:ext cx="3764553" cy="1169551"/>
          </a:xfrm>
          <a:prstGeom prst="rect">
            <a:avLst/>
          </a:prstGeom>
          <a:noFill/>
        </p:spPr>
        <p:txBody>
          <a:bodyPr wrap="square">
            <a:spAutoFit/>
          </a:bodyPr>
          <a:lstStyle/>
          <a:p>
            <a:pPr algn="just"/>
            <a:r>
              <a:rPr lang="en-US" sz="1400" dirty="0">
                <a:latin typeface="Helvetica Neue" panose="02000503000000020004"/>
              </a:rPr>
              <a:t>prospects or customers click on products featured in videos and impulse buy while the video is playing, or click on a calendar icon in the video to make an appointment </a:t>
            </a:r>
            <a:r>
              <a:rPr lang="en-US" sz="1400" b="1" dirty="0">
                <a:latin typeface="Helvetica Neue" panose="02000503000000020004"/>
              </a:rPr>
              <a:t>eliminating friction from the sales process</a:t>
            </a:r>
          </a:p>
        </p:txBody>
      </p:sp>
      <p:sp>
        <p:nvSpPr>
          <p:cNvPr id="21" name="TextBox 20">
            <a:extLst>
              <a:ext uri="{FF2B5EF4-FFF2-40B4-BE49-F238E27FC236}">
                <a16:creationId xmlns:a16="http://schemas.microsoft.com/office/drawing/2014/main" id="{48BE8F1E-206A-46A2-8CF7-32329E19FCBE}"/>
              </a:ext>
            </a:extLst>
          </p:cNvPr>
          <p:cNvSpPr txBox="1"/>
          <p:nvPr/>
        </p:nvSpPr>
        <p:spPr>
          <a:xfrm>
            <a:off x="5935574" y="3110798"/>
            <a:ext cx="3281470" cy="1169551"/>
          </a:xfrm>
          <a:prstGeom prst="rect">
            <a:avLst/>
          </a:prstGeom>
          <a:noFill/>
        </p:spPr>
        <p:txBody>
          <a:bodyPr wrap="square">
            <a:spAutoFit/>
          </a:bodyPr>
          <a:lstStyle/>
          <a:p>
            <a:pPr algn="just"/>
            <a:r>
              <a:rPr lang="en-US" sz="1400" b="1" dirty="0">
                <a:latin typeface="Helvetica Neue" panose="02000503000000020004"/>
              </a:rPr>
              <a:t>proprietary data collection/analytics </a:t>
            </a:r>
            <a:r>
              <a:rPr lang="en-US" sz="1400" dirty="0">
                <a:latin typeface="Helvetica Neue" panose="02000503000000020004"/>
              </a:rPr>
              <a:t>inform users in real time, when and for how long their prospects have watched a video, how many times they watched it, and what they clicked-on</a:t>
            </a:r>
          </a:p>
        </p:txBody>
      </p:sp>
      <p:grpSp>
        <p:nvGrpSpPr>
          <p:cNvPr id="4099" name="Group 4098">
            <a:extLst>
              <a:ext uri="{FF2B5EF4-FFF2-40B4-BE49-F238E27FC236}">
                <a16:creationId xmlns:a16="http://schemas.microsoft.com/office/drawing/2014/main" id="{F5DDE998-C4E4-40AA-A103-6F7CEE626AC3}"/>
              </a:ext>
            </a:extLst>
          </p:cNvPr>
          <p:cNvGrpSpPr/>
          <p:nvPr/>
        </p:nvGrpSpPr>
        <p:grpSpPr>
          <a:xfrm>
            <a:off x="6850700" y="2312441"/>
            <a:ext cx="861545" cy="745734"/>
            <a:chOff x="4012268" y="4532445"/>
            <a:chExt cx="1016923" cy="979156"/>
          </a:xfrm>
        </p:grpSpPr>
        <p:grpSp>
          <p:nvGrpSpPr>
            <p:cNvPr id="8" name="Graphic 6" descr="Clock">
              <a:extLst>
                <a:ext uri="{FF2B5EF4-FFF2-40B4-BE49-F238E27FC236}">
                  <a16:creationId xmlns:a16="http://schemas.microsoft.com/office/drawing/2014/main" id="{D79785F3-69F7-41CE-B151-3BD31C0BAA04}"/>
                </a:ext>
              </a:extLst>
            </p:cNvPr>
            <p:cNvGrpSpPr/>
            <p:nvPr/>
          </p:nvGrpSpPr>
          <p:grpSpPr>
            <a:xfrm>
              <a:off x="4012268" y="4532445"/>
              <a:ext cx="568688" cy="568688"/>
              <a:chOff x="4012268" y="4532445"/>
              <a:chExt cx="568688" cy="568688"/>
            </a:xfrm>
          </p:grpSpPr>
          <p:sp>
            <p:nvSpPr>
              <p:cNvPr id="10" name="Freeform: Shape 9">
                <a:extLst>
                  <a:ext uri="{FF2B5EF4-FFF2-40B4-BE49-F238E27FC236}">
                    <a16:creationId xmlns:a16="http://schemas.microsoft.com/office/drawing/2014/main" id="{24D8D677-6E20-44E5-98A2-F0864424F125}"/>
                  </a:ext>
                </a:extLst>
              </p:cNvPr>
              <p:cNvSpPr/>
              <p:nvPr/>
            </p:nvSpPr>
            <p:spPr>
              <a:xfrm>
                <a:off x="4071506" y="4591683"/>
                <a:ext cx="450211" cy="450211"/>
              </a:xfrm>
              <a:custGeom>
                <a:avLst/>
                <a:gdLst>
                  <a:gd name="connsiteX0" fmla="*/ 225106 w 450211"/>
                  <a:gd name="connsiteY0" fmla="*/ 414668 h 450211"/>
                  <a:gd name="connsiteX1" fmla="*/ 35543 w 450211"/>
                  <a:gd name="connsiteY1" fmla="*/ 225106 h 450211"/>
                  <a:gd name="connsiteX2" fmla="*/ 225106 w 450211"/>
                  <a:gd name="connsiteY2" fmla="*/ 35543 h 450211"/>
                  <a:gd name="connsiteX3" fmla="*/ 414668 w 450211"/>
                  <a:gd name="connsiteY3" fmla="*/ 225106 h 450211"/>
                  <a:gd name="connsiteX4" fmla="*/ 225106 w 450211"/>
                  <a:gd name="connsiteY4" fmla="*/ 414668 h 450211"/>
                  <a:gd name="connsiteX5" fmla="*/ 225106 w 450211"/>
                  <a:gd name="connsiteY5" fmla="*/ 0 h 450211"/>
                  <a:gd name="connsiteX6" fmla="*/ 0 w 450211"/>
                  <a:gd name="connsiteY6" fmla="*/ 225106 h 450211"/>
                  <a:gd name="connsiteX7" fmla="*/ 225106 w 450211"/>
                  <a:gd name="connsiteY7" fmla="*/ 450211 h 450211"/>
                  <a:gd name="connsiteX8" fmla="*/ 450211 w 450211"/>
                  <a:gd name="connsiteY8" fmla="*/ 225106 h 450211"/>
                  <a:gd name="connsiteX9" fmla="*/ 225106 w 450211"/>
                  <a:gd name="connsiteY9" fmla="*/ 0 h 45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211" h="450211">
                    <a:moveTo>
                      <a:pt x="225106" y="414668"/>
                    </a:moveTo>
                    <a:cubicBezTo>
                      <a:pt x="120846" y="414668"/>
                      <a:pt x="35543" y="329365"/>
                      <a:pt x="35543" y="225106"/>
                    </a:cubicBezTo>
                    <a:cubicBezTo>
                      <a:pt x="35543" y="120846"/>
                      <a:pt x="120846" y="35543"/>
                      <a:pt x="225106" y="35543"/>
                    </a:cubicBezTo>
                    <a:cubicBezTo>
                      <a:pt x="329365" y="35543"/>
                      <a:pt x="414668" y="120846"/>
                      <a:pt x="414668" y="225106"/>
                    </a:cubicBezTo>
                    <a:cubicBezTo>
                      <a:pt x="414668" y="329365"/>
                      <a:pt x="329365" y="414668"/>
                      <a:pt x="225106" y="414668"/>
                    </a:cubicBezTo>
                    <a:close/>
                    <a:moveTo>
                      <a:pt x="225106" y="0"/>
                    </a:moveTo>
                    <a:cubicBezTo>
                      <a:pt x="100705" y="0"/>
                      <a:pt x="0" y="100705"/>
                      <a:pt x="0" y="225106"/>
                    </a:cubicBezTo>
                    <a:cubicBezTo>
                      <a:pt x="0" y="349506"/>
                      <a:pt x="100705" y="450211"/>
                      <a:pt x="225106" y="450211"/>
                    </a:cubicBezTo>
                    <a:cubicBezTo>
                      <a:pt x="349506" y="450211"/>
                      <a:pt x="450211" y="349506"/>
                      <a:pt x="450211" y="225106"/>
                    </a:cubicBezTo>
                    <a:cubicBezTo>
                      <a:pt x="450211" y="100705"/>
                      <a:pt x="349506" y="0"/>
                      <a:pt x="225106" y="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11" name="Freeform: Shape 10">
                <a:extLst>
                  <a:ext uri="{FF2B5EF4-FFF2-40B4-BE49-F238E27FC236}">
                    <a16:creationId xmlns:a16="http://schemas.microsoft.com/office/drawing/2014/main" id="{2CAF2A7B-2B36-485A-9BF0-A5D96B57584C}"/>
                  </a:ext>
                </a:extLst>
              </p:cNvPr>
              <p:cNvSpPr/>
              <p:nvPr/>
            </p:nvSpPr>
            <p:spPr>
              <a:xfrm>
                <a:off x="4284764" y="4698312"/>
                <a:ext cx="103667" cy="210296"/>
              </a:xfrm>
              <a:custGeom>
                <a:avLst/>
                <a:gdLst>
                  <a:gd name="connsiteX0" fmla="*/ 23695 w 103667"/>
                  <a:gd name="connsiteY0" fmla="*/ 0 h 210296"/>
                  <a:gd name="connsiteX1" fmla="*/ 0 w 103667"/>
                  <a:gd name="connsiteY1" fmla="*/ 0 h 210296"/>
                  <a:gd name="connsiteX2" fmla="*/ 0 w 103667"/>
                  <a:gd name="connsiteY2" fmla="*/ 118477 h 210296"/>
                  <a:gd name="connsiteX3" fmla="*/ 3554 w 103667"/>
                  <a:gd name="connsiteY3" fmla="*/ 126770 h 210296"/>
                  <a:gd name="connsiteX4" fmla="*/ 87080 w 103667"/>
                  <a:gd name="connsiteY4" fmla="*/ 210296 h 210296"/>
                  <a:gd name="connsiteX5" fmla="*/ 103667 w 103667"/>
                  <a:gd name="connsiteY5" fmla="*/ 193709 h 210296"/>
                  <a:gd name="connsiteX6" fmla="*/ 23695 w 103667"/>
                  <a:gd name="connsiteY6" fmla="*/ 113738 h 210296"/>
                  <a:gd name="connsiteX7" fmla="*/ 23695 w 103667"/>
                  <a:gd name="connsiteY7" fmla="*/ 0 h 21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67" h="210296">
                    <a:moveTo>
                      <a:pt x="23695" y="0"/>
                    </a:moveTo>
                    <a:lnTo>
                      <a:pt x="0" y="0"/>
                    </a:lnTo>
                    <a:lnTo>
                      <a:pt x="0" y="118477"/>
                    </a:lnTo>
                    <a:cubicBezTo>
                      <a:pt x="0" y="122031"/>
                      <a:pt x="1185" y="124993"/>
                      <a:pt x="3554" y="126770"/>
                    </a:cubicBezTo>
                    <a:lnTo>
                      <a:pt x="87080" y="210296"/>
                    </a:lnTo>
                    <a:lnTo>
                      <a:pt x="103667" y="193709"/>
                    </a:lnTo>
                    <a:lnTo>
                      <a:pt x="23695" y="113738"/>
                    </a:lnTo>
                    <a:lnTo>
                      <a:pt x="23695" y="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16" name="Freeform: Shape 15">
                <a:extLst>
                  <a:ext uri="{FF2B5EF4-FFF2-40B4-BE49-F238E27FC236}">
                    <a16:creationId xmlns:a16="http://schemas.microsoft.com/office/drawing/2014/main" id="{3969DAA6-82BA-4D0B-826B-0408F3614699}"/>
                  </a:ext>
                </a:extLst>
              </p:cNvPr>
              <p:cNvSpPr/>
              <p:nvPr/>
            </p:nvSpPr>
            <p:spPr>
              <a:xfrm>
                <a:off x="4284764" y="4650921"/>
                <a:ext cx="23695" cy="23695"/>
              </a:xfrm>
              <a:custGeom>
                <a:avLst/>
                <a:gdLst>
                  <a:gd name="connsiteX0" fmla="*/ 23695 w 23695"/>
                  <a:gd name="connsiteY0" fmla="*/ 11848 h 23695"/>
                  <a:gd name="connsiteX1" fmla="*/ 11848 w 23695"/>
                  <a:gd name="connsiteY1" fmla="*/ 23695 h 23695"/>
                  <a:gd name="connsiteX2" fmla="*/ 0 w 23695"/>
                  <a:gd name="connsiteY2" fmla="*/ 11848 h 23695"/>
                  <a:gd name="connsiteX3" fmla="*/ 11848 w 23695"/>
                  <a:gd name="connsiteY3" fmla="*/ 0 h 23695"/>
                  <a:gd name="connsiteX4" fmla="*/ 23695 w 23695"/>
                  <a:gd name="connsiteY4" fmla="*/ 11848 h 2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5" h="23695">
                    <a:moveTo>
                      <a:pt x="23695" y="11848"/>
                    </a:moveTo>
                    <a:cubicBezTo>
                      <a:pt x="23695" y="18391"/>
                      <a:pt x="18391" y="23695"/>
                      <a:pt x="11848" y="23695"/>
                    </a:cubicBezTo>
                    <a:cubicBezTo>
                      <a:pt x="5304" y="23695"/>
                      <a:pt x="0" y="18391"/>
                      <a:pt x="0" y="11848"/>
                    </a:cubicBezTo>
                    <a:cubicBezTo>
                      <a:pt x="0" y="5304"/>
                      <a:pt x="5304" y="0"/>
                      <a:pt x="11848" y="0"/>
                    </a:cubicBezTo>
                    <a:cubicBezTo>
                      <a:pt x="18391" y="0"/>
                      <a:pt x="23695" y="5304"/>
                      <a:pt x="23695" y="11848"/>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17" name="Freeform: Shape 16">
                <a:extLst>
                  <a:ext uri="{FF2B5EF4-FFF2-40B4-BE49-F238E27FC236}">
                    <a16:creationId xmlns:a16="http://schemas.microsoft.com/office/drawing/2014/main" id="{9D97F08C-8375-466E-BFA1-5AE637E014DF}"/>
                  </a:ext>
                </a:extLst>
              </p:cNvPr>
              <p:cNvSpPr/>
              <p:nvPr/>
            </p:nvSpPr>
            <p:spPr>
              <a:xfrm>
                <a:off x="4284764" y="4958961"/>
                <a:ext cx="23695" cy="23695"/>
              </a:xfrm>
              <a:custGeom>
                <a:avLst/>
                <a:gdLst>
                  <a:gd name="connsiteX0" fmla="*/ 23695 w 23695"/>
                  <a:gd name="connsiteY0" fmla="*/ 11848 h 23695"/>
                  <a:gd name="connsiteX1" fmla="*/ 11848 w 23695"/>
                  <a:gd name="connsiteY1" fmla="*/ 23695 h 23695"/>
                  <a:gd name="connsiteX2" fmla="*/ 0 w 23695"/>
                  <a:gd name="connsiteY2" fmla="*/ 11848 h 23695"/>
                  <a:gd name="connsiteX3" fmla="*/ 11848 w 23695"/>
                  <a:gd name="connsiteY3" fmla="*/ 0 h 23695"/>
                  <a:gd name="connsiteX4" fmla="*/ 23695 w 23695"/>
                  <a:gd name="connsiteY4" fmla="*/ 11848 h 2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5" h="23695">
                    <a:moveTo>
                      <a:pt x="23695" y="11848"/>
                    </a:moveTo>
                    <a:cubicBezTo>
                      <a:pt x="23695" y="18391"/>
                      <a:pt x="18391" y="23695"/>
                      <a:pt x="11848" y="23695"/>
                    </a:cubicBezTo>
                    <a:cubicBezTo>
                      <a:pt x="5304" y="23695"/>
                      <a:pt x="0" y="18391"/>
                      <a:pt x="0" y="11848"/>
                    </a:cubicBezTo>
                    <a:cubicBezTo>
                      <a:pt x="0" y="5304"/>
                      <a:pt x="5304" y="0"/>
                      <a:pt x="11848" y="0"/>
                    </a:cubicBezTo>
                    <a:cubicBezTo>
                      <a:pt x="18391" y="0"/>
                      <a:pt x="23695" y="5304"/>
                      <a:pt x="23695" y="11848"/>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22" name="Freeform: Shape 21">
                <a:extLst>
                  <a:ext uri="{FF2B5EF4-FFF2-40B4-BE49-F238E27FC236}">
                    <a16:creationId xmlns:a16="http://schemas.microsoft.com/office/drawing/2014/main" id="{47FC4C3B-6217-41BA-91F6-5153CC24674C}"/>
                  </a:ext>
                </a:extLst>
              </p:cNvPr>
              <p:cNvSpPr/>
              <p:nvPr/>
            </p:nvSpPr>
            <p:spPr>
              <a:xfrm>
                <a:off x="4130744" y="4804941"/>
                <a:ext cx="23695" cy="23695"/>
              </a:xfrm>
              <a:custGeom>
                <a:avLst/>
                <a:gdLst>
                  <a:gd name="connsiteX0" fmla="*/ 23695 w 23695"/>
                  <a:gd name="connsiteY0" fmla="*/ 11848 h 23695"/>
                  <a:gd name="connsiteX1" fmla="*/ 11848 w 23695"/>
                  <a:gd name="connsiteY1" fmla="*/ 23695 h 23695"/>
                  <a:gd name="connsiteX2" fmla="*/ 0 w 23695"/>
                  <a:gd name="connsiteY2" fmla="*/ 11848 h 23695"/>
                  <a:gd name="connsiteX3" fmla="*/ 11848 w 23695"/>
                  <a:gd name="connsiteY3" fmla="*/ 0 h 23695"/>
                  <a:gd name="connsiteX4" fmla="*/ 23695 w 23695"/>
                  <a:gd name="connsiteY4" fmla="*/ 11848 h 2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5" h="23695">
                    <a:moveTo>
                      <a:pt x="23695" y="11848"/>
                    </a:moveTo>
                    <a:cubicBezTo>
                      <a:pt x="23695" y="18391"/>
                      <a:pt x="18391" y="23695"/>
                      <a:pt x="11848" y="23695"/>
                    </a:cubicBezTo>
                    <a:cubicBezTo>
                      <a:pt x="5304" y="23695"/>
                      <a:pt x="0" y="18391"/>
                      <a:pt x="0" y="11848"/>
                    </a:cubicBezTo>
                    <a:cubicBezTo>
                      <a:pt x="0" y="5304"/>
                      <a:pt x="5304" y="0"/>
                      <a:pt x="11848" y="0"/>
                    </a:cubicBezTo>
                    <a:cubicBezTo>
                      <a:pt x="18391" y="0"/>
                      <a:pt x="23695" y="5304"/>
                      <a:pt x="23695" y="11848"/>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23" name="Freeform: Shape 22">
                <a:extLst>
                  <a:ext uri="{FF2B5EF4-FFF2-40B4-BE49-F238E27FC236}">
                    <a16:creationId xmlns:a16="http://schemas.microsoft.com/office/drawing/2014/main" id="{045FF50F-C3F1-4C62-B92B-ADEDECDCA6BC}"/>
                  </a:ext>
                </a:extLst>
              </p:cNvPr>
              <p:cNvSpPr/>
              <p:nvPr/>
            </p:nvSpPr>
            <p:spPr>
              <a:xfrm>
                <a:off x="4438784" y="4804941"/>
                <a:ext cx="23695" cy="23695"/>
              </a:xfrm>
              <a:custGeom>
                <a:avLst/>
                <a:gdLst>
                  <a:gd name="connsiteX0" fmla="*/ 23695 w 23695"/>
                  <a:gd name="connsiteY0" fmla="*/ 11848 h 23695"/>
                  <a:gd name="connsiteX1" fmla="*/ 11848 w 23695"/>
                  <a:gd name="connsiteY1" fmla="*/ 23695 h 23695"/>
                  <a:gd name="connsiteX2" fmla="*/ 0 w 23695"/>
                  <a:gd name="connsiteY2" fmla="*/ 11848 h 23695"/>
                  <a:gd name="connsiteX3" fmla="*/ 11848 w 23695"/>
                  <a:gd name="connsiteY3" fmla="*/ 0 h 23695"/>
                  <a:gd name="connsiteX4" fmla="*/ 23695 w 23695"/>
                  <a:gd name="connsiteY4" fmla="*/ 11848 h 2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5" h="23695">
                    <a:moveTo>
                      <a:pt x="23695" y="11848"/>
                    </a:moveTo>
                    <a:cubicBezTo>
                      <a:pt x="23695" y="18391"/>
                      <a:pt x="18391" y="23695"/>
                      <a:pt x="11848" y="23695"/>
                    </a:cubicBezTo>
                    <a:cubicBezTo>
                      <a:pt x="5304" y="23695"/>
                      <a:pt x="0" y="18391"/>
                      <a:pt x="0" y="11848"/>
                    </a:cubicBezTo>
                    <a:cubicBezTo>
                      <a:pt x="0" y="5304"/>
                      <a:pt x="5304" y="0"/>
                      <a:pt x="11848" y="0"/>
                    </a:cubicBezTo>
                    <a:cubicBezTo>
                      <a:pt x="18391" y="0"/>
                      <a:pt x="23695" y="5304"/>
                      <a:pt x="23695" y="11848"/>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grpSp>
        <p:grpSp>
          <p:nvGrpSpPr>
            <p:cNvPr id="24" name="Graphic 2" descr="Database">
              <a:extLst>
                <a:ext uri="{FF2B5EF4-FFF2-40B4-BE49-F238E27FC236}">
                  <a16:creationId xmlns:a16="http://schemas.microsoft.com/office/drawing/2014/main" id="{35ACB74C-493C-4398-B738-EAA1A40C9B68}"/>
                </a:ext>
              </a:extLst>
            </p:cNvPr>
            <p:cNvGrpSpPr/>
            <p:nvPr/>
          </p:nvGrpSpPr>
          <p:grpSpPr>
            <a:xfrm>
              <a:off x="4495791" y="4787701"/>
              <a:ext cx="533400" cy="723900"/>
              <a:chOff x="4495791" y="4787701"/>
              <a:chExt cx="533400" cy="723900"/>
            </a:xfrm>
            <a:solidFill>
              <a:srgbClr val="000000"/>
            </a:solidFill>
          </p:grpSpPr>
          <p:sp>
            <p:nvSpPr>
              <p:cNvPr id="29" name="Freeform: Shape 28">
                <a:extLst>
                  <a:ext uri="{FF2B5EF4-FFF2-40B4-BE49-F238E27FC236}">
                    <a16:creationId xmlns:a16="http://schemas.microsoft.com/office/drawing/2014/main" id="{9E9702CB-33AA-4508-85A4-BFF391ED226A}"/>
                  </a:ext>
                </a:extLst>
              </p:cNvPr>
              <p:cNvSpPr/>
              <p:nvPr/>
            </p:nvSpPr>
            <p:spPr>
              <a:xfrm>
                <a:off x="4495791" y="4787701"/>
                <a:ext cx="533400" cy="152400"/>
              </a:xfrm>
              <a:custGeom>
                <a:avLst/>
                <a:gdLst>
                  <a:gd name="connsiteX0" fmla="*/ 533400 w 533400"/>
                  <a:gd name="connsiteY0" fmla="*/ 76200 h 152400"/>
                  <a:gd name="connsiteX1" fmla="*/ 266700 w 533400"/>
                  <a:gd name="connsiteY1" fmla="*/ 152400 h 152400"/>
                  <a:gd name="connsiteX2" fmla="*/ 0 w 533400"/>
                  <a:gd name="connsiteY2" fmla="*/ 76200 h 152400"/>
                  <a:gd name="connsiteX3" fmla="*/ 266700 w 533400"/>
                  <a:gd name="connsiteY3" fmla="*/ 0 h 152400"/>
                  <a:gd name="connsiteX4" fmla="*/ 533400 w 533400"/>
                  <a:gd name="connsiteY4" fmla="*/ 762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152400">
                    <a:moveTo>
                      <a:pt x="533400" y="76200"/>
                    </a:moveTo>
                    <a:cubicBezTo>
                      <a:pt x="533400" y="118284"/>
                      <a:pt x="413994" y="152400"/>
                      <a:pt x="266700" y="152400"/>
                    </a:cubicBezTo>
                    <a:cubicBezTo>
                      <a:pt x="119406" y="152400"/>
                      <a:pt x="0" y="118284"/>
                      <a:pt x="0" y="76200"/>
                    </a:cubicBezTo>
                    <a:cubicBezTo>
                      <a:pt x="0" y="34116"/>
                      <a:pt x="119406" y="0"/>
                      <a:pt x="266700" y="0"/>
                    </a:cubicBezTo>
                    <a:cubicBezTo>
                      <a:pt x="413994" y="0"/>
                      <a:pt x="533400" y="34116"/>
                      <a:pt x="533400" y="762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31" name="Freeform: Shape 30">
                <a:extLst>
                  <a:ext uri="{FF2B5EF4-FFF2-40B4-BE49-F238E27FC236}">
                    <a16:creationId xmlns:a16="http://schemas.microsoft.com/office/drawing/2014/main" id="{E0E5F877-CF5B-4029-9797-2AF76B2E65EE}"/>
                  </a:ext>
                </a:extLst>
              </p:cNvPr>
              <p:cNvSpPr/>
              <p:nvPr/>
            </p:nvSpPr>
            <p:spPr>
              <a:xfrm>
                <a:off x="4495791" y="4902001"/>
                <a:ext cx="533400" cy="228600"/>
              </a:xfrm>
              <a:custGeom>
                <a:avLst/>
                <a:gdLst>
                  <a:gd name="connsiteX0" fmla="*/ 457200 w 533400"/>
                  <a:gd name="connsiteY0" fmla="*/ 152400 h 228600"/>
                  <a:gd name="connsiteX1" fmla="*/ 438150 w 533400"/>
                  <a:gd name="connsiteY1" fmla="*/ 133350 h 228600"/>
                  <a:gd name="connsiteX2" fmla="*/ 457200 w 533400"/>
                  <a:gd name="connsiteY2" fmla="*/ 114300 h 228600"/>
                  <a:gd name="connsiteX3" fmla="*/ 476250 w 533400"/>
                  <a:gd name="connsiteY3" fmla="*/ 133350 h 228600"/>
                  <a:gd name="connsiteX4" fmla="*/ 457200 w 533400"/>
                  <a:gd name="connsiteY4" fmla="*/ 152400 h 228600"/>
                  <a:gd name="connsiteX5" fmla="*/ 266700 w 533400"/>
                  <a:gd name="connsiteY5" fmla="*/ 76200 h 228600"/>
                  <a:gd name="connsiteX6" fmla="*/ 0 w 533400"/>
                  <a:gd name="connsiteY6" fmla="*/ 0 h 228600"/>
                  <a:gd name="connsiteX7" fmla="*/ 0 w 533400"/>
                  <a:gd name="connsiteY7" fmla="*/ 152400 h 228600"/>
                  <a:gd name="connsiteX8" fmla="*/ 266700 w 533400"/>
                  <a:gd name="connsiteY8" fmla="*/ 228600 h 228600"/>
                  <a:gd name="connsiteX9" fmla="*/ 533400 w 533400"/>
                  <a:gd name="connsiteY9" fmla="*/ 152400 h 228600"/>
                  <a:gd name="connsiteX10" fmla="*/ 533400 w 533400"/>
                  <a:gd name="connsiteY10" fmla="*/ 0 h 228600"/>
                  <a:gd name="connsiteX11" fmla="*/ 266700 w 533400"/>
                  <a:gd name="connsiteY11" fmla="*/ 762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 h="228600">
                    <a:moveTo>
                      <a:pt x="457200" y="152400"/>
                    </a:moveTo>
                    <a:cubicBezTo>
                      <a:pt x="445770" y="152400"/>
                      <a:pt x="438150" y="144780"/>
                      <a:pt x="438150" y="133350"/>
                    </a:cubicBezTo>
                    <a:cubicBezTo>
                      <a:pt x="438150" y="121920"/>
                      <a:pt x="445770" y="114300"/>
                      <a:pt x="457200" y="114300"/>
                    </a:cubicBezTo>
                    <a:cubicBezTo>
                      <a:pt x="468630" y="114300"/>
                      <a:pt x="476250" y="121920"/>
                      <a:pt x="476250" y="133350"/>
                    </a:cubicBezTo>
                    <a:cubicBezTo>
                      <a:pt x="476250" y="144780"/>
                      <a:pt x="468630" y="152400"/>
                      <a:pt x="457200" y="152400"/>
                    </a:cubicBezTo>
                    <a:close/>
                    <a:moveTo>
                      <a:pt x="266700" y="76200"/>
                    </a:moveTo>
                    <a:cubicBezTo>
                      <a:pt x="120015" y="76200"/>
                      <a:pt x="0" y="41910"/>
                      <a:pt x="0" y="0"/>
                    </a:cubicBezTo>
                    <a:lnTo>
                      <a:pt x="0" y="152400"/>
                    </a:lnTo>
                    <a:cubicBezTo>
                      <a:pt x="0" y="194310"/>
                      <a:pt x="120015" y="228600"/>
                      <a:pt x="266700" y="228600"/>
                    </a:cubicBezTo>
                    <a:cubicBezTo>
                      <a:pt x="413385" y="228600"/>
                      <a:pt x="533400" y="194310"/>
                      <a:pt x="533400" y="152400"/>
                    </a:cubicBezTo>
                    <a:lnTo>
                      <a:pt x="533400" y="0"/>
                    </a:lnTo>
                    <a:cubicBezTo>
                      <a:pt x="533400" y="41910"/>
                      <a:pt x="413385" y="76200"/>
                      <a:pt x="266700" y="762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4097" name="Freeform: Shape 4096">
                <a:extLst>
                  <a:ext uri="{FF2B5EF4-FFF2-40B4-BE49-F238E27FC236}">
                    <a16:creationId xmlns:a16="http://schemas.microsoft.com/office/drawing/2014/main" id="{9FC0DED7-1B84-47D4-8013-474C31F660A7}"/>
                  </a:ext>
                </a:extLst>
              </p:cNvPr>
              <p:cNvSpPr/>
              <p:nvPr/>
            </p:nvSpPr>
            <p:spPr>
              <a:xfrm>
                <a:off x="4495791" y="5092501"/>
                <a:ext cx="533400" cy="228600"/>
              </a:xfrm>
              <a:custGeom>
                <a:avLst/>
                <a:gdLst>
                  <a:gd name="connsiteX0" fmla="*/ 457200 w 533400"/>
                  <a:gd name="connsiteY0" fmla="*/ 152400 h 228600"/>
                  <a:gd name="connsiteX1" fmla="*/ 438150 w 533400"/>
                  <a:gd name="connsiteY1" fmla="*/ 133350 h 228600"/>
                  <a:gd name="connsiteX2" fmla="*/ 457200 w 533400"/>
                  <a:gd name="connsiteY2" fmla="*/ 114300 h 228600"/>
                  <a:gd name="connsiteX3" fmla="*/ 476250 w 533400"/>
                  <a:gd name="connsiteY3" fmla="*/ 133350 h 228600"/>
                  <a:gd name="connsiteX4" fmla="*/ 457200 w 533400"/>
                  <a:gd name="connsiteY4" fmla="*/ 152400 h 228600"/>
                  <a:gd name="connsiteX5" fmla="*/ 266700 w 533400"/>
                  <a:gd name="connsiteY5" fmla="*/ 76200 h 228600"/>
                  <a:gd name="connsiteX6" fmla="*/ 0 w 533400"/>
                  <a:gd name="connsiteY6" fmla="*/ 0 h 228600"/>
                  <a:gd name="connsiteX7" fmla="*/ 0 w 533400"/>
                  <a:gd name="connsiteY7" fmla="*/ 152400 h 228600"/>
                  <a:gd name="connsiteX8" fmla="*/ 266700 w 533400"/>
                  <a:gd name="connsiteY8" fmla="*/ 228600 h 228600"/>
                  <a:gd name="connsiteX9" fmla="*/ 533400 w 533400"/>
                  <a:gd name="connsiteY9" fmla="*/ 152400 h 228600"/>
                  <a:gd name="connsiteX10" fmla="*/ 533400 w 533400"/>
                  <a:gd name="connsiteY10" fmla="*/ 0 h 228600"/>
                  <a:gd name="connsiteX11" fmla="*/ 266700 w 533400"/>
                  <a:gd name="connsiteY11" fmla="*/ 762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 h="228600">
                    <a:moveTo>
                      <a:pt x="457200" y="152400"/>
                    </a:moveTo>
                    <a:cubicBezTo>
                      <a:pt x="445770" y="152400"/>
                      <a:pt x="438150" y="144780"/>
                      <a:pt x="438150" y="133350"/>
                    </a:cubicBezTo>
                    <a:cubicBezTo>
                      <a:pt x="438150" y="121920"/>
                      <a:pt x="445770" y="114300"/>
                      <a:pt x="457200" y="114300"/>
                    </a:cubicBezTo>
                    <a:cubicBezTo>
                      <a:pt x="468630" y="114300"/>
                      <a:pt x="476250" y="121920"/>
                      <a:pt x="476250" y="133350"/>
                    </a:cubicBezTo>
                    <a:cubicBezTo>
                      <a:pt x="476250" y="144780"/>
                      <a:pt x="468630" y="152400"/>
                      <a:pt x="457200" y="152400"/>
                    </a:cubicBezTo>
                    <a:close/>
                    <a:moveTo>
                      <a:pt x="266700" y="76200"/>
                    </a:moveTo>
                    <a:cubicBezTo>
                      <a:pt x="120015" y="76200"/>
                      <a:pt x="0" y="41910"/>
                      <a:pt x="0" y="0"/>
                    </a:cubicBezTo>
                    <a:lnTo>
                      <a:pt x="0" y="152400"/>
                    </a:lnTo>
                    <a:cubicBezTo>
                      <a:pt x="0" y="194310"/>
                      <a:pt x="120015" y="228600"/>
                      <a:pt x="266700" y="228600"/>
                    </a:cubicBezTo>
                    <a:cubicBezTo>
                      <a:pt x="413385" y="228600"/>
                      <a:pt x="533400" y="194310"/>
                      <a:pt x="533400" y="152400"/>
                    </a:cubicBezTo>
                    <a:lnTo>
                      <a:pt x="533400" y="0"/>
                    </a:lnTo>
                    <a:cubicBezTo>
                      <a:pt x="533400" y="41910"/>
                      <a:pt x="413385" y="76200"/>
                      <a:pt x="266700" y="762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4098" name="Freeform: Shape 4097">
                <a:extLst>
                  <a:ext uri="{FF2B5EF4-FFF2-40B4-BE49-F238E27FC236}">
                    <a16:creationId xmlns:a16="http://schemas.microsoft.com/office/drawing/2014/main" id="{961CFE0D-197F-487E-A7E3-F0046BCD7759}"/>
                  </a:ext>
                </a:extLst>
              </p:cNvPr>
              <p:cNvSpPr/>
              <p:nvPr/>
            </p:nvSpPr>
            <p:spPr>
              <a:xfrm>
                <a:off x="4495791" y="5283001"/>
                <a:ext cx="533400" cy="228600"/>
              </a:xfrm>
              <a:custGeom>
                <a:avLst/>
                <a:gdLst>
                  <a:gd name="connsiteX0" fmla="*/ 457200 w 533400"/>
                  <a:gd name="connsiteY0" fmla="*/ 152400 h 228600"/>
                  <a:gd name="connsiteX1" fmla="*/ 438150 w 533400"/>
                  <a:gd name="connsiteY1" fmla="*/ 133350 h 228600"/>
                  <a:gd name="connsiteX2" fmla="*/ 457200 w 533400"/>
                  <a:gd name="connsiteY2" fmla="*/ 114300 h 228600"/>
                  <a:gd name="connsiteX3" fmla="*/ 476250 w 533400"/>
                  <a:gd name="connsiteY3" fmla="*/ 133350 h 228600"/>
                  <a:gd name="connsiteX4" fmla="*/ 457200 w 533400"/>
                  <a:gd name="connsiteY4" fmla="*/ 152400 h 228600"/>
                  <a:gd name="connsiteX5" fmla="*/ 266700 w 533400"/>
                  <a:gd name="connsiteY5" fmla="*/ 76200 h 228600"/>
                  <a:gd name="connsiteX6" fmla="*/ 0 w 533400"/>
                  <a:gd name="connsiteY6" fmla="*/ 0 h 228600"/>
                  <a:gd name="connsiteX7" fmla="*/ 0 w 533400"/>
                  <a:gd name="connsiteY7" fmla="*/ 152400 h 228600"/>
                  <a:gd name="connsiteX8" fmla="*/ 266700 w 533400"/>
                  <a:gd name="connsiteY8" fmla="*/ 228600 h 228600"/>
                  <a:gd name="connsiteX9" fmla="*/ 533400 w 533400"/>
                  <a:gd name="connsiteY9" fmla="*/ 152400 h 228600"/>
                  <a:gd name="connsiteX10" fmla="*/ 533400 w 533400"/>
                  <a:gd name="connsiteY10" fmla="*/ 0 h 228600"/>
                  <a:gd name="connsiteX11" fmla="*/ 266700 w 533400"/>
                  <a:gd name="connsiteY11" fmla="*/ 762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 h="228600">
                    <a:moveTo>
                      <a:pt x="457200" y="152400"/>
                    </a:moveTo>
                    <a:cubicBezTo>
                      <a:pt x="445770" y="152400"/>
                      <a:pt x="438150" y="144780"/>
                      <a:pt x="438150" y="133350"/>
                    </a:cubicBezTo>
                    <a:cubicBezTo>
                      <a:pt x="438150" y="121920"/>
                      <a:pt x="445770" y="114300"/>
                      <a:pt x="457200" y="114300"/>
                    </a:cubicBezTo>
                    <a:cubicBezTo>
                      <a:pt x="468630" y="114300"/>
                      <a:pt x="476250" y="121920"/>
                      <a:pt x="476250" y="133350"/>
                    </a:cubicBezTo>
                    <a:cubicBezTo>
                      <a:pt x="476250" y="144780"/>
                      <a:pt x="468630" y="152400"/>
                      <a:pt x="457200" y="152400"/>
                    </a:cubicBezTo>
                    <a:close/>
                    <a:moveTo>
                      <a:pt x="266700" y="76200"/>
                    </a:moveTo>
                    <a:cubicBezTo>
                      <a:pt x="120015" y="76200"/>
                      <a:pt x="0" y="41910"/>
                      <a:pt x="0" y="0"/>
                    </a:cubicBezTo>
                    <a:lnTo>
                      <a:pt x="0" y="152400"/>
                    </a:lnTo>
                    <a:cubicBezTo>
                      <a:pt x="0" y="194310"/>
                      <a:pt x="120015" y="228600"/>
                      <a:pt x="266700" y="228600"/>
                    </a:cubicBezTo>
                    <a:cubicBezTo>
                      <a:pt x="413385" y="228600"/>
                      <a:pt x="533400" y="194310"/>
                      <a:pt x="533400" y="152400"/>
                    </a:cubicBezTo>
                    <a:lnTo>
                      <a:pt x="533400" y="0"/>
                    </a:lnTo>
                    <a:cubicBezTo>
                      <a:pt x="533400" y="41910"/>
                      <a:pt x="413385" y="76200"/>
                      <a:pt x="266700" y="762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grpSp>
      </p:grpSp>
      <p:sp>
        <p:nvSpPr>
          <p:cNvPr id="37" name="TextBox 36">
            <a:extLst>
              <a:ext uri="{FF2B5EF4-FFF2-40B4-BE49-F238E27FC236}">
                <a16:creationId xmlns:a16="http://schemas.microsoft.com/office/drawing/2014/main" id="{1DA45FCA-CD5E-4EFD-AE99-A8C4F9B62E25}"/>
              </a:ext>
            </a:extLst>
          </p:cNvPr>
          <p:cNvSpPr txBox="1"/>
          <p:nvPr/>
        </p:nvSpPr>
        <p:spPr>
          <a:xfrm>
            <a:off x="208815" y="5261162"/>
            <a:ext cx="1899005" cy="954107"/>
          </a:xfrm>
          <a:prstGeom prst="rect">
            <a:avLst/>
          </a:prstGeom>
          <a:noFill/>
        </p:spPr>
        <p:txBody>
          <a:bodyPr wrap="square">
            <a:spAutoFit/>
          </a:bodyPr>
          <a:lstStyle/>
          <a:p>
            <a:pPr algn="just"/>
            <a:r>
              <a:rPr lang="en-US" sz="1400" dirty="0">
                <a:latin typeface="Helvetica Neue" panose="02000503000000020004"/>
              </a:rPr>
              <a:t>allows users to focus their time and efforts on ‘hot leads’ or interested prospects</a:t>
            </a:r>
          </a:p>
        </p:txBody>
      </p:sp>
      <p:pic>
        <p:nvPicPr>
          <p:cNvPr id="6146" name="Picture 2">
            <a:extLst>
              <a:ext uri="{FF2B5EF4-FFF2-40B4-BE49-F238E27FC236}">
                <a16:creationId xmlns:a16="http://schemas.microsoft.com/office/drawing/2014/main" id="{0BC76D53-D233-4850-9DA4-050F9CAB3B4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232185" y="4426986"/>
            <a:ext cx="885538" cy="731531"/>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A040E79C-0163-4180-B0C4-2570123CE835}"/>
              </a:ext>
            </a:extLst>
          </p:cNvPr>
          <p:cNvSpPr txBox="1"/>
          <p:nvPr/>
        </p:nvSpPr>
        <p:spPr>
          <a:xfrm>
            <a:off x="2422944" y="5255719"/>
            <a:ext cx="2504021" cy="954107"/>
          </a:xfrm>
          <a:prstGeom prst="rect">
            <a:avLst/>
          </a:prstGeom>
          <a:noFill/>
        </p:spPr>
        <p:txBody>
          <a:bodyPr wrap="square">
            <a:spAutoFit/>
          </a:bodyPr>
          <a:lstStyle/>
          <a:p>
            <a:pPr algn="just"/>
            <a:r>
              <a:rPr lang="en-US" sz="1400" dirty="0">
                <a:latin typeface="Helvetica Neue" panose="02000503000000020004"/>
              </a:rPr>
              <a:t>users create their hot lead lists by using familiar, </a:t>
            </a:r>
            <a:r>
              <a:rPr lang="en-US" sz="1400" b="1" dirty="0">
                <a:latin typeface="Helvetica Neue" panose="02000503000000020004"/>
              </a:rPr>
              <a:t>intuitive ‘swipe left/swipe right’ on-screen navigation</a:t>
            </a:r>
          </a:p>
        </p:txBody>
      </p:sp>
      <p:sp>
        <p:nvSpPr>
          <p:cNvPr id="36" name="TextBox 35">
            <a:extLst>
              <a:ext uri="{FF2B5EF4-FFF2-40B4-BE49-F238E27FC236}">
                <a16:creationId xmlns:a16="http://schemas.microsoft.com/office/drawing/2014/main" id="{2462F4A9-47A6-49A2-B3BC-7331B29218C7}"/>
              </a:ext>
            </a:extLst>
          </p:cNvPr>
          <p:cNvSpPr txBox="1"/>
          <p:nvPr/>
        </p:nvSpPr>
        <p:spPr>
          <a:xfrm>
            <a:off x="5242089" y="5363440"/>
            <a:ext cx="1706837" cy="738664"/>
          </a:xfrm>
          <a:prstGeom prst="rect">
            <a:avLst/>
          </a:prstGeom>
          <a:noFill/>
        </p:spPr>
        <p:txBody>
          <a:bodyPr wrap="square">
            <a:spAutoFit/>
          </a:bodyPr>
          <a:lstStyle/>
          <a:p>
            <a:pPr algn="just"/>
            <a:r>
              <a:rPr lang="en-US" sz="1400" dirty="0">
                <a:latin typeface="Helvetica Neue" panose="02000503000000020004"/>
              </a:rPr>
              <a:t>increases or more in sales conversion rates*</a:t>
            </a:r>
          </a:p>
        </p:txBody>
      </p:sp>
      <p:grpSp>
        <p:nvGrpSpPr>
          <p:cNvPr id="40" name="Group 39">
            <a:extLst>
              <a:ext uri="{FF2B5EF4-FFF2-40B4-BE49-F238E27FC236}">
                <a16:creationId xmlns:a16="http://schemas.microsoft.com/office/drawing/2014/main" id="{796588DA-D5C6-442C-999B-0116536BCC5A}"/>
              </a:ext>
            </a:extLst>
          </p:cNvPr>
          <p:cNvGrpSpPr/>
          <p:nvPr/>
        </p:nvGrpSpPr>
        <p:grpSpPr>
          <a:xfrm>
            <a:off x="945654" y="170230"/>
            <a:ext cx="1801368" cy="1033272"/>
            <a:chOff x="9035113" y="1320442"/>
            <a:chExt cx="1578545" cy="902857"/>
          </a:xfrm>
        </p:grpSpPr>
        <p:sp>
          <p:nvSpPr>
            <p:cNvPr id="41" name="Freeform: Shape 40">
              <a:extLst>
                <a:ext uri="{FF2B5EF4-FFF2-40B4-BE49-F238E27FC236}">
                  <a16:creationId xmlns:a16="http://schemas.microsoft.com/office/drawing/2014/main" id="{840F806B-038F-4021-9745-2E81A02B1D27}"/>
                </a:ext>
              </a:extLst>
            </p:cNvPr>
            <p:cNvSpPr/>
            <p:nvPr/>
          </p:nvSpPr>
          <p:spPr>
            <a:xfrm>
              <a:off x="9357176" y="1921547"/>
              <a:ext cx="934417" cy="301752"/>
            </a:xfrm>
            <a:custGeom>
              <a:avLst/>
              <a:gdLst/>
              <a:ahLst/>
              <a:cxnLst/>
              <a:rect l="l" t="t" r="r" b="b"/>
              <a:pathLst>
                <a:path w="934417" h="319459">
                  <a:moveTo>
                    <a:pt x="359568" y="66749"/>
                  </a:moveTo>
                  <a:lnTo>
                    <a:pt x="359568" y="142651"/>
                  </a:lnTo>
                  <a:lnTo>
                    <a:pt x="374355" y="142651"/>
                  </a:lnTo>
                  <a:cubicBezTo>
                    <a:pt x="391084" y="142651"/>
                    <a:pt x="403108" y="139164"/>
                    <a:pt x="410426" y="132190"/>
                  </a:cubicBezTo>
                  <a:cubicBezTo>
                    <a:pt x="418341" y="124621"/>
                    <a:pt x="422299" y="115420"/>
                    <a:pt x="422299" y="104588"/>
                  </a:cubicBezTo>
                  <a:cubicBezTo>
                    <a:pt x="422299" y="93757"/>
                    <a:pt x="418341" y="84630"/>
                    <a:pt x="410426" y="77210"/>
                  </a:cubicBezTo>
                  <a:cubicBezTo>
                    <a:pt x="402956" y="70236"/>
                    <a:pt x="390933" y="66749"/>
                    <a:pt x="374355" y="66749"/>
                  </a:cubicBezTo>
                  <a:close/>
                  <a:moveTo>
                    <a:pt x="604242" y="6474"/>
                  </a:moveTo>
                  <a:lnTo>
                    <a:pt x="682600" y="6474"/>
                  </a:lnTo>
                  <a:lnTo>
                    <a:pt x="744222" y="168994"/>
                  </a:lnTo>
                  <a:lnTo>
                    <a:pt x="809401" y="6474"/>
                  </a:lnTo>
                  <a:lnTo>
                    <a:pt x="888429" y="6474"/>
                  </a:lnTo>
                  <a:lnTo>
                    <a:pt x="934417" y="311199"/>
                  </a:lnTo>
                  <a:lnTo>
                    <a:pt x="855166" y="311199"/>
                  </a:lnTo>
                  <a:lnTo>
                    <a:pt x="832639" y="135731"/>
                  </a:lnTo>
                  <a:lnTo>
                    <a:pt x="759043" y="311199"/>
                  </a:lnTo>
                  <a:lnTo>
                    <a:pt x="727597" y="311199"/>
                  </a:lnTo>
                  <a:lnTo>
                    <a:pt x="657349" y="135731"/>
                  </a:lnTo>
                  <a:lnTo>
                    <a:pt x="631477" y="311199"/>
                  </a:lnTo>
                  <a:lnTo>
                    <a:pt x="552450" y="311199"/>
                  </a:lnTo>
                  <a:close/>
                  <a:moveTo>
                    <a:pt x="280317" y="6474"/>
                  </a:moveTo>
                  <a:lnTo>
                    <a:pt x="403547" y="6474"/>
                  </a:lnTo>
                  <a:cubicBezTo>
                    <a:pt x="439563" y="6474"/>
                    <a:pt x="466204" y="17264"/>
                    <a:pt x="483468" y="38844"/>
                  </a:cubicBezTo>
                  <a:cubicBezTo>
                    <a:pt x="497458" y="56257"/>
                    <a:pt x="504453" y="76720"/>
                    <a:pt x="504453" y="100235"/>
                  </a:cubicBezTo>
                  <a:cubicBezTo>
                    <a:pt x="504453" y="127173"/>
                    <a:pt x="496416" y="148679"/>
                    <a:pt x="480342" y="164752"/>
                  </a:cubicBezTo>
                  <a:cubicBezTo>
                    <a:pt x="470073" y="175021"/>
                    <a:pt x="455935" y="182165"/>
                    <a:pt x="437926" y="186184"/>
                  </a:cubicBezTo>
                  <a:lnTo>
                    <a:pt x="533697" y="311199"/>
                  </a:lnTo>
                  <a:lnTo>
                    <a:pt x="435247" y="311199"/>
                  </a:lnTo>
                  <a:lnTo>
                    <a:pt x="359568" y="194220"/>
                  </a:lnTo>
                  <a:lnTo>
                    <a:pt x="359568" y="311199"/>
                  </a:lnTo>
                  <a:lnTo>
                    <a:pt x="280317" y="311199"/>
                  </a:lnTo>
                  <a:close/>
                  <a:moveTo>
                    <a:pt x="161850" y="0"/>
                  </a:moveTo>
                  <a:cubicBezTo>
                    <a:pt x="182984" y="0"/>
                    <a:pt x="206722" y="5134"/>
                    <a:pt x="233064" y="15403"/>
                  </a:cubicBezTo>
                  <a:lnTo>
                    <a:pt x="233064" y="110281"/>
                  </a:lnTo>
                  <a:cubicBezTo>
                    <a:pt x="225611" y="101142"/>
                    <a:pt x="218010" y="94250"/>
                    <a:pt x="210259" y="89603"/>
                  </a:cubicBezTo>
                  <a:cubicBezTo>
                    <a:pt x="196099" y="81064"/>
                    <a:pt x="180897" y="76795"/>
                    <a:pt x="164651" y="76795"/>
                  </a:cubicBezTo>
                  <a:cubicBezTo>
                    <a:pt x="144083" y="76795"/>
                    <a:pt x="126196" y="82987"/>
                    <a:pt x="110993" y="95373"/>
                  </a:cubicBezTo>
                  <a:cubicBezTo>
                    <a:pt x="91766" y="111042"/>
                    <a:pt x="82153" y="132531"/>
                    <a:pt x="82153" y="159841"/>
                  </a:cubicBezTo>
                  <a:cubicBezTo>
                    <a:pt x="82153" y="187002"/>
                    <a:pt x="91766" y="208417"/>
                    <a:pt x="110993" y="224086"/>
                  </a:cubicBezTo>
                  <a:cubicBezTo>
                    <a:pt x="126196" y="236471"/>
                    <a:pt x="144083" y="242664"/>
                    <a:pt x="164651" y="242664"/>
                  </a:cubicBezTo>
                  <a:cubicBezTo>
                    <a:pt x="180897" y="242664"/>
                    <a:pt x="196099" y="238394"/>
                    <a:pt x="210259" y="229855"/>
                  </a:cubicBezTo>
                  <a:cubicBezTo>
                    <a:pt x="217861" y="225360"/>
                    <a:pt x="225463" y="218468"/>
                    <a:pt x="233064" y="209177"/>
                  </a:cubicBezTo>
                  <a:lnTo>
                    <a:pt x="233064" y="304055"/>
                  </a:lnTo>
                  <a:cubicBezTo>
                    <a:pt x="207168" y="314325"/>
                    <a:pt x="183207" y="319459"/>
                    <a:pt x="161180" y="319459"/>
                  </a:cubicBezTo>
                  <a:cubicBezTo>
                    <a:pt x="122783" y="319459"/>
                    <a:pt x="88403" y="307181"/>
                    <a:pt x="58042" y="282624"/>
                  </a:cubicBezTo>
                  <a:cubicBezTo>
                    <a:pt x="19347" y="251221"/>
                    <a:pt x="0" y="210294"/>
                    <a:pt x="0" y="159841"/>
                  </a:cubicBezTo>
                  <a:cubicBezTo>
                    <a:pt x="0" y="109239"/>
                    <a:pt x="19347" y="68237"/>
                    <a:pt x="58042" y="36834"/>
                  </a:cubicBezTo>
                  <a:cubicBezTo>
                    <a:pt x="88403" y="12278"/>
                    <a:pt x="123006" y="0"/>
                    <a:pt x="161850" y="0"/>
                  </a:cubicBezTo>
                  <a:close/>
                </a:path>
              </a:pathLst>
            </a:cu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Helvetica Neue" panose="02000503000000020004"/>
              </a:endParaRPr>
            </a:p>
          </p:txBody>
        </p:sp>
        <p:pic>
          <p:nvPicPr>
            <p:cNvPr id="42" name="Content Placeholder 6">
              <a:extLst>
                <a:ext uri="{FF2B5EF4-FFF2-40B4-BE49-F238E27FC236}">
                  <a16:creationId xmlns:a16="http://schemas.microsoft.com/office/drawing/2014/main" id="{87BCAA7A-B4CA-43AB-A1B4-1F095CF7185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35113" y="1320442"/>
              <a:ext cx="1578545" cy="529277"/>
            </a:xfrm>
            <a:prstGeom prst="rect">
              <a:avLst/>
            </a:prstGeom>
          </p:spPr>
        </p:pic>
      </p:grpSp>
      <p:grpSp>
        <p:nvGrpSpPr>
          <p:cNvPr id="39" name="Group 38">
            <a:extLst>
              <a:ext uri="{FF2B5EF4-FFF2-40B4-BE49-F238E27FC236}">
                <a16:creationId xmlns:a16="http://schemas.microsoft.com/office/drawing/2014/main" id="{3F9A1CB0-AF8D-4065-9006-9CAA3A07FE77}"/>
              </a:ext>
            </a:extLst>
          </p:cNvPr>
          <p:cNvGrpSpPr/>
          <p:nvPr/>
        </p:nvGrpSpPr>
        <p:grpSpPr>
          <a:xfrm>
            <a:off x="722811" y="2576581"/>
            <a:ext cx="613496" cy="464668"/>
            <a:chOff x="12920080" y="4879724"/>
            <a:chExt cx="4876838" cy="3693766"/>
          </a:xfrm>
        </p:grpSpPr>
        <p:sp>
          <p:nvSpPr>
            <p:cNvPr id="34" name="Freeform: Shape 33">
              <a:extLst>
                <a:ext uri="{FF2B5EF4-FFF2-40B4-BE49-F238E27FC236}">
                  <a16:creationId xmlns:a16="http://schemas.microsoft.com/office/drawing/2014/main" id="{F8EE4315-03E3-4CE3-B3DC-A9E10E490056}"/>
                </a:ext>
              </a:extLst>
            </p:cNvPr>
            <p:cNvSpPr/>
            <p:nvPr/>
          </p:nvSpPr>
          <p:spPr>
            <a:xfrm>
              <a:off x="14738832" y="5894360"/>
              <a:ext cx="1473252" cy="1565190"/>
            </a:xfrm>
            <a:custGeom>
              <a:avLst/>
              <a:gdLst>
                <a:gd name="connsiteX0" fmla="*/ 1370305 w 1473252"/>
                <a:gd name="connsiteY0" fmla="*/ 614062 h 1565190"/>
                <a:gd name="connsiteX1" fmla="*/ 292894 w 1473252"/>
                <a:gd name="connsiteY1" fmla="*/ 24560 h 1565190"/>
                <a:gd name="connsiteX2" fmla="*/ 97003 w 1473252"/>
                <a:gd name="connsiteY2" fmla="*/ 27903 h 1565190"/>
                <a:gd name="connsiteX3" fmla="*/ 0 w 1473252"/>
                <a:gd name="connsiteY3" fmla="*/ 198163 h 1565190"/>
                <a:gd name="connsiteX4" fmla="*/ 0 w 1473252"/>
                <a:gd name="connsiteY4" fmla="*/ 1367061 h 1565190"/>
                <a:gd name="connsiteX5" fmla="*/ 96374 w 1473252"/>
                <a:gd name="connsiteY5" fmla="*/ 1536911 h 1565190"/>
                <a:gd name="connsiteX6" fmla="*/ 197834 w 1473252"/>
                <a:gd name="connsiteY6" fmla="*/ 1565191 h 1565190"/>
                <a:gd name="connsiteX7" fmla="*/ 291636 w 1473252"/>
                <a:gd name="connsiteY7" fmla="*/ 1541340 h 1565190"/>
                <a:gd name="connsiteX8" fmla="*/ 1369076 w 1473252"/>
                <a:gd name="connsiteY8" fmla="*/ 961992 h 1565190"/>
                <a:gd name="connsiteX9" fmla="*/ 1473251 w 1473252"/>
                <a:gd name="connsiteY9" fmla="*/ 788418 h 1565190"/>
                <a:gd name="connsiteX10" fmla="*/ 1370305 w 1473252"/>
                <a:gd name="connsiteY10" fmla="*/ 614062 h 1565190"/>
                <a:gd name="connsiteX11" fmla="*/ 285788 w 1473252"/>
                <a:gd name="connsiteY11" fmla="*/ 1220014 h 1565190"/>
                <a:gd name="connsiteX12" fmla="*/ 285788 w 1473252"/>
                <a:gd name="connsiteY12" fmla="*/ 346400 h 1565190"/>
                <a:gd name="connsiteX13" fmla="*/ 1091022 w 1473252"/>
                <a:gd name="connsiteY13" fmla="*/ 786998 h 156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3252" h="1565190">
                  <a:moveTo>
                    <a:pt x="1370305" y="614062"/>
                  </a:moveTo>
                  <a:lnTo>
                    <a:pt x="292894" y="24560"/>
                  </a:lnTo>
                  <a:cubicBezTo>
                    <a:pt x="230943" y="-9339"/>
                    <a:pt x="157724" y="-8072"/>
                    <a:pt x="97003" y="27903"/>
                  </a:cubicBezTo>
                  <a:cubicBezTo>
                    <a:pt x="36243" y="63917"/>
                    <a:pt x="0" y="127544"/>
                    <a:pt x="0" y="198163"/>
                  </a:cubicBezTo>
                  <a:lnTo>
                    <a:pt x="0" y="1367061"/>
                  </a:lnTo>
                  <a:cubicBezTo>
                    <a:pt x="0" y="1437346"/>
                    <a:pt x="36024" y="1500859"/>
                    <a:pt x="96374" y="1536911"/>
                  </a:cubicBezTo>
                  <a:cubicBezTo>
                    <a:pt x="127883" y="1555733"/>
                    <a:pt x="162820" y="1565191"/>
                    <a:pt x="197834" y="1565191"/>
                  </a:cubicBezTo>
                  <a:cubicBezTo>
                    <a:pt x="229905" y="1565191"/>
                    <a:pt x="262052" y="1557266"/>
                    <a:pt x="291636" y="1541340"/>
                  </a:cubicBezTo>
                  <a:lnTo>
                    <a:pt x="1369076" y="961992"/>
                  </a:lnTo>
                  <a:cubicBezTo>
                    <a:pt x="1433036" y="927568"/>
                    <a:pt x="1472956" y="861084"/>
                    <a:pt x="1473251" y="788418"/>
                  </a:cubicBezTo>
                  <a:cubicBezTo>
                    <a:pt x="1473517" y="715751"/>
                    <a:pt x="1434074" y="648962"/>
                    <a:pt x="1370305" y="614062"/>
                  </a:cubicBezTo>
                  <a:close/>
                  <a:moveTo>
                    <a:pt x="285788" y="1220014"/>
                  </a:moveTo>
                  <a:lnTo>
                    <a:pt x="285788" y="346400"/>
                  </a:lnTo>
                  <a:lnTo>
                    <a:pt x="1091022" y="786998"/>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38" name="Freeform: Shape 37">
              <a:extLst>
                <a:ext uri="{FF2B5EF4-FFF2-40B4-BE49-F238E27FC236}">
                  <a16:creationId xmlns:a16="http://schemas.microsoft.com/office/drawing/2014/main" id="{98A59CC3-4E11-4A09-A208-43006ABF0BAF}"/>
                </a:ext>
              </a:extLst>
            </p:cNvPr>
            <p:cNvSpPr/>
            <p:nvPr/>
          </p:nvSpPr>
          <p:spPr>
            <a:xfrm>
              <a:off x="12920080" y="4879724"/>
              <a:ext cx="4876838" cy="3693766"/>
            </a:xfrm>
            <a:custGeom>
              <a:avLst/>
              <a:gdLst>
                <a:gd name="connsiteX0" fmla="*/ 4840929 w 4876838"/>
                <a:gd name="connsiteY0" fmla="*/ 871798 h 3693766"/>
                <a:gd name="connsiteX1" fmla="*/ 4840710 w 4876838"/>
                <a:gd name="connsiteY1" fmla="*/ 869566 h 3693766"/>
                <a:gd name="connsiteX2" fmla="*/ 4625731 w 4876838"/>
                <a:gd name="connsiteY2" fmla="*/ 303572 h 3693766"/>
                <a:gd name="connsiteX3" fmla="*/ 4100141 w 4876838"/>
                <a:gd name="connsiteY3" fmla="*/ 57150 h 3693766"/>
                <a:gd name="connsiteX4" fmla="*/ 4075919 w 4876838"/>
                <a:gd name="connsiteY4" fmla="*/ 54248 h 3693766"/>
                <a:gd name="connsiteX5" fmla="*/ 4067394 w 4876838"/>
                <a:gd name="connsiteY5" fmla="*/ 53355 h 3693766"/>
                <a:gd name="connsiteX6" fmla="*/ 2439257 w 4876838"/>
                <a:gd name="connsiteY6" fmla="*/ 37 h 3693766"/>
                <a:gd name="connsiteX7" fmla="*/ 2438400 w 4876838"/>
                <a:gd name="connsiteY7" fmla="*/ 0 h 3693766"/>
                <a:gd name="connsiteX8" fmla="*/ 2437543 w 4876838"/>
                <a:gd name="connsiteY8" fmla="*/ 37 h 3693766"/>
                <a:gd name="connsiteX9" fmla="*/ 803598 w 4876838"/>
                <a:gd name="connsiteY9" fmla="*/ 53355 h 3693766"/>
                <a:gd name="connsiteX10" fmla="*/ 795002 w 4876838"/>
                <a:gd name="connsiteY10" fmla="*/ 54248 h 3693766"/>
                <a:gd name="connsiteX11" fmla="*/ 772157 w 4876838"/>
                <a:gd name="connsiteY11" fmla="*/ 57001 h 3693766"/>
                <a:gd name="connsiteX12" fmla="*/ 249622 w 4876838"/>
                <a:gd name="connsiteY12" fmla="*/ 311051 h 3693766"/>
                <a:gd name="connsiteX13" fmla="*/ 36426 w 4876838"/>
                <a:gd name="connsiteY13" fmla="*/ 866812 h 3693766"/>
                <a:gd name="connsiteX14" fmla="*/ 35868 w 4876838"/>
                <a:gd name="connsiteY14" fmla="*/ 871798 h 3693766"/>
                <a:gd name="connsiteX15" fmla="*/ 0 w 4876838"/>
                <a:gd name="connsiteY15" fmla="*/ 1667361 h 3693766"/>
                <a:gd name="connsiteX16" fmla="*/ 0 w 4876838"/>
                <a:gd name="connsiteY16" fmla="*/ 2032283 h 3693766"/>
                <a:gd name="connsiteX17" fmla="*/ 35868 w 4876838"/>
                <a:gd name="connsiteY17" fmla="*/ 2827887 h 3693766"/>
                <a:gd name="connsiteX18" fmla="*/ 36128 w 4876838"/>
                <a:gd name="connsiteY18" fmla="*/ 2830335 h 3693766"/>
                <a:gd name="connsiteX19" fmla="*/ 250291 w 4876838"/>
                <a:gd name="connsiteY19" fmla="*/ 3389376 h 3693766"/>
                <a:gd name="connsiteX20" fmla="*/ 793477 w 4876838"/>
                <a:gd name="connsiteY20" fmla="*/ 3632340 h 3693766"/>
                <a:gd name="connsiteX21" fmla="*/ 842032 w 4876838"/>
                <a:gd name="connsiteY21" fmla="*/ 3638588 h 3693766"/>
                <a:gd name="connsiteX22" fmla="*/ 853306 w 4876838"/>
                <a:gd name="connsiteY22" fmla="*/ 3640150 h 3693766"/>
                <a:gd name="connsiteX23" fmla="*/ 2442191 w 4876838"/>
                <a:gd name="connsiteY23" fmla="*/ 3693728 h 3693766"/>
                <a:gd name="connsiteX24" fmla="*/ 2443686 w 4876838"/>
                <a:gd name="connsiteY24" fmla="*/ 3693767 h 3693766"/>
                <a:gd name="connsiteX25" fmla="*/ 2445172 w 4876838"/>
                <a:gd name="connsiteY25" fmla="*/ 3693728 h 3693766"/>
                <a:gd name="connsiteX26" fmla="*/ 4073281 w 4876838"/>
                <a:gd name="connsiteY26" fmla="*/ 3640408 h 3693766"/>
                <a:gd name="connsiteX27" fmla="*/ 4081796 w 4876838"/>
                <a:gd name="connsiteY27" fmla="*/ 3639522 h 3693766"/>
                <a:gd name="connsiteX28" fmla="*/ 4109142 w 4876838"/>
                <a:gd name="connsiteY28" fmla="*/ 3636426 h 3693766"/>
                <a:gd name="connsiteX29" fmla="*/ 4627179 w 4876838"/>
                <a:gd name="connsiteY29" fmla="*/ 3388595 h 3693766"/>
                <a:gd name="connsiteX30" fmla="*/ 4840377 w 4876838"/>
                <a:gd name="connsiteY30" fmla="*/ 2832830 h 3693766"/>
                <a:gd name="connsiteX31" fmla="*/ 4840929 w 4876838"/>
                <a:gd name="connsiteY31" fmla="*/ 2827849 h 3693766"/>
                <a:gd name="connsiteX32" fmla="*/ 4876839 w 4876838"/>
                <a:gd name="connsiteY32" fmla="*/ 2032283 h 3693766"/>
                <a:gd name="connsiteX33" fmla="*/ 4876839 w 4876838"/>
                <a:gd name="connsiteY33" fmla="*/ 1667361 h 3693766"/>
                <a:gd name="connsiteX34" fmla="*/ 4840929 w 4876838"/>
                <a:gd name="connsiteY34" fmla="*/ 871798 h 3693766"/>
                <a:gd name="connsiteX35" fmla="*/ 4591012 w 4876838"/>
                <a:gd name="connsiteY35" fmla="*/ 2032283 h 3693766"/>
                <a:gd name="connsiteX36" fmla="*/ 4556484 w 4876838"/>
                <a:gd name="connsiteY36" fmla="*/ 2799864 h 3693766"/>
                <a:gd name="connsiteX37" fmla="*/ 4416286 w 4876838"/>
                <a:gd name="connsiteY37" fmla="*/ 3195752 h 3693766"/>
                <a:gd name="connsiteX38" fmla="*/ 4079005 w 4876838"/>
                <a:gd name="connsiteY38" fmla="*/ 3352238 h 3693766"/>
                <a:gd name="connsiteX39" fmla="*/ 4048573 w 4876838"/>
                <a:gd name="connsiteY39" fmla="*/ 3355667 h 3693766"/>
                <a:gd name="connsiteX40" fmla="*/ 2444915 w 4876838"/>
                <a:gd name="connsiteY40" fmla="*/ 3407940 h 3693766"/>
                <a:gd name="connsiteX41" fmla="*/ 885528 w 4876838"/>
                <a:gd name="connsiteY41" fmla="*/ 3356115 h 3693766"/>
                <a:gd name="connsiteX42" fmla="*/ 825997 w 4876838"/>
                <a:gd name="connsiteY42" fmla="*/ 3348409 h 3693766"/>
                <a:gd name="connsiteX43" fmla="*/ 460512 w 4876838"/>
                <a:gd name="connsiteY43" fmla="*/ 3195752 h 3693766"/>
                <a:gd name="connsiteX44" fmla="*/ 457870 w 4876838"/>
                <a:gd name="connsiteY44" fmla="*/ 3192923 h 3693766"/>
                <a:gd name="connsiteX45" fmla="*/ 320427 w 4876838"/>
                <a:gd name="connsiteY45" fmla="*/ 2800979 h 3693766"/>
                <a:gd name="connsiteX46" fmla="*/ 285787 w 4876838"/>
                <a:gd name="connsiteY46" fmla="*/ 2032283 h 3693766"/>
                <a:gd name="connsiteX47" fmla="*/ 285787 w 4876838"/>
                <a:gd name="connsiteY47" fmla="*/ 1667361 h 3693766"/>
                <a:gd name="connsiteX48" fmla="*/ 320315 w 4876838"/>
                <a:gd name="connsiteY48" fmla="*/ 899890 h 3693766"/>
                <a:gd name="connsiteX49" fmla="*/ 460512 w 4876838"/>
                <a:gd name="connsiteY49" fmla="*/ 503894 h 3693766"/>
                <a:gd name="connsiteX50" fmla="*/ 804937 w 4876838"/>
                <a:gd name="connsiteY50" fmla="*/ 340891 h 3693766"/>
                <a:gd name="connsiteX51" fmla="*/ 828228 w 4876838"/>
                <a:gd name="connsiteY51" fmla="*/ 338100 h 3693766"/>
                <a:gd name="connsiteX52" fmla="*/ 2438400 w 4876838"/>
                <a:gd name="connsiteY52" fmla="*/ 285787 h 3693766"/>
                <a:gd name="connsiteX53" fmla="*/ 4042620 w 4876838"/>
                <a:gd name="connsiteY53" fmla="*/ 338100 h 3693766"/>
                <a:gd name="connsiteX54" fmla="*/ 4067775 w 4876838"/>
                <a:gd name="connsiteY54" fmla="*/ 341077 h 3693766"/>
                <a:gd name="connsiteX55" fmla="*/ 4417781 w 4876838"/>
                <a:gd name="connsiteY55" fmla="*/ 499616 h 3693766"/>
                <a:gd name="connsiteX56" fmla="*/ 4418933 w 4876838"/>
                <a:gd name="connsiteY56" fmla="*/ 500844 h 3693766"/>
                <a:gd name="connsiteX57" fmla="*/ 4556370 w 4876838"/>
                <a:gd name="connsiteY57" fmla="*/ 898512 h 3693766"/>
                <a:gd name="connsiteX58" fmla="*/ 4591012 w 4876838"/>
                <a:gd name="connsiteY58" fmla="*/ 1667361 h 36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76838" h="3693766">
                  <a:moveTo>
                    <a:pt x="4840929" y="871798"/>
                  </a:moveTo>
                  <a:lnTo>
                    <a:pt x="4840710" y="869566"/>
                  </a:lnTo>
                  <a:cubicBezTo>
                    <a:pt x="4836576" y="830312"/>
                    <a:pt x="4795466" y="481161"/>
                    <a:pt x="4625731" y="303572"/>
                  </a:cubicBezTo>
                  <a:cubicBezTo>
                    <a:pt x="4429535" y="94692"/>
                    <a:pt x="4207107" y="69317"/>
                    <a:pt x="4100141" y="57150"/>
                  </a:cubicBezTo>
                  <a:cubicBezTo>
                    <a:pt x="4091283" y="56145"/>
                    <a:pt x="4083177" y="55215"/>
                    <a:pt x="4075919" y="54248"/>
                  </a:cubicBezTo>
                  <a:lnTo>
                    <a:pt x="4067394" y="53355"/>
                  </a:lnTo>
                  <a:cubicBezTo>
                    <a:pt x="3422676" y="6474"/>
                    <a:pt x="2449002" y="74"/>
                    <a:pt x="2439257" y="37"/>
                  </a:cubicBezTo>
                  <a:lnTo>
                    <a:pt x="2438400" y="0"/>
                  </a:lnTo>
                  <a:lnTo>
                    <a:pt x="2437543" y="37"/>
                  </a:lnTo>
                  <a:cubicBezTo>
                    <a:pt x="2427799" y="74"/>
                    <a:pt x="1454125" y="6474"/>
                    <a:pt x="803598" y="53355"/>
                  </a:cubicBezTo>
                  <a:lnTo>
                    <a:pt x="795002" y="54248"/>
                  </a:lnTo>
                  <a:cubicBezTo>
                    <a:pt x="788082" y="55178"/>
                    <a:pt x="780455" y="56034"/>
                    <a:pt x="772157" y="57001"/>
                  </a:cubicBezTo>
                  <a:cubicBezTo>
                    <a:pt x="666415" y="69205"/>
                    <a:pt x="446373" y="94617"/>
                    <a:pt x="249622" y="311051"/>
                  </a:cubicBezTo>
                  <a:cubicBezTo>
                    <a:pt x="87957" y="486743"/>
                    <a:pt x="41225" y="828415"/>
                    <a:pt x="36426" y="866812"/>
                  </a:cubicBezTo>
                  <a:lnTo>
                    <a:pt x="35868" y="871798"/>
                  </a:lnTo>
                  <a:cubicBezTo>
                    <a:pt x="34416" y="888132"/>
                    <a:pt x="0" y="1276979"/>
                    <a:pt x="0" y="1667361"/>
                  </a:cubicBezTo>
                  <a:lnTo>
                    <a:pt x="0" y="2032283"/>
                  </a:lnTo>
                  <a:cubicBezTo>
                    <a:pt x="0" y="2422665"/>
                    <a:pt x="34416" y="2811513"/>
                    <a:pt x="35868" y="2827887"/>
                  </a:cubicBezTo>
                  <a:lnTo>
                    <a:pt x="36128" y="2830335"/>
                  </a:lnTo>
                  <a:cubicBezTo>
                    <a:pt x="40258" y="2868959"/>
                    <a:pt x="81335" y="3211716"/>
                    <a:pt x="250291" y="3389376"/>
                  </a:cubicBezTo>
                  <a:cubicBezTo>
                    <a:pt x="434764" y="3591259"/>
                    <a:pt x="668015" y="3617976"/>
                    <a:pt x="793477" y="3632340"/>
                  </a:cubicBezTo>
                  <a:cubicBezTo>
                    <a:pt x="813308" y="3634607"/>
                    <a:pt x="830387" y="3636540"/>
                    <a:pt x="842032" y="3638588"/>
                  </a:cubicBezTo>
                  <a:lnTo>
                    <a:pt x="853306" y="3640150"/>
                  </a:lnTo>
                  <a:cubicBezTo>
                    <a:pt x="1225563" y="3675574"/>
                    <a:pt x="2392709" y="3693024"/>
                    <a:pt x="2442191" y="3693728"/>
                  </a:cubicBezTo>
                  <a:lnTo>
                    <a:pt x="2443686" y="3693767"/>
                  </a:lnTo>
                  <a:lnTo>
                    <a:pt x="2445172" y="3693728"/>
                  </a:lnTo>
                  <a:cubicBezTo>
                    <a:pt x="2454917" y="3693690"/>
                    <a:pt x="3428552" y="3687290"/>
                    <a:pt x="4073281" y="3640408"/>
                  </a:cubicBezTo>
                  <a:lnTo>
                    <a:pt x="4081796" y="3639522"/>
                  </a:lnTo>
                  <a:cubicBezTo>
                    <a:pt x="4089949" y="3638436"/>
                    <a:pt x="4099103" y="3637474"/>
                    <a:pt x="4109142" y="3636426"/>
                  </a:cubicBezTo>
                  <a:cubicBezTo>
                    <a:pt x="4214289" y="3625263"/>
                    <a:pt x="4433145" y="3602088"/>
                    <a:pt x="4627179" y="3388595"/>
                  </a:cubicBezTo>
                  <a:cubicBezTo>
                    <a:pt x="4788846" y="3212868"/>
                    <a:pt x="4835614" y="2871197"/>
                    <a:pt x="4840377" y="2832830"/>
                  </a:cubicBezTo>
                  <a:lnTo>
                    <a:pt x="4840929" y="2827849"/>
                  </a:lnTo>
                  <a:cubicBezTo>
                    <a:pt x="4842386" y="2811475"/>
                    <a:pt x="4876839" y="2422665"/>
                    <a:pt x="4876839" y="2032283"/>
                  </a:cubicBezTo>
                  <a:lnTo>
                    <a:pt x="4876839" y="1667361"/>
                  </a:lnTo>
                  <a:cubicBezTo>
                    <a:pt x="4876800" y="1276979"/>
                    <a:pt x="4842386" y="888169"/>
                    <a:pt x="4840929" y="871798"/>
                  </a:cubicBezTo>
                  <a:close/>
                  <a:moveTo>
                    <a:pt x="4591012" y="2032283"/>
                  </a:moveTo>
                  <a:cubicBezTo>
                    <a:pt x="4591012" y="2393604"/>
                    <a:pt x="4559465" y="2765708"/>
                    <a:pt x="4556484" y="2799864"/>
                  </a:cubicBezTo>
                  <a:cubicBezTo>
                    <a:pt x="4544359" y="2893962"/>
                    <a:pt x="4495057" y="3110132"/>
                    <a:pt x="4416286" y="3195752"/>
                  </a:cubicBezTo>
                  <a:cubicBezTo>
                    <a:pt x="4294842" y="3329359"/>
                    <a:pt x="4170093" y="3342608"/>
                    <a:pt x="4079005" y="3352238"/>
                  </a:cubicBezTo>
                  <a:cubicBezTo>
                    <a:pt x="4067994" y="3353400"/>
                    <a:pt x="4057802" y="3354515"/>
                    <a:pt x="4048573" y="3355667"/>
                  </a:cubicBezTo>
                  <a:cubicBezTo>
                    <a:pt x="3424981" y="3400759"/>
                    <a:pt x="2488073" y="3407683"/>
                    <a:pt x="2444915" y="3407940"/>
                  </a:cubicBezTo>
                  <a:cubicBezTo>
                    <a:pt x="2396509" y="3407235"/>
                    <a:pt x="1246432" y="3389633"/>
                    <a:pt x="885528" y="3356115"/>
                  </a:cubicBezTo>
                  <a:cubicBezTo>
                    <a:pt x="867035" y="3353095"/>
                    <a:pt x="847055" y="3350790"/>
                    <a:pt x="825997" y="3348409"/>
                  </a:cubicBezTo>
                  <a:cubicBezTo>
                    <a:pt x="719175" y="3336169"/>
                    <a:pt x="572951" y="3319425"/>
                    <a:pt x="460512" y="3195752"/>
                  </a:cubicBezTo>
                  <a:lnTo>
                    <a:pt x="457870" y="3192923"/>
                  </a:lnTo>
                  <a:cubicBezTo>
                    <a:pt x="380479" y="3112294"/>
                    <a:pt x="332594" y="2910145"/>
                    <a:pt x="320427" y="2800979"/>
                  </a:cubicBezTo>
                  <a:cubicBezTo>
                    <a:pt x="318157" y="2775157"/>
                    <a:pt x="285787" y="2398662"/>
                    <a:pt x="285787" y="2032283"/>
                  </a:cubicBezTo>
                  <a:lnTo>
                    <a:pt x="285787" y="1667361"/>
                  </a:lnTo>
                  <a:cubicBezTo>
                    <a:pt x="285787" y="1306449"/>
                    <a:pt x="317264" y="934752"/>
                    <a:pt x="320315" y="899890"/>
                  </a:cubicBezTo>
                  <a:cubicBezTo>
                    <a:pt x="334789" y="789049"/>
                    <a:pt x="385019" y="585973"/>
                    <a:pt x="460512" y="503894"/>
                  </a:cubicBezTo>
                  <a:cubicBezTo>
                    <a:pt x="585676" y="366229"/>
                    <a:pt x="717650" y="350974"/>
                    <a:pt x="804937" y="340891"/>
                  </a:cubicBezTo>
                  <a:cubicBezTo>
                    <a:pt x="813271" y="339923"/>
                    <a:pt x="821047" y="339031"/>
                    <a:pt x="828228" y="338100"/>
                  </a:cubicBezTo>
                  <a:cubicBezTo>
                    <a:pt x="1460897" y="292782"/>
                    <a:pt x="2404539" y="286048"/>
                    <a:pt x="2438400" y="285787"/>
                  </a:cubicBezTo>
                  <a:cubicBezTo>
                    <a:pt x="2472261" y="286010"/>
                    <a:pt x="3415570" y="292782"/>
                    <a:pt x="4042620" y="338100"/>
                  </a:cubicBezTo>
                  <a:cubicBezTo>
                    <a:pt x="4050316" y="339068"/>
                    <a:pt x="4058727" y="340035"/>
                    <a:pt x="4067775" y="341077"/>
                  </a:cubicBezTo>
                  <a:cubicBezTo>
                    <a:pt x="4157548" y="351309"/>
                    <a:pt x="4293242" y="366787"/>
                    <a:pt x="4417781" y="499616"/>
                  </a:cubicBezTo>
                  <a:lnTo>
                    <a:pt x="4418933" y="500844"/>
                  </a:lnTo>
                  <a:cubicBezTo>
                    <a:pt x="4496324" y="581472"/>
                    <a:pt x="4544206" y="787152"/>
                    <a:pt x="4556370" y="898512"/>
                  </a:cubicBezTo>
                  <a:cubicBezTo>
                    <a:pt x="4558532" y="922883"/>
                    <a:pt x="4591012" y="1300201"/>
                    <a:pt x="4591012" y="1667361"/>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grpSp>
      <p:sp>
        <p:nvSpPr>
          <p:cNvPr id="50" name="TextBox 49">
            <a:extLst>
              <a:ext uri="{FF2B5EF4-FFF2-40B4-BE49-F238E27FC236}">
                <a16:creationId xmlns:a16="http://schemas.microsoft.com/office/drawing/2014/main" id="{90E49660-D8CF-45DB-8E6E-4330EE8B8467}"/>
              </a:ext>
            </a:extLst>
          </p:cNvPr>
          <p:cNvSpPr txBox="1"/>
          <p:nvPr/>
        </p:nvSpPr>
        <p:spPr>
          <a:xfrm>
            <a:off x="7477613" y="5401536"/>
            <a:ext cx="1144337" cy="738664"/>
          </a:xfrm>
          <a:prstGeom prst="rect">
            <a:avLst/>
          </a:prstGeom>
          <a:noFill/>
        </p:spPr>
        <p:txBody>
          <a:bodyPr wrap="square">
            <a:spAutoFit/>
          </a:bodyPr>
          <a:lstStyle/>
          <a:p>
            <a:pPr algn="just"/>
            <a:r>
              <a:rPr lang="en-US" sz="1400" dirty="0">
                <a:latin typeface="Helvetica Neue" panose="02000503000000020004"/>
              </a:rPr>
              <a:t>increases in retention rates* </a:t>
            </a:r>
          </a:p>
        </p:txBody>
      </p:sp>
      <p:grpSp>
        <p:nvGrpSpPr>
          <p:cNvPr id="46" name="Graphic 44">
            <a:extLst>
              <a:ext uri="{FF2B5EF4-FFF2-40B4-BE49-F238E27FC236}">
                <a16:creationId xmlns:a16="http://schemas.microsoft.com/office/drawing/2014/main" id="{47717BF3-B44B-41BB-8401-037A1B571D88}"/>
              </a:ext>
            </a:extLst>
          </p:cNvPr>
          <p:cNvGrpSpPr/>
          <p:nvPr/>
        </p:nvGrpSpPr>
        <p:grpSpPr>
          <a:xfrm>
            <a:off x="722811" y="4508400"/>
            <a:ext cx="580186" cy="580179"/>
            <a:chOff x="3657599" y="990590"/>
            <a:chExt cx="4876800" cy="4876742"/>
          </a:xfrm>
          <a:solidFill>
            <a:srgbClr val="000000"/>
          </a:solidFill>
        </p:grpSpPr>
        <p:sp>
          <p:nvSpPr>
            <p:cNvPr id="47" name="Freeform: Shape 46">
              <a:extLst>
                <a:ext uri="{FF2B5EF4-FFF2-40B4-BE49-F238E27FC236}">
                  <a16:creationId xmlns:a16="http://schemas.microsoft.com/office/drawing/2014/main" id="{78EDBA28-87DC-4F69-8292-10A42504494A}"/>
                </a:ext>
              </a:extLst>
            </p:cNvPr>
            <p:cNvSpPr/>
            <p:nvPr/>
          </p:nvSpPr>
          <p:spPr>
            <a:xfrm>
              <a:off x="3657599" y="990590"/>
              <a:ext cx="4876800" cy="4876742"/>
            </a:xfrm>
            <a:custGeom>
              <a:avLst/>
              <a:gdLst>
                <a:gd name="connsiteX0" fmla="*/ 4400550 w 4876800"/>
                <a:gd name="connsiteY0" fmla="*/ 3543776 h 4876742"/>
                <a:gd name="connsiteX1" fmla="*/ 3797465 w 4876800"/>
                <a:gd name="connsiteY1" fmla="*/ 3543776 h 4876742"/>
                <a:gd name="connsiteX2" fmla="*/ 4192210 w 4876800"/>
                <a:gd name="connsiteY2" fmla="*/ 2437000 h 4876742"/>
                <a:gd name="connsiteX3" fmla="*/ 3870789 w 4876800"/>
                <a:gd name="connsiteY3" fmla="*/ 1125017 h 4876742"/>
                <a:gd name="connsiteX4" fmla="*/ 3769595 w 4876800"/>
                <a:gd name="connsiteY4" fmla="*/ 1075839 h 4876742"/>
                <a:gd name="connsiteX5" fmla="*/ 3692119 w 4876800"/>
                <a:gd name="connsiteY5" fmla="*/ 1157421 h 4876742"/>
                <a:gd name="connsiteX6" fmla="*/ 3505191 w 4876800"/>
                <a:gd name="connsiteY6" fmla="*/ 1603601 h 4876742"/>
                <a:gd name="connsiteX7" fmla="*/ 3404111 w 4876800"/>
                <a:gd name="connsiteY7" fmla="*/ 1160012 h 4876742"/>
                <a:gd name="connsiteX8" fmla="*/ 3282611 w 4876800"/>
                <a:gd name="connsiteY8" fmla="*/ 1101862 h 4876742"/>
                <a:gd name="connsiteX9" fmla="*/ 3224460 w 4876800"/>
                <a:gd name="connsiteY9" fmla="*/ 1223363 h 4876742"/>
                <a:gd name="connsiteX10" fmla="*/ 3326683 w 4876800"/>
                <a:gd name="connsiteY10" fmla="*/ 1823466 h 4876742"/>
                <a:gd name="connsiteX11" fmla="*/ 3381099 w 4876800"/>
                <a:gd name="connsiteY11" fmla="*/ 1909515 h 4876742"/>
                <a:gd name="connsiteX12" fmla="*/ 3482159 w 4876800"/>
                <a:gd name="connsiteY12" fmla="*/ 1897247 h 4876742"/>
                <a:gd name="connsiteX13" fmla="*/ 3812934 w 4876800"/>
                <a:gd name="connsiteY13" fmla="*/ 1446514 h 4876742"/>
                <a:gd name="connsiteX14" fmla="*/ 4001719 w 4876800"/>
                <a:gd name="connsiteY14" fmla="*/ 2436981 h 4876742"/>
                <a:gd name="connsiteX15" fmla="*/ 3270561 w 4876800"/>
                <a:gd name="connsiteY15" fmla="*/ 3759146 h 4876742"/>
                <a:gd name="connsiteX16" fmla="*/ 3468996 w 4876800"/>
                <a:gd name="connsiteY16" fmla="*/ 3147375 h 4876742"/>
                <a:gd name="connsiteX17" fmla="*/ 3368354 w 4876800"/>
                <a:gd name="connsiteY17" fmla="*/ 2733370 h 4876742"/>
                <a:gd name="connsiteX18" fmla="*/ 3247806 w 4876800"/>
                <a:gd name="connsiteY18" fmla="*/ 2154041 h 4876742"/>
                <a:gd name="connsiteX19" fmla="*/ 3225346 w 4876800"/>
                <a:gd name="connsiteY19" fmla="*/ 2092595 h 4876742"/>
                <a:gd name="connsiteX20" fmla="*/ 3158481 w 4876800"/>
                <a:gd name="connsiteY20" fmla="*/ 2058886 h 4876742"/>
                <a:gd name="connsiteX21" fmla="*/ 3087919 w 4876800"/>
                <a:gd name="connsiteY21" fmla="*/ 2083918 h 4876742"/>
                <a:gd name="connsiteX22" fmla="*/ 2811933 w 4876800"/>
                <a:gd name="connsiteY22" fmla="*/ 2484349 h 4876742"/>
                <a:gd name="connsiteX23" fmla="*/ 2735513 w 4876800"/>
                <a:gd name="connsiteY23" fmla="*/ 2439429 h 4876742"/>
                <a:gd name="connsiteX24" fmla="*/ 2526964 w 4876800"/>
                <a:gd name="connsiteY24" fmla="*/ 2097605 h 4876742"/>
                <a:gd name="connsiteX25" fmla="*/ 2588600 w 4876800"/>
                <a:gd name="connsiteY25" fmla="*/ 1888760 h 4876742"/>
                <a:gd name="connsiteX26" fmla="*/ 2592391 w 4876800"/>
                <a:gd name="connsiteY26" fmla="*/ 1791443 h 4876742"/>
                <a:gd name="connsiteX27" fmla="*/ 2508675 w 4876800"/>
                <a:gd name="connsiteY27" fmla="*/ 1741656 h 4876742"/>
                <a:gd name="connsiteX28" fmla="*/ 2468994 w 4876800"/>
                <a:gd name="connsiteY28" fmla="*/ 1750314 h 4876742"/>
                <a:gd name="connsiteX29" fmla="*/ 1812217 w 4876800"/>
                <a:gd name="connsiteY29" fmla="*/ 2572417 h 4876742"/>
                <a:gd name="connsiteX30" fmla="*/ 1771002 w 4876800"/>
                <a:gd name="connsiteY30" fmla="*/ 2431180 h 4876742"/>
                <a:gd name="connsiteX31" fmla="*/ 1693526 w 4876800"/>
                <a:gd name="connsiteY31" fmla="*/ 2349599 h 4876742"/>
                <a:gd name="connsiteX32" fmla="*/ 1592332 w 4876800"/>
                <a:gd name="connsiteY32" fmla="*/ 2398776 h 4876742"/>
                <a:gd name="connsiteX33" fmla="*/ 1406081 w 4876800"/>
                <a:gd name="connsiteY33" fmla="*/ 3158776 h 4876742"/>
                <a:gd name="connsiteX34" fmla="*/ 1589342 w 4876800"/>
                <a:gd name="connsiteY34" fmla="*/ 3744763 h 4876742"/>
                <a:gd name="connsiteX35" fmla="*/ 874014 w 4876800"/>
                <a:gd name="connsiteY35" fmla="*/ 2416769 h 4876742"/>
                <a:gd name="connsiteX36" fmla="*/ 1029472 w 4876800"/>
                <a:gd name="connsiteY36" fmla="*/ 1791843 h 4876742"/>
                <a:gd name="connsiteX37" fmla="*/ 1260386 w 4876800"/>
                <a:gd name="connsiteY37" fmla="*/ 887768 h 4876742"/>
                <a:gd name="connsiteX38" fmla="*/ 1602934 w 4876800"/>
                <a:gd name="connsiteY38" fmla="*/ 1568282 h 4876742"/>
                <a:gd name="connsiteX39" fmla="*/ 1674800 w 4876800"/>
                <a:gd name="connsiteY39" fmla="*/ 1638729 h 4876742"/>
                <a:gd name="connsiteX40" fmla="*/ 1769755 w 4876800"/>
                <a:gd name="connsiteY40" fmla="*/ 1605382 h 4876742"/>
                <a:gd name="connsiteX41" fmla="*/ 2027873 w 4876800"/>
                <a:gd name="connsiteY41" fmla="*/ 1399146 h 4876742"/>
                <a:gd name="connsiteX42" fmla="*/ 2029597 w 4876800"/>
                <a:gd name="connsiteY42" fmla="*/ 1398289 h 4876742"/>
                <a:gd name="connsiteX43" fmla="*/ 2544032 w 4876800"/>
                <a:gd name="connsiteY43" fmla="*/ 557098 h 4876742"/>
                <a:gd name="connsiteX44" fmla="*/ 2512581 w 4876800"/>
                <a:gd name="connsiteY44" fmla="*/ 314620 h 4876742"/>
                <a:gd name="connsiteX45" fmla="*/ 2790806 w 4876800"/>
                <a:gd name="connsiteY45" fmla="*/ 540229 h 4876742"/>
                <a:gd name="connsiteX46" fmla="*/ 2925509 w 4876800"/>
                <a:gd name="connsiteY46" fmla="*/ 539487 h 4876742"/>
                <a:gd name="connsiteX47" fmla="*/ 2924775 w 4876800"/>
                <a:gd name="connsiteY47" fmla="*/ 404784 h 4876742"/>
                <a:gd name="connsiteX48" fmla="*/ 2352123 w 4876800"/>
                <a:gd name="connsiteY48" fmla="*/ 8658 h 4876742"/>
                <a:gd name="connsiteX49" fmla="*/ 2312384 w 4876800"/>
                <a:gd name="connsiteY49" fmla="*/ 0 h 4876742"/>
                <a:gd name="connsiteX50" fmla="*/ 2228679 w 4876800"/>
                <a:gd name="connsiteY50" fmla="*/ 49787 h 4876742"/>
                <a:gd name="connsiteX51" fmla="*/ 2232489 w 4876800"/>
                <a:gd name="connsiteY51" fmla="*/ 147104 h 4876742"/>
                <a:gd name="connsiteX52" fmla="*/ 2353532 w 4876800"/>
                <a:gd name="connsiteY52" fmla="*/ 557089 h 4876742"/>
                <a:gd name="connsiteX53" fmla="*/ 1943538 w 4876800"/>
                <a:gd name="connsiteY53" fmla="*/ 1228315 h 4876742"/>
                <a:gd name="connsiteX54" fmla="*/ 1741037 w 4876800"/>
                <a:gd name="connsiteY54" fmla="*/ 1361723 h 4876742"/>
                <a:gd name="connsiteX55" fmla="*/ 1236478 w 4876800"/>
                <a:gd name="connsiteY55" fmla="*/ 586864 h 4876742"/>
                <a:gd name="connsiteX56" fmla="*/ 1166032 w 4876800"/>
                <a:gd name="connsiteY56" fmla="*/ 561899 h 4876742"/>
                <a:gd name="connsiteX57" fmla="*/ 1099157 w 4876800"/>
                <a:gd name="connsiteY57" fmla="*/ 595427 h 4876742"/>
                <a:gd name="connsiteX58" fmla="*/ 1076535 w 4876800"/>
                <a:gd name="connsiteY58" fmla="*/ 657054 h 4876742"/>
                <a:gd name="connsiteX59" fmla="*/ 855859 w 4876800"/>
                <a:gd name="connsiteY59" fmla="*/ 1713424 h 4876742"/>
                <a:gd name="connsiteX60" fmla="*/ 683514 w 4876800"/>
                <a:gd name="connsiteY60" fmla="*/ 2416759 h 4876742"/>
                <a:gd name="connsiteX61" fmla="*/ 1088317 w 4876800"/>
                <a:gd name="connsiteY61" fmla="*/ 3543738 h 4876742"/>
                <a:gd name="connsiteX62" fmla="*/ 476250 w 4876800"/>
                <a:gd name="connsiteY62" fmla="*/ 3543738 h 4876742"/>
                <a:gd name="connsiteX63" fmla="*/ 0 w 4876800"/>
                <a:gd name="connsiteY63" fmla="*/ 4019988 h 4876742"/>
                <a:gd name="connsiteX64" fmla="*/ 476250 w 4876800"/>
                <a:gd name="connsiteY64" fmla="*/ 4496239 h 4876742"/>
                <a:gd name="connsiteX65" fmla="*/ 2007146 w 4876800"/>
                <a:gd name="connsiteY65" fmla="*/ 4496239 h 4876742"/>
                <a:gd name="connsiteX66" fmla="*/ 2437190 w 4876800"/>
                <a:gd name="connsiteY66" fmla="*/ 4876743 h 4876742"/>
                <a:gd name="connsiteX67" fmla="*/ 2867235 w 4876800"/>
                <a:gd name="connsiteY67" fmla="*/ 4496239 h 4876742"/>
                <a:gd name="connsiteX68" fmla="*/ 4400550 w 4876800"/>
                <a:gd name="connsiteY68" fmla="*/ 4496239 h 4876742"/>
                <a:gd name="connsiteX69" fmla="*/ 4876800 w 4876800"/>
                <a:gd name="connsiteY69" fmla="*/ 4019988 h 4876742"/>
                <a:gd name="connsiteX70" fmla="*/ 4400550 w 4876800"/>
                <a:gd name="connsiteY70" fmla="*/ 3543776 h 4876742"/>
                <a:gd name="connsiteX71" fmla="*/ 2026330 w 4876800"/>
                <a:gd name="connsiteY71" fmla="*/ 4305777 h 4876742"/>
                <a:gd name="connsiteX72" fmla="*/ 856993 w 4876800"/>
                <a:gd name="connsiteY72" fmla="*/ 4305777 h 4876742"/>
                <a:gd name="connsiteX73" fmla="*/ 952500 w 4876800"/>
                <a:gd name="connsiteY73" fmla="*/ 4020026 h 4876742"/>
                <a:gd name="connsiteX74" fmla="*/ 856993 w 4876800"/>
                <a:gd name="connsiteY74" fmla="*/ 3734276 h 4876742"/>
                <a:gd name="connsiteX75" fmla="*/ 1269645 w 4876800"/>
                <a:gd name="connsiteY75" fmla="*/ 3734276 h 4876742"/>
                <a:gd name="connsiteX76" fmla="*/ 2111216 w 4876800"/>
                <a:gd name="connsiteY76" fmla="*/ 4158263 h 4876742"/>
                <a:gd name="connsiteX77" fmla="*/ 2026330 w 4876800"/>
                <a:gd name="connsiteY77" fmla="*/ 4305777 h 4876742"/>
                <a:gd name="connsiteX78" fmla="*/ 2440553 w 4876800"/>
                <a:gd name="connsiteY78" fmla="*/ 3999033 h 4876742"/>
                <a:gd name="connsiteX79" fmla="*/ 2440553 w 4876800"/>
                <a:gd name="connsiteY79" fmla="*/ 3999081 h 4876742"/>
                <a:gd name="connsiteX80" fmla="*/ 2146859 w 4876800"/>
                <a:gd name="connsiteY80" fmla="*/ 3706359 h 4876742"/>
                <a:gd name="connsiteX81" fmla="*/ 2353180 w 4876800"/>
                <a:gd name="connsiteY81" fmla="*/ 3338322 h 4876742"/>
                <a:gd name="connsiteX82" fmla="*/ 2482967 w 4876800"/>
                <a:gd name="connsiteY82" fmla="*/ 3201410 h 4876742"/>
                <a:gd name="connsiteX83" fmla="*/ 2732370 w 4876800"/>
                <a:gd name="connsiteY83" fmla="*/ 3706359 h 4876742"/>
                <a:gd name="connsiteX84" fmla="*/ 2440553 w 4876800"/>
                <a:gd name="connsiteY84" fmla="*/ 3999033 h 4876742"/>
                <a:gd name="connsiteX85" fmla="*/ 2764108 w 4876800"/>
                <a:gd name="connsiteY85" fmla="*/ 4159368 h 4876742"/>
                <a:gd name="connsiteX86" fmla="*/ 3616824 w 4876800"/>
                <a:gd name="connsiteY86" fmla="*/ 3734286 h 4876742"/>
                <a:gd name="connsiteX87" fmla="*/ 4019807 w 4876800"/>
                <a:gd name="connsiteY87" fmla="*/ 3734286 h 4876742"/>
                <a:gd name="connsiteX88" fmla="*/ 3924300 w 4876800"/>
                <a:gd name="connsiteY88" fmla="*/ 4020036 h 4876742"/>
                <a:gd name="connsiteX89" fmla="*/ 4019807 w 4876800"/>
                <a:gd name="connsiteY89" fmla="*/ 4305786 h 4876742"/>
                <a:gd name="connsiteX90" fmla="*/ 2848042 w 4876800"/>
                <a:gd name="connsiteY90" fmla="*/ 4305786 h 4876742"/>
                <a:gd name="connsiteX91" fmla="*/ 2764108 w 4876800"/>
                <a:gd name="connsiteY91" fmla="*/ 4159368 h 4876742"/>
                <a:gd name="connsiteX92" fmla="*/ 1666370 w 4876800"/>
                <a:gd name="connsiteY92" fmla="*/ 2704195 h 4876742"/>
                <a:gd name="connsiteX93" fmla="*/ 1822142 w 4876800"/>
                <a:gd name="connsiteY93" fmla="*/ 2886275 h 4876742"/>
                <a:gd name="connsiteX94" fmla="*/ 1923202 w 4876800"/>
                <a:gd name="connsiteY94" fmla="*/ 2898534 h 4876742"/>
                <a:gd name="connsiteX95" fmla="*/ 1977619 w 4876800"/>
                <a:gd name="connsiteY95" fmla="*/ 2812485 h 4876742"/>
                <a:gd name="connsiteX96" fmla="*/ 2338054 w 4876800"/>
                <a:gd name="connsiteY96" fmla="*/ 2054600 h 4876742"/>
                <a:gd name="connsiteX97" fmla="*/ 2336454 w 4876800"/>
                <a:gd name="connsiteY97" fmla="*/ 2097643 h 4876742"/>
                <a:gd name="connsiteX98" fmla="*/ 2649417 w 4876800"/>
                <a:gd name="connsiteY98" fmla="*/ 2609412 h 4876742"/>
                <a:gd name="connsiteX99" fmla="*/ 2651122 w 4876800"/>
                <a:gd name="connsiteY99" fmla="*/ 2610269 h 4876742"/>
                <a:gd name="connsiteX100" fmla="*/ 2782653 w 4876800"/>
                <a:gd name="connsiteY100" fmla="*/ 2715358 h 4876742"/>
                <a:gd name="connsiteX101" fmla="*/ 2877607 w 4876800"/>
                <a:gd name="connsiteY101" fmla="*/ 2748706 h 4876742"/>
                <a:gd name="connsiteX102" fmla="*/ 2949474 w 4876800"/>
                <a:gd name="connsiteY102" fmla="*/ 2678259 h 4876742"/>
                <a:gd name="connsiteX103" fmla="*/ 3071355 w 4876800"/>
                <a:gd name="connsiteY103" fmla="*/ 2396176 h 4876742"/>
                <a:gd name="connsiteX104" fmla="*/ 3194647 w 4876800"/>
                <a:gd name="connsiteY104" fmla="*/ 2811628 h 4876742"/>
                <a:gd name="connsiteX105" fmla="*/ 3278496 w 4876800"/>
                <a:gd name="connsiteY105" fmla="*/ 3147403 h 4876742"/>
                <a:gd name="connsiteX106" fmla="*/ 2897800 w 4876800"/>
                <a:gd name="connsiteY106" fmla="*/ 3859664 h 4876742"/>
                <a:gd name="connsiteX107" fmla="*/ 2922870 w 4876800"/>
                <a:gd name="connsiteY107" fmla="*/ 3706368 h 4876742"/>
                <a:gd name="connsiteX108" fmla="*/ 2494883 w 4876800"/>
                <a:gd name="connsiteY108" fmla="*/ 2964285 h 4876742"/>
                <a:gd name="connsiteX109" fmla="*/ 2395976 w 4876800"/>
                <a:gd name="connsiteY109" fmla="*/ 2957189 h 4876742"/>
                <a:gd name="connsiteX110" fmla="*/ 2344360 w 4876800"/>
                <a:gd name="connsiteY110" fmla="*/ 3041857 h 4876742"/>
                <a:gd name="connsiteX111" fmla="*/ 2225259 w 4876800"/>
                <a:gd name="connsiteY111" fmla="*/ 3197171 h 4876742"/>
                <a:gd name="connsiteX112" fmla="*/ 1956359 w 4876800"/>
                <a:gd name="connsiteY112" fmla="*/ 3706378 h 4876742"/>
                <a:gd name="connsiteX113" fmla="*/ 1983610 w 4876800"/>
                <a:gd name="connsiteY113" fmla="*/ 3866112 h 4876742"/>
                <a:gd name="connsiteX114" fmla="*/ 1596581 w 4876800"/>
                <a:gd name="connsiteY114" fmla="*/ 3158824 h 4876742"/>
                <a:gd name="connsiteX115" fmla="*/ 1666370 w 4876800"/>
                <a:gd name="connsiteY115" fmla="*/ 2704195 h 4876742"/>
                <a:gd name="connsiteX116" fmla="*/ 190500 w 4876800"/>
                <a:gd name="connsiteY116" fmla="*/ 4020026 h 4876742"/>
                <a:gd name="connsiteX117" fmla="*/ 476250 w 4876800"/>
                <a:gd name="connsiteY117" fmla="*/ 3734276 h 4876742"/>
                <a:gd name="connsiteX118" fmla="*/ 762000 w 4876800"/>
                <a:gd name="connsiteY118" fmla="*/ 4020026 h 4876742"/>
                <a:gd name="connsiteX119" fmla="*/ 476250 w 4876800"/>
                <a:gd name="connsiteY119" fmla="*/ 4305777 h 4876742"/>
                <a:gd name="connsiteX120" fmla="*/ 190500 w 4876800"/>
                <a:gd name="connsiteY120" fmla="*/ 4020026 h 4876742"/>
                <a:gd name="connsiteX121" fmla="*/ 2437190 w 4876800"/>
                <a:gd name="connsiteY121" fmla="*/ 4686291 h 4876742"/>
                <a:gd name="connsiteX122" fmla="*/ 2194303 w 4876800"/>
                <a:gd name="connsiteY122" fmla="*/ 4443403 h 4876742"/>
                <a:gd name="connsiteX123" fmla="*/ 2437190 w 4876800"/>
                <a:gd name="connsiteY123" fmla="*/ 4200516 h 4876742"/>
                <a:gd name="connsiteX124" fmla="*/ 2680078 w 4876800"/>
                <a:gd name="connsiteY124" fmla="*/ 4443403 h 4876742"/>
                <a:gd name="connsiteX125" fmla="*/ 2437190 w 4876800"/>
                <a:gd name="connsiteY125" fmla="*/ 4686291 h 4876742"/>
                <a:gd name="connsiteX126" fmla="*/ 4400550 w 4876800"/>
                <a:gd name="connsiteY126" fmla="*/ 4305777 h 4876742"/>
                <a:gd name="connsiteX127" fmla="*/ 4114800 w 4876800"/>
                <a:gd name="connsiteY127" fmla="*/ 4020026 h 4876742"/>
                <a:gd name="connsiteX128" fmla="*/ 4400550 w 4876800"/>
                <a:gd name="connsiteY128" fmla="*/ 3734276 h 4876742"/>
                <a:gd name="connsiteX129" fmla="*/ 4686300 w 4876800"/>
                <a:gd name="connsiteY129" fmla="*/ 4020026 h 4876742"/>
                <a:gd name="connsiteX130" fmla="*/ 4400550 w 4876800"/>
                <a:gd name="connsiteY130" fmla="*/ 4305777 h 487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4876800" h="4876742">
                  <a:moveTo>
                    <a:pt x="4400550" y="3543776"/>
                  </a:moveTo>
                  <a:lnTo>
                    <a:pt x="3797465" y="3543776"/>
                  </a:lnTo>
                  <a:cubicBezTo>
                    <a:pt x="4044077" y="3241786"/>
                    <a:pt x="4192210" y="2856386"/>
                    <a:pt x="4192210" y="2437000"/>
                  </a:cubicBezTo>
                  <a:cubicBezTo>
                    <a:pt x="4192210" y="1949806"/>
                    <a:pt x="4093083" y="1545174"/>
                    <a:pt x="3870789" y="1125017"/>
                  </a:cubicBezTo>
                  <a:cubicBezTo>
                    <a:pt x="3851377" y="1088317"/>
                    <a:pt x="3810448" y="1068410"/>
                    <a:pt x="3769595" y="1075839"/>
                  </a:cubicBezTo>
                  <a:cubicBezTo>
                    <a:pt x="3728752" y="1083250"/>
                    <a:pt x="3697415" y="1116254"/>
                    <a:pt x="3692119" y="1157421"/>
                  </a:cubicBezTo>
                  <a:cubicBezTo>
                    <a:pt x="3671021" y="1321718"/>
                    <a:pt x="3606165" y="1475022"/>
                    <a:pt x="3505191" y="1603601"/>
                  </a:cubicBezTo>
                  <a:cubicBezTo>
                    <a:pt x="3488598" y="1452239"/>
                    <a:pt x="3454794" y="1303734"/>
                    <a:pt x="3404111" y="1160012"/>
                  </a:cubicBezTo>
                  <a:cubicBezTo>
                    <a:pt x="3386614" y="1110396"/>
                    <a:pt x="3332207" y="1084374"/>
                    <a:pt x="3282611" y="1101862"/>
                  </a:cubicBezTo>
                  <a:cubicBezTo>
                    <a:pt x="3232995" y="1119349"/>
                    <a:pt x="3206963" y="1173756"/>
                    <a:pt x="3224460" y="1223363"/>
                  </a:cubicBezTo>
                  <a:cubicBezTo>
                    <a:pt x="3292288" y="1415701"/>
                    <a:pt x="3326683" y="1617612"/>
                    <a:pt x="3326683" y="1823466"/>
                  </a:cubicBezTo>
                  <a:cubicBezTo>
                    <a:pt x="3326683" y="1860252"/>
                    <a:pt x="3347866" y="1893742"/>
                    <a:pt x="3381099" y="1909515"/>
                  </a:cubicBezTo>
                  <a:cubicBezTo>
                    <a:pt x="3414332" y="1925298"/>
                    <a:pt x="3453679" y="1920507"/>
                    <a:pt x="3482159" y="1897247"/>
                  </a:cubicBezTo>
                  <a:cubicBezTo>
                    <a:pt x="3631159" y="1775632"/>
                    <a:pt x="3744068" y="1620612"/>
                    <a:pt x="3812934" y="1446514"/>
                  </a:cubicBezTo>
                  <a:cubicBezTo>
                    <a:pt x="3944074" y="1758848"/>
                    <a:pt x="4001719" y="2067382"/>
                    <a:pt x="4001719" y="2436981"/>
                  </a:cubicBezTo>
                  <a:cubicBezTo>
                    <a:pt x="4001719" y="2993165"/>
                    <a:pt x="3709492" y="3482302"/>
                    <a:pt x="3270561" y="3759146"/>
                  </a:cubicBezTo>
                  <a:cubicBezTo>
                    <a:pt x="3399378" y="3581648"/>
                    <a:pt x="3468996" y="3369383"/>
                    <a:pt x="3468996" y="3147375"/>
                  </a:cubicBezTo>
                  <a:cubicBezTo>
                    <a:pt x="3468996" y="2956865"/>
                    <a:pt x="3417827" y="2843251"/>
                    <a:pt x="3368354" y="2733370"/>
                  </a:cubicBezTo>
                  <a:cubicBezTo>
                    <a:pt x="3309080" y="2601763"/>
                    <a:pt x="3247806" y="2465670"/>
                    <a:pt x="3247806" y="2154041"/>
                  </a:cubicBezTo>
                  <a:cubicBezTo>
                    <a:pt x="3247806" y="2131590"/>
                    <a:pt x="3239795" y="2109778"/>
                    <a:pt x="3225346" y="2092595"/>
                  </a:cubicBezTo>
                  <a:cubicBezTo>
                    <a:pt x="3208591" y="2072707"/>
                    <a:pt x="3184436" y="2060524"/>
                    <a:pt x="3158481" y="2058886"/>
                  </a:cubicBezTo>
                  <a:cubicBezTo>
                    <a:pt x="3132411" y="2057210"/>
                    <a:pt x="3107026" y="2066296"/>
                    <a:pt x="3087919" y="2083918"/>
                  </a:cubicBezTo>
                  <a:cubicBezTo>
                    <a:pt x="2966361" y="2195998"/>
                    <a:pt x="2872607" y="2332482"/>
                    <a:pt x="2811933" y="2484349"/>
                  </a:cubicBezTo>
                  <a:cubicBezTo>
                    <a:pt x="2787825" y="2467537"/>
                    <a:pt x="2762317" y="2452545"/>
                    <a:pt x="2735513" y="2439429"/>
                  </a:cubicBezTo>
                  <a:cubicBezTo>
                    <a:pt x="2606840" y="2373173"/>
                    <a:pt x="2526964" y="2242271"/>
                    <a:pt x="2526964" y="2097605"/>
                  </a:cubicBezTo>
                  <a:cubicBezTo>
                    <a:pt x="2526964" y="2023100"/>
                    <a:pt x="2548271" y="1950882"/>
                    <a:pt x="2588600" y="1888760"/>
                  </a:cubicBezTo>
                  <a:cubicBezTo>
                    <a:pt x="2607612" y="1859471"/>
                    <a:pt x="2609059" y="1822123"/>
                    <a:pt x="2592391" y="1791443"/>
                  </a:cubicBezTo>
                  <a:cubicBezTo>
                    <a:pt x="2575722" y="1760753"/>
                    <a:pt x="2543594" y="1741656"/>
                    <a:pt x="2508675" y="1741656"/>
                  </a:cubicBezTo>
                  <a:cubicBezTo>
                    <a:pt x="2494979" y="1741656"/>
                    <a:pt x="2481453" y="1744609"/>
                    <a:pt x="2468994" y="1750314"/>
                  </a:cubicBezTo>
                  <a:cubicBezTo>
                    <a:pt x="2129009" y="1906105"/>
                    <a:pt x="1887750" y="2214906"/>
                    <a:pt x="1812217" y="2572417"/>
                  </a:cubicBezTo>
                  <a:cubicBezTo>
                    <a:pt x="1791357" y="2528183"/>
                    <a:pt x="1777346" y="2480634"/>
                    <a:pt x="1771002" y="2431180"/>
                  </a:cubicBezTo>
                  <a:cubicBezTo>
                    <a:pt x="1765707" y="2390013"/>
                    <a:pt x="1734369" y="2357000"/>
                    <a:pt x="1693526" y="2349599"/>
                  </a:cubicBezTo>
                  <a:cubicBezTo>
                    <a:pt x="1652635" y="2342217"/>
                    <a:pt x="1611744" y="2362095"/>
                    <a:pt x="1592332" y="2398776"/>
                  </a:cubicBezTo>
                  <a:cubicBezTo>
                    <a:pt x="1463526" y="2642235"/>
                    <a:pt x="1406081" y="2876617"/>
                    <a:pt x="1406081" y="3158776"/>
                  </a:cubicBezTo>
                  <a:cubicBezTo>
                    <a:pt x="1406081" y="3376298"/>
                    <a:pt x="1473870" y="3578257"/>
                    <a:pt x="1589342" y="3744763"/>
                  </a:cubicBezTo>
                  <a:cubicBezTo>
                    <a:pt x="1159164" y="3462452"/>
                    <a:pt x="874014" y="2972657"/>
                    <a:pt x="874014" y="2416769"/>
                  </a:cubicBezTo>
                  <a:cubicBezTo>
                    <a:pt x="874014" y="2136029"/>
                    <a:pt x="946052" y="1976533"/>
                    <a:pt x="1029472" y="1791843"/>
                  </a:cubicBezTo>
                  <a:cubicBezTo>
                    <a:pt x="1125684" y="1578816"/>
                    <a:pt x="1232992" y="1341187"/>
                    <a:pt x="1260386" y="887768"/>
                  </a:cubicBezTo>
                  <a:cubicBezTo>
                    <a:pt x="1424502" y="1084640"/>
                    <a:pt x="1541574" y="1316384"/>
                    <a:pt x="1602934" y="1568282"/>
                  </a:cubicBezTo>
                  <a:cubicBezTo>
                    <a:pt x="1611516" y="1603534"/>
                    <a:pt x="1639386" y="1630842"/>
                    <a:pt x="1674800" y="1638729"/>
                  </a:cubicBezTo>
                  <a:cubicBezTo>
                    <a:pt x="1710271" y="1646625"/>
                    <a:pt x="1747037" y="1633671"/>
                    <a:pt x="1769755" y="1605382"/>
                  </a:cubicBezTo>
                  <a:cubicBezTo>
                    <a:pt x="1840192" y="1517656"/>
                    <a:pt x="1927041" y="1448267"/>
                    <a:pt x="2027873" y="1399146"/>
                  </a:cubicBezTo>
                  <a:cubicBezTo>
                    <a:pt x="2028454" y="1398870"/>
                    <a:pt x="2029016" y="1398575"/>
                    <a:pt x="2029597" y="1398289"/>
                  </a:cubicBezTo>
                  <a:cubicBezTo>
                    <a:pt x="2346903" y="1235745"/>
                    <a:pt x="2544032" y="913419"/>
                    <a:pt x="2544032" y="557098"/>
                  </a:cubicBezTo>
                  <a:cubicBezTo>
                    <a:pt x="2544032" y="474574"/>
                    <a:pt x="2533374" y="393163"/>
                    <a:pt x="2512581" y="314620"/>
                  </a:cubicBezTo>
                  <a:cubicBezTo>
                    <a:pt x="2612117" y="380105"/>
                    <a:pt x="2705167" y="455524"/>
                    <a:pt x="2790806" y="540229"/>
                  </a:cubicBezTo>
                  <a:cubicBezTo>
                    <a:pt x="2828211" y="577215"/>
                    <a:pt x="2888533" y="576901"/>
                    <a:pt x="2925509" y="539487"/>
                  </a:cubicBezTo>
                  <a:cubicBezTo>
                    <a:pt x="2962504" y="502082"/>
                    <a:pt x="2962180" y="441779"/>
                    <a:pt x="2924775" y="404784"/>
                  </a:cubicBezTo>
                  <a:cubicBezTo>
                    <a:pt x="2757611" y="239459"/>
                    <a:pt x="2564949" y="106175"/>
                    <a:pt x="2352123" y="8658"/>
                  </a:cubicBezTo>
                  <a:cubicBezTo>
                    <a:pt x="2339664" y="2953"/>
                    <a:pt x="2326081" y="0"/>
                    <a:pt x="2312384" y="0"/>
                  </a:cubicBezTo>
                  <a:cubicBezTo>
                    <a:pt x="2277466" y="0"/>
                    <a:pt x="2245347" y="19107"/>
                    <a:pt x="2228679" y="49787"/>
                  </a:cubicBezTo>
                  <a:cubicBezTo>
                    <a:pt x="2212019" y="80477"/>
                    <a:pt x="2213477" y="117824"/>
                    <a:pt x="2232489" y="147104"/>
                  </a:cubicBezTo>
                  <a:cubicBezTo>
                    <a:pt x="2311680" y="269091"/>
                    <a:pt x="2353532" y="410861"/>
                    <a:pt x="2353532" y="557089"/>
                  </a:cubicBezTo>
                  <a:cubicBezTo>
                    <a:pt x="2353532" y="841277"/>
                    <a:pt x="2196465" y="1098395"/>
                    <a:pt x="1943538" y="1228315"/>
                  </a:cubicBezTo>
                  <a:cubicBezTo>
                    <a:pt x="1869862" y="1264301"/>
                    <a:pt x="1802140" y="1308945"/>
                    <a:pt x="1741037" y="1361723"/>
                  </a:cubicBezTo>
                  <a:cubicBezTo>
                    <a:pt x="1640415" y="1065752"/>
                    <a:pt x="1468022" y="800338"/>
                    <a:pt x="1236478" y="586864"/>
                  </a:cubicBezTo>
                  <a:cubicBezTo>
                    <a:pt x="1217409" y="569281"/>
                    <a:pt x="1191835" y="560289"/>
                    <a:pt x="1166032" y="561899"/>
                  </a:cubicBezTo>
                  <a:cubicBezTo>
                    <a:pt x="1140133" y="563490"/>
                    <a:pt x="1115940" y="575643"/>
                    <a:pt x="1099157" y="595427"/>
                  </a:cubicBezTo>
                  <a:cubicBezTo>
                    <a:pt x="1084555" y="612639"/>
                    <a:pt x="1076535" y="634479"/>
                    <a:pt x="1076535" y="657054"/>
                  </a:cubicBezTo>
                  <a:cubicBezTo>
                    <a:pt x="1076535" y="1224839"/>
                    <a:pt x="959291" y="1484405"/>
                    <a:pt x="855859" y="1713424"/>
                  </a:cubicBezTo>
                  <a:cubicBezTo>
                    <a:pt x="767229" y="1909658"/>
                    <a:pt x="683514" y="2095005"/>
                    <a:pt x="683514" y="2416759"/>
                  </a:cubicBezTo>
                  <a:cubicBezTo>
                    <a:pt x="683514" y="2831021"/>
                    <a:pt x="826246" y="3225422"/>
                    <a:pt x="1088317" y="3543738"/>
                  </a:cubicBezTo>
                  <a:lnTo>
                    <a:pt x="476250" y="3543738"/>
                  </a:lnTo>
                  <a:cubicBezTo>
                    <a:pt x="213646" y="3543738"/>
                    <a:pt x="0" y="3757384"/>
                    <a:pt x="0" y="4019988"/>
                  </a:cubicBezTo>
                  <a:cubicBezTo>
                    <a:pt x="0" y="4282593"/>
                    <a:pt x="213646" y="4496239"/>
                    <a:pt x="476250" y="4496239"/>
                  </a:cubicBezTo>
                  <a:lnTo>
                    <a:pt x="2007146" y="4496239"/>
                  </a:lnTo>
                  <a:cubicBezTo>
                    <a:pt x="2033330" y="4710341"/>
                    <a:pt x="2216134" y="4876743"/>
                    <a:pt x="2437190" y="4876743"/>
                  </a:cubicBezTo>
                  <a:cubicBezTo>
                    <a:pt x="2658247" y="4876743"/>
                    <a:pt x="2841060" y="4710341"/>
                    <a:pt x="2867235" y="4496239"/>
                  </a:cubicBezTo>
                  <a:lnTo>
                    <a:pt x="4400550" y="4496239"/>
                  </a:lnTo>
                  <a:cubicBezTo>
                    <a:pt x="4663155" y="4496239"/>
                    <a:pt x="4876800" y="4282593"/>
                    <a:pt x="4876800" y="4019988"/>
                  </a:cubicBezTo>
                  <a:cubicBezTo>
                    <a:pt x="4876800" y="3757422"/>
                    <a:pt x="4663155" y="3543776"/>
                    <a:pt x="4400550" y="3543776"/>
                  </a:cubicBezTo>
                  <a:close/>
                  <a:moveTo>
                    <a:pt x="2026330" y="4305777"/>
                  </a:moveTo>
                  <a:lnTo>
                    <a:pt x="856993" y="4305777"/>
                  </a:lnTo>
                  <a:cubicBezTo>
                    <a:pt x="916924" y="4226119"/>
                    <a:pt x="952500" y="4127154"/>
                    <a:pt x="952500" y="4020026"/>
                  </a:cubicBezTo>
                  <a:cubicBezTo>
                    <a:pt x="952500" y="3912889"/>
                    <a:pt x="916924" y="3813934"/>
                    <a:pt x="856993" y="3734276"/>
                  </a:cubicBezTo>
                  <a:lnTo>
                    <a:pt x="1269645" y="3734276"/>
                  </a:lnTo>
                  <a:cubicBezTo>
                    <a:pt x="1510313" y="3953199"/>
                    <a:pt x="1799787" y="4098284"/>
                    <a:pt x="2111216" y="4158263"/>
                  </a:cubicBezTo>
                  <a:cubicBezTo>
                    <a:pt x="2073869" y="4200916"/>
                    <a:pt x="2044760" y="4250903"/>
                    <a:pt x="2026330" y="4305777"/>
                  </a:cubicBezTo>
                  <a:close/>
                  <a:moveTo>
                    <a:pt x="2440553" y="3999033"/>
                  </a:moveTo>
                  <a:cubicBezTo>
                    <a:pt x="2439315" y="3999043"/>
                    <a:pt x="2441800" y="3999081"/>
                    <a:pt x="2440553" y="3999081"/>
                  </a:cubicBezTo>
                  <a:cubicBezTo>
                    <a:pt x="2279552" y="3998586"/>
                    <a:pt x="2146859" y="3867474"/>
                    <a:pt x="2146859" y="3706359"/>
                  </a:cubicBezTo>
                  <a:cubicBezTo>
                    <a:pt x="2146859" y="3525288"/>
                    <a:pt x="2247071" y="3434467"/>
                    <a:pt x="2353180" y="3338322"/>
                  </a:cubicBezTo>
                  <a:cubicBezTo>
                    <a:pt x="2400252" y="3295660"/>
                    <a:pt x="2448173" y="3252245"/>
                    <a:pt x="2482967" y="3201410"/>
                  </a:cubicBezTo>
                  <a:cubicBezTo>
                    <a:pt x="2647103" y="3359610"/>
                    <a:pt x="2732370" y="3564103"/>
                    <a:pt x="2732370" y="3706359"/>
                  </a:cubicBezTo>
                  <a:cubicBezTo>
                    <a:pt x="2732361" y="3866836"/>
                    <a:pt x="2600677" y="3997519"/>
                    <a:pt x="2440553" y="3999033"/>
                  </a:cubicBezTo>
                  <a:close/>
                  <a:moveTo>
                    <a:pt x="2764108" y="4159368"/>
                  </a:moveTo>
                  <a:cubicBezTo>
                    <a:pt x="3088519" y="4098379"/>
                    <a:pt x="3381727" y="3947817"/>
                    <a:pt x="3616824" y="3734286"/>
                  </a:cubicBezTo>
                  <a:lnTo>
                    <a:pt x="4019807" y="3734286"/>
                  </a:lnTo>
                  <a:cubicBezTo>
                    <a:pt x="3959876" y="3813943"/>
                    <a:pt x="3924300" y="3912899"/>
                    <a:pt x="3924300" y="4020036"/>
                  </a:cubicBezTo>
                  <a:cubicBezTo>
                    <a:pt x="3924300" y="4127164"/>
                    <a:pt x="3959876" y="4226129"/>
                    <a:pt x="4019807" y="4305786"/>
                  </a:cubicBezTo>
                  <a:lnTo>
                    <a:pt x="2848042" y="4305786"/>
                  </a:lnTo>
                  <a:cubicBezTo>
                    <a:pt x="2829773" y="4251370"/>
                    <a:pt x="2800998" y="4201773"/>
                    <a:pt x="2764108" y="4159368"/>
                  </a:cubicBezTo>
                  <a:close/>
                  <a:moveTo>
                    <a:pt x="1666370" y="2704195"/>
                  </a:moveTo>
                  <a:cubicBezTo>
                    <a:pt x="1706347" y="2772890"/>
                    <a:pt x="1758829" y="2834602"/>
                    <a:pt x="1822142" y="2886275"/>
                  </a:cubicBezTo>
                  <a:cubicBezTo>
                    <a:pt x="1850631" y="2909526"/>
                    <a:pt x="1889989" y="2914326"/>
                    <a:pt x="1923202" y="2898534"/>
                  </a:cubicBezTo>
                  <a:cubicBezTo>
                    <a:pt x="1956435" y="2882760"/>
                    <a:pt x="1977619" y="2849271"/>
                    <a:pt x="1977619" y="2812485"/>
                  </a:cubicBezTo>
                  <a:cubicBezTo>
                    <a:pt x="1977619" y="2515343"/>
                    <a:pt x="2113750" y="2237794"/>
                    <a:pt x="2338054" y="2054600"/>
                  </a:cubicBezTo>
                  <a:cubicBezTo>
                    <a:pt x="2336987" y="2068878"/>
                    <a:pt x="2336454" y="2083232"/>
                    <a:pt x="2336454" y="2097643"/>
                  </a:cubicBezTo>
                  <a:cubicBezTo>
                    <a:pt x="2336454" y="2314423"/>
                    <a:pt x="2456374" y="2510524"/>
                    <a:pt x="2649417" y="2609412"/>
                  </a:cubicBezTo>
                  <a:cubicBezTo>
                    <a:pt x="2649979" y="2609698"/>
                    <a:pt x="2650551" y="2609983"/>
                    <a:pt x="2651122" y="2610269"/>
                  </a:cubicBezTo>
                  <a:cubicBezTo>
                    <a:pt x="2702509" y="2635301"/>
                    <a:pt x="2746753" y="2670658"/>
                    <a:pt x="2782653" y="2715358"/>
                  </a:cubicBezTo>
                  <a:cubicBezTo>
                    <a:pt x="2805370" y="2743648"/>
                    <a:pt x="2842146" y="2756583"/>
                    <a:pt x="2877607" y="2748706"/>
                  </a:cubicBezTo>
                  <a:cubicBezTo>
                    <a:pt x="2913021" y="2740828"/>
                    <a:pt x="2940892" y="2713520"/>
                    <a:pt x="2949474" y="2678259"/>
                  </a:cubicBezTo>
                  <a:cubicBezTo>
                    <a:pt x="2974105" y="2577132"/>
                    <a:pt x="3015377" y="2482015"/>
                    <a:pt x="3071355" y="2396176"/>
                  </a:cubicBezTo>
                  <a:cubicBezTo>
                    <a:pt x="3096187" y="2592991"/>
                    <a:pt x="3149499" y="2711349"/>
                    <a:pt x="3194647" y="2811628"/>
                  </a:cubicBezTo>
                  <a:cubicBezTo>
                    <a:pt x="3241491" y="2915650"/>
                    <a:pt x="3278496" y="2997813"/>
                    <a:pt x="3278496" y="3147403"/>
                  </a:cubicBezTo>
                  <a:cubicBezTo>
                    <a:pt x="3278496" y="3444964"/>
                    <a:pt x="3126905" y="3707311"/>
                    <a:pt x="2897800" y="3859664"/>
                  </a:cubicBezTo>
                  <a:cubicBezTo>
                    <a:pt x="2913974" y="3811458"/>
                    <a:pt x="2922870" y="3759946"/>
                    <a:pt x="2922870" y="3706368"/>
                  </a:cubicBezTo>
                  <a:cubicBezTo>
                    <a:pt x="2922870" y="3448983"/>
                    <a:pt x="2746877" y="3143822"/>
                    <a:pt x="2494883" y="2964285"/>
                  </a:cubicBezTo>
                  <a:cubicBezTo>
                    <a:pt x="2465851" y="2943597"/>
                    <a:pt x="2427665" y="2940863"/>
                    <a:pt x="2395976" y="2957189"/>
                  </a:cubicBezTo>
                  <a:cubicBezTo>
                    <a:pt x="2364277" y="2973524"/>
                    <a:pt x="2344360" y="3006204"/>
                    <a:pt x="2344360" y="3041857"/>
                  </a:cubicBezTo>
                  <a:cubicBezTo>
                    <a:pt x="2344360" y="3086948"/>
                    <a:pt x="2299097" y="3130249"/>
                    <a:pt x="2225259" y="3197171"/>
                  </a:cubicBezTo>
                  <a:cubicBezTo>
                    <a:pt x="2111778" y="3300003"/>
                    <a:pt x="1956359" y="3440849"/>
                    <a:pt x="1956359" y="3706378"/>
                  </a:cubicBezTo>
                  <a:cubicBezTo>
                    <a:pt x="1956359" y="3762347"/>
                    <a:pt x="1966027" y="3816077"/>
                    <a:pt x="1983610" y="3866112"/>
                  </a:cubicBezTo>
                  <a:cubicBezTo>
                    <a:pt x="1750981" y="3716512"/>
                    <a:pt x="1596581" y="3455365"/>
                    <a:pt x="1596581" y="3158824"/>
                  </a:cubicBezTo>
                  <a:cubicBezTo>
                    <a:pt x="1596571" y="2991012"/>
                    <a:pt x="1618202" y="2846194"/>
                    <a:pt x="1666370" y="2704195"/>
                  </a:cubicBezTo>
                  <a:close/>
                  <a:moveTo>
                    <a:pt x="190500" y="4020026"/>
                  </a:moveTo>
                  <a:cubicBezTo>
                    <a:pt x="190500" y="3862464"/>
                    <a:pt x="318687" y="3734276"/>
                    <a:pt x="476250" y="3734276"/>
                  </a:cubicBezTo>
                  <a:cubicBezTo>
                    <a:pt x="633813" y="3734276"/>
                    <a:pt x="762000" y="3862464"/>
                    <a:pt x="762000" y="4020026"/>
                  </a:cubicBezTo>
                  <a:cubicBezTo>
                    <a:pt x="762000" y="4177589"/>
                    <a:pt x="633813" y="4305777"/>
                    <a:pt x="476250" y="4305777"/>
                  </a:cubicBezTo>
                  <a:cubicBezTo>
                    <a:pt x="318687" y="4305777"/>
                    <a:pt x="190500" y="4177589"/>
                    <a:pt x="190500" y="4020026"/>
                  </a:cubicBezTo>
                  <a:close/>
                  <a:moveTo>
                    <a:pt x="2437190" y="4686291"/>
                  </a:moveTo>
                  <a:cubicBezTo>
                    <a:pt x="2303259" y="4686291"/>
                    <a:pt x="2194303" y="4577325"/>
                    <a:pt x="2194303" y="4443403"/>
                  </a:cubicBezTo>
                  <a:cubicBezTo>
                    <a:pt x="2194303" y="4309472"/>
                    <a:pt x="2303259" y="4200516"/>
                    <a:pt x="2437190" y="4200516"/>
                  </a:cubicBezTo>
                  <a:cubicBezTo>
                    <a:pt x="2571121" y="4200516"/>
                    <a:pt x="2680078" y="4309472"/>
                    <a:pt x="2680078" y="4443403"/>
                  </a:cubicBezTo>
                  <a:cubicBezTo>
                    <a:pt x="2680078" y="4577325"/>
                    <a:pt x="2571121" y="4686291"/>
                    <a:pt x="2437190" y="4686291"/>
                  </a:cubicBezTo>
                  <a:close/>
                  <a:moveTo>
                    <a:pt x="4400550" y="4305777"/>
                  </a:moveTo>
                  <a:cubicBezTo>
                    <a:pt x="4242988" y="4305777"/>
                    <a:pt x="4114800" y="4177589"/>
                    <a:pt x="4114800" y="4020026"/>
                  </a:cubicBezTo>
                  <a:cubicBezTo>
                    <a:pt x="4114800" y="3862464"/>
                    <a:pt x="4242988" y="3734276"/>
                    <a:pt x="4400550" y="3734276"/>
                  </a:cubicBezTo>
                  <a:cubicBezTo>
                    <a:pt x="4558113" y="3734276"/>
                    <a:pt x="4686300" y="3862464"/>
                    <a:pt x="4686300" y="4020026"/>
                  </a:cubicBezTo>
                  <a:cubicBezTo>
                    <a:pt x="4686300" y="4177589"/>
                    <a:pt x="4558113" y="4305777"/>
                    <a:pt x="4400550" y="4305777"/>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8" name="Freeform: Shape 47">
              <a:extLst>
                <a:ext uri="{FF2B5EF4-FFF2-40B4-BE49-F238E27FC236}">
                  <a16:creationId xmlns:a16="http://schemas.microsoft.com/office/drawing/2014/main" id="{951C2F37-D409-425E-8D47-037C66EC1413}"/>
                </a:ext>
              </a:extLst>
            </p:cNvPr>
            <p:cNvSpPr/>
            <p:nvPr/>
          </p:nvSpPr>
          <p:spPr>
            <a:xfrm>
              <a:off x="6689150" y="1701517"/>
              <a:ext cx="190500" cy="190500"/>
            </a:xfrm>
            <a:custGeom>
              <a:avLst/>
              <a:gdLst>
                <a:gd name="connsiteX0" fmla="*/ 95155 w 190500"/>
                <a:gd name="connsiteY0" fmla="*/ 190500 h 190500"/>
                <a:gd name="connsiteX1" fmla="*/ 162592 w 190500"/>
                <a:gd name="connsiteY1" fmla="*/ 162592 h 190500"/>
                <a:gd name="connsiteX2" fmla="*/ 190500 w 190500"/>
                <a:gd name="connsiteY2" fmla="*/ 95250 h 190500"/>
                <a:gd name="connsiteX3" fmla="*/ 162592 w 190500"/>
                <a:gd name="connsiteY3" fmla="*/ 27908 h 190500"/>
                <a:gd name="connsiteX4" fmla="*/ 95155 w 190500"/>
                <a:gd name="connsiteY4" fmla="*/ 0 h 190500"/>
                <a:gd name="connsiteX5" fmla="*/ 27813 w 190500"/>
                <a:gd name="connsiteY5" fmla="*/ 27908 h 190500"/>
                <a:gd name="connsiteX6" fmla="*/ 0 w 190500"/>
                <a:gd name="connsiteY6" fmla="*/ 95250 h 190500"/>
                <a:gd name="connsiteX7" fmla="*/ 27813 w 190500"/>
                <a:gd name="connsiteY7" fmla="*/ 162592 h 190500"/>
                <a:gd name="connsiteX8" fmla="*/ 95155 w 190500"/>
                <a:gd name="connsiteY8"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95155" y="190500"/>
                  </a:moveTo>
                  <a:cubicBezTo>
                    <a:pt x="120205" y="190500"/>
                    <a:pt x="144780" y="180308"/>
                    <a:pt x="162592" y="162592"/>
                  </a:cubicBezTo>
                  <a:cubicBezTo>
                    <a:pt x="180308" y="144875"/>
                    <a:pt x="190500" y="120301"/>
                    <a:pt x="190500" y="95250"/>
                  </a:cubicBezTo>
                  <a:cubicBezTo>
                    <a:pt x="190500" y="70199"/>
                    <a:pt x="180318" y="45625"/>
                    <a:pt x="162592" y="27908"/>
                  </a:cubicBezTo>
                  <a:cubicBezTo>
                    <a:pt x="144780" y="10192"/>
                    <a:pt x="120310" y="0"/>
                    <a:pt x="95155" y="0"/>
                  </a:cubicBezTo>
                  <a:cubicBezTo>
                    <a:pt x="70104" y="0"/>
                    <a:pt x="45529" y="10192"/>
                    <a:pt x="27813" y="27908"/>
                  </a:cubicBezTo>
                  <a:cubicBezTo>
                    <a:pt x="10106" y="45625"/>
                    <a:pt x="0" y="70199"/>
                    <a:pt x="0" y="95250"/>
                  </a:cubicBezTo>
                  <a:cubicBezTo>
                    <a:pt x="0" y="120301"/>
                    <a:pt x="10106" y="144875"/>
                    <a:pt x="27813" y="162592"/>
                  </a:cubicBezTo>
                  <a:cubicBezTo>
                    <a:pt x="45529" y="180308"/>
                    <a:pt x="70104" y="190500"/>
                    <a:pt x="95155" y="1905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grpSp>
      <p:sp>
        <p:nvSpPr>
          <p:cNvPr id="78" name="TextBox 77">
            <a:extLst>
              <a:ext uri="{FF2B5EF4-FFF2-40B4-BE49-F238E27FC236}">
                <a16:creationId xmlns:a16="http://schemas.microsoft.com/office/drawing/2014/main" id="{EA5B1023-C93C-49BC-8D22-8AD0729F6919}"/>
              </a:ext>
            </a:extLst>
          </p:cNvPr>
          <p:cNvSpPr txBox="1"/>
          <p:nvPr/>
        </p:nvSpPr>
        <p:spPr>
          <a:xfrm>
            <a:off x="9058066" y="5978994"/>
            <a:ext cx="2452915" cy="246221"/>
          </a:xfrm>
          <a:prstGeom prst="rect">
            <a:avLst/>
          </a:prstGeom>
          <a:noFill/>
        </p:spPr>
        <p:txBody>
          <a:bodyPr wrap="square" rtlCol="0">
            <a:spAutoFit/>
          </a:bodyPr>
          <a:lstStyle/>
          <a:p>
            <a:r>
              <a:rPr lang="en-US" sz="1000" i="1" dirty="0">
                <a:latin typeface="Helvetica Neue" panose="02000503000000020004"/>
                <a:ea typeface="Helvetica Neue" panose="02000503000000020004" pitchFamily="2" charset="0"/>
                <a:cs typeface="Helvetica Neue" panose="02000503000000020004" pitchFamily="2" charset="0"/>
              </a:rPr>
              <a:t>*as reported by users.</a:t>
            </a:r>
          </a:p>
        </p:txBody>
      </p:sp>
      <p:pic>
        <p:nvPicPr>
          <p:cNvPr id="4107" name="Picture 4106">
            <a:extLst>
              <a:ext uri="{FF2B5EF4-FFF2-40B4-BE49-F238E27FC236}">
                <a16:creationId xmlns:a16="http://schemas.microsoft.com/office/drawing/2014/main" id="{35FD3234-7E64-491C-842B-5279E4B8501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6200000">
            <a:off x="7687857" y="-537757"/>
            <a:ext cx="1254784" cy="2327956"/>
          </a:xfrm>
          <a:prstGeom prst="rect">
            <a:avLst/>
          </a:prstGeom>
        </p:spPr>
      </p:pic>
      <p:sp>
        <p:nvSpPr>
          <p:cNvPr id="51" name="Footer Placeholder 1">
            <a:extLst>
              <a:ext uri="{FF2B5EF4-FFF2-40B4-BE49-F238E27FC236}">
                <a16:creationId xmlns:a16="http://schemas.microsoft.com/office/drawing/2014/main" id="{A1605919-C78B-1C41-91FD-11BF39AF2DB7}"/>
              </a:ext>
            </a:extLst>
          </p:cNvPr>
          <p:cNvSpPr txBox="1">
            <a:spLocks/>
          </p:cNvSpPr>
          <p:nvPr/>
        </p:nvSpPr>
        <p:spPr>
          <a:xfrm>
            <a:off x="241113" y="63752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800" dirty="0">
                <a:solidFill>
                  <a:schemeClr val="bg1"/>
                </a:solidFill>
                <a:ea typeface="Helvetica Neue" panose="02000503000000020004" pitchFamily="2" charset="0"/>
                <a:cs typeface="Helvetica Neue" panose="02000503000000020004" pitchFamily="2" charset="0"/>
              </a:rPr>
              <a:t>Verb Technology Company, Inc</a:t>
            </a:r>
            <a:r>
              <a:rPr lang="en-US" sz="800" dirty="0">
                <a:solidFill>
                  <a:schemeClr val="bg1"/>
                </a:solidFill>
                <a:ea typeface="Helvetica Neue Light" panose="02000403000000020004" pitchFamily="2" charset="0"/>
                <a:cs typeface="Open Sans" panose="020B0606030504020204" pitchFamily="34" charset="0"/>
              </a:rPr>
              <a:t>. (NASDAQ: VERB) © 2021</a:t>
            </a:r>
          </a:p>
        </p:txBody>
      </p:sp>
    </p:spTree>
    <p:extLst>
      <p:ext uri="{BB962C8B-B14F-4D97-AF65-F5344CB8AC3E}">
        <p14:creationId xmlns:p14="http://schemas.microsoft.com/office/powerpoint/2010/main" val="1022938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05" name="Group 4104">
            <a:extLst>
              <a:ext uri="{FF2B5EF4-FFF2-40B4-BE49-F238E27FC236}">
                <a16:creationId xmlns:a16="http://schemas.microsoft.com/office/drawing/2014/main" id="{004A0788-1D2F-4E86-A22B-8B2266280E4B}"/>
              </a:ext>
            </a:extLst>
          </p:cNvPr>
          <p:cNvGrpSpPr/>
          <p:nvPr/>
        </p:nvGrpSpPr>
        <p:grpSpPr>
          <a:xfrm>
            <a:off x="7281718" y="4095183"/>
            <a:ext cx="1322422" cy="1181193"/>
            <a:chOff x="7164354" y="4532323"/>
            <a:chExt cx="1175353" cy="1049830"/>
          </a:xfrm>
        </p:grpSpPr>
        <p:pic>
          <p:nvPicPr>
            <p:cNvPr id="4102" name="Picture 4101">
              <a:extLst>
                <a:ext uri="{FF2B5EF4-FFF2-40B4-BE49-F238E27FC236}">
                  <a16:creationId xmlns:a16="http://schemas.microsoft.com/office/drawing/2014/main" id="{58156EA0-C1F2-44C8-B48F-50CB1CE56664}"/>
                </a:ext>
              </a:extLst>
            </p:cNvPr>
            <p:cNvPicPr>
              <a:picLocks noChangeAspect="1"/>
            </p:cNvPicPr>
            <p:nvPr/>
          </p:nvPicPr>
          <p:blipFill>
            <a:blip r:embed="rId4"/>
            <a:stretch>
              <a:fillRect/>
            </a:stretch>
          </p:blipFill>
          <p:spPr>
            <a:xfrm>
              <a:off x="7164354" y="4532323"/>
              <a:ext cx="1175353" cy="1049830"/>
            </a:xfrm>
            <a:prstGeom prst="rect">
              <a:avLst/>
            </a:prstGeom>
          </p:spPr>
        </p:pic>
        <p:sp>
          <p:nvSpPr>
            <p:cNvPr id="73" name="Rectangle 72">
              <a:extLst>
                <a:ext uri="{FF2B5EF4-FFF2-40B4-BE49-F238E27FC236}">
                  <a16:creationId xmlns:a16="http://schemas.microsoft.com/office/drawing/2014/main" id="{DCB59786-EABD-4D5F-9ACC-6935128FE026}"/>
                </a:ext>
              </a:extLst>
            </p:cNvPr>
            <p:cNvSpPr/>
            <p:nvPr/>
          </p:nvSpPr>
          <p:spPr>
            <a:xfrm>
              <a:off x="7470298" y="4915471"/>
              <a:ext cx="566580" cy="290827"/>
            </a:xfrm>
            <a:prstGeom prst="rect">
              <a:avLst/>
            </a:prstGeom>
            <a:solidFill>
              <a:srgbClr val="FC7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76" name="Freeform: Shape 75">
              <a:extLst>
                <a:ext uri="{FF2B5EF4-FFF2-40B4-BE49-F238E27FC236}">
                  <a16:creationId xmlns:a16="http://schemas.microsoft.com/office/drawing/2014/main" id="{2AD74CAD-5629-41C1-BF65-A35831EF24FA}"/>
                </a:ext>
              </a:extLst>
            </p:cNvPr>
            <p:cNvSpPr/>
            <p:nvPr/>
          </p:nvSpPr>
          <p:spPr>
            <a:xfrm>
              <a:off x="7365791" y="4915471"/>
              <a:ext cx="742044" cy="251799"/>
            </a:xfrm>
            <a:custGeom>
              <a:avLst/>
              <a:gdLst/>
              <a:ahLst/>
              <a:cxnLst/>
              <a:rect l="l" t="t" r="r" b="b"/>
              <a:pathLst>
                <a:path w="742044" h="251799">
                  <a:moveTo>
                    <a:pt x="517297" y="98008"/>
                  </a:moveTo>
                  <a:cubicBezTo>
                    <a:pt x="509799" y="98008"/>
                    <a:pt x="503775" y="103361"/>
                    <a:pt x="499223" y="114067"/>
                  </a:cubicBezTo>
                  <a:cubicBezTo>
                    <a:pt x="495073" y="124102"/>
                    <a:pt x="492998" y="136746"/>
                    <a:pt x="492998" y="151999"/>
                  </a:cubicBezTo>
                  <a:cubicBezTo>
                    <a:pt x="492998" y="189734"/>
                    <a:pt x="501098" y="208602"/>
                    <a:pt x="517297" y="208602"/>
                  </a:cubicBezTo>
                  <a:cubicBezTo>
                    <a:pt x="533496" y="208602"/>
                    <a:pt x="541595" y="189734"/>
                    <a:pt x="541595" y="151999"/>
                  </a:cubicBezTo>
                  <a:cubicBezTo>
                    <a:pt x="541595" y="136746"/>
                    <a:pt x="539520" y="124102"/>
                    <a:pt x="535371" y="114067"/>
                  </a:cubicBezTo>
                  <a:cubicBezTo>
                    <a:pt x="530819" y="103361"/>
                    <a:pt x="524794" y="98008"/>
                    <a:pt x="517297" y="98008"/>
                  </a:cubicBezTo>
                  <a:close/>
                  <a:moveTo>
                    <a:pt x="364897" y="98008"/>
                  </a:moveTo>
                  <a:cubicBezTo>
                    <a:pt x="357399" y="98008"/>
                    <a:pt x="351375" y="103361"/>
                    <a:pt x="346823" y="114067"/>
                  </a:cubicBezTo>
                  <a:cubicBezTo>
                    <a:pt x="342673" y="124102"/>
                    <a:pt x="340598" y="136746"/>
                    <a:pt x="340598" y="151999"/>
                  </a:cubicBezTo>
                  <a:cubicBezTo>
                    <a:pt x="340598" y="189734"/>
                    <a:pt x="348698" y="208602"/>
                    <a:pt x="364897" y="208602"/>
                  </a:cubicBezTo>
                  <a:cubicBezTo>
                    <a:pt x="381096" y="208602"/>
                    <a:pt x="389195" y="189734"/>
                    <a:pt x="389195" y="151999"/>
                  </a:cubicBezTo>
                  <a:cubicBezTo>
                    <a:pt x="389195" y="136746"/>
                    <a:pt x="387120" y="124102"/>
                    <a:pt x="382971" y="114067"/>
                  </a:cubicBezTo>
                  <a:cubicBezTo>
                    <a:pt x="378419" y="103361"/>
                    <a:pt x="372394" y="98008"/>
                    <a:pt x="364897" y="98008"/>
                  </a:cubicBezTo>
                  <a:close/>
                  <a:moveTo>
                    <a:pt x="711897" y="69801"/>
                  </a:moveTo>
                  <a:cubicBezTo>
                    <a:pt x="708444" y="69801"/>
                    <a:pt x="705682" y="71640"/>
                    <a:pt x="703610" y="75317"/>
                  </a:cubicBezTo>
                  <a:cubicBezTo>
                    <a:pt x="701538" y="78995"/>
                    <a:pt x="700502" y="83559"/>
                    <a:pt x="700502" y="89011"/>
                  </a:cubicBezTo>
                  <a:cubicBezTo>
                    <a:pt x="700502" y="94720"/>
                    <a:pt x="701516" y="99457"/>
                    <a:pt x="703545" y="103222"/>
                  </a:cubicBezTo>
                  <a:cubicBezTo>
                    <a:pt x="705574" y="106986"/>
                    <a:pt x="708357" y="108868"/>
                    <a:pt x="711897" y="108868"/>
                  </a:cubicBezTo>
                  <a:cubicBezTo>
                    <a:pt x="715349" y="108868"/>
                    <a:pt x="718111" y="106986"/>
                    <a:pt x="720183" y="103222"/>
                  </a:cubicBezTo>
                  <a:cubicBezTo>
                    <a:pt x="722255" y="99457"/>
                    <a:pt x="723291" y="94720"/>
                    <a:pt x="723291" y="89011"/>
                  </a:cubicBezTo>
                  <a:cubicBezTo>
                    <a:pt x="723291" y="83559"/>
                    <a:pt x="722255" y="78995"/>
                    <a:pt x="720183" y="75317"/>
                  </a:cubicBezTo>
                  <a:cubicBezTo>
                    <a:pt x="718111" y="71640"/>
                    <a:pt x="715349" y="69801"/>
                    <a:pt x="711897" y="69801"/>
                  </a:cubicBezTo>
                  <a:close/>
                  <a:moveTo>
                    <a:pt x="517297" y="55611"/>
                  </a:moveTo>
                  <a:cubicBezTo>
                    <a:pt x="538464" y="55611"/>
                    <a:pt x="555372" y="65277"/>
                    <a:pt x="568019" y="84609"/>
                  </a:cubicBezTo>
                  <a:cubicBezTo>
                    <a:pt x="579735" y="102475"/>
                    <a:pt x="585593" y="124807"/>
                    <a:pt x="585593" y="151605"/>
                  </a:cubicBezTo>
                  <a:cubicBezTo>
                    <a:pt x="585593" y="181070"/>
                    <a:pt x="579735" y="204869"/>
                    <a:pt x="568019" y="223001"/>
                  </a:cubicBezTo>
                  <a:cubicBezTo>
                    <a:pt x="555638" y="242200"/>
                    <a:pt x="538731" y="251799"/>
                    <a:pt x="517297" y="251799"/>
                  </a:cubicBezTo>
                  <a:cubicBezTo>
                    <a:pt x="495863" y="251799"/>
                    <a:pt x="478955" y="242200"/>
                    <a:pt x="466575" y="223001"/>
                  </a:cubicBezTo>
                  <a:cubicBezTo>
                    <a:pt x="454859" y="204869"/>
                    <a:pt x="449001" y="181070"/>
                    <a:pt x="449001" y="151605"/>
                  </a:cubicBezTo>
                  <a:cubicBezTo>
                    <a:pt x="449001" y="124807"/>
                    <a:pt x="454859" y="102475"/>
                    <a:pt x="466575" y="84609"/>
                  </a:cubicBezTo>
                  <a:cubicBezTo>
                    <a:pt x="479222" y="65277"/>
                    <a:pt x="496129" y="55611"/>
                    <a:pt x="517297" y="55611"/>
                  </a:cubicBezTo>
                  <a:close/>
                  <a:moveTo>
                    <a:pt x="364897" y="55611"/>
                  </a:moveTo>
                  <a:cubicBezTo>
                    <a:pt x="386064" y="55611"/>
                    <a:pt x="402972" y="65277"/>
                    <a:pt x="415619" y="84609"/>
                  </a:cubicBezTo>
                  <a:cubicBezTo>
                    <a:pt x="427335" y="102475"/>
                    <a:pt x="433193" y="124807"/>
                    <a:pt x="433193" y="151605"/>
                  </a:cubicBezTo>
                  <a:cubicBezTo>
                    <a:pt x="433193" y="181070"/>
                    <a:pt x="427335" y="204869"/>
                    <a:pt x="415619" y="223001"/>
                  </a:cubicBezTo>
                  <a:cubicBezTo>
                    <a:pt x="403238" y="242200"/>
                    <a:pt x="386331" y="251799"/>
                    <a:pt x="364897" y="251799"/>
                  </a:cubicBezTo>
                  <a:cubicBezTo>
                    <a:pt x="343463" y="251799"/>
                    <a:pt x="326555" y="242200"/>
                    <a:pt x="314175" y="223001"/>
                  </a:cubicBezTo>
                  <a:cubicBezTo>
                    <a:pt x="302459" y="204869"/>
                    <a:pt x="296601" y="181070"/>
                    <a:pt x="296601" y="151605"/>
                  </a:cubicBezTo>
                  <a:cubicBezTo>
                    <a:pt x="296601" y="124807"/>
                    <a:pt x="302459" y="102475"/>
                    <a:pt x="314175" y="84609"/>
                  </a:cubicBezTo>
                  <a:cubicBezTo>
                    <a:pt x="326822" y="65277"/>
                    <a:pt x="343729" y="55611"/>
                    <a:pt x="364897" y="55611"/>
                  </a:cubicBezTo>
                  <a:close/>
                  <a:moveTo>
                    <a:pt x="207597" y="55611"/>
                  </a:moveTo>
                  <a:cubicBezTo>
                    <a:pt x="224129" y="55611"/>
                    <a:pt x="238195" y="59477"/>
                    <a:pt x="249795" y="67210"/>
                  </a:cubicBezTo>
                  <a:cubicBezTo>
                    <a:pt x="264060" y="76410"/>
                    <a:pt x="271193" y="89609"/>
                    <a:pt x="271193" y="106808"/>
                  </a:cubicBezTo>
                  <a:cubicBezTo>
                    <a:pt x="271193" y="123873"/>
                    <a:pt x="264327" y="135939"/>
                    <a:pt x="250594" y="143006"/>
                  </a:cubicBezTo>
                  <a:cubicBezTo>
                    <a:pt x="259394" y="146872"/>
                    <a:pt x="266460" y="153005"/>
                    <a:pt x="271793" y="161405"/>
                  </a:cubicBezTo>
                  <a:cubicBezTo>
                    <a:pt x="277126" y="169804"/>
                    <a:pt x="279793" y="178937"/>
                    <a:pt x="279793" y="188803"/>
                  </a:cubicBezTo>
                  <a:cubicBezTo>
                    <a:pt x="279793" y="207468"/>
                    <a:pt x="272260" y="222734"/>
                    <a:pt x="257194" y="234600"/>
                  </a:cubicBezTo>
                  <a:cubicBezTo>
                    <a:pt x="242662" y="246066"/>
                    <a:pt x="224663" y="251799"/>
                    <a:pt x="203197" y="251799"/>
                  </a:cubicBezTo>
                  <a:cubicBezTo>
                    <a:pt x="184265" y="251799"/>
                    <a:pt x="167333" y="247846"/>
                    <a:pt x="152400" y="239940"/>
                  </a:cubicBezTo>
                  <a:lnTo>
                    <a:pt x="164628" y="201802"/>
                  </a:lnTo>
                  <a:cubicBezTo>
                    <a:pt x="182804" y="207802"/>
                    <a:pt x="196236" y="210801"/>
                    <a:pt x="204925" y="210801"/>
                  </a:cubicBezTo>
                  <a:cubicBezTo>
                    <a:pt x="213344" y="210801"/>
                    <a:pt x="220360" y="208943"/>
                    <a:pt x="225974" y="205227"/>
                  </a:cubicBezTo>
                  <a:cubicBezTo>
                    <a:pt x="232255" y="201244"/>
                    <a:pt x="235395" y="195868"/>
                    <a:pt x="235395" y="189100"/>
                  </a:cubicBezTo>
                  <a:cubicBezTo>
                    <a:pt x="235395" y="181400"/>
                    <a:pt x="231847" y="175293"/>
                    <a:pt x="224749" y="170779"/>
                  </a:cubicBezTo>
                  <a:cubicBezTo>
                    <a:pt x="218589" y="166663"/>
                    <a:pt x="211023" y="164604"/>
                    <a:pt x="202051" y="164604"/>
                  </a:cubicBezTo>
                  <a:cubicBezTo>
                    <a:pt x="196826" y="164604"/>
                    <a:pt x="192942" y="164871"/>
                    <a:pt x="190398" y="165404"/>
                  </a:cubicBezTo>
                  <a:lnTo>
                    <a:pt x="190398" y="135806"/>
                  </a:lnTo>
                  <a:cubicBezTo>
                    <a:pt x="214930" y="135806"/>
                    <a:pt x="227196" y="128478"/>
                    <a:pt x="227196" y="113823"/>
                  </a:cubicBezTo>
                  <a:cubicBezTo>
                    <a:pt x="227196" y="108013"/>
                    <a:pt x="224119" y="103326"/>
                    <a:pt x="217965" y="99761"/>
                  </a:cubicBezTo>
                  <a:cubicBezTo>
                    <a:pt x="212616" y="96591"/>
                    <a:pt x="206195" y="94940"/>
                    <a:pt x="198704" y="94809"/>
                  </a:cubicBezTo>
                  <a:cubicBezTo>
                    <a:pt x="187600" y="94675"/>
                    <a:pt x="176966" y="97675"/>
                    <a:pt x="166800" y="103808"/>
                  </a:cubicBezTo>
                  <a:lnTo>
                    <a:pt x="166800" y="63451"/>
                  </a:lnTo>
                  <a:cubicBezTo>
                    <a:pt x="179332" y="58224"/>
                    <a:pt x="192931" y="55611"/>
                    <a:pt x="207597" y="55611"/>
                  </a:cubicBezTo>
                  <a:close/>
                  <a:moveTo>
                    <a:pt x="55197" y="55611"/>
                  </a:moveTo>
                  <a:cubicBezTo>
                    <a:pt x="71729" y="55611"/>
                    <a:pt x="85795" y="59477"/>
                    <a:pt x="97395" y="67210"/>
                  </a:cubicBezTo>
                  <a:cubicBezTo>
                    <a:pt x="111660" y="76410"/>
                    <a:pt x="118793" y="89609"/>
                    <a:pt x="118793" y="106808"/>
                  </a:cubicBezTo>
                  <a:cubicBezTo>
                    <a:pt x="118793" y="123873"/>
                    <a:pt x="111927" y="135939"/>
                    <a:pt x="98194" y="143006"/>
                  </a:cubicBezTo>
                  <a:cubicBezTo>
                    <a:pt x="106994" y="146872"/>
                    <a:pt x="114060" y="153005"/>
                    <a:pt x="119393" y="161405"/>
                  </a:cubicBezTo>
                  <a:cubicBezTo>
                    <a:pt x="124726" y="169804"/>
                    <a:pt x="127393" y="178937"/>
                    <a:pt x="127393" y="188803"/>
                  </a:cubicBezTo>
                  <a:cubicBezTo>
                    <a:pt x="127393" y="207468"/>
                    <a:pt x="119860" y="222734"/>
                    <a:pt x="104794" y="234600"/>
                  </a:cubicBezTo>
                  <a:cubicBezTo>
                    <a:pt x="90262" y="246066"/>
                    <a:pt x="72263" y="251799"/>
                    <a:pt x="50797" y="251799"/>
                  </a:cubicBezTo>
                  <a:cubicBezTo>
                    <a:pt x="31865" y="251799"/>
                    <a:pt x="14933" y="247846"/>
                    <a:pt x="0" y="239940"/>
                  </a:cubicBezTo>
                  <a:lnTo>
                    <a:pt x="12228" y="201802"/>
                  </a:lnTo>
                  <a:cubicBezTo>
                    <a:pt x="30404" y="207802"/>
                    <a:pt x="43836" y="210801"/>
                    <a:pt x="52525" y="210801"/>
                  </a:cubicBezTo>
                  <a:cubicBezTo>
                    <a:pt x="60944" y="210801"/>
                    <a:pt x="67960" y="208943"/>
                    <a:pt x="73574" y="205227"/>
                  </a:cubicBezTo>
                  <a:cubicBezTo>
                    <a:pt x="79855" y="201244"/>
                    <a:pt x="82995" y="195868"/>
                    <a:pt x="82995" y="189100"/>
                  </a:cubicBezTo>
                  <a:cubicBezTo>
                    <a:pt x="82995" y="181400"/>
                    <a:pt x="79447" y="175293"/>
                    <a:pt x="72349" y="170779"/>
                  </a:cubicBezTo>
                  <a:cubicBezTo>
                    <a:pt x="66189" y="166663"/>
                    <a:pt x="58623" y="164604"/>
                    <a:pt x="49651" y="164604"/>
                  </a:cubicBezTo>
                  <a:cubicBezTo>
                    <a:pt x="44426" y="164604"/>
                    <a:pt x="40542" y="164871"/>
                    <a:pt x="37998" y="165404"/>
                  </a:cubicBezTo>
                  <a:lnTo>
                    <a:pt x="37998" y="135806"/>
                  </a:lnTo>
                  <a:cubicBezTo>
                    <a:pt x="62530" y="135806"/>
                    <a:pt x="74796" y="128478"/>
                    <a:pt x="74796" y="113823"/>
                  </a:cubicBezTo>
                  <a:cubicBezTo>
                    <a:pt x="74796" y="108013"/>
                    <a:pt x="71719" y="103326"/>
                    <a:pt x="65565" y="99761"/>
                  </a:cubicBezTo>
                  <a:cubicBezTo>
                    <a:pt x="60216" y="96591"/>
                    <a:pt x="53795" y="94940"/>
                    <a:pt x="46304" y="94809"/>
                  </a:cubicBezTo>
                  <a:cubicBezTo>
                    <a:pt x="35200" y="94675"/>
                    <a:pt x="24566" y="97675"/>
                    <a:pt x="14400" y="103808"/>
                  </a:cubicBezTo>
                  <a:lnTo>
                    <a:pt x="14400" y="63451"/>
                  </a:lnTo>
                  <a:cubicBezTo>
                    <a:pt x="26932" y="58224"/>
                    <a:pt x="40531" y="55611"/>
                    <a:pt x="55197" y="55611"/>
                  </a:cubicBezTo>
                  <a:close/>
                  <a:moveTo>
                    <a:pt x="711897" y="53132"/>
                  </a:moveTo>
                  <a:cubicBezTo>
                    <a:pt x="720944" y="53132"/>
                    <a:pt x="728296" y="56698"/>
                    <a:pt x="733951" y="63829"/>
                  </a:cubicBezTo>
                  <a:cubicBezTo>
                    <a:pt x="739346" y="70526"/>
                    <a:pt x="742044" y="78832"/>
                    <a:pt x="742044" y="88746"/>
                  </a:cubicBezTo>
                  <a:cubicBezTo>
                    <a:pt x="742044" y="99445"/>
                    <a:pt x="739325" y="108252"/>
                    <a:pt x="733887" y="115166"/>
                  </a:cubicBezTo>
                  <a:cubicBezTo>
                    <a:pt x="728450" y="122080"/>
                    <a:pt x="721119" y="125537"/>
                    <a:pt x="711897" y="125537"/>
                  </a:cubicBezTo>
                  <a:cubicBezTo>
                    <a:pt x="702674" y="125537"/>
                    <a:pt x="695322" y="122080"/>
                    <a:pt x="689841" y="115166"/>
                  </a:cubicBezTo>
                  <a:cubicBezTo>
                    <a:pt x="684360" y="108252"/>
                    <a:pt x="681619" y="99445"/>
                    <a:pt x="681619" y="88746"/>
                  </a:cubicBezTo>
                  <a:cubicBezTo>
                    <a:pt x="681619" y="78832"/>
                    <a:pt x="684317" y="70526"/>
                    <a:pt x="689712" y="63829"/>
                  </a:cubicBezTo>
                  <a:cubicBezTo>
                    <a:pt x="695454" y="56698"/>
                    <a:pt x="702849" y="53132"/>
                    <a:pt x="711897" y="53132"/>
                  </a:cubicBezTo>
                  <a:close/>
                  <a:moveTo>
                    <a:pt x="628162" y="16669"/>
                  </a:moveTo>
                  <a:cubicBezTo>
                    <a:pt x="624710" y="16669"/>
                    <a:pt x="621948" y="18508"/>
                    <a:pt x="619876" y="22185"/>
                  </a:cubicBezTo>
                  <a:cubicBezTo>
                    <a:pt x="617804" y="25863"/>
                    <a:pt x="616767" y="30384"/>
                    <a:pt x="616767" y="35749"/>
                  </a:cubicBezTo>
                  <a:cubicBezTo>
                    <a:pt x="616767" y="41545"/>
                    <a:pt x="617760" y="46261"/>
                    <a:pt x="619746" y="49897"/>
                  </a:cubicBezTo>
                  <a:cubicBezTo>
                    <a:pt x="621818" y="53790"/>
                    <a:pt x="624623" y="55737"/>
                    <a:pt x="628162" y="55737"/>
                  </a:cubicBezTo>
                  <a:cubicBezTo>
                    <a:pt x="631614" y="55737"/>
                    <a:pt x="634420" y="53790"/>
                    <a:pt x="636578" y="49897"/>
                  </a:cubicBezTo>
                  <a:cubicBezTo>
                    <a:pt x="638564" y="46261"/>
                    <a:pt x="639557" y="41545"/>
                    <a:pt x="639557" y="35749"/>
                  </a:cubicBezTo>
                  <a:cubicBezTo>
                    <a:pt x="639557" y="30384"/>
                    <a:pt x="638521" y="25863"/>
                    <a:pt x="636449" y="22185"/>
                  </a:cubicBezTo>
                  <a:cubicBezTo>
                    <a:pt x="634377" y="18508"/>
                    <a:pt x="631614" y="16669"/>
                    <a:pt x="628162" y="16669"/>
                  </a:cubicBezTo>
                  <a:close/>
                  <a:moveTo>
                    <a:pt x="696595" y="1824"/>
                  </a:moveTo>
                  <a:lnTo>
                    <a:pt x="710790" y="1824"/>
                  </a:lnTo>
                  <a:lnTo>
                    <a:pt x="643073" y="123974"/>
                  </a:lnTo>
                  <a:lnTo>
                    <a:pt x="628618" y="123974"/>
                  </a:lnTo>
                  <a:close/>
                  <a:moveTo>
                    <a:pt x="628162" y="0"/>
                  </a:moveTo>
                  <a:cubicBezTo>
                    <a:pt x="637210" y="0"/>
                    <a:pt x="644562" y="3523"/>
                    <a:pt x="650217" y="10567"/>
                  </a:cubicBezTo>
                  <a:cubicBezTo>
                    <a:pt x="655612" y="17351"/>
                    <a:pt x="658309" y="25657"/>
                    <a:pt x="658309" y="35485"/>
                  </a:cubicBezTo>
                  <a:cubicBezTo>
                    <a:pt x="658309" y="46270"/>
                    <a:pt x="655612" y="55055"/>
                    <a:pt x="650217" y="61839"/>
                  </a:cubicBezTo>
                  <a:cubicBezTo>
                    <a:pt x="644650" y="68883"/>
                    <a:pt x="637298" y="72405"/>
                    <a:pt x="628162" y="72405"/>
                  </a:cubicBezTo>
                  <a:cubicBezTo>
                    <a:pt x="618939" y="72405"/>
                    <a:pt x="611544" y="68883"/>
                    <a:pt x="605977" y="61839"/>
                  </a:cubicBezTo>
                  <a:cubicBezTo>
                    <a:pt x="600582" y="55055"/>
                    <a:pt x="597885" y="46270"/>
                    <a:pt x="597885" y="35485"/>
                  </a:cubicBezTo>
                  <a:cubicBezTo>
                    <a:pt x="597885" y="25657"/>
                    <a:pt x="600582" y="17351"/>
                    <a:pt x="605977" y="10567"/>
                  </a:cubicBezTo>
                  <a:cubicBezTo>
                    <a:pt x="611719" y="3523"/>
                    <a:pt x="619114" y="0"/>
                    <a:pt x="62816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Helvetica Neue" panose="02000503000000020004"/>
              </a:endParaRPr>
            </a:p>
          </p:txBody>
        </p:sp>
      </p:grpSp>
      <p:grpSp>
        <p:nvGrpSpPr>
          <p:cNvPr id="4100" name="Group 4099">
            <a:extLst>
              <a:ext uri="{FF2B5EF4-FFF2-40B4-BE49-F238E27FC236}">
                <a16:creationId xmlns:a16="http://schemas.microsoft.com/office/drawing/2014/main" id="{EA17F6AF-1551-4E88-B3CF-0051A7CCC56D}"/>
              </a:ext>
            </a:extLst>
          </p:cNvPr>
          <p:cNvGrpSpPr/>
          <p:nvPr/>
        </p:nvGrpSpPr>
        <p:grpSpPr>
          <a:xfrm>
            <a:off x="5598458" y="4205056"/>
            <a:ext cx="1266438" cy="1120094"/>
            <a:chOff x="12674213" y="3990111"/>
            <a:chExt cx="1301264" cy="1150896"/>
          </a:xfrm>
        </p:grpSpPr>
        <p:pic>
          <p:nvPicPr>
            <p:cNvPr id="53" name="Picture 52">
              <a:extLst>
                <a:ext uri="{FF2B5EF4-FFF2-40B4-BE49-F238E27FC236}">
                  <a16:creationId xmlns:a16="http://schemas.microsoft.com/office/drawing/2014/main" id="{E5C63272-7970-45D9-B6DA-1BACE18C6D01}"/>
                </a:ext>
              </a:extLst>
            </p:cNvPr>
            <p:cNvPicPr>
              <a:picLocks noChangeAspect="1"/>
            </p:cNvPicPr>
            <p:nvPr/>
          </p:nvPicPr>
          <p:blipFill>
            <a:blip r:embed="rId5">
              <a:clrChange>
                <a:clrFrom>
                  <a:srgbClr val="000000">
                    <a:alpha val="1176"/>
                  </a:srgbClr>
                </a:clrFrom>
                <a:clrTo>
                  <a:srgbClr val="000000">
                    <a:alpha val="0"/>
                  </a:srgbClr>
                </a:clrTo>
              </a:clrChange>
            </a:blip>
            <a:stretch>
              <a:fillRect/>
            </a:stretch>
          </p:blipFill>
          <p:spPr>
            <a:xfrm>
              <a:off x="12674213" y="3990111"/>
              <a:ext cx="1301264" cy="1150896"/>
            </a:xfrm>
            <a:prstGeom prst="rect">
              <a:avLst/>
            </a:prstGeom>
          </p:spPr>
        </p:pic>
        <p:sp>
          <p:nvSpPr>
            <p:cNvPr id="63" name="Rectangle 62">
              <a:extLst>
                <a:ext uri="{FF2B5EF4-FFF2-40B4-BE49-F238E27FC236}">
                  <a16:creationId xmlns:a16="http://schemas.microsoft.com/office/drawing/2014/main" id="{85B6C0F8-14B4-4530-AB2E-46571CCB6878}"/>
                </a:ext>
              </a:extLst>
            </p:cNvPr>
            <p:cNvSpPr/>
            <p:nvPr/>
          </p:nvSpPr>
          <p:spPr>
            <a:xfrm>
              <a:off x="13089731" y="4443413"/>
              <a:ext cx="547688" cy="298825"/>
            </a:xfrm>
            <a:prstGeom prst="rect">
              <a:avLst/>
            </a:prstGeom>
            <a:solidFill>
              <a:srgbClr val="966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61" name="Freeform: Shape 60">
              <a:extLst>
                <a:ext uri="{FF2B5EF4-FFF2-40B4-BE49-F238E27FC236}">
                  <a16:creationId xmlns:a16="http://schemas.microsoft.com/office/drawing/2014/main" id="{111E6146-9174-4320-835F-082FE12345AB}"/>
                </a:ext>
              </a:extLst>
            </p:cNvPr>
            <p:cNvSpPr/>
            <p:nvPr/>
          </p:nvSpPr>
          <p:spPr>
            <a:xfrm>
              <a:off x="12914963" y="4373015"/>
              <a:ext cx="782243" cy="298825"/>
            </a:xfrm>
            <a:custGeom>
              <a:avLst/>
              <a:gdLst/>
              <a:ahLst/>
              <a:cxnLst/>
              <a:rect l="l" t="t" r="r" b="b"/>
              <a:pathLst>
                <a:path w="987711" h="377316">
                  <a:moveTo>
                    <a:pt x="101649" y="240394"/>
                  </a:moveTo>
                  <a:cubicBezTo>
                    <a:pt x="91886" y="240394"/>
                    <a:pt x="83417" y="243931"/>
                    <a:pt x="76244" y="251005"/>
                  </a:cubicBezTo>
                  <a:cubicBezTo>
                    <a:pt x="69071" y="258079"/>
                    <a:pt x="65484" y="266598"/>
                    <a:pt x="65484" y="276560"/>
                  </a:cubicBezTo>
                  <a:cubicBezTo>
                    <a:pt x="65484" y="286323"/>
                    <a:pt x="69071" y="294742"/>
                    <a:pt x="76244" y="301816"/>
                  </a:cubicBezTo>
                  <a:cubicBezTo>
                    <a:pt x="83417" y="308890"/>
                    <a:pt x="91886" y="312427"/>
                    <a:pt x="101649" y="312427"/>
                  </a:cubicBezTo>
                  <a:cubicBezTo>
                    <a:pt x="111413" y="312427"/>
                    <a:pt x="119882" y="308890"/>
                    <a:pt x="127055" y="301816"/>
                  </a:cubicBezTo>
                  <a:cubicBezTo>
                    <a:pt x="134228" y="294742"/>
                    <a:pt x="137815" y="286323"/>
                    <a:pt x="137815" y="276560"/>
                  </a:cubicBezTo>
                  <a:cubicBezTo>
                    <a:pt x="137815" y="266598"/>
                    <a:pt x="134228" y="258079"/>
                    <a:pt x="127055" y="251005"/>
                  </a:cubicBezTo>
                  <a:cubicBezTo>
                    <a:pt x="119882" y="243931"/>
                    <a:pt x="111413" y="240394"/>
                    <a:pt x="101649" y="240394"/>
                  </a:cubicBezTo>
                  <a:close/>
                  <a:moveTo>
                    <a:pt x="615404" y="148419"/>
                  </a:moveTo>
                  <a:cubicBezTo>
                    <a:pt x="604245" y="148419"/>
                    <a:pt x="595278" y="156386"/>
                    <a:pt x="588503" y="172320"/>
                  </a:cubicBezTo>
                  <a:cubicBezTo>
                    <a:pt x="582327" y="187255"/>
                    <a:pt x="579239" y="206074"/>
                    <a:pt x="579239" y="228777"/>
                  </a:cubicBezTo>
                  <a:cubicBezTo>
                    <a:pt x="579239" y="284941"/>
                    <a:pt x="591294" y="313023"/>
                    <a:pt x="615404" y="313023"/>
                  </a:cubicBezTo>
                  <a:cubicBezTo>
                    <a:pt x="639514" y="313023"/>
                    <a:pt x="651569" y="284941"/>
                    <a:pt x="651569" y="228777"/>
                  </a:cubicBezTo>
                  <a:cubicBezTo>
                    <a:pt x="651569" y="206074"/>
                    <a:pt x="648481" y="187255"/>
                    <a:pt x="642305" y="172320"/>
                  </a:cubicBezTo>
                  <a:cubicBezTo>
                    <a:pt x="635530" y="156386"/>
                    <a:pt x="626563" y="148419"/>
                    <a:pt x="615404" y="148419"/>
                  </a:cubicBezTo>
                  <a:close/>
                  <a:moveTo>
                    <a:pt x="358229" y="148419"/>
                  </a:moveTo>
                  <a:cubicBezTo>
                    <a:pt x="347070" y="148419"/>
                    <a:pt x="338103" y="156386"/>
                    <a:pt x="331328" y="172320"/>
                  </a:cubicBezTo>
                  <a:cubicBezTo>
                    <a:pt x="325152" y="187255"/>
                    <a:pt x="322064" y="206074"/>
                    <a:pt x="322064" y="228777"/>
                  </a:cubicBezTo>
                  <a:cubicBezTo>
                    <a:pt x="322064" y="284941"/>
                    <a:pt x="334119" y="313023"/>
                    <a:pt x="358229" y="313023"/>
                  </a:cubicBezTo>
                  <a:cubicBezTo>
                    <a:pt x="382339" y="313023"/>
                    <a:pt x="394394" y="284941"/>
                    <a:pt x="394394" y="228777"/>
                  </a:cubicBezTo>
                  <a:cubicBezTo>
                    <a:pt x="394394" y="206074"/>
                    <a:pt x="391306" y="187255"/>
                    <a:pt x="385130" y="172320"/>
                  </a:cubicBezTo>
                  <a:cubicBezTo>
                    <a:pt x="378355" y="156386"/>
                    <a:pt x="369388" y="148419"/>
                    <a:pt x="358229" y="148419"/>
                  </a:cubicBezTo>
                  <a:close/>
                  <a:moveTo>
                    <a:pt x="941414" y="107193"/>
                  </a:moveTo>
                  <a:cubicBezTo>
                    <a:pt x="936112" y="107193"/>
                    <a:pt x="931871" y="110017"/>
                    <a:pt x="928689" y="115665"/>
                  </a:cubicBezTo>
                  <a:cubicBezTo>
                    <a:pt x="925506" y="121312"/>
                    <a:pt x="923915" y="128322"/>
                    <a:pt x="923915" y="136695"/>
                  </a:cubicBezTo>
                  <a:cubicBezTo>
                    <a:pt x="923915" y="145463"/>
                    <a:pt x="925473" y="152737"/>
                    <a:pt x="928589" y="158518"/>
                  </a:cubicBezTo>
                  <a:cubicBezTo>
                    <a:pt x="931704" y="164299"/>
                    <a:pt x="935979" y="167190"/>
                    <a:pt x="941414" y="167190"/>
                  </a:cubicBezTo>
                  <a:cubicBezTo>
                    <a:pt x="946716" y="167190"/>
                    <a:pt x="950958" y="164299"/>
                    <a:pt x="954140" y="158518"/>
                  </a:cubicBezTo>
                  <a:cubicBezTo>
                    <a:pt x="957322" y="152737"/>
                    <a:pt x="958913" y="145463"/>
                    <a:pt x="958913" y="136695"/>
                  </a:cubicBezTo>
                  <a:cubicBezTo>
                    <a:pt x="958913" y="128322"/>
                    <a:pt x="957322" y="121312"/>
                    <a:pt x="954140" y="115665"/>
                  </a:cubicBezTo>
                  <a:cubicBezTo>
                    <a:pt x="950958" y="110017"/>
                    <a:pt x="946716" y="107193"/>
                    <a:pt x="941414" y="107193"/>
                  </a:cubicBezTo>
                  <a:close/>
                  <a:moveTo>
                    <a:pt x="107947" y="93352"/>
                  </a:moveTo>
                  <a:lnTo>
                    <a:pt x="185272" y="93352"/>
                  </a:lnTo>
                  <a:lnTo>
                    <a:pt x="113895" y="180863"/>
                  </a:lnTo>
                  <a:cubicBezTo>
                    <a:pt x="138675" y="184044"/>
                    <a:pt x="158895" y="192391"/>
                    <a:pt x="174556" y="205904"/>
                  </a:cubicBezTo>
                  <a:cubicBezTo>
                    <a:pt x="193321" y="222200"/>
                    <a:pt x="202704" y="243962"/>
                    <a:pt x="202704" y="271188"/>
                  </a:cubicBezTo>
                  <a:cubicBezTo>
                    <a:pt x="202704" y="303980"/>
                    <a:pt x="192729" y="330214"/>
                    <a:pt x="172780" y="349890"/>
                  </a:cubicBezTo>
                  <a:cubicBezTo>
                    <a:pt x="153733" y="368174"/>
                    <a:pt x="129627" y="377316"/>
                    <a:pt x="100463" y="377316"/>
                  </a:cubicBezTo>
                  <a:cubicBezTo>
                    <a:pt x="71891" y="377316"/>
                    <a:pt x="48181" y="367990"/>
                    <a:pt x="29333" y="349337"/>
                  </a:cubicBezTo>
                  <a:cubicBezTo>
                    <a:pt x="9777" y="329890"/>
                    <a:pt x="0" y="304093"/>
                    <a:pt x="0" y="271946"/>
                  </a:cubicBezTo>
                  <a:cubicBezTo>
                    <a:pt x="0" y="253888"/>
                    <a:pt x="4063" y="236525"/>
                    <a:pt x="12190" y="219856"/>
                  </a:cubicBezTo>
                  <a:cubicBezTo>
                    <a:pt x="19327" y="205370"/>
                    <a:pt x="31917" y="187015"/>
                    <a:pt x="49959" y="164790"/>
                  </a:cubicBezTo>
                  <a:close/>
                  <a:moveTo>
                    <a:pt x="615404" y="85316"/>
                  </a:moveTo>
                  <a:cubicBezTo>
                    <a:pt x="646909" y="85316"/>
                    <a:pt x="672073" y="99702"/>
                    <a:pt x="690897" y="128476"/>
                  </a:cubicBezTo>
                  <a:cubicBezTo>
                    <a:pt x="708335" y="155066"/>
                    <a:pt x="717054" y="188305"/>
                    <a:pt x="717054" y="228191"/>
                  </a:cubicBezTo>
                  <a:cubicBezTo>
                    <a:pt x="717054" y="272045"/>
                    <a:pt x="708335" y="307466"/>
                    <a:pt x="690897" y="334454"/>
                  </a:cubicBezTo>
                  <a:cubicBezTo>
                    <a:pt x="672470" y="363029"/>
                    <a:pt x="647306" y="377316"/>
                    <a:pt x="615404" y="377316"/>
                  </a:cubicBezTo>
                  <a:cubicBezTo>
                    <a:pt x="583502" y="377316"/>
                    <a:pt x="558338" y="363029"/>
                    <a:pt x="539911" y="334454"/>
                  </a:cubicBezTo>
                  <a:cubicBezTo>
                    <a:pt x="522473" y="307466"/>
                    <a:pt x="513754" y="272045"/>
                    <a:pt x="513754" y="228191"/>
                  </a:cubicBezTo>
                  <a:cubicBezTo>
                    <a:pt x="513754" y="188305"/>
                    <a:pt x="522473" y="155066"/>
                    <a:pt x="539911" y="128476"/>
                  </a:cubicBezTo>
                  <a:cubicBezTo>
                    <a:pt x="558735" y="99702"/>
                    <a:pt x="583899" y="85316"/>
                    <a:pt x="615404" y="85316"/>
                  </a:cubicBezTo>
                  <a:close/>
                  <a:moveTo>
                    <a:pt x="358229" y="85316"/>
                  </a:moveTo>
                  <a:cubicBezTo>
                    <a:pt x="389734" y="85316"/>
                    <a:pt x="414898" y="99702"/>
                    <a:pt x="433722" y="128476"/>
                  </a:cubicBezTo>
                  <a:cubicBezTo>
                    <a:pt x="451160" y="155066"/>
                    <a:pt x="459879" y="188305"/>
                    <a:pt x="459879" y="228191"/>
                  </a:cubicBezTo>
                  <a:cubicBezTo>
                    <a:pt x="459879" y="272045"/>
                    <a:pt x="451160" y="307466"/>
                    <a:pt x="433722" y="334454"/>
                  </a:cubicBezTo>
                  <a:cubicBezTo>
                    <a:pt x="415295" y="363029"/>
                    <a:pt x="390131" y="377316"/>
                    <a:pt x="358229" y="377316"/>
                  </a:cubicBezTo>
                  <a:cubicBezTo>
                    <a:pt x="326327" y="377316"/>
                    <a:pt x="301163" y="363029"/>
                    <a:pt x="282736" y="334454"/>
                  </a:cubicBezTo>
                  <a:cubicBezTo>
                    <a:pt x="265298" y="307466"/>
                    <a:pt x="256579" y="272045"/>
                    <a:pt x="256579" y="228191"/>
                  </a:cubicBezTo>
                  <a:cubicBezTo>
                    <a:pt x="256579" y="188305"/>
                    <a:pt x="265298" y="155066"/>
                    <a:pt x="282736" y="128476"/>
                  </a:cubicBezTo>
                  <a:cubicBezTo>
                    <a:pt x="301560" y="99702"/>
                    <a:pt x="326724" y="85316"/>
                    <a:pt x="358229" y="85316"/>
                  </a:cubicBezTo>
                  <a:close/>
                  <a:moveTo>
                    <a:pt x="941414" y="81595"/>
                  </a:moveTo>
                  <a:cubicBezTo>
                    <a:pt x="955309" y="81595"/>
                    <a:pt x="966599" y="87071"/>
                    <a:pt x="975284" y="98022"/>
                  </a:cubicBezTo>
                  <a:cubicBezTo>
                    <a:pt x="983569" y="108307"/>
                    <a:pt x="987711" y="121062"/>
                    <a:pt x="987711" y="136288"/>
                  </a:cubicBezTo>
                  <a:cubicBezTo>
                    <a:pt x="987711" y="152719"/>
                    <a:pt x="983536" y="166243"/>
                    <a:pt x="975186" y="176861"/>
                  </a:cubicBezTo>
                  <a:cubicBezTo>
                    <a:pt x="966835" y="187479"/>
                    <a:pt x="955578" y="192788"/>
                    <a:pt x="941414" y="192788"/>
                  </a:cubicBezTo>
                  <a:cubicBezTo>
                    <a:pt x="927251" y="192788"/>
                    <a:pt x="915960" y="187479"/>
                    <a:pt x="907543" y="176861"/>
                  </a:cubicBezTo>
                  <a:cubicBezTo>
                    <a:pt x="899126" y="166243"/>
                    <a:pt x="894917" y="152719"/>
                    <a:pt x="894917" y="136288"/>
                  </a:cubicBezTo>
                  <a:cubicBezTo>
                    <a:pt x="894917" y="121062"/>
                    <a:pt x="899060" y="108307"/>
                    <a:pt x="907344" y="98022"/>
                  </a:cubicBezTo>
                  <a:cubicBezTo>
                    <a:pt x="916163" y="87071"/>
                    <a:pt x="927519" y="81595"/>
                    <a:pt x="941414" y="81595"/>
                  </a:cubicBezTo>
                  <a:close/>
                  <a:moveTo>
                    <a:pt x="812822" y="25598"/>
                  </a:moveTo>
                  <a:cubicBezTo>
                    <a:pt x="807520" y="25598"/>
                    <a:pt x="803278" y="28422"/>
                    <a:pt x="800096" y="34070"/>
                  </a:cubicBezTo>
                  <a:cubicBezTo>
                    <a:pt x="796914" y="39717"/>
                    <a:pt x="795323" y="46661"/>
                    <a:pt x="795323" y="54900"/>
                  </a:cubicBezTo>
                  <a:cubicBezTo>
                    <a:pt x="795323" y="63801"/>
                    <a:pt x="796848" y="71043"/>
                    <a:pt x="799898" y="76626"/>
                  </a:cubicBezTo>
                  <a:cubicBezTo>
                    <a:pt x="803079" y="82605"/>
                    <a:pt x="807387" y="85595"/>
                    <a:pt x="812822" y="85595"/>
                  </a:cubicBezTo>
                  <a:cubicBezTo>
                    <a:pt x="818124" y="85595"/>
                    <a:pt x="822432" y="82605"/>
                    <a:pt x="825746" y="76626"/>
                  </a:cubicBezTo>
                  <a:cubicBezTo>
                    <a:pt x="828796" y="71043"/>
                    <a:pt x="830321" y="63801"/>
                    <a:pt x="830321" y="54900"/>
                  </a:cubicBezTo>
                  <a:cubicBezTo>
                    <a:pt x="830321" y="46661"/>
                    <a:pt x="828730" y="39717"/>
                    <a:pt x="825548" y="34070"/>
                  </a:cubicBezTo>
                  <a:cubicBezTo>
                    <a:pt x="822366" y="28422"/>
                    <a:pt x="818124" y="25598"/>
                    <a:pt x="812822" y="25598"/>
                  </a:cubicBezTo>
                  <a:close/>
                  <a:moveTo>
                    <a:pt x="917916" y="2800"/>
                  </a:moveTo>
                  <a:lnTo>
                    <a:pt x="939714" y="2800"/>
                  </a:lnTo>
                  <a:lnTo>
                    <a:pt x="835721" y="190388"/>
                  </a:lnTo>
                  <a:lnTo>
                    <a:pt x="813522" y="190388"/>
                  </a:lnTo>
                  <a:close/>
                  <a:moveTo>
                    <a:pt x="812822" y="0"/>
                  </a:moveTo>
                  <a:cubicBezTo>
                    <a:pt x="826717" y="0"/>
                    <a:pt x="838007" y="5409"/>
                    <a:pt x="846692" y="16227"/>
                  </a:cubicBezTo>
                  <a:cubicBezTo>
                    <a:pt x="854977" y="26645"/>
                    <a:pt x="859119" y="39401"/>
                    <a:pt x="859119" y="54493"/>
                  </a:cubicBezTo>
                  <a:cubicBezTo>
                    <a:pt x="859119" y="71057"/>
                    <a:pt x="854977" y="84548"/>
                    <a:pt x="846692" y="94966"/>
                  </a:cubicBezTo>
                  <a:cubicBezTo>
                    <a:pt x="838142" y="105784"/>
                    <a:pt x="826853" y="111193"/>
                    <a:pt x="812822" y="111193"/>
                  </a:cubicBezTo>
                  <a:cubicBezTo>
                    <a:pt x="798658" y="111193"/>
                    <a:pt x="787302" y="105784"/>
                    <a:pt x="778752" y="94966"/>
                  </a:cubicBezTo>
                  <a:cubicBezTo>
                    <a:pt x="770467" y="84548"/>
                    <a:pt x="766325" y="71057"/>
                    <a:pt x="766325" y="54493"/>
                  </a:cubicBezTo>
                  <a:cubicBezTo>
                    <a:pt x="766325" y="39401"/>
                    <a:pt x="770467" y="26645"/>
                    <a:pt x="778752" y="16227"/>
                  </a:cubicBezTo>
                  <a:cubicBezTo>
                    <a:pt x="787571" y="5409"/>
                    <a:pt x="798927" y="0"/>
                    <a:pt x="8128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Helvetica Neue" panose="02000503000000020004"/>
              </a:endParaRPr>
            </a:p>
          </p:txBody>
        </p:sp>
      </p:grpSp>
      <p:pic>
        <p:nvPicPr>
          <p:cNvPr id="43" name="Picture 1" descr="page2image56580608">
            <a:extLst>
              <a:ext uri="{FF2B5EF4-FFF2-40B4-BE49-F238E27FC236}">
                <a16:creationId xmlns:a16="http://schemas.microsoft.com/office/drawing/2014/main" id="{5018E5D7-8AB6-4667-B1E0-669F60705DF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20780681">
            <a:off x="7542489" y="577887"/>
            <a:ext cx="6351591" cy="570222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B5A2C195-705D-4B38-9523-44DDEF2391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7745" y="2397525"/>
            <a:ext cx="1100306" cy="671432"/>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8">
            <a:extLst>
              <a:ext uri="{FF2B5EF4-FFF2-40B4-BE49-F238E27FC236}">
                <a16:creationId xmlns:a16="http://schemas.microsoft.com/office/drawing/2014/main" id="{D67D7B44-8895-4105-B52B-E1DF840300CD}"/>
              </a:ext>
            </a:extLst>
          </p:cNvPr>
          <p:cNvSpPr>
            <a:spLocks noGrp="1"/>
          </p:cNvSpPr>
          <p:nvPr>
            <p:ph idx="1"/>
          </p:nvPr>
        </p:nvSpPr>
        <p:spPr>
          <a:xfrm>
            <a:off x="146050" y="1382882"/>
            <a:ext cx="8170636" cy="5178587"/>
          </a:xfrm>
        </p:spPr>
        <p:txBody>
          <a:bodyPr>
            <a:normAutofit/>
          </a:bodyPr>
          <a:lstStyle/>
          <a:p>
            <a:pPr marL="0" indent="0">
              <a:buNone/>
            </a:pPr>
            <a:r>
              <a:rPr lang="en-US" sz="1800" b="1" dirty="0">
                <a:ea typeface="Helvetica Neue" panose="02000503000000020004" pitchFamily="2" charset="0"/>
                <a:cs typeface="Helvetica Neue" panose="02000503000000020004" pitchFamily="2" charset="0"/>
              </a:rPr>
              <a:t>verb</a:t>
            </a:r>
            <a:r>
              <a:rPr lang="en-US" sz="1800" dirty="0">
                <a:ea typeface="Helvetica Neue" panose="02000503000000020004" pitchFamily="2" charset="0"/>
                <a:cs typeface="Helvetica Neue" panose="02000503000000020004" pitchFamily="2" charset="0"/>
              </a:rPr>
              <a:t>CRM  combines the capabilities of customer relationship management (CRM), lead-generation, content management, and in-video ecommerce capabilities in an intuitive, powerful tool for both inexperienced as well as highly skilled sales professionals. </a:t>
            </a:r>
            <a:endParaRPr lang="en-US" sz="1800" dirty="0"/>
          </a:p>
        </p:txBody>
      </p:sp>
      <p:sp>
        <p:nvSpPr>
          <p:cNvPr id="5" name="Slide Number Placeholder 4">
            <a:extLst>
              <a:ext uri="{FF2B5EF4-FFF2-40B4-BE49-F238E27FC236}">
                <a16:creationId xmlns:a16="http://schemas.microsoft.com/office/drawing/2014/main" id="{5A50A37C-3266-4712-9A67-60659743A4C0}"/>
              </a:ext>
            </a:extLst>
          </p:cNvPr>
          <p:cNvSpPr>
            <a:spLocks noGrp="1"/>
          </p:cNvSpPr>
          <p:nvPr>
            <p:ph type="sldNum" sz="quarter" idx="12"/>
          </p:nvPr>
        </p:nvSpPr>
        <p:spPr/>
        <p:txBody>
          <a:bodyPr/>
          <a:lstStyle/>
          <a:p>
            <a:fld id="{D0F56350-9462-4EC0-9A14-DADBEFEF3905}" type="slidenum">
              <a:rPr lang="en-US" smtClean="0"/>
              <a:t>9</a:t>
            </a:fld>
            <a:endParaRPr lang="en-US" dirty="0"/>
          </a:p>
        </p:txBody>
      </p:sp>
      <p:sp>
        <p:nvSpPr>
          <p:cNvPr id="28" name="TextBox 27">
            <a:extLst>
              <a:ext uri="{FF2B5EF4-FFF2-40B4-BE49-F238E27FC236}">
                <a16:creationId xmlns:a16="http://schemas.microsoft.com/office/drawing/2014/main" id="{116CF230-C70C-4CA7-AAAB-F7C9D44A5867}"/>
              </a:ext>
            </a:extLst>
          </p:cNvPr>
          <p:cNvSpPr txBox="1"/>
          <p:nvPr/>
        </p:nvSpPr>
        <p:spPr>
          <a:xfrm>
            <a:off x="155405" y="3158449"/>
            <a:ext cx="1777734" cy="830997"/>
          </a:xfrm>
          <a:prstGeom prst="rect">
            <a:avLst/>
          </a:prstGeom>
          <a:noFill/>
        </p:spPr>
        <p:txBody>
          <a:bodyPr wrap="square">
            <a:spAutoFit/>
          </a:bodyPr>
          <a:lstStyle/>
          <a:p>
            <a:r>
              <a:rPr lang="en-US" sz="1200" dirty="0">
                <a:latin typeface="Helvetica Neue" panose="02000503000000020004"/>
              </a:rPr>
              <a:t>quickly and easily create, distribute, and post videos with on-screen clickable icons </a:t>
            </a:r>
          </a:p>
        </p:txBody>
      </p:sp>
      <p:sp>
        <p:nvSpPr>
          <p:cNvPr id="30" name="TextBox 29">
            <a:extLst>
              <a:ext uri="{FF2B5EF4-FFF2-40B4-BE49-F238E27FC236}">
                <a16:creationId xmlns:a16="http://schemas.microsoft.com/office/drawing/2014/main" id="{31C30CFE-2ADA-4095-AD79-1F16DEAB6258}"/>
              </a:ext>
            </a:extLst>
          </p:cNvPr>
          <p:cNvSpPr txBox="1"/>
          <p:nvPr/>
        </p:nvSpPr>
        <p:spPr>
          <a:xfrm>
            <a:off x="2138332" y="3106677"/>
            <a:ext cx="3758354" cy="1200329"/>
          </a:xfrm>
          <a:prstGeom prst="rect">
            <a:avLst/>
          </a:prstGeom>
          <a:noFill/>
        </p:spPr>
        <p:txBody>
          <a:bodyPr wrap="square">
            <a:spAutoFit/>
          </a:bodyPr>
          <a:lstStyle/>
          <a:p>
            <a:r>
              <a:rPr lang="en-US" sz="1200" b="1" dirty="0">
                <a:latin typeface="Helvetica Neue" panose="02000503000000020004"/>
              </a:rPr>
              <a:t>prospects or customers </a:t>
            </a:r>
            <a:r>
              <a:rPr lang="en-US" sz="1200" dirty="0">
                <a:latin typeface="Helvetica Neue" panose="02000503000000020004"/>
              </a:rPr>
              <a:t>can click on a product they see featured in a video and impulse buy it while the video is playing, or click on a calendar icon in the video to make an appointment with a salesperson, among many novel features designed to eliminate friction from the sales process</a:t>
            </a:r>
          </a:p>
        </p:txBody>
      </p:sp>
      <p:sp>
        <p:nvSpPr>
          <p:cNvPr id="21" name="TextBox 20">
            <a:extLst>
              <a:ext uri="{FF2B5EF4-FFF2-40B4-BE49-F238E27FC236}">
                <a16:creationId xmlns:a16="http://schemas.microsoft.com/office/drawing/2014/main" id="{48BE8F1E-206A-46A2-8CF7-32329E19FCBE}"/>
              </a:ext>
            </a:extLst>
          </p:cNvPr>
          <p:cNvSpPr txBox="1"/>
          <p:nvPr/>
        </p:nvSpPr>
        <p:spPr>
          <a:xfrm>
            <a:off x="6090934" y="3100770"/>
            <a:ext cx="3167661" cy="1015663"/>
          </a:xfrm>
          <a:prstGeom prst="rect">
            <a:avLst/>
          </a:prstGeom>
          <a:noFill/>
        </p:spPr>
        <p:txBody>
          <a:bodyPr wrap="square">
            <a:spAutoFit/>
          </a:bodyPr>
          <a:lstStyle/>
          <a:p>
            <a:r>
              <a:rPr lang="en-US" sz="1200" b="1" dirty="0">
                <a:latin typeface="Helvetica Neue" panose="02000503000000020004"/>
              </a:rPr>
              <a:t>proprietary data collection and analytics capabilities </a:t>
            </a:r>
            <a:r>
              <a:rPr lang="en-US" sz="1200" dirty="0">
                <a:latin typeface="Helvetica Neue" panose="02000503000000020004"/>
              </a:rPr>
              <a:t>inform users in real time, when and for how long their prospects have watched a video, how many times they watched it, and what they clicked-on</a:t>
            </a:r>
          </a:p>
        </p:txBody>
      </p:sp>
      <p:grpSp>
        <p:nvGrpSpPr>
          <p:cNvPr id="4099" name="Group 4098">
            <a:extLst>
              <a:ext uri="{FF2B5EF4-FFF2-40B4-BE49-F238E27FC236}">
                <a16:creationId xmlns:a16="http://schemas.microsoft.com/office/drawing/2014/main" id="{F5DDE998-C4E4-40AA-A103-6F7CEE626AC3}"/>
              </a:ext>
            </a:extLst>
          </p:cNvPr>
          <p:cNvGrpSpPr/>
          <p:nvPr/>
        </p:nvGrpSpPr>
        <p:grpSpPr>
          <a:xfrm>
            <a:off x="7092431" y="2312441"/>
            <a:ext cx="861545" cy="745734"/>
            <a:chOff x="4012268" y="4532445"/>
            <a:chExt cx="1016923" cy="979156"/>
          </a:xfrm>
        </p:grpSpPr>
        <p:grpSp>
          <p:nvGrpSpPr>
            <p:cNvPr id="8" name="Graphic 6" descr="Clock">
              <a:extLst>
                <a:ext uri="{FF2B5EF4-FFF2-40B4-BE49-F238E27FC236}">
                  <a16:creationId xmlns:a16="http://schemas.microsoft.com/office/drawing/2014/main" id="{D79785F3-69F7-41CE-B151-3BD31C0BAA04}"/>
                </a:ext>
              </a:extLst>
            </p:cNvPr>
            <p:cNvGrpSpPr/>
            <p:nvPr/>
          </p:nvGrpSpPr>
          <p:grpSpPr>
            <a:xfrm>
              <a:off x="4012268" y="4532445"/>
              <a:ext cx="568688" cy="568688"/>
              <a:chOff x="4012268" y="4532445"/>
              <a:chExt cx="568688" cy="568688"/>
            </a:xfrm>
          </p:grpSpPr>
          <p:sp>
            <p:nvSpPr>
              <p:cNvPr id="10" name="Freeform: Shape 9">
                <a:extLst>
                  <a:ext uri="{FF2B5EF4-FFF2-40B4-BE49-F238E27FC236}">
                    <a16:creationId xmlns:a16="http://schemas.microsoft.com/office/drawing/2014/main" id="{24D8D677-6E20-44E5-98A2-F0864424F125}"/>
                  </a:ext>
                </a:extLst>
              </p:cNvPr>
              <p:cNvSpPr/>
              <p:nvPr/>
            </p:nvSpPr>
            <p:spPr>
              <a:xfrm>
                <a:off x="4071506" y="4591683"/>
                <a:ext cx="450211" cy="450211"/>
              </a:xfrm>
              <a:custGeom>
                <a:avLst/>
                <a:gdLst>
                  <a:gd name="connsiteX0" fmla="*/ 225106 w 450211"/>
                  <a:gd name="connsiteY0" fmla="*/ 414668 h 450211"/>
                  <a:gd name="connsiteX1" fmla="*/ 35543 w 450211"/>
                  <a:gd name="connsiteY1" fmla="*/ 225106 h 450211"/>
                  <a:gd name="connsiteX2" fmla="*/ 225106 w 450211"/>
                  <a:gd name="connsiteY2" fmla="*/ 35543 h 450211"/>
                  <a:gd name="connsiteX3" fmla="*/ 414668 w 450211"/>
                  <a:gd name="connsiteY3" fmla="*/ 225106 h 450211"/>
                  <a:gd name="connsiteX4" fmla="*/ 225106 w 450211"/>
                  <a:gd name="connsiteY4" fmla="*/ 414668 h 450211"/>
                  <a:gd name="connsiteX5" fmla="*/ 225106 w 450211"/>
                  <a:gd name="connsiteY5" fmla="*/ 0 h 450211"/>
                  <a:gd name="connsiteX6" fmla="*/ 0 w 450211"/>
                  <a:gd name="connsiteY6" fmla="*/ 225106 h 450211"/>
                  <a:gd name="connsiteX7" fmla="*/ 225106 w 450211"/>
                  <a:gd name="connsiteY7" fmla="*/ 450211 h 450211"/>
                  <a:gd name="connsiteX8" fmla="*/ 450211 w 450211"/>
                  <a:gd name="connsiteY8" fmla="*/ 225106 h 450211"/>
                  <a:gd name="connsiteX9" fmla="*/ 225106 w 450211"/>
                  <a:gd name="connsiteY9" fmla="*/ 0 h 45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211" h="450211">
                    <a:moveTo>
                      <a:pt x="225106" y="414668"/>
                    </a:moveTo>
                    <a:cubicBezTo>
                      <a:pt x="120846" y="414668"/>
                      <a:pt x="35543" y="329365"/>
                      <a:pt x="35543" y="225106"/>
                    </a:cubicBezTo>
                    <a:cubicBezTo>
                      <a:pt x="35543" y="120846"/>
                      <a:pt x="120846" y="35543"/>
                      <a:pt x="225106" y="35543"/>
                    </a:cubicBezTo>
                    <a:cubicBezTo>
                      <a:pt x="329365" y="35543"/>
                      <a:pt x="414668" y="120846"/>
                      <a:pt x="414668" y="225106"/>
                    </a:cubicBezTo>
                    <a:cubicBezTo>
                      <a:pt x="414668" y="329365"/>
                      <a:pt x="329365" y="414668"/>
                      <a:pt x="225106" y="414668"/>
                    </a:cubicBezTo>
                    <a:close/>
                    <a:moveTo>
                      <a:pt x="225106" y="0"/>
                    </a:moveTo>
                    <a:cubicBezTo>
                      <a:pt x="100705" y="0"/>
                      <a:pt x="0" y="100705"/>
                      <a:pt x="0" y="225106"/>
                    </a:cubicBezTo>
                    <a:cubicBezTo>
                      <a:pt x="0" y="349506"/>
                      <a:pt x="100705" y="450211"/>
                      <a:pt x="225106" y="450211"/>
                    </a:cubicBezTo>
                    <a:cubicBezTo>
                      <a:pt x="349506" y="450211"/>
                      <a:pt x="450211" y="349506"/>
                      <a:pt x="450211" y="225106"/>
                    </a:cubicBezTo>
                    <a:cubicBezTo>
                      <a:pt x="450211" y="100705"/>
                      <a:pt x="349506" y="0"/>
                      <a:pt x="225106" y="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11" name="Freeform: Shape 10">
                <a:extLst>
                  <a:ext uri="{FF2B5EF4-FFF2-40B4-BE49-F238E27FC236}">
                    <a16:creationId xmlns:a16="http://schemas.microsoft.com/office/drawing/2014/main" id="{2CAF2A7B-2B36-485A-9BF0-A5D96B57584C}"/>
                  </a:ext>
                </a:extLst>
              </p:cNvPr>
              <p:cNvSpPr/>
              <p:nvPr/>
            </p:nvSpPr>
            <p:spPr>
              <a:xfrm>
                <a:off x="4284764" y="4698312"/>
                <a:ext cx="103667" cy="210296"/>
              </a:xfrm>
              <a:custGeom>
                <a:avLst/>
                <a:gdLst>
                  <a:gd name="connsiteX0" fmla="*/ 23695 w 103667"/>
                  <a:gd name="connsiteY0" fmla="*/ 0 h 210296"/>
                  <a:gd name="connsiteX1" fmla="*/ 0 w 103667"/>
                  <a:gd name="connsiteY1" fmla="*/ 0 h 210296"/>
                  <a:gd name="connsiteX2" fmla="*/ 0 w 103667"/>
                  <a:gd name="connsiteY2" fmla="*/ 118477 h 210296"/>
                  <a:gd name="connsiteX3" fmla="*/ 3554 w 103667"/>
                  <a:gd name="connsiteY3" fmla="*/ 126770 h 210296"/>
                  <a:gd name="connsiteX4" fmla="*/ 87080 w 103667"/>
                  <a:gd name="connsiteY4" fmla="*/ 210296 h 210296"/>
                  <a:gd name="connsiteX5" fmla="*/ 103667 w 103667"/>
                  <a:gd name="connsiteY5" fmla="*/ 193709 h 210296"/>
                  <a:gd name="connsiteX6" fmla="*/ 23695 w 103667"/>
                  <a:gd name="connsiteY6" fmla="*/ 113738 h 210296"/>
                  <a:gd name="connsiteX7" fmla="*/ 23695 w 103667"/>
                  <a:gd name="connsiteY7" fmla="*/ 0 h 21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67" h="210296">
                    <a:moveTo>
                      <a:pt x="23695" y="0"/>
                    </a:moveTo>
                    <a:lnTo>
                      <a:pt x="0" y="0"/>
                    </a:lnTo>
                    <a:lnTo>
                      <a:pt x="0" y="118477"/>
                    </a:lnTo>
                    <a:cubicBezTo>
                      <a:pt x="0" y="122031"/>
                      <a:pt x="1185" y="124993"/>
                      <a:pt x="3554" y="126770"/>
                    </a:cubicBezTo>
                    <a:lnTo>
                      <a:pt x="87080" y="210296"/>
                    </a:lnTo>
                    <a:lnTo>
                      <a:pt x="103667" y="193709"/>
                    </a:lnTo>
                    <a:lnTo>
                      <a:pt x="23695" y="113738"/>
                    </a:lnTo>
                    <a:lnTo>
                      <a:pt x="23695" y="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16" name="Freeform: Shape 15">
                <a:extLst>
                  <a:ext uri="{FF2B5EF4-FFF2-40B4-BE49-F238E27FC236}">
                    <a16:creationId xmlns:a16="http://schemas.microsoft.com/office/drawing/2014/main" id="{3969DAA6-82BA-4D0B-826B-0408F3614699}"/>
                  </a:ext>
                </a:extLst>
              </p:cNvPr>
              <p:cNvSpPr/>
              <p:nvPr/>
            </p:nvSpPr>
            <p:spPr>
              <a:xfrm>
                <a:off x="4284764" y="4650921"/>
                <a:ext cx="23695" cy="23695"/>
              </a:xfrm>
              <a:custGeom>
                <a:avLst/>
                <a:gdLst>
                  <a:gd name="connsiteX0" fmla="*/ 23695 w 23695"/>
                  <a:gd name="connsiteY0" fmla="*/ 11848 h 23695"/>
                  <a:gd name="connsiteX1" fmla="*/ 11848 w 23695"/>
                  <a:gd name="connsiteY1" fmla="*/ 23695 h 23695"/>
                  <a:gd name="connsiteX2" fmla="*/ 0 w 23695"/>
                  <a:gd name="connsiteY2" fmla="*/ 11848 h 23695"/>
                  <a:gd name="connsiteX3" fmla="*/ 11848 w 23695"/>
                  <a:gd name="connsiteY3" fmla="*/ 0 h 23695"/>
                  <a:gd name="connsiteX4" fmla="*/ 23695 w 23695"/>
                  <a:gd name="connsiteY4" fmla="*/ 11848 h 2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5" h="23695">
                    <a:moveTo>
                      <a:pt x="23695" y="11848"/>
                    </a:moveTo>
                    <a:cubicBezTo>
                      <a:pt x="23695" y="18391"/>
                      <a:pt x="18391" y="23695"/>
                      <a:pt x="11848" y="23695"/>
                    </a:cubicBezTo>
                    <a:cubicBezTo>
                      <a:pt x="5304" y="23695"/>
                      <a:pt x="0" y="18391"/>
                      <a:pt x="0" y="11848"/>
                    </a:cubicBezTo>
                    <a:cubicBezTo>
                      <a:pt x="0" y="5304"/>
                      <a:pt x="5304" y="0"/>
                      <a:pt x="11848" y="0"/>
                    </a:cubicBezTo>
                    <a:cubicBezTo>
                      <a:pt x="18391" y="0"/>
                      <a:pt x="23695" y="5304"/>
                      <a:pt x="23695" y="11848"/>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17" name="Freeform: Shape 16">
                <a:extLst>
                  <a:ext uri="{FF2B5EF4-FFF2-40B4-BE49-F238E27FC236}">
                    <a16:creationId xmlns:a16="http://schemas.microsoft.com/office/drawing/2014/main" id="{9D97F08C-8375-466E-BFA1-5AE637E014DF}"/>
                  </a:ext>
                </a:extLst>
              </p:cNvPr>
              <p:cNvSpPr/>
              <p:nvPr/>
            </p:nvSpPr>
            <p:spPr>
              <a:xfrm>
                <a:off x="4284764" y="4958961"/>
                <a:ext cx="23695" cy="23695"/>
              </a:xfrm>
              <a:custGeom>
                <a:avLst/>
                <a:gdLst>
                  <a:gd name="connsiteX0" fmla="*/ 23695 w 23695"/>
                  <a:gd name="connsiteY0" fmla="*/ 11848 h 23695"/>
                  <a:gd name="connsiteX1" fmla="*/ 11848 w 23695"/>
                  <a:gd name="connsiteY1" fmla="*/ 23695 h 23695"/>
                  <a:gd name="connsiteX2" fmla="*/ 0 w 23695"/>
                  <a:gd name="connsiteY2" fmla="*/ 11848 h 23695"/>
                  <a:gd name="connsiteX3" fmla="*/ 11848 w 23695"/>
                  <a:gd name="connsiteY3" fmla="*/ 0 h 23695"/>
                  <a:gd name="connsiteX4" fmla="*/ 23695 w 23695"/>
                  <a:gd name="connsiteY4" fmla="*/ 11848 h 2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5" h="23695">
                    <a:moveTo>
                      <a:pt x="23695" y="11848"/>
                    </a:moveTo>
                    <a:cubicBezTo>
                      <a:pt x="23695" y="18391"/>
                      <a:pt x="18391" y="23695"/>
                      <a:pt x="11848" y="23695"/>
                    </a:cubicBezTo>
                    <a:cubicBezTo>
                      <a:pt x="5304" y="23695"/>
                      <a:pt x="0" y="18391"/>
                      <a:pt x="0" y="11848"/>
                    </a:cubicBezTo>
                    <a:cubicBezTo>
                      <a:pt x="0" y="5304"/>
                      <a:pt x="5304" y="0"/>
                      <a:pt x="11848" y="0"/>
                    </a:cubicBezTo>
                    <a:cubicBezTo>
                      <a:pt x="18391" y="0"/>
                      <a:pt x="23695" y="5304"/>
                      <a:pt x="23695" y="11848"/>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22" name="Freeform: Shape 21">
                <a:extLst>
                  <a:ext uri="{FF2B5EF4-FFF2-40B4-BE49-F238E27FC236}">
                    <a16:creationId xmlns:a16="http://schemas.microsoft.com/office/drawing/2014/main" id="{47FC4C3B-6217-41BA-91F6-5153CC24674C}"/>
                  </a:ext>
                </a:extLst>
              </p:cNvPr>
              <p:cNvSpPr/>
              <p:nvPr/>
            </p:nvSpPr>
            <p:spPr>
              <a:xfrm>
                <a:off x="4130744" y="4804941"/>
                <a:ext cx="23695" cy="23695"/>
              </a:xfrm>
              <a:custGeom>
                <a:avLst/>
                <a:gdLst>
                  <a:gd name="connsiteX0" fmla="*/ 23695 w 23695"/>
                  <a:gd name="connsiteY0" fmla="*/ 11848 h 23695"/>
                  <a:gd name="connsiteX1" fmla="*/ 11848 w 23695"/>
                  <a:gd name="connsiteY1" fmla="*/ 23695 h 23695"/>
                  <a:gd name="connsiteX2" fmla="*/ 0 w 23695"/>
                  <a:gd name="connsiteY2" fmla="*/ 11848 h 23695"/>
                  <a:gd name="connsiteX3" fmla="*/ 11848 w 23695"/>
                  <a:gd name="connsiteY3" fmla="*/ 0 h 23695"/>
                  <a:gd name="connsiteX4" fmla="*/ 23695 w 23695"/>
                  <a:gd name="connsiteY4" fmla="*/ 11848 h 2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5" h="23695">
                    <a:moveTo>
                      <a:pt x="23695" y="11848"/>
                    </a:moveTo>
                    <a:cubicBezTo>
                      <a:pt x="23695" y="18391"/>
                      <a:pt x="18391" y="23695"/>
                      <a:pt x="11848" y="23695"/>
                    </a:cubicBezTo>
                    <a:cubicBezTo>
                      <a:pt x="5304" y="23695"/>
                      <a:pt x="0" y="18391"/>
                      <a:pt x="0" y="11848"/>
                    </a:cubicBezTo>
                    <a:cubicBezTo>
                      <a:pt x="0" y="5304"/>
                      <a:pt x="5304" y="0"/>
                      <a:pt x="11848" y="0"/>
                    </a:cubicBezTo>
                    <a:cubicBezTo>
                      <a:pt x="18391" y="0"/>
                      <a:pt x="23695" y="5304"/>
                      <a:pt x="23695" y="11848"/>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23" name="Freeform: Shape 22">
                <a:extLst>
                  <a:ext uri="{FF2B5EF4-FFF2-40B4-BE49-F238E27FC236}">
                    <a16:creationId xmlns:a16="http://schemas.microsoft.com/office/drawing/2014/main" id="{045FF50F-C3F1-4C62-B92B-ADEDECDCA6BC}"/>
                  </a:ext>
                </a:extLst>
              </p:cNvPr>
              <p:cNvSpPr/>
              <p:nvPr/>
            </p:nvSpPr>
            <p:spPr>
              <a:xfrm>
                <a:off x="4438784" y="4804941"/>
                <a:ext cx="23695" cy="23695"/>
              </a:xfrm>
              <a:custGeom>
                <a:avLst/>
                <a:gdLst>
                  <a:gd name="connsiteX0" fmla="*/ 23695 w 23695"/>
                  <a:gd name="connsiteY0" fmla="*/ 11848 h 23695"/>
                  <a:gd name="connsiteX1" fmla="*/ 11848 w 23695"/>
                  <a:gd name="connsiteY1" fmla="*/ 23695 h 23695"/>
                  <a:gd name="connsiteX2" fmla="*/ 0 w 23695"/>
                  <a:gd name="connsiteY2" fmla="*/ 11848 h 23695"/>
                  <a:gd name="connsiteX3" fmla="*/ 11848 w 23695"/>
                  <a:gd name="connsiteY3" fmla="*/ 0 h 23695"/>
                  <a:gd name="connsiteX4" fmla="*/ 23695 w 23695"/>
                  <a:gd name="connsiteY4" fmla="*/ 11848 h 2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5" h="23695">
                    <a:moveTo>
                      <a:pt x="23695" y="11848"/>
                    </a:moveTo>
                    <a:cubicBezTo>
                      <a:pt x="23695" y="18391"/>
                      <a:pt x="18391" y="23695"/>
                      <a:pt x="11848" y="23695"/>
                    </a:cubicBezTo>
                    <a:cubicBezTo>
                      <a:pt x="5304" y="23695"/>
                      <a:pt x="0" y="18391"/>
                      <a:pt x="0" y="11848"/>
                    </a:cubicBezTo>
                    <a:cubicBezTo>
                      <a:pt x="0" y="5304"/>
                      <a:pt x="5304" y="0"/>
                      <a:pt x="11848" y="0"/>
                    </a:cubicBezTo>
                    <a:cubicBezTo>
                      <a:pt x="18391" y="0"/>
                      <a:pt x="23695" y="5304"/>
                      <a:pt x="23695" y="11848"/>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grpSp>
        <p:grpSp>
          <p:nvGrpSpPr>
            <p:cNvPr id="24" name="Graphic 2" descr="Database">
              <a:extLst>
                <a:ext uri="{FF2B5EF4-FFF2-40B4-BE49-F238E27FC236}">
                  <a16:creationId xmlns:a16="http://schemas.microsoft.com/office/drawing/2014/main" id="{35ACB74C-493C-4398-B738-EAA1A40C9B68}"/>
                </a:ext>
              </a:extLst>
            </p:cNvPr>
            <p:cNvGrpSpPr/>
            <p:nvPr/>
          </p:nvGrpSpPr>
          <p:grpSpPr>
            <a:xfrm>
              <a:off x="4495791" y="4787701"/>
              <a:ext cx="533400" cy="723900"/>
              <a:chOff x="4495791" y="4787701"/>
              <a:chExt cx="533400" cy="723900"/>
            </a:xfrm>
            <a:solidFill>
              <a:srgbClr val="000000"/>
            </a:solidFill>
          </p:grpSpPr>
          <p:sp>
            <p:nvSpPr>
              <p:cNvPr id="29" name="Freeform: Shape 28">
                <a:extLst>
                  <a:ext uri="{FF2B5EF4-FFF2-40B4-BE49-F238E27FC236}">
                    <a16:creationId xmlns:a16="http://schemas.microsoft.com/office/drawing/2014/main" id="{9E9702CB-33AA-4508-85A4-BFF391ED226A}"/>
                  </a:ext>
                </a:extLst>
              </p:cNvPr>
              <p:cNvSpPr/>
              <p:nvPr/>
            </p:nvSpPr>
            <p:spPr>
              <a:xfrm>
                <a:off x="4495791" y="4787701"/>
                <a:ext cx="533400" cy="152400"/>
              </a:xfrm>
              <a:custGeom>
                <a:avLst/>
                <a:gdLst>
                  <a:gd name="connsiteX0" fmla="*/ 533400 w 533400"/>
                  <a:gd name="connsiteY0" fmla="*/ 76200 h 152400"/>
                  <a:gd name="connsiteX1" fmla="*/ 266700 w 533400"/>
                  <a:gd name="connsiteY1" fmla="*/ 152400 h 152400"/>
                  <a:gd name="connsiteX2" fmla="*/ 0 w 533400"/>
                  <a:gd name="connsiteY2" fmla="*/ 76200 h 152400"/>
                  <a:gd name="connsiteX3" fmla="*/ 266700 w 533400"/>
                  <a:gd name="connsiteY3" fmla="*/ 0 h 152400"/>
                  <a:gd name="connsiteX4" fmla="*/ 533400 w 533400"/>
                  <a:gd name="connsiteY4" fmla="*/ 762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152400">
                    <a:moveTo>
                      <a:pt x="533400" y="76200"/>
                    </a:moveTo>
                    <a:cubicBezTo>
                      <a:pt x="533400" y="118284"/>
                      <a:pt x="413994" y="152400"/>
                      <a:pt x="266700" y="152400"/>
                    </a:cubicBezTo>
                    <a:cubicBezTo>
                      <a:pt x="119406" y="152400"/>
                      <a:pt x="0" y="118284"/>
                      <a:pt x="0" y="76200"/>
                    </a:cubicBezTo>
                    <a:cubicBezTo>
                      <a:pt x="0" y="34116"/>
                      <a:pt x="119406" y="0"/>
                      <a:pt x="266700" y="0"/>
                    </a:cubicBezTo>
                    <a:cubicBezTo>
                      <a:pt x="413994" y="0"/>
                      <a:pt x="533400" y="34116"/>
                      <a:pt x="533400" y="762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31" name="Freeform: Shape 30">
                <a:extLst>
                  <a:ext uri="{FF2B5EF4-FFF2-40B4-BE49-F238E27FC236}">
                    <a16:creationId xmlns:a16="http://schemas.microsoft.com/office/drawing/2014/main" id="{E0E5F877-CF5B-4029-9797-2AF76B2E65EE}"/>
                  </a:ext>
                </a:extLst>
              </p:cNvPr>
              <p:cNvSpPr/>
              <p:nvPr/>
            </p:nvSpPr>
            <p:spPr>
              <a:xfrm>
                <a:off x="4495791" y="4902001"/>
                <a:ext cx="533400" cy="228600"/>
              </a:xfrm>
              <a:custGeom>
                <a:avLst/>
                <a:gdLst>
                  <a:gd name="connsiteX0" fmla="*/ 457200 w 533400"/>
                  <a:gd name="connsiteY0" fmla="*/ 152400 h 228600"/>
                  <a:gd name="connsiteX1" fmla="*/ 438150 w 533400"/>
                  <a:gd name="connsiteY1" fmla="*/ 133350 h 228600"/>
                  <a:gd name="connsiteX2" fmla="*/ 457200 w 533400"/>
                  <a:gd name="connsiteY2" fmla="*/ 114300 h 228600"/>
                  <a:gd name="connsiteX3" fmla="*/ 476250 w 533400"/>
                  <a:gd name="connsiteY3" fmla="*/ 133350 h 228600"/>
                  <a:gd name="connsiteX4" fmla="*/ 457200 w 533400"/>
                  <a:gd name="connsiteY4" fmla="*/ 152400 h 228600"/>
                  <a:gd name="connsiteX5" fmla="*/ 266700 w 533400"/>
                  <a:gd name="connsiteY5" fmla="*/ 76200 h 228600"/>
                  <a:gd name="connsiteX6" fmla="*/ 0 w 533400"/>
                  <a:gd name="connsiteY6" fmla="*/ 0 h 228600"/>
                  <a:gd name="connsiteX7" fmla="*/ 0 w 533400"/>
                  <a:gd name="connsiteY7" fmla="*/ 152400 h 228600"/>
                  <a:gd name="connsiteX8" fmla="*/ 266700 w 533400"/>
                  <a:gd name="connsiteY8" fmla="*/ 228600 h 228600"/>
                  <a:gd name="connsiteX9" fmla="*/ 533400 w 533400"/>
                  <a:gd name="connsiteY9" fmla="*/ 152400 h 228600"/>
                  <a:gd name="connsiteX10" fmla="*/ 533400 w 533400"/>
                  <a:gd name="connsiteY10" fmla="*/ 0 h 228600"/>
                  <a:gd name="connsiteX11" fmla="*/ 266700 w 533400"/>
                  <a:gd name="connsiteY11" fmla="*/ 762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 h="228600">
                    <a:moveTo>
                      <a:pt x="457200" y="152400"/>
                    </a:moveTo>
                    <a:cubicBezTo>
                      <a:pt x="445770" y="152400"/>
                      <a:pt x="438150" y="144780"/>
                      <a:pt x="438150" y="133350"/>
                    </a:cubicBezTo>
                    <a:cubicBezTo>
                      <a:pt x="438150" y="121920"/>
                      <a:pt x="445770" y="114300"/>
                      <a:pt x="457200" y="114300"/>
                    </a:cubicBezTo>
                    <a:cubicBezTo>
                      <a:pt x="468630" y="114300"/>
                      <a:pt x="476250" y="121920"/>
                      <a:pt x="476250" y="133350"/>
                    </a:cubicBezTo>
                    <a:cubicBezTo>
                      <a:pt x="476250" y="144780"/>
                      <a:pt x="468630" y="152400"/>
                      <a:pt x="457200" y="152400"/>
                    </a:cubicBezTo>
                    <a:close/>
                    <a:moveTo>
                      <a:pt x="266700" y="76200"/>
                    </a:moveTo>
                    <a:cubicBezTo>
                      <a:pt x="120015" y="76200"/>
                      <a:pt x="0" y="41910"/>
                      <a:pt x="0" y="0"/>
                    </a:cubicBezTo>
                    <a:lnTo>
                      <a:pt x="0" y="152400"/>
                    </a:lnTo>
                    <a:cubicBezTo>
                      <a:pt x="0" y="194310"/>
                      <a:pt x="120015" y="228600"/>
                      <a:pt x="266700" y="228600"/>
                    </a:cubicBezTo>
                    <a:cubicBezTo>
                      <a:pt x="413385" y="228600"/>
                      <a:pt x="533400" y="194310"/>
                      <a:pt x="533400" y="152400"/>
                    </a:cubicBezTo>
                    <a:lnTo>
                      <a:pt x="533400" y="0"/>
                    </a:lnTo>
                    <a:cubicBezTo>
                      <a:pt x="533400" y="41910"/>
                      <a:pt x="413385" y="76200"/>
                      <a:pt x="266700" y="762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4097" name="Freeform: Shape 4096">
                <a:extLst>
                  <a:ext uri="{FF2B5EF4-FFF2-40B4-BE49-F238E27FC236}">
                    <a16:creationId xmlns:a16="http://schemas.microsoft.com/office/drawing/2014/main" id="{9FC0DED7-1B84-47D4-8013-474C31F660A7}"/>
                  </a:ext>
                </a:extLst>
              </p:cNvPr>
              <p:cNvSpPr/>
              <p:nvPr/>
            </p:nvSpPr>
            <p:spPr>
              <a:xfrm>
                <a:off x="4495791" y="5092501"/>
                <a:ext cx="533400" cy="228600"/>
              </a:xfrm>
              <a:custGeom>
                <a:avLst/>
                <a:gdLst>
                  <a:gd name="connsiteX0" fmla="*/ 457200 w 533400"/>
                  <a:gd name="connsiteY0" fmla="*/ 152400 h 228600"/>
                  <a:gd name="connsiteX1" fmla="*/ 438150 w 533400"/>
                  <a:gd name="connsiteY1" fmla="*/ 133350 h 228600"/>
                  <a:gd name="connsiteX2" fmla="*/ 457200 w 533400"/>
                  <a:gd name="connsiteY2" fmla="*/ 114300 h 228600"/>
                  <a:gd name="connsiteX3" fmla="*/ 476250 w 533400"/>
                  <a:gd name="connsiteY3" fmla="*/ 133350 h 228600"/>
                  <a:gd name="connsiteX4" fmla="*/ 457200 w 533400"/>
                  <a:gd name="connsiteY4" fmla="*/ 152400 h 228600"/>
                  <a:gd name="connsiteX5" fmla="*/ 266700 w 533400"/>
                  <a:gd name="connsiteY5" fmla="*/ 76200 h 228600"/>
                  <a:gd name="connsiteX6" fmla="*/ 0 w 533400"/>
                  <a:gd name="connsiteY6" fmla="*/ 0 h 228600"/>
                  <a:gd name="connsiteX7" fmla="*/ 0 w 533400"/>
                  <a:gd name="connsiteY7" fmla="*/ 152400 h 228600"/>
                  <a:gd name="connsiteX8" fmla="*/ 266700 w 533400"/>
                  <a:gd name="connsiteY8" fmla="*/ 228600 h 228600"/>
                  <a:gd name="connsiteX9" fmla="*/ 533400 w 533400"/>
                  <a:gd name="connsiteY9" fmla="*/ 152400 h 228600"/>
                  <a:gd name="connsiteX10" fmla="*/ 533400 w 533400"/>
                  <a:gd name="connsiteY10" fmla="*/ 0 h 228600"/>
                  <a:gd name="connsiteX11" fmla="*/ 266700 w 533400"/>
                  <a:gd name="connsiteY11" fmla="*/ 762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 h="228600">
                    <a:moveTo>
                      <a:pt x="457200" y="152400"/>
                    </a:moveTo>
                    <a:cubicBezTo>
                      <a:pt x="445770" y="152400"/>
                      <a:pt x="438150" y="144780"/>
                      <a:pt x="438150" y="133350"/>
                    </a:cubicBezTo>
                    <a:cubicBezTo>
                      <a:pt x="438150" y="121920"/>
                      <a:pt x="445770" y="114300"/>
                      <a:pt x="457200" y="114300"/>
                    </a:cubicBezTo>
                    <a:cubicBezTo>
                      <a:pt x="468630" y="114300"/>
                      <a:pt x="476250" y="121920"/>
                      <a:pt x="476250" y="133350"/>
                    </a:cubicBezTo>
                    <a:cubicBezTo>
                      <a:pt x="476250" y="144780"/>
                      <a:pt x="468630" y="152400"/>
                      <a:pt x="457200" y="152400"/>
                    </a:cubicBezTo>
                    <a:close/>
                    <a:moveTo>
                      <a:pt x="266700" y="76200"/>
                    </a:moveTo>
                    <a:cubicBezTo>
                      <a:pt x="120015" y="76200"/>
                      <a:pt x="0" y="41910"/>
                      <a:pt x="0" y="0"/>
                    </a:cubicBezTo>
                    <a:lnTo>
                      <a:pt x="0" y="152400"/>
                    </a:lnTo>
                    <a:cubicBezTo>
                      <a:pt x="0" y="194310"/>
                      <a:pt x="120015" y="228600"/>
                      <a:pt x="266700" y="228600"/>
                    </a:cubicBezTo>
                    <a:cubicBezTo>
                      <a:pt x="413385" y="228600"/>
                      <a:pt x="533400" y="194310"/>
                      <a:pt x="533400" y="152400"/>
                    </a:cubicBezTo>
                    <a:lnTo>
                      <a:pt x="533400" y="0"/>
                    </a:lnTo>
                    <a:cubicBezTo>
                      <a:pt x="533400" y="41910"/>
                      <a:pt x="413385" y="76200"/>
                      <a:pt x="266700" y="762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4098" name="Freeform: Shape 4097">
                <a:extLst>
                  <a:ext uri="{FF2B5EF4-FFF2-40B4-BE49-F238E27FC236}">
                    <a16:creationId xmlns:a16="http://schemas.microsoft.com/office/drawing/2014/main" id="{961CFE0D-197F-487E-A7E3-F0046BCD7759}"/>
                  </a:ext>
                </a:extLst>
              </p:cNvPr>
              <p:cNvSpPr/>
              <p:nvPr/>
            </p:nvSpPr>
            <p:spPr>
              <a:xfrm>
                <a:off x="4495791" y="5283001"/>
                <a:ext cx="533400" cy="228600"/>
              </a:xfrm>
              <a:custGeom>
                <a:avLst/>
                <a:gdLst>
                  <a:gd name="connsiteX0" fmla="*/ 457200 w 533400"/>
                  <a:gd name="connsiteY0" fmla="*/ 152400 h 228600"/>
                  <a:gd name="connsiteX1" fmla="*/ 438150 w 533400"/>
                  <a:gd name="connsiteY1" fmla="*/ 133350 h 228600"/>
                  <a:gd name="connsiteX2" fmla="*/ 457200 w 533400"/>
                  <a:gd name="connsiteY2" fmla="*/ 114300 h 228600"/>
                  <a:gd name="connsiteX3" fmla="*/ 476250 w 533400"/>
                  <a:gd name="connsiteY3" fmla="*/ 133350 h 228600"/>
                  <a:gd name="connsiteX4" fmla="*/ 457200 w 533400"/>
                  <a:gd name="connsiteY4" fmla="*/ 152400 h 228600"/>
                  <a:gd name="connsiteX5" fmla="*/ 266700 w 533400"/>
                  <a:gd name="connsiteY5" fmla="*/ 76200 h 228600"/>
                  <a:gd name="connsiteX6" fmla="*/ 0 w 533400"/>
                  <a:gd name="connsiteY6" fmla="*/ 0 h 228600"/>
                  <a:gd name="connsiteX7" fmla="*/ 0 w 533400"/>
                  <a:gd name="connsiteY7" fmla="*/ 152400 h 228600"/>
                  <a:gd name="connsiteX8" fmla="*/ 266700 w 533400"/>
                  <a:gd name="connsiteY8" fmla="*/ 228600 h 228600"/>
                  <a:gd name="connsiteX9" fmla="*/ 533400 w 533400"/>
                  <a:gd name="connsiteY9" fmla="*/ 152400 h 228600"/>
                  <a:gd name="connsiteX10" fmla="*/ 533400 w 533400"/>
                  <a:gd name="connsiteY10" fmla="*/ 0 h 228600"/>
                  <a:gd name="connsiteX11" fmla="*/ 266700 w 533400"/>
                  <a:gd name="connsiteY11" fmla="*/ 762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 h="228600">
                    <a:moveTo>
                      <a:pt x="457200" y="152400"/>
                    </a:moveTo>
                    <a:cubicBezTo>
                      <a:pt x="445770" y="152400"/>
                      <a:pt x="438150" y="144780"/>
                      <a:pt x="438150" y="133350"/>
                    </a:cubicBezTo>
                    <a:cubicBezTo>
                      <a:pt x="438150" y="121920"/>
                      <a:pt x="445770" y="114300"/>
                      <a:pt x="457200" y="114300"/>
                    </a:cubicBezTo>
                    <a:cubicBezTo>
                      <a:pt x="468630" y="114300"/>
                      <a:pt x="476250" y="121920"/>
                      <a:pt x="476250" y="133350"/>
                    </a:cubicBezTo>
                    <a:cubicBezTo>
                      <a:pt x="476250" y="144780"/>
                      <a:pt x="468630" y="152400"/>
                      <a:pt x="457200" y="152400"/>
                    </a:cubicBezTo>
                    <a:close/>
                    <a:moveTo>
                      <a:pt x="266700" y="76200"/>
                    </a:moveTo>
                    <a:cubicBezTo>
                      <a:pt x="120015" y="76200"/>
                      <a:pt x="0" y="41910"/>
                      <a:pt x="0" y="0"/>
                    </a:cubicBezTo>
                    <a:lnTo>
                      <a:pt x="0" y="152400"/>
                    </a:lnTo>
                    <a:cubicBezTo>
                      <a:pt x="0" y="194310"/>
                      <a:pt x="120015" y="228600"/>
                      <a:pt x="266700" y="228600"/>
                    </a:cubicBezTo>
                    <a:cubicBezTo>
                      <a:pt x="413385" y="228600"/>
                      <a:pt x="533400" y="194310"/>
                      <a:pt x="533400" y="152400"/>
                    </a:cubicBezTo>
                    <a:lnTo>
                      <a:pt x="533400" y="0"/>
                    </a:lnTo>
                    <a:cubicBezTo>
                      <a:pt x="533400" y="41910"/>
                      <a:pt x="413385" y="76200"/>
                      <a:pt x="266700" y="762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grpSp>
      </p:grpSp>
      <p:sp>
        <p:nvSpPr>
          <p:cNvPr id="37" name="TextBox 36">
            <a:extLst>
              <a:ext uri="{FF2B5EF4-FFF2-40B4-BE49-F238E27FC236}">
                <a16:creationId xmlns:a16="http://schemas.microsoft.com/office/drawing/2014/main" id="{1DA45FCA-CD5E-4EFD-AE99-A8C4F9B62E25}"/>
              </a:ext>
            </a:extLst>
          </p:cNvPr>
          <p:cNvSpPr txBox="1"/>
          <p:nvPr/>
        </p:nvSpPr>
        <p:spPr>
          <a:xfrm>
            <a:off x="133757" y="5265662"/>
            <a:ext cx="2006361" cy="954107"/>
          </a:xfrm>
          <a:prstGeom prst="rect">
            <a:avLst/>
          </a:prstGeom>
          <a:noFill/>
        </p:spPr>
        <p:txBody>
          <a:bodyPr wrap="square">
            <a:spAutoFit/>
          </a:bodyPr>
          <a:lstStyle/>
          <a:p>
            <a:r>
              <a:rPr lang="en-US" sz="1400" dirty="0">
                <a:latin typeface="Helvetica Neue" panose="02000503000000020004"/>
              </a:rPr>
              <a:t>allows users to focus their time and efforts on ‘hot leads’ or interested prospects</a:t>
            </a:r>
          </a:p>
        </p:txBody>
      </p:sp>
      <p:pic>
        <p:nvPicPr>
          <p:cNvPr id="6146" name="Picture 2">
            <a:extLst>
              <a:ext uri="{FF2B5EF4-FFF2-40B4-BE49-F238E27FC236}">
                <a16:creationId xmlns:a16="http://schemas.microsoft.com/office/drawing/2014/main" id="{0BC76D53-D233-4850-9DA4-050F9CAB3B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26144" y="4399338"/>
            <a:ext cx="885538" cy="731531"/>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A040E79C-0163-4180-B0C4-2570123CE835}"/>
              </a:ext>
            </a:extLst>
          </p:cNvPr>
          <p:cNvSpPr txBox="1"/>
          <p:nvPr/>
        </p:nvSpPr>
        <p:spPr>
          <a:xfrm>
            <a:off x="2600729" y="5248960"/>
            <a:ext cx="2457797" cy="954107"/>
          </a:xfrm>
          <a:prstGeom prst="rect">
            <a:avLst/>
          </a:prstGeom>
          <a:noFill/>
        </p:spPr>
        <p:txBody>
          <a:bodyPr wrap="square">
            <a:spAutoFit/>
          </a:bodyPr>
          <a:lstStyle/>
          <a:p>
            <a:r>
              <a:rPr lang="en-US" sz="1400" dirty="0">
                <a:latin typeface="Helvetica Neue" panose="02000503000000020004"/>
              </a:rPr>
              <a:t>users create their hot lead lists by using familiar, </a:t>
            </a:r>
            <a:r>
              <a:rPr lang="en-US" sz="1400" b="1" dirty="0">
                <a:latin typeface="Helvetica Neue" panose="02000503000000020004"/>
              </a:rPr>
              <a:t>intuitive ‘swipe left/swipe right’ on-screen navigation</a:t>
            </a:r>
          </a:p>
        </p:txBody>
      </p:sp>
      <p:sp>
        <p:nvSpPr>
          <p:cNvPr id="36" name="TextBox 35">
            <a:extLst>
              <a:ext uri="{FF2B5EF4-FFF2-40B4-BE49-F238E27FC236}">
                <a16:creationId xmlns:a16="http://schemas.microsoft.com/office/drawing/2014/main" id="{2462F4A9-47A6-49A2-B3BC-7331B29218C7}"/>
              </a:ext>
            </a:extLst>
          </p:cNvPr>
          <p:cNvSpPr txBox="1"/>
          <p:nvPr/>
        </p:nvSpPr>
        <p:spPr>
          <a:xfrm>
            <a:off x="5370562" y="5276376"/>
            <a:ext cx="1775321" cy="738664"/>
          </a:xfrm>
          <a:prstGeom prst="rect">
            <a:avLst/>
          </a:prstGeom>
          <a:noFill/>
        </p:spPr>
        <p:txBody>
          <a:bodyPr wrap="square">
            <a:spAutoFit/>
          </a:bodyPr>
          <a:lstStyle/>
          <a:p>
            <a:r>
              <a:rPr lang="en-US" sz="1400" dirty="0">
                <a:latin typeface="Helvetica Neue" panose="02000503000000020004"/>
              </a:rPr>
              <a:t>increases or more in sales conversion rates*</a:t>
            </a:r>
          </a:p>
        </p:txBody>
      </p:sp>
      <p:grpSp>
        <p:nvGrpSpPr>
          <p:cNvPr id="40" name="Group 39">
            <a:extLst>
              <a:ext uri="{FF2B5EF4-FFF2-40B4-BE49-F238E27FC236}">
                <a16:creationId xmlns:a16="http://schemas.microsoft.com/office/drawing/2014/main" id="{796588DA-D5C6-442C-999B-0116536BCC5A}"/>
              </a:ext>
            </a:extLst>
          </p:cNvPr>
          <p:cNvGrpSpPr/>
          <p:nvPr/>
        </p:nvGrpSpPr>
        <p:grpSpPr>
          <a:xfrm>
            <a:off x="945654" y="170230"/>
            <a:ext cx="1801368" cy="1033272"/>
            <a:chOff x="9035113" y="1320442"/>
            <a:chExt cx="1578545" cy="902857"/>
          </a:xfrm>
        </p:grpSpPr>
        <p:sp>
          <p:nvSpPr>
            <p:cNvPr id="41" name="Freeform: Shape 40">
              <a:extLst>
                <a:ext uri="{FF2B5EF4-FFF2-40B4-BE49-F238E27FC236}">
                  <a16:creationId xmlns:a16="http://schemas.microsoft.com/office/drawing/2014/main" id="{840F806B-038F-4021-9745-2E81A02B1D27}"/>
                </a:ext>
              </a:extLst>
            </p:cNvPr>
            <p:cNvSpPr/>
            <p:nvPr/>
          </p:nvSpPr>
          <p:spPr>
            <a:xfrm>
              <a:off x="9357176" y="1921547"/>
              <a:ext cx="934417" cy="301752"/>
            </a:xfrm>
            <a:custGeom>
              <a:avLst/>
              <a:gdLst/>
              <a:ahLst/>
              <a:cxnLst/>
              <a:rect l="l" t="t" r="r" b="b"/>
              <a:pathLst>
                <a:path w="934417" h="319459">
                  <a:moveTo>
                    <a:pt x="359568" y="66749"/>
                  </a:moveTo>
                  <a:lnTo>
                    <a:pt x="359568" y="142651"/>
                  </a:lnTo>
                  <a:lnTo>
                    <a:pt x="374355" y="142651"/>
                  </a:lnTo>
                  <a:cubicBezTo>
                    <a:pt x="391084" y="142651"/>
                    <a:pt x="403108" y="139164"/>
                    <a:pt x="410426" y="132190"/>
                  </a:cubicBezTo>
                  <a:cubicBezTo>
                    <a:pt x="418341" y="124621"/>
                    <a:pt x="422299" y="115420"/>
                    <a:pt x="422299" y="104588"/>
                  </a:cubicBezTo>
                  <a:cubicBezTo>
                    <a:pt x="422299" y="93757"/>
                    <a:pt x="418341" y="84630"/>
                    <a:pt x="410426" y="77210"/>
                  </a:cubicBezTo>
                  <a:cubicBezTo>
                    <a:pt x="402956" y="70236"/>
                    <a:pt x="390933" y="66749"/>
                    <a:pt x="374355" y="66749"/>
                  </a:cubicBezTo>
                  <a:close/>
                  <a:moveTo>
                    <a:pt x="604242" y="6474"/>
                  </a:moveTo>
                  <a:lnTo>
                    <a:pt x="682600" y="6474"/>
                  </a:lnTo>
                  <a:lnTo>
                    <a:pt x="744222" y="168994"/>
                  </a:lnTo>
                  <a:lnTo>
                    <a:pt x="809401" y="6474"/>
                  </a:lnTo>
                  <a:lnTo>
                    <a:pt x="888429" y="6474"/>
                  </a:lnTo>
                  <a:lnTo>
                    <a:pt x="934417" y="311199"/>
                  </a:lnTo>
                  <a:lnTo>
                    <a:pt x="855166" y="311199"/>
                  </a:lnTo>
                  <a:lnTo>
                    <a:pt x="832639" y="135731"/>
                  </a:lnTo>
                  <a:lnTo>
                    <a:pt x="759043" y="311199"/>
                  </a:lnTo>
                  <a:lnTo>
                    <a:pt x="727597" y="311199"/>
                  </a:lnTo>
                  <a:lnTo>
                    <a:pt x="657349" y="135731"/>
                  </a:lnTo>
                  <a:lnTo>
                    <a:pt x="631477" y="311199"/>
                  </a:lnTo>
                  <a:lnTo>
                    <a:pt x="552450" y="311199"/>
                  </a:lnTo>
                  <a:close/>
                  <a:moveTo>
                    <a:pt x="280317" y="6474"/>
                  </a:moveTo>
                  <a:lnTo>
                    <a:pt x="403547" y="6474"/>
                  </a:lnTo>
                  <a:cubicBezTo>
                    <a:pt x="439563" y="6474"/>
                    <a:pt x="466204" y="17264"/>
                    <a:pt x="483468" y="38844"/>
                  </a:cubicBezTo>
                  <a:cubicBezTo>
                    <a:pt x="497458" y="56257"/>
                    <a:pt x="504453" y="76720"/>
                    <a:pt x="504453" y="100235"/>
                  </a:cubicBezTo>
                  <a:cubicBezTo>
                    <a:pt x="504453" y="127173"/>
                    <a:pt x="496416" y="148679"/>
                    <a:pt x="480342" y="164752"/>
                  </a:cubicBezTo>
                  <a:cubicBezTo>
                    <a:pt x="470073" y="175021"/>
                    <a:pt x="455935" y="182165"/>
                    <a:pt x="437926" y="186184"/>
                  </a:cubicBezTo>
                  <a:lnTo>
                    <a:pt x="533697" y="311199"/>
                  </a:lnTo>
                  <a:lnTo>
                    <a:pt x="435247" y="311199"/>
                  </a:lnTo>
                  <a:lnTo>
                    <a:pt x="359568" y="194220"/>
                  </a:lnTo>
                  <a:lnTo>
                    <a:pt x="359568" y="311199"/>
                  </a:lnTo>
                  <a:lnTo>
                    <a:pt x="280317" y="311199"/>
                  </a:lnTo>
                  <a:close/>
                  <a:moveTo>
                    <a:pt x="161850" y="0"/>
                  </a:moveTo>
                  <a:cubicBezTo>
                    <a:pt x="182984" y="0"/>
                    <a:pt x="206722" y="5134"/>
                    <a:pt x="233064" y="15403"/>
                  </a:cubicBezTo>
                  <a:lnTo>
                    <a:pt x="233064" y="110281"/>
                  </a:lnTo>
                  <a:cubicBezTo>
                    <a:pt x="225611" y="101142"/>
                    <a:pt x="218010" y="94250"/>
                    <a:pt x="210259" y="89603"/>
                  </a:cubicBezTo>
                  <a:cubicBezTo>
                    <a:pt x="196099" y="81064"/>
                    <a:pt x="180897" y="76795"/>
                    <a:pt x="164651" y="76795"/>
                  </a:cubicBezTo>
                  <a:cubicBezTo>
                    <a:pt x="144083" y="76795"/>
                    <a:pt x="126196" y="82987"/>
                    <a:pt x="110993" y="95373"/>
                  </a:cubicBezTo>
                  <a:cubicBezTo>
                    <a:pt x="91766" y="111042"/>
                    <a:pt x="82153" y="132531"/>
                    <a:pt x="82153" y="159841"/>
                  </a:cubicBezTo>
                  <a:cubicBezTo>
                    <a:pt x="82153" y="187002"/>
                    <a:pt x="91766" y="208417"/>
                    <a:pt x="110993" y="224086"/>
                  </a:cubicBezTo>
                  <a:cubicBezTo>
                    <a:pt x="126196" y="236471"/>
                    <a:pt x="144083" y="242664"/>
                    <a:pt x="164651" y="242664"/>
                  </a:cubicBezTo>
                  <a:cubicBezTo>
                    <a:pt x="180897" y="242664"/>
                    <a:pt x="196099" y="238394"/>
                    <a:pt x="210259" y="229855"/>
                  </a:cubicBezTo>
                  <a:cubicBezTo>
                    <a:pt x="217861" y="225360"/>
                    <a:pt x="225463" y="218468"/>
                    <a:pt x="233064" y="209177"/>
                  </a:cubicBezTo>
                  <a:lnTo>
                    <a:pt x="233064" y="304055"/>
                  </a:lnTo>
                  <a:cubicBezTo>
                    <a:pt x="207168" y="314325"/>
                    <a:pt x="183207" y="319459"/>
                    <a:pt x="161180" y="319459"/>
                  </a:cubicBezTo>
                  <a:cubicBezTo>
                    <a:pt x="122783" y="319459"/>
                    <a:pt x="88403" y="307181"/>
                    <a:pt x="58042" y="282624"/>
                  </a:cubicBezTo>
                  <a:cubicBezTo>
                    <a:pt x="19347" y="251221"/>
                    <a:pt x="0" y="210294"/>
                    <a:pt x="0" y="159841"/>
                  </a:cubicBezTo>
                  <a:cubicBezTo>
                    <a:pt x="0" y="109239"/>
                    <a:pt x="19347" y="68237"/>
                    <a:pt x="58042" y="36834"/>
                  </a:cubicBezTo>
                  <a:cubicBezTo>
                    <a:pt x="88403" y="12278"/>
                    <a:pt x="123006" y="0"/>
                    <a:pt x="161850" y="0"/>
                  </a:cubicBezTo>
                  <a:close/>
                </a:path>
              </a:pathLst>
            </a:cu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Helvetica Neue" panose="02000503000000020004"/>
              </a:endParaRPr>
            </a:p>
          </p:txBody>
        </p:sp>
        <p:pic>
          <p:nvPicPr>
            <p:cNvPr id="42" name="Content Placeholder 6">
              <a:extLst>
                <a:ext uri="{FF2B5EF4-FFF2-40B4-BE49-F238E27FC236}">
                  <a16:creationId xmlns:a16="http://schemas.microsoft.com/office/drawing/2014/main" id="{87BCAA7A-B4CA-43AB-A1B4-1F095CF718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35113" y="1320442"/>
              <a:ext cx="1578545" cy="529277"/>
            </a:xfrm>
            <a:prstGeom prst="rect">
              <a:avLst/>
            </a:prstGeom>
          </p:spPr>
        </p:pic>
      </p:grpSp>
      <p:grpSp>
        <p:nvGrpSpPr>
          <p:cNvPr id="39" name="Group 38">
            <a:extLst>
              <a:ext uri="{FF2B5EF4-FFF2-40B4-BE49-F238E27FC236}">
                <a16:creationId xmlns:a16="http://schemas.microsoft.com/office/drawing/2014/main" id="{3F9A1CB0-AF8D-4065-9006-9CAA3A07FE77}"/>
              </a:ext>
            </a:extLst>
          </p:cNvPr>
          <p:cNvGrpSpPr/>
          <p:nvPr/>
        </p:nvGrpSpPr>
        <p:grpSpPr>
          <a:xfrm>
            <a:off x="722811" y="2576581"/>
            <a:ext cx="613496" cy="464668"/>
            <a:chOff x="12920080" y="4879724"/>
            <a:chExt cx="4876838" cy="3693766"/>
          </a:xfrm>
        </p:grpSpPr>
        <p:sp>
          <p:nvSpPr>
            <p:cNvPr id="34" name="Freeform: Shape 33">
              <a:extLst>
                <a:ext uri="{FF2B5EF4-FFF2-40B4-BE49-F238E27FC236}">
                  <a16:creationId xmlns:a16="http://schemas.microsoft.com/office/drawing/2014/main" id="{F8EE4315-03E3-4CE3-B3DC-A9E10E490056}"/>
                </a:ext>
              </a:extLst>
            </p:cNvPr>
            <p:cNvSpPr/>
            <p:nvPr/>
          </p:nvSpPr>
          <p:spPr>
            <a:xfrm>
              <a:off x="14738832" y="5894360"/>
              <a:ext cx="1473252" cy="1565190"/>
            </a:xfrm>
            <a:custGeom>
              <a:avLst/>
              <a:gdLst>
                <a:gd name="connsiteX0" fmla="*/ 1370305 w 1473252"/>
                <a:gd name="connsiteY0" fmla="*/ 614062 h 1565190"/>
                <a:gd name="connsiteX1" fmla="*/ 292894 w 1473252"/>
                <a:gd name="connsiteY1" fmla="*/ 24560 h 1565190"/>
                <a:gd name="connsiteX2" fmla="*/ 97003 w 1473252"/>
                <a:gd name="connsiteY2" fmla="*/ 27903 h 1565190"/>
                <a:gd name="connsiteX3" fmla="*/ 0 w 1473252"/>
                <a:gd name="connsiteY3" fmla="*/ 198163 h 1565190"/>
                <a:gd name="connsiteX4" fmla="*/ 0 w 1473252"/>
                <a:gd name="connsiteY4" fmla="*/ 1367061 h 1565190"/>
                <a:gd name="connsiteX5" fmla="*/ 96374 w 1473252"/>
                <a:gd name="connsiteY5" fmla="*/ 1536911 h 1565190"/>
                <a:gd name="connsiteX6" fmla="*/ 197834 w 1473252"/>
                <a:gd name="connsiteY6" fmla="*/ 1565191 h 1565190"/>
                <a:gd name="connsiteX7" fmla="*/ 291636 w 1473252"/>
                <a:gd name="connsiteY7" fmla="*/ 1541340 h 1565190"/>
                <a:gd name="connsiteX8" fmla="*/ 1369076 w 1473252"/>
                <a:gd name="connsiteY8" fmla="*/ 961992 h 1565190"/>
                <a:gd name="connsiteX9" fmla="*/ 1473251 w 1473252"/>
                <a:gd name="connsiteY9" fmla="*/ 788418 h 1565190"/>
                <a:gd name="connsiteX10" fmla="*/ 1370305 w 1473252"/>
                <a:gd name="connsiteY10" fmla="*/ 614062 h 1565190"/>
                <a:gd name="connsiteX11" fmla="*/ 285788 w 1473252"/>
                <a:gd name="connsiteY11" fmla="*/ 1220014 h 1565190"/>
                <a:gd name="connsiteX12" fmla="*/ 285788 w 1473252"/>
                <a:gd name="connsiteY12" fmla="*/ 346400 h 1565190"/>
                <a:gd name="connsiteX13" fmla="*/ 1091022 w 1473252"/>
                <a:gd name="connsiteY13" fmla="*/ 786998 h 156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3252" h="1565190">
                  <a:moveTo>
                    <a:pt x="1370305" y="614062"/>
                  </a:moveTo>
                  <a:lnTo>
                    <a:pt x="292894" y="24560"/>
                  </a:lnTo>
                  <a:cubicBezTo>
                    <a:pt x="230943" y="-9339"/>
                    <a:pt x="157724" y="-8072"/>
                    <a:pt x="97003" y="27903"/>
                  </a:cubicBezTo>
                  <a:cubicBezTo>
                    <a:pt x="36243" y="63917"/>
                    <a:pt x="0" y="127544"/>
                    <a:pt x="0" y="198163"/>
                  </a:cubicBezTo>
                  <a:lnTo>
                    <a:pt x="0" y="1367061"/>
                  </a:lnTo>
                  <a:cubicBezTo>
                    <a:pt x="0" y="1437346"/>
                    <a:pt x="36024" y="1500859"/>
                    <a:pt x="96374" y="1536911"/>
                  </a:cubicBezTo>
                  <a:cubicBezTo>
                    <a:pt x="127883" y="1555733"/>
                    <a:pt x="162820" y="1565191"/>
                    <a:pt x="197834" y="1565191"/>
                  </a:cubicBezTo>
                  <a:cubicBezTo>
                    <a:pt x="229905" y="1565191"/>
                    <a:pt x="262052" y="1557266"/>
                    <a:pt x="291636" y="1541340"/>
                  </a:cubicBezTo>
                  <a:lnTo>
                    <a:pt x="1369076" y="961992"/>
                  </a:lnTo>
                  <a:cubicBezTo>
                    <a:pt x="1433036" y="927568"/>
                    <a:pt x="1472956" y="861084"/>
                    <a:pt x="1473251" y="788418"/>
                  </a:cubicBezTo>
                  <a:cubicBezTo>
                    <a:pt x="1473517" y="715751"/>
                    <a:pt x="1434074" y="648962"/>
                    <a:pt x="1370305" y="614062"/>
                  </a:cubicBezTo>
                  <a:close/>
                  <a:moveTo>
                    <a:pt x="285788" y="1220014"/>
                  </a:moveTo>
                  <a:lnTo>
                    <a:pt x="285788" y="346400"/>
                  </a:lnTo>
                  <a:lnTo>
                    <a:pt x="1091022" y="786998"/>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38" name="Freeform: Shape 37">
              <a:extLst>
                <a:ext uri="{FF2B5EF4-FFF2-40B4-BE49-F238E27FC236}">
                  <a16:creationId xmlns:a16="http://schemas.microsoft.com/office/drawing/2014/main" id="{98A59CC3-4E11-4A09-A208-43006ABF0BAF}"/>
                </a:ext>
              </a:extLst>
            </p:cNvPr>
            <p:cNvSpPr/>
            <p:nvPr/>
          </p:nvSpPr>
          <p:spPr>
            <a:xfrm>
              <a:off x="12920080" y="4879724"/>
              <a:ext cx="4876838" cy="3693766"/>
            </a:xfrm>
            <a:custGeom>
              <a:avLst/>
              <a:gdLst>
                <a:gd name="connsiteX0" fmla="*/ 4840929 w 4876838"/>
                <a:gd name="connsiteY0" fmla="*/ 871798 h 3693766"/>
                <a:gd name="connsiteX1" fmla="*/ 4840710 w 4876838"/>
                <a:gd name="connsiteY1" fmla="*/ 869566 h 3693766"/>
                <a:gd name="connsiteX2" fmla="*/ 4625731 w 4876838"/>
                <a:gd name="connsiteY2" fmla="*/ 303572 h 3693766"/>
                <a:gd name="connsiteX3" fmla="*/ 4100141 w 4876838"/>
                <a:gd name="connsiteY3" fmla="*/ 57150 h 3693766"/>
                <a:gd name="connsiteX4" fmla="*/ 4075919 w 4876838"/>
                <a:gd name="connsiteY4" fmla="*/ 54248 h 3693766"/>
                <a:gd name="connsiteX5" fmla="*/ 4067394 w 4876838"/>
                <a:gd name="connsiteY5" fmla="*/ 53355 h 3693766"/>
                <a:gd name="connsiteX6" fmla="*/ 2439257 w 4876838"/>
                <a:gd name="connsiteY6" fmla="*/ 37 h 3693766"/>
                <a:gd name="connsiteX7" fmla="*/ 2438400 w 4876838"/>
                <a:gd name="connsiteY7" fmla="*/ 0 h 3693766"/>
                <a:gd name="connsiteX8" fmla="*/ 2437543 w 4876838"/>
                <a:gd name="connsiteY8" fmla="*/ 37 h 3693766"/>
                <a:gd name="connsiteX9" fmla="*/ 803598 w 4876838"/>
                <a:gd name="connsiteY9" fmla="*/ 53355 h 3693766"/>
                <a:gd name="connsiteX10" fmla="*/ 795002 w 4876838"/>
                <a:gd name="connsiteY10" fmla="*/ 54248 h 3693766"/>
                <a:gd name="connsiteX11" fmla="*/ 772157 w 4876838"/>
                <a:gd name="connsiteY11" fmla="*/ 57001 h 3693766"/>
                <a:gd name="connsiteX12" fmla="*/ 249622 w 4876838"/>
                <a:gd name="connsiteY12" fmla="*/ 311051 h 3693766"/>
                <a:gd name="connsiteX13" fmla="*/ 36426 w 4876838"/>
                <a:gd name="connsiteY13" fmla="*/ 866812 h 3693766"/>
                <a:gd name="connsiteX14" fmla="*/ 35868 w 4876838"/>
                <a:gd name="connsiteY14" fmla="*/ 871798 h 3693766"/>
                <a:gd name="connsiteX15" fmla="*/ 0 w 4876838"/>
                <a:gd name="connsiteY15" fmla="*/ 1667361 h 3693766"/>
                <a:gd name="connsiteX16" fmla="*/ 0 w 4876838"/>
                <a:gd name="connsiteY16" fmla="*/ 2032283 h 3693766"/>
                <a:gd name="connsiteX17" fmla="*/ 35868 w 4876838"/>
                <a:gd name="connsiteY17" fmla="*/ 2827887 h 3693766"/>
                <a:gd name="connsiteX18" fmla="*/ 36128 w 4876838"/>
                <a:gd name="connsiteY18" fmla="*/ 2830335 h 3693766"/>
                <a:gd name="connsiteX19" fmla="*/ 250291 w 4876838"/>
                <a:gd name="connsiteY19" fmla="*/ 3389376 h 3693766"/>
                <a:gd name="connsiteX20" fmla="*/ 793477 w 4876838"/>
                <a:gd name="connsiteY20" fmla="*/ 3632340 h 3693766"/>
                <a:gd name="connsiteX21" fmla="*/ 842032 w 4876838"/>
                <a:gd name="connsiteY21" fmla="*/ 3638588 h 3693766"/>
                <a:gd name="connsiteX22" fmla="*/ 853306 w 4876838"/>
                <a:gd name="connsiteY22" fmla="*/ 3640150 h 3693766"/>
                <a:gd name="connsiteX23" fmla="*/ 2442191 w 4876838"/>
                <a:gd name="connsiteY23" fmla="*/ 3693728 h 3693766"/>
                <a:gd name="connsiteX24" fmla="*/ 2443686 w 4876838"/>
                <a:gd name="connsiteY24" fmla="*/ 3693767 h 3693766"/>
                <a:gd name="connsiteX25" fmla="*/ 2445172 w 4876838"/>
                <a:gd name="connsiteY25" fmla="*/ 3693728 h 3693766"/>
                <a:gd name="connsiteX26" fmla="*/ 4073281 w 4876838"/>
                <a:gd name="connsiteY26" fmla="*/ 3640408 h 3693766"/>
                <a:gd name="connsiteX27" fmla="*/ 4081796 w 4876838"/>
                <a:gd name="connsiteY27" fmla="*/ 3639522 h 3693766"/>
                <a:gd name="connsiteX28" fmla="*/ 4109142 w 4876838"/>
                <a:gd name="connsiteY28" fmla="*/ 3636426 h 3693766"/>
                <a:gd name="connsiteX29" fmla="*/ 4627179 w 4876838"/>
                <a:gd name="connsiteY29" fmla="*/ 3388595 h 3693766"/>
                <a:gd name="connsiteX30" fmla="*/ 4840377 w 4876838"/>
                <a:gd name="connsiteY30" fmla="*/ 2832830 h 3693766"/>
                <a:gd name="connsiteX31" fmla="*/ 4840929 w 4876838"/>
                <a:gd name="connsiteY31" fmla="*/ 2827849 h 3693766"/>
                <a:gd name="connsiteX32" fmla="*/ 4876839 w 4876838"/>
                <a:gd name="connsiteY32" fmla="*/ 2032283 h 3693766"/>
                <a:gd name="connsiteX33" fmla="*/ 4876839 w 4876838"/>
                <a:gd name="connsiteY33" fmla="*/ 1667361 h 3693766"/>
                <a:gd name="connsiteX34" fmla="*/ 4840929 w 4876838"/>
                <a:gd name="connsiteY34" fmla="*/ 871798 h 3693766"/>
                <a:gd name="connsiteX35" fmla="*/ 4591012 w 4876838"/>
                <a:gd name="connsiteY35" fmla="*/ 2032283 h 3693766"/>
                <a:gd name="connsiteX36" fmla="*/ 4556484 w 4876838"/>
                <a:gd name="connsiteY36" fmla="*/ 2799864 h 3693766"/>
                <a:gd name="connsiteX37" fmla="*/ 4416286 w 4876838"/>
                <a:gd name="connsiteY37" fmla="*/ 3195752 h 3693766"/>
                <a:gd name="connsiteX38" fmla="*/ 4079005 w 4876838"/>
                <a:gd name="connsiteY38" fmla="*/ 3352238 h 3693766"/>
                <a:gd name="connsiteX39" fmla="*/ 4048573 w 4876838"/>
                <a:gd name="connsiteY39" fmla="*/ 3355667 h 3693766"/>
                <a:gd name="connsiteX40" fmla="*/ 2444915 w 4876838"/>
                <a:gd name="connsiteY40" fmla="*/ 3407940 h 3693766"/>
                <a:gd name="connsiteX41" fmla="*/ 885528 w 4876838"/>
                <a:gd name="connsiteY41" fmla="*/ 3356115 h 3693766"/>
                <a:gd name="connsiteX42" fmla="*/ 825997 w 4876838"/>
                <a:gd name="connsiteY42" fmla="*/ 3348409 h 3693766"/>
                <a:gd name="connsiteX43" fmla="*/ 460512 w 4876838"/>
                <a:gd name="connsiteY43" fmla="*/ 3195752 h 3693766"/>
                <a:gd name="connsiteX44" fmla="*/ 457870 w 4876838"/>
                <a:gd name="connsiteY44" fmla="*/ 3192923 h 3693766"/>
                <a:gd name="connsiteX45" fmla="*/ 320427 w 4876838"/>
                <a:gd name="connsiteY45" fmla="*/ 2800979 h 3693766"/>
                <a:gd name="connsiteX46" fmla="*/ 285787 w 4876838"/>
                <a:gd name="connsiteY46" fmla="*/ 2032283 h 3693766"/>
                <a:gd name="connsiteX47" fmla="*/ 285787 w 4876838"/>
                <a:gd name="connsiteY47" fmla="*/ 1667361 h 3693766"/>
                <a:gd name="connsiteX48" fmla="*/ 320315 w 4876838"/>
                <a:gd name="connsiteY48" fmla="*/ 899890 h 3693766"/>
                <a:gd name="connsiteX49" fmla="*/ 460512 w 4876838"/>
                <a:gd name="connsiteY49" fmla="*/ 503894 h 3693766"/>
                <a:gd name="connsiteX50" fmla="*/ 804937 w 4876838"/>
                <a:gd name="connsiteY50" fmla="*/ 340891 h 3693766"/>
                <a:gd name="connsiteX51" fmla="*/ 828228 w 4876838"/>
                <a:gd name="connsiteY51" fmla="*/ 338100 h 3693766"/>
                <a:gd name="connsiteX52" fmla="*/ 2438400 w 4876838"/>
                <a:gd name="connsiteY52" fmla="*/ 285787 h 3693766"/>
                <a:gd name="connsiteX53" fmla="*/ 4042620 w 4876838"/>
                <a:gd name="connsiteY53" fmla="*/ 338100 h 3693766"/>
                <a:gd name="connsiteX54" fmla="*/ 4067775 w 4876838"/>
                <a:gd name="connsiteY54" fmla="*/ 341077 h 3693766"/>
                <a:gd name="connsiteX55" fmla="*/ 4417781 w 4876838"/>
                <a:gd name="connsiteY55" fmla="*/ 499616 h 3693766"/>
                <a:gd name="connsiteX56" fmla="*/ 4418933 w 4876838"/>
                <a:gd name="connsiteY56" fmla="*/ 500844 h 3693766"/>
                <a:gd name="connsiteX57" fmla="*/ 4556370 w 4876838"/>
                <a:gd name="connsiteY57" fmla="*/ 898512 h 3693766"/>
                <a:gd name="connsiteX58" fmla="*/ 4591012 w 4876838"/>
                <a:gd name="connsiteY58" fmla="*/ 1667361 h 36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76838" h="3693766">
                  <a:moveTo>
                    <a:pt x="4840929" y="871798"/>
                  </a:moveTo>
                  <a:lnTo>
                    <a:pt x="4840710" y="869566"/>
                  </a:lnTo>
                  <a:cubicBezTo>
                    <a:pt x="4836576" y="830312"/>
                    <a:pt x="4795466" y="481161"/>
                    <a:pt x="4625731" y="303572"/>
                  </a:cubicBezTo>
                  <a:cubicBezTo>
                    <a:pt x="4429535" y="94692"/>
                    <a:pt x="4207107" y="69317"/>
                    <a:pt x="4100141" y="57150"/>
                  </a:cubicBezTo>
                  <a:cubicBezTo>
                    <a:pt x="4091283" y="56145"/>
                    <a:pt x="4083177" y="55215"/>
                    <a:pt x="4075919" y="54248"/>
                  </a:cubicBezTo>
                  <a:lnTo>
                    <a:pt x="4067394" y="53355"/>
                  </a:lnTo>
                  <a:cubicBezTo>
                    <a:pt x="3422676" y="6474"/>
                    <a:pt x="2449002" y="74"/>
                    <a:pt x="2439257" y="37"/>
                  </a:cubicBezTo>
                  <a:lnTo>
                    <a:pt x="2438400" y="0"/>
                  </a:lnTo>
                  <a:lnTo>
                    <a:pt x="2437543" y="37"/>
                  </a:lnTo>
                  <a:cubicBezTo>
                    <a:pt x="2427799" y="74"/>
                    <a:pt x="1454125" y="6474"/>
                    <a:pt x="803598" y="53355"/>
                  </a:cubicBezTo>
                  <a:lnTo>
                    <a:pt x="795002" y="54248"/>
                  </a:lnTo>
                  <a:cubicBezTo>
                    <a:pt x="788082" y="55178"/>
                    <a:pt x="780455" y="56034"/>
                    <a:pt x="772157" y="57001"/>
                  </a:cubicBezTo>
                  <a:cubicBezTo>
                    <a:pt x="666415" y="69205"/>
                    <a:pt x="446373" y="94617"/>
                    <a:pt x="249622" y="311051"/>
                  </a:cubicBezTo>
                  <a:cubicBezTo>
                    <a:pt x="87957" y="486743"/>
                    <a:pt x="41225" y="828415"/>
                    <a:pt x="36426" y="866812"/>
                  </a:cubicBezTo>
                  <a:lnTo>
                    <a:pt x="35868" y="871798"/>
                  </a:lnTo>
                  <a:cubicBezTo>
                    <a:pt x="34416" y="888132"/>
                    <a:pt x="0" y="1276979"/>
                    <a:pt x="0" y="1667361"/>
                  </a:cubicBezTo>
                  <a:lnTo>
                    <a:pt x="0" y="2032283"/>
                  </a:lnTo>
                  <a:cubicBezTo>
                    <a:pt x="0" y="2422665"/>
                    <a:pt x="34416" y="2811513"/>
                    <a:pt x="35868" y="2827887"/>
                  </a:cubicBezTo>
                  <a:lnTo>
                    <a:pt x="36128" y="2830335"/>
                  </a:lnTo>
                  <a:cubicBezTo>
                    <a:pt x="40258" y="2868959"/>
                    <a:pt x="81335" y="3211716"/>
                    <a:pt x="250291" y="3389376"/>
                  </a:cubicBezTo>
                  <a:cubicBezTo>
                    <a:pt x="434764" y="3591259"/>
                    <a:pt x="668015" y="3617976"/>
                    <a:pt x="793477" y="3632340"/>
                  </a:cubicBezTo>
                  <a:cubicBezTo>
                    <a:pt x="813308" y="3634607"/>
                    <a:pt x="830387" y="3636540"/>
                    <a:pt x="842032" y="3638588"/>
                  </a:cubicBezTo>
                  <a:lnTo>
                    <a:pt x="853306" y="3640150"/>
                  </a:lnTo>
                  <a:cubicBezTo>
                    <a:pt x="1225563" y="3675574"/>
                    <a:pt x="2392709" y="3693024"/>
                    <a:pt x="2442191" y="3693728"/>
                  </a:cubicBezTo>
                  <a:lnTo>
                    <a:pt x="2443686" y="3693767"/>
                  </a:lnTo>
                  <a:lnTo>
                    <a:pt x="2445172" y="3693728"/>
                  </a:lnTo>
                  <a:cubicBezTo>
                    <a:pt x="2454917" y="3693690"/>
                    <a:pt x="3428552" y="3687290"/>
                    <a:pt x="4073281" y="3640408"/>
                  </a:cubicBezTo>
                  <a:lnTo>
                    <a:pt x="4081796" y="3639522"/>
                  </a:lnTo>
                  <a:cubicBezTo>
                    <a:pt x="4089949" y="3638436"/>
                    <a:pt x="4099103" y="3637474"/>
                    <a:pt x="4109142" y="3636426"/>
                  </a:cubicBezTo>
                  <a:cubicBezTo>
                    <a:pt x="4214289" y="3625263"/>
                    <a:pt x="4433145" y="3602088"/>
                    <a:pt x="4627179" y="3388595"/>
                  </a:cubicBezTo>
                  <a:cubicBezTo>
                    <a:pt x="4788846" y="3212868"/>
                    <a:pt x="4835614" y="2871197"/>
                    <a:pt x="4840377" y="2832830"/>
                  </a:cubicBezTo>
                  <a:lnTo>
                    <a:pt x="4840929" y="2827849"/>
                  </a:lnTo>
                  <a:cubicBezTo>
                    <a:pt x="4842386" y="2811475"/>
                    <a:pt x="4876839" y="2422665"/>
                    <a:pt x="4876839" y="2032283"/>
                  </a:cubicBezTo>
                  <a:lnTo>
                    <a:pt x="4876839" y="1667361"/>
                  </a:lnTo>
                  <a:cubicBezTo>
                    <a:pt x="4876800" y="1276979"/>
                    <a:pt x="4842386" y="888169"/>
                    <a:pt x="4840929" y="871798"/>
                  </a:cubicBezTo>
                  <a:close/>
                  <a:moveTo>
                    <a:pt x="4591012" y="2032283"/>
                  </a:moveTo>
                  <a:cubicBezTo>
                    <a:pt x="4591012" y="2393604"/>
                    <a:pt x="4559465" y="2765708"/>
                    <a:pt x="4556484" y="2799864"/>
                  </a:cubicBezTo>
                  <a:cubicBezTo>
                    <a:pt x="4544359" y="2893962"/>
                    <a:pt x="4495057" y="3110132"/>
                    <a:pt x="4416286" y="3195752"/>
                  </a:cubicBezTo>
                  <a:cubicBezTo>
                    <a:pt x="4294842" y="3329359"/>
                    <a:pt x="4170093" y="3342608"/>
                    <a:pt x="4079005" y="3352238"/>
                  </a:cubicBezTo>
                  <a:cubicBezTo>
                    <a:pt x="4067994" y="3353400"/>
                    <a:pt x="4057802" y="3354515"/>
                    <a:pt x="4048573" y="3355667"/>
                  </a:cubicBezTo>
                  <a:cubicBezTo>
                    <a:pt x="3424981" y="3400759"/>
                    <a:pt x="2488073" y="3407683"/>
                    <a:pt x="2444915" y="3407940"/>
                  </a:cubicBezTo>
                  <a:cubicBezTo>
                    <a:pt x="2396509" y="3407235"/>
                    <a:pt x="1246432" y="3389633"/>
                    <a:pt x="885528" y="3356115"/>
                  </a:cubicBezTo>
                  <a:cubicBezTo>
                    <a:pt x="867035" y="3353095"/>
                    <a:pt x="847055" y="3350790"/>
                    <a:pt x="825997" y="3348409"/>
                  </a:cubicBezTo>
                  <a:cubicBezTo>
                    <a:pt x="719175" y="3336169"/>
                    <a:pt x="572951" y="3319425"/>
                    <a:pt x="460512" y="3195752"/>
                  </a:cubicBezTo>
                  <a:lnTo>
                    <a:pt x="457870" y="3192923"/>
                  </a:lnTo>
                  <a:cubicBezTo>
                    <a:pt x="380479" y="3112294"/>
                    <a:pt x="332594" y="2910145"/>
                    <a:pt x="320427" y="2800979"/>
                  </a:cubicBezTo>
                  <a:cubicBezTo>
                    <a:pt x="318157" y="2775157"/>
                    <a:pt x="285787" y="2398662"/>
                    <a:pt x="285787" y="2032283"/>
                  </a:cubicBezTo>
                  <a:lnTo>
                    <a:pt x="285787" y="1667361"/>
                  </a:lnTo>
                  <a:cubicBezTo>
                    <a:pt x="285787" y="1306449"/>
                    <a:pt x="317264" y="934752"/>
                    <a:pt x="320315" y="899890"/>
                  </a:cubicBezTo>
                  <a:cubicBezTo>
                    <a:pt x="334789" y="789049"/>
                    <a:pt x="385019" y="585973"/>
                    <a:pt x="460512" y="503894"/>
                  </a:cubicBezTo>
                  <a:cubicBezTo>
                    <a:pt x="585676" y="366229"/>
                    <a:pt x="717650" y="350974"/>
                    <a:pt x="804937" y="340891"/>
                  </a:cubicBezTo>
                  <a:cubicBezTo>
                    <a:pt x="813271" y="339923"/>
                    <a:pt x="821047" y="339031"/>
                    <a:pt x="828228" y="338100"/>
                  </a:cubicBezTo>
                  <a:cubicBezTo>
                    <a:pt x="1460897" y="292782"/>
                    <a:pt x="2404539" y="286048"/>
                    <a:pt x="2438400" y="285787"/>
                  </a:cubicBezTo>
                  <a:cubicBezTo>
                    <a:pt x="2472261" y="286010"/>
                    <a:pt x="3415570" y="292782"/>
                    <a:pt x="4042620" y="338100"/>
                  </a:cubicBezTo>
                  <a:cubicBezTo>
                    <a:pt x="4050316" y="339068"/>
                    <a:pt x="4058727" y="340035"/>
                    <a:pt x="4067775" y="341077"/>
                  </a:cubicBezTo>
                  <a:cubicBezTo>
                    <a:pt x="4157548" y="351309"/>
                    <a:pt x="4293242" y="366787"/>
                    <a:pt x="4417781" y="499616"/>
                  </a:cubicBezTo>
                  <a:lnTo>
                    <a:pt x="4418933" y="500844"/>
                  </a:lnTo>
                  <a:cubicBezTo>
                    <a:pt x="4496324" y="581472"/>
                    <a:pt x="4544206" y="787152"/>
                    <a:pt x="4556370" y="898512"/>
                  </a:cubicBezTo>
                  <a:cubicBezTo>
                    <a:pt x="4558532" y="922883"/>
                    <a:pt x="4591012" y="1300201"/>
                    <a:pt x="4591012" y="1667361"/>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grpSp>
      <p:sp>
        <p:nvSpPr>
          <p:cNvPr id="50" name="TextBox 49">
            <a:extLst>
              <a:ext uri="{FF2B5EF4-FFF2-40B4-BE49-F238E27FC236}">
                <a16:creationId xmlns:a16="http://schemas.microsoft.com/office/drawing/2014/main" id="{90E49660-D8CF-45DB-8E6E-4330EE8B8467}"/>
              </a:ext>
            </a:extLst>
          </p:cNvPr>
          <p:cNvSpPr txBox="1"/>
          <p:nvPr/>
        </p:nvSpPr>
        <p:spPr>
          <a:xfrm>
            <a:off x="7367206" y="5311101"/>
            <a:ext cx="1433962" cy="523220"/>
          </a:xfrm>
          <a:prstGeom prst="rect">
            <a:avLst/>
          </a:prstGeom>
          <a:noFill/>
        </p:spPr>
        <p:txBody>
          <a:bodyPr wrap="square">
            <a:spAutoFit/>
          </a:bodyPr>
          <a:lstStyle/>
          <a:p>
            <a:r>
              <a:rPr lang="en-US" sz="1400" dirty="0">
                <a:latin typeface="Helvetica Neue" panose="02000503000000020004"/>
              </a:rPr>
              <a:t>increases in retention rates* </a:t>
            </a:r>
          </a:p>
        </p:txBody>
      </p:sp>
      <p:grpSp>
        <p:nvGrpSpPr>
          <p:cNvPr id="46" name="Graphic 44">
            <a:extLst>
              <a:ext uri="{FF2B5EF4-FFF2-40B4-BE49-F238E27FC236}">
                <a16:creationId xmlns:a16="http://schemas.microsoft.com/office/drawing/2014/main" id="{47717BF3-B44B-41BB-8401-037A1B571D88}"/>
              </a:ext>
            </a:extLst>
          </p:cNvPr>
          <p:cNvGrpSpPr/>
          <p:nvPr/>
        </p:nvGrpSpPr>
        <p:grpSpPr>
          <a:xfrm>
            <a:off x="722811" y="4508400"/>
            <a:ext cx="580186" cy="580179"/>
            <a:chOff x="3657599" y="990590"/>
            <a:chExt cx="4876800" cy="4876742"/>
          </a:xfrm>
          <a:solidFill>
            <a:srgbClr val="000000"/>
          </a:solidFill>
        </p:grpSpPr>
        <p:sp>
          <p:nvSpPr>
            <p:cNvPr id="47" name="Freeform: Shape 46">
              <a:extLst>
                <a:ext uri="{FF2B5EF4-FFF2-40B4-BE49-F238E27FC236}">
                  <a16:creationId xmlns:a16="http://schemas.microsoft.com/office/drawing/2014/main" id="{78EDBA28-87DC-4F69-8292-10A42504494A}"/>
                </a:ext>
              </a:extLst>
            </p:cNvPr>
            <p:cNvSpPr/>
            <p:nvPr/>
          </p:nvSpPr>
          <p:spPr>
            <a:xfrm>
              <a:off x="3657599" y="990590"/>
              <a:ext cx="4876800" cy="4876742"/>
            </a:xfrm>
            <a:custGeom>
              <a:avLst/>
              <a:gdLst>
                <a:gd name="connsiteX0" fmla="*/ 4400550 w 4876800"/>
                <a:gd name="connsiteY0" fmla="*/ 3543776 h 4876742"/>
                <a:gd name="connsiteX1" fmla="*/ 3797465 w 4876800"/>
                <a:gd name="connsiteY1" fmla="*/ 3543776 h 4876742"/>
                <a:gd name="connsiteX2" fmla="*/ 4192210 w 4876800"/>
                <a:gd name="connsiteY2" fmla="*/ 2437000 h 4876742"/>
                <a:gd name="connsiteX3" fmla="*/ 3870789 w 4876800"/>
                <a:gd name="connsiteY3" fmla="*/ 1125017 h 4876742"/>
                <a:gd name="connsiteX4" fmla="*/ 3769595 w 4876800"/>
                <a:gd name="connsiteY4" fmla="*/ 1075839 h 4876742"/>
                <a:gd name="connsiteX5" fmla="*/ 3692119 w 4876800"/>
                <a:gd name="connsiteY5" fmla="*/ 1157421 h 4876742"/>
                <a:gd name="connsiteX6" fmla="*/ 3505191 w 4876800"/>
                <a:gd name="connsiteY6" fmla="*/ 1603601 h 4876742"/>
                <a:gd name="connsiteX7" fmla="*/ 3404111 w 4876800"/>
                <a:gd name="connsiteY7" fmla="*/ 1160012 h 4876742"/>
                <a:gd name="connsiteX8" fmla="*/ 3282611 w 4876800"/>
                <a:gd name="connsiteY8" fmla="*/ 1101862 h 4876742"/>
                <a:gd name="connsiteX9" fmla="*/ 3224460 w 4876800"/>
                <a:gd name="connsiteY9" fmla="*/ 1223363 h 4876742"/>
                <a:gd name="connsiteX10" fmla="*/ 3326683 w 4876800"/>
                <a:gd name="connsiteY10" fmla="*/ 1823466 h 4876742"/>
                <a:gd name="connsiteX11" fmla="*/ 3381099 w 4876800"/>
                <a:gd name="connsiteY11" fmla="*/ 1909515 h 4876742"/>
                <a:gd name="connsiteX12" fmla="*/ 3482159 w 4876800"/>
                <a:gd name="connsiteY12" fmla="*/ 1897247 h 4876742"/>
                <a:gd name="connsiteX13" fmla="*/ 3812934 w 4876800"/>
                <a:gd name="connsiteY13" fmla="*/ 1446514 h 4876742"/>
                <a:gd name="connsiteX14" fmla="*/ 4001719 w 4876800"/>
                <a:gd name="connsiteY14" fmla="*/ 2436981 h 4876742"/>
                <a:gd name="connsiteX15" fmla="*/ 3270561 w 4876800"/>
                <a:gd name="connsiteY15" fmla="*/ 3759146 h 4876742"/>
                <a:gd name="connsiteX16" fmla="*/ 3468996 w 4876800"/>
                <a:gd name="connsiteY16" fmla="*/ 3147375 h 4876742"/>
                <a:gd name="connsiteX17" fmla="*/ 3368354 w 4876800"/>
                <a:gd name="connsiteY17" fmla="*/ 2733370 h 4876742"/>
                <a:gd name="connsiteX18" fmla="*/ 3247806 w 4876800"/>
                <a:gd name="connsiteY18" fmla="*/ 2154041 h 4876742"/>
                <a:gd name="connsiteX19" fmla="*/ 3225346 w 4876800"/>
                <a:gd name="connsiteY19" fmla="*/ 2092595 h 4876742"/>
                <a:gd name="connsiteX20" fmla="*/ 3158481 w 4876800"/>
                <a:gd name="connsiteY20" fmla="*/ 2058886 h 4876742"/>
                <a:gd name="connsiteX21" fmla="*/ 3087919 w 4876800"/>
                <a:gd name="connsiteY21" fmla="*/ 2083918 h 4876742"/>
                <a:gd name="connsiteX22" fmla="*/ 2811933 w 4876800"/>
                <a:gd name="connsiteY22" fmla="*/ 2484349 h 4876742"/>
                <a:gd name="connsiteX23" fmla="*/ 2735513 w 4876800"/>
                <a:gd name="connsiteY23" fmla="*/ 2439429 h 4876742"/>
                <a:gd name="connsiteX24" fmla="*/ 2526964 w 4876800"/>
                <a:gd name="connsiteY24" fmla="*/ 2097605 h 4876742"/>
                <a:gd name="connsiteX25" fmla="*/ 2588600 w 4876800"/>
                <a:gd name="connsiteY25" fmla="*/ 1888760 h 4876742"/>
                <a:gd name="connsiteX26" fmla="*/ 2592391 w 4876800"/>
                <a:gd name="connsiteY26" fmla="*/ 1791443 h 4876742"/>
                <a:gd name="connsiteX27" fmla="*/ 2508675 w 4876800"/>
                <a:gd name="connsiteY27" fmla="*/ 1741656 h 4876742"/>
                <a:gd name="connsiteX28" fmla="*/ 2468994 w 4876800"/>
                <a:gd name="connsiteY28" fmla="*/ 1750314 h 4876742"/>
                <a:gd name="connsiteX29" fmla="*/ 1812217 w 4876800"/>
                <a:gd name="connsiteY29" fmla="*/ 2572417 h 4876742"/>
                <a:gd name="connsiteX30" fmla="*/ 1771002 w 4876800"/>
                <a:gd name="connsiteY30" fmla="*/ 2431180 h 4876742"/>
                <a:gd name="connsiteX31" fmla="*/ 1693526 w 4876800"/>
                <a:gd name="connsiteY31" fmla="*/ 2349599 h 4876742"/>
                <a:gd name="connsiteX32" fmla="*/ 1592332 w 4876800"/>
                <a:gd name="connsiteY32" fmla="*/ 2398776 h 4876742"/>
                <a:gd name="connsiteX33" fmla="*/ 1406081 w 4876800"/>
                <a:gd name="connsiteY33" fmla="*/ 3158776 h 4876742"/>
                <a:gd name="connsiteX34" fmla="*/ 1589342 w 4876800"/>
                <a:gd name="connsiteY34" fmla="*/ 3744763 h 4876742"/>
                <a:gd name="connsiteX35" fmla="*/ 874014 w 4876800"/>
                <a:gd name="connsiteY35" fmla="*/ 2416769 h 4876742"/>
                <a:gd name="connsiteX36" fmla="*/ 1029472 w 4876800"/>
                <a:gd name="connsiteY36" fmla="*/ 1791843 h 4876742"/>
                <a:gd name="connsiteX37" fmla="*/ 1260386 w 4876800"/>
                <a:gd name="connsiteY37" fmla="*/ 887768 h 4876742"/>
                <a:gd name="connsiteX38" fmla="*/ 1602934 w 4876800"/>
                <a:gd name="connsiteY38" fmla="*/ 1568282 h 4876742"/>
                <a:gd name="connsiteX39" fmla="*/ 1674800 w 4876800"/>
                <a:gd name="connsiteY39" fmla="*/ 1638729 h 4876742"/>
                <a:gd name="connsiteX40" fmla="*/ 1769755 w 4876800"/>
                <a:gd name="connsiteY40" fmla="*/ 1605382 h 4876742"/>
                <a:gd name="connsiteX41" fmla="*/ 2027873 w 4876800"/>
                <a:gd name="connsiteY41" fmla="*/ 1399146 h 4876742"/>
                <a:gd name="connsiteX42" fmla="*/ 2029597 w 4876800"/>
                <a:gd name="connsiteY42" fmla="*/ 1398289 h 4876742"/>
                <a:gd name="connsiteX43" fmla="*/ 2544032 w 4876800"/>
                <a:gd name="connsiteY43" fmla="*/ 557098 h 4876742"/>
                <a:gd name="connsiteX44" fmla="*/ 2512581 w 4876800"/>
                <a:gd name="connsiteY44" fmla="*/ 314620 h 4876742"/>
                <a:gd name="connsiteX45" fmla="*/ 2790806 w 4876800"/>
                <a:gd name="connsiteY45" fmla="*/ 540229 h 4876742"/>
                <a:gd name="connsiteX46" fmla="*/ 2925509 w 4876800"/>
                <a:gd name="connsiteY46" fmla="*/ 539487 h 4876742"/>
                <a:gd name="connsiteX47" fmla="*/ 2924775 w 4876800"/>
                <a:gd name="connsiteY47" fmla="*/ 404784 h 4876742"/>
                <a:gd name="connsiteX48" fmla="*/ 2352123 w 4876800"/>
                <a:gd name="connsiteY48" fmla="*/ 8658 h 4876742"/>
                <a:gd name="connsiteX49" fmla="*/ 2312384 w 4876800"/>
                <a:gd name="connsiteY49" fmla="*/ 0 h 4876742"/>
                <a:gd name="connsiteX50" fmla="*/ 2228679 w 4876800"/>
                <a:gd name="connsiteY50" fmla="*/ 49787 h 4876742"/>
                <a:gd name="connsiteX51" fmla="*/ 2232489 w 4876800"/>
                <a:gd name="connsiteY51" fmla="*/ 147104 h 4876742"/>
                <a:gd name="connsiteX52" fmla="*/ 2353532 w 4876800"/>
                <a:gd name="connsiteY52" fmla="*/ 557089 h 4876742"/>
                <a:gd name="connsiteX53" fmla="*/ 1943538 w 4876800"/>
                <a:gd name="connsiteY53" fmla="*/ 1228315 h 4876742"/>
                <a:gd name="connsiteX54" fmla="*/ 1741037 w 4876800"/>
                <a:gd name="connsiteY54" fmla="*/ 1361723 h 4876742"/>
                <a:gd name="connsiteX55" fmla="*/ 1236478 w 4876800"/>
                <a:gd name="connsiteY55" fmla="*/ 586864 h 4876742"/>
                <a:gd name="connsiteX56" fmla="*/ 1166032 w 4876800"/>
                <a:gd name="connsiteY56" fmla="*/ 561899 h 4876742"/>
                <a:gd name="connsiteX57" fmla="*/ 1099157 w 4876800"/>
                <a:gd name="connsiteY57" fmla="*/ 595427 h 4876742"/>
                <a:gd name="connsiteX58" fmla="*/ 1076535 w 4876800"/>
                <a:gd name="connsiteY58" fmla="*/ 657054 h 4876742"/>
                <a:gd name="connsiteX59" fmla="*/ 855859 w 4876800"/>
                <a:gd name="connsiteY59" fmla="*/ 1713424 h 4876742"/>
                <a:gd name="connsiteX60" fmla="*/ 683514 w 4876800"/>
                <a:gd name="connsiteY60" fmla="*/ 2416759 h 4876742"/>
                <a:gd name="connsiteX61" fmla="*/ 1088317 w 4876800"/>
                <a:gd name="connsiteY61" fmla="*/ 3543738 h 4876742"/>
                <a:gd name="connsiteX62" fmla="*/ 476250 w 4876800"/>
                <a:gd name="connsiteY62" fmla="*/ 3543738 h 4876742"/>
                <a:gd name="connsiteX63" fmla="*/ 0 w 4876800"/>
                <a:gd name="connsiteY63" fmla="*/ 4019988 h 4876742"/>
                <a:gd name="connsiteX64" fmla="*/ 476250 w 4876800"/>
                <a:gd name="connsiteY64" fmla="*/ 4496239 h 4876742"/>
                <a:gd name="connsiteX65" fmla="*/ 2007146 w 4876800"/>
                <a:gd name="connsiteY65" fmla="*/ 4496239 h 4876742"/>
                <a:gd name="connsiteX66" fmla="*/ 2437190 w 4876800"/>
                <a:gd name="connsiteY66" fmla="*/ 4876743 h 4876742"/>
                <a:gd name="connsiteX67" fmla="*/ 2867235 w 4876800"/>
                <a:gd name="connsiteY67" fmla="*/ 4496239 h 4876742"/>
                <a:gd name="connsiteX68" fmla="*/ 4400550 w 4876800"/>
                <a:gd name="connsiteY68" fmla="*/ 4496239 h 4876742"/>
                <a:gd name="connsiteX69" fmla="*/ 4876800 w 4876800"/>
                <a:gd name="connsiteY69" fmla="*/ 4019988 h 4876742"/>
                <a:gd name="connsiteX70" fmla="*/ 4400550 w 4876800"/>
                <a:gd name="connsiteY70" fmla="*/ 3543776 h 4876742"/>
                <a:gd name="connsiteX71" fmla="*/ 2026330 w 4876800"/>
                <a:gd name="connsiteY71" fmla="*/ 4305777 h 4876742"/>
                <a:gd name="connsiteX72" fmla="*/ 856993 w 4876800"/>
                <a:gd name="connsiteY72" fmla="*/ 4305777 h 4876742"/>
                <a:gd name="connsiteX73" fmla="*/ 952500 w 4876800"/>
                <a:gd name="connsiteY73" fmla="*/ 4020026 h 4876742"/>
                <a:gd name="connsiteX74" fmla="*/ 856993 w 4876800"/>
                <a:gd name="connsiteY74" fmla="*/ 3734276 h 4876742"/>
                <a:gd name="connsiteX75" fmla="*/ 1269645 w 4876800"/>
                <a:gd name="connsiteY75" fmla="*/ 3734276 h 4876742"/>
                <a:gd name="connsiteX76" fmla="*/ 2111216 w 4876800"/>
                <a:gd name="connsiteY76" fmla="*/ 4158263 h 4876742"/>
                <a:gd name="connsiteX77" fmla="*/ 2026330 w 4876800"/>
                <a:gd name="connsiteY77" fmla="*/ 4305777 h 4876742"/>
                <a:gd name="connsiteX78" fmla="*/ 2440553 w 4876800"/>
                <a:gd name="connsiteY78" fmla="*/ 3999033 h 4876742"/>
                <a:gd name="connsiteX79" fmla="*/ 2440553 w 4876800"/>
                <a:gd name="connsiteY79" fmla="*/ 3999081 h 4876742"/>
                <a:gd name="connsiteX80" fmla="*/ 2146859 w 4876800"/>
                <a:gd name="connsiteY80" fmla="*/ 3706359 h 4876742"/>
                <a:gd name="connsiteX81" fmla="*/ 2353180 w 4876800"/>
                <a:gd name="connsiteY81" fmla="*/ 3338322 h 4876742"/>
                <a:gd name="connsiteX82" fmla="*/ 2482967 w 4876800"/>
                <a:gd name="connsiteY82" fmla="*/ 3201410 h 4876742"/>
                <a:gd name="connsiteX83" fmla="*/ 2732370 w 4876800"/>
                <a:gd name="connsiteY83" fmla="*/ 3706359 h 4876742"/>
                <a:gd name="connsiteX84" fmla="*/ 2440553 w 4876800"/>
                <a:gd name="connsiteY84" fmla="*/ 3999033 h 4876742"/>
                <a:gd name="connsiteX85" fmla="*/ 2764108 w 4876800"/>
                <a:gd name="connsiteY85" fmla="*/ 4159368 h 4876742"/>
                <a:gd name="connsiteX86" fmla="*/ 3616824 w 4876800"/>
                <a:gd name="connsiteY86" fmla="*/ 3734286 h 4876742"/>
                <a:gd name="connsiteX87" fmla="*/ 4019807 w 4876800"/>
                <a:gd name="connsiteY87" fmla="*/ 3734286 h 4876742"/>
                <a:gd name="connsiteX88" fmla="*/ 3924300 w 4876800"/>
                <a:gd name="connsiteY88" fmla="*/ 4020036 h 4876742"/>
                <a:gd name="connsiteX89" fmla="*/ 4019807 w 4876800"/>
                <a:gd name="connsiteY89" fmla="*/ 4305786 h 4876742"/>
                <a:gd name="connsiteX90" fmla="*/ 2848042 w 4876800"/>
                <a:gd name="connsiteY90" fmla="*/ 4305786 h 4876742"/>
                <a:gd name="connsiteX91" fmla="*/ 2764108 w 4876800"/>
                <a:gd name="connsiteY91" fmla="*/ 4159368 h 4876742"/>
                <a:gd name="connsiteX92" fmla="*/ 1666370 w 4876800"/>
                <a:gd name="connsiteY92" fmla="*/ 2704195 h 4876742"/>
                <a:gd name="connsiteX93" fmla="*/ 1822142 w 4876800"/>
                <a:gd name="connsiteY93" fmla="*/ 2886275 h 4876742"/>
                <a:gd name="connsiteX94" fmla="*/ 1923202 w 4876800"/>
                <a:gd name="connsiteY94" fmla="*/ 2898534 h 4876742"/>
                <a:gd name="connsiteX95" fmla="*/ 1977619 w 4876800"/>
                <a:gd name="connsiteY95" fmla="*/ 2812485 h 4876742"/>
                <a:gd name="connsiteX96" fmla="*/ 2338054 w 4876800"/>
                <a:gd name="connsiteY96" fmla="*/ 2054600 h 4876742"/>
                <a:gd name="connsiteX97" fmla="*/ 2336454 w 4876800"/>
                <a:gd name="connsiteY97" fmla="*/ 2097643 h 4876742"/>
                <a:gd name="connsiteX98" fmla="*/ 2649417 w 4876800"/>
                <a:gd name="connsiteY98" fmla="*/ 2609412 h 4876742"/>
                <a:gd name="connsiteX99" fmla="*/ 2651122 w 4876800"/>
                <a:gd name="connsiteY99" fmla="*/ 2610269 h 4876742"/>
                <a:gd name="connsiteX100" fmla="*/ 2782653 w 4876800"/>
                <a:gd name="connsiteY100" fmla="*/ 2715358 h 4876742"/>
                <a:gd name="connsiteX101" fmla="*/ 2877607 w 4876800"/>
                <a:gd name="connsiteY101" fmla="*/ 2748706 h 4876742"/>
                <a:gd name="connsiteX102" fmla="*/ 2949474 w 4876800"/>
                <a:gd name="connsiteY102" fmla="*/ 2678259 h 4876742"/>
                <a:gd name="connsiteX103" fmla="*/ 3071355 w 4876800"/>
                <a:gd name="connsiteY103" fmla="*/ 2396176 h 4876742"/>
                <a:gd name="connsiteX104" fmla="*/ 3194647 w 4876800"/>
                <a:gd name="connsiteY104" fmla="*/ 2811628 h 4876742"/>
                <a:gd name="connsiteX105" fmla="*/ 3278496 w 4876800"/>
                <a:gd name="connsiteY105" fmla="*/ 3147403 h 4876742"/>
                <a:gd name="connsiteX106" fmla="*/ 2897800 w 4876800"/>
                <a:gd name="connsiteY106" fmla="*/ 3859664 h 4876742"/>
                <a:gd name="connsiteX107" fmla="*/ 2922870 w 4876800"/>
                <a:gd name="connsiteY107" fmla="*/ 3706368 h 4876742"/>
                <a:gd name="connsiteX108" fmla="*/ 2494883 w 4876800"/>
                <a:gd name="connsiteY108" fmla="*/ 2964285 h 4876742"/>
                <a:gd name="connsiteX109" fmla="*/ 2395976 w 4876800"/>
                <a:gd name="connsiteY109" fmla="*/ 2957189 h 4876742"/>
                <a:gd name="connsiteX110" fmla="*/ 2344360 w 4876800"/>
                <a:gd name="connsiteY110" fmla="*/ 3041857 h 4876742"/>
                <a:gd name="connsiteX111" fmla="*/ 2225259 w 4876800"/>
                <a:gd name="connsiteY111" fmla="*/ 3197171 h 4876742"/>
                <a:gd name="connsiteX112" fmla="*/ 1956359 w 4876800"/>
                <a:gd name="connsiteY112" fmla="*/ 3706378 h 4876742"/>
                <a:gd name="connsiteX113" fmla="*/ 1983610 w 4876800"/>
                <a:gd name="connsiteY113" fmla="*/ 3866112 h 4876742"/>
                <a:gd name="connsiteX114" fmla="*/ 1596581 w 4876800"/>
                <a:gd name="connsiteY114" fmla="*/ 3158824 h 4876742"/>
                <a:gd name="connsiteX115" fmla="*/ 1666370 w 4876800"/>
                <a:gd name="connsiteY115" fmla="*/ 2704195 h 4876742"/>
                <a:gd name="connsiteX116" fmla="*/ 190500 w 4876800"/>
                <a:gd name="connsiteY116" fmla="*/ 4020026 h 4876742"/>
                <a:gd name="connsiteX117" fmla="*/ 476250 w 4876800"/>
                <a:gd name="connsiteY117" fmla="*/ 3734276 h 4876742"/>
                <a:gd name="connsiteX118" fmla="*/ 762000 w 4876800"/>
                <a:gd name="connsiteY118" fmla="*/ 4020026 h 4876742"/>
                <a:gd name="connsiteX119" fmla="*/ 476250 w 4876800"/>
                <a:gd name="connsiteY119" fmla="*/ 4305777 h 4876742"/>
                <a:gd name="connsiteX120" fmla="*/ 190500 w 4876800"/>
                <a:gd name="connsiteY120" fmla="*/ 4020026 h 4876742"/>
                <a:gd name="connsiteX121" fmla="*/ 2437190 w 4876800"/>
                <a:gd name="connsiteY121" fmla="*/ 4686291 h 4876742"/>
                <a:gd name="connsiteX122" fmla="*/ 2194303 w 4876800"/>
                <a:gd name="connsiteY122" fmla="*/ 4443403 h 4876742"/>
                <a:gd name="connsiteX123" fmla="*/ 2437190 w 4876800"/>
                <a:gd name="connsiteY123" fmla="*/ 4200516 h 4876742"/>
                <a:gd name="connsiteX124" fmla="*/ 2680078 w 4876800"/>
                <a:gd name="connsiteY124" fmla="*/ 4443403 h 4876742"/>
                <a:gd name="connsiteX125" fmla="*/ 2437190 w 4876800"/>
                <a:gd name="connsiteY125" fmla="*/ 4686291 h 4876742"/>
                <a:gd name="connsiteX126" fmla="*/ 4400550 w 4876800"/>
                <a:gd name="connsiteY126" fmla="*/ 4305777 h 4876742"/>
                <a:gd name="connsiteX127" fmla="*/ 4114800 w 4876800"/>
                <a:gd name="connsiteY127" fmla="*/ 4020026 h 4876742"/>
                <a:gd name="connsiteX128" fmla="*/ 4400550 w 4876800"/>
                <a:gd name="connsiteY128" fmla="*/ 3734276 h 4876742"/>
                <a:gd name="connsiteX129" fmla="*/ 4686300 w 4876800"/>
                <a:gd name="connsiteY129" fmla="*/ 4020026 h 4876742"/>
                <a:gd name="connsiteX130" fmla="*/ 4400550 w 4876800"/>
                <a:gd name="connsiteY130" fmla="*/ 4305777 h 487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4876800" h="4876742">
                  <a:moveTo>
                    <a:pt x="4400550" y="3543776"/>
                  </a:moveTo>
                  <a:lnTo>
                    <a:pt x="3797465" y="3543776"/>
                  </a:lnTo>
                  <a:cubicBezTo>
                    <a:pt x="4044077" y="3241786"/>
                    <a:pt x="4192210" y="2856386"/>
                    <a:pt x="4192210" y="2437000"/>
                  </a:cubicBezTo>
                  <a:cubicBezTo>
                    <a:pt x="4192210" y="1949806"/>
                    <a:pt x="4093083" y="1545174"/>
                    <a:pt x="3870789" y="1125017"/>
                  </a:cubicBezTo>
                  <a:cubicBezTo>
                    <a:pt x="3851377" y="1088317"/>
                    <a:pt x="3810448" y="1068410"/>
                    <a:pt x="3769595" y="1075839"/>
                  </a:cubicBezTo>
                  <a:cubicBezTo>
                    <a:pt x="3728752" y="1083250"/>
                    <a:pt x="3697415" y="1116254"/>
                    <a:pt x="3692119" y="1157421"/>
                  </a:cubicBezTo>
                  <a:cubicBezTo>
                    <a:pt x="3671021" y="1321718"/>
                    <a:pt x="3606165" y="1475022"/>
                    <a:pt x="3505191" y="1603601"/>
                  </a:cubicBezTo>
                  <a:cubicBezTo>
                    <a:pt x="3488598" y="1452239"/>
                    <a:pt x="3454794" y="1303734"/>
                    <a:pt x="3404111" y="1160012"/>
                  </a:cubicBezTo>
                  <a:cubicBezTo>
                    <a:pt x="3386614" y="1110396"/>
                    <a:pt x="3332207" y="1084374"/>
                    <a:pt x="3282611" y="1101862"/>
                  </a:cubicBezTo>
                  <a:cubicBezTo>
                    <a:pt x="3232995" y="1119349"/>
                    <a:pt x="3206963" y="1173756"/>
                    <a:pt x="3224460" y="1223363"/>
                  </a:cubicBezTo>
                  <a:cubicBezTo>
                    <a:pt x="3292288" y="1415701"/>
                    <a:pt x="3326683" y="1617612"/>
                    <a:pt x="3326683" y="1823466"/>
                  </a:cubicBezTo>
                  <a:cubicBezTo>
                    <a:pt x="3326683" y="1860252"/>
                    <a:pt x="3347866" y="1893742"/>
                    <a:pt x="3381099" y="1909515"/>
                  </a:cubicBezTo>
                  <a:cubicBezTo>
                    <a:pt x="3414332" y="1925298"/>
                    <a:pt x="3453679" y="1920507"/>
                    <a:pt x="3482159" y="1897247"/>
                  </a:cubicBezTo>
                  <a:cubicBezTo>
                    <a:pt x="3631159" y="1775632"/>
                    <a:pt x="3744068" y="1620612"/>
                    <a:pt x="3812934" y="1446514"/>
                  </a:cubicBezTo>
                  <a:cubicBezTo>
                    <a:pt x="3944074" y="1758848"/>
                    <a:pt x="4001719" y="2067382"/>
                    <a:pt x="4001719" y="2436981"/>
                  </a:cubicBezTo>
                  <a:cubicBezTo>
                    <a:pt x="4001719" y="2993165"/>
                    <a:pt x="3709492" y="3482302"/>
                    <a:pt x="3270561" y="3759146"/>
                  </a:cubicBezTo>
                  <a:cubicBezTo>
                    <a:pt x="3399378" y="3581648"/>
                    <a:pt x="3468996" y="3369383"/>
                    <a:pt x="3468996" y="3147375"/>
                  </a:cubicBezTo>
                  <a:cubicBezTo>
                    <a:pt x="3468996" y="2956865"/>
                    <a:pt x="3417827" y="2843251"/>
                    <a:pt x="3368354" y="2733370"/>
                  </a:cubicBezTo>
                  <a:cubicBezTo>
                    <a:pt x="3309080" y="2601763"/>
                    <a:pt x="3247806" y="2465670"/>
                    <a:pt x="3247806" y="2154041"/>
                  </a:cubicBezTo>
                  <a:cubicBezTo>
                    <a:pt x="3247806" y="2131590"/>
                    <a:pt x="3239795" y="2109778"/>
                    <a:pt x="3225346" y="2092595"/>
                  </a:cubicBezTo>
                  <a:cubicBezTo>
                    <a:pt x="3208591" y="2072707"/>
                    <a:pt x="3184436" y="2060524"/>
                    <a:pt x="3158481" y="2058886"/>
                  </a:cubicBezTo>
                  <a:cubicBezTo>
                    <a:pt x="3132411" y="2057210"/>
                    <a:pt x="3107026" y="2066296"/>
                    <a:pt x="3087919" y="2083918"/>
                  </a:cubicBezTo>
                  <a:cubicBezTo>
                    <a:pt x="2966361" y="2195998"/>
                    <a:pt x="2872607" y="2332482"/>
                    <a:pt x="2811933" y="2484349"/>
                  </a:cubicBezTo>
                  <a:cubicBezTo>
                    <a:pt x="2787825" y="2467537"/>
                    <a:pt x="2762317" y="2452545"/>
                    <a:pt x="2735513" y="2439429"/>
                  </a:cubicBezTo>
                  <a:cubicBezTo>
                    <a:pt x="2606840" y="2373173"/>
                    <a:pt x="2526964" y="2242271"/>
                    <a:pt x="2526964" y="2097605"/>
                  </a:cubicBezTo>
                  <a:cubicBezTo>
                    <a:pt x="2526964" y="2023100"/>
                    <a:pt x="2548271" y="1950882"/>
                    <a:pt x="2588600" y="1888760"/>
                  </a:cubicBezTo>
                  <a:cubicBezTo>
                    <a:pt x="2607612" y="1859471"/>
                    <a:pt x="2609059" y="1822123"/>
                    <a:pt x="2592391" y="1791443"/>
                  </a:cubicBezTo>
                  <a:cubicBezTo>
                    <a:pt x="2575722" y="1760753"/>
                    <a:pt x="2543594" y="1741656"/>
                    <a:pt x="2508675" y="1741656"/>
                  </a:cubicBezTo>
                  <a:cubicBezTo>
                    <a:pt x="2494979" y="1741656"/>
                    <a:pt x="2481453" y="1744609"/>
                    <a:pt x="2468994" y="1750314"/>
                  </a:cubicBezTo>
                  <a:cubicBezTo>
                    <a:pt x="2129009" y="1906105"/>
                    <a:pt x="1887750" y="2214906"/>
                    <a:pt x="1812217" y="2572417"/>
                  </a:cubicBezTo>
                  <a:cubicBezTo>
                    <a:pt x="1791357" y="2528183"/>
                    <a:pt x="1777346" y="2480634"/>
                    <a:pt x="1771002" y="2431180"/>
                  </a:cubicBezTo>
                  <a:cubicBezTo>
                    <a:pt x="1765707" y="2390013"/>
                    <a:pt x="1734369" y="2357000"/>
                    <a:pt x="1693526" y="2349599"/>
                  </a:cubicBezTo>
                  <a:cubicBezTo>
                    <a:pt x="1652635" y="2342217"/>
                    <a:pt x="1611744" y="2362095"/>
                    <a:pt x="1592332" y="2398776"/>
                  </a:cubicBezTo>
                  <a:cubicBezTo>
                    <a:pt x="1463526" y="2642235"/>
                    <a:pt x="1406081" y="2876617"/>
                    <a:pt x="1406081" y="3158776"/>
                  </a:cubicBezTo>
                  <a:cubicBezTo>
                    <a:pt x="1406081" y="3376298"/>
                    <a:pt x="1473870" y="3578257"/>
                    <a:pt x="1589342" y="3744763"/>
                  </a:cubicBezTo>
                  <a:cubicBezTo>
                    <a:pt x="1159164" y="3462452"/>
                    <a:pt x="874014" y="2972657"/>
                    <a:pt x="874014" y="2416769"/>
                  </a:cubicBezTo>
                  <a:cubicBezTo>
                    <a:pt x="874014" y="2136029"/>
                    <a:pt x="946052" y="1976533"/>
                    <a:pt x="1029472" y="1791843"/>
                  </a:cubicBezTo>
                  <a:cubicBezTo>
                    <a:pt x="1125684" y="1578816"/>
                    <a:pt x="1232992" y="1341187"/>
                    <a:pt x="1260386" y="887768"/>
                  </a:cubicBezTo>
                  <a:cubicBezTo>
                    <a:pt x="1424502" y="1084640"/>
                    <a:pt x="1541574" y="1316384"/>
                    <a:pt x="1602934" y="1568282"/>
                  </a:cubicBezTo>
                  <a:cubicBezTo>
                    <a:pt x="1611516" y="1603534"/>
                    <a:pt x="1639386" y="1630842"/>
                    <a:pt x="1674800" y="1638729"/>
                  </a:cubicBezTo>
                  <a:cubicBezTo>
                    <a:pt x="1710271" y="1646625"/>
                    <a:pt x="1747037" y="1633671"/>
                    <a:pt x="1769755" y="1605382"/>
                  </a:cubicBezTo>
                  <a:cubicBezTo>
                    <a:pt x="1840192" y="1517656"/>
                    <a:pt x="1927041" y="1448267"/>
                    <a:pt x="2027873" y="1399146"/>
                  </a:cubicBezTo>
                  <a:cubicBezTo>
                    <a:pt x="2028454" y="1398870"/>
                    <a:pt x="2029016" y="1398575"/>
                    <a:pt x="2029597" y="1398289"/>
                  </a:cubicBezTo>
                  <a:cubicBezTo>
                    <a:pt x="2346903" y="1235745"/>
                    <a:pt x="2544032" y="913419"/>
                    <a:pt x="2544032" y="557098"/>
                  </a:cubicBezTo>
                  <a:cubicBezTo>
                    <a:pt x="2544032" y="474574"/>
                    <a:pt x="2533374" y="393163"/>
                    <a:pt x="2512581" y="314620"/>
                  </a:cubicBezTo>
                  <a:cubicBezTo>
                    <a:pt x="2612117" y="380105"/>
                    <a:pt x="2705167" y="455524"/>
                    <a:pt x="2790806" y="540229"/>
                  </a:cubicBezTo>
                  <a:cubicBezTo>
                    <a:pt x="2828211" y="577215"/>
                    <a:pt x="2888533" y="576901"/>
                    <a:pt x="2925509" y="539487"/>
                  </a:cubicBezTo>
                  <a:cubicBezTo>
                    <a:pt x="2962504" y="502082"/>
                    <a:pt x="2962180" y="441779"/>
                    <a:pt x="2924775" y="404784"/>
                  </a:cubicBezTo>
                  <a:cubicBezTo>
                    <a:pt x="2757611" y="239459"/>
                    <a:pt x="2564949" y="106175"/>
                    <a:pt x="2352123" y="8658"/>
                  </a:cubicBezTo>
                  <a:cubicBezTo>
                    <a:pt x="2339664" y="2953"/>
                    <a:pt x="2326081" y="0"/>
                    <a:pt x="2312384" y="0"/>
                  </a:cubicBezTo>
                  <a:cubicBezTo>
                    <a:pt x="2277466" y="0"/>
                    <a:pt x="2245347" y="19107"/>
                    <a:pt x="2228679" y="49787"/>
                  </a:cubicBezTo>
                  <a:cubicBezTo>
                    <a:pt x="2212019" y="80477"/>
                    <a:pt x="2213477" y="117824"/>
                    <a:pt x="2232489" y="147104"/>
                  </a:cubicBezTo>
                  <a:cubicBezTo>
                    <a:pt x="2311680" y="269091"/>
                    <a:pt x="2353532" y="410861"/>
                    <a:pt x="2353532" y="557089"/>
                  </a:cubicBezTo>
                  <a:cubicBezTo>
                    <a:pt x="2353532" y="841277"/>
                    <a:pt x="2196465" y="1098395"/>
                    <a:pt x="1943538" y="1228315"/>
                  </a:cubicBezTo>
                  <a:cubicBezTo>
                    <a:pt x="1869862" y="1264301"/>
                    <a:pt x="1802140" y="1308945"/>
                    <a:pt x="1741037" y="1361723"/>
                  </a:cubicBezTo>
                  <a:cubicBezTo>
                    <a:pt x="1640415" y="1065752"/>
                    <a:pt x="1468022" y="800338"/>
                    <a:pt x="1236478" y="586864"/>
                  </a:cubicBezTo>
                  <a:cubicBezTo>
                    <a:pt x="1217409" y="569281"/>
                    <a:pt x="1191835" y="560289"/>
                    <a:pt x="1166032" y="561899"/>
                  </a:cubicBezTo>
                  <a:cubicBezTo>
                    <a:pt x="1140133" y="563490"/>
                    <a:pt x="1115940" y="575643"/>
                    <a:pt x="1099157" y="595427"/>
                  </a:cubicBezTo>
                  <a:cubicBezTo>
                    <a:pt x="1084555" y="612639"/>
                    <a:pt x="1076535" y="634479"/>
                    <a:pt x="1076535" y="657054"/>
                  </a:cubicBezTo>
                  <a:cubicBezTo>
                    <a:pt x="1076535" y="1224839"/>
                    <a:pt x="959291" y="1484405"/>
                    <a:pt x="855859" y="1713424"/>
                  </a:cubicBezTo>
                  <a:cubicBezTo>
                    <a:pt x="767229" y="1909658"/>
                    <a:pt x="683514" y="2095005"/>
                    <a:pt x="683514" y="2416759"/>
                  </a:cubicBezTo>
                  <a:cubicBezTo>
                    <a:pt x="683514" y="2831021"/>
                    <a:pt x="826246" y="3225422"/>
                    <a:pt x="1088317" y="3543738"/>
                  </a:cubicBezTo>
                  <a:lnTo>
                    <a:pt x="476250" y="3543738"/>
                  </a:lnTo>
                  <a:cubicBezTo>
                    <a:pt x="213646" y="3543738"/>
                    <a:pt x="0" y="3757384"/>
                    <a:pt x="0" y="4019988"/>
                  </a:cubicBezTo>
                  <a:cubicBezTo>
                    <a:pt x="0" y="4282593"/>
                    <a:pt x="213646" y="4496239"/>
                    <a:pt x="476250" y="4496239"/>
                  </a:cubicBezTo>
                  <a:lnTo>
                    <a:pt x="2007146" y="4496239"/>
                  </a:lnTo>
                  <a:cubicBezTo>
                    <a:pt x="2033330" y="4710341"/>
                    <a:pt x="2216134" y="4876743"/>
                    <a:pt x="2437190" y="4876743"/>
                  </a:cubicBezTo>
                  <a:cubicBezTo>
                    <a:pt x="2658247" y="4876743"/>
                    <a:pt x="2841060" y="4710341"/>
                    <a:pt x="2867235" y="4496239"/>
                  </a:cubicBezTo>
                  <a:lnTo>
                    <a:pt x="4400550" y="4496239"/>
                  </a:lnTo>
                  <a:cubicBezTo>
                    <a:pt x="4663155" y="4496239"/>
                    <a:pt x="4876800" y="4282593"/>
                    <a:pt x="4876800" y="4019988"/>
                  </a:cubicBezTo>
                  <a:cubicBezTo>
                    <a:pt x="4876800" y="3757422"/>
                    <a:pt x="4663155" y="3543776"/>
                    <a:pt x="4400550" y="3543776"/>
                  </a:cubicBezTo>
                  <a:close/>
                  <a:moveTo>
                    <a:pt x="2026330" y="4305777"/>
                  </a:moveTo>
                  <a:lnTo>
                    <a:pt x="856993" y="4305777"/>
                  </a:lnTo>
                  <a:cubicBezTo>
                    <a:pt x="916924" y="4226119"/>
                    <a:pt x="952500" y="4127154"/>
                    <a:pt x="952500" y="4020026"/>
                  </a:cubicBezTo>
                  <a:cubicBezTo>
                    <a:pt x="952500" y="3912889"/>
                    <a:pt x="916924" y="3813934"/>
                    <a:pt x="856993" y="3734276"/>
                  </a:cubicBezTo>
                  <a:lnTo>
                    <a:pt x="1269645" y="3734276"/>
                  </a:lnTo>
                  <a:cubicBezTo>
                    <a:pt x="1510313" y="3953199"/>
                    <a:pt x="1799787" y="4098284"/>
                    <a:pt x="2111216" y="4158263"/>
                  </a:cubicBezTo>
                  <a:cubicBezTo>
                    <a:pt x="2073869" y="4200916"/>
                    <a:pt x="2044760" y="4250903"/>
                    <a:pt x="2026330" y="4305777"/>
                  </a:cubicBezTo>
                  <a:close/>
                  <a:moveTo>
                    <a:pt x="2440553" y="3999033"/>
                  </a:moveTo>
                  <a:cubicBezTo>
                    <a:pt x="2439315" y="3999043"/>
                    <a:pt x="2441800" y="3999081"/>
                    <a:pt x="2440553" y="3999081"/>
                  </a:cubicBezTo>
                  <a:cubicBezTo>
                    <a:pt x="2279552" y="3998586"/>
                    <a:pt x="2146859" y="3867474"/>
                    <a:pt x="2146859" y="3706359"/>
                  </a:cubicBezTo>
                  <a:cubicBezTo>
                    <a:pt x="2146859" y="3525288"/>
                    <a:pt x="2247071" y="3434467"/>
                    <a:pt x="2353180" y="3338322"/>
                  </a:cubicBezTo>
                  <a:cubicBezTo>
                    <a:pt x="2400252" y="3295660"/>
                    <a:pt x="2448173" y="3252245"/>
                    <a:pt x="2482967" y="3201410"/>
                  </a:cubicBezTo>
                  <a:cubicBezTo>
                    <a:pt x="2647103" y="3359610"/>
                    <a:pt x="2732370" y="3564103"/>
                    <a:pt x="2732370" y="3706359"/>
                  </a:cubicBezTo>
                  <a:cubicBezTo>
                    <a:pt x="2732361" y="3866836"/>
                    <a:pt x="2600677" y="3997519"/>
                    <a:pt x="2440553" y="3999033"/>
                  </a:cubicBezTo>
                  <a:close/>
                  <a:moveTo>
                    <a:pt x="2764108" y="4159368"/>
                  </a:moveTo>
                  <a:cubicBezTo>
                    <a:pt x="3088519" y="4098379"/>
                    <a:pt x="3381727" y="3947817"/>
                    <a:pt x="3616824" y="3734286"/>
                  </a:cubicBezTo>
                  <a:lnTo>
                    <a:pt x="4019807" y="3734286"/>
                  </a:lnTo>
                  <a:cubicBezTo>
                    <a:pt x="3959876" y="3813943"/>
                    <a:pt x="3924300" y="3912899"/>
                    <a:pt x="3924300" y="4020036"/>
                  </a:cubicBezTo>
                  <a:cubicBezTo>
                    <a:pt x="3924300" y="4127164"/>
                    <a:pt x="3959876" y="4226129"/>
                    <a:pt x="4019807" y="4305786"/>
                  </a:cubicBezTo>
                  <a:lnTo>
                    <a:pt x="2848042" y="4305786"/>
                  </a:lnTo>
                  <a:cubicBezTo>
                    <a:pt x="2829773" y="4251370"/>
                    <a:pt x="2800998" y="4201773"/>
                    <a:pt x="2764108" y="4159368"/>
                  </a:cubicBezTo>
                  <a:close/>
                  <a:moveTo>
                    <a:pt x="1666370" y="2704195"/>
                  </a:moveTo>
                  <a:cubicBezTo>
                    <a:pt x="1706347" y="2772890"/>
                    <a:pt x="1758829" y="2834602"/>
                    <a:pt x="1822142" y="2886275"/>
                  </a:cubicBezTo>
                  <a:cubicBezTo>
                    <a:pt x="1850631" y="2909526"/>
                    <a:pt x="1889989" y="2914326"/>
                    <a:pt x="1923202" y="2898534"/>
                  </a:cubicBezTo>
                  <a:cubicBezTo>
                    <a:pt x="1956435" y="2882760"/>
                    <a:pt x="1977619" y="2849271"/>
                    <a:pt x="1977619" y="2812485"/>
                  </a:cubicBezTo>
                  <a:cubicBezTo>
                    <a:pt x="1977619" y="2515343"/>
                    <a:pt x="2113750" y="2237794"/>
                    <a:pt x="2338054" y="2054600"/>
                  </a:cubicBezTo>
                  <a:cubicBezTo>
                    <a:pt x="2336987" y="2068878"/>
                    <a:pt x="2336454" y="2083232"/>
                    <a:pt x="2336454" y="2097643"/>
                  </a:cubicBezTo>
                  <a:cubicBezTo>
                    <a:pt x="2336454" y="2314423"/>
                    <a:pt x="2456374" y="2510524"/>
                    <a:pt x="2649417" y="2609412"/>
                  </a:cubicBezTo>
                  <a:cubicBezTo>
                    <a:pt x="2649979" y="2609698"/>
                    <a:pt x="2650551" y="2609983"/>
                    <a:pt x="2651122" y="2610269"/>
                  </a:cubicBezTo>
                  <a:cubicBezTo>
                    <a:pt x="2702509" y="2635301"/>
                    <a:pt x="2746753" y="2670658"/>
                    <a:pt x="2782653" y="2715358"/>
                  </a:cubicBezTo>
                  <a:cubicBezTo>
                    <a:pt x="2805370" y="2743648"/>
                    <a:pt x="2842146" y="2756583"/>
                    <a:pt x="2877607" y="2748706"/>
                  </a:cubicBezTo>
                  <a:cubicBezTo>
                    <a:pt x="2913021" y="2740828"/>
                    <a:pt x="2940892" y="2713520"/>
                    <a:pt x="2949474" y="2678259"/>
                  </a:cubicBezTo>
                  <a:cubicBezTo>
                    <a:pt x="2974105" y="2577132"/>
                    <a:pt x="3015377" y="2482015"/>
                    <a:pt x="3071355" y="2396176"/>
                  </a:cubicBezTo>
                  <a:cubicBezTo>
                    <a:pt x="3096187" y="2592991"/>
                    <a:pt x="3149499" y="2711349"/>
                    <a:pt x="3194647" y="2811628"/>
                  </a:cubicBezTo>
                  <a:cubicBezTo>
                    <a:pt x="3241491" y="2915650"/>
                    <a:pt x="3278496" y="2997813"/>
                    <a:pt x="3278496" y="3147403"/>
                  </a:cubicBezTo>
                  <a:cubicBezTo>
                    <a:pt x="3278496" y="3444964"/>
                    <a:pt x="3126905" y="3707311"/>
                    <a:pt x="2897800" y="3859664"/>
                  </a:cubicBezTo>
                  <a:cubicBezTo>
                    <a:pt x="2913974" y="3811458"/>
                    <a:pt x="2922870" y="3759946"/>
                    <a:pt x="2922870" y="3706368"/>
                  </a:cubicBezTo>
                  <a:cubicBezTo>
                    <a:pt x="2922870" y="3448983"/>
                    <a:pt x="2746877" y="3143822"/>
                    <a:pt x="2494883" y="2964285"/>
                  </a:cubicBezTo>
                  <a:cubicBezTo>
                    <a:pt x="2465851" y="2943597"/>
                    <a:pt x="2427665" y="2940863"/>
                    <a:pt x="2395976" y="2957189"/>
                  </a:cubicBezTo>
                  <a:cubicBezTo>
                    <a:pt x="2364277" y="2973524"/>
                    <a:pt x="2344360" y="3006204"/>
                    <a:pt x="2344360" y="3041857"/>
                  </a:cubicBezTo>
                  <a:cubicBezTo>
                    <a:pt x="2344360" y="3086948"/>
                    <a:pt x="2299097" y="3130249"/>
                    <a:pt x="2225259" y="3197171"/>
                  </a:cubicBezTo>
                  <a:cubicBezTo>
                    <a:pt x="2111778" y="3300003"/>
                    <a:pt x="1956359" y="3440849"/>
                    <a:pt x="1956359" y="3706378"/>
                  </a:cubicBezTo>
                  <a:cubicBezTo>
                    <a:pt x="1956359" y="3762347"/>
                    <a:pt x="1966027" y="3816077"/>
                    <a:pt x="1983610" y="3866112"/>
                  </a:cubicBezTo>
                  <a:cubicBezTo>
                    <a:pt x="1750981" y="3716512"/>
                    <a:pt x="1596581" y="3455365"/>
                    <a:pt x="1596581" y="3158824"/>
                  </a:cubicBezTo>
                  <a:cubicBezTo>
                    <a:pt x="1596571" y="2991012"/>
                    <a:pt x="1618202" y="2846194"/>
                    <a:pt x="1666370" y="2704195"/>
                  </a:cubicBezTo>
                  <a:close/>
                  <a:moveTo>
                    <a:pt x="190500" y="4020026"/>
                  </a:moveTo>
                  <a:cubicBezTo>
                    <a:pt x="190500" y="3862464"/>
                    <a:pt x="318687" y="3734276"/>
                    <a:pt x="476250" y="3734276"/>
                  </a:cubicBezTo>
                  <a:cubicBezTo>
                    <a:pt x="633813" y="3734276"/>
                    <a:pt x="762000" y="3862464"/>
                    <a:pt x="762000" y="4020026"/>
                  </a:cubicBezTo>
                  <a:cubicBezTo>
                    <a:pt x="762000" y="4177589"/>
                    <a:pt x="633813" y="4305777"/>
                    <a:pt x="476250" y="4305777"/>
                  </a:cubicBezTo>
                  <a:cubicBezTo>
                    <a:pt x="318687" y="4305777"/>
                    <a:pt x="190500" y="4177589"/>
                    <a:pt x="190500" y="4020026"/>
                  </a:cubicBezTo>
                  <a:close/>
                  <a:moveTo>
                    <a:pt x="2437190" y="4686291"/>
                  </a:moveTo>
                  <a:cubicBezTo>
                    <a:pt x="2303259" y="4686291"/>
                    <a:pt x="2194303" y="4577325"/>
                    <a:pt x="2194303" y="4443403"/>
                  </a:cubicBezTo>
                  <a:cubicBezTo>
                    <a:pt x="2194303" y="4309472"/>
                    <a:pt x="2303259" y="4200516"/>
                    <a:pt x="2437190" y="4200516"/>
                  </a:cubicBezTo>
                  <a:cubicBezTo>
                    <a:pt x="2571121" y="4200516"/>
                    <a:pt x="2680078" y="4309472"/>
                    <a:pt x="2680078" y="4443403"/>
                  </a:cubicBezTo>
                  <a:cubicBezTo>
                    <a:pt x="2680078" y="4577325"/>
                    <a:pt x="2571121" y="4686291"/>
                    <a:pt x="2437190" y="4686291"/>
                  </a:cubicBezTo>
                  <a:close/>
                  <a:moveTo>
                    <a:pt x="4400550" y="4305777"/>
                  </a:moveTo>
                  <a:cubicBezTo>
                    <a:pt x="4242988" y="4305777"/>
                    <a:pt x="4114800" y="4177589"/>
                    <a:pt x="4114800" y="4020026"/>
                  </a:cubicBezTo>
                  <a:cubicBezTo>
                    <a:pt x="4114800" y="3862464"/>
                    <a:pt x="4242988" y="3734276"/>
                    <a:pt x="4400550" y="3734276"/>
                  </a:cubicBezTo>
                  <a:cubicBezTo>
                    <a:pt x="4558113" y="3734276"/>
                    <a:pt x="4686300" y="3862464"/>
                    <a:pt x="4686300" y="4020026"/>
                  </a:cubicBezTo>
                  <a:cubicBezTo>
                    <a:pt x="4686300" y="4177589"/>
                    <a:pt x="4558113" y="4305777"/>
                    <a:pt x="4400550" y="4305777"/>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8" name="Freeform: Shape 47">
              <a:extLst>
                <a:ext uri="{FF2B5EF4-FFF2-40B4-BE49-F238E27FC236}">
                  <a16:creationId xmlns:a16="http://schemas.microsoft.com/office/drawing/2014/main" id="{951C2F37-D409-425E-8D47-037C66EC1413}"/>
                </a:ext>
              </a:extLst>
            </p:cNvPr>
            <p:cNvSpPr/>
            <p:nvPr/>
          </p:nvSpPr>
          <p:spPr>
            <a:xfrm>
              <a:off x="6689150" y="1701517"/>
              <a:ext cx="190500" cy="190500"/>
            </a:xfrm>
            <a:custGeom>
              <a:avLst/>
              <a:gdLst>
                <a:gd name="connsiteX0" fmla="*/ 95155 w 190500"/>
                <a:gd name="connsiteY0" fmla="*/ 190500 h 190500"/>
                <a:gd name="connsiteX1" fmla="*/ 162592 w 190500"/>
                <a:gd name="connsiteY1" fmla="*/ 162592 h 190500"/>
                <a:gd name="connsiteX2" fmla="*/ 190500 w 190500"/>
                <a:gd name="connsiteY2" fmla="*/ 95250 h 190500"/>
                <a:gd name="connsiteX3" fmla="*/ 162592 w 190500"/>
                <a:gd name="connsiteY3" fmla="*/ 27908 h 190500"/>
                <a:gd name="connsiteX4" fmla="*/ 95155 w 190500"/>
                <a:gd name="connsiteY4" fmla="*/ 0 h 190500"/>
                <a:gd name="connsiteX5" fmla="*/ 27813 w 190500"/>
                <a:gd name="connsiteY5" fmla="*/ 27908 h 190500"/>
                <a:gd name="connsiteX6" fmla="*/ 0 w 190500"/>
                <a:gd name="connsiteY6" fmla="*/ 95250 h 190500"/>
                <a:gd name="connsiteX7" fmla="*/ 27813 w 190500"/>
                <a:gd name="connsiteY7" fmla="*/ 162592 h 190500"/>
                <a:gd name="connsiteX8" fmla="*/ 95155 w 190500"/>
                <a:gd name="connsiteY8"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95155" y="190500"/>
                  </a:moveTo>
                  <a:cubicBezTo>
                    <a:pt x="120205" y="190500"/>
                    <a:pt x="144780" y="180308"/>
                    <a:pt x="162592" y="162592"/>
                  </a:cubicBezTo>
                  <a:cubicBezTo>
                    <a:pt x="180308" y="144875"/>
                    <a:pt x="190500" y="120301"/>
                    <a:pt x="190500" y="95250"/>
                  </a:cubicBezTo>
                  <a:cubicBezTo>
                    <a:pt x="190500" y="70199"/>
                    <a:pt x="180318" y="45625"/>
                    <a:pt x="162592" y="27908"/>
                  </a:cubicBezTo>
                  <a:cubicBezTo>
                    <a:pt x="144780" y="10192"/>
                    <a:pt x="120310" y="0"/>
                    <a:pt x="95155" y="0"/>
                  </a:cubicBezTo>
                  <a:cubicBezTo>
                    <a:pt x="70104" y="0"/>
                    <a:pt x="45529" y="10192"/>
                    <a:pt x="27813" y="27908"/>
                  </a:cubicBezTo>
                  <a:cubicBezTo>
                    <a:pt x="10106" y="45625"/>
                    <a:pt x="0" y="70199"/>
                    <a:pt x="0" y="95250"/>
                  </a:cubicBezTo>
                  <a:cubicBezTo>
                    <a:pt x="0" y="120301"/>
                    <a:pt x="10106" y="144875"/>
                    <a:pt x="27813" y="162592"/>
                  </a:cubicBezTo>
                  <a:cubicBezTo>
                    <a:pt x="45529" y="180308"/>
                    <a:pt x="70104" y="190500"/>
                    <a:pt x="95155" y="1905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grpSp>
      <p:sp>
        <p:nvSpPr>
          <p:cNvPr id="78" name="TextBox 77">
            <a:extLst>
              <a:ext uri="{FF2B5EF4-FFF2-40B4-BE49-F238E27FC236}">
                <a16:creationId xmlns:a16="http://schemas.microsoft.com/office/drawing/2014/main" id="{EA5B1023-C93C-49BC-8D22-8AD0729F6919}"/>
              </a:ext>
            </a:extLst>
          </p:cNvPr>
          <p:cNvSpPr txBox="1"/>
          <p:nvPr/>
        </p:nvSpPr>
        <p:spPr>
          <a:xfrm>
            <a:off x="7184580" y="5981299"/>
            <a:ext cx="2452915" cy="246221"/>
          </a:xfrm>
          <a:prstGeom prst="rect">
            <a:avLst/>
          </a:prstGeom>
          <a:noFill/>
        </p:spPr>
        <p:txBody>
          <a:bodyPr wrap="square" rtlCol="0">
            <a:spAutoFit/>
          </a:bodyPr>
          <a:lstStyle/>
          <a:p>
            <a:r>
              <a:rPr lang="en-US" sz="1000" i="1" dirty="0">
                <a:latin typeface="Helvetica Neue" panose="02000503000000020004"/>
                <a:ea typeface="Helvetica Neue" panose="02000503000000020004" pitchFamily="2" charset="0"/>
                <a:cs typeface="Helvetica Neue" panose="02000503000000020004" pitchFamily="2" charset="0"/>
              </a:rPr>
              <a:t>*as reported by users.</a:t>
            </a:r>
          </a:p>
        </p:txBody>
      </p:sp>
      <p:pic>
        <p:nvPicPr>
          <p:cNvPr id="4107" name="Picture 4106">
            <a:extLst>
              <a:ext uri="{FF2B5EF4-FFF2-40B4-BE49-F238E27FC236}">
                <a16:creationId xmlns:a16="http://schemas.microsoft.com/office/drawing/2014/main" id="{35FD3234-7E64-491C-842B-5279E4B85010}"/>
              </a:ext>
            </a:extLst>
          </p:cNvPr>
          <p:cNvPicPr>
            <a:picLocks noChangeAspect="1"/>
          </p:cNvPicPr>
          <p:nvPr/>
        </p:nvPicPr>
        <p:blipFill>
          <a:blip r:embed="rId10"/>
          <a:stretch>
            <a:fillRect/>
          </a:stretch>
        </p:blipFill>
        <p:spPr>
          <a:xfrm rot="16200000">
            <a:off x="7687857" y="-537757"/>
            <a:ext cx="1254784" cy="2327956"/>
          </a:xfrm>
          <a:prstGeom prst="rect">
            <a:avLst/>
          </a:prstGeom>
        </p:spPr>
      </p:pic>
      <p:sp>
        <p:nvSpPr>
          <p:cNvPr id="49" name="Rectangle 48">
            <a:extLst>
              <a:ext uri="{FF2B5EF4-FFF2-40B4-BE49-F238E27FC236}">
                <a16:creationId xmlns:a16="http://schemas.microsoft.com/office/drawing/2014/main" id="{775BE2FA-05AB-4D08-9407-1EE03E273F1B}"/>
              </a:ext>
            </a:extLst>
          </p:cNvPr>
          <p:cNvSpPr/>
          <p:nvPr/>
        </p:nvSpPr>
        <p:spPr>
          <a:xfrm>
            <a:off x="3048" y="0"/>
            <a:ext cx="12188952"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54" name="Footer Placeholder 1">
            <a:extLst>
              <a:ext uri="{FF2B5EF4-FFF2-40B4-BE49-F238E27FC236}">
                <a16:creationId xmlns:a16="http://schemas.microsoft.com/office/drawing/2014/main" id="{2E505374-24CA-1D41-AFC0-8C64ED0ABF12}"/>
              </a:ext>
            </a:extLst>
          </p:cNvPr>
          <p:cNvSpPr txBox="1">
            <a:spLocks/>
          </p:cNvSpPr>
          <p:nvPr/>
        </p:nvSpPr>
        <p:spPr>
          <a:xfrm>
            <a:off x="241113" y="63752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800" dirty="0">
                <a:solidFill>
                  <a:schemeClr val="bg1"/>
                </a:solidFill>
                <a:ea typeface="Helvetica Neue" panose="02000503000000020004" pitchFamily="2" charset="0"/>
                <a:cs typeface="Helvetica Neue" panose="02000503000000020004" pitchFamily="2" charset="0"/>
              </a:rPr>
              <a:t>Verb Technology Company, Inc</a:t>
            </a:r>
            <a:r>
              <a:rPr lang="en-US" sz="800" dirty="0">
                <a:solidFill>
                  <a:schemeClr val="bg1"/>
                </a:solidFill>
                <a:ea typeface="Helvetica Neue Light" panose="02000403000000020004" pitchFamily="2" charset="0"/>
                <a:cs typeface="Open Sans" panose="020B0606030504020204" pitchFamily="34" charset="0"/>
              </a:rPr>
              <a:t>. (NASDAQ: VERB) © 2020</a:t>
            </a:r>
          </a:p>
        </p:txBody>
      </p:sp>
      <p:pic>
        <p:nvPicPr>
          <p:cNvPr id="56" name="Picture 55" descr="A picture containing player, person, court, sign&#10;&#10;Description automatically generated">
            <a:extLst>
              <a:ext uri="{FF2B5EF4-FFF2-40B4-BE49-F238E27FC236}">
                <a16:creationId xmlns:a16="http://schemas.microsoft.com/office/drawing/2014/main" id="{1BFB9D7F-B72F-FA43-B6A7-419D4AE292AA}"/>
              </a:ext>
            </a:extLst>
          </p:cNvPr>
          <p:cNvPicPr>
            <a:picLocks noChangeAspect="1"/>
          </p:cNvPicPr>
          <p:nvPr/>
        </p:nvPicPr>
        <p:blipFill rotWithShape="1">
          <a:blip r:embed="rId11">
            <a:extLst>
              <a:ext uri="{28A0092B-C50C-407E-A947-70E740481C1C}">
                <a14:useLocalDpi xmlns:a14="http://schemas.microsoft.com/office/drawing/2010/main" val="0"/>
              </a:ext>
            </a:extLst>
          </a:blip>
          <a:srcRect l="535"/>
          <a:stretch/>
        </p:blipFill>
        <p:spPr>
          <a:xfrm>
            <a:off x="945654" y="243653"/>
            <a:ext cx="10384627" cy="5860078"/>
          </a:xfrm>
          <a:prstGeom prst="rect">
            <a:avLst/>
          </a:prstGeom>
        </p:spPr>
      </p:pic>
      <p:pic>
        <p:nvPicPr>
          <p:cNvPr id="2" name="Interactive Video with Verb (2).mp4" descr="Interactive Video with Verb (2).mp4">
            <a:hlinkClick r:id="" action="ppaction://media"/>
            <a:extLst>
              <a:ext uri="{FF2B5EF4-FFF2-40B4-BE49-F238E27FC236}">
                <a16:creationId xmlns:a16="http://schemas.microsoft.com/office/drawing/2014/main" id="{DC864776-5CC5-854B-BBAB-3B7B9DCA65F5}"/>
              </a:ext>
            </a:extLst>
          </p:cNvPr>
          <p:cNvPicPr>
            <a:picLocks noChangeAspect="1"/>
          </p:cNvPicPr>
          <p:nvPr>
            <a:videoFile r:link="rId1"/>
            <p:extLst>
              <p:ext uri="{DAA4B4D4-6D71-4841-9C94-3DE7FCFB9230}">
                <p14:media xmlns:p14="http://schemas.microsoft.com/office/powerpoint/2010/main" r:embed="rId2">
                  <p14:trim st="533.6263"/>
                </p14:media>
              </p:ext>
            </p:extLst>
          </p:nvPr>
        </p:nvPicPr>
        <p:blipFill>
          <a:blip r:embed="rId12"/>
          <a:stretch>
            <a:fillRect/>
          </a:stretch>
        </p:blipFill>
        <p:spPr>
          <a:xfrm>
            <a:off x="945654" y="264951"/>
            <a:ext cx="10384627" cy="5841353"/>
          </a:xfrm>
          <a:prstGeom prst="rect">
            <a:avLst/>
          </a:prstGeom>
        </p:spPr>
      </p:pic>
    </p:spTree>
    <p:extLst>
      <p:ext uri="{BB962C8B-B14F-4D97-AF65-F5344CB8AC3E}">
        <p14:creationId xmlns:p14="http://schemas.microsoft.com/office/powerpoint/2010/main" val="216774552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4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True"/>
</p:tagLst>
</file>

<file path=ppt/tags/tag10.xml><?xml version="1.0" encoding="utf-8"?>
<p:tagLst xmlns:a="http://schemas.openxmlformats.org/drawingml/2006/main" xmlns:r="http://schemas.openxmlformats.org/officeDocument/2006/relationships" xmlns:p="http://schemas.openxmlformats.org/presentationml/2006/main">
  <p:tag name="SOURCE" val="True"/>
</p:tagLst>
</file>

<file path=ppt/tags/tag11.xml><?xml version="1.0" encoding="utf-8"?>
<p:tagLst xmlns:a="http://schemas.openxmlformats.org/drawingml/2006/main" xmlns:r="http://schemas.openxmlformats.org/officeDocument/2006/relationships" xmlns:p="http://schemas.openxmlformats.org/presentationml/2006/main">
  <p:tag name="SOURCE" val="True"/>
</p:tagLst>
</file>

<file path=ppt/tags/tag2.xml><?xml version="1.0" encoding="utf-8"?>
<p:tagLst xmlns:a="http://schemas.openxmlformats.org/drawingml/2006/main" xmlns:r="http://schemas.openxmlformats.org/officeDocument/2006/relationships" xmlns:p="http://schemas.openxmlformats.org/presentationml/2006/main">
  <p:tag name="SOURCE" val="True"/>
</p:tagLst>
</file>

<file path=ppt/tags/tag3.xml><?xml version="1.0" encoding="utf-8"?>
<p:tagLst xmlns:a="http://schemas.openxmlformats.org/drawingml/2006/main" xmlns:r="http://schemas.openxmlformats.org/officeDocument/2006/relationships" xmlns:p="http://schemas.openxmlformats.org/presentationml/2006/main">
  <p:tag name="SOURCE" val="True"/>
</p:tagLst>
</file>

<file path=ppt/tags/tag4.xml><?xml version="1.0" encoding="utf-8"?>
<p:tagLst xmlns:a="http://schemas.openxmlformats.org/drawingml/2006/main" xmlns:r="http://schemas.openxmlformats.org/officeDocument/2006/relationships" xmlns:p="http://schemas.openxmlformats.org/presentationml/2006/main">
  <p:tag name="SOURCE" val="True"/>
</p:tagLst>
</file>

<file path=ppt/tags/tag5.xml><?xml version="1.0" encoding="utf-8"?>
<p:tagLst xmlns:a="http://schemas.openxmlformats.org/drawingml/2006/main" xmlns:r="http://schemas.openxmlformats.org/officeDocument/2006/relationships" xmlns:p="http://schemas.openxmlformats.org/presentationml/2006/main">
  <p:tag name="SOURCE" val="True"/>
</p:tagLst>
</file>

<file path=ppt/tags/tag6.xml><?xml version="1.0" encoding="utf-8"?>
<p:tagLst xmlns:a="http://schemas.openxmlformats.org/drawingml/2006/main" xmlns:r="http://schemas.openxmlformats.org/officeDocument/2006/relationships" xmlns:p="http://schemas.openxmlformats.org/presentationml/2006/main">
  <p:tag name="SOURCE" val="True"/>
</p:tagLst>
</file>

<file path=ppt/tags/tag7.xml><?xml version="1.0" encoding="utf-8"?>
<p:tagLst xmlns:a="http://schemas.openxmlformats.org/drawingml/2006/main" xmlns:r="http://schemas.openxmlformats.org/officeDocument/2006/relationships" xmlns:p="http://schemas.openxmlformats.org/presentationml/2006/main">
  <p:tag name="SOURCE" val="True"/>
</p:tagLst>
</file>

<file path=ppt/tags/tag8.xml><?xml version="1.0" encoding="utf-8"?>
<p:tagLst xmlns:a="http://schemas.openxmlformats.org/drawingml/2006/main" xmlns:r="http://schemas.openxmlformats.org/officeDocument/2006/relationships" xmlns:p="http://schemas.openxmlformats.org/presentationml/2006/main">
  <p:tag name="SOURCE" val="True"/>
</p:tagLst>
</file>

<file path=ppt/tags/tag9.xml><?xml version="1.0" encoding="utf-8"?>
<p:tagLst xmlns:a="http://schemas.openxmlformats.org/drawingml/2006/main" xmlns:r="http://schemas.openxmlformats.org/officeDocument/2006/relationships" xmlns:p="http://schemas.openxmlformats.org/presentationml/2006/main">
  <p:tag name="SOURCE" val="Tru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
      <a:majorFont>
        <a:latin typeface="HelveticaNeue LT 45 Light"/>
        <a:ea typeface=""/>
        <a:cs typeface=""/>
      </a:majorFont>
      <a:minorFont>
        <a:latin typeface="HelveticaNeue LT 4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10025</TotalTime>
  <Words>3292</Words>
  <Application>Microsoft Macintosh PowerPoint</Application>
  <PresentationFormat>Widescreen</PresentationFormat>
  <Paragraphs>254</Paragraphs>
  <Slides>24</Slides>
  <Notes>2</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vt:lpstr>
      <vt:lpstr>Calibri</vt:lpstr>
      <vt:lpstr>Gotham Medium</vt:lpstr>
      <vt:lpstr>Helvetica Neue</vt:lpstr>
      <vt:lpstr>Helvetica Neue Light</vt:lpstr>
      <vt:lpstr>Helvetica Neue Thin</vt:lpstr>
      <vt:lpstr>HelveticaNeue LT 45 Light</vt:lpstr>
      <vt:lpstr>Symbol</vt:lpstr>
      <vt:lpstr>Wingdings</vt:lpstr>
      <vt:lpstr>Office Theme</vt:lpstr>
      <vt:lpstr>Sales Enablement SaaS  for the  Remote Work Economy </vt:lpstr>
      <vt:lpstr>Safe Harbor | Forward-Looking Statements</vt:lpstr>
      <vt:lpstr>The Buying Process Has Evolved</vt:lpstr>
      <vt:lpstr>The Selling Process Has Evolved</vt:lpstr>
      <vt:lpstr>Our Sales Tools SaaS Platform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Performance Metrics</vt:lpstr>
      <vt:lpstr>Client  Business Sectors</vt:lpstr>
      <vt:lpstr>Select Enterprise Customers</vt:lpstr>
      <vt:lpstr>Partnerships &amp; Integrations</vt:lpstr>
      <vt:lpstr>Competitive Analysis</vt:lpstr>
      <vt:lpstr>Proven Management</vt:lpstr>
      <vt:lpstr>Proven Management</vt:lpstr>
      <vt:lpstr>Distinguished Board of Directors</vt:lpstr>
      <vt:lpstr>Accomplished Advisory Board</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Sales Enablement SaaS for the  Remote Work Economy</dc:title>
  <dc:creator>Sam Thatte</dc:creator>
  <cp:lastModifiedBy>RORY J. CUTAIA</cp:lastModifiedBy>
  <cp:revision>224</cp:revision>
  <dcterms:created xsi:type="dcterms:W3CDTF">2020-06-02T18:36:51Z</dcterms:created>
  <dcterms:modified xsi:type="dcterms:W3CDTF">2021-01-26T06:09:29Z</dcterms:modified>
</cp:coreProperties>
</file>