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23" r:id="rId2"/>
    <p:sldId id="257" r:id="rId3"/>
    <p:sldId id="319" r:id="rId4"/>
    <p:sldId id="328" r:id="rId5"/>
    <p:sldId id="261" r:id="rId6"/>
    <p:sldId id="321" r:id="rId7"/>
    <p:sldId id="258" r:id="rId8"/>
    <p:sldId id="294" r:id="rId9"/>
    <p:sldId id="324" r:id="rId10"/>
    <p:sldId id="314" r:id="rId11"/>
    <p:sldId id="263" r:id="rId12"/>
    <p:sldId id="327" r:id="rId13"/>
    <p:sldId id="313" r:id="rId14"/>
    <p:sldId id="318" r:id="rId15"/>
    <p:sldId id="264" r:id="rId16"/>
    <p:sldId id="315" r:id="rId17"/>
    <p:sldId id="300" r:id="rId18"/>
    <p:sldId id="322" r:id="rId19"/>
    <p:sldId id="265" r:id="rId20"/>
    <p:sldId id="269" r:id="rId21"/>
    <p:sldId id="325" r:id="rId22"/>
    <p:sldId id="326" r:id="rId23"/>
    <p:sldId id="273" r:id="rId24"/>
    <p:sldId id="274" r:id="rId25"/>
    <p:sldId id="278"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CFC"/>
    <a:srgbClr val="9567FB"/>
    <a:srgbClr val="9376FB"/>
    <a:srgbClr val="7899FC"/>
    <a:srgbClr val="5BA1FC"/>
    <a:srgbClr val="7E95FC"/>
    <a:srgbClr val="34BEB4"/>
    <a:srgbClr val="5CA1FC"/>
    <a:srgbClr val="9C65FF"/>
    <a:srgbClr val="FC7F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96" autoAdjust="0"/>
    <p:restoredTop sz="94660"/>
  </p:normalViewPr>
  <p:slideViewPr>
    <p:cSldViewPr snapToGrid="0">
      <p:cViewPr varScale="1">
        <p:scale>
          <a:sx n="123" d="100"/>
          <a:sy n="123" d="100"/>
        </p:scale>
        <p:origin x="232" y="20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0B304-311F-453F-9319-A595D6750CA3}" type="datetimeFigureOut">
              <a:rPr lang="en-US" smtClean="0"/>
              <a:t>6/7/21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01F91-2170-48A8-8F5D-B8605E754DDB}" type="slidenum">
              <a:rPr lang="en-US" smtClean="0"/>
              <a:t>‹#›</a:t>
            </a:fld>
            <a:endParaRPr lang="en-US" dirty="0"/>
          </a:p>
        </p:txBody>
      </p:sp>
    </p:spTree>
    <p:extLst>
      <p:ext uri="{BB962C8B-B14F-4D97-AF65-F5344CB8AC3E}">
        <p14:creationId xmlns:p14="http://schemas.microsoft.com/office/powerpoint/2010/main" val="606425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ocs.google.com/document/d/1m0NqC3-MIj_Xmfh6grkix4wKxSKYYppR8ySfxAtYmGI/edi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01F91-2170-48A8-8F5D-B8605E754DDB}" type="slidenum">
              <a:rPr lang="en-US" smtClean="0"/>
              <a:t>5</a:t>
            </a:fld>
            <a:endParaRPr lang="en-US" dirty="0"/>
          </a:p>
        </p:txBody>
      </p:sp>
    </p:spTree>
    <p:extLst>
      <p:ext uri="{BB962C8B-B14F-4D97-AF65-F5344CB8AC3E}">
        <p14:creationId xmlns:p14="http://schemas.microsoft.com/office/powerpoint/2010/main" val="1319259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b59db674f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88900" lvl="0" indent="0" algn="l" rtl="0">
              <a:lnSpc>
                <a:spcPct val="120000"/>
              </a:lnSpc>
              <a:spcBef>
                <a:spcPts val="0"/>
              </a:spcBef>
              <a:spcAft>
                <a:spcPts val="0"/>
              </a:spcAft>
              <a:buNone/>
            </a:pPr>
            <a:endParaRPr sz="1000" u="sng" dirty="0">
              <a:solidFill>
                <a:srgbClr val="263238"/>
              </a:solidFill>
              <a:latin typeface="Roboto"/>
              <a:ea typeface="Roboto"/>
              <a:cs typeface="Roboto"/>
              <a:sym typeface="Roboto"/>
            </a:endParaRPr>
          </a:p>
          <a:p>
            <a:pPr marL="0" lvl="0" indent="0" algn="l" rtl="0">
              <a:spcBef>
                <a:spcPts val="500"/>
              </a:spcBef>
              <a:spcAft>
                <a:spcPts val="0"/>
              </a:spcAft>
              <a:buNone/>
            </a:pPr>
            <a:endParaRPr dirty="0"/>
          </a:p>
        </p:txBody>
      </p:sp>
      <p:sp>
        <p:nvSpPr>
          <p:cNvPr id="108" name="Google Shape;108;gb59db674f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526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9aa99280b_1_1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dirty="0"/>
              <a:t>Link to detailed notes </a:t>
            </a:r>
            <a:r>
              <a:rPr lang="en" u="sng" dirty="0">
                <a:solidFill>
                  <a:schemeClr val="hlink"/>
                </a:solidFill>
                <a:hlinkClick r:id="rId3"/>
              </a:rPr>
              <a:t>here</a:t>
            </a:r>
            <a:endParaRPr dirty="0"/>
          </a:p>
        </p:txBody>
      </p:sp>
      <p:sp>
        <p:nvSpPr>
          <p:cNvPr id="140" name="Google Shape;140;gb9aa99280b_1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21195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601F91-2170-48A8-8F5D-B8605E754DDB}" type="slidenum">
              <a:rPr lang="en-US" smtClean="0"/>
              <a:t>8</a:t>
            </a:fld>
            <a:endParaRPr lang="en-US" dirty="0"/>
          </a:p>
        </p:txBody>
      </p:sp>
    </p:spTree>
    <p:extLst>
      <p:ext uri="{BB962C8B-B14F-4D97-AF65-F5344CB8AC3E}">
        <p14:creationId xmlns:p14="http://schemas.microsoft.com/office/powerpoint/2010/main" val="2330502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23A62-835E-4BE1-90F2-9E0B1A034E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4EF1DD-6DB9-4863-8AFE-26D6A96C2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A65B44-BF62-4E75-837F-19E767834786}"/>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6DC7DF29-D8E8-4890-A01F-40BB7781F9FD}"/>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3BF43627-0D0E-46C6-877F-06411525EB2B}"/>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61505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68847-7F61-4019-B4A3-C3F0EF1485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9302D-F845-4DBA-8582-5149012A42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74F031-2949-47BE-8440-AAE04BE00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191816-6DDB-492F-B9E7-A0B8A37EA5D0}"/>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6" name="Footer Placeholder 5">
            <a:extLst>
              <a:ext uri="{FF2B5EF4-FFF2-40B4-BE49-F238E27FC236}">
                <a16:creationId xmlns:a16="http://schemas.microsoft.com/office/drawing/2014/main" id="{EDBC63F7-6DB3-4B12-BA91-8CB888DEF9CD}"/>
              </a:ext>
            </a:extLst>
          </p:cNvPr>
          <p:cNvSpPr>
            <a:spLocks noGrp="1"/>
          </p:cNvSpPr>
          <p:nvPr>
            <p:ph type="ftr" sz="quarter" idx="11"/>
          </p:nvPr>
        </p:nvSpPr>
        <p:spPr/>
        <p:txBody>
          <a:bodyPr/>
          <a:lstStyle/>
          <a:p>
            <a:r>
              <a:rPr lang="en-US" dirty="0"/>
              <a:t>For Internal Use Only I Not For Public Distribution</a:t>
            </a:r>
          </a:p>
        </p:txBody>
      </p:sp>
      <p:sp>
        <p:nvSpPr>
          <p:cNvPr id="7" name="Slide Number Placeholder 6">
            <a:extLst>
              <a:ext uri="{FF2B5EF4-FFF2-40B4-BE49-F238E27FC236}">
                <a16:creationId xmlns:a16="http://schemas.microsoft.com/office/drawing/2014/main" id="{E9AFE812-1CC7-4980-9732-12378F80C6E8}"/>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16833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C034D-B654-4885-9AAA-80C3B5C17F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96E8D9-68CD-4C65-BE0D-FF7E60FA57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9B1FD14-D497-4026-A883-4D992FBA6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423736-C7F0-4761-B99A-E386FC77C309}"/>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6" name="Footer Placeholder 5">
            <a:extLst>
              <a:ext uri="{FF2B5EF4-FFF2-40B4-BE49-F238E27FC236}">
                <a16:creationId xmlns:a16="http://schemas.microsoft.com/office/drawing/2014/main" id="{583809C5-97F2-498E-99F4-0BA365AEE235}"/>
              </a:ext>
            </a:extLst>
          </p:cNvPr>
          <p:cNvSpPr>
            <a:spLocks noGrp="1"/>
          </p:cNvSpPr>
          <p:nvPr>
            <p:ph type="ftr" sz="quarter" idx="11"/>
          </p:nvPr>
        </p:nvSpPr>
        <p:spPr/>
        <p:txBody>
          <a:bodyPr/>
          <a:lstStyle/>
          <a:p>
            <a:r>
              <a:rPr lang="en-US" dirty="0"/>
              <a:t>For Internal Use Only I Not For Public Distribution</a:t>
            </a:r>
          </a:p>
        </p:txBody>
      </p:sp>
      <p:sp>
        <p:nvSpPr>
          <p:cNvPr id="7" name="Slide Number Placeholder 6">
            <a:extLst>
              <a:ext uri="{FF2B5EF4-FFF2-40B4-BE49-F238E27FC236}">
                <a16:creationId xmlns:a16="http://schemas.microsoft.com/office/drawing/2014/main" id="{26C32617-1108-44FC-A645-35CD53483879}"/>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42874907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2E2CE-B1BC-4901-AEF1-A28748007D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46AB29-5F83-4DFD-BCA1-8FB8E2903A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BE817-ADE1-47CA-9DB7-DFBBE9262845}"/>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D39287F7-57A6-437F-8AD4-2A33AB19C286}"/>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7CF145F6-AB13-4754-8B21-40AF5F72F461}"/>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1027885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20F2C8-26FF-445C-8546-B1CEFFCC9F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A6CF3A-B9EA-4526-B9AA-4677447AF2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E89A7-1723-4D0E-9A1C-43E4CD1E2658}"/>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2F66771B-1ABB-41C0-B205-9A4F6385F120}"/>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7A858DF6-4903-41AC-9063-E643E380079C}"/>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197998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Slide 0">
    <p:spTree>
      <p:nvGrpSpPr>
        <p:cNvPr id="1" name=""/>
        <p:cNvGrpSpPr/>
        <p:nvPr/>
      </p:nvGrpSpPr>
      <p:grpSpPr>
        <a:xfrm>
          <a:off x="0" y="0"/>
          <a:ext cx="0" cy="0"/>
          <a:chOff x="0" y="0"/>
          <a:chExt cx="0" cy="0"/>
        </a:xfrm>
      </p:grpSpPr>
      <p:sp>
        <p:nvSpPr>
          <p:cNvPr id="20" name="Picture Placeholder 9"/>
          <p:cNvSpPr>
            <a:spLocks noGrp="1"/>
          </p:cNvSpPr>
          <p:nvPr>
            <p:ph type="pic" idx="13"/>
          </p:nvPr>
        </p:nvSpPr>
        <p:spPr>
          <a:xfrm>
            <a:off x="0" y="0"/>
            <a:ext cx="12192000" cy="6858000"/>
          </a:xfrm>
          <a:prstGeom prst="rect">
            <a:avLst/>
          </a:prstGeom>
        </p:spPr>
        <p:txBody>
          <a:bodyPr lIns="91439" rIns="91439"/>
          <a:lstStyle/>
          <a:p>
            <a:endParaRPr dirty="0"/>
          </a:p>
        </p:txBody>
      </p:sp>
      <p:sp>
        <p:nvSpPr>
          <p:cNvPr id="21" name="Slide Number"/>
          <p:cNvSpPr txBox="1">
            <a:spLocks noGrp="1"/>
          </p:cNvSpPr>
          <p:nvPr>
            <p:ph type="sldNum" sz="quarter" idx="2"/>
          </p:nvPr>
        </p:nvSpPr>
        <p:spPr>
          <a:xfrm>
            <a:off x="5892800" y="6172200"/>
            <a:ext cx="2844800" cy="368301"/>
          </a:xfrm>
          <a:prstGeom prst="rect">
            <a:avLst/>
          </a:prstGeom>
        </p:spPr>
        <p:txBody>
          <a:bodyPr lIns="45719" tIns="45719" rIns="45719" bIns="45719" anchor="ctr"/>
          <a:lstStyle>
            <a:lvl1pPr algn="r">
              <a:defRPr sz="1200"/>
            </a:lvl1pPr>
          </a:lstStyle>
          <a:p>
            <a:fld id="{86CB4B4D-7CA3-9044-876B-883B54F8677D}" type="slidenum">
              <a:rPr/>
              <a:t>‹#›</a:t>
            </a:fld>
            <a:endParaRPr dirty="0"/>
          </a:p>
        </p:txBody>
      </p:sp>
    </p:spTree>
    <p:extLst>
      <p:ext uri="{BB962C8B-B14F-4D97-AF65-F5344CB8AC3E}">
        <p14:creationId xmlns:p14="http://schemas.microsoft.com/office/powerpoint/2010/main" val="2772462563"/>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2_Title and Content">
    <p:spTree>
      <p:nvGrpSpPr>
        <p:cNvPr id="1" name="Shape 57"/>
        <p:cNvGrpSpPr/>
        <p:nvPr/>
      </p:nvGrpSpPr>
      <p:grpSpPr>
        <a:xfrm>
          <a:off x="0" y="0"/>
          <a:ext cx="0" cy="0"/>
          <a:chOff x="0" y="0"/>
          <a:chExt cx="0" cy="0"/>
        </a:xfrm>
      </p:grpSpPr>
      <p:sp>
        <p:nvSpPr>
          <p:cNvPr id="58" name="Google Shape;58;p1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a:latin typeface="Arial"/>
                <a:ea typeface="Arial"/>
                <a:cs typeface="Arial"/>
                <a:sym typeface="Arial"/>
              </a:defRPr>
            </a:lvl1pPr>
            <a:lvl2pPr marL="1219170" lvl="1" indent="-423323" algn="l" rtl="0">
              <a:lnSpc>
                <a:spcPct val="90000"/>
              </a:lnSpc>
              <a:spcBef>
                <a:spcPts val="1600"/>
              </a:spcBef>
              <a:spcAft>
                <a:spcPts val="0"/>
              </a:spcAft>
              <a:buClr>
                <a:schemeClr val="dk1"/>
              </a:buClr>
              <a:buSzPts val="1400"/>
              <a:buChar char="○"/>
              <a:defRPr>
                <a:latin typeface="Arial"/>
                <a:ea typeface="Arial"/>
                <a:cs typeface="Arial"/>
                <a:sym typeface="Arial"/>
              </a:defRPr>
            </a:lvl2pPr>
            <a:lvl3pPr marL="1828754" lvl="2" indent="-423323" algn="l" rtl="0">
              <a:lnSpc>
                <a:spcPct val="90000"/>
              </a:lnSpc>
              <a:spcBef>
                <a:spcPts val="1600"/>
              </a:spcBef>
              <a:spcAft>
                <a:spcPts val="0"/>
              </a:spcAft>
              <a:buClr>
                <a:schemeClr val="dk1"/>
              </a:buClr>
              <a:buSzPts val="1400"/>
              <a:buChar char="■"/>
              <a:defRPr>
                <a:latin typeface="Arial"/>
                <a:ea typeface="Arial"/>
                <a:cs typeface="Arial"/>
                <a:sym typeface="Arial"/>
              </a:defRPr>
            </a:lvl3pPr>
            <a:lvl4pPr marL="2438339" lvl="3" indent="-423323" algn="l" rtl="0">
              <a:lnSpc>
                <a:spcPct val="90000"/>
              </a:lnSpc>
              <a:spcBef>
                <a:spcPts val="1600"/>
              </a:spcBef>
              <a:spcAft>
                <a:spcPts val="0"/>
              </a:spcAft>
              <a:buClr>
                <a:schemeClr val="dk1"/>
              </a:buClr>
              <a:buSzPts val="1400"/>
              <a:buChar char="●"/>
              <a:defRPr>
                <a:latin typeface="Arial"/>
                <a:ea typeface="Arial"/>
                <a:cs typeface="Arial"/>
                <a:sym typeface="Arial"/>
              </a:defRPr>
            </a:lvl4pPr>
            <a:lvl5pPr marL="3047924" lvl="4" indent="-423323" algn="l" rtl="0">
              <a:lnSpc>
                <a:spcPct val="90000"/>
              </a:lnSpc>
              <a:spcBef>
                <a:spcPts val="1600"/>
              </a:spcBef>
              <a:spcAft>
                <a:spcPts val="0"/>
              </a:spcAft>
              <a:buClr>
                <a:schemeClr val="dk1"/>
              </a:buClr>
              <a:buSzPts val="1400"/>
              <a:buChar char="○"/>
              <a:defRPr>
                <a:latin typeface="Arial"/>
                <a:ea typeface="Arial"/>
                <a:cs typeface="Arial"/>
                <a:sym typeface="Arial"/>
              </a:defRPr>
            </a:lvl5pPr>
            <a:lvl6pPr marL="3657509" lvl="5" indent="-423323" algn="l" rtl="0">
              <a:lnSpc>
                <a:spcPct val="90000"/>
              </a:lnSpc>
              <a:spcBef>
                <a:spcPts val="1600"/>
              </a:spcBef>
              <a:spcAft>
                <a:spcPts val="0"/>
              </a:spcAft>
              <a:buClr>
                <a:schemeClr val="dk1"/>
              </a:buClr>
              <a:buSzPts val="1400"/>
              <a:buChar char="■"/>
              <a:defRPr>
                <a:latin typeface="Arial"/>
                <a:ea typeface="Arial"/>
                <a:cs typeface="Arial"/>
                <a:sym typeface="Arial"/>
              </a:defRPr>
            </a:lvl6pPr>
            <a:lvl7pPr marL="4267093" lvl="6" indent="-423323" algn="l" rtl="0">
              <a:lnSpc>
                <a:spcPct val="90000"/>
              </a:lnSpc>
              <a:spcBef>
                <a:spcPts val="1600"/>
              </a:spcBef>
              <a:spcAft>
                <a:spcPts val="0"/>
              </a:spcAft>
              <a:buClr>
                <a:schemeClr val="dk1"/>
              </a:buClr>
              <a:buSzPts val="1400"/>
              <a:buChar char="●"/>
              <a:defRPr>
                <a:latin typeface="Arial"/>
                <a:ea typeface="Arial"/>
                <a:cs typeface="Arial"/>
                <a:sym typeface="Arial"/>
              </a:defRPr>
            </a:lvl7pPr>
            <a:lvl8pPr marL="4876678" lvl="7" indent="-423323" algn="l" rtl="0">
              <a:lnSpc>
                <a:spcPct val="90000"/>
              </a:lnSpc>
              <a:spcBef>
                <a:spcPts val="1600"/>
              </a:spcBef>
              <a:spcAft>
                <a:spcPts val="0"/>
              </a:spcAft>
              <a:buClr>
                <a:schemeClr val="dk1"/>
              </a:buClr>
              <a:buSzPts val="1400"/>
              <a:buChar char="○"/>
              <a:defRPr>
                <a:latin typeface="Arial"/>
                <a:ea typeface="Arial"/>
                <a:cs typeface="Arial"/>
                <a:sym typeface="Arial"/>
              </a:defRPr>
            </a:lvl8pPr>
            <a:lvl9pPr marL="5486263" lvl="8" indent="-423323" algn="l" rtl="0">
              <a:lnSpc>
                <a:spcPct val="90000"/>
              </a:lnSpc>
              <a:spcBef>
                <a:spcPts val="1600"/>
              </a:spcBef>
              <a:spcAft>
                <a:spcPts val="1600"/>
              </a:spcAft>
              <a:buClr>
                <a:schemeClr val="dk1"/>
              </a:buClr>
              <a:buSzPts val="1400"/>
              <a:buChar char="■"/>
              <a:defRPr>
                <a:latin typeface="Arial"/>
                <a:ea typeface="Arial"/>
                <a:cs typeface="Arial"/>
                <a:sym typeface="Arial"/>
              </a:defRPr>
            </a:lvl9pPr>
          </a:lstStyle>
          <a:p>
            <a:endParaRPr/>
          </a:p>
        </p:txBody>
      </p:sp>
      <p:sp>
        <p:nvSpPr>
          <p:cNvPr id="59" name="Google Shape;59;p14"/>
          <p:cNvSpPr txBox="1">
            <a:spLocks noGrp="1"/>
          </p:cNvSpPr>
          <p:nvPr>
            <p:ph type="sldNum" idx="12"/>
          </p:nvPr>
        </p:nvSpPr>
        <p:spPr>
          <a:xfrm>
            <a:off x="9121568" y="6509635"/>
            <a:ext cx="2743200" cy="3652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sz="1067" b="1">
                <a:latin typeface="Arial"/>
                <a:ea typeface="Arial"/>
                <a:cs typeface="Arial"/>
                <a:sym typeface="Arial"/>
              </a:defRPr>
            </a:lvl1pPr>
            <a:lvl2pPr marL="0" lvl="1" indent="0" algn="r" rtl="0">
              <a:spcBef>
                <a:spcPts val="0"/>
              </a:spcBef>
              <a:buNone/>
              <a:defRPr sz="1067" b="1">
                <a:latin typeface="Arial"/>
                <a:ea typeface="Arial"/>
                <a:cs typeface="Arial"/>
                <a:sym typeface="Arial"/>
              </a:defRPr>
            </a:lvl2pPr>
            <a:lvl3pPr marL="0" lvl="2" indent="0" algn="r" rtl="0">
              <a:spcBef>
                <a:spcPts val="0"/>
              </a:spcBef>
              <a:buNone/>
              <a:defRPr sz="1067" b="1">
                <a:latin typeface="Arial"/>
                <a:ea typeface="Arial"/>
                <a:cs typeface="Arial"/>
                <a:sym typeface="Arial"/>
              </a:defRPr>
            </a:lvl3pPr>
            <a:lvl4pPr marL="0" lvl="3" indent="0" algn="r" rtl="0">
              <a:spcBef>
                <a:spcPts val="0"/>
              </a:spcBef>
              <a:buNone/>
              <a:defRPr sz="1067" b="1">
                <a:latin typeface="Arial"/>
                <a:ea typeface="Arial"/>
                <a:cs typeface="Arial"/>
                <a:sym typeface="Arial"/>
              </a:defRPr>
            </a:lvl4pPr>
            <a:lvl5pPr marL="0" lvl="4" indent="0" algn="r" rtl="0">
              <a:spcBef>
                <a:spcPts val="0"/>
              </a:spcBef>
              <a:buNone/>
              <a:defRPr sz="1067" b="1">
                <a:latin typeface="Arial"/>
                <a:ea typeface="Arial"/>
                <a:cs typeface="Arial"/>
                <a:sym typeface="Arial"/>
              </a:defRPr>
            </a:lvl5pPr>
            <a:lvl6pPr marL="0" lvl="5" indent="0" algn="r" rtl="0">
              <a:spcBef>
                <a:spcPts val="0"/>
              </a:spcBef>
              <a:buNone/>
              <a:defRPr sz="1067" b="1">
                <a:latin typeface="Arial"/>
                <a:ea typeface="Arial"/>
                <a:cs typeface="Arial"/>
                <a:sym typeface="Arial"/>
              </a:defRPr>
            </a:lvl6pPr>
            <a:lvl7pPr marL="0" lvl="6" indent="0" algn="r" rtl="0">
              <a:spcBef>
                <a:spcPts val="0"/>
              </a:spcBef>
              <a:buNone/>
              <a:defRPr sz="1067" b="1">
                <a:latin typeface="Arial"/>
                <a:ea typeface="Arial"/>
                <a:cs typeface="Arial"/>
                <a:sym typeface="Arial"/>
              </a:defRPr>
            </a:lvl7pPr>
            <a:lvl8pPr marL="0" lvl="7" indent="0" algn="r" rtl="0">
              <a:spcBef>
                <a:spcPts val="0"/>
              </a:spcBef>
              <a:buNone/>
              <a:defRPr sz="1067" b="1">
                <a:latin typeface="Arial"/>
                <a:ea typeface="Arial"/>
                <a:cs typeface="Arial"/>
                <a:sym typeface="Arial"/>
              </a:defRPr>
            </a:lvl8pPr>
            <a:lvl9pPr marL="0" lvl="8" indent="0" algn="r" rtl="0">
              <a:spcBef>
                <a:spcPts val="0"/>
              </a:spcBef>
              <a:buNone/>
              <a:defRPr sz="1067" b="1">
                <a:latin typeface="Arial"/>
                <a:ea typeface="Arial"/>
                <a:cs typeface="Arial"/>
                <a:sym typeface="Arial"/>
              </a:defRPr>
            </a:lvl9pPr>
          </a:lstStyle>
          <a:p>
            <a:fld id="{00000000-1234-1234-1234-123412341234}" type="slidenum">
              <a:rPr lang="en" smtClean="0"/>
              <a:pPr/>
              <a:t>‹#›</a:t>
            </a:fld>
            <a:endParaRPr lang="en" dirty="0"/>
          </a:p>
        </p:txBody>
      </p:sp>
      <p:sp>
        <p:nvSpPr>
          <p:cNvPr id="60" name="Google Shape;60;p14"/>
          <p:cNvSpPr txBox="1">
            <a:spLocks noGrp="1"/>
          </p:cNvSpPr>
          <p:nvPr>
            <p:ph type="title"/>
          </p:nvPr>
        </p:nvSpPr>
        <p:spPr>
          <a:xfrm>
            <a:off x="339800" y="264033"/>
            <a:ext cx="11524800" cy="4364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Font typeface="Poppins"/>
              <a:buNone/>
              <a:defRPr sz="2400">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61" name="Google Shape;61;p14"/>
          <p:cNvSpPr txBox="1">
            <a:spLocks noGrp="1"/>
          </p:cNvSpPr>
          <p:nvPr>
            <p:ph type="subTitle" idx="2"/>
          </p:nvPr>
        </p:nvSpPr>
        <p:spPr>
          <a:xfrm>
            <a:off x="339800" y="654500"/>
            <a:ext cx="11525600" cy="83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rgbClr val="0096FF"/>
              </a:buClr>
              <a:buSzPts val="1400"/>
              <a:buFont typeface="Poppins"/>
              <a:buNone/>
              <a:defRPr sz="1867">
                <a:solidFill>
                  <a:srgbClr val="0096FF"/>
                </a:solidFill>
                <a:latin typeface="Poppins"/>
                <a:ea typeface="Poppins"/>
                <a:cs typeface="Poppins"/>
                <a:sym typeface="Poppins"/>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2899336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FFDF-29CC-4732-81CA-424A5B70818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7D5D6E-CE85-40F1-BD9B-D98DEFDDB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242A4-F800-4504-977D-0CC641F258E4}"/>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973ED84B-5AE3-42D1-BA9B-25B3CCDF9E1B}"/>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134CD033-FF2E-48CC-B5F9-7C7E5C7DB79D}"/>
              </a:ext>
            </a:extLst>
          </p:cNvPr>
          <p:cNvSpPr>
            <a:spLocks noGrp="1"/>
          </p:cNvSpPr>
          <p:nvPr>
            <p:ph type="sldNum" sz="quarter" idx="12"/>
          </p:nvPr>
        </p:nvSpPr>
        <p:spPr>
          <a:xfrm>
            <a:off x="9271000" y="6356350"/>
            <a:ext cx="2743200" cy="365125"/>
          </a:xfrm>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14395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7FFDF-29CC-4732-81CA-424A5B70818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C7D5D6E-CE85-40F1-BD9B-D98DEFDDB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5242A4-F800-4504-977D-0CC641F258E4}"/>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973ED84B-5AE3-42D1-BA9B-25B3CCDF9E1B}"/>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134CD033-FF2E-48CC-B5F9-7C7E5C7DB79D}"/>
              </a:ext>
            </a:extLst>
          </p:cNvPr>
          <p:cNvSpPr>
            <a:spLocks noGrp="1"/>
          </p:cNvSpPr>
          <p:nvPr>
            <p:ph type="sldNum" sz="quarter" idx="12"/>
          </p:nvPr>
        </p:nvSpPr>
        <p:spPr>
          <a:xfrm>
            <a:off x="9271000" y="6356350"/>
            <a:ext cx="2743200" cy="365125"/>
          </a:xfrm>
        </p:spPr>
        <p:txBody>
          <a:bodyPr/>
          <a:lstStyle/>
          <a:p>
            <a:fld id="{D0F56350-9462-4EC0-9A14-DADBEFEF3905}" type="slidenum">
              <a:rPr lang="en-US" smtClean="0"/>
              <a:t>‹#›</a:t>
            </a:fld>
            <a:endParaRPr lang="en-US" dirty="0"/>
          </a:p>
        </p:txBody>
      </p:sp>
      <p:sp>
        <p:nvSpPr>
          <p:cNvPr id="9" name="Rectangle 8">
            <a:extLst>
              <a:ext uri="{FF2B5EF4-FFF2-40B4-BE49-F238E27FC236}">
                <a16:creationId xmlns:a16="http://schemas.microsoft.com/office/drawing/2014/main" id="{8A6C5187-F4FB-4FC7-9B41-8841E688F7EC}"/>
              </a:ext>
            </a:extLst>
          </p:cNvPr>
          <p:cNvSpPr/>
          <p:nvPr userDrawn="1"/>
        </p:nvSpPr>
        <p:spPr>
          <a:xfrm>
            <a:off x="0" y="892703"/>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Tree>
    <p:extLst>
      <p:ext uri="{BB962C8B-B14F-4D97-AF65-F5344CB8AC3E}">
        <p14:creationId xmlns:p14="http://schemas.microsoft.com/office/powerpoint/2010/main" val="2155409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7042-D103-468E-AE7A-E4B7ABAF43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ABEA43-F338-4940-AD92-7489A86943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1BE09D-84CC-4E5A-91AD-19855D55CEDF}"/>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5" name="Footer Placeholder 4">
            <a:extLst>
              <a:ext uri="{FF2B5EF4-FFF2-40B4-BE49-F238E27FC236}">
                <a16:creationId xmlns:a16="http://schemas.microsoft.com/office/drawing/2014/main" id="{7018C2E5-000C-4BD8-953D-F9C6F60C0277}"/>
              </a:ext>
            </a:extLst>
          </p:cNvPr>
          <p:cNvSpPr>
            <a:spLocks noGrp="1"/>
          </p:cNvSpPr>
          <p:nvPr>
            <p:ph type="ftr" sz="quarter" idx="11"/>
          </p:nvPr>
        </p:nvSpPr>
        <p:spPr/>
        <p:txBody>
          <a:body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48B194DF-7459-499E-A29D-527A44D7E37F}"/>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409829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67DD4-3626-495D-BB40-99393B3E39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E1C99D-048B-4581-8721-0665A04029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B6D894-046A-4862-807E-510E8D71EC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A5E9214-F52E-4BFD-9CAF-25A0B51C164B}"/>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6" name="Footer Placeholder 5">
            <a:extLst>
              <a:ext uri="{FF2B5EF4-FFF2-40B4-BE49-F238E27FC236}">
                <a16:creationId xmlns:a16="http://schemas.microsoft.com/office/drawing/2014/main" id="{B7D3B00E-138D-4E61-988C-806AB09205FC}"/>
              </a:ext>
            </a:extLst>
          </p:cNvPr>
          <p:cNvSpPr>
            <a:spLocks noGrp="1"/>
          </p:cNvSpPr>
          <p:nvPr>
            <p:ph type="ftr" sz="quarter" idx="11"/>
          </p:nvPr>
        </p:nvSpPr>
        <p:spPr/>
        <p:txBody>
          <a:bodyPr/>
          <a:lstStyle/>
          <a:p>
            <a:r>
              <a:rPr lang="en-US" dirty="0"/>
              <a:t>For Internal Use Only I Not For Public Distribution</a:t>
            </a:r>
          </a:p>
        </p:txBody>
      </p:sp>
      <p:sp>
        <p:nvSpPr>
          <p:cNvPr id="7" name="Slide Number Placeholder 6">
            <a:extLst>
              <a:ext uri="{FF2B5EF4-FFF2-40B4-BE49-F238E27FC236}">
                <a16:creationId xmlns:a16="http://schemas.microsoft.com/office/drawing/2014/main" id="{FDC21C7A-C7CD-4863-8E29-02EA18F3124C}"/>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403223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B808-56F2-483C-ADB4-9E4A127F4B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A54133-BD09-4479-827F-3E93F420AF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98F080-EAFE-4797-AA42-532639EBB6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C63274-B686-4342-846E-868EAB130A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C29BCE-F67C-45F2-8C1F-77F9284652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7DE746-817F-4571-BE96-6B39DFE2FD70}"/>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8" name="Footer Placeholder 7">
            <a:extLst>
              <a:ext uri="{FF2B5EF4-FFF2-40B4-BE49-F238E27FC236}">
                <a16:creationId xmlns:a16="http://schemas.microsoft.com/office/drawing/2014/main" id="{B6B6D22C-9D3A-4B48-8F90-89E0B17496DB}"/>
              </a:ext>
            </a:extLst>
          </p:cNvPr>
          <p:cNvSpPr>
            <a:spLocks noGrp="1"/>
          </p:cNvSpPr>
          <p:nvPr>
            <p:ph type="ftr" sz="quarter" idx="11"/>
          </p:nvPr>
        </p:nvSpPr>
        <p:spPr/>
        <p:txBody>
          <a:bodyPr/>
          <a:lstStyle/>
          <a:p>
            <a:r>
              <a:rPr lang="en-US" dirty="0"/>
              <a:t>For Internal Use Only I Not For Public Distribution</a:t>
            </a:r>
          </a:p>
        </p:txBody>
      </p:sp>
      <p:sp>
        <p:nvSpPr>
          <p:cNvPr id="9" name="Slide Number Placeholder 8">
            <a:extLst>
              <a:ext uri="{FF2B5EF4-FFF2-40B4-BE49-F238E27FC236}">
                <a16:creationId xmlns:a16="http://schemas.microsoft.com/office/drawing/2014/main" id="{9E1FE9E1-8BD1-4ECF-9772-557B51A26113}"/>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673180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0AB8-95A2-4B19-933B-3531E238D0F7}"/>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C9431DE4-8FF0-4860-B852-892D099DA5F1}"/>
              </a:ext>
            </a:extLst>
          </p:cNvPr>
          <p:cNvSpPr>
            <a:spLocks noGrp="1"/>
          </p:cNvSpPr>
          <p:nvPr>
            <p:ph type="ftr" sz="quarter" idx="11"/>
          </p:nvPr>
        </p:nvSpPr>
        <p:spPr/>
        <p:txBody>
          <a:bodyPr/>
          <a:lstStyle/>
          <a:p>
            <a:r>
              <a:rPr lang="en-US" dirty="0"/>
              <a:t>For Internal Use Only I Not For Public Distribution</a:t>
            </a:r>
          </a:p>
        </p:txBody>
      </p:sp>
      <p:sp>
        <p:nvSpPr>
          <p:cNvPr id="5" name="Slide Number Placeholder 4">
            <a:extLst>
              <a:ext uri="{FF2B5EF4-FFF2-40B4-BE49-F238E27FC236}">
                <a16:creationId xmlns:a16="http://schemas.microsoft.com/office/drawing/2014/main" id="{3B55D1E9-3888-47A0-91E8-E12188B3177E}"/>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2025642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07FFD-A75F-4514-9C4B-ACF61B7D200B}"/>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3" name="Footer Placeholder 2">
            <a:extLst>
              <a:ext uri="{FF2B5EF4-FFF2-40B4-BE49-F238E27FC236}">
                <a16:creationId xmlns:a16="http://schemas.microsoft.com/office/drawing/2014/main" id="{D044BE37-FB9C-4297-A9A1-13C679DBFEB3}"/>
              </a:ext>
            </a:extLst>
          </p:cNvPr>
          <p:cNvSpPr>
            <a:spLocks noGrp="1"/>
          </p:cNvSpPr>
          <p:nvPr>
            <p:ph type="ftr" sz="quarter" idx="11"/>
          </p:nvPr>
        </p:nvSpPr>
        <p:spPr/>
        <p:txBody>
          <a:bodyPr/>
          <a:lstStyle/>
          <a:p>
            <a:r>
              <a:rPr lang="en-US" dirty="0"/>
              <a:t>For Internal Use Only I Not For Public Distribution</a:t>
            </a:r>
          </a:p>
        </p:txBody>
      </p:sp>
      <p:sp>
        <p:nvSpPr>
          <p:cNvPr id="4" name="Slide Number Placeholder 3">
            <a:extLst>
              <a:ext uri="{FF2B5EF4-FFF2-40B4-BE49-F238E27FC236}">
                <a16:creationId xmlns:a16="http://schemas.microsoft.com/office/drawing/2014/main" id="{9E907588-D561-44CD-BE27-2E393AF36F1F}"/>
              </a:ext>
            </a:extLst>
          </p:cNvPr>
          <p:cNvSpPr>
            <a:spLocks noGrp="1"/>
          </p:cNvSpPr>
          <p:nvPr>
            <p:ph type="sldNum" sz="quarter" idx="12"/>
          </p:nvPr>
        </p:nvSpPr>
        <p:spPr/>
        <p:txBody>
          <a:bodyPr/>
          <a:lstStyle/>
          <a:p>
            <a:fld id="{D0F56350-9462-4EC0-9A14-DADBEFEF3905}" type="slidenum">
              <a:rPr lang="en-US" smtClean="0"/>
              <a:t>‹#›</a:t>
            </a:fld>
            <a:endParaRPr lang="en-US" dirty="0"/>
          </a:p>
        </p:txBody>
      </p:sp>
    </p:spTree>
    <p:extLst>
      <p:ext uri="{BB962C8B-B14F-4D97-AF65-F5344CB8AC3E}">
        <p14:creationId xmlns:p14="http://schemas.microsoft.com/office/powerpoint/2010/main" val="693956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C07FFD-A75F-4514-9C4B-ACF61B7D200B}"/>
              </a:ext>
            </a:extLst>
          </p:cNvPr>
          <p:cNvSpPr>
            <a:spLocks noGrp="1"/>
          </p:cNvSpPr>
          <p:nvPr>
            <p:ph type="dt" sz="half" idx="10"/>
          </p:nvPr>
        </p:nvSpPr>
        <p:spPr>
          <a:xfrm>
            <a:off x="838200" y="6356350"/>
            <a:ext cx="2743200" cy="365125"/>
          </a:xfrm>
          <a:prstGeom prst="rect">
            <a:avLst/>
          </a:prstGeom>
        </p:spPr>
        <p:txBody>
          <a:bodyPr/>
          <a:lstStyle>
            <a:lvl1pPr>
              <a:defRPr>
                <a:latin typeface="Helvetica Neue" panose="02000503000000020004"/>
              </a:defRPr>
            </a:lvl1pPr>
          </a:lstStyle>
          <a:p>
            <a:endParaRPr lang="en-US" dirty="0"/>
          </a:p>
        </p:txBody>
      </p:sp>
      <p:sp>
        <p:nvSpPr>
          <p:cNvPr id="3" name="Footer Placeholder 2">
            <a:extLst>
              <a:ext uri="{FF2B5EF4-FFF2-40B4-BE49-F238E27FC236}">
                <a16:creationId xmlns:a16="http://schemas.microsoft.com/office/drawing/2014/main" id="{D044BE37-FB9C-4297-A9A1-13C679DBFEB3}"/>
              </a:ext>
            </a:extLst>
          </p:cNvPr>
          <p:cNvSpPr>
            <a:spLocks noGrp="1"/>
          </p:cNvSpPr>
          <p:nvPr>
            <p:ph type="ftr" sz="quarter" idx="11"/>
          </p:nvPr>
        </p:nvSpPr>
        <p:spPr/>
        <p:txBody>
          <a:bodyPr/>
          <a:lstStyle/>
          <a:p>
            <a:r>
              <a:rPr lang="en-US" dirty="0"/>
              <a:t>For Internal Use Only I Not For Public Distribution</a:t>
            </a:r>
          </a:p>
        </p:txBody>
      </p:sp>
      <p:sp>
        <p:nvSpPr>
          <p:cNvPr id="4" name="Slide Number Placeholder 3">
            <a:extLst>
              <a:ext uri="{FF2B5EF4-FFF2-40B4-BE49-F238E27FC236}">
                <a16:creationId xmlns:a16="http://schemas.microsoft.com/office/drawing/2014/main" id="{9E907588-D561-44CD-BE27-2E393AF36F1F}"/>
              </a:ext>
            </a:extLst>
          </p:cNvPr>
          <p:cNvSpPr>
            <a:spLocks noGrp="1"/>
          </p:cNvSpPr>
          <p:nvPr>
            <p:ph type="sldNum" sz="quarter" idx="12"/>
          </p:nvPr>
        </p:nvSpPr>
        <p:spPr/>
        <p:txBody>
          <a:bodyPr/>
          <a:lstStyle/>
          <a:p>
            <a:fld id="{D0F56350-9462-4EC0-9A14-DADBEFEF3905}" type="slidenum">
              <a:rPr lang="en-US" smtClean="0"/>
              <a:t>‹#›</a:t>
            </a:fld>
            <a:endParaRPr lang="en-US" dirty="0"/>
          </a:p>
        </p:txBody>
      </p:sp>
      <p:pic>
        <p:nvPicPr>
          <p:cNvPr id="5" name="Picture 4" descr="A picture containing drawing&#10;&#10;Description automatically generated">
            <a:extLst>
              <a:ext uri="{FF2B5EF4-FFF2-40B4-BE49-F238E27FC236}">
                <a16:creationId xmlns:a16="http://schemas.microsoft.com/office/drawing/2014/main" id="{3E03E3DE-FC84-4B9D-8257-04B3702991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8486" y="1236322"/>
            <a:ext cx="4385355" cy="4385355"/>
          </a:xfrm>
          <a:prstGeom prst="rect">
            <a:avLst/>
          </a:prstGeom>
        </p:spPr>
      </p:pic>
      <p:sp>
        <p:nvSpPr>
          <p:cNvPr id="6" name="Rectangle 5">
            <a:extLst>
              <a:ext uri="{FF2B5EF4-FFF2-40B4-BE49-F238E27FC236}">
                <a16:creationId xmlns:a16="http://schemas.microsoft.com/office/drawing/2014/main" id="{C86025CB-3DA6-44AD-9BED-FE6BCFC2C303}"/>
              </a:ext>
            </a:extLst>
          </p:cNvPr>
          <p:cNvSpPr/>
          <p:nvPr userDrawn="1"/>
        </p:nvSpPr>
        <p:spPr>
          <a:xfrm>
            <a:off x="0" y="0"/>
            <a:ext cx="11727543" cy="1059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Tree>
    <p:extLst>
      <p:ext uri="{BB962C8B-B14F-4D97-AF65-F5344CB8AC3E}">
        <p14:creationId xmlns:p14="http://schemas.microsoft.com/office/powerpoint/2010/main" val="1551669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B4B7F2-F63A-409A-8344-5A9FAF192E82}"/>
              </a:ext>
            </a:extLst>
          </p:cNvPr>
          <p:cNvSpPr/>
          <p:nvPr userDrawn="1"/>
        </p:nvSpPr>
        <p:spPr>
          <a:xfrm>
            <a:off x="0" y="6311900"/>
            <a:ext cx="12192000" cy="546100"/>
          </a:xfrm>
          <a:prstGeom prst="rect">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 name="Title Placeholder 1">
            <a:extLst>
              <a:ext uri="{FF2B5EF4-FFF2-40B4-BE49-F238E27FC236}">
                <a16:creationId xmlns:a16="http://schemas.microsoft.com/office/drawing/2014/main" id="{E3B5A279-6393-4432-905B-FC2B49CA0510}"/>
              </a:ext>
            </a:extLst>
          </p:cNvPr>
          <p:cNvSpPr>
            <a:spLocks noGrp="1"/>
          </p:cNvSpPr>
          <p:nvPr>
            <p:ph type="title"/>
          </p:nvPr>
        </p:nvSpPr>
        <p:spPr>
          <a:xfrm>
            <a:off x="950167" y="201346"/>
            <a:ext cx="10515600" cy="6627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5888294-FD91-4374-B416-8491D135B146}"/>
              </a:ext>
            </a:extLst>
          </p:cNvPr>
          <p:cNvSpPr>
            <a:spLocks noGrp="1"/>
          </p:cNvSpPr>
          <p:nvPr>
            <p:ph type="body" idx="1"/>
          </p:nvPr>
        </p:nvSpPr>
        <p:spPr>
          <a:xfrm>
            <a:off x="228599" y="1041238"/>
            <a:ext cx="11237167" cy="51785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CDA6300-C439-48B3-B33A-48DC397587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latin typeface="Helvetica Neue" panose="02000503000000020004"/>
              </a:defRPr>
            </a:lvl1pPr>
          </a:lstStyle>
          <a:p>
            <a:r>
              <a:rPr lang="en-US" dirty="0"/>
              <a:t>For Internal Use Only I Not For Public Distribution</a:t>
            </a:r>
          </a:p>
        </p:txBody>
      </p:sp>
      <p:sp>
        <p:nvSpPr>
          <p:cNvPr id="6" name="Slide Number Placeholder 5">
            <a:extLst>
              <a:ext uri="{FF2B5EF4-FFF2-40B4-BE49-F238E27FC236}">
                <a16:creationId xmlns:a16="http://schemas.microsoft.com/office/drawing/2014/main" id="{8FCA43BD-6A69-4B8F-AE39-C7D450D53A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latin typeface="Helvetica Neue" panose="02000503000000020004"/>
              </a:defRPr>
            </a:lvl1pPr>
          </a:lstStyle>
          <a:p>
            <a:fld id="{D0F56350-9462-4EC0-9A14-DADBEFEF3905}" type="slidenum">
              <a:rPr lang="en-US" smtClean="0"/>
              <a:pPr/>
              <a:t>‹#›</a:t>
            </a:fld>
            <a:endParaRPr lang="en-US" dirty="0"/>
          </a:p>
        </p:txBody>
      </p:sp>
      <p:pic>
        <p:nvPicPr>
          <p:cNvPr id="7" name="Picture 6" descr="A picture containing drawing&#10;&#10;Description automatically generated">
            <a:extLst>
              <a:ext uri="{FF2B5EF4-FFF2-40B4-BE49-F238E27FC236}">
                <a16:creationId xmlns:a16="http://schemas.microsoft.com/office/drawing/2014/main" id="{5A88D6A5-F8FC-43BB-A01F-B865C519213A}"/>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28600" y="230188"/>
            <a:ext cx="633939" cy="633939"/>
          </a:xfrm>
          <a:prstGeom prst="rect">
            <a:avLst/>
          </a:prstGeom>
        </p:spPr>
      </p:pic>
      <p:cxnSp>
        <p:nvCxnSpPr>
          <p:cNvPr id="8" name="Straight Connector 7">
            <a:extLst>
              <a:ext uri="{FF2B5EF4-FFF2-40B4-BE49-F238E27FC236}">
                <a16:creationId xmlns:a16="http://schemas.microsoft.com/office/drawing/2014/main" id="{32C5721B-0D61-4D35-962B-9D9727CDB837}"/>
              </a:ext>
            </a:extLst>
          </p:cNvPr>
          <p:cNvCxnSpPr/>
          <p:nvPr userDrawn="1"/>
        </p:nvCxnSpPr>
        <p:spPr>
          <a:xfrm>
            <a:off x="345233" y="970384"/>
            <a:ext cx="11019453"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306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61" r:id="rId9"/>
    <p:sldLayoutId id="2147483656" r:id="rId10"/>
    <p:sldLayoutId id="2147483657" r:id="rId11"/>
    <p:sldLayoutId id="2147483658" r:id="rId12"/>
    <p:sldLayoutId id="2147483659" r:id="rId13"/>
    <p:sldLayoutId id="2147483662" r:id="rId14"/>
    <p:sldLayoutId id="2147483663" r:id="rId15"/>
  </p:sldLayoutIdLst>
  <p:hf hdr="0" dt="0"/>
  <p:txStyles>
    <p:titleStyle>
      <a:lvl1pPr algn="l" defTabSz="914400" rtl="0" eaLnBrk="1" latinLnBrk="0" hangingPunct="1">
        <a:lnSpc>
          <a:spcPct val="90000"/>
        </a:lnSpc>
        <a:spcBef>
          <a:spcPct val="0"/>
        </a:spcBef>
        <a:buNone/>
        <a:defRPr sz="4400" kern="1200">
          <a:solidFill>
            <a:schemeClr val="tx1"/>
          </a:solidFill>
          <a:latin typeface="Helvetica Neue" panose="02000503000000020004"/>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png"/><Relationship Id="rId12" Type="http://schemas.openxmlformats.org/officeDocument/2006/relationships/image" Target="../media/image3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xml"/><Relationship Id="rId7" Type="http://schemas.openxmlformats.org/officeDocument/2006/relationships/image" Target="../media/image22.png"/><Relationship Id="rId12" Type="http://schemas.openxmlformats.org/officeDocument/2006/relationships/image" Target="../media/image34.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29.png"/><Relationship Id="rId11" Type="http://schemas.openxmlformats.org/officeDocument/2006/relationships/image" Target="../media/image24.png"/><Relationship Id="rId5" Type="http://schemas.openxmlformats.org/officeDocument/2006/relationships/image" Target="../media/image28.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7.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xml"/><Relationship Id="rId7" Type="http://schemas.openxmlformats.org/officeDocument/2006/relationships/image" Target="../media/image24.png"/><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0.png"/><Relationship Id="rId5" Type="http://schemas.openxmlformats.org/officeDocument/2006/relationships/image" Target="../media/image3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4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slideLayout" Target="../slideLayouts/slideLayout2.xml"/><Relationship Id="rId17" Type="http://schemas.openxmlformats.org/officeDocument/2006/relationships/hyperlink" Target="https://www.gminsights.com/industry-analysis/elearning-market-size" TargetMode="External"/><Relationship Id="rId2" Type="http://schemas.openxmlformats.org/officeDocument/2006/relationships/tags" Target="../tags/tag2.xml"/><Relationship Id="rId16" Type="http://schemas.openxmlformats.org/officeDocument/2006/relationships/hyperlink" Target="https://www.superoffice.com/blog/crm-software-statistics"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hyperlink" Target="https://www.gminsights.com/industry-analysis/video-conferencing-market" TargetMode="Externa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hyperlink" Target="https://www.cmswire.com/ecommerce/is-live-streaming-ecommerce-the-next-th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hyperlink" Target="https://verbtech.webflow.io/liv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hyperlink" Target="https://www.cnn.com/2020/11/10/tech/singles-day-2020-alibaba-intl-hnk/index.html" TargetMode="External"/><Relationship Id="rId3" Type="http://schemas.openxmlformats.org/officeDocument/2006/relationships/image" Target="../media/image15.png"/><Relationship Id="rId7" Type="http://schemas.openxmlformats.org/officeDocument/2006/relationships/hyperlink" Target="https://blog.streamlabs.com/streamlabs-and-stream-hatchet-live-stream-election-report-cc9c7dd67136" TargetMode="Externa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hyperlink" Target="https://www.scmp.com/magazines/style/news-trends/article/3074253/who-millionaire-li-jiaqi-chinas-lipstick-king-who" TargetMode="External"/><Relationship Id="rId5"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hyperlink" Target="https://www.mckinsey.com/business-functions/marketing-and-sales/our-insights/survey-us-consumer-sentiment-during-the-coronavirus-crisis"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hyperlink" Target="https://www.barchart.com/stocks/quotes/HSNI%20https:/seekingalpha.com/symbol/QVCC" TargetMode="External"/><Relationship Id="rId5" Type="http://schemas.openxmlformats.org/officeDocument/2006/relationships/hyperlink" Target="https://blog.streamlabs.com/streamlabs-and-stream-hatchet-live-stream-election-report-cc9c7dd67136" TargetMode="External"/><Relationship Id="rId4" Type="http://schemas.openxmlformats.org/officeDocument/2006/relationships/hyperlink" Target="https://influencermarketinghub.com/influencer-marketing-benchmark-report-2020/"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hyperlink" Target="https://verbtech.verb.website/presentation/video.bombshell-boutique-goes-live?utm_campaign=verb&amp;utm_medium=copy_link&amp;utm_content=video_6105&amp;utm_term=bombshell-boutique-goes-live" TargetMode="External"/><Relationship Id="rId12"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1D93E5-165F-C348-9C77-B527475F9ABD}"/>
              </a:ext>
            </a:extLst>
          </p:cNvPr>
          <p:cNvSpPr>
            <a:spLocks noGrp="1"/>
          </p:cNvSpPr>
          <p:nvPr>
            <p:ph type="sldNum" sz="quarter" idx="12"/>
          </p:nvPr>
        </p:nvSpPr>
        <p:spPr>
          <a:xfrm>
            <a:off x="9296398" y="6326620"/>
            <a:ext cx="2743200" cy="365125"/>
          </a:xfrm>
        </p:spPr>
        <p:txBody>
          <a:bodyPr/>
          <a:lstStyle/>
          <a:p>
            <a:fld id="{D0F56350-9462-4EC0-9A14-DADBEFEF3905}" type="slidenum">
              <a:rPr lang="en-US" smtClean="0"/>
              <a:t>1</a:t>
            </a:fld>
            <a:endParaRPr lang="en-US" dirty="0"/>
          </a:p>
        </p:txBody>
      </p:sp>
      <p:sp>
        <p:nvSpPr>
          <p:cNvPr id="6" name="Footer Placeholder 1">
            <a:extLst>
              <a:ext uri="{FF2B5EF4-FFF2-40B4-BE49-F238E27FC236}">
                <a16:creationId xmlns:a16="http://schemas.microsoft.com/office/drawing/2014/main" id="{6C5059D3-9B35-DF4B-B7E8-AB08204E041E}"/>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7" name="TextBox 6">
            <a:extLst>
              <a:ext uri="{FF2B5EF4-FFF2-40B4-BE49-F238E27FC236}">
                <a16:creationId xmlns:a16="http://schemas.microsoft.com/office/drawing/2014/main" id="{5A7D5217-2210-744E-9279-3C071EC52CBB}"/>
              </a:ext>
            </a:extLst>
          </p:cNvPr>
          <p:cNvSpPr txBox="1"/>
          <p:nvPr/>
        </p:nvSpPr>
        <p:spPr>
          <a:xfrm>
            <a:off x="131661" y="166255"/>
            <a:ext cx="11589283" cy="924790"/>
          </a:xfrm>
          <a:prstGeom prst="rect">
            <a:avLst/>
          </a:prstGeom>
          <a:solidFill>
            <a:schemeClr val="bg1"/>
          </a:solidFill>
        </p:spPr>
        <p:txBody>
          <a:bodyPr wrap="square" rtlCol="0">
            <a:spAutoFit/>
          </a:bodyPr>
          <a:lstStyle/>
          <a:p>
            <a:endParaRPr lang="en-US" dirty="0"/>
          </a:p>
        </p:txBody>
      </p:sp>
      <p:pic>
        <p:nvPicPr>
          <p:cNvPr id="8" name="Picture 7" descr="A picture containing drawing&#10;&#10;Description automatically generated">
            <a:extLst>
              <a:ext uri="{FF2B5EF4-FFF2-40B4-BE49-F238E27FC236}">
                <a16:creationId xmlns:a16="http://schemas.microsoft.com/office/drawing/2014/main" id="{7261865A-9135-424A-BF5E-2CCF5A8A54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7249" y="315675"/>
            <a:ext cx="2237498" cy="2237498"/>
          </a:xfrm>
          <a:prstGeom prst="rect">
            <a:avLst/>
          </a:prstGeom>
        </p:spPr>
      </p:pic>
      <p:sp>
        <p:nvSpPr>
          <p:cNvPr id="9" name="Subtitle 2">
            <a:extLst>
              <a:ext uri="{FF2B5EF4-FFF2-40B4-BE49-F238E27FC236}">
                <a16:creationId xmlns:a16="http://schemas.microsoft.com/office/drawing/2014/main" id="{4688F55B-4052-E546-B88F-3D003760B8E9}"/>
              </a:ext>
            </a:extLst>
          </p:cNvPr>
          <p:cNvSpPr>
            <a:spLocks noGrp="1"/>
          </p:cNvSpPr>
          <p:nvPr>
            <p:ph type="subTitle" idx="1"/>
          </p:nvPr>
        </p:nvSpPr>
        <p:spPr>
          <a:xfrm>
            <a:off x="131662" y="422019"/>
            <a:ext cx="4572000" cy="444579"/>
          </a:xfrm>
        </p:spPr>
        <p:txBody>
          <a:bodyPr/>
          <a:lstStyle/>
          <a:p>
            <a:r>
              <a:rPr lang="en-US" dirty="0"/>
              <a:t>Verb Technology Company</a:t>
            </a:r>
          </a:p>
        </p:txBody>
      </p:sp>
      <p:sp>
        <p:nvSpPr>
          <p:cNvPr id="10" name="Title 1">
            <a:extLst>
              <a:ext uri="{FF2B5EF4-FFF2-40B4-BE49-F238E27FC236}">
                <a16:creationId xmlns:a16="http://schemas.microsoft.com/office/drawing/2014/main" id="{1634F9E1-4D4D-DB45-8008-207BFCFCBB62}"/>
              </a:ext>
            </a:extLst>
          </p:cNvPr>
          <p:cNvSpPr>
            <a:spLocks noGrp="1"/>
          </p:cNvSpPr>
          <p:nvPr>
            <p:ph type="ctrTitle"/>
          </p:nvPr>
        </p:nvSpPr>
        <p:spPr>
          <a:xfrm>
            <a:off x="1523998" y="2235200"/>
            <a:ext cx="9144000" cy="2387600"/>
          </a:xfrm>
          <a:effectLst>
            <a:outerShdw blurRad="50800" dist="38100" dir="2700000" algn="tl" rotWithShape="0">
              <a:prstClr val="black">
                <a:alpha val="40000"/>
              </a:prstClr>
            </a:outerShdw>
          </a:effectLst>
        </p:spPr>
        <p:txBody>
          <a:bodyPr>
            <a:normAutofit/>
          </a:bodyPr>
          <a:lstStyle/>
          <a:p>
            <a:pPr>
              <a:lnSpc>
                <a:spcPct val="100000"/>
              </a:lnSpc>
            </a:pPr>
            <a:r>
              <a:rPr lang="en-US" sz="5400" b="1" dirty="0">
                <a:solidFill>
                  <a:srgbClr val="9567FB"/>
                </a:solidFill>
              </a:rPr>
              <a:t>Sales Enablement SaaS </a:t>
            </a:r>
            <a:br>
              <a:rPr lang="en-US" dirty="0">
                <a:solidFill>
                  <a:srgbClr val="9567FB"/>
                </a:solidFill>
              </a:rPr>
            </a:br>
            <a:endParaRPr lang="en-US" sz="4800" b="1" dirty="0">
              <a:solidFill>
                <a:srgbClr val="9567FB"/>
              </a:solidFill>
            </a:endParaRPr>
          </a:p>
        </p:txBody>
      </p:sp>
      <p:sp>
        <p:nvSpPr>
          <p:cNvPr id="11" name="TextBox 10">
            <a:extLst>
              <a:ext uri="{FF2B5EF4-FFF2-40B4-BE49-F238E27FC236}">
                <a16:creationId xmlns:a16="http://schemas.microsoft.com/office/drawing/2014/main" id="{5A44C8DC-BEA4-0E47-97FC-13722E3051E3}"/>
              </a:ext>
            </a:extLst>
          </p:cNvPr>
          <p:cNvSpPr txBox="1"/>
          <p:nvPr/>
        </p:nvSpPr>
        <p:spPr>
          <a:xfrm>
            <a:off x="2298513" y="4786470"/>
            <a:ext cx="7840608" cy="923330"/>
          </a:xfrm>
          <a:prstGeom prst="rect">
            <a:avLst/>
          </a:prstGeom>
          <a:noFill/>
        </p:spPr>
        <p:txBody>
          <a:bodyPr wrap="none" rtlCol="0">
            <a:spAutoFit/>
          </a:bodyPr>
          <a:lstStyle/>
          <a:p>
            <a:r>
              <a:rPr lang="en-US" sz="5400" i="1" dirty="0">
                <a:solidFill>
                  <a:srgbClr val="9567FB"/>
                </a:solidFill>
                <a:effectLst>
                  <a:outerShdw blurRad="50800" dist="38100" dir="2700000" algn="tl" rotWithShape="0">
                    <a:prstClr val="black">
                      <a:alpha val="40000"/>
                    </a:prstClr>
                  </a:outerShdw>
                </a:effectLst>
              </a:rPr>
              <a:t>Live Stream eCommerce</a:t>
            </a:r>
          </a:p>
        </p:txBody>
      </p:sp>
      <p:sp>
        <p:nvSpPr>
          <p:cNvPr id="12" name="TextBox 11">
            <a:extLst>
              <a:ext uri="{FF2B5EF4-FFF2-40B4-BE49-F238E27FC236}">
                <a16:creationId xmlns:a16="http://schemas.microsoft.com/office/drawing/2014/main" id="{6CC3AB4C-713E-EF4B-B64D-24F3F76A59F7}"/>
              </a:ext>
            </a:extLst>
          </p:cNvPr>
          <p:cNvSpPr txBox="1"/>
          <p:nvPr/>
        </p:nvSpPr>
        <p:spPr>
          <a:xfrm>
            <a:off x="5164493" y="4099580"/>
            <a:ext cx="1863010" cy="523220"/>
          </a:xfrm>
          <a:prstGeom prst="rect">
            <a:avLst/>
          </a:prstGeom>
          <a:noFill/>
        </p:spPr>
        <p:txBody>
          <a:bodyPr wrap="square" rtlCol="0">
            <a:spAutoFit/>
          </a:bodyPr>
          <a:lstStyle/>
          <a:p>
            <a:pPr algn="ctr"/>
            <a:r>
              <a:rPr lang="en-US" sz="2800" dirty="0">
                <a:solidFill>
                  <a:srgbClr val="9567FB"/>
                </a:solidFill>
                <a:effectLst>
                  <a:outerShdw blurRad="50800" dist="38100" dir="2700000" sx="104000" sy="104000" algn="tl" rotWithShape="0">
                    <a:prstClr val="black">
                      <a:alpha val="40000"/>
                    </a:prstClr>
                  </a:outerShdw>
                </a:effectLst>
              </a:rPr>
              <a:t>with</a:t>
            </a:r>
            <a:r>
              <a:rPr lang="en-US" sz="2800" dirty="0">
                <a:solidFill>
                  <a:srgbClr val="9567FB"/>
                </a:solidFill>
              </a:rPr>
              <a:t> </a:t>
            </a:r>
          </a:p>
        </p:txBody>
      </p:sp>
      <p:sp>
        <p:nvSpPr>
          <p:cNvPr id="13" name="TextBox 12">
            <a:extLst>
              <a:ext uri="{FF2B5EF4-FFF2-40B4-BE49-F238E27FC236}">
                <a16:creationId xmlns:a16="http://schemas.microsoft.com/office/drawing/2014/main" id="{5FA2E629-E254-1740-8894-E67840E010CD}"/>
              </a:ext>
            </a:extLst>
          </p:cNvPr>
          <p:cNvSpPr txBox="1"/>
          <p:nvPr/>
        </p:nvSpPr>
        <p:spPr>
          <a:xfrm>
            <a:off x="10139121" y="351920"/>
            <a:ext cx="1863011" cy="584775"/>
          </a:xfrm>
          <a:prstGeom prst="rect">
            <a:avLst/>
          </a:prstGeom>
          <a:noFill/>
        </p:spPr>
        <p:txBody>
          <a:bodyPr wrap="none" rtlCol="0">
            <a:spAutoFit/>
          </a:bodyPr>
          <a:lstStyle/>
          <a:p>
            <a:pPr algn="ctr"/>
            <a:r>
              <a:rPr lang="en-US" dirty="0">
                <a:latin typeface="Helvetica Neue Light" panose="02000403000000020004" pitchFamily="2" charset="0"/>
                <a:ea typeface="Helvetica Neue Light" panose="02000403000000020004" pitchFamily="2" charset="0"/>
                <a:cs typeface="Helvetica Neue" panose="02000503000000020004" pitchFamily="2" charset="0"/>
              </a:rPr>
              <a:t>NASDAQ: VERB</a:t>
            </a:r>
          </a:p>
          <a:p>
            <a:pPr algn="ct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Profile | June ‘21</a:t>
            </a:r>
          </a:p>
        </p:txBody>
      </p:sp>
    </p:spTree>
    <p:extLst>
      <p:ext uri="{BB962C8B-B14F-4D97-AF65-F5344CB8AC3E}">
        <p14:creationId xmlns:p14="http://schemas.microsoft.com/office/powerpoint/2010/main" val="1187945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5" name="Group 4104">
            <a:extLst>
              <a:ext uri="{FF2B5EF4-FFF2-40B4-BE49-F238E27FC236}">
                <a16:creationId xmlns:a16="http://schemas.microsoft.com/office/drawing/2014/main" id="{004A0788-1D2F-4E86-A22B-8B2266280E4B}"/>
              </a:ext>
            </a:extLst>
          </p:cNvPr>
          <p:cNvGrpSpPr/>
          <p:nvPr/>
        </p:nvGrpSpPr>
        <p:grpSpPr>
          <a:xfrm>
            <a:off x="7281718" y="4095183"/>
            <a:ext cx="1322422" cy="1181193"/>
            <a:chOff x="7164354" y="4532323"/>
            <a:chExt cx="1175353" cy="1049830"/>
          </a:xfrm>
        </p:grpSpPr>
        <p:pic>
          <p:nvPicPr>
            <p:cNvPr id="4102" name="Picture 4101">
              <a:extLst>
                <a:ext uri="{FF2B5EF4-FFF2-40B4-BE49-F238E27FC236}">
                  <a16:creationId xmlns:a16="http://schemas.microsoft.com/office/drawing/2014/main" id="{58156EA0-C1F2-44C8-B48F-50CB1CE56664}"/>
                </a:ext>
              </a:extLst>
            </p:cNvPr>
            <p:cNvPicPr>
              <a:picLocks noChangeAspect="1"/>
            </p:cNvPicPr>
            <p:nvPr/>
          </p:nvPicPr>
          <p:blipFill>
            <a:blip r:embed="rId4"/>
            <a:stretch>
              <a:fillRect/>
            </a:stretch>
          </p:blipFill>
          <p:spPr>
            <a:xfrm>
              <a:off x="7164354" y="4532323"/>
              <a:ext cx="1175353" cy="1049830"/>
            </a:xfrm>
            <a:prstGeom prst="rect">
              <a:avLst/>
            </a:prstGeom>
          </p:spPr>
        </p:pic>
        <p:sp>
          <p:nvSpPr>
            <p:cNvPr id="73" name="Rectangle 72">
              <a:extLst>
                <a:ext uri="{FF2B5EF4-FFF2-40B4-BE49-F238E27FC236}">
                  <a16:creationId xmlns:a16="http://schemas.microsoft.com/office/drawing/2014/main" id="{DCB59786-EABD-4D5F-9ACC-6935128FE026}"/>
                </a:ext>
              </a:extLst>
            </p:cNvPr>
            <p:cNvSpPr/>
            <p:nvPr/>
          </p:nvSpPr>
          <p:spPr>
            <a:xfrm>
              <a:off x="7470298" y="4915471"/>
              <a:ext cx="566580" cy="290827"/>
            </a:xfrm>
            <a:prstGeom prst="rect">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6" name="Freeform: Shape 75">
              <a:extLst>
                <a:ext uri="{FF2B5EF4-FFF2-40B4-BE49-F238E27FC236}">
                  <a16:creationId xmlns:a16="http://schemas.microsoft.com/office/drawing/2014/main" id="{2AD74CAD-5629-41C1-BF65-A35831EF24FA}"/>
                </a:ext>
              </a:extLst>
            </p:cNvPr>
            <p:cNvSpPr/>
            <p:nvPr/>
          </p:nvSpPr>
          <p:spPr>
            <a:xfrm>
              <a:off x="7365791" y="4915471"/>
              <a:ext cx="742044" cy="251799"/>
            </a:xfrm>
            <a:custGeom>
              <a:avLst/>
              <a:gdLst/>
              <a:ahLst/>
              <a:cxnLst/>
              <a:rect l="l" t="t" r="r" b="b"/>
              <a:pathLst>
                <a:path w="742044" h="251799">
                  <a:moveTo>
                    <a:pt x="517297" y="98008"/>
                  </a:moveTo>
                  <a:cubicBezTo>
                    <a:pt x="509799" y="98008"/>
                    <a:pt x="503775" y="103361"/>
                    <a:pt x="499223" y="114067"/>
                  </a:cubicBezTo>
                  <a:cubicBezTo>
                    <a:pt x="495073" y="124102"/>
                    <a:pt x="492998" y="136746"/>
                    <a:pt x="492998" y="151999"/>
                  </a:cubicBezTo>
                  <a:cubicBezTo>
                    <a:pt x="492998" y="189734"/>
                    <a:pt x="501098" y="208602"/>
                    <a:pt x="517297" y="208602"/>
                  </a:cubicBezTo>
                  <a:cubicBezTo>
                    <a:pt x="533496" y="208602"/>
                    <a:pt x="541595" y="189734"/>
                    <a:pt x="541595" y="151999"/>
                  </a:cubicBezTo>
                  <a:cubicBezTo>
                    <a:pt x="541595" y="136746"/>
                    <a:pt x="539520" y="124102"/>
                    <a:pt x="535371" y="114067"/>
                  </a:cubicBezTo>
                  <a:cubicBezTo>
                    <a:pt x="530819" y="103361"/>
                    <a:pt x="524794" y="98008"/>
                    <a:pt x="517297" y="98008"/>
                  </a:cubicBezTo>
                  <a:close/>
                  <a:moveTo>
                    <a:pt x="364897" y="98008"/>
                  </a:moveTo>
                  <a:cubicBezTo>
                    <a:pt x="357399" y="98008"/>
                    <a:pt x="351375" y="103361"/>
                    <a:pt x="346823" y="114067"/>
                  </a:cubicBezTo>
                  <a:cubicBezTo>
                    <a:pt x="342673" y="124102"/>
                    <a:pt x="340598" y="136746"/>
                    <a:pt x="340598" y="151999"/>
                  </a:cubicBezTo>
                  <a:cubicBezTo>
                    <a:pt x="340598" y="189734"/>
                    <a:pt x="348698" y="208602"/>
                    <a:pt x="364897" y="208602"/>
                  </a:cubicBezTo>
                  <a:cubicBezTo>
                    <a:pt x="381096" y="208602"/>
                    <a:pt x="389195" y="189734"/>
                    <a:pt x="389195" y="151999"/>
                  </a:cubicBezTo>
                  <a:cubicBezTo>
                    <a:pt x="389195" y="136746"/>
                    <a:pt x="387120" y="124102"/>
                    <a:pt x="382971" y="114067"/>
                  </a:cubicBezTo>
                  <a:cubicBezTo>
                    <a:pt x="378419" y="103361"/>
                    <a:pt x="372394" y="98008"/>
                    <a:pt x="364897" y="98008"/>
                  </a:cubicBezTo>
                  <a:close/>
                  <a:moveTo>
                    <a:pt x="711897" y="69801"/>
                  </a:moveTo>
                  <a:cubicBezTo>
                    <a:pt x="708444" y="69801"/>
                    <a:pt x="705682" y="71640"/>
                    <a:pt x="703610" y="75317"/>
                  </a:cubicBezTo>
                  <a:cubicBezTo>
                    <a:pt x="701538" y="78995"/>
                    <a:pt x="700502" y="83559"/>
                    <a:pt x="700502" y="89011"/>
                  </a:cubicBezTo>
                  <a:cubicBezTo>
                    <a:pt x="700502" y="94720"/>
                    <a:pt x="701516" y="99457"/>
                    <a:pt x="703545" y="103222"/>
                  </a:cubicBezTo>
                  <a:cubicBezTo>
                    <a:pt x="705574" y="106986"/>
                    <a:pt x="708357" y="108868"/>
                    <a:pt x="711897" y="108868"/>
                  </a:cubicBezTo>
                  <a:cubicBezTo>
                    <a:pt x="715349" y="108868"/>
                    <a:pt x="718111" y="106986"/>
                    <a:pt x="720183" y="103222"/>
                  </a:cubicBezTo>
                  <a:cubicBezTo>
                    <a:pt x="722255" y="99457"/>
                    <a:pt x="723291" y="94720"/>
                    <a:pt x="723291" y="89011"/>
                  </a:cubicBezTo>
                  <a:cubicBezTo>
                    <a:pt x="723291" y="83559"/>
                    <a:pt x="722255" y="78995"/>
                    <a:pt x="720183" y="75317"/>
                  </a:cubicBezTo>
                  <a:cubicBezTo>
                    <a:pt x="718111" y="71640"/>
                    <a:pt x="715349" y="69801"/>
                    <a:pt x="711897" y="69801"/>
                  </a:cubicBezTo>
                  <a:close/>
                  <a:moveTo>
                    <a:pt x="517297" y="55611"/>
                  </a:moveTo>
                  <a:cubicBezTo>
                    <a:pt x="538464" y="55611"/>
                    <a:pt x="555372" y="65277"/>
                    <a:pt x="568019" y="84609"/>
                  </a:cubicBezTo>
                  <a:cubicBezTo>
                    <a:pt x="579735" y="102475"/>
                    <a:pt x="585593" y="124807"/>
                    <a:pt x="585593" y="151605"/>
                  </a:cubicBezTo>
                  <a:cubicBezTo>
                    <a:pt x="585593" y="181070"/>
                    <a:pt x="579735" y="204869"/>
                    <a:pt x="568019" y="223001"/>
                  </a:cubicBezTo>
                  <a:cubicBezTo>
                    <a:pt x="555638" y="242200"/>
                    <a:pt x="538731" y="251799"/>
                    <a:pt x="517297" y="251799"/>
                  </a:cubicBezTo>
                  <a:cubicBezTo>
                    <a:pt x="495863" y="251799"/>
                    <a:pt x="478955" y="242200"/>
                    <a:pt x="466575" y="223001"/>
                  </a:cubicBezTo>
                  <a:cubicBezTo>
                    <a:pt x="454859" y="204869"/>
                    <a:pt x="449001" y="181070"/>
                    <a:pt x="449001" y="151605"/>
                  </a:cubicBezTo>
                  <a:cubicBezTo>
                    <a:pt x="449001" y="124807"/>
                    <a:pt x="454859" y="102475"/>
                    <a:pt x="466575" y="84609"/>
                  </a:cubicBezTo>
                  <a:cubicBezTo>
                    <a:pt x="479222" y="65277"/>
                    <a:pt x="496129" y="55611"/>
                    <a:pt x="517297" y="55611"/>
                  </a:cubicBezTo>
                  <a:close/>
                  <a:moveTo>
                    <a:pt x="364897" y="55611"/>
                  </a:moveTo>
                  <a:cubicBezTo>
                    <a:pt x="386064" y="55611"/>
                    <a:pt x="402972" y="65277"/>
                    <a:pt x="415619" y="84609"/>
                  </a:cubicBezTo>
                  <a:cubicBezTo>
                    <a:pt x="427335" y="102475"/>
                    <a:pt x="433193" y="124807"/>
                    <a:pt x="433193" y="151605"/>
                  </a:cubicBezTo>
                  <a:cubicBezTo>
                    <a:pt x="433193" y="181070"/>
                    <a:pt x="427335" y="204869"/>
                    <a:pt x="415619" y="223001"/>
                  </a:cubicBezTo>
                  <a:cubicBezTo>
                    <a:pt x="403238" y="242200"/>
                    <a:pt x="386331" y="251799"/>
                    <a:pt x="364897" y="251799"/>
                  </a:cubicBezTo>
                  <a:cubicBezTo>
                    <a:pt x="343463" y="251799"/>
                    <a:pt x="326555" y="242200"/>
                    <a:pt x="314175" y="223001"/>
                  </a:cubicBezTo>
                  <a:cubicBezTo>
                    <a:pt x="302459" y="204869"/>
                    <a:pt x="296601" y="181070"/>
                    <a:pt x="296601" y="151605"/>
                  </a:cubicBezTo>
                  <a:cubicBezTo>
                    <a:pt x="296601" y="124807"/>
                    <a:pt x="302459" y="102475"/>
                    <a:pt x="314175" y="84609"/>
                  </a:cubicBezTo>
                  <a:cubicBezTo>
                    <a:pt x="326822" y="65277"/>
                    <a:pt x="343729" y="55611"/>
                    <a:pt x="364897" y="55611"/>
                  </a:cubicBezTo>
                  <a:close/>
                  <a:moveTo>
                    <a:pt x="207597" y="55611"/>
                  </a:moveTo>
                  <a:cubicBezTo>
                    <a:pt x="224129" y="55611"/>
                    <a:pt x="238195" y="59477"/>
                    <a:pt x="249795" y="67210"/>
                  </a:cubicBezTo>
                  <a:cubicBezTo>
                    <a:pt x="264060" y="76410"/>
                    <a:pt x="271193" y="89609"/>
                    <a:pt x="271193" y="106808"/>
                  </a:cubicBezTo>
                  <a:cubicBezTo>
                    <a:pt x="271193" y="123873"/>
                    <a:pt x="264327" y="135939"/>
                    <a:pt x="250594" y="143006"/>
                  </a:cubicBezTo>
                  <a:cubicBezTo>
                    <a:pt x="259394" y="146872"/>
                    <a:pt x="266460" y="153005"/>
                    <a:pt x="271793" y="161405"/>
                  </a:cubicBezTo>
                  <a:cubicBezTo>
                    <a:pt x="277126" y="169804"/>
                    <a:pt x="279793" y="178937"/>
                    <a:pt x="279793" y="188803"/>
                  </a:cubicBezTo>
                  <a:cubicBezTo>
                    <a:pt x="279793" y="207468"/>
                    <a:pt x="272260" y="222734"/>
                    <a:pt x="257194" y="234600"/>
                  </a:cubicBezTo>
                  <a:cubicBezTo>
                    <a:pt x="242662" y="246066"/>
                    <a:pt x="224663" y="251799"/>
                    <a:pt x="203197" y="251799"/>
                  </a:cubicBezTo>
                  <a:cubicBezTo>
                    <a:pt x="184265" y="251799"/>
                    <a:pt x="167333" y="247846"/>
                    <a:pt x="152400" y="239940"/>
                  </a:cubicBezTo>
                  <a:lnTo>
                    <a:pt x="164628" y="201802"/>
                  </a:lnTo>
                  <a:cubicBezTo>
                    <a:pt x="182804" y="207802"/>
                    <a:pt x="196236" y="210801"/>
                    <a:pt x="204925" y="210801"/>
                  </a:cubicBezTo>
                  <a:cubicBezTo>
                    <a:pt x="213344" y="210801"/>
                    <a:pt x="220360" y="208943"/>
                    <a:pt x="225974" y="205227"/>
                  </a:cubicBezTo>
                  <a:cubicBezTo>
                    <a:pt x="232255" y="201244"/>
                    <a:pt x="235395" y="195868"/>
                    <a:pt x="235395" y="189100"/>
                  </a:cubicBezTo>
                  <a:cubicBezTo>
                    <a:pt x="235395" y="181400"/>
                    <a:pt x="231847" y="175293"/>
                    <a:pt x="224749" y="170779"/>
                  </a:cubicBezTo>
                  <a:cubicBezTo>
                    <a:pt x="218589" y="166663"/>
                    <a:pt x="211023" y="164604"/>
                    <a:pt x="202051" y="164604"/>
                  </a:cubicBezTo>
                  <a:cubicBezTo>
                    <a:pt x="196826" y="164604"/>
                    <a:pt x="192942" y="164871"/>
                    <a:pt x="190398" y="165404"/>
                  </a:cubicBezTo>
                  <a:lnTo>
                    <a:pt x="190398" y="135806"/>
                  </a:lnTo>
                  <a:cubicBezTo>
                    <a:pt x="214930" y="135806"/>
                    <a:pt x="227196" y="128478"/>
                    <a:pt x="227196" y="113823"/>
                  </a:cubicBezTo>
                  <a:cubicBezTo>
                    <a:pt x="227196" y="108013"/>
                    <a:pt x="224119" y="103326"/>
                    <a:pt x="217965" y="99761"/>
                  </a:cubicBezTo>
                  <a:cubicBezTo>
                    <a:pt x="212616" y="96591"/>
                    <a:pt x="206195" y="94940"/>
                    <a:pt x="198704" y="94809"/>
                  </a:cubicBezTo>
                  <a:cubicBezTo>
                    <a:pt x="187600" y="94675"/>
                    <a:pt x="176966" y="97675"/>
                    <a:pt x="166800" y="103808"/>
                  </a:cubicBezTo>
                  <a:lnTo>
                    <a:pt x="166800" y="63451"/>
                  </a:lnTo>
                  <a:cubicBezTo>
                    <a:pt x="179332" y="58224"/>
                    <a:pt x="192931" y="55611"/>
                    <a:pt x="207597" y="55611"/>
                  </a:cubicBezTo>
                  <a:close/>
                  <a:moveTo>
                    <a:pt x="55197" y="55611"/>
                  </a:moveTo>
                  <a:cubicBezTo>
                    <a:pt x="71729" y="55611"/>
                    <a:pt x="85795" y="59477"/>
                    <a:pt x="97395" y="67210"/>
                  </a:cubicBezTo>
                  <a:cubicBezTo>
                    <a:pt x="111660" y="76410"/>
                    <a:pt x="118793" y="89609"/>
                    <a:pt x="118793" y="106808"/>
                  </a:cubicBezTo>
                  <a:cubicBezTo>
                    <a:pt x="118793" y="123873"/>
                    <a:pt x="111927" y="135939"/>
                    <a:pt x="98194" y="143006"/>
                  </a:cubicBezTo>
                  <a:cubicBezTo>
                    <a:pt x="106994" y="146872"/>
                    <a:pt x="114060" y="153005"/>
                    <a:pt x="119393" y="161405"/>
                  </a:cubicBezTo>
                  <a:cubicBezTo>
                    <a:pt x="124726" y="169804"/>
                    <a:pt x="127393" y="178937"/>
                    <a:pt x="127393" y="188803"/>
                  </a:cubicBezTo>
                  <a:cubicBezTo>
                    <a:pt x="127393" y="207468"/>
                    <a:pt x="119860" y="222734"/>
                    <a:pt x="104794" y="234600"/>
                  </a:cubicBezTo>
                  <a:cubicBezTo>
                    <a:pt x="90262" y="246066"/>
                    <a:pt x="72263" y="251799"/>
                    <a:pt x="50797" y="251799"/>
                  </a:cubicBezTo>
                  <a:cubicBezTo>
                    <a:pt x="31865" y="251799"/>
                    <a:pt x="14933" y="247846"/>
                    <a:pt x="0" y="239940"/>
                  </a:cubicBezTo>
                  <a:lnTo>
                    <a:pt x="12228" y="201802"/>
                  </a:lnTo>
                  <a:cubicBezTo>
                    <a:pt x="30404" y="207802"/>
                    <a:pt x="43836" y="210801"/>
                    <a:pt x="52525" y="210801"/>
                  </a:cubicBezTo>
                  <a:cubicBezTo>
                    <a:pt x="60944" y="210801"/>
                    <a:pt x="67960" y="208943"/>
                    <a:pt x="73574" y="205227"/>
                  </a:cubicBezTo>
                  <a:cubicBezTo>
                    <a:pt x="79855" y="201244"/>
                    <a:pt x="82995" y="195868"/>
                    <a:pt x="82995" y="189100"/>
                  </a:cubicBezTo>
                  <a:cubicBezTo>
                    <a:pt x="82995" y="181400"/>
                    <a:pt x="79447" y="175293"/>
                    <a:pt x="72349" y="170779"/>
                  </a:cubicBezTo>
                  <a:cubicBezTo>
                    <a:pt x="66189" y="166663"/>
                    <a:pt x="58623" y="164604"/>
                    <a:pt x="49651" y="164604"/>
                  </a:cubicBezTo>
                  <a:cubicBezTo>
                    <a:pt x="44426" y="164604"/>
                    <a:pt x="40542" y="164871"/>
                    <a:pt x="37998" y="165404"/>
                  </a:cubicBezTo>
                  <a:lnTo>
                    <a:pt x="37998" y="135806"/>
                  </a:lnTo>
                  <a:cubicBezTo>
                    <a:pt x="62530" y="135806"/>
                    <a:pt x="74796" y="128478"/>
                    <a:pt x="74796" y="113823"/>
                  </a:cubicBezTo>
                  <a:cubicBezTo>
                    <a:pt x="74796" y="108013"/>
                    <a:pt x="71719" y="103326"/>
                    <a:pt x="65565" y="99761"/>
                  </a:cubicBezTo>
                  <a:cubicBezTo>
                    <a:pt x="60216" y="96591"/>
                    <a:pt x="53795" y="94940"/>
                    <a:pt x="46304" y="94809"/>
                  </a:cubicBezTo>
                  <a:cubicBezTo>
                    <a:pt x="35200" y="94675"/>
                    <a:pt x="24566" y="97675"/>
                    <a:pt x="14400" y="103808"/>
                  </a:cubicBezTo>
                  <a:lnTo>
                    <a:pt x="14400" y="63451"/>
                  </a:lnTo>
                  <a:cubicBezTo>
                    <a:pt x="26932" y="58224"/>
                    <a:pt x="40531" y="55611"/>
                    <a:pt x="55197" y="55611"/>
                  </a:cubicBezTo>
                  <a:close/>
                  <a:moveTo>
                    <a:pt x="711897" y="53132"/>
                  </a:moveTo>
                  <a:cubicBezTo>
                    <a:pt x="720944" y="53132"/>
                    <a:pt x="728296" y="56698"/>
                    <a:pt x="733951" y="63829"/>
                  </a:cubicBezTo>
                  <a:cubicBezTo>
                    <a:pt x="739346" y="70526"/>
                    <a:pt x="742044" y="78832"/>
                    <a:pt x="742044" y="88746"/>
                  </a:cubicBezTo>
                  <a:cubicBezTo>
                    <a:pt x="742044" y="99445"/>
                    <a:pt x="739325" y="108252"/>
                    <a:pt x="733887" y="115166"/>
                  </a:cubicBezTo>
                  <a:cubicBezTo>
                    <a:pt x="728450" y="122080"/>
                    <a:pt x="721119" y="125537"/>
                    <a:pt x="711897" y="125537"/>
                  </a:cubicBezTo>
                  <a:cubicBezTo>
                    <a:pt x="702674" y="125537"/>
                    <a:pt x="695322" y="122080"/>
                    <a:pt x="689841" y="115166"/>
                  </a:cubicBezTo>
                  <a:cubicBezTo>
                    <a:pt x="684360" y="108252"/>
                    <a:pt x="681619" y="99445"/>
                    <a:pt x="681619" y="88746"/>
                  </a:cubicBezTo>
                  <a:cubicBezTo>
                    <a:pt x="681619" y="78832"/>
                    <a:pt x="684317" y="70526"/>
                    <a:pt x="689712" y="63829"/>
                  </a:cubicBezTo>
                  <a:cubicBezTo>
                    <a:pt x="695454" y="56698"/>
                    <a:pt x="702849" y="53132"/>
                    <a:pt x="711897" y="53132"/>
                  </a:cubicBezTo>
                  <a:close/>
                  <a:moveTo>
                    <a:pt x="628162" y="16669"/>
                  </a:moveTo>
                  <a:cubicBezTo>
                    <a:pt x="624710" y="16669"/>
                    <a:pt x="621948" y="18508"/>
                    <a:pt x="619876" y="22185"/>
                  </a:cubicBezTo>
                  <a:cubicBezTo>
                    <a:pt x="617804" y="25863"/>
                    <a:pt x="616767" y="30384"/>
                    <a:pt x="616767" y="35749"/>
                  </a:cubicBezTo>
                  <a:cubicBezTo>
                    <a:pt x="616767" y="41545"/>
                    <a:pt x="617760" y="46261"/>
                    <a:pt x="619746" y="49897"/>
                  </a:cubicBezTo>
                  <a:cubicBezTo>
                    <a:pt x="621818" y="53790"/>
                    <a:pt x="624623" y="55737"/>
                    <a:pt x="628162" y="55737"/>
                  </a:cubicBezTo>
                  <a:cubicBezTo>
                    <a:pt x="631614" y="55737"/>
                    <a:pt x="634420" y="53790"/>
                    <a:pt x="636578" y="49897"/>
                  </a:cubicBezTo>
                  <a:cubicBezTo>
                    <a:pt x="638564" y="46261"/>
                    <a:pt x="639557" y="41545"/>
                    <a:pt x="639557" y="35749"/>
                  </a:cubicBezTo>
                  <a:cubicBezTo>
                    <a:pt x="639557" y="30384"/>
                    <a:pt x="638521" y="25863"/>
                    <a:pt x="636449" y="22185"/>
                  </a:cubicBezTo>
                  <a:cubicBezTo>
                    <a:pt x="634377" y="18508"/>
                    <a:pt x="631614" y="16669"/>
                    <a:pt x="628162" y="16669"/>
                  </a:cubicBezTo>
                  <a:close/>
                  <a:moveTo>
                    <a:pt x="696595" y="1824"/>
                  </a:moveTo>
                  <a:lnTo>
                    <a:pt x="710790" y="1824"/>
                  </a:lnTo>
                  <a:lnTo>
                    <a:pt x="643073" y="123974"/>
                  </a:lnTo>
                  <a:lnTo>
                    <a:pt x="628618" y="123974"/>
                  </a:lnTo>
                  <a:close/>
                  <a:moveTo>
                    <a:pt x="628162" y="0"/>
                  </a:moveTo>
                  <a:cubicBezTo>
                    <a:pt x="637210" y="0"/>
                    <a:pt x="644562" y="3523"/>
                    <a:pt x="650217" y="10567"/>
                  </a:cubicBezTo>
                  <a:cubicBezTo>
                    <a:pt x="655612" y="17351"/>
                    <a:pt x="658309" y="25657"/>
                    <a:pt x="658309" y="35485"/>
                  </a:cubicBezTo>
                  <a:cubicBezTo>
                    <a:pt x="658309" y="46270"/>
                    <a:pt x="655612" y="55055"/>
                    <a:pt x="650217" y="61839"/>
                  </a:cubicBezTo>
                  <a:cubicBezTo>
                    <a:pt x="644650" y="68883"/>
                    <a:pt x="637298" y="72405"/>
                    <a:pt x="628162" y="72405"/>
                  </a:cubicBezTo>
                  <a:cubicBezTo>
                    <a:pt x="618939" y="72405"/>
                    <a:pt x="611544" y="68883"/>
                    <a:pt x="605977" y="61839"/>
                  </a:cubicBezTo>
                  <a:cubicBezTo>
                    <a:pt x="600582" y="55055"/>
                    <a:pt x="597885" y="46270"/>
                    <a:pt x="597885" y="35485"/>
                  </a:cubicBezTo>
                  <a:cubicBezTo>
                    <a:pt x="597885" y="25657"/>
                    <a:pt x="600582" y="17351"/>
                    <a:pt x="605977" y="10567"/>
                  </a:cubicBezTo>
                  <a:cubicBezTo>
                    <a:pt x="611719" y="3523"/>
                    <a:pt x="619114" y="0"/>
                    <a:pt x="6281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grpSp>
        <p:nvGrpSpPr>
          <p:cNvPr id="4100" name="Group 4099">
            <a:extLst>
              <a:ext uri="{FF2B5EF4-FFF2-40B4-BE49-F238E27FC236}">
                <a16:creationId xmlns:a16="http://schemas.microsoft.com/office/drawing/2014/main" id="{EA17F6AF-1551-4E88-B3CF-0051A7CCC56D}"/>
              </a:ext>
            </a:extLst>
          </p:cNvPr>
          <p:cNvGrpSpPr/>
          <p:nvPr/>
        </p:nvGrpSpPr>
        <p:grpSpPr>
          <a:xfrm>
            <a:off x="5598458" y="4205056"/>
            <a:ext cx="1266438" cy="1120094"/>
            <a:chOff x="12674213" y="3990111"/>
            <a:chExt cx="1301264" cy="1150896"/>
          </a:xfrm>
        </p:grpSpPr>
        <p:pic>
          <p:nvPicPr>
            <p:cNvPr id="53" name="Picture 52">
              <a:extLst>
                <a:ext uri="{FF2B5EF4-FFF2-40B4-BE49-F238E27FC236}">
                  <a16:creationId xmlns:a16="http://schemas.microsoft.com/office/drawing/2014/main" id="{E5C63272-7970-45D9-B6DA-1BACE18C6D01}"/>
                </a:ext>
              </a:extLst>
            </p:cNvPr>
            <p:cNvPicPr>
              <a:picLocks noChangeAspect="1"/>
            </p:cNvPicPr>
            <p:nvPr/>
          </p:nvPicPr>
          <p:blipFill>
            <a:blip r:embed="rId5">
              <a:clrChange>
                <a:clrFrom>
                  <a:srgbClr val="000000">
                    <a:alpha val="1176"/>
                  </a:srgbClr>
                </a:clrFrom>
                <a:clrTo>
                  <a:srgbClr val="000000">
                    <a:alpha val="0"/>
                  </a:srgbClr>
                </a:clrTo>
              </a:clrChange>
            </a:blip>
            <a:stretch>
              <a:fillRect/>
            </a:stretch>
          </p:blipFill>
          <p:spPr>
            <a:xfrm>
              <a:off x="12674213" y="3990111"/>
              <a:ext cx="1301264" cy="1150896"/>
            </a:xfrm>
            <a:prstGeom prst="rect">
              <a:avLst/>
            </a:prstGeom>
          </p:spPr>
        </p:pic>
        <p:sp>
          <p:nvSpPr>
            <p:cNvPr id="63" name="Rectangle 62">
              <a:extLst>
                <a:ext uri="{FF2B5EF4-FFF2-40B4-BE49-F238E27FC236}">
                  <a16:creationId xmlns:a16="http://schemas.microsoft.com/office/drawing/2014/main" id="{85B6C0F8-14B4-4530-AB2E-46571CCB6878}"/>
                </a:ext>
              </a:extLst>
            </p:cNvPr>
            <p:cNvSpPr/>
            <p:nvPr/>
          </p:nvSpPr>
          <p:spPr>
            <a:xfrm>
              <a:off x="13089731" y="4443413"/>
              <a:ext cx="547688" cy="298825"/>
            </a:xfrm>
            <a:prstGeom prst="rect">
              <a:avLst/>
            </a:prstGeom>
            <a:solidFill>
              <a:srgbClr val="966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1" name="Freeform: Shape 60">
              <a:extLst>
                <a:ext uri="{FF2B5EF4-FFF2-40B4-BE49-F238E27FC236}">
                  <a16:creationId xmlns:a16="http://schemas.microsoft.com/office/drawing/2014/main" id="{111E6146-9174-4320-835F-082FE12345AB}"/>
                </a:ext>
              </a:extLst>
            </p:cNvPr>
            <p:cNvSpPr/>
            <p:nvPr/>
          </p:nvSpPr>
          <p:spPr>
            <a:xfrm>
              <a:off x="12914963" y="4373015"/>
              <a:ext cx="782243" cy="298825"/>
            </a:xfrm>
            <a:custGeom>
              <a:avLst/>
              <a:gdLst/>
              <a:ahLst/>
              <a:cxnLst/>
              <a:rect l="l" t="t" r="r" b="b"/>
              <a:pathLst>
                <a:path w="987711" h="377316">
                  <a:moveTo>
                    <a:pt x="101649" y="240394"/>
                  </a:moveTo>
                  <a:cubicBezTo>
                    <a:pt x="91886" y="240394"/>
                    <a:pt x="83417" y="243931"/>
                    <a:pt x="76244" y="251005"/>
                  </a:cubicBezTo>
                  <a:cubicBezTo>
                    <a:pt x="69071" y="258079"/>
                    <a:pt x="65484" y="266598"/>
                    <a:pt x="65484" y="276560"/>
                  </a:cubicBezTo>
                  <a:cubicBezTo>
                    <a:pt x="65484" y="286323"/>
                    <a:pt x="69071" y="294742"/>
                    <a:pt x="76244" y="301816"/>
                  </a:cubicBezTo>
                  <a:cubicBezTo>
                    <a:pt x="83417" y="308890"/>
                    <a:pt x="91886" y="312427"/>
                    <a:pt x="101649" y="312427"/>
                  </a:cubicBezTo>
                  <a:cubicBezTo>
                    <a:pt x="111413" y="312427"/>
                    <a:pt x="119882" y="308890"/>
                    <a:pt x="127055" y="301816"/>
                  </a:cubicBezTo>
                  <a:cubicBezTo>
                    <a:pt x="134228" y="294742"/>
                    <a:pt x="137815" y="286323"/>
                    <a:pt x="137815" y="276560"/>
                  </a:cubicBezTo>
                  <a:cubicBezTo>
                    <a:pt x="137815" y="266598"/>
                    <a:pt x="134228" y="258079"/>
                    <a:pt x="127055" y="251005"/>
                  </a:cubicBezTo>
                  <a:cubicBezTo>
                    <a:pt x="119882" y="243931"/>
                    <a:pt x="111413" y="240394"/>
                    <a:pt x="101649" y="240394"/>
                  </a:cubicBezTo>
                  <a:close/>
                  <a:moveTo>
                    <a:pt x="615404" y="148419"/>
                  </a:moveTo>
                  <a:cubicBezTo>
                    <a:pt x="604245" y="148419"/>
                    <a:pt x="595278" y="156386"/>
                    <a:pt x="588503" y="172320"/>
                  </a:cubicBezTo>
                  <a:cubicBezTo>
                    <a:pt x="582327" y="187255"/>
                    <a:pt x="579239" y="206074"/>
                    <a:pt x="579239" y="228777"/>
                  </a:cubicBezTo>
                  <a:cubicBezTo>
                    <a:pt x="579239" y="284941"/>
                    <a:pt x="591294" y="313023"/>
                    <a:pt x="615404" y="313023"/>
                  </a:cubicBezTo>
                  <a:cubicBezTo>
                    <a:pt x="639514" y="313023"/>
                    <a:pt x="651569" y="284941"/>
                    <a:pt x="651569" y="228777"/>
                  </a:cubicBezTo>
                  <a:cubicBezTo>
                    <a:pt x="651569" y="206074"/>
                    <a:pt x="648481" y="187255"/>
                    <a:pt x="642305" y="172320"/>
                  </a:cubicBezTo>
                  <a:cubicBezTo>
                    <a:pt x="635530" y="156386"/>
                    <a:pt x="626563" y="148419"/>
                    <a:pt x="615404" y="148419"/>
                  </a:cubicBezTo>
                  <a:close/>
                  <a:moveTo>
                    <a:pt x="358229" y="148419"/>
                  </a:moveTo>
                  <a:cubicBezTo>
                    <a:pt x="347070" y="148419"/>
                    <a:pt x="338103" y="156386"/>
                    <a:pt x="331328" y="172320"/>
                  </a:cubicBezTo>
                  <a:cubicBezTo>
                    <a:pt x="325152" y="187255"/>
                    <a:pt x="322064" y="206074"/>
                    <a:pt x="322064" y="228777"/>
                  </a:cubicBezTo>
                  <a:cubicBezTo>
                    <a:pt x="322064" y="284941"/>
                    <a:pt x="334119" y="313023"/>
                    <a:pt x="358229" y="313023"/>
                  </a:cubicBezTo>
                  <a:cubicBezTo>
                    <a:pt x="382339" y="313023"/>
                    <a:pt x="394394" y="284941"/>
                    <a:pt x="394394" y="228777"/>
                  </a:cubicBezTo>
                  <a:cubicBezTo>
                    <a:pt x="394394" y="206074"/>
                    <a:pt x="391306" y="187255"/>
                    <a:pt x="385130" y="172320"/>
                  </a:cubicBezTo>
                  <a:cubicBezTo>
                    <a:pt x="378355" y="156386"/>
                    <a:pt x="369388" y="148419"/>
                    <a:pt x="358229" y="148419"/>
                  </a:cubicBezTo>
                  <a:close/>
                  <a:moveTo>
                    <a:pt x="941414" y="107193"/>
                  </a:moveTo>
                  <a:cubicBezTo>
                    <a:pt x="936112" y="107193"/>
                    <a:pt x="931871" y="110017"/>
                    <a:pt x="928689" y="115665"/>
                  </a:cubicBezTo>
                  <a:cubicBezTo>
                    <a:pt x="925506" y="121312"/>
                    <a:pt x="923915" y="128322"/>
                    <a:pt x="923915" y="136695"/>
                  </a:cubicBezTo>
                  <a:cubicBezTo>
                    <a:pt x="923915" y="145463"/>
                    <a:pt x="925473" y="152737"/>
                    <a:pt x="928589" y="158518"/>
                  </a:cubicBezTo>
                  <a:cubicBezTo>
                    <a:pt x="931704" y="164299"/>
                    <a:pt x="935979" y="167190"/>
                    <a:pt x="941414" y="167190"/>
                  </a:cubicBezTo>
                  <a:cubicBezTo>
                    <a:pt x="946716" y="167190"/>
                    <a:pt x="950958" y="164299"/>
                    <a:pt x="954140" y="158518"/>
                  </a:cubicBezTo>
                  <a:cubicBezTo>
                    <a:pt x="957322" y="152737"/>
                    <a:pt x="958913" y="145463"/>
                    <a:pt x="958913" y="136695"/>
                  </a:cubicBezTo>
                  <a:cubicBezTo>
                    <a:pt x="958913" y="128322"/>
                    <a:pt x="957322" y="121312"/>
                    <a:pt x="954140" y="115665"/>
                  </a:cubicBezTo>
                  <a:cubicBezTo>
                    <a:pt x="950958" y="110017"/>
                    <a:pt x="946716" y="107193"/>
                    <a:pt x="941414" y="107193"/>
                  </a:cubicBezTo>
                  <a:close/>
                  <a:moveTo>
                    <a:pt x="107947" y="93352"/>
                  </a:moveTo>
                  <a:lnTo>
                    <a:pt x="185272" y="93352"/>
                  </a:lnTo>
                  <a:lnTo>
                    <a:pt x="113895" y="180863"/>
                  </a:lnTo>
                  <a:cubicBezTo>
                    <a:pt x="138675" y="184044"/>
                    <a:pt x="158895" y="192391"/>
                    <a:pt x="174556" y="205904"/>
                  </a:cubicBezTo>
                  <a:cubicBezTo>
                    <a:pt x="193321" y="222200"/>
                    <a:pt x="202704" y="243962"/>
                    <a:pt x="202704" y="271188"/>
                  </a:cubicBezTo>
                  <a:cubicBezTo>
                    <a:pt x="202704" y="303980"/>
                    <a:pt x="192729" y="330214"/>
                    <a:pt x="172780" y="349890"/>
                  </a:cubicBezTo>
                  <a:cubicBezTo>
                    <a:pt x="153733" y="368174"/>
                    <a:pt x="129627" y="377316"/>
                    <a:pt x="100463" y="377316"/>
                  </a:cubicBezTo>
                  <a:cubicBezTo>
                    <a:pt x="71891" y="377316"/>
                    <a:pt x="48181" y="367990"/>
                    <a:pt x="29333" y="349337"/>
                  </a:cubicBezTo>
                  <a:cubicBezTo>
                    <a:pt x="9777" y="329890"/>
                    <a:pt x="0" y="304093"/>
                    <a:pt x="0" y="271946"/>
                  </a:cubicBezTo>
                  <a:cubicBezTo>
                    <a:pt x="0" y="253888"/>
                    <a:pt x="4063" y="236525"/>
                    <a:pt x="12190" y="219856"/>
                  </a:cubicBezTo>
                  <a:cubicBezTo>
                    <a:pt x="19327" y="205370"/>
                    <a:pt x="31917" y="187015"/>
                    <a:pt x="49959" y="164790"/>
                  </a:cubicBezTo>
                  <a:close/>
                  <a:moveTo>
                    <a:pt x="615404" y="85316"/>
                  </a:moveTo>
                  <a:cubicBezTo>
                    <a:pt x="646909" y="85316"/>
                    <a:pt x="672073" y="99702"/>
                    <a:pt x="690897" y="128476"/>
                  </a:cubicBezTo>
                  <a:cubicBezTo>
                    <a:pt x="708335" y="155066"/>
                    <a:pt x="717054" y="188305"/>
                    <a:pt x="717054" y="228191"/>
                  </a:cubicBezTo>
                  <a:cubicBezTo>
                    <a:pt x="717054" y="272045"/>
                    <a:pt x="708335" y="307466"/>
                    <a:pt x="690897" y="334454"/>
                  </a:cubicBezTo>
                  <a:cubicBezTo>
                    <a:pt x="672470" y="363029"/>
                    <a:pt x="647306" y="377316"/>
                    <a:pt x="615404" y="377316"/>
                  </a:cubicBezTo>
                  <a:cubicBezTo>
                    <a:pt x="583502" y="377316"/>
                    <a:pt x="558338" y="363029"/>
                    <a:pt x="539911" y="334454"/>
                  </a:cubicBezTo>
                  <a:cubicBezTo>
                    <a:pt x="522473" y="307466"/>
                    <a:pt x="513754" y="272045"/>
                    <a:pt x="513754" y="228191"/>
                  </a:cubicBezTo>
                  <a:cubicBezTo>
                    <a:pt x="513754" y="188305"/>
                    <a:pt x="522473" y="155066"/>
                    <a:pt x="539911" y="128476"/>
                  </a:cubicBezTo>
                  <a:cubicBezTo>
                    <a:pt x="558735" y="99702"/>
                    <a:pt x="583899" y="85316"/>
                    <a:pt x="615404" y="85316"/>
                  </a:cubicBezTo>
                  <a:close/>
                  <a:moveTo>
                    <a:pt x="358229" y="85316"/>
                  </a:moveTo>
                  <a:cubicBezTo>
                    <a:pt x="389734" y="85316"/>
                    <a:pt x="414898" y="99702"/>
                    <a:pt x="433722" y="128476"/>
                  </a:cubicBezTo>
                  <a:cubicBezTo>
                    <a:pt x="451160" y="155066"/>
                    <a:pt x="459879" y="188305"/>
                    <a:pt x="459879" y="228191"/>
                  </a:cubicBezTo>
                  <a:cubicBezTo>
                    <a:pt x="459879" y="272045"/>
                    <a:pt x="451160" y="307466"/>
                    <a:pt x="433722" y="334454"/>
                  </a:cubicBezTo>
                  <a:cubicBezTo>
                    <a:pt x="415295" y="363029"/>
                    <a:pt x="390131" y="377316"/>
                    <a:pt x="358229" y="377316"/>
                  </a:cubicBezTo>
                  <a:cubicBezTo>
                    <a:pt x="326327" y="377316"/>
                    <a:pt x="301163" y="363029"/>
                    <a:pt x="282736" y="334454"/>
                  </a:cubicBezTo>
                  <a:cubicBezTo>
                    <a:pt x="265298" y="307466"/>
                    <a:pt x="256579" y="272045"/>
                    <a:pt x="256579" y="228191"/>
                  </a:cubicBezTo>
                  <a:cubicBezTo>
                    <a:pt x="256579" y="188305"/>
                    <a:pt x="265298" y="155066"/>
                    <a:pt x="282736" y="128476"/>
                  </a:cubicBezTo>
                  <a:cubicBezTo>
                    <a:pt x="301560" y="99702"/>
                    <a:pt x="326724" y="85316"/>
                    <a:pt x="358229" y="85316"/>
                  </a:cubicBezTo>
                  <a:close/>
                  <a:moveTo>
                    <a:pt x="941414" y="81595"/>
                  </a:moveTo>
                  <a:cubicBezTo>
                    <a:pt x="955309" y="81595"/>
                    <a:pt x="966599" y="87071"/>
                    <a:pt x="975284" y="98022"/>
                  </a:cubicBezTo>
                  <a:cubicBezTo>
                    <a:pt x="983569" y="108307"/>
                    <a:pt x="987711" y="121062"/>
                    <a:pt x="987711" y="136288"/>
                  </a:cubicBezTo>
                  <a:cubicBezTo>
                    <a:pt x="987711" y="152719"/>
                    <a:pt x="983536" y="166243"/>
                    <a:pt x="975186" y="176861"/>
                  </a:cubicBezTo>
                  <a:cubicBezTo>
                    <a:pt x="966835" y="187479"/>
                    <a:pt x="955578" y="192788"/>
                    <a:pt x="941414" y="192788"/>
                  </a:cubicBezTo>
                  <a:cubicBezTo>
                    <a:pt x="927251" y="192788"/>
                    <a:pt x="915960" y="187479"/>
                    <a:pt x="907543" y="176861"/>
                  </a:cubicBezTo>
                  <a:cubicBezTo>
                    <a:pt x="899126" y="166243"/>
                    <a:pt x="894917" y="152719"/>
                    <a:pt x="894917" y="136288"/>
                  </a:cubicBezTo>
                  <a:cubicBezTo>
                    <a:pt x="894917" y="121062"/>
                    <a:pt x="899060" y="108307"/>
                    <a:pt x="907344" y="98022"/>
                  </a:cubicBezTo>
                  <a:cubicBezTo>
                    <a:pt x="916163" y="87071"/>
                    <a:pt x="927519" y="81595"/>
                    <a:pt x="941414" y="81595"/>
                  </a:cubicBezTo>
                  <a:close/>
                  <a:moveTo>
                    <a:pt x="812822" y="25598"/>
                  </a:moveTo>
                  <a:cubicBezTo>
                    <a:pt x="807520" y="25598"/>
                    <a:pt x="803278" y="28422"/>
                    <a:pt x="800096" y="34070"/>
                  </a:cubicBezTo>
                  <a:cubicBezTo>
                    <a:pt x="796914" y="39717"/>
                    <a:pt x="795323" y="46661"/>
                    <a:pt x="795323" y="54900"/>
                  </a:cubicBezTo>
                  <a:cubicBezTo>
                    <a:pt x="795323" y="63801"/>
                    <a:pt x="796848" y="71043"/>
                    <a:pt x="799898" y="76626"/>
                  </a:cubicBezTo>
                  <a:cubicBezTo>
                    <a:pt x="803079" y="82605"/>
                    <a:pt x="807387" y="85595"/>
                    <a:pt x="812822" y="85595"/>
                  </a:cubicBezTo>
                  <a:cubicBezTo>
                    <a:pt x="818124" y="85595"/>
                    <a:pt x="822432" y="82605"/>
                    <a:pt x="825746" y="76626"/>
                  </a:cubicBezTo>
                  <a:cubicBezTo>
                    <a:pt x="828796" y="71043"/>
                    <a:pt x="830321" y="63801"/>
                    <a:pt x="830321" y="54900"/>
                  </a:cubicBezTo>
                  <a:cubicBezTo>
                    <a:pt x="830321" y="46661"/>
                    <a:pt x="828730" y="39717"/>
                    <a:pt x="825548" y="34070"/>
                  </a:cubicBezTo>
                  <a:cubicBezTo>
                    <a:pt x="822366" y="28422"/>
                    <a:pt x="818124" y="25598"/>
                    <a:pt x="812822" y="25598"/>
                  </a:cubicBezTo>
                  <a:close/>
                  <a:moveTo>
                    <a:pt x="917916" y="2800"/>
                  </a:moveTo>
                  <a:lnTo>
                    <a:pt x="939714" y="2800"/>
                  </a:lnTo>
                  <a:lnTo>
                    <a:pt x="835721" y="190388"/>
                  </a:lnTo>
                  <a:lnTo>
                    <a:pt x="813522" y="190388"/>
                  </a:lnTo>
                  <a:close/>
                  <a:moveTo>
                    <a:pt x="812822" y="0"/>
                  </a:moveTo>
                  <a:cubicBezTo>
                    <a:pt x="826717" y="0"/>
                    <a:pt x="838007" y="5409"/>
                    <a:pt x="846692" y="16227"/>
                  </a:cubicBezTo>
                  <a:cubicBezTo>
                    <a:pt x="854977" y="26645"/>
                    <a:pt x="859119" y="39401"/>
                    <a:pt x="859119" y="54493"/>
                  </a:cubicBezTo>
                  <a:cubicBezTo>
                    <a:pt x="859119" y="71057"/>
                    <a:pt x="854977" y="84548"/>
                    <a:pt x="846692" y="94966"/>
                  </a:cubicBezTo>
                  <a:cubicBezTo>
                    <a:pt x="838142" y="105784"/>
                    <a:pt x="826853" y="111193"/>
                    <a:pt x="812822" y="111193"/>
                  </a:cubicBezTo>
                  <a:cubicBezTo>
                    <a:pt x="798658" y="111193"/>
                    <a:pt x="787302" y="105784"/>
                    <a:pt x="778752" y="94966"/>
                  </a:cubicBezTo>
                  <a:cubicBezTo>
                    <a:pt x="770467" y="84548"/>
                    <a:pt x="766325" y="71057"/>
                    <a:pt x="766325" y="54493"/>
                  </a:cubicBezTo>
                  <a:cubicBezTo>
                    <a:pt x="766325" y="39401"/>
                    <a:pt x="770467" y="26645"/>
                    <a:pt x="778752" y="16227"/>
                  </a:cubicBezTo>
                  <a:cubicBezTo>
                    <a:pt x="787571" y="5409"/>
                    <a:pt x="798927" y="0"/>
                    <a:pt x="8128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pic>
        <p:nvPicPr>
          <p:cNvPr id="43" name="Picture 1" descr="page2image56580608">
            <a:extLst>
              <a:ext uri="{FF2B5EF4-FFF2-40B4-BE49-F238E27FC236}">
                <a16:creationId xmlns:a16="http://schemas.microsoft.com/office/drawing/2014/main" id="{5018E5D7-8AB6-4667-B1E0-669F60705DF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780681">
            <a:off x="7542489" y="577887"/>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745"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8170636" cy="5178587"/>
          </a:xfrm>
        </p:spPr>
        <p:txBody>
          <a:bodyPr>
            <a:normAutofit/>
          </a:bodyPr>
          <a:lstStyle/>
          <a:p>
            <a:pPr marL="0" inden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combines the capabilities of customer relationship management (CRM), lead-generation, content management, and in-video ecommerce capabilities in an intuitive, powerful tool for both inexperienced as well as highly skilled sales professionals.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10</a:t>
            </a:fld>
            <a:endParaRPr lang="en-US" dirty="0"/>
          </a:p>
        </p:txBody>
      </p:sp>
      <p:sp>
        <p:nvSpPr>
          <p:cNvPr id="28" name="TextBox 27">
            <a:extLst>
              <a:ext uri="{FF2B5EF4-FFF2-40B4-BE49-F238E27FC236}">
                <a16:creationId xmlns:a16="http://schemas.microsoft.com/office/drawing/2014/main" id="{116CF230-C70C-4CA7-AAAB-F7C9D44A5867}"/>
              </a:ext>
            </a:extLst>
          </p:cNvPr>
          <p:cNvSpPr txBox="1"/>
          <p:nvPr/>
        </p:nvSpPr>
        <p:spPr>
          <a:xfrm>
            <a:off x="155405" y="3158449"/>
            <a:ext cx="1777734" cy="830997"/>
          </a:xfrm>
          <a:prstGeom prst="rect">
            <a:avLst/>
          </a:prstGeom>
          <a:noFill/>
        </p:spPr>
        <p:txBody>
          <a:bodyPr wrap="square">
            <a:spAutoFit/>
          </a:bodyPr>
          <a:lstStyle/>
          <a:p>
            <a:r>
              <a:rPr lang="en-US" sz="1200" dirty="0">
                <a:latin typeface="Helvetica Neue" panose="02000503000000020004"/>
              </a:rPr>
              <a:t>quickly and easily create, distribute, and post videos with on-screen clickable icons </a:t>
            </a:r>
          </a:p>
        </p:txBody>
      </p:sp>
      <p:sp>
        <p:nvSpPr>
          <p:cNvPr id="30" name="TextBox 29">
            <a:extLst>
              <a:ext uri="{FF2B5EF4-FFF2-40B4-BE49-F238E27FC236}">
                <a16:creationId xmlns:a16="http://schemas.microsoft.com/office/drawing/2014/main" id="{31C30CFE-2ADA-4095-AD79-1F16DEAB6258}"/>
              </a:ext>
            </a:extLst>
          </p:cNvPr>
          <p:cNvSpPr txBox="1"/>
          <p:nvPr/>
        </p:nvSpPr>
        <p:spPr>
          <a:xfrm>
            <a:off x="2138332" y="3106677"/>
            <a:ext cx="3758354" cy="1200329"/>
          </a:xfrm>
          <a:prstGeom prst="rect">
            <a:avLst/>
          </a:prstGeom>
          <a:noFill/>
        </p:spPr>
        <p:txBody>
          <a:bodyPr wrap="square">
            <a:spAutoFit/>
          </a:bodyPr>
          <a:lstStyle/>
          <a:p>
            <a:r>
              <a:rPr lang="en-US" sz="1200" b="1" dirty="0">
                <a:latin typeface="Helvetica Neue" panose="02000503000000020004"/>
              </a:rPr>
              <a:t>prospects or customers </a:t>
            </a:r>
            <a:r>
              <a:rPr lang="en-US" sz="1200" dirty="0">
                <a:latin typeface="Helvetica Neue" panose="02000503000000020004"/>
              </a:rPr>
              <a:t>can click on a product they see featured in a video and impulse buy it while the video is playing, or click on a calendar icon in the video to make an appointment with a salesperson, among many novel features designed to eliminate friction from the sales process</a:t>
            </a:r>
          </a:p>
        </p:txBody>
      </p:sp>
      <p:sp>
        <p:nvSpPr>
          <p:cNvPr id="21" name="TextBox 20">
            <a:extLst>
              <a:ext uri="{FF2B5EF4-FFF2-40B4-BE49-F238E27FC236}">
                <a16:creationId xmlns:a16="http://schemas.microsoft.com/office/drawing/2014/main" id="{48BE8F1E-206A-46A2-8CF7-32329E19FCBE}"/>
              </a:ext>
            </a:extLst>
          </p:cNvPr>
          <p:cNvSpPr txBox="1"/>
          <p:nvPr/>
        </p:nvSpPr>
        <p:spPr>
          <a:xfrm>
            <a:off x="6090934" y="3100770"/>
            <a:ext cx="3167661" cy="1015663"/>
          </a:xfrm>
          <a:prstGeom prst="rect">
            <a:avLst/>
          </a:prstGeom>
          <a:noFill/>
        </p:spPr>
        <p:txBody>
          <a:bodyPr wrap="square">
            <a:spAutoFit/>
          </a:bodyPr>
          <a:lstStyle/>
          <a:p>
            <a:r>
              <a:rPr lang="en-US" sz="1200" b="1" dirty="0">
                <a:latin typeface="Helvetica Neue" panose="02000503000000020004"/>
              </a:rPr>
              <a:t>proprietary data collection and analytics capabilities </a:t>
            </a:r>
            <a:r>
              <a:rPr lang="en-US" sz="1200" dirty="0">
                <a:latin typeface="Helvetica Neue" panose="02000503000000020004"/>
              </a:rPr>
              <a:t>inform users in real time, when and for how long their prospects have watched a video, how many times they watched it, and what they clicked-on</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092431" y="2312441"/>
            <a:ext cx="861545"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133757" y="5265662"/>
            <a:ext cx="2006361" cy="954107"/>
          </a:xfrm>
          <a:prstGeom prst="rect">
            <a:avLst/>
          </a:prstGeom>
          <a:noFill/>
        </p:spPr>
        <p:txBody>
          <a:bodyPr wrap="square">
            <a:spAutoFit/>
          </a:bodyPr>
          <a:lstStyle/>
          <a:p>
            <a:r>
              <a:rPr lang="en-US" sz="1400" dirty="0">
                <a:latin typeface="Helvetica Neue" panose="02000503000000020004"/>
              </a:rPr>
              <a:t>allows users to focus their time and efforts on ‘hot leads’ or interested prospects</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6144" y="4399338"/>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600729" y="5248960"/>
            <a:ext cx="2457797" cy="954107"/>
          </a:xfrm>
          <a:prstGeom prst="rect">
            <a:avLst/>
          </a:prstGeom>
          <a:noFill/>
        </p:spPr>
        <p:txBody>
          <a:bodyPr wrap="square">
            <a:spAutoFit/>
          </a:bodyPr>
          <a:lstStyle/>
          <a:p>
            <a:r>
              <a:rPr lang="en-US" sz="1400" dirty="0">
                <a:latin typeface="Helvetica Neue" panose="02000503000000020004"/>
              </a:rPr>
              <a:t>users create their hot lead lists by using familiar, </a:t>
            </a:r>
            <a:r>
              <a:rPr lang="en-US" sz="1400" b="1" dirty="0">
                <a:latin typeface="Helvetica Neue" panose="02000503000000020004"/>
              </a:rPr>
              <a:t>intuitive ‘swipe left/swipe right’ on-screen navigation</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370562" y="5276376"/>
            <a:ext cx="1775321" cy="738664"/>
          </a:xfrm>
          <a:prstGeom prst="rect">
            <a:avLst/>
          </a:prstGeom>
          <a:noFill/>
        </p:spPr>
        <p:txBody>
          <a:bodyPr wrap="square">
            <a:spAutoFit/>
          </a:bodyPr>
          <a:lstStyle/>
          <a:p>
            <a:r>
              <a:rPr lang="en-US" sz="1400" dirty="0">
                <a:latin typeface="Helvetica Neue" panose="02000503000000020004"/>
              </a:rPr>
              <a:t>increases or more in sales conversion rates*</a:t>
            </a:r>
          </a:p>
        </p:txBody>
      </p:sp>
      <p:grpSp>
        <p:nvGrpSpPr>
          <p:cNvPr id="40" name="Group 39">
            <a:extLst>
              <a:ext uri="{FF2B5EF4-FFF2-40B4-BE49-F238E27FC236}">
                <a16:creationId xmlns:a16="http://schemas.microsoft.com/office/drawing/2014/main" id="{796588DA-D5C6-442C-999B-0116536BCC5A}"/>
              </a:ext>
            </a:extLst>
          </p:cNvPr>
          <p:cNvGrpSpPr/>
          <p:nvPr/>
        </p:nvGrpSpPr>
        <p:grpSpPr>
          <a:xfrm>
            <a:off x="945654" y="170230"/>
            <a:ext cx="1801368" cy="1033272"/>
            <a:chOff x="9035113" y="1320442"/>
            <a:chExt cx="1578545" cy="902857"/>
          </a:xfrm>
        </p:grpSpPr>
        <p:sp>
          <p:nvSpPr>
            <p:cNvPr id="41" name="Freeform: Shape 40">
              <a:extLst>
                <a:ext uri="{FF2B5EF4-FFF2-40B4-BE49-F238E27FC236}">
                  <a16:creationId xmlns:a16="http://schemas.microsoft.com/office/drawing/2014/main" id="{840F806B-038F-4021-9745-2E81A02B1D27}"/>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13" y="1320442"/>
              <a:ext cx="1578545" cy="529277"/>
            </a:xfrm>
            <a:prstGeom prst="rect">
              <a:avLst/>
            </a:prstGeom>
          </p:spPr>
        </p:pic>
      </p:grpSp>
      <p:grpSp>
        <p:nvGrpSpPr>
          <p:cNvPr id="39" name="Group 38">
            <a:extLst>
              <a:ext uri="{FF2B5EF4-FFF2-40B4-BE49-F238E27FC236}">
                <a16:creationId xmlns:a16="http://schemas.microsoft.com/office/drawing/2014/main" id="{3F9A1CB0-AF8D-4065-9006-9CAA3A07FE77}"/>
              </a:ext>
            </a:extLst>
          </p:cNvPr>
          <p:cNvGrpSpPr/>
          <p:nvPr/>
        </p:nvGrpSpPr>
        <p:grpSpPr>
          <a:xfrm>
            <a:off x="722811" y="2576581"/>
            <a:ext cx="613496" cy="464668"/>
            <a:chOff x="12920080" y="4879724"/>
            <a:chExt cx="4876838" cy="3693766"/>
          </a:xfrm>
        </p:grpSpPr>
        <p:sp>
          <p:nvSpPr>
            <p:cNvPr id="34" name="Freeform: Shape 33">
              <a:extLst>
                <a:ext uri="{FF2B5EF4-FFF2-40B4-BE49-F238E27FC236}">
                  <a16:creationId xmlns:a16="http://schemas.microsoft.com/office/drawing/2014/main" id="{F8EE4315-03E3-4CE3-B3DC-A9E10E490056}"/>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8" name="Freeform: Shape 37">
              <a:extLst>
                <a:ext uri="{FF2B5EF4-FFF2-40B4-BE49-F238E27FC236}">
                  <a16:creationId xmlns:a16="http://schemas.microsoft.com/office/drawing/2014/main" id="{98A59CC3-4E11-4A09-A208-43006ABF0BAF}"/>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50" name="TextBox 49">
            <a:extLst>
              <a:ext uri="{FF2B5EF4-FFF2-40B4-BE49-F238E27FC236}">
                <a16:creationId xmlns:a16="http://schemas.microsoft.com/office/drawing/2014/main" id="{90E49660-D8CF-45DB-8E6E-4330EE8B8467}"/>
              </a:ext>
            </a:extLst>
          </p:cNvPr>
          <p:cNvSpPr txBox="1"/>
          <p:nvPr/>
        </p:nvSpPr>
        <p:spPr>
          <a:xfrm>
            <a:off x="7367206" y="5311101"/>
            <a:ext cx="1433962" cy="523220"/>
          </a:xfrm>
          <a:prstGeom prst="rect">
            <a:avLst/>
          </a:prstGeom>
          <a:noFill/>
        </p:spPr>
        <p:txBody>
          <a:bodyPr wrap="square">
            <a:spAutoFit/>
          </a:bodyPr>
          <a:lstStyle/>
          <a:p>
            <a:r>
              <a:rPr lang="en-US" sz="1400" dirty="0">
                <a:latin typeface="Helvetica Neue" panose="02000503000000020004"/>
              </a:rPr>
              <a:t>increases in retention rates* </a:t>
            </a:r>
          </a:p>
        </p:txBody>
      </p:sp>
      <p:grpSp>
        <p:nvGrpSpPr>
          <p:cNvPr id="46" name="Graphic 44">
            <a:extLst>
              <a:ext uri="{FF2B5EF4-FFF2-40B4-BE49-F238E27FC236}">
                <a16:creationId xmlns:a16="http://schemas.microsoft.com/office/drawing/2014/main" id="{47717BF3-B44B-41BB-8401-037A1B571D88}"/>
              </a:ext>
            </a:extLst>
          </p:cNvPr>
          <p:cNvGrpSpPr/>
          <p:nvPr/>
        </p:nvGrpSpPr>
        <p:grpSpPr>
          <a:xfrm>
            <a:off x="722811" y="4508400"/>
            <a:ext cx="580186" cy="580179"/>
            <a:chOff x="3657599" y="990590"/>
            <a:chExt cx="4876800" cy="4876742"/>
          </a:xfrm>
          <a:solidFill>
            <a:srgbClr val="000000"/>
          </a:solidFill>
        </p:grpSpPr>
        <p:sp>
          <p:nvSpPr>
            <p:cNvPr id="47" name="Freeform: Shape 46">
              <a:extLst>
                <a:ext uri="{FF2B5EF4-FFF2-40B4-BE49-F238E27FC236}">
                  <a16:creationId xmlns:a16="http://schemas.microsoft.com/office/drawing/2014/main" id="{78EDBA28-87DC-4F69-8292-10A42504494A}"/>
                </a:ext>
              </a:extLst>
            </p:cNvPr>
            <p:cNvSpPr/>
            <p:nvPr/>
          </p:nvSpPr>
          <p:spPr>
            <a:xfrm>
              <a:off x="3657599" y="990590"/>
              <a:ext cx="4876800" cy="4876742"/>
            </a:xfrm>
            <a:custGeom>
              <a:avLst/>
              <a:gdLst>
                <a:gd name="connsiteX0" fmla="*/ 4400550 w 4876800"/>
                <a:gd name="connsiteY0" fmla="*/ 3543776 h 4876742"/>
                <a:gd name="connsiteX1" fmla="*/ 3797465 w 4876800"/>
                <a:gd name="connsiteY1" fmla="*/ 3543776 h 4876742"/>
                <a:gd name="connsiteX2" fmla="*/ 4192210 w 4876800"/>
                <a:gd name="connsiteY2" fmla="*/ 2437000 h 4876742"/>
                <a:gd name="connsiteX3" fmla="*/ 3870789 w 4876800"/>
                <a:gd name="connsiteY3" fmla="*/ 1125017 h 4876742"/>
                <a:gd name="connsiteX4" fmla="*/ 3769595 w 4876800"/>
                <a:gd name="connsiteY4" fmla="*/ 1075839 h 4876742"/>
                <a:gd name="connsiteX5" fmla="*/ 3692119 w 4876800"/>
                <a:gd name="connsiteY5" fmla="*/ 1157421 h 4876742"/>
                <a:gd name="connsiteX6" fmla="*/ 3505191 w 4876800"/>
                <a:gd name="connsiteY6" fmla="*/ 1603601 h 4876742"/>
                <a:gd name="connsiteX7" fmla="*/ 3404111 w 4876800"/>
                <a:gd name="connsiteY7" fmla="*/ 1160012 h 4876742"/>
                <a:gd name="connsiteX8" fmla="*/ 3282611 w 4876800"/>
                <a:gd name="connsiteY8" fmla="*/ 1101862 h 4876742"/>
                <a:gd name="connsiteX9" fmla="*/ 3224460 w 4876800"/>
                <a:gd name="connsiteY9" fmla="*/ 1223363 h 4876742"/>
                <a:gd name="connsiteX10" fmla="*/ 3326683 w 4876800"/>
                <a:gd name="connsiteY10" fmla="*/ 1823466 h 4876742"/>
                <a:gd name="connsiteX11" fmla="*/ 3381099 w 4876800"/>
                <a:gd name="connsiteY11" fmla="*/ 1909515 h 4876742"/>
                <a:gd name="connsiteX12" fmla="*/ 3482159 w 4876800"/>
                <a:gd name="connsiteY12" fmla="*/ 1897247 h 4876742"/>
                <a:gd name="connsiteX13" fmla="*/ 3812934 w 4876800"/>
                <a:gd name="connsiteY13" fmla="*/ 1446514 h 4876742"/>
                <a:gd name="connsiteX14" fmla="*/ 4001719 w 4876800"/>
                <a:gd name="connsiteY14" fmla="*/ 2436981 h 4876742"/>
                <a:gd name="connsiteX15" fmla="*/ 3270561 w 4876800"/>
                <a:gd name="connsiteY15" fmla="*/ 3759146 h 4876742"/>
                <a:gd name="connsiteX16" fmla="*/ 3468996 w 4876800"/>
                <a:gd name="connsiteY16" fmla="*/ 3147375 h 4876742"/>
                <a:gd name="connsiteX17" fmla="*/ 3368354 w 4876800"/>
                <a:gd name="connsiteY17" fmla="*/ 2733370 h 4876742"/>
                <a:gd name="connsiteX18" fmla="*/ 3247806 w 4876800"/>
                <a:gd name="connsiteY18" fmla="*/ 2154041 h 4876742"/>
                <a:gd name="connsiteX19" fmla="*/ 3225346 w 4876800"/>
                <a:gd name="connsiteY19" fmla="*/ 2092595 h 4876742"/>
                <a:gd name="connsiteX20" fmla="*/ 3158481 w 4876800"/>
                <a:gd name="connsiteY20" fmla="*/ 2058886 h 4876742"/>
                <a:gd name="connsiteX21" fmla="*/ 3087919 w 4876800"/>
                <a:gd name="connsiteY21" fmla="*/ 2083918 h 4876742"/>
                <a:gd name="connsiteX22" fmla="*/ 2811933 w 4876800"/>
                <a:gd name="connsiteY22" fmla="*/ 2484349 h 4876742"/>
                <a:gd name="connsiteX23" fmla="*/ 2735513 w 4876800"/>
                <a:gd name="connsiteY23" fmla="*/ 2439429 h 4876742"/>
                <a:gd name="connsiteX24" fmla="*/ 2526964 w 4876800"/>
                <a:gd name="connsiteY24" fmla="*/ 2097605 h 4876742"/>
                <a:gd name="connsiteX25" fmla="*/ 2588600 w 4876800"/>
                <a:gd name="connsiteY25" fmla="*/ 1888760 h 4876742"/>
                <a:gd name="connsiteX26" fmla="*/ 2592391 w 4876800"/>
                <a:gd name="connsiteY26" fmla="*/ 1791443 h 4876742"/>
                <a:gd name="connsiteX27" fmla="*/ 2508675 w 4876800"/>
                <a:gd name="connsiteY27" fmla="*/ 1741656 h 4876742"/>
                <a:gd name="connsiteX28" fmla="*/ 2468994 w 4876800"/>
                <a:gd name="connsiteY28" fmla="*/ 1750314 h 4876742"/>
                <a:gd name="connsiteX29" fmla="*/ 1812217 w 4876800"/>
                <a:gd name="connsiteY29" fmla="*/ 2572417 h 4876742"/>
                <a:gd name="connsiteX30" fmla="*/ 1771002 w 4876800"/>
                <a:gd name="connsiteY30" fmla="*/ 2431180 h 4876742"/>
                <a:gd name="connsiteX31" fmla="*/ 1693526 w 4876800"/>
                <a:gd name="connsiteY31" fmla="*/ 2349599 h 4876742"/>
                <a:gd name="connsiteX32" fmla="*/ 1592332 w 4876800"/>
                <a:gd name="connsiteY32" fmla="*/ 2398776 h 4876742"/>
                <a:gd name="connsiteX33" fmla="*/ 1406081 w 4876800"/>
                <a:gd name="connsiteY33" fmla="*/ 3158776 h 4876742"/>
                <a:gd name="connsiteX34" fmla="*/ 1589342 w 4876800"/>
                <a:gd name="connsiteY34" fmla="*/ 3744763 h 4876742"/>
                <a:gd name="connsiteX35" fmla="*/ 874014 w 4876800"/>
                <a:gd name="connsiteY35" fmla="*/ 2416769 h 4876742"/>
                <a:gd name="connsiteX36" fmla="*/ 1029472 w 4876800"/>
                <a:gd name="connsiteY36" fmla="*/ 1791843 h 4876742"/>
                <a:gd name="connsiteX37" fmla="*/ 1260386 w 4876800"/>
                <a:gd name="connsiteY37" fmla="*/ 887768 h 4876742"/>
                <a:gd name="connsiteX38" fmla="*/ 1602934 w 4876800"/>
                <a:gd name="connsiteY38" fmla="*/ 1568282 h 4876742"/>
                <a:gd name="connsiteX39" fmla="*/ 1674800 w 4876800"/>
                <a:gd name="connsiteY39" fmla="*/ 1638729 h 4876742"/>
                <a:gd name="connsiteX40" fmla="*/ 1769755 w 4876800"/>
                <a:gd name="connsiteY40" fmla="*/ 1605382 h 4876742"/>
                <a:gd name="connsiteX41" fmla="*/ 2027873 w 4876800"/>
                <a:gd name="connsiteY41" fmla="*/ 1399146 h 4876742"/>
                <a:gd name="connsiteX42" fmla="*/ 2029597 w 4876800"/>
                <a:gd name="connsiteY42" fmla="*/ 1398289 h 4876742"/>
                <a:gd name="connsiteX43" fmla="*/ 2544032 w 4876800"/>
                <a:gd name="connsiteY43" fmla="*/ 557098 h 4876742"/>
                <a:gd name="connsiteX44" fmla="*/ 2512581 w 4876800"/>
                <a:gd name="connsiteY44" fmla="*/ 314620 h 4876742"/>
                <a:gd name="connsiteX45" fmla="*/ 2790806 w 4876800"/>
                <a:gd name="connsiteY45" fmla="*/ 540229 h 4876742"/>
                <a:gd name="connsiteX46" fmla="*/ 2925509 w 4876800"/>
                <a:gd name="connsiteY46" fmla="*/ 539487 h 4876742"/>
                <a:gd name="connsiteX47" fmla="*/ 2924775 w 4876800"/>
                <a:gd name="connsiteY47" fmla="*/ 404784 h 4876742"/>
                <a:gd name="connsiteX48" fmla="*/ 2352123 w 4876800"/>
                <a:gd name="connsiteY48" fmla="*/ 8658 h 4876742"/>
                <a:gd name="connsiteX49" fmla="*/ 2312384 w 4876800"/>
                <a:gd name="connsiteY49" fmla="*/ 0 h 4876742"/>
                <a:gd name="connsiteX50" fmla="*/ 2228679 w 4876800"/>
                <a:gd name="connsiteY50" fmla="*/ 49787 h 4876742"/>
                <a:gd name="connsiteX51" fmla="*/ 2232489 w 4876800"/>
                <a:gd name="connsiteY51" fmla="*/ 147104 h 4876742"/>
                <a:gd name="connsiteX52" fmla="*/ 2353532 w 4876800"/>
                <a:gd name="connsiteY52" fmla="*/ 557089 h 4876742"/>
                <a:gd name="connsiteX53" fmla="*/ 1943538 w 4876800"/>
                <a:gd name="connsiteY53" fmla="*/ 1228315 h 4876742"/>
                <a:gd name="connsiteX54" fmla="*/ 1741037 w 4876800"/>
                <a:gd name="connsiteY54" fmla="*/ 1361723 h 4876742"/>
                <a:gd name="connsiteX55" fmla="*/ 1236478 w 4876800"/>
                <a:gd name="connsiteY55" fmla="*/ 586864 h 4876742"/>
                <a:gd name="connsiteX56" fmla="*/ 1166032 w 4876800"/>
                <a:gd name="connsiteY56" fmla="*/ 561899 h 4876742"/>
                <a:gd name="connsiteX57" fmla="*/ 1099157 w 4876800"/>
                <a:gd name="connsiteY57" fmla="*/ 595427 h 4876742"/>
                <a:gd name="connsiteX58" fmla="*/ 1076535 w 4876800"/>
                <a:gd name="connsiteY58" fmla="*/ 657054 h 4876742"/>
                <a:gd name="connsiteX59" fmla="*/ 855859 w 4876800"/>
                <a:gd name="connsiteY59" fmla="*/ 1713424 h 4876742"/>
                <a:gd name="connsiteX60" fmla="*/ 683514 w 4876800"/>
                <a:gd name="connsiteY60" fmla="*/ 2416759 h 4876742"/>
                <a:gd name="connsiteX61" fmla="*/ 1088317 w 4876800"/>
                <a:gd name="connsiteY61" fmla="*/ 3543738 h 4876742"/>
                <a:gd name="connsiteX62" fmla="*/ 476250 w 4876800"/>
                <a:gd name="connsiteY62" fmla="*/ 3543738 h 4876742"/>
                <a:gd name="connsiteX63" fmla="*/ 0 w 4876800"/>
                <a:gd name="connsiteY63" fmla="*/ 4019988 h 4876742"/>
                <a:gd name="connsiteX64" fmla="*/ 476250 w 4876800"/>
                <a:gd name="connsiteY64" fmla="*/ 4496239 h 4876742"/>
                <a:gd name="connsiteX65" fmla="*/ 2007146 w 4876800"/>
                <a:gd name="connsiteY65" fmla="*/ 4496239 h 4876742"/>
                <a:gd name="connsiteX66" fmla="*/ 2437190 w 4876800"/>
                <a:gd name="connsiteY66" fmla="*/ 4876743 h 4876742"/>
                <a:gd name="connsiteX67" fmla="*/ 2867235 w 4876800"/>
                <a:gd name="connsiteY67" fmla="*/ 4496239 h 4876742"/>
                <a:gd name="connsiteX68" fmla="*/ 4400550 w 4876800"/>
                <a:gd name="connsiteY68" fmla="*/ 4496239 h 4876742"/>
                <a:gd name="connsiteX69" fmla="*/ 4876800 w 4876800"/>
                <a:gd name="connsiteY69" fmla="*/ 4019988 h 4876742"/>
                <a:gd name="connsiteX70" fmla="*/ 4400550 w 4876800"/>
                <a:gd name="connsiteY70" fmla="*/ 3543776 h 4876742"/>
                <a:gd name="connsiteX71" fmla="*/ 2026330 w 4876800"/>
                <a:gd name="connsiteY71" fmla="*/ 4305777 h 4876742"/>
                <a:gd name="connsiteX72" fmla="*/ 856993 w 4876800"/>
                <a:gd name="connsiteY72" fmla="*/ 4305777 h 4876742"/>
                <a:gd name="connsiteX73" fmla="*/ 952500 w 4876800"/>
                <a:gd name="connsiteY73" fmla="*/ 4020026 h 4876742"/>
                <a:gd name="connsiteX74" fmla="*/ 856993 w 4876800"/>
                <a:gd name="connsiteY74" fmla="*/ 3734276 h 4876742"/>
                <a:gd name="connsiteX75" fmla="*/ 1269645 w 4876800"/>
                <a:gd name="connsiteY75" fmla="*/ 3734276 h 4876742"/>
                <a:gd name="connsiteX76" fmla="*/ 2111216 w 4876800"/>
                <a:gd name="connsiteY76" fmla="*/ 4158263 h 4876742"/>
                <a:gd name="connsiteX77" fmla="*/ 2026330 w 4876800"/>
                <a:gd name="connsiteY77" fmla="*/ 4305777 h 4876742"/>
                <a:gd name="connsiteX78" fmla="*/ 2440553 w 4876800"/>
                <a:gd name="connsiteY78" fmla="*/ 3999033 h 4876742"/>
                <a:gd name="connsiteX79" fmla="*/ 2440553 w 4876800"/>
                <a:gd name="connsiteY79" fmla="*/ 3999081 h 4876742"/>
                <a:gd name="connsiteX80" fmla="*/ 2146859 w 4876800"/>
                <a:gd name="connsiteY80" fmla="*/ 3706359 h 4876742"/>
                <a:gd name="connsiteX81" fmla="*/ 2353180 w 4876800"/>
                <a:gd name="connsiteY81" fmla="*/ 3338322 h 4876742"/>
                <a:gd name="connsiteX82" fmla="*/ 2482967 w 4876800"/>
                <a:gd name="connsiteY82" fmla="*/ 3201410 h 4876742"/>
                <a:gd name="connsiteX83" fmla="*/ 2732370 w 4876800"/>
                <a:gd name="connsiteY83" fmla="*/ 3706359 h 4876742"/>
                <a:gd name="connsiteX84" fmla="*/ 2440553 w 4876800"/>
                <a:gd name="connsiteY84" fmla="*/ 3999033 h 4876742"/>
                <a:gd name="connsiteX85" fmla="*/ 2764108 w 4876800"/>
                <a:gd name="connsiteY85" fmla="*/ 4159368 h 4876742"/>
                <a:gd name="connsiteX86" fmla="*/ 3616824 w 4876800"/>
                <a:gd name="connsiteY86" fmla="*/ 3734286 h 4876742"/>
                <a:gd name="connsiteX87" fmla="*/ 4019807 w 4876800"/>
                <a:gd name="connsiteY87" fmla="*/ 3734286 h 4876742"/>
                <a:gd name="connsiteX88" fmla="*/ 3924300 w 4876800"/>
                <a:gd name="connsiteY88" fmla="*/ 4020036 h 4876742"/>
                <a:gd name="connsiteX89" fmla="*/ 4019807 w 4876800"/>
                <a:gd name="connsiteY89" fmla="*/ 4305786 h 4876742"/>
                <a:gd name="connsiteX90" fmla="*/ 2848042 w 4876800"/>
                <a:gd name="connsiteY90" fmla="*/ 4305786 h 4876742"/>
                <a:gd name="connsiteX91" fmla="*/ 2764108 w 4876800"/>
                <a:gd name="connsiteY91" fmla="*/ 4159368 h 4876742"/>
                <a:gd name="connsiteX92" fmla="*/ 1666370 w 4876800"/>
                <a:gd name="connsiteY92" fmla="*/ 2704195 h 4876742"/>
                <a:gd name="connsiteX93" fmla="*/ 1822142 w 4876800"/>
                <a:gd name="connsiteY93" fmla="*/ 2886275 h 4876742"/>
                <a:gd name="connsiteX94" fmla="*/ 1923202 w 4876800"/>
                <a:gd name="connsiteY94" fmla="*/ 2898534 h 4876742"/>
                <a:gd name="connsiteX95" fmla="*/ 1977619 w 4876800"/>
                <a:gd name="connsiteY95" fmla="*/ 2812485 h 4876742"/>
                <a:gd name="connsiteX96" fmla="*/ 2338054 w 4876800"/>
                <a:gd name="connsiteY96" fmla="*/ 2054600 h 4876742"/>
                <a:gd name="connsiteX97" fmla="*/ 2336454 w 4876800"/>
                <a:gd name="connsiteY97" fmla="*/ 2097643 h 4876742"/>
                <a:gd name="connsiteX98" fmla="*/ 2649417 w 4876800"/>
                <a:gd name="connsiteY98" fmla="*/ 2609412 h 4876742"/>
                <a:gd name="connsiteX99" fmla="*/ 2651122 w 4876800"/>
                <a:gd name="connsiteY99" fmla="*/ 2610269 h 4876742"/>
                <a:gd name="connsiteX100" fmla="*/ 2782653 w 4876800"/>
                <a:gd name="connsiteY100" fmla="*/ 2715358 h 4876742"/>
                <a:gd name="connsiteX101" fmla="*/ 2877607 w 4876800"/>
                <a:gd name="connsiteY101" fmla="*/ 2748706 h 4876742"/>
                <a:gd name="connsiteX102" fmla="*/ 2949474 w 4876800"/>
                <a:gd name="connsiteY102" fmla="*/ 2678259 h 4876742"/>
                <a:gd name="connsiteX103" fmla="*/ 3071355 w 4876800"/>
                <a:gd name="connsiteY103" fmla="*/ 2396176 h 4876742"/>
                <a:gd name="connsiteX104" fmla="*/ 3194647 w 4876800"/>
                <a:gd name="connsiteY104" fmla="*/ 2811628 h 4876742"/>
                <a:gd name="connsiteX105" fmla="*/ 3278496 w 4876800"/>
                <a:gd name="connsiteY105" fmla="*/ 3147403 h 4876742"/>
                <a:gd name="connsiteX106" fmla="*/ 2897800 w 4876800"/>
                <a:gd name="connsiteY106" fmla="*/ 3859664 h 4876742"/>
                <a:gd name="connsiteX107" fmla="*/ 2922870 w 4876800"/>
                <a:gd name="connsiteY107" fmla="*/ 3706368 h 4876742"/>
                <a:gd name="connsiteX108" fmla="*/ 2494883 w 4876800"/>
                <a:gd name="connsiteY108" fmla="*/ 2964285 h 4876742"/>
                <a:gd name="connsiteX109" fmla="*/ 2395976 w 4876800"/>
                <a:gd name="connsiteY109" fmla="*/ 2957189 h 4876742"/>
                <a:gd name="connsiteX110" fmla="*/ 2344360 w 4876800"/>
                <a:gd name="connsiteY110" fmla="*/ 3041857 h 4876742"/>
                <a:gd name="connsiteX111" fmla="*/ 2225259 w 4876800"/>
                <a:gd name="connsiteY111" fmla="*/ 3197171 h 4876742"/>
                <a:gd name="connsiteX112" fmla="*/ 1956359 w 4876800"/>
                <a:gd name="connsiteY112" fmla="*/ 3706378 h 4876742"/>
                <a:gd name="connsiteX113" fmla="*/ 1983610 w 4876800"/>
                <a:gd name="connsiteY113" fmla="*/ 3866112 h 4876742"/>
                <a:gd name="connsiteX114" fmla="*/ 1596581 w 4876800"/>
                <a:gd name="connsiteY114" fmla="*/ 3158824 h 4876742"/>
                <a:gd name="connsiteX115" fmla="*/ 1666370 w 4876800"/>
                <a:gd name="connsiteY115" fmla="*/ 2704195 h 4876742"/>
                <a:gd name="connsiteX116" fmla="*/ 190500 w 4876800"/>
                <a:gd name="connsiteY116" fmla="*/ 4020026 h 4876742"/>
                <a:gd name="connsiteX117" fmla="*/ 476250 w 4876800"/>
                <a:gd name="connsiteY117" fmla="*/ 3734276 h 4876742"/>
                <a:gd name="connsiteX118" fmla="*/ 762000 w 4876800"/>
                <a:gd name="connsiteY118" fmla="*/ 4020026 h 4876742"/>
                <a:gd name="connsiteX119" fmla="*/ 476250 w 4876800"/>
                <a:gd name="connsiteY119" fmla="*/ 4305777 h 4876742"/>
                <a:gd name="connsiteX120" fmla="*/ 190500 w 4876800"/>
                <a:gd name="connsiteY120" fmla="*/ 4020026 h 4876742"/>
                <a:gd name="connsiteX121" fmla="*/ 2437190 w 4876800"/>
                <a:gd name="connsiteY121" fmla="*/ 4686291 h 4876742"/>
                <a:gd name="connsiteX122" fmla="*/ 2194303 w 4876800"/>
                <a:gd name="connsiteY122" fmla="*/ 4443403 h 4876742"/>
                <a:gd name="connsiteX123" fmla="*/ 2437190 w 4876800"/>
                <a:gd name="connsiteY123" fmla="*/ 4200516 h 4876742"/>
                <a:gd name="connsiteX124" fmla="*/ 2680078 w 4876800"/>
                <a:gd name="connsiteY124" fmla="*/ 4443403 h 4876742"/>
                <a:gd name="connsiteX125" fmla="*/ 2437190 w 4876800"/>
                <a:gd name="connsiteY125" fmla="*/ 4686291 h 4876742"/>
                <a:gd name="connsiteX126" fmla="*/ 4400550 w 4876800"/>
                <a:gd name="connsiteY126" fmla="*/ 4305777 h 4876742"/>
                <a:gd name="connsiteX127" fmla="*/ 4114800 w 4876800"/>
                <a:gd name="connsiteY127" fmla="*/ 4020026 h 4876742"/>
                <a:gd name="connsiteX128" fmla="*/ 4400550 w 4876800"/>
                <a:gd name="connsiteY128" fmla="*/ 3734276 h 4876742"/>
                <a:gd name="connsiteX129" fmla="*/ 4686300 w 4876800"/>
                <a:gd name="connsiteY129" fmla="*/ 4020026 h 4876742"/>
                <a:gd name="connsiteX130" fmla="*/ 4400550 w 4876800"/>
                <a:gd name="connsiteY130" fmla="*/ 4305777 h 48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876800" h="4876742">
                  <a:moveTo>
                    <a:pt x="4400550" y="3543776"/>
                  </a:moveTo>
                  <a:lnTo>
                    <a:pt x="3797465" y="3543776"/>
                  </a:lnTo>
                  <a:cubicBezTo>
                    <a:pt x="4044077" y="3241786"/>
                    <a:pt x="4192210" y="2856386"/>
                    <a:pt x="4192210" y="2437000"/>
                  </a:cubicBezTo>
                  <a:cubicBezTo>
                    <a:pt x="4192210" y="1949806"/>
                    <a:pt x="4093083" y="1545174"/>
                    <a:pt x="3870789" y="1125017"/>
                  </a:cubicBezTo>
                  <a:cubicBezTo>
                    <a:pt x="3851377" y="1088317"/>
                    <a:pt x="3810448" y="1068410"/>
                    <a:pt x="3769595" y="1075839"/>
                  </a:cubicBezTo>
                  <a:cubicBezTo>
                    <a:pt x="3728752" y="1083250"/>
                    <a:pt x="3697415" y="1116254"/>
                    <a:pt x="3692119" y="1157421"/>
                  </a:cubicBezTo>
                  <a:cubicBezTo>
                    <a:pt x="3671021" y="1321718"/>
                    <a:pt x="3606165" y="1475022"/>
                    <a:pt x="3505191" y="1603601"/>
                  </a:cubicBezTo>
                  <a:cubicBezTo>
                    <a:pt x="3488598" y="1452239"/>
                    <a:pt x="3454794" y="1303734"/>
                    <a:pt x="3404111" y="1160012"/>
                  </a:cubicBezTo>
                  <a:cubicBezTo>
                    <a:pt x="3386614" y="1110396"/>
                    <a:pt x="3332207" y="1084374"/>
                    <a:pt x="3282611" y="1101862"/>
                  </a:cubicBezTo>
                  <a:cubicBezTo>
                    <a:pt x="3232995" y="1119349"/>
                    <a:pt x="3206963" y="1173756"/>
                    <a:pt x="3224460" y="1223363"/>
                  </a:cubicBezTo>
                  <a:cubicBezTo>
                    <a:pt x="3292288" y="1415701"/>
                    <a:pt x="3326683" y="1617612"/>
                    <a:pt x="3326683" y="1823466"/>
                  </a:cubicBezTo>
                  <a:cubicBezTo>
                    <a:pt x="3326683" y="1860252"/>
                    <a:pt x="3347866" y="1893742"/>
                    <a:pt x="3381099" y="1909515"/>
                  </a:cubicBezTo>
                  <a:cubicBezTo>
                    <a:pt x="3414332" y="1925298"/>
                    <a:pt x="3453679" y="1920507"/>
                    <a:pt x="3482159" y="1897247"/>
                  </a:cubicBezTo>
                  <a:cubicBezTo>
                    <a:pt x="3631159" y="1775632"/>
                    <a:pt x="3744068" y="1620612"/>
                    <a:pt x="3812934" y="1446514"/>
                  </a:cubicBezTo>
                  <a:cubicBezTo>
                    <a:pt x="3944074" y="1758848"/>
                    <a:pt x="4001719" y="2067382"/>
                    <a:pt x="4001719" y="2436981"/>
                  </a:cubicBezTo>
                  <a:cubicBezTo>
                    <a:pt x="4001719" y="2993165"/>
                    <a:pt x="3709492" y="3482302"/>
                    <a:pt x="3270561" y="3759146"/>
                  </a:cubicBezTo>
                  <a:cubicBezTo>
                    <a:pt x="3399378" y="3581648"/>
                    <a:pt x="3468996" y="3369383"/>
                    <a:pt x="3468996" y="3147375"/>
                  </a:cubicBezTo>
                  <a:cubicBezTo>
                    <a:pt x="3468996" y="2956865"/>
                    <a:pt x="3417827" y="2843251"/>
                    <a:pt x="3368354" y="2733370"/>
                  </a:cubicBezTo>
                  <a:cubicBezTo>
                    <a:pt x="3309080" y="2601763"/>
                    <a:pt x="3247806" y="2465670"/>
                    <a:pt x="3247806" y="2154041"/>
                  </a:cubicBezTo>
                  <a:cubicBezTo>
                    <a:pt x="3247806" y="2131590"/>
                    <a:pt x="3239795" y="2109778"/>
                    <a:pt x="3225346" y="2092595"/>
                  </a:cubicBezTo>
                  <a:cubicBezTo>
                    <a:pt x="3208591" y="2072707"/>
                    <a:pt x="3184436" y="2060524"/>
                    <a:pt x="3158481" y="2058886"/>
                  </a:cubicBezTo>
                  <a:cubicBezTo>
                    <a:pt x="3132411" y="2057210"/>
                    <a:pt x="3107026" y="2066296"/>
                    <a:pt x="3087919" y="2083918"/>
                  </a:cubicBezTo>
                  <a:cubicBezTo>
                    <a:pt x="2966361" y="2195998"/>
                    <a:pt x="2872607" y="2332482"/>
                    <a:pt x="2811933" y="2484349"/>
                  </a:cubicBezTo>
                  <a:cubicBezTo>
                    <a:pt x="2787825" y="2467537"/>
                    <a:pt x="2762317" y="2452545"/>
                    <a:pt x="2735513" y="2439429"/>
                  </a:cubicBezTo>
                  <a:cubicBezTo>
                    <a:pt x="2606840" y="2373173"/>
                    <a:pt x="2526964" y="2242271"/>
                    <a:pt x="2526964" y="2097605"/>
                  </a:cubicBezTo>
                  <a:cubicBezTo>
                    <a:pt x="2526964" y="2023100"/>
                    <a:pt x="2548271" y="1950882"/>
                    <a:pt x="2588600" y="1888760"/>
                  </a:cubicBezTo>
                  <a:cubicBezTo>
                    <a:pt x="2607612" y="1859471"/>
                    <a:pt x="2609059" y="1822123"/>
                    <a:pt x="2592391" y="1791443"/>
                  </a:cubicBezTo>
                  <a:cubicBezTo>
                    <a:pt x="2575722" y="1760753"/>
                    <a:pt x="2543594" y="1741656"/>
                    <a:pt x="2508675" y="1741656"/>
                  </a:cubicBezTo>
                  <a:cubicBezTo>
                    <a:pt x="2494979" y="1741656"/>
                    <a:pt x="2481453" y="1744609"/>
                    <a:pt x="2468994" y="1750314"/>
                  </a:cubicBezTo>
                  <a:cubicBezTo>
                    <a:pt x="2129009" y="1906105"/>
                    <a:pt x="1887750" y="2214906"/>
                    <a:pt x="1812217" y="2572417"/>
                  </a:cubicBezTo>
                  <a:cubicBezTo>
                    <a:pt x="1791357" y="2528183"/>
                    <a:pt x="1777346" y="2480634"/>
                    <a:pt x="1771002" y="2431180"/>
                  </a:cubicBezTo>
                  <a:cubicBezTo>
                    <a:pt x="1765707" y="2390013"/>
                    <a:pt x="1734369" y="2357000"/>
                    <a:pt x="1693526" y="2349599"/>
                  </a:cubicBezTo>
                  <a:cubicBezTo>
                    <a:pt x="1652635" y="2342217"/>
                    <a:pt x="1611744" y="2362095"/>
                    <a:pt x="1592332" y="2398776"/>
                  </a:cubicBezTo>
                  <a:cubicBezTo>
                    <a:pt x="1463526" y="2642235"/>
                    <a:pt x="1406081" y="2876617"/>
                    <a:pt x="1406081" y="3158776"/>
                  </a:cubicBezTo>
                  <a:cubicBezTo>
                    <a:pt x="1406081" y="3376298"/>
                    <a:pt x="1473870" y="3578257"/>
                    <a:pt x="1589342" y="3744763"/>
                  </a:cubicBezTo>
                  <a:cubicBezTo>
                    <a:pt x="1159164" y="3462452"/>
                    <a:pt x="874014" y="2972657"/>
                    <a:pt x="874014" y="2416769"/>
                  </a:cubicBezTo>
                  <a:cubicBezTo>
                    <a:pt x="874014" y="2136029"/>
                    <a:pt x="946052" y="1976533"/>
                    <a:pt x="1029472" y="1791843"/>
                  </a:cubicBezTo>
                  <a:cubicBezTo>
                    <a:pt x="1125684" y="1578816"/>
                    <a:pt x="1232992" y="1341187"/>
                    <a:pt x="1260386" y="887768"/>
                  </a:cubicBezTo>
                  <a:cubicBezTo>
                    <a:pt x="1424502" y="1084640"/>
                    <a:pt x="1541574" y="1316384"/>
                    <a:pt x="1602934" y="1568282"/>
                  </a:cubicBezTo>
                  <a:cubicBezTo>
                    <a:pt x="1611516" y="1603534"/>
                    <a:pt x="1639386" y="1630842"/>
                    <a:pt x="1674800" y="1638729"/>
                  </a:cubicBezTo>
                  <a:cubicBezTo>
                    <a:pt x="1710271" y="1646625"/>
                    <a:pt x="1747037" y="1633671"/>
                    <a:pt x="1769755" y="1605382"/>
                  </a:cubicBezTo>
                  <a:cubicBezTo>
                    <a:pt x="1840192" y="1517656"/>
                    <a:pt x="1927041" y="1448267"/>
                    <a:pt x="2027873" y="1399146"/>
                  </a:cubicBezTo>
                  <a:cubicBezTo>
                    <a:pt x="2028454" y="1398870"/>
                    <a:pt x="2029016" y="1398575"/>
                    <a:pt x="2029597" y="1398289"/>
                  </a:cubicBezTo>
                  <a:cubicBezTo>
                    <a:pt x="2346903" y="1235745"/>
                    <a:pt x="2544032" y="913419"/>
                    <a:pt x="2544032" y="557098"/>
                  </a:cubicBezTo>
                  <a:cubicBezTo>
                    <a:pt x="2544032" y="474574"/>
                    <a:pt x="2533374" y="393163"/>
                    <a:pt x="2512581" y="314620"/>
                  </a:cubicBezTo>
                  <a:cubicBezTo>
                    <a:pt x="2612117" y="380105"/>
                    <a:pt x="2705167" y="455524"/>
                    <a:pt x="2790806" y="540229"/>
                  </a:cubicBezTo>
                  <a:cubicBezTo>
                    <a:pt x="2828211" y="577215"/>
                    <a:pt x="2888533" y="576901"/>
                    <a:pt x="2925509" y="539487"/>
                  </a:cubicBezTo>
                  <a:cubicBezTo>
                    <a:pt x="2962504" y="502082"/>
                    <a:pt x="2962180" y="441779"/>
                    <a:pt x="2924775" y="404784"/>
                  </a:cubicBezTo>
                  <a:cubicBezTo>
                    <a:pt x="2757611" y="239459"/>
                    <a:pt x="2564949" y="106175"/>
                    <a:pt x="2352123" y="8658"/>
                  </a:cubicBezTo>
                  <a:cubicBezTo>
                    <a:pt x="2339664" y="2953"/>
                    <a:pt x="2326081" y="0"/>
                    <a:pt x="2312384" y="0"/>
                  </a:cubicBezTo>
                  <a:cubicBezTo>
                    <a:pt x="2277466" y="0"/>
                    <a:pt x="2245347" y="19107"/>
                    <a:pt x="2228679" y="49787"/>
                  </a:cubicBezTo>
                  <a:cubicBezTo>
                    <a:pt x="2212019" y="80477"/>
                    <a:pt x="2213477" y="117824"/>
                    <a:pt x="2232489" y="147104"/>
                  </a:cubicBezTo>
                  <a:cubicBezTo>
                    <a:pt x="2311680" y="269091"/>
                    <a:pt x="2353532" y="410861"/>
                    <a:pt x="2353532" y="557089"/>
                  </a:cubicBezTo>
                  <a:cubicBezTo>
                    <a:pt x="2353532" y="841277"/>
                    <a:pt x="2196465" y="1098395"/>
                    <a:pt x="1943538" y="1228315"/>
                  </a:cubicBezTo>
                  <a:cubicBezTo>
                    <a:pt x="1869862" y="1264301"/>
                    <a:pt x="1802140" y="1308945"/>
                    <a:pt x="1741037" y="1361723"/>
                  </a:cubicBezTo>
                  <a:cubicBezTo>
                    <a:pt x="1640415" y="1065752"/>
                    <a:pt x="1468022" y="800338"/>
                    <a:pt x="1236478" y="586864"/>
                  </a:cubicBezTo>
                  <a:cubicBezTo>
                    <a:pt x="1217409" y="569281"/>
                    <a:pt x="1191835" y="560289"/>
                    <a:pt x="1166032" y="561899"/>
                  </a:cubicBezTo>
                  <a:cubicBezTo>
                    <a:pt x="1140133" y="563490"/>
                    <a:pt x="1115940" y="575643"/>
                    <a:pt x="1099157" y="595427"/>
                  </a:cubicBezTo>
                  <a:cubicBezTo>
                    <a:pt x="1084555" y="612639"/>
                    <a:pt x="1076535" y="634479"/>
                    <a:pt x="1076535" y="657054"/>
                  </a:cubicBezTo>
                  <a:cubicBezTo>
                    <a:pt x="1076535" y="1224839"/>
                    <a:pt x="959291" y="1484405"/>
                    <a:pt x="855859" y="1713424"/>
                  </a:cubicBezTo>
                  <a:cubicBezTo>
                    <a:pt x="767229" y="1909658"/>
                    <a:pt x="683514" y="2095005"/>
                    <a:pt x="683514" y="2416759"/>
                  </a:cubicBezTo>
                  <a:cubicBezTo>
                    <a:pt x="683514" y="2831021"/>
                    <a:pt x="826246" y="3225422"/>
                    <a:pt x="1088317" y="3543738"/>
                  </a:cubicBezTo>
                  <a:lnTo>
                    <a:pt x="476250" y="3543738"/>
                  </a:lnTo>
                  <a:cubicBezTo>
                    <a:pt x="213646" y="3543738"/>
                    <a:pt x="0" y="3757384"/>
                    <a:pt x="0" y="4019988"/>
                  </a:cubicBezTo>
                  <a:cubicBezTo>
                    <a:pt x="0" y="4282593"/>
                    <a:pt x="213646" y="4496239"/>
                    <a:pt x="476250" y="4496239"/>
                  </a:cubicBezTo>
                  <a:lnTo>
                    <a:pt x="2007146" y="4496239"/>
                  </a:lnTo>
                  <a:cubicBezTo>
                    <a:pt x="2033330" y="4710341"/>
                    <a:pt x="2216134" y="4876743"/>
                    <a:pt x="2437190" y="4876743"/>
                  </a:cubicBezTo>
                  <a:cubicBezTo>
                    <a:pt x="2658247" y="4876743"/>
                    <a:pt x="2841060" y="4710341"/>
                    <a:pt x="2867235" y="4496239"/>
                  </a:cubicBezTo>
                  <a:lnTo>
                    <a:pt x="4400550" y="4496239"/>
                  </a:lnTo>
                  <a:cubicBezTo>
                    <a:pt x="4663155" y="4496239"/>
                    <a:pt x="4876800" y="4282593"/>
                    <a:pt x="4876800" y="4019988"/>
                  </a:cubicBezTo>
                  <a:cubicBezTo>
                    <a:pt x="4876800" y="3757422"/>
                    <a:pt x="4663155" y="3543776"/>
                    <a:pt x="4400550" y="3543776"/>
                  </a:cubicBezTo>
                  <a:close/>
                  <a:moveTo>
                    <a:pt x="2026330" y="4305777"/>
                  </a:moveTo>
                  <a:lnTo>
                    <a:pt x="856993" y="4305777"/>
                  </a:lnTo>
                  <a:cubicBezTo>
                    <a:pt x="916924" y="4226119"/>
                    <a:pt x="952500" y="4127154"/>
                    <a:pt x="952500" y="4020026"/>
                  </a:cubicBezTo>
                  <a:cubicBezTo>
                    <a:pt x="952500" y="3912889"/>
                    <a:pt x="916924" y="3813934"/>
                    <a:pt x="856993" y="3734276"/>
                  </a:cubicBezTo>
                  <a:lnTo>
                    <a:pt x="1269645" y="3734276"/>
                  </a:lnTo>
                  <a:cubicBezTo>
                    <a:pt x="1510313" y="3953199"/>
                    <a:pt x="1799787" y="4098284"/>
                    <a:pt x="2111216" y="4158263"/>
                  </a:cubicBezTo>
                  <a:cubicBezTo>
                    <a:pt x="2073869" y="4200916"/>
                    <a:pt x="2044760" y="4250903"/>
                    <a:pt x="2026330" y="4305777"/>
                  </a:cubicBezTo>
                  <a:close/>
                  <a:moveTo>
                    <a:pt x="2440553" y="3999033"/>
                  </a:moveTo>
                  <a:cubicBezTo>
                    <a:pt x="2439315" y="3999043"/>
                    <a:pt x="2441800" y="3999081"/>
                    <a:pt x="2440553" y="3999081"/>
                  </a:cubicBezTo>
                  <a:cubicBezTo>
                    <a:pt x="2279552" y="3998586"/>
                    <a:pt x="2146859" y="3867474"/>
                    <a:pt x="2146859" y="3706359"/>
                  </a:cubicBezTo>
                  <a:cubicBezTo>
                    <a:pt x="2146859" y="3525288"/>
                    <a:pt x="2247071" y="3434467"/>
                    <a:pt x="2353180" y="3338322"/>
                  </a:cubicBezTo>
                  <a:cubicBezTo>
                    <a:pt x="2400252" y="3295660"/>
                    <a:pt x="2448173" y="3252245"/>
                    <a:pt x="2482967" y="3201410"/>
                  </a:cubicBezTo>
                  <a:cubicBezTo>
                    <a:pt x="2647103" y="3359610"/>
                    <a:pt x="2732370" y="3564103"/>
                    <a:pt x="2732370" y="3706359"/>
                  </a:cubicBezTo>
                  <a:cubicBezTo>
                    <a:pt x="2732361" y="3866836"/>
                    <a:pt x="2600677" y="3997519"/>
                    <a:pt x="2440553" y="3999033"/>
                  </a:cubicBezTo>
                  <a:close/>
                  <a:moveTo>
                    <a:pt x="2764108" y="4159368"/>
                  </a:moveTo>
                  <a:cubicBezTo>
                    <a:pt x="3088519" y="4098379"/>
                    <a:pt x="3381727" y="3947817"/>
                    <a:pt x="3616824" y="3734286"/>
                  </a:cubicBezTo>
                  <a:lnTo>
                    <a:pt x="4019807" y="3734286"/>
                  </a:lnTo>
                  <a:cubicBezTo>
                    <a:pt x="3959876" y="3813943"/>
                    <a:pt x="3924300" y="3912899"/>
                    <a:pt x="3924300" y="4020036"/>
                  </a:cubicBezTo>
                  <a:cubicBezTo>
                    <a:pt x="3924300" y="4127164"/>
                    <a:pt x="3959876" y="4226129"/>
                    <a:pt x="4019807" y="4305786"/>
                  </a:cubicBezTo>
                  <a:lnTo>
                    <a:pt x="2848042" y="4305786"/>
                  </a:lnTo>
                  <a:cubicBezTo>
                    <a:pt x="2829773" y="4251370"/>
                    <a:pt x="2800998" y="4201773"/>
                    <a:pt x="2764108" y="4159368"/>
                  </a:cubicBezTo>
                  <a:close/>
                  <a:moveTo>
                    <a:pt x="1666370" y="2704195"/>
                  </a:moveTo>
                  <a:cubicBezTo>
                    <a:pt x="1706347" y="2772890"/>
                    <a:pt x="1758829" y="2834602"/>
                    <a:pt x="1822142" y="2886275"/>
                  </a:cubicBezTo>
                  <a:cubicBezTo>
                    <a:pt x="1850631" y="2909526"/>
                    <a:pt x="1889989" y="2914326"/>
                    <a:pt x="1923202" y="2898534"/>
                  </a:cubicBezTo>
                  <a:cubicBezTo>
                    <a:pt x="1956435" y="2882760"/>
                    <a:pt x="1977619" y="2849271"/>
                    <a:pt x="1977619" y="2812485"/>
                  </a:cubicBezTo>
                  <a:cubicBezTo>
                    <a:pt x="1977619" y="2515343"/>
                    <a:pt x="2113750" y="2237794"/>
                    <a:pt x="2338054" y="2054600"/>
                  </a:cubicBezTo>
                  <a:cubicBezTo>
                    <a:pt x="2336987" y="2068878"/>
                    <a:pt x="2336454" y="2083232"/>
                    <a:pt x="2336454" y="2097643"/>
                  </a:cubicBezTo>
                  <a:cubicBezTo>
                    <a:pt x="2336454" y="2314423"/>
                    <a:pt x="2456374" y="2510524"/>
                    <a:pt x="2649417" y="2609412"/>
                  </a:cubicBezTo>
                  <a:cubicBezTo>
                    <a:pt x="2649979" y="2609698"/>
                    <a:pt x="2650551" y="2609983"/>
                    <a:pt x="2651122" y="2610269"/>
                  </a:cubicBezTo>
                  <a:cubicBezTo>
                    <a:pt x="2702509" y="2635301"/>
                    <a:pt x="2746753" y="2670658"/>
                    <a:pt x="2782653" y="2715358"/>
                  </a:cubicBezTo>
                  <a:cubicBezTo>
                    <a:pt x="2805370" y="2743648"/>
                    <a:pt x="2842146" y="2756583"/>
                    <a:pt x="2877607" y="2748706"/>
                  </a:cubicBezTo>
                  <a:cubicBezTo>
                    <a:pt x="2913021" y="2740828"/>
                    <a:pt x="2940892" y="2713520"/>
                    <a:pt x="2949474" y="2678259"/>
                  </a:cubicBezTo>
                  <a:cubicBezTo>
                    <a:pt x="2974105" y="2577132"/>
                    <a:pt x="3015377" y="2482015"/>
                    <a:pt x="3071355" y="2396176"/>
                  </a:cubicBezTo>
                  <a:cubicBezTo>
                    <a:pt x="3096187" y="2592991"/>
                    <a:pt x="3149499" y="2711349"/>
                    <a:pt x="3194647" y="2811628"/>
                  </a:cubicBezTo>
                  <a:cubicBezTo>
                    <a:pt x="3241491" y="2915650"/>
                    <a:pt x="3278496" y="2997813"/>
                    <a:pt x="3278496" y="3147403"/>
                  </a:cubicBezTo>
                  <a:cubicBezTo>
                    <a:pt x="3278496" y="3444964"/>
                    <a:pt x="3126905" y="3707311"/>
                    <a:pt x="2897800" y="3859664"/>
                  </a:cubicBezTo>
                  <a:cubicBezTo>
                    <a:pt x="2913974" y="3811458"/>
                    <a:pt x="2922870" y="3759946"/>
                    <a:pt x="2922870" y="3706368"/>
                  </a:cubicBezTo>
                  <a:cubicBezTo>
                    <a:pt x="2922870" y="3448983"/>
                    <a:pt x="2746877" y="3143822"/>
                    <a:pt x="2494883" y="2964285"/>
                  </a:cubicBezTo>
                  <a:cubicBezTo>
                    <a:pt x="2465851" y="2943597"/>
                    <a:pt x="2427665" y="2940863"/>
                    <a:pt x="2395976" y="2957189"/>
                  </a:cubicBezTo>
                  <a:cubicBezTo>
                    <a:pt x="2364277" y="2973524"/>
                    <a:pt x="2344360" y="3006204"/>
                    <a:pt x="2344360" y="3041857"/>
                  </a:cubicBezTo>
                  <a:cubicBezTo>
                    <a:pt x="2344360" y="3086948"/>
                    <a:pt x="2299097" y="3130249"/>
                    <a:pt x="2225259" y="3197171"/>
                  </a:cubicBezTo>
                  <a:cubicBezTo>
                    <a:pt x="2111778" y="3300003"/>
                    <a:pt x="1956359" y="3440849"/>
                    <a:pt x="1956359" y="3706378"/>
                  </a:cubicBezTo>
                  <a:cubicBezTo>
                    <a:pt x="1956359" y="3762347"/>
                    <a:pt x="1966027" y="3816077"/>
                    <a:pt x="1983610" y="3866112"/>
                  </a:cubicBezTo>
                  <a:cubicBezTo>
                    <a:pt x="1750981" y="3716512"/>
                    <a:pt x="1596581" y="3455365"/>
                    <a:pt x="1596581" y="3158824"/>
                  </a:cubicBezTo>
                  <a:cubicBezTo>
                    <a:pt x="1596571" y="2991012"/>
                    <a:pt x="1618202" y="2846194"/>
                    <a:pt x="1666370" y="2704195"/>
                  </a:cubicBezTo>
                  <a:close/>
                  <a:moveTo>
                    <a:pt x="190500" y="4020026"/>
                  </a:moveTo>
                  <a:cubicBezTo>
                    <a:pt x="190500" y="3862464"/>
                    <a:pt x="318687" y="3734276"/>
                    <a:pt x="476250" y="3734276"/>
                  </a:cubicBezTo>
                  <a:cubicBezTo>
                    <a:pt x="633813" y="3734276"/>
                    <a:pt x="762000" y="3862464"/>
                    <a:pt x="762000" y="4020026"/>
                  </a:cubicBezTo>
                  <a:cubicBezTo>
                    <a:pt x="762000" y="4177589"/>
                    <a:pt x="633813" y="4305777"/>
                    <a:pt x="476250" y="4305777"/>
                  </a:cubicBezTo>
                  <a:cubicBezTo>
                    <a:pt x="318687" y="4305777"/>
                    <a:pt x="190500" y="4177589"/>
                    <a:pt x="190500" y="4020026"/>
                  </a:cubicBezTo>
                  <a:close/>
                  <a:moveTo>
                    <a:pt x="2437190" y="4686291"/>
                  </a:moveTo>
                  <a:cubicBezTo>
                    <a:pt x="2303259" y="4686291"/>
                    <a:pt x="2194303" y="4577325"/>
                    <a:pt x="2194303" y="4443403"/>
                  </a:cubicBezTo>
                  <a:cubicBezTo>
                    <a:pt x="2194303" y="4309472"/>
                    <a:pt x="2303259" y="4200516"/>
                    <a:pt x="2437190" y="4200516"/>
                  </a:cubicBezTo>
                  <a:cubicBezTo>
                    <a:pt x="2571121" y="4200516"/>
                    <a:pt x="2680078" y="4309472"/>
                    <a:pt x="2680078" y="4443403"/>
                  </a:cubicBezTo>
                  <a:cubicBezTo>
                    <a:pt x="2680078" y="4577325"/>
                    <a:pt x="2571121" y="4686291"/>
                    <a:pt x="2437190" y="4686291"/>
                  </a:cubicBezTo>
                  <a:close/>
                  <a:moveTo>
                    <a:pt x="4400550" y="4305777"/>
                  </a:moveTo>
                  <a:cubicBezTo>
                    <a:pt x="4242988" y="4305777"/>
                    <a:pt x="4114800" y="4177589"/>
                    <a:pt x="4114800" y="4020026"/>
                  </a:cubicBezTo>
                  <a:cubicBezTo>
                    <a:pt x="4114800" y="3862464"/>
                    <a:pt x="4242988" y="3734276"/>
                    <a:pt x="4400550" y="3734276"/>
                  </a:cubicBezTo>
                  <a:cubicBezTo>
                    <a:pt x="4558113" y="3734276"/>
                    <a:pt x="4686300" y="3862464"/>
                    <a:pt x="4686300" y="4020026"/>
                  </a:cubicBezTo>
                  <a:cubicBezTo>
                    <a:pt x="4686300" y="4177589"/>
                    <a:pt x="4558113" y="4305777"/>
                    <a:pt x="4400550" y="4305777"/>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951C2F37-D409-425E-8D47-037C66EC1413}"/>
                </a:ext>
              </a:extLst>
            </p:cNvPr>
            <p:cNvSpPr/>
            <p:nvPr/>
          </p:nvSpPr>
          <p:spPr>
            <a:xfrm>
              <a:off x="6689150" y="1701517"/>
              <a:ext cx="190500" cy="190500"/>
            </a:xfrm>
            <a:custGeom>
              <a:avLst/>
              <a:gdLst>
                <a:gd name="connsiteX0" fmla="*/ 95155 w 190500"/>
                <a:gd name="connsiteY0" fmla="*/ 190500 h 190500"/>
                <a:gd name="connsiteX1" fmla="*/ 162592 w 190500"/>
                <a:gd name="connsiteY1" fmla="*/ 162592 h 190500"/>
                <a:gd name="connsiteX2" fmla="*/ 190500 w 190500"/>
                <a:gd name="connsiteY2" fmla="*/ 95250 h 190500"/>
                <a:gd name="connsiteX3" fmla="*/ 162592 w 190500"/>
                <a:gd name="connsiteY3" fmla="*/ 27908 h 190500"/>
                <a:gd name="connsiteX4" fmla="*/ 95155 w 190500"/>
                <a:gd name="connsiteY4" fmla="*/ 0 h 190500"/>
                <a:gd name="connsiteX5" fmla="*/ 27813 w 190500"/>
                <a:gd name="connsiteY5" fmla="*/ 27908 h 190500"/>
                <a:gd name="connsiteX6" fmla="*/ 0 w 190500"/>
                <a:gd name="connsiteY6" fmla="*/ 95250 h 190500"/>
                <a:gd name="connsiteX7" fmla="*/ 27813 w 190500"/>
                <a:gd name="connsiteY7" fmla="*/ 162592 h 190500"/>
                <a:gd name="connsiteX8" fmla="*/ 95155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155" y="190500"/>
                  </a:moveTo>
                  <a:cubicBezTo>
                    <a:pt x="120205" y="190500"/>
                    <a:pt x="144780" y="180308"/>
                    <a:pt x="162592" y="162592"/>
                  </a:cubicBezTo>
                  <a:cubicBezTo>
                    <a:pt x="180308" y="144875"/>
                    <a:pt x="190500" y="120301"/>
                    <a:pt x="190500" y="95250"/>
                  </a:cubicBezTo>
                  <a:cubicBezTo>
                    <a:pt x="190500" y="70199"/>
                    <a:pt x="180318" y="45625"/>
                    <a:pt x="162592" y="27908"/>
                  </a:cubicBezTo>
                  <a:cubicBezTo>
                    <a:pt x="144780" y="10192"/>
                    <a:pt x="120310" y="0"/>
                    <a:pt x="95155" y="0"/>
                  </a:cubicBezTo>
                  <a:cubicBezTo>
                    <a:pt x="70104" y="0"/>
                    <a:pt x="45529" y="10192"/>
                    <a:pt x="27813" y="27908"/>
                  </a:cubicBezTo>
                  <a:cubicBezTo>
                    <a:pt x="10106" y="45625"/>
                    <a:pt x="0" y="70199"/>
                    <a:pt x="0" y="95250"/>
                  </a:cubicBezTo>
                  <a:cubicBezTo>
                    <a:pt x="0" y="120301"/>
                    <a:pt x="10106" y="144875"/>
                    <a:pt x="27813" y="162592"/>
                  </a:cubicBezTo>
                  <a:cubicBezTo>
                    <a:pt x="45529" y="180308"/>
                    <a:pt x="70104" y="190500"/>
                    <a:pt x="95155" y="1905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78" name="TextBox 77">
            <a:extLst>
              <a:ext uri="{FF2B5EF4-FFF2-40B4-BE49-F238E27FC236}">
                <a16:creationId xmlns:a16="http://schemas.microsoft.com/office/drawing/2014/main" id="{EA5B1023-C93C-49BC-8D22-8AD0729F6919}"/>
              </a:ext>
            </a:extLst>
          </p:cNvPr>
          <p:cNvSpPr txBox="1"/>
          <p:nvPr/>
        </p:nvSpPr>
        <p:spPr>
          <a:xfrm>
            <a:off x="7184580" y="5981299"/>
            <a:ext cx="2452915" cy="246221"/>
          </a:xfrm>
          <a:prstGeom prst="rect">
            <a:avLst/>
          </a:prstGeom>
          <a:noFill/>
        </p:spPr>
        <p:txBody>
          <a:bodyPr wrap="square" rtlCol="0">
            <a:spAutoFit/>
          </a:bodyPr>
          <a:lstStyle/>
          <a:p>
            <a:r>
              <a:rPr lang="en-US" sz="1000" i="1" dirty="0">
                <a:latin typeface="Helvetica Neue" panose="02000503000000020004"/>
                <a:ea typeface="Helvetica Neue" panose="02000503000000020004" pitchFamily="2" charset="0"/>
                <a:cs typeface="Helvetica Neue" panose="02000503000000020004" pitchFamily="2" charset="0"/>
              </a:rPr>
              <a:t>*as reported by users.</a:t>
            </a:r>
          </a:p>
        </p:txBody>
      </p:sp>
      <p:pic>
        <p:nvPicPr>
          <p:cNvPr id="4107" name="Picture 4106">
            <a:extLst>
              <a:ext uri="{FF2B5EF4-FFF2-40B4-BE49-F238E27FC236}">
                <a16:creationId xmlns:a16="http://schemas.microsoft.com/office/drawing/2014/main" id="{35FD3234-7E64-491C-842B-5279E4B85010}"/>
              </a:ext>
            </a:extLst>
          </p:cNvPr>
          <p:cNvPicPr>
            <a:picLocks noChangeAspect="1"/>
          </p:cNvPicPr>
          <p:nvPr/>
        </p:nvPicPr>
        <p:blipFill>
          <a:blip r:embed="rId10"/>
          <a:stretch>
            <a:fillRect/>
          </a:stretch>
        </p:blipFill>
        <p:spPr>
          <a:xfrm rot="16200000">
            <a:off x="7687857" y="-537757"/>
            <a:ext cx="1254784" cy="2327956"/>
          </a:xfrm>
          <a:prstGeom prst="rect">
            <a:avLst/>
          </a:prstGeom>
        </p:spPr>
      </p:pic>
      <p:sp>
        <p:nvSpPr>
          <p:cNvPr id="49" name="Rectangle 48">
            <a:extLst>
              <a:ext uri="{FF2B5EF4-FFF2-40B4-BE49-F238E27FC236}">
                <a16:creationId xmlns:a16="http://schemas.microsoft.com/office/drawing/2014/main" id="{775BE2FA-05AB-4D08-9407-1EE03E273F1B}"/>
              </a:ext>
            </a:extLst>
          </p:cNvPr>
          <p:cNvSpPr/>
          <p:nvPr/>
        </p:nvSpPr>
        <p:spPr>
          <a:xfrm>
            <a:off x="3048" y="0"/>
            <a:ext cx="121889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4" name="Footer Placeholder 1">
            <a:extLst>
              <a:ext uri="{FF2B5EF4-FFF2-40B4-BE49-F238E27FC236}">
                <a16:creationId xmlns:a16="http://schemas.microsoft.com/office/drawing/2014/main" id="{2E505374-24CA-1D41-AFC0-8C64ED0ABF12}"/>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56" name="Picture 55" descr="A picture containing player, person, court, sign&#10;&#10;Description automatically generated">
            <a:extLst>
              <a:ext uri="{FF2B5EF4-FFF2-40B4-BE49-F238E27FC236}">
                <a16:creationId xmlns:a16="http://schemas.microsoft.com/office/drawing/2014/main" id="{1BFB9D7F-B72F-FA43-B6A7-419D4AE292AA}"/>
              </a:ext>
            </a:extLst>
          </p:cNvPr>
          <p:cNvPicPr>
            <a:picLocks noChangeAspect="1"/>
          </p:cNvPicPr>
          <p:nvPr/>
        </p:nvPicPr>
        <p:blipFill rotWithShape="1">
          <a:blip r:embed="rId11">
            <a:extLst>
              <a:ext uri="{28A0092B-C50C-407E-A947-70E740481C1C}">
                <a14:useLocalDpi xmlns:a14="http://schemas.microsoft.com/office/drawing/2010/main" val="0"/>
              </a:ext>
            </a:extLst>
          </a:blip>
          <a:srcRect l="535"/>
          <a:stretch/>
        </p:blipFill>
        <p:spPr>
          <a:xfrm>
            <a:off x="945654" y="243653"/>
            <a:ext cx="10384627" cy="5860078"/>
          </a:xfrm>
          <a:prstGeom prst="rect">
            <a:avLst/>
          </a:prstGeom>
        </p:spPr>
      </p:pic>
      <p:pic>
        <p:nvPicPr>
          <p:cNvPr id="2" name="Verb Mail Video Compressed.mp4" descr="Verb Mail Video Compressed.mp4">
            <a:hlinkClick r:id="" action="ppaction://media"/>
            <a:extLst>
              <a:ext uri="{FF2B5EF4-FFF2-40B4-BE49-F238E27FC236}">
                <a16:creationId xmlns:a16="http://schemas.microsoft.com/office/drawing/2014/main" id="{522CDF24-061B-D349-A9FF-4DDEFFE0F9F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1440" y="-15970"/>
            <a:ext cx="12220392" cy="6873970"/>
          </a:xfrm>
          <a:prstGeom prst="rect">
            <a:avLst/>
          </a:prstGeom>
        </p:spPr>
      </p:pic>
    </p:spTree>
    <p:extLst>
      <p:ext uri="{BB962C8B-B14F-4D97-AF65-F5344CB8AC3E}">
        <p14:creationId xmlns:p14="http://schemas.microsoft.com/office/powerpoint/2010/main" val="2167745525"/>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5" name="Group 4104">
            <a:extLst>
              <a:ext uri="{FF2B5EF4-FFF2-40B4-BE49-F238E27FC236}">
                <a16:creationId xmlns:a16="http://schemas.microsoft.com/office/drawing/2014/main" id="{004A0788-1D2F-4E86-A22B-8B2266280E4B}"/>
              </a:ext>
            </a:extLst>
          </p:cNvPr>
          <p:cNvGrpSpPr/>
          <p:nvPr/>
        </p:nvGrpSpPr>
        <p:grpSpPr>
          <a:xfrm>
            <a:off x="7388571" y="4219467"/>
            <a:ext cx="1322422" cy="1181193"/>
            <a:chOff x="7164354" y="4532323"/>
            <a:chExt cx="1175353" cy="1049830"/>
          </a:xfrm>
        </p:grpSpPr>
        <p:pic>
          <p:nvPicPr>
            <p:cNvPr id="4102" name="Picture 4101">
              <a:extLst>
                <a:ext uri="{FF2B5EF4-FFF2-40B4-BE49-F238E27FC236}">
                  <a16:creationId xmlns:a16="http://schemas.microsoft.com/office/drawing/2014/main" id="{58156EA0-C1F2-44C8-B48F-50CB1CE56664}"/>
                </a:ext>
              </a:extLst>
            </p:cNvPr>
            <p:cNvPicPr>
              <a:picLocks noChangeAspect="1"/>
            </p:cNvPicPr>
            <p:nvPr/>
          </p:nvPicPr>
          <p:blipFill>
            <a:blip r:embed="rId2"/>
            <a:stretch>
              <a:fillRect/>
            </a:stretch>
          </p:blipFill>
          <p:spPr>
            <a:xfrm>
              <a:off x="7164354" y="4532323"/>
              <a:ext cx="1175353" cy="1049830"/>
            </a:xfrm>
            <a:prstGeom prst="rect">
              <a:avLst/>
            </a:prstGeom>
          </p:spPr>
        </p:pic>
        <p:sp>
          <p:nvSpPr>
            <p:cNvPr id="73" name="Rectangle 72">
              <a:extLst>
                <a:ext uri="{FF2B5EF4-FFF2-40B4-BE49-F238E27FC236}">
                  <a16:creationId xmlns:a16="http://schemas.microsoft.com/office/drawing/2014/main" id="{DCB59786-EABD-4D5F-9ACC-6935128FE026}"/>
                </a:ext>
              </a:extLst>
            </p:cNvPr>
            <p:cNvSpPr/>
            <p:nvPr/>
          </p:nvSpPr>
          <p:spPr>
            <a:xfrm>
              <a:off x="7470298" y="4915471"/>
              <a:ext cx="566580" cy="290827"/>
            </a:xfrm>
            <a:prstGeom prst="rect">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6" name="Freeform: Shape 75">
              <a:extLst>
                <a:ext uri="{FF2B5EF4-FFF2-40B4-BE49-F238E27FC236}">
                  <a16:creationId xmlns:a16="http://schemas.microsoft.com/office/drawing/2014/main" id="{2AD74CAD-5629-41C1-BF65-A35831EF24FA}"/>
                </a:ext>
              </a:extLst>
            </p:cNvPr>
            <p:cNvSpPr/>
            <p:nvPr/>
          </p:nvSpPr>
          <p:spPr>
            <a:xfrm>
              <a:off x="7365791" y="4915471"/>
              <a:ext cx="742044" cy="251799"/>
            </a:xfrm>
            <a:custGeom>
              <a:avLst/>
              <a:gdLst/>
              <a:ahLst/>
              <a:cxnLst/>
              <a:rect l="l" t="t" r="r" b="b"/>
              <a:pathLst>
                <a:path w="742044" h="251799">
                  <a:moveTo>
                    <a:pt x="517297" y="98008"/>
                  </a:moveTo>
                  <a:cubicBezTo>
                    <a:pt x="509799" y="98008"/>
                    <a:pt x="503775" y="103361"/>
                    <a:pt x="499223" y="114067"/>
                  </a:cubicBezTo>
                  <a:cubicBezTo>
                    <a:pt x="495073" y="124102"/>
                    <a:pt x="492998" y="136746"/>
                    <a:pt x="492998" y="151999"/>
                  </a:cubicBezTo>
                  <a:cubicBezTo>
                    <a:pt x="492998" y="189734"/>
                    <a:pt x="501098" y="208602"/>
                    <a:pt x="517297" y="208602"/>
                  </a:cubicBezTo>
                  <a:cubicBezTo>
                    <a:pt x="533496" y="208602"/>
                    <a:pt x="541595" y="189734"/>
                    <a:pt x="541595" y="151999"/>
                  </a:cubicBezTo>
                  <a:cubicBezTo>
                    <a:pt x="541595" y="136746"/>
                    <a:pt x="539520" y="124102"/>
                    <a:pt x="535371" y="114067"/>
                  </a:cubicBezTo>
                  <a:cubicBezTo>
                    <a:pt x="530819" y="103361"/>
                    <a:pt x="524794" y="98008"/>
                    <a:pt x="517297" y="98008"/>
                  </a:cubicBezTo>
                  <a:close/>
                  <a:moveTo>
                    <a:pt x="364897" y="98008"/>
                  </a:moveTo>
                  <a:cubicBezTo>
                    <a:pt x="357399" y="98008"/>
                    <a:pt x="351375" y="103361"/>
                    <a:pt x="346823" y="114067"/>
                  </a:cubicBezTo>
                  <a:cubicBezTo>
                    <a:pt x="342673" y="124102"/>
                    <a:pt x="340598" y="136746"/>
                    <a:pt x="340598" y="151999"/>
                  </a:cubicBezTo>
                  <a:cubicBezTo>
                    <a:pt x="340598" y="189734"/>
                    <a:pt x="348698" y="208602"/>
                    <a:pt x="364897" y="208602"/>
                  </a:cubicBezTo>
                  <a:cubicBezTo>
                    <a:pt x="381096" y="208602"/>
                    <a:pt x="389195" y="189734"/>
                    <a:pt x="389195" y="151999"/>
                  </a:cubicBezTo>
                  <a:cubicBezTo>
                    <a:pt x="389195" y="136746"/>
                    <a:pt x="387120" y="124102"/>
                    <a:pt x="382971" y="114067"/>
                  </a:cubicBezTo>
                  <a:cubicBezTo>
                    <a:pt x="378419" y="103361"/>
                    <a:pt x="372394" y="98008"/>
                    <a:pt x="364897" y="98008"/>
                  </a:cubicBezTo>
                  <a:close/>
                  <a:moveTo>
                    <a:pt x="711897" y="69801"/>
                  </a:moveTo>
                  <a:cubicBezTo>
                    <a:pt x="708444" y="69801"/>
                    <a:pt x="705682" y="71640"/>
                    <a:pt x="703610" y="75317"/>
                  </a:cubicBezTo>
                  <a:cubicBezTo>
                    <a:pt x="701538" y="78995"/>
                    <a:pt x="700502" y="83559"/>
                    <a:pt x="700502" y="89011"/>
                  </a:cubicBezTo>
                  <a:cubicBezTo>
                    <a:pt x="700502" y="94720"/>
                    <a:pt x="701516" y="99457"/>
                    <a:pt x="703545" y="103222"/>
                  </a:cubicBezTo>
                  <a:cubicBezTo>
                    <a:pt x="705574" y="106986"/>
                    <a:pt x="708357" y="108868"/>
                    <a:pt x="711897" y="108868"/>
                  </a:cubicBezTo>
                  <a:cubicBezTo>
                    <a:pt x="715349" y="108868"/>
                    <a:pt x="718111" y="106986"/>
                    <a:pt x="720183" y="103222"/>
                  </a:cubicBezTo>
                  <a:cubicBezTo>
                    <a:pt x="722255" y="99457"/>
                    <a:pt x="723291" y="94720"/>
                    <a:pt x="723291" y="89011"/>
                  </a:cubicBezTo>
                  <a:cubicBezTo>
                    <a:pt x="723291" y="83559"/>
                    <a:pt x="722255" y="78995"/>
                    <a:pt x="720183" y="75317"/>
                  </a:cubicBezTo>
                  <a:cubicBezTo>
                    <a:pt x="718111" y="71640"/>
                    <a:pt x="715349" y="69801"/>
                    <a:pt x="711897" y="69801"/>
                  </a:cubicBezTo>
                  <a:close/>
                  <a:moveTo>
                    <a:pt x="517297" y="55611"/>
                  </a:moveTo>
                  <a:cubicBezTo>
                    <a:pt x="538464" y="55611"/>
                    <a:pt x="555372" y="65277"/>
                    <a:pt x="568019" y="84609"/>
                  </a:cubicBezTo>
                  <a:cubicBezTo>
                    <a:pt x="579735" y="102475"/>
                    <a:pt x="585593" y="124807"/>
                    <a:pt x="585593" y="151605"/>
                  </a:cubicBezTo>
                  <a:cubicBezTo>
                    <a:pt x="585593" y="181070"/>
                    <a:pt x="579735" y="204869"/>
                    <a:pt x="568019" y="223001"/>
                  </a:cubicBezTo>
                  <a:cubicBezTo>
                    <a:pt x="555638" y="242200"/>
                    <a:pt x="538731" y="251799"/>
                    <a:pt x="517297" y="251799"/>
                  </a:cubicBezTo>
                  <a:cubicBezTo>
                    <a:pt x="495863" y="251799"/>
                    <a:pt x="478955" y="242200"/>
                    <a:pt x="466575" y="223001"/>
                  </a:cubicBezTo>
                  <a:cubicBezTo>
                    <a:pt x="454859" y="204869"/>
                    <a:pt x="449001" y="181070"/>
                    <a:pt x="449001" y="151605"/>
                  </a:cubicBezTo>
                  <a:cubicBezTo>
                    <a:pt x="449001" y="124807"/>
                    <a:pt x="454859" y="102475"/>
                    <a:pt x="466575" y="84609"/>
                  </a:cubicBezTo>
                  <a:cubicBezTo>
                    <a:pt x="479222" y="65277"/>
                    <a:pt x="496129" y="55611"/>
                    <a:pt x="517297" y="55611"/>
                  </a:cubicBezTo>
                  <a:close/>
                  <a:moveTo>
                    <a:pt x="364897" y="55611"/>
                  </a:moveTo>
                  <a:cubicBezTo>
                    <a:pt x="386064" y="55611"/>
                    <a:pt x="402972" y="65277"/>
                    <a:pt x="415619" y="84609"/>
                  </a:cubicBezTo>
                  <a:cubicBezTo>
                    <a:pt x="427335" y="102475"/>
                    <a:pt x="433193" y="124807"/>
                    <a:pt x="433193" y="151605"/>
                  </a:cubicBezTo>
                  <a:cubicBezTo>
                    <a:pt x="433193" y="181070"/>
                    <a:pt x="427335" y="204869"/>
                    <a:pt x="415619" y="223001"/>
                  </a:cubicBezTo>
                  <a:cubicBezTo>
                    <a:pt x="403238" y="242200"/>
                    <a:pt x="386331" y="251799"/>
                    <a:pt x="364897" y="251799"/>
                  </a:cubicBezTo>
                  <a:cubicBezTo>
                    <a:pt x="343463" y="251799"/>
                    <a:pt x="326555" y="242200"/>
                    <a:pt x="314175" y="223001"/>
                  </a:cubicBezTo>
                  <a:cubicBezTo>
                    <a:pt x="302459" y="204869"/>
                    <a:pt x="296601" y="181070"/>
                    <a:pt x="296601" y="151605"/>
                  </a:cubicBezTo>
                  <a:cubicBezTo>
                    <a:pt x="296601" y="124807"/>
                    <a:pt x="302459" y="102475"/>
                    <a:pt x="314175" y="84609"/>
                  </a:cubicBezTo>
                  <a:cubicBezTo>
                    <a:pt x="326822" y="65277"/>
                    <a:pt x="343729" y="55611"/>
                    <a:pt x="364897" y="55611"/>
                  </a:cubicBezTo>
                  <a:close/>
                  <a:moveTo>
                    <a:pt x="207597" y="55611"/>
                  </a:moveTo>
                  <a:cubicBezTo>
                    <a:pt x="224129" y="55611"/>
                    <a:pt x="238195" y="59477"/>
                    <a:pt x="249795" y="67210"/>
                  </a:cubicBezTo>
                  <a:cubicBezTo>
                    <a:pt x="264060" y="76410"/>
                    <a:pt x="271193" y="89609"/>
                    <a:pt x="271193" y="106808"/>
                  </a:cubicBezTo>
                  <a:cubicBezTo>
                    <a:pt x="271193" y="123873"/>
                    <a:pt x="264327" y="135939"/>
                    <a:pt x="250594" y="143006"/>
                  </a:cubicBezTo>
                  <a:cubicBezTo>
                    <a:pt x="259394" y="146872"/>
                    <a:pt x="266460" y="153005"/>
                    <a:pt x="271793" y="161405"/>
                  </a:cubicBezTo>
                  <a:cubicBezTo>
                    <a:pt x="277126" y="169804"/>
                    <a:pt x="279793" y="178937"/>
                    <a:pt x="279793" y="188803"/>
                  </a:cubicBezTo>
                  <a:cubicBezTo>
                    <a:pt x="279793" y="207468"/>
                    <a:pt x="272260" y="222734"/>
                    <a:pt x="257194" y="234600"/>
                  </a:cubicBezTo>
                  <a:cubicBezTo>
                    <a:pt x="242662" y="246066"/>
                    <a:pt x="224663" y="251799"/>
                    <a:pt x="203197" y="251799"/>
                  </a:cubicBezTo>
                  <a:cubicBezTo>
                    <a:pt x="184265" y="251799"/>
                    <a:pt x="167333" y="247846"/>
                    <a:pt x="152400" y="239940"/>
                  </a:cubicBezTo>
                  <a:lnTo>
                    <a:pt x="164628" y="201802"/>
                  </a:lnTo>
                  <a:cubicBezTo>
                    <a:pt x="182804" y="207802"/>
                    <a:pt x="196236" y="210801"/>
                    <a:pt x="204925" y="210801"/>
                  </a:cubicBezTo>
                  <a:cubicBezTo>
                    <a:pt x="213344" y="210801"/>
                    <a:pt x="220360" y="208943"/>
                    <a:pt x="225974" y="205227"/>
                  </a:cubicBezTo>
                  <a:cubicBezTo>
                    <a:pt x="232255" y="201244"/>
                    <a:pt x="235395" y="195868"/>
                    <a:pt x="235395" y="189100"/>
                  </a:cubicBezTo>
                  <a:cubicBezTo>
                    <a:pt x="235395" y="181400"/>
                    <a:pt x="231847" y="175293"/>
                    <a:pt x="224749" y="170779"/>
                  </a:cubicBezTo>
                  <a:cubicBezTo>
                    <a:pt x="218589" y="166663"/>
                    <a:pt x="211023" y="164604"/>
                    <a:pt x="202051" y="164604"/>
                  </a:cubicBezTo>
                  <a:cubicBezTo>
                    <a:pt x="196826" y="164604"/>
                    <a:pt x="192942" y="164871"/>
                    <a:pt x="190398" y="165404"/>
                  </a:cubicBezTo>
                  <a:lnTo>
                    <a:pt x="190398" y="135806"/>
                  </a:lnTo>
                  <a:cubicBezTo>
                    <a:pt x="214930" y="135806"/>
                    <a:pt x="227196" y="128478"/>
                    <a:pt x="227196" y="113823"/>
                  </a:cubicBezTo>
                  <a:cubicBezTo>
                    <a:pt x="227196" y="108013"/>
                    <a:pt x="224119" y="103326"/>
                    <a:pt x="217965" y="99761"/>
                  </a:cubicBezTo>
                  <a:cubicBezTo>
                    <a:pt x="212616" y="96591"/>
                    <a:pt x="206195" y="94940"/>
                    <a:pt x="198704" y="94809"/>
                  </a:cubicBezTo>
                  <a:cubicBezTo>
                    <a:pt x="187600" y="94675"/>
                    <a:pt x="176966" y="97675"/>
                    <a:pt x="166800" y="103808"/>
                  </a:cubicBezTo>
                  <a:lnTo>
                    <a:pt x="166800" y="63451"/>
                  </a:lnTo>
                  <a:cubicBezTo>
                    <a:pt x="179332" y="58224"/>
                    <a:pt x="192931" y="55611"/>
                    <a:pt x="207597" y="55611"/>
                  </a:cubicBezTo>
                  <a:close/>
                  <a:moveTo>
                    <a:pt x="55197" y="55611"/>
                  </a:moveTo>
                  <a:cubicBezTo>
                    <a:pt x="71729" y="55611"/>
                    <a:pt x="85795" y="59477"/>
                    <a:pt x="97395" y="67210"/>
                  </a:cubicBezTo>
                  <a:cubicBezTo>
                    <a:pt x="111660" y="76410"/>
                    <a:pt x="118793" y="89609"/>
                    <a:pt x="118793" y="106808"/>
                  </a:cubicBezTo>
                  <a:cubicBezTo>
                    <a:pt x="118793" y="123873"/>
                    <a:pt x="111927" y="135939"/>
                    <a:pt x="98194" y="143006"/>
                  </a:cubicBezTo>
                  <a:cubicBezTo>
                    <a:pt x="106994" y="146872"/>
                    <a:pt x="114060" y="153005"/>
                    <a:pt x="119393" y="161405"/>
                  </a:cubicBezTo>
                  <a:cubicBezTo>
                    <a:pt x="124726" y="169804"/>
                    <a:pt x="127393" y="178937"/>
                    <a:pt x="127393" y="188803"/>
                  </a:cubicBezTo>
                  <a:cubicBezTo>
                    <a:pt x="127393" y="207468"/>
                    <a:pt x="119860" y="222734"/>
                    <a:pt x="104794" y="234600"/>
                  </a:cubicBezTo>
                  <a:cubicBezTo>
                    <a:pt x="90262" y="246066"/>
                    <a:pt x="72263" y="251799"/>
                    <a:pt x="50797" y="251799"/>
                  </a:cubicBezTo>
                  <a:cubicBezTo>
                    <a:pt x="31865" y="251799"/>
                    <a:pt x="14933" y="247846"/>
                    <a:pt x="0" y="239940"/>
                  </a:cubicBezTo>
                  <a:lnTo>
                    <a:pt x="12228" y="201802"/>
                  </a:lnTo>
                  <a:cubicBezTo>
                    <a:pt x="30404" y="207802"/>
                    <a:pt x="43836" y="210801"/>
                    <a:pt x="52525" y="210801"/>
                  </a:cubicBezTo>
                  <a:cubicBezTo>
                    <a:pt x="60944" y="210801"/>
                    <a:pt x="67960" y="208943"/>
                    <a:pt x="73574" y="205227"/>
                  </a:cubicBezTo>
                  <a:cubicBezTo>
                    <a:pt x="79855" y="201244"/>
                    <a:pt x="82995" y="195868"/>
                    <a:pt x="82995" y="189100"/>
                  </a:cubicBezTo>
                  <a:cubicBezTo>
                    <a:pt x="82995" y="181400"/>
                    <a:pt x="79447" y="175293"/>
                    <a:pt x="72349" y="170779"/>
                  </a:cubicBezTo>
                  <a:cubicBezTo>
                    <a:pt x="66189" y="166663"/>
                    <a:pt x="58623" y="164604"/>
                    <a:pt x="49651" y="164604"/>
                  </a:cubicBezTo>
                  <a:cubicBezTo>
                    <a:pt x="44426" y="164604"/>
                    <a:pt x="40542" y="164871"/>
                    <a:pt x="37998" y="165404"/>
                  </a:cubicBezTo>
                  <a:lnTo>
                    <a:pt x="37998" y="135806"/>
                  </a:lnTo>
                  <a:cubicBezTo>
                    <a:pt x="62530" y="135806"/>
                    <a:pt x="74796" y="128478"/>
                    <a:pt x="74796" y="113823"/>
                  </a:cubicBezTo>
                  <a:cubicBezTo>
                    <a:pt x="74796" y="108013"/>
                    <a:pt x="71719" y="103326"/>
                    <a:pt x="65565" y="99761"/>
                  </a:cubicBezTo>
                  <a:cubicBezTo>
                    <a:pt x="60216" y="96591"/>
                    <a:pt x="53795" y="94940"/>
                    <a:pt x="46304" y="94809"/>
                  </a:cubicBezTo>
                  <a:cubicBezTo>
                    <a:pt x="35200" y="94675"/>
                    <a:pt x="24566" y="97675"/>
                    <a:pt x="14400" y="103808"/>
                  </a:cubicBezTo>
                  <a:lnTo>
                    <a:pt x="14400" y="63451"/>
                  </a:lnTo>
                  <a:cubicBezTo>
                    <a:pt x="26932" y="58224"/>
                    <a:pt x="40531" y="55611"/>
                    <a:pt x="55197" y="55611"/>
                  </a:cubicBezTo>
                  <a:close/>
                  <a:moveTo>
                    <a:pt x="711897" y="53132"/>
                  </a:moveTo>
                  <a:cubicBezTo>
                    <a:pt x="720944" y="53132"/>
                    <a:pt x="728296" y="56698"/>
                    <a:pt x="733951" y="63829"/>
                  </a:cubicBezTo>
                  <a:cubicBezTo>
                    <a:pt x="739346" y="70526"/>
                    <a:pt x="742044" y="78832"/>
                    <a:pt x="742044" y="88746"/>
                  </a:cubicBezTo>
                  <a:cubicBezTo>
                    <a:pt x="742044" y="99445"/>
                    <a:pt x="739325" y="108252"/>
                    <a:pt x="733887" y="115166"/>
                  </a:cubicBezTo>
                  <a:cubicBezTo>
                    <a:pt x="728450" y="122080"/>
                    <a:pt x="721119" y="125537"/>
                    <a:pt x="711897" y="125537"/>
                  </a:cubicBezTo>
                  <a:cubicBezTo>
                    <a:pt x="702674" y="125537"/>
                    <a:pt x="695322" y="122080"/>
                    <a:pt x="689841" y="115166"/>
                  </a:cubicBezTo>
                  <a:cubicBezTo>
                    <a:pt x="684360" y="108252"/>
                    <a:pt x="681619" y="99445"/>
                    <a:pt x="681619" y="88746"/>
                  </a:cubicBezTo>
                  <a:cubicBezTo>
                    <a:pt x="681619" y="78832"/>
                    <a:pt x="684317" y="70526"/>
                    <a:pt x="689712" y="63829"/>
                  </a:cubicBezTo>
                  <a:cubicBezTo>
                    <a:pt x="695454" y="56698"/>
                    <a:pt x="702849" y="53132"/>
                    <a:pt x="711897" y="53132"/>
                  </a:cubicBezTo>
                  <a:close/>
                  <a:moveTo>
                    <a:pt x="628162" y="16669"/>
                  </a:moveTo>
                  <a:cubicBezTo>
                    <a:pt x="624710" y="16669"/>
                    <a:pt x="621948" y="18508"/>
                    <a:pt x="619876" y="22185"/>
                  </a:cubicBezTo>
                  <a:cubicBezTo>
                    <a:pt x="617804" y="25863"/>
                    <a:pt x="616767" y="30384"/>
                    <a:pt x="616767" y="35749"/>
                  </a:cubicBezTo>
                  <a:cubicBezTo>
                    <a:pt x="616767" y="41545"/>
                    <a:pt x="617760" y="46261"/>
                    <a:pt x="619746" y="49897"/>
                  </a:cubicBezTo>
                  <a:cubicBezTo>
                    <a:pt x="621818" y="53790"/>
                    <a:pt x="624623" y="55737"/>
                    <a:pt x="628162" y="55737"/>
                  </a:cubicBezTo>
                  <a:cubicBezTo>
                    <a:pt x="631614" y="55737"/>
                    <a:pt x="634420" y="53790"/>
                    <a:pt x="636578" y="49897"/>
                  </a:cubicBezTo>
                  <a:cubicBezTo>
                    <a:pt x="638564" y="46261"/>
                    <a:pt x="639557" y="41545"/>
                    <a:pt x="639557" y="35749"/>
                  </a:cubicBezTo>
                  <a:cubicBezTo>
                    <a:pt x="639557" y="30384"/>
                    <a:pt x="638521" y="25863"/>
                    <a:pt x="636449" y="22185"/>
                  </a:cubicBezTo>
                  <a:cubicBezTo>
                    <a:pt x="634377" y="18508"/>
                    <a:pt x="631614" y="16669"/>
                    <a:pt x="628162" y="16669"/>
                  </a:cubicBezTo>
                  <a:close/>
                  <a:moveTo>
                    <a:pt x="696595" y="1824"/>
                  </a:moveTo>
                  <a:lnTo>
                    <a:pt x="710790" y="1824"/>
                  </a:lnTo>
                  <a:lnTo>
                    <a:pt x="643073" y="123974"/>
                  </a:lnTo>
                  <a:lnTo>
                    <a:pt x="628618" y="123974"/>
                  </a:lnTo>
                  <a:close/>
                  <a:moveTo>
                    <a:pt x="628162" y="0"/>
                  </a:moveTo>
                  <a:cubicBezTo>
                    <a:pt x="637210" y="0"/>
                    <a:pt x="644562" y="3523"/>
                    <a:pt x="650217" y="10567"/>
                  </a:cubicBezTo>
                  <a:cubicBezTo>
                    <a:pt x="655612" y="17351"/>
                    <a:pt x="658309" y="25657"/>
                    <a:pt x="658309" y="35485"/>
                  </a:cubicBezTo>
                  <a:cubicBezTo>
                    <a:pt x="658309" y="46270"/>
                    <a:pt x="655612" y="55055"/>
                    <a:pt x="650217" y="61839"/>
                  </a:cubicBezTo>
                  <a:cubicBezTo>
                    <a:pt x="644650" y="68883"/>
                    <a:pt x="637298" y="72405"/>
                    <a:pt x="628162" y="72405"/>
                  </a:cubicBezTo>
                  <a:cubicBezTo>
                    <a:pt x="618939" y="72405"/>
                    <a:pt x="611544" y="68883"/>
                    <a:pt x="605977" y="61839"/>
                  </a:cubicBezTo>
                  <a:cubicBezTo>
                    <a:pt x="600582" y="55055"/>
                    <a:pt x="597885" y="46270"/>
                    <a:pt x="597885" y="35485"/>
                  </a:cubicBezTo>
                  <a:cubicBezTo>
                    <a:pt x="597885" y="25657"/>
                    <a:pt x="600582" y="17351"/>
                    <a:pt x="605977" y="10567"/>
                  </a:cubicBezTo>
                  <a:cubicBezTo>
                    <a:pt x="611719" y="3523"/>
                    <a:pt x="619114" y="0"/>
                    <a:pt x="6281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grpSp>
        <p:nvGrpSpPr>
          <p:cNvPr id="4100" name="Group 4099">
            <a:extLst>
              <a:ext uri="{FF2B5EF4-FFF2-40B4-BE49-F238E27FC236}">
                <a16:creationId xmlns:a16="http://schemas.microsoft.com/office/drawing/2014/main" id="{EA17F6AF-1551-4E88-B3CF-0051A7CCC56D}"/>
              </a:ext>
            </a:extLst>
          </p:cNvPr>
          <p:cNvGrpSpPr/>
          <p:nvPr/>
        </p:nvGrpSpPr>
        <p:grpSpPr>
          <a:xfrm>
            <a:off x="5437341" y="4280349"/>
            <a:ext cx="1266438" cy="1120094"/>
            <a:chOff x="12674213" y="3990111"/>
            <a:chExt cx="1301264" cy="1150896"/>
          </a:xfrm>
        </p:grpSpPr>
        <p:pic>
          <p:nvPicPr>
            <p:cNvPr id="53" name="Picture 52">
              <a:extLst>
                <a:ext uri="{FF2B5EF4-FFF2-40B4-BE49-F238E27FC236}">
                  <a16:creationId xmlns:a16="http://schemas.microsoft.com/office/drawing/2014/main" id="{E5C63272-7970-45D9-B6DA-1BACE18C6D01}"/>
                </a:ext>
              </a:extLst>
            </p:cNvPr>
            <p:cNvPicPr>
              <a:picLocks noChangeAspect="1"/>
            </p:cNvPicPr>
            <p:nvPr/>
          </p:nvPicPr>
          <p:blipFill>
            <a:blip r:embed="rId3" cstate="screen">
              <a:clrChange>
                <a:clrFrom>
                  <a:srgbClr val="000000">
                    <a:alpha val="1176"/>
                  </a:srgbClr>
                </a:clrFrom>
                <a:clrTo>
                  <a:srgbClr val="000000">
                    <a:alpha val="0"/>
                  </a:srgbClr>
                </a:clrTo>
              </a:clrChange>
              <a:extLst>
                <a:ext uri="{28A0092B-C50C-407E-A947-70E740481C1C}">
                  <a14:useLocalDpi xmlns:a14="http://schemas.microsoft.com/office/drawing/2010/main"/>
                </a:ext>
              </a:extLst>
            </a:blip>
            <a:stretch>
              <a:fillRect/>
            </a:stretch>
          </p:blipFill>
          <p:spPr>
            <a:xfrm>
              <a:off x="12674213" y="3990111"/>
              <a:ext cx="1301264" cy="1150896"/>
            </a:xfrm>
            <a:prstGeom prst="rect">
              <a:avLst/>
            </a:prstGeom>
          </p:spPr>
        </p:pic>
        <p:sp>
          <p:nvSpPr>
            <p:cNvPr id="63" name="Rectangle 62">
              <a:extLst>
                <a:ext uri="{FF2B5EF4-FFF2-40B4-BE49-F238E27FC236}">
                  <a16:creationId xmlns:a16="http://schemas.microsoft.com/office/drawing/2014/main" id="{85B6C0F8-14B4-4530-AB2E-46571CCB6878}"/>
                </a:ext>
              </a:extLst>
            </p:cNvPr>
            <p:cNvSpPr/>
            <p:nvPr/>
          </p:nvSpPr>
          <p:spPr>
            <a:xfrm>
              <a:off x="13089731" y="4443413"/>
              <a:ext cx="547688" cy="298825"/>
            </a:xfrm>
            <a:prstGeom prst="rect">
              <a:avLst/>
            </a:prstGeom>
            <a:solidFill>
              <a:srgbClr val="966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1" name="Freeform: Shape 60">
              <a:extLst>
                <a:ext uri="{FF2B5EF4-FFF2-40B4-BE49-F238E27FC236}">
                  <a16:creationId xmlns:a16="http://schemas.microsoft.com/office/drawing/2014/main" id="{111E6146-9174-4320-835F-082FE12345AB}"/>
                </a:ext>
              </a:extLst>
            </p:cNvPr>
            <p:cNvSpPr/>
            <p:nvPr/>
          </p:nvSpPr>
          <p:spPr>
            <a:xfrm>
              <a:off x="12914963" y="4373015"/>
              <a:ext cx="782243" cy="298825"/>
            </a:xfrm>
            <a:custGeom>
              <a:avLst/>
              <a:gdLst/>
              <a:ahLst/>
              <a:cxnLst/>
              <a:rect l="l" t="t" r="r" b="b"/>
              <a:pathLst>
                <a:path w="987711" h="377316">
                  <a:moveTo>
                    <a:pt x="101649" y="240394"/>
                  </a:moveTo>
                  <a:cubicBezTo>
                    <a:pt x="91886" y="240394"/>
                    <a:pt x="83417" y="243931"/>
                    <a:pt x="76244" y="251005"/>
                  </a:cubicBezTo>
                  <a:cubicBezTo>
                    <a:pt x="69071" y="258079"/>
                    <a:pt x="65484" y="266598"/>
                    <a:pt x="65484" y="276560"/>
                  </a:cubicBezTo>
                  <a:cubicBezTo>
                    <a:pt x="65484" y="286323"/>
                    <a:pt x="69071" y="294742"/>
                    <a:pt x="76244" y="301816"/>
                  </a:cubicBezTo>
                  <a:cubicBezTo>
                    <a:pt x="83417" y="308890"/>
                    <a:pt x="91886" y="312427"/>
                    <a:pt x="101649" y="312427"/>
                  </a:cubicBezTo>
                  <a:cubicBezTo>
                    <a:pt x="111413" y="312427"/>
                    <a:pt x="119882" y="308890"/>
                    <a:pt x="127055" y="301816"/>
                  </a:cubicBezTo>
                  <a:cubicBezTo>
                    <a:pt x="134228" y="294742"/>
                    <a:pt x="137815" y="286323"/>
                    <a:pt x="137815" y="276560"/>
                  </a:cubicBezTo>
                  <a:cubicBezTo>
                    <a:pt x="137815" y="266598"/>
                    <a:pt x="134228" y="258079"/>
                    <a:pt x="127055" y="251005"/>
                  </a:cubicBezTo>
                  <a:cubicBezTo>
                    <a:pt x="119882" y="243931"/>
                    <a:pt x="111413" y="240394"/>
                    <a:pt x="101649" y="240394"/>
                  </a:cubicBezTo>
                  <a:close/>
                  <a:moveTo>
                    <a:pt x="615404" y="148419"/>
                  </a:moveTo>
                  <a:cubicBezTo>
                    <a:pt x="604245" y="148419"/>
                    <a:pt x="595278" y="156386"/>
                    <a:pt x="588503" y="172320"/>
                  </a:cubicBezTo>
                  <a:cubicBezTo>
                    <a:pt x="582327" y="187255"/>
                    <a:pt x="579239" y="206074"/>
                    <a:pt x="579239" y="228777"/>
                  </a:cubicBezTo>
                  <a:cubicBezTo>
                    <a:pt x="579239" y="284941"/>
                    <a:pt x="591294" y="313023"/>
                    <a:pt x="615404" y="313023"/>
                  </a:cubicBezTo>
                  <a:cubicBezTo>
                    <a:pt x="639514" y="313023"/>
                    <a:pt x="651569" y="284941"/>
                    <a:pt x="651569" y="228777"/>
                  </a:cubicBezTo>
                  <a:cubicBezTo>
                    <a:pt x="651569" y="206074"/>
                    <a:pt x="648481" y="187255"/>
                    <a:pt x="642305" y="172320"/>
                  </a:cubicBezTo>
                  <a:cubicBezTo>
                    <a:pt x="635530" y="156386"/>
                    <a:pt x="626563" y="148419"/>
                    <a:pt x="615404" y="148419"/>
                  </a:cubicBezTo>
                  <a:close/>
                  <a:moveTo>
                    <a:pt x="358229" y="148419"/>
                  </a:moveTo>
                  <a:cubicBezTo>
                    <a:pt x="347070" y="148419"/>
                    <a:pt x="338103" y="156386"/>
                    <a:pt x="331328" y="172320"/>
                  </a:cubicBezTo>
                  <a:cubicBezTo>
                    <a:pt x="325152" y="187255"/>
                    <a:pt x="322064" y="206074"/>
                    <a:pt x="322064" y="228777"/>
                  </a:cubicBezTo>
                  <a:cubicBezTo>
                    <a:pt x="322064" y="284941"/>
                    <a:pt x="334119" y="313023"/>
                    <a:pt x="358229" y="313023"/>
                  </a:cubicBezTo>
                  <a:cubicBezTo>
                    <a:pt x="382339" y="313023"/>
                    <a:pt x="394394" y="284941"/>
                    <a:pt x="394394" y="228777"/>
                  </a:cubicBezTo>
                  <a:cubicBezTo>
                    <a:pt x="394394" y="206074"/>
                    <a:pt x="391306" y="187255"/>
                    <a:pt x="385130" y="172320"/>
                  </a:cubicBezTo>
                  <a:cubicBezTo>
                    <a:pt x="378355" y="156386"/>
                    <a:pt x="369388" y="148419"/>
                    <a:pt x="358229" y="148419"/>
                  </a:cubicBezTo>
                  <a:close/>
                  <a:moveTo>
                    <a:pt x="941414" y="107193"/>
                  </a:moveTo>
                  <a:cubicBezTo>
                    <a:pt x="936112" y="107193"/>
                    <a:pt x="931871" y="110017"/>
                    <a:pt x="928689" y="115665"/>
                  </a:cubicBezTo>
                  <a:cubicBezTo>
                    <a:pt x="925506" y="121312"/>
                    <a:pt x="923915" y="128322"/>
                    <a:pt x="923915" y="136695"/>
                  </a:cubicBezTo>
                  <a:cubicBezTo>
                    <a:pt x="923915" y="145463"/>
                    <a:pt x="925473" y="152737"/>
                    <a:pt x="928589" y="158518"/>
                  </a:cubicBezTo>
                  <a:cubicBezTo>
                    <a:pt x="931704" y="164299"/>
                    <a:pt x="935979" y="167190"/>
                    <a:pt x="941414" y="167190"/>
                  </a:cubicBezTo>
                  <a:cubicBezTo>
                    <a:pt x="946716" y="167190"/>
                    <a:pt x="950958" y="164299"/>
                    <a:pt x="954140" y="158518"/>
                  </a:cubicBezTo>
                  <a:cubicBezTo>
                    <a:pt x="957322" y="152737"/>
                    <a:pt x="958913" y="145463"/>
                    <a:pt x="958913" y="136695"/>
                  </a:cubicBezTo>
                  <a:cubicBezTo>
                    <a:pt x="958913" y="128322"/>
                    <a:pt x="957322" y="121312"/>
                    <a:pt x="954140" y="115665"/>
                  </a:cubicBezTo>
                  <a:cubicBezTo>
                    <a:pt x="950958" y="110017"/>
                    <a:pt x="946716" y="107193"/>
                    <a:pt x="941414" y="107193"/>
                  </a:cubicBezTo>
                  <a:close/>
                  <a:moveTo>
                    <a:pt x="107947" y="93352"/>
                  </a:moveTo>
                  <a:lnTo>
                    <a:pt x="185272" y="93352"/>
                  </a:lnTo>
                  <a:lnTo>
                    <a:pt x="113895" y="180863"/>
                  </a:lnTo>
                  <a:cubicBezTo>
                    <a:pt x="138675" y="184044"/>
                    <a:pt x="158895" y="192391"/>
                    <a:pt x="174556" y="205904"/>
                  </a:cubicBezTo>
                  <a:cubicBezTo>
                    <a:pt x="193321" y="222200"/>
                    <a:pt x="202704" y="243962"/>
                    <a:pt x="202704" y="271188"/>
                  </a:cubicBezTo>
                  <a:cubicBezTo>
                    <a:pt x="202704" y="303980"/>
                    <a:pt x="192729" y="330214"/>
                    <a:pt x="172780" y="349890"/>
                  </a:cubicBezTo>
                  <a:cubicBezTo>
                    <a:pt x="153733" y="368174"/>
                    <a:pt x="129627" y="377316"/>
                    <a:pt x="100463" y="377316"/>
                  </a:cubicBezTo>
                  <a:cubicBezTo>
                    <a:pt x="71891" y="377316"/>
                    <a:pt x="48181" y="367990"/>
                    <a:pt x="29333" y="349337"/>
                  </a:cubicBezTo>
                  <a:cubicBezTo>
                    <a:pt x="9777" y="329890"/>
                    <a:pt x="0" y="304093"/>
                    <a:pt x="0" y="271946"/>
                  </a:cubicBezTo>
                  <a:cubicBezTo>
                    <a:pt x="0" y="253888"/>
                    <a:pt x="4063" y="236525"/>
                    <a:pt x="12190" y="219856"/>
                  </a:cubicBezTo>
                  <a:cubicBezTo>
                    <a:pt x="19327" y="205370"/>
                    <a:pt x="31917" y="187015"/>
                    <a:pt x="49959" y="164790"/>
                  </a:cubicBezTo>
                  <a:close/>
                  <a:moveTo>
                    <a:pt x="615404" y="85316"/>
                  </a:moveTo>
                  <a:cubicBezTo>
                    <a:pt x="646909" y="85316"/>
                    <a:pt x="672073" y="99702"/>
                    <a:pt x="690897" y="128476"/>
                  </a:cubicBezTo>
                  <a:cubicBezTo>
                    <a:pt x="708335" y="155066"/>
                    <a:pt x="717054" y="188305"/>
                    <a:pt x="717054" y="228191"/>
                  </a:cubicBezTo>
                  <a:cubicBezTo>
                    <a:pt x="717054" y="272045"/>
                    <a:pt x="708335" y="307466"/>
                    <a:pt x="690897" y="334454"/>
                  </a:cubicBezTo>
                  <a:cubicBezTo>
                    <a:pt x="672470" y="363029"/>
                    <a:pt x="647306" y="377316"/>
                    <a:pt x="615404" y="377316"/>
                  </a:cubicBezTo>
                  <a:cubicBezTo>
                    <a:pt x="583502" y="377316"/>
                    <a:pt x="558338" y="363029"/>
                    <a:pt x="539911" y="334454"/>
                  </a:cubicBezTo>
                  <a:cubicBezTo>
                    <a:pt x="522473" y="307466"/>
                    <a:pt x="513754" y="272045"/>
                    <a:pt x="513754" y="228191"/>
                  </a:cubicBezTo>
                  <a:cubicBezTo>
                    <a:pt x="513754" y="188305"/>
                    <a:pt x="522473" y="155066"/>
                    <a:pt x="539911" y="128476"/>
                  </a:cubicBezTo>
                  <a:cubicBezTo>
                    <a:pt x="558735" y="99702"/>
                    <a:pt x="583899" y="85316"/>
                    <a:pt x="615404" y="85316"/>
                  </a:cubicBezTo>
                  <a:close/>
                  <a:moveTo>
                    <a:pt x="358229" y="85316"/>
                  </a:moveTo>
                  <a:cubicBezTo>
                    <a:pt x="389734" y="85316"/>
                    <a:pt x="414898" y="99702"/>
                    <a:pt x="433722" y="128476"/>
                  </a:cubicBezTo>
                  <a:cubicBezTo>
                    <a:pt x="451160" y="155066"/>
                    <a:pt x="459879" y="188305"/>
                    <a:pt x="459879" y="228191"/>
                  </a:cubicBezTo>
                  <a:cubicBezTo>
                    <a:pt x="459879" y="272045"/>
                    <a:pt x="451160" y="307466"/>
                    <a:pt x="433722" y="334454"/>
                  </a:cubicBezTo>
                  <a:cubicBezTo>
                    <a:pt x="415295" y="363029"/>
                    <a:pt x="390131" y="377316"/>
                    <a:pt x="358229" y="377316"/>
                  </a:cubicBezTo>
                  <a:cubicBezTo>
                    <a:pt x="326327" y="377316"/>
                    <a:pt x="301163" y="363029"/>
                    <a:pt x="282736" y="334454"/>
                  </a:cubicBezTo>
                  <a:cubicBezTo>
                    <a:pt x="265298" y="307466"/>
                    <a:pt x="256579" y="272045"/>
                    <a:pt x="256579" y="228191"/>
                  </a:cubicBezTo>
                  <a:cubicBezTo>
                    <a:pt x="256579" y="188305"/>
                    <a:pt x="265298" y="155066"/>
                    <a:pt x="282736" y="128476"/>
                  </a:cubicBezTo>
                  <a:cubicBezTo>
                    <a:pt x="301560" y="99702"/>
                    <a:pt x="326724" y="85316"/>
                    <a:pt x="358229" y="85316"/>
                  </a:cubicBezTo>
                  <a:close/>
                  <a:moveTo>
                    <a:pt x="941414" y="81595"/>
                  </a:moveTo>
                  <a:cubicBezTo>
                    <a:pt x="955309" y="81595"/>
                    <a:pt x="966599" y="87071"/>
                    <a:pt x="975284" y="98022"/>
                  </a:cubicBezTo>
                  <a:cubicBezTo>
                    <a:pt x="983569" y="108307"/>
                    <a:pt x="987711" y="121062"/>
                    <a:pt x="987711" y="136288"/>
                  </a:cubicBezTo>
                  <a:cubicBezTo>
                    <a:pt x="987711" y="152719"/>
                    <a:pt x="983536" y="166243"/>
                    <a:pt x="975186" y="176861"/>
                  </a:cubicBezTo>
                  <a:cubicBezTo>
                    <a:pt x="966835" y="187479"/>
                    <a:pt x="955578" y="192788"/>
                    <a:pt x="941414" y="192788"/>
                  </a:cubicBezTo>
                  <a:cubicBezTo>
                    <a:pt x="927251" y="192788"/>
                    <a:pt x="915960" y="187479"/>
                    <a:pt x="907543" y="176861"/>
                  </a:cubicBezTo>
                  <a:cubicBezTo>
                    <a:pt x="899126" y="166243"/>
                    <a:pt x="894917" y="152719"/>
                    <a:pt x="894917" y="136288"/>
                  </a:cubicBezTo>
                  <a:cubicBezTo>
                    <a:pt x="894917" y="121062"/>
                    <a:pt x="899060" y="108307"/>
                    <a:pt x="907344" y="98022"/>
                  </a:cubicBezTo>
                  <a:cubicBezTo>
                    <a:pt x="916163" y="87071"/>
                    <a:pt x="927519" y="81595"/>
                    <a:pt x="941414" y="81595"/>
                  </a:cubicBezTo>
                  <a:close/>
                  <a:moveTo>
                    <a:pt x="812822" y="25598"/>
                  </a:moveTo>
                  <a:cubicBezTo>
                    <a:pt x="807520" y="25598"/>
                    <a:pt x="803278" y="28422"/>
                    <a:pt x="800096" y="34070"/>
                  </a:cubicBezTo>
                  <a:cubicBezTo>
                    <a:pt x="796914" y="39717"/>
                    <a:pt x="795323" y="46661"/>
                    <a:pt x="795323" y="54900"/>
                  </a:cubicBezTo>
                  <a:cubicBezTo>
                    <a:pt x="795323" y="63801"/>
                    <a:pt x="796848" y="71043"/>
                    <a:pt x="799898" y="76626"/>
                  </a:cubicBezTo>
                  <a:cubicBezTo>
                    <a:pt x="803079" y="82605"/>
                    <a:pt x="807387" y="85595"/>
                    <a:pt x="812822" y="85595"/>
                  </a:cubicBezTo>
                  <a:cubicBezTo>
                    <a:pt x="818124" y="85595"/>
                    <a:pt x="822432" y="82605"/>
                    <a:pt x="825746" y="76626"/>
                  </a:cubicBezTo>
                  <a:cubicBezTo>
                    <a:pt x="828796" y="71043"/>
                    <a:pt x="830321" y="63801"/>
                    <a:pt x="830321" y="54900"/>
                  </a:cubicBezTo>
                  <a:cubicBezTo>
                    <a:pt x="830321" y="46661"/>
                    <a:pt x="828730" y="39717"/>
                    <a:pt x="825548" y="34070"/>
                  </a:cubicBezTo>
                  <a:cubicBezTo>
                    <a:pt x="822366" y="28422"/>
                    <a:pt x="818124" y="25598"/>
                    <a:pt x="812822" y="25598"/>
                  </a:cubicBezTo>
                  <a:close/>
                  <a:moveTo>
                    <a:pt x="917916" y="2800"/>
                  </a:moveTo>
                  <a:lnTo>
                    <a:pt x="939714" y="2800"/>
                  </a:lnTo>
                  <a:lnTo>
                    <a:pt x="835721" y="190388"/>
                  </a:lnTo>
                  <a:lnTo>
                    <a:pt x="813522" y="190388"/>
                  </a:lnTo>
                  <a:close/>
                  <a:moveTo>
                    <a:pt x="812822" y="0"/>
                  </a:moveTo>
                  <a:cubicBezTo>
                    <a:pt x="826717" y="0"/>
                    <a:pt x="838007" y="5409"/>
                    <a:pt x="846692" y="16227"/>
                  </a:cubicBezTo>
                  <a:cubicBezTo>
                    <a:pt x="854977" y="26645"/>
                    <a:pt x="859119" y="39401"/>
                    <a:pt x="859119" y="54493"/>
                  </a:cubicBezTo>
                  <a:cubicBezTo>
                    <a:pt x="859119" y="71057"/>
                    <a:pt x="854977" y="84548"/>
                    <a:pt x="846692" y="94966"/>
                  </a:cubicBezTo>
                  <a:cubicBezTo>
                    <a:pt x="838142" y="105784"/>
                    <a:pt x="826853" y="111193"/>
                    <a:pt x="812822" y="111193"/>
                  </a:cubicBezTo>
                  <a:cubicBezTo>
                    <a:pt x="798658" y="111193"/>
                    <a:pt x="787302" y="105784"/>
                    <a:pt x="778752" y="94966"/>
                  </a:cubicBezTo>
                  <a:cubicBezTo>
                    <a:pt x="770467" y="84548"/>
                    <a:pt x="766325" y="71057"/>
                    <a:pt x="766325" y="54493"/>
                  </a:cubicBezTo>
                  <a:cubicBezTo>
                    <a:pt x="766325" y="39401"/>
                    <a:pt x="770467" y="26645"/>
                    <a:pt x="778752" y="16227"/>
                  </a:cubicBezTo>
                  <a:cubicBezTo>
                    <a:pt x="787571" y="5409"/>
                    <a:pt x="798927" y="0"/>
                    <a:pt x="8128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pic>
        <p:nvPicPr>
          <p:cNvPr id="43" name="Picture 1" descr="page2image56580608">
            <a:extLst>
              <a:ext uri="{FF2B5EF4-FFF2-40B4-BE49-F238E27FC236}">
                <a16:creationId xmlns:a16="http://schemas.microsoft.com/office/drawing/2014/main" id="{5018E5D7-8AB6-4667-B1E0-669F60705D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20780681">
            <a:off x="7710649" y="577887"/>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12644"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9124950" cy="5178587"/>
          </a:xfrm>
        </p:spPr>
        <p:txBody>
          <a:bodyPr>
            <a:normAutofit/>
          </a:bodyPr>
          <a:lstStyle/>
          <a:p>
            <a:pPr marL="0" indent="0" algn="just">
              <a:lnSpc>
                <a:spcPct val="110000"/>
              </a:lnSpc>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combines the capabilities of customer relationship management (CRM), lead-generation, content management, and in-video ecommerce capabilities in an intuitive, powerful tool for both inexperienced as well as highly skilled sales professionals.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11</a:t>
            </a:fld>
            <a:endParaRPr lang="en-US" dirty="0"/>
          </a:p>
        </p:txBody>
      </p:sp>
      <p:sp>
        <p:nvSpPr>
          <p:cNvPr id="28" name="TextBox 27">
            <a:extLst>
              <a:ext uri="{FF2B5EF4-FFF2-40B4-BE49-F238E27FC236}">
                <a16:creationId xmlns:a16="http://schemas.microsoft.com/office/drawing/2014/main" id="{116CF230-C70C-4CA7-AAAB-F7C9D44A5867}"/>
              </a:ext>
            </a:extLst>
          </p:cNvPr>
          <p:cNvSpPr txBox="1"/>
          <p:nvPr/>
        </p:nvSpPr>
        <p:spPr>
          <a:xfrm>
            <a:off x="241113" y="3125827"/>
            <a:ext cx="1628339" cy="1169551"/>
          </a:xfrm>
          <a:prstGeom prst="rect">
            <a:avLst/>
          </a:prstGeom>
          <a:noFill/>
        </p:spPr>
        <p:txBody>
          <a:bodyPr wrap="square">
            <a:spAutoFit/>
          </a:bodyPr>
          <a:lstStyle/>
          <a:p>
            <a:pPr algn="just"/>
            <a:r>
              <a:rPr lang="en-US" sz="1400" dirty="0">
                <a:latin typeface="Helvetica Neue" panose="02000503000000020004"/>
              </a:rPr>
              <a:t>quickly and easily create, distribute, and post videos with on-screen clickable icons </a:t>
            </a:r>
          </a:p>
        </p:txBody>
      </p:sp>
      <p:sp>
        <p:nvSpPr>
          <p:cNvPr id="30" name="TextBox 29">
            <a:extLst>
              <a:ext uri="{FF2B5EF4-FFF2-40B4-BE49-F238E27FC236}">
                <a16:creationId xmlns:a16="http://schemas.microsoft.com/office/drawing/2014/main" id="{31C30CFE-2ADA-4095-AD79-1F16DEAB6258}"/>
              </a:ext>
            </a:extLst>
          </p:cNvPr>
          <p:cNvSpPr txBox="1"/>
          <p:nvPr/>
        </p:nvSpPr>
        <p:spPr>
          <a:xfrm>
            <a:off x="1978903" y="3106677"/>
            <a:ext cx="3764553" cy="1169551"/>
          </a:xfrm>
          <a:prstGeom prst="rect">
            <a:avLst/>
          </a:prstGeom>
          <a:noFill/>
        </p:spPr>
        <p:txBody>
          <a:bodyPr wrap="square">
            <a:spAutoFit/>
          </a:bodyPr>
          <a:lstStyle/>
          <a:p>
            <a:pPr algn="just"/>
            <a:r>
              <a:rPr lang="en-US" sz="1400" dirty="0">
                <a:latin typeface="Helvetica Neue" panose="02000503000000020004"/>
              </a:rPr>
              <a:t>prospects or customers click on products featured in videos and impulse buy while the video is playing, or click on a calendar icon in the video to make an appointment </a:t>
            </a:r>
            <a:r>
              <a:rPr lang="en-US" sz="1400" b="1" dirty="0">
                <a:latin typeface="Helvetica Neue" panose="02000503000000020004"/>
              </a:rPr>
              <a:t>eliminating friction from the sales process</a:t>
            </a:r>
          </a:p>
        </p:txBody>
      </p:sp>
      <p:sp>
        <p:nvSpPr>
          <p:cNvPr id="21" name="TextBox 20">
            <a:extLst>
              <a:ext uri="{FF2B5EF4-FFF2-40B4-BE49-F238E27FC236}">
                <a16:creationId xmlns:a16="http://schemas.microsoft.com/office/drawing/2014/main" id="{48BE8F1E-206A-46A2-8CF7-32329E19FCBE}"/>
              </a:ext>
            </a:extLst>
          </p:cNvPr>
          <p:cNvSpPr txBox="1"/>
          <p:nvPr/>
        </p:nvSpPr>
        <p:spPr>
          <a:xfrm>
            <a:off x="5935574" y="3110798"/>
            <a:ext cx="3281470" cy="1169551"/>
          </a:xfrm>
          <a:prstGeom prst="rect">
            <a:avLst/>
          </a:prstGeom>
          <a:noFill/>
        </p:spPr>
        <p:txBody>
          <a:bodyPr wrap="square">
            <a:spAutoFit/>
          </a:bodyPr>
          <a:lstStyle/>
          <a:p>
            <a:pPr algn="just"/>
            <a:r>
              <a:rPr lang="en-US" sz="1400" b="1" dirty="0">
                <a:latin typeface="Helvetica Neue" panose="02000503000000020004"/>
              </a:rPr>
              <a:t>proprietary data collection/analytics </a:t>
            </a:r>
            <a:r>
              <a:rPr lang="en-US" sz="1400" dirty="0">
                <a:latin typeface="Helvetica Neue" panose="02000503000000020004"/>
              </a:rPr>
              <a:t>inform users in real time, when and for how long their prospects have watched a video, how many times they watched it, and what they clicked-on</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6850700" y="2312441"/>
            <a:ext cx="861545"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208815" y="5261162"/>
            <a:ext cx="1899005" cy="954107"/>
          </a:xfrm>
          <a:prstGeom prst="rect">
            <a:avLst/>
          </a:prstGeom>
          <a:noFill/>
        </p:spPr>
        <p:txBody>
          <a:bodyPr wrap="square">
            <a:spAutoFit/>
          </a:bodyPr>
          <a:lstStyle/>
          <a:p>
            <a:pPr algn="just"/>
            <a:r>
              <a:rPr lang="en-US" sz="1400" dirty="0">
                <a:latin typeface="Helvetica Neue" panose="02000503000000020004"/>
              </a:rPr>
              <a:t>allows users to focus their time and efforts on ‘hot leads’ or interested prospects</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32185" y="4426986"/>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422944" y="5255719"/>
            <a:ext cx="2504021" cy="954107"/>
          </a:xfrm>
          <a:prstGeom prst="rect">
            <a:avLst/>
          </a:prstGeom>
          <a:noFill/>
        </p:spPr>
        <p:txBody>
          <a:bodyPr wrap="square">
            <a:spAutoFit/>
          </a:bodyPr>
          <a:lstStyle/>
          <a:p>
            <a:pPr algn="just"/>
            <a:r>
              <a:rPr lang="en-US" sz="1400" dirty="0">
                <a:latin typeface="Helvetica Neue" panose="02000503000000020004"/>
              </a:rPr>
              <a:t>users create their hot lead lists by using familiar, </a:t>
            </a:r>
            <a:r>
              <a:rPr lang="en-US" sz="1400" b="1" dirty="0">
                <a:latin typeface="Helvetica Neue" panose="02000503000000020004"/>
              </a:rPr>
              <a:t>intuitive ‘swipe left/swipe right’ on-screen navigation</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242089" y="5363440"/>
            <a:ext cx="1706837" cy="738664"/>
          </a:xfrm>
          <a:prstGeom prst="rect">
            <a:avLst/>
          </a:prstGeom>
          <a:noFill/>
        </p:spPr>
        <p:txBody>
          <a:bodyPr wrap="square">
            <a:spAutoFit/>
          </a:bodyPr>
          <a:lstStyle/>
          <a:p>
            <a:pPr algn="just"/>
            <a:r>
              <a:rPr lang="en-US" sz="1400" dirty="0">
                <a:latin typeface="Helvetica Neue" panose="02000503000000020004"/>
              </a:rPr>
              <a:t>increases or more in sales conversion rates*</a:t>
            </a:r>
          </a:p>
        </p:txBody>
      </p:sp>
      <p:grpSp>
        <p:nvGrpSpPr>
          <p:cNvPr id="40" name="Group 39">
            <a:extLst>
              <a:ext uri="{FF2B5EF4-FFF2-40B4-BE49-F238E27FC236}">
                <a16:creationId xmlns:a16="http://schemas.microsoft.com/office/drawing/2014/main" id="{796588DA-D5C6-442C-999B-0116536BCC5A}"/>
              </a:ext>
            </a:extLst>
          </p:cNvPr>
          <p:cNvGrpSpPr/>
          <p:nvPr/>
        </p:nvGrpSpPr>
        <p:grpSpPr>
          <a:xfrm>
            <a:off x="945654" y="170230"/>
            <a:ext cx="1801368" cy="1033272"/>
            <a:chOff x="9035113" y="1320442"/>
            <a:chExt cx="1578545" cy="902857"/>
          </a:xfrm>
        </p:grpSpPr>
        <p:sp>
          <p:nvSpPr>
            <p:cNvPr id="41" name="Freeform: Shape 40">
              <a:extLst>
                <a:ext uri="{FF2B5EF4-FFF2-40B4-BE49-F238E27FC236}">
                  <a16:creationId xmlns:a16="http://schemas.microsoft.com/office/drawing/2014/main" id="{840F806B-038F-4021-9745-2E81A02B1D27}"/>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35113" y="1320442"/>
              <a:ext cx="1578545" cy="529277"/>
            </a:xfrm>
            <a:prstGeom prst="rect">
              <a:avLst/>
            </a:prstGeom>
          </p:spPr>
        </p:pic>
      </p:grpSp>
      <p:grpSp>
        <p:nvGrpSpPr>
          <p:cNvPr id="39" name="Group 38">
            <a:extLst>
              <a:ext uri="{FF2B5EF4-FFF2-40B4-BE49-F238E27FC236}">
                <a16:creationId xmlns:a16="http://schemas.microsoft.com/office/drawing/2014/main" id="{3F9A1CB0-AF8D-4065-9006-9CAA3A07FE77}"/>
              </a:ext>
            </a:extLst>
          </p:cNvPr>
          <p:cNvGrpSpPr/>
          <p:nvPr/>
        </p:nvGrpSpPr>
        <p:grpSpPr>
          <a:xfrm>
            <a:off x="722811" y="2576581"/>
            <a:ext cx="613496" cy="464668"/>
            <a:chOff x="12920080" y="4879724"/>
            <a:chExt cx="4876838" cy="3693766"/>
          </a:xfrm>
        </p:grpSpPr>
        <p:sp>
          <p:nvSpPr>
            <p:cNvPr id="34" name="Freeform: Shape 33">
              <a:extLst>
                <a:ext uri="{FF2B5EF4-FFF2-40B4-BE49-F238E27FC236}">
                  <a16:creationId xmlns:a16="http://schemas.microsoft.com/office/drawing/2014/main" id="{F8EE4315-03E3-4CE3-B3DC-A9E10E490056}"/>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8" name="Freeform: Shape 37">
              <a:extLst>
                <a:ext uri="{FF2B5EF4-FFF2-40B4-BE49-F238E27FC236}">
                  <a16:creationId xmlns:a16="http://schemas.microsoft.com/office/drawing/2014/main" id="{98A59CC3-4E11-4A09-A208-43006ABF0BAF}"/>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50" name="TextBox 49">
            <a:extLst>
              <a:ext uri="{FF2B5EF4-FFF2-40B4-BE49-F238E27FC236}">
                <a16:creationId xmlns:a16="http://schemas.microsoft.com/office/drawing/2014/main" id="{90E49660-D8CF-45DB-8E6E-4330EE8B8467}"/>
              </a:ext>
            </a:extLst>
          </p:cNvPr>
          <p:cNvSpPr txBox="1"/>
          <p:nvPr/>
        </p:nvSpPr>
        <p:spPr>
          <a:xfrm>
            <a:off x="7477613" y="5401536"/>
            <a:ext cx="1144337" cy="738664"/>
          </a:xfrm>
          <a:prstGeom prst="rect">
            <a:avLst/>
          </a:prstGeom>
          <a:noFill/>
        </p:spPr>
        <p:txBody>
          <a:bodyPr wrap="square">
            <a:spAutoFit/>
          </a:bodyPr>
          <a:lstStyle/>
          <a:p>
            <a:pPr algn="just"/>
            <a:r>
              <a:rPr lang="en-US" sz="1400" dirty="0">
                <a:latin typeface="Helvetica Neue" panose="02000503000000020004"/>
              </a:rPr>
              <a:t>increases in retention rates* </a:t>
            </a:r>
          </a:p>
        </p:txBody>
      </p:sp>
      <p:grpSp>
        <p:nvGrpSpPr>
          <p:cNvPr id="46" name="Graphic 44">
            <a:extLst>
              <a:ext uri="{FF2B5EF4-FFF2-40B4-BE49-F238E27FC236}">
                <a16:creationId xmlns:a16="http://schemas.microsoft.com/office/drawing/2014/main" id="{47717BF3-B44B-41BB-8401-037A1B571D88}"/>
              </a:ext>
            </a:extLst>
          </p:cNvPr>
          <p:cNvGrpSpPr/>
          <p:nvPr/>
        </p:nvGrpSpPr>
        <p:grpSpPr>
          <a:xfrm>
            <a:off x="722811" y="4508400"/>
            <a:ext cx="580186" cy="580179"/>
            <a:chOff x="3657599" y="990590"/>
            <a:chExt cx="4876800" cy="4876742"/>
          </a:xfrm>
          <a:solidFill>
            <a:srgbClr val="000000"/>
          </a:solidFill>
        </p:grpSpPr>
        <p:sp>
          <p:nvSpPr>
            <p:cNvPr id="47" name="Freeform: Shape 46">
              <a:extLst>
                <a:ext uri="{FF2B5EF4-FFF2-40B4-BE49-F238E27FC236}">
                  <a16:creationId xmlns:a16="http://schemas.microsoft.com/office/drawing/2014/main" id="{78EDBA28-87DC-4F69-8292-10A42504494A}"/>
                </a:ext>
              </a:extLst>
            </p:cNvPr>
            <p:cNvSpPr/>
            <p:nvPr/>
          </p:nvSpPr>
          <p:spPr>
            <a:xfrm>
              <a:off x="3657599" y="990590"/>
              <a:ext cx="4876800" cy="4876742"/>
            </a:xfrm>
            <a:custGeom>
              <a:avLst/>
              <a:gdLst>
                <a:gd name="connsiteX0" fmla="*/ 4400550 w 4876800"/>
                <a:gd name="connsiteY0" fmla="*/ 3543776 h 4876742"/>
                <a:gd name="connsiteX1" fmla="*/ 3797465 w 4876800"/>
                <a:gd name="connsiteY1" fmla="*/ 3543776 h 4876742"/>
                <a:gd name="connsiteX2" fmla="*/ 4192210 w 4876800"/>
                <a:gd name="connsiteY2" fmla="*/ 2437000 h 4876742"/>
                <a:gd name="connsiteX3" fmla="*/ 3870789 w 4876800"/>
                <a:gd name="connsiteY3" fmla="*/ 1125017 h 4876742"/>
                <a:gd name="connsiteX4" fmla="*/ 3769595 w 4876800"/>
                <a:gd name="connsiteY4" fmla="*/ 1075839 h 4876742"/>
                <a:gd name="connsiteX5" fmla="*/ 3692119 w 4876800"/>
                <a:gd name="connsiteY5" fmla="*/ 1157421 h 4876742"/>
                <a:gd name="connsiteX6" fmla="*/ 3505191 w 4876800"/>
                <a:gd name="connsiteY6" fmla="*/ 1603601 h 4876742"/>
                <a:gd name="connsiteX7" fmla="*/ 3404111 w 4876800"/>
                <a:gd name="connsiteY7" fmla="*/ 1160012 h 4876742"/>
                <a:gd name="connsiteX8" fmla="*/ 3282611 w 4876800"/>
                <a:gd name="connsiteY8" fmla="*/ 1101862 h 4876742"/>
                <a:gd name="connsiteX9" fmla="*/ 3224460 w 4876800"/>
                <a:gd name="connsiteY9" fmla="*/ 1223363 h 4876742"/>
                <a:gd name="connsiteX10" fmla="*/ 3326683 w 4876800"/>
                <a:gd name="connsiteY10" fmla="*/ 1823466 h 4876742"/>
                <a:gd name="connsiteX11" fmla="*/ 3381099 w 4876800"/>
                <a:gd name="connsiteY11" fmla="*/ 1909515 h 4876742"/>
                <a:gd name="connsiteX12" fmla="*/ 3482159 w 4876800"/>
                <a:gd name="connsiteY12" fmla="*/ 1897247 h 4876742"/>
                <a:gd name="connsiteX13" fmla="*/ 3812934 w 4876800"/>
                <a:gd name="connsiteY13" fmla="*/ 1446514 h 4876742"/>
                <a:gd name="connsiteX14" fmla="*/ 4001719 w 4876800"/>
                <a:gd name="connsiteY14" fmla="*/ 2436981 h 4876742"/>
                <a:gd name="connsiteX15" fmla="*/ 3270561 w 4876800"/>
                <a:gd name="connsiteY15" fmla="*/ 3759146 h 4876742"/>
                <a:gd name="connsiteX16" fmla="*/ 3468996 w 4876800"/>
                <a:gd name="connsiteY16" fmla="*/ 3147375 h 4876742"/>
                <a:gd name="connsiteX17" fmla="*/ 3368354 w 4876800"/>
                <a:gd name="connsiteY17" fmla="*/ 2733370 h 4876742"/>
                <a:gd name="connsiteX18" fmla="*/ 3247806 w 4876800"/>
                <a:gd name="connsiteY18" fmla="*/ 2154041 h 4876742"/>
                <a:gd name="connsiteX19" fmla="*/ 3225346 w 4876800"/>
                <a:gd name="connsiteY19" fmla="*/ 2092595 h 4876742"/>
                <a:gd name="connsiteX20" fmla="*/ 3158481 w 4876800"/>
                <a:gd name="connsiteY20" fmla="*/ 2058886 h 4876742"/>
                <a:gd name="connsiteX21" fmla="*/ 3087919 w 4876800"/>
                <a:gd name="connsiteY21" fmla="*/ 2083918 h 4876742"/>
                <a:gd name="connsiteX22" fmla="*/ 2811933 w 4876800"/>
                <a:gd name="connsiteY22" fmla="*/ 2484349 h 4876742"/>
                <a:gd name="connsiteX23" fmla="*/ 2735513 w 4876800"/>
                <a:gd name="connsiteY23" fmla="*/ 2439429 h 4876742"/>
                <a:gd name="connsiteX24" fmla="*/ 2526964 w 4876800"/>
                <a:gd name="connsiteY24" fmla="*/ 2097605 h 4876742"/>
                <a:gd name="connsiteX25" fmla="*/ 2588600 w 4876800"/>
                <a:gd name="connsiteY25" fmla="*/ 1888760 h 4876742"/>
                <a:gd name="connsiteX26" fmla="*/ 2592391 w 4876800"/>
                <a:gd name="connsiteY26" fmla="*/ 1791443 h 4876742"/>
                <a:gd name="connsiteX27" fmla="*/ 2508675 w 4876800"/>
                <a:gd name="connsiteY27" fmla="*/ 1741656 h 4876742"/>
                <a:gd name="connsiteX28" fmla="*/ 2468994 w 4876800"/>
                <a:gd name="connsiteY28" fmla="*/ 1750314 h 4876742"/>
                <a:gd name="connsiteX29" fmla="*/ 1812217 w 4876800"/>
                <a:gd name="connsiteY29" fmla="*/ 2572417 h 4876742"/>
                <a:gd name="connsiteX30" fmla="*/ 1771002 w 4876800"/>
                <a:gd name="connsiteY30" fmla="*/ 2431180 h 4876742"/>
                <a:gd name="connsiteX31" fmla="*/ 1693526 w 4876800"/>
                <a:gd name="connsiteY31" fmla="*/ 2349599 h 4876742"/>
                <a:gd name="connsiteX32" fmla="*/ 1592332 w 4876800"/>
                <a:gd name="connsiteY32" fmla="*/ 2398776 h 4876742"/>
                <a:gd name="connsiteX33" fmla="*/ 1406081 w 4876800"/>
                <a:gd name="connsiteY33" fmla="*/ 3158776 h 4876742"/>
                <a:gd name="connsiteX34" fmla="*/ 1589342 w 4876800"/>
                <a:gd name="connsiteY34" fmla="*/ 3744763 h 4876742"/>
                <a:gd name="connsiteX35" fmla="*/ 874014 w 4876800"/>
                <a:gd name="connsiteY35" fmla="*/ 2416769 h 4876742"/>
                <a:gd name="connsiteX36" fmla="*/ 1029472 w 4876800"/>
                <a:gd name="connsiteY36" fmla="*/ 1791843 h 4876742"/>
                <a:gd name="connsiteX37" fmla="*/ 1260386 w 4876800"/>
                <a:gd name="connsiteY37" fmla="*/ 887768 h 4876742"/>
                <a:gd name="connsiteX38" fmla="*/ 1602934 w 4876800"/>
                <a:gd name="connsiteY38" fmla="*/ 1568282 h 4876742"/>
                <a:gd name="connsiteX39" fmla="*/ 1674800 w 4876800"/>
                <a:gd name="connsiteY39" fmla="*/ 1638729 h 4876742"/>
                <a:gd name="connsiteX40" fmla="*/ 1769755 w 4876800"/>
                <a:gd name="connsiteY40" fmla="*/ 1605382 h 4876742"/>
                <a:gd name="connsiteX41" fmla="*/ 2027873 w 4876800"/>
                <a:gd name="connsiteY41" fmla="*/ 1399146 h 4876742"/>
                <a:gd name="connsiteX42" fmla="*/ 2029597 w 4876800"/>
                <a:gd name="connsiteY42" fmla="*/ 1398289 h 4876742"/>
                <a:gd name="connsiteX43" fmla="*/ 2544032 w 4876800"/>
                <a:gd name="connsiteY43" fmla="*/ 557098 h 4876742"/>
                <a:gd name="connsiteX44" fmla="*/ 2512581 w 4876800"/>
                <a:gd name="connsiteY44" fmla="*/ 314620 h 4876742"/>
                <a:gd name="connsiteX45" fmla="*/ 2790806 w 4876800"/>
                <a:gd name="connsiteY45" fmla="*/ 540229 h 4876742"/>
                <a:gd name="connsiteX46" fmla="*/ 2925509 w 4876800"/>
                <a:gd name="connsiteY46" fmla="*/ 539487 h 4876742"/>
                <a:gd name="connsiteX47" fmla="*/ 2924775 w 4876800"/>
                <a:gd name="connsiteY47" fmla="*/ 404784 h 4876742"/>
                <a:gd name="connsiteX48" fmla="*/ 2352123 w 4876800"/>
                <a:gd name="connsiteY48" fmla="*/ 8658 h 4876742"/>
                <a:gd name="connsiteX49" fmla="*/ 2312384 w 4876800"/>
                <a:gd name="connsiteY49" fmla="*/ 0 h 4876742"/>
                <a:gd name="connsiteX50" fmla="*/ 2228679 w 4876800"/>
                <a:gd name="connsiteY50" fmla="*/ 49787 h 4876742"/>
                <a:gd name="connsiteX51" fmla="*/ 2232489 w 4876800"/>
                <a:gd name="connsiteY51" fmla="*/ 147104 h 4876742"/>
                <a:gd name="connsiteX52" fmla="*/ 2353532 w 4876800"/>
                <a:gd name="connsiteY52" fmla="*/ 557089 h 4876742"/>
                <a:gd name="connsiteX53" fmla="*/ 1943538 w 4876800"/>
                <a:gd name="connsiteY53" fmla="*/ 1228315 h 4876742"/>
                <a:gd name="connsiteX54" fmla="*/ 1741037 w 4876800"/>
                <a:gd name="connsiteY54" fmla="*/ 1361723 h 4876742"/>
                <a:gd name="connsiteX55" fmla="*/ 1236478 w 4876800"/>
                <a:gd name="connsiteY55" fmla="*/ 586864 h 4876742"/>
                <a:gd name="connsiteX56" fmla="*/ 1166032 w 4876800"/>
                <a:gd name="connsiteY56" fmla="*/ 561899 h 4876742"/>
                <a:gd name="connsiteX57" fmla="*/ 1099157 w 4876800"/>
                <a:gd name="connsiteY57" fmla="*/ 595427 h 4876742"/>
                <a:gd name="connsiteX58" fmla="*/ 1076535 w 4876800"/>
                <a:gd name="connsiteY58" fmla="*/ 657054 h 4876742"/>
                <a:gd name="connsiteX59" fmla="*/ 855859 w 4876800"/>
                <a:gd name="connsiteY59" fmla="*/ 1713424 h 4876742"/>
                <a:gd name="connsiteX60" fmla="*/ 683514 w 4876800"/>
                <a:gd name="connsiteY60" fmla="*/ 2416759 h 4876742"/>
                <a:gd name="connsiteX61" fmla="*/ 1088317 w 4876800"/>
                <a:gd name="connsiteY61" fmla="*/ 3543738 h 4876742"/>
                <a:gd name="connsiteX62" fmla="*/ 476250 w 4876800"/>
                <a:gd name="connsiteY62" fmla="*/ 3543738 h 4876742"/>
                <a:gd name="connsiteX63" fmla="*/ 0 w 4876800"/>
                <a:gd name="connsiteY63" fmla="*/ 4019988 h 4876742"/>
                <a:gd name="connsiteX64" fmla="*/ 476250 w 4876800"/>
                <a:gd name="connsiteY64" fmla="*/ 4496239 h 4876742"/>
                <a:gd name="connsiteX65" fmla="*/ 2007146 w 4876800"/>
                <a:gd name="connsiteY65" fmla="*/ 4496239 h 4876742"/>
                <a:gd name="connsiteX66" fmla="*/ 2437190 w 4876800"/>
                <a:gd name="connsiteY66" fmla="*/ 4876743 h 4876742"/>
                <a:gd name="connsiteX67" fmla="*/ 2867235 w 4876800"/>
                <a:gd name="connsiteY67" fmla="*/ 4496239 h 4876742"/>
                <a:gd name="connsiteX68" fmla="*/ 4400550 w 4876800"/>
                <a:gd name="connsiteY68" fmla="*/ 4496239 h 4876742"/>
                <a:gd name="connsiteX69" fmla="*/ 4876800 w 4876800"/>
                <a:gd name="connsiteY69" fmla="*/ 4019988 h 4876742"/>
                <a:gd name="connsiteX70" fmla="*/ 4400550 w 4876800"/>
                <a:gd name="connsiteY70" fmla="*/ 3543776 h 4876742"/>
                <a:gd name="connsiteX71" fmla="*/ 2026330 w 4876800"/>
                <a:gd name="connsiteY71" fmla="*/ 4305777 h 4876742"/>
                <a:gd name="connsiteX72" fmla="*/ 856993 w 4876800"/>
                <a:gd name="connsiteY72" fmla="*/ 4305777 h 4876742"/>
                <a:gd name="connsiteX73" fmla="*/ 952500 w 4876800"/>
                <a:gd name="connsiteY73" fmla="*/ 4020026 h 4876742"/>
                <a:gd name="connsiteX74" fmla="*/ 856993 w 4876800"/>
                <a:gd name="connsiteY74" fmla="*/ 3734276 h 4876742"/>
                <a:gd name="connsiteX75" fmla="*/ 1269645 w 4876800"/>
                <a:gd name="connsiteY75" fmla="*/ 3734276 h 4876742"/>
                <a:gd name="connsiteX76" fmla="*/ 2111216 w 4876800"/>
                <a:gd name="connsiteY76" fmla="*/ 4158263 h 4876742"/>
                <a:gd name="connsiteX77" fmla="*/ 2026330 w 4876800"/>
                <a:gd name="connsiteY77" fmla="*/ 4305777 h 4876742"/>
                <a:gd name="connsiteX78" fmla="*/ 2440553 w 4876800"/>
                <a:gd name="connsiteY78" fmla="*/ 3999033 h 4876742"/>
                <a:gd name="connsiteX79" fmla="*/ 2440553 w 4876800"/>
                <a:gd name="connsiteY79" fmla="*/ 3999081 h 4876742"/>
                <a:gd name="connsiteX80" fmla="*/ 2146859 w 4876800"/>
                <a:gd name="connsiteY80" fmla="*/ 3706359 h 4876742"/>
                <a:gd name="connsiteX81" fmla="*/ 2353180 w 4876800"/>
                <a:gd name="connsiteY81" fmla="*/ 3338322 h 4876742"/>
                <a:gd name="connsiteX82" fmla="*/ 2482967 w 4876800"/>
                <a:gd name="connsiteY82" fmla="*/ 3201410 h 4876742"/>
                <a:gd name="connsiteX83" fmla="*/ 2732370 w 4876800"/>
                <a:gd name="connsiteY83" fmla="*/ 3706359 h 4876742"/>
                <a:gd name="connsiteX84" fmla="*/ 2440553 w 4876800"/>
                <a:gd name="connsiteY84" fmla="*/ 3999033 h 4876742"/>
                <a:gd name="connsiteX85" fmla="*/ 2764108 w 4876800"/>
                <a:gd name="connsiteY85" fmla="*/ 4159368 h 4876742"/>
                <a:gd name="connsiteX86" fmla="*/ 3616824 w 4876800"/>
                <a:gd name="connsiteY86" fmla="*/ 3734286 h 4876742"/>
                <a:gd name="connsiteX87" fmla="*/ 4019807 w 4876800"/>
                <a:gd name="connsiteY87" fmla="*/ 3734286 h 4876742"/>
                <a:gd name="connsiteX88" fmla="*/ 3924300 w 4876800"/>
                <a:gd name="connsiteY88" fmla="*/ 4020036 h 4876742"/>
                <a:gd name="connsiteX89" fmla="*/ 4019807 w 4876800"/>
                <a:gd name="connsiteY89" fmla="*/ 4305786 h 4876742"/>
                <a:gd name="connsiteX90" fmla="*/ 2848042 w 4876800"/>
                <a:gd name="connsiteY90" fmla="*/ 4305786 h 4876742"/>
                <a:gd name="connsiteX91" fmla="*/ 2764108 w 4876800"/>
                <a:gd name="connsiteY91" fmla="*/ 4159368 h 4876742"/>
                <a:gd name="connsiteX92" fmla="*/ 1666370 w 4876800"/>
                <a:gd name="connsiteY92" fmla="*/ 2704195 h 4876742"/>
                <a:gd name="connsiteX93" fmla="*/ 1822142 w 4876800"/>
                <a:gd name="connsiteY93" fmla="*/ 2886275 h 4876742"/>
                <a:gd name="connsiteX94" fmla="*/ 1923202 w 4876800"/>
                <a:gd name="connsiteY94" fmla="*/ 2898534 h 4876742"/>
                <a:gd name="connsiteX95" fmla="*/ 1977619 w 4876800"/>
                <a:gd name="connsiteY95" fmla="*/ 2812485 h 4876742"/>
                <a:gd name="connsiteX96" fmla="*/ 2338054 w 4876800"/>
                <a:gd name="connsiteY96" fmla="*/ 2054600 h 4876742"/>
                <a:gd name="connsiteX97" fmla="*/ 2336454 w 4876800"/>
                <a:gd name="connsiteY97" fmla="*/ 2097643 h 4876742"/>
                <a:gd name="connsiteX98" fmla="*/ 2649417 w 4876800"/>
                <a:gd name="connsiteY98" fmla="*/ 2609412 h 4876742"/>
                <a:gd name="connsiteX99" fmla="*/ 2651122 w 4876800"/>
                <a:gd name="connsiteY99" fmla="*/ 2610269 h 4876742"/>
                <a:gd name="connsiteX100" fmla="*/ 2782653 w 4876800"/>
                <a:gd name="connsiteY100" fmla="*/ 2715358 h 4876742"/>
                <a:gd name="connsiteX101" fmla="*/ 2877607 w 4876800"/>
                <a:gd name="connsiteY101" fmla="*/ 2748706 h 4876742"/>
                <a:gd name="connsiteX102" fmla="*/ 2949474 w 4876800"/>
                <a:gd name="connsiteY102" fmla="*/ 2678259 h 4876742"/>
                <a:gd name="connsiteX103" fmla="*/ 3071355 w 4876800"/>
                <a:gd name="connsiteY103" fmla="*/ 2396176 h 4876742"/>
                <a:gd name="connsiteX104" fmla="*/ 3194647 w 4876800"/>
                <a:gd name="connsiteY104" fmla="*/ 2811628 h 4876742"/>
                <a:gd name="connsiteX105" fmla="*/ 3278496 w 4876800"/>
                <a:gd name="connsiteY105" fmla="*/ 3147403 h 4876742"/>
                <a:gd name="connsiteX106" fmla="*/ 2897800 w 4876800"/>
                <a:gd name="connsiteY106" fmla="*/ 3859664 h 4876742"/>
                <a:gd name="connsiteX107" fmla="*/ 2922870 w 4876800"/>
                <a:gd name="connsiteY107" fmla="*/ 3706368 h 4876742"/>
                <a:gd name="connsiteX108" fmla="*/ 2494883 w 4876800"/>
                <a:gd name="connsiteY108" fmla="*/ 2964285 h 4876742"/>
                <a:gd name="connsiteX109" fmla="*/ 2395976 w 4876800"/>
                <a:gd name="connsiteY109" fmla="*/ 2957189 h 4876742"/>
                <a:gd name="connsiteX110" fmla="*/ 2344360 w 4876800"/>
                <a:gd name="connsiteY110" fmla="*/ 3041857 h 4876742"/>
                <a:gd name="connsiteX111" fmla="*/ 2225259 w 4876800"/>
                <a:gd name="connsiteY111" fmla="*/ 3197171 h 4876742"/>
                <a:gd name="connsiteX112" fmla="*/ 1956359 w 4876800"/>
                <a:gd name="connsiteY112" fmla="*/ 3706378 h 4876742"/>
                <a:gd name="connsiteX113" fmla="*/ 1983610 w 4876800"/>
                <a:gd name="connsiteY113" fmla="*/ 3866112 h 4876742"/>
                <a:gd name="connsiteX114" fmla="*/ 1596581 w 4876800"/>
                <a:gd name="connsiteY114" fmla="*/ 3158824 h 4876742"/>
                <a:gd name="connsiteX115" fmla="*/ 1666370 w 4876800"/>
                <a:gd name="connsiteY115" fmla="*/ 2704195 h 4876742"/>
                <a:gd name="connsiteX116" fmla="*/ 190500 w 4876800"/>
                <a:gd name="connsiteY116" fmla="*/ 4020026 h 4876742"/>
                <a:gd name="connsiteX117" fmla="*/ 476250 w 4876800"/>
                <a:gd name="connsiteY117" fmla="*/ 3734276 h 4876742"/>
                <a:gd name="connsiteX118" fmla="*/ 762000 w 4876800"/>
                <a:gd name="connsiteY118" fmla="*/ 4020026 h 4876742"/>
                <a:gd name="connsiteX119" fmla="*/ 476250 w 4876800"/>
                <a:gd name="connsiteY119" fmla="*/ 4305777 h 4876742"/>
                <a:gd name="connsiteX120" fmla="*/ 190500 w 4876800"/>
                <a:gd name="connsiteY120" fmla="*/ 4020026 h 4876742"/>
                <a:gd name="connsiteX121" fmla="*/ 2437190 w 4876800"/>
                <a:gd name="connsiteY121" fmla="*/ 4686291 h 4876742"/>
                <a:gd name="connsiteX122" fmla="*/ 2194303 w 4876800"/>
                <a:gd name="connsiteY122" fmla="*/ 4443403 h 4876742"/>
                <a:gd name="connsiteX123" fmla="*/ 2437190 w 4876800"/>
                <a:gd name="connsiteY123" fmla="*/ 4200516 h 4876742"/>
                <a:gd name="connsiteX124" fmla="*/ 2680078 w 4876800"/>
                <a:gd name="connsiteY124" fmla="*/ 4443403 h 4876742"/>
                <a:gd name="connsiteX125" fmla="*/ 2437190 w 4876800"/>
                <a:gd name="connsiteY125" fmla="*/ 4686291 h 4876742"/>
                <a:gd name="connsiteX126" fmla="*/ 4400550 w 4876800"/>
                <a:gd name="connsiteY126" fmla="*/ 4305777 h 4876742"/>
                <a:gd name="connsiteX127" fmla="*/ 4114800 w 4876800"/>
                <a:gd name="connsiteY127" fmla="*/ 4020026 h 4876742"/>
                <a:gd name="connsiteX128" fmla="*/ 4400550 w 4876800"/>
                <a:gd name="connsiteY128" fmla="*/ 3734276 h 4876742"/>
                <a:gd name="connsiteX129" fmla="*/ 4686300 w 4876800"/>
                <a:gd name="connsiteY129" fmla="*/ 4020026 h 4876742"/>
                <a:gd name="connsiteX130" fmla="*/ 4400550 w 4876800"/>
                <a:gd name="connsiteY130" fmla="*/ 4305777 h 48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876800" h="4876742">
                  <a:moveTo>
                    <a:pt x="4400550" y="3543776"/>
                  </a:moveTo>
                  <a:lnTo>
                    <a:pt x="3797465" y="3543776"/>
                  </a:lnTo>
                  <a:cubicBezTo>
                    <a:pt x="4044077" y="3241786"/>
                    <a:pt x="4192210" y="2856386"/>
                    <a:pt x="4192210" y="2437000"/>
                  </a:cubicBezTo>
                  <a:cubicBezTo>
                    <a:pt x="4192210" y="1949806"/>
                    <a:pt x="4093083" y="1545174"/>
                    <a:pt x="3870789" y="1125017"/>
                  </a:cubicBezTo>
                  <a:cubicBezTo>
                    <a:pt x="3851377" y="1088317"/>
                    <a:pt x="3810448" y="1068410"/>
                    <a:pt x="3769595" y="1075839"/>
                  </a:cubicBezTo>
                  <a:cubicBezTo>
                    <a:pt x="3728752" y="1083250"/>
                    <a:pt x="3697415" y="1116254"/>
                    <a:pt x="3692119" y="1157421"/>
                  </a:cubicBezTo>
                  <a:cubicBezTo>
                    <a:pt x="3671021" y="1321718"/>
                    <a:pt x="3606165" y="1475022"/>
                    <a:pt x="3505191" y="1603601"/>
                  </a:cubicBezTo>
                  <a:cubicBezTo>
                    <a:pt x="3488598" y="1452239"/>
                    <a:pt x="3454794" y="1303734"/>
                    <a:pt x="3404111" y="1160012"/>
                  </a:cubicBezTo>
                  <a:cubicBezTo>
                    <a:pt x="3386614" y="1110396"/>
                    <a:pt x="3332207" y="1084374"/>
                    <a:pt x="3282611" y="1101862"/>
                  </a:cubicBezTo>
                  <a:cubicBezTo>
                    <a:pt x="3232995" y="1119349"/>
                    <a:pt x="3206963" y="1173756"/>
                    <a:pt x="3224460" y="1223363"/>
                  </a:cubicBezTo>
                  <a:cubicBezTo>
                    <a:pt x="3292288" y="1415701"/>
                    <a:pt x="3326683" y="1617612"/>
                    <a:pt x="3326683" y="1823466"/>
                  </a:cubicBezTo>
                  <a:cubicBezTo>
                    <a:pt x="3326683" y="1860252"/>
                    <a:pt x="3347866" y="1893742"/>
                    <a:pt x="3381099" y="1909515"/>
                  </a:cubicBezTo>
                  <a:cubicBezTo>
                    <a:pt x="3414332" y="1925298"/>
                    <a:pt x="3453679" y="1920507"/>
                    <a:pt x="3482159" y="1897247"/>
                  </a:cubicBezTo>
                  <a:cubicBezTo>
                    <a:pt x="3631159" y="1775632"/>
                    <a:pt x="3744068" y="1620612"/>
                    <a:pt x="3812934" y="1446514"/>
                  </a:cubicBezTo>
                  <a:cubicBezTo>
                    <a:pt x="3944074" y="1758848"/>
                    <a:pt x="4001719" y="2067382"/>
                    <a:pt x="4001719" y="2436981"/>
                  </a:cubicBezTo>
                  <a:cubicBezTo>
                    <a:pt x="4001719" y="2993165"/>
                    <a:pt x="3709492" y="3482302"/>
                    <a:pt x="3270561" y="3759146"/>
                  </a:cubicBezTo>
                  <a:cubicBezTo>
                    <a:pt x="3399378" y="3581648"/>
                    <a:pt x="3468996" y="3369383"/>
                    <a:pt x="3468996" y="3147375"/>
                  </a:cubicBezTo>
                  <a:cubicBezTo>
                    <a:pt x="3468996" y="2956865"/>
                    <a:pt x="3417827" y="2843251"/>
                    <a:pt x="3368354" y="2733370"/>
                  </a:cubicBezTo>
                  <a:cubicBezTo>
                    <a:pt x="3309080" y="2601763"/>
                    <a:pt x="3247806" y="2465670"/>
                    <a:pt x="3247806" y="2154041"/>
                  </a:cubicBezTo>
                  <a:cubicBezTo>
                    <a:pt x="3247806" y="2131590"/>
                    <a:pt x="3239795" y="2109778"/>
                    <a:pt x="3225346" y="2092595"/>
                  </a:cubicBezTo>
                  <a:cubicBezTo>
                    <a:pt x="3208591" y="2072707"/>
                    <a:pt x="3184436" y="2060524"/>
                    <a:pt x="3158481" y="2058886"/>
                  </a:cubicBezTo>
                  <a:cubicBezTo>
                    <a:pt x="3132411" y="2057210"/>
                    <a:pt x="3107026" y="2066296"/>
                    <a:pt x="3087919" y="2083918"/>
                  </a:cubicBezTo>
                  <a:cubicBezTo>
                    <a:pt x="2966361" y="2195998"/>
                    <a:pt x="2872607" y="2332482"/>
                    <a:pt x="2811933" y="2484349"/>
                  </a:cubicBezTo>
                  <a:cubicBezTo>
                    <a:pt x="2787825" y="2467537"/>
                    <a:pt x="2762317" y="2452545"/>
                    <a:pt x="2735513" y="2439429"/>
                  </a:cubicBezTo>
                  <a:cubicBezTo>
                    <a:pt x="2606840" y="2373173"/>
                    <a:pt x="2526964" y="2242271"/>
                    <a:pt x="2526964" y="2097605"/>
                  </a:cubicBezTo>
                  <a:cubicBezTo>
                    <a:pt x="2526964" y="2023100"/>
                    <a:pt x="2548271" y="1950882"/>
                    <a:pt x="2588600" y="1888760"/>
                  </a:cubicBezTo>
                  <a:cubicBezTo>
                    <a:pt x="2607612" y="1859471"/>
                    <a:pt x="2609059" y="1822123"/>
                    <a:pt x="2592391" y="1791443"/>
                  </a:cubicBezTo>
                  <a:cubicBezTo>
                    <a:pt x="2575722" y="1760753"/>
                    <a:pt x="2543594" y="1741656"/>
                    <a:pt x="2508675" y="1741656"/>
                  </a:cubicBezTo>
                  <a:cubicBezTo>
                    <a:pt x="2494979" y="1741656"/>
                    <a:pt x="2481453" y="1744609"/>
                    <a:pt x="2468994" y="1750314"/>
                  </a:cubicBezTo>
                  <a:cubicBezTo>
                    <a:pt x="2129009" y="1906105"/>
                    <a:pt x="1887750" y="2214906"/>
                    <a:pt x="1812217" y="2572417"/>
                  </a:cubicBezTo>
                  <a:cubicBezTo>
                    <a:pt x="1791357" y="2528183"/>
                    <a:pt x="1777346" y="2480634"/>
                    <a:pt x="1771002" y="2431180"/>
                  </a:cubicBezTo>
                  <a:cubicBezTo>
                    <a:pt x="1765707" y="2390013"/>
                    <a:pt x="1734369" y="2357000"/>
                    <a:pt x="1693526" y="2349599"/>
                  </a:cubicBezTo>
                  <a:cubicBezTo>
                    <a:pt x="1652635" y="2342217"/>
                    <a:pt x="1611744" y="2362095"/>
                    <a:pt x="1592332" y="2398776"/>
                  </a:cubicBezTo>
                  <a:cubicBezTo>
                    <a:pt x="1463526" y="2642235"/>
                    <a:pt x="1406081" y="2876617"/>
                    <a:pt x="1406081" y="3158776"/>
                  </a:cubicBezTo>
                  <a:cubicBezTo>
                    <a:pt x="1406081" y="3376298"/>
                    <a:pt x="1473870" y="3578257"/>
                    <a:pt x="1589342" y="3744763"/>
                  </a:cubicBezTo>
                  <a:cubicBezTo>
                    <a:pt x="1159164" y="3462452"/>
                    <a:pt x="874014" y="2972657"/>
                    <a:pt x="874014" y="2416769"/>
                  </a:cubicBezTo>
                  <a:cubicBezTo>
                    <a:pt x="874014" y="2136029"/>
                    <a:pt x="946052" y="1976533"/>
                    <a:pt x="1029472" y="1791843"/>
                  </a:cubicBezTo>
                  <a:cubicBezTo>
                    <a:pt x="1125684" y="1578816"/>
                    <a:pt x="1232992" y="1341187"/>
                    <a:pt x="1260386" y="887768"/>
                  </a:cubicBezTo>
                  <a:cubicBezTo>
                    <a:pt x="1424502" y="1084640"/>
                    <a:pt x="1541574" y="1316384"/>
                    <a:pt x="1602934" y="1568282"/>
                  </a:cubicBezTo>
                  <a:cubicBezTo>
                    <a:pt x="1611516" y="1603534"/>
                    <a:pt x="1639386" y="1630842"/>
                    <a:pt x="1674800" y="1638729"/>
                  </a:cubicBezTo>
                  <a:cubicBezTo>
                    <a:pt x="1710271" y="1646625"/>
                    <a:pt x="1747037" y="1633671"/>
                    <a:pt x="1769755" y="1605382"/>
                  </a:cubicBezTo>
                  <a:cubicBezTo>
                    <a:pt x="1840192" y="1517656"/>
                    <a:pt x="1927041" y="1448267"/>
                    <a:pt x="2027873" y="1399146"/>
                  </a:cubicBezTo>
                  <a:cubicBezTo>
                    <a:pt x="2028454" y="1398870"/>
                    <a:pt x="2029016" y="1398575"/>
                    <a:pt x="2029597" y="1398289"/>
                  </a:cubicBezTo>
                  <a:cubicBezTo>
                    <a:pt x="2346903" y="1235745"/>
                    <a:pt x="2544032" y="913419"/>
                    <a:pt x="2544032" y="557098"/>
                  </a:cubicBezTo>
                  <a:cubicBezTo>
                    <a:pt x="2544032" y="474574"/>
                    <a:pt x="2533374" y="393163"/>
                    <a:pt x="2512581" y="314620"/>
                  </a:cubicBezTo>
                  <a:cubicBezTo>
                    <a:pt x="2612117" y="380105"/>
                    <a:pt x="2705167" y="455524"/>
                    <a:pt x="2790806" y="540229"/>
                  </a:cubicBezTo>
                  <a:cubicBezTo>
                    <a:pt x="2828211" y="577215"/>
                    <a:pt x="2888533" y="576901"/>
                    <a:pt x="2925509" y="539487"/>
                  </a:cubicBezTo>
                  <a:cubicBezTo>
                    <a:pt x="2962504" y="502082"/>
                    <a:pt x="2962180" y="441779"/>
                    <a:pt x="2924775" y="404784"/>
                  </a:cubicBezTo>
                  <a:cubicBezTo>
                    <a:pt x="2757611" y="239459"/>
                    <a:pt x="2564949" y="106175"/>
                    <a:pt x="2352123" y="8658"/>
                  </a:cubicBezTo>
                  <a:cubicBezTo>
                    <a:pt x="2339664" y="2953"/>
                    <a:pt x="2326081" y="0"/>
                    <a:pt x="2312384" y="0"/>
                  </a:cubicBezTo>
                  <a:cubicBezTo>
                    <a:pt x="2277466" y="0"/>
                    <a:pt x="2245347" y="19107"/>
                    <a:pt x="2228679" y="49787"/>
                  </a:cubicBezTo>
                  <a:cubicBezTo>
                    <a:pt x="2212019" y="80477"/>
                    <a:pt x="2213477" y="117824"/>
                    <a:pt x="2232489" y="147104"/>
                  </a:cubicBezTo>
                  <a:cubicBezTo>
                    <a:pt x="2311680" y="269091"/>
                    <a:pt x="2353532" y="410861"/>
                    <a:pt x="2353532" y="557089"/>
                  </a:cubicBezTo>
                  <a:cubicBezTo>
                    <a:pt x="2353532" y="841277"/>
                    <a:pt x="2196465" y="1098395"/>
                    <a:pt x="1943538" y="1228315"/>
                  </a:cubicBezTo>
                  <a:cubicBezTo>
                    <a:pt x="1869862" y="1264301"/>
                    <a:pt x="1802140" y="1308945"/>
                    <a:pt x="1741037" y="1361723"/>
                  </a:cubicBezTo>
                  <a:cubicBezTo>
                    <a:pt x="1640415" y="1065752"/>
                    <a:pt x="1468022" y="800338"/>
                    <a:pt x="1236478" y="586864"/>
                  </a:cubicBezTo>
                  <a:cubicBezTo>
                    <a:pt x="1217409" y="569281"/>
                    <a:pt x="1191835" y="560289"/>
                    <a:pt x="1166032" y="561899"/>
                  </a:cubicBezTo>
                  <a:cubicBezTo>
                    <a:pt x="1140133" y="563490"/>
                    <a:pt x="1115940" y="575643"/>
                    <a:pt x="1099157" y="595427"/>
                  </a:cubicBezTo>
                  <a:cubicBezTo>
                    <a:pt x="1084555" y="612639"/>
                    <a:pt x="1076535" y="634479"/>
                    <a:pt x="1076535" y="657054"/>
                  </a:cubicBezTo>
                  <a:cubicBezTo>
                    <a:pt x="1076535" y="1224839"/>
                    <a:pt x="959291" y="1484405"/>
                    <a:pt x="855859" y="1713424"/>
                  </a:cubicBezTo>
                  <a:cubicBezTo>
                    <a:pt x="767229" y="1909658"/>
                    <a:pt x="683514" y="2095005"/>
                    <a:pt x="683514" y="2416759"/>
                  </a:cubicBezTo>
                  <a:cubicBezTo>
                    <a:pt x="683514" y="2831021"/>
                    <a:pt x="826246" y="3225422"/>
                    <a:pt x="1088317" y="3543738"/>
                  </a:cubicBezTo>
                  <a:lnTo>
                    <a:pt x="476250" y="3543738"/>
                  </a:lnTo>
                  <a:cubicBezTo>
                    <a:pt x="213646" y="3543738"/>
                    <a:pt x="0" y="3757384"/>
                    <a:pt x="0" y="4019988"/>
                  </a:cubicBezTo>
                  <a:cubicBezTo>
                    <a:pt x="0" y="4282593"/>
                    <a:pt x="213646" y="4496239"/>
                    <a:pt x="476250" y="4496239"/>
                  </a:cubicBezTo>
                  <a:lnTo>
                    <a:pt x="2007146" y="4496239"/>
                  </a:lnTo>
                  <a:cubicBezTo>
                    <a:pt x="2033330" y="4710341"/>
                    <a:pt x="2216134" y="4876743"/>
                    <a:pt x="2437190" y="4876743"/>
                  </a:cubicBezTo>
                  <a:cubicBezTo>
                    <a:pt x="2658247" y="4876743"/>
                    <a:pt x="2841060" y="4710341"/>
                    <a:pt x="2867235" y="4496239"/>
                  </a:cubicBezTo>
                  <a:lnTo>
                    <a:pt x="4400550" y="4496239"/>
                  </a:lnTo>
                  <a:cubicBezTo>
                    <a:pt x="4663155" y="4496239"/>
                    <a:pt x="4876800" y="4282593"/>
                    <a:pt x="4876800" y="4019988"/>
                  </a:cubicBezTo>
                  <a:cubicBezTo>
                    <a:pt x="4876800" y="3757422"/>
                    <a:pt x="4663155" y="3543776"/>
                    <a:pt x="4400550" y="3543776"/>
                  </a:cubicBezTo>
                  <a:close/>
                  <a:moveTo>
                    <a:pt x="2026330" y="4305777"/>
                  </a:moveTo>
                  <a:lnTo>
                    <a:pt x="856993" y="4305777"/>
                  </a:lnTo>
                  <a:cubicBezTo>
                    <a:pt x="916924" y="4226119"/>
                    <a:pt x="952500" y="4127154"/>
                    <a:pt x="952500" y="4020026"/>
                  </a:cubicBezTo>
                  <a:cubicBezTo>
                    <a:pt x="952500" y="3912889"/>
                    <a:pt x="916924" y="3813934"/>
                    <a:pt x="856993" y="3734276"/>
                  </a:cubicBezTo>
                  <a:lnTo>
                    <a:pt x="1269645" y="3734276"/>
                  </a:lnTo>
                  <a:cubicBezTo>
                    <a:pt x="1510313" y="3953199"/>
                    <a:pt x="1799787" y="4098284"/>
                    <a:pt x="2111216" y="4158263"/>
                  </a:cubicBezTo>
                  <a:cubicBezTo>
                    <a:pt x="2073869" y="4200916"/>
                    <a:pt x="2044760" y="4250903"/>
                    <a:pt x="2026330" y="4305777"/>
                  </a:cubicBezTo>
                  <a:close/>
                  <a:moveTo>
                    <a:pt x="2440553" y="3999033"/>
                  </a:moveTo>
                  <a:cubicBezTo>
                    <a:pt x="2439315" y="3999043"/>
                    <a:pt x="2441800" y="3999081"/>
                    <a:pt x="2440553" y="3999081"/>
                  </a:cubicBezTo>
                  <a:cubicBezTo>
                    <a:pt x="2279552" y="3998586"/>
                    <a:pt x="2146859" y="3867474"/>
                    <a:pt x="2146859" y="3706359"/>
                  </a:cubicBezTo>
                  <a:cubicBezTo>
                    <a:pt x="2146859" y="3525288"/>
                    <a:pt x="2247071" y="3434467"/>
                    <a:pt x="2353180" y="3338322"/>
                  </a:cubicBezTo>
                  <a:cubicBezTo>
                    <a:pt x="2400252" y="3295660"/>
                    <a:pt x="2448173" y="3252245"/>
                    <a:pt x="2482967" y="3201410"/>
                  </a:cubicBezTo>
                  <a:cubicBezTo>
                    <a:pt x="2647103" y="3359610"/>
                    <a:pt x="2732370" y="3564103"/>
                    <a:pt x="2732370" y="3706359"/>
                  </a:cubicBezTo>
                  <a:cubicBezTo>
                    <a:pt x="2732361" y="3866836"/>
                    <a:pt x="2600677" y="3997519"/>
                    <a:pt x="2440553" y="3999033"/>
                  </a:cubicBezTo>
                  <a:close/>
                  <a:moveTo>
                    <a:pt x="2764108" y="4159368"/>
                  </a:moveTo>
                  <a:cubicBezTo>
                    <a:pt x="3088519" y="4098379"/>
                    <a:pt x="3381727" y="3947817"/>
                    <a:pt x="3616824" y="3734286"/>
                  </a:cubicBezTo>
                  <a:lnTo>
                    <a:pt x="4019807" y="3734286"/>
                  </a:lnTo>
                  <a:cubicBezTo>
                    <a:pt x="3959876" y="3813943"/>
                    <a:pt x="3924300" y="3912899"/>
                    <a:pt x="3924300" y="4020036"/>
                  </a:cubicBezTo>
                  <a:cubicBezTo>
                    <a:pt x="3924300" y="4127164"/>
                    <a:pt x="3959876" y="4226129"/>
                    <a:pt x="4019807" y="4305786"/>
                  </a:cubicBezTo>
                  <a:lnTo>
                    <a:pt x="2848042" y="4305786"/>
                  </a:lnTo>
                  <a:cubicBezTo>
                    <a:pt x="2829773" y="4251370"/>
                    <a:pt x="2800998" y="4201773"/>
                    <a:pt x="2764108" y="4159368"/>
                  </a:cubicBezTo>
                  <a:close/>
                  <a:moveTo>
                    <a:pt x="1666370" y="2704195"/>
                  </a:moveTo>
                  <a:cubicBezTo>
                    <a:pt x="1706347" y="2772890"/>
                    <a:pt x="1758829" y="2834602"/>
                    <a:pt x="1822142" y="2886275"/>
                  </a:cubicBezTo>
                  <a:cubicBezTo>
                    <a:pt x="1850631" y="2909526"/>
                    <a:pt x="1889989" y="2914326"/>
                    <a:pt x="1923202" y="2898534"/>
                  </a:cubicBezTo>
                  <a:cubicBezTo>
                    <a:pt x="1956435" y="2882760"/>
                    <a:pt x="1977619" y="2849271"/>
                    <a:pt x="1977619" y="2812485"/>
                  </a:cubicBezTo>
                  <a:cubicBezTo>
                    <a:pt x="1977619" y="2515343"/>
                    <a:pt x="2113750" y="2237794"/>
                    <a:pt x="2338054" y="2054600"/>
                  </a:cubicBezTo>
                  <a:cubicBezTo>
                    <a:pt x="2336987" y="2068878"/>
                    <a:pt x="2336454" y="2083232"/>
                    <a:pt x="2336454" y="2097643"/>
                  </a:cubicBezTo>
                  <a:cubicBezTo>
                    <a:pt x="2336454" y="2314423"/>
                    <a:pt x="2456374" y="2510524"/>
                    <a:pt x="2649417" y="2609412"/>
                  </a:cubicBezTo>
                  <a:cubicBezTo>
                    <a:pt x="2649979" y="2609698"/>
                    <a:pt x="2650551" y="2609983"/>
                    <a:pt x="2651122" y="2610269"/>
                  </a:cubicBezTo>
                  <a:cubicBezTo>
                    <a:pt x="2702509" y="2635301"/>
                    <a:pt x="2746753" y="2670658"/>
                    <a:pt x="2782653" y="2715358"/>
                  </a:cubicBezTo>
                  <a:cubicBezTo>
                    <a:pt x="2805370" y="2743648"/>
                    <a:pt x="2842146" y="2756583"/>
                    <a:pt x="2877607" y="2748706"/>
                  </a:cubicBezTo>
                  <a:cubicBezTo>
                    <a:pt x="2913021" y="2740828"/>
                    <a:pt x="2940892" y="2713520"/>
                    <a:pt x="2949474" y="2678259"/>
                  </a:cubicBezTo>
                  <a:cubicBezTo>
                    <a:pt x="2974105" y="2577132"/>
                    <a:pt x="3015377" y="2482015"/>
                    <a:pt x="3071355" y="2396176"/>
                  </a:cubicBezTo>
                  <a:cubicBezTo>
                    <a:pt x="3096187" y="2592991"/>
                    <a:pt x="3149499" y="2711349"/>
                    <a:pt x="3194647" y="2811628"/>
                  </a:cubicBezTo>
                  <a:cubicBezTo>
                    <a:pt x="3241491" y="2915650"/>
                    <a:pt x="3278496" y="2997813"/>
                    <a:pt x="3278496" y="3147403"/>
                  </a:cubicBezTo>
                  <a:cubicBezTo>
                    <a:pt x="3278496" y="3444964"/>
                    <a:pt x="3126905" y="3707311"/>
                    <a:pt x="2897800" y="3859664"/>
                  </a:cubicBezTo>
                  <a:cubicBezTo>
                    <a:pt x="2913974" y="3811458"/>
                    <a:pt x="2922870" y="3759946"/>
                    <a:pt x="2922870" y="3706368"/>
                  </a:cubicBezTo>
                  <a:cubicBezTo>
                    <a:pt x="2922870" y="3448983"/>
                    <a:pt x="2746877" y="3143822"/>
                    <a:pt x="2494883" y="2964285"/>
                  </a:cubicBezTo>
                  <a:cubicBezTo>
                    <a:pt x="2465851" y="2943597"/>
                    <a:pt x="2427665" y="2940863"/>
                    <a:pt x="2395976" y="2957189"/>
                  </a:cubicBezTo>
                  <a:cubicBezTo>
                    <a:pt x="2364277" y="2973524"/>
                    <a:pt x="2344360" y="3006204"/>
                    <a:pt x="2344360" y="3041857"/>
                  </a:cubicBezTo>
                  <a:cubicBezTo>
                    <a:pt x="2344360" y="3086948"/>
                    <a:pt x="2299097" y="3130249"/>
                    <a:pt x="2225259" y="3197171"/>
                  </a:cubicBezTo>
                  <a:cubicBezTo>
                    <a:pt x="2111778" y="3300003"/>
                    <a:pt x="1956359" y="3440849"/>
                    <a:pt x="1956359" y="3706378"/>
                  </a:cubicBezTo>
                  <a:cubicBezTo>
                    <a:pt x="1956359" y="3762347"/>
                    <a:pt x="1966027" y="3816077"/>
                    <a:pt x="1983610" y="3866112"/>
                  </a:cubicBezTo>
                  <a:cubicBezTo>
                    <a:pt x="1750981" y="3716512"/>
                    <a:pt x="1596581" y="3455365"/>
                    <a:pt x="1596581" y="3158824"/>
                  </a:cubicBezTo>
                  <a:cubicBezTo>
                    <a:pt x="1596571" y="2991012"/>
                    <a:pt x="1618202" y="2846194"/>
                    <a:pt x="1666370" y="2704195"/>
                  </a:cubicBezTo>
                  <a:close/>
                  <a:moveTo>
                    <a:pt x="190500" y="4020026"/>
                  </a:moveTo>
                  <a:cubicBezTo>
                    <a:pt x="190500" y="3862464"/>
                    <a:pt x="318687" y="3734276"/>
                    <a:pt x="476250" y="3734276"/>
                  </a:cubicBezTo>
                  <a:cubicBezTo>
                    <a:pt x="633813" y="3734276"/>
                    <a:pt x="762000" y="3862464"/>
                    <a:pt x="762000" y="4020026"/>
                  </a:cubicBezTo>
                  <a:cubicBezTo>
                    <a:pt x="762000" y="4177589"/>
                    <a:pt x="633813" y="4305777"/>
                    <a:pt x="476250" y="4305777"/>
                  </a:cubicBezTo>
                  <a:cubicBezTo>
                    <a:pt x="318687" y="4305777"/>
                    <a:pt x="190500" y="4177589"/>
                    <a:pt x="190500" y="4020026"/>
                  </a:cubicBezTo>
                  <a:close/>
                  <a:moveTo>
                    <a:pt x="2437190" y="4686291"/>
                  </a:moveTo>
                  <a:cubicBezTo>
                    <a:pt x="2303259" y="4686291"/>
                    <a:pt x="2194303" y="4577325"/>
                    <a:pt x="2194303" y="4443403"/>
                  </a:cubicBezTo>
                  <a:cubicBezTo>
                    <a:pt x="2194303" y="4309472"/>
                    <a:pt x="2303259" y="4200516"/>
                    <a:pt x="2437190" y="4200516"/>
                  </a:cubicBezTo>
                  <a:cubicBezTo>
                    <a:pt x="2571121" y="4200516"/>
                    <a:pt x="2680078" y="4309472"/>
                    <a:pt x="2680078" y="4443403"/>
                  </a:cubicBezTo>
                  <a:cubicBezTo>
                    <a:pt x="2680078" y="4577325"/>
                    <a:pt x="2571121" y="4686291"/>
                    <a:pt x="2437190" y="4686291"/>
                  </a:cubicBezTo>
                  <a:close/>
                  <a:moveTo>
                    <a:pt x="4400550" y="4305777"/>
                  </a:moveTo>
                  <a:cubicBezTo>
                    <a:pt x="4242988" y="4305777"/>
                    <a:pt x="4114800" y="4177589"/>
                    <a:pt x="4114800" y="4020026"/>
                  </a:cubicBezTo>
                  <a:cubicBezTo>
                    <a:pt x="4114800" y="3862464"/>
                    <a:pt x="4242988" y="3734276"/>
                    <a:pt x="4400550" y="3734276"/>
                  </a:cubicBezTo>
                  <a:cubicBezTo>
                    <a:pt x="4558113" y="3734276"/>
                    <a:pt x="4686300" y="3862464"/>
                    <a:pt x="4686300" y="4020026"/>
                  </a:cubicBezTo>
                  <a:cubicBezTo>
                    <a:pt x="4686300" y="4177589"/>
                    <a:pt x="4558113" y="4305777"/>
                    <a:pt x="4400550" y="4305777"/>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951C2F37-D409-425E-8D47-037C66EC1413}"/>
                </a:ext>
              </a:extLst>
            </p:cNvPr>
            <p:cNvSpPr/>
            <p:nvPr/>
          </p:nvSpPr>
          <p:spPr>
            <a:xfrm>
              <a:off x="6689150" y="1701517"/>
              <a:ext cx="190500" cy="190500"/>
            </a:xfrm>
            <a:custGeom>
              <a:avLst/>
              <a:gdLst>
                <a:gd name="connsiteX0" fmla="*/ 95155 w 190500"/>
                <a:gd name="connsiteY0" fmla="*/ 190500 h 190500"/>
                <a:gd name="connsiteX1" fmla="*/ 162592 w 190500"/>
                <a:gd name="connsiteY1" fmla="*/ 162592 h 190500"/>
                <a:gd name="connsiteX2" fmla="*/ 190500 w 190500"/>
                <a:gd name="connsiteY2" fmla="*/ 95250 h 190500"/>
                <a:gd name="connsiteX3" fmla="*/ 162592 w 190500"/>
                <a:gd name="connsiteY3" fmla="*/ 27908 h 190500"/>
                <a:gd name="connsiteX4" fmla="*/ 95155 w 190500"/>
                <a:gd name="connsiteY4" fmla="*/ 0 h 190500"/>
                <a:gd name="connsiteX5" fmla="*/ 27813 w 190500"/>
                <a:gd name="connsiteY5" fmla="*/ 27908 h 190500"/>
                <a:gd name="connsiteX6" fmla="*/ 0 w 190500"/>
                <a:gd name="connsiteY6" fmla="*/ 95250 h 190500"/>
                <a:gd name="connsiteX7" fmla="*/ 27813 w 190500"/>
                <a:gd name="connsiteY7" fmla="*/ 162592 h 190500"/>
                <a:gd name="connsiteX8" fmla="*/ 95155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155" y="190500"/>
                  </a:moveTo>
                  <a:cubicBezTo>
                    <a:pt x="120205" y="190500"/>
                    <a:pt x="144780" y="180308"/>
                    <a:pt x="162592" y="162592"/>
                  </a:cubicBezTo>
                  <a:cubicBezTo>
                    <a:pt x="180308" y="144875"/>
                    <a:pt x="190500" y="120301"/>
                    <a:pt x="190500" y="95250"/>
                  </a:cubicBezTo>
                  <a:cubicBezTo>
                    <a:pt x="190500" y="70199"/>
                    <a:pt x="180318" y="45625"/>
                    <a:pt x="162592" y="27908"/>
                  </a:cubicBezTo>
                  <a:cubicBezTo>
                    <a:pt x="144780" y="10192"/>
                    <a:pt x="120310" y="0"/>
                    <a:pt x="95155" y="0"/>
                  </a:cubicBezTo>
                  <a:cubicBezTo>
                    <a:pt x="70104" y="0"/>
                    <a:pt x="45529" y="10192"/>
                    <a:pt x="27813" y="27908"/>
                  </a:cubicBezTo>
                  <a:cubicBezTo>
                    <a:pt x="10106" y="45625"/>
                    <a:pt x="0" y="70199"/>
                    <a:pt x="0" y="95250"/>
                  </a:cubicBezTo>
                  <a:cubicBezTo>
                    <a:pt x="0" y="120301"/>
                    <a:pt x="10106" y="144875"/>
                    <a:pt x="27813" y="162592"/>
                  </a:cubicBezTo>
                  <a:cubicBezTo>
                    <a:pt x="45529" y="180308"/>
                    <a:pt x="70104" y="190500"/>
                    <a:pt x="95155" y="1905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78" name="TextBox 77">
            <a:extLst>
              <a:ext uri="{FF2B5EF4-FFF2-40B4-BE49-F238E27FC236}">
                <a16:creationId xmlns:a16="http://schemas.microsoft.com/office/drawing/2014/main" id="{EA5B1023-C93C-49BC-8D22-8AD0729F6919}"/>
              </a:ext>
            </a:extLst>
          </p:cNvPr>
          <p:cNvSpPr txBox="1"/>
          <p:nvPr/>
        </p:nvSpPr>
        <p:spPr>
          <a:xfrm>
            <a:off x="9058066" y="5978994"/>
            <a:ext cx="2452915" cy="246221"/>
          </a:xfrm>
          <a:prstGeom prst="rect">
            <a:avLst/>
          </a:prstGeom>
          <a:noFill/>
        </p:spPr>
        <p:txBody>
          <a:bodyPr wrap="square" rtlCol="0">
            <a:spAutoFit/>
          </a:bodyPr>
          <a:lstStyle/>
          <a:p>
            <a:r>
              <a:rPr lang="en-US" sz="1000" i="1" dirty="0">
                <a:latin typeface="Helvetica Neue" panose="02000503000000020004"/>
                <a:ea typeface="Helvetica Neue" panose="02000503000000020004" pitchFamily="2" charset="0"/>
                <a:cs typeface="Helvetica Neue" panose="02000503000000020004" pitchFamily="2" charset="0"/>
              </a:rPr>
              <a:t>*as reported by users.</a:t>
            </a:r>
          </a:p>
        </p:txBody>
      </p:sp>
      <p:pic>
        <p:nvPicPr>
          <p:cNvPr id="4107" name="Picture 4106">
            <a:extLst>
              <a:ext uri="{FF2B5EF4-FFF2-40B4-BE49-F238E27FC236}">
                <a16:creationId xmlns:a16="http://schemas.microsoft.com/office/drawing/2014/main" id="{35FD3234-7E64-491C-842B-5279E4B850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7687857" y="-537757"/>
            <a:ext cx="1254784" cy="2327956"/>
          </a:xfrm>
          <a:prstGeom prst="rect">
            <a:avLst/>
          </a:prstGeom>
        </p:spPr>
      </p:pic>
      <p:sp>
        <p:nvSpPr>
          <p:cNvPr id="51" name="Footer Placeholder 1">
            <a:extLst>
              <a:ext uri="{FF2B5EF4-FFF2-40B4-BE49-F238E27FC236}">
                <a16:creationId xmlns:a16="http://schemas.microsoft.com/office/drawing/2014/main" id="{A1605919-C78B-1C41-91FD-11BF39AF2DB7}"/>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10229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05" name="Group 4104">
            <a:extLst>
              <a:ext uri="{FF2B5EF4-FFF2-40B4-BE49-F238E27FC236}">
                <a16:creationId xmlns:a16="http://schemas.microsoft.com/office/drawing/2014/main" id="{004A0788-1D2F-4E86-A22B-8B2266280E4B}"/>
              </a:ext>
            </a:extLst>
          </p:cNvPr>
          <p:cNvGrpSpPr/>
          <p:nvPr/>
        </p:nvGrpSpPr>
        <p:grpSpPr>
          <a:xfrm>
            <a:off x="7281718" y="4095183"/>
            <a:ext cx="1322422" cy="1181193"/>
            <a:chOff x="7164354" y="4532323"/>
            <a:chExt cx="1175353" cy="1049830"/>
          </a:xfrm>
        </p:grpSpPr>
        <p:pic>
          <p:nvPicPr>
            <p:cNvPr id="4102" name="Picture 4101">
              <a:extLst>
                <a:ext uri="{FF2B5EF4-FFF2-40B4-BE49-F238E27FC236}">
                  <a16:creationId xmlns:a16="http://schemas.microsoft.com/office/drawing/2014/main" id="{58156EA0-C1F2-44C8-B48F-50CB1CE56664}"/>
                </a:ext>
              </a:extLst>
            </p:cNvPr>
            <p:cNvPicPr>
              <a:picLocks noChangeAspect="1"/>
            </p:cNvPicPr>
            <p:nvPr/>
          </p:nvPicPr>
          <p:blipFill>
            <a:blip r:embed="rId4"/>
            <a:stretch>
              <a:fillRect/>
            </a:stretch>
          </p:blipFill>
          <p:spPr>
            <a:xfrm>
              <a:off x="7164354" y="4532323"/>
              <a:ext cx="1175353" cy="1049830"/>
            </a:xfrm>
            <a:prstGeom prst="rect">
              <a:avLst/>
            </a:prstGeom>
          </p:spPr>
        </p:pic>
        <p:sp>
          <p:nvSpPr>
            <p:cNvPr id="73" name="Rectangle 72">
              <a:extLst>
                <a:ext uri="{FF2B5EF4-FFF2-40B4-BE49-F238E27FC236}">
                  <a16:creationId xmlns:a16="http://schemas.microsoft.com/office/drawing/2014/main" id="{DCB59786-EABD-4D5F-9ACC-6935128FE026}"/>
                </a:ext>
              </a:extLst>
            </p:cNvPr>
            <p:cNvSpPr/>
            <p:nvPr/>
          </p:nvSpPr>
          <p:spPr>
            <a:xfrm>
              <a:off x="7470298" y="4915471"/>
              <a:ext cx="566580" cy="290827"/>
            </a:xfrm>
            <a:prstGeom prst="rect">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6" name="Freeform: Shape 75">
              <a:extLst>
                <a:ext uri="{FF2B5EF4-FFF2-40B4-BE49-F238E27FC236}">
                  <a16:creationId xmlns:a16="http://schemas.microsoft.com/office/drawing/2014/main" id="{2AD74CAD-5629-41C1-BF65-A35831EF24FA}"/>
                </a:ext>
              </a:extLst>
            </p:cNvPr>
            <p:cNvSpPr/>
            <p:nvPr/>
          </p:nvSpPr>
          <p:spPr>
            <a:xfrm>
              <a:off x="7365791" y="4915471"/>
              <a:ext cx="742044" cy="251799"/>
            </a:xfrm>
            <a:custGeom>
              <a:avLst/>
              <a:gdLst/>
              <a:ahLst/>
              <a:cxnLst/>
              <a:rect l="l" t="t" r="r" b="b"/>
              <a:pathLst>
                <a:path w="742044" h="251799">
                  <a:moveTo>
                    <a:pt x="517297" y="98008"/>
                  </a:moveTo>
                  <a:cubicBezTo>
                    <a:pt x="509799" y="98008"/>
                    <a:pt x="503775" y="103361"/>
                    <a:pt x="499223" y="114067"/>
                  </a:cubicBezTo>
                  <a:cubicBezTo>
                    <a:pt x="495073" y="124102"/>
                    <a:pt x="492998" y="136746"/>
                    <a:pt x="492998" y="151999"/>
                  </a:cubicBezTo>
                  <a:cubicBezTo>
                    <a:pt x="492998" y="189734"/>
                    <a:pt x="501098" y="208602"/>
                    <a:pt x="517297" y="208602"/>
                  </a:cubicBezTo>
                  <a:cubicBezTo>
                    <a:pt x="533496" y="208602"/>
                    <a:pt x="541595" y="189734"/>
                    <a:pt x="541595" y="151999"/>
                  </a:cubicBezTo>
                  <a:cubicBezTo>
                    <a:pt x="541595" y="136746"/>
                    <a:pt x="539520" y="124102"/>
                    <a:pt x="535371" y="114067"/>
                  </a:cubicBezTo>
                  <a:cubicBezTo>
                    <a:pt x="530819" y="103361"/>
                    <a:pt x="524794" y="98008"/>
                    <a:pt x="517297" y="98008"/>
                  </a:cubicBezTo>
                  <a:close/>
                  <a:moveTo>
                    <a:pt x="364897" y="98008"/>
                  </a:moveTo>
                  <a:cubicBezTo>
                    <a:pt x="357399" y="98008"/>
                    <a:pt x="351375" y="103361"/>
                    <a:pt x="346823" y="114067"/>
                  </a:cubicBezTo>
                  <a:cubicBezTo>
                    <a:pt x="342673" y="124102"/>
                    <a:pt x="340598" y="136746"/>
                    <a:pt x="340598" y="151999"/>
                  </a:cubicBezTo>
                  <a:cubicBezTo>
                    <a:pt x="340598" y="189734"/>
                    <a:pt x="348698" y="208602"/>
                    <a:pt x="364897" y="208602"/>
                  </a:cubicBezTo>
                  <a:cubicBezTo>
                    <a:pt x="381096" y="208602"/>
                    <a:pt x="389195" y="189734"/>
                    <a:pt x="389195" y="151999"/>
                  </a:cubicBezTo>
                  <a:cubicBezTo>
                    <a:pt x="389195" y="136746"/>
                    <a:pt x="387120" y="124102"/>
                    <a:pt x="382971" y="114067"/>
                  </a:cubicBezTo>
                  <a:cubicBezTo>
                    <a:pt x="378419" y="103361"/>
                    <a:pt x="372394" y="98008"/>
                    <a:pt x="364897" y="98008"/>
                  </a:cubicBezTo>
                  <a:close/>
                  <a:moveTo>
                    <a:pt x="711897" y="69801"/>
                  </a:moveTo>
                  <a:cubicBezTo>
                    <a:pt x="708444" y="69801"/>
                    <a:pt x="705682" y="71640"/>
                    <a:pt x="703610" y="75317"/>
                  </a:cubicBezTo>
                  <a:cubicBezTo>
                    <a:pt x="701538" y="78995"/>
                    <a:pt x="700502" y="83559"/>
                    <a:pt x="700502" y="89011"/>
                  </a:cubicBezTo>
                  <a:cubicBezTo>
                    <a:pt x="700502" y="94720"/>
                    <a:pt x="701516" y="99457"/>
                    <a:pt x="703545" y="103222"/>
                  </a:cubicBezTo>
                  <a:cubicBezTo>
                    <a:pt x="705574" y="106986"/>
                    <a:pt x="708357" y="108868"/>
                    <a:pt x="711897" y="108868"/>
                  </a:cubicBezTo>
                  <a:cubicBezTo>
                    <a:pt x="715349" y="108868"/>
                    <a:pt x="718111" y="106986"/>
                    <a:pt x="720183" y="103222"/>
                  </a:cubicBezTo>
                  <a:cubicBezTo>
                    <a:pt x="722255" y="99457"/>
                    <a:pt x="723291" y="94720"/>
                    <a:pt x="723291" y="89011"/>
                  </a:cubicBezTo>
                  <a:cubicBezTo>
                    <a:pt x="723291" y="83559"/>
                    <a:pt x="722255" y="78995"/>
                    <a:pt x="720183" y="75317"/>
                  </a:cubicBezTo>
                  <a:cubicBezTo>
                    <a:pt x="718111" y="71640"/>
                    <a:pt x="715349" y="69801"/>
                    <a:pt x="711897" y="69801"/>
                  </a:cubicBezTo>
                  <a:close/>
                  <a:moveTo>
                    <a:pt x="517297" y="55611"/>
                  </a:moveTo>
                  <a:cubicBezTo>
                    <a:pt x="538464" y="55611"/>
                    <a:pt x="555372" y="65277"/>
                    <a:pt x="568019" y="84609"/>
                  </a:cubicBezTo>
                  <a:cubicBezTo>
                    <a:pt x="579735" y="102475"/>
                    <a:pt x="585593" y="124807"/>
                    <a:pt x="585593" y="151605"/>
                  </a:cubicBezTo>
                  <a:cubicBezTo>
                    <a:pt x="585593" y="181070"/>
                    <a:pt x="579735" y="204869"/>
                    <a:pt x="568019" y="223001"/>
                  </a:cubicBezTo>
                  <a:cubicBezTo>
                    <a:pt x="555638" y="242200"/>
                    <a:pt x="538731" y="251799"/>
                    <a:pt x="517297" y="251799"/>
                  </a:cubicBezTo>
                  <a:cubicBezTo>
                    <a:pt x="495863" y="251799"/>
                    <a:pt x="478955" y="242200"/>
                    <a:pt x="466575" y="223001"/>
                  </a:cubicBezTo>
                  <a:cubicBezTo>
                    <a:pt x="454859" y="204869"/>
                    <a:pt x="449001" y="181070"/>
                    <a:pt x="449001" y="151605"/>
                  </a:cubicBezTo>
                  <a:cubicBezTo>
                    <a:pt x="449001" y="124807"/>
                    <a:pt x="454859" y="102475"/>
                    <a:pt x="466575" y="84609"/>
                  </a:cubicBezTo>
                  <a:cubicBezTo>
                    <a:pt x="479222" y="65277"/>
                    <a:pt x="496129" y="55611"/>
                    <a:pt x="517297" y="55611"/>
                  </a:cubicBezTo>
                  <a:close/>
                  <a:moveTo>
                    <a:pt x="364897" y="55611"/>
                  </a:moveTo>
                  <a:cubicBezTo>
                    <a:pt x="386064" y="55611"/>
                    <a:pt x="402972" y="65277"/>
                    <a:pt x="415619" y="84609"/>
                  </a:cubicBezTo>
                  <a:cubicBezTo>
                    <a:pt x="427335" y="102475"/>
                    <a:pt x="433193" y="124807"/>
                    <a:pt x="433193" y="151605"/>
                  </a:cubicBezTo>
                  <a:cubicBezTo>
                    <a:pt x="433193" y="181070"/>
                    <a:pt x="427335" y="204869"/>
                    <a:pt x="415619" y="223001"/>
                  </a:cubicBezTo>
                  <a:cubicBezTo>
                    <a:pt x="403238" y="242200"/>
                    <a:pt x="386331" y="251799"/>
                    <a:pt x="364897" y="251799"/>
                  </a:cubicBezTo>
                  <a:cubicBezTo>
                    <a:pt x="343463" y="251799"/>
                    <a:pt x="326555" y="242200"/>
                    <a:pt x="314175" y="223001"/>
                  </a:cubicBezTo>
                  <a:cubicBezTo>
                    <a:pt x="302459" y="204869"/>
                    <a:pt x="296601" y="181070"/>
                    <a:pt x="296601" y="151605"/>
                  </a:cubicBezTo>
                  <a:cubicBezTo>
                    <a:pt x="296601" y="124807"/>
                    <a:pt x="302459" y="102475"/>
                    <a:pt x="314175" y="84609"/>
                  </a:cubicBezTo>
                  <a:cubicBezTo>
                    <a:pt x="326822" y="65277"/>
                    <a:pt x="343729" y="55611"/>
                    <a:pt x="364897" y="55611"/>
                  </a:cubicBezTo>
                  <a:close/>
                  <a:moveTo>
                    <a:pt x="207597" y="55611"/>
                  </a:moveTo>
                  <a:cubicBezTo>
                    <a:pt x="224129" y="55611"/>
                    <a:pt x="238195" y="59477"/>
                    <a:pt x="249795" y="67210"/>
                  </a:cubicBezTo>
                  <a:cubicBezTo>
                    <a:pt x="264060" y="76410"/>
                    <a:pt x="271193" y="89609"/>
                    <a:pt x="271193" y="106808"/>
                  </a:cubicBezTo>
                  <a:cubicBezTo>
                    <a:pt x="271193" y="123873"/>
                    <a:pt x="264327" y="135939"/>
                    <a:pt x="250594" y="143006"/>
                  </a:cubicBezTo>
                  <a:cubicBezTo>
                    <a:pt x="259394" y="146872"/>
                    <a:pt x="266460" y="153005"/>
                    <a:pt x="271793" y="161405"/>
                  </a:cubicBezTo>
                  <a:cubicBezTo>
                    <a:pt x="277126" y="169804"/>
                    <a:pt x="279793" y="178937"/>
                    <a:pt x="279793" y="188803"/>
                  </a:cubicBezTo>
                  <a:cubicBezTo>
                    <a:pt x="279793" y="207468"/>
                    <a:pt x="272260" y="222734"/>
                    <a:pt x="257194" y="234600"/>
                  </a:cubicBezTo>
                  <a:cubicBezTo>
                    <a:pt x="242662" y="246066"/>
                    <a:pt x="224663" y="251799"/>
                    <a:pt x="203197" y="251799"/>
                  </a:cubicBezTo>
                  <a:cubicBezTo>
                    <a:pt x="184265" y="251799"/>
                    <a:pt x="167333" y="247846"/>
                    <a:pt x="152400" y="239940"/>
                  </a:cubicBezTo>
                  <a:lnTo>
                    <a:pt x="164628" y="201802"/>
                  </a:lnTo>
                  <a:cubicBezTo>
                    <a:pt x="182804" y="207802"/>
                    <a:pt x="196236" y="210801"/>
                    <a:pt x="204925" y="210801"/>
                  </a:cubicBezTo>
                  <a:cubicBezTo>
                    <a:pt x="213344" y="210801"/>
                    <a:pt x="220360" y="208943"/>
                    <a:pt x="225974" y="205227"/>
                  </a:cubicBezTo>
                  <a:cubicBezTo>
                    <a:pt x="232255" y="201244"/>
                    <a:pt x="235395" y="195868"/>
                    <a:pt x="235395" y="189100"/>
                  </a:cubicBezTo>
                  <a:cubicBezTo>
                    <a:pt x="235395" y="181400"/>
                    <a:pt x="231847" y="175293"/>
                    <a:pt x="224749" y="170779"/>
                  </a:cubicBezTo>
                  <a:cubicBezTo>
                    <a:pt x="218589" y="166663"/>
                    <a:pt x="211023" y="164604"/>
                    <a:pt x="202051" y="164604"/>
                  </a:cubicBezTo>
                  <a:cubicBezTo>
                    <a:pt x="196826" y="164604"/>
                    <a:pt x="192942" y="164871"/>
                    <a:pt x="190398" y="165404"/>
                  </a:cubicBezTo>
                  <a:lnTo>
                    <a:pt x="190398" y="135806"/>
                  </a:lnTo>
                  <a:cubicBezTo>
                    <a:pt x="214930" y="135806"/>
                    <a:pt x="227196" y="128478"/>
                    <a:pt x="227196" y="113823"/>
                  </a:cubicBezTo>
                  <a:cubicBezTo>
                    <a:pt x="227196" y="108013"/>
                    <a:pt x="224119" y="103326"/>
                    <a:pt x="217965" y="99761"/>
                  </a:cubicBezTo>
                  <a:cubicBezTo>
                    <a:pt x="212616" y="96591"/>
                    <a:pt x="206195" y="94940"/>
                    <a:pt x="198704" y="94809"/>
                  </a:cubicBezTo>
                  <a:cubicBezTo>
                    <a:pt x="187600" y="94675"/>
                    <a:pt x="176966" y="97675"/>
                    <a:pt x="166800" y="103808"/>
                  </a:cubicBezTo>
                  <a:lnTo>
                    <a:pt x="166800" y="63451"/>
                  </a:lnTo>
                  <a:cubicBezTo>
                    <a:pt x="179332" y="58224"/>
                    <a:pt x="192931" y="55611"/>
                    <a:pt x="207597" y="55611"/>
                  </a:cubicBezTo>
                  <a:close/>
                  <a:moveTo>
                    <a:pt x="55197" y="55611"/>
                  </a:moveTo>
                  <a:cubicBezTo>
                    <a:pt x="71729" y="55611"/>
                    <a:pt x="85795" y="59477"/>
                    <a:pt x="97395" y="67210"/>
                  </a:cubicBezTo>
                  <a:cubicBezTo>
                    <a:pt x="111660" y="76410"/>
                    <a:pt x="118793" y="89609"/>
                    <a:pt x="118793" y="106808"/>
                  </a:cubicBezTo>
                  <a:cubicBezTo>
                    <a:pt x="118793" y="123873"/>
                    <a:pt x="111927" y="135939"/>
                    <a:pt x="98194" y="143006"/>
                  </a:cubicBezTo>
                  <a:cubicBezTo>
                    <a:pt x="106994" y="146872"/>
                    <a:pt x="114060" y="153005"/>
                    <a:pt x="119393" y="161405"/>
                  </a:cubicBezTo>
                  <a:cubicBezTo>
                    <a:pt x="124726" y="169804"/>
                    <a:pt x="127393" y="178937"/>
                    <a:pt x="127393" y="188803"/>
                  </a:cubicBezTo>
                  <a:cubicBezTo>
                    <a:pt x="127393" y="207468"/>
                    <a:pt x="119860" y="222734"/>
                    <a:pt x="104794" y="234600"/>
                  </a:cubicBezTo>
                  <a:cubicBezTo>
                    <a:pt x="90262" y="246066"/>
                    <a:pt x="72263" y="251799"/>
                    <a:pt x="50797" y="251799"/>
                  </a:cubicBezTo>
                  <a:cubicBezTo>
                    <a:pt x="31865" y="251799"/>
                    <a:pt x="14933" y="247846"/>
                    <a:pt x="0" y="239940"/>
                  </a:cubicBezTo>
                  <a:lnTo>
                    <a:pt x="12228" y="201802"/>
                  </a:lnTo>
                  <a:cubicBezTo>
                    <a:pt x="30404" y="207802"/>
                    <a:pt x="43836" y="210801"/>
                    <a:pt x="52525" y="210801"/>
                  </a:cubicBezTo>
                  <a:cubicBezTo>
                    <a:pt x="60944" y="210801"/>
                    <a:pt x="67960" y="208943"/>
                    <a:pt x="73574" y="205227"/>
                  </a:cubicBezTo>
                  <a:cubicBezTo>
                    <a:pt x="79855" y="201244"/>
                    <a:pt x="82995" y="195868"/>
                    <a:pt x="82995" y="189100"/>
                  </a:cubicBezTo>
                  <a:cubicBezTo>
                    <a:pt x="82995" y="181400"/>
                    <a:pt x="79447" y="175293"/>
                    <a:pt x="72349" y="170779"/>
                  </a:cubicBezTo>
                  <a:cubicBezTo>
                    <a:pt x="66189" y="166663"/>
                    <a:pt x="58623" y="164604"/>
                    <a:pt x="49651" y="164604"/>
                  </a:cubicBezTo>
                  <a:cubicBezTo>
                    <a:pt x="44426" y="164604"/>
                    <a:pt x="40542" y="164871"/>
                    <a:pt x="37998" y="165404"/>
                  </a:cubicBezTo>
                  <a:lnTo>
                    <a:pt x="37998" y="135806"/>
                  </a:lnTo>
                  <a:cubicBezTo>
                    <a:pt x="62530" y="135806"/>
                    <a:pt x="74796" y="128478"/>
                    <a:pt x="74796" y="113823"/>
                  </a:cubicBezTo>
                  <a:cubicBezTo>
                    <a:pt x="74796" y="108013"/>
                    <a:pt x="71719" y="103326"/>
                    <a:pt x="65565" y="99761"/>
                  </a:cubicBezTo>
                  <a:cubicBezTo>
                    <a:pt x="60216" y="96591"/>
                    <a:pt x="53795" y="94940"/>
                    <a:pt x="46304" y="94809"/>
                  </a:cubicBezTo>
                  <a:cubicBezTo>
                    <a:pt x="35200" y="94675"/>
                    <a:pt x="24566" y="97675"/>
                    <a:pt x="14400" y="103808"/>
                  </a:cubicBezTo>
                  <a:lnTo>
                    <a:pt x="14400" y="63451"/>
                  </a:lnTo>
                  <a:cubicBezTo>
                    <a:pt x="26932" y="58224"/>
                    <a:pt x="40531" y="55611"/>
                    <a:pt x="55197" y="55611"/>
                  </a:cubicBezTo>
                  <a:close/>
                  <a:moveTo>
                    <a:pt x="711897" y="53132"/>
                  </a:moveTo>
                  <a:cubicBezTo>
                    <a:pt x="720944" y="53132"/>
                    <a:pt x="728296" y="56698"/>
                    <a:pt x="733951" y="63829"/>
                  </a:cubicBezTo>
                  <a:cubicBezTo>
                    <a:pt x="739346" y="70526"/>
                    <a:pt x="742044" y="78832"/>
                    <a:pt x="742044" y="88746"/>
                  </a:cubicBezTo>
                  <a:cubicBezTo>
                    <a:pt x="742044" y="99445"/>
                    <a:pt x="739325" y="108252"/>
                    <a:pt x="733887" y="115166"/>
                  </a:cubicBezTo>
                  <a:cubicBezTo>
                    <a:pt x="728450" y="122080"/>
                    <a:pt x="721119" y="125537"/>
                    <a:pt x="711897" y="125537"/>
                  </a:cubicBezTo>
                  <a:cubicBezTo>
                    <a:pt x="702674" y="125537"/>
                    <a:pt x="695322" y="122080"/>
                    <a:pt x="689841" y="115166"/>
                  </a:cubicBezTo>
                  <a:cubicBezTo>
                    <a:pt x="684360" y="108252"/>
                    <a:pt x="681619" y="99445"/>
                    <a:pt x="681619" y="88746"/>
                  </a:cubicBezTo>
                  <a:cubicBezTo>
                    <a:pt x="681619" y="78832"/>
                    <a:pt x="684317" y="70526"/>
                    <a:pt x="689712" y="63829"/>
                  </a:cubicBezTo>
                  <a:cubicBezTo>
                    <a:pt x="695454" y="56698"/>
                    <a:pt x="702849" y="53132"/>
                    <a:pt x="711897" y="53132"/>
                  </a:cubicBezTo>
                  <a:close/>
                  <a:moveTo>
                    <a:pt x="628162" y="16669"/>
                  </a:moveTo>
                  <a:cubicBezTo>
                    <a:pt x="624710" y="16669"/>
                    <a:pt x="621948" y="18508"/>
                    <a:pt x="619876" y="22185"/>
                  </a:cubicBezTo>
                  <a:cubicBezTo>
                    <a:pt x="617804" y="25863"/>
                    <a:pt x="616767" y="30384"/>
                    <a:pt x="616767" y="35749"/>
                  </a:cubicBezTo>
                  <a:cubicBezTo>
                    <a:pt x="616767" y="41545"/>
                    <a:pt x="617760" y="46261"/>
                    <a:pt x="619746" y="49897"/>
                  </a:cubicBezTo>
                  <a:cubicBezTo>
                    <a:pt x="621818" y="53790"/>
                    <a:pt x="624623" y="55737"/>
                    <a:pt x="628162" y="55737"/>
                  </a:cubicBezTo>
                  <a:cubicBezTo>
                    <a:pt x="631614" y="55737"/>
                    <a:pt x="634420" y="53790"/>
                    <a:pt x="636578" y="49897"/>
                  </a:cubicBezTo>
                  <a:cubicBezTo>
                    <a:pt x="638564" y="46261"/>
                    <a:pt x="639557" y="41545"/>
                    <a:pt x="639557" y="35749"/>
                  </a:cubicBezTo>
                  <a:cubicBezTo>
                    <a:pt x="639557" y="30384"/>
                    <a:pt x="638521" y="25863"/>
                    <a:pt x="636449" y="22185"/>
                  </a:cubicBezTo>
                  <a:cubicBezTo>
                    <a:pt x="634377" y="18508"/>
                    <a:pt x="631614" y="16669"/>
                    <a:pt x="628162" y="16669"/>
                  </a:cubicBezTo>
                  <a:close/>
                  <a:moveTo>
                    <a:pt x="696595" y="1824"/>
                  </a:moveTo>
                  <a:lnTo>
                    <a:pt x="710790" y="1824"/>
                  </a:lnTo>
                  <a:lnTo>
                    <a:pt x="643073" y="123974"/>
                  </a:lnTo>
                  <a:lnTo>
                    <a:pt x="628618" y="123974"/>
                  </a:lnTo>
                  <a:close/>
                  <a:moveTo>
                    <a:pt x="628162" y="0"/>
                  </a:moveTo>
                  <a:cubicBezTo>
                    <a:pt x="637210" y="0"/>
                    <a:pt x="644562" y="3523"/>
                    <a:pt x="650217" y="10567"/>
                  </a:cubicBezTo>
                  <a:cubicBezTo>
                    <a:pt x="655612" y="17351"/>
                    <a:pt x="658309" y="25657"/>
                    <a:pt x="658309" y="35485"/>
                  </a:cubicBezTo>
                  <a:cubicBezTo>
                    <a:pt x="658309" y="46270"/>
                    <a:pt x="655612" y="55055"/>
                    <a:pt x="650217" y="61839"/>
                  </a:cubicBezTo>
                  <a:cubicBezTo>
                    <a:pt x="644650" y="68883"/>
                    <a:pt x="637298" y="72405"/>
                    <a:pt x="628162" y="72405"/>
                  </a:cubicBezTo>
                  <a:cubicBezTo>
                    <a:pt x="618939" y="72405"/>
                    <a:pt x="611544" y="68883"/>
                    <a:pt x="605977" y="61839"/>
                  </a:cubicBezTo>
                  <a:cubicBezTo>
                    <a:pt x="600582" y="55055"/>
                    <a:pt x="597885" y="46270"/>
                    <a:pt x="597885" y="35485"/>
                  </a:cubicBezTo>
                  <a:cubicBezTo>
                    <a:pt x="597885" y="25657"/>
                    <a:pt x="600582" y="17351"/>
                    <a:pt x="605977" y="10567"/>
                  </a:cubicBezTo>
                  <a:cubicBezTo>
                    <a:pt x="611719" y="3523"/>
                    <a:pt x="619114" y="0"/>
                    <a:pt x="62816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grpSp>
        <p:nvGrpSpPr>
          <p:cNvPr id="4100" name="Group 4099">
            <a:extLst>
              <a:ext uri="{FF2B5EF4-FFF2-40B4-BE49-F238E27FC236}">
                <a16:creationId xmlns:a16="http://schemas.microsoft.com/office/drawing/2014/main" id="{EA17F6AF-1551-4E88-B3CF-0051A7CCC56D}"/>
              </a:ext>
            </a:extLst>
          </p:cNvPr>
          <p:cNvGrpSpPr/>
          <p:nvPr/>
        </p:nvGrpSpPr>
        <p:grpSpPr>
          <a:xfrm>
            <a:off x="5598458" y="4205056"/>
            <a:ext cx="1266438" cy="1120094"/>
            <a:chOff x="12674213" y="3990111"/>
            <a:chExt cx="1301264" cy="1150896"/>
          </a:xfrm>
        </p:grpSpPr>
        <p:pic>
          <p:nvPicPr>
            <p:cNvPr id="53" name="Picture 52">
              <a:extLst>
                <a:ext uri="{FF2B5EF4-FFF2-40B4-BE49-F238E27FC236}">
                  <a16:creationId xmlns:a16="http://schemas.microsoft.com/office/drawing/2014/main" id="{E5C63272-7970-45D9-B6DA-1BACE18C6D01}"/>
                </a:ext>
              </a:extLst>
            </p:cNvPr>
            <p:cNvPicPr>
              <a:picLocks noChangeAspect="1"/>
            </p:cNvPicPr>
            <p:nvPr/>
          </p:nvPicPr>
          <p:blipFill>
            <a:blip r:embed="rId5">
              <a:clrChange>
                <a:clrFrom>
                  <a:srgbClr val="000000">
                    <a:alpha val="1176"/>
                  </a:srgbClr>
                </a:clrFrom>
                <a:clrTo>
                  <a:srgbClr val="000000">
                    <a:alpha val="0"/>
                  </a:srgbClr>
                </a:clrTo>
              </a:clrChange>
            </a:blip>
            <a:stretch>
              <a:fillRect/>
            </a:stretch>
          </p:blipFill>
          <p:spPr>
            <a:xfrm>
              <a:off x="12674213" y="3990111"/>
              <a:ext cx="1301264" cy="1150896"/>
            </a:xfrm>
            <a:prstGeom prst="rect">
              <a:avLst/>
            </a:prstGeom>
          </p:spPr>
        </p:pic>
        <p:sp>
          <p:nvSpPr>
            <p:cNvPr id="63" name="Rectangle 62">
              <a:extLst>
                <a:ext uri="{FF2B5EF4-FFF2-40B4-BE49-F238E27FC236}">
                  <a16:creationId xmlns:a16="http://schemas.microsoft.com/office/drawing/2014/main" id="{85B6C0F8-14B4-4530-AB2E-46571CCB6878}"/>
                </a:ext>
              </a:extLst>
            </p:cNvPr>
            <p:cNvSpPr/>
            <p:nvPr/>
          </p:nvSpPr>
          <p:spPr>
            <a:xfrm>
              <a:off x="13089731" y="4443413"/>
              <a:ext cx="547688" cy="298825"/>
            </a:xfrm>
            <a:prstGeom prst="rect">
              <a:avLst/>
            </a:prstGeom>
            <a:solidFill>
              <a:srgbClr val="9661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1" name="Freeform: Shape 60">
              <a:extLst>
                <a:ext uri="{FF2B5EF4-FFF2-40B4-BE49-F238E27FC236}">
                  <a16:creationId xmlns:a16="http://schemas.microsoft.com/office/drawing/2014/main" id="{111E6146-9174-4320-835F-082FE12345AB}"/>
                </a:ext>
              </a:extLst>
            </p:cNvPr>
            <p:cNvSpPr/>
            <p:nvPr/>
          </p:nvSpPr>
          <p:spPr>
            <a:xfrm>
              <a:off x="12914963" y="4373015"/>
              <a:ext cx="782243" cy="298825"/>
            </a:xfrm>
            <a:custGeom>
              <a:avLst/>
              <a:gdLst/>
              <a:ahLst/>
              <a:cxnLst/>
              <a:rect l="l" t="t" r="r" b="b"/>
              <a:pathLst>
                <a:path w="987711" h="377316">
                  <a:moveTo>
                    <a:pt x="101649" y="240394"/>
                  </a:moveTo>
                  <a:cubicBezTo>
                    <a:pt x="91886" y="240394"/>
                    <a:pt x="83417" y="243931"/>
                    <a:pt x="76244" y="251005"/>
                  </a:cubicBezTo>
                  <a:cubicBezTo>
                    <a:pt x="69071" y="258079"/>
                    <a:pt x="65484" y="266598"/>
                    <a:pt x="65484" y="276560"/>
                  </a:cubicBezTo>
                  <a:cubicBezTo>
                    <a:pt x="65484" y="286323"/>
                    <a:pt x="69071" y="294742"/>
                    <a:pt x="76244" y="301816"/>
                  </a:cubicBezTo>
                  <a:cubicBezTo>
                    <a:pt x="83417" y="308890"/>
                    <a:pt x="91886" y="312427"/>
                    <a:pt x="101649" y="312427"/>
                  </a:cubicBezTo>
                  <a:cubicBezTo>
                    <a:pt x="111413" y="312427"/>
                    <a:pt x="119882" y="308890"/>
                    <a:pt x="127055" y="301816"/>
                  </a:cubicBezTo>
                  <a:cubicBezTo>
                    <a:pt x="134228" y="294742"/>
                    <a:pt x="137815" y="286323"/>
                    <a:pt x="137815" y="276560"/>
                  </a:cubicBezTo>
                  <a:cubicBezTo>
                    <a:pt x="137815" y="266598"/>
                    <a:pt x="134228" y="258079"/>
                    <a:pt x="127055" y="251005"/>
                  </a:cubicBezTo>
                  <a:cubicBezTo>
                    <a:pt x="119882" y="243931"/>
                    <a:pt x="111413" y="240394"/>
                    <a:pt x="101649" y="240394"/>
                  </a:cubicBezTo>
                  <a:close/>
                  <a:moveTo>
                    <a:pt x="615404" y="148419"/>
                  </a:moveTo>
                  <a:cubicBezTo>
                    <a:pt x="604245" y="148419"/>
                    <a:pt x="595278" y="156386"/>
                    <a:pt x="588503" y="172320"/>
                  </a:cubicBezTo>
                  <a:cubicBezTo>
                    <a:pt x="582327" y="187255"/>
                    <a:pt x="579239" y="206074"/>
                    <a:pt x="579239" y="228777"/>
                  </a:cubicBezTo>
                  <a:cubicBezTo>
                    <a:pt x="579239" y="284941"/>
                    <a:pt x="591294" y="313023"/>
                    <a:pt x="615404" y="313023"/>
                  </a:cubicBezTo>
                  <a:cubicBezTo>
                    <a:pt x="639514" y="313023"/>
                    <a:pt x="651569" y="284941"/>
                    <a:pt x="651569" y="228777"/>
                  </a:cubicBezTo>
                  <a:cubicBezTo>
                    <a:pt x="651569" y="206074"/>
                    <a:pt x="648481" y="187255"/>
                    <a:pt x="642305" y="172320"/>
                  </a:cubicBezTo>
                  <a:cubicBezTo>
                    <a:pt x="635530" y="156386"/>
                    <a:pt x="626563" y="148419"/>
                    <a:pt x="615404" y="148419"/>
                  </a:cubicBezTo>
                  <a:close/>
                  <a:moveTo>
                    <a:pt x="358229" y="148419"/>
                  </a:moveTo>
                  <a:cubicBezTo>
                    <a:pt x="347070" y="148419"/>
                    <a:pt x="338103" y="156386"/>
                    <a:pt x="331328" y="172320"/>
                  </a:cubicBezTo>
                  <a:cubicBezTo>
                    <a:pt x="325152" y="187255"/>
                    <a:pt x="322064" y="206074"/>
                    <a:pt x="322064" y="228777"/>
                  </a:cubicBezTo>
                  <a:cubicBezTo>
                    <a:pt x="322064" y="284941"/>
                    <a:pt x="334119" y="313023"/>
                    <a:pt x="358229" y="313023"/>
                  </a:cubicBezTo>
                  <a:cubicBezTo>
                    <a:pt x="382339" y="313023"/>
                    <a:pt x="394394" y="284941"/>
                    <a:pt x="394394" y="228777"/>
                  </a:cubicBezTo>
                  <a:cubicBezTo>
                    <a:pt x="394394" y="206074"/>
                    <a:pt x="391306" y="187255"/>
                    <a:pt x="385130" y="172320"/>
                  </a:cubicBezTo>
                  <a:cubicBezTo>
                    <a:pt x="378355" y="156386"/>
                    <a:pt x="369388" y="148419"/>
                    <a:pt x="358229" y="148419"/>
                  </a:cubicBezTo>
                  <a:close/>
                  <a:moveTo>
                    <a:pt x="941414" y="107193"/>
                  </a:moveTo>
                  <a:cubicBezTo>
                    <a:pt x="936112" y="107193"/>
                    <a:pt x="931871" y="110017"/>
                    <a:pt x="928689" y="115665"/>
                  </a:cubicBezTo>
                  <a:cubicBezTo>
                    <a:pt x="925506" y="121312"/>
                    <a:pt x="923915" y="128322"/>
                    <a:pt x="923915" y="136695"/>
                  </a:cubicBezTo>
                  <a:cubicBezTo>
                    <a:pt x="923915" y="145463"/>
                    <a:pt x="925473" y="152737"/>
                    <a:pt x="928589" y="158518"/>
                  </a:cubicBezTo>
                  <a:cubicBezTo>
                    <a:pt x="931704" y="164299"/>
                    <a:pt x="935979" y="167190"/>
                    <a:pt x="941414" y="167190"/>
                  </a:cubicBezTo>
                  <a:cubicBezTo>
                    <a:pt x="946716" y="167190"/>
                    <a:pt x="950958" y="164299"/>
                    <a:pt x="954140" y="158518"/>
                  </a:cubicBezTo>
                  <a:cubicBezTo>
                    <a:pt x="957322" y="152737"/>
                    <a:pt x="958913" y="145463"/>
                    <a:pt x="958913" y="136695"/>
                  </a:cubicBezTo>
                  <a:cubicBezTo>
                    <a:pt x="958913" y="128322"/>
                    <a:pt x="957322" y="121312"/>
                    <a:pt x="954140" y="115665"/>
                  </a:cubicBezTo>
                  <a:cubicBezTo>
                    <a:pt x="950958" y="110017"/>
                    <a:pt x="946716" y="107193"/>
                    <a:pt x="941414" y="107193"/>
                  </a:cubicBezTo>
                  <a:close/>
                  <a:moveTo>
                    <a:pt x="107947" y="93352"/>
                  </a:moveTo>
                  <a:lnTo>
                    <a:pt x="185272" y="93352"/>
                  </a:lnTo>
                  <a:lnTo>
                    <a:pt x="113895" y="180863"/>
                  </a:lnTo>
                  <a:cubicBezTo>
                    <a:pt x="138675" y="184044"/>
                    <a:pt x="158895" y="192391"/>
                    <a:pt x="174556" y="205904"/>
                  </a:cubicBezTo>
                  <a:cubicBezTo>
                    <a:pt x="193321" y="222200"/>
                    <a:pt x="202704" y="243962"/>
                    <a:pt x="202704" y="271188"/>
                  </a:cubicBezTo>
                  <a:cubicBezTo>
                    <a:pt x="202704" y="303980"/>
                    <a:pt x="192729" y="330214"/>
                    <a:pt x="172780" y="349890"/>
                  </a:cubicBezTo>
                  <a:cubicBezTo>
                    <a:pt x="153733" y="368174"/>
                    <a:pt x="129627" y="377316"/>
                    <a:pt x="100463" y="377316"/>
                  </a:cubicBezTo>
                  <a:cubicBezTo>
                    <a:pt x="71891" y="377316"/>
                    <a:pt x="48181" y="367990"/>
                    <a:pt x="29333" y="349337"/>
                  </a:cubicBezTo>
                  <a:cubicBezTo>
                    <a:pt x="9777" y="329890"/>
                    <a:pt x="0" y="304093"/>
                    <a:pt x="0" y="271946"/>
                  </a:cubicBezTo>
                  <a:cubicBezTo>
                    <a:pt x="0" y="253888"/>
                    <a:pt x="4063" y="236525"/>
                    <a:pt x="12190" y="219856"/>
                  </a:cubicBezTo>
                  <a:cubicBezTo>
                    <a:pt x="19327" y="205370"/>
                    <a:pt x="31917" y="187015"/>
                    <a:pt x="49959" y="164790"/>
                  </a:cubicBezTo>
                  <a:close/>
                  <a:moveTo>
                    <a:pt x="615404" y="85316"/>
                  </a:moveTo>
                  <a:cubicBezTo>
                    <a:pt x="646909" y="85316"/>
                    <a:pt x="672073" y="99702"/>
                    <a:pt x="690897" y="128476"/>
                  </a:cubicBezTo>
                  <a:cubicBezTo>
                    <a:pt x="708335" y="155066"/>
                    <a:pt x="717054" y="188305"/>
                    <a:pt x="717054" y="228191"/>
                  </a:cubicBezTo>
                  <a:cubicBezTo>
                    <a:pt x="717054" y="272045"/>
                    <a:pt x="708335" y="307466"/>
                    <a:pt x="690897" y="334454"/>
                  </a:cubicBezTo>
                  <a:cubicBezTo>
                    <a:pt x="672470" y="363029"/>
                    <a:pt x="647306" y="377316"/>
                    <a:pt x="615404" y="377316"/>
                  </a:cubicBezTo>
                  <a:cubicBezTo>
                    <a:pt x="583502" y="377316"/>
                    <a:pt x="558338" y="363029"/>
                    <a:pt x="539911" y="334454"/>
                  </a:cubicBezTo>
                  <a:cubicBezTo>
                    <a:pt x="522473" y="307466"/>
                    <a:pt x="513754" y="272045"/>
                    <a:pt x="513754" y="228191"/>
                  </a:cubicBezTo>
                  <a:cubicBezTo>
                    <a:pt x="513754" y="188305"/>
                    <a:pt x="522473" y="155066"/>
                    <a:pt x="539911" y="128476"/>
                  </a:cubicBezTo>
                  <a:cubicBezTo>
                    <a:pt x="558735" y="99702"/>
                    <a:pt x="583899" y="85316"/>
                    <a:pt x="615404" y="85316"/>
                  </a:cubicBezTo>
                  <a:close/>
                  <a:moveTo>
                    <a:pt x="358229" y="85316"/>
                  </a:moveTo>
                  <a:cubicBezTo>
                    <a:pt x="389734" y="85316"/>
                    <a:pt x="414898" y="99702"/>
                    <a:pt x="433722" y="128476"/>
                  </a:cubicBezTo>
                  <a:cubicBezTo>
                    <a:pt x="451160" y="155066"/>
                    <a:pt x="459879" y="188305"/>
                    <a:pt x="459879" y="228191"/>
                  </a:cubicBezTo>
                  <a:cubicBezTo>
                    <a:pt x="459879" y="272045"/>
                    <a:pt x="451160" y="307466"/>
                    <a:pt x="433722" y="334454"/>
                  </a:cubicBezTo>
                  <a:cubicBezTo>
                    <a:pt x="415295" y="363029"/>
                    <a:pt x="390131" y="377316"/>
                    <a:pt x="358229" y="377316"/>
                  </a:cubicBezTo>
                  <a:cubicBezTo>
                    <a:pt x="326327" y="377316"/>
                    <a:pt x="301163" y="363029"/>
                    <a:pt x="282736" y="334454"/>
                  </a:cubicBezTo>
                  <a:cubicBezTo>
                    <a:pt x="265298" y="307466"/>
                    <a:pt x="256579" y="272045"/>
                    <a:pt x="256579" y="228191"/>
                  </a:cubicBezTo>
                  <a:cubicBezTo>
                    <a:pt x="256579" y="188305"/>
                    <a:pt x="265298" y="155066"/>
                    <a:pt x="282736" y="128476"/>
                  </a:cubicBezTo>
                  <a:cubicBezTo>
                    <a:pt x="301560" y="99702"/>
                    <a:pt x="326724" y="85316"/>
                    <a:pt x="358229" y="85316"/>
                  </a:cubicBezTo>
                  <a:close/>
                  <a:moveTo>
                    <a:pt x="941414" y="81595"/>
                  </a:moveTo>
                  <a:cubicBezTo>
                    <a:pt x="955309" y="81595"/>
                    <a:pt x="966599" y="87071"/>
                    <a:pt x="975284" y="98022"/>
                  </a:cubicBezTo>
                  <a:cubicBezTo>
                    <a:pt x="983569" y="108307"/>
                    <a:pt x="987711" y="121062"/>
                    <a:pt x="987711" y="136288"/>
                  </a:cubicBezTo>
                  <a:cubicBezTo>
                    <a:pt x="987711" y="152719"/>
                    <a:pt x="983536" y="166243"/>
                    <a:pt x="975186" y="176861"/>
                  </a:cubicBezTo>
                  <a:cubicBezTo>
                    <a:pt x="966835" y="187479"/>
                    <a:pt x="955578" y="192788"/>
                    <a:pt x="941414" y="192788"/>
                  </a:cubicBezTo>
                  <a:cubicBezTo>
                    <a:pt x="927251" y="192788"/>
                    <a:pt x="915960" y="187479"/>
                    <a:pt x="907543" y="176861"/>
                  </a:cubicBezTo>
                  <a:cubicBezTo>
                    <a:pt x="899126" y="166243"/>
                    <a:pt x="894917" y="152719"/>
                    <a:pt x="894917" y="136288"/>
                  </a:cubicBezTo>
                  <a:cubicBezTo>
                    <a:pt x="894917" y="121062"/>
                    <a:pt x="899060" y="108307"/>
                    <a:pt x="907344" y="98022"/>
                  </a:cubicBezTo>
                  <a:cubicBezTo>
                    <a:pt x="916163" y="87071"/>
                    <a:pt x="927519" y="81595"/>
                    <a:pt x="941414" y="81595"/>
                  </a:cubicBezTo>
                  <a:close/>
                  <a:moveTo>
                    <a:pt x="812822" y="25598"/>
                  </a:moveTo>
                  <a:cubicBezTo>
                    <a:pt x="807520" y="25598"/>
                    <a:pt x="803278" y="28422"/>
                    <a:pt x="800096" y="34070"/>
                  </a:cubicBezTo>
                  <a:cubicBezTo>
                    <a:pt x="796914" y="39717"/>
                    <a:pt x="795323" y="46661"/>
                    <a:pt x="795323" y="54900"/>
                  </a:cubicBezTo>
                  <a:cubicBezTo>
                    <a:pt x="795323" y="63801"/>
                    <a:pt x="796848" y="71043"/>
                    <a:pt x="799898" y="76626"/>
                  </a:cubicBezTo>
                  <a:cubicBezTo>
                    <a:pt x="803079" y="82605"/>
                    <a:pt x="807387" y="85595"/>
                    <a:pt x="812822" y="85595"/>
                  </a:cubicBezTo>
                  <a:cubicBezTo>
                    <a:pt x="818124" y="85595"/>
                    <a:pt x="822432" y="82605"/>
                    <a:pt x="825746" y="76626"/>
                  </a:cubicBezTo>
                  <a:cubicBezTo>
                    <a:pt x="828796" y="71043"/>
                    <a:pt x="830321" y="63801"/>
                    <a:pt x="830321" y="54900"/>
                  </a:cubicBezTo>
                  <a:cubicBezTo>
                    <a:pt x="830321" y="46661"/>
                    <a:pt x="828730" y="39717"/>
                    <a:pt x="825548" y="34070"/>
                  </a:cubicBezTo>
                  <a:cubicBezTo>
                    <a:pt x="822366" y="28422"/>
                    <a:pt x="818124" y="25598"/>
                    <a:pt x="812822" y="25598"/>
                  </a:cubicBezTo>
                  <a:close/>
                  <a:moveTo>
                    <a:pt x="917916" y="2800"/>
                  </a:moveTo>
                  <a:lnTo>
                    <a:pt x="939714" y="2800"/>
                  </a:lnTo>
                  <a:lnTo>
                    <a:pt x="835721" y="190388"/>
                  </a:lnTo>
                  <a:lnTo>
                    <a:pt x="813522" y="190388"/>
                  </a:lnTo>
                  <a:close/>
                  <a:moveTo>
                    <a:pt x="812822" y="0"/>
                  </a:moveTo>
                  <a:cubicBezTo>
                    <a:pt x="826717" y="0"/>
                    <a:pt x="838007" y="5409"/>
                    <a:pt x="846692" y="16227"/>
                  </a:cubicBezTo>
                  <a:cubicBezTo>
                    <a:pt x="854977" y="26645"/>
                    <a:pt x="859119" y="39401"/>
                    <a:pt x="859119" y="54493"/>
                  </a:cubicBezTo>
                  <a:cubicBezTo>
                    <a:pt x="859119" y="71057"/>
                    <a:pt x="854977" y="84548"/>
                    <a:pt x="846692" y="94966"/>
                  </a:cubicBezTo>
                  <a:cubicBezTo>
                    <a:pt x="838142" y="105784"/>
                    <a:pt x="826853" y="111193"/>
                    <a:pt x="812822" y="111193"/>
                  </a:cubicBezTo>
                  <a:cubicBezTo>
                    <a:pt x="798658" y="111193"/>
                    <a:pt x="787302" y="105784"/>
                    <a:pt x="778752" y="94966"/>
                  </a:cubicBezTo>
                  <a:cubicBezTo>
                    <a:pt x="770467" y="84548"/>
                    <a:pt x="766325" y="71057"/>
                    <a:pt x="766325" y="54493"/>
                  </a:cubicBezTo>
                  <a:cubicBezTo>
                    <a:pt x="766325" y="39401"/>
                    <a:pt x="770467" y="26645"/>
                    <a:pt x="778752" y="16227"/>
                  </a:cubicBezTo>
                  <a:cubicBezTo>
                    <a:pt x="787571" y="5409"/>
                    <a:pt x="798927" y="0"/>
                    <a:pt x="81282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grpSp>
      <p:pic>
        <p:nvPicPr>
          <p:cNvPr id="43" name="Picture 1" descr="page2image56580608">
            <a:extLst>
              <a:ext uri="{FF2B5EF4-FFF2-40B4-BE49-F238E27FC236}">
                <a16:creationId xmlns:a16="http://schemas.microsoft.com/office/drawing/2014/main" id="{5018E5D7-8AB6-4667-B1E0-669F60705DF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20780681">
            <a:off x="7542489" y="577887"/>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745"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8170636" cy="5178587"/>
          </a:xfrm>
        </p:spPr>
        <p:txBody>
          <a:bodyPr>
            <a:normAutofit/>
          </a:bodyPr>
          <a:lstStyle/>
          <a:p>
            <a:pPr marL="0" inden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combines the capabilities of customer relationship management (CRM), lead-generation, content management, and in-video ecommerce capabilities in an intuitive, powerful tool for both inexperienced as well as highly skilled sales professionals.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12</a:t>
            </a:fld>
            <a:endParaRPr lang="en-US" dirty="0"/>
          </a:p>
        </p:txBody>
      </p:sp>
      <p:sp>
        <p:nvSpPr>
          <p:cNvPr id="28" name="TextBox 27">
            <a:extLst>
              <a:ext uri="{FF2B5EF4-FFF2-40B4-BE49-F238E27FC236}">
                <a16:creationId xmlns:a16="http://schemas.microsoft.com/office/drawing/2014/main" id="{116CF230-C70C-4CA7-AAAB-F7C9D44A5867}"/>
              </a:ext>
            </a:extLst>
          </p:cNvPr>
          <p:cNvSpPr txBox="1"/>
          <p:nvPr/>
        </p:nvSpPr>
        <p:spPr>
          <a:xfrm>
            <a:off x="155405" y="3158449"/>
            <a:ext cx="1777734" cy="830997"/>
          </a:xfrm>
          <a:prstGeom prst="rect">
            <a:avLst/>
          </a:prstGeom>
          <a:noFill/>
        </p:spPr>
        <p:txBody>
          <a:bodyPr wrap="square">
            <a:spAutoFit/>
          </a:bodyPr>
          <a:lstStyle/>
          <a:p>
            <a:r>
              <a:rPr lang="en-US" sz="1200" dirty="0">
                <a:latin typeface="Helvetica Neue" panose="02000503000000020004"/>
              </a:rPr>
              <a:t>quickly and easily create, distribute, and post videos with on-screen clickable icons </a:t>
            </a:r>
          </a:p>
        </p:txBody>
      </p:sp>
      <p:sp>
        <p:nvSpPr>
          <p:cNvPr id="30" name="TextBox 29">
            <a:extLst>
              <a:ext uri="{FF2B5EF4-FFF2-40B4-BE49-F238E27FC236}">
                <a16:creationId xmlns:a16="http://schemas.microsoft.com/office/drawing/2014/main" id="{31C30CFE-2ADA-4095-AD79-1F16DEAB6258}"/>
              </a:ext>
            </a:extLst>
          </p:cNvPr>
          <p:cNvSpPr txBox="1"/>
          <p:nvPr/>
        </p:nvSpPr>
        <p:spPr>
          <a:xfrm>
            <a:off x="2138332" y="3106677"/>
            <a:ext cx="3758354" cy="1200329"/>
          </a:xfrm>
          <a:prstGeom prst="rect">
            <a:avLst/>
          </a:prstGeom>
          <a:noFill/>
        </p:spPr>
        <p:txBody>
          <a:bodyPr wrap="square">
            <a:spAutoFit/>
          </a:bodyPr>
          <a:lstStyle/>
          <a:p>
            <a:r>
              <a:rPr lang="en-US" sz="1200" b="1" dirty="0">
                <a:latin typeface="Helvetica Neue" panose="02000503000000020004"/>
              </a:rPr>
              <a:t>prospects or customers </a:t>
            </a:r>
            <a:r>
              <a:rPr lang="en-US" sz="1200" dirty="0">
                <a:latin typeface="Helvetica Neue" panose="02000503000000020004"/>
              </a:rPr>
              <a:t>can click on a product they see featured in a video and impulse buy it while the video is playing, or click on a calendar icon in the video to make an appointment with a salesperson, among many novel features designed to eliminate friction from the sales process</a:t>
            </a:r>
          </a:p>
        </p:txBody>
      </p:sp>
      <p:sp>
        <p:nvSpPr>
          <p:cNvPr id="21" name="TextBox 20">
            <a:extLst>
              <a:ext uri="{FF2B5EF4-FFF2-40B4-BE49-F238E27FC236}">
                <a16:creationId xmlns:a16="http://schemas.microsoft.com/office/drawing/2014/main" id="{48BE8F1E-206A-46A2-8CF7-32329E19FCBE}"/>
              </a:ext>
            </a:extLst>
          </p:cNvPr>
          <p:cNvSpPr txBox="1"/>
          <p:nvPr/>
        </p:nvSpPr>
        <p:spPr>
          <a:xfrm>
            <a:off x="6090934" y="3100770"/>
            <a:ext cx="3167661" cy="1015663"/>
          </a:xfrm>
          <a:prstGeom prst="rect">
            <a:avLst/>
          </a:prstGeom>
          <a:noFill/>
        </p:spPr>
        <p:txBody>
          <a:bodyPr wrap="square">
            <a:spAutoFit/>
          </a:bodyPr>
          <a:lstStyle/>
          <a:p>
            <a:r>
              <a:rPr lang="en-US" sz="1200" b="1" dirty="0">
                <a:latin typeface="Helvetica Neue" panose="02000503000000020004"/>
              </a:rPr>
              <a:t>proprietary data collection and analytics capabilities </a:t>
            </a:r>
            <a:r>
              <a:rPr lang="en-US" sz="1200" dirty="0">
                <a:latin typeface="Helvetica Neue" panose="02000503000000020004"/>
              </a:rPr>
              <a:t>inform users in real time, when and for how long their prospects have watched a video, how many times they watched it, and what they clicked-on</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092431" y="2312441"/>
            <a:ext cx="861545"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133757" y="5265662"/>
            <a:ext cx="2006361" cy="954107"/>
          </a:xfrm>
          <a:prstGeom prst="rect">
            <a:avLst/>
          </a:prstGeom>
          <a:noFill/>
        </p:spPr>
        <p:txBody>
          <a:bodyPr wrap="square">
            <a:spAutoFit/>
          </a:bodyPr>
          <a:lstStyle/>
          <a:p>
            <a:r>
              <a:rPr lang="en-US" sz="1400" dirty="0">
                <a:latin typeface="Helvetica Neue" panose="02000503000000020004"/>
              </a:rPr>
              <a:t>allows users to focus their time and efforts on ‘hot leads’ or interested prospects</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26144" y="4399338"/>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600729" y="5248960"/>
            <a:ext cx="2457797" cy="954107"/>
          </a:xfrm>
          <a:prstGeom prst="rect">
            <a:avLst/>
          </a:prstGeom>
          <a:noFill/>
        </p:spPr>
        <p:txBody>
          <a:bodyPr wrap="square">
            <a:spAutoFit/>
          </a:bodyPr>
          <a:lstStyle/>
          <a:p>
            <a:r>
              <a:rPr lang="en-US" sz="1400" dirty="0">
                <a:latin typeface="Helvetica Neue" panose="02000503000000020004"/>
              </a:rPr>
              <a:t>users create their hot lead lists by using familiar, </a:t>
            </a:r>
            <a:r>
              <a:rPr lang="en-US" sz="1400" b="1" dirty="0">
                <a:latin typeface="Helvetica Neue" panose="02000503000000020004"/>
              </a:rPr>
              <a:t>intuitive ‘swipe left/swipe right’ on-screen navigation</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370562" y="5276376"/>
            <a:ext cx="1775321" cy="738664"/>
          </a:xfrm>
          <a:prstGeom prst="rect">
            <a:avLst/>
          </a:prstGeom>
          <a:noFill/>
        </p:spPr>
        <p:txBody>
          <a:bodyPr wrap="square">
            <a:spAutoFit/>
          </a:bodyPr>
          <a:lstStyle/>
          <a:p>
            <a:r>
              <a:rPr lang="en-US" sz="1400" dirty="0">
                <a:latin typeface="Helvetica Neue" panose="02000503000000020004"/>
              </a:rPr>
              <a:t>increases or more in sales conversion rates*</a:t>
            </a:r>
          </a:p>
        </p:txBody>
      </p:sp>
      <p:grpSp>
        <p:nvGrpSpPr>
          <p:cNvPr id="40" name="Group 39">
            <a:extLst>
              <a:ext uri="{FF2B5EF4-FFF2-40B4-BE49-F238E27FC236}">
                <a16:creationId xmlns:a16="http://schemas.microsoft.com/office/drawing/2014/main" id="{796588DA-D5C6-442C-999B-0116536BCC5A}"/>
              </a:ext>
            </a:extLst>
          </p:cNvPr>
          <p:cNvGrpSpPr/>
          <p:nvPr/>
        </p:nvGrpSpPr>
        <p:grpSpPr>
          <a:xfrm>
            <a:off x="945654" y="170230"/>
            <a:ext cx="1801368" cy="1033272"/>
            <a:chOff x="9035113" y="1320442"/>
            <a:chExt cx="1578545" cy="902857"/>
          </a:xfrm>
        </p:grpSpPr>
        <p:sp>
          <p:nvSpPr>
            <p:cNvPr id="41" name="Freeform: Shape 40">
              <a:extLst>
                <a:ext uri="{FF2B5EF4-FFF2-40B4-BE49-F238E27FC236}">
                  <a16:creationId xmlns:a16="http://schemas.microsoft.com/office/drawing/2014/main" id="{840F806B-038F-4021-9745-2E81A02B1D27}"/>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35113" y="1320442"/>
              <a:ext cx="1578545" cy="529277"/>
            </a:xfrm>
            <a:prstGeom prst="rect">
              <a:avLst/>
            </a:prstGeom>
          </p:spPr>
        </p:pic>
      </p:grpSp>
      <p:grpSp>
        <p:nvGrpSpPr>
          <p:cNvPr id="39" name="Group 38">
            <a:extLst>
              <a:ext uri="{FF2B5EF4-FFF2-40B4-BE49-F238E27FC236}">
                <a16:creationId xmlns:a16="http://schemas.microsoft.com/office/drawing/2014/main" id="{3F9A1CB0-AF8D-4065-9006-9CAA3A07FE77}"/>
              </a:ext>
            </a:extLst>
          </p:cNvPr>
          <p:cNvGrpSpPr/>
          <p:nvPr/>
        </p:nvGrpSpPr>
        <p:grpSpPr>
          <a:xfrm>
            <a:off x="722811" y="2576581"/>
            <a:ext cx="613496" cy="464668"/>
            <a:chOff x="12920080" y="4879724"/>
            <a:chExt cx="4876838" cy="3693766"/>
          </a:xfrm>
        </p:grpSpPr>
        <p:sp>
          <p:nvSpPr>
            <p:cNvPr id="34" name="Freeform: Shape 33">
              <a:extLst>
                <a:ext uri="{FF2B5EF4-FFF2-40B4-BE49-F238E27FC236}">
                  <a16:creationId xmlns:a16="http://schemas.microsoft.com/office/drawing/2014/main" id="{F8EE4315-03E3-4CE3-B3DC-A9E10E490056}"/>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8" name="Freeform: Shape 37">
              <a:extLst>
                <a:ext uri="{FF2B5EF4-FFF2-40B4-BE49-F238E27FC236}">
                  <a16:creationId xmlns:a16="http://schemas.microsoft.com/office/drawing/2014/main" id="{98A59CC3-4E11-4A09-A208-43006ABF0BAF}"/>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50" name="TextBox 49">
            <a:extLst>
              <a:ext uri="{FF2B5EF4-FFF2-40B4-BE49-F238E27FC236}">
                <a16:creationId xmlns:a16="http://schemas.microsoft.com/office/drawing/2014/main" id="{90E49660-D8CF-45DB-8E6E-4330EE8B8467}"/>
              </a:ext>
            </a:extLst>
          </p:cNvPr>
          <p:cNvSpPr txBox="1"/>
          <p:nvPr/>
        </p:nvSpPr>
        <p:spPr>
          <a:xfrm>
            <a:off x="7367206" y="5311101"/>
            <a:ext cx="1433962" cy="523220"/>
          </a:xfrm>
          <a:prstGeom prst="rect">
            <a:avLst/>
          </a:prstGeom>
          <a:noFill/>
        </p:spPr>
        <p:txBody>
          <a:bodyPr wrap="square">
            <a:spAutoFit/>
          </a:bodyPr>
          <a:lstStyle/>
          <a:p>
            <a:r>
              <a:rPr lang="en-US" sz="1400" dirty="0">
                <a:latin typeface="Helvetica Neue" panose="02000503000000020004"/>
              </a:rPr>
              <a:t>increases in retention rates* </a:t>
            </a:r>
          </a:p>
        </p:txBody>
      </p:sp>
      <p:grpSp>
        <p:nvGrpSpPr>
          <p:cNvPr id="46" name="Graphic 44">
            <a:extLst>
              <a:ext uri="{FF2B5EF4-FFF2-40B4-BE49-F238E27FC236}">
                <a16:creationId xmlns:a16="http://schemas.microsoft.com/office/drawing/2014/main" id="{47717BF3-B44B-41BB-8401-037A1B571D88}"/>
              </a:ext>
            </a:extLst>
          </p:cNvPr>
          <p:cNvGrpSpPr/>
          <p:nvPr/>
        </p:nvGrpSpPr>
        <p:grpSpPr>
          <a:xfrm>
            <a:off x="722811" y="4508400"/>
            <a:ext cx="580186" cy="580179"/>
            <a:chOff x="3657599" y="990590"/>
            <a:chExt cx="4876800" cy="4876742"/>
          </a:xfrm>
          <a:solidFill>
            <a:srgbClr val="000000"/>
          </a:solidFill>
        </p:grpSpPr>
        <p:sp>
          <p:nvSpPr>
            <p:cNvPr id="47" name="Freeform: Shape 46">
              <a:extLst>
                <a:ext uri="{FF2B5EF4-FFF2-40B4-BE49-F238E27FC236}">
                  <a16:creationId xmlns:a16="http://schemas.microsoft.com/office/drawing/2014/main" id="{78EDBA28-87DC-4F69-8292-10A42504494A}"/>
                </a:ext>
              </a:extLst>
            </p:cNvPr>
            <p:cNvSpPr/>
            <p:nvPr/>
          </p:nvSpPr>
          <p:spPr>
            <a:xfrm>
              <a:off x="3657599" y="990590"/>
              <a:ext cx="4876800" cy="4876742"/>
            </a:xfrm>
            <a:custGeom>
              <a:avLst/>
              <a:gdLst>
                <a:gd name="connsiteX0" fmla="*/ 4400550 w 4876800"/>
                <a:gd name="connsiteY0" fmla="*/ 3543776 h 4876742"/>
                <a:gd name="connsiteX1" fmla="*/ 3797465 w 4876800"/>
                <a:gd name="connsiteY1" fmla="*/ 3543776 h 4876742"/>
                <a:gd name="connsiteX2" fmla="*/ 4192210 w 4876800"/>
                <a:gd name="connsiteY2" fmla="*/ 2437000 h 4876742"/>
                <a:gd name="connsiteX3" fmla="*/ 3870789 w 4876800"/>
                <a:gd name="connsiteY3" fmla="*/ 1125017 h 4876742"/>
                <a:gd name="connsiteX4" fmla="*/ 3769595 w 4876800"/>
                <a:gd name="connsiteY4" fmla="*/ 1075839 h 4876742"/>
                <a:gd name="connsiteX5" fmla="*/ 3692119 w 4876800"/>
                <a:gd name="connsiteY5" fmla="*/ 1157421 h 4876742"/>
                <a:gd name="connsiteX6" fmla="*/ 3505191 w 4876800"/>
                <a:gd name="connsiteY6" fmla="*/ 1603601 h 4876742"/>
                <a:gd name="connsiteX7" fmla="*/ 3404111 w 4876800"/>
                <a:gd name="connsiteY7" fmla="*/ 1160012 h 4876742"/>
                <a:gd name="connsiteX8" fmla="*/ 3282611 w 4876800"/>
                <a:gd name="connsiteY8" fmla="*/ 1101862 h 4876742"/>
                <a:gd name="connsiteX9" fmla="*/ 3224460 w 4876800"/>
                <a:gd name="connsiteY9" fmla="*/ 1223363 h 4876742"/>
                <a:gd name="connsiteX10" fmla="*/ 3326683 w 4876800"/>
                <a:gd name="connsiteY10" fmla="*/ 1823466 h 4876742"/>
                <a:gd name="connsiteX11" fmla="*/ 3381099 w 4876800"/>
                <a:gd name="connsiteY11" fmla="*/ 1909515 h 4876742"/>
                <a:gd name="connsiteX12" fmla="*/ 3482159 w 4876800"/>
                <a:gd name="connsiteY12" fmla="*/ 1897247 h 4876742"/>
                <a:gd name="connsiteX13" fmla="*/ 3812934 w 4876800"/>
                <a:gd name="connsiteY13" fmla="*/ 1446514 h 4876742"/>
                <a:gd name="connsiteX14" fmla="*/ 4001719 w 4876800"/>
                <a:gd name="connsiteY14" fmla="*/ 2436981 h 4876742"/>
                <a:gd name="connsiteX15" fmla="*/ 3270561 w 4876800"/>
                <a:gd name="connsiteY15" fmla="*/ 3759146 h 4876742"/>
                <a:gd name="connsiteX16" fmla="*/ 3468996 w 4876800"/>
                <a:gd name="connsiteY16" fmla="*/ 3147375 h 4876742"/>
                <a:gd name="connsiteX17" fmla="*/ 3368354 w 4876800"/>
                <a:gd name="connsiteY17" fmla="*/ 2733370 h 4876742"/>
                <a:gd name="connsiteX18" fmla="*/ 3247806 w 4876800"/>
                <a:gd name="connsiteY18" fmla="*/ 2154041 h 4876742"/>
                <a:gd name="connsiteX19" fmla="*/ 3225346 w 4876800"/>
                <a:gd name="connsiteY19" fmla="*/ 2092595 h 4876742"/>
                <a:gd name="connsiteX20" fmla="*/ 3158481 w 4876800"/>
                <a:gd name="connsiteY20" fmla="*/ 2058886 h 4876742"/>
                <a:gd name="connsiteX21" fmla="*/ 3087919 w 4876800"/>
                <a:gd name="connsiteY21" fmla="*/ 2083918 h 4876742"/>
                <a:gd name="connsiteX22" fmla="*/ 2811933 w 4876800"/>
                <a:gd name="connsiteY22" fmla="*/ 2484349 h 4876742"/>
                <a:gd name="connsiteX23" fmla="*/ 2735513 w 4876800"/>
                <a:gd name="connsiteY23" fmla="*/ 2439429 h 4876742"/>
                <a:gd name="connsiteX24" fmla="*/ 2526964 w 4876800"/>
                <a:gd name="connsiteY24" fmla="*/ 2097605 h 4876742"/>
                <a:gd name="connsiteX25" fmla="*/ 2588600 w 4876800"/>
                <a:gd name="connsiteY25" fmla="*/ 1888760 h 4876742"/>
                <a:gd name="connsiteX26" fmla="*/ 2592391 w 4876800"/>
                <a:gd name="connsiteY26" fmla="*/ 1791443 h 4876742"/>
                <a:gd name="connsiteX27" fmla="*/ 2508675 w 4876800"/>
                <a:gd name="connsiteY27" fmla="*/ 1741656 h 4876742"/>
                <a:gd name="connsiteX28" fmla="*/ 2468994 w 4876800"/>
                <a:gd name="connsiteY28" fmla="*/ 1750314 h 4876742"/>
                <a:gd name="connsiteX29" fmla="*/ 1812217 w 4876800"/>
                <a:gd name="connsiteY29" fmla="*/ 2572417 h 4876742"/>
                <a:gd name="connsiteX30" fmla="*/ 1771002 w 4876800"/>
                <a:gd name="connsiteY30" fmla="*/ 2431180 h 4876742"/>
                <a:gd name="connsiteX31" fmla="*/ 1693526 w 4876800"/>
                <a:gd name="connsiteY31" fmla="*/ 2349599 h 4876742"/>
                <a:gd name="connsiteX32" fmla="*/ 1592332 w 4876800"/>
                <a:gd name="connsiteY32" fmla="*/ 2398776 h 4876742"/>
                <a:gd name="connsiteX33" fmla="*/ 1406081 w 4876800"/>
                <a:gd name="connsiteY33" fmla="*/ 3158776 h 4876742"/>
                <a:gd name="connsiteX34" fmla="*/ 1589342 w 4876800"/>
                <a:gd name="connsiteY34" fmla="*/ 3744763 h 4876742"/>
                <a:gd name="connsiteX35" fmla="*/ 874014 w 4876800"/>
                <a:gd name="connsiteY35" fmla="*/ 2416769 h 4876742"/>
                <a:gd name="connsiteX36" fmla="*/ 1029472 w 4876800"/>
                <a:gd name="connsiteY36" fmla="*/ 1791843 h 4876742"/>
                <a:gd name="connsiteX37" fmla="*/ 1260386 w 4876800"/>
                <a:gd name="connsiteY37" fmla="*/ 887768 h 4876742"/>
                <a:gd name="connsiteX38" fmla="*/ 1602934 w 4876800"/>
                <a:gd name="connsiteY38" fmla="*/ 1568282 h 4876742"/>
                <a:gd name="connsiteX39" fmla="*/ 1674800 w 4876800"/>
                <a:gd name="connsiteY39" fmla="*/ 1638729 h 4876742"/>
                <a:gd name="connsiteX40" fmla="*/ 1769755 w 4876800"/>
                <a:gd name="connsiteY40" fmla="*/ 1605382 h 4876742"/>
                <a:gd name="connsiteX41" fmla="*/ 2027873 w 4876800"/>
                <a:gd name="connsiteY41" fmla="*/ 1399146 h 4876742"/>
                <a:gd name="connsiteX42" fmla="*/ 2029597 w 4876800"/>
                <a:gd name="connsiteY42" fmla="*/ 1398289 h 4876742"/>
                <a:gd name="connsiteX43" fmla="*/ 2544032 w 4876800"/>
                <a:gd name="connsiteY43" fmla="*/ 557098 h 4876742"/>
                <a:gd name="connsiteX44" fmla="*/ 2512581 w 4876800"/>
                <a:gd name="connsiteY44" fmla="*/ 314620 h 4876742"/>
                <a:gd name="connsiteX45" fmla="*/ 2790806 w 4876800"/>
                <a:gd name="connsiteY45" fmla="*/ 540229 h 4876742"/>
                <a:gd name="connsiteX46" fmla="*/ 2925509 w 4876800"/>
                <a:gd name="connsiteY46" fmla="*/ 539487 h 4876742"/>
                <a:gd name="connsiteX47" fmla="*/ 2924775 w 4876800"/>
                <a:gd name="connsiteY47" fmla="*/ 404784 h 4876742"/>
                <a:gd name="connsiteX48" fmla="*/ 2352123 w 4876800"/>
                <a:gd name="connsiteY48" fmla="*/ 8658 h 4876742"/>
                <a:gd name="connsiteX49" fmla="*/ 2312384 w 4876800"/>
                <a:gd name="connsiteY49" fmla="*/ 0 h 4876742"/>
                <a:gd name="connsiteX50" fmla="*/ 2228679 w 4876800"/>
                <a:gd name="connsiteY50" fmla="*/ 49787 h 4876742"/>
                <a:gd name="connsiteX51" fmla="*/ 2232489 w 4876800"/>
                <a:gd name="connsiteY51" fmla="*/ 147104 h 4876742"/>
                <a:gd name="connsiteX52" fmla="*/ 2353532 w 4876800"/>
                <a:gd name="connsiteY52" fmla="*/ 557089 h 4876742"/>
                <a:gd name="connsiteX53" fmla="*/ 1943538 w 4876800"/>
                <a:gd name="connsiteY53" fmla="*/ 1228315 h 4876742"/>
                <a:gd name="connsiteX54" fmla="*/ 1741037 w 4876800"/>
                <a:gd name="connsiteY54" fmla="*/ 1361723 h 4876742"/>
                <a:gd name="connsiteX55" fmla="*/ 1236478 w 4876800"/>
                <a:gd name="connsiteY55" fmla="*/ 586864 h 4876742"/>
                <a:gd name="connsiteX56" fmla="*/ 1166032 w 4876800"/>
                <a:gd name="connsiteY56" fmla="*/ 561899 h 4876742"/>
                <a:gd name="connsiteX57" fmla="*/ 1099157 w 4876800"/>
                <a:gd name="connsiteY57" fmla="*/ 595427 h 4876742"/>
                <a:gd name="connsiteX58" fmla="*/ 1076535 w 4876800"/>
                <a:gd name="connsiteY58" fmla="*/ 657054 h 4876742"/>
                <a:gd name="connsiteX59" fmla="*/ 855859 w 4876800"/>
                <a:gd name="connsiteY59" fmla="*/ 1713424 h 4876742"/>
                <a:gd name="connsiteX60" fmla="*/ 683514 w 4876800"/>
                <a:gd name="connsiteY60" fmla="*/ 2416759 h 4876742"/>
                <a:gd name="connsiteX61" fmla="*/ 1088317 w 4876800"/>
                <a:gd name="connsiteY61" fmla="*/ 3543738 h 4876742"/>
                <a:gd name="connsiteX62" fmla="*/ 476250 w 4876800"/>
                <a:gd name="connsiteY62" fmla="*/ 3543738 h 4876742"/>
                <a:gd name="connsiteX63" fmla="*/ 0 w 4876800"/>
                <a:gd name="connsiteY63" fmla="*/ 4019988 h 4876742"/>
                <a:gd name="connsiteX64" fmla="*/ 476250 w 4876800"/>
                <a:gd name="connsiteY64" fmla="*/ 4496239 h 4876742"/>
                <a:gd name="connsiteX65" fmla="*/ 2007146 w 4876800"/>
                <a:gd name="connsiteY65" fmla="*/ 4496239 h 4876742"/>
                <a:gd name="connsiteX66" fmla="*/ 2437190 w 4876800"/>
                <a:gd name="connsiteY66" fmla="*/ 4876743 h 4876742"/>
                <a:gd name="connsiteX67" fmla="*/ 2867235 w 4876800"/>
                <a:gd name="connsiteY67" fmla="*/ 4496239 h 4876742"/>
                <a:gd name="connsiteX68" fmla="*/ 4400550 w 4876800"/>
                <a:gd name="connsiteY68" fmla="*/ 4496239 h 4876742"/>
                <a:gd name="connsiteX69" fmla="*/ 4876800 w 4876800"/>
                <a:gd name="connsiteY69" fmla="*/ 4019988 h 4876742"/>
                <a:gd name="connsiteX70" fmla="*/ 4400550 w 4876800"/>
                <a:gd name="connsiteY70" fmla="*/ 3543776 h 4876742"/>
                <a:gd name="connsiteX71" fmla="*/ 2026330 w 4876800"/>
                <a:gd name="connsiteY71" fmla="*/ 4305777 h 4876742"/>
                <a:gd name="connsiteX72" fmla="*/ 856993 w 4876800"/>
                <a:gd name="connsiteY72" fmla="*/ 4305777 h 4876742"/>
                <a:gd name="connsiteX73" fmla="*/ 952500 w 4876800"/>
                <a:gd name="connsiteY73" fmla="*/ 4020026 h 4876742"/>
                <a:gd name="connsiteX74" fmla="*/ 856993 w 4876800"/>
                <a:gd name="connsiteY74" fmla="*/ 3734276 h 4876742"/>
                <a:gd name="connsiteX75" fmla="*/ 1269645 w 4876800"/>
                <a:gd name="connsiteY75" fmla="*/ 3734276 h 4876742"/>
                <a:gd name="connsiteX76" fmla="*/ 2111216 w 4876800"/>
                <a:gd name="connsiteY76" fmla="*/ 4158263 h 4876742"/>
                <a:gd name="connsiteX77" fmla="*/ 2026330 w 4876800"/>
                <a:gd name="connsiteY77" fmla="*/ 4305777 h 4876742"/>
                <a:gd name="connsiteX78" fmla="*/ 2440553 w 4876800"/>
                <a:gd name="connsiteY78" fmla="*/ 3999033 h 4876742"/>
                <a:gd name="connsiteX79" fmla="*/ 2440553 w 4876800"/>
                <a:gd name="connsiteY79" fmla="*/ 3999081 h 4876742"/>
                <a:gd name="connsiteX80" fmla="*/ 2146859 w 4876800"/>
                <a:gd name="connsiteY80" fmla="*/ 3706359 h 4876742"/>
                <a:gd name="connsiteX81" fmla="*/ 2353180 w 4876800"/>
                <a:gd name="connsiteY81" fmla="*/ 3338322 h 4876742"/>
                <a:gd name="connsiteX82" fmla="*/ 2482967 w 4876800"/>
                <a:gd name="connsiteY82" fmla="*/ 3201410 h 4876742"/>
                <a:gd name="connsiteX83" fmla="*/ 2732370 w 4876800"/>
                <a:gd name="connsiteY83" fmla="*/ 3706359 h 4876742"/>
                <a:gd name="connsiteX84" fmla="*/ 2440553 w 4876800"/>
                <a:gd name="connsiteY84" fmla="*/ 3999033 h 4876742"/>
                <a:gd name="connsiteX85" fmla="*/ 2764108 w 4876800"/>
                <a:gd name="connsiteY85" fmla="*/ 4159368 h 4876742"/>
                <a:gd name="connsiteX86" fmla="*/ 3616824 w 4876800"/>
                <a:gd name="connsiteY86" fmla="*/ 3734286 h 4876742"/>
                <a:gd name="connsiteX87" fmla="*/ 4019807 w 4876800"/>
                <a:gd name="connsiteY87" fmla="*/ 3734286 h 4876742"/>
                <a:gd name="connsiteX88" fmla="*/ 3924300 w 4876800"/>
                <a:gd name="connsiteY88" fmla="*/ 4020036 h 4876742"/>
                <a:gd name="connsiteX89" fmla="*/ 4019807 w 4876800"/>
                <a:gd name="connsiteY89" fmla="*/ 4305786 h 4876742"/>
                <a:gd name="connsiteX90" fmla="*/ 2848042 w 4876800"/>
                <a:gd name="connsiteY90" fmla="*/ 4305786 h 4876742"/>
                <a:gd name="connsiteX91" fmla="*/ 2764108 w 4876800"/>
                <a:gd name="connsiteY91" fmla="*/ 4159368 h 4876742"/>
                <a:gd name="connsiteX92" fmla="*/ 1666370 w 4876800"/>
                <a:gd name="connsiteY92" fmla="*/ 2704195 h 4876742"/>
                <a:gd name="connsiteX93" fmla="*/ 1822142 w 4876800"/>
                <a:gd name="connsiteY93" fmla="*/ 2886275 h 4876742"/>
                <a:gd name="connsiteX94" fmla="*/ 1923202 w 4876800"/>
                <a:gd name="connsiteY94" fmla="*/ 2898534 h 4876742"/>
                <a:gd name="connsiteX95" fmla="*/ 1977619 w 4876800"/>
                <a:gd name="connsiteY95" fmla="*/ 2812485 h 4876742"/>
                <a:gd name="connsiteX96" fmla="*/ 2338054 w 4876800"/>
                <a:gd name="connsiteY96" fmla="*/ 2054600 h 4876742"/>
                <a:gd name="connsiteX97" fmla="*/ 2336454 w 4876800"/>
                <a:gd name="connsiteY97" fmla="*/ 2097643 h 4876742"/>
                <a:gd name="connsiteX98" fmla="*/ 2649417 w 4876800"/>
                <a:gd name="connsiteY98" fmla="*/ 2609412 h 4876742"/>
                <a:gd name="connsiteX99" fmla="*/ 2651122 w 4876800"/>
                <a:gd name="connsiteY99" fmla="*/ 2610269 h 4876742"/>
                <a:gd name="connsiteX100" fmla="*/ 2782653 w 4876800"/>
                <a:gd name="connsiteY100" fmla="*/ 2715358 h 4876742"/>
                <a:gd name="connsiteX101" fmla="*/ 2877607 w 4876800"/>
                <a:gd name="connsiteY101" fmla="*/ 2748706 h 4876742"/>
                <a:gd name="connsiteX102" fmla="*/ 2949474 w 4876800"/>
                <a:gd name="connsiteY102" fmla="*/ 2678259 h 4876742"/>
                <a:gd name="connsiteX103" fmla="*/ 3071355 w 4876800"/>
                <a:gd name="connsiteY103" fmla="*/ 2396176 h 4876742"/>
                <a:gd name="connsiteX104" fmla="*/ 3194647 w 4876800"/>
                <a:gd name="connsiteY104" fmla="*/ 2811628 h 4876742"/>
                <a:gd name="connsiteX105" fmla="*/ 3278496 w 4876800"/>
                <a:gd name="connsiteY105" fmla="*/ 3147403 h 4876742"/>
                <a:gd name="connsiteX106" fmla="*/ 2897800 w 4876800"/>
                <a:gd name="connsiteY106" fmla="*/ 3859664 h 4876742"/>
                <a:gd name="connsiteX107" fmla="*/ 2922870 w 4876800"/>
                <a:gd name="connsiteY107" fmla="*/ 3706368 h 4876742"/>
                <a:gd name="connsiteX108" fmla="*/ 2494883 w 4876800"/>
                <a:gd name="connsiteY108" fmla="*/ 2964285 h 4876742"/>
                <a:gd name="connsiteX109" fmla="*/ 2395976 w 4876800"/>
                <a:gd name="connsiteY109" fmla="*/ 2957189 h 4876742"/>
                <a:gd name="connsiteX110" fmla="*/ 2344360 w 4876800"/>
                <a:gd name="connsiteY110" fmla="*/ 3041857 h 4876742"/>
                <a:gd name="connsiteX111" fmla="*/ 2225259 w 4876800"/>
                <a:gd name="connsiteY111" fmla="*/ 3197171 h 4876742"/>
                <a:gd name="connsiteX112" fmla="*/ 1956359 w 4876800"/>
                <a:gd name="connsiteY112" fmla="*/ 3706378 h 4876742"/>
                <a:gd name="connsiteX113" fmla="*/ 1983610 w 4876800"/>
                <a:gd name="connsiteY113" fmla="*/ 3866112 h 4876742"/>
                <a:gd name="connsiteX114" fmla="*/ 1596581 w 4876800"/>
                <a:gd name="connsiteY114" fmla="*/ 3158824 h 4876742"/>
                <a:gd name="connsiteX115" fmla="*/ 1666370 w 4876800"/>
                <a:gd name="connsiteY115" fmla="*/ 2704195 h 4876742"/>
                <a:gd name="connsiteX116" fmla="*/ 190500 w 4876800"/>
                <a:gd name="connsiteY116" fmla="*/ 4020026 h 4876742"/>
                <a:gd name="connsiteX117" fmla="*/ 476250 w 4876800"/>
                <a:gd name="connsiteY117" fmla="*/ 3734276 h 4876742"/>
                <a:gd name="connsiteX118" fmla="*/ 762000 w 4876800"/>
                <a:gd name="connsiteY118" fmla="*/ 4020026 h 4876742"/>
                <a:gd name="connsiteX119" fmla="*/ 476250 w 4876800"/>
                <a:gd name="connsiteY119" fmla="*/ 4305777 h 4876742"/>
                <a:gd name="connsiteX120" fmla="*/ 190500 w 4876800"/>
                <a:gd name="connsiteY120" fmla="*/ 4020026 h 4876742"/>
                <a:gd name="connsiteX121" fmla="*/ 2437190 w 4876800"/>
                <a:gd name="connsiteY121" fmla="*/ 4686291 h 4876742"/>
                <a:gd name="connsiteX122" fmla="*/ 2194303 w 4876800"/>
                <a:gd name="connsiteY122" fmla="*/ 4443403 h 4876742"/>
                <a:gd name="connsiteX123" fmla="*/ 2437190 w 4876800"/>
                <a:gd name="connsiteY123" fmla="*/ 4200516 h 4876742"/>
                <a:gd name="connsiteX124" fmla="*/ 2680078 w 4876800"/>
                <a:gd name="connsiteY124" fmla="*/ 4443403 h 4876742"/>
                <a:gd name="connsiteX125" fmla="*/ 2437190 w 4876800"/>
                <a:gd name="connsiteY125" fmla="*/ 4686291 h 4876742"/>
                <a:gd name="connsiteX126" fmla="*/ 4400550 w 4876800"/>
                <a:gd name="connsiteY126" fmla="*/ 4305777 h 4876742"/>
                <a:gd name="connsiteX127" fmla="*/ 4114800 w 4876800"/>
                <a:gd name="connsiteY127" fmla="*/ 4020026 h 4876742"/>
                <a:gd name="connsiteX128" fmla="*/ 4400550 w 4876800"/>
                <a:gd name="connsiteY128" fmla="*/ 3734276 h 4876742"/>
                <a:gd name="connsiteX129" fmla="*/ 4686300 w 4876800"/>
                <a:gd name="connsiteY129" fmla="*/ 4020026 h 4876742"/>
                <a:gd name="connsiteX130" fmla="*/ 4400550 w 4876800"/>
                <a:gd name="connsiteY130" fmla="*/ 4305777 h 4876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4876800" h="4876742">
                  <a:moveTo>
                    <a:pt x="4400550" y="3543776"/>
                  </a:moveTo>
                  <a:lnTo>
                    <a:pt x="3797465" y="3543776"/>
                  </a:lnTo>
                  <a:cubicBezTo>
                    <a:pt x="4044077" y="3241786"/>
                    <a:pt x="4192210" y="2856386"/>
                    <a:pt x="4192210" y="2437000"/>
                  </a:cubicBezTo>
                  <a:cubicBezTo>
                    <a:pt x="4192210" y="1949806"/>
                    <a:pt x="4093083" y="1545174"/>
                    <a:pt x="3870789" y="1125017"/>
                  </a:cubicBezTo>
                  <a:cubicBezTo>
                    <a:pt x="3851377" y="1088317"/>
                    <a:pt x="3810448" y="1068410"/>
                    <a:pt x="3769595" y="1075839"/>
                  </a:cubicBezTo>
                  <a:cubicBezTo>
                    <a:pt x="3728752" y="1083250"/>
                    <a:pt x="3697415" y="1116254"/>
                    <a:pt x="3692119" y="1157421"/>
                  </a:cubicBezTo>
                  <a:cubicBezTo>
                    <a:pt x="3671021" y="1321718"/>
                    <a:pt x="3606165" y="1475022"/>
                    <a:pt x="3505191" y="1603601"/>
                  </a:cubicBezTo>
                  <a:cubicBezTo>
                    <a:pt x="3488598" y="1452239"/>
                    <a:pt x="3454794" y="1303734"/>
                    <a:pt x="3404111" y="1160012"/>
                  </a:cubicBezTo>
                  <a:cubicBezTo>
                    <a:pt x="3386614" y="1110396"/>
                    <a:pt x="3332207" y="1084374"/>
                    <a:pt x="3282611" y="1101862"/>
                  </a:cubicBezTo>
                  <a:cubicBezTo>
                    <a:pt x="3232995" y="1119349"/>
                    <a:pt x="3206963" y="1173756"/>
                    <a:pt x="3224460" y="1223363"/>
                  </a:cubicBezTo>
                  <a:cubicBezTo>
                    <a:pt x="3292288" y="1415701"/>
                    <a:pt x="3326683" y="1617612"/>
                    <a:pt x="3326683" y="1823466"/>
                  </a:cubicBezTo>
                  <a:cubicBezTo>
                    <a:pt x="3326683" y="1860252"/>
                    <a:pt x="3347866" y="1893742"/>
                    <a:pt x="3381099" y="1909515"/>
                  </a:cubicBezTo>
                  <a:cubicBezTo>
                    <a:pt x="3414332" y="1925298"/>
                    <a:pt x="3453679" y="1920507"/>
                    <a:pt x="3482159" y="1897247"/>
                  </a:cubicBezTo>
                  <a:cubicBezTo>
                    <a:pt x="3631159" y="1775632"/>
                    <a:pt x="3744068" y="1620612"/>
                    <a:pt x="3812934" y="1446514"/>
                  </a:cubicBezTo>
                  <a:cubicBezTo>
                    <a:pt x="3944074" y="1758848"/>
                    <a:pt x="4001719" y="2067382"/>
                    <a:pt x="4001719" y="2436981"/>
                  </a:cubicBezTo>
                  <a:cubicBezTo>
                    <a:pt x="4001719" y="2993165"/>
                    <a:pt x="3709492" y="3482302"/>
                    <a:pt x="3270561" y="3759146"/>
                  </a:cubicBezTo>
                  <a:cubicBezTo>
                    <a:pt x="3399378" y="3581648"/>
                    <a:pt x="3468996" y="3369383"/>
                    <a:pt x="3468996" y="3147375"/>
                  </a:cubicBezTo>
                  <a:cubicBezTo>
                    <a:pt x="3468996" y="2956865"/>
                    <a:pt x="3417827" y="2843251"/>
                    <a:pt x="3368354" y="2733370"/>
                  </a:cubicBezTo>
                  <a:cubicBezTo>
                    <a:pt x="3309080" y="2601763"/>
                    <a:pt x="3247806" y="2465670"/>
                    <a:pt x="3247806" y="2154041"/>
                  </a:cubicBezTo>
                  <a:cubicBezTo>
                    <a:pt x="3247806" y="2131590"/>
                    <a:pt x="3239795" y="2109778"/>
                    <a:pt x="3225346" y="2092595"/>
                  </a:cubicBezTo>
                  <a:cubicBezTo>
                    <a:pt x="3208591" y="2072707"/>
                    <a:pt x="3184436" y="2060524"/>
                    <a:pt x="3158481" y="2058886"/>
                  </a:cubicBezTo>
                  <a:cubicBezTo>
                    <a:pt x="3132411" y="2057210"/>
                    <a:pt x="3107026" y="2066296"/>
                    <a:pt x="3087919" y="2083918"/>
                  </a:cubicBezTo>
                  <a:cubicBezTo>
                    <a:pt x="2966361" y="2195998"/>
                    <a:pt x="2872607" y="2332482"/>
                    <a:pt x="2811933" y="2484349"/>
                  </a:cubicBezTo>
                  <a:cubicBezTo>
                    <a:pt x="2787825" y="2467537"/>
                    <a:pt x="2762317" y="2452545"/>
                    <a:pt x="2735513" y="2439429"/>
                  </a:cubicBezTo>
                  <a:cubicBezTo>
                    <a:pt x="2606840" y="2373173"/>
                    <a:pt x="2526964" y="2242271"/>
                    <a:pt x="2526964" y="2097605"/>
                  </a:cubicBezTo>
                  <a:cubicBezTo>
                    <a:pt x="2526964" y="2023100"/>
                    <a:pt x="2548271" y="1950882"/>
                    <a:pt x="2588600" y="1888760"/>
                  </a:cubicBezTo>
                  <a:cubicBezTo>
                    <a:pt x="2607612" y="1859471"/>
                    <a:pt x="2609059" y="1822123"/>
                    <a:pt x="2592391" y="1791443"/>
                  </a:cubicBezTo>
                  <a:cubicBezTo>
                    <a:pt x="2575722" y="1760753"/>
                    <a:pt x="2543594" y="1741656"/>
                    <a:pt x="2508675" y="1741656"/>
                  </a:cubicBezTo>
                  <a:cubicBezTo>
                    <a:pt x="2494979" y="1741656"/>
                    <a:pt x="2481453" y="1744609"/>
                    <a:pt x="2468994" y="1750314"/>
                  </a:cubicBezTo>
                  <a:cubicBezTo>
                    <a:pt x="2129009" y="1906105"/>
                    <a:pt x="1887750" y="2214906"/>
                    <a:pt x="1812217" y="2572417"/>
                  </a:cubicBezTo>
                  <a:cubicBezTo>
                    <a:pt x="1791357" y="2528183"/>
                    <a:pt x="1777346" y="2480634"/>
                    <a:pt x="1771002" y="2431180"/>
                  </a:cubicBezTo>
                  <a:cubicBezTo>
                    <a:pt x="1765707" y="2390013"/>
                    <a:pt x="1734369" y="2357000"/>
                    <a:pt x="1693526" y="2349599"/>
                  </a:cubicBezTo>
                  <a:cubicBezTo>
                    <a:pt x="1652635" y="2342217"/>
                    <a:pt x="1611744" y="2362095"/>
                    <a:pt x="1592332" y="2398776"/>
                  </a:cubicBezTo>
                  <a:cubicBezTo>
                    <a:pt x="1463526" y="2642235"/>
                    <a:pt x="1406081" y="2876617"/>
                    <a:pt x="1406081" y="3158776"/>
                  </a:cubicBezTo>
                  <a:cubicBezTo>
                    <a:pt x="1406081" y="3376298"/>
                    <a:pt x="1473870" y="3578257"/>
                    <a:pt x="1589342" y="3744763"/>
                  </a:cubicBezTo>
                  <a:cubicBezTo>
                    <a:pt x="1159164" y="3462452"/>
                    <a:pt x="874014" y="2972657"/>
                    <a:pt x="874014" y="2416769"/>
                  </a:cubicBezTo>
                  <a:cubicBezTo>
                    <a:pt x="874014" y="2136029"/>
                    <a:pt x="946052" y="1976533"/>
                    <a:pt x="1029472" y="1791843"/>
                  </a:cubicBezTo>
                  <a:cubicBezTo>
                    <a:pt x="1125684" y="1578816"/>
                    <a:pt x="1232992" y="1341187"/>
                    <a:pt x="1260386" y="887768"/>
                  </a:cubicBezTo>
                  <a:cubicBezTo>
                    <a:pt x="1424502" y="1084640"/>
                    <a:pt x="1541574" y="1316384"/>
                    <a:pt x="1602934" y="1568282"/>
                  </a:cubicBezTo>
                  <a:cubicBezTo>
                    <a:pt x="1611516" y="1603534"/>
                    <a:pt x="1639386" y="1630842"/>
                    <a:pt x="1674800" y="1638729"/>
                  </a:cubicBezTo>
                  <a:cubicBezTo>
                    <a:pt x="1710271" y="1646625"/>
                    <a:pt x="1747037" y="1633671"/>
                    <a:pt x="1769755" y="1605382"/>
                  </a:cubicBezTo>
                  <a:cubicBezTo>
                    <a:pt x="1840192" y="1517656"/>
                    <a:pt x="1927041" y="1448267"/>
                    <a:pt x="2027873" y="1399146"/>
                  </a:cubicBezTo>
                  <a:cubicBezTo>
                    <a:pt x="2028454" y="1398870"/>
                    <a:pt x="2029016" y="1398575"/>
                    <a:pt x="2029597" y="1398289"/>
                  </a:cubicBezTo>
                  <a:cubicBezTo>
                    <a:pt x="2346903" y="1235745"/>
                    <a:pt x="2544032" y="913419"/>
                    <a:pt x="2544032" y="557098"/>
                  </a:cubicBezTo>
                  <a:cubicBezTo>
                    <a:pt x="2544032" y="474574"/>
                    <a:pt x="2533374" y="393163"/>
                    <a:pt x="2512581" y="314620"/>
                  </a:cubicBezTo>
                  <a:cubicBezTo>
                    <a:pt x="2612117" y="380105"/>
                    <a:pt x="2705167" y="455524"/>
                    <a:pt x="2790806" y="540229"/>
                  </a:cubicBezTo>
                  <a:cubicBezTo>
                    <a:pt x="2828211" y="577215"/>
                    <a:pt x="2888533" y="576901"/>
                    <a:pt x="2925509" y="539487"/>
                  </a:cubicBezTo>
                  <a:cubicBezTo>
                    <a:pt x="2962504" y="502082"/>
                    <a:pt x="2962180" y="441779"/>
                    <a:pt x="2924775" y="404784"/>
                  </a:cubicBezTo>
                  <a:cubicBezTo>
                    <a:pt x="2757611" y="239459"/>
                    <a:pt x="2564949" y="106175"/>
                    <a:pt x="2352123" y="8658"/>
                  </a:cubicBezTo>
                  <a:cubicBezTo>
                    <a:pt x="2339664" y="2953"/>
                    <a:pt x="2326081" y="0"/>
                    <a:pt x="2312384" y="0"/>
                  </a:cubicBezTo>
                  <a:cubicBezTo>
                    <a:pt x="2277466" y="0"/>
                    <a:pt x="2245347" y="19107"/>
                    <a:pt x="2228679" y="49787"/>
                  </a:cubicBezTo>
                  <a:cubicBezTo>
                    <a:pt x="2212019" y="80477"/>
                    <a:pt x="2213477" y="117824"/>
                    <a:pt x="2232489" y="147104"/>
                  </a:cubicBezTo>
                  <a:cubicBezTo>
                    <a:pt x="2311680" y="269091"/>
                    <a:pt x="2353532" y="410861"/>
                    <a:pt x="2353532" y="557089"/>
                  </a:cubicBezTo>
                  <a:cubicBezTo>
                    <a:pt x="2353532" y="841277"/>
                    <a:pt x="2196465" y="1098395"/>
                    <a:pt x="1943538" y="1228315"/>
                  </a:cubicBezTo>
                  <a:cubicBezTo>
                    <a:pt x="1869862" y="1264301"/>
                    <a:pt x="1802140" y="1308945"/>
                    <a:pt x="1741037" y="1361723"/>
                  </a:cubicBezTo>
                  <a:cubicBezTo>
                    <a:pt x="1640415" y="1065752"/>
                    <a:pt x="1468022" y="800338"/>
                    <a:pt x="1236478" y="586864"/>
                  </a:cubicBezTo>
                  <a:cubicBezTo>
                    <a:pt x="1217409" y="569281"/>
                    <a:pt x="1191835" y="560289"/>
                    <a:pt x="1166032" y="561899"/>
                  </a:cubicBezTo>
                  <a:cubicBezTo>
                    <a:pt x="1140133" y="563490"/>
                    <a:pt x="1115940" y="575643"/>
                    <a:pt x="1099157" y="595427"/>
                  </a:cubicBezTo>
                  <a:cubicBezTo>
                    <a:pt x="1084555" y="612639"/>
                    <a:pt x="1076535" y="634479"/>
                    <a:pt x="1076535" y="657054"/>
                  </a:cubicBezTo>
                  <a:cubicBezTo>
                    <a:pt x="1076535" y="1224839"/>
                    <a:pt x="959291" y="1484405"/>
                    <a:pt x="855859" y="1713424"/>
                  </a:cubicBezTo>
                  <a:cubicBezTo>
                    <a:pt x="767229" y="1909658"/>
                    <a:pt x="683514" y="2095005"/>
                    <a:pt x="683514" y="2416759"/>
                  </a:cubicBezTo>
                  <a:cubicBezTo>
                    <a:pt x="683514" y="2831021"/>
                    <a:pt x="826246" y="3225422"/>
                    <a:pt x="1088317" y="3543738"/>
                  </a:cubicBezTo>
                  <a:lnTo>
                    <a:pt x="476250" y="3543738"/>
                  </a:lnTo>
                  <a:cubicBezTo>
                    <a:pt x="213646" y="3543738"/>
                    <a:pt x="0" y="3757384"/>
                    <a:pt x="0" y="4019988"/>
                  </a:cubicBezTo>
                  <a:cubicBezTo>
                    <a:pt x="0" y="4282593"/>
                    <a:pt x="213646" y="4496239"/>
                    <a:pt x="476250" y="4496239"/>
                  </a:cubicBezTo>
                  <a:lnTo>
                    <a:pt x="2007146" y="4496239"/>
                  </a:lnTo>
                  <a:cubicBezTo>
                    <a:pt x="2033330" y="4710341"/>
                    <a:pt x="2216134" y="4876743"/>
                    <a:pt x="2437190" y="4876743"/>
                  </a:cubicBezTo>
                  <a:cubicBezTo>
                    <a:pt x="2658247" y="4876743"/>
                    <a:pt x="2841060" y="4710341"/>
                    <a:pt x="2867235" y="4496239"/>
                  </a:cubicBezTo>
                  <a:lnTo>
                    <a:pt x="4400550" y="4496239"/>
                  </a:lnTo>
                  <a:cubicBezTo>
                    <a:pt x="4663155" y="4496239"/>
                    <a:pt x="4876800" y="4282593"/>
                    <a:pt x="4876800" y="4019988"/>
                  </a:cubicBezTo>
                  <a:cubicBezTo>
                    <a:pt x="4876800" y="3757422"/>
                    <a:pt x="4663155" y="3543776"/>
                    <a:pt x="4400550" y="3543776"/>
                  </a:cubicBezTo>
                  <a:close/>
                  <a:moveTo>
                    <a:pt x="2026330" y="4305777"/>
                  </a:moveTo>
                  <a:lnTo>
                    <a:pt x="856993" y="4305777"/>
                  </a:lnTo>
                  <a:cubicBezTo>
                    <a:pt x="916924" y="4226119"/>
                    <a:pt x="952500" y="4127154"/>
                    <a:pt x="952500" y="4020026"/>
                  </a:cubicBezTo>
                  <a:cubicBezTo>
                    <a:pt x="952500" y="3912889"/>
                    <a:pt x="916924" y="3813934"/>
                    <a:pt x="856993" y="3734276"/>
                  </a:cubicBezTo>
                  <a:lnTo>
                    <a:pt x="1269645" y="3734276"/>
                  </a:lnTo>
                  <a:cubicBezTo>
                    <a:pt x="1510313" y="3953199"/>
                    <a:pt x="1799787" y="4098284"/>
                    <a:pt x="2111216" y="4158263"/>
                  </a:cubicBezTo>
                  <a:cubicBezTo>
                    <a:pt x="2073869" y="4200916"/>
                    <a:pt x="2044760" y="4250903"/>
                    <a:pt x="2026330" y="4305777"/>
                  </a:cubicBezTo>
                  <a:close/>
                  <a:moveTo>
                    <a:pt x="2440553" y="3999033"/>
                  </a:moveTo>
                  <a:cubicBezTo>
                    <a:pt x="2439315" y="3999043"/>
                    <a:pt x="2441800" y="3999081"/>
                    <a:pt x="2440553" y="3999081"/>
                  </a:cubicBezTo>
                  <a:cubicBezTo>
                    <a:pt x="2279552" y="3998586"/>
                    <a:pt x="2146859" y="3867474"/>
                    <a:pt x="2146859" y="3706359"/>
                  </a:cubicBezTo>
                  <a:cubicBezTo>
                    <a:pt x="2146859" y="3525288"/>
                    <a:pt x="2247071" y="3434467"/>
                    <a:pt x="2353180" y="3338322"/>
                  </a:cubicBezTo>
                  <a:cubicBezTo>
                    <a:pt x="2400252" y="3295660"/>
                    <a:pt x="2448173" y="3252245"/>
                    <a:pt x="2482967" y="3201410"/>
                  </a:cubicBezTo>
                  <a:cubicBezTo>
                    <a:pt x="2647103" y="3359610"/>
                    <a:pt x="2732370" y="3564103"/>
                    <a:pt x="2732370" y="3706359"/>
                  </a:cubicBezTo>
                  <a:cubicBezTo>
                    <a:pt x="2732361" y="3866836"/>
                    <a:pt x="2600677" y="3997519"/>
                    <a:pt x="2440553" y="3999033"/>
                  </a:cubicBezTo>
                  <a:close/>
                  <a:moveTo>
                    <a:pt x="2764108" y="4159368"/>
                  </a:moveTo>
                  <a:cubicBezTo>
                    <a:pt x="3088519" y="4098379"/>
                    <a:pt x="3381727" y="3947817"/>
                    <a:pt x="3616824" y="3734286"/>
                  </a:cubicBezTo>
                  <a:lnTo>
                    <a:pt x="4019807" y="3734286"/>
                  </a:lnTo>
                  <a:cubicBezTo>
                    <a:pt x="3959876" y="3813943"/>
                    <a:pt x="3924300" y="3912899"/>
                    <a:pt x="3924300" y="4020036"/>
                  </a:cubicBezTo>
                  <a:cubicBezTo>
                    <a:pt x="3924300" y="4127164"/>
                    <a:pt x="3959876" y="4226129"/>
                    <a:pt x="4019807" y="4305786"/>
                  </a:cubicBezTo>
                  <a:lnTo>
                    <a:pt x="2848042" y="4305786"/>
                  </a:lnTo>
                  <a:cubicBezTo>
                    <a:pt x="2829773" y="4251370"/>
                    <a:pt x="2800998" y="4201773"/>
                    <a:pt x="2764108" y="4159368"/>
                  </a:cubicBezTo>
                  <a:close/>
                  <a:moveTo>
                    <a:pt x="1666370" y="2704195"/>
                  </a:moveTo>
                  <a:cubicBezTo>
                    <a:pt x="1706347" y="2772890"/>
                    <a:pt x="1758829" y="2834602"/>
                    <a:pt x="1822142" y="2886275"/>
                  </a:cubicBezTo>
                  <a:cubicBezTo>
                    <a:pt x="1850631" y="2909526"/>
                    <a:pt x="1889989" y="2914326"/>
                    <a:pt x="1923202" y="2898534"/>
                  </a:cubicBezTo>
                  <a:cubicBezTo>
                    <a:pt x="1956435" y="2882760"/>
                    <a:pt x="1977619" y="2849271"/>
                    <a:pt x="1977619" y="2812485"/>
                  </a:cubicBezTo>
                  <a:cubicBezTo>
                    <a:pt x="1977619" y="2515343"/>
                    <a:pt x="2113750" y="2237794"/>
                    <a:pt x="2338054" y="2054600"/>
                  </a:cubicBezTo>
                  <a:cubicBezTo>
                    <a:pt x="2336987" y="2068878"/>
                    <a:pt x="2336454" y="2083232"/>
                    <a:pt x="2336454" y="2097643"/>
                  </a:cubicBezTo>
                  <a:cubicBezTo>
                    <a:pt x="2336454" y="2314423"/>
                    <a:pt x="2456374" y="2510524"/>
                    <a:pt x="2649417" y="2609412"/>
                  </a:cubicBezTo>
                  <a:cubicBezTo>
                    <a:pt x="2649979" y="2609698"/>
                    <a:pt x="2650551" y="2609983"/>
                    <a:pt x="2651122" y="2610269"/>
                  </a:cubicBezTo>
                  <a:cubicBezTo>
                    <a:pt x="2702509" y="2635301"/>
                    <a:pt x="2746753" y="2670658"/>
                    <a:pt x="2782653" y="2715358"/>
                  </a:cubicBezTo>
                  <a:cubicBezTo>
                    <a:pt x="2805370" y="2743648"/>
                    <a:pt x="2842146" y="2756583"/>
                    <a:pt x="2877607" y="2748706"/>
                  </a:cubicBezTo>
                  <a:cubicBezTo>
                    <a:pt x="2913021" y="2740828"/>
                    <a:pt x="2940892" y="2713520"/>
                    <a:pt x="2949474" y="2678259"/>
                  </a:cubicBezTo>
                  <a:cubicBezTo>
                    <a:pt x="2974105" y="2577132"/>
                    <a:pt x="3015377" y="2482015"/>
                    <a:pt x="3071355" y="2396176"/>
                  </a:cubicBezTo>
                  <a:cubicBezTo>
                    <a:pt x="3096187" y="2592991"/>
                    <a:pt x="3149499" y="2711349"/>
                    <a:pt x="3194647" y="2811628"/>
                  </a:cubicBezTo>
                  <a:cubicBezTo>
                    <a:pt x="3241491" y="2915650"/>
                    <a:pt x="3278496" y="2997813"/>
                    <a:pt x="3278496" y="3147403"/>
                  </a:cubicBezTo>
                  <a:cubicBezTo>
                    <a:pt x="3278496" y="3444964"/>
                    <a:pt x="3126905" y="3707311"/>
                    <a:pt x="2897800" y="3859664"/>
                  </a:cubicBezTo>
                  <a:cubicBezTo>
                    <a:pt x="2913974" y="3811458"/>
                    <a:pt x="2922870" y="3759946"/>
                    <a:pt x="2922870" y="3706368"/>
                  </a:cubicBezTo>
                  <a:cubicBezTo>
                    <a:pt x="2922870" y="3448983"/>
                    <a:pt x="2746877" y="3143822"/>
                    <a:pt x="2494883" y="2964285"/>
                  </a:cubicBezTo>
                  <a:cubicBezTo>
                    <a:pt x="2465851" y="2943597"/>
                    <a:pt x="2427665" y="2940863"/>
                    <a:pt x="2395976" y="2957189"/>
                  </a:cubicBezTo>
                  <a:cubicBezTo>
                    <a:pt x="2364277" y="2973524"/>
                    <a:pt x="2344360" y="3006204"/>
                    <a:pt x="2344360" y="3041857"/>
                  </a:cubicBezTo>
                  <a:cubicBezTo>
                    <a:pt x="2344360" y="3086948"/>
                    <a:pt x="2299097" y="3130249"/>
                    <a:pt x="2225259" y="3197171"/>
                  </a:cubicBezTo>
                  <a:cubicBezTo>
                    <a:pt x="2111778" y="3300003"/>
                    <a:pt x="1956359" y="3440849"/>
                    <a:pt x="1956359" y="3706378"/>
                  </a:cubicBezTo>
                  <a:cubicBezTo>
                    <a:pt x="1956359" y="3762347"/>
                    <a:pt x="1966027" y="3816077"/>
                    <a:pt x="1983610" y="3866112"/>
                  </a:cubicBezTo>
                  <a:cubicBezTo>
                    <a:pt x="1750981" y="3716512"/>
                    <a:pt x="1596581" y="3455365"/>
                    <a:pt x="1596581" y="3158824"/>
                  </a:cubicBezTo>
                  <a:cubicBezTo>
                    <a:pt x="1596571" y="2991012"/>
                    <a:pt x="1618202" y="2846194"/>
                    <a:pt x="1666370" y="2704195"/>
                  </a:cubicBezTo>
                  <a:close/>
                  <a:moveTo>
                    <a:pt x="190500" y="4020026"/>
                  </a:moveTo>
                  <a:cubicBezTo>
                    <a:pt x="190500" y="3862464"/>
                    <a:pt x="318687" y="3734276"/>
                    <a:pt x="476250" y="3734276"/>
                  </a:cubicBezTo>
                  <a:cubicBezTo>
                    <a:pt x="633813" y="3734276"/>
                    <a:pt x="762000" y="3862464"/>
                    <a:pt x="762000" y="4020026"/>
                  </a:cubicBezTo>
                  <a:cubicBezTo>
                    <a:pt x="762000" y="4177589"/>
                    <a:pt x="633813" y="4305777"/>
                    <a:pt x="476250" y="4305777"/>
                  </a:cubicBezTo>
                  <a:cubicBezTo>
                    <a:pt x="318687" y="4305777"/>
                    <a:pt x="190500" y="4177589"/>
                    <a:pt x="190500" y="4020026"/>
                  </a:cubicBezTo>
                  <a:close/>
                  <a:moveTo>
                    <a:pt x="2437190" y="4686291"/>
                  </a:moveTo>
                  <a:cubicBezTo>
                    <a:pt x="2303259" y="4686291"/>
                    <a:pt x="2194303" y="4577325"/>
                    <a:pt x="2194303" y="4443403"/>
                  </a:cubicBezTo>
                  <a:cubicBezTo>
                    <a:pt x="2194303" y="4309472"/>
                    <a:pt x="2303259" y="4200516"/>
                    <a:pt x="2437190" y="4200516"/>
                  </a:cubicBezTo>
                  <a:cubicBezTo>
                    <a:pt x="2571121" y="4200516"/>
                    <a:pt x="2680078" y="4309472"/>
                    <a:pt x="2680078" y="4443403"/>
                  </a:cubicBezTo>
                  <a:cubicBezTo>
                    <a:pt x="2680078" y="4577325"/>
                    <a:pt x="2571121" y="4686291"/>
                    <a:pt x="2437190" y="4686291"/>
                  </a:cubicBezTo>
                  <a:close/>
                  <a:moveTo>
                    <a:pt x="4400550" y="4305777"/>
                  </a:moveTo>
                  <a:cubicBezTo>
                    <a:pt x="4242988" y="4305777"/>
                    <a:pt x="4114800" y="4177589"/>
                    <a:pt x="4114800" y="4020026"/>
                  </a:cubicBezTo>
                  <a:cubicBezTo>
                    <a:pt x="4114800" y="3862464"/>
                    <a:pt x="4242988" y="3734276"/>
                    <a:pt x="4400550" y="3734276"/>
                  </a:cubicBezTo>
                  <a:cubicBezTo>
                    <a:pt x="4558113" y="3734276"/>
                    <a:pt x="4686300" y="3862464"/>
                    <a:pt x="4686300" y="4020026"/>
                  </a:cubicBezTo>
                  <a:cubicBezTo>
                    <a:pt x="4686300" y="4177589"/>
                    <a:pt x="4558113" y="4305777"/>
                    <a:pt x="4400550" y="4305777"/>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951C2F37-D409-425E-8D47-037C66EC1413}"/>
                </a:ext>
              </a:extLst>
            </p:cNvPr>
            <p:cNvSpPr/>
            <p:nvPr/>
          </p:nvSpPr>
          <p:spPr>
            <a:xfrm>
              <a:off x="6689150" y="1701517"/>
              <a:ext cx="190500" cy="190500"/>
            </a:xfrm>
            <a:custGeom>
              <a:avLst/>
              <a:gdLst>
                <a:gd name="connsiteX0" fmla="*/ 95155 w 190500"/>
                <a:gd name="connsiteY0" fmla="*/ 190500 h 190500"/>
                <a:gd name="connsiteX1" fmla="*/ 162592 w 190500"/>
                <a:gd name="connsiteY1" fmla="*/ 162592 h 190500"/>
                <a:gd name="connsiteX2" fmla="*/ 190500 w 190500"/>
                <a:gd name="connsiteY2" fmla="*/ 95250 h 190500"/>
                <a:gd name="connsiteX3" fmla="*/ 162592 w 190500"/>
                <a:gd name="connsiteY3" fmla="*/ 27908 h 190500"/>
                <a:gd name="connsiteX4" fmla="*/ 95155 w 190500"/>
                <a:gd name="connsiteY4" fmla="*/ 0 h 190500"/>
                <a:gd name="connsiteX5" fmla="*/ 27813 w 190500"/>
                <a:gd name="connsiteY5" fmla="*/ 27908 h 190500"/>
                <a:gd name="connsiteX6" fmla="*/ 0 w 190500"/>
                <a:gd name="connsiteY6" fmla="*/ 95250 h 190500"/>
                <a:gd name="connsiteX7" fmla="*/ 27813 w 190500"/>
                <a:gd name="connsiteY7" fmla="*/ 162592 h 190500"/>
                <a:gd name="connsiteX8" fmla="*/ 95155 w 190500"/>
                <a:gd name="connsiteY8" fmla="*/ 1905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0" h="190500">
                  <a:moveTo>
                    <a:pt x="95155" y="190500"/>
                  </a:moveTo>
                  <a:cubicBezTo>
                    <a:pt x="120205" y="190500"/>
                    <a:pt x="144780" y="180308"/>
                    <a:pt x="162592" y="162592"/>
                  </a:cubicBezTo>
                  <a:cubicBezTo>
                    <a:pt x="180308" y="144875"/>
                    <a:pt x="190500" y="120301"/>
                    <a:pt x="190500" y="95250"/>
                  </a:cubicBezTo>
                  <a:cubicBezTo>
                    <a:pt x="190500" y="70199"/>
                    <a:pt x="180318" y="45625"/>
                    <a:pt x="162592" y="27908"/>
                  </a:cubicBezTo>
                  <a:cubicBezTo>
                    <a:pt x="144780" y="10192"/>
                    <a:pt x="120310" y="0"/>
                    <a:pt x="95155" y="0"/>
                  </a:cubicBezTo>
                  <a:cubicBezTo>
                    <a:pt x="70104" y="0"/>
                    <a:pt x="45529" y="10192"/>
                    <a:pt x="27813" y="27908"/>
                  </a:cubicBezTo>
                  <a:cubicBezTo>
                    <a:pt x="10106" y="45625"/>
                    <a:pt x="0" y="70199"/>
                    <a:pt x="0" y="95250"/>
                  </a:cubicBezTo>
                  <a:cubicBezTo>
                    <a:pt x="0" y="120301"/>
                    <a:pt x="10106" y="144875"/>
                    <a:pt x="27813" y="162592"/>
                  </a:cubicBezTo>
                  <a:cubicBezTo>
                    <a:pt x="45529" y="180308"/>
                    <a:pt x="70104" y="190500"/>
                    <a:pt x="95155" y="1905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78" name="TextBox 77">
            <a:extLst>
              <a:ext uri="{FF2B5EF4-FFF2-40B4-BE49-F238E27FC236}">
                <a16:creationId xmlns:a16="http://schemas.microsoft.com/office/drawing/2014/main" id="{EA5B1023-C93C-49BC-8D22-8AD0729F6919}"/>
              </a:ext>
            </a:extLst>
          </p:cNvPr>
          <p:cNvSpPr txBox="1"/>
          <p:nvPr/>
        </p:nvSpPr>
        <p:spPr>
          <a:xfrm>
            <a:off x="7184580" y="5981299"/>
            <a:ext cx="2452915" cy="246221"/>
          </a:xfrm>
          <a:prstGeom prst="rect">
            <a:avLst/>
          </a:prstGeom>
          <a:noFill/>
        </p:spPr>
        <p:txBody>
          <a:bodyPr wrap="square" rtlCol="0">
            <a:spAutoFit/>
          </a:bodyPr>
          <a:lstStyle/>
          <a:p>
            <a:r>
              <a:rPr lang="en-US" sz="1000" i="1" dirty="0">
                <a:latin typeface="Helvetica Neue" panose="02000503000000020004"/>
                <a:ea typeface="Helvetica Neue" panose="02000503000000020004" pitchFamily="2" charset="0"/>
                <a:cs typeface="Helvetica Neue" panose="02000503000000020004" pitchFamily="2" charset="0"/>
              </a:rPr>
              <a:t>*as reported by users.</a:t>
            </a:r>
          </a:p>
        </p:txBody>
      </p:sp>
      <p:pic>
        <p:nvPicPr>
          <p:cNvPr id="4107" name="Picture 4106">
            <a:extLst>
              <a:ext uri="{FF2B5EF4-FFF2-40B4-BE49-F238E27FC236}">
                <a16:creationId xmlns:a16="http://schemas.microsoft.com/office/drawing/2014/main" id="{35FD3234-7E64-491C-842B-5279E4B85010}"/>
              </a:ext>
            </a:extLst>
          </p:cNvPr>
          <p:cNvPicPr>
            <a:picLocks noChangeAspect="1"/>
          </p:cNvPicPr>
          <p:nvPr/>
        </p:nvPicPr>
        <p:blipFill>
          <a:blip r:embed="rId10"/>
          <a:stretch>
            <a:fillRect/>
          </a:stretch>
        </p:blipFill>
        <p:spPr>
          <a:xfrm rot="16200000">
            <a:off x="7687857" y="-537757"/>
            <a:ext cx="1254784" cy="2327956"/>
          </a:xfrm>
          <a:prstGeom prst="rect">
            <a:avLst/>
          </a:prstGeom>
        </p:spPr>
      </p:pic>
      <p:sp>
        <p:nvSpPr>
          <p:cNvPr id="49" name="Rectangle 48">
            <a:extLst>
              <a:ext uri="{FF2B5EF4-FFF2-40B4-BE49-F238E27FC236}">
                <a16:creationId xmlns:a16="http://schemas.microsoft.com/office/drawing/2014/main" id="{775BE2FA-05AB-4D08-9407-1EE03E273F1B}"/>
              </a:ext>
            </a:extLst>
          </p:cNvPr>
          <p:cNvSpPr/>
          <p:nvPr/>
        </p:nvSpPr>
        <p:spPr>
          <a:xfrm>
            <a:off x="3048" y="0"/>
            <a:ext cx="121889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4" name="Footer Placeholder 1">
            <a:extLst>
              <a:ext uri="{FF2B5EF4-FFF2-40B4-BE49-F238E27FC236}">
                <a16:creationId xmlns:a16="http://schemas.microsoft.com/office/drawing/2014/main" id="{2E505374-24CA-1D41-AFC0-8C64ED0ABF12}"/>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56" name="Picture 55" descr="A picture containing player, person, court, sign&#10;&#10;Description automatically generated">
            <a:extLst>
              <a:ext uri="{FF2B5EF4-FFF2-40B4-BE49-F238E27FC236}">
                <a16:creationId xmlns:a16="http://schemas.microsoft.com/office/drawing/2014/main" id="{1BFB9D7F-B72F-FA43-B6A7-419D4AE292AA}"/>
              </a:ext>
            </a:extLst>
          </p:cNvPr>
          <p:cNvPicPr>
            <a:picLocks noChangeAspect="1"/>
          </p:cNvPicPr>
          <p:nvPr/>
        </p:nvPicPr>
        <p:blipFill rotWithShape="1">
          <a:blip r:embed="rId11">
            <a:extLst>
              <a:ext uri="{28A0092B-C50C-407E-A947-70E740481C1C}">
                <a14:useLocalDpi xmlns:a14="http://schemas.microsoft.com/office/drawing/2010/main" val="0"/>
              </a:ext>
            </a:extLst>
          </a:blip>
          <a:srcRect l="535"/>
          <a:stretch/>
        </p:blipFill>
        <p:spPr>
          <a:xfrm>
            <a:off x="945654" y="243653"/>
            <a:ext cx="10384627" cy="5860078"/>
          </a:xfrm>
          <a:prstGeom prst="rect">
            <a:avLst/>
          </a:prstGeom>
        </p:spPr>
      </p:pic>
      <p:pic>
        <p:nvPicPr>
          <p:cNvPr id="2" name="Interactive Video with Verb (2).mp4" descr="Interactive Video with Verb (2).mp4">
            <a:hlinkClick r:id="" action="ppaction://media"/>
            <a:extLst>
              <a:ext uri="{FF2B5EF4-FFF2-40B4-BE49-F238E27FC236}">
                <a16:creationId xmlns:a16="http://schemas.microsoft.com/office/drawing/2014/main" id="{DC864776-5CC5-854B-BBAB-3B7B9DCA65F5}"/>
              </a:ext>
            </a:extLst>
          </p:cNvPr>
          <p:cNvPicPr>
            <a:picLocks noChangeAspect="1"/>
          </p:cNvPicPr>
          <p:nvPr>
            <a:videoFile r:link="rId1"/>
            <p:extLst>
              <p:ext uri="{DAA4B4D4-6D71-4841-9C94-3DE7FCFB9230}">
                <p14:media xmlns:p14="http://schemas.microsoft.com/office/powerpoint/2010/main" r:embed="rId2">
                  <p14:trim st="533.6263"/>
                </p14:media>
              </p:ext>
            </p:extLst>
          </p:nvPr>
        </p:nvPicPr>
        <p:blipFill>
          <a:blip r:embed="rId12"/>
          <a:stretch>
            <a:fillRect/>
          </a:stretch>
        </p:blipFill>
        <p:spPr>
          <a:xfrm>
            <a:off x="13045" y="6481"/>
            <a:ext cx="12168957" cy="6845038"/>
          </a:xfrm>
          <a:prstGeom prst="rect">
            <a:avLst/>
          </a:prstGeom>
        </p:spPr>
      </p:pic>
    </p:spTree>
    <p:extLst>
      <p:ext uri="{BB962C8B-B14F-4D97-AF65-F5344CB8AC3E}">
        <p14:creationId xmlns:p14="http://schemas.microsoft.com/office/powerpoint/2010/main" val="10753717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4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9B8B-FC6B-4F72-A962-CF5C8EE6DC24}"/>
              </a:ext>
            </a:extLst>
          </p:cNvPr>
          <p:cNvSpPr>
            <a:spLocks noGrp="1"/>
          </p:cNvSpPr>
          <p:nvPr>
            <p:ph type="sldNum" sz="quarter" idx="12"/>
          </p:nvPr>
        </p:nvSpPr>
        <p:spPr>
          <a:xfrm>
            <a:off x="11613735" y="6375274"/>
            <a:ext cx="398092" cy="365125"/>
          </a:xfrm>
        </p:spPr>
        <p:txBody>
          <a:bodyPr/>
          <a:lstStyle/>
          <a:p>
            <a:fld id="{D0F56350-9462-4EC0-9A14-DADBEFEF3905}" type="slidenum">
              <a:rPr lang="en-US" smtClean="0"/>
              <a:t>13</a:t>
            </a:fld>
            <a:endParaRPr lang="en-US" dirty="0"/>
          </a:p>
        </p:txBody>
      </p:sp>
      <p:sp>
        <p:nvSpPr>
          <p:cNvPr id="4" name="Content Placeholder 8">
            <a:extLst>
              <a:ext uri="{FF2B5EF4-FFF2-40B4-BE49-F238E27FC236}">
                <a16:creationId xmlns:a16="http://schemas.microsoft.com/office/drawing/2014/main" id="{04A736BA-FE3F-4E4A-ABE3-540BEEF4BB35}"/>
              </a:ext>
            </a:extLst>
          </p:cNvPr>
          <p:cNvSpPr txBox="1">
            <a:spLocks/>
          </p:cNvSpPr>
          <p:nvPr/>
        </p:nvSpPr>
        <p:spPr>
          <a:xfrm>
            <a:off x="290982" y="1113687"/>
            <a:ext cx="8270378" cy="13467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a:lstStyle>
          <a:p>
            <a:pPr marL="0" indent="0" algn="just">
              <a:buFont typeface="Arial" panose="020B0604020202020204" pitchFamily="34" charse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TEAMS  - Now Offered Bundled with verbLIVE - allows sales and marketing teams to easily share and deliver content to their sales reps, while gaining access to usage metrics. </a:t>
            </a: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TEAMS is available on both mobile and desktop with a 1-click sync to Salesforce making it easy to deliver the right content, to the right people, at the right time.</a:t>
            </a:r>
          </a:p>
        </p:txBody>
      </p:sp>
      <p:sp>
        <p:nvSpPr>
          <p:cNvPr id="7" name="TextBox 6">
            <a:extLst>
              <a:ext uri="{FF2B5EF4-FFF2-40B4-BE49-F238E27FC236}">
                <a16:creationId xmlns:a16="http://schemas.microsoft.com/office/drawing/2014/main" id="{3FFC50A3-4470-4CCE-B0E3-1802C5F5FE9F}"/>
              </a:ext>
            </a:extLst>
          </p:cNvPr>
          <p:cNvSpPr txBox="1"/>
          <p:nvPr/>
        </p:nvSpPr>
        <p:spPr>
          <a:xfrm>
            <a:off x="542271" y="3363071"/>
            <a:ext cx="2220108" cy="954107"/>
          </a:xfrm>
          <a:prstGeom prst="rect">
            <a:avLst/>
          </a:prstGeom>
          <a:noFill/>
        </p:spPr>
        <p:txBody>
          <a:bodyPr wrap="square">
            <a:spAutoFit/>
          </a:bodyPr>
          <a:lstStyle/>
          <a:p>
            <a:r>
              <a:rPr lang="en-US" sz="1400" dirty="0">
                <a:latin typeface="Helvetica Neue" panose="02000503000000020004"/>
              </a:rPr>
              <a:t>Share content from a central location, no confusing different versions of material</a:t>
            </a:r>
          </a:p>
        </p:txBody>
      </p:sp>
      <p:sp>
        <p:nvSpPr>
          <p:cNvPr id="11" name="TextBox 10">
            <a:extLst>
              <a:ext uri="{FF2B5EF4-FFF2-40B4-BE49-F238E27FC236}">
                <a16:creationId xmlns:a16="http://schemas.microsoft.com/office/drawing/2014/main" id="{030B8B1C-E004-40BD-975F-A408A3E223E1}"/>
              </a:ext>
            </a:extLst>
          </p:cNvPr>
          <p:cNvSpPr txBox="1"/>
          <p:nvPr/>
        </p:nvSpPr>
        <p:spPr>
          <a:xfrm>
            <a:off x="3383758" y="3363070"/>
            <a:ext cx="2220108" cy="954107"/>
          </a:xfrm>
          <a:prstGeom prst="rect">
            <a:avLst/>
          </a:prstGeom>
          <a:noFill/>
        </p:spPr>
        <p:txBody>
          <a:bodyPr wrap="square">
            <a:spAutoFit/>
          </a:bodyPr>
          <a:lstStyle/>
          <a:p>
            <a:r>
              <a:rPr lang="en-US" sz="1400" dirty="0">
                <a:latin typeface="Helvetica Neue" panose="02000503000000020004"/>
              </a:rPr>
              <a:t>Upload your training, sales, and product content to verbTEAMS and add your users</a:t>
            </a:r>
          </a:p>
        </p:txBody>
      </p:sp>
      <p:sp>
        <p:nvSpPr>
          <p:cNvPr id="13" name="TextBox 12">
            <a:extLst>
              <a:ext uri="{FF2B5EF4-FFF2-40B4-BE49-F238E27FC236}">
                <a16:creationId xmlns:a16="http://schemas.microsoft.com/office/drawing/2014/main" id="{8C050740-7139-4B90-82CC-CE558673FB91}"/>
              </a:ext>
            </a:extLst>
          </p:cNvPr>
          <p:cNvSpPr txBox="1"/>
          <p:nvPr/>
        </p:nvSpPr>
        <p:spPr>
          <a:xfrm>
            <a:off x="5971464" y="3363070"/>
            <a:ext cx="2220108" cy="1815882"/>
          </a:xfrm>
          <a:prstGeom prst="rect">
            <a:avLst/>
          </a:prstGeom>
          <a:noFill/>
        </p:spPr>
        <p:txBody>
          <a:bodyPr wrap="square">
            <a:spAutoFit/>
          </a:bodyPr>
          <a:lstStyle/>
          <a:p>
            <a:r>
              <a:rPr lang="en-US" sz="1400" dirty="0"/>
              <a:t>Highly scalable with self-sign-up, self-onboarding, and self-configuring. </a:t>
            </a:r>
            <a:r>
              <a:rPr lang="en-US" sz="1400" dirty="0">
                <a:latin typeface="Helvetica Neue" panose="02000503000000020004"/>
              </a:rPr>
              <a:t>Add your logos and colors to create a custom branded experience for every user and customer to share and view your content</a:t>
            </a:r>
          </a:p>
        </p:txBody>
      </p:sp>
      <p:sp>
        <p:nvSpPr>
          <p:cNvPr id="17" name="TextBox 16">
            <a:extLst>
              <a:ext uri="{FF2B5EF4-FFF2-40B4-BE49-F238E27FC236}">
                <a16:creationId xmlns:a16="http://schemas.microsoft.com/office/drawing/2014/main" id="{D2B96F94-2F6F-4CE7-8A41-3A3B57D99058}"/>
              </a:ext>
            </a:extLst>
          </p:cNvPr>
          <p:cNvSpPr txBox="1"/>
          <p:nvPr/>
        </p:nvSpPr>
        <p:spPr>
          <a:xfrm>
            <a:off x="542271" y="5268612"/>
            <a:ext cx="2220108" cy="954107"/>
          </a:xfrm>
          <a:prstGeom prst="rect">
            <a:avLst/>
          </a:prstGeom>
          <a:noFill/>
        </p:spPr>
        <p:txBody>
          <a:bodyPr wrap="square">
            <a:spAutoFit/>
          </a:bodyPr>
          <a:lstStyle/>
          <a:p>
            <a:r>
              <a:rPr lang="en-US" sz="1400" dirty="0">
                <a:latin typeface="Helvetica Neue" panose="02000503000000020004"/>
              </a:rPr>
              <a:t>Review user activity and display it in an at-a-glance analytics dashboard</a:t>
            </a:r>
          </a:p>
        </p:txBody>
      </p:sp>
      <p:sp>
        <p:nvSpPr>
          <p:cNvPr id="19" name="TextBox 18">
            <a:extLst>
              <a:ext uri="{FF2B5EF4-FFF2-40B4-BE49-F238E27FC236}">
                <a16:creationId xmlns:a16="http://schemas.microsoft.com/office/drawing/2014/main" id="{6DCF6E1A-9A9B-4D1C-8142-5FFDC5E64B2C}"/>
              </a:ext>
            </a:extLst>
          </p:cNvPr>
          <p:cNvSpPr txBox="1"/>
          <p:nvPr/>
        </p:nvSpPr>
        <p:spPr>
          <a:xfrm>
            <a:off x="3383758" y="5268611"/>
            <a:ext cx="2220108" cy="738664"/>
          </a:xfrm>
          <a:prstGeom prst="rect">
            <a:avLst/>
          </a:prstGeom>
          <a:noFill/>
        </p:spPr>
        <p:txBody>
          <a:bodyPr wrap="square">
            <a:spAutoFit/>
          </a:bodyPr>
          <a:lstStyle/>
          <a:p>
            <a:r>
              <a:rPr lang="en-US" sz="1400" dirty="0">
                <a:latin typeface="Helvetica Neue" panose="02000503000000020004"/>
              </a:rPr>
              <a:t>Know exactly how effective each asset is and how to follow up</a:t>
            </a:r>
          </a:p>
        </p:txBody>
      </p:sp>
      <p:pic>
        <p:nvPicPr>
          <p:cNvPr id="21" name="Picture 1" descr="page2image56580608">
            <a:extLst>
              <a:ext uri="{FF2B5EF4-FFF2-40B4-BE49-F238E27FC236}">
                <a16:creationId xmlns:a16="http://schemas.microsoft.com/office/drawing/2014/main" id="{FA7C8EC0-124C-4C9E-B96E-D5BDB4224A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780681">
            <a:off x="7632429" y="671336"/>
            <a:ext cx="6351591" cy="57022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736BF8A2-ADA8-46AF-A45E-4DB98A4197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4282" y="4524333"/>
            <a:ext cx="885538" cy="731531"/>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2440488F-F261-4EE4-B2BF-D6910268B465}"/>
              </a:ext>
            </a:extLst>
          </p:cNvPr>
          <p:cNvGrpSpPr/>
          <p:nvPr/>
        </p:nvGrpSpPr>
        <p:grpSpPr>
          <a:xfrm>
            <a:off x="1240303" y="2691249"/>
            <a:ext cx="613496" cy="464668"/>
            <a:chOff x="12920080" y="4879724"/>
            <a:chExt cx="4876838" cy="3693766"/>
          </a:xfrm>
        </p:grpSpPr>
        <p:sp>
          <p:nvSpPr>
            <p:cNvPr id="25" name="Freeform: Shape 24">
              <a:extLst>
                <a:ext uri="{FF2B5EF4-FFF2-40B4-BE49-F238E27FC236}">
                  <a16:creationId xmlns:a16="http://schemas.microsoft.com/office/drawing/2014/main" id="{EBB58421-B87A-491D-ACC3-E122CA9289EC}"/>
                </a:ext>
              </a:extLst>
            </p:cNvPr>
            <p:cNvSpPr/>
            <p:nvPr/>
          </p:nvSpPr>
          <p:spPr>
            <a:xfrm>
              <a:off x="14738832" y="5894360"/>
              <a:ext cx="1473252" cy="1565190"/>
            </a:xfrm>
            <a:custGeom>
              <a:avLst/>
              <a:gdLst>
                <a:gd name="connsiteX0" fmla="*/ 1370305 w 1473252"/>
                <a:gd name="connsiteY0" fmla="*/ 614062 h 1565190"/>
                <a:gd name="connsiteX1" fmla="*/ 292894 w 1473252"/>
                <a:gd name="connsiteY1" fmla="*/ 24560 h 1565190"/>
                <a:gd name="connsiteX2" fmla="*/ 97003 w 1473252"/>
                <a:gd name="connsiteY2" fmla="*/ 27903 h 1565190"/>
                <a:gd name="connsiteX3" fmla="*/ 0 w 1473252"/>
                <a:gd name="connsiteY3" fmla="*/ 198163 h 1565190"/>
                <a:gd name="connsiteX4" fmla="*/ 0 w 1473252"/>
                <a:gd name="connsiteY4" fmla="*/ 1367061 h 1565190"/>
                <a:gd name="connsiteX5" fmla="*/ 96374 w 1473252"/>
                <a:gd name="connsiteY5" fmla="*/ 1536911 h 1565190"/>
                <a:gd name="connsiteX6" fmla="*/ 197834 w 1473252"/>
                <a:gd name="connsiteY6" fmla="*/ 1565191 h 1565190"/>
                <a:gd name="connsiteX7" fmla="*/ 291636 w 1473252"/>
                <a:gd name="connsiteY7" fmla="*/ 1541340 h 1565190"/>
                <a:gd name="connsiteX8" fmla="*/ 1369076 w 1473252"/>
                <a:gd name="connsiteY8" fmla="*/ 961992 h 1565190"/>
                <a:gd name="connsiteX9" fmla="*/ 1473251 w 1473252"/>
                <a:gd name="connsiteY9" fmla="*/ 788418 h 1565190"/>
                <a:gd name="connsiteX10" fmla="*/ 1370305 w 1473252"/>
                <a:gd name="connsiteY10" fmla="*/ 614062 h 1565190"/>
                <a:gd name="connsiteX11" fmla="*/ 285788 w 1473252"/>
                <a:gd name="connsiteY11" fmla="*/ 1220014 h 1565190"/>
                <a:gd name="connsiteX12" fmla="*/ 285788 w 1473252"/>
                <a:gd name="connsiteY12" fmla="*/ 346400 h 1565190"/>
                <a:gd name="connsiteX13" fmla="*/ 1091022 w 1473252"/>
                <a:gd name="connsiteY13" fmla="*/ 786998 h 1565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73252" h="1565190">
                  <a:moveTo>
                    <a:pt x="1370305" y="614062"/>
                  </a:moveTo>
                  <a:lnTo>
                    <a:pt x="292894" y="24560"/>
                  </a:lnTo>
                  <a:cubicBezTo>
                    <a:pt x="230943" y="-9339"/>
                    <a:pt x="157724" y="-8072"/>
                    <a:pt x="97003" y="27903"/>
                  </a:cubicBezTo>
                  <a:cubicBezTo>
                    <a:pt x="36243" y="63917"/>
                    <a:pt x="0" y="127544"/>
                    <a:pt x="0" y="198163"/>
                  </a:cubicBezTo>
                  <a:lnTo>
                    <a:pt x="0" y="1367061"/>
                  </a:lnTo>
                  <a:cubicBezTo>
                    <a:pt x="0" y="1437346"/>
                    <a:pt x="36024" y="1500859"/>
                    <a:pt x="96374" y="1536911"/>
                  </a:cubicBezTo>
                  <a:cubicBezTo>
                    <a:pt x="127883" y="1555733"/>
                    <a:pt x="162820" y="1565191"/>
                    <a:pt x="197834" y="1565191"/>
                  </a:cubicBezTo>
                  <a:cubicBezTo>
                    <a:pt x="229905" y="1565191"/>
                    <a:pt x="262052" y="1557266"/>
                    <a:pt x="291636" y="1541340"/>
                  </a:cubicBezTo>
                  <a:lnTo>
                    <a:pt x="1369076" y="961992"/>
                  </a:lnTo>
                  <a:cubicBezTo>
                    <a:pt x="1433036" y="927568"/>
                    <a:pt x="1472956" y="861084"/>
                    <a:pt x="1473251" y="788418"/>
                  </a:cubicBezTo>
                  <a:cubicBezTo>
                    <a:pt x="1473517" y="715751"/>
                    <a:pt x="1434074" y="648962"/>
                    <a:pt x="1370305" y="614062"/>
                  </a:cubicBezTo>
                  <a:close/>
                  <a:moveTo>
                    <a:pt x="285788" y="1220014"/>
                  </a:moveTo>
                  <a:lnTo>
                    <a:pt x="285788" y="346400"/>
                  </a:lnTo>
                  <a:lnTo>
                    <a:pt x="1091022" y="786998"/>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6" name="Freeform: Shape 25">
              <a:extLst>
                <a:ext uri="{FF2B5EF4-FFF2-40B4-BE49-F238E27FC236}">
                  <a16:creationId xmlns:a16="http://schemas.microsoft.com/office/drawing/2014/main" id="{FB0EA990-3A11-43E1-943A-3E9C71E7EC84}"/>
                </a:ext>
              </a:extLst>
            </p:cNvPr>
            <p:cNvSpPr/>
            <p:nvPr/>
          </p:nvSpPr>
          <p:spPr>
            <a:xfrm>
              <a:off x="12920080" y="4879724"/>
              <a:ext cx="4876838" cy="3693766"/>
            </a:xfrm>
            <a:custGeom>
              <a:avLst/>
              <a:gdLst>
                <a:gd name="connsiteX0" fmla="*/ 4840929 w 4876838"/>
                <a:gd name="connsiteY0" fmla="*/ 871798 h 3693766"/>
                <a:gd name="connsiteX1" fmla="*/ 4840710 w 4876838"/>
                <a:gd name="connsiteY1" fmla="*/ 869566 h 3693766"/>
                <a:gd name="connsiteX2" fmla="*/ 4625731 w 4876838"/>
                <a:gd name="connsiteY2" fmla="*/ 303572 h 3693766"/>
                <a:gd name="connsiteX3" fmla="*/ 4100141 w 4876838"/>
                <a:gd name="connsiteY3" fmla="*/ 57150 h 3693766"/>
                <a:gd name="connsiteX4" fmla="*/ 4075919 w 4876838"/>
                <a:gd name="connsiteY4" fmla="*/ 54248 h 3693766"/>
                <a:gd name="connsiteX5" fmla="*/ 4067394 w 4876838"/>
                <a:gd name="connsiteY5" fmla="*/ 53355 h 3693766"/>
                <a:gd name="connsiteX6" fmla="*/ 2439257 w 4876838"/>
                <a:gd name="connsiteY6" fmla="*/ 37 h 3693766"/>
                <a:gd name="connsiteX7" fmla="*/ 2438400 w 4876838"/>
                <a:gd name="connsiteY7" fmla="*/ 0 h 3693766"/>
                <a:gd name="connsiteX8" fmla="*/ 2437543 w 4876838"/>
                <a:gd name="connsiteY8" fmla="*/ 37 h 3693766"/>
                <a:gd name="connsiteX9" fmla="*/ 803598 w 4876838"/>
                <a:gd name="connsiteY9" fmla="*/ 53355 h 3693766"/>
                <a:gd name="connsiteX10" fmla="*/ 795002 w 4876838"/>
                <a:gd name="connsiteY10" fmla="*/ 54248 h 3693766"/>
                <a:gd name="connsiteX11" fmla="*/ 772157 w 4876838"/>
                <a:gd name="connsiteY11" fmla="*/ 57001 h 3693766"/>
                <a:gd name="connsiteX12" fmla="*/ 249622 w 4876838"/>
                <a:gd name="connsiteY12" fmla="*/ 311051 h 3693766"/>
                <a:gd name="connsiteX13" fmla="*/ 36426 w 4876838"/>
                <a:gd name="connsiteY13" fmla="*/ 866812 h 3693766"/>
                <a:gd name="connsiteX14" fmla="*/ 35868 w 4876838"/>
                <a:gd name="connsiteY14" fmla="*/ 871798 h 3693766"/>
                <a:gd name="connsiteX15" fmla="*/ 0 w 4876838"/>
                <a:gd name="connsiteY15" fmla="*/ 1667361 h 3693766"/>
                <a:gd name="connsiteX16" fmla="*/ 0 w 4876838"/>
                <a:gd name="connsiteY16" fmla="*/ 2032283 h 3693766"/>
                <a:gd name="connsiteX17" fmla="*/ 35868 w 4876838"/>
                <a:gd name="connsiteY17" fmla="*/ 2827887 h 3693766"/>
                <a:gd name="connsiteX18" fmla="*/ 36128 w 4876838"/>
                <a:gd name="connsiteY18" fmla="*/ 2830335 h 3693766"/>
                <a:gd name="connsiteX19" fmla="*/ 250291 w 4876838"/>
                <a:gd name="connsiteY19" fmla="*/ 3389376 h 3693766"/>
                <a:gd name="connsiteX20" fmla="*/ 793477 w 4876838"/>
                <a:gd name="connsiteY20" fmla="*/ 3632340 h 3693766"/>
                <a:gd name="connsiteX21" fmla="*/ 842032 w 4876838"/>
                <a:gd name="connsiteY21" fmla="*/ 3638588 h 3693766"/>
                <a:gd name="connsiteX22" fmla="*/ 853306 w 4876838"/>
                <a:gd name="connsiteY22" fmla="*/ 3640150 h 3693766"/>
                <a:gd name="connsiteX23" fmla="*/ 2442191 w 4876838"/>
                <a:gd name="connsiteY23" fmla="*/ 3693728 h 3693766"/>
                <a:gd name="connsiteX24" fmla="*/ 2443686 w 4876838"/>
                <a:gd name="connsiteY24" fmla="*/ 3693767 h 3693766"/>
                <a:gd name="connsiteX25" fmla="*/ 2445172 w 4876838"/>
                <a:gd name="connsiteY25" fmla="*/ 3693728 h 3693766"/>
                <a:gd name="connsiteX26" fmla="*/ 4073281 w 4876838"/>
                <a:gd name="connsiteY26" fmla="*/ 3640408 h 3693766"/>
                <a:gd name="connsiteX27" fmla="*/ 4081796 w 4876838"/>
                <a:gd name="connsiteY27" fmla="*/ 3639522 h 3693766"/>
                <a:gd name="connsiteX28" fmla="*/ 4109142 w 4876838"/>
                <a:gd name="connsiteY28" fmla="*/ 3636426 h 3693766"/>
                <a:gd name="connsiteX29" fmla="*/ 4627179 w 4876838"/>
                <a:gd name="connsiteY29" fmla="*/ 3388595 h 3693766"/>
                <a:gd name="connsiteX30" fmla="*/ 4840377 w 4876838"/>
                <a:gd name="connsiteY30" fmla="*/ 2832830 h 3693766"/>
                <a:gd name="connsiteX31" fmla="*/ 4840929 w 4876838"/>
                <a:gd name="connsiteY31" fmla="*/ 2827849 h 3693766"/>
                <a:gd name="connsiteX32" fmla="*/ 4876839 w 4876838"/>
                <a:gd name="connsiteY32" fmla="*/ 2032283 h 3693766"/>
                <a:gd name="connsiteX33" fmla="*/ 4876839 w 4876838"/>
                <a:gd name="connsiteY33" fmla="*/ 1667361 h 3693766"/>
                <a:gd name="connsiteX34" fmla="*/ 4840929 w 4876838"/>
                <a:gd name="connsiteY34" fmla="*/ 871798 h 3693766"/>
                <a:gd name="connsiteX35" fmla="*/ 4591012 w 4876838"/>
                <a:gd name="connsiteY35" fmla="*/ 2032283 h 3693766"/>
                <a:gd name="connsiteX36" fmla="*/ 4556484 w 4876838"/>
                <a:gd name="connsiteY36" fmla="*/ 2799864 h 3693766"/>
                <a:gd name="connsiteX37" fmla="*/ 4416286 w 4876838"/>
                <a:gd name="connsiteY37" fmla="*/ 3195752 h 3693766"/>
                <a:gd name="connsiteX38" fmla="*/ 4079005 w 4876838"/>
                <a:gd name="connsiteY38" fmla="*/ 3352238 h 3693766"/>
                <a:gd name="connsiteX39" fmla="*/ 4048573 w 4876838"/>
                <a:gd name="connsiteY39" fmla="*/ 3355667 h 3693766"/>
                <a:gd name="connsiteX40" fmla="*/ 2444915 w 4876838"/>
                <a:gd name="connsiteY40" fmla="*/ 3407940 h 3693766"/>
                <a:gd name="connsiteX41" fmla="*/ 885528 w 4876838"/>
                <a:gd name="connsiteY41" fmla="*/ 3356115 h 3693766"/>
                <a:gd name="connsiteX42" fmla="*/ 825997 w 4876838"/>
                <a:gd name="connsiteY42" fmla="*/ 3348409 h 3693766"/>
                <a:gd name="connsiteX43" fmla="*/ 460512 w 4876838"/>
                <a:gd name="connsiteY43" fmla="*/ 3195752 h 3693766"/>
                <a:gd name="connsiteX44" fmla="*/ 457870 w 4876838"/>
                <a:gd name="connsiteY44" fmla="*/ 3192923 h 3693766"/>
                <a:gd name="connsiteX45" fmla="*/ 320427 w 4876838"/>
                <a:gd name="connsiteY45" fmla="*/ 2800979 h 3693766"/>
                <a:gd name="connsiteX46" fmla="*/ 285787 w 4876838"/>
                <a:gd name="connsiteY46" fmla="*/ 2032283 h 3693766"/>
                <a:gd name="connsiteX47" fmla="*/ 285787 w 4876838"/>
                <a:gd name="connsiteY47" fmla="*/ 1667361 h 3693766"/>
                <a:gd name="connsiteX48" fmla="*/ 320315 w 4876838"/>
                <a:gd name="connsiteY48" fmla="*/ 899890 h 3693766"/>
                <a:gd name="connsiteX49" fmla="*/ 460512 w 4876838"/>
                <a:gd name="connsiteY49" fmla="*/ 503894 h 3693766"/>
                <a:gd name="connsiteX50" fmla="*/ 804937 w 4876838"/>
                <a:gd name="connsiteY50" fmla="*/ 340891 h 3693766"/>
                <a:gd name="connsiteX51" fmla="*/ 828228 w 4876838"/>
                <a:gd name="connsiteY51" fmla="*/ 338100 h 3693766"/>
                <a:gd name="connsiteX52" fmla="*/ 2438400 w 4876838"/>
                <a:gd name="connsiteY52" fmla="*/ 285787 h 3693766"/>
                <a:gd name="connsiteX53" fmla="*/ 4042620 w 4876838"/>
                <a:gd name="connsiteY53" fmla="*/ 338100 h 3693766"/>
                <a:gd name="connsiteX54" fmla="*/ 4067775 w 4876838"/>
                <a:gd name="connsiteY54" fmla="*/ 341077 h 3693766"/>
                <a:gd name="connsiteX55" fmla="*/ 4417781 w 4876838"/>
                <a:gd name="connsiteY55" fmla="*/ 499616 h 3693766"/>
                <a:gd name="connsiteX56" fmla="*/ 4418933 w 4876838"/>
                <a:gd name="connsiteY56" fmla="*/ 500844 h 3693766"/>
                <a:gd name="connsiteX57" fmla="*/ 4556370 w 4876838"/>
                <a:gd name="connsiteY57" fmla="*/ 898512 h 3693766"/>
                <a:gd name="connsiteX58" fmla="*/ 4591012 w 4876838"/>
                <a:gd name="connsiteY58" fmla="*/ 1667361 h 369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876838" h="3693766">
                  <a:moveTo>
                    <a:pt x="4840929" y="871798"/>
                  </a:moveTo>
                  <a:lnTo>
                    <a:pt x="4840710" y="869566"/>
                  </a:lnTo>
                  <a:cubicBezTo>
                    <a:pt x="4836576" y="830312"/>
                    <a:pt x="4795466" y="481161"/>
                    <a:pt x="4625731" y="303572"/>
                  </a:cubicBezTo>
                  <a:cubicBezTo>
                    <a:pt x="4429535" y="94692"/>
                    <a:pt x="4207107" y="69317"/>
                    <a:pt x="4100141" y="57150"/>
                  </a:cubicBezTo>
                  <a:cubicBezTo>
                    <a:pt x="4091283" y="56145"/>
                    <a:pt x="4083177" y="55215"/>
                    <a:pt x="4075919" y="54248"/>
                  </a:cubicBezTo>
                  <a:lnTo>
                    <a:pt x="4067394" y="53355"/>
                  </a:lnTo>
                  <a:cubicBezTo>
                    <a:pt x="3422676" y="6474"/>
                    <a:pt x="2449002" y="74"/>
                    <a:pt x="2439257" y="37"/>
                  </a:cubicBezTo>
                  <a:lnTo>
                    <a:pt x="2438400" y="0"/>
                  </a:lnTo>
                  <a:lnTo>
                    <a:pt x="2437543" y="37"/>
                  </a:lnTo>
                  <a:cubicBezTo>
                    <a:pt x="2427799" y="74"/>
                    <a:pt x="1454125" y="6474"/>
                    <a:pt x="803598" y="53355"/>
                  </a:cubicBezTo>
                  <a:lnTo>
                    <a:pt x="795002" y="54248"/>
                  </a:lnTo>
                  <a:cubicBezTo>
                    <a:pt x="788082" y="55178"/>
                    <a:pt x="780455" y="56034"/>
                    <a:pt x="772157" y="57001"/>
                  </a:cubicBezTo>
                  <a:cubicBezTo>
                    <a:pt x="666415" y="69205"/>
                    <a:pt x="446373" y="94617"/>
                    <a:pt x="249622" y="311051"/>
                  </a:cubicBezTo>
                  <a:cubicBezTo>
                    <a:pt x="87957" y="486743"/>
                    <a:pt x="41225" y="828415"/>
                    <a:pt x="36426" y="866812"/>
                  </a:cubicBezTo>
                  <a:lnTo>
                    <a:pt x="35868" y="871798"/>
                  </a:lnTo>
                  <a:cubicBezTo>
                    <a:pt x="34416" y="888132"/>
                    <a:pt x="0" y="1276979"/>
                    <a:pt x="0" y="1667361"/>
                  </a:cubicBezTo>
                  <a:lnTo>
                    <a:pt x="0" y="2032283"/>
                  </a:lnTo>
                  <a:cubicBezTo>
                    <a:pt x="0" y="2422665"/>
                    <a:pt x="34416" y="2811513"/>
                    <a:pt x="35868" y="2827887"/>
                  </a:cubicBezTo>
                  <a:lnTo>
                    <a:pt x="36128" y="2830335"/>
                  </a:lnTo>
                  <a:cubicBezTo>
                    <a:pt x="40258" y="2868959"/>
                    <a:pt x="81335" y="3211716"/>
                    <a:pt x="250291" y="3389376"/>
                  </a:cubicBezTo>
                  <a:cubicBezTo>
                    <a:pt x="434764" y="3591259"/>
                    <a:pt x="668015" y="3617976"/>
                    <a:pt x="793477" y="3632340"/>
                  </a:cubicBezTo>
                  <a:cubicBezTo>
                    <a:pt x="813308" y="3634607"/>
                    <a:pt x="830387" y="3636540"/>
                    <a:pt x="842032" y="3638588"/>
                  </a:cubicBezTo>
                  <a:lnTo>
                    <a:pt x="853306" y="3640150"/>
                  </a:lnTo>
                  <a:cubicBezTo>
                    <a:pt x="1225563" y="3675574"/>
                    <a:pt x="2392709" y="3693024"/>
                    <a:pt x="2442191" y="3693728"/>
                  </a:cubicBezTo>
                  <a:lnTo>
                    <a:pt x="2443686" y="3693767"/>
                  </a:lnTo>
                  <a:lnTo>
                    <a:pt x="2445172" y="3693728"/>
                  </a:lnTo>
                  <a:cubicBezTo>
                    <a:pt x="2454917" y="3693690"/>
                    <a:pt x="3428552" y="3687290"/>
                    <a:pt x="4073281" y="3640408"/>
                  </a:cubicBezTo>
                  <a:lnTo>
                    <a:pt x="4081796" y="3639522"/>
                  </a:lnTo>
                  <a:cubicBezTo>
                    <a:pt x="4089949" y="3638436"/>
                    <a:pt x="4099103" y="3637474"/>
                    <a:pt x="4109142" y="3636426"/>
                  </a:cubicBezTo>
                  <a:cubicBezTo>
                    <a:pt x="4214289" y="3625263"/>
                    <a:pt x="4433145" y="3602088"/>
                    <a:pt x="4627179" y="3388595"/>
                  </a:cubicBezTo>
                  <a:cubicBezTo>
                    <a:pt x="4788846" y="3212868"/>
                    <a:pt x="4835614" y="2871197"/>
                    <a:pt x="4840377" y="2832830"/>
                  </a:cubicBezTo>
                  <a:lnTo>
                    <a:pt x="4840929" y="2827849"/>
                  </a:lnTo>
                  <a:cubicBezTo>
                    <a:pt x="4842386" y="2811475"/>
                    <a:pt x="4876839" y="2422665"/>
                    <a:pt x="4876839" y="2032283"/>
                  </a:cubicBezTo>
                  <a:lnTo>
                    <a:pt x="4876839" y="1667361"/>
                  </a:lnTo>
                  <a:cubicBezTo>
                    <a:pt x="4876800" y="1276979"/>
                    <a:pt x="4842386" y="888169"/>
                    <a:pt x="4840929" y="871798"/>
                  </a:cubicBezTo>
                  <a:close/>
                  <a:moveTo>
                    <a:pt x="4591012" y="2032283"/>
                  </a:moveTo>
                  <a:cubicBezTo>
                    <a:pt x="4591012" y="2393604"/>
                    <a:pt x="4559465" y="2765708"/>
                    <a:pt x="4556484" y="2799864"/>
                  </a:cubicBezTo>
                  <a:cubicBezTo>
                    <a:pt x="4544359" y="2893962"/>
                    <a:pt x="4495057" y="3110132"/>
                    <a:pt x="4416286" y="3195752"/>
                  </a:cubicBezTo>
                  <a:cubicBezTo>
                    <a:pt x="4294842" y="3329359"/>
                    <a:pt x="4170093" y="3342608"/>
                    <a:pt x="4079005" y="3352238"/>
                  </a:cubicBezTo>
                  <a:cubicBezTo>
                    <a:pt x="4067994" y="3353400"/>
                    <a:pt x="4057802" y="3354515"/>
                    <a:pt x="4048573" y="3355667"/>
                  </a:cubicBezTo>
                  <a:cubicBezTo>
                    <a:pt x="3424981" y="3400759"/>
                    <a:pt x="2488073" y="3407683"/>
                    <a:pt x="2444915" y="3407940"/>
                  </a:cubicBezTo>
                  <a:cubicBezTo>
                    <a:pt x="2396509" y="3407235"/>
                    <a:pt x="1246432" y="3389633"/>
                    <a:pt x="885528" y="3356115"/>
                  </a:cubicBezTo>
                  <a:cubicBezTo>
                    <a:pt x="867035" y="3353095"/>
                    <a:pt x="847055" y="3350790"/>
                    <a:pt x="825997" y="3348409"/>
                  </a:cubicBezTo>
                  <a:cubicBezTo>
                    <a:pt x="719175" y="3336169"/>
                    <a:pt x="572951" y="3319425"/>
                    <a:pt x="460512" y="3195752"/>
                  </a:cubicBezTo>
                  <a:lnTo>
                    <a:pt x="457870" y="3192923"/>
                  </a:lnTo>
                  <a:cubicBezTo>
                    <a:pt x="380479" y="3112294"/>
                    <a:pt x="332594" y="2910145"/>
                    <a:pt x="320427" y="2800979"/>
                  </a:cubicBezTo>
                  <a:cubicBezTo>
                    <a:pt x="318157" y="2775157"/>
                    <a:pt x="285787" y="2398662"/>
                    <a:pt x="285787" y="2032283"/>
                  </a:cubicBezTo>
                  <a:lnTo>
                    <a:pt x="285787" y="1667361"/>
                  </a:lnTo>
                  <a:cubicBezTo>
                    <a:pt x="285787" y="1306449"/>
                    <a:pt x="317264" y="934752"/>
                    <a:pt x="320315" y="899890"/>
                  </a:cubicBezTo>
                  <a:cubicBezTo>
                    <a:pt x="334789" y="789049"/>
                    <a:pt x="385019" y="585973"/>
                    <a:pt x="460512" y="503894"/>
                  </a:cubicBezTo>
                  <a:cubicBezTo>
                    <a:pt x="585676" y="366229"/>
                    <a:pt x="717650" y="350974"/>
                    <a:pt x="804937" y="340891"/>
                  </a:cubicBezTo>
                  <a:cubicBezTo>
                    <a:pt x="813271" y="339923"/>
                    <a:pt x="821047" y="339031"/>
                    <a:pt x="828228" y="338100"/>
                  </a:cubicBezTo>
                  <a:cubicBezTo>
                    <a:pt x="1460897" y="292782"/>
                    <a:pt x="2404539" y="286048"/>
                    <a:pt x="2438400" y="285787"/>
                  </a:cubicBezTo>
                  <a:cubicBezTo>
                    <a:pt x="2472261" y="286010"/>
                    <a:pt x="3415570" y="292782"/>
                    <a:pt x="4042620" y="338100"/>
                  </a:cubicBezTo>
                  <a:cubicBezTo>
                    <a:pt x="4050316" y="339068"/>
                    <a:pt x="4058727" y="340035"/>
                    <a:pt x="4067775" y="341077"/>
                  </a:cubicBezTo>
                  <a:cubicBezTo>
                    <a:pt x="4157548" y="351309"/>
                    <a:pt x="4293242" y="366787"/>
                    <a:pt x="4417781" y="499616"/>
                  </a:cubicBezTo>
                  <a:lnTo>
                    <a:pt x="4418933" y="500844"/>
                  </a:lnTo>
                  <a:cubicBezTo>
                    <a:pt x="4496324" y="581472"/>
                    <a:pt x="4544206" y="787152"/>
                    <a:pt x="4556370" y="898512"/>
                  </a:cubicBezTo>
                  <a:cubicBezTo>
                    <a:pt x="4558532" y="922883"/>
                    <a:pt x="4591012" y="1300201"/>
                    <a:pt x="4591012" y="1667361"/>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pic>
        <p:nvPicPr>
          <p:cNvPr id="28" name="Picture 2">
            <a:extLst>
              <a:ext uri="{FF2B5EF4-FFF2-40B4-BE49-F238E27FC236}">
                <a16:creationId xmlns:a16="http://schemas.microsoft.com/office/drawing/2014/main" id="{6E9F7B42-F8FF-49AC-9BB6-6E18AB1430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3078" y="4554382"/>
            <a:ext cx="1100306" cy="67143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aphic 4106">
            <a:extLst>
              <a:ext uri="{FF2B5EF4-FFF2-40B4-BE49-F238E27FC236}">
                <a16:creationId xmlns:a16="http://schemas.microsoft.com/office/drawing/2014/main" id="{A2E57269-8173-44C9-AED8-2AAF76B623BD}"/>
              </a:ext>
            </a:extLst>
          </p:cNvPr>
          <p:cNvGrpSpPr/>
          <p:nvPr/>
        </p:nvGrpSpPr>
        <p:grpSpPr>
          <a:xfrm>
            <a:off x="3916242" y="2552141"/>
            <a:ext cx="826913" cy="753121"/>
            <a:chOff x="3657600" y="990600"/>
            <a:chExt cx="4876800" cy="4876800"/>
          </a:xfrm>
        </p:grpSpPr>
        <p:sp>
          <p:nvSpPr>
            <p:cNvPr id="30" name="Freeform: Shape 29">
              <a:extLst>
                <a:ext uri="{FF2B5EF4-FFF2-40B4-BE49-F238E27FC236}">
                  <a16:creationId xmlns:a16="http://schemas.microsoft.com/office/drawing/2014/main" id="{AD93E9CB-4F1D-498B-9A0F-B0F7AD12F3E9}"/>
                </a:ext>
              </a:extLst>
            </p:cNvPr>
            <p:cNvSpPr/>
            <p:nvPr/>
          </p:nvSpPr>
          <p:spPr>
            <a:xfrm>
              <a:off x="7884166" y="196596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17"/>
                  </a:cubicBezTo>
                  <a:cubicBezTo>
                    <a:pt x="650234" y="145818"/>
                    <a:pt x="504415" y="0"/>
                    <a:pt x="325117" y="0"/>
                  </a:cubicBezTo>
                  <a:close/>
                  <a:moveTo>
                    <a:pt x="325117" y="487680"/>
                  </a:moveTo>
                  <a:cubicBezTo>
                    <a:pt x="235467" y="487680"/>
                    <a:pt x="162553" y="414776"/>
                    <a:pt x="162553" y="325117"/>
                  </a:cubicBezTo>
                  <a:cubicBezTo>
                    <a:pt x="162553"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1" name="Freeform: Shape 30">
              <a:extLst>
                <a:ext uri="{FF2B5EF4-FFF2-40B4-BE49-F238E27FC236}">
                  <a16:creationId xmlns:a16="http://schemas.microsoft.com/office/drawing/2014/main" id="{9D462383-7DE2-40A9-9C66-61EB949E66EB}"/>
                </a:ext>
              </a:extLst>
            </p:cNvPr>
            <p:cNvSpPr/>
            <p:nvPr/>
          </p:nvSpPr>
          <p:spPr>
            <a:xfrm>
              <a:off x="3657600" y="46482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18" y="0"/>
                    <a:pt x="0" y="145818"/>
                    <a:pt x="0" y="325117"/>
                  </a:cubicBezTo>
                  <a:cubicBezTo>
                    <a:pt x="0" y="504415"/>
                    <a:pt x="145818" y="650234"/>
                    <a:pt x="325117" y="650234"/>
                  </a:cubicBezTo>
                  <a:cubicBezTo>
                    <a:pt x="504425" y="650234"/>
                    <a:pt x="650234" y="504415"/>
                    <a:pt x="650234" y="325117"/>
                  </a:cubicBezTo>
                  <a:cubicBezTo>
                    <a:pt x="650234" y="145818"/>
                    <a:pt x="50442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7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Freeform: Shape 31">
              <a:extLst>
                <a:ext uri="{FF2B5EF4-FFF2-40B4-BE49-F238E27FC236}">
                  <a16:creationId xmlns:a16="http://schemas.microsoft.com/office/drawing/2014/main" id="{818C833F-65B2-4E48-B470-DC9ECD2D02D7}"/>
                </a:ext>
              </a:extLst>
            </p:cNvPr>
            <p:cNvSpPr/>
            <p:nvPr/>
          </p:nvSpPr>
          <p:spPr>
            <a:xfrm>
              <a:off x="7233881" y="1722040"/>
              <a:ext cx="863763" cy="501170"/>
            </a:xfrm>
            <a:custGeom>
              <a:avLst/>
              <a:gdLst>
                <a:gd name="connsiteX0" fmla="*/ 817801 w 863763"/>
                <a:gd name="connsiteY0" fmla="*/ 346656 h 501170"/>
                <a:gd name="connsiteX1" fmla="*/ 116599 w 863763"/>
                <a:gd name="connsiteY1" fmla="*/ 8128 h 501170"/>
                <a:gd name="connsiteX2" fmla="*/ 8091 w 863763"/>
                <a:gd name="connsiteY2" fmla="*/ 46009 h 501170"/>
                <a:gd name="connsiteX3" fmla="*/ 45971 w 863763"/>
                <a:gd name="connsiteY3" fmla="*/ 154518 h 501170"/>
                <a:gd name="connsiteX4" fmla="*/ 747173 w 863763"/>
                <a:gd name="connsiteY4" fmla="*/ 493046 h 501170"/>
                <a:gd name="connsiteX5" fmla="*/ 782445 w 863763"/>
                <a:gd name="connsiteY5" fmla="*/ 501171 h 501170"/>
                <a:gd name="connsiteX6" fmla="*/ 855673 w 863763"/>
                <a:gd name="connsiteY6" fmla="*/ 455165 h 501170"/>
                <a:gd name="connsiteX7" fmla="*/ 817801 w 863763"/>
                <a:gd name="connsiteY7" fmla="*/ 346656 h 50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3" h="501170">
                  <a:moveTo>
                    <a:pt x="817801" y="346656"/>
                  </a:moveTo>
                  <a:lnTo>
                    <a:pt x="116599" y="8128"/>
                  </a:lnTo>
                  <a:cubicBezTo>
                    <a:pt x="76118" y="-11465"/>
                    <a:pt x="27598" y="5604"/>
                    <a:pt x="8091" y="46009"/>
                  </a:cubicBezTo>
                  <a:cubicBezTo>
                    <a:pt x="-11417" y="86404"/>
                    <a:pt x="5566" y="135011"/>
                    <a:pt x="45971" y="154518"/>
                  </a:cubicBezTo>
                  <a:lnTo>
                    <a:pt x="747173" y="493046"/>
                  </a:lnTo>
                  <a:cubicBezTo>
                    <a:pt x="758556" y="498570"/>
                    <a:pt x="770586" y="501171"/>
                    <a:pt x="782445" y="501171"/>
                  </a:cubicBezTo>
                  <a:cubicBezTo>
                    <a:pt x="812677" y="501171"/>
                    <a:pt x="841699" y="484264"/>
                    <a:pt x="855673" y="455165"/>
                  </a:cubicBezTo>
                  <a:cubicBezTo>
                    <a:pt x="875180" y="414769"/>
                    <a:pt x="858197" y="366163"/>
                    <a:pt x="817801" y="346656"/>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Freeform: Shape 32">
              <a:extLst>
                <a:ext uri="{FF2B5EF4-FFF2-40B4-BE49-F238E27FC236}">
                  <a16:creationId xmlns:a16="http://schemas.microsoft.com/office/drawing/2014/main" id="{9678B1EB-E047-4FF2-971B-83AA343891CF}"/>
                </a:ext>
              </a:extLst>
            </p:cNvPr>
            <p:cNvSpPr/>
            <p:nvPr/>
          </p:nvSpPr>
          <p:spPr>
            <a:xfrm>
              <a:off x="6990083" y="5217156"/>
              <a:ext cx="650233" cy="650243"/>
            </a:xfrm>
            <a:custGeom>
              <a:avLst/>
              <a:gdLst>
                <a:gd name="connsiteX0" fmla="*/ 325117 w 650233"/>
                <a:gd name="connsiteY0" fmla="*/ 0 h 650243"/>
                <a:gd name="connsiteX1" fmla="*/ 0 w 650233"/>
                <a:gd name="connsiteY1" fmla="*/ 325117 h 650243"/>
                <a:gd name="connsiteX2" fmla="*/ 325117 w 650233"/>
                <a:gd name="connsiteY2" fmla="*/ 650243 h 650243"/>
                <a:gd name="connsiteX3" fmla="*/ 650234 w 650233"/>
                <a:gd name="connsiteY3" fmla="*/ 325126 h 650243"/>
                <a:gd name="connsiteX4" fmla="*/ 325117 w 650233"/>
                <a:gd name="connsiteY4" fmla="*/ 0 h 650243"/>
                <a:gd name="connsiteX5" fmla="*/ 325117 w 650233"/>
                <a:gd name="connsiteY5" fmla="*/ 487680 h 650243"/>
                <a:gd name="connsiteX6" fmla="*/ 162554 w 650233"/>
                <a:gd name="connsiteY6" fmla="*/ 325117 h 650243"/>
                <a:gd name="connsiteX7" fmla="*/ 325117 w 650233"/>
                <a:gd name="connsiteY7" fmla="*/ 162563 h 650243"/>
                <a:gd name="connsiteX8" fmla="*/ 487680 w 650233"/>
                <a:gd name="connsiteY8" fmla="*/ 325126 h 650243"/>
                <a:gd name="connsiteX9" fmla="*/ 325117 w 650233"/>
                <a:gd name="connsiteY9" fmla="*/ 48768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43">
                  <a:moveTo>
                    <a:pt x="325117" y="0"/>
                  </a:moveTo>
                  <a:cubicBezTo>
                    <a:pt x="145809" y="0"/>
                    <a:pt x="0" y="145818"/>
                    <a:pt x="0" y="325117"/>
                  </a:cubicBezTo>
                  <a:cubicBezTo>
                    <a:pt x="0" y="504415"/>
                    <a:pt x="145809" y="650243"/>
                    <a:pt x="325117" y="650243"/>
                  </a:cubicBezTo>
                  <a:cubicBezTo>
                    <a:pt x="504425" y="650243"/>
                    <a:pt x="650234" y="504425"/>
                    <a:pt x="650234" y="325126"/>
                  </a:cubicBezTo>
                  <a:cubicBezTo>
                    <a:pt x="650234" y="145828"/>
                    <a:pt x="504425" y="0"/>
                    <a:pt x="325117" y="0"/>
                  </a:cubicBezTo>
                  <a:close/>
                  <a:moveTo>
                    <a:pt x="325117" y="487680"/>
                  </a:moveTo>
                  <a:cubicBezTo>
                    <a:pt x="235468" y="487680"/>
                    <a:pt x="162554" y="414776"/>
                    <a:pt x="162554" y="325117"/>
                  </a:cubicBezTo>
                  <a:cubicBezTo>
                    <a:pt x="162554" y="235458"/>
                    <a:pt x="235468" y="162563"/>
                    <a:pt x="325117" y="162563"/>
                  </a:cubicBezTo>
                  <a:cubicBezTo>
                    <a:pt x="414766" y="162563"/>
                    <a:pt x="487680" y="235468"/>
                    <a:pt x="487680" y="325126"/>
                  </a:cubicBezTo>
                  <a:cubicBezTo>
                    <a:pt x="487680" y="414785"/>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4" name="Freeform: Shape 33">
              <a:extLst>
                <a:ext uri="{FF2B5EF4-FFF2-40B4-BE49-F238E27FC236}">
                  <a16:creationId xmlns:a16="http://schemas.microsoft.com/office/drawing/2014/main" id="{FEE4C015-D00A-415F-8CAA-3138D1975284}"/>
                </a:ext>
              </a:extLst>
            </p:cNvPr>
            <p:cNvSpPr/>
            <p:nvPr/>
          </p:nvSpPr>
          <p:spPr>
            <a:xfrm>
              <a:off x="6339798" y="4973233"/>
              <a:ext cx="863767" cy="501183"/>
            </a:xfrm>
            <a:custGeom>
              <a:avLst/>
              <a:gdLst>
                <a:gd name="connsiteX0" fmla="*/ 817801 w 863767"/>
                <a:gd name="connsiteY0" fmla="*/ 346669 h 501183"/>
                <a:gd name="connsiteX1" fmla="*/ 116599 w 863767"/>
                <a:gd name="connsiteY1" fmla="*/ 8141 h 501183"/>
                <a:gd name="connsiteX2" fmla="*/ 8091 w 863767"/>
                <a:gd name="connsiteY2" fmla="*/ 46022 h 501183"/>
                <a:gd name="connsiteX3" fmla="*/ 45971 w 863767"/>
                <a:gd name="connsiteY3" fmla="*/ 154531 h 501183"/>
                <a:gd name="connsiteX4" fmla="*/ 747173 w 863767"/>
                <a:gd name="connsiteY4" fmla="*/ 493059 h 501183"/>
                <a:gd name="connsiteX5" fmla="*/ 782445 w 863767"/>
                <a:gd name="connsiteY5" fmla="*/ 501184 h 501183"/>
                <a:gd name="connsiteX6" fmla="*/ 855682 w 863767"/>
                <a:gd name="connsiteY6" fmla="*/ 455178 h 501183"/>
                <a:gd name="connsiteX7" fmla="*/ 817801 w 863767"/>
                <a:gd name="connsiteY7" fmla="*/ 346669 h 5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7" h="501183">
                  <a:moveTo>
                    <a:pt x="817801" y="346669"/>
                  </a:moveTo>
                  <a:lnTo>
                    <a:pt x="116599" y="8141"/>
                  </a:lnTo>
                  <a:cubicBezTo>
                    <a:pt x="76118" y="-11452"/>
                    <a:pt x="27598" y="5541"/>
                    <a:pt x="8091" y="46022"/>
                  </a:cubicBezTo>
                  <a:cubicBezTo>
                    <a:pt x="-11417" y="86417"/>
                    <a:pt x="5566" y="135023"/>
                    <a:pt x="45971" y="154531"/>
                  </a:cubicBezTo>
                  <a:lnTo>
                    <a:pt x="747173" y="493059"/>
                  </a:lnTo>
                  <a:cubicBezTo>
                    <a:pt x="758556" y="498583"/>
                    <a:pt x="770586" y="501184"/>
                    <a:pt x="782445" y="501184"/>
                  </a:cubicBezTo>
                  <a:cubicBezTo>
                    <a:pt x="812677" y="501184"/>
                    <a:pt x="841700" y="484277"/>
                    <a:pt x="855682" y="455178"/>
                  </a:cubicBezTo>
                  <a:cubicBezTo>
                    <a:pt x="875180" y="414773"/>
                    <a:pt x="858197" y="366176"/>
                    <a:pt x="817801" y="34666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5" name="Freeform: Shape 34">
              <a:extLst>
                <a:ext uri="{FF2B5EF4-FFF2-40B4-BE49-F238E27FC236}">
                  <a16:creationId xmlns:a16="http://schemas.microsoft.com/office/drawing/2014/main" id="{FD0BA890-BE67-4BDE-BE76-B41BC7056B95}"/>
                </a:ext>
              </a:extLst>
            </p:cNvPr>
            <p:cNvSpPr/>
            <p:nvPr/>
          </p:nvSpPr>
          <p:spPr>
            <a:xfrm>
              <a:off x="5770883" y="31851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6" name="Freeform: Shape 35">
              <a:extLst>
                <a:ext uri="{FF2B5EF4-FFF2-40B4-BE49-F238E27FC236}">
                  <a16:creationId xmlns:a16="http://schemas.microsoft.com/office/drawing/2014/main" id="{812660FE-4D67-426A-B2EB-B70E29F94DB6}"/>
                </a:ext>
              </a:extLst>
            </p:cNvPr>
            <p:cNvSpPr/>
            <p:nvPr/>
          </p:nvSpPr>
          <p:spPr>
            <a:xfrm>
              <a:off x="5283179" y="2860087"/>
              <a:ext cx="701240" cy="582332"/>
            </a:xfrm>
            <a:custGeom>
              <a:avLst/>
              <a:gdLst>
                <a:gd name="connsiteX0" fmla="*/ 669927 w 701240"/>
                <a:gd name="connsiteY0" fmla="*/ 436915 h 582332"/>
                <a:gd name="connsiteX1" fmla="*/ 131288 w 701240"/>
                <a:gd name="connsiteY1" fmla="*/ 17100 h 582332"/>
                <a:gd name="connsiteX2" fmla="*/ 17169 w 701240"/>
                <a:gd name="connsiteY2" fmla="*/ 31245 h 582332"/>
                <a:gd name="connsiteX3" fmla="*/ 31314 w 701240"/>
                <a:gd name="connsiteY3" fmla="*/ 145364 h 582332"/>
                <a:gd name="connsiteX4" fmla="*/ 569952 w 701240"/>
                <a:gd name="connsiteY4" fmla="*/ 565179 h 582332"/>
                <a:gd name="connsiteX5" fmla="*/ 619864 w 701240"/>
                <a:gd name="connsiteY5" fmla="*/ 582333 h 582332"/>
                <a:gd name="connsiteX6" fmla="*/ 684072 w 701240"/>
                <a:gd name="connsiteY6" fmla="*/ 551043 h 582332"/>
                <a:gd name="connsiteX7" fmla="*/ 669927 w 701240"/>
                <a:gd name="connsiteY7" fmla="*/ 436915 h 5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40" h="582332">
                  <a:moveTo>
                    <a:pt x="669927" y="436915"/>
                  </a:moveTo>
                  <a:lnTo>
                    <a:pt x="131288" y="17100"/>
                  </a:lnTo>
                  <a:cubicBezTo>
                    <a:pt x="95846" y="-10293"/>
                    <a:pt x="44811" y="-4197"/>
                    <a:pt x="17169" y="31245"/>
                  </a:cubicBezTo>
                  <a:cubicBezTo>
                    <a:pt x="-10387" y="66688"/>
                    <a:pt x="-4129" y="117723"/>
                    <a:pt x="31314" y="145364"/>
                  </a:cubicBezTo>
                  <a:lnTo>
                    <a:pt x="569952" y="565179"/>
                  </a:lnTo>
                  <a:cubicBezTo>
                    <a:pt x="584830" y="576723"/>
                    <a:pt x="602385" y="582333"/>
                    <a:pt x="619864" y="582333"/>
                  </a:cubicBezTo>
                  <a:cubicBezTo>
                    <a:pt x="644086" y="582333"/>
                    <a:pt x="667984" y="571608"/>
                    <a:pt x="684072" y="551043"/>
                  </a:cubicBezTo>
                  <a:cubicBezTo>
                    <a:pt x="711627" y="515591"/>
                    <a:pt x="705369" y="464547"/>
                    <a:pt x="669927" y="436915"/>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7" name="Freeform: Shape 36">
              <a:extLst>
                <a:ext uri="{FF2B5EF4-FFF2-40B4-BE49-F238E27FC236}">
                  <a16:creationId xmlns:a16="http://schemas.microsoft.com/office/drawing/2014/main" id="{3E4C3B82-E418-40F7-A7D7-B2B339EE2D3D}"/>
                </a:ext>
              </a:extLst>
            </p:cNvPr>
            <p:cNvSpPr/>
            <p:nvPr/>
          </p:nvSpPr>
          <p:spPr>
            <a:xfrm>
              <a:off x="6664956" y="3103883"/>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594 h 1788166"/>
                <a:gd name="connsiteX6" fmla="*/ 162563 w 1788166"/>
                <a:gd name="connsiteY6" fmla="*/ 894074 h 1788166"/>
                <a:gd name="connsiteX7" fmla="*/ 894083 w 1788166"/>
                <a:gd name="connsiteY7" fmla="*/ 162554 h 1788166"/>
                <a:gd name="connsiteX8" fmla="*/ 1625603 w 1788166"/>
                <a:gd name="connsiteY8" fmla="*/ 894074 h 1788166"/>
                <a:gd name="connsiteX9" fmla="*/ 894083 w 1788166"/>
                <a:gd name="connsiteY9" fmla="*/ 1625594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66" y="401117"/>
                    <a:pt x="1387050" y="0"/>
                    <a:pt x="894083" y="0"/>
                  </a:cubicBezTo>
                  <a:close/>
                  <a:moveTo>
                    <a:pt x="894083" y="1625594"/>
                  </a:moveTo>
                  <a:cubicBezTo>
                    <a:pt x="490690" y="1625594"/>
                    <a:pt x="162563" y="1297467"/>
                    <a:pt x="162563" y="894074"/>
                  </a:cubicBezTo>
                  <a:cubicBezTo>
                    <a:pt x="162563" y="490680"/>
                    <a:pt x="490690" y="162554"/>
                    <a:pt x="894083" y="162554"/>
                  </a:cubicBezTo>
                  <a:cubicBezTo>
                    <a:pt x="1297476" y="162554"/>
                    <a:pt x="1625603" y="490680"/>
                    <a:pt x="1625603" y="894074"/>
                  </a:cubicBezTo>
                  <a:cubicBezTo>
                    <a:pt x="1625603" y="1297467"/>
                    <a:pt x="1297476"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8" name="Freeform: Shape 37">
              <a:extLst>
                <a:ext uri="{FF2B5EF4-FFF2-40B4-BE49-F238E27FC236}">
                  <a16:creationId xmlns:a16="http://schemas.microsoft.com/office/drawing/2014/main" id="{17F24915-FDA8-4500-8277-B495098D533A}"/>
                </a:ext>
              </a:extLst>
            </p:cNvPr>
            <p:cNvSpPr/>
            <p:nvPr/>
          </p:nvSpPr>
          <p:spPr>
            <a:xfrm>
              <a:off x="7233923" y="34290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3" y="414776"/>
                    <a:pt x="162553" y="325117"/>
                  </a:cubicBezTo>
                  <a:cubicBezTo>
                    <a:pt x="162553"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9" name="Freeform: Shape 38">
              <a:extLst>
                <a:ext uri="{FF2B5EF4-FFF2-40B4-BE49-F238E27FC236}">
                  <a16:creationId xmlns:a16="http://schemas.microsoft.com/office/drawing/2014/main" id="{6A69D969-DD95-44AD-A41D-55A0588E1D6F}"/>
                </a:ext>
              </a:extLst>
            </p:cNvPr>
            <p:cNvSpPr/>
            <p:nvPr/>
          </p:nvSpPr>
          <p:spPr>
            <a:xfrm>
              <a:off x="7071359" y="4241796"/>
              <a:ext cx="975359" cy="650243"/>
            </a:xfrm>
            <a:custGeom>
              <a:avLst/>
              <a:gdLst>
                <a:gd name="connsiteX0" fmla="*/ 723472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2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2"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84" y="0"/>
                    <a:pt x="723472"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 name="Freeform: Shape 39">
              <a:extLst>
                <a:ext uri="{FF2B5EF4-FFF2-40B4-BE49-F238E27FC236}">
                  <a16:creationId xmlns:a16="http://schemas.microsoft.com/office/drawing/2014/main" id="{3309C836-DD66-4886-8973-B91EB6942683}"/>
                </a:ext>
              </a:extLst>
            </p:cNvPr>
            <p:cNvSpPr/>
            <p:nvPr/>
          </p:nvSpPr>
          <p:spPr>
            <a:xfrm>
              <a:off x="4714236" y="4079243"/>
              <a:ext cx="1788166" cy="1788156"/>
            </a:xfrm>
            <a:custGeom>
              <a:avLst/>
              <a:gdLst>
                <a:gd name="connsiteX0" fmla="*/ 894083 w 1788166"/>
                <a:gd name="connsiteY0" fmla="*/ 0 h 1788156"/>
                <a:gd name="connsiteX1" fmla="*/ 0 w 1788166"/>
                <a:gd name="connsiteY1" fmla="*/ 894083 h 1788156"/>
                <a:gd name="connsiteX2" fmla="*/ 894083 w 1788166"/>
                <a:gd name="connsiteY2" fmla="*/ 1788157 h 1788156"/>
                <a:gd name="connsiteX3" fmla="*/ 1788166 w 1788166"/>
                <a:gd name="connsiteY3" fmla="*/ 894074 h 1788156"/>
                <a:gd name="connsiteX4" fmla="*/ 894083 w 1788166"/>
                <a:gd name="connsiteY4" fmla="*/ 0 h 1788156"/>
                <a:gd name="connsiteX5" fmla="*/ 894083 w 1788166"/>
                <a:gd name="connsiteY5" fmla="*/ 1625594 h 1788156"/>
                <a:gd name="connsiteX6" fmla="*/ 162563 w 1788166"/>
                <a:gd name="connsiteY6" fmla="*/ 894074 h 1788156"/>
                <a:gd name="connsiteX7" fmla="*/ 894083 w 1788166"/>
                <a:gd name="connsiteY7" fmla="*/ 162554 h 1788156"/>
                <a:gd name="connsiteX8" fmla="*/ 1625603 w 1788166"/>
                <a:gd name="connsiteY8" fmla="*/ 894074 h 1788156"/>
                <a:gd name="connsiteX9" fmla="*/ 894083 w 1788166"/>
                <a:gd name="connsiteY9" fmla="*/ 1625594 h 17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56">
                  <a:moveTo>
                    <a:pt x="894083" y="0"/>
                  </a:moveTo>
                  <a:cubicBezTo>
                    <a:pt x="401117" y="0"/>
                    <a:pt x="0" y="401117"/>
                    <a:pt x="0" y="894083"/>
                  </a:cubicBezTo>
                  <a:cubicBezTo>
                    <a:pt x="0" y="1387050"/>
                    <a:pt x="401117" y="1788157"/>
                    <a:pt x="894083" y="1788157"/>
                  </a:cubicBezTo>
                  <a:cubicBezTo>
                    <a:pt x="1387050" y="1788157"/>
                    <a:pt x="1788166" y="1387040"/>
                    <a:pt x="1788166" y="894074"/>
                  </a:cubicBezTo>
                  <a:cubicBezTo>
                    <a:pt x="1788166" y="401107"/>
                    <a:pt x="1387050" y="0"/>
                    <a:pt x="894083" y="0"/>
                  </a:cubicBezTo>
                  <a:close/>
                  <a:moveTo>
                    <a:pt x="894083" y="1625594"/>
                  </a:moveTo>
                  <a:cubicBezTo>
                    <a:pt x="490690" y="1625594"/>
                    <a:pt x="162563" y="1297467"/>
                    <a:pt x="162563" y="894074"/>
                  </a:cubicBezTo>
                  <a:cubicBezTo>
                    <a:pt x="162563" y="490681"/>
                    <a:pt x="490690" y="162554"/>
                    <a:pt x="894083" y="162554"/>
                  </a:cubicBezTo>
                  <a:cubicBezTo>
                    <a:pt x="1297477" y="162554"/>
                    <a:pt x="1625603" y="490681"/>
                    <a:pt x="1625603" y="894074"/>
                  </a:cubicBezTo>
                  <a:cubicBezTo>
                    <a:pt x="1625603" y="1297467"/>
                    <a:pt x="1297477"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 name="Freeform: Shape 40">
              <a:extLst>
                <a:ext uri="{FF2B5EF4-FFF2-40B4-BE49-F238E27FC236}">
                  <a16:creationId xmlns:a16="http://schemas.microsoft.com/office/drawing/2014/main" id="{4691711A-4CD1-4E21-8A15-449691C8CF80}"/>
                </a:ext>
              </a:extLst>
            </p:cNvPr>
            <p:cNvSpPr/>
            <p:nvPr/>
          </p:nvSpPr>
          <p:spPr>
            <a:xfrm>
              <a:off x="5283203" y="44043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1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2" name="Freeform: Shape 41">
              <a:extLst>
                <a:ext uri="{FF2B5EF4-FFF2-40B4-BE49-F238E27FC236}">
                  <a16:creationId xmlns:a16="http://schemas.microsoft.com/office/drawing/2014/main" id="{9E5D8225-7DE4-4BFA-B549-52C5AF1484C4}"/>
                </a:ext>
              </a:extLst>
            </p:cNvPr>
            <p:cNvSpPr/>
            <p:nvPr/>
          </p:nvSpPr>
          <p:spPr>
            <a:xfrm>
              <a:off x="5120640" y="5217156"/>
              <a:ext cx="975359" cy="650243"/>
            </a:xfrm>
            <a:custGeom>
              <a:avLst/>
              <a:gdLst>
                <a:gd name="connsiteX0" fmla="*/ 723471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1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1"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37"/>
                    <a:pt x="975360" y="459400"/>
                  </a:cubicBezTo>
                  <a:lnTo>
                    <a:pt x="975360" y="245145"/>
                  </a:lnTo>
                  <a:cubicBezTo>
                    <a:pt x="975360" y="109976"/>
                    <a:pt x="862384" y="0"/>
                    <a:pt x="723471" y="0"/>
                  </a:cubicBezTo>
                  <a:close/>
                  <a:moveTo>
                    <a:pt x="812797" y="410870"/>
                  </a:moveTo>
                  <a:cubicBezTo>
                    <a:pt x="610486" y="511655"/>
                    <a:pt x="364865" y="511655"/>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3" name="Freeform: Shape 42">
              <a:extLst>
                <a:ext uri="{FF2B5EF4-FFF2-40B4-BE49-F238E27FC236}">
                  <a16:creationId xmlns:a16="http://schemas.microsoft.com/office/drawing/2014/main" id="{1C692AC8-62CB-43DE-8175-8CFC6C58C106}"/>
                </a:ext>
              </a:extLst>
            </p:cNvPr>
            <p:cNvSpPr/>
            <p:nvPr/>
          </p:nvSpPr>
          <p:spPr>
            <a:xfrm>
              <a:off x="3657600" y="2047236"/>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Freeform: Shape 43">
              <a:extLst>
                <a:ext uri="{FF2B5EF4-FFF2-40B4-BE49-F238E27FC236}">
                  <a16:creationId xmlns:a16="http://schemas.microsoft.com/office/drawing/2014/main" id="{066BBACD-795E-4CB5-B0C8-AD39FA22B03D}"/>
                </a:ext>
              </a:extLst>
            </p:cNvPr>
            <p:cNvSpPr/>
            <p:nvPr/>
          </p:nvSpPr>
          <p:spPr>
            <a:xfrm>
              <a:off x="4226566" y="2372363"/>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25" y="650234"/>
                    <a:pt x="650234" y="504415"/>
                    <a:pt x="650234" y="325117"/>
                  </a:cubicBezTo>
                  <a:cubicBezTo>
                    <a:pt x="650234" y="145818"/>
                    <a:pt x="50441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5" name="Freeform: Shape 44">
              <a:extLst>
                <a:ext uri="{FF2B5EF4-FFF2-40B4-BE49-F238E27FC236}">
                  <a16:creationId xmlns:a16="http://schemas.microsoft.com/office/drawing/2014/main" id="{428AEE1C-1A39-4421-955C-CD72DB4E2F9E}"/>
                </a:ext>
              </a:extLst>
            </p:cNvPr>
            <p:cNvSpPr/>
            <p:nvPr/>
          </p:nvSpPr>
          <p:spPr>
            <a:xfrm>
              <a:off x="4064003" y="3185159"/>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5 h 650243"/>
                <a:gd name="connsiteX4" fmla="*/ 40557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1 h 650243"/>
                <a:gd name="connsiteX11" fmla="*/ 162554 w 975360"/>
                <a:gd name="connsiteY11" fmla="*/ 410871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1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5"/>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75" y="0"/>
                    <a:pt x="723471" y="0"/>
                  </a:cubicBezTo>
                  <a:close/>
                  <a:moveTo>
                    <a:pt x="812797" y="410871"/>
                  </a:moveTo>
                  <a:cubicBezTo>
                    <a:pt x="610495" y="511655"/>
                    <a:pt x="364865" y="511655"/>
                    <a:pt x="162554" y="410871"/>
                  </a:cubicBezTo>
                  <a:lnTo>
                    <a:pt x="162554" y="245145"/>
                  </a:lnTo>
                  <a:cubicBezTo>
                    <a:pt x="162554" y="199625"/>
                    <a:pt x="202625" y="162563"/>
                    <a:pt x="251879" y="162563"/>
                  </a:cubicBezTo>
                  <a:lnTo>
                    <a:pt x="723462" y="162563"/>
                  </a:lnTo>
                  <a:cubicBezTo>
                    <a:pt x="772716" y="162563"/>
                    <a:pt x="812787" y="199625"/>
                    <a:pt x="812787" y="245145"/>
                  </a:cubicBezTo>
                  <a:lnTo>
                    <a:pt x="812787" y="410871"/>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6" name="Freeform: Shape 45">
              <a:extLst>
                <a:ext uri="{FF2B5EF4-FFF2-40B4-BE49-F238E27FC236}">
                  <a16:creationId xmlns:a16="http://schemas.microsoft.com/office/drawing/2014/main" id="{CE1195EA-6A3C-4393-A2FE-02E0B6BDFB6A}"/>
                </a:ext>
              </a:extLst>
            </p:cNvPr>
            <p:cNvSpPr/>
            <p:nvPr/>
          </p:nvSpPr>
          <p:spPr>
            <a:xfrm>
              <a:off x="5608320" y="990600"/>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7" name="Freeform: Shape 46">
              <a:extLst>
                <a:ext uri="{FF2B5EF4-FFF2-40B4-BE49-F238E27FC236}">
                  <a16:creationId xmlns:a16="http://schemas.microsoft.com/office/drawing/2014/main" id="{2A3FA3F9-52E2-40A4-BFAD-C34A1F13E84B}"/>
                </a:ext>
              </a:extLst>
            </p:cNvPr>
            <p:cNvSpPr/>
            <p:nvPr/>
          </p:nvSpPr>
          <p:spPr>
            <a:xfrm>
              <a:off x="6177286" y="1315716"/>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26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26"/>
                  </a:cubicBezTo>
                  <a:cubicBezTo>
                    <a:pt x="650234" y="145828"/>
                    <a:pt x="504415" y="0"/>
                    <a:pt x="325117" y="0"/>
                  </a:cubicBezTo>
                  <a:close/>
                  <a:moveTo>
                    <a:pt x="325117" y="487680"/>
                  </a:moveTo>
                  <a:cubicBezTo>
                    <a:pt x="235468" y="487680"/>
                    <a:pt x="162554" y="414776"/>
                    <a:pt x="162554" y="325117"/>
                  </a:cubicBezTo>
                  <a:cubicBezTo>
                    <a:pt x="162554"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8" name="Freeform: Shape 47">
              <a:extLst>
                <a:ext uri="{FF2B5EF4-FFF2-40B4-BE49-F238E27FC236}">
                  <a16:creationId xmlns:a16="http://schemas.microsoft.com/office/drawing/2014/main" id="{5B3F92A2-F1DA-4F73-9E39-39650D4CA978}"/>
                </a:ext>
              </a:extLst>
            </p:cNvPr>
            <p:cNvSpPr/>
            <p:nvPr/>
          </p:nvSpPr>
          <p:spPr>
            <a:xfrm>
              <a:off x="6014723" y="2128523"/>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4 h 650243"/>
                <a:gd name="connsiteX4" fmla="*/ 40558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0 h 650243"/>
                <a:gd name="connsiteX11" fmla="*/ 162554 w 975360"/>
                <a:gd name="connsiteY11" fmla="*/ 410870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4"/>
                  </a:lnTo>
                  <a:cubicBezTo>
                    <a:pt x="0" y="488328"/>
                    <a:pt x="15440" y="515150"/>
                    <a:pt x="40558"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66"/>
                    <a:pt x="862375" y="0"/>
                    <a:pt x="723471"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9" name="Freeform: Shape 48">
              <a:extLst>
                <a:ext uri="{FF2B5EF4-FFF2-40B4-BE49-F238E27FC236}">
                  <a16:creationId xmlns:a16="http://schemas.microsoft.com/office/drawing/2014/main" id="{B3DB8192-975E-432F-A02C-3B1B987BCAA6}"/>
                </a:ext>
              </a:extLst>
            </p:cNvPr>
            <p:cNvSpPr/>
            <p:nvPr/>
          </p:nvSpPr>
          <p:spPr>
            <a:xfrm>
              <a:off x="5045115" y="1803400"/>
              <a:ext cx="725860" cy="644553"/>
            </a:xfrm>
            <a:custGeom>
              <a:avLst/>
              <a:gdLst>
                <a:gd name="connsiteX0" fmla="*/ 706336 w 725860"/>
                <a:gd name="connsiteY0" fmla="*/ 28362 h 644553"/>
                <a:gd name="connsiteX1" fmla="*/ 591732 w 725860"/>
                <a:gd name="connsiteY1" fmla="*/ 19503 h 644553"/>
                <a:gd name="connsiteX2" fmla="*/ 28461 w 725860"/>
                <a:gd name="connsiteY2" fmla="*/ 501497 h 644553"/>
                <a:gd name="connsiteX3" fmla="*/ 19517 w 725860"/>
                <a:gd name="connsiteY3" fmla="*/ 616102 h 644553"/>
                <a:gd name="connsiteX4" fmla="*/ 81287 w 725860"/>
                <a:gd name="connsiteY4" fmla="*/ 644553 h 644553"/>
                <a:gd name="connsiteX5" fmla="*/ 134122 w 725860"/>
                <a:gd name="connsiteY5" fmla="*/ 624960 h 644553"/>
                <a:gd name="connsiteX6" fmla="*/ 697393 w 725860"/>
                <a:gd name="connsiteY6" fmla="*/ 142967 h 644553"/>
                <a:gd name="connsiteX7" fmla="*/ 706336 w 725860"/>
                <a:gd name="connsiteY7" fmla="*/ 28362 h 6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60" h="644553">
                  <a:moveTo>
                    <a:pt x="706336" y="28362"/>
                  </a:moveTo>
                  <a:cubicBezTo>
                    <a:pt x="677161" y="-5614"/>
                    <a:pt x="625869" y="-9681"/>
                    <a:pt x="591732" y="19503"/>
                  </a:cubicBezTo>
                  <a:lnTo>
                    <a:pt x="28461" y="501497"/>
                  </a:lnTo>
                  <a:cubicBezTo>
                    <a:pt x="-5676" y="530672"/>
                    <a:pt x="-9658" y="581964"/>
                    <a:pt x="19517" y="616102"/>
                  </a:cubicBezTo>
                  <a:cubicBezTo>
                    <a:pt x="35615" y="634876"/>
                    <a:pt x="58370" y="644553"/>
                    <a:pt x="81287" y="644553"/>
                  </a:cubicBezTo>
                  <a:cubicBezTo>
                    <a:pt x="99984" y="644553"/>
                    <a:pt x="118758" y="638133"/>
                    <a:pt x="134122" y="624960"/>
                  </a:cubicBezTo>
                  <a:lnTo>
                    <a:pt x="697393" y="142967"/>
                  </a:lnTo>
                  <a:cubicBezTo>
                    <a:pt x="731540" y="113791"/>
                    <a:pt x="735521" y="62499"/>
                    <a:pt x="706336" y="2836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0" name="Freeform: Shape 49">
              <a:extLst>
                <a:ext uri="{FF2B5EF4-FFF2-40B4-BE49-F238E27FC236}">
                  <a16:creationId xmlns:a16="http://schemas.microsoft.com/office/drawing/2014/main" id="{4C354BCF-B1EB-4E6B-915F-D280B077A6D1}"/>
                </a:ext>
              </a:extLst>
            </p:cNvPr>
            <p:cNvSpPr/>
            <p:nvPr/>
          </p:nvSpPr>
          <p:spPr>
            <a:xfrm>
              <a:off x="6908797" y="2453736"/>
              <a:ext cx="650237" cy="812700"/>
            </a:xfrm>
            <a:custGeom>
              <a:avLst/>
              <a:gdLst>
                <a:gd name="connsiteX0" fmla="*/ 633984 w 650237"/>
                <a:gd name="connsiteY0" fmla="*/ 682742 h 812700"/>
                <a:gd name="connsiteX1" fmla="*/ 146304 w 650237"/>
                <a:gd name="connsiteY1" fmla="*/ 32498 h 812700"/>
                <a:gd name="connsiteX2" fmla="*/ 32509 w 650237"/>
                <a:gd name="connsiteY2" fmla="*/ 16239 h 812700"/>
                <a:gd name="connsiteX3" fmla="*/ 16249 w 650237"/>
                <a:gd name="connsiteY3" fmla="*/ 129949 h 812700"/>
                <a:gd name="connsiteX4" fmla="*/ 503930 w 650237"/>
                <a:gd name="connsiteY4" fmla="*/ 780192 h 812700"/>
                <a:gd name="connsiteX5" fmla="*/ 569033 w 650237"/>
                <a:gd name="connsiteY5" fmla="*/ 812701 h 812700"/>
                <a:gd name="connsiteX6" fmla="*/ 617725 w 650237"/>
                <a:gd name="connsiteY6" fmla="*/ 796441 h 812700"/>
                <a:gd name="connsiteX7" fmla="*/ 633984 w 650237"/>
                <a:gd name="connsiteY7" fmla="*/ 682742 h 8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37" h="812700">
                  <a:moveTo>
                    <a:pt x="633984" y="682742"/>
                  </a:moveTo>
                  <a:lnTo>
                    <a:pt x="146304" y="32498"/>
                  </a:lnTo>
                  <a:cubicBezTo>
                    <a:pt x="119396" y="-3506"/>
                    <a:pt x="68437" y="-10583"/>
                    <a:pt x="32509" y="16239"/>
                  </a:cubicBezTo>
                  <a:cubicBezTo>
                    <a:pt x="-3420" y="43147"/>
                    <a:pt x="-10649" y="94106"/>
                    <a:pt x="16249" y="129949"/>
                  </a:cubicBezTo>
                  <a:lnTo>
                    <a:pt x="503930" y="780192"/>
                  </a:lnTo>
                  <a:cubicBezTo>
                    <a:pt x="519941" y="801490"/>
                    <a:pt x="544325" y="812701"/>
                    <a:pt x="569033" y="812701"/>
                  </a:cubicBezTo>
                  <a:cubicBezTo>
                    <a:pt x="585940" y="812701"/>
                    <a:pt x="603094" y="807414"/>
                    <a:pt x="617725" y="796441"/>
                  </a:cubicBezTo>
                  <a:cubicBezTo>
                    <a:pt x="653653" y="769543"/>
                    <a:pt x="660892" y="718584"/>
                    <a:pt x="633984" y="68274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1" name="Freeform: Shape 50">
              <a:extLst>
                <a:ext uri="{FF2B5EF4-FFF2-40B4-BE49-F238E27FC236}">
                  <a16:creationId xmlns:a16="http://schemas.microsoft.com/office/drawing/2014/main" id="{0797B93A-6D46-458E-B6CE-E220A94BE0EB}"/>
                </a:ext>
              </a:extLst>
            </p:cNvPr>
            <p:cNvSpPr/>
            <p:nvPr/>
          </p:nvSpPr>
          <p:spPr>
            <a:xfrm>
              <a:off x="6275384" y="4234243"/>
              <a:ext cx="616585" cy="502948"/>
            </a:xfrm>
            <a:custGeom>
              <a:avLst/>
              <a:gdLst>
                <a:gd name="connsiteX0" fmla="*/ 600332 w 616585"/>
                <a:gd name="connsiteY0" fmla="*/ 32509 h 502948"/>
                <a:gd name="connsiteX1" fmla="*/ 486537 w 616585"/>
                <a:gd name="connsiteY1" fmla="*/ 16249 h 502948"/>
                <a:gd name="connsiteX2" fmla="*/ 32509 w 616585"/>
                <a:gd name="connsiteY2" fmla="*/ 356730 h 502948"/>
                <a:gd name="connsiteX3" fmla="*/ 16249 w 616585"/>
                <a:gd name="connsiteY3" fmla="*/ 470439 h 502948"/>
                <a:gd name="connsiteX4" fmla="*/ 81353 w 616585"/>
                <a:gd name="connsiteY4" fmla="*/ 502948 h 502948"/>
                <a:gd name="connsiteX5" fmla="*/ 130045 w 616585"/>
                <a:gd name="connsiteY5" fmla="*/ 486689 h 502948"/>
                <a:gd name="connsiteX6" fmla="*/ 584073 w 616585"/>
                <a:gd name="connsiteY6" fmla="*/ 146209 h 502948"/>
                <a:gd name="connsiteX7" fmla="*/ 600332 w 616585"/>
                <a:gd name="connsiteY7" fmla="*/ 32509 h 50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5" h="502948">
                  <a:moveTo>
                    <a:pt x="600332" y="32509"/>
                  </a:moveTo>
                  <a:cubicBezTo>
                    <a:pt x="573424" y="-3420"/>
                    <a:pt x="522465" y="-10649"/>
                    <a:pt x="486537" y="16249"/>
                  </a:cubicBezTo>
                  <a:lnTo>
                    <a:pt x="32509" y="356730"/>
                  </a:lnTo>
                  <a:cubicBezTo>
                    <a:pt x="-3420" y="383638"/>
                    <a:pt x="-10649" y="434597"/>
                    <a:pt x="16249" y="470439"/>
                  </a:cubicBezTo>
                  <a:cubicBezTo>
                    <a:pt x="32261" y="491737"/>
                    <a:pt x="56645" y="502948"/>
                    <a:pt x="81353" y="502948"/>
                  </a:cubicBezTo>
                  <a:cubicBezTo>
                    <a:pt x="98336" y="502948"/>
                    <a:pt x="115405" y="497586"/>
                    <a:pt x="130045" y="486689"/>
                  </a:cubicBezTo>
                  <a:lnTo>
                    <a:pt x="584073" y="146209"/>
                  </a:lnTo>
                  <a:cubicBezTo>
                    <a:pt x="620001" y="119319"/>
                    <a:pt x="627240" y="68351"/>
                    <a:pt x="600332" y="325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2" name="Freeform: Shape 51">
              <a:extLst>
                <a:ext uri="{FF2B5EF4-FFF2-40B4-BE49-F238E27FC236}">
                  <a16:creationId xmlns:a16="http://schemas.microsoft.com/office/drawing/2014/main" id="{4E004B31-18B7-4F39-B358-CF524697F930}"/>
                </a:ext>
              </a:extLst>
            </p:cNvPr>
            <p:cNvSpPr/>
            <p:nvPr/>
          </p:nvSpPr>
          <p:spPr>
            <a:xfrm>
              <a:off x="4145280" y="4892040"/>
              <a:ext cx="731510" cy="162553"/>
            </a:xfrm>
            <a:custGeom>
              <a:avLst/>
              <a:gdLst>
                <a:gd name="connsiteX0" fmla="*/ 650243 w 731510"/>
                <a:gd name="connsiteY0" fmla="*/ 0 h 162553"/>
                <a:gd name="connsiteX1" fmla="*/ 81277 w 731510"/>
                <a:gd name="connsiteY1" fmla="*/ 0 h 162553"/>
                <a:gd name="connsiteX2" fmla="*/ 0 w 731510"/>
                <a:gd name="connsiteY2" fmla="*/ 81277 h 162553"/>
                <a:gd name="connsiteX3" fmla="*/ 81277 w 731510"/>
                <a:gd name="connsiteY3" fmla="*/ 162553 h 162553"/>
                <a:gd name="connsiteX4" fmla="*/ 650234 w 731510"/>
                <a:gd name="connsiteY4" fmla="*/ 162553 h 162553"/>
                <a:gd name="connsiteX5" fmla="*/ 731511 w 731510"/>
                <a:gd name="connsiteY5" fmla="*/ 81277 h 162553"/>
                <a:gd name="connsiteX6" fmla="*/ 650243 w 731510"/>
                <a:gd name="connsiteY6" fmla="*/ 0 h 1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10" h="162553">
                  <a:moveTo>
                    <a:pt x="650243" y="0"/>
                  </a:moveTo>
                  <a:lnTo>
                    <a:pt x="81277" y="0"/>
                  </a:lnTo>
                  <a:cubicBezTo>
                    <a:pt x="36414" y="0"/>
                    <a:pt x="0" y="36328"/>
                    <a:pt x="0" y="81277"/>
                  </a:cubicBezTo>
                  <a:cubicBezTo>
                    <a:pt x="0" y="126225"/>
                    <a:pt x="36414" y="162553"/>
                    <a:pt x="81277" y="162553"/>
                  </a:cubicBezTo>
                  <a:lnTo>
                    <a:pt x="650234" y="162553"/>
                  </a:lnTo>
                  <a:cubicBezTo>
                    <a:pt x="695096" y="162553"/>
                    <a:pt x="731511" y="126225"/>
                    <a:pt x="731511" y="81277"/>
                  </a:cubicBezTo>
                  <a:cubicBezTo>
                    <a:pt x="731511" y="36328"/>
                    <a:pt x="695106" y="0"/>
                    <a:pt x="650243"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3" name="Freeform: Shape 52">
              <a:extLst>
                <a:ext uri="{FF2B5EF4-FFF2-40B4-BE49-F238E27FC236}">
                  <a16:creationId xmlns:a16="http://schemas.microsoft.com/office/drawing/2014/main" id="{C4D08655-D697-455F-A10F-099A2E527235}"/>
                </a:ext>
              </a:extLst>
            </p:cNvPr>
            <p:cNvSpPr/>
            <p:nvPr/>
          </p:nvSpPr>
          <p:spPr>
            <a:xfrm>
              <a:off x="4226556" y="990600"/>
              <a:ext cx="650233" cy="650233"/>
            </a:xfrm>
            <a:custGeom>
              <a:avLst/>
              <a:gdLst>
                <a:gd name="connsiteX0" fmla="*/ 325126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26 w 650233"/>
                <a:gd name="connsiteY4" fmla="*/ 0 h 650233"/>
                <a:gd name="connsiteX5" fmla="*/ 325126 w 650233"/>
                <a:gd name="connsiteY5" fmla="*/ 487680 h 650233"/>
                <a:gd name="connsiteX6" fmla="*/ 162563 w 650233"/>
                <a:gd name="connsiteY6" fmla="*/ 325117 h 650233"/>
                <a:gd name="connsiteX7" fmla="*/ 325126 w 650233"/>
                <a:gd name="connsiteY7" fmla="*/ 162554 h 650233"/>
                <a:gd name="connsiteX8" fmla="*/ 487690 w 650233"/>
                <a:gd name="connsiteY8" fmla="*/ 325117 h 650233"/>
                <a:gd name="connsiteX9" fmla="*/ 325126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26" y="0"/>
                  </a:moveTo>
                  <a:cubicBezTo>
                    <a:pt x="145818" y="0"/>
                    <a:pt x="0" y="145818"/>
                    <a:pt x="0" y="325117"/>
                  </a:cubicBezTo>
                  <a:cubicBezTo>
                    <a:pt x="0" y="504425"/>
                    <a:pt x="145818" y="650234"/>
                    <a:pt x="325117" y="650234"/>
                  </a:cubicBezTo>
                  <a:cubicBezTo>
                    <a:pt x="504425" y="650234"/>
                    <a:pt x="650234" y="504415"/>
                    <a:pt x="650234" y="325117"/>
                  </a:cubicBezTo>
                  <a:cubicBezTo>
                    <a:pt x="650243" y="145818"/>
                    <a:pt x="504425" y="0"/>
                    <a:pt x="325126" y="0"/>
                  </a:cubicBezTo>
                  <a:close/>
                  <a:moveTo>
                    <a:pt x="325126" y="487680"/>
                  </a:moveTo>
                  <a:cubicBezTo>
                    <a:pt x="235477" y="487680"/>
                    <a:pt x="162563" y="414776"/>
                    <a:pt x="162563" y="325117"/>
                  </a:cubicBezTo>
                  <a:cubicBezTo>
                    <a:pt x="162563" y="235468"/>
                    <a:pt x="235468" y="162554"/>
                    <a:pt x="325126" y="162554"/>
                  </a:cubicBezTo>
                  <a:cubicBezTo>
                    <a:pt x="414776" y="162554"/>
                    <a:pt x="487690" y="235458"/>
                    <a:pt x="487690" y="325117"/>
                  </a:cubicBezTo>
                  <a:cubicBezTo>
                    <a:pt x="487680" y="414776"/>
                    <a:pt x="414776" y="487680"/>
                    <a:pt x="325126"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54" name="Freeform: Shape 53">
              <a:extLst>
                <a:ext uri="{FF2B5EF4-FFF2-40B4-BE49-F238E27FC236}">
                  <a16:creationId xmlns:a16="http://schemas.microsoft.com/office/drawing/2014/main" id="{381DD628-09F0-4E78-B6C7-3399491396CC}"/>
                </a:ext>
              </a:extLst>
            </p:cNvPr>
            <p:cNvSpPr/>
            <p:nvPr/>
          </p:nvSpPr>
          <p:spPr>
            <a:xfrm>
              <a:off x="4470406" y="1478280"/>
              <a:ext cx="162553" cy="731510"/>
            </a:xfrm>
            <a:custGeom>
              <a:avLst/>
              <a:gdLst>
                <a:gd name="connsiteX0" fmla="*/ 81277 w 162553"/>
                <a:gd name="connsiteY0" fmla="*/ 0 h 731510"/>
                <a:gd name="connsiteX1" fmla="*/ 0 w 162553"/>
                <a:gd name="connsiteY1" fmla="*/ 81277 h 731510"/>
                <a:gd name="connsiteX2" fmla="*/ 0 w 162553"/>
                <a:gd name="connsiteY2" fmla="*/ 650234 h 731510"/>
                <a:gd name="connsiteX3" fmla="*/ 81277 w 162553"/>
                <a:gd name="connsiteY3" fmla="*/ 731511 h 731510"/>
                <a:gd name="connsiteX4" fmla="*/ 162554 w 162553"/>
                <a:gd name="connsiteY4" fmla="*/ 650234 h 731510"/>
                <a:gd name="connsiteX5" fmla="*/ 162554 w 162553"/>
                <a:gd name="connsiteY5" fmla="*/ 81277 h 731510"/>
                <a:gd name="connsiteX6" fmla="*/ 81277 w 162553"/>
                <a:gd name="connsiteY6" fmla="*/ 0 h 73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3" h="731510">
                  <a:moveTo>
                    <a:pt x="81277" y="0"/>
                  </a:moveTo>
                  <a:cubicBezTo>
                    <a:pt x="36414" y="0"/>
                    <a:pt x="0" y="36328"/>
                    <a:pt x="0" y="81277"/>
                  </a:cubicBezTo>
                  <a:lnTo>
                    <a:pt x="0" y="650234"/>
                  </a:lnTo>
                  <a:cubicBezTo>
                    <a:pt x="0" y="695182"/>
                    <a:pt x="36414" y="731511"/>
                    <a:pt x="81277" y="731511"/>
                  </a:cubicBezTo>
                  <a:cubicBezTo>
                    <a:pt x="126140" y="731511"/>
                    <a:pt x="162554" y="695182"/>
                    <a:pt x="162554" y="650234"/>
                  </a:cubicBezTo>
                  <a:lnTo>
                    <a:pt x="162554" y="81277"/>
                  </a:lnTo>
                  <a:cubicBezTo>
                    <a:pt x="162554" y="36328"/>
                    <a:pt x="126140" y="0"/>
                    <a:pt x="81277"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6" name="Footer Placeholder 1">
            <a:extLst>
              <a:ext uri="{FF2B5EF4-FFF2-40B4-BE49-F238E27FC236}">
                <a16:creationId xmlns:a16="http://schemas.microsoft.com/office/drawing/2014/main" id="{4C6E2076-3407-4969-A6D7-3213D18F25AE}"/>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55" name="TextBox 54">
            <a:extLst>
              <a:ext uri="{FF2B5EF4-FFF2-40B4-BE49-F238E27FC236}">
                <a16:creationId xmlns:a16="http://schemas.microsoft.com/office/drawing/2014/main" id="{77798F79-CCF1-414F-A6CC-6E920F0B9116}"/>
              </a:ext>
            </a:extLst>
          </p:cNvPr>
          <p:cNvSpPr txBox="1"/>
          <p:nvPr/>
        </p:nvSpPr>
        <p:spPr>
          <a:xfrm>
            <a:off x="3098910" y="109255"/>
            <a:ext cx="2388642" cy="830997"/>
          </a:xfrm>
          <a:prstGeom prst="rect">
            <a:avLst/>
          </a:prstGeom>
          <a:solidFill>
            <a:schemeClr val="bg1"/>
          </a:solidFill>
        </p:spPr>
        <p:txBody>
          <a:bodyPr wrap="square" rtlCol="0">
            <a:spAutoFit/>
          </a:bodyPr>
          <a:lstStyle/>
          <a:p>
            <a:r>
              <a:rPr lang="en-US" sz="4800" b="1" dirty="0">
                <a:solidFill>
                  <a:srgbClr val="9376FB"/>
                </a:solidFill>
                <a:latin typeface="Helvetica Neue" panose="02000503000000020004" pitchFamily="2" charset="0"/>
                <a:ea typeface="Helvetica Neue" panose="02000503000000020004" pitchFamily="2" charset="0"/>
                <a:cs typeface="Helvetica Neue" panose="02000503000000020004" pitchFamily="2" charset="0"/>
              </a:rPr>
              <a:t>T</a:t>
            </a:r>
            <a:r>
              <a:rPr lang="en-US" sz="4800" b="1" dirty="0">
                <a:solidFill>
                  <a:srgbClr val="888CFC"/>
                </a:solidFill>
                <a:latin typeface="Helvetica Neue" panose="02000503000000020004" pitchFamily="2" charset="0"/>
                <a:ea typeface="Helvetica Neue" panose="02000503000000020004" pitchFamily="2" charset="0"/>
                <a:cs typeface="Helvetica Neue" panose="02000503000000020004" pitchFamily="2" charset="0"/>
              </a:rPr>
              <a:t>E</a:t>
            </a:r>
            <a:r>
              <a:rPr lang="en-US" sz="4800" b="1" dirty="0">
                <a:solidFill>
                  <a:srgbClr val="7E95FC"/>
                </a:solidFill>
                <a:latin typeface="Helvetica Neue" panose="02000503000000020004" pitchFamily="2" charset="0"/>
                <a:ea typeface="Helvetica Neue" panose="02000503000000020004" pitchFamily="2" charset="0"/>
                <a:cs typeface="Helvetica Neue" panose="02000503000000020004" pitchFamily="2" charset="0"/>
              </a:rPr>
              <a:t>A</a:t>
            </a:r>
            <a:r>
              <a:rPr lang="en-US" sz="4800" b="1" dirty="0">
                <a:solidFill>
                  <a:srgbClr val="7899FC"/>
                </a:solidFill>
                <a:latin typeface="Helvetica Neue" panose="02000503000000020004" pitchFamily="2" charset="0"/>
                <a:ea typeface="Helvetica Neue" panose="02000503000000020004" pitchFamily="2" charset="0"/>
                <a:cs typeface="Helvetica Neue" panose="02000503000000020004" pitchFamily="2" charset="0"/>
              </a:rPr>
              <a:t>M</a:t>
            </a:r>
            <a:r>
              <a:rPr lang="en-US" sz="4800" b="1" dirty="0">
                <a:solidFill>
                  <a:srgbClr val="5BA1FC"/>
                </a:solidFill>
                <a:latin typeface="Helvetica Neue" panose="02000503000000020004" pitchFamily="2" charset="0"/>
                <a:ea typeface="Helvetica Neue" panose="02000503000000020004" pitchFamily="2" charset="0"/>
                <a:cs typeface="Helvetica Neue" panose="02000503000000020004" pitchFamily="2" charset="0"/>
              </a:rPr>
              <a:t>S</a:t>
            </a:r>
          </a:p>
        </p:txBody>
      </p:sp>
      <p:pic>
        <p:nvPicPr>
          <p:cNvPr id="56" name="Picture 55" descr="Logo&#10;&#10;Description automatically generated">
            <a:extLst>
              <a:ext uri="{FF2B5EF4-FFF2-40B4-BE49-F238E27FC236}">
                <a16:creationId xmlns:a16="http://schemas.microsoft.com/office/drawing/2014/main" id="{8087E539-56E9-AD45-B48C-0609CE6BE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6315" y="215396"/>
            <a:ext cx="1804395" cy="601465"/>
          </a:xfrm>
          <a:prstGeom prst="rect">
            <a:avLst/>
          </a:prstGeom>
          <a:solidFill>
            <a:schemeClr val="bg1"/>
          </a:solidFill>
        </p:spPr>
      </p:pic>
    </p:spTree>
    <p:extLst>
      <p:ext uri="{BB962C8B-B14F-4D97-AF65-F5344CB8AC3E}">
        <p14:creationId xmlns:p14="http://schemas.microsoft.com/office/powerpoint/2010/main" val="307135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9B8B-FC6B-4F72-A962-CF5C8EE6DC24}"/>
              </a:ext>
            </a:extLst>
          </p:cNvPr>
          <p:cNvSpPr>
            <a:spLocks noGrp="1"/>
          </p:cNvSpPr>
          <p:nvPr>
            <p:ph type="sldNum" sz="quarter" idx="12"/>
          </p:nvPr>
        </p:nvSpPr>
        <p:spPr>
          <a:xfrm>
            <a:off x="9262985" y="6375274"/>
            <a:ext cx="2743200" cy="365125"/>
          </a:xfrm>
        </p:spPr>
        <p:txBody>
          <a:bodyPr/>
          <a:lstStyle/>
          <a:p>
            <a:fld id="{D0F56350-9462-4EC0-9A14-DADBEFEF3905}" type="slidenum">
              <a:rPr lang="en-US" smtClean="0"/>
              <a:t>14</a:t>
            </a:fld>
            <a:endParaRPr lang="en-US" dirty="0"/>
          </a:p>
        </p:txBody>
      </p:sp>
      <p:sp>
        <p:nvSpPr>
          <p:cNvPr id="6" name="Footer Placeholder 1">
            <a:extLst>
              <a:ext uri="{FF2B5EF4-FFF2-40B4-BE49-F238E27FC236}">
                <a16:creationId xmlns:a16="http://schemas.microsoft.com/office/drawing/2014/main" id="{126056AF-FA37-40FE-BDE0-B864E8755A6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2" name="verbTEAMS - Take Your Sales to the Next Level.mp4" descr="verbTEAMS - Take Your Sales to the Next Level.mp4">
            <a:hlinkClick r:id="" action="ppaction://media"/>
            <a:extLst>
              <a:ext uri="{FF2B5EF4-FFF2-40B4-BE49-F238E27FC236}">
                <a16:creationId xmlns:a16="http://schemas.microsoft.com/office/drawing/2014/main" id="{11D18F3E-B81A-6340-ADB5-C8F46AD4A9D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73781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6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D7CC1472-4348-4FF1-99AC-F89712E5FA4E}"/>
              </a:ext>
            </a:extLst>
          </p:cNvPr>
          <p:cNvSpPr/>
          <p:nvPr/>
        </p:nvSpPr>
        <p:spPr>
          <a:xfrm>
            <a:off x="11110573" y="201345"/>
            <a:ext cx="739256" cy="739256"/>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5" name="Picture 54">
            <a:extLst>
              <a:ext uri="{FF2B5EF4-FFF2-40B4-BE49-F238E27FC236}">
                <a16:creationId xmlns:a16="http://schemas.microsoft.com/office/drawing/2014/main" id="{B0751F9A-82C6-4D97-BB71-98DEFBF6E0A3}"/>
              </a:ext>
            </a:extLst>
          </p:cNvPr>
          <p:cNvPicPr>
            <a:picLocks noChangeAspect="1"/>
          </p:cNvPicPr>
          <p:nvPr/>
        </p:nvPicPr>
        <p:blipFill>
          <a:blip r:embed="rId2" cstate="screen">
            <a:biLevel thresh="75000"/>
            <a:extLst>
              <a:ext uri="{28A0092B-C50C-407E-A947-70E740481C1C}">
                <a14:useLocalDpi xmlns:a14="http://schemas.microsoft.com/office/drawing/2010/main"/>
              </a:ext>
            </a:extLst>
          </a:blip>
          <a:stretch>
            <a:fillRect/>
          </a:stretch>
        </p:blipFill>
        <p:spPr>
          <a:xfrm>
            <a:off x="10937216" y="2411696"/>
            <a:ext cx="1254784" cy="2327956"/>
          </a:xfrm>
          <a:prstGeom prst="rect">
            <a:avLst/>
          </a:prstGeom>
        </p:spPr>
      </p:pic>
      <p:pic>
        <p:nvPicPr>
          <p:cNvPr id="56" name="angled-floating-iphone-x-mockup-against-a-transparent-backdrop-a13833.png" descr="angled-floating-iphone-x-mockup-against-a-transparent-backdrop-a13833.png">
            <a:extLst>
              <a:ext uri="{FF2B5EF4-FFF2-40B4-BE49-F238E27FC236}">
                <a16:creationId xmlns:a16="http://schemas.microsoft.com/office/drawing/2014/main" id="{7BFCC400-054D-4034-A3CD-E518BF4F83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034896">
            <a:off x="6140787" y="655682"/>
            <a:ext cx="7772074" cy="5546636"/>
          </a:xfrm>
          <a:prstGeom prst="rect">
            <a:avLst/>
          </a:prstGeom>
          <a:ln w="12700">
            <a:miter lim="400000"/>
          </a:ln>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408494" y="1431800"/>
            <a:ext cx="8170636" cy="803620"/>
          </a:xfrm>
        </p:spPr>
        <p:txBody>
          <a:bodyPr>
            <a:normAutofit/>
          </a:bodyPr>
          <a:lstStyle/>
          <a:p>
            <a:pPr marL="0" indent="0" algn="just">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LEARN is an interactive, gamified learning management system (LMS) for use by corporate sales managers and educators for training and education.</a:t>
            </a:r>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15</a:t>
            </a:fld>
            <a:endParaRPr lang="en-US" dirty="0"/>
          </a:p>
        </p:txBody>
      </p:sp>
      <p:sp>
        <p:nvSpPr>
          <p:cNvPr id="30" name="TextBox 29">
            <a:extLst>
              <a:ext uri="{FF2B5EF4-FFF2-40B4-BE49-F238E27FC236}">
                <a16:creationId xmlns:a16="http://schemas.microsoft.com/office/drawing/2014/main" id="{31C30CFE-2ADA-4095-AD79-1F16DEAB6258}"/>
              </a:ext>
            </a:extLst>
          </p:cNvPr>
          <p:cNvSpPr txBox="1"/>
          <p:nvPr/>
        </p:nvSpPr>
        <p:spPr>
          <a:xfrm>
            <a:off x="408494" y="4206792"/>
            <a:ext cx="3109063" cy="1754326"/>
          </a:xfrm>
          <a:prstGeom prst="rect">
            <a:avLst/>
          </a:prstGeom>
          <a:noFill/>
        </p:spPr>
        <p:txBody>
          <a:bodyPr wrap="square">
            <a:spAutoFit/>
          </a:bodyPr>
          <a:lstStyle/>
          <a:p>
            <a:pPr algn="just"/>
            <a:r>
              <a:rPr lang="en-US" dirty="0">
                <a:latin typeface="Helvetica Neue" panose="02000503000000020004"/>
              </a:rPr>
              <a:t>used by enterprises seeking to educate large sales teams or customer base about new products or elicit in-video</a:t>
            </a:r>
            <a:br>
              <a:rPr lang="en-US" dirty="0">
                <a:latin typeface="Helvetica Neue" panose="02000503000000020004"/>
              </a:rPr>
            </a:br>
            <a:r>
              <a:rPr lang="en-US" dirty="0">
                <a:latin typeface="Helvetica Neue" panose="02000503000000020004"/>
              </a:rPr>
              <a:t>feedback about existing products </a:t>
            </a: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5654" y="170230"/>
            <a:ext cx="1801368" cy="605729"/>
          </a:xfrm>
          <a:prstGeom prst="rect">
            <a:avLst/>
          </a:prstGeom>
        </p:spPr>
      </p:pic>
      <p:sp>
        <p:nvSpPr>
          <p:cNvPr id="51" name="Freeform: Shape 50">
            <a:extLst>
              <a:ext uri="{FF2B5EF4-FFF2-40B4-BE49-F238E27FC236}">
                <a16:creationId xmlns:a16="http://schemas.microsoft.com/office/drawing/2014/main" id="{5A9BABC7-E018-4FB5-9FDD-DE34D70333E9}"/>
              </a:ext>
            </a:extLst>
          </p:cNvPr>
          <p:cNvSpPr/>
          <p:nvPr/>
        </p:nvSpPr>
        <p:spPr>
          <a:xfrm>
            <a:off x="1099914" y="867039"/>
            <a:ext cx="1492847" cy="336463"/>
          </a:xfrm>
          <a:custGeom>
            <a:avLst/>
            <a:gdLst/>
            <a:ahLst/>
            <a:cxnLst/>
            <a:rect l="l" t="t" r="r" b="b"/>
            <a:pathLst>
              <a:path w="1352029" h="304725">
                <a:moveTo>
                  <a:pt x="569193" y="94208"/>
                </a:moveTo>
                <a:lnTo>
                  <a:pt x="535930" y="191318"/>
                </a:lnTo>
                <a:lnTo>
                  <a:pt x="602010" y="191318"/>
                </a:lnTo>
                <a:close/>
                <a:moveTo>
                  <a:pt x="841251" y="60275"/>
                </a:moveTo>
                <a:lnTo>
                  <a:pt x="841251" y="136177"/>
                </a:lnTo>
                <a:lnTo>
                  <a:pt x="856038" y="136177"/>
                </a:lnTo>
                <a:cubicBezTo>
                  <a:pt x="872767" y="136177"/>
                  <a:pt x="884791" y="132690"/>
                  <a:pt x="892109" y="125716"/>
                </a:cubicBezTo>
                <a:cubicBezTo>
                  <a:pt x="900024" y="118147"/>
                  <a:pt x="903982" y="108946"/>
                  <a:pt x="903982" y="98114"/>
                </a:cubicBezTo>
                <a:cubicBezTo>
                  <a:pt x="903982" y="87283"/>
                  <a:pt x="900024" y="78156"/>
                  <a:pt x="892109" y="70736"/>
                </a:cubicBezTo>
                <a:cubicBezTo>
                  <a:pt x="884639" y="63762"/>
                  <a:pt x="872616" y="60275"/>
                  <a:pt x="856038" y="60275"/>
                </a:cubicBezTo>
                <a:close/>
                <a:moveTo>
                  <a:pt x="1047750" y="0"/>
                </a:moveTo>
                <a:lnTo>
                  <a:pt x="1127001" y="0"/>
                </a:lnTo>
                <a:lnTo>
                  <a:pt x="1272778" y="186407"/>
                </a:lnTo>
                <a:lnTo>
                  <a:pt x="1272778" y="0"/>
                </a:lnTo>
                <a:lnTo>
                  <a:pt x="1352029" y="0"/>
                </a:lnTo>
                <a:lnTo>
                  <a:pt x="1352029" y="304725"/>
                </a:lnTo>
                <a:lnTo>
                  <a:pt x="1272778" y="304725"/>
                </a:lnTo>
                <a:lnTo>
                  <a:pt x="1127001" y="118095"/>
                </a:lnTo>
                <a:lnTo>
                  <a:pt x="1127001" y="304725"/>
                </a:lnTo>
                <a:lnTo>
                  <a:pt x="1047750" y="304725"/>
                </a:lnTo>
                <a:close/>
                <a:moveTo>
                  <a:pt x="762000" y="0"/>
                </a:moveTo>
                <a:lnTo>
                  <a:pt x="885230" y="0"/>
                </a:lnTo>
                <a:cubicBezTo>
                  <a:pt x="921246" y="0"/>
                  <a:pt x="947887" y="10790"/>
                  <a:pt x="965151" y="32370"/>
                </a:cubicBezTo>
                <a:cubicBezTo>
                  <a:pt x="979141" y="49783"/>
                  <a:pt x="986135" y="70246"/>
                  <a:pt x="986135" y="93761"/>
                </a:cubicBezTo>
                <a:cubicBezTo>
                  <a:pt x="986135" y="120699"/>
                  <a:pt x="978099" y="142205"/>
                  <a:pt x="962025" y="158278"/>
                </a:cubicBezTo>
                <a:cubicBezTo>
                  <a:pt x="951756" y="168547"/>
                  <a:pt x="937618" y="175691"/>
                  <a:pt x="919609" y="179710"/>
                </a:cubicBezTo>
                <a:lnTo>
                  <a:pt x="1015380" y="304725"/>
                </a:lnTo>
                <a:lnTo>
                  <a:pt x="916930" y="304725"/>
                </a:lnTo>
                <a:lnTo>
                  <a:pt x="841251" y="187746"/>
                </a:lnTo>
                <a:lnTo>
                  <a:pt x="841251" y="304725"/>
                </a:lnTo>
                <a:lnTo>
                  <a:pt x="762000" y="304725"/>
                </a:lnTo>
                <a:close/>
                <a:moveTo>
                  <a:pt x="526554" y="0"/>
                </a:moveTo>
                <a:lnTo>
                  <a:pt x="612949" y="0"/>
                </a:lnTo>
                <a:lnTo>
                  <a:pt x="727695" y="304725"/>
                </a:lnTo>
                <a:lnTo>
                  <a:pt x="643087" y="304725"/>
                </a:lnTo>
                <a:lnTo>
                  <a:pt x="623441" y="251593"/>
                </a:lnTo>
                <a:lnTo>
                  <a:pt x="514053" y="251593"/>
                </a:lnTo>
                <a:lnTo>
                  <a:pt x="493068" y="304725"/>
                </a:lnTo>
                <a:lnTo>
                  <a:pt x="409352" y="304725"/>
                </a:lnTo>
                <a:close/>
                <a:moveTo>
                  <a:pt x="219075" y="0"/>
                </a:moveTo>
                <a:lnTo>
                  <a:pt x="392535" y="0"/>
                </a:lnTo>
                <a:lnTo>
                  <a:pt x="392535" y="66079"/>
                </a:lnTo>
                <a:lnTo>
                  <a:pt x="298326" y="66079"/>
                </a:lnTo>
                <a:lnTo>
                  <a:pt x="298326" y="118095"/>
                </a:lnTo>
                <a:lnTo>
                  <a:pt x="387400" y="118095"/>
                </a:lnTo>
                <a:lnTo>
                  <a:pt x="387400" y="184174"/>
                </a:lnTo>
                <a:lnTo>
                  <a:pt x="298326" y="184174"/>
                </a:lnTo>
                <a:lnTo>
                  <a:pt x="298326" y="238645"/>
                </a:lnTo>
                <a:lnTo>
                  <a:pt x="392535" y="238645"/>
                </a:lnTo>
                <a:lnTo>
                  <a:pt x="392535"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sp>
        <p:nvSpPr>
          <p:cNvPr id="110" name="Freeform: Shape 109">
            <a:extLst>
              <a:ext uri="{FF2B5EF4-FFF2-40B4-BE49-F238E27FC236}">
                <a16:creationId xmlns:a16="http://schemas.microsoft.com/office/drawing/2014/main" id="{0ECC05C2-094A-4482-8A56-CE866F3DE9C1}"/>
              </a:ext>
            </a:extLst>
          </p:cNvPr>
          <p:cNvSpPr/>
          <p:nvPr/>
        </p:nvSpPr>
        <p:spPr>
          <a:xfrm>
            <a:off x="6652681" y="-18262"/>
            <a:ext cx="2004518" cy="1013513"/>
          </a:xfrm>
          <a:custGeom>
            <a:avLst/>
            <a:gdLst>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5" fmla="*/ 92009 w 2004518"/>
              <a:gd name="connsiteY5" fmla="*/ 91440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2003950 w 2004518"/>
              <a:gd name="connsiteY0" fmla="*/ 0 h 1013513"/>
              <a:gd name="connsiteX1" fmla="*/ 2004518 w 2004518"/>
              <a:gd name="connsiteY1" fmla="*/ 11254 h 1013513"/>
              <a:gd name="connsiteX2" fmla="*/ 1002259 w 2004518"/>
              <a:gd name="connsiteY2" fmla="*/ 1013513 h 1013513"/>
              <a:gd name="connsiteX3" fmla="*/ 0 w 2004518"/>
              <a:gd name="connsiteY3" fmla="*/ 11254 h 1013513"/>
            </a:gdLst>
            <a:ahLst/>
            <a:cxnLst>
              <a:cxn ang="0">
                <a:pos x="connsiteX0" y="connsiteY0"/>
              </a:cxn>
              <a:cxn ang="0">
                <a:pos x="connsiteX1" y="connsiteY1"/>
              </a:cxn>
              <a:cxn ang="0">
                <a:pos x="connsiteX2" y="connsiteY2"/>
              </a:cxn>
              <a:cxn ang="0">
                <a:pos x="connsiteX3" y="connsiteY3"/>
              </a:cxn>
            </a:cxnLst>
            <a:rect l="l" t="t" r="r" b="b"/>
            <a:pathLst>
              <a:path w="2004518" h="1013513">
                <a:moveTo>
                  <a:pt x="2003950" y="0"/>
                </a:moveTo>
                <a:cubicBezTo>
                  <a:pt x="2004139" y="3751"/>
                  <a:pt x="2004329" y="7503"/>
                  <a:pt x="2004518" y="11254"/>
                </a:cubicBezTo>
                <a:cubicBezTo>
                  <a:pt x="2004518" y="564786"/>
                  <a:pt x="1555791" y="1013513"/>
                  <a:pt x="1002259" y="1013513"/>
                </a:cubicBezTo>
                <a:cubicBezTo>
                  <a:pt x="448727" y="1013513"/>
                  <a:pt x="0" y="564786"/>
                  <a:pt x="0" y="11254"/>
                </a:cubicBezTo>
              </a:path>
            </a:pathLst>
          </a:custGeom>
          <a:noFill/>
          <a:ln w="76200">
            <a:solidFill>
              <a:srgbClr val="34BEB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sp>
        <p:nvSpPr>
          <p:cNvPr id="58" name="Oval 57">
            <a:extLst>
              <a:ext uri="{FF2B5EF4-FFF2-40B4-BE49-F238E27FC236}">
                <a16:creationId xmlns:a16="http://schemas.microsoft.com/office/drawing/2014/main" id="{DC57A0E6-085D-4F75-ADAB-B77E3B51F5B7}"/>
              </a:ext>
            </a:extLst>
          </p:cNvPr>
          <p:cNvSpPr/>
          <p:nvPr/>
        </p:nvSpPr>
        <p:spPr>
          <a:xfrm>
            <a:off x="4332403" y="334098"/>
            <a:ext cx="734898" cy="751194"/>
          </a:xfrm>
          <a:prstGeom prst="ellipse">
            <a:avLst/>
          </a:prstGeom>
          <a:noFill/>
          <a:ln w="57150">
            <a:solidFill>
              <a:srgbClr val="FC7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0" name="Oval 59">
            <a:extLst>
              <a:ext uri="{FF2B5EF4-FFF2-40B4-BE49-F238E27FC236}">
                <a16:creationId xmlns:a16="http://schemas.microsoft.com/office/drawing/2014/main" id="{82C3E2F2-3956-4EDF-9D5F-3983A9DD7236}"/>
              </a:ext>
            </a:extLst>
          </p:cNvPr>
          <p:cNvSpPr/>
          <p:nvPr/>
        </p:nvSpPr>
        <p:spPr>
          <a:xfrm>
            <a:off x="4527588" y="527894"/>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2" name="TextBox 61">
            <a:extLst>
              <a:ext uri="{FF2B5EF4-FFF2-40B4-BE49-F238E27FC236}">
                <a16:creationId xmlns:a16="http://schemas.microsoft.com/office/drawing/2014/main" id="{68FE7263-EDC0-4EBC-8E5E-82DBF0659A2C}"/>
              </a:ext>
            </a:extLst>
          </p:cNvPr>
          <p:cNvSpPr txBox="1"/>
          <p:nvPr/>
        </p:nvSpPr>
        <p:spPr>
          <a:xfrm>
            <a:off x="4051025" y="4206059"/>
            <a:ext cx="4135424" cy="1754326"/>
          </a:xfrm>
          <a:prstGeom prst="rect">
            <a:avLst/>
          </a:prstGeom>
          <a:noFill/>
        </p:spPr>
        <p:txBody>
          <a:bodyPr wrap="square">
            <a:spAutoFit/>
          </a:bodyPr>
          <a:lstStyle/>
          <a:p>
            <a:pPr algn="just"/>
            <a:r>
              <a:rPr lang="en-US" dirty="0">
                <a:latin typeface="Helvetica Neue" panose="02000503000000020004"/>
              </a:rPr>
              <a:t>incorporates Verb’s proprietary data collection and analytics capabilities that inform users in real time, when and for how long the viewers watched the video, how many times they watched it and what they clicked-on</a:t>
            </a:r>
          </a:p>
        </p:txBody>
      </p:sp>
      <p:grpSp>
        <p:nvGrpSpPr>
          <p:cNvPr id="6" name="Graphic 2">
            <a:extLst>
              <a:ext uri="{FF2B5EF4-FFF2-40B4-BE49-F238E27FC236}">
                <a16:creationId xmlns:a16="http://schemas.microsoft.com/office/drawing/2014/main" id="{E7D0BCF4-470E-4190-8F8E-4B86952D1A5A}"/>
              </a:ext>
            </a:extLst>
          </p:cNvPr>
          <p:cNvGrpSpPr/>
          <p:nvPr/>
        </p:nvGrpSpPr>
        <p:grpSpPr>
          <a:xfrm>
            <a:off x="5391150" y="2584444"/>
            <a:ext cx="1409700" cy="1409700"/>
            <a:chOff x="3733800" y="1066800"/>
            <a:chExt cx="4724400" cy="4724400"/>
          </a:xfrm>
          <a:solidFill>
            <a:srgbClr val="000000"/>
          </a:solidFill>
        </p:grpSpPr>
        <p:sp>
          <p:nvSpPr>
            <p:cNvPr id="7" name="Freeform: Shape 6">
              <a:extLst>
                <a:ext uri="{FF2B5EF4-FFF2-40B4-BE49-F238E27FC236}">
                  <a16:creationId xmlns:a16="http://schemas.microsoft.com/office/drawing/2014/main" id="{75741B2C-9B2F-4A8A-8EFF-F792AB13D5C8}"/>
                </a:ext>
              </a:extLst>
            </p:cNvPr>
            <p:cNvSpPr/>
            <p:nvPr/>
          </p:nvSpPr>
          <p:spPr>
            <a:xfrm>
              <a:off x="4038600" y="1371600"/>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8536" y="0"/>
                    <a:pt x="0" y="478536"/>
                    <a:pt x="0" y="1066800"/>
                  </a:cubicBezTo>
                  <a:cubicBezTo>
                    <a:pt x="0" y="1655064"/>
                    <a:pt x="478536" y="2133600"/>
                    <a:pt x="1066800" y="2133600"/>
                  </a:cubicBezTo>
                  <a:cubicBezTo>
                    <a:pt x="1655064" y="2133600"/>
                    <a:pt x="2133600" y="1655064"/>
                    <a:pt x="2133600" y="1066800"/>
                  </a:cubicBezTo>
                  <a:cubicBezTo>
                    <a:pt x="2133600" y="478536"/>
                    <a:pt x="1655064" y="0"/>
                    <a:pt x="1066800" y="0"/>
                  </a:cubicBezTo>
                  <a:close/>
                  <a:moveTo>
                    <a:pt x="1066800" y="1981200"/>
                  </a:moveTo>
                  <a:cubicBezTo>
                    <a:pt x="562585" y="1981200"/>
                    <a:pt x="152400" y="1571016"/>
                    <a:pt x="152400" y="1066800"/>
                  </a:cubicBezTo>
                  <a:cubicBezTo>
                    <a:pt x="152400" y="562585"/>
                    <a:pt x="562585" y="152400"/>
                    <a:pt x="1066800" y="152400"/>
                  </a:cubicBezTo>
                  <a:cubicBezTo>
                    <a:pt x="1571016" y="152400"/>
                    <a:pt x="1981200" y="562585"/>
                    <a:pt x="1981200" y="1066800"/>
                  </a:cubicBezTo>
                  <a:cubicBezTo>
                    <a:pt x="1981200" y="1571016"/>
                    <a:pt x="1571016" y="1981200"/>
                    <a:pt x="1066800" y="1981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2" name="Freeform: Shape 11">
              <a:extLst>
                <a:ext uri="{FF2B5EF4-FFF2-40B4-BE49-F238E27FC236}">
                  <a16:creationId xmlns:a16="http://schemas.microsoft.com/office/drawing/2014/main" id="{3BDAF858-940E-4414-8861-AA5D3283D0B9}"/>
                </a:ext>
              </a:extLst>
            </p:cNvPr>
            <p:cNvSpPr/>
            <p:nvPr/>
          </p:nvSpPr>
          <p:spPr>
            <a:xfrm>
              <a:off x="4876800" y="50292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662"/>
                    <a:pt x="152400" y="228600"/>
                  </a:cubicBezTo>
                  <a:cubicBezTo>
                    <a:pt x="152400" y="186538"/>
                    <a:pt x="186538" y="152400"/>
                    <a:pt x="228600" y="152400"/>
                  </a:cubicBezTo>
                  <a:cubicBezTo>
                    <a:pt x="270662" y="152400"/>
                    <a:pt x="304800" y="186538"/>
                    <a:pt x="304800" y="228600"/>
                  </a:cubicBezTo>
                  <a:cubicBezTo>
                    <a:pt x="304800" y="270662"/>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3" name="Freeform: Shape 12">
              <a:extLst>
                <a:ext uri="{FF2B5EF4-FFF2-40B4-BE49-F238E27FC236}">
                  <a16:creationId xmlns:a16="http://schemas.microsoft.com/office/drawing/2014/main" id="{06C422EF-E799-4A65-A587-D8628D651B1C}"/>
                </a:ext>
              </a:extLst>
            </p:cNvPr>
            <p:cNvSpPr/>
            <p:nvPr/>
          </p:nvSpPr>
          <p:spPr>
            <a:xfrm>
              <a:off x="48768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4" name="Freeform: Shape 13">
              <a:extLst>
                <a:ext uri="{FF2B5EF4-FFF2-40B4-BE49-F238E27FC236}">
                  <a16:creationId xmlns:a16="http://schemas.microsoft.com/office/drawing/2014/main" id="{A8883CCB-C7B0-4E54-BCBA-C5ACAD27E1CD}"/>
                </a:ext>
              </a:extLst>
            </p:cNvPr>
            <p:cNvSpPr/>
            <p:nvPr/>
          </p:nvSpPr>
          <p:spPr>
            <a:xfrm>
              <a:off x="42672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5" name="Freeform: Shape 14">
              <a:extLst>
                <a:ext uri="{FF2B5EF4-FFF2-40B4-BE49-F238E27FC236}">
                  <a16:creationId xmlns:a16="http://schemas.microsoft.com/office/drawing/2014/main" id="{BDB1C425-69EC-4DB1-8AB3-AA2678E93919}"/>
                </a:ext>
              </a:extLst>
            </p:cNvPr>
            <p:cNvSpPr/>
            <p:nvPr/>
          </p:nvSpPr>
          <p:spPr>
            <a:xfrm>
              <a:off x="5486400" y="2209800"/>
              <a:ext cx="457200" cy="457200"/>
            </a:xfrm>
            <a:custGeom>
              <a:avLst/>
              <a:gdLst>
                <a:gd name="connsiteX0" fmla="*/ 0 w 457200"/>
                <a:gd name="connsiteY0" fmla="*/ 228600 h 457200"/>
                <a:gd name="connsiteX1" fmla="*/ 228600 w 457200"/>
                <a:gd name="connsiteY1" fmla="*/ 457200 h 457200"/>
                <a:gd name="connsiteX2" fmla="*/ 457200 w 457200"/>
                <a:gd name="connsiteY2" fmla="*/ 228600 h 457200"/>
                <a:gd name="connsiteX3" fmla="*/ 228600 w 457200"/>
                <a:gd name="connsiteY3" fmla="*/ 0 h 457200"/>
                <a:gd name="connsiteX4" fmla="*/ 0 w 457200"/>
                <a:gd name="connsiteY4" fmla="*/ 228600 h 457200"/>
                <a:gd name="connsiteX5" fmla="*/ 304800 w 457200"/>
                <a:gd name="connsiteY5" fmla="*/ 228600 h 457200"/>
                <a:gd name="connsiteX6" fmla="*/ 228600 w 457200"/>
                <a:gd name="connsiteY6" fmla="*/ 304800 h 457200"/>
                <a:gd name="connsiteX7" fmla="*/ 152400 w 457200"/>
                <a:gd name="connsiteY7" fmla="*/ 228600 h 457200"/>
                <a:gd name="connsiteX8" fmla="*/ 228600 w 457200"/>
                <a:gd name="connsiteY8" fmla="*/ 152400 h 457200"/>
                <a:gd name="connsiteX9" fmla="*/ 304800 w 457200"/>
                <a:gd name="connsiteY9"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0" y="228600"/>
                  </a:moveTo>
                  <a:cubicBezTo>
                    <a:pt x="0" y="354635"/>
                    <a:pt x="102565" y="457200"/>
                    <a:pt x="228600" y="457200"/>
                  </a:cubicBezTo>
                  <a:cubicBezTo>
                    <a:pt x="354635" y="457200"/>
                    <a:pt x="457200" y="354635"/>
                    <a:pt x="457200" y="228600"/>
                  </a:cubicBezTo>
                  <a:cubicBezTo>
                    <a:pt x="457200" y="102565"/>
                    <a:pt x="354635" y="0"/>
                    <a:pt x="228600" y="0"/>
                  </a:cubicBezTo>
                  <a:cubicBezTo>
                    <a:pt x="102565" y="0"/>
                    <a:pt x="0" y="102565"/>
                    <a:pt x="0" y="228600"/>
                  </a:cubicBezTo>
                  <a:close/>
                  <a:moveTo>
                    <a:pt x="304800" y="228600"/>
                  </a:moveTo>
                  <a:cubicBezTo>
                    <a:pt x="304800" y="270586"/>
                    <a:pt x="270662" y="304800"/>
                    <a:pt x="228600" y="304800"/>
                  </a:cubicBezTo>
                  <a:cubicBezTo>
                    <a:pt x="186538" y="304800"/>
                    <a:pt x="152400" y="270586"/>
                    <a:pt x="152400" y="228600"/>
                  </a:cubicBezTo>
                  <a:cubicBezTo>
                    <a:pt x="152400" y="186614"/>
                    <a:pt x="186538" y="152400"/>
                    <a:pt x="228600" y="152400"/>
                  </a:cubicBezTo>
                  <a:cubicBezTo>
                    <a:pt x="270662" y="152400"/>
                    <a:pt x="304800" y="186614"/>
                    <a:pt x="304800" y="2286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8" name="Freeform: Shape 17">
              <a:extLst>
                <a:ext uri="{FF2B5EF4-FFF2-40B4-BE49-F238E27FC236}">
                  <a16:creationId xmlns:a16="http://schemas.microsoft.com/office/drawing/2014/main" id="{8152F1DA-CF4E-4E46-B468-D3A0E9F7E45D}"/>
                </a:ext>
              </a:extLst>
            </p:cNvPr>
            <p:cNvSpPr/>
            <p:nvPr/>
          </p:nvSpPr>
          <p:spPr>
            <a:xfrm>
              <a:off x="7239000" y="47244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9" name="Freeform: Shape 18">
              <a:extLst>
                <a:ext uri="{FF2B5EF4-FFF2-40B4-BE49-F238E27FC236}">
                  <a16:creationId xmlns:a16="http://schemas.microsoft.com/office/drawing/2014/main" id="{74ED5825-5791-4B88-9BC5-4512E21AA965}"/>
                </a:ext>
              </a:extLst>
            </p:cNvPr>
            <p:cNvSpPr/>
            <p:nvPr/>
          </p:nvSpPr>
          <p:spPr>
            <a:xfrm>
              <a:off x="7239000" y="50292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0" name="Freeform: Shape 19">
              <a:extLst>
                <a:ext uri="{FF2B5EF4-FFF2-40B4-BE49-F238E27FC236}">
                  <a16:creationId xmlns:a16="http://schemas.microsoft.com/office/drawing/2014/main" id="{52B19BA8-919C-4316-B7E4-CF02470563A6}"/>
                </a:ext>
              </a:extLst>
            </p:cNvPr>
            <p:cNvSpPr/>
            <p:nvPr/>
          </p:nvSpPr>
          <p:spPr>
            <a:xfrm>
              <a:off x="8001000" y="5029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5" name="Freeform: Shape 24">
              <a:extLst>
                <a:ext uri="{FF2B5EF4-FFF2-40B4-BE49-F238E27FC236}">
                  <a16:creationId xmlns:a16="http://schemas.microsoft.com/office/drawing/2014/main" id="{245DF432-2676-46CE-9A80-C27B649B9AE5}"/>
                </a:ext>
              </a:extLst>
            </p:cNvPr>
            <p:cNvSpPr/>
            <p:nvPr/>
          </p:nvSpPr>
          <p:spPr>
            <a:xfrm>
              <a:off x="7239000" y="5334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7" name="Freeform: Shape 26">
              <a:extLst>
                <a:ext uri="{FF2B5EF4-FFF2-40B4-BE49-F238E27FC236}">
                  <a16:creationId xmlns:a16="http://schemas.microsoft.com/office/drawing/2014/main" id="{7E49A72F-352E-4E37-B49F-7346EC98A9A9}"/>
                </a:ext>
              </a:extLst>
            </p:cNvPr>
            <p:cNvSpPr/>
            <p:nvPr/>
          </p:nvSpPr>
          <p:spPr>
            <a:xfrm>
              <a:off x="7239000" y="3048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Freeform: Shape 31">
              <a:extLst>
                <a:ext uri="{FF2B5EF4-FFF2-40B4-BE49-F238E27FC236}">
                  <a16:creationId xmlns:a16="http://schemas.microsoft.com/office/drawing/2014/main" id="{658644A1-55FD-4479-BB3E-EF8DA3BEBCAE}"/>
                </a:ext>
              </a:extLst>
            </p:cNvPr>
            <p:cNvSpPr/>
            <p:nvPr/>
          </p:nvSpPr>
          <p:spPr>
            <a:xfrm>
              <a:off x="7239000" y="33528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Freeform: Shape 32">
              <a:extLst>
                <a:ext uri="{FF2B5EF4-FFF2-40B4-BE49-F238E27FC236}">
                  <a16:creationId xmlns:a16="http://schemas.microsoft.com/office/drawing/2014/main" id="{4B5532A9-4ED5-4584-AAAD-7727FF7FF280}"/>
                </a:ext>
              </a:extLst>
            </p:cNvPr>
            <p:cNvSpPr/>
            <p:nvPr/>
          </p:nvSpPr>
          <p:spPr>
            <a:xfrm>
              <a:off x="8001000" y="36576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Freeform: Shape 43">
              <a:extLst>
                <a:ext uri="{FF2B5EF4-FFF2-40B4-BE49-F238E27FC236}">
                  <a16:creationId xmlns:a16="http://schemas.microsoft.com/office/drawing/2014/main" id="{97AF9E90-A7D5-4F03-9404-C943CE12EE0B}"/>
                </a:ext>
              </a:extLst>
            </p:cNvPr>
            <p:cNvSpPr/>
            <p:nvPr/>
          </p:nvSpPr>
          <p:spPr>
            <a:xfrm>
              <a:off x="7239000" y="36576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5" name="Freeform: Shape 44">
              <a:extLst>
                <a:ext uri="{FF2B5EF4-FFF2-40B4-BE49-F238E27FC236}">
                  <a16:creationId xmlns:a16="http://schemas.microsoft.com/office/drawing/2014/main" id="{41EB2D69-6488-4402-9162-F26D15150E44}"/>
                </a:ext>
              </a:extLst>
            </p:cNvPr>
            <p:cNvSpPr/>
            <p:nvPr/>
          </p:nvSpPr>
          <p:spPr>
            <a:xfrm>
              <a:off x="3733800" y="1066800"/>
              <a:ext cx="4724400" cy="4724400"/>
            </a:xfrm>
            <a:custGeom>
              <a:avLst/>
              <a:gdLst>
                <a:gd name="connsiteX0" fmla="*/ 3429000 w 4724400"/>
                <a:gd name="connsiteY0" fmla="*/ 1371600 h 4724400"/>
                <a:gd name="connsiteX1" fmla="*/ 4495800 w 4724400"/>
                <a:gd name="connsiteY1" fmla="*/ 1371600 h 4724400"/>
                <a:gd name="connsiteX2" fmla="*/ 4724400 w 4724400"/>
                <a:gd name="connsiteY2" fmla="*/ 1143000 h 4724400"/>
                <a:gd name="connsiteX3" fmla="*/ 4724400 w 4724400"/>
                <a:gd name="connsiteY3" fmla="*/ 228600 h 4724400"/>
                <a:gd name="connsiteX4" fmla="*/ 4495800 w 4724400"/>
                <a:gd name="connsiteY4" fmla="*/ 0 h 4724400"/>
                <a:gd name="connsiteX5" fmla="*/ 3429000 w 4724400"/>
                <a:gd name="connsiteY5" fmla="*/ 0 h 4724400"/>
                <a:gd name="connsiteX6" fmla="*/ 3200400 w 4724400"/>
                <a:gd name="connsiteY6" fmla="*/ 228600 h 4724400"/>
                <a:gd name="connsiteX7" fmla="*/ 3200400 w 4724400"/>
                <a:gd name="connsiteY7" fmla="*/ 609600 h 4724400"/>
                <a:gd name="connsiteX8" fmla="*/ 2864053 w 4724400"/>
                <a:gd name="connsiteY8" fmla="*/ 609600 h 4724400"/>
                <a:gd name="connsiteX9" fmla="*/ 2635301 w 4724400"/>
                <a:gd name="connsiteY9" fmla="*/ 838352 h 4724400"/>
                <a:gd name="connsiteX10" fmla="*/ 1371600 w 4724400"/>
                <a:gd name="connsiteY10" fmla="*/ 0 h 4724400"/>
                <a:gd name="connsiteX11" fmla="*/ 0 w 4724400"/>
                <a:gd name="connsiteY11" fmla="*/ 1371600 h 4724400"/>
                <a:gd name="connsiteX12" fmla="*/ 973760 w 4724400"/>
                <a:gd name="connsiteY12" fmla="*/ 2683917 h 4724400"/>
                <a:gd name="connsiteX13" fmla="*/ 999668 w 4724400"/>
                <a:gd name="connsiteY13" fmla="*/ 2727351 h 4724400"/>
                <a:gd name="connsiteX14" fmla="*/ 1066800 w 4724400"/>
                <a:gd name="connsiteY14" fmla="*/ 2964485 h 4724400"/>
                <a:gd name="connsiteX15" fmla="*/ 848639 w 4724400"/>
                <a:gd name="connsiteY15" fmla="*/ 4055440 h 4724400"/>
                <a:gd name="connsiteX16" fmla="*/ 838200 w 4724400"/>
                <a:gd name="connsiteY16" fmla="*/ 4160063 h 4724400"/>
                <a:gd name="connsiteX17" fmla="*/ 838200 w 4724400"/>
                <a:gd name="connsiteY17" fmla="*/ 4191000 h 4724400"/>
                <a:gd name="connsiteX18" fmla="*/ 1371600 w 4724400"/>
                <a:gd name="connsiteY18" fmla="*/ 4724400 h 4724400"/>
                <a:gd name="connsiteX19" fmla="*/ 1905000 w 4724400"/>
                <a:gd name="connsiteY19" fmla="*/ 4191000 h 4724400"/>
                <a:gd name="connsiteX20" fmla="*/ 1905000 w 4724400"/>
                <a:gd name="connsiteY20" fmla="*/ 4160063 h 4724400"/>
                <a:gd name="connsiteX21" fmla="*/ 1894637 w 4724400"/>
                <a:gd name="connsiteY21" fmla="*/ 4055440 h 4724400"/>
                <a:gd name="connsiteX22" fmla="*/ 1676476 w 4724400"/>
                <a:gd name="connsiteY22" fmla="*/ 2964561 h 4724400"/>
                <a:gd name="connsiteX23" fmla="*/ 1743608 w 4724400"/>
                <a:gd name="connsiteY23" fmla="*/ 2727503 h 4724400"/>
                <a:gd name="connsiteX24" fmla="*/ 1769516 w 4724400"/>
                <a:gd name="connsiteY24" fmla="*/ 2683993 h 4724400"/>
                <a:gd name="connsiteX25" fmla="*/ 1884350 w 4724400"/>
                <a:gd name="connsiteY25" fmla="*/ 2642921 h 4724400"/>
                <a:gd name="connsiteX26" fmla="*/ 2854605 w 4724400"/>
                <a:gd name="connsiteY26" fmla="*/ 4114800 h 4724400"/>
                <a:gd name="connsiteX27" fmla="*/ 3200400 w 4724400"/>
                <a:gd name="connsiteY27" fmla="*/ 4114800 h 4724400"/>
                <a:gd name="connsiteX28" fmla="*/ 3200400 w 4724400"/>
                <a:gd name="connsiteY28" fmla="*/ 4495800 h 4724400"/>
                <a:gd name="connsiteX29" fmla="*/ 3429000 w 4724400"/>
                <a:gd name="connsiteY29" fmla="*/ 4724400 h 4724400"/>
                <a:gd name="connsiteX30" fmla="*/ 4495800 w 4724400"/>
                <a:gd name="connsiteY30" fmla="*/ 4724400 h 4724400"/>
                <a:gd name="connsiteX31" fmla="*/ 4724400 w 4724400"/>
                <a:gd name="connsiteY31" fmla="*/ 4495800 h 4724400"/>
                <a:gd name="connsiteX32" fmla="*/ 4724400 w 4724400"/>
                <a:gd name="connsiteY32" fmla="*/ 3581400 h 4724400"/>
                <a:gd name="connsiteX33" fmla="*/ 4495800 w 4724400"/>
                <a:gd name="connsiteY33" fmla="*/ 3352800 h 4724400"/>
                <a:gd name="connsiteX34" fmla="*/ 3429000 w 4724400"/>
                <a:gd name="connsiteY34" fmla="*/ 3352800 h 4724400"/>
                <a:gd name="connsiteX35" fmla="*/ 3200400 w 4724400"/>
                <a:gd name="connsiteY35" fmla="*/ 3581400 h 4724400"/>
                <a:gd name="connsiteX36" fmla="*/ 3200400 w 4724400"/>
                <a:gd name="connsiteY36" fmla="*/ 3962400 h 4724400"/>
                <a:gd name="connsiteX37" fmla="*/ 2936596 w 4724400"/>
                <a:gd name="connsiteY37" fmla="*/ 3962400 h 4724400"/>
                <a:gd name="connsiteX38" fmla="*/ 2024024 w 4724400"/>
                <a:gd name="connsiteY38" fmla="*/ 2577770 h 4724400"/>
                <a:gd name="connsiteX39" fmla="*/ 2499512 w 4724400"/>
                <a:gd name="connsiteY39" fmla="*/ 2150059 h 4724400"/>
                <a:gd name="connsiteX40" fmla="*/ 2787853 w 4724400"/>
                <a:gd name="connsiteY40" fmla="*/ 2438400 h 4724400"/>
                <a:gd name="connsiteX41" fmla="*/ 3200400 w 4724400"/>
                <a:gd name="connsiteY41" fmla="*/ 2438400 h 4724400"/>
                <a:gd name="connsiteX42" fmla="*/ 3200400 w 4724400"/>
                <a:gd name="connsiteY42" fmla="*/ 2819400 h 4724400"/>
                <a:gd name="connsiteX43" fmla="*/ 3429000 w 4724400"/>
                <a:gd name="connsiteY43" fmla="*/ 3048000 h 4724400"/>
                <a:gd name="connsiteX44" fmla="*/ 4495800 w 4724400"/>
                <a:gd name="connsiteY44" fmla="*/ 3048000 h 4724400"/>
                <a:gd name="connsiteX45" fmla="*/ 4724400 w 4724400"/>
                <a:gd name="connsiteY45" fmla="*/ 2819400 h 4724400"/>
                <a:gd name="connsiteX46" fmla="*/ 4724400 w 4724400"/>
                <a:gd name="connsiteY46" fmla="*/ 1905000 h 4724400"/>
                <a:gd name="connsiteX47" fmla="*/ 4495800 w 4724400"/>
                <a:gd name="connsiteY47" fmla="*/ 1676400 h 4724400"/>
                <a:gd name="connsiteX48" fmla="*/ 3429000 w 4724400"/>
                <a:gd name="connsiteY48" fmla="*/ 1676400 h 4724400"/>
                <a:gd name="connsiteX49" fmla="*/ 3200400 w 4724400"/>
                <a:gd name="connsiteY49" fmla="*/ 1905000 h 4724400"/>
                <a:gd name="connsiteX50" fmla="*/ 3200400 w 4724400"/>
                <a:gd name="connsiteY50" fmla="*/ 2286000 h 4724400"/>
                <a:gd name="connsiteX51" fmla="*/ 2850947 w 4724400"/>
                <a:gd name="connsiteY51" fmla="*/ 2286000 h 4724400"/>
                <a:gd name="connsiteX52" fmla="*/ 2581427 w 4724400"/>
                <a:gd name="connsiteY52" fmla="*/ 2016481 h 4724400"/>
                <a:gd name="connsiteX53" fmla="*/ 2743200 w 4724400"/>
                <a:gd name="connsiteY53" fmla="*/ 1371600 h 4724400"/>
                <a:gd name="connsiteX54" fmla="*/ 2690317 w 4724400"/>
                <a:gd name="connsiteY54" fmla="*/ 998753 h 4724400"/>
                <a:gd name="connsiteX55" fmla="*/ 2927147 w 4724400"/>
                <a:gd name="connsiteY55" fmla="*/ 762000 h 4724400"/>
                <a:gd name="connsiteX56" fmla="*/ 3200400 w 4724400"/>
                <a:gd name="connsiteY56" fmla="*/ 762000 h 4724400"/>
                <a:gd name="connsiteX57" fmla="*/ 3200400 w 4724400"/>
                <a:gd name="connsiteY57" fmla="*/ 1143000 h 4724400"/>
                <a:gd name="connsiteX58" fmla="*/ 3429000 w 4724400"/>
                <a:gd name="connsiteY58" fmla="*/ 1371600 h 4724400"/>
                <a:gd name="connsiteX59" fmla="*/ 3352800 w 4724400"/>
                <a:gd name="connsiteY59" fmla="*/ 3581400 h 4724400"/>
                <a:gd name="connsiteX60" fmla="*/ 3429000 w 4724400"/>
                <a:gd name="connsiteY60" fmla="*/ 3505200 h 4724400"/>
                <a:gd name="connsiteX61" fmla="*/ 4495800 w 4724400"/>
                <a:gd name="connsiteY61" fmla="*/ 3505200 h 4724400"/>
                <a:gd name="connsiteX62" fmla="*/ 4572000 w 4724400"/>
                <a:gd name="connsiteY62" fmla="*/ 3581400 h 4724400"/>
                <a:gd name="connsiteX63" fmla="*/ 4572000 w 4724400"/>
                <a:gd name="connsiteY63" fmla="*/ 4495800 h 4724400"/>
                <a:gd name="connsiteX64" fmla="*/ 4495800 w 4724400"/>
                <a:gd name="connsiteY64" fmla="*/ 4572000 h 4724400"/>
                <a:gd name="connsiteX65" fmla="*/ 3429000 w 4724400"/>
                <a:gd name="connsiteY65" fmla="*/ 4572000 h 4724400"/>
                <a:gd name="connsiteX66" fmla="*/ 3352800 w 4724400"/>
                <a:gd name="connsiteY66" fmla="*/ 4495800 h 4724400"/>
                <a:gd name="connsiteX67" fmla="*/ 3352800 w 4724400"/>
                <a:gd name="connsiteY67" fmla="*/ 1905000 h 4724400"/>
                <a:gd name="connsiteX68" fmla="*/ 3429000 w 4724400"/>
                <a:gd name="connsiteY68" fmla="*/ 1828800 h 4724400"/>
                <a:gd name="connsiteX69" fmla="*/ 4495800 w 4724400"/>
                <a:gd name="connsiteY69" fmla="*/ 1828800 h 4724400"/>
                <a:gd name="connsiteX70" fmla="*/ 4572000 w 4724400"/>
                <a:gd name="connsiteY70" fmla="*/ 1905000 h 4724400"/>
                <a:gd name="connsiteX71" fmla="*/ 4572000 w 4724400"/>
                <a:gd name="connsiteY71" fmla="*/ 2819400 h 4724400"/>
                <a:gd name="connsiteX72" fmla="*/ 4495800 w 4724400"/>
                <a:gd name="connsiteY72" fmla="*/ 2895600 h 4724400"/>
                <a:gd name="connsiteX73" fmla="*/ 3429000 w 4724400"/>
                <a:gd name="connsiteY73" fmla="*/ 2895600 h 4724400"/>
                <a:gd name="connsiteX74" fmla="*/ 3352800 w 4724400"/>
                <a:gd name="connsiteY74" fmla="*/ 2819400 h 4724400"/>
                <a:gd name="connsiteX75" fmla="*/ 1745209 w 4724400"/>
                <a:gd name="connsiteY75" fmla="*/ 4085234 h 4724400"/>
                <a:gd name="connsiteX76" fmla="*/ 1752600 w 4724400"/>
                <a:gd name="connsiteY76" fmla="*/ 4160063 h 4724400"/>
                <a:gd name="connsiteX77" fmla="*/ 1752600 w 4724400"/>
                <a:gd name="connsiteY77" fmla="*/ 4191000 h 4724400"/>
                <a:gd name="connsiteX78" fmla="*/ 1371600 w 4724400"/>
                <a:gd name="connsiteY78" fmla="*/ 4572000 h 4724400"/>
                <a:gd name="connsiteX79" fmla="*/ 990600 w 4724400"/>
                <a:gd name="connsiteY79" fmla="*/ 4191000 h 4724400"/>
                <a:gd name="connsiteX80" fmla="*/ 990600 w 4724400"/>
                <a:gd name="connsiteY80" fmla="*/ 4160063 h 4724400"/>
                <a:gd name="connsiteX81" fmla="*/ 997991 w 4724400"/>
                <a:gd name="connsiteY81" fmla="*/ 4085387 h 4724400"/>
                <a:gd name="connsiteX82" fmla="*/ 1205484 w 4724400"/>
                <a:gd name="connsiteY82" fmla="*/ 3048000 h 4724400"/>
                <a:gd name="connsiteX83" fmla="*/ 1539164 w 4724400"/>
                <a:gd name="connsiteY83" fmla="*/ 3048000 h 4724400"/>
                <a:gd name="connsiteX84" fmla="*/ 1529105 w 4724400"/>
                <a:gd name="connsiteY84" fmla="*/ 2895600 h 4724400"/>
                <a:gd name="connsiteX85" fmla="*/ 1214018 w 4724400"/>
                <a:gd name="connsiteY85" fmla="*/ 2895600 h 4724400"/>
                <a:gd name="connsiteX86" fmla="*/ 1169365 w 4724400"/>
                <a:gd name="connsiteY86" fmla="*/ 2726589 h 4724400"/>
                <a:gd name="connsiteX87" fmla="*/ 1371600 w 4724400"/>
                <a:gd name="connsiteY87" fmla="*/ 2743200 h 4724400"/>
                <a:gd name="connsiteX88" fmla="*/ 1573759 w 4724400"/>
                <a:gd name="connsiteY88" fmla="*/ 2726589 h 4724400"/>
                <a:gd name="connsiteX89" fmla="*/ 1529105 w 4724400"/>
                <a:gd name="connsiteY89" fmla="*/ 2895600 h 4724400"/>
                <a:gd name="connsiteX90" fmla="*/ 1371600 w 4724400"/>
                <a:gd name="connsiteY90" fmla="*/ 2590800 h 4724400"/>
                <a:gd name="connsiteX91" fmla="*/ 152400 w 4724400"/>
                <a:gd name="connsiteY91" fmla="*/ 1371600 h 4724400"/>
                <a:gd name="connsiteX92" fmla="*/ 1371600 w 4724400"/>
                <a:gd name="connsiteY92" fmla="*/ 152400 h 4724400"/>
                <a:gd name="connsiteX93" fmla="*/ 2590800 w 4724400"/>
                <a:gd name="connsiteY93" fmla="*/ 1371600 h 4724400"/>
                <a:gd name="connsiteX94" fmla="*/ 1371600 w 4724400"/>
                <a:gd name="connsiteY94" fmla="*/ 2590800 h 4724400"/>
                <a:gd name="connsiteX95" fmla="*/ 3352800 w 4724400"/>
                <a:gd name="connsiteY95" fmla="*/ 228600 h 4724400"/>
                <a:gd name="connsiteX96" fmla="*/ 3429000 w 4724400"/>
                <a:gd name="connsiteY96" fmla="*/ 152400 h 4724400"/>
                <a:gd name="connsiteX97" fmla="*/ 4495800 w 4724400"/>
                <a:gd name="connsiteY97" fmla="*/ 152400 h 4724400"/>
                <a:gd name="connsiteX98" fmla="*/ 4572000 w 4724400"/>
                <a:gd name="connsiteY98" fmla="*/ 228600 h 4724400"/>
                <a:gd name="connsiteX99" fmla="*/ 4572000 w 4724400"/>
                <a:gd name="connsiteY99" fmla="*/ 1143000 h 4724400"/>
                <a:gd name="connsiteX100" fmla="*/ 4495800 w 4724400"/>
                <a:gd name="connsiteY100" fmla="*/ 1219200 h 4724400"/>
                <a:gd name="connsiteX101" fmla="*/ 3429000 w 4724400"/>
                <a:gd name="connsiteY101" fmla="*/ 1219200 h 4724400"/>
                <a:gd name="connsiteX102" fmla="*/ 3352800 w 4724400"/>
                <a:gd name="connsiteY102" fmla="*/ 11430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24400" h="4724400">
                  <a:moveTo>
                    <a:pt x="3429000" y="1371600"/>
                  </a:moveTo>
                  <a:lnTo>
                    <a:pt x="4495800" y="1371600"/>
                  </a:lnTo>
                  <a:cubicBezTo>
                    <a:pt x="4621835" y="1371600"/>
                    <a:pt x="4724400" y="1269035"/>
                    <a:pt x="4724400" y="1143000"/>
                  </a:cubicBezTo>
                  <a:lnTo>
                    <a:pt x="4724400" y="228600"/>
                  </a:lnTo>
                  <a:cubicBezTo>
                    <a:pt x="4724400" y="102565"/>
                    <a:pt x="4621835" y="0"/>
                    <a:pt x="4495800" y="0"/>
                  </a:cubicBezTo>
                  <a:lnTo>
                    <a:pt x="3429000" y="0"/>
                  </a:lnTo>
                  <a:cubicBezTo>
                    <a:pt x="3302965" y="0"/>
                    <a:pt x="3200400" y="102565"/>
                    <a:pt x="3200400" y="228600"/>
                  </a:cubicBezTo>
                  <a:lnTo>
                    <a:pt x="3200400" y="609600"/>
                  </a:lnTo>
                  <a:lnTo>
                    <a:pt x="2864053" y="609600"/>
                  </a:lnTo>
                  <a:lnTo>
                    <a:pt x="2635301" y="838352"/>
                  </a:lnTo>
                  <a:cubicBezTo>
                    <a:pt x="2426818" y="346177"/>
                    <a:pt x="1938833" y="0"/>
                    <a:pt x="1371600" y="0"/>
                  </a:cubicBezTo>
                  <a:cubicBezTo>
                    <a:pt x="615315" y="0"/>
                    <a:pt x="0" y="615315"/>
                    <a:pt x="0" y="1371600"/>
                  </a:cubicBezTo>
                  <a:cubicBezTo>
                    <a:pt x="0" y="1989506"/>
                    <a:pt x="410947" y="2512924"/>
                    <a:pt x="973760" y="2683917"/>
                  </a:cubicBezTo>
                  <a:lnTo>
                    <a:pt x="999668" y="2727351"/>
                  </a:lnTo>
                  <a:cubicBezTo>
                    <a:pt x="1042416" y="2799207"/>
                    <a:pt x="1065505" y="2881122"/>
                    <a:pt x="1066800" y="2964485"/>
                  </a:cubicBezTo>
                  <a:lnTo>
                    <a:pt x="848639" y="4055440"/>
                  </a:lnTo>
                  <a:cubicBezTo>
                    <a:pt x="841705" y="4089959"/>
                    <a:pt x="838200" y="4125087"/>
                    <a:pt x="838200" y="4160063"/>
                  </a:cubicBezTo>
                  <a:lnTo>
                    <a:pt x="838200" y="4191000"/>
                  </a:lnTo>
                  <a:cubicBezTo>
                    <a:pt x="838200" y="4485056"/>
                    <a:pt x="1077544" y="4724400"/>
                    <a:pt x="1371600" y="4724400"/>
                  </a:cubicBezTo>
                  <a:cubicBezTo>
                    <a:pt x="1665656" y="4724400"/>
                    <a:pt x="1905000" y="4485056"/>
                    <a:pt x="1905000" y="4191000"/>
                  </a:cubicBezTo>
                  <a:lnTo>
                    <a:pt x="1905000" y="4160063"/>
                  </a:lnTo>
                  <a:cubicBezTo>
                    <a:pt x="1905000" y="4125087"/>
                    <a:pt x="1901495" y="4089959"/>
                    <a:pt x="1894637" y="4055440"/>
                  </a:cubicBezTo>
                  <a:lnTo>
                    <a:pt x="1676476" y="2964561"/>
                  </a:lnTo>
                  <a:cubicBezTo>
                    <a:pt x="1677772" y="2881122"/>
                    <a:pt x="1700860" y="2799283"/>
                    <a:pt x="1743608" y="2727503"/>
                  </a:cubicBezTo>
                  <a:lnTo>
                    <a:pt x="1769516" y="2683993"/>
                  </a:lnTo>
                  <a:cubicBezTo>
                    <a:pt x="1808607" y="2672106"/>
                    <a:pt x="1846783" y="2658161"/>
                    <a:pt x="1884350" y="2642921"/>
                  </a:cubicBezTo>
                  <a:lnTo>
                    <a:pt x="2854605" y="4114800"/>
                  </a:lnTo>
                  <a:lnTo>
                    <a:pt x="3200400" y="4114800"/>
                  </a:lnTo>
                  <a:lnTo>
                    <a:pt x="3200400" y="4495800"/>
                  </a:lnTo>
                  <a:cubicBezTo>
                    <a:pt x="3200400" y="4621835"/>
                    <a:pt x="3302965" y="4724400"/>
                    <a:pt x="3429000" y="4724400"/>
                  </a:cubicBezTo>
                  <a:lnTo>
                    <a:pt x="4495800" y="4724400"/>
                  </a:lnTo>
                  <a:cubicBezTo>
                    <a:pt x="4621835" y="4724400"/>
                    <a:pt x="4724400" y="4621835"/>
                    <a:pt x="4724400" y="4495800"/>
                  </a:cubicBezTo>
                  <a:lnTo>
                    <a:pt x="4724400" y="3581400"/>
                  </a:lnTo>
                  <a:cubicBezTo>
                    <a:pt x="4724400" y="3455365"/>
                    <a:pt x="4621835" y="3352800"/>
                    <a:pt x="4495800" y="3352800"/>
                  </a:cubicBezTo>
                  <a:lnTo>
                    <a:pt x="3429000" y="3352800"/>
                  </a:lnTo>
                  <a:cubicBezTo>
                    <a:pt x="3302965" y="3352800"/>
                    <a:pt x="3200400" y="3455365"/>
                    <a:pt x="3200400" y="3581400"/>
                  </a:cubicBezTo>
                  <a:lnTo>
                    <a:pt x="3200400" y="3962400"/>
                  </a:lnTo>
                  <a:lnTo>
                    <a:pt x="2936596" y="3962400"/>
                  </a:lnTo>
                  <a:lnTo>
                    <a:pt x="2024024" y="2577770"/>
                  </a:lnTo>
                  <a:cubicBezTo>
                    <a:pt x="2214220" y="2474519"/>
                    <a:pt x="2376907" y="2327148"/>
                    <a:pt x="2499512" y="2150059"/>
                  </a:cubicBezTo>
                  <a:lnTo>
                    <a:pt x="2787853" y="2438400"/>
                  </a:lnTo>
                  <a:lnTo>
                    <a:pt x="3200400" y="2438400"/>
                  </a:lnTo>
                  <a:lnTo>
                    <a:pt x="3200400" y="2819400"/>
                  </a:lnTo>
                  <a:cubicBezTo>
                    <a:pt x="3200400" y="2945435"/>
                    <a:pt x="3302965" y="3048000"/>
                    <a:pt x="3429000" y="3048000"/>
                  </a:cubicBezTo>
                  <a:lnTo>
                    <a:pt x="4495800" y="3048000"/>
                  </a:lnTo>
                  <a:cubicBezTo>
                    <a:pt x="4621835" y="3048000"/>
                    <a:pt x="4724400" y="2945435"/>
                    <a:pt x="4724400" y="2819400"/>
                  </a:cubicBezTo>
                  <a:lnTo>
                    <a:pt x="4724400" y="1905000"/>
                  </a:lnTo>
                  <a:cubicBezTo>
                    <a:pt x="4724400" y="1778965"/>
                    <a:pt x="4621835" y="1676400"/>
                    <a:pt x="4495800" y="1676400"/>
                  </a:cubicBezTo>
                  <a:lnTo>
                    <a:pt x="3429000" y="1676400"/>
                  </a:lnTo>
                  <a:cubicBezTo>
                    <a:pt x="3302965" y="1676400"/>
                    <a:pt x="3200400" y="1778965"/>
                    <a:pt x="3200400" y="1905000"/>
                  </a:cubicBezTo>
                  <a:lnTo>
                    <a:pt x="3200400" y="2286000"/>
                  </a:lnTo>
                  <a:lnTo>
                    <a:pt x="2850947" y="2286000"/>
                  </a:lnTo>
                  <a:lnTo>
                    <a:pt x="2581427" y="2016481"/>
                  </a:lnTo>
                  <a:cubicBezTo>
                    <a:pt x="2684450" y="1824076"/>
                    <a:pt x="2743200" y="1604620"/>
                    <a:pt x="2743200" y="1371600"/>
                  </a:cubicBezTo>
                  <a:cubicBezTo>
                    <a:pt x="2743200" y="1242212"/>
                    <a:pt x="2723998" y="1117473"/>
                    <a:pt x="2690317" y="998753"/>
                  </a:cubicBezTo>
                  <a:lnTo>
                    <a:pt x="2927147" y="762000"/>
                  </a:lnTo>
                  <a:lnTo>
                    <a:pt x="3200400" y="762000"/>
                  </a:lnTo>
                  <a:lnTo>
                    <a:pt x="3200400" y="1143000"/>
                  </a:lnTo>
                  <a:cubicBezTo>
                    <a:pt x="3200400" y="1269035"/>
                    <a:pt x="3302965" y="1371600"/>
                    <a:pt x="3429000" y="1371600"/>
                  </a:cubicBezTo>
                  <a:close/>
                  <a:moveTo>
                    <a:pt x="3352800" y="3581400"/>
                  </a:moveTo>
                  <a:cubicBezTo>
                    <a:pt x="3352800" y="3539338"/>
                    <a:pt x="3386938" y="3505200"/>
                    <a:pt x="3429000" y="3505200"/>
                  </a:cubicBezTo>
                  <a:lnTo>
                    <a:pt x="4495800" y="3505200"/>
                  </a:lnTo>
                  <a:cubicBezTo>
                    <a:pt x="4537863" y="3505200"/>
                    <a:pt x="4572000" y="3539338"/>
                    <a:pt x="4572000" y="3581400"/>
                  </a:cubicBezTo>
                  <a:lnTo>
                    <a:pt x="4572000" y="4495800"/>
                  </a:lnTo>
                  <a:cubicBezTo>
                    <a:pt x="4572000" y="4537863"/>
                    <a:pt x="4537863" y="4572000"/>
                    <a:pt x="4495800" y="4572000"/>
                  </a:cubicBezTo>
                  <a:lnTo>
                    <a:pt x="3429000" y="4572000"/>
                  </a:lnTo>
                  <a:cubicBezTo>
                    <a:pt x="3386938" y="4572000"/>
                    <a:pt x="3352800" y="4537863"/>
                    <a:pt x="3352800" y="4495800"/>
                  </a:cubicBezTo>
                  <a:close/>
                  <a:moveTo>
                    <a:pt x="3352800" y="1905000"/>
                  </a:moveTo>
                  <a:cubicBezTo>
                    <a:pt x="3352800" y="1863014"/>
                    <a:pt x="3386938" y="1828800"/>
                    <a:pt x="3429000" y="1828800"/>
                  </a:cubicBezTo>
                  <a:lnTo>
                    <a:pt x="4495800" y="1828800"/>
                  </a:lnTo>
                  <a:cubicBezTo>
                    <a:pt x="4537863" y="1828800"/>
                    <a:pt x="4572000" y="1863014"/>
                    <a:pt x="4572000" y="1905000"/>
                  </a:cubicBezTo>
                  <a:lnTo>
                    <a:pt x="4572000" y="2819400"/>
                  </a:lnTo>
                  <a:cubicBezTo>
                    <a:pt x="4572000" y="2861462"/>
                    <a:pt x="4537863" y="2895600"/>
                    <a:pt x="4495800" y="2895600"/>
                  </a:cubicBezTo>
                  <a:lnTo>
                    <a:pt x="3429000" y="2895600"/>
                  </a:lnTo>
                  <a:cubicBezTo>
                    <a:pt x="3386938" y="2895600"/>
                    <a:pt x="3352800" y="2861462"/>
                    <a:pt x="3352800" y="2819400"/>
                  </a:cubicBezTo>
                  <a:close/>
                  <a:moveTo>
                    <a:pt x="1745209" y="4085234"/>
                  </a:moveTo>
                  <a:cubicBezTo>
                    <a:pt x="1750162" y="4109923"/>
                    <a:pt x="1752600" y="4135069"/>
                    <a:pt x="1752600" y="4160063"/>
                  </a:cubicBezTo>
                  <a:lnTo>
                    <a:pt x="1752600" y="4191000"/>
                  </a:lnTo>
                  <a:cubicBezTo>
                    <a:pt x="1752600" y="4401084"/>
                    <a:pt x="1581683" y="4572000"/>
                    <a:pt x="1371600" y="4572000"/>
                  </a:cubicBezTo>
                  <a:cubicBezTo>
                    <a:pt x="1161517" y="4572000"/>
                    <a:pt x="990600" y="4401084"/>
                    <a:pt x="990600" y="4191000"/>
                  </a:cubicBezTo>
                  <a:lnTo>
                    <a:pt x="990600" y="4160063"/>
                  </a:lnTo>
                  <a:cubicBezTo>
                    <a:pt x="990600" y="4135069"/>
                    <a:pt x="993038" y="4109923"/>
                    <a:pt x="997991" y="4085387"/>
                  </a:cubicBezTo>
                  <a:lnTo>
                    <a:pt x="1205484" y="3048000"/>
                  </a:lnTo>
                  <a:lnTo>
                    <a:pt x="1539164" y="3048000"/>
                  </a:lnTo>
                  <a:close/>
                  <a:moveTo>
                    <a:pt x="1529105" y="2895600"/>
                  </a:moveTo>
                  <a:lnTo>
                    <a:pt x="1214018" y="2895600"/>
                  </a:lnTo>
                  <a:cubicBezTo>
                    <a:pt x="1206932" y="2837459"/>
                    <a:pt x="1192149" y="2780538"/>
                    <a:pt x="1169365" y="2726589"/>
                  </a:cubicBezTo>
                  <a:cubicBezTo>
                    <a:pt x="1235583" y="2736418"/>
                    <a:pt x="1302715" y="2743200"/>
                    <a:pt x="1371600" y="2743200"/>
                  </a:cubicBezTo>
                  <a:cubicBezTo>
                    <a:pt x="1440485" y="2743200"/>
                    <a:pt x="1507617" y="2736418"/>
                    <a:pt x="1573759" y="2726589"/>
                  </a:cubicBezTo>
                  <a:cubicBezTo>
                    <a:pt x="1550975" y="2780538"/>
                    <a:pt x="1536268" y="2837459"/>
                    <a:pt x="1529105" y="2895600"/>
                  </a:cubicBezTo>
                  <a:close/>
                  <a:moveTo>
                    <a:pt x="1371600" y="2590800"/>
                  </a:moveTo>
                  <a:cubicBezTo>
                    <a:pt x="699364" y="2590800"/>
                    <a:pt x="152400" y="2043837"/>
                    <a:pt x="152400" y="1371600"/>
                  </a:cubicBezTo>
                  <a:cubicBezTo>
                    <a:pt x="152400" y="699364"/>
                    <a:pt x="699364" y="152400"/>
                    <a:pt x="1371600" y="152400"/>
                  </a:cubicBezTo>
                  <a:cubicBezTo>
                    <a:pt x="2043837" y="152400"/>
                    <a:pt x="2590800" y="699364"/>
                    <a:pt x="2590800" y="1371600"/>
                  </a:cubicBezTo>
                  <a:cubicBezTo>
                    <a:pt x="2590800" y="2043837"/>
                    <a:pt x="2043837" y="2590800"/>
                    <a:pt x="1371600" y="2590800"/>
                  </a:cubicBezTo>
                  <a:close/>
                  <a:moveTo>
                    <a:pt x="3352800" y="228600"/>
                  </a:moveTo>
                  <a:cubicBezTo>
                    <a:pt x="3352800" y="186614"/>
                    <a:pt x="3386938" y="152400"/>
                    <a:pt x="3429000" y="152400"/>
                  </a:cubicBezTo>
                  <a:lnTo>
                    <a:pt x="4495800" y="152400"/>
                  </a:lnTo>
                  <a:cubicBezTo>
                    <a:pt x="4537863" y="152400"/>
                    <a:pt x="4572000" y="186614"/>
                    <a:pt x="4572000" y="228600"/>
                  </a:cubicBezTo>
                  <a:lnTo>
                    <a:pt x="4572000" y="1143000"/>
                  </a:lnTo>
                  <a:cubicBezTo>
                    <a:pt x="4572000" y="1184986"/>
                    <a:pt x="4537863" y="1219200"/>
                    <a:pt x="4495800" y="1219200"/>
                  </a:cubicBezTo>
                  <a:lnTo>
                    <a:pt x="3429000" y="1219200"/>
                  </a:lnTo>
                  <a:cubicBezTo>
                    <a:pt x="3386938" y="1219200"/>
                    <a:pt x="3352800" y="1184986"/>
                    <a:pt x="3352800" y="11430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96" name="Freeform: Shape 4095">
              <a:extLst>
                <a:ext uri="{FF2B5EF4-FFF2-40B4-BE49-F238E27FC236}">
                  <a16:creationId xmlns:a16="http://schemas.microsoft.com/office/drawing/2014/main" id="{16DE4283-6FEB-4F5B-ADB8-6807E9939546}"/>
                </a:ext>
              </a:extLst>
            </p:cNvPr>
            <p:cNvSpPr/>
            <p:nvPr/>
          </p:nvSpPr>
          <p:spPr>
            <a:xfrm>
              <a:off x="7239000" y="13716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1" name="Freeform: Shape 4100">
              <a:extLst>
                <a:ext uri="{FF2B5EF4-FFF2-40B4-BE49-F238E27FC236}">
                  <a16:creationId xmlns:a16="http://schemas.microsoft.com/office/drawing/2014/main" id="{676FDE87-CDB3-432B-A2E5-58BA6B784859}"/>
                </a:ext>
              </a:extLst>
            </p:cNvPr>
            <p:cNvSpPr/>
            <p:nvPr/>
          </p:nvSpPr>
          <p:spPr>
            <a:xfrm>
              <a:off x="7239000" y="16764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3" name="Freeform: Shape 4102">
              <a:extLst>
                <a:ext uri="{FF2B5EF4-FFF2-40B4-BE49-F238E27FC236}">
                  <a16:creationId xmlns:a16="http://schemas.microsoft.com/office/drawing/2014/main" id="{F617AA34-430E-4666-A568-CE8CCDDF6B0E}"/>
                </a:ext>
              </a:extLst>
            </p:cNvPr>
            <p:cNvSpPr/>
            <p:nvPr/>
          </p:nvSpPr>
          <p:spPr>
            <a:xfrm>
              <a:off x="7543800" y="16764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4" name="Freeform: Shape 4103">
              <a:extLst>
                <a:ext uri="{FF2B5EF4-FFF2-40B4-BE49-F238E27FC236}">
                  <a16:creationId xmlns:a16="http://schemas.microsoft.com/office/drawing/2014/main" id="{5D0367C8-BAF7-41A1-B455-9436EA3E5C64}"/>
                </a:ext>
              </a:extLst>
            </p:cNvPr>
            <p:cNvSpPr/>
            <p:nvPr/>
          </p:nvSpPr>
          <p:spPr>
            <a:xfrm>
              <a:off x="7239000" y="19812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grpSp>
        <p:nvGrpSpPr>
          <p:cNvPr id="4108" name="Graphic 4106">
            <a:extLst>
              <a:ext uri="{FF2B5EF4-FFF2-40B4-BE49-F238E27FC236}">
                <a16:creationId xmlns:a16="http://schemas.microsoft.com/office/drawing/2014/main" id="{5AA1383B-26A0-4CCE-B395-1DCBA515F0A6}"/>
              </a:ext>
            </a:extLst>
          </p:cNvPr>
          <p:cNvGrpSpPr/>
          <p:nvPr/>
        </p:nvGrpSpPr>
        <p:grpSpPr>
          <a:xfrm>
            <a:off x="1348527" y="2604732"/>
            <a:ext cx="1422400" cy="1422400"/>
            <a:chOff x="3657600" y="990600"/>
            <a:chExt cx="4876800" cy="4876800"/>
          </a:xfrm>
        </p:grpSpPr>
        <p:sp>
          <p:nvSpPr>
            <p:cNvPr id="4109" name="Freeform: Shape 4108">
              <a:extLst>
                <a:ext uri="{FF2B5EF4-FFF2-40B4-BE49-F238E27FC236}">
                  <a16:creationId xmlns:a16="http://schemas.microsoft.com/office/drawing/2014/main" id="{85256F18-859F-4797-9F53-CCA2080A8871}"/>
                </a:ext>
              </a:extLst>
            </p:cNvPr>
            <p:cNvSpPr/>
            <p:nvPr/>
          </p:nvSpPr>
          <p:spPr>
            <a:xfrm>
              <a:off x="7884166" y="196596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17"/>
                  </a:cubicBezTo>
                  <a:cubicBezTo>
                    <a:pt x="650234" y="145818"/>
                    <a:pt x="504415" y="0"/>
                    <a:pt x="325117" y="0"/>
                  </a:cubicBezTo>
                  <a:close/>
                  <a:moveTo>
                    <a:pt x="325117" y="487680"/>
                  </a:moveTo>
                  <a:cubicBezTo>
                    <a:pt x="235467" y="487680"/>
                    <a:pt x="162553" y="414776"/>
                    <a:pt x="162553" y="325117"/>
                  </a:cubicBezTo>
                  <a:cubicBezTo>
                    <a:pt x="162553"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0" name="Freeform: Shape 4109">
              <a:extLst>
                <a:ext uri="{FF2B5EF4-FFF2-40B4-BE49-F238E27FC236}">
                  <a16:creationId xmlns:a16="http://schemas.microsoft.com/office/drawing/2014/main" id="{22665344-C347-43F6-A62D-9A48ADFF40B5}"/>
                </a:ext>
              </a:extLst>
            </p:cNvPr>
            <p:cNvSpPr/>
            <p:nvPr/>
          </p:nvSpPr>
          <p:spPr>
            <a:xfrm>
              <a:off x="3657600" y="46482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18" y="0"/>
                    <a:pt x="0" y="145818"/>
                    <a:pt x="0" y="325117"/>
                  </a:cubicBezTo>
                  <a:cubicBezTo>
                    <a:pt x="0" y="504415"/>
                    <a:pt x="145818" y="650234"/>
                    <a:pt x="325117" y="650234"/>
                  </a:cubicBezTo>
                  <a:cubicBezTo>
                    <a:pt x="504425" y="650234"/>
                    <a:pt x="650234" y="504415"/>
                    <a:pt x="650234" y="325117"/>
                  </a:cubicBezTo>
                  <a:cubicBezTo>
                    <a:pt x="650234" y="145818"/>
                    <a:pt x="50442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7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1" name="Freeform: Shape 4110">
              <a:extLst>
                <a:ext uri="{FF2B5EF4-FFF2-40B4-BE49-F238E27FC236}">
                  <a16:creationId xmlns:a16="http://schemas.microsoft.com/office/drawing/2014/main" id="{1156A505-FE45-45DC-BD11-F65C5D544F2D}"/>
                </a:ext>
              </a:extLst>
            </p:cNvPr>
            <p:cNvSpPr/>
            <p:nvPr/>
          </p:nvSpPr>
          <p:spPr>
            <a:xfrm>
              <a:off x="7233881" y="1722040"/>
              <a:ext cx="863763" cy="501170"/>
            </a:xfrm>
            <a:custGeom>
              <a:avLst/>
              <a:gdLst>
                <a:gd name="connsiteX0" fmla="*/ 817801 w 863763"/>
                <a:gd name="connsiteY0" fmla="*/ 346656 h 501170"/>
                <a:gd name="connsiteX1" fmla="*/ 116599 w 863763"/>
                <a:gd name="connsiteY1" fmla="*/ 8128 h 501170"/>
                <a:gd name="connsiteX2" fmla="*/ 8091 w 863763"/>
                <a:gd name="connsiteY2" fmla="*/ 46009 h 501170"/>
                <a:gd name="connsiteX3" fmla="*/ 45971 w 863763"/>
                <a:gd name="connsiteY3" fmla="*/ 154518 h 501170"/>
                <a:gd name="connsiteX4" fmla="*/ 747173 w 863763"/>
                <a:gd name="connsiteY4" fmla="*/ 493046 h 501170"/>
                <a:gd name="connsiteX5" fmla="*/ 782445 w 863763"/>
                <a:gd name="connsiteY5" fmla="*/ 501171 h 501170"/>
                <a:gd name="connsiteX6" fmla="*/ 855673 w 863763"/>
                <a:gd name="connsiteY6" fmla="*/ 455165 h 501170"/>
                <a:gd name="connsiteX7" fmla="*/ 817801 w 863763"/>
                <a:gd name="connsiteY7" fmla="*/ 346656 h 50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3" h="501170">
                  <a:moveTo>
                    <a:pt x="817801" y="346656"/>
                  </a:moveTo>
                  <a:lnTo>
                    <a:pt x="116599" y="8128"/>
                  </a:lnTo>
                  <a:cubicBezTo>
                    <a:pt x="76118" y="-11465"/>
                    <a:pt x="27598" y="5604"/>
                    <a:pt x="8091" y="46009"/>
                  </a:cubicBezTo>
                  <a:cubicBezTo>
                    <a:pt x="-11417" y="86404"/>
                    <a:pt x="5566" y="135011"/>
                    <a:pt x="45971" y="154518"/>
                  </a:cubicBezTo>
                  <a:lnTo>
                    <a:pt x="747173" y="493046"/>
                  </a:lnTo>
                  <a:cubicBezTo>
                    <a:pt x="758556" y="498570"/>
                    <a:pt x="770586" y="501171"/>
                    <a:pt x="782445" y="501171"/>
                  </a:cubicBezTo>
                  <a:cubicBezTo>
                    <a:pt x="812677" y="501171"/>
                    <a:pt x="841699" y="484264"/>
                    <a:pt x="855673" y="455165"/>
                  </a:cubicBezTo>
                  <a:cubicBezTo>
                    <a:pt x="875180" y="414769"/>
                    <a:pt x="858197" y="366163"/>
                    <a:pt x="817801" y="346656"/>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2" name="Freeform: Shape 4111">
              <a:extLst>
                <a:ext uri="{FF2B5EF4-FFF2-40B4-BE49-F238E27FC236}">
                  <a16:creationId xmlns:a16="http://schemas.microsoft.com/office/drawing/2014/main" id="{0C2CD19D-BF98-4A50-9697-AFE4C82D2786}"/>
                </a:ext>
              </a:extLst>
            </p:cNvPr>
            <p:cNvSpPr/>
            <p:nvPr/>
          </p:nvSpPr>
          <p:spPr>
            <a:xfrm>
              <a:off x="6990083" y="5217156"/>
              <a:ext cx="650233" cy="650243"/>
            </a:xfrm>
            <a:custGeom>
              <a:avLst/>
              <a:gdLst>
                <a:gd name="connsiteX0" fmla="*/ 325117 w 650233"/>
                <a:gd name="connsiteY0" fmla="*/ 0 h 650243"/>
                <a:gd name="connsiteX1" fmla="*/ 0 w 650233"/>
                <a:gd name="connsiteY1" fmla="*/ 325117 h 650243"/>
                <a:gd name="connsiteX2" fmla="*/ 325117 w 650233"/>
                <a:gd name="connsiteY2" fmla="*/ 650243 h 650243"/>
                <a:gd name="connsiteX3" fmla="*/ 650234 w 650233"/>
                <a:gd name="connsiteY3" fmla="*/ 325126 h 650243"/>
                <a:gd name="connsiteX4" fmla="*/ 325117 w 650233"/>
                <a:gd name="connsiteY4" fmla="*/ 0 h 650243"/>
                <a:gd name="connsiteX5" fmla="*/ 325117 w 650233"/>
                <a:gd name="connsiteY5" fmla="*/ 487680 h 650243"/>
                <a:gd name="connsiteX6" fmla="*/ 162554 w 650233"/>
                <a:gd name="connsiteY6" fmla="*/ 325117 h 650243"/>
                <a:gd name="connsiteX7" fmla="*/ 325117 w 650233"/>
                <a:gd name="connsiteY7" fmla="*/ 162563 h 650243"/>
                <a:gd name="connsiteX8" fmla="*/ 487680 w 650233"/>
                <a:gd name="connsiteY8" fmla="*/ 325126 h 650243"/>
                <a:gd name="connsiteX9" fmla="*/ 325117 w 650233"/>
                <a:gd name="connsiteY9" fmla="*/ 48768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43">
                  <a:moveTo>
                    <a:pt x="325117" y="0"/>
                  </a:moveTo>
                  <a:cubicBezTo>
                    <a:pt x="145809" y="0"/>
                    <a:pt x="0" y="145818"/>
                    <a:pt x="0" y="325117"/>
                  </a:cubicBezTo>
                  <a:cubicBezTo>
                    <a:pt x="0" y="504415"/>
                    <a:pt x="145809" y="650243"/>
                    <a:pt x="325117" y="650243"/>
                  </a:cubicBezTo>
                  <a:cubicBezTo>
                    <a:pt x="504425" y="650243"/>
                    <a:pt x="650234" y="504425"/>
                    <a:pt x="650234" y="325126"/>
                  </a:cubicBezTo>
                  <a:cubicBezTo>
                    <a:pt x="650234" y="145828"/>
                    <a:pt x="504425" y="0"/>
                    <a:pt x="325117" y="0"/>
                  </a:cubicBezTo>
                  <a:close/>
                  <a:moveTo>
                    <a:pt x="325117" y="487680"/>
                  </a:moveTo>
                  <a:cubicBezTo>
                    <a:pt x="235468" y="487680"/>
                    <a:pt x="162554" y="414776"/>
                    <a:pt x="162554" y="325117"/>
                  </a:cubicBezTo>
                  <a:cubicBezTo>
                    <a:pt x="162554" y="235458"/>
                    <a:pt x="235468" y="162563"/>
                    <a:pt x="325117" y="162563"/>
                  </a:cubicBezTo>
                  <a:cubicBezTo>
                    <a:pt x="414766" y="162563"/>
                    <a:pt x="487680" y="235468"/>
                    <a:pt x="487680" y="325126"/>
                  </a:cubicBezTo>
                  <a:cubicBezTo>
                    <a:pt x="487680" y="414785"/>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3" name="Freeform: Shape 4112">
              <a:extLst>
                <a:ext uri="{FF2B5EF4-FFF2-40B4-BE49-F238E27FC236}">
                  <a16:creationId xmlns:a16="http://schemas.microsoft.com/office/drawing/2014/main" id="{A20AD5F7-BE1B-4778-B742-7D7B7D39200E}"/>
                </a:ext>
              </a:extLst>
            </p:cNvPr>
            <p:cNvSpPr/>
            <p:nvPr/>
          </p:nvSpPr>
          <p:spPr>
            <a:xfrm>
              <a:off x="6339798" y="4973233"/>
              <a:ext cx="863767" cy="501183"/>
            </a:xfrm>
            <a:custGeom>
              <a:avLst/>
              <a:gdLst>
                <a:gd name="connsiteX0" fmla="*/ 817801 w 863767"/>
                <a:gd name="connsiteY0" fmla="*/ 346669 h 501183"/>
                <a:gd name="connsiteX1" fmla="*/ 116599 w 863767"/>
                <a:gd name="connsiteY1" fmla="*/ 8141 h 501183"/>
                <a:gd name="connsiteX2" fmla="*/ 8091 w 863767"/>
                <a:gd name="connsiteY2" fmla="*/ 46022 h 501183"/>
                <a:gd name="connsiteX3" fmla="*/ 45971 w 863767"/>
                <a:gd name="connsiteY3" fmla="*/ 154531 h 501183"/>
                <a:gd name="connsiteX4" fmla="*/ 747173 w 863767"/>
                <a:gd name="connsiteY4" fmla="*/ 493059 h 501183"/>
                <a:gd name="connsiteX5" fmla="*/ 782445 w 863767"/>
                <a:gd name="connsiteY5" fmla="*/ 501184 h 501183"/>
                <a:gd name="connsiteX6" fmla="*/ 855682 w 863767"/>
                <a:gd name="connsiteY6" fmla="*/ 455178 h 501183"/>
                <a:gd name="connsiteX7" fmla="*/ 817801 w 863767"/>
                <a:gd name="connsiteY7" fmla="*/ 346669 h 5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7" h="501183">
                  <a:moveTo>
                    <a:pt x="817801" y="346669"/>
                  </a:moveTo>
                  <a:lnTo>
                    <a:pt x="116599" y="8141"/>
                  </a:lnTo>
                  <a:cubicBezTo>
                    <a:pt x="76118" y="-11452"/>
                    <a:pt x="27598" y="5541"/>
                    <a:pt x="8091" y="46022"/>
                  </a:cubicBezTo>
                  <a:cubicBezTo>
                    <a:pt x="-11417" y="86417"/>
                    <a:pt x="5566" y="135023"/>
                    <a:pt x="45971" y="154531"/>
                  </a:cubicBezTo>
                  <a:lnTo>
                    <a:pt x="747173" y="493059"/>
                  </a:lnTo>
                  <a:cubicBezTo>
                    <a:pt x="758556" y="498583"/>
                    <a:pt x="770586" y="501184"/>
                    <a:pt x="782445" y="501184"/>
                  </a:cubicBezTo>
                  <a:cubicBezTo>
                    <a:pt x="812677" y="501184"/>
                    <a:pt x="841700" y="484277"/>
                    <a:pt x="855682" y="455178"/>
                  </a:cubicBezTo>
                  <a:cubicBezTo>
                    <a:pt x="875180" y="414773"/>
                    <a:pt x="858197" y="366176"/>
                    <a:pt x="817801" y="34666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4" name="Freeform: Shape 4113">
              <a:extLst>
                <a:ext uri="{FF2B5EF4-FFF2-40B4-BE49-F238E27FC236}">
                  <a16:creationId xmlns:a16="http://schemas.microsoft.com/office/drawing/2014/main" id="{DC4452BB-D7DD-42D4-BC54-4450A09F865B}"/>
                </a:ext>
              </a:extLst>
            </p:cNvPr>
            <p:cNvSpPr/>
            <p:nvPr/>
          </p:nvSpPr>
          <p:spPr>
            <a:xfrm>
              <a:off x="5770883" y="31851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5" name="Freeform: Shape 4114">
              <a:extLst>
                <a:ext uri="{FF2B5EF4-FFF2-40B4-BE49-F238E27FC236}">
                  <a16:creationId xmlns:a16="http://schemas.microsoft.com/office/drawing/2014/main" id="{C0EBB9BF-A50C-4435-A7A4-72E71EC51430}"/>
                </a:ext>
              </a:extLst>
            </p:cNvPr>
            <p:cNvSpPr/>
            <p:nvPr/>
          </p:nvSpPr>
          <p:spPr>
            <a:xfrm>
              <a:off x="5283179" y="2860087"/>
              <a:ext cx="701240" cy="582332"/>
            </a:xfrm>
            <a:custGeom>
              <a:avLst/>
              <a:gdLst>
                <a:gd name="connsiteX0" fmla="*/ 669927 w 701240"/>
                <a:gd name="connsiteY0" fmla="*/ 436915 h 582332"/>
                <a:gd name="connsiteX1" fmla="*/ 131288 w 701240"/>
                <a:gd name="connsiteY1" fmla="*/ 17100 h 582332"/>
                <a:gd name="connsiteX2" fmla="*/ 17169 w 701240"/>
                <a:gd name="connsiteY2" fmla="*/ 31245 h 582332"/>
                <a:gd name="connsiteX3" fmla="*/ 31314 w 701240"/>
                <a:gd name="connsiteY3" fmla="*/ 145364 h 582332"/>
                <a:gd name="connsiteX4" fmla="*/ 569952 w 701240"/>
                <a:gd name="connsiteY4" fmla="*/ 565179 h 582332"/>
                <a:gd name="connsiteX5" fmla="*/ 619864 w 701240"/>
                <a:gd name="connsiteY5" fmla="*/ 582333 h 582332"/>
                <a:gd name="connsiteX6" fmla="*/ 684072 w 701240"/>
                <a:gd name="connsiteY6" fmla="*/ 551043 h 582332"/>
                <a:gd name="connsiteX7" fmla="*/ 669927 w 701240"/>
                <a:gd name="connsiteY7" fmla="*/ 436915 h 5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40" h="582332">
                  <a:moveTo>
                    <a:pt x="669927" y="436915"/>
                  </a:moveTo>
                  <a:lnTo>
                    <a:pt x="131288" y="17100"/>
                  </a:lnTo>
                  <a:cubicBezTo>
                    <a:pt x="95846" y="-10293"/>
                    <a:pt x="44811" y="-4197"/>
                    <a:pt x="17169" y="31245"/>
                  </a:cubicBezTo>
                  <a:cubicBezTo>
                    <a:pt x="-10387" y="66688"/>
                    <a:pt x="-4129" y="117723"/>
                    <a:pt x="31314" y="145364"/>
                  </a:cubicBezTo>
                  <a:lnTo>
                    <a:pt x="569952" y="565179"/>
                  </a:lnTo>
                  <a:cubicBezTo>
                    <a:pt x="584830" y="576723"/>
                    <a:pt x="602385" y="582333"/>
                    <a:pt x="619864" y="582333"/>
                  </a:cubicBezTo>
                  <a:cubicBezTo>
                    <a:pt x="644086" y="582333"/>
                    <a:pt x="667984" y="571608"/>
                    <a:pt x="684072" y="551043"/>
                  </a:cubicBezTo>
                  <a:cubicBezTo>
                    <a:pt x="711627" y="515591"/>
                    <a:pt x="705369" y="464547"/>
                    <a:pt x="669927" y="436915"/>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6" name="Freeform: Shape 4115">
              <a:extLst>
                <a:ext uri="{FF2B5EF4-FFF2-40B4-BE49-F238E27FC236}">
                  <a16:creationId xmlns:a16="http://schemas.microsoft.com/office/drawing/2014/main" id="{65F6BD86-58D1-452E-A712-BF6F2E0565E0}"/>
                </a:ext>
              </a:extLst>
            </p:cNvPr>
            <p:cNvSpPr/>
            <p:nvPr/>
          </p:nvSpPr>
          <p:spPr>
            <a:xfrm>
              <a:off x="6664956" y="3103883"/>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594 h 1788166"/>
                <a:gd name="connsiteX6" fmla="*/ 162563 w 1788166"/>
                <a:gd name="connsiteY6" fmla="*/ 894074 h 1788166"/>
                <a:gd name="connsiteX7" fmla="*/ 894083 w 1788166"/>
                <a:gd name="connsiteY7" fmla="*/ 162554 h 1788166"/>
                <a:gd name="connsiteX8" fmla="*/ 1625603 w 1788166"/>
                <a:gd name="connsiteY8" fmla="*/ 894074 h 1788166"/>
                <a:gd name="connsiteX9" fmla="*/ 894083 w 1788166"/>
                <a:gd name="connsiteY9" fmla="*/ 1625594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66" y="401117"/>
                    <a:pt x="1387050" y="0"/>
                    <a:pt x="894083" y="0"/>
                  </a:cubicBezTo>
                  <a:close/>
                  <a:moveTo>
                    <a:pt x="894083" y="1625594"/>
                  </a:moveTo>
                  <a:cubicBezTo>
                    <a:pt x="490690" y="1625594"/>
                    <a:pt x="162563" y="1297467"/>
                    <a:pt x="162563" y="894074"/>
                  </a:cubicBezTo>
                  <a:cubicBezTo>
                    <a:pt x="162563" y="490680"/>
                    <a:pt x="490690" y="162554"/>
                    <a:pt x="894083" y="162554"/>
                  </a:cubicBezTo>
                  <a:cubicBezTo>
                    <a:pt x="1297476" y="162554"/>
                    <a:pt x="1625603" y="490680"/>
                    <a:pt x="1625603" y="894074"/>
                  </a:cubicBezTo>
                  <a:cubicBezTo>
                    <a:pt x="1625603" y="1297467"/>
                    <a:pt x="1297476"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7" name="Freeform: Shape 4116">
              <a:extLst>
                <a:ext uri="{FF2B5EF4-FFF2-40B4-BE49-F238E27FC236}">
                  <a16:creationId xmlns:a16="http://schemas.microsoft.com/office/drawing/2014/main" id="{26E3A46E-2D83-4B07-80C4-514590F9CCFD}"/>
                </a:ext>
              </a:extLst>
            </p:cNvPr>
            <p:cNvSpPr/>
            <p:nvPr/>
          </p:nvSpPr>
          <p:spPr>
            <a:xfrm>
              <a:off x="7233923" y="34290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3" y="414776"/>
                    <a:pt x="162553" y="325117"/>
                  </a:cubicBezTo>
                  <a:cubicBezTo>
                    <a:pt x="162553"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8" name="Freeform: Shape 4117">
              <a:extLst>
                <a:ext uri="{FF2B5EF4-FFF2-40B4-BE49-F238E27FC236}">
                  <a16:creationId xmlns:a16="http://schemas.microsoft.com/office/drawing/2014/main" id="{79540446-EFDC-4FE0-B10D-992FC7A0CB0F}"/>
                </a:ext>
              </a:extLst>
            </p:cNvPr>
            <p:cNvSpPr/>
            <p:nvPr/>
          </p:nvSpPr>
          <p:spPr>
            <a:xfrm>
              <a:off x="7071359" y="4241796"/>
              <a:ext cx="975359" cy="650243"/>
            </a:xfrm>
            <a:custGeom>
              <a:avLst/>
              <a:gdLst>
                <a:gd name="connsiteX0" fmla="*/ 723472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2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2"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84" y="0"/>
                    <a:pt x="723472"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9" name="Freeform: Shape 4118">
              <a:extLst>
                <a:ext uri="{FF2B5EF4-FFF2-40B4-BE49-F238E27FC236}">
                  <a16:creationId xmlns:a16="http://schemas.microsoft.com/office/drawing/2014/main" id="{4E78FE9A-A3F1-4ABF-B429-A5DD55D9C5FA}"/>
                </a:ext>
              </a:extLst>
            </p:cNvPr>
            <p:cNvSpPr/>
            <p:nvPr/>
          </p:nvSpPr>
          <p:spPr>
            <a:xfrm>
              <a:off x="4714236" y="4079243"/>
              <a:ext cx="1788166" cy="1788156"/>
            </a:xfrm>
            <a:custGeom>
              <a:avLst/>
              <a:gdLst>
                <a:gd name="connsiteX0" fmla="*/ 894083 w 1788166"/>
                <a:gd name="connsiteY0" fmla="*/ 0 h 1788156"/>
                <a:gd name="connsiteX1" fmla="*/ 0 w 1788166"/>
                <a:gd name="connsiteY1" fmla="*/ 894083 h 1788156"/>
                <a:gd name="connsiteX2" fmla="*/ 894083 w 1788166"/>
                <a:gd name="connsiteY2" fmla="*/ 1788157 h 1788156"/>
                <a:gd name="connsiteX3" fmla="*/ 1788166 w 1788166"/>
                <a:gd name="connsiteY3" fmla="*/ 894074 h 1788156"/>
                <a:gd name="connsiteX4" fmla="*/ 894083 w 1788166"/>
                <a:gd name="connsiteY4" fmla="*/ 0 h 1788156"/>
                <a:gd name="connsiteX5" fmla="*/ 894083 w 1788166"/>
                <a:gd name="connsiteY5" fmla="*/ 1625594 h 1788156"/>
                <a:gd name="connsiteX6" fmla="*/ 162563 w 1788166"/>
                <a:gd name="connsiteY6" fmla="*/ 894074 h 1788156"/>
                <a:gd name="connsiteX7" fmla="*/ 894083 w 1788166"/>
                <a:gd name="connsiteY7" fmla="*/ 162554 h 1788156"/>
                <a:gd name="connsiteX8" fmla="*/ 1625603 w 1788166"/>
                <a:gd name="connsiteY8" fmla="*/ 894074 h 1788156"/>
                <a:gd name="connsiteX9" fmla="*/ 894083 w 1788166"/>
                <a:gd name="connsiteY9" fmla="*/ 1625594 h 17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56">
                  <a:moveTo>
                    <a:pt x="894083" y="0"/>
                  </a:moveTo>
                  <a:cubicBezTo>
                    <a:pt x="401117" y="0"/>
                    <a:pt x="0" y="401117"/>
                    <a:pt x="0" y="894083"/>
                  </a:cubicBezTo>
                  <a:cubicBezTo>
                    <a:pt x="0" y="1387050"/>
                    <a:pt x="401117" y="1788157"/>
                    <a:pt x="894083" y="1788157"/>
                  </a:cubicBezTo>
                  <a:cubicBezTo>
                    <a:pt x="1387050" y="1788157"/>
                    <a:pt x="1788166" y="1387040"/>
                    <a:pt x="1788166" y="894074"/>
                  </a:cubicBezTo>
                  <a:cubicBezTo>
                    <a:pt x="1788166" y="401107"/>
                    <a:pt x="1387050" y="0"/>
                    <a:pt x="894083" y="0"/>
                  </a:cubicBezTo>
                  <a:close/>
                  <a:moveTo>
                    <a:pt x="894083" y="1625594"/>
                  </a:moveTo>
                  <a:cubicBezTo>
                    <a:pt x="490690" y="1625594"/>
                    <a:pt x="162563" y="1297467"/>
                    <a:pt x="162563" y="894074"/>
                  </a:cubicBezTo>
                  <a:cubicBezTo>
                    <a:pt x="162563" y="490681"/>
                    <a:pt x="490690" y="162554"/>
                    <a:pt x="894083" y="162554"/>
                  </a:cubicBezTo>
                  <a:cubicBezTo>
                    <a:pt x="1297477" y="162554"/>
                    <a:pt x="1625603" y="490681"/>
                    <a:pt x="1625603" y="894074"/>
                  </a:cubicBezTo>
                  <a:cubicBezTo>
                    <a:pt x="1625603" y="1297467"/>
                    <a:pt x="1297477"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0" name="Freeform: Shape 4119">
              <a:extLst>
                <a:ext uri="{FF2B5EF4-FFF2-40B4-BE49-F238E27FC236}">
                  <a16:creationId xmlns:a16="http://schemas.microsoft.com/office/drawing/2014/main" id="{8CDCEC9C-C78C-4609-A517-86F9A1618469}"/>
                </a:ext>
              </a:extLst>
            </p:cNvPr>
            <p:cNvSpPr/>
            <p:nvPr/>
          </p:nvSpPr>
          <p:spPr>
            <a:xfrm>
              <a:off x="5283203" y="44043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1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1" name="Freeform: Shape 4120">
              <a:extLst>
                <a:ext uri="{FF2B5EF4-FFF2-40B4-BE49-F238E27FC236}">
                  <a16:creationId xmlns:a16="http://schemas.microsoft.com/office/drawing/2014/main" id="{8B20D418-F6DE-42F8-B782-16C9DD6E909C}"/>
                </a:ext>
              </a:extLst>
            </p:cNvPr>
            <p:cNvSpPr/>
            <p:nvPr/>
          </p:nvSpPr>
          <p:spPr>
            <a:xfrm>
              <a:off x="5120640" y="5217156"/>
              <a:ext cx="975359" cy="650243"/>
            </a:xfrm>
            <a:custGeom>
              <a:avLst/>
              <a:gdLst>
                <a:gd name="connsiteX0" fmla="*/ 723471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1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1"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37"/>
                    <a:pt x="975360" y="459400"/>
                  </a:cubicBezTo>
                  <a:lnTo>
                    <a:pt x="975360" y="245145"/>
                  </a:lnTo>
                  <a:cubicBezTo>
                    <a:pt x="975360" y="109976"/>
                    <a:pt x="862384" y="0"/>
                    <a:pt x="723471" y="0"/>
                  </a:cubicBezTo>
                  <a:close/>
                  <a:moveTo>
                    <a:pt x="812797" y="410870"/>
                  </a:moveTo>
                  <a:cubicBezTo>
                    <a:pt x="610486" y="511655"/>
                    <a:pt x="364865" y="511655"/>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2" name="Freeform: Shape 4121">
              <a:extLst>
                <a:ext uri="{FF2B5EF4-FFF2-40B4-BE49-F238E27FC236}">
                  <a16:creationId xmlns:a16="http://schemas.microsoft.com/office/drawing/2014/main" id="{6E276AA2-7A20-42DD-A35F-B5DB3D793996}"/>
                </a:ext>
              </a:extLst>
            </p:cNvPr>
            <p:cNvSpPr/>
            <p:nvPr/>
          </p:nvSpPr>
          <p:spPr>
            <a:xfrm>
              <a:off x="3657600" y="2047236"/>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3" name="Freeform: Shape 4122">
              <a:extLst>
                <a:ext uri="{FF2B5EF4-FFF2-40B4-BE49-F238E27FC236}">
                  <a16:creationId xmlns:a16="http://schemas.microsoft.com/office/drawing/2014/main" id="{B6462033-CF54-482B-96ED-B0621901651E}"/>
                </a:ext>
              </a:extLst>
            </p:cNvPr>
            <p:cNvSpPr/>
            <p:nvPr/>
          </p:nvSpPr>
          <p:spPr>
            <a:xfrm>
              <a:off x="4226566" y="2372363"/>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25" y="650234"/>
                    <a:pt x="650234" y="504415"/>
                    <a:pt x="650234" y="325117"/>
                  </a:cubicBezTo>
                  <a:cubicBezTo>
                    <a:pt x="650234" y="145818"/>
                    <a:pt x="50441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4" name="Freeform: Shape 4123">
              <a:extLst>
                <a:ext uri="{FF2B5EF4-FFF2-40B4-BE49-F238E27FC236}">
                  <a16:creationId xmlns:a16="http://schemas.microsoft.com/office/drawing/2014/main" id="{064A3066-30FC-49E2-9F9E-3B2A49D8058C}"/>
                </a:ext>
              </a:extLst>
            </p:cNvPr>
            <p:cNvSpPr/>
            <p:nvPr/>
          </p:nvSpPr>
          <p:spPr>
            <a:xfrm>
              <a:off x="4064003" y="3185159"/>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5 h 650243"/>
                <a:gd name="connsiteX4" fmla="*/ 40557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1 h 650243"/>
                <a:gd name="connsiteX11" fmla="*/ 162554 w 975360"/>
                <a:gd name="connsiteY11" fmla="*/ 410871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1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5"/>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75" y="0"/>
                    <a:pt x="723471" y="0"/>
                  </a:cubicBezTo>
                  <a:close/>
                  <a:moveTo>
                    <a:pt x="812797" y="410871"/>
                  </a:moveTo>
                  <a:cubicBezTo>
                    <a:pt x="610495" y="511655"/>
                    <a:pt x="364865" y="511655"/>
                    <a:pt x="162554" y="410871"/>
                  </a:cubicBezTo>
                  <a:lnTo>
                    <a:pt x="162554" y="245145"/>
                  </a:lnTo>
                  <a:cubicBezTo>
                    <a:pt x="162554" y="199625"/>
                    <a:pt x="202625" y="162563"/>
                    <a:pt x="251879" y="162563"/>
                  </a:cubicBezTo>
                  <a:lnTo>
                    <a:pt x="723462" y="162563"/>
                  </a:lnTo>
                  <a:cubicBezTo>
                    <a:pt x="772716" y="162563"/>
                    <a:pt x="812787" y="199625"/>
                    <a:pt x="812787" y="245145"/>
                  </a:cubicBezTo>
                  <a:lnTo>
                    <a:pt x="812787" y="410871"/>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5" name="Freeform: Shape 4124">
              <a:extLst>
                <a:ext uri="{FF2B5EF4-FFF2-40B4-BE49-F238E27FC236}">
                  <a16:creationId xmlns:a16="http://schemas.microsoft.com/office/drawing/2014/main" id="{D2144AB1-3E6F-42A8-89E8-5538B03C856F}"/>
                </a:ext>
              </a:extLst>
            </p:cNvPr>
            <p:cNvSpPr/>
            <p:nvPr/>
          </p:nvSpPr>
          <p:spPr>
            <a:xfrm>
              <a:off x="5608320" y="990600"/>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6" name="Freeform: Shape 4125">
              <a:extLst>
                <a:ext uri="{FF2B5EF4-FFF2-40B4-BE49-F238E27FC236}">
                  <a16:creationId xmlns:a16="http://schemas.microsoft.com/office/drawing/2014/main" id="{5362F30C-3D45-483C-8BFA-FE2DED90D116}"/>
                </a:ext>
              </a:extLst>
            </p:cNvPr>
            <p:cNvSpPr/>
            <p:nvPr/>
          </p:nvSpPr>
          <p:spPr>
            <a:xfrm>
              <a:off x="6177286" y="1315716"/>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26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26"/>
                  </a:cubicBezTo>
                  <a:cubicBezTo>
                    <a:pt x="650234" y="145828"/>
                    <a:pt x="504415" y="0"/>
                    <a:pt x="325117" y="0"/>
                  </a:cubicBezTo>
                  <a:close/>
                  <a:moveTo>
                    <a:pt x="325117" y="487680"/>
                  </a:moveTo>
                  <a:cubicBezTo>
                    <a:pt x="235468" y="487680"/>
                    <a:pt x="162554" y="414776"/>
                    <a:pt x="162554" y="325117"/>
                  </a:cubicBezTo>
                  <a:cubicBezTo>
                    <a:pt x="162554"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7" name="Freeform: Shape 4126">
              <a:extLst>
                <a:ext uri="{FF2B5EF4-FFF2-40B4-BE49-F238E27FC236}">
                  <a16:creationId xmlns:a16="http://schemas.microsoft.com/office/drawing/2014/main" id="{FE34F533-B189-479E-A53A-F3DD5F02AE3B}"/>
                </a:ext>
              </a:extLst>
            </p:cNvPr>
            <p:cNvSpPr/>
            <p:nvPr/>
          </p:nvSpPr>
          <p:spPr>
            <a:xfrm>
              <a:off x="6014723" y="2128523"/>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4 h 650243"/>
                <a:gd name="connsiteX4" fmla="*/ 40558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0 h 650243"/>
                <a:gd name="connsiteX11" fmla="*/ 162554 w 975360"/>
                <a:gd name="connsiteY11" fmla="*/ 410870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4"/>
                  </a:lnTo>
                  <a:cubicBezTo>
                    <a:pt x="0" y="488328"/>
                    <a:pt x="15440" y="515150"/>
                    <a:pt x="40558"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66"/>
                    <a:pt x="862375" y="0"/>
                    <a:pt x="723471"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4" name="Freeform: Shape 63">
              <a:extLst>
                <a:ext uri="{FF2B5EF4-FFF2-40B4-BE49-F238E27FC236}">
                  <a16:creationId xmlns:a16="http://schemas.microsoft.com/office/drawing/2014/main" id="{F122E850-5327-4AE1-9E3F-188E61B8B396}"/>
                </a:ext>
              </a:extLst>
            </p:cNvPr>
            <p:cNvSpPr/>
            <p:nvPr/>
          </p:nvSpPr>
          <p:spPr>
            <a:xfrm>
              <a:off x="5045115" y="1803400"/>
              <a:ext cx="725860" cy="644553"/>
            </a:xfrm>
            <a:custGeom>
              <a:avLst/>
              <a:gdLst>
                <a:gd name="connsiteX0" fmla="*/ 706336 w 725860"/>
                <a:gd name="connsiteY0" fmla="*/ 28362 h 644553"/>
                <a:gd name="connsiteX1" fmla="*/ 591732 w 725860"/>
                <a:gd name="connsiteY1" fmla="*/ 19503 h 644553"/>
                <a:gd name="connsiteX2" fmla="*/ 28461 w 725860"/>
                <a:gd name="connsiteY2" fmla="*/ 501497 h 644553"/>
                <a:gd name="connsiteX3" fmla="*/ 19517 w 725860"/>
                <a:gd name="connsiteY3" fmla="*/ 616102 h 644553"/>
                <a:gd name="connsiteX4" fmla="*/ 81287 w 725860"/>
                <a:gd name="connsiteY4" fmla="*/ 644553 h 644553"/>
                <a:gd name="connsiteX5" fmla="*/ 134122 w 725860"/>
                <a:gd name="connsiteY5" fmla="*/ 624960 h 644553"/>
                <a:gd name="connsiteX6" fmla="*/ 697393 w 725860"/>
                <a:gd name="connsiteY6" fmla="*/ 142967 h 644553"/>
                <a:gd name="connsiteX7" fmla="*/ 706336 w 725860"/>
                <a:gd name="connsiteY7" fmla="*/ 28362 h 6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60" h="644553">
                  <a:moveTo>
                    <a:pt x="706336" y="28362"/>
                  </a:moveTo>
                  <a:cubicBezTo>
                    <a:pt x="677161" y="-5614"/>
                    <a:pt x="625869" y="-9681"/>
                    <a:pt x="591732" y="19503"/>
                  </a:cubicBezTo>
                  <a:lnTo>
                    <a:pt x="28461" y="501497"/>
                  </a:lnTo>
                  <a:cubicBezTo>
                    <a:pt x="-5676" y="530672"/>
                    <a:pt x="-9658" y="581964"/>
                    <a:pt x="19517" y="616102"/>
                  </a:cubicBezTo>
                  <a:cubicBezTo>
                    <a:pt x="35615" y="634876"/>
                    <a:pt x="58370" y="644553"/>
                    <a:pt x="81287" y="644553"/>
                  </a:cubicBezTo>
                  <a:cubicBezTo>
                    <a:pt x="99984" y="644553"/>
                    <a:pt x="118758" y="638133"/>
                    <a:pt x="134122" y="624960"/>
                  </a:cubicBezTo>
                  <a:lnTo>
                    <a:pt x="697393" y="142967"/>
                  </a:lnTo>
                  <a:cubicBezTo>
                    <a:pt x="731540" y="113791"/>
                    <a:pt x="735521" y="62499"/>
                    <a:pt x="706336" y="2836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5" name="Freeform: Shape 64">
              <a:extLst>
                <a:ext uri="{FF2B5EF4-FFF2-40B4-BE49-F238E27FC236}">
                  <a16:creationId xmlns:a16="http://schemas.microsoft.com/office/drawing/2014/main" id="{B52E656B-8ECF-4A73-B74F-17B9476915C6}"/>
                </a:ext>
              </a:extLst>
            </p:cNvPr>
            <p:cNvSpPr/>
            <p:nvPr/>
          </p:nvSpPr>
          <p:spPr>
            <a:xfrm>
              <a:off x="6908797" y="2453736"/>
              <a:ext cx="650237" cy="812700"/>
            </a:xfrm>
            <a:custGeom>
              <a:avLst/>
              <a:gdLst>
                <a:gd name="connsiteX0" fmla="*/ 633984 w 650237"/>
                <a:gd name="connsiteY0" fmla="*/ 682742 h 812700"/>
                <a:gd name="connsiteX1" fmla="*/ 146304 w 650237"/>
                <a:gd name="connsiteY1" fmla="*/ 32498 h 812700"/>
                <a:gd name="connsiteX2" fmla="*/ 32509 w 650237"/>
                <a:gd name="connsiteY2" fmla="*/ 16239 h 812700"/>
                <a:gd name="connsiteX3" fmla="*/ 16249 w 650237"/>
                <a:gd name="connsiteY3" fmla="*/ 129949 h 812700"/>
                <a:gd name="connsiteX4" fmla="*/ 503930 w 650237"/>
                <a:gd name="connsiteY4" fmla="*/ 780192 h 812700"/>
                <a:gd name="connsiteX5" fmla="*/ 569033 w 650237"/>
                <a:gd name="connsiteY5" fmla="*/ 812701 h 812700"/>
                <a:gd name="connsiteX6" fmla="*/ 617725 w 650237"/>
                <a:gd name="connsiteY6" fmla="*/ 796441 h 812700"/>
                <a:gd name="connsiteX7" fmla="*/ 633984 w 650237"/>
                <a:gd name="connsiteY7" fmla="*/ 682742 h 8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37" h="812700">
                  <a:moveTo>
                    <a:pt x="633984" y="682742"/>
                  </a:moveTo>
                  <a:lnTo>
                    <a:pt x="146304" y="32498"/>
                  </a:lnTo>
                  <a:cubicBezTo>
                    <a:pt x="119396" y="-3506"/>
                    <a:pt x="68437" y="-10583"/>
                    <a:pt x="32509" y="16239"/>
                  </a:cubicBezTo>
                  <a:cubicBezTo>
                    <a:pt x="-3420" y="43147"/>
                    <a:pt x="-10649" y="94106"/>
                    <a:pt x="16249" y="129949"/>
                  </a:cubicBezTo>
                  <a:lnTo>
                    <a:pt x="503930" y="780192"/>
                  </a:lnTo>
                  <a:cubicBezTo>
                    <a:pt x="519941" y="801490"/>
                    <a:pt x="544325" y="812701"/>
                    <a:pt x="569033" y="812701"/>
                  </a:cubicBezTo>
                  <a:cubicBezTo>
                    <a:pt x="585940" y="812701"/>
                    <a:pt x="603094" y="807414"/>
                    <a:pt x="617725" y="796441"/>
                  </a:cubicBezTo>
                  <a:cubicBezTo>
                    <a:pt x="653653" y="769543"/>
                    <a:pt x="660892" y="718584"/>
                    <a:pt x="633984" y="68274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6" name="Freeform: Shape 65">
              <a:extLst>
                <a:ext uri="{FF2B5EF4-FFF2-40B4-BE49-F238E27FC236}">
                  <a16:creationId xmlns:a16="http://schemas.microsoft.com/office/drawing/2014/main" id="{F7DD9C5A-1D67-4661-B348-AABF9434EA19}"/>
                </a:ext>
              </a:extLst>
            </p:cNvPr>
            <p:cNvSpPr/>
            <p:nvPr/>
          </p:nvSpPr>
          <p:spPr>
            <a:xfrm>
              <a:off x="6275384" y="4234243"/>
              <a:ext cx="616585" cy="502948"/>
            </a:xfrm>
            <a:custGeom>
              <a:avLst/>
              <a:gdLst>
                <a:gd name="connsiteX0" fmla="*/ 600332 w 616585"/>
                <a:gd name="connsiteY0" fmla="*/ 32509 h 502948"/>
                <a:gd name="connsiteX1" fmla="*/ 486537 w 616585"/>
                <a:gd name="connsiteY1" fmla="*/ 16249 h 502948"/>
                <a:gd name="connsiteX2" fmla="*/ 32509 w 616585"/>
                <a:gd name="connsiteY2" fmla="*/ 356730 h 502948"/>
                <a:gd name="connsiteX3" fmla="*/ 16249 w 616585"/>
                <a:gd name="connsiteY3" fmla="*/ 470439 h 502948"/>
                <a:gd name="connsiteX4" fmla="*/ 81353 w 616585"/>
                <a:gd name="connsiteY4" fmla="*/ 502948 h 502948"/>
                <a:gd name="connsiteX5" fmla="*/ 130045 w 616585"/>
                <a:gd name="connsiteY5" fmla="*/ 486689 h 502948"/>
                <a:gd name="connsiteX6" fmla="*/ 584073 w 616585"/>
                <a:gd name="connsiteY6" fmla="*/ 146209 h 502948"/>
                <a:gd name="connsiteX7" fmla="*/ 600332 w 616585"/>
                <a:gd name="connsiteY7" fmla="*/ 32509 h 50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5" h="502948">
                  <a:moveTo>
                    <a:pt x="600332" y="32509"/>
                  </a:moveTo>
                  <a:cubicBezTo>
                    <a:pt x="573424" y="-3420"/>
                    <a:pt x="522465" y="-10649"/>
                    <a:pt x="486537" y="16249"/>
                  </a:cubicBezTo>
                  <a:lnTo>
                    <a:pt x="32509" y="356730"/>
                  </a:lnTo>
                  <a:cubicBezTo>
                    <a:pt x="-3420" y="383638"/>
                    <a:pt x="-10649" y="434597"/>
                    <a:pt x="16249" y="470439"/>
                  </a:cubicBezTo>
                  <a:cubicBezTo>
                    <a:pt x="32261" y="491737"/>
                    <a:pt x="56645" y="502948"/>
                    <a:pt x="81353" y="502948"/>
                  </a:cubicBezTo>
                  <a:cubicBezTo>
                    <a:pt x="98336" y="502948"/>
                    <a:pt x="115405" y="497586"/>
                    <a:pt x="130045" y="486689"/>
                  </a:cubicBezTo>
                  <a:lnTo>
                    <a:pt x="584073" y="146209"/>
                  </a:lnTo>
                  <a:cubicBezTo>
                    <a:pt x="620001" y="119319"/>
                    <a:pt x="627240" y="68351"/>
                    <a:pt x="600332" y="325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7" name="Freeform: Shape 66">
              <a:extLst>
                <a:ext uri="{FF2B5EF4-FFF2-40B4-BE49-F238E27FC236}">
                  <a16:creationId xmlns:a16="http://schemas.microsoft.com/office/drawing/2014/main" id="{F71B9D7C-3003-4223-ADF6-87E3911DF773}"/>
                </a:ext>
              </a:extLst>
            </p:cNvPr>
            <p:cNvSpPr/>
            <p:nvPr/>
          </p:nvSpPr>
          <p:spPr>
            <a:xfrm>
              <a:off x="4145280" y="4892040"/>
              <a:ext cx="731510" cy="162553"/>
            </a:xfrm>
            <a:custGeom>
              <a:avLst/>
              <a:gdLst>
                <a:gd name="connsiteX0" fmla="*/ 650243 w 731510"/>
                <a:gd name="connsiteY0" fmla="*/ 0 h 162553"/>
                <a:gd name="connsiteX1" fmla="*/ 81277 w 731510"/>
                <a:gd name="connsiteY1" fmla="*/ 0 h 162553"/>
                <a:gd name="connsiteX2" fmla="*/ 0 w 731510"/>
                <a:gd name="connsiteY2" fmla="*/ 81277 h 162553"/>
                <a:gd name="connsiteX3" fmla="*/ 81277 w 731510"/>
                <a:gd name="connsiteY3" fmla="*/ 162553 h 162553"/>
                <a:gd name="connsiteX4" fmla="*/ 650234 w 731510"/>
                <a:gd name="connsiteY4" fmla="*/ 162553 h 162553"/>
                <a:gd name="connsiteX5" fmla="*/ 731511 w 731510"/>
                <a:gd name="connsiteY5" fmla="*/ 81277 h 162553"/>
                <a:gd name="connsiteX6" fmla="*/ 650243 w 731510"/>
                <a:gd name="connsiteY6" fmla="*/ 0 h 1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10" h="162553">
                  <a:moveTo>
                    <a:pt x="650243" y="0"/>
                  </a:moveTo>
                  <a:lnTo>
                    <a:pt x="81277" y="0"/>
                  </a:lnTo>
                  <a:cubicBezTo>
                    <a:pt x="36414" y="0"/>
                    <a:pt x="0" y="36328"/>
                    <a:pt x="0" y="81277"/>
                  </a:cubicBezTo>
                  <a:cubicBezTo>
                    <a:pt x="0" y="126225"/>
                    <a:pt x="36414" y="162553"/>
                    <a:pt x="81277" y="162553"/>
                  </a:cubicBezTo>
                  <a:lnTo>
                    <a:pt x="650234" y="162553"/>
                  </a:lnTo>
                  <a:cubicBezTo>
                    <a:pt x="695096" y="162553"/>
                    <a:pt x="731511" y="126225"/>
                    <a:pt x="731511" y="81277"/>
                  </a:cubicBezTo>
                  <a:cubicBezTo>
                    <a:pt x="731511" y="36328"/>
                    <a:pt x="695106" y="0"/>
                    <a:pt x="650243"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8" name="Freeform: Shape 67">
              <a:extLst>
                <a:ext uri="{FF2B5EF4-FFF2-40B4-BE49-F238E27FC236}">
                  <a16:creationId xmlns:a16="http://schemas.microsoft.com/office/drawing/2014/main" id="{542D5D2D-B1F4-4A5D-844B-AC2807180D45}"/>
                </a:ext>
              </a:extLst>
            </p:cNvPr>
            <p:cNvSpPr/>
            <p:nvPr/>
          </p:nvSpPr>
          <p:spPr>
            <a:xfrm>
              <a:off x="4226556" y="990600"/>
              <a:ext cx="650233" cy="650233"/>
            </a:xfrm>
            <a:custGeom>
              <a:avLst/>
              <a:gdLst>
                <a:gd name="connsiteX0" fmla="*/ 325126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26 w 650233"/>
                <a:gd name="connsiteY4" fmla="*/ 0 h 650233"/>
                <a:gd name="connsiteX5" fmla="*/ 325126 w 650233"/>
                <a:gd name="connsiteY5" fmla="*/ 487680 h 650233"/>
                <a:gd name="connsiteX6" fmla="*/ 162563 w 650233"/>
                <a:gd name="connsiteY6" fmla="*/ 325117 h 650233"/>
                <a:gd name="connsiteX7" fmla="*/ 325126 w 650233"/>
                <a:gd name="connsiteY7" fmla="*/ 162554 h 650233"/>
                <a:gd name="connsiteX8" fmla="*/ 487690 w 650233"/>
                <a:gd name="connsiteY8" fmla="*/ 325117 h 650233"/>
                <a:gd name="connsiteX9" fmla="*/ 325126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26" y="0"/>
                  </a:moveTo>
                  <a:cubicBezTo>
                    <a:pt x="145818" y="0"/>
                    <a:pt x="0" y="145818"/>
                    <a:pt x="0" y="325117"/>
                  </a:cubicBezTo>
                  <a:cubicBezTo>
                    <a:pt x="0" y="504425"/>
                    <a:pt x="145818" y="650234"/>
                    <a:pt x="325117" y="650234"/>
                  </a:cubicBezTo>
                  <a:cubicBezTo>
                    <a:pt x="504425" y="650234"/>
                    <a:pt x="650234" y="504415"/>
                    <a:pt x="650234" y="325117"/>
                  </a:cubicBezTo>
                  <a:cubicBezTo>
                    <a:pt x="650243" y="145818"/>
                    <a:pt x="504425" y="0"/>
                    <a:pt x="325126" y="0"/>
                  </a:cubicBezTo>
                  <a:close/>
                  <a:moveTo>
                    <a:pt x="325126" y="487680"/>
                  </a:moveTo>
                  <a:cubicBezTo>
                    <a:pt x="235477" y="487680"/>
                    <a:pt x="162563" y="414776"/>
                    <a:pt x="162563" y="325117"/>
                  </a:cubicBezTo>
                  <a:cubicBezTo>
                    <a:pt x="162563" y="235468"/>
                    <a:pt x="235468" y="162554"/>
                    <a:pt x="325126" y="162554"/>
                  </a:cubicBezTo>
                  <a:cubicBezTo>
                    <a:pt x="414776" y="162554"/>
                    <a:pt x="487690" y="235458"/>
                    <a:pt x="487690" y="325117"/>
                  </a:cubicBezTo>
                  <a:cubicBezTo>
                    <a:pt x="487680" y="414776"/>
                    <a:pt x="414776" y="487680"/>
                    <a:pt x="325126"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9" name="Freeform: Shape 68">
              <a:extLst>
                <a:ext uri="{FF2B5EF4-FFF2-40B4-BE49-F238E27FC236}">
                  <a16:creationId xmlns:a16="http://schemas.microsoft.com/office/drawing/2014/main" id="{A3E60D7F-F401-4AFA-B6A6-66870572534A}"/>
                </a:ext>
              </a:extLst>
            </p:cNvPr>
            <p:cNvSpPr/>
            <p:nvPr/>
          </p:nvSpPr>
          <p:spPr>
            <a:xfrm>
              <a:off x="4470406" y="1478280"/>
              <a:ext cx="162553" cy="731510"/>
            </a:xfrm>
            <a:custGeom>
              <a:avLst/>
              <a:gdLst>
                <a:gd name="connsiteX0" fmla="*/ 81277 w 162553"/>
                <a:gd name="connsiteY0" fmla="*/ 0 h 731510"/>
                <a:gd name="connsiteX1" fmla="*/ 0 w 162553"/>
                <a:gd name="connsiteY1" fmla="*/ 81277 h 731510"/>
                <a:gd name="connsiteX2" fmla="*/ 0 w 162553"/>
                <a:gd name="connsiteY2" fmla="*/ 650234 h 731510"/>
                <a:gd name="connsiteX3" fmla="*/ 81277 w 162553"/>
                <a:gd name="connsiteY3" fmla="*/ 731511 h 731510"/>
                <a:gd name="connsiteX4" fmla="*/ 162554 w 162553"/>
                <a:gd name="connsiteY4" fmla="*/ 650234 h 731510"/>
                <a:gd name="connsiteX5" fmla="*/ 162554 w 162553"/>
                <a:gd name="connsiteY5" fmla="*/ 81277 h 731510"/>
                <a:gd name="connsiteX6" fmla="*/ 81277 w 162553"/>
                <a:gd name="connsiteY6" fmla="*/ 0 h 73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3" h="731510">
                  <a:moveTo>
                    <a:pt x="81277" y="0"/>
                  </a:moveTo>
                  <a:cubicBezTo>
                    <a:pt x="36414" y="0"/>
                    <a:pt x="0" y="36328"/>
                    <a:pt x="0" y="81277"/>
                  </a:cubicBezTo>
                  <a:lnTo>
                    <a:pt x="0" y="650234"/>
                  </a:lnTo>
                  <a:cubicBezTo>
                    <a:pt x="0" y="695182"/>
                    <a:pt x="36414" y="731511"/>
                    <a:pt x="81277" y="731511"/>
                  </a:cubicBezTo>
                  <a:cubicBezTo>
                    <a:pt x="126140" y="731511"/>
                    <a:pt x="162554" y="695182"/>
                    <a:pt x="162554" y="650234"/>
                  </a:cubicBezTo>
                  <a:lnTo>
                    <a:pt x="162554" y="81277"/>
                  </a:lnTo>
                  <a:cubicBezTo>
                    <a:pt x="162554" y="36328"/>
                    <a:pt x="126140" y="0"/>
                    <a:pt x="81277"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63" name="Footer Placeholder 1">
            <a:extLst>
              <a:ext uri="{FF2B5EF4-FFF2-40B4-BE49-F238E27FC236}">
                <a16:creationId xmlns:a16="http://schemas.microsoft.com/office/drawing/2014/main" id="{78BCD5F5-2E9F-F048-8F0D-02CBB47B8D08}"/>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386271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D7CC1472-4348-4FF1-99AC-F89712E5FA4E}"/>
              </a:ext>
            </a:extLst>
          </p:cNvPr>
          <p:cNvSpPr/>
          <p:nvPr/>
        </p:nvSpPr>
        <p:spPr>
          <a:xfrm>
            <a:off x="11110573" y="201345"/>
            <a:ext cx="739256" cy="739256"/>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5" name="Picture 54">
            <a:extLst>
              <a:ext uri="{FF2B5EF4-FFF2-40B4-BE49-F238E27FC236}">
                <a16:creationId xmlns:a16="http://schemas.microsoft.com/office/drawing/2014/main" id="{B0751F9A-82C6-4D97-BB71-98DEFBF6E0A3}"/>
              </a:ext>
            </a:extLst>
          </p:cNvPr>
          <p:cNvPicPr>
            <a:picLocks noChangeAspect="1"/>
          </p:cNvPicPr>
          <p:nvPr/>
        </p:nvPicPr>
        <p:blipFill>
          <a:blip r:embed="rId4">
            <a:biLevel thresh="75000"/>
          </a:blip>
          <a:stretch>
            <a:fillRect/>
          </a:stretch>
        </p:blipFill>
        <p:spPr>
          <a:xfrm>
            <a:off x="10937216" y="2411696"/>
            <a:ext cx="1254784" cy="2327956"/>
          </a:xfrm>
          <a:prstGeom prst="rect">
            <a:avLst/>
          </a:prstGeom>
        </p:spPr>
      </p:pic>
      <p:pic>
        <p:nvPicPr>
          <p:cNvPr id="56" name="angled-floating-iphone-x-mockup-against-a-transparent-backdrop-a13833.png" descr="angled-floating-iphone-x-mockup-against-a-transparent-backdrop-a13833.png">
            <a:extLst>
              <a:ext uri="{FF2B5EF4-FFF2-40B4-BE49-F238E27FC236}">
                <a16:creationId xmlns:a16="http://schemas.microsoft.com/office/drawing/2014/main" id="{7BFCC400-054D-4034-A3CD-E518BF4F83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034896">
            <a:off x="6140787" y="655682"/>
            <a:ext cx="7772074" cy="5546636"/>
          </a:xfrm>
          <a:prstGeom prst="rect">
            <a:avLst/>
          </a:prstGeom>
          <a:ln w="12700">
            <a:miter lim="400000"/>
          </a:ln>
        </p:spPr>
      </p:pic>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3"/>
            <a:ext cx="8170636" cy="864286"/>
          </a:xfrm>
        </p:spPr>
        <p:txBody>
          <a:bodyPr>
            <a:normAutofit/>
          </a:bodyPr>
          <a:lstStyle/>
          <a:p>
            <a:pPr marL="0" indent="0">
              <a:buNone/>
            </a:pP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LEARN is an interactive video-based learning management system that incorporates all of the clickable in-video technology featured in our </a:t>
            </a:r>
            <a:r>
              <a:rPr lang="en-US" sz="1800" b="1" dirty="0">
                <a:ea typeface="Helvetica Neue" panose="02000503000000020004" pitchFamily="2" charset="0"/>
                <a:cs typeface="Helvetica Neue" panose="02000503000000020004" pitchFamily="2" charset="0"/>
              </a:rPr>
              <a:t>verb</a:t>
            </a:r>
            <a:r>
              <a:rPr lang="en-US" sz="1800" dirty="0">
                <a:ea typeface="Helvetica Neue" panose="02000503000000020004" pitchFamily="2" charset="0"/>
                <a:cs typeface="Helvetica Neue" panose="02000503000000020004" pitchFamily="2" charset="0"/>
              </a:rPr>
              <a:t>CRM application, adapted for use by educators for video-based education.</a:t>
            </a:r>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16</a:t>
            </a:fld>
            <a:endParaRPr lang="en-US" dirty="0"/>
          </a:p>
        </p:txBody>
      </p:sp>
      <p:sp>
        <p:nvSpPr>
          <p:cNvPr id="30" name="TextBox 29">
            <a:extLst>
              <a:ext uri="{FF2B5EF4-FFF2-40B4-BE49-F238E27FC236}">
                <a16:creationId xmlns:a16="http://schemas.microsoft.com/office/drawing/2014/main" id="{31C30CFE-2ADA-4095-AD79-1F16DEAB6258}"/>
              </a:ext>
            </a:extLst>
          </p:cNvPr>
          <p:cNvSpPr txBox="1"/>
          <p:nvPr/>
        </p:nvSpPr>
        <p:spPr>
          <a:xfrm>
            <a:off x="279726" y="4193075"/>
            <a:ext cx="3702218" cy="1477328"/>
          </a:xfrm>
          <a:prstGeom prst="rect">
            <a:avLst/>
          </a:prstGeom>
          <a:noFill/>
        </p:spPr>
        <p:txBody>
          <a:bodyPr wrap="square">
            <a:spAutoFit/>
          </a:bodyPr>
          <a:lstStyle/>
          <a:p>
            <a:r>
              <a:rPr lang="en-US" dirty="0">
                <a:latin typeface="Helvetica Neue" panose="02000503000000020004"/>
              </a:rPr>
              <a:t>used by enterprises seeking to educate large sales teams or customer base about new products or elicit in-video</a:t>
            </a:r>
            <a:br>
              <a:rPr lang="en-US" dirty="0">
                <a:latin typeface="Helvetica Neue" panose="02000503000000020004"/>
              </a:rPr>
            </a:br>
            <a:r>
              <a:rPr lang="en-US" dirty="0">
                <a:latin typeface="Helvetica Neue" panose="02000503000000020004"/>
              </a:rPr>
              <a:t>feedback about existing products </a:t>
            </a:r>
          </a:p>
        </p:txBody>
      </p:sp>
      <p:pic>
        <p:nvPicPr>
          <p:cNvPr id="42" name="Content Placeholder 6">
            <a:extLst>
              <a:ext uri="{FF2B5EF4-FFF2-40B4-BE49-F238E27FC236}">
                <a16:creationId xmlns:a16="http://schemas.microsoft.com/office/drawing/2014/main" id="{87BCAA7A-B4CA-43AB-A1B4-1F095CF71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54" y="170230"/>
            <a:ext cx="1801368" cy="605729"/>
          </a:xfrm>
          <a:prstGeom prst="rect">
            <a:avLst/>
          </a:prstGeom>
        </p:spPr>
      </p:pic>
      <p:sp>
        <p:nvSpPr>
          <p:cNvPr id="51" name="Freeform: Shape 50">
            <a:extLst>
              <a:ext uri="{FF2B5EF4-FFF2-40B4-BE49-F238E27FC236}">
                <a16:creationId xmlns:a16="http://schemas.microsoft.com/office/drawing/2014/main" id="{5A9BABC7-E018-4FB5-9FDD-DE34D70333E9}"/>
              </a:ext>
            </a:extLst>
          </p:cNvPr>
          <p:cNvSpPr/>
          <p:nvPr/>
        </p:nvSpPr>
        <p:spPr>
          <a:xfrm>
            <a:off x="1099914" y="867039"/>
            <a:ext cx="1492847" cy="336463"/>
          </a:xfrm>
          <a:custGeom>
            <a:avLst/>
            <a:gdLst/>
            <a:ahLst/>
            <a:cxnLst/>
            <a:rect l="l" t="t" r="r" b="b"/>
            <a:pathLst>
              <a:path w="1352029" h="304725">
                <a:moveTo>
                  <a:pt x="569193" y="94208"/>
                </a:moveTo>
                <a:lnTo>
                  <a:pt x="535930" y="191318"/>
                </a:lnTo>
                <a:lnTo>
                  <a:pt x="602010" y="191318"/>
                </a:lnTo>
                <a:close/>
                <a:moveTo>
                  <a:pt x="841251" y="60275"/>
                </a:moveTo>
                <a:lnTo>
                  <a:pt x="841251" y="136177"/>
                </a:lnTo>
                <a:lnTo>
                  <a:pt x="856038" y="136177"/>
                </a:lnTo>
                <a:cubicBezTo>
                  <a:pt x="872767" y="136177"/>
                  <a:pt x="884791" y="132690"/>
                  <a:pt x="892109" y="125716"/>
                </a:cubicBezTo>
                <a:cubicBezTo>
                  <a:pt x="900024" y="118147"/>
                  <a:pt x="903982" y="108946"/>
                  <a:pt x="903982" y="98114"/>
                </a:cubicBezTo>
                <a:cubicBezTo>
                  <a:pt x="903982" y="87283"/>
                  <a:pt x="900024" y="78156"/>
                  <a:pt x="892109" y="70736"/>
                </a:cubicBezTo>
                <a:cubicBezTo>
                  <a:pt x="884639" y="63762"/>
                  <a:pt x="872616" y="60275"/>
                  <a:pt x="856038" y="60275"/>
                </a:cubicBezTo>
                <a:close/>
                <a:moveTo>
                  <a:pt x="1047750" y="0"/>
                </a:moveTo>
                <a:lnTo>
                  <a:pt x="1127001" y="0"/>
                </a:lnTo>
                <a:lnTo>
                  <a:pt x="1272778" y="186407"/>
                </a:lnTo>
                <a:lnTo>
                  <a:pt x="1272778" y="0"/>
                </a:lnTo>
                <a:lnTo>
                  <a:pt x="1352029" y="0"/>
                </a:lnTo>
                <a:lnTo>
                  <a:pt x="1352029" y="304725"/>
                </a:lnTo>
                <a:lnTo>
                  <a:pt x="1272778" y="304725"/>
                </a:lnTo>
                <a:lnTo>
                  <a:pt x="1127001" y="118095"/>
                </a:lnTo>
                <a:lnTo>
                  <a:pt x="1127001" y="304725"/>
                </a:lnTo>
                <a:lnTo>
                  <a:pt x="1047750" y="304725"/>
                </a:lnTo>
                <a:close/>
                <a:moveTo>
                  <a:pt x="762000" y="0"/>
                </a:moveTo>
                <a:lnTo>
                  <a:pt x="885230" y="0"/>
                </a:lnTo>
                <a:cubicBezTo>
                  <a:pt x="921246" y="0"/>
                  <a:pt x="947887" y="10790"/>
                  <a:pt x="965151" y="32370"/>
                </a:cubicBezTo>
                <a:cubicBezTo>
                  <a:pt x="979141" y="49783"/>
                  <a:pt x="986135" y="70246"/>
                  <a:pt x="986135" y="93761"/>
                </a:cubicBezTo>
                <a:cubicBezTo>
                  <a:pt x="986135" y="120699"/>
                  <a:pt x="978099" y="142205"/>
                  <a:pt x="962025" y="158278"/>
                </a:cubicBezTo>
                <a:cubicBezTo>
                  <a:pt x="951756" y="168547"/>
                  <a:pt x="937618" y="175691"/>
                  <a:pt x="919609" y="179710"/>
                </a:cubicBezTo>
                <a:lnTo>
                  <a:pt x="1015380" y="304725"/>
                </a:lnTo>
                <a:lnTo>
                  <a:pt x="916930" y="304725"/>
                </a:lnTo>
                <a:lnTo>
                  <a:pt x="841251" y="187746"/>
                </a:lnTo>
                <a:lnTo>
                  <a:pt x="841251" y="304725"/>
                </a:lnTo>
                <a:lnTo>
                  <a:pt x="762000" y="304725"/>
                </a:lnTo>
                <a:close/>
                <a:moveTo>
                  <a:pt x="526554" y="0"/>
                </a:moveTo>
                <a:lnTo>
                  <a:pt x="612949" y="0"/>
                </a:lnTo>
                <a:lnTo>
                  <a:pt x="727695" y="304725"/>
                </a:lnTo>
                <a:lnTo>
                  <a:pt x="643087" y="304725"/>
                </a:lnTo>
                <a:lnTo>
                  <a:pt x="623441" y="251593"/>
                </a:lnTo>
                <a:lnTo>
                  <a:pt x="514053" y="251593"/>
                </a:lnTo>
                <a:lnTo>
                  <a:pt x="493068" y="304725"/>
                </a:lnTo>
                <a:lnTo>
                  <a:pt x="409352" y="304725"/>
                </a:lnTo>
                <a:close/>
                <a:moveTo>
                  <a:pt x="219075" y="0"/>
                </a:moveTo>
                <a:lnTo>
                  <a:pt x="392535" y="0"/>
                </a:lnTo>
                <a:lnTo>
                  <a:pt x="392535" y="66079"/>
                </a:lnTo>
                <a:lnTo>
                  <a:pt x="298326" y="66079"/>
                </a:lnTo>
                <a:lnTo>
                  <a:pt x="298326" y="118095"/>
                </a:lnTo>
                <a:lnTo>
                  <a:pt x="387400" y="118095"/>
                </a:lnTo>
                <a:lnTo>
                  <a:pt x="387400" y="184174"/>
                </a:lnTo>
                <a:lnTo>
                  <a:pt x="298326" y="184174"/>
                </a:lnTo>
                <a:lnTo>
                  <a:pt x="298326" y="238645"/>
                </a:lnTo>
                <a:lnTo>
                  <a:pt x="392535" y="238645"/>
                </a:lnTo>
                <a:lnTo>
                  <a:pt x="392535"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sp>
        <p:nvSpPr>
          <p:cNvPr id="110" name="Freeform: Shape 109">
            <a:extLst>
              <a:ext uri="{FF2B5EF4-FFF2-40B4-BE49-F238E27FC236}">
                <a16:creationId xmlns:a16="http://schemas.microsoft.com/office/drawing/2014/main" id="{0ECC05C2-094A-4482-8A56-CE866F3DE9C1}"/>
              </a:ext>
            </a:extLst>
          </p:cNvPr>
          <p:cNvSpPr/>
          <p:nvPr/>
        </p:nvSpPr>
        <p:spPr>
          <a:xfrm>
            <a:off x="6652681" y="-18262"/>
            <a:ext cx="2004518" cy="1013513"/>
          </a:xfrm>
          <a:custGeom>
            <a:avLst/>
            <a:gdLst>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5" fmla="*/ 92009 w 2004518"/>
              <a:gd name="connsiteY5" fmla="*/ 91440 h 1013513"/>
              <a:gd name="connsiteX0" fmla="*/ 569 w 2004518"/>
              <a:gd name="connsiteY0" fmla="*/ 0 h 1013513"/>
              <a:gd name="connsiteX1" fmla="*/ 2003950 w 2004518"/>
              <a:gd name="connsiteY1" fmla="*/ 0 h 1013513"/>
              <a:gd name="connsiteX2" fmla="*/ 2004518 w 2004518"/>
              <a:gd name="connsiteY2" fmla="*/ 11254 h 1013513"/>
              <a:gd name="connsiteX3" fmla="*/ 1002259 w 2004518"/>
              <a:gd name="connsiteY3" fmla="*/ 1013513 h 1013513"/>
              <a:gd name="connsiteX4" fmla="*/ 0 w 2004518"/>
              <a:gd name="connsiteY4" fmla="*/ 11254 h 1013513"/>
              <a:gd name="connsiteX0" fmla="*/ 2003950 w 2004518"/>
              <a:gd name="connsiteY0" fmla="*/ 0 h 1013513"/>
              <a:gd name="connsiteX1" fmla="*/ 2004518 w 2004518"/>
              <a:gd name="connsiteY1" fmla="*/ 11254 h 1013513"/>
              <a:gd name="connsiteX2" fmla="*/ 1002259 w 2004518"/>
              <a:gd name="connsiteY2" fmla="*/ 1013513 h 1013513"/>
              <a:gd name="connsiteX3" fmla="*/ 0 w 2004518"/>
              <a:gd name="connsiteY3" fmla="*/ 11254 h 1013513"/>
            </a:gdLst>
            <a:ahLst/>
            <a:cxnLst>
              <a:cxn ang="0">
                <a:pos x="connsiteX0" y="connsiteY0"/>
              </a:cxn>
              <a:cxn ang="0">
                <a:pos x="connsiteX1" y="connsiteY1"/>
              </a:cxn>
              <a:cxn ang="0">
                <a:pos x="connsiteX2" y="connsiteY2"/>
              </a:cxn>
              <a:cxn ang="0">
                <a:pos x="connsiteX3" y="connsiteY3"/>
              </a:cxn>
            </a:cxnLst>
            <a:rect l="l" t="t" r="r" b="b"/>
            <a:pathLst>
              <a:path w="2004518" h="1013513">
                <a:moveTo>
                  <a:pt x="2003950" y="0"/>
                </a:moveTo>
                <a:cubicBezTo>
                  <a:pt x="2004139" y="3751"/>
                  <a:pt x="2004329" y="7503"/>
                  <a:pt x="2004518" y="11254"/>
                </a:cubicBezTo>
                <a:cubicBezTo>
                  <a:pt x="2004518" y="564786"/>
                  <a:pt x="1555791" y="1013513"/>
                  <a:pt x="1002259" y="1013513"/>
                </a:cubicBezTo>
                <a:cubicBezTo>
                  <a:pt x="448727" y="1013513"/>
                  <a:pt x="0" y="564786"/>
                  <a:pt x="0" y="11254"/>
                </a:cubicBezTo>
              </a:path>
            </a:pathLst>
          </a:custGeom>
          <a:noFill/>
          <a:ln w="76200">
            <a:solidFill>
              <a:srgbClr val="34BEB4"/>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sp>
        <p:nvSpPr>
          <p:cNvPr id="58" name="Oval 57">
            <a:extLst>
              <a:ext uri="{FF2B5EF4-FFF2-40B4-BE49-F238E27FC236}">
                <a16:creationId xmlns:a16="http://schemas.microsoft.com/office/drawing/2014/main" id="{DC57A0E6-085D-4F75-ADAB-B77E3B51F5B7}"/>
              </a:ext>
            </a:extLst>
          </p:cNvPr>
          <p:cNvSpPr/>
          <p:nvPr/>
        </p:nvSpPr>
        <p:spPr>
          <a:xfrm>
            <a:off x="4332403" y="334098"/>
            <a:ext cx="734898" cy="751194"/>
          </a:xfrm>
          <a:prstGeom prst="ellipse">
            <a:avLst/>
          </a:prstGeom>
          <a:noFill/>
          <a:ln w="57150">
            <a:solidFill>
              <a:srgbClr val="FC7F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0" name="Oval 59">
            <a:extLst>
              <a:ext uri="{FF2B5EF4-FFF2-40B4-BE49-F238E27FC236}">
                <a16:creationId xmlns:a16="http://schemas.microsoft.com/office/drawing/2014/main" id="{82C3E2F2-3956-4EDF-9D5F-3983A9DD7236}"/>
              </a:ext>
            </a:extLst>
          </p:cNvPr>
          <p:cNvSpPr/>
          <p:nvPr/>
        </p:nvSpPr>
        <p:spPr>
          <a:xfrm>
            <a:off x="4527588" y="527894"/>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2" name="TextBox 61">
            <a:extLst>
              <a:ext uri="{FF2B5EF4-FFF2-40B4-BE49-F238E27FC236}">
                <a16:creationId xmlns:a16="http://schemas.microsoft.com/office/drawing/2014/main" id="{68FE7263-EDC0-4EBC-8E5E-82DBF0659A2C}"/>
              </a:ext>
            </a:extLst>
          </p:cNvPr>
          <p:cNvSpPr txBox="1"/>
          <p:nvPr/>
        </p:nvSpPr>
        <p:spPr>
          <a:xfrm>
            <a:off x="4239184" y="4187569"/>
            <a:ext cx="4135424" cy="1754326"/>
          </a:xfrm>
          <a:prstGeom prst="rect">
            <a:avLst/>
          </a:prstGeom>
          <a:noFill/>
        </p:spPr>
        <p:txBody>
          <a:bodyPr wrap="square">
            <a:spAutoFit/>
          </a:bodyPr>
          <a:lstStyle/>
          <a:p>
            <a:r>
              <a:rPr lang="en-US" dirty="0">
                <a:latin typeface="Helvetica Neue" panose="02000503000000020004"/>
              </a:rPr>
              <a:t>incorporates Verb’s proprietary data collection and analytics capabilities that inform users in real time, when and for how long the viewers watched the video, how many times they watched it, and what they clicked-on</a:t>
            </a:r>
          </a:p>
        </p:txBody>
      </p:sp>
      <p:grpSp>
        <p:nvGrpSpPr>
          <p:cNvPr id="6" name="Graphic 2">
            <a:extLst>
              <a:ext uri="{FF2B5EF4-FFF2-40B4-BE49-F238E27FC236}">
                <a16:creationId xmlns:a16="http://schemas.microsoft.com/office/drawing/2014/main" id="{E7D0BCF4-470E-4190-8F8E-4B86952D1A5A}"/>
              </a:ext>
            </a:extLst>
          </p:cNvPr>
          <p:cNvGrpSpPr/>
          <p:nvPr/>
        </p:nvGrpSpPr>
        <p:grpSpPr>
          <a:xfrm>
            <a:off x="5391150" y="2584444"/>
            <a:ext cx="1409700" cy="1409700"/>
            <a:chOff x="3733800" y="1066800"/>
            <a:chExt cx="4724400" cy="4724400"/>
          </a:xfrm>
          <a:solidFill>
            <a:srgbClr val="000000"/>
          </a:solidFill>
        </p:grpSpPr>
        <p:sp>
          <p:nvSpPr>
            <p:cNvPr id="7" name="Freeform: Shape 6">
              <a:extLst>
                <a:ext uri="{FF2B5EF4-FFF2-40B4-BE49-F238E27FC236}">
                  <a16:creationId xmlns:a16="http://schemas.microsoft.com/office/drawing/2014/main" id="{75741B2C-9B2F-4A8A-8EFF-F792AB13D5C8}"/>
                </a:ext>
              </a:extLst>
            </p:cNvPr>
            <p:cNvSpPr/>
            <p:nvPr/>
          </p:nvSpPr>
          <p:spPr>
            <a:xfrm>
              <a:off x="4038600" y="1371600"/>
              <a:ext cx="2133600" cy="2133600"/>
            </a:xfrm>
            <a:custGeom>
              <a:avLst/>
              <a:gdLst>
                <a:gd name="connsiteX0" fmla="*/ 1066800 w 2133600"/>
                <a:gd name="connsiteY0" fmla="*/ 0 h 2133600"/>
                <a:gd name="connsiteX1" fmla="*/ 0 w 2133600"/>
                <a:gd name="connsiteY1" fmla="*/ 1066800 h 2133600"/>
                <a:gd name="connsiteX2" fmla="*/ 1066800 w 2133600"/>
                <a:gd name="connsiteY2" fmla="*/ 2133600 h 2133600"/>
                <a:gd name="connsiteX3" fmla="*/ 2133600 w 2133600"/>
                <a:gd name="connsiteY3" fmla="*/ 1066800 h 2133600"/>
                <a:gd name="connsiteX4" fmla="*/ 1066800 w 2133600"/>
                <a:gd name="connsiteY4" fmla="*/ 0 h 2133600"/>
                <a:gd name="connsiteX5" fmla="*/ 1066800 w 2133600"/>
                <a:gd name="connsiteY5" fmla="*/ 1981200 h 2133600"/>
                <a:gd name="connsiteX6" fmla="*/ 152400 w 2133600"/>
                <a:gd name="connsiteY6" fmla="*/ 1066800 h 2133600"/>
                <a:gd name="connsiteX7" fmla="*/ 1066800 w 2133600"/>
                <a:gd name="connsiteY7" fmla="*/ 152400 h 2133600"/>
                <a:gd name="connsiteX8" fmla="*/ 1981200 w 2133600"/>
                <a:gd name="connsiteY8" fmla="*/ 1066800 h 2133600"/>
                <a:gd name="connsiteX9" fmla="*/ 1066800 w 2133600"/>
                <a:gd name="connsiteY9" fmla="*/ 198120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33600" h="2133600">
                  <a:moveTo>
                    <a:pt x="1066800" y="0"/>
                  </a:moveTo>
                  <a:cubicBezTo>
                    <a:pt x="478536" y="0"/>
                    <a:pt x="0" y="478536"/>
                    <a:pt x="0" y="1066800"/>
                  </a:cubicBezTo>
                  <a:cubicBezTo>
                    <a:pt x="0" y="1655064"/>
                    <a:pt x="478536" y="2133600"/>
                    <a:pt x="1066800" y="2133600"/>
                  </a:cubicBezTo>
                  <a:cubicBezTo>
                    <a:pt x="1655064" y="2133600"/>
                    <a:pt x="2133600" y="1655064"/>
                    <a:pt x="2133600" y="1066800"/>
                  </a:cubicBezTo>
                  <a:cubicBezTo>
                    <a:pt x="2133600" y="478536"/>
                    <a:pt x="1655064" y="0"/>
                    <a:pt x="1066800" y="0"/>
                  </a:cubicBezTo>
                  <a:close/>
                  <a:moveTo>
                    <a:pt x="1066800" y="1981200"/>
                  </a:moveTo>
                  <a:cubicBezTo>
                    <a:pt x="562585" y="1981200"/>
                    <a:pt x="152400" y="1571016"/>
                    <a:pt x="152400" y="1066800"/>
                  </a:cubicBezTo>
                  <a:cubicBezTo>
                    <a:pt x="152400" y="562585"/>
                    <a:pt x="562585" y="152400"/>
                    <a:pt x="1066800" y="152400"/>
                  </a:cubicBezTo>
                  <a:cubicBezTo>
                    <a:pt x="1571016" y="152400"/>
                    <a:pt x="1981200" y="562585"/>
                    <a:pt x="1981200" y="1066800"/>
                  </a:cubicBezTo>
                  <a:cubicBezTo>
                    <a:pt x="1981200" y="1571016"/>
                    <a:pt x="1571016" y="1981200"/>
                    <a:pt x="1066800" y="1981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2" name="Freeform: Shape 11">
              <a:extLst>
                <a:ext uri="{FF2B5EF4-FFF2-40B4-BE49-F238E27FC236}">
                  <a16:creationId xmlns:a16="http://schemas.microsoft.com/office/drawing/2014/main" id="{3BDAF858-940E-4414-8861-AA5D3283D0B9}"/>
                </a:ext>
              </a:extLst>
            </p:cNvPr>
            <p:cNvSpPr/>
            <p:nvPr/>
          </p:nvSpPr>
          <p:spPr>
            <a:xfrm>
              <a:off x="4876800" y="50292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662"/>
                    <a:pt x="152400" y="228600"/>
                  </a:cubicBezTo>
                  <a:cubicBezTo>
                    <a:pt x="152400" y="186538"/>
                    <a:pt x="186538" y="152400"/>
                    <a:pt x="228600" y="152400"/>
                  </a:cubicBezTo>
                  <a:cubicBezTo>
                    <a:pt x="270662" y="152400"/>
                    <a:pt x="304800" y="186538"/>
                    <a:pt x="304800" y="228600"/>
                  </a:cubicBezTo>
                  <a:cubicBezTo>
                    <a:pt x="304800" y="270662"/>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3" name="Freeform: Shape 12">
              <a:extLst>
                <a:ext uri="{FF2B5EF4-FFF2-40B4-BE49-F238E27FC236}">
                  <a16:creationId xmlns:a16="http://schemas.microsoft.com/office/drawing/2014/main" id="{06C422EF-E799-4A65-A587-D8628D651B1C}"/>
                </a:ext>
              </a:extLst>
            </p:cNvPr>
            <p:cNvSpPr/>
            <p:nvPr/>
          </p:nvSpPr>
          <p:spPr>
            <a:xfrm>
              <a:off x="48768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4" name="Freeform: Shape 13">
              <a:extLst>
                <a:ext uri="{FF2B5EF4-FFF2-40B4-BE49-F238E27FC236}">
                  <a16:creationId xmlns:a16="http://schemas.microsoft.com/office/drawing/2014/main" id="{A8883CCB-C7B0-4E54-BCBA-C5ACAD27E1CD}"/>
                </a:ext>
              </a:extLst>
            </p:cNvPr>
            <p:cNvSpPr/>
            <p:nvPr/>
          </p:nvSpPr>
          <p:spPr>
            <a:xfrm>
              <a:off x="4267200" y="2209800"/>
              <a:ext cx="457200" cy="457200"/>
            </a:xfrm>
            <a:custGeom>
              <a:avLst/>
              <a:gdLst>
                <a:gd name="connsiteX0" fmla="*/ 228600 w 457200"/>
                <a:gd name="connsiteY0" fmla="*/ 0 h 457200"/>
                <a:gd name="connsiteX1" fmla="*/ 0 w 457200"/>
                <a:gd name="connsiteY1" fmla="*/ 228600 h 457200"/>
                <a:gd name="connsiteX2" fmla="*/ 228600 w 457200"/>
                <a:gd name="connsiteY2" fmla="*/ 457200 h 457200"/>
                <a:gd name="connsiteX3" fmla="*/ 457200 w 457200"/>
                <a:gd name="connsiteY3" fmla="*/ 228600 h 457200"/>
                <a:gd name="connsiteX4" fmla="*/ 228600 w 457200"/>
                <a:gd name="connsiteY4" fmla="*/ 0 h 457200"/>
                <a:gd name="connsiteX5" fmla="*/ 228600 w 457200"/>
                <a:gd name="connsiteY5" fmla="*/ 304800 h 457200"/>
                <a:gd name="connsiteX6" fmla="*/ 152400 w 457200"/>
                <a:gd name="connsiteY6" fmla="*/ 228600 h 457200"/>
                <a:gd name="connsiteX7" fmla="*/ 228600 w 457200"/>
                <a:gd name="connsiteY7" fmla="*/ 152400 h 457200"/>
                <a:gd name="connsiteX8" fmla="*/ 304800 w 457200"/>
                <a:gd name="connsiteY8" fmla="*/ 228600 h 457200"/>
                <a:gd name="connsiteX9" fmla="*/ 228600 w 457200"/>
                <a:gd name="connsiteY9" fmla="*/ 3048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228600" y="0"/>
                  </a:moveTo>
                  <a:cubicBezTo>
                    <a:pt x="102565" y="0"/>
                    <a:pt x="0" y="102565"/>
                    <a:pt x="0" y="228600"/>
                  </a:cubicBezTo>
                  <a:cubicBezTo>
                    <a:pt x="0" y="354635"/>
                    <a:pt x="102565" y="457200"/>
                    <a:pt x="228600" y="457200"/>
                  </a:cubicBezTo>
                  <a:cubicBezTo>
                    <a:pt x="354635" y="457200"/>
                    <a:pt x="457200" y="354635"/>
                    <a:pt x="457200" y="228600"/>
                  </a:cubicBezTo>
                  <a:cubicBezTo>
                    <a:pt x="457200" y="102565"/>
                    <a:pt x="354635" y="0"/>
                    <a:pt x="228600" y="0"/>
                  </a:cubicBezTo>
                  <a:close/>
                  <a:moveTo>
                    <a:pt x="228600" y="304800"/>
                  </a:moveTo>
                  <a:cubicBezTo>
                    <a:pt x="186538" y="304800"/>
                    <a:pt x="152400" y="270586"/>
                    <a:pt x="152400" y="228600"/>
                  </a:cubicBezTo>
                  <a:cubicBezTo>
                    <a:pt x="152400" y="186614"/>
                    <a:pt x="186538" y="152400"/>
                    <a:pt x="228600" y="152400"/>
                  </a:cubicBezTo>
                  <a:cubicBezTo>
                    <a:pt x="270662" y="152400"/>
                    <a:pt x="304800" y="186614"/>
                    <a:pt x="304800" y="228600"/>
                  </a:cubicBezTo>
                  <a:cubicBezTo>
                    <a:pt x="304800" y="270586"/>
                    <a:pt x="270662" y="304800"/>
                    <a:pt x="228600" y="3048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5" name="Freeform: Shape 14">
              <a:extLst>
                <a:ext uri="{FF2B5EF4-FFF2-40B4-BE49-F238E27FC236}">
                  <a16:creationId xmlns:a16="http://schemas.microsoft.com/office/drawing/2014/main" id="{BDB1C425-69EC-4DB1-8AB3-AA2678E93919}"/>
                </a:ext>
              </a:extLst>
            </p:cNvPr>
            <p:cNvSpPr/>
            <p:nvPr/>
          </p:nvSpPr>
          <p:spPr>
            <a:xfrm>
              <a:off x="5486400" y="2209800"/>
              <a:ext cx="457200" cy="457200"/>
            </a:xfrm>
            <a:custGeom>
              <a:avLst/>
              <a:gdLst>
                <a:gd name="connsiteX0" fmla="*/ 0 w 457200"/>
                <a:gd name="connsiteY0" fmla="*/ 228600 h 457200"/>
                <a:gd name="connsiteX1" fmla="*/ 228600 w 457200"/>
                <a:gd name="connsiteY1" fmla="*/ 457200 h 457200"/>
                <a:gd name="connsiteX2" fmla="*/ 457200 w 457200"/>
                <a:gd name="connsiteY2" fmla="*/ 228600 h 457200"/>
                <a:gd name="connsiteX3" fmla="*/ 228600 w 457200"/>
                <a:gd name="connsiteY3" fmla="*/ 0 h 457200"/>
                <a:gd name="connsiteX4" fmla="*/ 0 w 457200"/>
                <a:gd name="connsiteY4" fmla="*/ 228600 h 457200"/>
                <a:gd name="connsiteX5" fmla="*/ 304800 w 457200"/>
                <a:gd name="connsiteY5" fmla="*/ 228600 h 457200"/>
                <a:gd name="connsiteX6" fmla="*/ 228600 w 457200"/>
                <a:gd name="connsiteY6" fmla="*/ 304800 h 457200"/>
                <a:gd name="connsiteX7" fmla="*/ 152400 w 457200"/>
                <a:gd name="connsiteY7" fmla="*/ 228600 h 457200"/>
                <a:gd name="connsiteX8" fmla="*/ 228600 w 457200"/>
                <a:gd name="connsiteY8" fmla="*/ 152400 h 457200"/>
                <a:gd name="connsiteX9" fmla="*/ 304800 w 457200"/>
                <a:gd name="connsiteY9" fmla="*/ 2286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200" h="457200">
                  <a:moveTo>
                    <a:pt x="0" y="228600"/>
                  </a:moveTo>
                  <a:cubicBezTo>
                    <a:pt x="0" y="354635"/>
                    <a:pt x="102565" y="457200"/>
                    <a:pt x="228600" y="457200"/>
                  </a:cubicBezTo>
                  <a:cubicBezTo>
                    <a:pt x="354635" y="457200"/>
                    <a:pt x="457200" y="354635"/>
                    <a:pt x="457200" y="228600"/>
                  </a:cubicBezTo>
                  <a:cubicBezTo>
                    <a:pt x="457200" y="102565"/>
                    <a:pt x="354635" y="0"/>
                    <a:pt x="228600" y="0"/>
                  </a:cubicBezTo>
                  <a:cubicBezTo>
                    <a:pt x="102565" y="0"/>
                    <a:pt x="0" y="102565"/>
                    <a:pt x="0" y="228600"/>
                  </a:cubicBezTo>
                  <a:close/>
                  <a:moveTo>
                    <a:pt x="304800" y="228600"/>
                  </a:moveTo>
                  <a:cubicBezTo>
                    <a:pt x="304800" y="270586"/>
                    <a:pt x="270662" y="304800"/>
                    <a:pt x="228600" y="304800"/>
                  </a:cubicBezTo>
                  <a:cubicBezTo>
                    <a:pt x="186538" y="304800"/>
                    <a:pt x="152400" y="270586"/>
                    <a:pt x="152400" y="228600"/>
                  </a:cubicBezTo>
                  <a:cubicBezTo>
                    <a:pt x="152400" y="186614"/>
                    <a:pt x="186538" y="152400"/>
                    <a:pt x="228600" y="152400"/>
                  </a:cubicBezTo>
                  <a:cubicBezTo>
                    <a:pt x="270662" y="152400"/>
                    <a:pt x="304800" y="186614"/>
                    <a:pt x="304800" y="2286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8" name="Freeform: Shape 17">
              <a:extLst>
                <a:ext uri="{FF2B5EF4-FFF2-40B4-BE49-F238E27FC236}">
                  <a16:creationId xmlns:a16="http://schemas.microsoft.com/office/drawing/2014/main" id="{8152F1DA-CF4E-4E46-B468-D3A0E9F7E45D}"/>
                </a:ext>
              </a:extLst>
            </p:cNvPr>
            <p:cNvSpPr/>
            <p:nvPr/>
          </p:nvSpPr>
          <p:spPr>
            <a:xfrm>
              <a:off x="7239000" y="47244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19" name="Freeform: Shape 18">
              <a:extLst>
                <a:ext uri="{FF2B5EF4-FFF2-40B4-BE49-F238E27FC236}">
                  <a16:creationId xmlns:a16="http://schemas.microsoft.com/office/drawing/2014/main" id="{74ED5825-5791-4B88-9BC5-4512E21AA965}"/>
                </a:ext>
              </a:extLst>
            </p:cNvPr>
            <p:cNvSpPr/>
            <p:nvPr/>
          </p:nvSpPr>
          <p:spPr>
            <a:xfrm>
              <a:off x="7239000" y="50292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0" name="Freeform: Shape 19">
              <a:extLst>
                <a:ext uri="{FF2B5EF4-FFF2-40B4-BE49-F238E27FC236}">
                  <a16:creationId xmlns:a16="http://schemas.microsoft.com/office/drawing/2014/main" id="{52B19BA8-919C-4316-B7E4-CF02470563A6}"/>
                </a:ext>
              </a:extLst>
            </p:cNvPr>
            <p:cNvSpPr/>
            <p:nvPr/>
          </p:nvSpPr>
          <p:spPr>
            <a:xfrm>
              <a:off x="8001000" y="50292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5" name="Freeform: Shape 24">
              <a:extLst>
                <a:ext uri="{FF2B5EF4-FFF2-40B4-BE49-F238E27FC236}">
                  <a16:creationId xmlns:a16="http://schemas.microsoft.com/office/drawing/2014/main" id="{245DF432-2676-46CE-9A80-C27B649B9AE5}"/>
                </a:ext>
              </a:extLst>
            </p:cNvPr>
            <p:cNvSpPr/>
            <p:nvPr/>
          </p:nvSpPr>
          <p:spPr>
            <a:xfrm>
              <a:off x="7239000" y="5334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7" name="Freeform: Shape 26">
              <a:extLst>
                <a:ext uri="{FF2B5EF4-FFF2-40B4-BE49-F238E27FC236}">
                  <a16:creationId xmlns:a16="http://schemas.microsoft.com/office/drawing/2014/main" id="{7E49A72F-352E-4E37-B49F-7346EC98A9A9}"/>
                </a:ext>
              </a:extLst>
            </p:cNvPr>
            <p:cNvSpPr/>
            <p:nvPr/>
          </p:nvSpPr>
          <p:spPr>
            <a:xfrm>
              <a:off x="7239000" y="30480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Freeform: Shape 31">
              <a:extLst>
                <a:ext uri="{FF2B5EF4-FFF2-40B4-BE49-F238E27FC236}">
                  <a16:creationId xmlns:a16="http://schemas.microsoft.com/office/drawing/2014/main" id="{658644A1-55FD-4479-BB3E-EF8DA3BEBCAE}"/>
                </a:ext>
              </a:extLst>
            </p:cNvPr>
            <p:cNvSpPr/>
            <p:nvPr/>
          </p:nvSpPr>
          <p:spPr>
            <a:xfrm>
              <a:off x="7239000" y="33528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Freeform: Shape 32">
              <a:extLst>
                <a:ext uri="{FF2B5EF4-FFF2-40B4-BE49-F238E27FC236}">
                  <a16:creationId xmlns:a16="http://schemas.microsoft.com/office/drawing/2014/main" id="{4B5532A9-4ED5-4584-AAAD-7727FF7FF280}"/>
                </a:ext>
              </a:extLst>
            </p:cNvPr>
            <p:cNvSpPr/>
            <p:nvPr/>
          </p:nvSpPr>
          <p:spPr>
            <a:xfrm>
              <a:off x="8001000" y="36576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Freeform: Shape 43">
              <a:extLst>
                <a:ext uri="{FF2B5EF4-FFF2-40B4-BE49-F238E27FC236}">
                  <a16:creationId xmlns:a16="http://schemas.microsoft.com/office/drawing/2014/main" id="{97AF9E90-A7D5-4F03-9404-C943CE12EE0B}"/>
                </a:ext>
              </a:extLst>
            </p:cNvPr>
            <p:cNvSpPr/>
            <p:nvPr/>
          </p:nvSpPr>
          <p:spPr>
            <a:xfrm>
              <a:off x="7239000" y="36576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5" name="Freeform: Shape 44">
              <a:extLst>
                <a:ext uri="{FF2B5EF4-FFF2-40B4-BE49-F238E27FC236}">
                  <a16:creationId xmlns:a16="http://schemas.microsoft.com/office/drawing/2014/main" id="{41EB2D69-6488-4402-9162-F26D15150E44}"/>
                </a:ext>
              </a:extLst>
            </p:cNvPr>
            <p:cNvSpPr/>
            <p:nvPr/>
          </p:nvSpPr>
          <p:spPr>
            <a:xfrm>
              <a:off x="3733800" y="1066800"/>
              <a:ext cx="4724400" cy="4724400"/>
            </a:xfrm>
            <a:custGeom>
              <a:avLst/>
              <a:gdLst>
                <a:gd name="connsiteX0" fmla="*/ 3429000 w 4724400"/>
                <a:gd name="connsiteY0" fmla="*/ 1371600 h 4724400"/>
                <a:gd name="connsiteX1" fmla="*/ 4495800 w 4724400"/>
                <a:gd name="connsiteY1" fmla="*/ 1371600 h 4724400"/>
                <a:gd name="connsiteX2" fmla="*/ 4724400 w 4724400"/>
                <a:gd name="connsiteY2" fmla="*/ 1143000 h 4724400"/>
                <a:gd name="connsiteX3" fmla="*/ 4724400 w 4724400"/>
                <a:gd name="connsiteY3" fmla="*/ 228600 h 4724400"/>
                <a:gd name="connsiteX4" fmla="*/ 4495800 w 4724400"/>
                <a:gd name="connsiteY4" fmla="*/ 0 h 4724400"/>
                <a:gd name="connsiteX5" fmla="*/ 3429000 w 4724400"/>
                <a:gd name="connsiteY5" fmla="*/ 0 h 4724400"/>
                <a:gd name="connsiteX6" fmla="*/ 3200400 w 4724400"/>
                <a:gd name="connsiteY6" fmla="*/ 228600 h 4724400"/>
                <a:gd name="connsiteX7" fmla="*/ 3200400 w 4724400"/>
                <a:gd name="connsiteY7" fmla="*/ 609600 h 4724400"/>
                <a:gd name="connsiteX8" fmla="*/ 2864053 w 4724400"/>
                <a:gd name="connsiteY8" fmla="*/ 609600 h 4724400"/>
                <a:gd name="connsiteX9" fmla="*/ 2635301 w 4724400"/>
                <a:gd name="connsiteY9" fmla="*/ 838352 h 4724400"/>
                <a:gd name="connsiteX10" fmla="*/ 1371600 w 4724400"/>
                <a:gd name="connsiteY10" fmla="*/ 0 h 4724400"/>
                <a:gd name="connsiteX11" fmla="*/ 0 w 4724400"/>
                <a:gd name="connsiteY11" fmla="*/ 1371600 h 4724400"/>
                <a:gd name="connsiteX12" fmla="*/ 973760 w 4724400"/>
                <a:gd name="connsiteY12" fmla="*/ 2683917 h 4724400"/>
                <a:gd name="connsiteX13" fmla="*/ 999668 w 4724400"/>
                <a:gd name="connsiteY13" fmla="*/ 2727351 h 4724400"/>
                <a:gd name="connsiteX14" fmla="*/ 1066800 w 4724400"/>
                <a:gd name="connsiteY14" fmla="*/ 2964485 h 4724400"/>
                <a:gd name="connsiteX15" fmla="*/ 848639 w 4724400"/>
                <a:gd name="connsiteY15" fmla="*/ 4055440 h 4724400"/>
                <a:gd name="connsiteX16" fmla="*/ 838200 w 4724400"/>
                <a:gd name="connsiteY16" fmla="*/ 4160063 h 4724400"/>
                <a:gd name="connsiteX17" fmla="*/ 838200 w 4724400"/>
                <a:gd name="connsiteY17" fmla="*/ 4191000 h 4724400"/>
                <a:gd name="connsiteX18" fmla="*/ 1371600 w 4724400"/>
                <a:gd name="connsiteY18" fmla="*/ 4724400 h 4724400"/>
                <a:gd name="connsiteX19" fmla="*/ 1905000 w 4724400"/>
                <a:gd name="connsiteY19" fmla="*/ 4191000 h 4724400"/>
                <a:gd name="connsiteX20" fmla="*/ 1905000 w 4724400"/>
                <a:gd name="connsiteY20" fmla="*/ 4160063 h 4724400"/>
                <a:gd name="connsiteX21" fmla="*/ 1894637 w 4724400"/>
                <a:gd name="connsiteY21" fmla="*/ 4055440 h 4724400"/>
                <a:gd name="connsiteX22" fmla="*/ 1676476 w 4724400"/>
                <a:gd name="connsiteY22" fmla="*/ 2964561 h 4724400"/>
                <a:gd name="connsiteX23" fmla="*/ 1743608 w 4724400"/>
                <a:gd name="connsiteY23" fmla="*/ 2727503 h 4724400"/>
                <a:gd name="connsiteX24" fmla="*/ 1769516 w 4724400"/>
                <a:gd name="connsiteY24" fmla="*/ 2683993 h 4724400"/>
                <a:gd name="connsiteX25" fmla="*/ 1884350 w 4724400"/>
                <a:gd name="connsiteY25" fmla="*/ 2642921 h 4724400"/>
                <a:gd name="connsiteX26" fmla="*/ 2854605 w 4724400"/>
                <a:gd name="connsiteY26" fmla="*/ 4114800 h 4724400"/>
                <a:gd name="connsiteX27" fmla="*/ 3200400 w 4724400"/>
                <a:gd name="connsiteY27" fmla="*/ 4114800 h 4724400"/>
                <a:gd name="connsiteX28" fmla="*/ 3200400 w 4724400"/>
                <a:gd name="connsiteY28" fmla="*/ 4495800 h 4724400"/>
                <a:gd name="connsiteX29" fmla="*/ 3429000 w 4724400"/>
                <a:gd name="connsiteY29" fmla="*/ 4724400 h 4724400"/>
                <a:gd name="connsiteX30" fmla="*/ 4495800 w 4724400"/>
                <a:gd name="connsiteY30" fmla="*/ 4724400 h 4724400"/>
                <a:gd name="connsiteX31" fmla="*/ 4724400 w 4724400"/>
                <a:gd name="connsiteY31" fmla="*/ 4495800 h 4724400"/>
                <a:gd name="connsiteX32" fmla="*/ 4724400 w 4724400"/>
                <a:gd name="connsiteY32" fmla="*/ 3581400 h 4724400"/>
                <a:gd name="connsiteX33" fmla="*/ 4495800 w 4724400"/>
                <a:gd name="connsiteY33" fmla="*/ 3352800 h 4724400"/>
                <a:gd name="connsiteX34" fmla="*/ 3429000 w 4724400"/>
                <a:gd name="connsiteY34" fmla="*/ 3352800 h 4724400"/>
                <a:gd name="connsiteX35" fmla="*/ 3200400 w 4724400"/>
                <a:gd name="connsiteY35" fmla="*/ 3581400 h 4724400"/>
                <a:gd name="connsiteX36" fmla="*/ 3200400 w 4724400"/>
                <a:gd name="connsiteY36" fmla="*/ 3962400 h 4724400"/>
                <a:gd name="connsiteX37" fmla="*/ 2936596 w 4724400"/>
                <a:gd name="connsiteY37" fmla="*/ 3962400 h 4724400"/>
                <a:gd name="connsiteX38" fmla="*/ 2024024 w 4724400"/>
                <a:gd name="connsiteY38" fmla="*/ 2577770 h 4724400"/>
                <a:gd name="connsiteX39" fmla="*/ 2499512 w 4724400"/>
                <a:gd name="connsiteY39" fmla="*/ 2150059 h 4724400"/>
                <a:gd name="connsiteX40" fmla="*/ 2787853 w 4724400"/>
                <a:gd name="connsiteY40" fmla="*/ 2438400 h 4724400"/>
                <a:gd name="connsiteX41" fmla="*/ 3200400 w 4724400"/>
                <a:gd name="connsiteY41" fmla="*/ 2438400 h 4724400"/>
                <a:gd name="connsiteX42" fmla="*/ 3200400 w 4724400"/>
                <a:gd name="connsiteY42" fmla="*/ 2819400 h 4724400"/>
                <a:gd name="connsiteX43" fmla="*/ 3429000 w 4724400"/>
                <a:gd name="connsiteY43" fmla="*/ 3048000 h 4724400"/>
                <a:gd name="connsiteX44" fmla="*/ 4495800 w 4724400"/>
                <a:gd name="connsiteY44" fmla="*/ 3048000 h 4724400"/>
                <a:gd name="connsiteX45" fmla="*/ 4724400 w 4724400"/>
                <a:gd name="connsiteY45" fmla="*/ 2819400 h 4724400"/>
                <a:gd name="connsiteX46" fmla="*/ 4724400 w 4724400"/>
                <a:gd name="connsiteY46" fmla="*/ 1905000 h 4724400"/>
                <a:gd name="connsiteX47" fmla="*/ 4495800 w 4724400"/>
                <a:gd name="connsiteY47" fmla="*/ 1676400 h 4724400"/>
                <a:gd name="connsiteX48" fmla="*/ 3429000 w 4724400"/>
                <a:gd name="connsiteY48" fmla="*/ 1676400 h 4724400"/>
                <a:gd name="connsiteX49" fmla="*/ 3200400 w 4724400"/>
                <a:gd name="connsiteY49" fmla="*/ 1905000 h 4724400"/>
                <a:gd name="connsiteX50" fmla="*/ 3200400 w 4724400"/>
                <a:gd name="connsiteY50" fmla="*/ 2286000 h 4724400"/>
                <a:gd name="connsiteX51" fmla="*/ 2850947 w 4724400"/>
                <a:gd name="connsiteY51" fmla="*/ 2286000 h 4724400"/>
                <a:gd name="connsiteX52" fmla="*/ 2581427 w 4724400"/>
                <a:gd name="connsiteY52" fmla="*/ 2016481 h 4724400"/>
                <a:gd name="connsiteX53" fmla="*/ 2743200 w 4724400"/>
                <a:gd name="connsiteY53" fmla="*/ 1371600 h 4724400"/>
                <a:gd name="connsiteX54" fmla="*/ 2690317 w 4724400"/>
                <a:gd name="connsiteY54" fmla="*/ 998753 h 4724400"/>
                <a:gd name="connsiteX55" fmla="*/ 2927147 w 4724400"/>
                <a:gd name="connsiteY55" fmla="*/ 762000 h 4724400"/>
                <a:gd name="connsiteX56" fmla="*/ 3200400 w 4724400"/>
                <a:gd name="connsiteY56" fmla="*/ 762000 h 4724400"/>
                <a:gd name="connsiteX57" fmla="*/ 3200400 w 4724400"/>
                <a:gd name="connsiteY57" fmla="*/ 1143000 h 4724400"/>
                <a:gd name="connsiteX58" fmla="*/ 3429000 w 4724400"/>
                <a:gd name="connsiteY58" fmla="*/ 1371600 h 4724400"/>
                <a:gd name="connsiteX59" fmla="*/ 3352800 w 4724400"/>
                <a:gd name="connsiteY59" fmla="*/ 3581400 h 4724400"/>
                <a:gd name="connsiteX60" fmla="*/ 3429000 w 4724400"/>
                <a:gd name="connsiteY60" fmla="*/ 3505200 h 4724400"/>
                <a:gd name="connsiteX61" fmla="*/ 4495800 w 4724400"/>
                <a:gd name="connsiteY61" fmla="*/ 3505200 h 4724400"/>
                <a:gd name="connsiteX62" fmla="*/ 4572000 w 4724400"/>
                <a:gd name="connsiteY62" fmla="*/ 3581400 h 4724400"/>
                <a:gd name="connsiteX63" fmla="*/ 4572000 w 4724400"/>
                <a:gd name="connsiteY63" fmla="*/ 4495800 h 4724400"/>
                <a:gd name="connsiteX64" fmla="*/ 4495800 w 4724400"/>
                <a:gd name="connsiteY64" fmla="*/ 4572000 h 4724400"/>
                <a:gd name="connsiteX65" fmla="*/ 3429000 w 4724400"/>
                <a:gd name="connsiteY65" fmla="*/ 4572000 h 4724400"/>
                <a:gd name="connsiteX66" fmla="*/ 3352800 w 4724400"/>
                <a:gd name="connsiteY66" fmla="*/ 4495800 h 4724400"/>
                <a:gd name="connsiteX67" fmla="*/ 3352800 w 4724400"/>
                <a:gd name="connsiteY67" fmla="*/ 1905000 h 4724400"/>
                <a:gd name="connsiteX68" fmla="*/ 3429000 w 4724400"/>
                <a:gd name="connsiteY68" fmla="*/ 1828800 h 4724400"/>
                <a:gd name="connsiteX69" fmla="*/ 4495800 w 4724400"/>
                <a:gd name="connsiteY69" fmla="*/ 1828800 h 4724400"/>
                <a:gd name="connsiteX70" fmla="*/ 4572000 w 4724400"/>
                <a:gd name="connsiteY70" fmla="*/ 1905000 h 4724400"/>
                <a:gd name="connsiteX71" fmla="*/ 4572000 w 4724400"/>
                <a:gd name="connsiteY71" fmla="*/ 2819400 h 4724400"/>
                <a:gd name="connsiteX72" fmla="*/ 4495800 w 4724400"/>
                <a:gd name="connsiteY72" fmla="*/ 2895600 h 4724400"/>
                <a:gd name="connsiteX73" fmla="*/ 3429000 w 4724400"/>
                <a:gd name="connsiteY73" fmla="*/ 2895600 h 4724400"/>
                <a:gd name="connsiteX74" fmla="*/ 3352800 w 4724400"/>
                <a:gd name="connsiteY74" fmla="*/ 2819400 h 4724400"/>
                <a:gd name="connsiteX75" fmla="*/ 1745209 w 4724400"/>
                <a:gd name="connsiteY75" fmla="*/ 4085234 h 4724400"/>
                <a:gd name="connsiteX76" fmla="*/ 1752600 w 4724400"/>
                <a:gd name="connsiteY76" fmla="*/ 4160063 h 4724400"/>
                <a:gd name="connsiteX77" fmla="*/ 1752600 w 4724400"/>
                <a:gd name="connsiteY77" fmla="*/ 4191000 h 4724400"/>
                <a:gd name="connsiteX78" fmla="*/ 1371600 w 4724400"/>
                <a:gd name="connsiteY78" fmla="*/ 4572000 h 4724400"/>
                <a:gd name="connsiteX79" fmla="*/ 990600 w 4724400"/>
                <a:gd name="connsiteY79" fmla="*/ 4191000 h 4724400"/>
                <a:gd name="connsiteX80" fmla="*/ 990600 w 4724400"/>
                <a:gd name="connsiteY80" fmla="*/ 4160063 h 4724400"/>
                <a:gd name="connsiteX81" fmla="*/ 997991 w 4724400"/>
                <a:gd name="connsiteY81" fmla="*/ 4085387 h 4724400"/>
                <a:gd name="connsiteX82" fmla="*/ 1205484 w 4724400"/>
                <a:gd name="connsiteY82" fmla="*/ 3048000 h 4724400"/>
                <a:gd name="connsiteX83" fmla="*/ 1539164 w 4724400"/>
                <a:gd name="connsiteY83" fmla="*/ 3048000 h 4724400"/>
                <a:gd name="connsiteX84" fmla="*/ 1529105 w 4724400"/>
                <a:gd name="connsiteY84" fmla="*/ 2895600 h 4724400"/>
                <a:gd name="connsiteX85" fmla="*/ 1214018 w 4724400"/>
                <a:gd name="connsiteY85" fmla="*/ 2895600 h 4724400"/>
                <a:gd name="connsiteX86" fmla="*/ 1169365 w 4724400"/>
                <a:gd name="connsiteY86" fmla="*/ 2726589 h 4724400"/>
                <a:gd name="connsiteX87" fmla="*/ 1371600 w 4724400"/>
                <a:gd name="connsiteY87" fmla="*/ 2743200 h 4724400"/>
                <a:gd name="connsiteX88" fmla="*/ 1573759 w 4724400"/>
                <a:gd name="connsiteY88" fmla="*/ 2726589 h 4724400"/>
                <a:gd name="connsiteX89" fmla="*/ 1529105 w 4724400"/>
                <a:gd name="connsiteY89" fmla="*/ 2895600 h 4724400"/>
                <a:gd name="connsiteX90" fmla="*/ 1371600 w 4724400"/>
                <a:gd name="connsiteY90" fmla="*/ 2590800 h 4724400"/>
                <a:gd name="connsiteX91" fmla="*/ 152400 w 4724400"/>
                <a:gd name="connsiteY91" fmla="*/ 1371600 h 4724400"/>
                <a:gd name="connsiteX92" fmla="*/ 1371600 w 4724400"/>
                <a:gd name="connsiteY92" fmla="*/ 152400 h 4724400"/>
                <a:gd name="connsiteX93" fmla="*/ 2590800 w 4724400"/>
                <a:gd name="connsiteY93" fmla="*/ 1371600 h 4724400"/>
                <a:gd name="connsiteX94" fmla="*/ 1371600 w 4724400"/>
                <a:gd name="connsiteY94" fmla="*/ 2590800 h 4724400"/>
                <a:gd name="connsiteX95" fmla="*/ 3352800 w 4724400"/>
                <a:gd name="connsiteY95" fmla="*/ 228600 h 4724400"/>
                <a:gd name="connsiteX96" fmla="*/ 3429000 w 4724400"/>
                <a:gd name="connsiteY96" fmla="*/ 152400 h 4724400"/>
                <a:gd name="connsiteX97" fmla="*/ 4495800 w 4724400"/>
                <a:gd name="connsiteY97" fmla="*/ 152400 h 4724400"/>
                <a:gd name="connsiteX98" fmla="*/ 4572000 w 4724400"/>
                <a:gd name="connsiteY98" fmla="*/ 228600 h 4724400"/>
                <a:gd name="connsiteX99" fmla="*/ 4572000 w 4724400"/>
                <a:gd name="connsiteY99" fmla="*/ 1143000 h 4724400"/>
                <a:gd name="connsiteX100" fmla="*/ 4495800 w 4724400"/>
                <a:gd name="connsiteY100" fmla="*/ 1219200 h 4724400"/>
                <a:gd name="connsiteX101" fmla="*/ 3429000 w 4724400"/>
                <a:gd name="connsiteY101" fmla="*/ 1219200 h 4724400"/>
                <a:gd name="connsiteX102" fmla="*/ 3352800 w 4724400"/>
                <a:gd name="connsiteY102" fmla="*/ 1143000 h 472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724400" h="4724400">
                  <a:moveTo>
                    <a:pt x="3429000" y="1371600"/>
                  </a:moveTo>
                  <a:lnTo>
                    <a:pt x="4495800" y="1371600"/>
                  </a:lnTo>
                  <a:cubicBezTo>
                    <a:pt x="4621835" y="1371600"/>
                    <a:pt x="4724400" y="1269035"/>
                    <a:pt x="4724400" y="1143000"/>
                  </a:cubicBezTo>
                  <a:lnTo>
                    <a:pt x="4724400" y="228600"/>
                  </a:lnTo>
                  <a:cubicBezTo>
                    <a:pt x="4724400" y="102565"/>
                    <a:pt x="4621835" y="0"/>
                    <a:pt x="4495800" y="0"/>
                  </a:cubicBezTo>
                  <a:lnTo>
                    <a:pt x="3429000" y="0"/>
                  </a:lnTo>
                  <a:cubicBezTo>
                    <a:pt x="3302965" y="0"/>
                    <a:pt x="3200400" y="102565"/>
                    <a:pt x="3200400" y="228600"/>
                  </a:cubicBezTo>
                  <a:lnTo>
                    <a:pt x="3200400" y="609600"/>
                  </a:lnTo>
                  <a:lnTo>
                    <a:pt x="2864053" y="609600"/>
                  </a:lnTo>
                  <a:lnTo>
                    <a:pt x="2635301" y="838352"/>
                  </a:lnTo>
                  <a:cubicBezTo>
                    <a:pt x="2426818" y="346177"/>
                    <a:pt x="1938833" y="0"/>
                    <a:pt x="1371600" y="0"/>
                  </a:cubicBezTo>
                  <a:cubicBezTo>
                    <a:pt x="615315" y="0"/>
                    <a:pt x="0" y="615315"/>
                    <a:pt x="0" y="1371600"/>
                  </a:cubicBezTo>
                  <a:cubicBezTo>
                    <a:pt x="0" y="1989506"/>
                    <a:pt x="410947" y="2512924"/>
                    <a:pt x="973760" y="2683917"/>
                  </a:cubicBezTo>
                  <a:lnTo>
                    <a:pt x="999668" y="2727351"/>
                  </a:lnTo>
                  <a:cubicBezTo>
                    <a:pt x="1042416" y="2799207"/>
                    <a:pt x="1065505" y="2881122"/>
                    <a:pt x="1066800" y="2964485"/>
                  </a:cubicBezTo>
                  <a:lnTo>
                    <a:pt x="848639" y="4055440"/>
                  </a:lnTo>
                  <a:cubicBezTo>
                    <a:pt x="841705" y="4089959"/>
                    <a:pt x="838200" y="4125087"/>
                    <a:pt x="838200" y="4160063"/>
                  </a:cubicBezTo>
                  <a:lnTo>
                    <a:pt x="838200" y="4191000"/>
                  </a:lnTo>
                  <a:cubicBezTo>
                    <a:pt x="838200" y="4485056"/>
                    <a:pt x="1077544" y="4724400"/>
                    <a:pt x="1371600" y="4724400"/>
                  </a:cubicBezTo>
                  <a:cubicBezTo>
                    <a:pt x="1665656" y="4724400"/>
                    <a:pt x="1905000" y="4485056"/>
                    <a:pt x="1905000" y="4191000"/>
                  </a:cubicBezTo>
                  <a:lnTo>
                    <a:pt x="1905000" y="4160063"/>
                  </a:lnTo>
                  <a:cubicBezTo>
                    <a:pt x="1905000" y="4125087"/>
                    <a:pt x="1901495" y="4089959"/>
                    <a:pt x="1894637" y="4055440"/>
                  </a:cubicBezTo>
                  <a:lnTo>
                    <a:pt x="1676476" y="2964561"/>
                  </a:lnTo>
                  <a:cubicBezTo>
                    <a:pt x="1677772" y="2881122"/>
                    <a:pt x="1700860" y="2799283"/>
                    <a:pt x="1743608" y="2727503"/>
                  </a:cubicBezTo>
                  <a:lnTo>
                    <a:pt x="1769516" y="2683993"/>
                  </a:lnTo>
                  <a:cubicBezTo>
                    <a:pt x="1808607" y="2672106"/>
                    <a:pt x="1846783" y="2658161"/>
                    <a:pt x="1884350" y="2642921"/>
                  </a:cubicBezTo>
                  <a:lnTo>
                    <a:pt x="2854605" y="4114800"/>
                  </a:lnTo>
                  <a:lnTo>
                    <a:pt x="3200400" y="4114800"/>
                  </a:lnTo>
                  <a:lnTo>
                    <a:pt x="3200400" y="4495800"/>
                  </a:lnTo>
                  <a:cubicBezTo>
                    <a:pt x="3200400" y="4621835"/>
                    <a:pt x="3302965" y="4724400"/>
                    <a:pt x="3429000" y="4724400"/>
                  </a:cubicBezTo>
                  <a:lnTo>
                    <a:pt x="4495800" y="4724400"/>
                  </a:lnTo>
                  <a:cubicBezTo>
                    <a:pt x="4621835" y="4724400"/>
                    <a:pt x="4724400" y="4621835"/>
                    <a:pt x="4724400" y="4495800"/>
                  </a:cubicBezTo>
                  <a:lnTo>
                    <a:pt x="4724400" y="3581400"/>
                  </a:lnTo>
                  <a:cubicBezTo>
                    <a:pt x="4724400" y="3455365"/>
                    <a:pt x="4621835" y="3352800"/>
                    <a:pt x="4495800" y="3352800"/>
                  </a:cubicBezTo>
                  <a:lnTo>
                    <a:pt x="3429000" y="3352800"/>
                  </a:lnTo>
                  <a:cubicBezTo>
                    <a:pt x="3302965" y="3352800"/>
                    <a:pt x="3200400" y="3455365"/>
                    <a:pt x="3200400" y="3581400"/>
                  </a:cubicBezTo>
                  <a:lnTo>
                    <a:pt x="3200400" y="3962400"/>
                  </a:lnTo>
                  <a:lnTo>
                    <a:pt x="2936596" y="3962400"/>
                  </a:lnTo>
                  <a:lnTo>
                    <a:pt x="2024024" y="2577770"/>
                  </a:lnTo>
                  <a:cubicBezTo>
                    <a:pt x="2214220" y="2474519"/>
                    <a:pt x="2376907" y="2327148"/>
                    <a:pt x="2499512" y="2150059"/>
                  </a:cubicBezTo>
                  <a:lnTo>
                    <a:pt x="2787853" y="2438400"/>
                  </a:lnTo>
                  <a:lnTo>
                    <a:pt x="3200400" y="2438400"/>
                  </a:lnTo>
                  <a:lnTo>
                    <a:pt x="3200400" y="2819400"/>
                  </a:lnTo>
                  <a:cubicBezTo>
                    <a:pt x="3200400" y="2945435"/>
                    <a:pt x="3302965" y="3048000"/>
                    <a:pt x="3429000" y="3048000"/>
                  </a:cubicBezTo>
                  <a:lnTo>
                    <a:pt x="4495800" y="3048000"/>
                  </a:lnTo>
                  <a:cubicBezTo>
                    <a:pt x="4621835" y="3048000"/>
                    <a:pt x="4724400" y="2945435"/>
                    <a:pt x="4724400" y="2819400"/>
                  </a:cubicBezTo>
                  <a:lnTo>
                    <a:pt x="4724400" y="1905000"/>
                  </a:lnTo>
                  <a:cubicBezTo>
                    <a:pt x="4724400" y="1778965"/>
                    <a:pt x="4621835" y="1676400"/>
                    <a:pt x="4495800" y="1676400"/>
                  </a:cubicBezTo>
                  <a:lnTo>
                    <a:pt x="3429000" y="1676400"/>
                  </a:lnTo>
                  <a:cubicBezTo>
                    <a:pt x="3302965" y="1676400"/>
                    <a:pt x="3200400" y="1778965"/>
                    <a:pt x="3200400" y="1905000"/>
                  </a:cubicBezTo>
                  <a:lnTo>
                    <a:pt x="3200400" y="2286000"/>
                  </a:lnTo>
                  <a:lnTo>
                    <a:pt x="2850947" y="2286000"/>
                  </a:lnTo>
                  <a:lnTo>
                    <a:pt x="2581427" y="2016481"/>
                  </a:lnTo>
                  <a:cubicBezTo>
                    <a:pt x="2684450" y="1824076"/>
                    <a:pt x="2743200" y="1604620"/>
                    <a:pt x="2743200" y="1371600"/>
                  </a:cubicBezTo>
                  <a:cubicBezTo>
                    <a:pt x="2743200" y="1242212"/>
                    <a:pt x="2723998" y="1117473"/>
                    <a:pt x="2690317" y="998753"/>
                  </a:cubicBezTo>
                  <a:lnTo>
                    <a:pt x="2927147" y="762000"/>
                  </a:lnTo>
                  <a:lnTo>
                    <a:pt x="3200400" y="762000"/>
                  </a:lnTo>
                  <a:lnTo>
                    <a:pt x="3200400" y="1143000"/>
                  </a:lnTo>
                  <a:cubicBezTo>
                    <a:pt x="3200400" y="1269035"/>
                    <a:pt x="3302965" y="1371600"/>
                    <a:pt x="3429000" y="1371600"/>
                  </a:cubicBezTo>
                  <a:close/>
                  <a:moveTo>
                    <a:pt x="3352800" y="3581400"/>
                  </a:moveTo>
                  <a:cubicBezTo>
                    <a:pt x="3352800" y="3539338"/>
                    <a:pt x="3386938" y="3505200"/>
                    <a:pt x="3429000" y="3505200"/>
                  </a:cubicBezTo>
                  <a:lnTo>
                    <a:pt x="4495800" y="3505200"/>
                  </a:lnTo>
                  <a:cubicBezTo>
                    <a:pt x="4537863" y="3505200"/>
                    <a:pt x="4572000" y="3539338"/>
                    <a:pt x="4572000" y="3581400"/>
                  </a:cubicBezTo>
                  <a:lnTo>
                    <a:pt x="4572000" y="4495800"/>
                  </a:lnTo>
                  <a:cubicBezTo>
                    <a:pt x="4572000" y="4537863"/>
                    <a:pt x="4537863" y="4572000"/>
                    <a:pt x="4495800" y="4572000"/>
                  </a:cubicBezTo>
                  <a:lnTo>
                    <a:pt x="3429000" y="4572000"/>
                  </a:lnTo>
                  <a:cubicBezTo>
                    <a:pt x="3386938" y="4572000"/>
                    <a:pt x="3352800" y="4537863"/>
                    <a:pt x="3352800" y="4495800"/>
                  </a:cubicBezTo>
                  <a:close/>
                  <a:moveTo>
                    <a:pt x="3352800" y="1905000"/>
                  </a:moveTo>
                  <a:cubicBezTo>
                    <a:pt x="3352800" y="1863014"/>
                    <a:pt x="3386938" y="1828800"/>
                    <a:pt x="3429000" y="1828800"/>
                  </a:cubicBezTo>
                  <a:lnTo>
                    <a:pt x="4495800" y="1828800"/>
                  </a:lnTo>
                  <a:cubicBezTo>
                    <a:pt x="4537863" y="1828800"/>
                    <a:pt x="4572000" y="1863014"/>
                    <a:pt x="4572000" y="1905000"/>
                  </a:cubicBezTo>
                  <a:lnTo>
                    <a:pt x="4572000" y="2819400"/>
                  </a:lnTo>
                  <a:cubicBezTo>
                    <a:pt x="4572000" y="2861462"/>
                    <a:pt x="4537863" y="2895600"/>
                    <a:pt x="4495800" y="2895600"/>
                  </a:cubicBezTo>
                  <a:lnTo>
                    <a:pt x="3429000" y="2895600"/>
                  </a:lnTo>
                  <a:cubicBezTo>
                    <a:pt x="3386938" y="2895600"/>
                    <a:pt x="3352800" y="2861462"/>
                    <a:pt x="3352800" y="2819400"/>
                  </a:cubicBezTo>
                  <a:close/>
                  <a:moveTo>
                    <a:pt x="1745209" y="4085234"/>
                  </a:moveTo>
                  <a:cubicBezTo>
                    <a:pt x="1750162" y="4109923"/>
                    <a:pt x="1752600" y="4135069"/>
                    <a:pt x="1752600" y="4160063"/>
                  </a:cubicBezTo>
                  <a:lnTo>
                    <a:pt x="1752600" y="4191000"/>
                  </a:lnTo>
                  <a:cubicBezTo>
                    <a:pt x="1752600" y="4401084"/>
                    <a:pt x="1581683" y="4572000"/>
                    <a:pt x="1371600" y="4572000"/>
                  </a:cubicBezTo>
                  <a:cubicBezTo>
                    <a:pt x="1161517" y="4572000"/>
                    <a:pt x="990600" y="4401084"/>
                    <a:pt x="990600" y="4191000"/>
                  </a:cubicBezTo>
                  <a:lnTo>
                    <a:pt x="990600" y="4160063"/>
                  </a:lnTo>
                  <a:cubicBezTo>
                    <a:pt x="990600" y="4135069"/>
                    <a:pt x="993038" y="4109923"/>
                    <a:pt x="997991" y="4085387"/>
                  </a:cubicBezTo>
                  <a:lnTo>
                    <a:pt x="1205484" y="3048000"/>
                  </a:lnTo>
                  <a:lnTo>
                    <a:pt x="1539164" y="3048000"/>
                  </a:lnTo>
                  <a:close/>
                  <a:moveTo>
                    <a:pt x="1529105" y="2895600"/>
                  </a:moveTo>
                  <a:lnTo>
                    <a:pt x="1214018" y="2895600"/>
                  </a:lnTo>
                  <a:cubicBezTo>
                    <a:pt x="1206932" y="2837459"/>
                    <a:pt x="1192149" y="2780538"/>
                    <a:pt x="1169365" y="2726589"/>
                  </a:cubicBezTo>
                  <a:cubicBezTo>
                    <a:pt x="1235583" y="2736418"/>
                    <a:pt x="1302715" y="2743200"/>
                    <a:pt x="1371600" y="2743200"/>
                  </a:cubicBezTo>
                  <a:cubicBezTo>
                    <a:pt x="1440485" y="2743200"/>
                    <a:pt x="1507617" y="2736418"/>
                    <a:pt x="1573759" y="2726589"/>
                  </a:cubicBezTo>
                  <a:cubicBezTo>
                    <a:pt x="1550975" y="2780538"/>
                    <a:pt x="1536268" y="2837459"/>
                    <a:pt x="1529105" y="2895600"/>
                  </a:cubicBezTo>
                  <a:close/>
                  <a:moveTo>
                    <a:pt x="1371600" y="2590800"/>
                  </a:moveTo>
                  <a:cubicBezTo>
                    <a:pt x="699364" y="2590800"/>
                    <a:pt x="152400" y="2043837"/>
                    <a:pt x="152400" y="1371600"/>
                  </a:cubicBezTo>
                  <a:cubicBezTo>
                    <a:pt x="152400" y="699364"/>
                    <a:pt x="699364" y="152400"/>
                    <a:pt x="1371600" y="152400"/>
                  </a:cubicBezTo>
                  <a:cubicBezTo>
                    <a:pt x="2043837" y="152400"/>
                    <a:pt x="2590800" y="699364"/>
                    <a:pt x="2590800" y="1371600"/>
                  </a:cubicBezTo>
                  <a:cubicBezTo>
                    <a:pt x="2590800" y="2043837"/>
                    <a:pt x="2043837" y="2590800"/>
                    <a:pt x="1371600" y="2590800"/>
                  </a:cubicBezTo>
                  <a:close/>
                  <a:moveTo>
                    <a:pt x="3352800" y="228600"/>
                  </a:moveTo>
                  <a:cubicBezTo>
                    <a:pt x="3352800" y="186614"/>
                    <a:pt x="3386938" y="152400"/>
                    <a:pt x="3429000" y="152400"/>
                  </a:cubicBezTo>
                  <a:lnTo>
                    <a:pt x="4495800" y="152400"/>
                  </a:lnTo>
                  <a:cubicBezTo>
                    <a:pt x="4537863" y="152400"/>
                    <a:pt x="4572000" y="186614"/>
                    <a:pt x="4572000" y="228600"/>
                  </a:cubicBezTo>
                  <a:lnTo>
                    <a:pt x="4572000" y="1143000"/>
                  </a:lnTo>
                  <a:cubicBezTo>
                    <a:pt x="4572000" y="1184986"/>
                    <a:pt x="4537863" y="1219200"/>
                    <a:pt x="4495800" y="1219200"/>
                  </a:cubicBezTo>
                  <a:lnTo>
                    <a:pt x="3429000" y="1219200"/>
                  </a:lnTo>
                  <a:cubicBezTo>
                    <a:pt x="3386938" y="1219200"/>
                    <a:pt x="3352800" y="1184986"/>
                    <a:pt x="3352800" y="11430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096" name="Freeform: Shape 4095">
              <a:extLst>
                <a:ext uri="{FF2B5EF4-FFF2-40B4-BE49-F238E27FC236}">
                  <a16:creationId xmlns:a16="http://schemas.microsoft.com/office/drawing/2014/main" id="{16DE4283-6FEB-4F5B-ADB8-6807E9939546}"/>
                </a:ext>
              </a:extLst>
            </p:cNvPr>
            <p:cNvSpPr/>
            <p:nvPr/>
          </p:nvSpPr>
          <p:spPr>
            <a:xfrm>
              <a:off x="7239000" y="13716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1" name="Freeform: Shape 4100">
              <a:extLst>
                <a:ext uri="{FF2B5EF4-FFF2-40B4-BE49-F238E27FC236}">
                  <a16:creationId xmlns:a16="http://schemas.microsoft.com/office/drawing/2014/main" id="{676FDE87-CDB3-432B-A2E5-58BA6B784859}"/>
                </a:ext>
              </a:extLst>
            </p:cNvPr>
            <p:cNvSpPr/>
            <p:nvPr/>
          </p:nvSpPr>
          <p:spPr>
            <a:xfrm>
              <a:off x="7239000" y="1676400"/>
              <a:ext cx="152400" cy="152400"/>
            </a:xfrm>
            <a:custGeom>
              <a:avLst/>
              <a:gdLst>
                <a:gd name="connsiteX0" fmla="*/ 0 w 152400"/>
                <a:gd name="connsiteY0" fmla="*/ 0 h 152400"/>
                <a:gd name="connsiteX1" fmla="*/ 152400 w 152400"/>
                <a:gd name="connsiteY1" fmla="*/ 0 h 152400"/>
                <a:gd name="connsiteX2" fmla="*/ 152400 w 152400"/>
                <a:gd name="connsiteY2" fmla="*/ 152400 h 152400"/>
                <a:gd name="connsiteX3" fmla="*/ 0 w 152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152400" h="152400">
                  <a:moveTo>
                    <a:pt x="0" y="0"/>
                  </a:moveTo>
                  <a:lnTo>
                    <a:pt x="152400" y="0"/>
                  </a:lnTo>
                  <a:lnTo>
                    <a:pt x="152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3" name="Freeform: Shape 4102">
              <a:extLst>
                <a:ext uri="{FF2B5EF4-FFF2-40B4-BE49-F238E27FC236}">
                  <a16:creationId xmlns:a16="http://schemas.microsoft.com/office/drawing/2014/main" id="{F617AA34-430E-4666-A568-CE8CCDDF6B0E}"/>
                </a:ext>
              </a:extLst>
            </p:cNvPr>
            <p:cNvSpPr/>
            <p:nvPr/>
          </p:nvSpPr>
          <p:spPr>
            <a:xfrm>
              <a:off x="7543800" y="1676400"/>
              <a:ext cx="609600" cy="152400"/>
            </a:xfrm>
            <a:custGeom>
              <a:avLst/>
              <a:gdLst>
                <a:gd name="connsiteX0" fmla="*/ 0 w 609600"/>
                <a:gd name="connsiteY0" fmla="*/ 0 h 152400"/>
                <a:gd name="connsiteX1" fmla="*/ 609600 w 609600"/>
                <a:gd name="connsiteY1" fmla="*/ 0 h 152400"/>
                <a:gd name="connsiteX2" fmla="*/ 609600 w 609600"/>
                <a:gd name="connsiteY2" fmla="*/ 152400 h 152400"/>
                <a:gd name="connsiteX3" fmla="*/ 0 w 6096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609600" h="152400">
                  <a:moveTo>
                    <a:pt x="0" y="0"/>
                  </a:moveTo>
                  <a:lnTo>
                    <a:pt x="609600" y="0"/>
                  </a:lnTo>
                  <a:lnTo>
                    <a:pt x="6096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04" name="Freeform: Shape 4103">
              <a:extLst>
                <a:ext uri="{FF2B5EF4-FFF2-40B4-BE49-F238E27FC236}">
                  <a16:creationId xmlns:a16="http://schemas.microsoft.com/office/drawing/2014/main" id="{5D0367C8-BAF7-41A1-B455-9436EA3E5C64}"/>
                </a:ext>
              </a:extLst>
            </p:cNvPr>
            <p:cNvSpPr/>
            <p:nvPr/>
          </p:nvSpPr>
          <p:spPr>
            <a:xfrm>
              <a:off x="7239000" y="1981200"/>
              <a:ext cx="914400" cy="152400"/>
            </a:xfrm>
            <a:custGeom>
              <a:avLst/>
              <a:gdLst>
                <a:gd name="connsiteX0" fmla="*/ 0 w 914400"/>
                <a:gd name="connsiteY0" fmla="*/ 0 h 152400"/>
                <a:gd name="connsiteX1" fmla="*/ 914400 w 914400"/>
                <a:gd name="connsiteY1" fmla="*/ 0 h 152400"/>
                <a:gd name="connsiteX2" fmla="*/ 914400 w 914400"/>
                <a:gd name="connsiteY2" fmla="*/ 152400 h 152400"/>
                <a:gd name="connsiteX3" fmla="*/ 0 w 914400"/>
                <a:gd name="connsiteY3" fmla="*/ 152400 h 152400"/>
              </a:gdLst>
              <a:ahLst/>
              <a:cxnLst>
                <a:cxn ang="0">
                  <a:pos x="connsiteX0" y="connsiteY0"/>
                </a:cxn>
                <a:cxn ang="0">
                  <a:pos x="connsiteX1" y="connsiteY1"/>
                </a:cxn>
                <a:cxn ang="0">
                  <a:pos x="connsiteX2" y="connsiteY2"/>
                </a:cxn>
                <a:cxn ang="0">
                  <a:pos x="connsiteX3" y="connsiteY3"/>
                </a:cxn>
              </a:cxnLst>
              <a:rect l="l" t="t" r="r" b="b"/>
              <a:pathLst>
                <a:path w="914400" h="152400">
                  <a:moveTo>
                    <a:pt x="0" y="0"/>
                  </a:moveTo>
                  <a:lnTo>
                    <a:pt x="914400" y="0"/>
                  </a:lnTo>
                  <a:lnTo>
                    <a:pt x="914400" y="152400"/>
                  </a:lnTo>
                  <a:lnTo>
                    <a:pt x="0" y="15240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grpSp>
        <p:nvGrpSpPr>
          <p:cNvPr id="4108" name="Graphic 4106">
            <a:extLst>
              <a:ext uri="{FF2B5EF4-FFF2-40B4-BE49-F238E27FC236}">
                <a16:creationId xmlns:a16="http://schemas.microsoft.com/office/drawing/2014/main" id="{5AA1383B-26A0-4CCE-B395-1DCBA515F0A6}"/>
              </a:ext>
            </a:extLst>
          </p:cNvPr>
          <p:cNvGrpSpPr/>
          <p:nvPr/>
        </p:nvGrpSpPr>
        <p:grpSpPr>
          <a:xfrm>
            <a:off x="1348527" y="2604732"/>
            <a:ext cx="1422400" cy="1422400"/>
            <a:chOff x="3657600" y="990600"/>
            <a:chExt cx="4876800" cy="4876800"/>
          </a:xfrm>
        </p:grpSpPr>
        <p:sp>
          <p:nvSpPr>
            <p:cNvPr id="4109" name="Freeform: Shape 4108">
              <a:extLst>
                <a:ext uri="{FF2B5EF4-FFF2-40B4-BE49-F238E27FC236}">
                  <a16:creationId xmlns:a16="http://schemas.microsoft.com/office/drawing/2014/main" id="{85256F18-859F-4797-9F53-CCA2080A8871}"/>
                </a:ext>
              </a:extLst>
            </p:cNvPr>
            <p:cNvSpPr/>
            <p:nvPr/>
          </p:nvSpPr>
          <p:spPr>
            <a:xfrm>
              <a:off x="7884166" y="196596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17"/>
                  </a:cubicBezTo>
                  <a:cubicBezTo>
                    <a:pt x="650234" y="145818"/>
                    <a:pt x="504415" y="0"/>
                    <a:pt x="325117" y="0"/>
                  </a:cubicBezTo>
                  <a:close/>
                  <a:moveTo>
                    <a:pt x="325117" y="487680"/>
                  </a:moveTo>
                  <a:cubicBezTo>
                    <a:pt x="235467" y="487680"/>
                    <a:pt x="162553" y="414776"/>
                    <a:pt x="162553" y="325117"/>
                  </a:cubicBezTo>
                  <a:cubicBezTo>
                    <a:pt x="162553"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0" name="Freeform: Shape 4109">
              <a:extLst>
                <a:ext uri="{FF2B5EF4-FFF2-40B4-BE49-F238E27FC236}">
                  <a16:creationId xmlns:a16="http://schemas.microsoft.com/office/drawing/2014/main" id="{22665344-C347-43F6-A62D-9A48ADFF40B5}"/>
                </a:ext>
              </a:extLst>
            </p:cNvPr>
            <p:cNvSpPr/>
            <p:nvPr/>
          </p:nvSpPr>
          <p:spPr>
            <a:xfrm>
              <a:off x="3657600" y="46482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18" y="0"/>
                    <a:pt x="0" y="145818"/>
                    <a:pt x="0" y="325117"/>
                  </a:cubicBezTo>
                  <a:cubicBezTo>
                    <a:pt x="0" y="504415"/>
                    <a:pt x="145818" y="650234"/>
                    <a:pt x="325117" y="650234"/>
                  </a:cubicBezTo>
                  <a:cubicBezTo>
                    <a:pt x="504425" y="650234"/>
                    <a:pt x="650234" y="504415"/>
                    <a:pt x="650234" y="325117"/>
                  </a:cubicBezTo>
                  <a:cubicBezTo>
                    <a:pt x="650234" y="145818"/>
                    <a:pt x="50442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7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1" name="Freeform: Shape 4110">
              <a:extLst>
                <a:ext uri="{FF2B5EF4-FFF2-40B4-BE49-F238E27FC236}">
                  <a16:creationId xmlns:a16="http://schemas.microsoft.com/office/drawing/2014/main" id="{1156A505-FE45-45DC-BD11-F65C5D544F2D}"/>
                </a:ext>
              </a:extLst>
            </p:cNvPr>
            <p:cNvSpPr/>
            <p:nvPr/>
          </p:nvSpPr>
          <p:spPr>
            <a:xfrm>
              <a:off x="7233881" y="1722040"/>
              <a:ext cx="863763" cy="501170"/>
            </a:xfrm>
            <a:custGeom>
              <a:avLst/>
              <a:gdLst>
                <a:gd name="connsiteX0" fmla="*/ 817801 w 863763"/>
                <a:gd name="connsiteY0" fmla="*/ 346656 h 501170"/>
                <a:gd name="connsiteX1" fmla="*/ 116599 w 863763"/>
                <a:gd name="connsiteY1" fmla="*/ 8128 h 501170"/>
                <a:gd name="connsiteX2" fmla="*/ 8091 w 863763"/>
                <a:gd name="connsiteY2" fmla="*/ 46009 h 501170"/>
                <a:gd name="connsiteX3" fmla="*/ 45971 w 863763"/>
                <a:gd name="connsiteY3" fmla="*/ 154518 h 501170"/>
                <a:gd name="connsiteX4" fmla="*/ 747173 w 863763"/>
                <a:gd name="connsiteY4" fmla="*/ 493046 h 501170"/>
                <a:gd name="connsiteX5" fmla="*/ 782445 w 863763"/>
                <a:gd name="connsiteY5" fmla="*/ 501171 h 501170"/>
                <a:gd name="connsiteX6" fmla="*/ 855673 w 863763"/>
                <a:gd name="connsiteY6" fmla="*/ 455165 h 501170"/>
                <a:gd name="connsiteX7" fmla="*/ 817801 w 863763"/>
                <a:gd name="connsiteY7" fmla="*/ 346656 h 50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3" h="501170">
                  <a:moveTo>
                    <a:pt x="817801" y="346656"/>
                  </a:moveTo>
                  <a:lnTo>
                    <a:pt x="116599" y="8128"/>
                  </a:lnTo>
                  <a:cubicBezTo>
                    <a:pt x="76118" y="-11465"/>
                    <a:pt x="27598" y="5604"/>
                    <a:pt x="8091" y="46009"/>
                  </a:cubicBezTo>
                  <a:cubicBezTo>
                    <a:pt x="-11417" y="86404"/>
                    <a:pt x="5566" y="135011"/>
                    <a:pt x="45971" y="154518"/>
                  </a:cubicBezTo>
                  <a:lnTo>
                    <a:pt x="747173" y="493046"/>
                  </a:lnTo>
                  <a:cubicBezTo>
                    <a:pt x="758556" y="498570"/>
                    <a:pt x="770586" y="501171"/>
                    <a:pt x="782445" y="501171"/>
                  </a:cubicBezTo>
                  <a:cubicBezTo>
                    <a:pt x="812677" y="501171"/>
                    <a:pt x="841699" y="484264"/>
                    <a:pt x="855673" y="455165"/>
                  </a:cubicBezTo>
                  <a:cubicBezTo>
                    <a:pt x="875180" y="414769"/>
                    <a:pt x="858197" y="366163"/>
                    <a:pt x="817801" y="346656"/>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2" name="Freeform: Shape 4111">
              <a:extLst>
                <a:ext uri="{FF2B5EF4-FFF2-40B4-BE49-F238E27FC236}">
                  <a16:creationId xmlns:a16="http://schemas.microsoft.com/office/drawing/2014/main" id="{0C2CD19D-BF98-4A50-9697-AFE4C82D2786}"/>
                </a:ext>
              </a:extLst>
            </p:cNvPr>
            <p:cNvSpPr/>
            <p:nvPr/>
          </p:nvSpPr>
          <p:spPr>
            <a:xfrm>
              <a:off x="6990083" y="5217156"/>
              <a:ext cx="650233" cy="650243"/>
            </a:xfrm>
            <a:custGeom>
              <a:avLst/>
              <a:gdLst>
                <a:gd name="connsiteX0" fmla="*/ 325117 w 650233"/>
                <a:gd name="connsiteY0" fmla="*/ 0 h 650243"/>
                <a:gd name="connsiteX1" fmla="*/ 0 w 650233"/>
                <a:gd name="connsiteY1" fmla="*/ 325117 h 650243"/>
                <a:gd name="connsiteX2" fmla="*/ 325117 w 650233"/>
                <a:gd name="connsiteY2" fmla="*/ 650243 h 650243"/>
                <a:gd name="connsiteX3" fmla="*/ 650234 w 650233"/>
                <a:gd name="connsiteY3" fmla="*/ 325126 h 650243"/>
                <a:gd name="connsiteX4" fmla="*/ 325117 w 650233"/>
                <a:gd name="connsiteY4" fmla="*/ 0 h 650243"/>
                <a:gd name="connsiteX5" fmla="*/ 325117 w 650233"/>
                <a:gd name="connsiteY5" fmla="*/ 487680 h 650243"/>
                <a:gd name="connsiteX6" fmla="*/ 162554 w 650233"/>
                <a:gd name="connsiteY6" fmla="*/ 325117 h 650243"/>
                <a:gd name="connsiteX7" fmla="*/ 325117 w 650233"/>
                <a:gd name="connsiteY7" fmla="*/ 162563 h 650243"/>
                <a:gd name="connsiteX8" fmla="*/ 487680 w 650233"/>
                <a:gd name="connsiteY8" fmla="*/ 325126 h 650243"/>
                <a:gd name="connsiteX9" fmla="*/ 325117 w 650233"/>
                <a:gd name="connsiteY9" fmla="*/ 48768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43">
                  <a:moveTo>
                    <a:pt x="325117" y="0"/>
                  </a:moveTo>
                  <a:cubicBezTo>
                    <a:pt x="145809" y="0"/>
                    <a:pt x="0" y="145818"/>
                    <a:pt x="0" y="325117"/>
                  </a:cubicBezTo>
                  <a:cubicBezTo>
                    <a:pt x="0" y="504415"/>
                    <a:pt x="145809" y="650243"/>
                    <a:pt x="325117" y="650243"/>
                  </a:cubicBezTo>
                  <a:cubicBezTo>
                    <a:pt x="504425" y="650243"/>
                    <a:pt x="650234" y="504425"/>
                    <a:pt x="650234" y="325126"/>
                  </a:cubicBezTo>
                  <a:cubicBezTo>
                    <a:pt x="650234" y="145828"/>
                    <a:pt x="504425" y="0"/>
                    <a:pt x="325117" y="0"/>
                  </a:cubicBezTo>
                  <a:close/>
                  <a:moveTo>
                    <a:pt x="325117" y="487680"/>
                  </a:moveTo>
                  <a:cubicBezTo>
                    <a:pt x="235468" y="487680"/>
                    <a:pt x="162554" y="414776"/>
                    <a:pt x="162554" y="325117"/>
                  </a:cubicBezTo>
                  <a:cubicBezTo>
                    <a:pt x="162554" y="235458"/>
                    <a:pt x="235468" y="162563"/>
                    <a:pt x="325117" y="162563"/>
                  </a:cubicBezTo>
                  <a:cubicBezTo>
                    <a:pt x="414766" y="162563"/>
                    <a:pt x="487680" y="235468"/>
                    <a:pt x="487680" y="325126"/>
                  </a:cubicBezTo>
                  <a:cubicBezTo>
                    <a:pt x="487680" y="414785"/>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3" name="Freeform: Shape 4112">
              <a:extLst>
                <a:ext uri="{FF2B5EF4-FFF2-40B4-BE49-F238E27FC236}">
                  <a16:creationId xmlns:a16="http://schemas.microsoft.com/office/drawing/2014/main" id="{A20AD5F7-BE1B-4778-B742-7D7B7D39200E}"/>
                </a:ext>
              </a:extLst>
            </p:cNvPr>
            <p:cNvSpPr/>
            <p:nvPr/>
          </p:nvSpPr>
          <p:spPr>
            <a:xfrm>
              <a:off x="6339798" y="4973233"/>
              <a:ext cx="863767" cy="501183"/>
            </a:xfrm>
            <a:custGeom>
              <a:avLst/>
              <a:gdLst>
                <a:gd name="connsiteX0" fmla="*/ 817801 w 863767"/>
                <a:gd name="connsiteY0" fmla="*/ 346669 h 501183"/>
                <a:gd name="connsiteX1" fmla="*/ 116599 w 863767"/>
                <a:gd name="connsiteY1" fmla="*/ 8141 h 501183"/>
                <a:gd name="connsiteX2" fmla="*/ 8091 w 863767"/>
                <a:gd name="connsiteY2" fmla="*/ 46022 h 501183"/>
                <a:gd name="connsiteX3" fmla="*/ 45971 w 863767"/>
                <a:gd name="connsiteY3" fmla="*/ 154531 h 501183"/>
                <a:gd name="connsiteX4" fmla="*/ 747173 w 863767"/>
                <a:gd name="connsiteY4" fmla="*/ 493059 h 501183"/>
                <a:gd name="connsiteX5" fmla="*/ 782445 w 863767"/>
                <a:gd name="connsiteY5" fmla="*/ 501184 h 501183"/>
                <a:gd name="connsiteX6" fmla="*/ 855682 w 863767"/>
                <a:gd name="connsiteY6" fmla="*/ 455178 h 501183"/>
                <a:gd name="connsiteX7" fmla="*/ 817801 w 863767"/>
                <a:gd name="connsiteY7" fmla="*/ 346669 h 501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3767" h="501183">
                  <a:moveTo>
                    <a:pt x="817801" y="346669"/>
                  </a:moveTo>
                  <a:lnTo>
                    <a:pt x="116599" y="8141"/>
                  </a:lnTo>
                  <a:cubicBezTo>
                    <a:pt x="76118" y="-11452"/>
                    <a:pt x="27598" y="5541"/>
                    <a:pt x="8091" y="46022"/>
                  </a:cubicBezTo>
                  <a:cubicBezTo>
                    <a:pt x="-11417" y="86417"/>
                    <a:pt x="5566" y="135023"/>
                    <a:pt x="45971" y="154531"/>
                  </a:cubicBezTo>
                  <a:lnTo>
                    <a:pt x="747173" y="493059"/>
                  </a:lnTo>
                  <a:cubicBezTo>
                    <a:pt x="758556" y="498583"/>
                    <a:pt x="770586" y="501184"/>
                    <a:pt x="782445" y="501184"/>
                  </a:cubicBezTo>
                  <a:cubicBezTo>
                    <a:pt x="812677" y="501184"/>
                    <a:pt x="841700" y="484277"/>
                    <a:pt x="855682" y="455178"/>
                  </a:cubicBezTo>
                  <a:cubicBezTo>
                    <a:pt x="875180" y="414773"/>
                    <a:pt x="858197" y="366176"/>
                    <a:pt x="817801" y="34666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4" name="Freeform: Shape 4113">
              <a:extLst>
                <a:ext uri="{FF2B5EF4-FFF2-40B4-BE49-F238E27FC236}">
                  <a16:creationId xmlns:a16="http://schemas.microsoft.com/office/drawing/2014/main" id="{DC4452BB-D7DD-42D4-BC54-4450A09F865B}"/>
                </a:ext>
              </a:extLst>
            </p:cNvPr>
            <p:cNvSpPr/>
            <p:nvPr/>
          </p:nvSpPr>
          <p:spPr>
            <a:xfrm>
              <a:off x="5770883" y="31851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5" name="Freeform: Shape 4114">
              <a:extLst>
                <a:ext uri="{FF2B5EF4-FFF2-40B4-BE49-F238E27FC236}">
                  <a16:creationId xmlns:a16="http://schemas.microsoft.com/office/drawing/2014/main" id="{C0EBB9BF-A50C-4435-A7A4-72E71EC51430}"/>
                </a:ext>
              </a:extLst>
            </p:cNvPr>
            <p:cNvSpPr/>
            <p:nvPr/>
          </p:nvSpPr>
          <p:spPr>
            <a:xfrm>
              <a:off x="5283179" y="2860087"/>
              <a:ext cx="701240" cy="582332"/>
            </a:xfrm>
            <a:custGeom>
              <a:avLst/>
              <a:gdLst>
                <a:gd name="connsiteX0" fmla="*/ 669927 w 701240"/>
                <a:gd name="connsiteY0" fmla="*/ 436915 h 582332"/>
                <a:gd name="connsiteX1" fmla="*/ 131288 w 701240"/>
                <a:gd name="connsiteY1" fmla="*/ 17100 h 582332"/>
                <a:gd name="connsiteX2" fmla="*/ 17169 w 701240"/>
                <a:gd name="connsiteY2" fmla="*/ 31245 h 582332"/>
                <a:gd name="connsiteX3" fmla="*/ 31314 w 701240"/>
                <a:gd name="connsiteY3" fmla="*/ 145364 h 582332"/>
                <a:gd name="connsiteX4" fmla="*/ 569952 w 701240"/>
                <a:gd name="connsiteY4" fmla="*/ 565179 h 582332"/>
                <a:gd name="connsiteX5" fmla="*/ 619864 w 701240"/>
                <a:gd name="connsiteY5" fmla="*/ 582333 h 582332"/>
                <a:gd name="connsiteX6" fmla="*/ 684072 w 701240"/>
                <a:gd name="connsiteY6" fmla="*/ 551043 h 582332"/>
                <a:gd name="connsiteX7" fmla="*/ 669927 w 701240"/>
                <a:gd name="connsiteY7" fmla="*/ 436915 h 582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1240" h="582332">
                  <a:moveTo>
                    <a:pt x="669927" y="436915"/>
                  </a:moveTo>
                  <a:lnTo>
                    <a:pt x="131288" y="17100"/>
                  </a:lnTo>
                  <a:cubicBezTo>
                    <a:pt x="95846" y="-10293"/>
                    <a:pt x="44811" y="-4197"/>
                    <a:pt x="17169" y="31245"/>
                  </a:cubicBezTo>
                  <a:cubicBezTo>
                    <a:pt x="-10387" y="66688"/>
                    <a:pt x="-4129" y="117723"/>
                    <a:pt x="31314" y="145364"/>
                  </a:cubicBezTo>
                  <a:lnTo>
                    <a:pt x="569952" y="565179"/>
                  </a:lnTo>
                  <a:cubicBezTo>
                    <a:pt x="584830" y="576723"/>
                    <a:pt x="602385" y="582333"/>
                    <a:pt x="619864" y="582333"/>
                  </a:cubicBezTo>
                  <a:cubicBezTo>
                    <a:pt x="644086" y="582333"/>
                    <a:pt x="667984" y="571608"/>
                    <a:pt x="684072" y="551043"/>
                  </a:cubicBezTo>
                  <a:cubicBezTo>
                    <a:pt x="711627" y="515591"/>
                    <a:pt x="705369" y="464547"/>
                    <a:pt x="669927" y="436915"/>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6" name="Freeform: Shape 4115">
              <a:extLst>
                <a:ext uri="{FF2B5EF4-FFF2-40B4-BE49-F238E27FC236}">
                  <a16:creationId xmlns:a16="http://schemas.microsoft.com/office/drawing/2014/main" id="{65F6BD86-58D1-452E-A712-BF6F2E0565E0}"/>
                </a:ext>
              </a:extLst>
            </p:cNvPr>
            <p:cNvSpPr/>
            <p:nvPr/>
          </p:nvSpPr>
          <p:spPr>
            <a:xfrm>
              <a:off x="6664956" y="3103883"/>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594 h 1788166"/>
                <a:gd name="connsiteX6" fmla="*/ 162563 w 1788166"/>
                <a:gd name="connsiteY6" fmla="*/ 894074 h 1788166"/>
                <a:gd name="connsiteX7" fmla="*/ 894083 w 1788166"/>
                <a:gd name="connsiteY7" fmla="*/ 162554 h 1788166"/>
                <a:gd name="connsiteX8" fmla="*/ 1625603 w 1788166"/>
                <a:gd name="connsiteY8" fmla="*/ 894074 h 1788166"/>
                <a:gd name="connsiteX9" fmla="*/ 894083 w 1788166"/>
                <a:gd name="connsiteY9" fmla="*/ 1625594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66" y="401117"/>
                    <a:pt x="1387050" y="0"/>
                    <a:pt x="894083" y="0"/>
                  </a:cubicBezTo>
                  <a:close/>
                  <a:moveTo>
                    <a:pt x="894083" y="1625594"/>
                  </a:moveTo>
                  <a:cubicBezTo>
                    <a:pt x="490690" y="1625594"/>
                    <a:pt x="162563" y="1297467"/>
                    <a:pt x="162563" y="894074"/>
                  </a:cubicBezTo>
                  <a:cubicBezTo>
                    <a:pt x="162563" y="490680"/>
                    <a:pt x="490690" y="162554"/>
                    <a:pt x="894083" y="162554"/>
                  </a:cubicBezTo>
                  <a:cubicBezTo>
                    <a:pt x="1297476" y="162554"/>
                    <a:pt x="1625603" y="490680"/>
                    <a:pt x="1625603" y="894074"/>
                  </a:cubicBezTo>
                  <a:cubicBezTo>
                    <a:pt x="1625603" y="1297467"/>
                    <a:pt x="1297476"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7" name="Freeform: Shape 4116">
              <a:extLst>
                <a:ext uri="{FF2B5EF4-FFF2-40B4-BE49-F238E27FC236}">
                  <a16:creationId xmlns:a16="http://schemas.microsoft.com/office/drawing/2014/main" id="{26E3A46E-2D83-4B07-80C4-514590F9CCFD}"/>
                </a:ext>
              </a:extLst>
            </p:cNvPr>
            <p:cNvSpPr/>
            <p:nvPr/>
          </p:nvSpPr>
          <p:spPr>
            <a:xfrm>
              <a:off x="7233923" y="3429000"/>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3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25" y="650234"/>
                    <a:pt x="650234" y="504415"/>
                    <a:pt x="650234" y="325117"/>
                  </a:cubicBezTo>
                  <a:cubicBezTo>
                    <a:pt x="650234" y="145818"/>
                    <a:pt x="504425" y="0"/>
                    <a:pt x="325117" y="0"/>
                  </a:cubicBezTo>
                  <a:close/>
                  <a:moveTo>
                    <a:pt x="325117" y="487680"/>
                  </a:moveTo>
                  <a:cubicBezTo>
                    <a:pt x="235467" y="487680"/>
                    <a:pt x="162553" y="414776"/>
                    <a:pt x="162553" y="325117"/>
                  </a:cubicBezTo>
                  <a:cubicBezTo>
                    <a:pt x="162553"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8" name="Freeform: Shape 4117">
              <a:extLst>
                <a:ext uri="{FF2B5EF4-FFF2-40B4-BE49-F238E27FC236}">
                  <a16:creationId xmlns:a16="http://schemas.microsoft.com/office/drawing/2014/main" id="{79540446-EFDC-4FE0-B10D-992FC7A0CB0F}"/>
                </a:ext>
              </a:extLst>
            </p:cNvPr>
            <p:cNvSpPr/>
            <p:nvPr/>
          </p:nvSpPr>
          <p:spPr>
            <a:xfrm>
              <a:off x="7071359" y="4241796"/>
              <a:ext cx="975359" cy="650243"/>
            </a:xfrm>
            <a:custGeom>
              <a:avLst/>
              <a:gdLst>
                <a:gd name="connsiteX0" fmla="*/ 723472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2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2"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84" y="0"/>
                    <a:pt x="723472"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19" name="Freeform: Shape 4118">
              <a:extLst>
                <a:ext uri="{FF2B5EF4-FFF2-40B4-BE49-F238E27FC236}">
                  <a16:creationId xmlns:a16="http://schemas.microsoft.com/office/drawing/2014/main" id="{4E78FE9A-A3F1-4ABF-B429-A5DD55D9C5FA}"/>
                </a:ext>
              </a:extLst>
            </p:cNvPr>
            <p:cNvSpPr/>
            <p:nvPr/>
          </p:nvSpPr>
          <p:spPr>
            <a:xfrm>
              <a:off x="4714236" y="4079243"/>
              <a:ext cx="1788166" cy="1788156"/>
            </a:xfrm>
            <a:custGeom>
              <a:avLst/>
              <a:gdLst>
                <a:gd name="connsiteX0" fmla="*/ 894083 w 1788166"/>
                <a:gd name="connsiteY0" fmla="*/ 0 h 1788156"/>
                <a:gd name="connsiteX1" fmla="*/ 0 w 1788166"/>
                <a:gd name="connsiteY1" fmla="*/ 894083 h 1788156"/>
                <a:gd name="connsiteX2" fmla="*/ 894083 w 1788166"/>
                <a:gd name="connsiteY2" fmla="*/ 1788157 h 1788156"/>
                <a:gd name="connsiteX3" fmla="*/ 1788166 w 1788166"/>
                <a:gd name="connsiteY3" fmla="*/ 894074 h 1788156"/>
                <a:gd name="connsiteX4" fmla="*/ 894083 w 1788166"/>
                <a:gd name="connsiteY4" fmla="*/ 0 h 1788156"/>
                <a:gd name="connsiteX5" fmla="*/ 894083 w 1788166"/>
                <a:gd name="connsiteY5" fmla="*/ 1625594 h 1788156"/>
                <a:gd name="connsiteX6" fmla="*/ 162563 w 1788166"/>
                <a:gd name="connsiteY6" fmla="*/ 894074 h 1788156"/>
                <a:gd name="connsiteX7" fmla="*/ 894083 w 1788166"/>
                <a:gd name="connsiteY7" fmla="*/ 162554 h 1788156"/>
                <a:gd name="connsiteX8" fmla="*/ 1625603 w 1788166"/>
                <a:gd name="connsiteY8" fmla="*/ 894074 h 1788156"/>
                <a:gd name="connsiteX9" fmla="*/ 894083 w 1788166"/>
                <a:gd name="connsiteY9" fmla="*/ 1625594 h 178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56">
                  <a:moveTo>
                    <a:pt x="894083" y="0"/>
                  </a:moveTo>
                  <a:cubicBezTo>
                    <a:pt x="401117" y="0"/>
                    <a:pt x="0" y="401117"/>
                    <a:pt x="0" y="894083"/>
                  </a:cubicBezTo>
                  <a:cubicBezTo>
                    <a:pt x="0" y="1387050"/>
                    <a:pt x="401117" y="1788157"/>
                    <a:pt x="894083" y="1788157"/>
                  </a:cubicBezTo>
                  <a:cubicBezTo>
                    <a:pt x="1387050" y="1788157"/>
                    <a:pt x="1788166" y="1387040"/>
                    <a:pt x="1788166" y="894074"/>
                  </a:cubicBezTo>
                  <a:cubicBezTo>
                    <a:pt x="1788166" y="401107"/>
                    <a:pt x="1387050" y="0"/>
                    <a:pt x="894083" y="0"/>
                  </a:cubicBezTo>
                  <a:close/>
                  <a:moveTo>
                    <a:pt x="894083" y="1625594"/>
                  </a:moveTo>
                  <a:cubicBezTo>
                    <a:pt x="490690" y="1625594"/>
                    <a:pt x="162563" y="1297467"/>
                    <a:pt x="162563" y="894074"/>
                  </a:cubicBezTo>
                  <a:cubicBezTo>
                    <a:pt x="162563" y="490681"/>
                    <a:pt x="490690" y="162554"/>
                    <a:pt x="894083" y="162554"/>
                  </a:cubicBezTo>
                  <a:cubicBezTo>
                    <a:pt x="1297477" y="162554"/>
                    <a:pt x="1625603" y="490681"/>
                    <a:pt x="1625603" y="894074"/>
                  </a:cubicBezTo>
                  <a:cubicBezTo>
                    <a:pt x="1625603" y="1297467"/>
                    <a:pt x="1297477" y="1625594"/>
                    <a:pt x="894083" y="162559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0" name="Freeform: Shape 4119">
              <a:extLst>
                <a:ext uri="{FF2B5EF4-FFF2-40B4-BE49-F238E27FC236}">
                  <a16:creationId xmlns:a16="http://schemas.microsoft.com/office/drawing/2014/main" id="{8CDCEC9C-C78C-4609-A517-86F9A1618469}"/>
                </a:ext>
              </a:extLst>
            </p:cNvPr>
            <p:cNvSpPr/>
            <p:nvPr/>
          </p:nvSpPr>
          <p:spPr>
            <a:xfrm>
              <a:off x="5283203" y="4404359"/>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25"/>
                    <a:pt x="145818" y="650234"/>
                    <a:pt x="325117" y="650234"/>
                  </a:cubicBezTo>
                  <a:cubicBezTo>
                    <a:pt x="504415" y="650234"/>
                    <a:pt x="650234" y="504415"/>
                    <a:pt x="650234" y="325117"/>
                  </a:cubicBezTo>
                  <a:cubicBezTo>
                    <a:pt x="650234" y="145818"/>
                    <a:pt x="504425" y="0"/>
                    <a:pt x="325117" y="0"/>
                  </a:cubicBezTo>
                  <a:close/>
                  <a:moveTo>
                    <a:pt x="325117" y="487680"/>
                  </a:moveTo>
                  <a:cubicBezTo>
                    <a:pt x="235467" y="487680"/>
                    <a:pt x="162554" y="414776"/>
                    <a:pt x="162554" y="325117"/>
                  </a:cubicBezTo>
                  <a:cubicBezTo>
                    <a:pt x="162554" y="23546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1" name="Freeform: Shape 4120">
              <a:extLst>
                <a:ext uri="{FF2B5EF4-FFF2-40B4-BE49-F238E27FC236}">
                  <a16:creationId xmlns:a16="http://schemas.microsoft.com/office/drawing/2014/main" id="{8B20D418-F6DE-42F8-B782-16C9DD6E909C}"/>
                </a:ext>
              </a:extLst>
            </p:cNvPr>
            <p:cNvSpPr/>
            <p:nvPr/>
          </p:nvSpPr>
          <p:spPr>
            <a:xfrm>
              <a:off x="5120640" y="5217156"/>
              <a:ext cx="975359" cy="650243"/>
            </a:xfrm>
            <a:custGeom>
              <a:avLst/>
              <a:gdLst>
                <a:gd name="connsiteX0" fmla="*/ 723471 w 975359"/>
                <a:gd name="connsiteY0" fmla="*/ 0 h 650243"/>
                <a:gd name="connsiteX1" fmla="*/ 251889 w 975359"/>
                <a:gd name="connsiteY1" fmla="*/ 0 h 650243"/>
                <a:gd name="connsiteX2" fmla="*/ 0 w 975359"/>
                <a:gd name="connsiteY2" fmla="*/ 245059 h 650243"/>
                <a:gd name="connsiteX3" fmla="*/ 0 w 975359"/>
                <a:gd name="connsiteY3" fmla="*/ 459314 h 650243"/>
                <a:gd name="connsiteX4" fmla="*/ 40557 w 975359"/>
                <a:gd name="connsiteY4" fmla="*/ 529704 h 650243"/>
                <a:gd name="connsiteX5" fmla="*/ 487680 w 975359"/>
                <a:gd name="connsiteY5" fmla="*/ 650243 h 650243"/>
                <a:gd name="connsiteX6" fmla="*/ 934803 w 975359"/>
                <a:gd name="connsiteY6" fmla="*/ 529704 h 650243"/>
                <a:gd name="connsiteX7" fmla="*/ 975360 w 975359"/>
                <a:gd name="connsiteY7" fmla="*/ 459400 h 650243"/>
                <a:gd name="connsiteX8" fmla="*/ 975360 w 975359"/>
                <a:gd name="connsiteY8" fmla="*/ 245145 h 650243"/>
                <a:gd name="connsiteX9" fmla="*/ 723471 w 975359"/>
                <a:gd name="connsiteY9" fmla="*/ 0 h 650243"/>
                <a:gd name="connsiteX10" fmla="*/ 812797 w 975359"/>
                <a:gd name="connsiteY10" fmla="*/ 410870 h 650243"/>
                <a:gd name="connsiteX11" fmla="*/ 162554 w 975359"/>
                <a:gd name="connsiteY11" fmla="*/ 410870 h 650243"/>
                <a:gd name="connsiteX12" fmla="*/ 162554 w 975359"/>
                <a:gd name="connsiteY12" fmla="*/ 245145 h 650243"/>
                <a:gd name="connsiteX13" fmla="*/ 251879 w 975359"/>
                <a:gd name="connsiteY13" fmla="*/ 162563 h 650243"/>
                <a:gd name="connsiteX14" fmla="*/ 723462 w 975359"/>
                <a:gd name="connsiteY14" fmla="*/ 162563 h 650243"/>
                <a:gd name="connsiteX15" fmla="*/ 812787 w 975359"/>
                <a:gd name="connsiteY15" fmla="*/ 245145 h 650243"/>
                <a:gd name="connsiteX16" fmla="*/ 812787 w 975359"/>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59" h="650243">
                  <a:moveTo>
                    <a:pt x="723471" y="0"/>
                  </a:moveTo>
                  <a:lnTo>
                    <a:pt x="251889" y="0"/>
                  </a:lnTo>
                  <a:cubicBezTo>
                    <a:pt x="112986" y="0"/>
                    <a:pt x="0" y="109976"/>
                    <a:pt x="0" y="245059"/>
                  </a:cubicBezTo>
                  <a:lnTo>
                    <a:pt x="0" y="459314"/>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37"/>
                    <a:pt x="975360" y="459400"/>
                  </a:cubicBezTo>
                  <a:lnTo>
                    <a:pt x="975360" y="245145"/>
                  </a:lnTo>
                  <a:cubicBezTo>
                    <a:pt x="975360" y="109976"/>
                    <a:pt x="862384" y="0"/>
                    <a:pt x="723471" y="0"/>
                  </a:cubicBezTo>
                  <a:close/>
                  <a:moveTo>
                    <a:pt x="812797" y="410870"/>
                  </a:moveTo>
                  <a:cubicBezTo>
                    <a:pt x="610486" y="511655"/>
                    <a:pt x="364865" y="511655"/>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2" name="Freeform: Shape 4121">
              <a:extLst>
                <a:ext uri="{FF2B5EF4-FFF2-40B4-BE49-F238E27FC236}">
                  <a16:creationId xmlns:a16="http://schemas.microsoft.com/office/drawing/2014/main" id="{6E276AA2-7A20-42DD-A35F-B5DB3D793996}"/>
                </a:ext>
              </a:extLst>
            </p:cNvPr>
            <p:cNvSpPr/>
            <p:nvPr/>
          </p:nvSpPr>
          <p:spPr>
            <a:xfrm>
              <a:off x="3657600" y="2047236"/>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3" name="Freeform: Shape 4122">
              <a:extLst>
                <a:ext uri="{FF2B5EF4-FFF2-40B4-BE49-F238E27FC236}">
                  <a16:creationId xmlns:a16="http://schemas.microsoft.com/office/drawing/2014/main" id="{B6462033-CF54-482B-96ED-B0621901651E}"/>
                </a:ext>
              </a:extLst>
            </p:cNvPr>
            <p:cNvSpPr/>
            <p:nvPr/>
          </p:nvSpPr>
          <p:spPr>
            <a:xfrm>
              <a:off x="4226566" y="2372363"/>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25" y="650234"/>
                    <a:pt x="650234" y="504415"/>
                    <a:pt x="650234" y="325117"/>
                  </a:cubicBezTo>
                  <a:cubicBezTo>
                    <a:pt x="650234" y="145818"/>
                    <a:pt x="504415" y="0"/>
                    <a:pt x="325117" y="0"/>
                  </a:cubicBezTo>
                  <a:close/>
                  <a:moveTo>
                    <a:pt x="325117" y="487680"/>
                  </a:moveTo>
                  <a:cubicBezTo>
                    <a:pt x="235468" y="487680"/>
                    <a:pt x="162554" y="414776"/>
                    <a:pt x="162554" y="325117"/>
                  </a:cubicBezTo>
                  <a:cubicBezTo>
                    <a:pt x="162554" y="235458"/>
                    <a:pt x="235458" y="162554"/>
                    <a:pt x="325117" y="162554"/>
                  </a:cubicBezTo>
                  <a:cubicBezTo>
                    <a:pt x="414766" y="162554"/>
                    <a:pt x="487680" y="235458"/>
                    <a:pt x="487680" y="325117"/>
                  </a:cubicBezTo>
                  <a:cubicBezTo>
                    <a:pt x="487680"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4" name="Freeform: Shape 4123">
              <a:extLst>
                <a:ext uri="{FF2B5EF4-FFF2-40B4-BE49-F238E27FC236}">
                  <a16:creationId xmlns:a16="http://schemas.microsoft.com/office/drawing/2014/main" id="{064A3066-30FC-49E2-9F9E-3B2A49D8058C}"/>
                </a:ext>
              </a:extLst>
            </p:cNvPr>
            <p:cNvSpPr/>
            <p:nvPr/>
          </p:nvSpPr>
          <p:spPr>
            <a:xfrm>
              <a:off x="4064003" y="3185159"/>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5 h 650243"/>
                <a:gd name="connsiteX4" fmla="*/ 40557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1 h 650243"/>
                <a:gd name="connsiteX11" fmla="*/ 162554 w 975360"/>
                <a:gd name="connsiteY11" fmla="*/ 410871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1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5"/>
                  </a:lnTo>
                  <a:cubicBezTo>
                    <a:pt x="0" y="488328"/>
                    <a:pt x="15440" y="515150"/>
                    <a:pt x="40557"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76"/>
                    <a:pt x="862375" y="0"/>
                    <a:pt x="723471" y="0"/>
                  </a:cubicBezTo>
                  <a:close/>
                  <a:moveTo>
                    <a:pt x="812797" y="410871"/>
                  </a:moveTo>
                  <a:cubicBezTo>
                    <a:pt x="610495" y="511655"/>
                    <a:pt x="364865" y="511655"/>
                    <a:pt x="162554" y="410871"/>
                  </a:cubicBezTo>
                  <a:lnTo>
                    <a:pt x="162554" y="245145"/>
                  </a:lnTo>
                  <a:cubicBezTo>
                    <a:pt x="162554" y="199625"/>
                    <a:pt x="202625" y="162563"/>
                    <a:pt x="251879" y="162563"/>
                  </a:cubicBezTo>
                  <a:lnTo>
                    <a:pt x="723462" y="162563"/>
                  </a:lnTo>
                  <a:cubicBezTo>
                    <a:pt x="772716" y="162563"/>
                    <a:pt x="812787" y="199625"/>
                    <a:pt x="812787" y="245145"/>
                  </a:cubicBezTo>
                  <a:lnTo>
                    <a:pt x="812787" y="410871"/>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5" name="Freeform: Shape 4124">
              <a:extLst>
                <a:ext uri="{FF2B5EF4-FFF2-40B4-BE49-F238E27FC236}">
                  <a16:creationId xmlns:a16="http://schemas.microsoft.com/office/drawing/2014/main" id="{D2144AB1-3E6F-42A8-89E8-5538B03C856F}"/>
                </a:ext>
              </a:extLst>
            </p:cNvPr>
            <p:cNvSpPr/>
            <p:nvPr/>
          </p:nvSpPr>
          <p:spPr>
            <a:xfrm>
              <a:off x="5608320" y="990600"/>
              <a:ext cx="1788166" cy="1788166"/>
            </a:xfrm>
            <a:custGeom>
              <a:avLst/>
              <a:gdLst>
                <a:gd name="connsiteX0" fmla="*/ 894083 w 1788166"/>
                <a:gd name="connsiteY0" fmla="*/ 0 h 1788166"/>
                <a:gd name="connsiteX1" fmla="*/ 0 w 1788166"/>
                <a:gd name="connsiteY1" fmla="*/ 894083 h 1788166"/>
                <a:gd name="connsiteX2" fmla="*/ 894083 w 1788166"/>
                <a:gd name="connsiteY2" fmla="*/ 1788166 h 1788166"/>
                <a:gd name="connsiteX3" fmla="*/ 1788166 w 1788166"/>
                <a:gd name="connsiteY3" fmla="*/ 894083 h 1788166"/>
                <a:gd name="connsiteX4" fmla="*/ 894083 w 1788166"/>
                <a:gd name="connsiteY4" fmla="*/ 0 h 1788166"/>
                <a:gd name="connsiteX5" fmla="*/ 894083 w 1788166"/>
                <a:gd name="connsiteY5" fmla="*/ 1625603 h 1788166"/>
                <a:gd name="connsiteX6" fmla="*/ 162563 w 1788166"/>
                <a:gd name="connsiteY6" fmla="*/ 894083 h 1788166"/>
                <a:gd name="connsiteX7" fmla="*/ 894083 w 1788166"/>
                <a:gd name="connsiteY7" fmla="*/ 162563 h 1788166"/>
                <a:gd name="connsiteX8" fmla="*/ 1625603 w 1788166"/>
                <a:gd name="connsiteY8" fmla="*/ 894083 h 1788166"/>
                <a:gd name="connsiteX9" fmla="*/ 894083 w 1788166"/>
                <a:gd name="connsiteY9" fmla="*/ 1625603 h 17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88166" h="1788166">
                  <a:moveTo>
                    <a:pt x="894083" y="0"/>
                  </a:moveTo>
                  <a:cubicBezTo>
                    <a:pt x="401117" y="0"/>
                    <a:pt x="0" y="401117"/>
                    <a:pt x="0" y="894083"/>
                  </a:cubicBezTo>
                  <a:cubicBezTo>
                    <a:pt x="0" y="1387050"/>
                    <a:pt x="401117" y="1788166"/>
                    <a:pt x="894083" y="1788166"/>
                  </a:cubicBezTo>
                  <a:cubicBezTo>
                    <a:pt x="1387050" y="1788166"/>
                    <a:pt x="1788166" y="1387050"/>
                    <a:pt x="1788166" y="894083"/>
                  </a:cubicBezTo>
                  <a:cubicBezTo>
                    <a:pt x="1788157" y="401117"/>
                    <a:pt x="1387040" y="0"/>
                    <a:pt x="894083" y="0"/>
                  </a:cubicBezTo>
                  <a:close/>
                  <a:moveTo>
                    <a:pt x="894083" y="1625603"/>
                  </a:moveTo>
                  <a:cubicBezTo>
                    <a:pt x="490690" y="1625603"/>
                    <a:pt x="162563" y="1297477"/>
                    <a:pt x="162563" y="894083"/>
                  </a:cubicBezTo>
                  <a:cubicBezTo>
                    <a:pt x="162563" y="490690"/>
                    <a:pt x="490690" y="162563"/>
                    <a:pt x="894083" y="162563"/>
                  </a:cubicBezTo>
                  <a:cubicBezTo>
                    <a:pt x="1297477" y="162563"/>
                    <a:pt x="1625603" y="490690"/>
                    <a:pt x="1625603" y="894083"/>
                  </a:cubicBezTo>
                  <a:cubicBezTo>
                    <a:pt x="1625603" y="1297477"/>
                    <a:pt x="1297477" y="1625603"/>
                    <a:pt x="894083" y="1625603"/>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6" name="Freeform: Shape 4125">
              <a:extLst>
                <a:ext uri="{FF2B5EF4-FFF2-40B4-BE49-F238E27FC236}">
                  <a16:creationId xmlns:a16="http://schemas.microsoft.com/office/drawing/2014/main" id="{5362F30C-3D45-483C-8BFA-FE2DED90D116}"/>
                </a:ext>
              </a:extLst>
            </p:cNvPr>
            <p:cNvSpPr/>
            <p:nvPr/>
          </p:nvSpPr>
          <p:spPr>
            <a:xfrm>
              <a:off x="6177286" y="1315716"/>
              <a:ext cx="650233" cy="650233"/>
            </a:xfrm>
            <a:custGeom>
              <a:avLst/>
              <a:gdLst>
                <a:gd name="connsiteX0" fmla="*/ 325117 w 650233"/>
                <a:gd name="connsiteY0" fmla="*/ 0 h 650233"/>
                <a:gd name="connsiteX1" fmla="*/ 0 w 650233"/>
                <a:gd name="connsiteY1" fmla="*/ 325117 h 650233"/>
                <a:gd name="connsiteX2" fmla="*/ 325117 w 650233"/>
                <a:gd name="connsiteY2" fmla="*/ 650234 h 650233"/>
                <a:gd name="connsiteX3" fmla="*/ 650234 w 650233"/>
                <a:gd name="connsiteY3" fmla="*/ 325126 h 650233"/>
                <a:gd name="connsiteX4" fmla="*/ 325117 w 650233"/>
                <a:gd name="connsiteY4" fmla="*/ 0 h 650233"/>
                <a:gd name="connsiteX5" fmla="*/ 325117 w 650233"/>
                <a:gd name="connsiteY5" fmla="*/ 487680 h 650233"/>
                <a:gd name="connsiteX6" fmla="*/ 162554 w 650233"/>
                <a:gd name="connsiteY6" fmla="*/ 325117 h 650233"/>
                <a:gd name="connsiteX7" fmla="*/ 325117 w 650233"/>
                <a:gd name="connsiteY7" fmla="*/ 162554 h 650233"/>
                <a:gd name="connsiteX8" fmla="*/ 487680 w 650233"/>
                <a:gd name="connsiteY8" fmla="*/ 325117 h 650233"/>
                <a:gd name="connsiteX9" fmla="*/ 325117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17" y="0"/>
                  </a:moveTo>
                  <a:cubicBezTo>
                    <a:pt x="145809" y="0"/>
                    <a:pt x="0" y="145818"/>
                    <a:pt x="0" y="325117"/>
                  </a:cubicBezTo>
                  <a:cubicBezTo>
                    <a:pt x="0" y="504415"/>
                    <a:pt x="145818" y="650234"/>
                    <a:pt x="325117" y="650234"/>
                  </a:cubicBezTo>
                  <a:cubicBezTo>
                    <a:pt x="504415" y="650234"/>
                    <a:pt x="650234" y="504425"/>
                    <a:pt x="650234" y="325126"/>
                  </a:cubicBezTo>
                  <a:cubicBezTo>
                    <a:pt x="650234" y="145828"/>
                    <a:pt x="504415" y="0"/>
                    <a:pt x="325117" y="0"/>
                  </a:cubicBezTo>
                  <a:close/>
                  <a:moveTo>
                    <a:pt x="325117" y="487680"/>
                  </a:moveTo>
                  <a:cubicBezTo>
                    <a:pt x="235468" y="487680"/>
                    <a:pt x="162554" y="414776"/>
                    <a:pt x="162554" y="325117"/>
                  </a:cubicBezTo>
                  <a:cubicBezTo>
                    <a:pt x="162554" y="235468"/>
                    <a:pt x="235458" y="162554"/>
                    <a:pt x="325117" y="162554"/>
                  </a:cubicBezTo>
                  <a:cubicBezTo>
                    <a:pt x="414776" y="162554"/>
                    <a:pt x="487680" y="235458"/>
                    <a:pt x="487680" y="325117"/>
                  </a:cubicBezTo>
                  <a:cubicBezTo>
                    <a:pt x="487671" y="414776"/>
                    <a:pt x="414766" y="487680"/>
                    <a:pt x="325117"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27" name="Freeform: Shape 4126">
              <a:extLst>
                <a:ext uri="{FF2B5EF4-FFF2-40B4-BE49-F238E27FC236}">
                  <a16:creationId xmlns:a16="http://schemas.microsoft.com/office/drawing/2014/main" id="{FE34F533-B189-479E-A53A-F3DD5F02AE3B}"/>
                </a:ext>
              </a:extLst>
            </p:cNvPr>
            <p:cNvSpPr/>
            <p:nvPr/>
          </p:nvSpPr>
          <p:spPr>
            <a:xfrm>
              <a:off x="6014723" y="2128523"/>
              <a:ext cx="975360" cy="650243"/>
            </a:xfrm>
            <a:custGeom>
              <a:avLst/>
              <a:gdLst>
                <a:gd name="connsiteX0" fmla="*/ 723471 w 975360"/>
                <a:gd name="connsiteY0" fmla="*/ 0 h 650243"/>
                <a:gd name="connsiteX1" fmla="*/ 251889 w 975360"/>
                <a:gd name="connsiteY1" fmla="*/ 0 h 650243"/>
                <a:gd name="connsiteX2" fmla="*/ 0 w 975360"/>
                <a:gd name="connsiteY2" fmla="*/ 245059 h 650243"/>
                <a:gd name="connsiteX3" fmla="*/ 0 w 975360"/>
                <a:gd name="connsiteY3" fmla="*/ 459314 h 650243"/>
                <a:gd name="connsiteX4" fmla="*/ 40558 w 975360"/>
                <a:gd name="connsiteY4" fmla="*/ 529704 h 650243"/>
                <a:gd name="connsiteX5" fmla="*/ 487680 w 975360"/>
                <a:gd name="connsiteY5" fmla="*/ 650243 h 650243"/>
                <a:gd name="connsiteX6" fmla="*/ 934803 w 975360"/>
                <a:gd name="connsiteY6" fmla="*/ 529704 h 650243"/>
                <a:gd name="connsiteX7" fmla="*/ 975360 w 975360"/>
                <a:gd name="connsiteY7" fmla="*/ 459400 h 650243"/>
                <a:gd name="connsiteX8" fmla="*/ 975360 w 975360"/>
                <a:gd name="connsiteY8" fmla="*/ 245145 h 650243"/>
                <a:gd name="connsiteX9" fmla="*/ 723471 w 975360"/>
                <a:gd name="connsiteY9" fmla="*/ 0 h 650243"/>
                <a:gd name="connsiteX10" fmla="*/ 812797 w 975360"/>
                <a:gd name="connsiteY10" fmla="*/ 410870 h 650243"/>
                <a:gd name="connsiteX11" fmla="*/ 162554 w 975360"/>
                <a:gd name="connsiteY11" fmla="*/ 410870 h 650243"/>
                <a:gd name="connsiteX12" fmla="*/ 162554 w 975360"/>
                <a:gd name="connsiteY12" fmla="*/ 245145 h 650243"/>
                <a:gd name="connsiteX13" fmla="*/ 251879 w 975360"/>
                <a:gd name="connsiteY13" fmla="*/ 162563 h 650243"/>
                <a:gd name="connsiteX14" fmla="*/ 723462 w 975360"/>
                <a:gd name="connsiteY14" fmla="*/ 162563 h 650243"/>
                <a:gd name="connsiteX15" fmla="*/ 812787 w 975360"/>
                <a:gd name="connsiteY15" fmla="*/ 245145 h 650243"/>
                <a:gd name="connsiteX16" fmla="*/ 812787 w 975360"/>
                <a:gd name="connsiteY16" fmla="*/ 410870 h 65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5360" h="650243">
                  <a:moveTo>
                    <a:pt x="723471" y="0"/>
                  </a:moveTo>
                  <a:lnTo>
                    <a:pt x="251889" y="0"/>
                  </a:lnTo>
                  <a:cubicBezTo>
                    <a:pt x="112986" y="0"/>
                    <a:pt x="0" y="109976"/>
                    <a:pt x="0" y="245059"/>
                  </a:cubicBezTo>
                  <a:lnTo>
                    <a:pt x="0" y="459314"/>
                  </a:lnTo>
                  <a:cubicBezTo>
                    <a:pt x="0" y="488328"/>
                    <a:pt x="15440" y="515150"/>
                    <a:pt x="40558" y="529704"/>
                  </a:cubicBezTo>
                  <a:cubicBezTo>
                    <a:pt x="176784" y="608543"/>
                    <a:pt x="331375" y="650243"/>
                    <a:pt x="487680" y="650243"/>
                  </a:cubicBezTo>
                  <a:cubicBezTo>
                    <a:pt x="643985" y="650243"/>
                    <a:pt x="798576" y="608543"/>
                    <a:pt x="934803" y="529704"/>
                  </a:cubicBezTo>
                  <a:cubicBezTo>
                    <a:pt x="959920" y="515236"/>
                    <a:pt x="975360" y="488328"/>
                    <a:pt x="975360" y="459400"/>
                  </a:cubicBezTo>
                  <a:lnTo>
                    <a:pt x="975360" y="245145"/>
                  </a:lnTo>
                  <a:cubicBezTo>
                    <a:pt x="975360" y="109966"/>
                    <a:pt x="862375" y="0"/>
                    <a:pt x="723471" y="0"/>
                  </a:cubicBezTo>
                  <a:close/>
                  <a:moveTo>
                    <a:pt x="812797" y="410870"/>
                  </a:moveTo>
                  <a:cubicBezTo>
                    <a:pt x="610495" y="511654"/>
                    <a:pt x="364865" y="511654"/>
                    <a:pt x="162554" y="410870"/>
                  </a:cubicBezTo>
                  <a:lnTo>
                    <a:pt x="162554" y="245145"/>
                  </a:lnTo>
                  <a:cubicBezTo>
                    <a:pt x="162554" y="199625"/>
                    <a:pt x="202625" y="162563"/>
                    <a:pt x="251879" y="162563"/>
                  </a:cubicBezTo>
                  <a:lnTo>
                    <a:pt x="723462" y="162563"/>
                  </a:lnTo>
                  <a:cubicBezTo>
                    <a:pt x="772716" y="162563"/>
                    <a:pt x="812787" y="199625"/>
                    <a:pt x="812787" y="245145"/>
                  </a:cubicBezTo>
                  <a:lnTo>
                    <a:pt x="812787" y="41087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4" name="Freeform: Shape 63">
              <a:extLst>
                <a:ext uri="{FF2B5EF4-FFF2-40B4-BE49-F238E27FC236}">
                  <a16:creationId xmlns:a16="http://schemas.microsoft.com/office/drawing/2014/main" id="{F122E850-5327-4AE1-9E3F-188E61B8B396}"/>
                </a:ext>
              </a:extLst>
            </p:cNvPr>
            <p:cNvSpPr/>
            <p:nvPr/>
          </p:nvSpPr>
          <p:spPr>
            <a:xfrm>
              <a:off x="5045115" y="1803400"/>
              <a:ext cx="725860" cy="644553"/>
            </a:xfrm>
            <a:custGeom>
              <a:avLst/>
              <a:gdLst>
                <a:gd name="connsiteX0" fmla="*/ 706336 w 725860"/>
                <a:gd name="connsiteY0" fmla="*/ 28362 h 644553"/>
                <a:gd name="connsiteX1" fmla="*/ 591732 w 725860"/>
                <a:gd name="connsiteY1" fmla="*/ 19503 h 644553"/>
                <a:gd name="connsiteX2" fmla="*/ 28461 w 725860"/>
                <a:gd name="connsiteY2" fmla="*/ 501497 h 644553"/>
                <a:gd name="connsiteX3" fmla="*/ 19517 w 725860"/>
                <a:gd name="connsiteY3" fmla="*/ 616102 h 644553"/>
                <a:gd name="connsiteX4" fmla="*/ 81287 w 725860"/>
                <a:gd name="connsiteY4" fmla="*/ 644553 h 644553"/>
                <a:gd name="connsiteX5" fmla="*/ 134122 w 725860"/>
                <a:gd name="connsiteY5" fmla="*/ 624960 h 644553"/>
                <a:gd name="connsiteX6" fmla="*/ 697393 w 725860"/>
                <a:gd name="connsiteY6" fmla="*/ 142967 h 644553"/>
                <a:gd name="connsiteX7" fmla="*/ 706336 w 725860"/>
                <a:gd name="connsiteY7" fmla="*/ 28362 h 644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5860" h="644553">
                  <a:moveTo>
                    <a:pt x="706336" y="28362"/>
                  </a:moveTo>
                  <a:cubicBezTo>
                    <a:pt x="677161" y="-5614"/>
                    <a:pt x="625869" y="-9681"/>
                    <a:pt x="591732" y="19503"/>
                  </a:cubicBezTo>
                  <a:lnTo>
                    <a:pt x="28461" y="501497"/>
                  </a:lnTo>
                  <a:cubicBezTo>
                    <a:pt x="-5676" y="530672"/>
                    <a:pt x="-9658" y="581964"/>
                    <a:pt x="19517" y="616102"/>
                  </a:cubicBezTo>
                  <a:cubicBezTo>
                    <a:pt x="35615" y="634876"/>
                    <a:pt x="58370" y="644553"/>
                    <a:pt x="81287" y="644553"/>
                  </a:cubicBezTo>
                  <a:cubicBezTo>
                    <a:pt x="99984" y="644553"/>
                    <a:pt x="118758" y="638133"/>
                    <a:pt x="134122" y="624960"/>
                  </a:cubicBezTo>
                  <a:lnTo>
                    <a:pt x="697393" y="142967"/>
                  </a:lnTo>
                  <a:cubicBezTo>
                    <a:pt x="731540" y="113791"/>
                    <a:pt x="735521" y="62499"/>
                    <a:pt x="706336" y="2836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5" name="Freeform: Shape 64">
              <a:extLst>
                <a:ext uri="{FF2B5EF4-FFF2-40B4-BE49-F238E27FC236}">
                  <a16:creationId xmlns:a16="http://schemas.microsoft.com/office/drawing/2014/main" id="{B52E656B-8ECF-4A73-B74F-17B9476915C6}"/>
                </a:ext>
              </a:extLst>
            </p:cNvPr>
            <p:cNvSpPr/>
            <p:nvPr/>
          </p:nvSpPr>
          <p:spPr>
            <a:xfrm>
              <a:off x="6908797" y="2453736"/>
              <a:ext cx="650237" cy="812700"/>
            </a:xfrm>
            <a:custGeom>
              <a:avLst/>
              <a:gdLst>
                <a:gd name="connsiteX0" fmla="*/ 633984 w 650237"/>
                <a:gd name="connsiteY0" fmla="*/ 682742 h 812700"/>
                <a:gd name="connsiteX1" fmla="*/ 146304 w 650237"/>
                <a:gd name="connsiteY1" fmla="*/ 32498 h 812700"/>
                <a:gd name="connsiteX2" fmla="*/ 32509 w 650237"/>
                <a:gd name="connsiteY2" fmla="*/ 16239 h 812700"/>
                <a:gd name="connsiteX3" fmla="*/ 16249 w 650237"/>
                <a:gd name="connsiteY3" fmla="*/ 129949 h 812700"/>
                <a:gd name="connsiteX4" fmla="*/ 503930 w 650237"/>
                <a:gd name="connsiteY4" fmla="*/ 780192 h 812700"/>
                <a:gd name="connsiteX5" fmla="*/ 569033 w 650237"/>
                <a:gd name="connsiteY5" fmla="*/ 812701 h 812700"/>
                <a:gd name="connsiteX6" fmla="*/ 617725 w 650237"/>
                <a:gd name="connsiteY6" fmla="*/ 796441 h 812700"/>
                <a:gd name="connsiteX7" fmla="*/ 633984 w 650237"/>
                <a:gd name="connsiteY7" fmla="*/ 682742 h 81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237" h="812700">
                  <a:moveTo>
                    <a:pt x="633984" y="682742"/>
                  </a:moveTo>
                  <a:lnTo>
                    <a:pt x="146304" y="32498"/>
                  </a:lnTo>
                  <a:cubicBezTo>
                    <a:pt x="119396" y="-3506"/>
                    <a:pt x="68437" y="-10583"/>
                    <a:pt x="32509" y="16239"/>
                  </a:cubicBezTo>
                  <a:cubicBezTo>
                    <a:pt x="-3420" y="43147"/>
                    <a:pt x="-10649" y="94106"/>
                    <a:pt x="16249" y="129949"/>
                  </a:cubicBezTo>
                  <a:lnTo>
                    <a:pt x="503930" y="780192"/>
                  </a:lnTo>
                  <a:cubicBezTo>
                    <a:pt x="519941" y="801490"/>
                    <a:pt x="544325" y="812701"/>
                    <a:pt x="569033" y="812701"/>
                  </a:cubicBezTo>
                  <a:cubicBezTo>
                    <a:pt x="585940" y="812701"/>
                    <a:pt x="603094" y="807414"/>
                    <a:pt x="617725" y="796441"/>
                  </a:cubicBezTo>
                  <a:cubicBezTo>
                    <a:pt x="653653" y="769543"/>
                    <a:pt x="660892" y="718584"/>
                    <a:pt x="633984" y="682742"/>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6" name="Freeform: Shape 65">
              <a:extLst>
                <a:ext uri="{FF2B5EF4-FFF2-40B4-BE49-F238E27FC236}">
                  <a16:creationId xmlns:a16="http://schemas.microsoft.com/office/drawing/2014/main" id="{F7DD9C5A-1D67-4661-B348-AABF9434EA19}"/>
                </a:ext>
              </a:extLst>
            </p:cNvPr>
            <p:cNvSpPr/>
            <p:nvPr/>
          </p:nvSpPr>
          <p:spPr>
            <a:xfrm>
              <a:off x="6275384" y="4234243"/>
              <a:ext cx="616585" cy="502948"/>
            </a:xfrm>
            <a:custGeom>
              <a:avLst/>
              <a:gdLst>
                <a:gd name="connsiteX0" fmla="*/ 600332 w 616585"/>
                <a:gd name="connsiteY0" fmla="*/ 32509 h 502948"/>
                <a:gd name="connsiteX1" fmla="*/ 486537 w 616585"/>
                <a:gd name="connsiteY1" fmla="*/ 16249 h 502948"/>
                <a:gd name="connsiteX2" fmla="*/ 32509 w 616585"/>
                <a:gd name="connsiteY2" fmla="*/ 356730 h 502948"/>
                <a:gd name="connsiteX3" fmla="*/ 16249 w 616585"/>
                <a:gd name="connsiteY3" fmla="*/ 470439 h 502948"/>
                <a:gd name="connsiteX4" fmla="*/ 81353 w 616585"/>
                <a:gd name="connsiteY4" fmla="*/ 502948 h 502948"/>
                <a:gd name="connsiteX5" fmla="*/ 130045 w 616585"/>
                <a:gd name="connsiteY5" fmla="*/ 486689 h 502948"/>
                <a:gd name="connsiteX6" fmla="*/ 584073 w 616585"/>
                <a:gd name="connsiteY6" fmla="*/ 146209 h 502948"/>
                <a:gd name="connsiteX7" fmla="*/ 600332 w 616585"/>
                <a:gd name="connsiteY7" fmla="*/ 32509 h 50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6585" h="502948">
                  <a:moveTo>
                    <a:pt x="600332" y="32509"/>
                  </a:moveTo>
                  <a:cubicBezTo>
                    <a:pt x="573424" y="-3420"/>
                    <a:pt x="522465" y="-10649"/>
                    <a:pt x="486537" y="16249"/>
                  </a:cubicBezTo>
                  <a:lnTo>
                    <a:pt x="32509" y="356730"/>
                  </a:lnTo>
                  <a:cubicBezTo>
                    <a:pt x="-3420" y="383638"/>
                    <a:pt x="-10649" y="434597"/>
                    <a:pt x="16249" y="470439"/>
                  </a:cubicBezTo>
                  <a:cubicBezTo>
                    <a:pt x="32261" y="491737"/>
                    <a:pt x="56645" y="502948"/>
                    <a:pt x="81353" y="502948"/>
                  </a:cubicBezTo>
                  <a:cubicBezTo>
                    <a:pt x="98336" y="502948"/>
                    <a:pt x="115405" y="497586"/>
                    <a:pt x="130045" y="486689"/>
                  </a:cubicBezTo>
                  <a:lnTo>
                    <a:pt x="584073" y="146209"/>
                  </a:lnTo>
                  <a:cubicBezTo>
                    <a:pt x="620001" y="119319"/>
                    <a:pt x="627240" y="68351"/>
                    <a:pt x="600332" y="325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7" name="Freeform: Shape 66">
              <a:extLst>
                <a:ext uri="{FF2B5EF4-FFF2-40B4-BE49-F238E27FC236}">
                  <a16:creationId xmlns:a16="http://schemas.microsoft.com/office/drawing/2014/main" id="{F71B9D7C-3003-4223-ADF6-87E3911DF773}"/>
                </a:ext>
              </a:extLst>
            </p:cNvPr>
            <p:cNvSpPr/>
            <p:nvPr/>
          </p:nvSpPr>
          <p:spPr>
            <a:xfrm>
              <a:off x="4145280" y="4892040"/>
              <a:ext cx="731510" cy="162553"/>
            </a:xfrm>
            <a:custGeom>
              <a:avLst/>
              <a:gdLst>
                <a:gd name="connsiteX0" fmla="*/ 650243 w 731510"/>
                <a:gd name="connsiteY0" fmla="*/ 0 h 162553"/>
                <a:gd name="connsiteX1" fmla="*/ 81277 w 731510"/>
                <a:gd name="connsiteY1" fmla="*/ 0 h 162553"/>
                <a:gd name="connsiteX2" fmla="*/ 0 w 731510"/>
                <a:gd name="connsiteY2" fmla="*/ 81277 h 162553"/>
                <a:gd name="connsiteX3" fmla="*/ 81277 w 731510"/>
                <a:gd name="connsiteY3" fmla="*/ 162553 h 162553"/>
                <a:gd name="connsiteX4" fmla="*/ 650234 w 731510"/>
                <a:gd name="connsiteY4" fmla="*/ 162553 h 162553"/>
                <a:gd name="connsiteX5" fmla="*/ 731511 w 731510"/>
                <a:gd name="connsiteY5" fmla="*/ 81277 h 162553"/>
                <a:gd name="connsiteX6" fmla="*/ 650243 w 731510"/>
                <a:gd name="connsiteY6" fmla="*/ 0 h 16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10" h="162553">
                  <a:moveTo>
                    <a:pt x="650243" y="0"/>
                  </a:moveTo>
                  <a:lnTo>
                    <a:pt x="81277" y="0"/>
                  </a:lnTo>
                  <a:cubicBezTo>
                    <a:pt x="36414" y="0"/>
                    <a:pt x="0" y="36328"/>
                    <a:pt x="0" y="81277"/>
                  </a:cubicBezTo>
                  <a:cubicBezTo>
                    <a:pt x="0" y="126225"/>
                    <a:pt x="36414" y="162553"/>
                    <a:pt x="81277" y="162553"/>
                  </a:cubicBezTo>
                  <a:lnTo>
                    <a:pt x="650234" y="162553"/>
                  </a:lnTo>
                  <a:cubicBezTo>
                    <a:pt x="695096" y="162553"/>
                    <a:pt x="731511" y="126225"/>
                    <a:pt x="731511" y="81277"/>
                  </a:cubicBezTo>
                  <a:cubicBezTo>
                    <a:pt x="731511" y="36328"/>
                    <a:pt x="695106" y="0"/>
                    <a:pt x="650243"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8" name="Freeform: Shape 67">
              <a:extLst>
                <a:ext uri="{FF2B5EF4-FFF2-40B4-BE49-F238E27FC236}">
                  <a16:creationId xmlns:a16="http://schemas.microsoft.com/office/drawing/2014/main" id="{542D5D2D-B1F4-4A5D-844B-AC2807180D45}"/>
                </a:ext>
              </a:extLst>
            </p:cNvPr>
            <p:cNvSpPr/>
            <p:nvPr/>
          </p:nvSpPr>
          <p:spPr>
            <a:xfrm>
              <a:off x="4226556" y="990600"/>
              <a:ext cx="650233" cy="650233"/>
            </a:xfrm>
            <a:custGeom>
              <a:avLst/>
              <a:gdLst>
                <a:gd name="connsiteX0" fmla="*/ 325126 w 650233"/>
                <a:gd name="connsiteY0" fmla="*/ 0 h 650233"/>
                <a:gd name="connsiteX1" fmla="*/ 0 w 650233"/>
                <a:gd name="connsiteY1" fmla="*/ 325117 h 650233"/>
                <a:gd name="connsiteX2" fmla="*/ 325117 w 650233"/>
                <a:gd name="connsiteY2" fmla="*/ 650234 h 650233"/>
                <a:gd name="connsiteX3" fmla="*/ 650234 w 650233"/>
                <a:gd name="connsiteY3" fmla="*/ 325117 h 650233"/>
                <a:gd name="connsiteX4" fmla="*/ 325126 w 650233"/>
                <a:gd name="connsiteY4" fmla="*/ 0 h 650233"/>
                <a:gd name="connsiteX5" fmla="*/ 325126 w 650233"/>
                <a:gd name="connsiteY5" fmla="*/ 487680 h 650233"/>
                <a:gd name="connsiteX6" fmla="*/ 162563 w 650233"/>
                <a:gd name="connsiteY6" fmla="*/ 325117 h 650233"/>
                <a:gd name="connsiteX7" fmla="*/ 325126 w 650233"/>
                <a:gd name="connsiteY7" fmla="*/ 162554 h 650233"/>
                <a:gd name="connsiteX8" fmla="*/ 487690 w 650233"/>
                <a:gd name="connsiteY8" fmla="*/ 325117 h 650233"/>
                <a:gd name="connsiteX9" fmla="*/ 325126 w 650233"/>
                <a:gd name="connsiteY9" fmla="*/ 487680 h 650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0233" h="650233">
                  <a:moveTo>
                    <a:pt x="325126" y="0"/>
                  </a:moveTo>
                  <a:cubicBezTo>
                    <a:pt x="145818" y="0"/>
                    <a:pt x="0" y="145818"/>
                    <a:pt x="0" y="325117"/>
                  </a:cubicBezTo>
                  <a:cubicBezTo>
                    <a:pt x="0" y="504425"/>
                    <a:pt x="145818" y="650234"/>
                    <a:pt x="325117" y="650234"/>
                  </a:cubicBezTo>
                  <a:cubicBezTo>
                    <a:pt x="504425" y="650234"/>
                    <a:pt x="650234" y="504415"/>
                    <a:pt x="650234" y="325117"/>
                  </a:cubicBezTo>
                  <a:cubicBezTo>
                    <a:pt x="650243" y="145818"/>
                    <a:pt x="504425" y="0"/>
                    <a:pt x="325126" y="0"/>
                  </a:cubicBezTo>
                  <a:close/>
                  <a:moveTo>
                    <a:pt x="325126" y="487680"/>
                  </a:moveTo>
                  <a:cubicBezTo>
                    <a:pt x="235477" y="487680"/>
                    <a:pt x="162563" y="414776"/>
                    <a:pt x="162563" y="325117"/>
                  </a:cubicBezTo>
                  <a:cubicBezTo>
                    <a:pt x="162563" y="235468"/>
                    <a:pt x="235468" y="162554"/>
                    <a:pt x="325126" y="162554"/>
                  </a:cubicBezTo>
                  <a:cubicBezTo>
                    <a:pt x="414776" y="162554"/>
                    <a:pt x="487690" y="235458"/>
                    <a:pt x="487690" y="325117"/>
                  </a:cubicBezTo>
                  <a:cubicBezTo>
                    <a:pt x="487680" y="414776"/>
                    <a:pt x="414776" y="487680"/>
                    <a:pt x="325126" y="48768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69" name="Freeform: Shape 68">
              <a:extLst>
                <a:ext uri="{FF2B5EF4-FFF2-40B4-BE49-F238E27FC236}">
                  <a16:creationId xmlns:a16="http://schemas.microsoft.com/office/drawing/2014/main" id="{A3E60D7F-F401-4AFA-B6A6-66870572534A}"/>
                </a:ext>
              </a:extLst>
            </p:cNvPr>
            <p:cNvSpPr/>
            <p:nvPr/>
          </p:nvSpPr>
          <p:spPr>
            <a:xfrm>
              <a:off x="4470406" y="1478280"/>
              <a:ext cx="162553" cy="731510"/>
            </a:xfrm>
            <a:custGeom>
              <a:avLst/>
              <a:gdLst>
                <a:gd name="connsiteX0" fmla="*/ 81277 w 162553"/>
                <a:gd name="connsiteY0" fmla="*/ 0 h 731510"/>
                <a:gd name="connsiteX1" fmla="*/ 0 w 162553"/>
                <a:gd name="connsiteY1" fmla="*/ 81277 h 731510"/>
                <a:gd name="connsiteX2" fmla="*/ 0 w 162553"/>
                <a:gd name="connsiteY2" fmla="*/ 650234 h 731510"/>
                <a:gd name="connsiteX3" fmla="*/ 81277 w 162553"/>
                <a:gd name="connsiteY3" fmla="*/ 731511 h 731510"/>
                <a:gd name="connsiteX4" fmla="*/ 162554 w 162553"/>
                <a:gd name="connsiteY4" fmla="*/ 650234 h 731510"/>
                <a:gd name="connsiteX5" fmla="*/ 162554 w 162553"/>
                <a:gd name="connsiteY5" fmla="*/ 81277 h 731510"/>
                <a:gd name="connsiteX6" fmla="*/ 81277 w 162553"/>
                <a:gd name="connsiteY6" fmla="*/ 0 h 73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553" h="731510">
                  <a:moveTo>
                    <a:pt x="81277" y="0"/>
                  </a:moveTo>
                  <a:cubicBezTo>
                    <a:pt x="36414" y="0"/>
                    <a:pt x="0" y="36328"/>
                    <a:pt x="0" y="81277"/>
                  </a:cubicBezTo>
                  <a:lnTo>
                    <a:pt x="0" y="650234"/>
                  </a:lnTo>
                  <a:cubicBezTo>
                    <a:pt x="0" y="695182"/>
                    <a:pt x="36414" y="731511"/>
                    <a:pt x="81277" y="731511"/>
                  </a:cubicBezTo>
                  <a:cubicBezTo>
                    <a:pt x="126140" y="731511"/>
                    <a:pt x="162554" y="695182"/>
                    <a:pt x="162554" y="650234"/>
                  </a:cubicBezTo>
                  <a:lnTo>
                    <a:pt x="162554" y="81277"/>
                  </a:lnTo>
                  <a:cubicBezTo>
                    <a:pt x="162554" y="36328"/>
                    <a:pt x="126140" y="0"/>
                    <a:pt x="81277"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grpSp>
      <p:sp>
        <p:nvSpPr>
          <p:cNvPr id="61" name="Rectangle 60">
            <a:extLst>
              <a:ext uri="{FF2B5EF4-FFF2-40B4-BE49-F238E27FC236}">
                <a16:creationId xmlns:a16="http://schemas.microsoft.com/office/drawing/2014/main" id="{8E57E917-853F-4573-8B89-5842B6C96A06}"/>
              </a:ext>
            </a:extLst>
          </p:cNvPr>
          <p:cNvSpPr/>
          <p:nvPr/>
        </p:nvSpPr>
        <p:spPr>
          <a:xfrm>
            <a:off x="3048" y="0"/>
            <a:ext cx="12188952"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3" name="Footer Placeholder 1">
            <a:extLst>
              <a:ext uri="{FF2B5EF4-FFF2-40B4-BE49-F238E27FC236}">
                <a16:creationId xmlns:a16="http://schemas.microsoft.com/office/drawing/2014/main" id="{6D19365F-D0B2-BF4E-A7BB-9EE0068A316D}"/>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lumMod val="65000"/>
                  </a:schemeClr>
                </a:solidFill>
                <a:ea typeface="Helvetica Neue" panose="02000503000000020004" pitchFamily="2" charset="0"/>
                <a:cs typeface="Helvetica Neue" panose="02000503000000020004" pitchFamily="2" charset="0"/>
              </a:rPr>
              <a:t>Verb Technology Company, Inc</a:t>
            </a:r>
            <a:r>
              <a:rPr lang="en-US" sz="800" dirty="0">
                <a:solidFill>
                  <a:schemeClr val="bg1">
                    <a:lumMod val="65000"/>
                  </a:schemeClr>
                </a:solidFill>
                <a:ea typeface="Helvetica Neue Light" panose="02000403000000020004" pitchFamily="2" charset="0"/>
                <a:cs typeface="Open Sans" panose="020B0606030504020204" pitchFamily="34" charset="0"/>
              </a:rPr>
              <a:t>. (NASDAQ: VERB) © 2020</a:t>
            </a:r>
          </a:p>
        </p:txBody>
      </p:sp>
      <p:pic>
        <p:nvPicPr>
          <p:cNvPr id="4" name="Picture 3" descr="A picture containing player, person, court, sign&#10;&#10;Description automatically generated">
            <a:extLst>
              <a:ext uri="{FF2B5EF4-FFF2-40B4-BE49-F238E27FC236}">
                <a16:creationId xmlns:a16="http://schemas.microsoft.com/office/drawing/2014/main" id="{96D74C94-4B13-8B45-B976-E68ADE43D61F}"/>
              </a:ext>
            </a:extLst>
          </p:cNvPr>
          <p:cNvPicPr>
            <a:picLocks noChangeAspect="1"/>
          </p:cNvPicPr>
          <p:nvPr/>
        </p:nvPicPr>
        <p:blipFill rotWithShape="1">
          <a:blip r:embed="rId7">
            <a:extLst>
              <a:ext uri="{28A0092B-C50C-407E-A947-70E740481C1C}">
                <a14:useLocalDpi xmlns:a14="http://schemas.microsoft.com/office/drawing/2010/main" val="0"/>
              </a:ext>
            </a:extLst>
          </a:blip>
          <a:srcRect l="535"/>
          <a:stretch/>
        </p:blipFill>
        <p:spPr>
          <a:xfrm>
            <a:off x="945654" y="243653"/>
            <a:ext cx="10384627" cy="5860078"/>
          </a:xfrm>
          <a:prstGeom prst="rect">
            <a:avLst/>
          </a:prstGeom>
        </p:spPr>
      </p:pic>
      <p:pic>
        <p:nvPicPr>
          <p:cNvPr id="8" name="Verb Learn (1).mp4" descr="Verb Learn (1).mp4">
            <a:hlinkClick r:id="" action="ppaction://media"/>
            <a:extLst>
              <a:ext uri="{FF2B5EF4-FFF2-40B4-BE49-F238E27FC236}">
                <a16:creationId xmlns:a16="http://schemas.microsoft.com/office/drawing/2014/main" id="{1F678151-B730-0143-9EB5-DD4FBEC720E5}"/>
              </a:ext>
            </a:extLst>
          </p:cNvPr>
          <p:cNvPicPr>
            <a:picLocks noChangeAspect="1"/>
          </p:cNvPicPr>
          <p:nvPr>
            <a:videoFile r:link="rId1"/>
            <p:extLst>
              <p:ext uri="{DAA4B4D4-6D71-4841-9C94-3DE7FCFB9230}">
                <p14:media xmlns:p14="http://schemas.microsoft.com/office/powerpoint/2010/main" r:embed="rId2">
                  <p14:trim st="427.0431"/>
                </p14:media>
              </p:ext>
            </p:extLst>
          </p:nvPr>
        </p:nvPicPr>
        <p:blipFill>
          <a:blip r:embed="rId8"/>
          <a:stretch>
            <a:fillRect/>
          </a:stretch>
        </p:blipFill>
        <p:spPr>
          <a:xfrm>
            <a:off x="0" y="17544"/>
            <a:ext cx="12179575" cy="6851011"/>
          </a:xfrm>
          <a:prstGeom prst="rect">
            <a:avLst/>
          </a:prstGeom>
        </p:spPr>
      </p:pic>
    </p:spTree>
    <p:extLst>
      <p:ext uri="{BB962C8B-B14F-4D97-AF65-F5344CB8AC3E}">
        <p14:creationId xmlns:p14="http://schemas.microsoft.com/office/powerpoint/2010/main" val="203357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65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p:txBody>
          <a:bodyPr>
            <a:normAutofit fontScale="90000"/>
          </a:bodyPr>
          <a:lstStyle/>
          <a:p>
            <a:r>
              <a:rPr lang="en-US" dirty="0"/>
              <a:t>Partnerships &amp; Integrations</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17</a:t>
            </a:fld>
            <a:endParaRPr lang="en-US" dirty="0"/>
          </a:p>
        </p:txBody>
      </p:sp>
      <p:sp>
        <p:nvSpPr>
          <p:cNvPr id="6" name="Content Placeholder 5">
            <a:extLst>
              <a:ext uri="{FF2B5EF4-FFF2-40B4-BE49-F238E27FC236}">
                <a16:creationId xmlns:a16="http://schemas.microsoft.com/office/drawing/2014/main" id="{D32335C0-7305-4EE1-98C0-3F80AC29379C}"/>
              </a:ext>
            </a:extLst>
          </p:cNvPr>
          <p:cNvSpPr>
            <a:spLocks noGrp="1"/>
          </p:cNvSpPr>
          <p:nvPr>
            <p:ph idx="1"/>
          </p:nvPr>
        </p:nvSpPr>
        <p:spPr>
          <a:xfrm>
            <a:off x="228600" y="1354854"/>
            <a:ext cx="11237167" cy="802271"/>
          </a:xfrm>
        </p:spPr>
        <p:txBody>
          <a:bodyPr>
            <a:spAutoFit/>
          </a:bodyPr>
          <a:lstStyle/>
          <a:p>
            <a:pPr marL="0" indent="0">
              <a:buNone/>
            </a:pPr>
            <a:r>
              <a:rPr lang="en-US" sz="2200" dirty="0"/>
              <a:t>We’re integrated our interactive video technology into other popular Enterprise CRMs</a:t>
            </a:r>
          </a:p>
          <a:p>
            <a:pPr marL="0" indent="0">
              <a:buNone/>
            </a:pPr>
            <a:r>
              <a:rPr lang="en-US" sz="2000" dirty="0"/>
              <a:t>     </a:t>
            </a:r>
          </a:p>
        </p:txBody>
      </p:sp>
      <p:grpSp>
        <p:nvGrpSpPr>
          <p:cNvPr id="7" name="Group 6">
            <a:extLst>
              <a:ext uri="{FF2B5EF4-FFF2-40B4-BE49-F238E27FC236}">
                <a16:creationId xmlns:a16="http://schemas.microsoft.com/office/drawing/2014/main" id="{BE319ABA-5E55-48E3-9B6F-65A9C90C62C8}"/>
              </a:ext>
            </a:extLst>
          </p:cNvPr>
          <p:cNvGrpSpPr/>
          <p:nvPr/>
        </p:nvGrpSpPr>
        <p:grpSpPr>
          <a:xfrm>
            <a:off x="1779170" y="2706378"/>
            <a:ext cx="8336416" cy="1706745"/>
            <a:chOff x="-969307" y="2169799"/>
            <a:chExt cx="9456898" cy="1936146"/>
          </a:xfrm>
        </p:grpSpPr>
        <p:pic>
          <p:nvPicPr>
            <p:cNvPr id="31" name="salesforce logo.png" descr="salesforce logo.png">
              <a:extLst>
                <a:ext uri="{FF2B5EF4-FFF2-40B4-BE49-F238E27FC236}">
                  <a16:creationId xmlns:a16="http://schemas.microsoft.com/office/drawing/2014/main" id="{63838B9B-9531-4200-9143-D142631B3A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9307" y="2365907"/>
              <a:ext cx="2480475" cy="1740038"/>
            </a:xfrm>
            <a:prstGeom prst="rect">
              <a:avLst/>
            </a:prstGeom>
            <a:ln w="12700">
              <a:miter lim="400000"/>
            </a:ln>
          </p:spPr>
        </p:pic>
        <p:pic>
          <p:nvPicPr>
            <p:cNvPr id="33" name="mslogo.jpg" descr="mslogo.jpg">
              <a:extLst>
                <a:ext uri="{FF2B5EF4-FFF2-40B4-BE49-F238E27FC236}">
                  <a16:creationId xmlns:a16="http://schemas.microsoft.com/office/drawing/2014/main" id="{A59A65C6-B20C-4458-883A-C96C4CD34B6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34772" y="2169799"/>
              <a:ext cx="5552819" cy="1923048"/>
            </a:xfrm>
            <a:prstGeom prst="rect">
              <a:avLst/>
            </a:prstGeom>
            <a:ln w="12700">
              <a:miter lim="400000"/>
            </a:ln>
          </p:spPr>
        </p:pic>
      </p:grpSp>
      <p:sp>
        <p:nvSpPr>
          <p:cNvPr id="52" name="Oval 51">
            <a:extLst>
              <a:ext uri="{FF2B5EF4-FFF2-40B4-BE49-F238E27FC236}">
                <a16:creationId xmlns:a16="http://schemas.microsoft.com/office/drawing/2014/main" id="{C740B8C2-091B-4BCB-80E7-6531599F2BFF}"/>
              </a:ext>
            </a:extLst>
          </p:cNvPr>
          <p:cNvSpPr/>
          <p:nvPr/>
        </p:nvSpPr>
        <p:spPr>
          <a:xfrm>
            <a:off x="10800703" y="4909980"/>
            <a:ext cx="471755" cy="471755"/>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4" name="Oval 53">
            <a:extLst>
              <a:ext uri="{FF2B5EF4-FFF2-40B4-BE49-F238E27FC236}">
                <a16:creationId xmlns:a16="http://schemas.microsoft.com/office/drawing/2014/main" id="{55B1D5D8-C1E0-431D-B609-3918A8222F12}"/>
              </a:ext>
            </a:extLst>
          </p:cNvPr>
          <p:cNvSpPr/>
          <p:nvPr/>
        </p:nvSpPr>
        <p:spPr>
          <a:xfrm>
            <a:off x="11372245" y="5682796"/>
            <a:ext cx="206940" cy="206940"/>
          </a:xfrm>
          <a:prstGeom prst="ellipse">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5" name="Partial Circle 54">
            <a:extLst>
              <a:ext uri="{FF2B5EF4-FFF2-40B4-BE49-F238E27FC236}">
                <a16:creationId xmlns:a16="http://schemas.microsoft.com/office/drawing/2014/main" id="{C32C89BA-F756-427B-BC3A-038C50F7BB08}"/>
              </a:ext>
            </a:extLst>
          </p:cNvPr>
          <p:cNvSpPr/>
          <p:nvPr/>
        </p:nvSpPr>
        <p:spPr>
          <a:xfrm>
            <a:off x="11116923" y="-1077457"/>
            <a:ext cx="2150154" cy="2150154"/>
          </a:xfrm>
          <a:prstGeom prst="pie">
            <a:avLst>
              <a:gd name="adj1" fmla="val 5403247"/>
              <a:gd name="adj2" fmla="val 10801788"/>
            </a:avLst>
          </a:pr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a:endParaRPr>
          </a:p>
        </p:txBody>
      </p:sp>
      <p:sp>
        <p:nvSpPr>
          <p:cNvPr id="24" name="Footer Placeholder 1">
            <a:extLst>
              <a:ext uri="{FF2B5EF4-FFF2-40B4-BE49-F238E27FC236}">
                <a16:creationId xmlns:a16="http://schemas.microsoft.com/office/drawing/2014/main" id="{86362DEE-C06D-7846-A0CD-78B67B95D9F1}"/>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39" name="Oval 38">
            <a:extLst>
              <a:ext uri="{FF2B5EF4-FFF2-40B4-BE49-F238E27FC236}">
                <a16:creationId xmlns:a16="http://schemas.microsoft.com/office/drawing/2014/main" id="{48A7125E-9EF8-774E-9B2F-9B64D762436F}"/>
              </a:ext>
            </a:extLst>
          </p:cNvPr>
          <p:cNvSpPr/>
          <p:nvPr/>
        </p:nvSpPr>
        <p:spPr>
          <a:xfrm>
            <a:off x="11013116" y="5605831"/>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 name="TextBox 2">
            <a:extLst>
              <a:ext uri="{FF2B5EF4-FFF2-40B4-BE49-F238E27FC236}">
                <a16:creationId xmlns:a16="http://schemas.microsoft.com/office/drawing/2014/main" id="{C481941B-5AE1-4E49-A5C1-2E3994FABD26}"/>
              </a:ext>
            </a:extLst>
          </p:cNvPr>
          <p:cNvSpPr txBox="1"/>
          <p:nvPr/>
        </p:nvSpPr>
        <p:spPr>
          <a:xfrm>
            <a:off x="541075" y="2087523"/>
            <a:ext cx="5666892" cy="369332"/>
          </a:xfrm>
          <a:prstGeom prst="rect">
            <a:avLst/>
          </a:prstGeom>
          <a:noFill/>
        </p:spPr>
        <p:txBody>
          <a:bodyPr wrap="square" rtlCol="0">
            <a:spAutoFit/>
          </a:bodyPr>
          <a:lstStyle/>
          <a:p>
            <a:r>
              <a:rPr lang="en-US" i="1" dirty="0"/>
              <a:t>Current Integration partners:</a:t>
            </a:r>
          </a:p>
        </p:txBody>
      </p:sp>
      <p:sp>
        <p:nvSpPr>
          <p:cNvPr id="4" name="TextBox 3">
            <a:extLst>
              <a:ext uri="{FF2B5EF4-FFF2-40B4-BE49-F238E27FC236}">
                <a16:creationId xmlns:a16="http://schemas.microsoft.com/office/drawing/2014/main" id="{CCD5E87E-0BDB-2B4A-B766-9862CCD8E40A}"/>
              </a:ext>
            </a:extLst>
          </p:cNvPr>
          <p:cNvSpPr txBox="1"/>
          <p:nvPr/>
        </p:nvSpPr>
        <p:spPr>
          <a:xfrm>
            <a:off x="1779170" y="4909980"/>
            <a:ext cx="2344233" cy="369332"/>
          </a:xfrm>
          <a:prstGeom prst="rect">
            <a:avLst/>
          </a:prstGeom>
          <a:noFill/>
        </p:spPr>
        <p:txBody>
          <a:bodyPr wrap="square" rtlCol="0">
            <a:spAutoFit/>
          </a:bodyPr>
          <a:lstStyle/>
          <a:p>
            <a:r>
              <a:rPr lang="en-US" dirty="0"/>
              <a:t>Launched Nov 2020</a:t>
            </a:r>
          </a:p>
        </p:txBody>
      </p:sp>
      <p:sp>
        <p:nvSpPr>
          <p:cNvPr id="9" name="TextBox 8">
            <a:extLst>
              <a:ext uri="{FF2B5EF4-FFF2-40B4-BE49-F238E27FC236}">
                <a16:creationId xmlns:a16="http://schemas.microsoft.com/office/drawing/2014/main" id="{6DC3CAB5-97EC-EE4B-ABA8-64469D198159}"/>
              </a:ext>
            </a:extLst>
          </p:cNvPr>
          <p:cNvSpPr txBox="1"/>
          <p:nvPr/>
        </p:nvSpPr>
        <p:spPr>
          <a:xfrm>
            <a:off x="6633556" y="4909980"/>
            <a:ext cx="2637444" cy="369332"/>
          </a:xfrm>
          <a:prstGeom prst="rect">
            <a:avLst/>
          </a:prstGeom>
          <a:noFill/>
        </p:spPr>
        <p:txBody>
          <a:bodyPr wrap="square" rtlCol="0">
            <a:spAutoFit/>
          </a:bodyPr>
          <a:lstStyle/>
          <a:p>
            <a:r>
              <a:rPr lang="en-US" dirty="0"/>
              <a:t>Launched June 2021</a:t>
            </a:r>
          </a:p>
        </p:txBody>
      </p:sp>
    </p:spTree>
    <p:extLst>
      <p:ext uri="{BB962C8B-B14F-4D97-AF65-F5344CB8AC3E}">
        <p14:creationId xmlns:p14="http://schemas.microsoft.com/office/powerpoint/2010/main" val="287144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a:xfrm>
            <a:off x="972053" y="231913"/>
            <a:ext cx="7529097" cy="662782"/>
          </a:xfrm>
        </p:spPr>
        <p:txBody>
          <a:bodyPr>
            <a:normAutofit fontScale="90000"/>
          </a:bodyPr>
          <a:lstStyle/>
          <a:p>
            <a:r>
              <a:rPr lang="en-US" dirty="0"/>
              <a:t>Select Enterprise Customers</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18</a:t>
            </a:fld>
            <a:endParaRPr lang="en-US" dirty="0"/>
          </a:p>
        </p:txBody>
      </p:sp>
      <p:pic>
        <p:nvPicPr>
          <p:cNvPr id="39" name="Content Placeholder 38">
            <a:extLst>
              <a:ext uri="{FF2B5EF4-FFF2-40B4-BE49-F238E27FC236}">
                <a16:creationId xmlns:a16="http://schemas.microsoft.com/office/drawing/2014/main" id="{2DC41C06-4071-4375-B14F-F1BBE7362A0F}"/>
              </a:ext>
            </a:extLst>
          </p:cNvPr>
          <p:cNvPicPr>
            <a:picLocks noGrp="1" noChangeAspect="1"/>
          </p:cNvPicPr>
          <p:nvPr>
            <p:ph idx="1"/>
          </p:nvPr>
        </p:nvPicPr>
        <p:blipFill>
          <a:blip r:embed="rId2">
            <a:alphaModFix amt="20000"/>
            <a:extLst>
              <a:ext uri="{28A0092B-C50C-407E-A947-70E740481C1C}">
                <a14:useLocalDpi xmlns:a14="http://schemas.microsoft.com/office/drawing/2010/main"/>
              </a:ext>
            </a:extLst>
          </a:blip>
          <a:stretch>
            <a:fillRect/>
          </a:stretch>
        </p:blipFill>
        <p:spPr>
          <a:xfrm>
            <a:off x="1374687" y="2165726"/>
            <a:ext cx="8533100" cy="4222843"/>
          </a:xfrm>
          <a:prstGeom prst="rect">
            <a:avLst/>
          </a:prstGeom>
        </p:spPr>
      </p:pic>
      <p:sp>
        <p:nvSpPr>
          <p:cNvPr id="41" name="Rectangle 40">
            <a:extLst>
              <a:ext uri="{FF2B5EF4-FFF2-40B4-BE49-F238E27FC236}">
                <a16:creationId xmlns:a16="http://schemas.microsoft.com/office/drawing/2014/main" id="{C4865B0D-9B7E-4B75-BA10-834204D4C017}"/>
              </a:ext>
            </a:extLst>
          </p:cNvPr>
          <p:cNvSpPr/>
          <p:nvPr/>
        </p:nvSpPr>
        <p:spPr>
          <a:xfrm>
            <a:off x="2358439" y="1177925"/>
            <a:ext cx="7556877" cy="461665"/>
          </a:xfrm>
          <a:prstGeom prst="rect">
            <a:avLst/>
          </a:prstGeom>
        </p:spPr>
        <p:txBody>
          <a:bodyPr wrap="none">
            <a:spAutoFit/>
          </a:bodyPr>
          <a:lstStyle/>
          <a:p>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Global User Base </a:t>
            </a:r>
            <a:r>
              <a:rPr lang="en-US"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60 Countries </a:t>
            </a:r>
            <a:r>
              <a:rPr lang="en-US" sz="24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48 Languages </a:t>
            </a:r>
            <a:endParaRPr lang="en-US" sz="2400" b="1" dirty="0">
              <a:latin typeface="Helvetica Neue" panose="02000503000000020004"/>
            </a:endParaRPr>
          </a:p>
        </p:txBody>
      </p:sp>
      <p:pic>
        <p:nvPicPr>
          <p:cNvPr id="29" name="Picture 28">
            <a:extLst>
              <a:ext uri="{FF2B5EF4-FFF2-40B4-BE49-F238E27FC236}">
                <a16:creationId xmlns:a16="http://schemas.microsoft.com/office/drawing/2014/main" id="{50E7FDE4-F036-4E5E-BBFF-46DDECDA2E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26710" y="2486866"/>
            <a:ext cx="1254784" cy="2327956"/>
          </a:xfrm>
          <a:prstGeom prst="rect">
            <a:avLst/>
          </a:prstGeom>
        </p:spPr>
      </p:pic>
      <p:pic>
        <p:nvPicPr>
          <p:cNvPr id="30" name="Picture 29">
            <a:extLst>
              <a:ext uri="{FF2B5EF4-FFF2-40B4-BE49-F238E27FC236}">
                <a16:creationId xmlns:a16="http://schemas.microsoft.com/office/drawing/2014/main" id="{6210D805-BD61-4176-A16D-37A5A5905FF7}"/>
              </a:ext>
            </a:extLst>
          </p:cNvPr>
          <p:cNvPicPr>
            <a:picLocks noChangeAspect="1"/>
          </p:cNvPicPr>
          <p:nvPr/>
        </p:nvPicPr>
        <p:blipFill>
          <a:blip r:embed="rId4"/>
          <a:stretch>
            <a:fillRect/>
          </a:stretch>
        </p:blipFill>
        <p:spPr>
          <a:xfrm>
            <a:off x="0" y="4716667"/>
            <a:ext cx="803954" cy="1581974"/>
          </a:xfrm>
          <a:prstGeom prst="rect">
            <a:avLst/>
          </a:prstGeom>
        </p:spPr>
      </p:pic>
      <p:sp>
        <p:nvSpPr>
          <p:cNvPr id="33" name="Footer Placeholder 1">
            <a:extLst>
              <a:ext uri="{FF2B5EF4-FFF2-40B4-BE49-F238E27FC236}">
                <a16:creationId xmlns:a16="http://schemas.microsoft.com/office/drawing/2014/main" id="{305ABE84-E3FF-1143-B174-FBBFCBBD7D7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4098" name="Picture 2">
            <a:extLst>
              <a:ext uri="{FF2B5EF4-FFF2-40B4-BE49-F238E27FC236}">
                <a16:creationId xmlns:a16="http://schemas.microsoft.com/office/drawing/2014/main" id="{F9D35044-6E87-184A-9FFA-5BB87C6A67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511" y="1812011"/>
            <a:ext cx="10921591" cy="386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66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616DDC46-ED3E-4A22-9132-D5334089D9DE}"/>
              </a:ext>
            </a:extLst>
          </p:cNvPr>
          <p:cNvSpPr/>
          <p:nvPr/>
        </p:nvSpPr>
        <p:spPr>
          <a:xfrm>
            <a:off x="0" y="-58185"/>
            <a:ext cx="12204099" cy="6433460"/>
          </a:xfrm>
          <a:prstGeom prst="rect">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19</a:t>
            </a:fld>
            <a:endParaRPr lang="en-US" dirty="0"/>
          </a:p>
        </p:txBody>
      </p:sp>
      <p:sp>
        <p:nvSpPr>
          <p:cNvPr id="57" name="Content Placeholder 28">
            <a:extLst>
              <a:ext uri="{FF2B5EF4-FFF2-40B4-BE49-F238E27FC236}">
                <a16:creationId xmlns:a16="http://schemas.microsoft.com/office/drawing/2014/main" id="{B2FE3CAA-7C3B-44C4-9098-AE33993DC766}"/>
              </a:ext>
            </a:extLst>
          </p:cNvPr>
          <p:cNvSpPr txBox="1">
            <a:spLocks/>
          </p:cNvSpPr>
          <p:nvPr/>
        </p:nvSpPr>
        <p:spPr>
          <a:xfrm>
            <a:off x="7244365" y="802336"/>
            <a:ext cx="1879462"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Multi-National Direct Sales Enterprises</a:t>
            </a:r>
          </a:p>
        </p:txBody>
      </p:sp>
      <p:cxnSp>
        <p:nvCxnSpPr>
          <p:cNvPr id="6" name="Straight Connector 5">
            <a:extLst>
              <a:ext uri="{FF2B5EF4-FFF2-40B4-BE49-F238E27FC236}">
                <a16:creationId xmlns:a16="http://schemas.microsoft.com/office/drawing/2014/main" id="{CA9F1066-223C-4E18-A517-DFF6205B6DB0}"/>
              </a:ext>
            </a:extLst>
          </p:cNvPr>
          <p:cNvCxnSpPr/>
          <p:nvPr/>
        </p:nvCxnSpPr>
        <p:spPr>
          <a:xfrm>
            <a:off x="0" y="6356350"/>
            <a:ext cx="12192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A17A4A3-6727-4096-9287-59191825609A}"/>
              </a:ext>
            </a:extLst>
          </p:cNvPr>
          <p:cNvGrpSpPr/>
          <p:nvPr/>
        </p:nvGrpSpPr>
        <p:grpSpPr>
          <a:xfrm>
            <a:off x="5861526" y="1686172"/>
            <a:ext cx="4485376" cy="3950663"/>
            <a:chOff x="4847877" y="2302728"/>
            <a:chExt cx="2445224" cy="2153723"/>
          </a:xfrm>
        </p:grpSpPr>
        <p:cxnSp>
          <p:nvCxnSpPr>
            <p:cNvPr id="47" name="Circlify Shape  1">
              <a:extLst>
                <a:ext uri="{FF2B5EF4-FFF2-40B4-BE49-F238E27FC236}">
                  <a16:creationId xmlns:a16="http://schemas.microsoft.com/office/drawing/2014/main" id="{FF9AF307-8B46-4407-BB59-D62A31DE0644}"/>
                </a:ext>
              </a:extLst>
            </p:cNvPr>
            <p:cNvCxnSpPr>
              <a:cxnSpLocks/>
            </p:cNvCxnSpPr>
            <p:nvPr>
              <p:custDataLst>
                <p:tags r:id="rId2"/>
              </p:custDataLst>
            </p:nvPr>
          </p:nvCxnSpPr>
          <p:spPr>
            <a:xfrm>
              <a:off x="6096000" y="2303728"/>
              <a:ext cx="0" cy="439666"/>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8" name="Circlify Shape  2">
              <a:extLst>
                <a:ext uri="{FF2B5EF4-FFF2-40B4-BE49-F238E27FC236}">
                  <a16:creationId xmlns:a16="http://schemas.microsoft.com/office/drawing/2014/main" id="{554945DC-46F5-48E9-912F-FD16ED612541}"/>
                </a:ext>
              </a:extLst>
            </p:cNvPr>
            <p:cNvCxnSpPr>
              <a:cxnSpLocks/>
            </p:cNvCxnSpPr>
            <p:nvPr>
              <p:custDataLst>
                <p:tags r:id="rId3"/>
              </p:custDataLst>
            </p:nvPr>
          </p:nvCxnSpPr>
          <p:spPr>
            <a:xfrm flipH="1">
              <a:off x="6498989" y="2302728"/>
              <a:ext cx="493942" cy="571604"/>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9" name="Circlify Shape  3">
              <a:extLst>
                <a:ext uri="{FF2B5EF4-FFF2-40B4-BE49-F238E27FC236}">
                  <a16:creationId xmlns:a16="http://schemas.microsoft.com/office/drawing/2014/main" id="{05F1368D-7569-40FF-821E-D7FD79EB571D}"/>
                </a:ext>
              </a:extLst>
            </p:cNvPr>
            <p:cNvCxnSpPr>
              <a:cxnSpLocks/>
            </p:cNvCxnSpPr>
            <p:nvPr>
              <p:custDataLst>
                <p:tags r:id="rId4"/>
              </p:custDataLst>
            </p:nvPr>
          </p:nvCxnSpPr>
          <p:spPr>
            <a:xfrm flipH="1">
              <a:off x="6748050" y="3072634"/>
              <a:ext cx="444731" cy="144501"/>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6" name="Circlify Shape  4">
              <a:extLst>
                <a:ext uri="{FF2B5EF4-FFF2-40B4-BE49-F238E27FC236}">
                  <a16:creationId xmlns:a16="http://schemas.microsoft.com/office/drawing/2014/main" id="{F193FD35-04E8-4022-8F51-D9A26352F69F}"/>
                </a:ext>
              </a:extLst>
            </p:cNvPr>
            <p:cNvCxnSpPr>
              <a:cxnSpLocks/>
            </p:cNvCxnSpPr>
            <p:nvPr>
              <p:custDataLst>
                <p:tags r:id="rId5"/>
              </p:custDataLst>
            </p:nvPr>
          </p:nvCxnSpPr>
          <p:spPr>
            <a:xfrm flipH="1" flipV="1">
              <a:off x="6748050" y="3640865"/>
              <a:ext cx="545051" cy="177097"/>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8" name="Circlify Shape  5">
              <a:extLst>
                <a:ext uri="{FF2B5EF4-FFF2-40B4-BE49-F238E27FC236}">
                  <a16:creationId xmlns:a16="http://schemas.microsoft.com/office/drawing/2014/main" id="{B3138C9D-BFCA-49E4-94F8-3B3F1F573137}"/>
                </a:ext>
              </a:extLst>
            </p:cNvPr>
            <p:cNvCxnSpPr>
              <a:cxnSpLocks/>
            </p:cNvCxnSpPr>
            <p:nvPr>
              <p:custDataLst>
                <p:tags r:id="rId6"/>
              </p:custDataLst>
            </p:nvPr>
          </p:nvCxnSpPr>
          <p:spPr>
            <a:xfrm flipH="1" flipV="1">
              <a:off x="6498989" y="3983667"/>
              <a:ext cx="352036" cy="322212"/>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4" name="Circlify Shape  6">
              <a:extLst>
                <a:ext uri="{FF2B5EF4-FFF2-40B4-BE49-F238E27FC236}">
                  <a16:creationId xmlns:a16="http://schemas.microsoft.com/office/drawing/2014/main" id="{B475B207-866A-4198-8034-1F0DF6CDECFC}"/>
                </a:ext>
              </a:extLst>
            </p:cNvPr>
            <p:cNvCxnSpPr>
              <a:cxnSpLocks/>
            </p:cNvCxnSpPr>
            <p:nvPr>
              <p:custDataLst>
                <p:tags r:id="rId7"/>
              </p:custDataLst>
            </p:nvPr>
          </p:nvCxnSpPr>
          <p:spPr>
            <a:xfrm flipV="1">
              <a:off x="6096000" y="4114606"/>
              <a:ext cx="0" cy="341845"/>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5" name="Circlify Shape  7">
              <a:extLst>
                <a:ext uri="{FF2B5EF4-FFF2-40B4-BE49-F238E27FC236}">
                  <a16:creationId xmlns:a16="http://schemas.microsoft.com/office/drawing/2014/main" id="{1CC087A7-F79A-446E-B439-716FF66C0CCB}"/>
                </a:ext>
              </a:extLst>
            </p:cNvPr>
            <p:cNvCxnSpPr>
              <a:cxnSpLocks/>
            </p:cNvCxnSpPr>
            <p:nvPr>
              <p:custDataLst>
                <p:tags r:id="rId8"/>
              </p:custDataLst>
            </p:nvPr>
          </p:nvCxnSpPr>
          <p:spPr>
            <a:xfrm flipV="1">
              <a:off x="5445120" y="3947866"/>
              <a:ext cx="180082" cy="247861"/>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Circlify Shape  8">
              <a:extLst>
                <a:ext uri="{FF2B5EF4-FFF2-40B4-BE49-F238E27FC236}">
                  <a16:creationId xmlns:a16="http://schemas.microsoft.com/office/drawing/2014/main" id="{FDA35052-C39E-48A4-A17B-645A0037C796}"/>
                </a:ext>
              </a:extLst>
            </p:cNvPr>
            <p:cNvCxnSpPr>
              <a:cxnSpLocks/>
            </p:cNvCxnSpPr>
            <p:nvPr>
              <p:custDataLst>
                <p:tags r:id="rId9"/>
              </p:custDataLst>
            </p:nvPr>
          </p:nvCxnSpPr>
          <p:spPr>
            <a:xfrm flipV="1">
              <a:off x="4847877" y="3640865"/>
              <a:ext cx="596073" cy="193675"/>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8" name="Circlify Shape  9">
              <a:extLst>
                <a:ext uri="{FF2B5EF4-FFF2-40B4-BE49-F238E27FC236}">
                  <a16:creationId xmlns:a16="http://schemas.microsoft.com/office/drawing/2014/main" id="{873E5823-4AE0-415C-BC74-FCFE7B38D35C}"/>
                </a:ext>
              </a:extLst>
            </p:cNvPr>
            <p:cNvCxnSpPr>
              <a:cxnSpLocks/>
            </p:cNvCxnSpPr>
            <p:nvPr>
              <p:custDataLst>
                <p:tags r:id="rId10"/>
              </p:custDataLst>
            </p:nvPr>
          </p:nvCxnSpPr>
          <p:spPr>
            <a:xfrm>
              <a:off x="5181827" y="2922007"/>
              <a:ext cx="298953" cy="170794"/>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9" name="Circlify Shape  10">
              <a:extLst>
                <a:ext uri="{FF2B5EF4-FFF2-40B4-BE49-F238E27FC236}">
                  <a16:creationId xmlns:a16="http://schemas.microsoft.com/office/drawing/2014/main" id="{FB453771-4378-460E-996B-F530BEB5C295}"/>
                </a:ext>
              </a:extLst>
            </p:cNvPr>
            <p:cNvCxnSpPr>
              <a:cxnSpLocks/>
            </p:cNvCxnSpPr>
            <p:nvPr>
              <p:custDataLst>
                <p:tags r:id="rId11"/>
              </p:custDataLst>
            </p:nvPr>
          </p:nvCxnSpPr>
          <p:spPr>
            <a:xfrm>
              <a:off x="5448081" y="2434665"/>
              <a:ext cx="244928" cy="439666"/>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grpSp>
      <p:sp>
        <p:nvSpPr>
          <p:cNvPr id="7" name="Oval 6">
            <a:extLst>
              <a:ext uri="{FF2B5EF4-FFF2-40B4-BE49-F238E27FC236}">
                <a16:creationId xmlns:a16="http://schemas.microsoft.com/office/drawing/2014/main" id="{F47B3089-DD0F-4C0F-A496-46E1225EFFE5}"/>
              </a:ext>
            </a:extLst>
          </p:cNvPr>
          <p:cNvSpPr/>
          <p:nvPr/>
        </p:nvSpPr>
        <p:spPr>
          <a:xfrm>
            <a:off x="6927047" y="2528178"/>
            <a:ext cx="2447926" cy="2447924"/>
          </a:xfrm>
          <a:prstGeom prst="ellipse">
            <a:avLst/>
          </a:prstGeom>
          <a:solidFill>
            <a:srgbClr val="FFFFFF">
              <a:alpha val="3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4" name="Oval 83">
            <a:extLst>
              <a:ext uri="{FF2B5EF4-FFF2-40B4-BE49-F238E27FC236}">
                <a16:creationId xmlns:a16="http://schemas.microsoft.com/office/drawing/2014/main" id="{542672E5-CDEC-4B89-80CF-79A880EEA005}"/>
              </a:ext>
            </a:extLst>
          </p:cNvPr>
          <p:cNvSpPr/>
          <p:nvPr/>
        </p:nvSpPr>
        <p:spPr>
          <a:xfrm>
            <a:off x="7143028" y="2744158"/>
            <a:ext cx="2015964" cy="2015964"/>
          </a:xfrm>
          <a:prstGeom prst="ellipse">
            <a:avLst/>
          </a:prstGeom>
          <a:solidFill>
            <a:srgbClr val="FC7F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2" name="Oval 41">
            <a:extLst>
              <a:ext uri="{FF2B5EF4-FFF2-40B4-BE49-F238E27FC236}">
                <a16:creationId xmlns:a16="http://schemas.microsoft.com/office/drawing/2014/main" id="{34C48638-27C2-4935-8A24-A98A15632D03}"/>
              </a:ext>
            </a:extLst>
          </p:cNvPr>
          <p:cNvSpPr/>
          <p:nvPr/>
        </p:nvSpPr>
        <p:spPr>
          <a:xfrm>
            <a:off x="7055588" y="2656719"/>
            <a:ext cx="2190844" cy="2190842"/>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a:xfrm>
            <a:off x="6988031" y="2956990"/>
            <a:ext cx="2325958" cy="1590301"/>
          </a:xfrm>
        </p:spPr>
        <p:txBody>
          <a:bodyPr>
            <a:noAutofit/>
          </a:bodyPr>
          <a:lstStyle/>
          <a:p>
            <a:pPr algn="ctr"/>
            <a:r>
              <a:rPr lang="en-US" sz="2400" dirty="0">
                <a:solidFill>
                  <a:schemeClr val="bg1"/>
                </a:solidFill>
              </a:rPr>
              <a:t>Client </a:t>
            </a:r>
            <a:br>
              <a:rPr lang="en-US" sz="2400" dirty="0">
                <a:solidFill>
                  <a:schemeClr val="bg1"/>
                </a:solidFill>
              </a:rPr>
            </a:br>
            <a:r>
              <a:rPr lang="en-US" sz="2400" dirty="0">
                <a:solidFill>
                  <a:schemeClr val="bg1"/>
                </a:solidFill>
              </a:rPr>
              <a:t>Business Sectors</a:t>
            </a:r>
          </a:p>
        </p:txBody>
      </p:sp>
      <p:sp>
        <p:nvSpPr>
          <p:cNvPr id="81" name="Content Placeholder 28">
            <a:extLst>
              <a:ext uri="{FF2B5EF4-FFF2-40B4-BE49-F238E27FC236}">
                <a16:creationId xmlns:a16="http://schemas.microsoft.com/office/drawing/2014/main" id="{5201D20C-1FF9-4D11-8295-746C59B08041}"/>
              </a:ext>
            </a:extLst>
          </p:cNvPr>
          <p:cNvSpPr txBox="1">
            <a:spLocks/>
          </p:cNvSpPr>
          <p:nvPr/>
        </p:nvSpPr>
        <p:spPr>
          <a:xfrm>
            <a:off x="9629450" y="927978"/>
            <a:ext cx="1756298"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Large Professional Associations </a:t>
            </a:r>
          </a:p>
        </p:txBody>
      </p:sp>
      <p:sp>
        <p:nvSpPr>
          <p:cNvPr id="86" name="Content Placeholder 28">
            <a:extLst>
              <a:ext uri="{FF2B5EF4-FFF2-40B4-BE49-F238E27FC236}">
                <a16:creationId xmlns:a16="http://schemas.microsoft.com/office/drawing/2014/main" id="{C37E59CB-89BE-4FF5-B72D-AEF59EE2E2E5}"/>
              </a:ext>
            </a:extLst>
          </p:cNvPr>
          <p:cNvSpPr txBox="1">
            <a:spLocks/>
          </p:cNvSpPr>
          <p:nvPr/>
        </p:nvSpPr>
        <p:spPr>
          <a:xfrm>
            <a:off x="9985650" y="2561530"/>
            <a:ext cx="1755106" cy="97872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Educational Institutions Including School Districts </a:t>
            </a:r>
          </a:p>
        </p:txBody>
      </p:sp>
      <p:sp>
        <p:nvSpPr>
          <p:cNvPr id="88" name="Content Placeholder 28">
            <a:extLst>
              <a:ext uri="{FF2B5EF4-FFF2-40B4-BE49-F238E27FC236}">
                <a16:creationId xmlns:a16="http://schemas.microsoft.com/office/drawing/2014/main" id="{2C29CB61-3296-41DD-9C80-F58AEB7C7F0E}"/>
              </a:ext>
            </a:extLst>
          </p:cNvPr>
          <p:cNvSpPr txBox="1">
            <a:spLocks/>
          </p:cNvSpPr>
          <p:nvPr/>
        </p:nvSpPr>
        <p:spPr>
          <a:xfrm>
            <a:off x="10346902" y="4285865"/>
            <a:ext cx="1633153"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Auto Sales and Auto Leasing </a:t>
            </a:r>
          </a:p>
        </p:txBody>
      </p:sp>
      <p:sp>
        <p:nvSpPr>
          <p:cNvPr id="89" name="Content Placeholder 28">
            <a:extLst>
              <a:ext uri="{FF2B5EF4-FFF2-40B4-BE49-F238E27FC236}">
                <a16:creationId xmlns:a16="http://schemas.microsoft.com/office/drawing/2014/main" id="{E129CC14-B5C7-4E6E-922E-026C521A39F4}"/>
              </a:ext>
            </a:extLst>
          </p:cNvPr>
          <p:cNvSpPr txBox="1">
            <a:spLocks/>
          </p:cNvSpPr>
          <p:nvPr/>
        </p:nvSpPr>
        <p:spPr>
          <a:xfrm>
            <a:off x="4849957" y="3483874"/>
            <a:ext cx="1298566" cy="3139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Insurance</a:t>
            </a:r>
          </a:p>
        </p:txBody>
      </p:sp>
      <p:sp>
        <p:nvSpPr>
          <p:cNvPr id="90" name="Content Placeholder 28">
            <a:extLst>
              <a:ext uri="{FF2B5EF4-FFF2-40B4-BE49-F238E27FC236}">
                <a16:creationId xmlns:a16="http://schemas.microsoft.com/office/drawing/2014/main" id="{BBCBCECE-CBA6-4E76-8E58-8C921FB2C0AD}"/>
              </a:ext>
            </a:extLst>
          </p:cNvPr>
          <p:cNvSpPr txBox="1">
            <a:spLocks/>
          </p:cNvSpPr>
          <p:nvPr/>
        </p:nvSpPr>
        <p:spPr>
          <a:xfrm>
            <a:off x="7546395" y="5728503"/>
            <a:ext cx="1298566" cy="3139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Real Estate </a:t>
            </a:r>
          </a:p>
        </p:txBody>
      </p:sp>
      <p:sp>
        <p:nvSpPr>
          <p:cNvPr id="91" name="Content Placeholder 28">
            <a:extLst>
              <a:ext uri="{FF2B5EF4-FFF2-40B4-BE49-F238E27FC236}">
                <a16:creationId xmlns:a16="http://schemas.microsoft.com/office/drawing/2014/main" id="{B9680A49-7396-40A0-89DB-57264254F9F0}"/>
              </a:ext>
            </a:extLst>
          </p:cNvPr>
          <p:cNvSpPr txBox="1">
            <a:spLocks/>
          </p:cNvSpPr>
          <p:nvPr/>
        </p:nvSpPr>
        <p:spPr>
          <a:xfrm>
            <a:off x="5429911" y="2345794"/>
            <a:ext cx="1178503"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Home Security </a:t>
            </a:r>
          </a:p>
        </p:txBody>
      </p:sp>
      <p:sp>
        <p:nvSpPr>
          <p:cNvPr id="92" name="Content Placeholder 28">
            <a:extLst>
              <a:ext uri="{FF2B5EF4-FFF2-40B4-BE49-F238E27FC236}">
                <a16:creationId xmlns:a16="http://schemas.microsoft.com/office/drawing/2014/main" id="{9B6EECAB-1131-47D0-A566-2CDDE49352D2}"/>
              </a:ext>
            </a:extLst>
          </p:cNvPr>
          <p:cNvSpPr txBox="1">
            <a:spLocks/>
          </p:cNvSpPr>
          <p:nvPr/>
        </p:nvSpPr>
        <p:spPr>
          <a:xfrm>
            <a:off x="4399009" y="4562301"/>
            <a:ext cx="1949578" cy="3139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Not-For-Profits</a:t>
            </a:r>
          </a:p>
        </p:txBody>
      </p:sp>
      <p:sp>
        <p:nvSpPr>
          <p:cNvPr id="95" name="Content Placeholder 28">
            <a:extLst>
              <a:ext uri="{FF2B5EF4-FFF2-40B4-BE49-F238E27FC236}">
                <a16:creationId xmlns:a16="http://schemas.microsoft.com/office/drawing/2014/main" id="{C6A75595-F924-472A-A2D4-2801622E3262}"/>
              </a:ext>
            </a:extLst>
          </p:cNvPr>
          <p:cNvSpPr txBox="1">
            <a:spLocks/>
          </p:cNvSpPr>
          <p:nvPr/>
        </p:nvSpPr>
        <p:spPr>
          <a:xfrm>
            <a:off x="5836179" y="1336470"/>
            <a:ext cx="1518222" cy="53553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CBD</a:t>
            </a:r>
            <a:br>
              <a:rPr lang="en-US" sz="1600" b="1" dirty="0">
                <a:solidFill>
                  <a:schemeClr val="bg1"/>
                </a:solidFill>
                <a:latin typeface="Helvetica Neue" panose="02000503000000020004"/>
              </a:rPr>
            </a:br>
            <a:r>
              <a:rPr lang="en-US" sz="1600" b="1" dirty="0">
                <a:solidFill>
                  <a:schemeClr val="bg1"/>
                </a:solidFill>
                <a:latin typeface="Helvetica Neue" panose="02000503000000020004"/>
              </a:rPr>
              <a:t>Industry </a:t>
            </a:r>
          </a:p>
        </p:txBody>
      </p:sp>
      <p:sp>
        <p:nvSpPr>
          <p:cNvPr id="101" name="Content Placeholder 28">
            <a:extLst>
              <a:ext uri="{FF2B5EF4-FFF2-40B4-BE49-F238E27FC236}">
                <a16:creationId xmlns:a16="http://schemas.microsoft.com/office/drawing/2014/main" id="{3126CFD6-0D6F-4AD9-9ED7-82DC9200E51C}"/>
              </a:ext>
            </a:extLst>
          </p:cNvPr>
          <p:cNvSpPr txBox="1">
            <a:spLocks/>
          </p:cNvSpPr>
          <p:nvPr/>
        </p:nvSpPr>
        <p:spPr>
          <a:xfrm>
            <a:off x="5429911" y="5198470"/>
            <a:ext cx="2116484" cy="75713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a:solidFill>
                  <a:schemeClr val="bg1"/>
                </a:solidFill>
                <a:latin typeface="Helvetica Neue" panose="02000503000000020004"/>
              </a:rPr>
              <a:t>Health Care and Pharmaceutical Sales</a:t>
            </a:r>
          </a:p>
        </p:txBody>
      </p:sp>
      <p:sp>
        <p:nvSpPr>
          <p:cNvPr id="31" name="Content Placeholder 30">
            <a:extLst>
              <a:ext uri="{FF2B5EF4-FFF2-40B4-BE49-F238E27FC236}">
                <a16:creationId xmlns:a16="http://schemas.microsoft.com/office/drawing/2014/main" id="{3812D0F0-4F7D-45FE-8B90-5E9D6D998540}"/>
              </a:ext>
            </a:extLst>
          </p:cNvPr>
          <p:cNvSpPr>
            <a:spLocks noGrp="1"/>
          </p:cNvSpPr>
          <p:nvPr>
            <p:ph idx="1"/>
          </p:nvPr>
        </p:nvSpPr>
        <p:spPr>
          <a:xfrm>
            <a:off x="9374973" y="5376852"/>
            <a:ext cx="1728852" cy="830997"/>
          </a:xfr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chemeClr val="bg1"/>
                </a:solidFill>
                <a:effectLst/>
                <a:uLnTx/>
                <a:uFillTx/>
              </a:rPr>
              <a:t>Medical Device and Equipment Sales</a:t>
            </a:r>
            <a:endParaRPr lang="en-US" dirty="0">
              <a:solidFill>
                <a:schemeClr val="bg1"/>
              </a:solidFill>
            </a:endParaRPr>
          </a:p>
        </p:txBody>
      </p:sp>
      <p:sp>
        <p:nvSpPr>
          <p:cNvPr id="107" name="Title 1">
            <a:extLst>
              <a:ext uri="{FF2B5EF4-FFF2-40B4-BE49-F238E27FC236}">
                <a16:creationId xmlns:a16="http://schemas.microsoft.com/office/drawing/2014/main" id="{6B0A5297-2479-4295-BC07-B8528030E26F}"/>
              </a:ext>
            </a:extLst>
          </p:cNvPr>
          <p:cNvSpPr txBox="1">
            <a:spLocks/>
          </p:cNvSpPr>
          <p:nvPr/>
        </p:nvSpPr>
        <p:spPr>
          <a:xfrm>
            <a:off x="1628732" y="684722"/>
            <a:ext cx="2094452" cy="662782"/>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Helvetica Neue" panose="02000503000000020004"/>
              </a:rPr>
              <a:t>Markets</a:t>
            </a:r>
          </a:p>
        </p:txBody>
      </p:sp>
      <p:pic>
        <p:nvPicPr>
          <p:cNvPr id="108" name="Picture 107" descr="A picture containing drawing&#10;&#10;Description automatically generated">
            <a:extLst>
              <a:ext uri="{FF2B5EF4-FFF2-40B4-BE49-F238E27FC236}">
                <a16:creationId xmlns:a16="http://schemas.microsoft.com/office/drawing/2014/main" id="{C9C67702-B2DF-4E18-B5F9-59EB09064D9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13003" y="324278"/>
            <a:ext cx="1244444" cy="1244444"/>
          </a:xfrm>
          <a:prstGeom prst="rect">
            <a:avLst/>
          </a:prstGeom>
        </p:spPr>
      </p:pic>
      <p:sp>
        <p:nvSpPr>
          <p:cNvPr id="44" name="Footer Placeholder 1">
            <a:extLst>
              <a:ext uri="{FF2B5EF4-FFF2-40B4-BE49-F238E27FC236}">
                <a16:creationId xmlns:a16="http://schemas.microsoft.com/office/drawing/2014/main" id="{B5622E50-8D2C-2948-B4CC-20375FFBBF97}"/>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cxnSp>
        <p:nvCxnSpPr>
          <p:cNvPr id="45" name="Circlify Shape  8">
            <a:extLst>
              <a:ext uri="{FF2B5EF4-FFF2-40B4-BE49-F238E27FC236}">
                <a16:creationId xmlns:a16="http://schemas.microsoft.com/office/drawing/2014/main" id="{4A35645C-C03A-BC4C-98F4-45FA85629531}"/>
              </a:ext>
            </a:extLst>
          </p:cNvPr>
          <p:cNvCxnSpPr>
            <a:cxnSpLocks/>
          </p:cNvCxnSpPr>
          <p:nvPr>
            <p:custDataLst>
              <p:tags r:id="rId1"/>
            </p:custDataLst>
          </p:nvPr>
        </p:nvCxnSpPr>
        <p:spPr>
          <a:xfrm>
            <a:off x="6116412" y="3639404"/>
            <a:ext cx="776856" cy="77320"/>
          </a:xfrm>
          <a:prstGeom prst="line">
            <a:avLst/>
          </a:prstGeom>
          <a:ln w="19050">
            <a:solidFill>
              <a:schemeClr val="bg1"/>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7F34BFE-2C13-A340-9618-F19D9419BAB8}"/>
              </a:ext>
            </a:extLst>
          </p:cNvPr>
          <p:cNvSpPr txBox="1"/>
          <p:nvPr/>
        </p:nvSpPr>
        <p:spPr>
          <a:xfrm>
            <a:off x="3228964" y="238326"/>
            <a:ext cx="7647662" cy="247055"/>
          </a:xfrm>
          <a:prstGeom prst="rect">
            <a:avLst/>
          </a:prstGeom>
          <a:noFill/>
        </p:spPr>
        <p:txBody>
          <a:bodyPr wrap="square" rtlCol="0">
            <a:spAutoFit/>
          </a:bodyPr>
          <a:lstStyle/>
          <a:p>
            <a:pPr>
              <a:lnSpc>
                <a:spcPts val="1220"/>
              </a:lnSpc>
              <a:spcAft>
                <a:spcPts val="600"/>
              </a:spcAft>
              <a:buClr>
                <a:srgbClr val="9566FB"/>
              </a:buClr>
              <a:buSzPct val="100000"/>
              <a:defRPr/>
            </a:pPr>
            <a:r>
              <a:rPr lang="en-US" sz="1400" b="1" dirty="0">
                <a:solidFill>
                  <a:srgbClr val="000000"/>
                </a:solidFill>
                <a:latin typeface="Helvetica Neue" panose="02000503000000020004"/>
                <a:ea typeface="Helvetica Neue Medium" panose="02000503000000020004" pitchFamily="2" charset="0"/>
                <a:cs typeface="Helvetica Neue Medium" panose="02000503000000020004" pitchFamily="2" charset="0"/>
              </a:rPr>
              <a:t>Significant Upside Potential in the Post-COVID Remote Work Economy</a:t>
            </a:r>
          </a:p>
        </p:txBody>
      </p:sp>
      <p:sp>
        <p:nvSpPr>
          <p:cNvPr id="12" name="TextBox 11">
            <a:extLst>
              <a:ext uri="{FF2B5EF4-FFF2-40B4-BE49-F238E27FC236}">
                <a16:creationId xmlns:a16="http://schemas.microsoft.com/office/drawing/2014/main" id="{57324E96-2B20-7044-A486-E3BB1516A96A}"/>
              </a:ext>
            </a:extLst>
          </p:cNvPr>
          <p:cNvSpPr txBox="1"/>
          <p:nvPr/>
        </p:nvSpPr>
        <p:spPr>
          <a:xfrm>
            <a:off x="264716" y="2149701"/>
            <a:ext cx="5579081" cy="2400657"/>
          </a:xfrm>
          <a:prstGeom prst="rect">
            <a:avLst/>
          </a:prstGeom>
          <a:noFill/>
        </p:spPr>
        <p:txBody>
          <a:bodyPr wrap="square" rtlCol="0">
            <a:spAutoFit/>
          </a:bodyPr>
          <a:lstStyle/>
          <a:p>
            <a:pPr>
              <a:lnSpc>
                <a:spcPts val="2020"/>
              </a:lnSpc>
              <a:spcAft>
                <a:spcPts val="1200"/>
              </a:spcAft>
              <a:buClr>
                <a:srgbClr val="9566FB"/>
              </a:buClr>
              <a:buSzPct val="100000"/>
              <a:defRPr/>
            </a:pPr>
            <a:r>
              <a:rPr lang="en-US" sz="2000" b="1" dirty="0">
                <a:latin typeface="Helvetica Neue" panose="02000503000000020004"/>
                <a:ea typeface="Helvetica Neue Medium" panose="02000503000000020004" pitchFamily="2" charset="0"/>
                <a:cs typeface="Helvetica Neue Medium" panose="02000503000000020004" pitchFamily="2" charset="0"/>
              </a:rPr>
              <a:t>Large &amp; Growing Addressable Markets</a:t>
            </a:r>
            <a:r>
              <a:rPr lang="en-US" sz="2000" b="1" dirty="0">
                <a:latin typeface="Helvetica Neue" panose="02000503000000020004"/>
                <a:ea typeface="Helvetica Neue" panose="02000503000000020004" pitchFamily="2" charset="0"/>
                <a:cs typeface="Helvetica Neue" panose="02000503000000020004" pitchFamily="2" charset="0"/>
              </a:rPr>
              <a:t>: </a:t>
            </a:r>
          </a:p>
          <a:p>
            <a:pPr>
              <a:lnSpc>
                <a:spcPts val="2020"/>
              </a:lnSpc>
              <a:spcAft>
                <a:spcPts val="1200"/>
              </a:spcAft>
              <a:buClr>
                <a:srgbClr val="9566FB"/>
              </a:buClr>
              <a:buSzPct val="100000"/>
              <a:defRPr/>
            </a:pPr>
            <a:endParaRPr lang="en-US" sz="1400" b="1" i="1" dirty="0">
              <a:latin typeface="Helvetica Neue" panose="02000503000000020004"/>
              <a:ea typeface="Helvetica Neue" panose="02000503000000020004" pitchFamily="2" charset="0"/>
              <a:cs typeface="Helvetica Neue" panose="02000503000000020004" pitchFamily="2" charset="0"/>
            </a:endParaRP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Live Stream </a:t>
            </a:r>
            <a:r>
              <a:rPr lang="en-US" b="1" dirty="0">
                <a:latin typeface="Helvetica Neue" panose="02000503000000020004"/>
                <a:ea typeface="Helvetica Neue" panose="02000503000000020004" pitchFamily="2" charset="0"/>
                <a:cs typeface="Helvetica Neue" panose="02000503000000020004" pitchFamily="2" charset="0"/>
              </a:rPr>
              <a:t>eCommerce - $120B in </a:t>
            </a:r>
            <a:r>
              <a:rPr lang="en-US" b="1" spc="20" dirty="0">
                <a:latin typeface="Helvetica Neue" panose="02000503000000020004"/>
                <a:ea typeface="Helvetica Neue" panose="02000503000000020004" pitchFamily="2" charset="0"/>
                <a:cs typeface="Helvetica Neue" panose="02000503000000020004" pitchFamily="2" charset="0"/>
              </a:rPr>
              <a:t>2020</a:t>
            </a:r>
            <a:r>
              <a:rPr lang="en-US" sz="1400" spc="20" baseline="30000" dirty="0">
                <a:latin typeface="Helvetica Neue" panose="02000503000000020004"/>
                <a:ea typeface="Helvetica Neue" panose="02000503000000020004" pitchFamily="2" charset="0"/>
                <a:cs typeface="Helvetica Neue" panose="02000503000000020004" pitchFamily="2" charset="0"/>
              </a:rPr>
              <a:t>1</a:t>
            </a:r>
            <a:r>
              <a:rPr lang="en-US" b="1" i="1" dirty="0">
                <a:latin typeface="Helvetica Neue" panose="02000503000000020004"/>
                <a:ea typeface="Helvetica Neue" panose="02000503000000020004" pitchFamily="2" charset="0"/>
                <a:cs typeface="Helvetica Neue" panose="02000503000000020004" pitchFamily="2" charset="0"/>
              </a:rPr>
              <a:t> </a:t>
            </a:r>
            <a:endParaRPr lang="en-US" b="1" dirty="0">
              <a:latin typeface="Helvetica Neue" panose="02000503000000020004"/>
              <a:ea typeface="Helvetica Neue" panose="02000503000000020004" pitchFamily="2" charset="0"/>
              <a:cs typeface="Helvetica Neue" panose="02000503000000020004" pitchFamily="2" charset="0"/>
            </a:endParaRP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Video Conferencing - </a:t>
            </a:r>
            <a:r>
              <a:rPr lang="en-US" b="1" dirty="0">
                <a:latin typeface="Helvetica Neue" panose="02000503000000020004"/>
                <a:ea typeface="Helvetica Neue" panose="02000503000000020004" pitchFamily="2" charset="0"/>
                <a:cs typeface="Helvetica Neue" panose="02000503000000020004" pitchFamily="2" charset="0"/>
              </a:rPr>
              <a:t>$50B by 202</a:t>
            </a:r>
            <a:r>
              <a:rPr lang="en-US" b="1" spc="200" dirty="0">
                <a:latin typeface="Helvetica Neue" panose="02000503000000020004"/>
                <a:ea typeface="Helvetica Neue" panose="02000503000000020004" pitchFamily="2" charset="0"/>
                <a:cs typeface="Helvetica Neue" panose="02000503000000020004" pitchFamily="2" charset="0"/>
              </a:rPr>
              <a:t>6</a:t>
            </a:r>
            <a:r>
              <a:rPr lang="en-US" sz="1400" spc="200" baseline="30000" dirty="0">
                <a:latin typeface="Helvetica Neue" panose="02000503000000020004"/>
                <a:ea typeface="Helvetica Neue" panose="02000503000000020004" pitchFamily="2" charset="0"/>
                <a:cs typeface="Helvetica Neue" panose="02000503000000020004" pitchFamily="2" charset="0"/>
              </a:rPr>
              <a:t>2</a:t>
            </a:r>
            <a:r>
              <a:rPr lang="en-US" b="1" dirty="0">
                <a:latin typeface="Helvetica Neue" panose="02000503000000020004"/>
                <a:ea typeface="Helvetica Neue" panose="02000503000000020004" pitchFamily="2" charset="0"/>
                <a:cs typeface="Helvetica Neue" panose="02000503000000020004" pitchFamily="2" charset="0"/>
              </a:rPr>
              <a:t> </a:t>
            </a: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CRM - </a:t>
            </a:r>
            <a:r>
              <a:rPr lang="en-US" b="1" dirty="0">
                <a:latin typeface="Helvetica Neue" panose="02000503000000020004"/>
                <a:ea typeface="Helvetica Neue" panose="02000503000000020004" pitchFamily="2" charset="0"/>
                <a:cs typeface="Helvetica Neue" panose="02000503000000020004" pitchFamily="2" charset="0"/>
              </a:rPr>
              <a:t>$80B by 202</a:t>
            </a:r>
            <a:r>
              <a:rPr lang="en-US" b="1" spc="180" dirty="0">
                <a:latin typeface="Helvetica Neue" panose="02000503000000020004"/>
                <a:ea typeface="Helvetica Neue" panose="02000503000000020004" pitchFamily="2" charset="0"/>
                <a:cs typeface="Helvetica Neue" panose="02000503000000020004" pitchFamily="2" charset="0"/>
              </a:rPr>
              <a:t>5</a:t>
            </a:r>
            <a:r>
              <a:rPr lang="en-US" sz="1400" spc="180" baseline="30000" dirty="0">
                <a:latin typeface="Helvetica Neue" panose="02000503000000020004"/>
                <a:ea typeface="Helvetica Neue" panose="02000503000000020004" pitchFamily="2" charset="0"/>
                <a:cs typeface="Helvetica Neue" panose="02000503000000020004" pitchFamily="2" charset="0"/>
              </a:rPr>
              <a:t>3</a:t>
            </a:r>
          </a:p>
          <a:p>
            <a:pPr marL="285750" indent="-285750">
              <a:lnSpc>
                <a:spcPts val="2020"/>
              </a:lnSpc>
              <a:spcAft>
                <a:spcPts val="1200"/>
              </a:spcAft>
              <a:buClr>
                <a:schemeClr val="tx1"/>
              </a:buClr>
              <a:buSzPct val="100000"/>
              <a:buFont typeface="Wingdings" pitchFamily="2" charset="2"/>
              <a:buChar char="Ø"/>
              <a:defRPr/>
            </a:pPr>
            <a:r>
              <a:rPr lang="en-US" b="1" i="1" dirty="0">
                <a:latin typeface="Helvetica Neue" panose="02000503000000020004"/>
                <a:ea typeface="Helvetica Neue" panose="02000503000000020004" pitchFamily="2" charset="0"/>
                <a:cs typeface="Helvetica Neue" panose="02000503000000020004" pitchFamily="2" charset="0"/>
              </a:rPr>
              <a:t>Online eLearning - </a:t>
            </a:r>
            <a:r>
              <a:rPr lang="en-US" b="1" dirty="0">
                <a:latin typeface="Helvetica Neue" panose="02000503000000020004"/>
                <a:ea typeface="Helvetica Neue" panose="02000503000000020004" pitchFamily="2" charset="0"/>
                <a:cs typeface="Helvetica Neue" panose="02000503000000020004" pitchFamily="2" charset="0"/>
              </a:rPr>
              <a:t>$375B by 202</a:t>
            </a:r>
            <a:r>
              <a:rPr lang="en-US" b="1" spc="60" dirty="0">
                <a:latin typeface="Helvetica Neue" panose="02000503000000020004"/>
                <a:ea typeface="Helvetica Neue" panose="02000503000000020004" pitchFamily="2" charset="0"/>
                <a:cs typeface="Helvetica Neue" panose="02000503000000020004" pitchFamily="2" charset="0"/>
              </a:rPr>
              <a:t>6</a:t>
            </a:r>
            <a:r>
              <a:rPr lang="en-US" sz="1400" spc="60" baseline="30000" dirty="0">
                <a:latin typeface="Helvetica Neue" panose="02000503000000020004"/>
                <a:ea typeface="Helvetica Neue" panose="02000503000000020004" pitchFamily="2" charset="0"/>
                <a:cs typeface="Helvetica Neue" panose="02000503000000020004" pitchFamily="2" charset="0"/>
              </a:rPr>
              <a:t>4</a:t>
            </a:r>
            <a:endParaRPr lang="en-US" sz="1400" dirty="0">
              <a:latin typeface="Helvetica Neue" panose="02000503000000020004"/>
              <a:ea typeface="Helvetica Neue" panose="02000503000000020004" pitchFamily="2" charset="0"/>
              <a:cs typeface="Helvetica Neue" panose="02000503000000020004" pitchFamily="2" charset="0"/>
            </a:endParaRPr>
          </a:p>
        </p:txBody>
      </p:sp>
      <p:sp>
        <p:nvSpPr>
          <p:cNvPr id="64" name="TextBox 63">
            <a:extLst>
              <a:ext uri="{FF2B5EF4-FFF2-40B4-BE49-F238E27FC236}">
                <a16:creationId xmlns:a16="http://schemas.microsoft.com/office/drawing/2014/main" id="{5C1B0A10-0AEF-3541-92FF-94F6213E025D}"/>
              </a:ext>
            </a:extLst>
          </p:cNvPr>
          <p:cNvSpPr txBox="1"/>
          <p:nvPr/>
        </p:nvSpPr>
        <p:spPr>
          <a:xfrm>
            <a:off x="189745" y="5480599"/>
            <a:ext cx="4181014" cy="215444"/>
          </a:xfrm>
          <a:prstGeom prst="rect">
            <a:avLst/>
          </a:prstGeom>
          <a:noFill/>
        </p:spPr>
        <p:txBody>
          <a:bodyPr wrap="square" rtlCol="0">
            <a:spAutoFit/>
          </a:bodyPr>
          <a:lstStyle/>
          <a:p>
            <a:r>
              <a:rPr lang="en-US"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1.   </a:t>
            </a:r>
            <a:r>
              <a:rPr lang="en-US" sz="800" dirty="0">
                <a:latin typeface="Helvetica Neue Light" panose="02000403000000020004" pitchFamily="2" charset="0"/>
                <a:ea typeface="Helvetica Neue Light" panose="02000403000000020004" pitchFamily="2" charset="0"/>
                <a:hlinkClick r:id="rId14">
                  <a:extLst>
                    <a:ext uri="{A12FA001-AC4F-418D-AE19-62706E023703}">
                      <ahyp:hlinkClr xmlns:ahyp="http://schemas.microsoft.com/office/drawing/2018/hyperlinkcolor" val="tx"/>
                    </a:ext>
                  </a:extLst>
                </a:hlinkClick>
              </a:rPr>
              <a:t>https://www.cmswire.com/ecommerce/</a:t>
            </a:r>
            <a:r>
              <a:rPr lang="en-US" sz="800" dirty="0">
                <a:latin typeface="Helvetica Neue Thin" panose="020B0403020202020204" pitchFamily="34" charset="0"/>
                <a:ea typeface="Helvetica Neue Thin" panose="020B0403020202020204" pitchFamily="34" charset="0"/>
                <a:hlinkClick r:id="rId14">
                  <a:extLst>
                    <a:ext uri="{A12FA001-AC4F-418D-AE19-62706E023703}">
                      <ahyp:hlinkClr xmlns:ahyp="http://schemas.microsoft.com/office/drawing/2018/hyperlinkcolor" val="tx"/>
                    </a:ext>
                  </a:extLst>
                </a:hlinkClick>
              </a:rPr>
              <a:t>is-live-streaming-ecommerce-the-next-thing</a:t>
            </a:r>
            <a:endParaRPr lang="en-US" sz="800" dirty="0">
              <a:latin typeface="Helvetica Neue Thin" panose="020B0403020202020204" pitchFamily="34" charset="0"/>
              <a:ea typeface="Helvetica Neue Thin" panose="020B0403020202020204" pitchFamily="34" charset="0"/>
            </a:endParaRPr>
          </a:p>
        </p:txBody>
      </p:sp>
      <p:sp>
        <p:nvSpPr>
          <p:cNvPr id="65" name="Content Placeholder 28">
            <a:extLst>
              <a:ext uri="{FF2B5EF4-FFF2-40B4-BE49-F238E27FC236}">
                <a16:creationId xmlns:a16="http://schemas.microsoft.com/office/drawing/2014/main" id="{043951D2-687E-2C40-884F-296B514BEE66}"/>
              </a:ext>
            </a:extLst>
          </p:cNvPr>
          <p:cNvSpPr txBox="1">
            <a:spLocks/>
          </p:cNvSpPr>
          <p:nvPr/>
        </p:nvSpPr>
        <p:spPr>
          <a:xfrm>
            <a:off x="189745" y="5650808"/>
            <a:ext cx="5184053" cy="21544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a:lstStyle>
          <a:p>
            <a:pPr marL="0" indent="0">
              <a:lnSpc>
                <a:spcPct val="100000"/>
              </a:lnSpc>
              <a:spcBef>
                <a:spcPts val="0"/>
              </a:spcBef>
              <a:buFontTx/>
              <a:buNone/>
              <a:defRPr/>
            </a:pPr>
            <a:r>
              <a:rPr lang="en-US"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rPr>
              <a:t>2.   </a:t>
            </a:r>
            <a:r>
              <a:rPr lang="en-US" sz="800" dirty="0">
                <a:solidFill>
                  <a:prstClr val="black"/>
                </a:solidFill>
                <a:latin typeface="Helvetica Neue Thin" panose="020B0403020202020204" pitchFamily="34" charset="0"/>
                <a:ea typeface="Helvetica Neue Thin" panose="020B0403020202020204" pitchFamily="34" charset="0"/>
                <a:hlinkClick r:id="rId15">
                  <a:extLst>
                    <a:ext uri="{A12FA001-AC4F-418D-AE19-62706E023703}">
                      <ahyp:hlinkClr xmlns:ahyp="http://schemas.microsoft.com/office/drawing/2018/hyperlinkcolor" val="tx"/>
                    </a:ext>
                  </a:extLst>
                </a:hlinkClick>
              </a:rPr>
              <a:t>https://www.gminsights.com/industry-analysis/video-conferencing-market</a:t>
            </a:r>
            <a:endParaRPr lang="en-US" sz="800" dirty="0">
              <a:solidFill>
                <a:prstClr val="black"/>
              </a:solidFill>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67" name="TextBox 66">
            <a:extLst>
              <a:ext uri="{FF2B5EF4-FFF2-40B4-BE49-F238E27FC236}">
                <a16:creationId xmlns:a16="http://schemas.microsoft.com/office/drawing/2014/main" id="{96582798-99EF-2B4E-A90A-ECFCF6CFE23B}"/>
              </a:ext>
            </a:extLst>
          </p:cNvPr>
          <p:cNvSpPr txBox="1"/>
          <p:nvPr/>
        </p:nvSpPr>
        <p:spPr>
          <a:xfrm>
            <a:off x="189745" y="5820446"/>
            <a:ext cx="3729237" cy="215444"/>
          </a:xfrm>
          <a:prstGeom prst="rect">
            <a:avLst/>
          </a:prstGeom>
          <a:noFill/>
        </p:spPr>
        <p:txBody>
          <a:bodyPr wrap="square" rtlCol="0">
            <a:spAutoFit/>
          </a:bodyPr>
          <a:lstStyle/>
          <a:p>
            <a:r>
              <a:rPr lang="en-US" sz="800" dirty="0">
                <a:latin typeface="Helvetica Neue Thin" panose="020B0403020202020204" pitchFamily="34" charset="0"/>
                <a:ea typeface="Helvetica Neue Thin" panose="020B0403020202020204" pitchFamily="34" charset="0"/>
                <a:cs typeface="Helvetica Neue" panose="02000503000000020004" pitchFamily="2" charset="0"/>
              </a:rPr>
              <a:t>3.   </a:t>
            </a:r>
            <a:r>
              <a:rPr lang="en-US" sz="800" dirty="0">
                <a:latin typeface="Helvetica Neue Thin" panose="020B0403020202020204" pitchFamily="34" charset="0"/>
                <a:ea typeface="Helvetica Neue Thin" panose="020B0403020202020204" pitchFamily="34" charset="0"/>
                <a:hlinkClick r:id="rId16">
                  <a:extLst>
                    <a:ext uri="{A12FA001-AC4F-418D-AE19-62706E023703}">
                      <ahyp:hlinkClr xmlns:ahyp="http://schemas.microsoft.com/office/drawing/2018/hyperlinkcolor" val="tx"/>
                    </a:ext>
                  </a:extLst>
                </a:hlinkClick>
              </a:rPr>
              <a:t>https://www.superoffice.com/blog/crm-software-statistics</a:t>
            </a:r>
            <a:endParaRPr lang="en-US" sz="8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sp>
        <p:nvSpPr>
          <p:cNvPr id="69" name="TextBox 68">
            <a:hlinkClick r:id="rId17"/>
            <a:extLst>
              <a:ext uri="{FF2B5EF4-FFF2-40B4-BE49-F238E27FC236}">
                <a16:creationId xmlns:a16="http://schemas.microsoft.com/office/drawing/2014/main" id="{E2752972-5769-034E-BDC0-0DDCEF4E1EF5}"/>
              </a:ext>
            </a:extLst>
          </p:cNvPr>
          <p:cNvSpPr txBox="1"/>
          <p:nvPr/>
        </p:nvSpPr>
        <p:spPr>
          <a:xfrm>
            <a:off x="189745" y="5991226"/>
            <a:ext cx="3347010" cy="215444"/>
          </a:xfrm>
          <a:prstGeom prst="rect">
            <a:avLst/>
          </a:prstGeom>
          <a:noFill/>
        </p:spPr>
        <p:txBody>
          <a:bodyPr wrap="square" rtlCol="0">
            <a:spAutoFit/>
          </a:bodyPr>
          <a:lstStyle/>
          <a:p>
            <a:r>
              <a:rPr lang="en-US" sz="800" dirty="0">
                <a:latin typeface="Helvetica Neue Thin" panose="020B0403020202020204" pitchFamily="34" charset="0"/>
                <a:ea typeface="Helvetica Neue Thin" panose="020B0403020202020204" pitchFamily="34" charset="0"/>
                <a:cs typeface="Helvetica Neue" panose="02000503000000020004" pitchFamily="2" charset="0"/>
              </a:rPr>
              <a:t>4.   </a:t>
            </a:r>
            <a:r>
              <a:rPr lang="en-US" sz="800" dirty="0">
                <a:latin typeface="Helvetica Neue Thin" panose="020B0403020202020204" pitchFamily="34" charset="0"/>
                <a:ea typeface="Helvetica Neue Thin" panose="020B0403020202020204" pitchFamily="34" charset="0"/>
                <a:cs typeface="Helvetica Neue" panose="02000503000000020004" pitchFamily="2" charset="0"/>
                <a:hlinkClick r:id="rId17">
                  <a:extLst>
                    <a:ext uri="{A12FA001-AC4F-418D-AE19-62706E023703}">
                      <ahyp:hlinkClr xmlns:ahyp="http://schemas.microsoft.com/office/drawing/2018/hyperlinkcolor" val="tx"/>
                    </a:ext>
                  </a:extLst>
                </a:hlinkClick>
              </a:rPr>
              <a:t>https://www.gminsights.com/industry-analysis/elearning-market-size  </a:t>
            </a:r>
            <a:endParaRPr lang="en-US" sz="800" dirty="0">
              <a:latin typeface="Helvetica Neue Thin" panose="020B0403020202020204" pitchFamily="34" charset="0"/>
              <a:ea typeface="Helvetica Neue Thin" panose="020B0403020202020204" pitchFamily="34" charset="0"/>
              <a:cs typeface="Helvetica Neue" panose="02000503000000020004" pitchFamily="2" charset="0"/>
            </a:endParaRPr>
          </a:p>
        </p:txBody>
      </p:sp>
    </p:spTree>
    <p:extLst>
      <p:ext uri="{BB962C8B-B14F-4D97-AF65-F5344CB8AC3E}">
        <p14:creationId xmlns:p14="http://schemas.microsoft.com/office/powerpoint/2010/main" val="223718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D74F3-10D7-4C32-846B-504FF234887C}"/>
              </a:ext>
            </a:extLst>
          </p:cNvPr>
          <p:cNvSpPr>
            <a:spLocks noGrp="1"/>
          </p:cNvSpPr>
          <p:nvPr>
            <p:ph type="title"/>
          </p:nvPr>
        </p:nvSpPr>
        <p:spPr/>
        <p:txBody>
          <a:bodyPr>
            <a:normAutofit fontScale="90000"/>
          </a:bodyPr>
          <a:lstStyle/>
          <a:p>
            <a:r>
              <a:rPr lang="en-US" sz="4400" dirty="0">
                <a:ea typeface="Helvetica Neue" panose="02000503000000020004" pitchFamily="2" charset="0"/>
                <a:cs typeface="Helvetica Neue" panose="02000503000000020004" pitchFamily="2" charset="0"/>
              </a:rPr>
              <a:t>Safe Harbor | Forward-Looking Statements</a:t>
            </a:r>
            <a:endParaRPr lang="en-US" dirty="0"/>
          </a:p>
        </p:txBody>
      </p:sp>
      <p:sp>
        <p:nvSpPr>
          <p:cNvPr id="3" name="Content Placeholder 2">
            <a:extLst>
              <a:ext uri="{FF2B5EF4-FFF2-40B4-BE49-F238E27FC236}">
                <a16:creationId xmlns:a16="http://schemas.microsoft.com/office/drawing/2014/main" id="{ADA0E1E6-79DA-4DAC-AF74-356EDE9C0012}"/>
              </a:ext>
            </a:extLst>
          </p:cNvPr>
          <p:cNvSpPr>
            <a:spLocks noGrp="1"/>
          </p:cNvSpPr>
          <p:nvPr>
            <p:ph idx="1"/>
          </p:nvPr>
        </p:nvSpPr>
        <p:spPr/>
        <p:txBody>
          <a:bodyPr>
            <a:norm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Certain statements contained in this presentation, including, without limitation, statements containing the words “believes,” “plans,” “expects,” “anticipates,” and words of similar import, constitute “forward-looking statements” within the meaning of the Securities Exchange Act of 1934, as amended, by the Private Securities Litigation Reform Act of 1995. Those statements include statements regarding the intent, belief or current expectations of Verb Technology Company, Inc. (the “Company”), members of its management, and assumptions on which such statements are based. There can be no assurance that such statements will prove to be accurate and there are a number of important factors that could cause actual results to differ materially from those expressed in any forward-looking statements made by the Company, including, but not limited to, plans and objectives of management for future operations or products, the market acceptance or future success of the Company’s products, and the Company’s future financial performance. The Company cautions that these forward-looking statements are further qualified by other factors including, but not limited to, those set forth in the Company's Annual Report on Form 10-K for the fiscal year ended December 31, 2020, and the Company’s Quarterly Report on Form 10-Q for the quarterly period ended March 31, 2021, and other filings with the U. S. Securities and Exchange Commission (available at www.sec.gov). Prospective investors are also cautioned that any such forward-looking statements are not guarantees of future performance and involve known and unknown risks, uncertainties and other factors that may cause the actual results, performance, or achievements of the Company to be materially different from any future results, performance or achievements expressed or implied by such forward-looking statements. Such factors include, among others, the following: general economic and business conditions in those areas in which the Company operates; current and anticipated effects of the COVID-19 pandemic; demographic changes; competition; fluctuations in market interest rates; changes in credit quality; and the Company’s ability to successfully integrate any acquisition it may make.  Given these uncertainties, undue reliance should not be placed on such forward-looking statements.  The Company disclaims any obligation to update any such factors or to announce publicly the results of any revisions to any of the forward-looking statements contained herein to reflect future events or developments except as required by law. The presentation does not carry any right of publication or disclosure to any other party. No person may treat this presentation as constituting either an offer to sell, or a solicitation of an offer to buy, any interest in, or any investment in the Company.  Any offering of securities may be made only pursuant to written offering documents, in compliance with federal and applicable state securities laws.  An investment in the Company is available only to qualified individuals or entities, and potential investors should perform their own due diligence regarding any such investment and the tax treatment of any such investment.  This presentation may not contain all the details and information necessary for you to make an investment decision or comprehensive evaluation of the Company.  The Company takes no responsibility for the accuracy or the completeness of the information contained herein and makes no assurances of such. In addition, selected financial data in this presentation as of March 31, 2021 is based on unaudited financial statements.  This presentation is not and does not purport to be an appraisal of the assets, stock or business referenced herein.  Neither this presentation nor any of its contents may be used for any other purpose without the prior written consent of the Company. Certain data in this presentation was obtained from various external sources, and neither the Company nor its affiliates, advisers or representatives has verified such data with independent sources.  Accordingly, neither the Company nor any of its affiliates, advisers or representatives makes any representation as to the accuracy or completeness of that data or undertakes any obligation to update such data after the date of this presentation.  Such data involves risks and uncertainties and is subject to change based on various factors.  The trademarks and logos included herein are the property of the owners thereof and are used for reference purposes only.  Such use should not be construed as an endorsement of such products or services by the Company. </a:t>
            </a:r>
          </a:p>
          <a:p>
            <a:pPr marL="0" indent="0">
              <a:buNone/>
            </a:pPr>
            <a:endParaRPr lang="en-US" sz="3200" dirty="0"/>
          </a:p>
        </p:txBody>
      </p:sp>
      <p:sp>
        <p:nvSpPr>
          <p:cNvPr id="6" name="Rectangle 5">
            <a:extLst>
              <a:ext uri="{FF2B5EF4-FFF2-40B4-BE49-F238E27FC236}">
                <a16:creationId xmlns:a16="http://schemas.microsoft.com/office/drawing/2014/main" id="{F93BE464-3FEF-4BE9-A37F-85AFE591A279}"/>
              </a:ext>
            </a:extLst>
          </p:cNvPr>
          <p:cNvSpPr/>
          <p:nvPr/>
        </p:nvSpPr>
        <p:spPr>
          <a:xfrm>
            <a:off x="0" y="6311900"/>
            <a:ext cx="12192000" cy="546100"/>
          </a:xfrm>
          <a:prstGeom prst="rect">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 name="Slide Number Placeholder 7">
            <a:extLst>
              <a:ext uri="{FF2B5EF4-FFF2-40B4-BE49-F238E27FC236}">
                <a16:creationId xmlns:a16="http://schemas.microsoft.com/office/drawing/2014/main" id="{96DA3122-17C8-4306-BC18-2C55E179ABAA}"/>
              </a:ext>
            </a:extLst>
          </p:cNvPr>
          <p:cNvSpPr>
            <a:spLocks noGrp="1"/>
          </p:cNvSpPr>
          <p:nvPr>
            <p:ph type="sldNum" sz="quarter" idx="12"/>
          </p:nvPr>
        </p:nvSpPr>
        <p:spPr/>
        <p:txBody>
          <a:bodyPr/>
          <a:lstStyle/>
          <a:p>
            <a:fld id="{D0F56350-9462-4EC0-9A14-DADBEFEF3905}" type="slidenum">
              <a:rPr lang="en-US" smtClean="0"/>
              <a:t>2</a:t>
            </a:fld>
            <a:endParaRPr lang="en-US" dirty="0"/>
          </a:p>
        </p:txBody>
      </p:sp>
      <p:cxnSp>
        <p:nvCxnSpPr>
          <p:cNvPr id="10" name="Straight Connector 9">
            <a:extLst>
              <a:ext uri="{FF2B5EF4-FFF2-40B4-BE49-F238E27FC236}">
                <a16:creationId xmlns:a16="http://schemas.microsoft.com/office/drawing/2014/main" id="{A817C491-286D-4711-95A0-D06302267ED2}"/>
              </a:ext>
            </a:extLst>
          </p:cNvPr>
          <p:cNvCxnSpPr/>
          <p:nvPr/>
        </p:nvCxnSpPr>
        <p:spPr>
          <a:xfrm>
            <a:off x="345233" y="970384"/>
            <a:ext cx="11019453"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Footer Placeholder 1">
            <a:extLst>
              <a:ext uri="{FF2B5EF4-FFF2-40B4-BE49-F238E27FC236}">
                <a16:creationId xmlns:a16="http://schemas.microsoft.com/office/drawing/2014/main" id="{32AA4700-F752-1747-97DE-7D47AB8F7F5F}"/>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2522054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0DC2A-6B90-409C-B616-188415498FBA}"/>
              </a:ext>
            </a:extLst>
          </p:cNvPr>
          <p:cNvSpPr>
            <a:spLocks noGrp="1"/>
          </p:cNvSpPr>
          <p:nvPr>
            <p:ph type="title"/>
          </p:nvPr>
        </p:nvSpPr>
        <p:spPr/>
        <p:txBody>
          <a:bodyPr>
            <a:normAutofit fontScale="90000"/>
          </a:bodyPr>
          <a:lstStyle/>
          <a:p>
            <a:r>
              <a:rPr lang="en-US" dirty="0"/>
              <a:t>Competitive Analysis</a:t>
            </a:r>
          </a:p>
        </p:txBody>
      </p:sp>
      <p:graphicFrame>
        <p:nvGraphicFramePr>
          <p:cNvPr id="6" name="Table 6">
            <a:extLst>
              <a:ext uri="{FF2B5EF4-FFF2-40B4-BE49-F238E27FC236}">
                <a16:creationId xmlns:a16="http://schemas.microsoft.com/office/drawing/2014/main" id="{0AB1CF05-66C3-4358-A58E-66332CCC1C0A}"/>
              </a:ext>
            </a:extLst>
          </p:cNvPr>
          <p:cNvGraphicFramePr>
            <a:graphicFrameLocks noGrp="1"/>
          </p:cNvGraphicFramePr>
          <p:nvPr>
            <p:ph idx="1"/>
            <p:extLst>
              <p:ext uri="{D42A27DB-BD31-4B8C-83A1-F6EECF244321}">
                <p14:modId xmlns:p14="http://schemas.microsoft.com/office/powerpoint/2010/main" val="1514688262"/>
              </p:ext>
            </p:extLst>
          </p:nvPr>
        </p:nvGraphicFramePr>
        <p:xfrm>
          <a:off x="2010761" y="1602128"/>
          <a:ext cx="5136326" cy="4413248"/>
        </p:xfrm>
        <a:graphic>
          <a:graphicData uri="http://schemas.openxmlformats.org/drawingml/2006/table">
            <a:tbl>
              <a:tblPr firstRow="1" bandRow="1">
                <a:tableStyleId>{5C22544A-7EE6-4342-B048-85BDC9FD1C3A}</a:tableStyleId>
              </a:tblPr>
              <a:tblGrid>
                <a:gridCol w="728318">
                  <a:extLst>
                    <a:ext uri="{9D8B030D-6E8A-4147-A177-3AD203B41FA5}">
                      <a16:colId xmlns:a16="http://schemas.microsoft.com/office/drawing/2014/main" val="239572893"/>
                    </a:ext>
                  </a:extLst>
                </a:gridCol>
                <a:gridCol w="728318">
                  <a:extLst>
                    <a:ext uri="{9D8B030D-6E8A-4147-A177-3AD203B41FA5}">
                      <a16:colId xmlns:a16="http://schemas.microsoft.com/office/drawing/2014/main" val="1694309263"/>
                    </a:ext>
                  </a:extLst>
                </a:gridCol>
                <a:gridCol w="946199">
                  <a:extLst>
                    <a:ext uri="{9D8B030D-6E8A-4147-A177-3AD203B41FA5}">
                      <a16:colId xmlns:a16="http://schemas.microsoft.com/office/drawing/2014/main" val="2883223219"/>
                    </a:ext>
                  </a:extLst>
                </a:gridCol>
                <a:gridCol w="1068575">
                  <a:extLst>
                    <a:ext uri="{9D8B030D-6E8A-4147-A177-3AD203B41FA5}">
                      <a16:colId xmlns:a16="http://schemas.microsoft.com/office/drawing/2014/main" val="850544410"/>
                    </a:ext>
                  </a:extLst>
                </a:gridCol>
                <a:gridCol w="728318">
                  <a:extLst>
                    <a:ext uri="{9D8B030D-6E8A-4147-A177-3AD203B41FA5}">
                      <a16:colId xmlns:a16="http://schemas.microsoft.com/office/drawing/2014/main" val="2573627057"/>
                    </a:ext>
                  </a:extLst>
                </a:gridCol>
                <a:gridCol w="728318">
                  <a:extLst>
                    <a:ext uri="{9D8B030D-6E8A-4147-A177-3AD203B41FA5}">
                      <a16:colId xmlns:a16="http://schemas.microsoft.com/office/drawing/2014/main" val="607519965"/>
                    </a:ext>
                  </a:extLst>
                </a:gridCol>
                <a:gridCol w="208280">
                  <a:extLst>
                    <a:ext uri="{9D8B030D-6E8A-4147-A177-3AD203B41FA5}">
                      <a16:colId xmlns:a16="http://schemas.microsoft.com/office/drawing/2014/main" val="483612161"/>
                    </a:ext>
                  </a:extLst>
                </a:gridCol>
              </a:tblGrid>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2230043333"/>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1743970287"/>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2055338580"/>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1541881740"/>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1404005635"/>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lnB w="12700" cap="flat" cmpd="sng" algn="ctr">
                      <a:solidFill>
                        <a:srgbClr val="93E1DB"/>
                      </a:solidFill>
                      <a:prstDash val="solid"/>
                      <a:round/>
                      <a:headEnd type="none" w="med" len="med"/>
                      <a:tailEnd type="none" w="med" len="med"/>
                    </a:lnB>
                    <a:noFill/>
                  </a:tcPr>
                </a:tc>
                <a:extLst>
                  <a:ext uri="{0D108BD9-81ED-4DB2-BD59-A6C34878D82A}">
                    <a16:rowId xmlns:a16="http://schemas.microsoft.com/office/drawing/2014/main" val="545660120"/>
                  </a:ext>
                </a:extLst>
              </a:tr>
              <a:tr h="630464">
                <a:tc>
                  <a:txBody>
                    <a:bodyPr/>
                    <a:lstStyle/>
                    <a:p>
                      <a:endParaRPr lang="en-US" dirty="0">
                        <a:latin typeface="Helvetica Neue" panose="02000503000000020004"/>
                      </a:endParaRPr>
                    </a:p>
                  </a:txBody>
                  <a:tcPr>
                    <a:lnL w="12700" cap="flat" cmpd="sng" algn="ctr">
                      <a:no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R w="12700" cap="flat" cmpd="sng" algn="ctr">
                      <a:solidFill>
                        <a:srgbClr val="93E1DB"/>
                      </a:solidFill>
                      <a:prstDash val="solid"/>
                      <a:round/>
                      <a:headEnd type="none" w="med" len="med"/>
                      <a:tailEnd type="none" w="med" len="med"/>
                    </a:lnR>
                    <a:lnT w="12700" cap="flat" cmpd="sng" algn="ctr">
                      <a:solidFill>
                        <a:srgbClr val="93E1DB"/>
                      </a:solidFill>
                      <a:prstDash val="solid"/>
                      <a:round/>
                      <a:headEnd type="none" w="med" len="med"/>
                      <a:tailEnd type="none" w="med" len="med"/>
                    </a:lnT>
                    <a:noFill/>
                  </a:tcPr>
                </a:tc>
                <a:tc>
                  <a:txBody>
                    <a:bodyPr/>
                    <a:lstStyle/>
                    <a:p>
                      <a:endParaRPr lang="en-US" dirty="0">
                        <a:latin typeface="Helvetica Neue" panose="02000503000000020004"/>
                      </a:endParaRPr>
                    </a:p>
                  </a:txBody>
                  <a:tcPr>
                    <a:lnL w="12700" cap="flat" cmpd="sng" algn="ctr">
                      <a:solidFill>
                        <a:srgbClr val="93E1DB"/>
                      </a:solidFill>
                      <a:prstDash val="solid"/>
                      <a:round/>
                      <a:headEnd type="none" w="med" len="med"/>
                      <a:tailEnd type="none" w="med" len="med"/>
                    </a:lnL>
                    <a:lnT w="12700" cap="flat" cmpd="sng" algn="ctr">
                      <a:solidFill>
                        <a:srgbClr val="93E1DB"/>
                      </a:solidFill>
                      <a:prstDash val="solid"/>
                      <a:round/>
                      <a:headEnd type="none" w="med" len="med"/>
                      <a:tailEnd type="none" w="med" len="med"/>
                    </a:lnT>
                    <a:noFill/>
                  </a:tcPr>
                </a:tc>
                <a:extLst>
                  <a:ext uri="{0D108BD9-81ED-4DB2-BD59-A6C34878D82A}">
                    <a16:rowId xmlns:a16="http://schemas.microsoft.com/office/drawing/2014/main" val="154851391"/>
                  </a:ext>
                </a:extLst>
              </a:tr>
            </a:tbl>
          </a:graphicData>
        </a:graphic>
      </p:graphicFrame>
      <p:sp>
        <p:nvSpPr>
          <p:cNvPr id="5" name="Slide Number Placeholder 4">
            <a:extLst>
              <a:ext uri="{FF2B5EF4-FFF2-40B4-BE49-F238E27FC236}">
                <a16:creationId xmlns:a16="http://schemas.microsoft.com/office/drawing/2014/main" id="{5C846772-AE4E-4F77-A24D-4A03CEF08037}"/>
              </a:ext>
            </a:extLst>
          </p:cNvPr>
          <p:cNvSpPr>
            <a:spLocks noGrp="1"/>
          </p:cNvSpPr>
          <p:nvPr>
            <p:ph type="sldNum" sz="quarter" idx="12"/>
          </p:nvPr>
        </p:nvSpPr>
        <p:spPr/>
        <p:txBody>
          <a:bodyPr/>
          <a:lstStyle/>
          <a:p>
            <a:fld id="{D0F56350-9462-4EC0-9A14-DADBEFEF3905}" type="slidenum">
              <a:rPr lang="en-US" smtClean="0"/>
              <a:t>20</a:t>
            </a:fld>
            <a:endParaRPr lang="en-US" dirty="0"/>
          </a:p>
        </p:txBody>
      </p:sp>
      <p:pic>
        <p:nvPicPr>
          <p:cNvPr id="12" name="Picture 11" descr="A close up of a light&#10;&#10;Description automatically generated">
            <a:extLst>
              <a:ext uri="{FF2B5EF4-FFF2-40B4-BE49-F238E27FC236}">
                <a16:creationId xmlns:a16="http://schemas.microsoft.com/office/drawing/2014/main" id="{60DEE56A-DB58-4F17-9EB1-27445463E3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734" y="2167668"/>
            <a:ext cx="1749110" cy="607330"/>
          </a:xfrm>
          <a:prstGeom prst="rect">
            <a:avLst/>
          </a:prstGeom>
        </p:spPr>
      </p:pic>
      <p:pic>
        <p:nvPicPr>
          <p:cNvPr id="16386" name="Picture 2" descr="Official Zoho Logo - Branding Kit">
            <a:extLst>
              <a:ext uri="{FF2B5EF4-FFF2-40B4-BE49-F238E27FC236}">
                <a16:creationId xmlns:a16="http://schemas.microsoft.com/office/drawing/2014/main" id="{F8BFC9FF-F9CC-4711-A7C4-42835390F04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4125" y="3628968"/>
            <a:ext cx="1042406" cy="36036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Zoom - UT Video Conferencing, Web Conferencing, Online Meetings ...">
            <a:extLst>
              <a:ext uri="{FF2B5EF4-FFF2-40B4-BE49-F238E27FC236}">
                <a16:creationId xmlns:a16="http://schemas.microsoft.com/office/drawing/2014/main" id="{E70BFC22-32EF-489C-91D1-3280929FD67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9086" y="4920610"/>
            <a:ext cx="1097360" cy="249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GoToMeeting - Workbooks CRM">
            <a:extLst>
              <a:ext uri="{FF2B5EF4-FFF2-40B4-BE49-F238E27FC236}">
                <a16:creationId xmlns:a16="http://schemas.microsoft.com/office/drawing/2014/main" id="{61833277-E060-4A2B-B9B6-8E916289FB2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36475" y="5396146"/>
            <a:ext cx="1384155" cy="67241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FA4EC0A-7AD9-41A1-B446-9C01E2F74230}"/>
              </a:ext>
            </a:extLst>
          </p:cNvPr>
          <p:cNvSpPr txBox="1"/>
          <p:nvPr/>
        </p:nvSpPr>
        <p:spPr>
          <a:xfrm rot="18488983">
            <a:off x="1881362" y="1379184"/>
            <a:ext cx="1285875" cy="461665"/>
          </a:xfrm>
          <a:prstGeom prst="rect">
            <a:avLst/>
          </a:prstGeom>
          <a:noFill/>
        </p:spPr>
        <p:txBody>
          <a:bodyPr wrap="square">
            <a:spAutoFit/>
          </a:bodyPr>
          <a:lstStyle/>
          <a:p>
            <a:r>
              <a:rPr lang="en-US" sz="1200" dirty="0">
                <a:latin typeface="Helvetica Neue" panose="02000503000000020004"/>
              </a:rPr>
              <a:t>Enterprise</a:t>
            </a:r>
          </a:p>
          <a:p>
            <a:r>
              <a:rPr lang="en-US" sz="1200" dirty="0">
                <a:latin typeface="Helvetica Neue" panose="02000503000000020004"/>
              </a:rPr>
              <a:t>Scalable</a:t>
            </a:r>
          </a:p>
        </p:txBody>
      </p:sp>
      <p:sp>
        <p:nvSpPr>
          <p:cNvPr id="14" name="TextBox 13">
            <a:extLst>
              <a:ext uri="{FF2B5EF4-FFF2-40B4-BE49-F238E27FC236}">
                <a16:creationId xmlns:a16="http://schemas.microsoft.com/office/drawing/2014/main" id="{3FC94149-D36D-469D-9326-3DFBC8BE4DF5}"/>
              </a:ext>
            </a:extLst>
          </p:cNvPr>
          <p:cNvSpPr txBox="1"/>
          <p:nvPr/>
        </p:nvSpPr>
        <p:spPr>
          <a:xfrm rot="18504688">
            <a:off x="2667642" y="1493742"/>
            <a:ext cx="1285875" cy="276999"/>
          </a:xfrm>
          <a:prstGeom prst="rect">
            <a:avLst/>
          </a:prstGeom>
          <a:noFill/>
        </p:spPr>
        <p:txBody>
          <a:bodyPr wrap="square">
            <a:spAutoFit/>
          </a:bodyPr>
          <a:lstStyle/>
          <a:p>
            <a:r>
              <a:rPr lang="en-US" sz="1200" dirty="0">
                <a:latin typeface="Helvetica Neue" panose="02000503000000020004"/>
              </a:rPr>
              <a:t>CRM</a:t>
            </a:r>
          </a:p>
        </p:txBody>
      </p:sp>
      <p:sp>
        <p:nvSpPr>
          <p:cNvPr id="15" name="TextBox 14">
            <a:extLst>
              <a:ext uri="{FF2B5EF4-FFF2-40B4-BE49-F238E27FC236}">
                <a16:creationId xmlns:a16="http://schemas.microsoft.com/office/drawing/2014/main" id="{170BFBF0-D761-464D-BF27-58E1B5898B44}"/>
              </a:ext>
            </a:extLst>
          </p:cNvPr>
          <p:cNvSpPr txBox="1"/>
          <p:nvPr/>
        </p:nvSpPr>
        <p:spPr>
          <a:xfrm rot="18530993">
            <a:off x="3407577" y="1395719"/>
            <a:ext cx="1285875" cy="461665"/>
          </a:xfrm>
          <a:prstGeom prst="rect">
            <a:avLst/>
          </a:prstGeom>
          <a:noFill/>
        </p:spPr>
        <p:txBody>
          <a:bodyPr wrap="square">
            <a:spAutoFit/>
          </a:bodyPr>
          <a:lstStyle/>
          <a:p>
            <a:r>
              <a:rPr lang="en-US" sz="1200" dirty="0">
                <a:latin typeface="Helvetica Neue" panose="02000503000000020004"/>
              </a:rPr>
              <a:t>Sales </a:t>
            </a:r>
          </a:p>
          <a:p>
            <a:r>
              <a:rPr lang="en-US" sz="1200" dirty="0">
                <a:latin typeface="Helvetica Neue" panose="02000503000000020004"/>
              </a:rPr>
              <a:t>Enablement</a:t>
            </a:r>
          </a:p>
        </p:txBody>
      </p:sp>
      <p:sp>
        <p:nvSpPr>
          <p:cNvPr id="17" name="TextBox 16">
            <a:extLst>
              <a:ext uri="{FF2B5EF4-FFF2-40B4-BE49-F238E27FC236}">
                <a16:creationId xmlns:a16="http://schemas.microsoft.com/office/drawing/2014/main" id="{E172A07F-C239-4026-AD49-60A907003B6C}"/>
              </a:ext>
            </a:extLst>
          </p:cNvPr>
          <p:cNvSpPr txBox="1"/>
          <p:nvPr/>
        </p:nvSpPr>
        <p:spPr>
          <a:xfrm rot="18487187">
            <a:off x="4357222" y="1286849"/>
            <a:ext cx="1285875" cy="646331"/>
          </a:xfrm>
          <a:prstGeom prst="rect">
            <a:avLst/>
          </a:prstGeom>
          <a:noFill/>
        </p:spPr>
        <p:txBody>
          <a:bodyPr wrap="square">
            <a:spAutoFit/>
          </a:bodyPr>
          <a:lstStyle/>
          <a:p>
            <a:r>
              <a:rPr lang="en-US" sz="1200" b="1" dirty="0">
                <a:latin typeface="Helvetica Neue" panose="02000503000000020004"/>
              </a:rPr>
              <a:t>Interactive Livestream eCommerce</a:t>
            </a:r>
          </a:p>
        </p:txBody>
      </p:sp>
      <p:sp>
        <p:nvSpPr>
          <p:cNvPr id="18" name="TextBox 17">
            <a:extLst>
              <a:ext uri="{FF2B5EF4-FFF2-40B4-BE49-F238E27FC236}">
                <a16:creationId xmlns:a16="http://schemas.microsoft.com/office/drawing/2014/main" id="{08F60D71-084C-4223-80D7-A1E01BC8DF7A}"/>
              </a:ext>
            </a:extLst>
          </p:cNvPr>
          <p:cNvSpPr txBox="1"/>
          <p:nvPr/>
        </p:nvSpPr>
        <p:spPr>
          <a:xfrm rot="18477178">
            <a:off x="5375741" y="1408009"/>
            <a:ext cx="1285875" cy="461665"/>
          </a:xfrm>
          <a:prstGeom prst="rect">
            <a:avLst/>
          </a:prstGeom>
          <a:noFill/>
        </p:spPr>
        <p:txBody>
          <a:bodyPr wrap="square">
            <a:spAutoFit/>
          </a:bodyPr>
          <a:lstStyle/>
          <a:p>
            <a:r>
              <a:rPr lang="en-US" sz="1200" b="1" dirty="0">
                <a:latin typeface="Helvetica Neue" panose="02000503000000020004"/>
              </a:rPr>
              <a:t>Interactive Video</a:t>
            </a:r>
          </a:p>
        </p:txBody>
      </p:sp>
      <p:sp>
        <p:nvSpPr>
          <p:cNvPr id="19" name="TextBox 18">
            <a:extLst>
              <a:ext uri="{FF2B5EF4-FFF2-40B4-BE49-F238E27FC236}">
                <a16:creationId xmlns:a16="http://schemas.microsoft.com/office/drawing/2014/main" id="{F5446C2C-A358-4363-9758-AB55E8CF7497}"/>
              </a:ext>
            </a:extLst>
          </p:cNvPr>
          <p:cNvSpPr txBox="1"/>
          <p:nvPr/>
        </p:nvSpPr>
        <p:spPr>
          <a:xfrm rot="18360485">
            <a:off x="6088046" y="1505647"/>
            <a:ext cx="1285875" cy="276999"/>
          </a:xfrm>
          <a:prstGeom prst="rect">
            <a:avLst/>
          </a:prstGeom>
          <a:noFill/>
        </p:spPr>
        <p:txBody>
          <a:bodyPr wrap="square">
            <a:spAutoFit/>
          </a:bodyPr>
          <a:lstStyle/>
          <a:p>
            <a:r>
              <a:rPr lang="en-US" sz="1200" dirty="0">
                <a:latin typeface="Helvetica Neue" panose="02000503000000020004"/>
              </a:rPr>
              <a:t>Analytics</a:t>
            </a:r>
          </a:p>
        </p:txBody>
      </p:sp>
      <p:sp>
        <p:nvSpPr>
          <p:cNvPr id="9" name="Graphic 7" descr="Checkmark">
            <a:extLst>
              <a:ext uri="{FF2B5EF4-FFF2-40B4-BE49-F238E27FC236}">
                <a16:creationId xmlns:a16="http://schemas.microsoft.com/office/drawing/2014/main" id="{6058ED03-A836-45D2-A855-5E36D0D217CA}"/>
              </a:ext>
            </a:extLst>
          </p:cNvPr>
          <p:cNvSpPr/>
          <p:nvPr/>
        </p:nvSpPr>
        <p:spPr>
          <a:xfrm>
            <a:off x="2137741"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3" name="Graphic 7" descr="Checkmark">
            <a:extLst>
              <a:ext uri="{FF2B5EF4-FFF2-40B4-BE49-F238E27FC236}">
                <a16:creationId xmlns:a16="http://schemas.microsoft.com/office/drawing/2014/main" id="{0AE2D3AC-83ED-4A75-A37E-03997A623303}"/>
              </a:ext>
            </a:extLst>
          </p:cNvPr>
          <p:cNvSpPr/>
          <p:nvPr/>
        </p:nvSpPr>
        <p:spPr>
          <a:xfrm>
            <a:off x="2871465"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4" name="Graphic 7" descr="Checkmark">
            <a:extLst>
              <a:ext uri="{FF2B5EF4-FFF2-40B4-BE49-F238E27FC236}">
                <a16:creationId xmlns:a16="http://schemas.microsoft.com/office/drawing/2014/main" id="{E29E6203-D5DD-4B9B-9708-577F89169520}"/>
              </a:ext>
            </a:extLst>
          </p:cNvPr>
          <p:cNvSpPr/>
          <p:nvPr/>
        </p:nvSpPr>
        <p:spPr>
          <a:xfrm>
            <a:off x="3676535" y="237497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6" name="Graphic 7" descr="Checkmark">
            <a:extLst>
              <a:ext uri="{FF2B5EF4-FFF2-40B4-BE49-F238E27FC236}">
                <a16:creationId xmlns:a16="http://schemas.microsoft.com/office/drawing/2014/main" id="{B4A8C2E7-93EE-4C2E-B1E5-8BD21CD6F27F}"/>
              </a:ext>
            </a:extLst>
          </p:cNvPr>
          <p:cNvSpPr/>
          <p:nvPr/>
        </p:nvSpPr>
        <p:spPr>
          <a:xfrm>
            <a:off x="4716287"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7" name="Graphic 7" descr="Checkmark">
            <a:extLst>
              <a:ext uri="{FF2B5EF4-FFF2-40B4-BE49-F238E27FC236}">
                <a16:creationId xmlns:a16="http://schemas.microsoft.com/office/drawing/2014/main" id="{C4C9DE97-7272-4A59-A485-E6E6DE145F95}"/>
              </a:ext>
            </a:extLst>
          </p:cNvPr>
          <p:cNvSpPr/>
          <p:nvPr/>
        </p:nvSpPr>
        <p:spPr>
          <a:xfrm>
            <a:off x="5638185" y="236401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8" name="Graphic 7" descr="Checkmark">
            <a:extLst>
              <a:ext uri="{FF2B5EF4-FFF2-40B4-BE49-F238E27FC236}">
                <a16:creationId xmlns:a16="http://schemas.microsoft.com/office/drawing/2014/main" id="{D81D538B-2F3E-4B0D-8464-C10D1982CF48}"/>
              </a:ext>
            </a:extLst>
          </p:cNvPr>
          <p:cNvSpPr/>
          <p:nvPr/>
        </p:nvSpPr>
        <p:spPr>
          <a:xfrm>
            <a:off x="6413067" y="2358037"/>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29" name="Graphic 7" descr="Checkmark">
            <a:extLst>
              <a:ext uri="{FF2B5EF4-FFF2-40B4-BE49-F238E27FC236}">
                <a16:creationId xmlns:a16="http://schemas.microsoft.com/office/drawing/2014/main" id="{0F4751D2-09A6-4DE1-A4A8-B73EE82DB198}"/>
              </a:ext>
            </a:extLst>
          </p:cNvPr>
          <p:cNvSpPr/>
          <p:nvPr/>
        </p:nvSpPr>
        <p:spPr>
          <a:xfrm>
            <a:off x="2137741" y="30106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0" name="Graphic 7" descr="Checkmark">
            <a:extLst>
              <a:ext uri="{FF2B5EF4-FFF2-40B4-BE49-F238E27FC236}">
                <a16:creationId xmlns:a16="http://schemas.microsoft.com/office/drawing/2014/main" id="{ECACF3A3-9E29-4408-A4E2-B410383115BE}"/>
              </a:ext>
            </a:extLst>
          </p:cNvPr>
          <p:cNvSpPr/>
          <p:nvPr/>
        </p:nvSpPr>
        <p:spPr>
          <a:xfrm>
            <a:off x="2871465" y="30106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1" name="Graphic 7" descr="Checkmark">
            <a:extLst>
              <a:ext uri="{FF2B5EF4-FFF2-40B4-BE49-F238E27FC236}">
                <a16:creationId xmlns:a16="http://schemas.microsoft.com/office/drawing/2014/main" id="{1DE4067F-6EC3-4D2E-B6E0-0C42062DA020}"/>
              </a:ext>
            </a:extLst>
          </p:cNvPr>
          <p:cNvSpPr/>
          <p:nvPr/>
        </p:nvSpPr>
        <p:spPr>
          <a:xfrm>
            <a:off x="3676534" y="3016427"/>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2" name="Graphic 7" descr="Checkmark">
            <a:extLst>
              <a:ext uri="{FF2B5EF4-FFF2-40B4-BE49-F238E27FC236}">
                <a16:creationId xmlns:a16="http://schemas.microsoft.com/office/drawing/2014/main" id="{827ACDAB-2C08-4D42-9A79-C3118442E17C}"/>
              </a:ext>
            </a:extLst>
          </p:cNvPr>
          <p:cNvSpPr/>
          <p:nvPr/>
        </p:nvSpPr>
        <p:spPr>
          <a:xfrm>
            <a:off x="6413067" y="3019018"/>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3" name="Graphic 7" descr="Checkmark">
            <a:extLst>
              <a:ext uri="{FF2B5EF4-FFF2-40B4-BE49-F238E27FC236}">
                <a16:creationId xmlns:a16="http://schemas.microsoft.com/office/drawing/2014/main" id="{EBAF823A-8898-4C93-8496-94F6090BE002}"/>
              </a:ext>
            </a:extLst>
          </p:cNvPr>
          <p:cNvSpPr/>
          <p:nvPr/>
        </p:nvSpPr>
        <p:spPr>
          <a:xfrm>
            <a:off x="2137741" y="361852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4" name="Graphic 7" descr="Checkmark">
            <a:extLst>
              <a:ext uri="{FF2B5EF4-FFF2-40B4-BE49-F238E27FC236}">
                <a16:creationId xmlns:a16="http://schemas.microsoft.com/office/drawing/2014/main" id="{7B151081-59D3-451F-BA20-5A551C67CB32}"/>
              </a:ext>
            </a:extLst>
          </p:cNvPr>
          <p:cNvSpPr/>
          <p:nvPr/>
        </p:nvSpPr>
        <p:spPr>
          <a:xfrm>
            <a:off x="2871465" y="361852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5" name="Graphic 7" descr="Checkmark">
            <a:extLst>
              <a:ext uri="{FF2B5EF4-FFF2-40B4-BE49-F238E27FC236}">
                <a16:creationId xmlns:a16="http://schemas.microsoft.com/office/drawing/2014/main" id="{408925FC-4A5D-4D6F-A79B-17448A3DD791}"/>
              </a:ext>
            </a:extLst>
          </p:cNvPr>
          <p:cNvSpPr/>
          <p:nvPr/>
        </p:nvSpPr>
        <p:spPr>
          <a:xfrm>
            <a:off x="6413067" y="3618523"/>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6" name="Graphic 7" descr="Checkmark">
            <a:extLst>
              <a:ext uri="{FF2B5EF4-FFF2-40B4-BE49-F238E27FC236}">
                <a16:creationId xmlns:a16="http://schemas.microsoft.com/office/drawing/2014/main" id="{52A659CE-1DD7-4939-954F-6D74EA55F77B}"/>
              </a:ext>
            </a:extLst>
          </p:cNvPr>
          <p:cNvSpPr/>
          <p:nvPr/>
        </p:nvSpPr>
        <p:spPr>
          <a:xfrm>
            <a:off x="2137741" y="425357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8" name="Graphic 7" descr="Checkmark">
            <a:extLst>
              <a:ext uri="{FF2B5EF4-FFF2-40B4-BE49-F238E27FC236}">
                <a16:creationId xmlns:a16="http://schemas.microsoft.com/office/drawing/2014/main" id="{62D3669C-9B72-49D7-A4A7-FE6BB3315197}"/>
              </a:ext>
            </a:extLst>
          </p:cNvPr>
          <p:cNvSpPr/>
          <p:nvPr/>
        </p:nvSpPr>
        <p:spPr>
          <a:xfrm>
            <a:off x="6413067" y="4261915"/>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39" name="Graphic 7" descr="Checkmark">
            <a:extLst>
              <a:ext uri="{FF2B5EF4-FFF2-40B4-BE49-F238E27FC236}">
                <a16:creationId xmlns:a16="http://schemas.microsoft.com/office/drawing/2014/main" id="{B658049A-D252-4F59-928A-A7922E95B966}"/>
              </a:ext>
            </a:extLst>
          </p:cNvPr>
          <p:cNvSpPr/>
          <p:nvPr/>
        </p:nvSpPr>
        <p:spPr>
          <a:xfrm>
            <a:off x="2137741" y="491338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1" name="Graphic 7" descr="Checkmark">
            <a:extLst>
              <a:ext uri="{FF2B5EF4-FFF2-40B4-BE49-F238E27FC236}">
                <a16:creationId xmlns:a16="http://schemas.microsoft.com/office/drawing/2014/main" id="{FD8CEA4C-E71F-4CE5-A4A8-CD786B3B51C8}"/>
              </a:ext>
            </a:extLst>
          </p:cNvPr>
          <p:cNvSpPr/>
          <p:nvPr/>
        </p:nvSpPr>
        <p:spPr>
          <a:xfrm>
            <a:off x="6413067" y="491338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2" name="Graphic 7" descr="Checkmark">
            <a:extLst>
              <a:ext uri="{FF2B5EF4-FFF2-40B4-BE49-F238E27FC236}">
                <a16:creationId xmlns:a16="http://schemas.microsoft.com/office/drawing/2014/main" id="{2BE0F3A7-D1D2-4197-99EE-7E66C806F366}"/>
              </a:ext>
            </a:extLst>
          </p:cNvPr>
          <p:cNvSpPr/>
          <p:nvPr/>
        </p:nvSpPr>
        <p:spPr>
          <a:xfrm>
            <a:off x="2137741" y="5573190"/>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sp>
        <p:nvSpPr>
          <p:cNvPr id="44" name="Graphic 7" descr="Checkmark">
            <a:extLst>
              <a:ext uri="{FF2B5EF4-FFF2-40B4-BE49-F238E27FC236}">
                <a16:creationId xmlns:a16="http://schemas.microsoft.com/office/drawing/2014/main" id="{D0EB838E-4C08-400A-9CF5-827B730BB52F}"/>
              </a:ext>
            </a:extLst>
          </p:cNvPr>
          <p:cNvSpPr/>
          <p:nvPr/>
        </p:nvSpPr>
        <p:spPr>
          <a:xfrm>
            <a:off x="6413067" y="5557001"/>
            <a:ext cx="457815" cy="321560"/>
          </a:xfrm>
          <a:custGeom>
            <a:avLst/>
            <a:gdLst>
              <a:gd name="connsiteX0" fmla="*/ 417682 w 457815"/>
              <a:gd name="connsiteY0" fmla="*/ 0 h 321560"/>
              <a:gd name="connsiteX1" fmla="*/ 164001 w 457815"/>
              <a:gd name="connsiteY1" fmla="*/ 239808 h 321560"/>
              <a:gd name="connsiteX2" fmla="*/ 42115 w 457815"/>
              <a:gd name="connsiteY2" fmla="*/ 114949 h 321560"/>
              <a:gd name="connsiteX3" fmla="*/ 0 w 457815"/>
              <a:gd name="connsiteY3" fmla="*/ 155082 h 321560"/>
              <a:gd name="connsiteX4" fmla="*/ 162019 w 457815"/>
              <a:gd name="connsiteY4" fmla="*/ 321561 h 321560"/>
              <a:gd name="connsiteX5" fmla="*/ 204629 w 457815"/>
              <a:gd name="connsiteY5" fmla="*/ 281923 h 321560"/>
              <a:gd name="connsiteX6" fmla="*/ 457815 w 457815"/>
              <a:gd name="connsiteY6" fmla="*/ 41620 h 321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815" h="321560">
                <a:moveTo>
                  <a:pt x="417682" y="0"/>
                </a:moveTo>
                <a:lnTo>
                  <a:pt x="164001" y="239808"/>
                </a:lnTo>
                <a:lnTo>
                  <a:pt x="42115" y="114949"/>
                </a:lnTo>
                <a:lnTo>
                  <a:pt x="0" y="155082"/>
                </a:lnTo>
                <a:lnTo>
                  <a:pt x="162019" y="321561"/>
                </a:lnTo>
                <a:lnTo>
                  <a:pt x="204629" y="281923"/>
                </a:lnTo>
                <a:lnTo>
                  <a:pt x="457815" y="4162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Helvetica Neue" panose="02000503000000020004"/>
            </a:endParaRPr>
          </a:p>
        </p:txBody>
      </p:sp>
      <p:pic>
        <p:nvPicPr>
          <p:cNvPr id="45" name="Picture 44" descr="A screenshot of a cell phone&#10;&#10;Description automatically generated">
            <a:extLst>
              <a:ext uri="{FF2B5EF4-FFF2-40B4-BE49-F238E27FC236}">
                <a16:creationId xmlns:a16="http://schemas.microsoft.com/office/drawing/2014/main" id="{862C6174-80BB-412D-B203-841060FEE0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4747" y="1036782"/>
            <a:ext cx="4252778" cy="5183683"/>
          </a:xfrm>
          <a:prstGeom prst="rect">
            <a:avLst/>
          </a:prstGeom>
        </p:spPr>
      </p:pic>
      <p:pic>
        <p:nvPicPr>
          <p:cNvPr id="46" name="salesforce logo.png" descr="salesforce logo.png">
            <a:extLst>
              <a:ext uri="{FF2B5EF4-FFF2-40B4-BE49-F238E27FC236}">
                <a16:creationId xmlns:a16="http://schemas.microsoft.com/office/drawing/2014/main" id="{A48CA02A-C502-8743-A771-6F93CD9D0A5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36961" y="2819001"/>
            <a:ext cx="956733" cy="671142"/>
          </a:xfrm>
          <a:prstGeom prst="rect">
            <a:avLst/>
          </a:prstGeom>
          <a:ln w="12700">
            <a:miter lim="400000"/>
          </a:ln>
        </p:spPr>
      </p:pic>
      <p:sp>
        <p:nvSpPr>
          <p:cNvPr id="48" name="Footer Placeholder 1">
            <a:extLst>
              <a:ext uri="{FF2B5EF4-FFF2-40B4-BE49-F238E27FC236}">
                <a16:creationId xmlns:a16="http://schemas.microsoft.com/office/drawing/2014/main" id="{3A1F9138-38F0-C841-B623-9281619BF52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1026" name="Picture 2" descr="Image for post">
            <a:extLst>
              <a:ext uri="{FF2B5EF4-FFF2-40B4-BE49-F238E27FC236}">
                <a16:creationId xmlns:a16="http://schemas.microsoft.com/office/drawing/2014/main" id="{3C987B3E-E577-DF46-87CD-52A6CD96FC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366" y="4082705"/>
            <a:ext cx="1723092" cy="71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5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p:txBody>
          <a:bodyPr>
            <a:normAutofit fontScale="90000"/>
          </a:bodyPr>
          <a:lstStyle/>
          <a:p>
            <a:r>
              <a:rPr lang="en-US" dirty="0"/>
              <a:t>Key Performance Metrics</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21</a:t>
            </a:fld>
            <a:endParaRPr lang="en-US" dirty="0"/>
          </a:p>
        </p:txBody>
      </p:sp>
      <p:sp>
        <p:nvSpPr>
          <p:cNvPr id="83" name="Oval 82">
            <a:extLst>
              <a:ext uri="{FF2B5EF4-FFF2-40B4-BE49-F238E27FC236}">
                <a16:creationId xmlns:a16="http://schemas.microsoft.com/office/drawing/2014/main" id="{255EDFCB-BE71-4390-8D18-BB2FD42D4E19}"/>
              </a:ext>
            </a:extLst>
          </p:cNvPr>
          <p:cNvSpPr/>
          <p:nvPr/>
        </p:nvSpPr>
        <p:spPr>
          <a:xfrm>
            <a:off x="11173996" y="37962"/>
            <a:ext cx="989549" cy="989549"/>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4" name="Oval 83">
            <a:extLst>
              <a:ext uri="{FF2B5EF4-FFF2-40B4-BE49-F238E27FC236}">
                <a16:creationId xmlns:a16="http://schemas.microsoft.com/office/drawing/2014/main" id="{542672E5-CDEC-4B89-80CF-79A880EEA005}"/>
              </a:ext>
            </a:extLst>
          </p:cNvPr>
          <p:cNvSpPr/>
          <p:nvPr/>
        </p:nvSpPr>
        <p:spPr>
          <a:xfrm>
            <a:off x="11566319" y="5722218"/>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8" name="Footer Placeholder 1">
            <a:extLst>
              <a:ext uri="{FF2B5EF4-FFF2-40B4-BE49-F238E27FC236}">
                <a16:creationId xmlns:a16="http://schemas.microsoft.com/office/drawing/2014/main" id="{6EDE7869-2DFA-FB4F-A23E-82726E26F7C3}"/>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 name="Rectangle 3">
            <a:extLst>
              <a:ext uri="{FF2B5EF4-FFF2-40B4-BE49-F238E27FC236}">
                <a16:creationId xmlns:a16="http://schemas.microsoft.com/office/drawing/2014/main" id="{FA1ECAC8-C214-9948-9315-E34C09414A2F}"/>
              </a:ext>
            </a:extLst>
          </p:cNvPr>
          <p:cNvSpPr/>
          <p:nvPr/>
        </p:nvSpPr>
        <p:spPr>
          <a:xfrm>
            <a:off x="241113" y="1782956"/>
            <a:ext cx="5706049" cy="3861955"/>
          </a:xfrm>
          <a:prstGeom prst="rect">
            <a:avLst/>
          </a:prstGeom>
        </p:spPr>
        <p:txBody>
          <a:bodyPr wrap="square">
            <a:spAutoFit/>
          </a:bodyPr>
          <a:lstStyle/>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$1.5M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SaaS recurring revs - up 12% over Q4 2020 - up 38% over same period last year.</a:t>
            </a: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$1.8M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Total Digital revs - up 18% over Q4 2020 – up 24% over same period last year.</a:t>
            </a:r>
            <a:endParaRPr lang="en-US" sz="1300" b="1" dirty="0">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$2.5M</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Total Combined revs - up almost 21% over Q4 2020 </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567FB"/>
                </a:solidFill>
                <a:latin typeface="Helvetica Neue" panose="02000503000000020004" pitchFamily="2" charset="0"/>
                <a:ea typeface="Helvetica Neue" panose="02000503000000020004" pitchFamily="2" charset="0"/>
                <a:cs typeface="Helvetica Neue" panose="02000503000000020004" pitchFamily="2" charset="0"/>
              </a:rPr>
              <a:t>62</a:t>
            </a:r>
            <a:r>
              <a:rPr lang="en-US" sz="1300" b="1" dirty="0">
                <a:solidFill>
                  <a:srgbClr val="888CFC"/>
                </a:solidFill>
                <a:latin typeface="Helvetica Neue" panose="02000503000000020004" pitchFamily="2" charset="0"/>
                <a:ea typeface="Helvetica Neue" panose="02000503000000020004" pitchFamily="2" charset="0"/>
                <a:cs typeface="Helvetica Neue" panose="02000503000000020004" pitchFamily="2" charset="0"/>
              </a:rPr>
              <a:t>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new enterprise client contracts added in 2020 – </a:t>
            </a:r>
            <a:r>
              <a:rPr lang="en-US" sz="1300" b="1" dirty="0">
                <a:solidFill>
                  <a:srgbClr val="9567FB"/>
                </a:solidFill>
                <a:latin typeface="Helvetica Neue" panose="02000503000000020004" pitchFamily="2" charset="0"/>
                <a:ea typeface="Helvetica Neue" panose="02000503000000020004" pitchFamily="2" charset="0"/>
                <a:cs typeface="Helvetica Neue" panose="02000503000000020004" pitchFamily="2" charset="0"/>
              </a:rPr>
              <a:t>16</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in Q1 2021</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added approx.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$900K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guaranteed base value in Q1 new contracts. </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2M</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total user downloads – up more than 47% from same period last year. </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600" b="1" dirty="0">
                <a:solidFill>
                  <a:srgbClr val="9567FB"/>
                </a:solidFill>
              </a:rPr>
              <a:t>Microsoft Outlook </a:t>
            </a:r>
            <a:r>
              <a:rPr lang="en-US" sz="1300" b="1" dirty="0">
                <a:latin typeface="Helvetica Neue" panose="02000503000000020004" pitchFamily="2" charset="0"/>
                <a:ea typeface="Helvetica Neue" panose="02000503000000020004" pitchFamily="2" charset="0"/>
                <a:cs typeface="Helvetica Neue" panose="02000503000000020004" pitchFamily="2" charset="0"/>
              </a:rPr>
              <a:t>integration completed and launched</a:t>
            </a:r>
            <a:endPar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F68649E9-C083-C348-89E9-D70B6AE9B775}"/>
              </a:ext>
            </a:extLst>
          </p:cNvPr>
          <p:cNvSpPr/>
          <p:nvPr/>
        </p:nvSpPr>
        <p:spPr>
          <a:xfrm>
            <a:off x="6007637" y="1754892"/>
            <a:ext cx="6155908" cy="4078104"/>
          </a:xfrm>
          <a:prstGeom prst="rect">
            <a:avLst/>
          </a:prstGeom>
        </p:spPr>
        <p:txBody>
          <a:bodyPr wrap="square">
            <a:spAutoFit/>
          </a:bodyPr>
          <a:lstStyle/>
          <a:p>
            <a:pPr marL="34290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9567FB"/>
                </a:solidFill>
                <a:latin typeface="Helvetica Neue" panose="02000503000000020004" pitchFamily="2" charset="0"/>
                <a:ea typeface="Helvetica Neue" panose="02000503000000020004" pitchFamily="2" charset="0"/>
                <a:cs typeface="Helvetica Neue" panose="02000503000000020004" pitchFamily="2" charset="0"/>
              </a:rPr>
              <a:t>$15M </a:t>
            </a:r>
            <a:r>
              <a:rPr lang="en-US" sz="1300" b="1" dirty="0">
                <a:latin typeface="Helvetica Neue" panose="02000503000000020004" pitchFamily="2" charset="0"/>
                <a:ea typeface="Helvetica Neue" panose="02000503000000020004" pitchFamily="2" charset="0"/>
                <a:cs typeface="Helvetica Neue" panose="02000503000000020004" pitchFamily="2" charset="0"/>
              </a:rPr>
              <a:t>gross proceeds from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registered direct closed March 2021 - straight common shares – no warrants priced at $1.60. </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Integration of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hlinkClick r:id="rId2">
                  <a:extLst>
                    <a:ext uri="{A12FA001-AC4F-418D-AE19-62706E023703}">
                      <ahyp:hlinkClr xmlns:ahyp="http://schemas.microsoft.com/office/drawing/2018/hyperlinkcolor" val="tx"/>
                    </a:ext>
                  </a:extLst>
                </a:hlinkClick>
              </a:rPr>
              <a:t>verbLIVE</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 </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new live stream ecommerce with </a:t>
            </a:r>
            <a:r>
              <a:rPr lang="en-US" sz="16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Salesforce</a:t>
            </a:r>
            <a:r>
              <a:rPr lang="en-US" sz="16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VERB added to the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Russell Microcap</a:t>
            </a:r>
            <a:r>
              <a:rPr lang="en-US" sz="1300" b="1" baseline="30000"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Index</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Completed another accretive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acquisition</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for rapid expansion into MEDICAL/HEALTH CARE EQUIPMENT AND SUPPLIES SALES</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Launched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verbTEAMS</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 new highly scalable sales enablement platform for entrepreneurs and small business – includes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verbLIVE</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and built-in 1-click </a:t>
            </a:r>
            <a:r>
              <a:rPr lang="en-US" sz="1300"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Salesforce</a:t>
            </a: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synch</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Ranked #1 among sales platforms for direct sales by leading industry publication</a:t>
            </a:r>
          </a:p>
          <a:p>
            <a:pPr marL="342900" marR="0" lvl="0" indent="-342900">
              <a:lnSpc>
                <a:spcPct val="107000"/>
              </a:lnSpc>
              <a:spcBef>
                <a:spcPts val="600"/>
              </a:spcBef>
              <a:spcAft>
                <a:spcPts val="1200"/>
              </a:spcAft>
              <a:buSzPts val="1000"/>
              <a:buFont typeface="Symbol" pitchFamily="2" charset="2"/>
              <a:buChar char=""/>
              <a:tabLst>
                <a:tab pos="457200" algn="l"/>
              </a:tabLst>
            </a:pPr>
            <a:r>
              <a:rPr lang="en-US" sz="13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More than 140 enterprise clients in 60 countries and 48 languages</a:t>
            </a:r>
          </a:p>
        </p:txBody>
      </p:sp>
      <p:sp>
        <p:nvSpPr>
          <p:cNvPr id="11" name="Rectangle 10">
            <a:extLst>
              <a:ext uri="{FF2B5EF4-FFF2-40B4-BE49-F238E27FC236}">
                <a16:creationId xmlns:a16="http://schemas.microsoft.com/office/drawing/2014/main" id="{8834A30B-A68B-E243-82AB-89A946334463}"/>
              </a:ext>
            </a:extLst>
          </p:cNvPr>
          <p:cNvSpPr/>
          <p:nvPr/>
        </p:nvSpPr>
        <p:spPr>
          <a:xfrm>
            <a:off x="284981" y="1169858"/>
            <a:ext cx="6910546" cy="455959"/>
          </a:xfrm>
          <a:prstGeom prst="rect">
            <a:avLst/>
          </a:prstGeom>
        </p:spPr>
        <p:txBody>
          <a:bodyPr wrap="none">
            <a:spAutoFit/>
          </a:bodyPr>
          <a:lstStyle/>
          <a:p>
            <a:pPr>
              <a:lnSpc>
                <a:spcPct val="107000"/>
              </a:lnSpc>
              <a:spcBef>
                <a:spcPts val="600"/>
              </a:spcBef>
              <a:spcAft>
                <a:spcPts val="600"/>
              </a:spcAft>
              <a:buSzPts val="1000"/>
              <a:tabLst>
                <a:tab pos="457200" algn="l"/>
              </a:tabLst>
            </a:pPr>
            <a:r>
              <a:rPr lang="en-US"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2021 1</a:t>
            </a:r>
            <a:r>
              <a:rPr lang="en-US" b="1" baseline="30000"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ST</a:t>
            </a:r>
            <a:r>
              <a:rPr lang="en-US"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Quarter Highlights  </a:t>
            </a:r>
            <a:r>
              <a:rPr lang="en-US" sz="2400"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a:t>
            </a:r>
            <a:r>
              <a:rPr lang="en-US" b="1" dirty="0">
                <a:solidFill>
                  <a:srgbClr val="000000"/>
                </a:solidFill>
                <a:latin typeface="Helvetica Neue" panose="02000503000000020004" pitchFamily="2" charset="0"/>
                <a:ea typeface="Helvetica Neue" panose="02000503000000020004" pitchFamily="2" charset="0"/>
                <a:cs typeface="Helvetica Neue" panose="02000503000000020004" pitchFamily="2" charset="0"/>
              </a:rPr>
              <a:t> Proven SAAS Revenue Growth</a:t>
            </a:r>
          </a:p>
        </p:txBody>
      </p:sp>
      <p:sp>
        <p:nvSpPr>
          <p:cNvPr id="12" name="TextBox 11">
            <a:extLst>
              <a:ext uri="{FF2B5EF4-FFF2-40B4-BE49-F238E27FC236}">
                <a16:creationId xmlns:a16="http://schemas.microsoft.com/office/drawing/2014/main" id="{EFD02DF1-527A-E846-8886-4A581D0E7F48}"/>
              </a:ext>
            </a:extLst>
          </p:cNvPr>
          <p:cNvSpPr txBox="1"/>
          <p:nvPr/>
        </p:nvSpPr>
        <p:spPr>
          <a:xfrm>
            <a:off x="1565523" y="5961184"/>
            <a:ext cx="8884227" cy="365036"/>
          </a:xfrm>
          <a:prstGeom prst="rect">
            <a:avLst/>
          </a:prstGeom>
          <a:noFill/>
        </p:spPr>
        <p:txBody>
          <a:bodyPr wrap="square" rtlCol="0">
            <a:spAutoFit/>
          </a:bodyPr>
          <a:lstStyle/>
          <a:p>
            <a:pPr>
              <a:lnSpc>
                <a:spcPct val="107000"/>
              </a:lnSpc>
              <a:spcBef>
                <a:spcPts val="600"/>
              </a:spcBef>
              <a:spcAft>
                <a:spcPts val="600"/>
              </a:spcAft>
              <a:buSzPts val="1000"/>
              <a:tabLst>
                <a:tab pos="457200" algn="l"/>
              </a:tabLst>
            </a:pPr>
            <a:r>
              <a:rPr lang="en-US" b="1" dirty="0">
                <a:solidFill>
                  <a:srgbClr val="9C65FF"/>
                </a:solidFill>
                <a:latin typeface="Helvetica Neue" panose="02000503000000020004" pitchFamily="2" charset="0"/>
                <a:ea typeface="Helvetica Neue" panose="02000503000000020004" pitchFamily="2" charset="0"/>
                <a:cs typeface="Helvetica Neue" panose="02000503000000020004" pitchFamily="2" charset="0"/>
              </a:rPr>
              <a:t>More than 25,000 Apple App Store &amp; Google Play Store Ratings - 4.9 Stars Avg.  </a:t>
            </a:r>
          </a:p>
        </p:txBody>
      </p:sp>
      <p:sp>
        <p:nvSpPr>
          <p:cNvPr id="47" name="Oval 46">
            <a:extLst>
              <a:ext uri="{FF2B5EF4-FFF2-40B4-BE49-F238E27FC236}">
                <a16:creationId xmlns:a16="http://schemas.microsoft.com/office/drawing/2014/main" id="{52B827C5-C169-9F47-AEEE-7FC8C6FA3B7D}"/>
              </a:ext>
            </a:extLst>
          </p:cNvPr>
          <p:cNvSpPr/>
          <p:nvPr/>
        </p:nvSpPr>
        <p:spPr>
          <a:xfrm>
            <a:off x="301588" y="2552842"/>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8" name="Oval 47">
            <a:extLst>
              <a:ext uri="{FF2B5EF4-FFF2-40B4-BE49-F238E27FC236}">
                <a16:creationId xmlns:a16="http://schemas.microsoft.com/office/drawing/2014/main" id="{D45E186A-AB68-B445-A4F6-DDFEA35FF353}"/>
              </a:ext>
            </a:extLst>
          </p:cNvPr>
          <p:cNvSpPr/>
          <p:nvPr/>
        </p:nvSpPr>
        <p:spPr>
          <a:xfrm>
            <a:off x="284981" y="5427231"/>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9" name="Oval 48">
            <a:extLst>
              <a:ext uri="{FF2B5EF4-FFF2-40B4-BE49-F238E27FC236}">
                <a16:creationId xmlns:a16="http://schemas.microsoft.com/office/drawing/2014/main" id="{71FB356B-A70F-AA48-AAF2-346C0E76D815}"/>
              </a:ext>
            </a:extLst>
          </p:cNvPr>
          <p:cNvSpPr/>
          <p:nvPr/>
        </p:nvSpPr>
        <p:spPr>
          <a:xfrm>
            <a:off x="301588" y="1897233"/>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6" name="Oval 65">
            <a:extLst>
              <a:ext uri="{FF2B5EF4-FFF2-40B4-BE49-F238E27FC236}">
                <a16:creationId xmlns:a16="http://schemas.microsoft.com/office/drawing/2014/main" id="{10F028B7-8F7A-924E-82D1-40696DDDC0B6}"/>
              </a:ext>
            </a:extLst>
          </p:cNvPr>
          <p:cNvSpPr/>
          <p:nvPr/>
        </p:nvSpPr>
        <p:spPr>
          <a:xfrm>
            <a:off x="284981" y="3173500"/>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68" name="Oval 67">
            <a:extLst>
              <a:ext uri="{FF2B5EF4-FFF2-40B4-BE49-F238E27FC236}">
                <a16:creationId xmlns:a16="http://schemas.microsoft.com/office/drawing/2014/main" id="{2B83FAB0-9FB6-B54B-98C2-0980081F1BAE}"/>
              </a:ext>
            </a:extLst>
          </p:cNvPr>
          <p:cNvSpPr/>
          <p:nvPr/>
        </p:nvSpPr>
        <p:spPr>
          <a:xfrm>
            <a:off x="284981" y="3608936"/>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4" name="Oval 73">
            <a:extLst>
              <a:ext uri="{FF2B5EF4-FFF2-40B4-BE49-F238E27FC236}">
                <a16:creationId xmlns:a16="http://schemas.microsoft.com/office/drawing/2014/main" id="{D5EC313A-7A08-3B47-AECE-776F8ADAAA00}"/>
              </a:ext>
            </a:extLst>
          </p:cNvPr>
          <p:cNvSpPr/>
          <p:nvPr/>
        </p:nvSpPr>
        <p:spPr>
          <a:xfrm>
            <a:off x="284981" y="4063975"/>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5" name="Oval 74">
            <a:extLst>
              <a:ext uri="{FF2B5EF4-FFF2-40B4-BE49-F238E27FC236}">
                <a16:creationId xmlns:a16="http://schemas.microsoft.com/office/drawing/2014/main" id="{3FA08C4E-05A1-1E46-9880-CBF05C075C9A}"/>
              </a:ext>
            </a:extLst>
          </p:cNvPr>
          <p:cNvSpPr/>
          <p:nvPr/>
        </p:nvSpPr>
        <p:spPr>
          <a:xfrm>
            <a:off x="284981" y="4717032"/>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7" name="Oval 76">
            <a:extLst>
              <a:ext uri="{FF2B5EF4-FFF2-40B4-BE49-F238E27FC236}">
                <a16:creationId xmlns:a16="http://schemas.microsoft.com/office/drawing/2014/main" id="{CEDD0B3D-5722-6D40-9BAC-BE83DD951039}"/>
              </a:ext>
            </a:extLst>
          </p:cNvPr>
          <p:cNvSpPr/>
          <p:nvPr/>
        </p:nvSpPr>
        <p:spPr>
          <a:xfrm>
            <a:off x="6052936" y="1853618"/>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8" name="Oval 77">
            <a:extLst>
              <a:ext uri="{FF2B5EF4-FFF2-40B4-BE49-F238E27FC236}">
                <a16:creationId xmlns:a16="http://schemas.microsoft.com/office/drawing/2014/main" id="{552BFDE0-D086-4046-AC9B-3CC0E543DAE7}"/>
              </a:ext>
            </a:extLst>
          </p:cNvPr>
          <p:cNvSpPr/>
          <p:nvPr/>
        </p:nvSpPr>
        <p:spPr>
          <a:xfrm>
            <a:off x="6052936" y="2484351"/>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9" name="Oval 78">
            <a:extLst>
              <a:ext uri="{FF2B5EF4-FFF2-40B4-BE49-F238E27FC236}">
                <a16:creationId xmlns:a16="http://schemas.microsoft.com/office/drawing/2014/main" id="{4A982DC9-7F4C-9E40-B299-6472D8CF614B}"/>
              </a:ext>
            </a:extLst>
          </p:cNvPr>
          <p:cNvSpPr/>
          <p:nvPr/>
        </p:nvSpPr>
        <p:spPr>
          <a:xfrm>
            <a:off x="6050973" y="2966358"/>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1" name="Oval 80">
            <a:extLst>
              <a:ext uri="{FF2B5EF4-FFF2-40B4-BE49-F238E27FC236}">
                <a16:creationId xmlns:a16="http://schemas.microsoft.com/office/drawing/2014/main" id="{7285F796-CA14-BC4D-AF61-9394526B3E8F}"/>
              </a:ext>
            </a:extLst>
          </p:cNvPr>
          <p:cNvSpPr/>
          <p:nvPr/>
        </p:nvSpPr>
        <p:spPr>
          <a:xfrm>
            <a:off x="6052936" y="3413179"/>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5" name="Oval 84">
            <a:extLst>
              <a:ext uri="{FF2B5EF4-FFF2-40B4-BE49-F238E27FC236}">
                <a16:creationId xmlns:a16="http://schemas.microsoft.com/office/drawing/2014/main" id="{42DC98D3-956B-C146-963B-4B6F7FE9B90F}"/>
              </a:ext>
            </a:extLst>
          </p:cNvPr>
          <p:cNvSpPr/>
          <p:nvPr/>
        </p:nvSpPr>
        <p:spPr>
          <a:xfrm>
            <a:off x="6052936" y="4046067"/>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6" name="Oval 85">
            <a:extLst>
              <a:ext uri="{FF2B5EF4-FFF2-40B4-BE49-F238E27FC236}">
                <a16:creationId xmlns:a16="http://schemas.microsoft.com/office/drawing/2014/main" id="{43E0778C-97EA-E74E-8D35-23B9CA1D76A0}"/>
              </a:ext>
            </a:extLst>
          </p:cNvPr>
          <p:cNvSpPr/>
          <p:nvPr/>
        </p:nvSpPr>
        <p:spPr>
          <a:xfrm>
            <a:off x="6054404" y="4911482"/>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24" name="Oval 23">
            <a:extLst>
              <a:ext uri="{FF2B5EF4-FFF2-40B4-BE49-F238E27FC236}">
                <a16:creationId xmlns:a16="http://schemas.microsoft.com/office/drawing/2014/main" id="{C54978BC-CEDE-1146-95B2-B6056973D926}"/>
              </a:ext>
            </a:extLst>
          </p:cNvPr>
          <p:cNvSpPr/>
          <p:nvPr/>
        </p:nvSpPr>
        <p:spPr>
          <a:xfrm>
            <a:off x="6050973" y="5579631"/>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Tree>
    <p:extLst>
      <p:ext uri="{BB962C8B-B14F-4D97-AF65-F5344CB8AC3E}">
        <p14:creationId xmlns:p14="http://schemas.microsoft.com/office/powerpoint/2010/main" val="326922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4B74-6719-4C49-B100-2E5A50AA840F}"/>
              </a:ext>
            </a:extLst>
          </p:cNvPr>
          <p:cNvSpPr>
            <a:spLocks noGrp="1"/>
          </p:cNvSpPr>
          <p:nvPr>
            <p:ph type="title"/>
          </p:nvPr>
        </p:nvSpPr>
        <p:spPr/>
        <p:txBody>
          <a:bodyPr>
            <a:normAutofit fontScale="90000"/>
          </a:bodyPr>
          <a:lstStyle/>
          <a:p>
            <a:r>
              <a:rPr lang="en-US" dirty="0"/>
              <a:t>Proven Management</a:t>
            </a:r>
          </a:p>
        </p:txBody>
      </p:sp>
      <p:sp>
        <p:nvSpPr>
          <p:cNvPr id="3" name="Content Placeholder 2">
            <a:extLst>
              <a:ext uri="{FF2B5EF4-FFF2-40B4-BE49-F238E27FC236}">
                <a16:creationId xmlns:a16="http://schemas.microsoft.com/office/drawing/2014/main" id="{BAAC5C1A-AC85-497A-A9AB-A94A4334A031}"/>
              </a:ext>
            </a:extLst>
          </p:cNvPr>
          <p:cNvSpPr>
            <a:spLocks noGrp="1"/>
          </p:cNvSpPr>
          <p:nvPr>
            <p:ph idx="1"/>
          </p:nvPr>
        </p:nvSpPr>
        <p:spPr>
          <a:xfrm>
            <a:off x="653465" y="3726773"/>
            <a:ext cx="2562224" cy="369332"/>
          </a:xfrm>
        </p:spPr>
        <p:txBody>
          <a:bodyPr wrap="square">
            <a:spAutoFit/>
          </a:bodyPr>
          <a:lstStyle/>
          <a:p>
            <a:pPr marL="0" indent="0" algn="ctr">
              <a:buNone/>
            </a:pPr>
            <a:r>
              <a:rPr lang="en-US" sz="2000" b="1" dirty="0"/>
              <a:t>Rory J. Cutaia</a:t>
            </a:r>
          </a:p>
        </p:txBody>
      </p:sp>
      <p:sp>
        <p:nvSpPr>
          <p:cNvPr id="5" name="Slide Number Placeholder 4">
            <a:extLst>
              <a:ext uri="{FF2B5EF4-FFF2-40B4-BE49-F238E27FC236}">
                <a16:creationId xmlns:a16="http://schemas.microsoft.com/office/drawing/2014/main" id="{25191685-CB40-4701-B58E-9F15F1DB8F63}"/>
              </a:ext>
            </a:extLst>
          </p:cNvPr>
          <p:cNvSpPr>
            <a:spLocks noGrp="1"/>
          </p:cNvSpPr>
          <p:nvPr>
            <p:ph type="sldNum" sz="quarter" idx="12"/>
          </p:nvPr>
        </p:nvSpPr>
        <p:spPr/>
        <p:txBody>
          <a:bodyPr/>
          <a:lstStyle/>
          <a:p>
            <a:fld id="{D0F56350-9462-4EC0-9A14-DADBEFEF3905}" type="slidenum">
              <a:rPr lang="en-US" smtClean="0"/>
              <a:t>22</a:t>
            </a:fld>
            <a:endParaRPr lang="en-US" dirty="0"/>
          </a:p>
        </p:txBody>
      </p:sp>
      <p:sp>
        <p:nvSpPr>
          <p:cNvPr id="6" name="Oval 5">
            <a:extLst>
              <a:ext uri="{FF2B5EF4-FFF2-40B4-BE49-F238E27FC236}">
                <a16:creationId xmlns:a16="http://schemas.microsoft.com/office/drawing/2014/main" id="{014765A8-964D-43C5-9B45-65B65825F119}"/>
              </a:ext>
            </a:extLst>
          </p:cNvPr>
          <p:cNvSpPr/>
          <p:nvPr/>
        </p:nvSpPr>
        <p:spPr>
          <a:xfrm>
            <a:off x="777165" y="1209123"/>
            <a:ext cx="2438524" cy="2438524"/>
          </a:xfrm>
          <a:prstGeom prst="ellipse">
            <a:avLst/>
          </a:prstGeom>
          <a:blipFill>
            <a:blip r:embed="rId2"/>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 name="Oval 6">
            <a:extLst>
              <a:ext uri="{FF2B5EF4-FFF2-40B4-BE49-F238E27FC236}">
                <a16:creationId xmlns:a16="http://schemas.microsoft.com/office/drawing/2014/main" id="{E87172FA-4888-4A59-A731-B2A4A101FAB2}"/>
              </a:ext>
            </a:extLst>
          </p:cNvPr>
          <p:cNvSpPr/>
          <p:nvPr/>
        </p:nvSpPr>
        <p:spPr>
          <a:xfrm>
            <a:off x="4487751" y="1200171"/>
            <a:ext cx="2500374" cy="2438524"/>
          </a:xfrm>
          <a:prstGeom prst="ellipse">
            <a:avLst/>
          </a:prstGeom>
          <a:blipFill>
            <a:blip r:embed="rId3"/>
            <a:stretch>
              <a:fillRect/>
            </a:stretch>
          </a:blipFill>
          <a:ln w="57150">
            <a:solidFill>
              <a:srgbClr val="6E9DF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9" name="TextBox 8">
            <a:extLst>
              <a:ext uri="{FF2B5EF4-FFF2-40B4-BE49-F238E27FC236}">
                <a16:creationId xmlns:a16="http://schemas.microsoft.com/office/drawing/2014/main" id="{6C5F848A-B048-4FF9-B6B1-449B5DF1C794}"/>
              </a:ext>
            </a:extLst>
          </p:cNvPr>
          <p:cNvSpPr txBox="1"/>
          <p:nvPr/>
        </p:nvSpPr>
        <p:spPr>
          <a:xfrm>
            <a:off x="564419" y="4088170"/>
            <a:ext cx="2871070" cy="523220"/>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Founder / CEO, Pres &amp; Chairman of the Board of Directors</a:t>
            </a:r>
          </a:p>
        </p:txBody>
      </p:sp>
      <p:sp>
        <p:nvSpPr>
          <p:cNvPr id="10" name="Content Placeholder 2">
            <a:extLst>
              <a:ext uri="{FF2B5EF4-FFF2-40B4-BE49-F238E27FC236}">
                <a16:creationId xmlns:a16="http://schemas.microsoft.com/office/drawing/2014/main" id="{317EF2DE-A856-4BFA-B081-B9674C041119}"/>
              </a:ext>
            </a:extLst>
          </p:cNvPr>
          <p:cNvSpPr txBox="1">
            <a:spLocks/>
          </p:cNvSpPr>
          <p:nvPr/>
        </p:nvSpPr>
        <p:spPr>
          <a:xfrm>
            <a:off x="4410101" y="3726773"/>
            <a:ext cx="2562224"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Jeff Clayborne </a:t>
            </a:r>
          </a:p>
        </p:txBody>
      </p:sp>
      <p:sp>
        <p:nvSpPr>
          <p:cNvPr id="11" name="TextBox 10">
            <a:extLst>
              <a:ext uri="{FF2B5EF4-FFF2-40B4-BE49-F238E27FC236}">
                <a16:creationId xmlns:a16="http://schemas.microsoft.com/office/drawing/2014/main" id="{A45A000E-A0B5-4B8A-A951-CEB91DA0E773}"/>
              </a:ext>
            </a:extLst>
          </p:cNvPr>
          <p:cNvSpPr txBox="1"/>
          <p:nvPr/>
        </p:nvSpPr>
        <p:spPr>
          <a:xfrm>
            <a:off x="4763101" y="4052876"/>
            <a:ext cx="2008544"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Financial Officer</a:t>
            </a:r>
          </a:p>
        </p:txBody>
      </p:sp>
      <p:sp>
        <p:nvSpPr>
          <p:cNvPr id="14" name="TextBox 13">
            <a:extLst>
              <a:ext uri="{FF2B5EF4-FFF2-40B4-BE49-F238E27FC236}">
                <a16:creationId xmlns:a16="http://schemas.microsoft.com/office/drawing/2014/main" id="{BEBC40C2-B4E2-44B4-88B4-5270D86CD393}"/>
              </a:ext>
            </a:extLst>
          </p:cNvPr>
          <p:cNvSpPr txBox="1"/>
          <p:nvPr/>
        </p:nvSpPr>
        <p:spPr>
          <a:xfrm>
            <a:off x="408067" y="4625203"/>
            <a:ext cx="3183774" cy="1477328"/>
          </a:xfrm>
          <a:prstGeom prst="rect">
            <a:avLst/>
          </a:prstGeom>
          <a:noFill/>
        </p:spPr>
        <p:txBody>
          <a:bodyPr wrap="square" rtlCol="0">
            <a:spAutoFit/>
          </a:bodyPr>
          <a:lstStyle/>
          <a:p>
            <a:pPr algn="just"/>
            <a:r>
              <a:rPr lang="en-US" dirty="0">
                <a:latin typeface="Helvetica Neue" panose="02000503000000020004"/>
              </a:rPr>
              <a:t>Former Founder, Chairman &amp; CEO of Telx - sold for $218M in 2006 then again for $1.9B in 2015. Invested more than $4M to finance Verb.</a:t>
            </a:r>
          </a:p>
        </p:txBody>
      </p:sp>
      <p:sp>
        <p:nvSpPr>
          <p:cNvPr id="15" name="TextBox 14">
            <a:extLst>
              <a:ext uri="{FF2B5EF4-FFF2-40B4-BE49-F238E27FC236}">
                <a16:creationId xmlns:a16="http://schemas.microsoft.com/office/drawing/2014/main" id="{57311094-3EA2-4F1F-A1F4-F112FDBCC32A}"/>
              </a:ext>
            </a:extLst>
          </p:cNvPr>
          <p:cNvSpPr txBox="1"/>
          <p:nvPr/>
        </p:nvSpPr>
        <p:spPr>
          <a:xfrm>
            <a:off x="4021928" y="4625203"/>
            <a:ext cx="3490891" cy="1477328"/>
          </a:xfrm>
          <a:prstGeom prst="rect">
            <a:avLst/>
          </a:prstGeom>
          <a:noFill/>
        </p:spPr>
        <p:txBody>
          <a:bodyPr wrap="square" rtlCol="0">
            <a:spAutoFit/>
          </a:bodyPr>
          <a:lstStyle/>
          <a:p>
            <a:pPr algn="just"/>
            <a:r>
              <a:rPr lang="en-US" dirty="0">
                <a:latin typeface="Helvetica Neue" panose="02000503000000020004"/>
              </a:rPr>
              <a:t>20 yrs. Fortune 100 Experience. The Walt Disney Company - Universal Music Group - McGladrey &amp; Pullen - KPMG Peat Marwick. CPA - MBA, USC</a:t>
            </a:r>
          </a:p>
        </p:txBody>
      </p:sp>
      <p:sp>
        <p:nvSpPr>
          <p:cNvPr id="18" name="Footer Placeholder 1">
            <a:extLst>
              <a:ext uri="{FF2B5EF4-FFF2-40B4-BE49-F238E27FC236}">
                <a16:creationId xmlns:a16="http://schemas.microsoft.com/office/drawing/2014/main" id="{D47495A1-00B3-6E41-BFEF-335370642DCD}"/>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13" name="Content Placeholder 2">
            <a:extLst>
              <a:ext uri="{FF2B5EF4-FFF2-40B4-BE49-F238E27FC236}">
                <a16:creationId xmlns:a16="http://schemas.microsoft.com/office/drawing/2014/main" id="{FF967C82-5F33-EC41-B8CD-D161BBDD4393}"/>
              </a:ext>
            </a:extLst>
          </p:cNvPr>
          <p:cNvSpPr txBox="1">
            <a:spLocks/>
          </p:cNvSpPr>
          <p:nvPr/>
        </p:nvSpPr>
        <p:spPr>
          <a:xfrm>
            <a:off x="8557360" y="3681932"/>
            <a:ext cx="2562224"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a:lstStyle>
          <a:p>
            <a:pPr marL="0" indent="0" algn="ctr">
              <a:buFont typeface="Arial" panose="020B0604020202020204" pitchFamily="34" charset="0"/>
              <a:buNone/>
            </a:pPr>
            <a:r>
              <a:rPr lang="en-US" sz="2000" b="1" dirty="0"/>
              <a:t>Mitch Bledsoe</a:t>
            </a:r>
          </a:p>
        </p:txBody>
      </p:sp>
      <p:sp>
        <p:nvSpPr>
          <p:cNvPr id="16" name="TextBox 15">
            <a:extLst>
              <a:ext uri="{FF2B5EF4-FFF2-40B4-BE49-F238E27FC236}">
                <a16:creationId xmlns:a16="http://schemas.microsoft.com/office/drawing/2014/main" id="{F8FF1B6D-9AC1-0D40-ABBE-625683958D13}"/>
              </a:ext>
            </a:extLst>
          </p:cNvPr>
          <p:cNvSpPr txBox="1"/>
          <p:nvPr/>
        </p:nvSpPr>
        <p:spPr>
          <a:xfrm>
            <a:off x="8470185" y="4042003"/>
            <a:ext cx="2736574" cy="307777"/>
          </a:xfrm>
          <a:prstGeom prst="rect">
            <a:avLst/>
          </a:prstGeom>
          <a:noFill/>
        </p:spPr>
        <p:txBody>
          <a:bodyPr wrap="square" rtlCol="0">
            <a:spAutoFit/>
          </a:bodyPr>
          <a:lstStyle/>
          <a:p>
            <a:pPr algn="ctr"/>
            <a:r>
              <a:rPr lang="en-US" sz="1400" dirty="0">
                <a:latin typeface="Helvetica Neue" panose="02000503000000020004"/>
                <a:ea typeface="Helvetica Neue" panose="02000503000000020004" pitchFamily="2" charset="0"/>
                <a:cs typeface="Helvetica Neue" panose="02000503000000020004" pitchFamily="2" charset="0"/>
              </a:rPr>
              <a:t>Chief Information Officer</a:t>
            </a:r>
          </a:p>
        </p:txBody>
      </p:sp>
      <p:sp>
        <p:nvSpPr>
          <p:cNvPr id="17" name="TextBox 16">
            <a:extLst>
              <a:ext uri="{FF2B5EF4-FFF2-40B4-BE49-F238E27FC236}">
                <a16:creationId xmlns:a16="http://schemas.microsoft.com/office/drawing/2014/main" id="{2DD9B3BB-5F09-E941-8B6F-05441B38B7C9}"/>
              </a:ext>
            </a:extLst>
          </p:cNvPr>
          <p:cNvSpPr txBox="1"/>
          <p:nvPr/>
        </p:nvSpPr>
        <p:spPr>
          <a:xfrm>
            <a:off x="7942907" y="4632817"/>
            <a:ext cx="3791130" cy="1477328"/>
          </a:xfrm>
          <a:prstGeom prst="rect">
            <a:avLst/>
          </a:prstGeom>
          <a:noFill/>
        </p:spPr>
        <p:txBody>
          <a:bodyPr wrap="square" rtlCol="0">
            <a:spAutoFit/>
          </a:bodyPr>
          <a:lstStyle/>
          <a:p>
            <a:pPr algn="just"/>
            <a:r>
              <a:rPr lang="en-US" dirty="0">
                <a:latin typeface="Helvetica Neue" panose="02000503000000020004"/>
              </a:rPr>
              <a:t>Senior executive positions at ALLDATA, Assurant, iHeartMedia and First American Corporation, leading large-scale product and infrastructure development efforts.</a:t>
            </a:r>
          </a:p>
        </p:txBody>
      </p:sp>
      <p:pic>
        <p:nvPicPr>
          <p:cNvPr id="19" name="Picture 18" descr="A person wearing glasses and smiling at the camera&#10;&#10;Description automatically generated">
            <a:extLst>
              <a:ext uri="{FF2B5EF4-FFF2-40B4-BE49-F238E27FC236}">
                <a16:creationId xmlns:a16="http://schemas.microsoft.com/office/drawing/2014/main" id="{7CE21516-05D0-BE48-BE54-D15FC0CEE6E7}"/>
              </a:ext>
            </a:extLst>
          </p:cNvPr>
          <p:cNvPicPr>
            <a:picLocks noChangeAspect="1"/>
          </p:cNvPicPr>
          <p:nvPr/>
        </p:nvPicPr>
        <p:blipFill rotWithShape="1">
          <a:blip r:embed="rId4">
            <a:extLst>
              <a:ext uri="{28A0092B-C50C-407E-A947-70E740481C1C}">
                <a14:useLocalDpi xmlns:a14="http://schemas.microsoft.com/office/drawing/2010/main" val="0"/>
              </a:ext>
            </a:extLst>
          </a:blip>
          <a:srcRect l="1" t="3023" r="28430" b="6316"/>
          <a:stretch/>
        </p:blipFill>
        <p:spPr>
          <a:xfrm>
            <a:off x="9046503" y="1506231"/>
            <a:ext cx="1583937" cy="1818470"/>
          </a:xfrm>
          <a:prstGeom prst="rect">
            <a:avLst/>
          </a:prstGeom>
          <a:effectLst>
            <a:softEdge rad="31750"/>
          </a:effectLst>
        </p:spPr>
      </p:pic>
      <p:sp>
        <p:nvSpPr>
          <p:cNvPr id="20" name="Arc 19">
            <a:extLst>
              <a:ext uri="{FF2B5EF4-FFF2-40B4-BE49-F238E27FC236}">
                <a16:creationId xmlns:a16="http://schemas.microsoft.com/office/drawing/2014/main" id="{D01F07A4-CBE1-774A-9CE0-7CBF2FF3FB15}"/>
              </a:ext>
            </a:extLst>
          </p:cNvPr>
          <p:cNvSpPr/>
          <p:nvPr/>
        </p:nvSpPr>
        <p:spPr>
          <a:xfrm>
            <a:off x="8600161" y="1173577"/>
            <a:ext cx="2417815" cy="2429062"/>
          </a:xfrm>
          <a:prstGeom prst="arc">
            <a:avLst>
              <a:gd name="adj1" fmla="val 22918"/>
              <a:gd name="adj2" fmla="val 0"/>
            </a:avLst>
          </a:prstGeom>
          <a:ln w="57150">
            <a:solidFill>
              <a:srgbClr val="5CA1F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5CA1FC"/>
              </a:solidFill>
            </a:endParaRPr>
          </a:p>
        </p:txBody>
      </p:sp>
    </p:spTree>
    <p:extLst>
      <p:ext uri="{BB962C8B-B14F-4D97-AF65-F5344CB8AC3E}">
        <p14:creationId xmlns:p14="http://schemas.microsoft.com/office/powerpoint/2010/main" val="14574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4B74-6719-4C49-B100-2E5A50AA840F}"/>
              </a:ext>
            </a:extLst>
          </p:cNvPr>
          <p:cNvSpPr>
            <a:spLocks noGrp="1"/>
          </p:cNvSpPr>
          <p:nvPr>
            <p:ph type="title"/>
          </p:nvPr>
        </p:nvSpPr>
        <p:spPr/>
        <p:txBody>
          <a:bodyPr>
            <a:normAutofit fontScale="90000"/>
          </a:bodyPr>
          <a:lstStyle/>
          <a:p>
            <a:r>
              <a:rPr lang="en-US" dirty="0"/>
              <a:t>Distinguished Board of Directors</a:t>
            </a:r>
          </a:p>
        </p:txBody>
      </p:sp>
      <p:sp>
        <p:nvSpPr>
          <p:cNvPr id="3" name="Content Placeholder 2">
            <a:extLst>
              <a:ext uri="{FF2B5EF4-FFF2-40B4-BE49-F238E27FC236}">
                <a16:creationId xmlns:a16="http://schemas.microsoft.com/office/drawing/2014/main" id="{BAAC5C1A-AC85-497A-A9AB-A94A4334A031}"/>
              </a:ext>
            </a:extLst>
          </p:cNvPr>
          <p:cNvSpPr>
            <a:spLocks noGrp="1"/>
          </p:cNvSpPr>
          <p:nvPr>
            <p:ph idx="1"/>
          </p:nvPr>
        </p:nvSpPr>
        <p:spPr>
          <a:xfrm>
            <a:off x="157631" y="2977510"/>
            <a:ext cx="2264010" cy="341632"/>
          </a:xfrm>
        </p:spPr>
        <p:txBody>
          <a:bodyPr wrap="square">
            <a:spAutoFit/>
          </a:bodyPr>
          <a:lstStyle/>
          <a:p>
            <a:pPr marL="0" indent="0" algn="ctr">
              <a:buNone/>
            </a:pPr>
            <a:r>
              <a:rPr lang="en-US" sz="1800" b="1" dirty="0"/>
              <a:t>Nancy Heinen</a:t>
            </a:r>
          </a:p>
        </p:txBody>
      </p:sp>
      <p:sp>
        <p:nvSpPr>
          <p:cNvPr id="5" name="Slide Number Placeholder 4">
            <a:extLst>
              <a:ext uri="{FF2B5EF4-FFF2-40B4-BE49-F238E27FC236}">
                <a16:creationId xmlns:a16="http://schemas.microsoft.com/office/drawing/2014/main" id="{25191685-CB40-4701-B58E-9F15F1DB8F63}"/>
              </a:ext>
            </a:extLst>
          </p:cNvPr>
          <p:cNvSpPr>
            <a:spLocks noGrp="1"/>
          </p:cNvSpPr>
          <p:nvPr>
            <p:ph type="sldNum" sz="quarter" idx="12"/>
          </p:nvPr>
        </p:nvSpPr>
        <p:spPr/>
        <p:txBody>
          <a:bodyPr/>
          <a:lstStyle/>
          <a:p>
            <a:fld id="{D0F56350-9462-4EC0-9A14-DADBEFEF3905}" type="slidenum">
              <a:rPr lang="en-US" smtClean="0"/>
              <a:t>23</a:t>
            </a:fld>
            <a:endParaRPr lang="en-US" dirty="0"/>
          </a:p>
        </p:txBody>
      </p:sp>
      <p:sp>
        <p:nvSpPr>
          <p:cNvPr id="6" name="Oval 5">
            <a:extLst>
              <a:ext uri="{FF2B5EF4-FFF2-40B4-BE49-F238E27FC236}">
                <a16:creationId xmlns:a16="http://schemas.microsoft.com/office/drawing/2014/main" id="{014765A8-964D-43C5-9B45-65B65825F119}"/>
              </a:ext>
            </a:extLst>
          </p:cNvPr>
          <p:cNvSpPr>
            <a:spLocks noChangeAspect="1"/>
          </p:cNvSpPr>
          <p:nvPr/>
        </p:nvSpPr>
        <p:spPr>
          <a:xfrm>
            <a:off x="512396" y="1171715"/>
            <a:ext cx="1554480" cy="1554480"/>
          </a:xfrm>
          <a:prstGeom prst="ellipse">
            <a:avLst/>
          </a:prstGeom>
          <a:blipFill>
            <a:blip r:embed="rId2" cstate="screen">
              <a:extLst>
                <a:ext uri="{28A0092B-C50C-407E-A947-70E740481C1C}">
                  <a14:useLocalDpi xmlns:a14="http://schemas.microsoft.com/office/drawing/2010/main"/>
                </a:ext>
              </a:extLst>
            </a:blip>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7" name="Oval 6">
            <a:extLst>
              <a:ext uri="{FF2B5EF4-FFF2-40B4-BE49-F238E27FC236}">
                <a16:creationId xmlns:a16="http://schemas.microsoft.com/office/drawing/2014/main" id="{E87172FA-4888-4A59-A731-B2A4A101FAB2}"/>
              </a:ext>
            </a:extLst>
          </p:cNvPr>
          <p:cNvSpPr>
            <a:spLocks noChangeAspect="1"/>
          </p:cNvSpPr>
          <p:nvPr/>
        </p:nvSpPr>
        <p:spPr>
          <a:xfrm>
            <a:off x="2890701" y="1171715"/>
            <a:ext cx="1554480" cy="1554480"/>
          </a:xfrm>
          <a:prstGeom prst="ellipse">
            <a:avLst/>
          </a:prstGeom>
          <a:blipFill>
            <a:blip r:embed="rId3" cstate="screen">
              <a:extLst>
                <a:ext uri="{28A0092B-C50C-407E-A947-70E740481C1C}">
                  <a14:useLocalDpi xmlns:a14="http://schemas.microsoft.com/office/drawing/2010/main"/>
                </a:ext>
              </a:extLst>
            </a:blip>
            <a:stretch>
              <a:fillRect/>
            </a:stretch>
          </a:blipFill>
          <a:ln w="57150">
            <a:solidFill>
              <a:srgbClr val="6E9DFC"/>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 name="Oval 7">
            <a:extLst>
              <a:ext uri="{FF2B5EF4-FFF2-40B4-BE49-F238E27FC236}">
                <a16:creationId xmlns:a16="http://schemas.microsoft.com/office/drawing/2014/main" id="{1CDAB7C3-3C90-4B2D-BB71-D1071A1FE1F2}"/>
              </a:ext>
            </a:extLst>
          </p:cNvPr>
          <p:cNvSpPr>
            <a:spLocks noChangeAspect="1"/>
          </p:cNvSpPr>
          <p:nvPr/>
        </p:nvSpPr>
        <p:spPr>
          <a:xfrm>
            <a:off x="5269006" y="1171715"/>
            <a:ext cx="1554480" cy="1554480"/>
          </a:xfrm>
          <a:prstGeom prst="ellipse">
            <a:avLst/>
          </a:prstGeom>
          <a:blipFill>
            <a:blip r:embed="rId4" cstate="screen">
              <a:extLst>
                <a:ext uri="{28A0092B-C50C-407E-A947-70E740481C1C}">
                  <a14:useLocalDpi xmlns:a14="http://schemas.microsoft.com/office/drawing/2010/main"/>
                </a:ext>
              </a:extLst>
            </a:blip>
            <a:stretch>
              <a:fillRect/>
            </a:stretch>
          </a:blipFill>
          <a:ln w="57150">
            <a:solidFill>
              <a:srgbClr val="FC7FE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4" name="TextBox 13">
            <a:extLst>
              <a:ext uri="{FF2B5EF4-FFF2-40B4-BE49-F238E27FC236}">
                <a16:creationId xmlns:a16="http://schemas.microsoft.com/office/drawing/2014/main" id="{BEBC40C2-B4E2-44B4-88B4-5270D86CD393}"/>
              </a:ext>
            </a:extLst>
          </p:cNvPr>
          <p:cNvSpPr txBox="1"/>
          <p:nvPr/>
        </p:nvSpPr>
        <p:spPr>
          <a:xfrm>
            <a:off x="198774" y="3472939"/>
            <a:ext cx="2435367" cy="1200329"/>
          </a:xfrm>
          <a:prstGeom prst="rect">
            <a:avLst/>
          </a:prstGeom>
          <a:noFill/>
        </p:spPr>
        <p:txBody>
          <a:bodyPr wrap="square" rtlCol="0">
            <a:spAutoFit/>
          </a:bodyPr>
          <a:lstStyle/>
          <a:p>
            <a:r>
              <a:rPr lang="en-US" dirty="0">
                <a:latin typeface="Helvetica Neue" panose="02000503000000020004"/>
              </a:rPr>
              <a:t>Former Apple General Counsel - Member of Steve Jobs inner circle for 12 years </a:t>
            </a:r>
          </a:p>
        </p:txBody>
      </p:sp>
      <p:sp>
        <p:nvSpPr>
          <p:cNvPr id="17" name="Oval 16">
            <a:extLst>
              <a:ext uri="{FF2B5EF4-FFF2-40B4-BE49-F238E27FC236}">
                <a16:creationId xmlns:a16="http://schemas.microsoft.com/office/drawing/2014/main" id="{94D84099-4261-4A9D-B2C1-DB4B7D10DFAB}"/>
              </a:ext>
            </a:extLst>
          </p:cNvPr>
          <p:cNvSpPr>
            <a:spLocks noChangeAspect="1"/>
          </p:cNvSpPr>
          <p:nvPr/>
        </p:nvSpPr>
        <p:spPr>
          <a:xfrm>
            <a:off x="7647311" y="1171715"/>
            <a:ext cx="1554480" cy="1554480"/>
          </a:xfrm>
          <a:prstGeom prst="ellipse">
            <a:avLst/>
          </a:prstGeom>
          <a:blipFill>
            <a:blip r:embed="rId5" cstate="screen">
              <a:extLst>
                <a:ext uri="{28A0092B-C50C-407E-A947-70E740481C1C}">
                  <a14:useLocalDpi xmlns:a14="http://schemas.microsoft.com/office/drawing/2010/main"/>
                </a:ext>
              </a:extLst>
            </a:blip>
            <a:stretch>
              <a:fillRect/>
            </a:stretch>
          </a:blipFill>
          <a:ln w="57150">
            <a:solidFill>
              <a:srgbClr val="9567FB"/>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8" name="Oval 17">
            <a:extLst>
              <a:ext uri="{FF2B5EF4-FFF2-40B4-BE49-F238E27FC236}">
                <a16:creationId xmlns:a16="http://schemas.microsoft.com/office/drawing/2014/main" id="{6A0AD205-6DE3-4632-82F7-91B2C47D2768}"/>
              </a:ext>
            </a:extLst>
          </p:cNvPr>
          <p:cNvSpPr>
            <a:spLocks noChangeAspect="1"/>
          </p:cNvSpPr>
          <p:nvPr/>
        </p:nvSpPr>
        <p:spPr>
          <a:xfrm>
            <a:off x="10025616" y="1171715"/>
            <a:ext cx="1554480" cy="1554480"/>
          </a:xfrm>
          <a:prstGeom prst="ellipse">
            <a:avLst/>
          </a:prstGeom>
          <a:blipFill>
            <a:blip r:embed="rId6" cstate="screen">
              <a:extLst>
                <a:ext uri="{28A0092B-C50C-407E-A947-70E740481C1C}">
                  <a14:useLocalDpi xmlns:a14="http://schemas.microsoft.com/office/drawing/2010/main"/>
                </a:ext>
              </a:extLst>
            </a:blip>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19" name="Content Placeholder 2">
            <a:extLst>
              <a:ext uri="{FF2B5EF4-FFF2-40B4-BE49-F238E27FC236}">
                <a16:creationId xmlns:a16="http://schemas.microsoft.com/office/drawing/2014/main" id="{94667002-BC2F-4AD7-8B29-BB16242CF410}"/>
              </a:ext>
            </a:extLst>
          </p:cNvPr>
          <p:cNvSpPr txBox="1">
            <a:spLocks/>
          </p:cNvSpPr>
          <p:nvPr/>
        </p:nvSpPr>
        <p:spPr>
          <a:xfrm>
            <a:off x="2798716" y="2977510"/>
            <a:ext cx="1738450"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Phil Bond</a:t>
            </a:r>
          </a:p>
        </p:txBody>
      </p:sp>
      <p:sp>
        <p:nvSpPr>
          <p:cNvPr id="20" name="TextBox 19">
            <a:extLst>
              <a:ext uri="{FF2B5EF4-FFF2-40B4-BE49-F238E27FC236}">
                <a16:creationId xmlns:a16="http://schemas.microsoft.com/office/drawing/2014/main" id="{F1D103B3-A4CE-4426-8D31-5224D429EC77}"/>
              </a:ext>
            </a:extLst>
          </p:cNvPr>
          <p:cNvSpPr txBox="1"/>
          <p:nvPr/>
        </p:nvSpPr>
        <p:spPr>
          <a:xfrm>
            <a:off x="2642305" y="3472939"/>
            <a:ext cx="2317950" cy="1200329"/>
          </a:xfrm>
          <a:prstGeom prst="rect">
            <a:avLst/>
          </a:prstGeom>
          <a:noFill/>
        </p:spPr>
        <p:txBody>
          <a:bodyPr wrap="square" rtlCol="0">
            <a:spAutoFit/>
          </a:bodyPr>
          <a:lstStyle/>
          <a:p>
            <a:r>
              <a:rPr lang="en-US" dirty="0">
                <a:latin typeface="Helvetica Neue" panose="02000503000000020004"/>
              </a:rPr>
              <a:t>Former Under Secretary of the U.S. Dept. of Commerce for Technology</a:t>
            </a:r>
          </a:p>
        </p:txBody>
      </p:sp>
      <p:sp>
        <p:nvSpPr>
          <p:cNvPr id="21" name="Content Placeholder 2">
            <a:extLst>
              <a:ext uri="{FF2B5EF4-FFF2-40B4-BE49-F238E27FC236}">
                <a16:creationId xmlns:a16="http://schemas.microsoft.com/office/drawing/2014/main" id="{8F54F9DC-5584-48A9-94C1-584EC36F362E}"/>
              </a:ext>
            </a:extLst>
          </p:cNvPr>
          <p:cNvSpPr txBox="1">
            <a:spLocks/>
          </p:cNvSpPr>
          <p:nvPr/>
        </p:nvSpPr>
        <p:spPr>
          <a:xfrm>
            <a:off x="4327403" y="2977510"/>
            <a:ext cx="3349744"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Judith Hammerschmidt </a:t>
            </a:r>
          </a:p>
        </p:txBody>
      </p:sp>
      <p:sp>
        <p:nvSpPr>
          <p:cNvPr id="22" name="Content Placeholder 2">
            <a:extLst>
              <a:ext uri="{FF2B5EF4-FFF2-40B4-BE49-F238E27FC236}">
                <a16:creationId xmlns:a16="http://schemas.microsoft.com/office/drawing/2014/main" id="{ACCB7C68-CC88-4204-9ABF-390EC6118828}"/>
              </a:ext>
            </a:extLst>
          </p:cNvPr>
          <p:cNvSpPr txBox="1">
            <a:spLocks/>
          </p:cNvSpPr>
          <p:nvPr/>
        </p:nvSpPr>
        <p:spPr>
          <a:xfrm>
            <a:off x="6875253" y="2977510"/>
            <a:ext cx="3202974"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Jimmy Geiskopf</a:t>
            </a:r>
          </a:p>
        </p:txBody>
      </p:sp>
      <p:sp>
        <p:nvSpPr>
          <p:cNvPr id="23" name="Content Placeholder 2">
            <a:extLst>
              <a:ext uri="{FF2B5EF4-FFF2-40B4-BE49-F238E27FC236}">
                <a16:creationId xmlns:a16="http://schemas.microsoft.com/office/drawing/2014/main" id="{387C06EA-4680-46C6-A517-76C2BD58DDE2}"/>
              </a:ext>
            </a:extLst>
          </p:cNvPr>
          <p:cNvSpPr txBox="1">
            <a:spLocks/>
          </p:cNvSpPr>
          <p:nvPr/>
        </p:nvSpPr>
        <p:spPr>
          <a:xfrm>
            <a:off x="9790852" y="2977510"/>
            <a:ext cx="2024006" cy="3416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a:latin typeface="Helvetica Neue" panose="02000503000000020004"/>
              </a:rPr>
              <a:t>Ken Cragun</a:t>
            </a:r>
          </a:p>
        </p:txBody>
      </p:sp>
      <p:sp>
        <p:nvSpPr>
          <p:cNvPr id="24" name="TextBox 23">
            <a:extLst>
              <a:ext uri="{FF2B5EF4-FFF2-40B4-BE49-F238E27FC236}">
                <a16:creationId xmlns:a16="http://schemas.microsoft.com/office/drawing/2014/main" id="{1B58BAC1-4442-47DB-B3E0-3C8023D91328}"/>
              </a:ext>
            </a:extLst>
          </p:cNvPr>
          <p:cNvSpPr txBox="1"/>
          <p:nvPr/>
        </p:nvSpPr>
        <p:spPr>
          <a:xfrm>
            <a:off x="4937025" y="3429000"/>
            <a:ext cx="2317950" cy="2308324"/>
          </a:xfrm>
          <a:prstGeom prst="rect">
            <a:avLst/>
          </a:prstGeom>
          <a:noFill/>
        </p:spPr>
        <p:txBody>
          <a:bodyPr wrap="square" rtlCol="0">
            <a:spAutoFit/>
          </a:bodyPr>
          <a:lstStyle/>
          <a:p>
            <a:r>
              <a:rPr lang="en-US" dirty="0">
                <a:latin typeface="Helvetica Neue" panose="02000503000000020004"/>
              </a:rPr>
              <a:t>Former Exec V. Pres &amp; International Chief Counsel of Herbalife International - Former Special Asst to 2 Attorney Generals of the United States </a:t>
            </a:r>
          </a:p>
        </p:txBody>
      </p:sp>
      <p:sp>
        <p:nvSpPr>
          <p:cNvPr id="25" name="TextBox 24">
            <a:extLst>
              <a:ext uri="{FF2B5EF4-FFF2-40B4-BE49-F238E27FC236}">
                <a16:creationId xmlns:a16="http://schemas.microsoft.com/office/drawing/2014/main" id="{4B64518E-9C94-4E57-9D9C-2A77ACCFEEAB}"/>
              </a:ext>
            </a:extLst>
          </p:cNvPr>
          <p:cNvSpPr txBox="1"/>
          <p:nvPr/>
        </p:nvSpPr>
        <p:spPr>
          <a:xfrm>
            <a:off x="7457296" y="3437467"/>
            <a:ext cx="2155189" cy="1200329"/>
          </a:xfrm>
          <a:prstGeom prst="rect">
            <a:avLst/>
          </a:prstGeom>
          <a:noFill/>
        </p:spPr>
        <p:txBody>
          <a:bodyPr wrap="square" rtlCol="0">
            <a:spAutoFit/>
          </a:bodyPr>
          <a:lstStyle/>
          <a:p>
            <a:r>
              <a:rPr lang="en-US" dirty="0">
                <a:latin typeface="Helvetica Neue" panose="02000503000000020004"/>
              </a:rPr>
              <a:t>Verb Lead Director and former Pres and CEO of Budget Rent-a-Car</a:t>
            </a:r>
          </a:p>
        </p:txBody>
      </p:sp>
      <p:sp>
        <p:nvSpPr>
          <p:cNvPr id="26" name="TextBox 25">
            <a:extLst>
              <a:ext uri="{FF2B5EF4-FFF2-40B4-BE49-F238E27FC236}">
                <a16:creationId xmlns:a16="http://schemas.microsoft.com/office/drawing/2014/main" id="{D499226D-399D-4E82-84E6-36509E7D5B94}"/>
              </a:ext>
            </a:extLst>
          </p:cNvPr>
          <p:cNvSpPr txBox="1"/>
          <p:nvPr/>
        </p:nvSpPr>
        <p:spPr>
          <a:xfrm>
            <a:off x="9876645" y="3437467"/>
            <a:ext cx="2380741" cy="2585323"/>
          </a:xfrm>
          <a:prstGeom prst="rect">
            <a:avLst/>
          </a:prstGeom>
          <a:noFill/>
        </p:spPr>
        <p:txBody>
          <a:bodyPr wrap="square" rtlCol="0">
            <a:spAutoFit/>
          </a:bodyPr>
          <a:lstStyle/>
          <a:p>
            <a:r>
              <a:rPr lang="en-US" dirty="0">
                <a:latin typeface="Helvetica Neue" panose="02000503000000020004"/>
              </a:rPr>
              <a:t>CFO with 30 yrs. experience leading major financing transactions for listed tech and SaaS software companies, building teams in more than 20 countries </a:t>
            </a:r>
          </a:p>
        </p:txBody>
      </p:sp>
      <p:sp>
        <p:nvSpPr>
          <p:cNvPr id="28" name="Footer Placeholder 1">
            <a:extLst>
              <a:ext uri="{FF2B5EF4-FFF2-40B4-BE49-F238E27FC236}">
                <a16:creationId xmlns:a16="http://schemas.microsoft.com/office/drawing/2014/main" id="{9214570C-7088-784A-9511-43C2E75D3522}"/>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27" name="Oval 26">
            <a:extLst>
              <a:ext uri="{FF2B5EF4-FFF2-40B4-BE49-F238E27FC236}">
                <a16:creationId xmlns:a16="http://schemas.microsoft.com/office/drawing/2014/main" id="{F05A4A74-967C-3547-A2CF-441A49D99F5B}"/>
              </a:ext>
            </a:extLst>
          </p:cNvPr>
          <p:cNvSpPr/>
          <p:nvPr/>
        </p:nvSpPr>
        <p:spPr>
          <a:xfrm>
            <a:off x="10506236" y="336552"/>
            <a:ext cx="443821" cy="431544"/>
          </a:xfrm>
          <a:prstGeom prst="ellipse">
            <a:avLst/>
          </a:prstGeom>
          <a:blipFill>
            <a:blip r:embed="rId7" cstate="screen">
              <a:extLst>
                <a:ext uri="{28A0092B-C50C-407E-A947-70E740481C1C}">
                  <a14:useLocalDpi xmlns:a14="http://schemas.microsoft.com/office/drawing/2010/main"/>
                </a:ext>
              </a:extLst>
            </a:blip>
            <a:stretch>
              <a:fillRect/>
            </a:stretch>
          </a:blipFill>
          <a:ln w="57150">
            <a:solidFill>
              <a:srgbClr val="34BE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4" name="TextBox 3">
            <a:extLst>
              <a:ext uri="{FF2B5EF4-FFF2-40B4-BE49-F238E27FC236}">
                <a16:creationId xmlns:a16="http://schemas.microsoft.com/office/drawing/2014/main" id="{1AD4884C-7FEE-494E-BF1B-5D22127F7483}"/>
              </a:ext>
            </a:extLst>
          </p:cNvPr>
          <p:cNvSpPr txBox="1"/>
          <p:nvPr/>
        </p:nvSpPr>
        <p:spPr>
          <a:xfrm>
            <a:off x="8723376" y="450941"/>
            <a:ext cx="1782860" cy="246221"/>
          </a:xfrm>
          <a:prstGeom prst="rect">
            <a:avLst/>
          </a:prstGeom>
          <a:noFill/>
        </p:spPr>
        <p:txBody>
          <a:bodyPr wrap="none" rtlCol="0">
            <a:spAutoFit/>
          </a:bodyPr>
          <a:lstStyle/>
          <a:p>
            <a:r>
              <a:rPr lang="en-US" sz="1000" b="1" dirty="0"/>
              <a:t>- Chairman, Rory J. Cutaia</a:t>
            </a:r>
          </a:p>
        </p:txBody>
      </p:sp>
    </p:spTree>
    <p:extLst>
      <p:ext uri="{BB962C8B-B14F-4D97-AF65-F5344CB8AC3E}">
        <p14:creationId xmlns:p14="http://schemas.microsoft.com/office/powerpoint/2010/main" val="13048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E08B-462E-4C47-9CA6-9B848D4E50F0}"/>
              </a:ext>
            </a:extLst>
          </p:cNvPr>
          <p:cNvSpPr>
            <a:spLocks noGrp="1"/>
          </p:cNvSpPr>
          <p:nvPr>
            <p:ph type="title"/>
          </p:nvPr>
        </p:nvSpPr>
        <p:spPr/>
        <p:txBody>
          <a:bodyPr>
            <a:normAutofit fontScale="90000"/>
          </a:bodyPr>
          <a:lstStyle/>
          <a:p>
            <a:r>
              <a:rPr lang="en-US" dirty="0"/>
              <a:t>Accomplished Advisory Board</a:t>
            </a:r>
          </a:p>
        </p:txBody>
      </p:sp>
      <p:sp>
        <p:nvSpPr>
          <p:cNvPr id="5" name="Slide Number Placeholder 4">
            <a:extLst>
              <a:ext uri="{FF2B5EF4-FFF2-40B4-BE49-F238E27FC236}">
                <a16:creationId xmlns:a16="http://schemas.microsoft.com/office/drawing/2014/main" id="{C780DD79-0717-403D-867E-2CB7B903C538}"/>
              </a:ext>
            </a:extLst>
          </p:cNvPr>
          <p:cNvSpPr>
            <a:spLocks noGrp="1"/>
          </p:cNvSpPr>
          <p:nvPr>
            <p:ph type="sldNum" sz="quarter" idx="12"/>
          </p:nvPr>
        </p:nvSpPr>
        <p:spPr/>
        <p:txBody>
          <a:bodyPr/>
          <a:lstStyle/>
          <a:p>
            <a:fld id="{D0F56350-9462-4EC0-9A14-DADBEFEF3905}" type="slidenum">
              <a:rPr lang="en-US" smtClean="0"/>
              <a:t>24</a:t>
            </a:fld>
            <a:endParaRPr lang="en-US" dirty="0"/>
          </a:p>
        </p:txBody>
      </p:sp>
      <p:pic>
        <p:nvPicPr>
          <p:cNvPr id="1026" name="Picture 2" descr="MTM Establish Advisory Board to Guide Strategic Direction - MTM, Inc.">
            <a:extLst>
              <a:ext uri="{FF2B5EF4-FFF2-40B4-BE49-F238E27FC236}">
                <a16:creationId xmlns:a16="http://schemas.microsoft.com/office/drawing/2014/main" id="{E655D124-BF4D-4C5E-91F7-30C5D1BD41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52819" y="2881674"/>
            <a:ext cx="3857007" cy="272531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Content Placeholder 2">
            <a:extLst>
              <a:ext uri="{FF2B5EF4-FFF2-40B4-BE49-F238E27FC236}">
                <a16:creationId xmlns:a16="http://schemas.microsoft.com/office/drawing/2014/main" id="{ACC00694-DE94-46B3-989E-B49CB5BB486F}"/>
              </a:ext>
            </a:extLst>
          </p:cNvPr>
          <p:cNvSpPr>
            <a:spLocks noGrp="1"/>
          </p:cNvSpPr>
          <p:nvPr>
            <p:ph idx="1"/>
          </p:nvPr>
        </p:nvSpPr>
        <p:spPr>
          <a:xfrm>
            <a:off x="8493824" y="4784876"/>
            <a:ext cx="1738450" cy="369332"/>
          </a:xfrm>
        </p:spPr>
        <p:txBody>
          <a:bodyPr wrap="square">
            <a:spAutoFit/>
          </a:bodyPr>
          <a:lstStyle/>
          <a:p>
            <a:pPr marL="0" indent="0" algn="ctr">
              <a:buNone/>
            </a:pPr>
            <a:r>
              <a:rPr lang="en-US" sz="2000" b="1" dirty="0"/>
              <a:t>Jim DuBois</a:t>
            </a:r>
          </a:p>
        </p:txBody>
      </p:sp>
      <p:sp>
        <p:nvSpPr>
          <p:cNvPr id="13" name="TextBox 12">
            <a:extLst>
              <a:ext uri="{FF2B5EF4-FFF2-40B4-BE49-F238E27FC236}">
                <a16:creationId xmlns:a16="http://schemas.microsoft.com/office/drawing/2014/main" id="{D6A59237-A35E-4D33-A455-15987493B4EC}"/>
              </a:ext>
            </a:extLst>
          </p:cNvPr>
          <p:cNvSpPr txBox="1"/>
          <p:nvPr/>
        </p:nvSpPr>
        <p:spPr>
          <a:xfrm>
            <a:off x="8257998" y="5184488"/>
            <a:ext cx="2703459" cy="646331"/>
          </a:xfrm>
          <a:prstGeom prst="rect">
            <a:avLst/>
          </a:prstGeom>
          <a:noFill/>
        </p:spPr>
        <p:txBody>
          <a:bodyPr wrap="square" rtlCol="0">
            <a:spAutoFit/>
          </a:bodyPr>
          <a:lstStyle/>
          <a:p>
            <a:r>
              <a:rPr lang="en-US" dirty="0">
                <a:latin typeface="Helvetica Neue" panose="02000503000000020004"/>
              </a:rPr>
              <a:t>Former Microsoft </a:t>
            </a:r>
          </a:p>
          <a:p>
            <a:r>
              <a:rPr lang="en-US" dirty="0">
                <a:latin typeface="Helvetica Neue" panose="02000503000000020004"/>
              </a:rPr>
              <a:t>Chief Information Officer</a:t>
            </a:r>
          </a:p>
        </p:txBody>
      </p:sp>
      <p:sp>
        <p:nvSpPr>
          <p:cNvPr id="14" name="Content Placeholder 2">
            <a:extLst>
              <a:ext uri="{FF2B5EF4-FFF2-40B4-BE49-F238E27FC236}">
                <a16:creationId xmlns:a16="http://schemas.microsoft.com/office/drawing/2014/main" id="{EF2B02CF-C565-4D6C-9BAE-2CA6A988257A}"/>
              </a:ext>
            </a:extLst>
          </p:cNvPr>
          <p:cNvSpPr txBox="1">
            <a:spLocks/>
          </p:cNvSpPr>
          <p:nvPr/>
        </p:nvSpPr>
        <p:spPr>
          <a:xfrm>
            <a:off x="432268" y="1504365"/>
            <a:ext cx="2628162"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Chuckie Reddy</a:t>
            </a:r>
          </a:p>
        </p:txBody>
      </p:sp>
      <p:sp>
        <p:nvSpPr>
          <p:cNvPr id="15" name="TextBox 14">
            <a:extLst>
              <a:ext uri="{FF2B5EF4-FFF2-40B4-BE49-F238E27FC236}">
                <a16:creationId xmlns:a16="http://schemas.microsoft.com/office/drawing/2014/main" id="{8C980EFA-66B5-4FF5-9324-6F2CC0163460}"/>
              </a:ext>
            </a:extLst>
          </p:cNvPr>
          <p:cNvSpPr txBox="1"/>
          <p:nvPr/>
        </p:nvSpPr>
        <p:spPr>
          <a:xfrm>
            <a:off x="724442" y="1870237"/>
            <a:ext cx="2628162" cy="646331"/>
          </a:xfrm>
          <a:prstGeom prst="rect">
            <a:avLst/>
          </a:prstGeom>
          <a:noFill/>
        </p:spPr>
        <p:txBody>
          <a:bodyPr wrap="square" rtlCol="0">
            <a:spAutoFit/>
          </a:bodyPr>
          <a:lstStyle/>
          <a:p>
            <a:r>
              <a:rPr lang="en-US" dirty="0">
                <a:latin typeface="Helvetica Neue" panose="02000503000000020004"/>
              </a:rPr>
              <a:t>J.P. Morgan </a:t>
            </a:r>
          </a:p>
          <a:p>
            <a:r>
              <a:rPr lang="en-US" dirty="0">
                <a:latin typeface="Helvetica Neue" panose="02000503000000020004"/>
              </a:rPr>
              <a:t>Managing Director </a:t>
            </a:r>
          </a:p>
        </p:txBody>
      </p:sp>
      <p:sp>
        <p:nvSpPr>
          <p:cNvPr id="16" name="Content Placeholder 2">
            <a:extLst>
              <a:ext uri="{FF2B5EF4-FFF2-40B4-BE49-F238E27FC236}">
                <a16:creationId xmlns:a16="http://schemas.microsoft.com/office/drawing/2014/main" id="{2DF6D7D8-14B9-4AFE-B881-78C5BE3AD30A}"/>
              </a:ext>
            </a:extLst>
          </p:cNvPr>
          <p:cNvSpPr txBox="1">
            <a:spLocks/>
          </p:cNvSpPr>
          <p:nvPr/>
        </p:nvSpPr>
        <p:spPr>
          <a:xfrm>
            <a:off x="4038600" y="1496679"/>
            <a:ext cx="1923816"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Erik Nielson</a:t>
            </a:r>
          </a:p>
        </p:txBody>
      </p:sp>
      <p:sp>
        <p:nvSpPr>
          <p:cNvPr id="18" name="TextBox 17">
            <a:extLst>
              <a:ext uri="{FF2B5EF4-FFF2-40B4-BE49-F238E27FC236}">
                <a16:creationId xmlns:a16="http://schemas.microsoft.com/office/drawing/2014/main" id="{18EFA70A-C67E-497B-B375-E76436CAAEA5}"/>
              </a:ext>
            </a:extLst>
          </p:cNvPr>
          <p:cNvSpPr txBox="1"/>
          <p:nvPr/>
        </p:nvSpPr>
        <p:spPr>
          <a:xfrm>
            <a:off x="4038600" y="1866011"/>
            <a:ext cx="3200400" cy="646331"/>
          </a:xfrm>
          <a:prstGeom prst="rect">
            <a:avLst/>
          </a:prstGeom>
          <a:noFill/>
        </p:spPr>
        <p:txBody>
          <a:bodyPr wrap="square" rtlCol="0">
            <a:spAutoFit/>
          </a:bodyPr>
          <a:lstStyle/>
          <a:p>
            <a:r>
              <a:rPr lang="en-US" dirty="0">
                <a:latin typeface="Helvetica Neue" panose="02000503000000020004"/>
              </a:rPr>
              <a:t>Southwest Airlines </a:t>
            </a:r>
          </a:p>
          <a:p>
            <a:r>
              <a:rPr lang="en-US" dirty="0">
                <a:latin typeface="Helvetica Neue" panose="02000503000000020004"/>
              </a:rPr>
              <a:t>Senior Director, Marketing</a:t>
            </a:r>
          </a:p>
        </p:txBody>
      </p:sp>
      <p:sp>
        <p:nvSpPr>
          <p:cNvPr id="19" name="Content Placeholder 2">
            <a:extLst>
              <a:ext uri="{FF2B5EF4-FFF2-40B4-BE49-F238E27FC236}">
                <a16:creationId xmlns:a16="http://schemas.microsoft.com/office/drawing/2014/main" id="{C3B534B1-EABC-4D81-9397-121A78601939}"/>
              </a:ext>
            </a:extLst>
          </p:cNvPr>
          <p:cNvSpPr txBox="1">
            <a:spLocks/>
          </p:cNvSpPr>
          <p:nvPr/>
        </p:nvSpPr>
        <p:spPr>
          <a:xfrm>
            <a:off x="8401141" y="2914617"/>
            <a:ext cx="1923816"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Lewis Jaffe</a:t>
            </a:r>
          </a:p>
        </p:txBody>
      </p:sp>
      <p:sp>
        <p:nvSpPr>
          <p:cNvPr id="21" name="TextBox 20">
            <a:extLst>
              <a:ext uri="{FF2B5EF4-FFF2-40B4-BE49-F238E27FC236}">
                <a16:creationId xmlns:a16="http://schemas.microsoft.com/office/drawing/2014/main" id="{33052029-A5F3-47B9-B0B9-55A197D65B82}"/>
              </a:ext>
            </a:extLst>
          </p:cNvPr>
          <p:cNvSpPr txBox="1"/>
          <p:nvPr/>
        </p:nvSpPr>
        <p:spPr>
          <a:xfrm>
            <a:off x="8080586" y="3285762"/>
            <a:ext cx="3933614" cy="1200329"/>
          </a:xfrm>
          <a:prstGeom prst="rect">
            <a:avLst/>
          </a:prstGeom>
          <a:noFill/>
        </p:spPr>
        <p:txBody>
          <a:bodyPr wrap="square" rtlCol="0">
            <a:spAutoFit/>
          </a:bodyPr>
          <a:lstStyle/>
          <a:p>
            <a:r>
              <a:rPr lang="en-US" sz="1700" i="1" dirty="0">
                <a:latin typeface="Helvetica Neue" panose="02000503000000020004"/>
              </a:rPr>
              <a:t>“The Godfather of Videoconferencing” </a:t>
            </a:r>
            <a:r>
              <a:rPr lang="en-US" dirty="0">
                <a:latin typeface="Helvetica Neue" panose="02000503000000020004"/>
              </a:rPr>
              <a:t>created over $1B in shareholder value as CEO, pres. or founder at NASDAQ-listed companies</a:t>
            </a:r>
          </a:p>
        </p:txBody>
      </p:sp>
      <p:sp>
        <p:nvSpPr>
          <p:cNvPr id="22" name="Content Placeholder 2">
            <a:extLst>
              <a:ext uri="{FF2B5EF4-FFF2-40B4-BE49-F238E27FC236}">
                <a16:creationId xmlns:a16="http://schemas.microsoft.com/office/drawing/2014/main" id="{FC86ADB4-C3C9-498A-BA7D-61F3B51B5D54}"/>
              </a:ext>
            </a:extLst>
          </p:cNvPr>
          <p:cNvSpPr txBox="1">
            <a:spLocks/>
          </p:cNvSpPr>
          <p:nvPr/>
        </p:nvSpPr>
        <p:spPr>
          <a:xfrm>
            <a:off x="8606812" y="1496679"/>
            <a:ext cx="1923816" cy="3693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000" b="1" dirty="0">
                <a:latin typeface="Helvetica Neue" panose="02000503000000020004"/>
              </a:rPr>
              <a:t>Mory Watkins</a:t>
            </a:r>
          </a:p>
        </p:txBody>
      </p:sp>
      <p:pic>
        <p:nvPicPr>
          <p:cNvPr id="26" name="Picture 25">
            <a:extLst>
              <a:ext uri="{FF2B5EF4-FFF2-40B4-BE49-F238E27FC236}">
                <a16:creationId xmlns:a16="http://schemas.microsoft.com/office/drawing/2014/main" id="{BA04437B-1F30-41D1-82CD-03FCA9D2FFD4}"/>
              </a:ext>
            </a:extLst>
          </p:cNvPr>
          <p:cNvPicPr>
            <a:picLocks noChangeAspect="1"/>
          </p:cNvPicPr>
          <p:nvPr/>
        </p:nvPicPr>
        <p:blipFill>
          <a:blip r:embed="rId3"/>
          <a:stretch>
            <a:fillRect/>
          </a:stretch>
        </p:blipFill>
        <p:spPr>
          <a:xfrm>
            <a:off x="11058137" y="662279"/>
            <a:ext cx="1133475" cy="2266950"/>
          </a:xfrm>
          <a:prstGeom prst="rect">
            <a:avLst/>
          </a:prstGeom>
        </p:spPr>
      </p:pic>
      <p:pic>
        <p:nvPicPr>
          <p:cNvPr id="28" name="Picture 27">
            <a:extLst>
              <a:ext uri="{FF2B5EF4-FFF2-40B4-BE49-F238E27FC236}">
                <a16:creationId xmlns:a16="http://schemas.microsoft.com/office/drawing/2014/main" id="{DFACB71D-B447-4EE8-9629-432F16DC2E60}"/>
              </a:ext>
            </a:extLst>
          </p:cNvPr>
          <p:cNvPicPr>
            <a:picLocks noChangeAspect="1"/>
          </p:cNvPicPr>
          <p:nvPr/>
        </p:nvPicPr>
        <p:blipFill>
          <a:blip r:embed="rId4"/>
          <a:stretch>
            <a:fillRect/>
          </a:stretch>
        </p:blipFill>
        <p:spPr>
          <a:xfrm>
            <a:off x="0" y="4716667"/>
            <a:ext cx="803954" cy="1581974"/>
          </a:xfrm>
          <a:prstGeom prst="rect">
            <a:avLst/>
          </a:prstGeom>
        </p:spPr>
      </p:pic>
      <p:sp>
        <p:nvSpPr>
          <p:cNvPr id="30" name="Oval 29">
            <a:extLst>
              <a:ext uri="{FF2B5EF4-FFF2-40B4-BE49-F238E27FC236}">
                <a16:creationId xmlns:a16="http://schemas.microsoft.com/office/drawing/2014/main" id="{47983FA8-598A-4714-9C6E-574EC69E6384}"/>
              </a:ext>
            </a:extLst>
          </p:cNvPr>
          <p:cNvSpPr/>
          <p:nvPr/>
        </p:nvSpPr>
        <p:spPr>
          <a:xfrm>
            <a:off x="2418034" y="5290366"/>
            <a:ext cx="989549" cy="989549"/>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1" name="Oval 30">
            <a:extLst>
              <a:ext uri="{FF2B5EF4-FFF2-40B4-BE49-F238E27FC236}">
                <a16:creationId xmlns:a16="http://schemas.microsoft.com/office/drawing/2014/main" id="{2D790100-B9A4-4488-B530-0BF758A1EDC7}"/>
              </a:ext>
            </a:extLst>
          </p:cNvPr>
          <p:cNvSpPr/>
          <p:nvPr/>
        </p:nvSpPr>
        <p:spPr>
          <a:xfrm>
            <a:off x="59057" y="1684211"/>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3" name="Freeform: Shape 32">
            <a:extLst>
              <a:ext uri="{FF2B5EF4-FFF2-40B4-BE49-F238E27FC236}">
                <a16:creationId xmlns:a16="http://schemas.microsoft.com/office/drawing/2014/main" id="{738EBF5B-8F40-41C8-99C0-44660255FCCF}"/>
              </a:ext>
            </a:extLst>
          </p:cNvPr>
          <p:cNvSpPr/>
          <p:nvPr/>
        </p:nvSpPr>
        <p:spPr>
          <a:xfrm rot="10800000">
            <a:off x="11538857" y="4992748"/>
            <a:ext cx="666442" cy="1233568"/>
          </a:xfrm>
          <a:custGeom>
            <a:avLst/>
            <a:gdLst>
              <a:gd name="connsiteX0" fmla="*/ 49658 w 666442"/>
              <a:gd name="connsiteY0" fmla="*/ 0 h 1233568"/>
              <a:gd name="connsiteX1" fmla="*/ 666442 w 666442"/>
              <a:gd name="connsiteY1" fmla="*/ 616784 h 1233568"/>
              <a:gd name="connsiteX2" fmla="*/ 49658 w 666442"/>
              <a:gd name="connsiteY2" fmla="*/ 1233568 h 1233568"/>
              <a:gd name="connsiteX3" fmla="*/ 0 w 666442"/>
              <a:gd name="connsiteY3" fmla="*/ 1228562 h 1233568"/>
              <a:gd name="connsiteX4" fmla="*/ 0 w 666442"/>
              <a:gd name="connsiteY4" fmla="*/ 5006 h 123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442" h="1233568">
                <a:moveTo>
                  <a:pt x="49658" y="0"/>
                </a:moveTo>
                <a:cubicBezTo>
                  <a:pt x="390298" y="0"/>
                  <a:pt x="666442" y="276144"/>
                  <a:pt x="666442" y="616784"/>
                </a:cubicBezTo>
                <a:cubicBezTo>
                  <a:pt x="666442" y="957424"/>
                  <a:pt x="390298" y="1233568"/>
                  <a:pt x="49658" y="1233568"/>
                </a:cubicBezTo>
                <a:lnTo>
                  <a:pt x="0" y="1228562"/>
                </a:lnTo>
                <a:lnTo>
                  <a:pt x="0" y="5006"/>
                </a:lnTo>
                <a:close/>
              </a:path>
            </a:pathLst>
          </a:cu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Helvetica Neue" panose="02000503000000020004"/>
            </a:endParaRPr>
          </a:p>
        </p:txBody>
      </p:sp>
      <p:sp>
        <p:nvSpPr>
          <p:cNvPr id="25" name="TextBox 24">
            <a:extLst>
              <a:ext uri="{FF2B5EF4-FFF2-40B4-BE49-F238E27FC236}">
                <a16:creationId xmlns:a16="http://schemas.microsoft.com/office/drawing/2014/main" id="{77FF8CB7-1BAC-4248-B03E-E9A2253C55BF}"/>
              </a:ext>
            </a:extLst>
          </p:cNvPr>
          <p:cNvSpPr txBox="1"/>
          <p:nvPr/>
        </p:nvSpPr>
        <p:spPr>
          <a:xfrm>
            <a:off x="7803351" y="1912734"/>
            <a:ext cx="3841986" cy="646331"/>
          </a:xfrm>
          <a:prstGeom prst="rect">
            <a:avLst/>
          </a:prstGeom>
          <a:noFill/>
        </p:spPr>
        <p:txBody>
          <a:bodyPr wrap="square" rtlCol="0">
            <a:spAutoFit/>
          </a:bodyPr>
          <a:lstStyle/>
          <a:p>
            <a:r>
              <a:rPr lang="en-US" dirty="0">
                <a:latin typeface="Helvetica Neue" panose="02000503000000020004"/>
              </a:rPr>
              <a:t>Private equity fund manager, led successful SaaS company roll-ups</a:t>
            </a:r>
          </a:p>
        </p:txBody>
      </p:sp>
      <p:sp>
        <p:nvSpPr>
          <p:cNvPr id="24" name="Footer Placeholder 1">
            <a:extLst>
              <a:ext uri="{FF2B5EF4-FFF2-40B4-BE49-F238E27FC236}">
                <a16:creationId xmlns:a16="http://schemas.microsoft.com/office/drawing/2014/main" id="{4D9CFFAD-A5C1-EF42-AA07-42BF98B28315}"/>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3" name="TextBox 2">
            <a:extLst>
              <a:ext uri="{FF2B5EF4-FFF2-40B4-BE49-F238E27FC236}">
                <a16:creationId xmlns:a16="http://schemas.microsoft.com/office/drawing/2014/main" id="{B8888E2D-2794-404C-B70A-72A79E463B38}"/>
              </a:ext>
            </a:extLst>
          </p:cNvPr>
          <p:cNvSpPr txBox="1"/>
          <p:nvPr/>
        </p:nvSpPr>
        <p:spPr>
          <a:xfrm>
            <a:off x="607444" y="3064230"/>
            <a:ext cx="3628186" cy="1954381"/>
          </a:xfrm>
          <a:prstGeom prst="rect">
            <a:avLst/>
          </a:prstGeom>
          <a:noFill/>
        </p:spPr>
        <p:txBody>
          <a:bodyPr wrap="square" rtlCol="0">
            <a:spAutoFit/>
          </a:bodyPr>
          <a:lstStyle/>
          <a:p>
            <a:r>
              <a:rPr lang="en-US" sz="2000" b="1" dirty="0">
                <a:latin typeface="Helvetica Neue" panose="02000503000000020004" pitchFamily="2" charset="0"/>
                <a:ea typeface="Helvetica Neue" panose="02000503000000020004" pitchFamily="2" charset="0"/>
                <a:cs typeface="Helvetica Neue" panose="02000503000000020004" pitchFamily="2" charset="0"/>
              </a:rPr>
              <a:t>Sim Farar</a:t>
            </a:r>
          </a:p>
          <a:p>
            <a:endParaRPr lang="en-US" sz="900" b="1" dirty="0">
              <a:latin typeface="Helvetica Neue" panose="02000503000000020004" pitchFamily="2" charset="0"/>
              <a:ea typeface="Helvetica Neue" panose="02000503000000020004" pitchFamily="2" charset="0"/>
              <a:cs typeface="Helvetica Neue" panose="02000503000000020004" pitchFamily="2" charset="0"/>
            </a:endParaRPr>
          </a:p>
          <a:p>
            <a:r>
              <a:rPr lang="en-US" dirty="0">
                <a:latin typeface="Helvetica Neue" panose="02000503000000020004" pitchFamily="2" charset="0"/>
                <a:ea typeface="Helvetica Neue" panose="02000503000000020004" pitchFamily="2" charset="0"/>
                <a:cs typeface="Helvetica Neue" panose="02000503000000020004" pitchFamily="2" charset="0"/>
              </a:rPr>
              <a:t>Chrm. Commission for Public Diplomacy, reporting to U.S. Pres., Sec. of State, and Congress</a:t>
            </a:r>
          </a:p>
          <a:p>
            <a:endParaRPr lang="en-US" sz="2000" b="1"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07150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14900-34A8-420D-95D5-D4A44F200B23}"/>
              </a:ext>
            </a:extLst>
          </p:cNvPr>
          <p:cNvSpPr>
            <a:spLocks noGrp="1"/>
          </p:cNvSpPr>
          <p:nvPr>
            <p:ph type="ctrTitle"/>
          </p:nvPr>
        </p:nvSpPr>
        <p:spPr>
          <a:xfrm>
            <a:off x="1524000" y="4740262"/>
            <a:ext cx="9144000" cy="946987"/>
          </a:xfrm>
          <a:effectLst>
            <a:outerShdw blurRad="50800" dist="38100" dir="2700000" algn="tl" rotWithShape="0">
              <a:prstClr val="black">
                <a:alpha val="40000"/>
              </a:prstClr>
            </a:outerShdw>
          </a:effectLst>
        </p:spPr>
        <p:txBody>
          <a:bodyPr>
            <a:normAutofit/>
          </a:bodyPr>
          <a:lstStyle/>
          <a:p>
            <a:r>
              <a:rPr lang="en-US" dirty="0"/>
              <a:t>Thank you</a:t>
            </a:r>
          </a:p>
        </p:txBody>
      </p:sp>
      <p:sp>
        <p:nvSpPr>
          <p:cNvPr id="3" name="Subtitle 2">
            <a:extLst>
              <a:ext uri="{FF2B5EF4-FFF2-40B4-BE49-F238E27FC236}">
                <a16:creationId xmlns:a16="http://schemas.microsoft.com/office/drawing/2014/main" id="{9AAAFF2C-3418-487C-873E-07D3EC596A1A}"/>
              </a:ext>
            </a:extLst>
          </p:cNvPr>
          <p:cNvSpPr>
            <a:spLocks noGrp="1"/>
          </p:cNvSpPr>
          <p:nvPr>
            <p:ph type="subTitle" idx="1"/>
          </p:nvPr>
        </p:nvSpPr>
        <p:spPr>
          <a:xfrm>
            <a:off x="921137" y="357492"/>
            <a:ext cx="4572000" cy="444579"/>
          </a:xfrm>
        </p:spPr>
        <p:txBody>
          <a:bodyPr/>
          <a:lstStyle/>
          <a:p>
            <a:r>
              <a:rPr lang="en-US" dirty="0">
                <a:solidFill>
                  <a:srgbClr val="9567FB"/>
                </a:solidFill>
              </a:rPr>
              <a:t>Verb Technology Company</a:t>
            </a:r>
          </a:p>
        </p:txBody>
      </p:sp>
      <p:sp>
        <p:nvSpPr>
          <p:cNvPr id="8" name="TextBox 7">
            <a:extLst>
              <a:ext uri="{FF2B5EF4-FFF2-40B4-BE49-F238E27FC236}">
                <a16:creationId xmlns:a16="http://schemas.microsoft.com/office/drawing/2014/main" id="{DFB8FC4F-A7E1-48E4-8648-66C6CD76E9FA}"/>
              </a:ext>
            </a:extLst>
          </p:cNvPr>
          <p:cNvSpPr txBox="1"/>
          <p:nvPr/>
        </p:nvSpPr>
        <p:spPr>
          <a:xfrm>
            <a:off x="10151171" y="6265449"/>
            <a:ext cx="1863011" cy="584775"/>
          </a:xfrm>
          <a:prstGeom prst="rect">
            <a:avLst/>
          </a:prstGeom>
          <a:noFill/>
        </p:spPr>
        <p:txBody>
          <a:bodyPr wrap="none" rtlCol="0">
            <a:spAutoFit/>
          </a:bodyPr>
          <a:lstStyle/>
          <a:p>
            <a:pPr algn="ctr"/>
            <a:r>
              <a:rPr lang="en-US" dirty="0">
                <a:latin typeface="Helvetica Neue Light" panose="02000403000000020004" pitchFamily="2" charset="0"/>
                <a:ea typeface="Helvetica Neue Light" panose="02000403000000020004" pitchFamily="2" charset="0"/>
                <a:cs typeface="Helvetica Neue" panose="02000503000000020004" pitchFamily="2" charset="0"/>
              </a:rPr>
              <a:t>NASDAQ: VERB</a:t>
            </a:r>
          </a:p>
          <a:p>
            <a:pPr algn="ctr"/>
            <a:r>
              <a:rPr lang="en-US" sz="1400" dirty="0">
                <a:latin typeface="Helvetica Neue Light" panose="02000403000000020004" pitchFamily="2" charset="0"/>
                <a:ea typeface="Helvetica Neue Light" panose="02000403000000020004" pitchFamily="2" charset="0"/>
                <a:cs typeface="Helvetica Neue" panose="02000503000000020004" pitchFamily="2" charset="0"/>
              </a:rPr>
              <a:t>Profile | 6.21</a:t>
            </a:r>
          </a:p>
        </p:txBody>
      </p:sp>
      <p:sp>
        <p:nvSpPr>
          <p:cNvPr id="20" name="Footer Placeholder 1">
            <a:extLst>
              <a:ext uri="{FF2B5EF4-FFF2-40B4-BE49-F238E27FC236}">
                <a16:creationId xmlns:a16="http://schemas.microsoft.com/office/drawing/2014/main" id="{2715B144-9CEE-A34F-BF98-188C9A1914D5}"/>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pic>
        <p:nvPicPr>
          <p:cNvPr id="15" name="Picture 14" descr="A picture containing drawing&#10;&#10;Description automatically generated">
            <a:extLst>
              <a:ext uri="{FF2B5EF4-FFF2-40B4-BE49-F238E27FC236}">
                <a16:creationId xmlns:a16="http://schemas.microsoft.com/office/drawing/2014/main" id="{C05E8CF0-406C-0C40-97DD-570543AA6E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4778" y="1421283"/>
            <a:ext cx="2622443" cy="2622443"/>
          </a:xfrm>
          <a:prstGeom prst="rect">
            <a:avLst/>
          </a:prstGeom>
        </p:spPr>
      </p:pic>
    </p:spTree>
    <p:extLst>
      <p:ext uri="{BB962C8B-B14F-4D97-AF65-F5344CB8AC3E}">
        <p14:creationId xmlns:p14="http://schemas.microsoft.com/office/powerpoint/2010/main" val="3532518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ECF814FA-724F-4B5B-BECE-1E075CD0E733}"/>
              </a:ext>
            </a:extLst>
          </p:cNvPr>
          <p:cNvSpPr txBox="1">
            <a:spLocks/>
          </p:cNvSpPr>
          <p:nvPr/>
        </p:nvSpPr>
        <p:spPr>
          <a:xfrm>
            <a:off x="11519122" y="317694"/>
            <a:ext cx="407407" cy="6085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323232"/>
                </a:solidFill>
                <a:effectLst/>
                <a:uFillTx/>
                <a:latin typeface="Gotham Medium"/>
                <a:ea typeface="Gotham Medium"/>
                <a:cs typeface="Gotham Medium"/>
                <a:sym typeface="Gotham Medium"/>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323232"/>
                </a:solidFill>
                <a:effectLst/>
                <a:uFillTx/>
                <a:latin typeface="+mn-lt"/>
                <a:ea typeface="+mn-ea"/>
                <a:cs typeface="+mn-cs"/>
                <a:sym typeface="Helvetica"/>
              </a:defRPr>
            </a:lvl9pPr>
          </a:lstStyle>
          <a:p>
            <a:pPr>
              <a:spcAft>
                <a:spcPts val="600"/>
              </a:spcAft>
            </a:pPr>
            <a:endParaRPr lang="en-US" dirty="0"/>
          </a:p>
          <a:p>
            <a:pPr>
              <a:spcAft>
                <a:spcPts val="600"/>
              </a:spcAft>
            </a:pPr>
            <a:endParaRPr lang="en-US" dirty="0"/>
          </a:p>
        </p:txBody>
      </p:sp>
      <p:sp>
        <p:nvSpPr>
          <p:cNvPr id="3" name="TextBox 2">
            <a:extLst>
              <a:ext uri="{FF2B5EF4-FFF2-40B4-BE49-F238E27FC236}">
                <a16:creationId xmlns:a16="http://schemas.microsoft.com/office/drawing/2014/main" id="{C53B4D9F-C798-BB45-84EA-26044B312DF9}"/>
              </a:ext>
            </a:extLst>
          </p:cNvPr>
          <p:cNvSpPr txBox="1"/>
          <p:nvPr/>
        </p:nvSpPr>
        <p:spPr>
          <a:xfrm>
            <a:off x="11571982" y="279944"/>
            <a:ext cx="269626" cy="462434"/>
          </a:xfrm>
          <a:prstGeom prst="rect">
            <a:avLst/>
          </a:prstGeom>
          <a:noFill/>
        </p:spPr>
        <p:txBody>
          <a:bodyPr wrap="none" rtlCol="0">
            <a:spAutoFit/>
          </a:bodyPr>
          <a:lstStyle/>
          <a:p>
            <a:pPr>
              <a:lnSpc>
                <a:spcPts val="1460"/>
              </a:lnSpc>
            </a:pPr>
            <a:r>
              <a:rPr lang="en-US" sz="1200" dirty="0">
                <a:solidFill>
                  <a:schemeClr val="bg2">
                    <a:lumMod val="75000"/>
                  </a:schemeClr>
                </a:solidFill>
                <a:latin typeface="Helvetica Neue" panose="02000503000000020004"/>
              </a:rPr>
              <a:t>2</a:t>
            </a:r>
          </a:p>
          <a:p>
            <a:pPr>
              <a:lnSpc>
                <a:spcPts val="1460"/>
              </a:lnSpc>
            </a:pPr>
            <a:r>
              <a:rPr lang="en-US" sz="1200" dirty="0">
                <a:solidFill>
                  <a:schemeClr val="bg2">
                    <a:lumMod val="75000"/>
                  </a:schemeClr>
                </a:solidFill>
                <a:latin typeface="Helvetica Neue" panose="02000503000000020004"/>
              </a:rPr>
              <a:t>2</a:t>
            </a:r>
          </a:p>
        </p:txBody>
      </p:sp>
      <p:pic>
        <p:nvPicPr>
          <p:cNvPr id="6" name="Picture 5" descr="A large room&#10;&#10;Description automatically generated">
            <a:extLst>
              <a:ext uri="{FF2B5EF4-FFF2-40B4-BE49-F238E27FC236}">
                <a16:creationId xmlns:a16="http://schemas.microsoft.com/office/drawing/2014/main" id="{ED92D910-8F06-D642-A293-BF93365A71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9" name="TextBox 10">
            <a:extLst>
              <a:ext uri="{FF2B5EF4-FFF2-40B4-BE49-F238E27FC236}">
                <a16:creationId xmlns:a16="http://schemas.microsoft.com/office/drawing/2014/main" id="{C047D90F-142D-F742-A298-98454D10C2CB}"/>
              </a:ext>
            </a:extLst>
          </p:cNvPr>
          <p:cNvSpPr txBox="1"/>
          <p:nvPr/>
        </p:nvSpPr>
        <p:spPr>
          <a:xfrm>
            <a:off x="82732" y="5241524"/>
            <a:ext cx="3470366" cy="12772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p>
            <a:pPr indent="114300" defTabSz="457200">
              <a:defRPr sz="1700">
                <a:solidFill>
                  <a:srgbClr val="323233"/>
                </a:solidFill>
                <a:latin typeface="Gotham Medium"/>
                <a:ea typeface="Gotham Medium"/>
                <a:cs typeface="Gotham Medium"/>
                <a:sym typeface="Gotham Medium"/>
              </a:defRPr>
            </a:pPr>
            <a:r>
              <a:rPr lang="en-US" sz="20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v</a:t>
            </a:r>
            <a:r>
              <a:rPr sz="20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erb.tech</a:t>
            </a:r>
            <a:r>
              <a:rPr lang="en-US"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	</a:t>
            </a:r>
          </a:p>
          <a:p>
            <a:pPr indent="114300" defTabSz="457200">
              <a:defRPr sz="1700">
                <a:solidFill>
                  <a:srgbClr val="323233"/>
                </a:solidFill>
                <a:latin typeface="Gotham Medium"/>
                <a:ea typeface="Gotham Medium"/>
                <a:cs typeface="Gotham Medium"/>
                <a:sym typeface="Gotham Medium"/>
              </a:defRPr>
            </a:pPr>
            <a:r>
              <a:rPr sz="16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Newport Beach, CA</a:t>
            </a:r>
            <a:endParaRPr lang="en-US" sz="16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a:p>
            <a:pPr indent="114300" defTabSz="457200">
              <a:defRPr sz="1700">
                <a:solidFill>
                  <a:srgbClr val="323233"/>
                </a:solidFill>
                <a:latin typeface="Gotham Medium"/>
                <a:ea typeface="Gotham Medium"/>
                <a:cs typeface="Gotham Medium"/>
                <a:sym typeface="Gotham Medium"/>
              </a:defRPr>
            </a:pPr>
            <a:r>
              <a:rPr lang="en-US" sz="16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American Fork, UT</a:t>
            </a:r>
          </a:p>
          <a:p>
            <a:pPr indent="114300" defTabSz="457200">
              <a:defRPr sz="1700">
                <a:solidFill>
                  <a:srgbClr val="323233"/>
                </a:solidFill>
                <a:latin typeface="Gotham Medium"/>
                <a:ea typeface="Gotham Medium"/>
                <a:cs typeface="Gotham Medium"/>
                <a:sym typeface="Gotham Medium"/>
              </a:defRPr>
            </a:pPr>
            <a:r>
              <a:rPr lang="en-US" sz="1400" b="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rPr>
              <a:t>855.250.2300</a:t>
            </a:r>
          </a:p>
          <a:p>
            <a:pPr indent="114300" defTabSz="457200">
              <a:defRPr sz="1700">
                <a:solidFill>
                  <a:srgbClr val="323233"/>
                </a:solidFill>
                <a:latin typeface="Gotham Medium"/>
                <a:ea typeface="Gotham Medium"/>
                <a:cs typeface="Gotham Medium"/>
                <a:sym typeface="Gotham Medium"/>
              </a:defRPr>
            </a:pPr>
            <a:endParaRPr i="1" dirty="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endParaRPr>
          </a:p>
        </p:txBody>
      </p:sp>
      <p:sp>
        <p:nvSpPr>
          <p:cNvPr id="7" name="Footer Placeholder 1">
            <a:extLst>
              <a:ext uri="{FF2B5EF4-FFF2-40B4-BE49-F238E27FC236}">
                <a16:creationId xmlns:a16="http://schemas.microsoft.com/office/drawing/2014/main" id="{B80D3F13-0152-5C41-98A7-F00F3D22E32C}"/>
              </a:ext>
            </a:extLst>
          </p:cNvPr>
          <p:cNvSpPr txBox="1">
            <a:spLocks/>
          </p:cNvSpPr>
          <p:nvPr/>
        </p:nvSpPr>
        <p:spPr>
          <a:xfrm>
            <a:off x="-524200" y="64928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192525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Picture 81">
            <a:extLst>
              <a:ext uri="{FF2B5EF4-FFF2-40B4-BE49-F238E27FC236}">
                <a16:creationId xmlns:a16="http://schemas.microsoft.com/office/drawing/2014/main" id="{9709D904-297A-4C75-85CA-246A56DF4D31}"/>
              </a:ext>
            </a:extLst>
          </p:cNvPr>
          <p:cNvPicPr>
            <a:picLocks noChangeAspect="1"/>
          </p:cNvPicPr>
          <p:nvPr/>
        </p:nvPicPr>
        <p:blipFill>
          <a:blip r:embed="rId2"/>
          <a:stretch>
            <a:fillRect/>
          </a:stretch>
        </p:blipFill>
        <p:spPr>
          <a:xfrm>
            <a:off x="0" y="4716667"/>
            <a:ext cx="803954" cy="1581974"/>
          </a:xfrm>
          <a:prstGeom prst="rect">
            <a:avLst/>
          </a:prstGeom>
        </p:spPr>
      </p:pic>
      <p:grpSp>
        <p:nvGrpSpPr>
          <p:cNvPr id="53" name="Group 52">
            <a:extLst>
              <a:ext uri="{FF2B5EF4-FFF2-40B4-BE49-F238E27FC236}">
                <a16:creationId xmlns:a16="http://schemas.microsoft.com/office/drawing/2014/main" id="{B65A40E7-ADE6-4897-B37C-81C9CF5A68C6}"/>
              </a:ext>
            </a:extLst>
          </p:cNvPr>
          <p:cNvGrpSpPr/>
          <p:nvPr/>
        </p:nvGrpSpPr>
        <p:grpSpPr>
          <a:xfrm>
            <a:off x="9013577" y="1243472"/>
            <a:ext cx="1578545" cy="905830"/>
            <a:chOff x="5306727" y="1320442"/>
            <a:chExt cx="1578545" cy="905830"/>
          </a:xfrm>
        </p:grpSpPr>
        <p:sp>
          <p:nvSpPr>
            <p:cNvPr id="54" name="Freeform: Shape 53">
              <a:extLst>
                <a:ext uri="{FF2B5EF4-FFF2-40B4-BE49-F238E27FC236}">
                  <a16:creationId xmlns:a16="http://schemas.microsoft.com/office/drawing/2014/main" id="{57066012-CF70-4881-BD94-EEA3541B3E27}"/>
                </a:ext>
              </a:extLst>
            </p:cNvPr>
            <p:cNvSpPr/>
            <p:nvPr/>
          </p:nvSpPr>
          <p:spPr>
            <a:xfrm>
              <a:off x="5419986" y="1921547"/>
              <a:ext cx="1352029" cy="304725"/>
            </a:xfrm>
            <a:custGeom>
              <a:avLst/>
              <a:gdLst/>
              <a:ahLst/>
              <a:cxnLst/>
              <a:rect l="l" t="t" r="r" b="b"/>
              <a:pathLst>
                <a:path w="1352029" h="304725">
                  <a:moveTo>
                    <a:pt x="569193" y="94208"/>
                  </a:moveTo>
                  <a:lnTo>
                    <a:pt x="535930" y="191318"/>
                  </a:lnTo>
                  <a:lnTo>
                    <a:pt x="602010" y="191318"/>
                  </a:lnTo>
                  <a:close/>
                  <a:moveTo>
                    <a:pt x="841251" y="60275"/>
                  </a:moveTo>
                  <a:lnTo>
                    <a:pt x="841251" y="136177"/>
                  </a:lnTo>
                  <a:lnTo>
                    <a:pt x="856038" y="136177"/>
                  </a:lnTo>
                  <a:cubicBezTo>
                    <a:pt x="872767" y="136177"/>
                    <a:pt x="884791" y="132690"/>
                    <a:pt x="892109" y="125716"/>
                  </a:cubicBezTo>
                  <a:cubicBezTo>
                    <a:pt x="900024" y="118147"/>
                    <a:pt x="903982" y="108946"/>
                    <a:pt x="903982" y="98114"/>
                  </a:cubicBezTo>
                  <a:cubicBezTo>
                    <a:pt x="903982" y="87283"/>
                    <a:pt x="900024" y="78156"/>
                    <a:pt x="892109" y="70736"/>
                  </a:cubicBezTo>
                  <a:cubicBezTo>
                    <a:pt x="884639" y="63762"/>
                    <a:pt x="872616" y="60275"/>
                    <a:pt x="856038" y="60275"/>
                  </a:cubicBezTo>
                  <a:close/>
                  <a:moveTo>
                    <a:pt x="1047750" y="0"/>
                  </a:moveTo>
                  <a:lnTo>
                    <a:pt x="1127001" y="0"/>
                  </a:lnTo>
                  <a:lnTo>
                    <a:pt x="1272778" y="186407"/>
                  </a:lnTo>
                  <a:lnTo>
                    <a:pt x="1272778" y="0"/>
                  </a:lnTo>
                  <a:lnTo>
                    <a:pt x="1352029" y="0"/>
                  </a:lnTo>
                  <a:lnTo>
                    <a:pt x="1352029" y="304725"/>
                  </a:lnTo>
                  <a:lnTo>
                    <a:pt x="1272778" y="304725"/>
                  </a:lnTo>
                  <a:lnTo>
                    <a:pt x="1127001" y="118095"/>
                  </a:lnTo>
                  <a:lnTo>
                    <a:pt x="1127001" y="304725"/>
                  </a:lnTo>
                  <a:lnTo>
                    <a:pt x="1047750" y="304725"/>
                  </a:lnTo>
                  <a:close/>
                  <a:moveTo>
                    <a:pt x="762000" y="0"/>
                  </a:moveTo>
                  <a:lnTo>
                    <a:pt x="885230" y="0"/>
                  </a:lnTo>
                  <a:cubicBezTo>
                    <a:pt x="921246" y="0"/>
                    <a:pt x="947887" y="10790"/>
                    <a:pt x="965151" y="32370"/>
                  </a:cubicBezTo>
                  <a:cubicBezTo>
                    <a:pt x="979141" y="49783"/>
                    <a:pt x="986135" y="70246"/>
                    <a:pt x="986135" y="93761"/>
                  </a:cubicBezTo>
                  <a:cubicBezTo>
                    <a:pt x="986135" y="120699"/>
                    <a:pt x="978099" y="142205"/>
                    <a:pt x="962025" y="158278"/>
                  </a:cubicBezTo>
                  <a:cubicBezTo>
                    <a:pt x="951756" y="168547"/>
                    <a:pt x="937618" y="175691"/>
                    <a:pt x="919609" y="179710"/>
                  </a:cubicBezTo>
                  <a:lnTo>
                    <a:pt x="1015380" y="304725"/>
                  </a:lnTo>
                  <a:lnTo>
                    <a:pt x="916930" y="304725"/>
                  </a:lnTo>
                  <a:lnTo>
                    <a:pt x="841251" y="187746"/>
                  </a:lnTo>
                  <a:lnTo>
                    <a:pt x="841251" y="304725"/>
                  </a:lnTo>
                  <a:lnTo>
                    <a:pt x="762000" y="304725"/>
                  </a:lnTo>
                  <a:close/>
                  <a:moveTo>
                    <a:pt x="526554" y="0"/>
                  </a:moveTo>
                  <a:lnTo>
                    <a:pt x="612949" y="0"/>
                  </a:lnTo>
                  <a:lnTo>
                    <a:pt x="727695" y="304725"/>
                  </a:lnTo>
                  <a:lnTo>
                    <a:pt x="643087" y="304725"/>
                  </a:lnTo>
                  <a:lnTo>
                    <a:pt x="623441" y="251593"/>
                  </a:lnTo>
                  <a:lnTo>
                    <a:pt x="514053" y="251593"/>
                  </a:lnTo>
                  <a:lnTo>
                    <a:pt x="493068" y="304725"/>
                  </a:lnTo>
                  <a:lnTo>
                    <a:pt x="409352" y="304725"/>
                  </a:lnTo>
                  <a:close/>
                  <a:moveTo>
                    <a:pt x="219075" y="0"/>
                  </a:moveTo>
                  <a:lnTo>
                    <a:pt x="392535" y="0"/>
                  </a:lnTo>
                  <a:lnTo>
                    <a:pt x="392535" y="66079"/>
                  </a:lnTo>
                  <a:lnTo>
                    <a:pt x="298326" y="66079"/>
                  </a:lnTo>
                  <a:lnTo>
                    <a:pt x="298326" y="118095"/>
                  </a:lnTo>
                  <a:lnTo>
                    <a:pt x="387400" y="118095"/>
                  </a:lnTo>
                  <a:lnTo>
                    <a:pt x="387400" y="184174"/>
                  </a:lnTo>
                  <a:lnTo>
                    <a:pt x="298326" y="184174"/>
                  </a:lnTo>
                  <a:lnTo>
                    <a:pt x="298326" y="238645"/>
                  </a:lnTo>
                  <a:lnTo>
                    <a:pt x="392535" y="238645"/>
                  </a:lnTo>
                  <a:lnTo>
                    <a:pt x="392535"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55" name="Content Placeholder 6">
              <a:extLst>
                <a:ext uri="{FF2B5EF4-FFF2-40B4-BE49-F238E27FC236}">
                  <a16:creationId xmlns:a16="http://schemas.microsoft.com/office/drawing/2014/main" id="{5D78E23A-CAA8-4D41-9C47-AFE687F9AA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6727" y="1320442"/>
              <a:ext cx="1578545" cy="529277"/>
            </a:xfrm>
            <a:prstGeom prst="rect">
              <a:avLst/>
            </a:prstGeom>
          </p:spPr>
        </p:pic>
      </p:grpSp>
      <p:grpSp>
        <p:nvGrpSpPr>
          <p:cNvPr id="50" name="Group 49">
            <a:extLst>
              <a:ext uri="{FF2B5EF4-FFF2-40B4-BE49-F238E27FC236}">
                <a16:creationId xmlns:a16="http://schemas.microsoft.com/office/drawing/2014/main" id="{02DD889E-28CD-42FD-AEAF-E91A55445E25}"/>
              </a:ext>
            </a:extLst>
          </p:cNvPr>
          <p:cNvGrpSpPr/>
          <p:nvPr/>
        </p:nvGrpSpPr>
        <p:grpSpPr>
          <a:xfrm>
            <a:off x="3268303" y="1246445"/>
            <a:ext cx="1578545" cy="902857"/>
            <a:chOff x="9035113" y="1320442"/>
            <a:chExt cx="1578545" cy="902857"/>
          </a:xfrm>
        </p:grpSpPr>
        <p:sp>
          <p:nvSpPr>
            <p:cNvPr id="51" name="Freeform: Shape 50">
              <a:extLst>
                <a:ext uri="{FF2B5EF4-FFF2-40B4-BE49-F238E27FC236}">
                  <a16:creationId xmlns:a16="http://schemas.microsoft.com/office/drawing/2014/main" id="{23661BAF-4059-4721-B1D5-CAF1F8FEF709}"/>
                </a:ext>
              </a:extLst>
            </p:cNvPr>
            <p:cNvSpPr/>
            <p:nvPr/>
          </p:nvSpPr>
          <p:spPr>
            <a:xfrm>
              <a:off x="9357176" y="1921547"/>
              <a:ext cx="934417" cy="301752"/>
            </a:xfrm>
            <a:custGeom>
              <a:avLst/>
              <a:gdLst/>
              <a:ahLst/>
              <a:cxnLst/>
              <a:rect l="l" t="t" r="r" b="b"/>
              <a:pathLst>
                <a:path w="934417" h="319459">
                  <a:moveTo>
                    <a:pt x="359568" y="66749"/>
                  </a:moveTo>
                  <a:lnTo>
                    <a:pt x="359568" y="142651"/>
                  </a:lnTo>
                  <a:lnTo>
                    <a:pt x="374355" y="142651"/>
                  </a:lnTo>
                  <a:cubicBezTo>
                    <a:pt x="391084" y="142651"/>
                    <a:pt x="403108" y="139164"/>
                    <a:pt x="410426" y="132190"/>
                  </a:cubicBezTo>
                  <a:cubicBezTo>
                    <a:pt x="418341" y="124621"/>
                    <a:pt x="422299" y="115420"/>
                    <a:pt x="422299" y="104588"/>
                  </a:cubicBezTo>
                  <a:cubicBezTo>
                    <a:pt x="422299" y="93757"/>
                    <a:pt x="418341" y="84630"/>
                    <a:pt x="410426" y="77210"/>
                  </a:cubicBezTo>
                  <a:cubicBezTo>
                    <a:pt x="402956" y="70236"/>
                    <a:pt x="390933" y="66749"/>
                    <a:pt x="374355" y="66749"/>
                  </a:cubicBezTo>
                  <a:close/>
                  <a:moveTo>
                    <a:pt x="604242" y="6474"/>
                  </a:moveTo>
                  <a:lnTo>
                    <a:pt x="682600" y="6474"/>
                  </a:lnTo>
                  <a:lnTo>
                    <a:pt x="744222" y="168994"/>
                  </a:lnTo>
                  <a:lnTo>
                    <a:pt x="809401" y="6474"/>
                  </a:lnTo>
                  <a:lnTo>
                    <a:pt x="888429" y="6474"/>
                  </a:lnTo>
                  <a:lnTo>
                    <a:pt x="934417" y="311199"/>
                  </a:lnTo>
                  <a:lnTo>
                    <a:pt x="855166" y="311199"/>
                  </a:lnTo>
                  <a:lnTo>
                    <a:pt x="832639" y="135731"/>
                  </a:lnTo>
                  <a:lnTo>
                    <a:pt x="759043" y="311199"/>
                  </a:lnTo>
                  <a:lnTo>
                    <a:pt x="727597" y="311199"/>
                  </a:lnTo>
                  <a:lnTo>
                    <a:pt x="657349" y="135731"/>
                  </a:lnTo>
                  <a:lnTo>
                    <a:pt x="631477" y="311199"/>
                  </a:lnTo>
                  <a:lnTo>
                    <a:pt x="552450" y="311199"/>
                  </a:lnTo>
                  <a:close/>
                  <a:moveTo>
                    <a:pt x="280317" y="6474"/>
                  </a:moveTo>
                  <a:lnTo>
                    <a:pt x="403547" y="6474"/>
                  </a:lnTo>
                  <a:cubicBezTo>
                    <a:pt x="439563" y="6474"/>
                    <a:pt x="466204" y="17264"/>
                    <a:pt x="483468" y="38844"/>
                  </a:cubicBezTo>
                  <a:cubicBezTo>
                    <a:pt x="497458" y="56257"/>
                    <a:pt x="504453" y="76720"/>
                    <a:pt x="504453" y="100235"/>
                  </a:cubicBezTo>
                  <a:cubicBezTo>
                    <a:pt x="504453" y="127173"/>
                    <a:pt x="496416" y="148679"/>
                    <a:pt x="480342" y="164752"/>
                  </a:cubicBezTo>
                  <a:cubicBezTo>
                    <a:pt x="470073" y="175021"/>
                    <a:pt x="455935" y="182165"/>
                    <a:pt x="437926" y="186184"/>
                  </a:cubicBezTo>
                  <a:lnTo>
                    <a:pt x="533697" y="311199"/>
                  </a:lnTo>
                  <a:lnTo>
                    <a:pt x="435247" y="311199"/>
                  </a:lnTo>
                  <a:lnTo>
                    <a:pt x="359568" y="194220"/>
                  </a:lnTo>
                  <a:lnTo>
                    <a:pt x="359568" y="311199"/>
                  </a:lnTo>
                  <a:lnTo>
                    <a:pt x="280317" y="311199"/>
                  </a:lnTo>
                  <a:close/>
                  <a:moveTo>
                    <a:pt x="161850" y="0"/>
                  </a:moveTo>
                  <a:cubicBezTo>
                    <a:pt x="182984" y="0"/>
                    <a:pt x="206722" y="5134"/>
                    <a:pt x="233064" y="15403"/>
                  </a:cubicBezTo>
                  <a:lnTo>
                    <a:pt x="233064" y="110281"/>
                  </a:lnTo>
                  <a:cubicBezTo>
                    <a:pt x="225611" y="101142"/>
                    <a:pt x="218010" y="94250"/>
                    <a:pt x="210259" y="89603"/>
                  </a:cubicBezTo>
                  <a:cubicBezTo>
                    <a:pt x="196099" y="81064"/>
                    <a:pt x="180897" y="76795"/>
                    <a:pt x="164651" y="76795"/>
                  </a:cubicBezTo>
                  <a:cubicBezTo>
                    <a:pt x="144083" y="76795"/>
                    <a:pt x="126196" y="82987"/>
                    <a:pt x="110993" y="95373"/>
                  </a:cubicBezTo>
                  <a:cubicBezTo>
                    <a:pt x="91766" y="111042"/>
                    <a:pt x="82153" y="132531"/>
                    <a:pt x="82153" y="159841"/>
                  </a:cubicBezTo>
                  <a:cubicBezTo>
                    <a:pt x="82153" y="187002"/>
                    <a:pt x="91766" y="208417"/>
                    <a:pt x="110993" y="224086"/>
                  </a:cubicBezTo>
                  <a:cubicBezTo>
                    <a:pt x="126196" y="236471"/>
                    <a:pt x="144083" y="242664"/>
                    <a:pt x="164651" y="242664"/>
                  </a:cubicBezTo>
                  <a:cubicBezTo>
                    <a:pt x="180897" y="242664"/>
                    <a:pt x="196099" y="238394"/>
                    <a:pt x="210259" y="229855"/>
                  </a:cubicBezTo>
                  <a:cubicBezTo>
                    <a:pt x="217861" y="225360"/>
                    <a:pt x="225463" y="218468"/>
                    <a:pt x="233064" y="209177"/>
                  </a:cubicBezTo>
                  <a:lnTo>
                    <a:pt x="233064" y="304055"/>
                  </a:lnTo>
                  <a:cubicBezTo>
                    <a:pt x="207168" y="314325"/>
                    <a:pt x="183207" y="319459"/>
                    <a:pt x="161180" y="319459"/>
                  </a:cubicBezTo>
                  <a:cubicBezTo>
                    <a:pt x="122783" y="319459"/>
                    <a:pt x="88403" y="307181"/>
                    <a:pt x="58042" y="282624"/>
                  </a:cubicBezTo>
                  <a:cubicBezTo>
                    <a:pt x="19347" y="251221"/>
                    <a:pt x="0" y="210294"/>
                    <a:pt x="0" y="159841"/>
                  </a:cubicBezTo>
                  <a:cubicBezTo>
                    <a:pt x="0" y="109239"/>
                    <a:pt x="19347" y="68237"/>
                    <a:pt x="58042" y="36834"/>
                  </a:cubicBezTo>
                  <a:cubicBezTo>
                    <a:pt x="88403" y="12278"/>
                    <a:pt x="123006" y="0"/>
                    <a:pt x="161850" y="0"/>
                  </a:cubicBez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latin typeface="Helvetica Neue" panose="02000503000000020004"/>
              </a:endParaRPr>
            </a:p>
          </p:txBody>
        </p:sp>
        <p:pic>
          <p:nvPicPr>
            <p:cNvPr id="52" name="Content Placeholder 6">
              <a:extLst>
                <a:ext uri="{FF2B5EF4-FFF2-40B4-BE49-F238E27FC236}">
                  <a16:creationId xmlns:a16="http://schemas.microsoft.com/office/drawing/2014/main" id="{4731EB4F-7B76-49E7-96EE-11AB3B938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35113" y="1320442"/>
              <a:ext cx="1578545" cy="529277"/>
            </a:xfrm>
            <a:prstGeom prst="rect">
              <a:avLst/>
            </a:prstGeom>
          </p:spPr>
        </p:pic>
      </p:grpSp>
      <p:sp>
        <p:nvSpPr>
          <p:cNvPr id="2" name="Title 1">
            <a:extLst>
              <a:ext uri="{FF2B5EF4-FFF2-40B4-BE49-F238E27FC236}">
                <a16:creationId xmlns:a16="http://schemas.microsoft.com/office/drawing/2014/main" id="{9FE42DEE-29D8-4486-B202-9DDCEE4AA2F1}"/>
              </a:ext>
            </a:extLst>
          </p:cNvPr>
          <p:cNvSpPr>
            <a:spLocks noGrp="1"/>
          </p:cNvSpPr>
          <p:nvPr>
            <p:ph type="title"/>
          </p:nvPr>
        </p:nvSpPr>
        <p:spPr/>
        <p:txBody>
          <a:bodyPr>
            <a:normAutofit fontScale="90000"/>
          </a:bodyPr>
          <a:lstStyle/>
          <a:p>
            <a:r>
              <a:rPr lang="en-US" dirty="0"/>
              <a:t>Our Sales Tools SaaS Platform</a:t>
            </a:r>
          </a:p>
        </p:txBody>
      </p:sp>
      <p:sp>
        <p:nvSpPr>
          <p:cNvPr id="5" name="Slide Number Placeholder 4">
            <a:extLst>
              <a:ext uri="{FF2B5EF4-FFF2-40B4-BE49-F238E27FC236}">
                <a16:creationId xmlns:a16="http://schemas.microsoft.com/office/drawing/2014/main" id="{9AF9F59A-6E4B-4E4C-8E1B-69CCA8492EF3}"/>
              </a:ext>
            </a:extLst>
          </p:cNvPr>
          <p:cNvSpPr>
            <a:spLocks noGrp="1"/>
          </p:cNvSpPr>
          <p:nvPr>
            <p:ph type="sldNum" sz="quarter" idx="12"/>
          </p:nvPr>
        </p:nvSpPr>
        <p:spPr/>
        <p:txBody>
          <a:bodyPr/>
          <a:lstStyle/>
          <a:p>
            <a:fld id="{D0F56350-9462-4EC0-9A14-DADBEFEF3905}" type="slidenum">
              <a:rPr lang="en-US" smtClean="0"/>
              <a:t>3</a:t>
            </a:fld>
            <a:endParaRPr lang="en-US" dirty="0"/>
          </a:p>
        </p:txBody>
      </p:sp>
      <p:grpSp>
        <p:nvGrpSpPr>
          <p:cNvPr id="34" name="Group 33">
            <a:extLst>
              <a:ext uri="{FF2B5EF4-FFF2-40B4-BE49-F238E27FC236}">
                <a16:creationId xmlns:a16="http://schemas.microsoft.com/office/drawing/2014/main" id="{0121F0BB-D8CA-4C78-B4E4-4100F3759760}"/>
              </a:ext>
            </a:extLst>
          </p:cNvPr>
          <p:cNvGrpSpPr/>
          <p:nvPr/>
        </p:nvGrpSpPr>
        <p:grpSpPr>
          <a:xfrm>
            <a:off x="794414" y="1287658"/>
            <a:ext cx="1578545" cy="864266"/>
            <a:chOff x="950166" y="1320442"/>
            <a:chExt cx="1578545" cy="905830"/>
          </a:xfrm>
        </p:grpSpPr>
        <p:sp>
          <p:nvSpPr>
            <p:cNvPr id="35" name="TextBox 34">
              <a:extLst>
                <a:ext uri="{FF2B5EF4-FFF2-40B4-BE49-F238E27FC236}">
                  <a16:creationId xmlns:a16="http://schemas.microsoft.com/office/drawing/2014/main" id="{B5D1819C-23DD-4723-A605-95EAD50D9688}"/>
                </a:ext>
              </a:extLst>
            </p:cNvPr>
            <p:cNvSpPr txBox="1"/>
            <p:nvPr/>
          </p:nvSpPr>
          <p:spPr>
            <a:xfrm>
              <a:off x="1309809" y="1921547"/>
              <a:ext cx="859259" cy="304725"/>
            </a:xfrm>
            <a:custGeom>
              <a:avLst/>
              <a:gdLst/>
              <a:ahLst/>
              <a:cxnLst/>
              <a:rect l="l" t="t" r="r" b="b"/>
              <a:pathLst>
                <a:path w="859259" h="304725">
                  <a:moveTo>
                    <a:pt x="685800" y="0"/>
                  </a:moveTo>
                  <a:lnTo>
                    <a:pt x="859259" y="0"/>
                  </a:lnTo>
                  <a:lnTo>
                    <a:pt x="859259" y="66079"/>
                  </a:lnTo>
                  <a:lnTo>
                    <a:pt x="765051" y="66079"/>
                  </a:lnTo>
                  <a:lnTo>
                    <a:pt x="765051" y="118095"/>
                  </a:lnTo>
                  <a:lnTo>
                    <a:pt x="854125" y="118095"/>
                  </a:lnTo>
                  <a:lnTo>
                    <a:pt x="854125" y="184174"/>
                  </a:lnTo>
                  <a:lnTo>
                    <a:pt x="765051" y="184174"/>
                  </a:lnTo>
                  <a:lnTo>
                    <a:pt x="765051" y="238645"/>
                  </a:lnTo>
                  <a:lnTo>
                    <a:pt x="859259" y="238645"/>
                  </a:lnTo>
                  <a:lnTo>
                    <a:pt x="859259" y="304725"/>
                  </a:lnTo>
                  <a:lnTo>
                    <a:pt x="685800" y="304725"/>
                  </a:lnTo>
                  <a:close/>
                  <a:moveTo>
                    <a:pt x="330027" y="0"/>
                  </a:moveTo>
                  <a:lnTo>
                    <a:pt x="416198" y="0"/>
                  </a:lnTo>
                  <a:lnTo>
                    <a:pt x="489645" y="185291"/>
                  </a:lnTo>
                  <a:lnTo>
                    <a:pt x="563761" y="0"/>
                  </a:lnTo>
                  <a:lnTo>
                    <a:pt x="649710" y="0"/>
                  </a:lnTo>
                  <a:lnTo>
                    <a:pt x="519783" y="304725"/>
                  </a:lnTo>
                  <a:lnTo>
                    <a:pt x="458168" y="304725"/>
                  </a:lnTo>
                  <a:close/>
                  <a:moveTo>
                    <a:pt x="219075" y="0"/>
                  </a:moveTo>
                  <a:lnTo>
                    <a:pt x="298326" y="0"/>
                  </a:lnTo>
                  <a:lnTo>
                    <a:pt x="298326"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dirty="0">
                <a:latin typeface="Helvetica Neue" panose="02000503000000020004"/>
              </a:endParaRPr>
            </a:p>
          </p:txBody>
        </p:sp>
        <p:pic>
          <p:nvPicPr>
            <p:cNvPr id="36" name="Content Placeholder 6">
              <a:extLst>
                <a:ext uri="{FF2B5EF4-FFF2-40B4-BE49-F238E27FC236}">
                  <a16:creationId xmlns:a16="http://schemas.microsoft.com/office/drawing/2014/main" id="{97FA9168-B5E6-4DBC-8B6F-E78B40B33A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166" y="1320442"/>
              <a:ext cx="1578545" cy="529277"/>
            </a:xfrm>
            <a:prstGeom prst="rect">
              <a:avLst/>
            </a:prstGeom>
          </p:spPr>
        </p:pic>
      </p:grpSp>
      <p:sp>
        <p:nvSpPr>
          <p:cNvPr id="40" name="Content Placeholder 28">
            <a:extLst>
              <a:ext uri="{FF2B5EF4-FFF2-40B4-BE49-F238E27FC236}">
                <a16:creationId xmlns:a16="http://schemas.microsoft.com/office/drawing/2014/main" id="{932E0E72-030A-4C5D-88E0-D1B34C60C207}"/>
              </a:ext>
            </a:extLst>
          </p:cNvPr>
          <p:cNvSpPr txBox="1">
            <a:spLocks/>
          </p:cNvSpPr>
          <p:nvPr/>
        </p:nvSpPr>
        <p:spPr>
          <a:xfrm>
            <a:off x="3121108" y="2348107"/>
            <a:ext cx="2257073" cy="32825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dirty="0">
                <a:latin typeface="Helvetica Neue" panose="02000503000000020004"/>
              </a:rPr>
              <a:t>Combines the capabilities of </a:t>
            </a:r>
            <a:r>
              <a:rPr lang="en-US" sz="1400" b="1" dirty="0">
                <a:latin typeface="Helvetica Neue" panose="02000503000000020004"/>
              </a:rPr>
              <a:t>customer relationship management </a:t>
            </a:r>
            <a:r>
              <a:rPr lang="en-US" sz="1400" dirty="0">
                <a:latin typeface="Helvetica Neue" panose="02000503000000020004"/>
              </a:rPr>
              <a:t>(CRM), lead-generation, and content management, with clickable in-video ecommerce capabilities in an intuitive, powerful tool </a:t>
            </a:r>
            <a:r>
              <a:rPr lang="en-US" sz="1400" b="1" dirty="0">
                <a:latin typeface="Helvetica Neue" panose="02000503000000020004"/>
              </a:rPr>
              <a:t>for large sales-based enterprises</a:t>
            </a:r>
            <a:r>
              <a:rPr lang="en-US" sz="1400" dirty="0">
                <a:latin typeface="Helvetica Neue" panose="02000503000000020004"/>
              </a:rPr>
              <a:t>. </a:t>
            </a:r>
          </a:p>
        </p:txBody>
      </p:sp>
      <p:sp>
        <p:nvSpPr>
          <p:cNvPr id="57" name="Content Placeholder 28">
            <a:extLst>
              <a:ext uri="{FF2B5EF4-FFF2-40B4-BE49-F238E27FC236}">
                <a16:creationId xmlns:a16="http://schemas.microsoft.com/office/drawing/2014/main" id="{B2FE3CAA-7C3B-44C4-9098-AE33993DC766}"/>
              </a:ext>
            </a:extLst>
          </p:cNvPr>
          <p:cNvSpPr txBox="1">
            <a:spLocks/>
          </p:cNvSpPr>
          <p:nvPr/>
        </p:nvSpPr>
        <p:spPr>
          <a:xfrm>
            <a:off x="703914" y="2325296"/>
            <a:ext cx="2257074" cy="36056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b="1" dirty="0">
                <a:latin typeface="Helvetica Neue" panose="02000503000000020004"/>
              </a:rPr>
              <a:t>LIVE STREAM ECOMMERCE</a:t>
            </a:r>
            <a:r>
              <a:rPr lang="en-US" sz="1400" dirty="0">
                <a:latin typeface="Helvetica Neue" panose="02000503000000020004"/>
              </a:rPr>
              <a:t>. Combines the best features of popular </a:t>
            </a:r>
            <a:r>
              <a:rPr lang="en-US" sz="1400" b="1" dirty="0">
                <a:latin typeface="Helvetica Neue" panose="02000503000000020004"/>
              </a:rPr>
              <a:t>live-stream webinar </a:t>
            </a:r>
            <a:r>
              <a:rPr lang="en-US" sz="1400" dirty="0">
                <a:latin typeface="Helvetica Neue" panose="02000503000000020004"/>
              </a:rPr>
              <a:t>and video conference platforms such as </a:t>
            </a:r>
            <a:r>
              <a:rPr lang="en-US" sz="1400" b="1" dirty="0">
                <a:latin typeface="Helvetica Neue" panose="02000503000000020004"/>
              </a:rPr>
              <a:t>Zoom, Facebook-Live, WebEx</a:t>
            </a:r>
            <a:r>
              <a:rPr lang="en-US" sz="1400" dirty="0">
                <a:latin typeface="Helvetica Neue" panose="02000503000000020004"/>
              </a:rPr>
              <a:t>, with clickable in-video </a:t>
            </a:r>
            <a:r>
              <a:rPr lang="en-US" sz="1400" b="1" dirty="0">
                <a:latin typeface="Helvetica Neue" panose="02000503000000020004"/>
              </a:rPr>
              <a:t>Shopify ecommerce capabilities</a:t>
            </a:r>
            <a:r>
              <a:rPr lang="en-US" sz="1400" dirty="0">
                <a:latin typeface="Helvetica Neue" panose="02000503000000020004"/>
              </a:rPr>
              <a:t>.</a:t>
            </a:r>
          </a:p>
        </p:txBody>
      </p:sp>
      <p:pic>
        <p:nvPicPr>
          <p:cNvPr id="80" name="Picture 79">
            <a:extLst>
              <a:ext uri="{FF2B5EF4-FFF2-40B4-BE49-F238E27FC236}">
                <a16:creationId xmlns:a16="http://schemas.microsoft.com/office/drawing/2014/main" id="{FCCDA42D-332A-4D8A-8403-C706DF2B14F4}"/>
              </a:ext>
            </a:extLst>
          </p:cNvPr>
          <p:cNvPicPr>
            <a:picLocks noChangeAspect="1"/>
          </p:cNvPicPr>
          <p:nvPr/>
        </p:nvPicPr>
        <p:blipFill>
          <a:blip r:embed="rId4"/>
          <a:stretch>
            <a:fillRect/>
          </a:stretch>
        </p:blipFill>
        <p:spPr>
          <a:xfrm>
            <a:off x="11058137" y="662279"/>
            <a:ext cx="1133475" cy="2266950"/>
          </a:xfrm>
          <a:prstGeom prst="rect">
            <a:avLst/>
          </a:prstGeom>
        </p:spPr>
      </p:pic>
      <p:sp>
        <p:nvSpPr>
          <p:cNvPr id="83" name="Oval 82">
            <a:extLst>
              <a:ext uri="{FF2B5EF4-FFF2-40B4-BE49-F238E27FC236}">
                <a16:creationId xmlns:a16="http://schemas.microsoft.com/office/drawing/2014/main" id="{255EDFCB-BE71-4390-8D18-BB2FD42D4E19}"/>
              </a:ext>
            </a:extLst>
          </p:cNvPr>
          <p:cNvSpPr/>
          <p:nvPr/>
        </p:nvSpPr>
        <p:spPr>
          <a:xfrm>
            <a:off x="10871917" y="4861332"/>
            <a:ext cx="989549" cy="989549"/>
          </a:xfrm>
          <a:prstGeom prst="ellipse">
            <a:avLst/>
          </a:prstGeom>
          <a:solidFill>
            <a:srgbClr val="5CA1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84" name="Oval 83">
            <a:extLst>
              <a:ext uri="{FF2B5EF4-FFF2-40B4-BE49-F238E27FC236}">
                <a16:creationId xmlns:a16="http://schemas.microsoft.com/office/drawing/2014/main" id="{542672E5-CDEC-4B89-80CF-79A880EEA005}"/>
              </a:ext>
            </a:extLst>
          </p:cNvPr>
          <p:cNvSpPr/>
          <p:nvPr/>
        </p:nvSpPr>
        <p:spPr>
          <a:xfrm>
            <a:off x="11419125" y="3134207"/>
            <a:ext cx="363601" cy="363601"/>
          </a:xfrm>
          <a:prstGeom prst="ellipse">
            <a:avLst/>
          </a:prstGeom>
          <a:solidFill>
            <a:srgbClr val="9567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56" name="Content Placeholder 28">
            <a:extLst>
              <a:ext uri="{FF2B5EF4-FFF2-40B4-BE49-F238E27FC236}">
                <a16:creationId xmlns:a16="http://schemas.microsoft.com/office/drawing/2014/main" id="{CD15201C-FFBA-4531-A4E7-FA405D0E9F08}"/>
              </a:ext>
            </a:extLst>
          </p:cNvPr>
          <p:cNvSpPr txBox="1">
            <a:spLocks/>
          </p:cNvSpPr>
          <p:nvPr/>
        </p:nvSpPr>
        <p:spPr>
          <a:xfrm>
            <a:off x="8759704" y="2342185"/>
            <a:ext cx="2086289" cy="3282565"/>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dirty="0">
                <a:latin typeface="Helvetica Neue" panose="02000503000000020004"/>
              </a:rPr>
              <a:t>A gamified video-based </a:t>
            </a:r>
            <a:r>
              <a:rPr lang="en-US" sz="1400" b="1" dirty="0">
                <a:latin typeface="Helvetica Neue" panose="02000503000000020004"/>
              </a:rPr>
              <a:t>learning management system</a:t>
            </a:r>
            <a:r>
              <a:rPr lang="en-US" sz="1400" dirty="0">
                <a:latin typeface="Helvetica Neue" panose="02000503000000020004"/>
              </a:rPr>
              <a:t> (LMS) with powerful content management and analytics capabilities used by enterprise for new sales rep training, skill enhancement, and onboarding.</a:t>
            </a:r>
          </a:p>
        </p:txBody>
      </p:sp>
      <p:sp>
        <p:nvSpPr>
          <p:cNvPr id="38" name="Footer Placeholder 1">
            <a:extLst>
              <a:ext uri="{FF2B5EF4-FFF2-40B4-BE49-F238E27FC236}">
                <a16:creationId xmlns:a16="http://schemas.microsoft.com/office/drawing/2014/main" id="{6EDE7869-2DFA-FB4F-A23E-82726E26F7C3}"/>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4" name="Oval 43">
            <a:extLst>
              <a:ext uri="{FF2B5EF4-FFF2-40B4-BE49-F238E27FC236}">
                <a16:creationId xmlns:a16="http://schemas.microsoft.com/office/drawing/2014/main" id="{715C1107-E712-8E4C-8AEE-BA420E843BB9}"/>
              </a:ext>
            </a:extLst>
          </p:cNvPr>
          <p:cNvSpPr/>
          <p:nvPr/>
        </p:nvSpPr>
        <p:spPr>
          <a:xfrm>
            <a:off x="5185589" y="5829477"/>
            <a:ext cx="152400" cy="152400"/>
          </a:xfrm>
          <a:prstGeom prst="ellipse">
            <a:avLst/>
          </a:pr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sp>
        <p:nvSpPr>
          <p:cNvPr id="3" name="TextBox 2">
            <a:extLst>
              <a:ext uri="{FF2B5EF4-FFF2-40B4-BE49-F238E27FC236}">
                <a16:creationId xmlns:a16="http://schemas.microsoft.com/office/drawing/2014/main" id="{42EA958E-95E2-0549-AAE7-18080D14272B}"/>
              </a:ext>
            </a:extLst>
          </p:cNvPr>
          <p:cNvSpPr txBox="1"/>
          <p:nvPr/>
        </p:nvSpPr>
        <p:spPr>
          <a:xfrm>
            <a:off x="5841153" y="2342185"/>
            <a:ext cx="2257073" cy="3605731"/>
          </a:xfrm>
          <a:prstGeom prst="rect">
            <a:avLst/>
          </a:prstGeom>
          <a:noFill/>
        </p:spPr>
        <p:txBody>
          <a:bodyPr wrap="square" rtlCol="0">
            <a:spAutoFit/>
          </a:bodyPr>
          <a:lstStyle/>
          <a:p>
            <a:pPr>
              <a:lnSpc>
                <a:spcPct val="150000"/>
              </a:lnSpc>
            </a:pPr>
            <a:r>
              <a:rPr lang="en-US" sz="1400" dirty="0">
                <a:latin typeface="Helvetica Neue" panose="02000503000000020004" pitchFamily="2" charset="0"/>
                <a:ea typeface="Helvetica Neue" panose="02000503000000020004" pitchFamily="2" charset="0"/>
                <a:cs typeface="Helvetica Neue" panose="02000503000000020004" pitchFamily="2" charset="0"/>
              </a:rPr>
              <a:t>Powerful content and contact management with great analytics capabilities </a:t>
            </a:r>
            <a:r>
              <a:rPr lang="en-US" sz="1400" b="1" dirty="0">
                <a:latin typeface="Helvetica Neue" panose="02000503000000020004" pitchFamily="2" charset="0"/>
                <a:ea typeface="Helvetica Neue" panose="02000503000000020004" pitchFamily="2" charset="0"/>
                <a:cs typeface="Helvetica Neue" panose="02000503000000020004" pitchFamily="2" charset="0"/>
              </a:rPr>
              <a:t>for solo entrepreneurs and small businesses.</a:t>
            </a:r>
            <a:r>
              <a:rPr lang="en-US" sz="1400" dirty="0">
                <a:latin typeface="Helvetica Neue" panose="02000503000000020004" pitchFamily="2" charset="0"/>
                <a:ea typeface="Helvetica Neue" panose="02000503000000020004" pitchFamily="2" charset="0"/>
                <a:cs typeface="Helvetica Neue" panose="02000503000000020004" pitchFamily="2" charset="0"/>
              </a:rPr>
              <a:t> Self onboarding available on mobile and desktop with a </a:t>
            </a:r>
            <a:r>
              <a:rPr lang="en-US" sz="1400" b="1" dirty="0">
                <a:latin typeface="Helvetica Neue" panose="02000503000000020004" pitchFamily="2" charset="0"/>
                <a:ea typeface="Helvetica Neue" panose="02000503000000020004" pitchFamily="2" charset="0"/>
                <a:cs typeface="Helvetica Neue" panose="02000503000000020004" pitchFamily="2" charset="0"/>
              </a:rPr>
              <a:t>1-click sync to Salesforce</a:t>
            </a:r>
            <a:r>
              <a:rPr lang="en-US" sz="1400" dirty="0">
                <a:latin typeface="Helvetica Neue" panose="02000503000000020004" pitchFamily="2" charset="0"/>
                <a:ea typeface="Helvetica Neue" panose="02000503000000020004" pitchFamily="2" charset="0"/>
                <a:cs typeface="Helvetica Neue" panose="02000503000000020004" pitchFamily="2" charset="0"/>
              </a:rPr>
              <a:t> and </a:t>
            </a:r>
            <a:r>
              <a:rPr lang="en-US" sz="1400" b="1" dirty="0">
                <a:latin typeface="Helvetica Neue" panose="02000503000000020004" pitchFamily="2" charset="0"/>
                <a:ea typeface="Helvetica Neue" panose="02000503000000020004" pitchFamily="2" charset="0"/>
                <a:cs typeface="Helvetica Neue" panose="02000503000000020004" pitchFamily="2" charset="0"/>
              </a:rPr>
              <a:t>verbLIVE </a:t>
            </a:r>
            <a:r>
              <a:rPr lang="en-US" sz="1400" dirty="0">
                <a:latin typeface="Helvetica Neue" panose="02000503000000020004" pitchFamily="2" charset="0"/>
                <a:ea typeface="Helvetica Neue" panose="02000503000000020004" pitchFamily="2" charset="0"/>
                <a:cs typeface="Helvetica Neue" panose="02000503000000020004" pitchFamily="2" charset="0"/>
              </a:rPr>
              <a:t>is built right in.</a:t>
            </a:r>
          </a:p>
        </p:txBody>
      </p:sp>
      <p:sp>
        <p:nvSpPr>
          <p:cNvPr id="4" name="TextBox 3">
            <a:extLst>
              <a:ext uri="{FF2B5EF4-FFF2-40B4-BE49-F238E27FC236}">
                <a16:creationId xmlns:a16="http://schemas.microsoft.com/office/drawing/2014/main" id="{FCECD011-306B-7343-8720-897B7F152305}"/>
              </a:ext>
            </a:extLst>
          </p:cNvPr>
          <p:cNvSpPr txBox="1"/>
          <p:nvPr/>
        </p:nvSpPr>
        <p:spPr>
          <a:xfrm>
            <a:off x="6130653" y="1698344"/>
            <a:ext cx="1678075" cy="600164"/>
          </a:xfrm>
          <a:prstGeom prst="rect">
            <a:avLst/>
          </a:prstGeom>
          <a:solidFill>
            <a:schemeClr val="bg1"/>
          </a:solidFill>
        </p:spPr>
        <p:txBody>
          <a:bodyPr wrap="square" rtlCol="0">
            <a:spAutoFit/>
          </a:bodyPr>
          <a:lstStyle/>
          <a:p>
            <a:r>
              <a:rPr lang="en-US" sz="3300" b="1" dirty="0">
                <a:solidFill>
                  <a:srgbClr val="9376FB"/>
                </a:solidFill>
                <a:latin typeface="Helvetica Neue" panose="02000503000000020004" pitchFamily="2" charset="0"/>
                <a:ea typeface="Helvetica Neue" panose="02000503000000020004" pitchFamily="2" charset="0"/>
                <a:cs typeface="Helvetica Neue" panose="02000503000000020004" pitchFamily="2" charset="0"/>
              </a:rPr>
              <a:t>T</a:t>
            </a:r>
            <a:r>
              <a:rPr lang="en-US" sz="3300" b="1" dirty="0">
                <a:solidFill>
                  <a:srgbClr val="888CFC"/>
                </a:solidFill>
                <a:latin typeface="Helvetica Neue" panose="02000503000000020004" pitchFamily="2" charset="0"/>
                <a:ea typeface="Helvetica Neue" panose="02000503000000020004" pitchFamily="2" charset="0"/>
                <a:cs typeface="Helvetica Neue" panose="02000503000000020004" pitchFamily="2" charset="0"/>
              </a:rPr>
              <a:t>E</a:t>
            </a:r>
            <a:r>
              <a:rPr lang="en-US" sz="3300" b="1" dirty="0">
                <a:solidFill>
                  <a:srgbClr val="7E95FC"/>
                </a:solidFill>
                <a:latin typeface="Helvetica Neue" panose="02000503000000020004" pitchFamily="2" charset="0"/>
                <a:ea typeface="Helvetica Neue" panose="02000503000000020004" pitchFamily="2" charset="0"/>
                <a:cs typeface="Helvetica Neue" panose="02000503000000020004" pitchFamily="2" charset="0"/>
              </a:rPr>
              <a:t>A</a:t>
            </a:r>
            <a:r>
              <a:rPr lang="en-US" sz="3300" b="1" dirty="0">
                <a:solidFill>
                  <a:srgbClr val="7899FC"/>
                </a:solidFill>
                <a:latin typeface="Helvetica Neue" panose="02000503000000020004" pitchFamily="2" charset="0"/>
                <a:ea typeface="Helvetica Neue" panose="02000503000000020004" pitchFamily="2" charset="0"/>
                <a:cs typeface="Helvetica Neue" panose="02000503000000020004" pitchFamily="2" charset="0"/>
              </a:rPr>
              <a:t>M</a:t>
            </a:r>
            <a:r>
              <a:rPr lang="en-US" sz="3300" b="1" dirty="0">
                <a:solidFill>
                  <a:srgbClr val="5BA1FC"/>
                </a:solidFill>
                <a:latin typeface="Helvetica Neue" panose="02000503000000020004" pitchFamily="2" charset="0"/>
                <a:ea typeface="Helvetica Neue" panose="02000503000000020004" pitchFamily="2" charset="0"/>
                <a:cs typeface="Helvetica Neue" panose="02000503000000020004" pitchFamily="2" charset="0"/>
              </a:rPr>
              <a:t>S</a:t>
            </a:r>
          </a:p>
        </p:txBody>
      </p:sp>
      <p:pic>
        <p:nvPicPr>
          <p:cNvPr id="8" name="Picture 7" descr="Logo&#10;&#10;Description automatically generated">
            <a:extLst>
              <a:ext uri="{FF2B5EF4-FFF2-40B4-BE49-F238E27FC236}">
                <a16:creationId xmlns:a16="http://schemas.microsoft.com/office/drawing/2014/main" id="{7BA01AA9-EF7E-DD49-97DC-E449F43266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259524"/>
            <a:ext cx="1578545" cy="526182"/>
          </a:xfrm>
          <a:prstGeom prst="rect">
            <a:avLst/>
          </a:prstGeom>
          <a:solidFill>
            <a:schemeClr val="bg1"/>
          </a:solidFill>
        </p:spPr>
      </p:pic>
    </p:spTree>
    <p:extLst>
      <p:ext uri="{BB962C8B-B14F-4D97-AF65-F5344CB8AC3E}">
        <p14:creationId xmlns:p14="http://schemas.microsoft.com/office/powerpoint/2010/main" val="284465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 name="Picture 4" descr="Logo&#10;&#10;Description automatically generated">
            <a:extLst>
              <a:ext uri="{FF2B5EF4-FFF2-40B4-BE49-F238E27FC236}">
                <a16:creationId xmlns:a16="http://schemas.microsoft.com/office/drawing/2014/main" id="{6809E4AB-9687-604D-8185-431AAB1DC2DA}"/>
              </a:ext>
            </a:extLst>
          </p:cNvPr>
          <p:cNvPicPr>
            <a:picLocks noChangeAspect="1"/>
          </p:cNvPicPr>
          <p:nvPr/>
        </p:nvPicPr>
        <p:blipFill rotWithShape="1">
          <a:blip r:embed="rId2">
            <a:extLst>
              <a:ext uri="{28A0092B-C50C-407E-A947-70E740481C1C}">
                <a14:useLocalDpi xmlns:a14="http://schemas.microsoft.com/office/drawing/2010/main" val="0"/>
              </a:ext>
            </a:extLst>
          </a:blip>
          <a:srcRect l="12699" r="1126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Footer Placeholder 1">
            <a:extLst>
              <a:ext uri="{FF2B5EF4-FFF2-40B4-BE49-F238E27FC236}">
                <a16:creationId xmlns:a16="http://schemas.microsoft.com/office/drawing/2014/main" id="{7167DDCE-FBBF-7843-A2D1-0DA29977A553}"/>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t>For Internal Use Only I Not For Public Distribution</a:t>
            </a:r>
          </a:p>
        </p:txBody>
      </p:sp>
      <p:sp>
        <p:nvSpPr>
          <p:cNvPr id="3" name="Slide Number Placeholder 2">
            <a:extLst>
              <a:ext uri="{FF2B5EF4-FFF2-40B4-BE49-F238E27FC236}">
                <a16:creationId xmlns:a16="http://schemas.microsoft.com/office/drawing/2014/main" id="{1B5C2777-B4C8-4543-B864-6EA16D7B501C}"/>
              </a:ext>
            </a:extLst>
          </p:cNvPr>
          <p:cNvSpPr>
            <a:spLocks noGrp="1"/>
          </p:cNvSpPr>
          <p:nvPr>
            <p:ph type="sldNum" sz="quarter" idx="12"/>
          </p:nvPr>
        </p:nvSpPr>
        <p:spPr>
          <a:xfrm>
            <a:off x="8610600" y="6356350"/>
            <a:ext cx="2743200" cy="365125"/>
          </a:xfrm>
        </p:spPr>
        <p:txBody>
          <a:bodyPr>
            <a:normAutofit/>
          </a:bodyPr>
          <a:lstStyle/>
          <a:p>
            <a:pPr>
              <a:spcAft>
                <a:spcPts val="600"/>
              </a:spcAft>
            </a:pPr>
            <a:fld id="{D0F56350-9462-4EC0-9A14-DADBEFEF3905}" type="slidenum">
              <a:rPr lang="en-US" smtClean="0"/>
              <a:pPr>
                <a:spcAft>
                  <a:spcPts val="600"/>
                </a:spcAft>
              </a:pPr>
              <a:t>4</a:t>
            </a:fld>
            <a:endParaRPr lang="en-US" dirty="0"/>
          </a:p>
        </p:txBody>
      </p:sp>
      <p:pic>
        <p:nvPicPr>
          <p:cNvPr id="7" name="Picture 6" descr="Logo&#10;&#10;Description automatically generated">
            <a:extLst>
              <a:ext uri="{FF2B5EF4-FFF2-40B4-BE49-F238E27FC236}">
                <a16:creationId xmlns:a16="http://schemas.microsoft.com/office/drawing/2014/main" id="{5B61E8F9-2E04-FE45-BB2D-2554DECD2D00}"/>
              </a:ext>
            </a:extLst>
          </p:cNvPr>
          <p:cNvPicPr>
            <a:picLocks noChangeAspect="1"/>
          </p:cNvPicPr>
          <p:nvPr/>
        </p:nvPicPr>
        <p:blipFill rotWithShape="1">
          <a:blip r:embed="rId2">
            <a:extLst>
              <a:ext uri="{28A0092B-C50C-407E-A947-70E740481C1C}">
                <a14:useLocalDpi xmlns:a14="http://schemas.microsoft.com/office/drawing/2010/main" val="0"/>
              </a:ext>
            </a:extLst>
          </a:blip>
          <a:srcRect l="12699" r="11261"/>
          <a:stretch/>
        </p:blipFill>
        <p:spPr>
          <a:xfrm>
            <a:off x="1612997" y="1524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pic>
        <p:nvPicPr>
          <p:cNvPr id="8" name="Picture 2" descr="Microsoft Outlook | Humantelligence">
            <a:extLst>
              <a:ext uri="{FF2B5EF4-FFF2-40B4-BE49-F238E27FC236}">
                <a16:creationId xmlns:a16="http://schemas.microsoft.com/office/drawing/2014/main" id="{81BE541A-1ADD-A649-B105-0F825D788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612" y="152410"/>
            <a:ext cx="7058775" cy="288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76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8C013C3-BEA0-4668-8A9D-033E8D17F236}"/>
              </a:ext>
            </a:extLst>
          </p:cNvPr>
          <p:cNvGrpSpPr/>
          <p:nvPr/>
        </p:nvGrpSpPr>
        <p:grpSpPr>
          <a:xfrm>
            <a:off x="9672532" y="939671"/>
            <a:ext cx="886422" cy="886422"/>
            <a:chOff x="2245934" y="-5505452"/>
            <a:chExt cx="4547057" cy="4547057"/>
          </a:xfrm>
        </p:grpSpPr>
        <p:sp>
          <p:nvSpPr>
            <p:cNvPr id="2" name="Oval 1">
              <a:extLst>
                <a:ext uri="{FF2B5EF4-FFF2-40B4-BE49-F238E27FC236}">
                  <a16:creationId xmlns:a16="http://schemas.microsoft.com/office/drawing/2014/main" id="{0D3B81A1-A541-42D7-B3AC-57CD3C50CC80}"/>
                </a:ext>
              </a:extLst>
            </p:cNvPr>
            <p:cNvSpPr/>
            <p:nvPr/>
          </p:nvSpPr>
          <p:spPr>
            <a:xfrm>
              <a:off x="2245934" y="-5505452"/>
              <a:ext cx="4547057" cy="4547057"/>
            </a:xfrm>
            <a:prstGeom prst="ellipse">
              <a:avLst/>
            </a:prstGeom>
            <a:solidFill>
              <a:schemeClr val="bg1"/>
            </a:solidFill>
            <a:ln w="127000">
              <a:gradFill flip="none" rotWithShape="1">
                <a:gsLst>
                  <a:gs pos="0">
                    <a:srgbClr val="FC7FE1"/>
                  </a:gs>
                  <a:gs pos="100000">
                    <a:srgbClr val="34BEB4"/>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5FC0D033-3471-48DB-9471-0D0157890160}"/>
                </a:ext>
              </a:extLst>
            </p:cNvPr>
            <p:cNvSpPr/>
            <p:nvPr/>
          </p:nvSpPr>
          <p:spPr>
            <a:xfrm rot="5400000">
              <a:off x="3745182" y="-4148582"/>
              <a:ext cx="2320342" cy="2000294"/>
            </a:xfrm>
            <a:prstGeom prst="triangle">
              <a:avLst/>
            </a:prstGeom>
            <a:gradFill flip="none" rotWithShape="1">
              <a:gsLst>
                <a:gs pos="0">
                  <a:srgbClr val="9566FB"/>
                </a:gs>
                <a:gs pos="100000">
                  <a:srgbClr val="55A1FC"/>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grpSp>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7175489" cy="5178587"/>
          </a:xfrm>
        </p:spPr>
        <p:txBody>
          <a:bodyPr>
            <a:normAutofit/>
          </a:bodyPr>
          <a:lstStyle/>
          <a:p>
            <a:pPr marL="0" indent="0">
              <a:buNone/>
            </a:pPr>
            <a:r>
              <a:rPr lang="en-US" sz="2400" b="1" dirty="0">
                <a:ea typeface="Helvetica Neue" panose="02000503000000020004" pitchFamily="2" charset="0"/>
                <a:cs typeface="Helvetica Neue" panose="02000503000000020004" pitchFamily="2" charset="0"/>
              </a:rPr>
              <a:t>verb</a:t>
            </a:r>
            <a:r>
              <a:rPr lang="en-US" sz="2400" dirty="0">
                <a:ea typeface="Helvetica Neue" panose="02000503000000020004" pitchFamily="2" charset="0"/>
                <a:cs typeface="Helvetica Neue" panose="02000503000000020004" pitchFamily="2" charset="0"/>
              </a:rPr>
              <a:t>LIVE</a:t>
            </a:r>
            <a:r>
              <a:rPr lang="en-US" sz="1200" dirty="0">
                <a:ea typeface="Helvetica Neue" panose="02000503000000020004" pitchFamily="2" charset="0"/>
                <a:cs typeface="Helvetica Neue" panose="02000503000000020004" pitchFamily="2" charset="0"/>
              </a:rPr>
              <a:t> </a:t>
            </a:r>
            <a:r>
              <a:rPr lang="en-US" sz="1800" dirty="0">
                <a:ea typeface="Helvetica Neue" panose="02000503000000020004" pitchFamily="2" charset="0"/>
                <a:cs typeface="Helvetica Neue" panose="02000503000000020004" pitchFamily="2" charset="0"/>
              </a:rPr>
              <a:t>combines the best features of popular webinar and video conference platforms such as </a:t>
            </a:r>
            <a:r>
              <a:rPr lang="en-US" sz="1800" b="1" dirty="0">
                <a:ea typeface="Helvetica Neue" panose="02000503000000020004" pitchFamily="2" charset="0"/>
                <a:cs typeface="Helvetica Neue" panose="02000503000000020004" pitchFamily="2" charset="0"/>
              </a:rPr>
              <a:t>Zoom,</a:t>
            </a:r>
            <a:r>
              <a:rPr lang="en-US" sz="1800" dirty="0">
                <a:ea typeface="Helvetica Neue" panose="02000503000000020004" pitchFamily="2" charset="0"/>
                <a:cs typeface="Helvetica Neue" panose="02000503000000020004" pitchFamily="2" charset="0"/>
              </a:rPr>
              <a:t> </a:t>
            </a:r>
            <a:r>
              <a:rPr lang="en-US" sz="1800" b="1" dirty="0">
                <a:ea typeface="Helvetica Neue" panose="02000503000000020004" pitchFamily="2" charset="0"/>
                <a:cs typeface="Helvetica Neue" panose="02000503000000020004" pitchFamily="2" charset="0"/>
              </a:rPr>
              <a:t>Facebook-Live, and WebEx, </a:t>
            </a:r>
            <a:r>
              <a:rPr lang="en-US" sz="1800" dirty="0">
                <a:ea typeface="Helvetica Neue" panose="02000503000000020004" pitchFamily="2" charset="0"/>
                <a:cs typeface="Helvetica Neue" panose="02000503000000020004" pitchFamily="2" charset="0"/>
              </a:rPr>
              <a:t>with </a:t>
            </a:r>
            <a:r>
              <a:rPr lang="en-US" sz="1800" b="1" dirty="0">
                <a:ea typeface="Helvetica Neue" panose="02000503000000020004" pitchFamily="2" charset="0"/>
                <a:cs typeface="Helvetica Neue" panose="02000503000000020004" pitchFamily="2" charset="0"/>
              </a:rPr>
              <a:t>Shopify</a:t>
            </a:r>
            <a:r>
              <a:rPr lang="en-US" sz="1000" b="1" dirty="0">
                <a:ea typeface="Helvetica Neue" panose="02000503000000020004" pitchFamily="2" charset="0"/>
                <a:cs typeface="Helvetica Neue" panose="02000503000000020004" pitchFamily="2" charset="0"/>
              </a:rPr>
              <a:t>.</a:t>
            </a:r>
            <a:r>
              <a:rPr lang="en-US" sz="1000" b="1" dirty="0">
                <a:solidFill>
                  <a:schemeClr val="tx1">
                    <a:lumMod val="50000"/>
                    <a:lumOff val="50000"/>
                  </a:schemeClr>
                </a:solidFill>
                <a:ea typeface="Helvetica Neue" panose="02000503000000020004" pitchFamily="2" charset="0"/>
                <a:cs typeface="Helvetica Neue" panose="02000503000000020004" pitchFamily="2" charset="0"/>
              </a:rPr>
              <a:t>    </a:t>
            </a: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5</a:t>
            </a:fld>
            <a:endParaRPr lang="en-US" dirty="0"/>
          </a:p>
        </p:txBody>
      </p:sp>
      <p:sp>
        <p:nvSpPr>
          <p:cNvPr id="26" name="Partial Circle 25">
            <a:extLst>
              <a:ext uri="{FF2B5EF4-FFF2-40B4-BE49-F238E27FC236}">
                <a16:creationId xmlns:a16="http://schemas.microsoft.com/office/drawing/2014/main" id="{91150970-88C2-4CB8-A26E-776CF27BD8BB}"/>
              </a:ext>
            </a:extLst>
          </p:cNvPr>
          <p:cNvSpPr/>
          <p:nvPr/>
        </p:nvSpPr>
        <p:spPr>
          <a:xfrm>
            <a:off x="6587101" y="-1077457"/>
            <a:ext cx="2150154" cy="2150154"/>
          </a:xfrm>
          <a:prstGeom prst="pie">
            <a:avLst>
              <a:gd name="adj1" fmla="val 5403247"/>
              <a:gd name="adj2" fmla="val 10801788"/>
            </a:avLst>
          </a:pr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Helvetica Neue" panose="02000503000000020004"/>
            </a:endParaRPr>
          </a:p>
        </p:txBody>
      </p:sp>
      <p:pic>
        <p:nvPicPr>
          <p:cNvPr id="27" name="Picture 3" descr="page3image38807616">
            <a:extLst>
              <a:ext uri="{FF2B5EF4-FFF2-40B4-BE49-F238E27FC236}">
                <a16:creationId xmlns:a16="http://schemas.microsoft.com/office/drawing/2014/main" id="{7A766B0A-1F38-4142-A131-95CC2A19413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7644943" y="3174108"/>
            <a:ext cx="4547057" cy="3147724"/>
          </a:xfrm>
          <a:prstGeom prst="rect">
            <a:avLst/>
          </a:prstGeom>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02384B0-4247-40C4-9338-E0772F0E0806}"/>
              </a:ext>
            </a:extLst>
          </p:cNvPr>
          <p:cNvGrpSpPr/>
          <p:nvPr/>
        </p:nvGrpSpPr>
        <p:grpSpPr>
          <a:xfrm>
            <a:off x="945654" y="170230"/>
            <a:ext cx="1802695" cy="1034456"/>
            <a:chOff x="950166" y="1320442"/>
            <a:chExt cx="1578545" cy="905830"/>
          </a:xfrm>
        </p:grpSpPr>
        <p:sp>
          <p:nvSpPr>
            <p:cNvPr id="13" name="TextBox 12">
              <a:extLst>
                <a:ext uri="{FF2B5EF4-FFF2-40B4-BE49-F238E27FC236}">
                  <a16:creationId xmlns:a16="http://schemas.microsoft.com/office/drawing/2014/main" id="{E7FF9567-652F-4923-A1AC-15C3AF16599E}"/>
                </a:ext>
              </a:extLst>
            </p:cNvPr>
            <p:cNvSpPr txBox="1"/>
            <p:nvPr/>
          </p:nvSpPr>
          <p:spPr>
            <a:xfrm>
              <a:off x="1309809" y="1921547"/>
              <a:ext cx="859259" cy="304725"/>
            </a:xfrm>
            <a:custGeom>
              <a:avLst/>
              <a:gdLst/>
              <a:ahLst/>
              <a:cxnLst/>
              <a:rect l="l" t="t" r="r" b="b"/>
              <a:pathLst>
                <a:path w="859259" h="304725">
                  <a:moveTo>
                    <a:pt x="685800" y="0"/>
                  </a:moveTo>
                  <a:lnTo>
                    <a:pt x="859259" y="0"/>
                  </a:lnTo>
                  <a:lnTo>
                    <a:pt x="859259" y="66079"/>
                  </a:lnTo>
                  <a:lnTo>
                    <a:pt x="765051" y="66079"/>
                  </a:lnTo>
                  <a:lnTo>
                    <a:pt x="765051" y="118095"/>
                  </a:lnTo>
                  <a:lnTo>
                    <a:pt x="854125" y="118095"/>
                  </a:lnTo>
                  <a:lnTo>
                    <a:pt x="854125" y="184174"/>
                  </a:lnTo>
                  <a:lnTo>
                    <a:pt x="765051" y="184174"/>
                  </a:lnTo>
                  <a:lnTo>
                    <a:pt x="765051" y="238645"/>
                  </a:lnTo>
                  <a:lnTo>
                    <a:pt x="859259" y="238645"/>
                  </a:lnTo>
                  <a:lnTo>
                    <a:pt x="859259" y="304725"/>
                  </a:lnTo>
                  <a:lnTo>
                    <a:pt x="685800" y="304725"/>
                  </a:lnTo>
                  <a:close/>
                  <a:moveTo>
                    <a:pt x="330027" y="0"/>
                  </a:moveTo>
                  <a:lnTo>
                    <a:pt x="416198" y="0"/>
                  </a:lnTo>
                  <a:lnTo>
                    <a:pt x="489645" y="185291"/>
                  </a:lnTo>
                  <a:lnTo>
                    <a:pt x="563761" y="0"/>
                  </a:lnTo>
                  <a:lnTo>
                    <a:pt x="649710" y="0"/>
                  </a:lnTo>
                  <a:lnTo>
                    <a:pt x="519783" y="304725"/>
                  </a:lnTo>
                  <a:lnTo>
                    <a:pt x="458168" y="304725"/>
                  </a:lnTo>
                  <a:close/>
                  <a:moveTo>
                    <a:pt x="219075" y="0"/>
                  </a:moveTo>
                  <a:lnTo>
                    <a:pt x="298326" y="0"/>
                  </a:lnTo>
                  <a:lnTo>
                    <a:pt x="298326"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dirty="0">
                <a:latin typeface="Helvetica Neue" panose="02000503000000020004"/>
              </a:endParaRPr>
            </a:p>
          </p:txBody>
        </p:sp>
        <p:pic>
          <p:nvPicPr>
            <p:cNvPr id="14" name="Content Placeholder 6">
              <a:extLst>
                <a:ext uri="{FF2B5EF4-FFF2-40B4-BE49-F238E27FC236}">
                  <a16:creationId xmlns:a16="http://schemas.microsoft.com/office/drawing/2014/main" id="{AEDFED02-ED96-4435-B514-E7F85FB305D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0166" y="1320442"/>
              <a:ext cx="1578545" cy="529277"/>
            </a:xfrm>
            <a:prstGeom prst="rect">
              <a:avLst/>
            </a:prstGeom>
          </p:spPr>
        </p:pic>
      </p:grpSp>
      <p:pic>
        <p:nvPicPr>
          <p:cNvPr id="15" name="Picture 4">
            <a:extLst>
              <a:ext uri="{FF2B5EF4-FFF2-40B4-BE49-F238E27FC236}">
                <a16:creationId xmlns:a16="http://schemas.microsoft.com/office/drawing/2014/main" id="{62E04E82-0692-42DB-9273-88509F8BAD6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7644943" y="0"/>
            <a:ext cx="4547057" cy="3158836"/>
          </a:xfrm>
          <a:prstGeom prst="rect">
            <a:avLst/>
          </a:prstGeom>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621AAD57-A8B3-4E61-9C26-476B7FEC0234}"/>
              </a:ext>
            </a:extLst>
          </p:cNvPr>
          <p:cNvCxnSpPr>
            <a:cxnSpLocks/>
          </p:cNvCxnSpPr>
          <p:nvPr/>
        </p:nvCxnSpPr>
        <p:spPr>
          <a:xfrm>
            <a:off x="7644943" y="3158836"/>
            <a:ext cx="4547057"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D38DA-439E-4DCD-B64C-E86F1D3BFA21}"/>
              </a:ext>
            </a:extLst>
          </p:cNvPr>
          <p:cNvCxnSpPr>
            <a:cxnSpLocks/>
          </p:cNvCxnSpPr>
          <p:nvPr/>
        </p:nvCxnSpPr>
        <p:spPr>
          <a:xfrm>
            <a:off x="7662178" y="-1"/>
            <a:ext cx="0" cy="6326982"/>
          </a:xfrm>
          <a:prstGeom prst="line">
            <a:avLst/>
          </a:prstGeom>
          <a:ln w="38100">
            <a:gradFill flip="none" rotWithShape="1">
              <a:gsLst>
                <a:gs pos="0">
                  <a:srgbClr val="9566FB"/>
                </a:gs>
                <a:gs pos="100000">
                  <a:srgbClr val="55A1FC"/>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6CF230-C70C-4CA7-AAAB-F7C9D44A5867}"/>
              </a:ext>
            </a:extLst>
          </p:cNvPr>
          <p:cNvSpPr txBox="1"/>
          <p:nvPr/>
        </p:nvSpPr>
        <p:spPr>
          <a:xfrm>
            <a:off x="374491" y="3113392"/>
            <a:ext cx="2220108" cy="1600438"/>
          </a:xfrm>
          <a:prstGeom prst="rect">
            <a:avLst/>
          </a:prstGeom>
          <a:noFill/>
        </p:spPr>
        <p:txBody>
          <a:bodyPr wrap="square">
            <a:spAutoFit/>
          </a:bodyPr>
          <a:lstStyle/>
          <a:p>
            <a:r>
              <a:rPr lang="en-US" sz="1400" dirty="0">
                <a:latin typeface="Helvetica Neue" panose="02000503000000020004"/>
              </a:rPr>
              <a:t>users can add interactive in-video ecommerce capabilities – including in-video Shopify carts - to live stream in-video ecommerce webinar broadcasting </a:t>
            </a:r>
          </a:p>
        </p:txBody>
      </p:sp>
      <p:sp>
        <p:nvSpPr>
          <p:cNvPr id="25" name="Graphic 23">
            <a:extLst>
              <a:ext uri="{FF2B5EF4-FFF2-40B4-BE49-F238E27FC236}">
                <a16:creationId xmlns:a16="http://schemas.microsoft.com/office/drawing/2014/main" id="{E6D7D192-5736-4757-BBC9-73015FC753AE}"/>
              </a:ext>
            </a:extLst>
          </p:cNvPr>
          <p:cNvSpPr/>
          <p:nvPr/>
        </p:nvSpPr>
        <p:spPr>
          <a:xfrm>
            <a:off x="945654" y="2407300"/>
            <a:ext cx="665989" cy="672492"/>
          </a:xfrm>
          <a:custGeom>
            <a:avLst/>
            <a:gdLst>
              <a:gd name="connsiteX0" fmla="*/ 6288680 w 6442660"/>
              <a:gd name="connsiteY0" fmla="*/ 1234387 h 6505575"/>
              <a:gd name="connsiteX1" fmla="*/ 5804600 w 6442660"/>
              <a:gd name="connsiteY1" fmla="*/ 1020715 h 6505575"/>
              <a:gd name="connsiteX2" fmla="*/ 1174082 w 6442660"/>
              <a:gd name="connsiteY2" fmla="*/ 1020715 h 6505575"/>
              <a:gd name="connsiteX3" fmla="*/ 1127477 w 6442660"/>
              <a:gd name="connsiteY3" fmla="*/ 671294 h 6505575"/>
              <a:gd name="connsiteX4" fmla="*/ 530831 w 6442660"/>
              <a:gd name="connsiteY4" fmla="*/ 0 h 6505575"/>
              <a:gd name="connsiteX5" fmla="*/ 190593 w 6442660"/>
              <a:gd name="connsiteY5" fmla="*/ 0 h 6505575"/>
              <a:gd name="connsiteX6" fmla="*/ 0 w 6442660"/>
              <a:gd name="connsiteY6" fmla="*/ 190593 h 6505575"/>
              <a:gd name="connsiteX7" fmla="*/ 190593 w 6442660"/>
              <a:gd name="connsiteY7" fmla="*/ 381186 h 6505575"/>
              <a:gd name="connsiteX8" fmla="*/ 530831 w 6442660"/>
              <a:gd name="connsiteY8" fmla="*/ 381186 h 6505575"/>
              <a:gd name="connsiteX9" fmla="*/ 749616 w 6442660"/>
              <a:gd name="connsiteY9" fmla="*/ 721673 h 6505575"/>
              <a:gd name="connsiteX10" fmla="*/ 1295194 w 6442660"/>
              <a:gd name="connsiteY10" fmla="*/ 4813567 h 6505575"/>
              <a:gd name="connsiteX11" fmla="*/ 1556116 w 6442660"/>
              <a:gd name="connsiteY11" fmla="*/ 5289058 h 6505575"/>
              <a:gd name="connsiteX12" fmla="*/ 1921915 w 6442660"/>
              <a:gd name="connsiteY12" fmla="*/ 5471062 h 6505575"/>
              <a:gd name="connsiteX13" fmla="*/ 1837291 w 6442660"/>
              <a:gd name="connsiteY13" fmla="*/ 5804600 h 6505575"/>
              <a:gd name="connsiteX14" fmla="*/ 2538267 w 6442660"/>
              <a:gd name="connsiteY14" fmla="*/ 6505575 h 6505575"/>
              <a:gd name="connsiteX15" fmla="*/ 3239243 w 6442660"/>
              <a:gd name="connsiteY15" fmla="*/ 5804600 h 6505575"/>
              <a:gd name="connsiteX16" fmla="*/ 3161710 w 6442660"/>
              <a:gd name="connsiteY16" fmla="*/ 5484861 h 6505575"/>
              <a:gd name="connsiteX17" fmla="*/ 4160442 w 6442660"/>
              <a:gd name="connsiteY17" fmla="*/ 5484861 h 6505575"/>
              <a:gd name="connsiteX18" fmla="*/ 4082909 w 6442660"/>
              <a:gd name="connsiteY18" fmla="*/ 5804600 h 6505575"/>
              <a:gd name="connsiteX19" fmla="*/ 4783885 w 6442660"/>
              <a:gd name="connsiteY19" fmla="*/ 6505575 h 6505575"/>
              <a:gd name="connsiteX20" fmla="*/ 5484861 w 6442660"/>
              <a:gd name="connsiteY20" fmla="*/ 5804600 h 6505575"/>
              <a:gd name="connsiteX21" fmla="*/ 5407328 w 6442660"/>
              <a:gd name="connsiteY21" fmla="*/ 5484861 h 6505575"/>
              <a:gd name="connsiteX22" fmla="*/ 5906694 w 6442660"/>
              <a:gd name="connsiteY22" fmla="*/ 5484861 h 6505575"/>
              <a:gd name="connsiteX23" fmla="*/ 6097287 w 6442660"/>
              <a:gd name="connsiteY23" fmla="*/ 5294268 h 6505575"/>
              <a:gd name="connsiteX24" fmla="*/ 5906694 w 6442660"/>
              <a:gd name="connsiteY24" fmla="*/ 5103675 h 6505575"/>
              <a:gd name="connsiteX25" fmla="*/ 2061924 w 6442660"/>
              <a:gd name="connsiteY25" fmla="*/ 5103675 h 6505575"/>
              <a:gd name="connsiteX26" fmla="*/ 1673000 w 6442660"/>
              <a:gd name="connsiteY26" fmla="*/ 4763136 h 6505575"/>
              <a:gd name="connsiteX27" fmla="*/ 1633141 w 6442660"/>
              <a:gd name="connsiteY27" fmla="*/ 4464095 h 6505575"/>
              <a:gd name="connsiteX28" fmla="*/ 3116539 w 6442660"/>
              <a:gd name="connsiteY28" fmla="*/ 4464095 h 6505575"/>
              <a:gd name="connsiteX29" fmla="*/ 3116692 w 6442660"/>
              <a:gd name="connsiteY29" fmla="*/ 4464146 h 6505575"/>
              <a:gd name="connsiteX30" fmla="*/ 3116895 w 6442660"/>
              <a:gd name="connsiteY30" fmla="*/ 4464095 h 6505575"/>
              <a:gd name="connsiteX31" fmla="*/ 4341353 w 6442660"/>
              <a:gd name="connsiteY31" fmla="*/ 4464095 h 6505575"/>
              <a:gd name="connsiteX32" fmla="*/ 4341557 w 6442660"/>
              <a:gd name="connsiteY32" fmla="*/ 4464146 h 6505575"/>
              <a:gd name="connsiteX33" fmla="*/ 4341646 w 6442660"/>
              <a:gd name="connsiteY33" fmla="*/ 4464095 h 6505575"/>
              <a:gd name="connsiteX34" fmla="*/ 5396311 w 6442660"/>
              <a:gd name="connsiteY34" fmla="*/ 4464095 h 6505575"/>
              <a:gd name="connsiteX35" fmla="*/ 5902132 w 6442660"/>
              <a:gd name="connsiteY35" fmla="*/ 4268344 h 6505575"/>
              <a:gd name="connsiteX36" fmla="*/ 6163054 w 6442660"/>
              <a:gd name="connsiteY36" fmla="*/ 3792801 h 6505575"/>
              <a:gd name="connsiteX37" fmla="*/ 6436441 w 6442660"/>
              <a:gd name="connsiteY37" fmla="*/ 1742439 h 6505575"/>
              <a:gd name="connsiteX38" fmla="*/ 6288680 w 6442660"/>
              <a:gd name="connsiteY38" fmla="*/ 1234387 h 6505575"/>
              <a:gd name="connsiteX39" fmla="*/ 2858057 w 6442660"/>
              <a:gd name="connsiteY39" fmla="*/ 5804600 h 6505575"/>
              <a:gd name="connsiteX40" fmla="*/ 2538267 w 6442660"/>
              <a:gd name="connsiteY40" fmla="*/ 6124389 h 6505575"/>
              <a:gd name="connsiteX41" fmla="*/ 2218478 w 6442660"/>
              <a:gd name="connsiteY41" fmla="*/ 5804600 h 6505575"/>
              <a:gd name="connsiteX42" fmla="*/ 2538267 w 6442660"/>
              <a:gd name="connsiteY42" fmla="*/ 5484861 h 6505575"/>
              <a:gd name="connsiteX43" fmla="*/ 2858057 w 6442660"/>
              <a:gd name="connsiteY43" fmla="*/ 5804600 h 6505575"/>
              <a:gd name="connsiteX44" fmla="*/ 5103675 w 6442660"/>
              <a:gd name="connsiteY44" fmla="*/ 5804600 h 6505575"/>
              <a:gd name="connsiteX45" fmla="*/ 4783885 w 6442660"/>
              <a:gd name="connsiteY45" fmla="*/ 6124389 h 6505575"/>
              <a:gd name="connsiteX46" fmla="*/ 4464095 w 6442660"/>
              <a:gd name="connsiteY46" fmla="*/ 5804600 h 6505575"/>
              <a:gd name="connsiteX47" fmla="*/ 4783885 w 6442660"/>
              <a:gd name="connsiteY47" fmla="*/ 5484861 h 6505575"/>
              <a:gd name="connsiteX48" fmla="*/ 5103675 w 6442660"/>
              <a:gd name="connsiteY48" fmla="*/ 5804600 h 6505575"/>
              <a:gd name="connsiteX49" fmla="*/ 6001838 w 6442660"/>
              <a:gd name="connsiteY49" fmla="*/ 1485482 h 6505575"/>
              <a:gd name="connsiteX50" fmla="*/ 6058571 w 6442660"/>
              <a:gd name="connsiteY50" fmla="*/ 1692009 h 6505575"/>
              <a:gd name="connsiteX51" fmla="*/ 5943974 w 6442660"/>
              <a:gd name="connsiteY51" fmla="*/ 2551812 h 6505575"/>
              <a:gd name="connsiteX52" fmla="*/ 4647141 w 6442660"/>
              <a:gd name="connsiteY52" fmla="*/ 2551812 h 6505575"/>
              <a:gd name="connsiteX53" fmla="*/ 4723785 w 6442660"/>
              <a:gd name="connsiteY53" fmla="*/ 1401901 h 6505575"/>
              <a:gd name="connsiteX54" fmla="*/ 5804600 w 6442660"/>
              <a:gd name="connsiteY54" fmla="*/ 1401901 h 6505575"/>
              <a:gd name="connsiteX55" fmla="*/ 6001838 w 6442660"/>
              <a:gd name="connsiteY55" fmla="*/ 1485482 h 6505575"/>
              <a:gd name="connsiteX56" fmla="*/ 3295175 w 6442660"/>
              <a:gd name="connsiteY56" fmla="*/ 4082909 h 6505575"/>
              <a:gd name="connsiteX57" fmla="*/ 3218494 w 6442660"/>
              <a:gd name="connsiteY57" fmla="*/ 2932998 h 6505575"/>
              <a:gd name="connsiteX58" fmla="*/ 4239704 w 6442660"/>
              <a:gd name="connsiteY58" fmla="*/ 2932998 h 6505575"/>
              <a:gd name="connsiteX59" fmla="*/ 4163022 w 6442660"/>
              <a:gd name="connsiteY59" fmla="*/ 4082909 h 6505575"/>
              <a:gd name="connsiteX60" fmla="*/ 3193081 w 6442660"/>
              <a:gd name="connsiteY60" fmla="*/ 2551812 h 6505575"/>
              <a:gd name="connsiteX61" fmla="*/ 3116450 w 6442660"/>
              <a:gd name="connsiteY61" fmla="*/ 1401901 h 6505575"/>
              <a:gd name="connsiteX62" fmla="*/ 4341747 w 6442660"/>
              <a:gd name="connsiteY62" fmla="*/ 1401901 h 6505575"/>
              <a:gd name="connsiteX63" fmla="*/ 4265116 w 6442660"/>
              <a:gd name="connsiteY63" fmla="*/ 2551812 h 6505575"/>
              <a:gd name="connsiteX64" fmla="*/ 2734413 w 6442660"/>
              <a:gd name="connsiteY64" fmla="*/ 1401901 h 6505575"/>
              <a:gd name="connsiteX65" fmla="*/ 2811044 w 6442660"/>
              <a:gd name="connsiteY65" fmla="*/ 2551812 h 6505575"/>
              <a:gd name="connsiteX66" fmla="*/ 1378178 w 6442660"/>
              <a:gd name="connsiteY66" fmla="*/ 2551812 h 6505575"/>
              <a:gd name="connsiteX67" fmla="*/ 1224858 w 6442660"/>
              <a:gd name="connsiteY67" fmla="*/ 1401901 h 6505575"/>
              <a:gd name="connsiteX68" fmla="*/ 1429003 w 6442660"/>
              <a:gd name="connsiteY68" fmla="*/ 2932998 h 6505575"/>
              <a:gd name="connsiteX69" fmla="*/ 2836456 w 6442660"/>
              <a:gd name="connsiteY69" fmla="*/ 2932998 h 6505575"/>
              <a:gd name="connsiteX70" fmla="*/ 2913151 w 6442660"/>
              <a:gd name="connsiteY70" fmla="*/ 4082909 h 6505575"/>
              <a:gd name="connsiteX71" fmla="*/ 1582316 w 6442660"/>
              <a:gd name="connsiteY71" fmla="*/ 4082909 h 6505575"/>
              <a:gd name="connsiteX72" fmla="*/ 5396311 w 6442660"/>
              <a:gd name="connsiteY72" fmla="*/ 4082909 h 6505575"/>
              <a:gd name="connsiteX73" fmla="*/ 4545047 w 6442660"/>
              <a:gd name="connsiteY73" fmla="*/ 4082909 h 6505575"/>
              <a:gd name="connsiteX74" fmla="*/ 4621729 w 6442660"/>
              <a:gd name="connsiteY74" fmla="*/ 2932998 h 6505575"/>
              <a:gd name="connsiteX75" fmla="*/ 5893149 w 6442660"/>
              <a:gd name="connsiteY75" fmla="*/ 2932998 h 6505575"/>
              <a:gd name="connsiteX76" fmla="*/ 5785248 w 6442660"/>
              <a:gd name="connsiteY76" fmla="*/ 3742421 h 6505575"/>
              <a:gd name="connsiteX77" fmla="*/ 5396311 w 6442660"/>
              <a:gd name="connsiteY77" fmla="*/ 4082909 h 650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442660" h="6505575">
                <a:moveTo>
                  <a:pt x="6288680" y="1234387"/>
                </a:moveTo>
                <a:cubicBezTo>
                  <a:pt x="6168073" y="1096605"/>
                  <a:pt x="5996133" y="1020715"/>
                  <a:pt x="5804600" y="1020715"/>
                </a:cubicBezTo>
                <a:lnTo>
                  <a:pt x="1174082" y="1020715"/>
                </a:lnTo>
                <a:lnTo>
                  <a:pt x="1127477" y="671294"/>
                </a:lnTo>
                <a:cubicBezTo>
                  <a:pt x="1077248" y="294873"/>
                  <a:pt x="815183" y="0"/>
                  <a:pt x="530831" y="0"/>
                </a:cubicBezTo>
                <a:lnTo>
                  <a:pt x="190593" y="0"/>
                </a:lnTo>
                <a:cubicBezTo>
                  <a:pt x="85320" y="0"/>
                  <a:pt x="0" y="85320"/>
                  <a:pt x="0" y="190593"/>
                </a:cubicBezTo>
                <a:cubicBezTo>
                  <a:pt x="0" y="295866"/>
                  <a:pt x="85320" y="381186"/>
                  <a:pt x="190593" y="381186"/>
                </a:cubicBezTo>
                <a:lnTo>
                  <a:pt x="530831" y="381186"/>
                </a:lnTo>
                <a:cubicBezTo>
                  <a:pt x="591979" y="381186"/>
                  <a:pt x="721475" y="510482"/>
                  <a:pt x="749616" y="721673"/>
                </a:cubicBezTo>
                <a:lnTo>
                  <a:pt x="1295194" y="4813567"/>
                </a:lnTo>
                <a:cubicBezTo>
                  <a:pt x="1319209" y="4993931"/>
                  <a:pt x="1411875" y="5162784"/>
                  <a:pt x="1556116" y="5289058"/>
                </a:cubicBezTo>
                <a:cubicBezTo>
                  <a:pt x="1663077" y="5382716"/>
                  <a:pt x="1789491" y="5445001"/>
                  <a:pt x="1921915" y="5471062"/>
                </a:cubicBezTo>
                <a:cubicBezTo>
                  <a:pt x="1867964" y="5570284"/>
                  <a:pt x="1837291" y="5683941"/>
                  <a:pt x="1837291" y="5804600"/>
                </a:cubicBezTo>
                <a:cubicBezTo>
                  <a:pt x="1837291" y="6191148"/>
                  <a:pt x="2151770" y="6505575"/>
                  <a:pt x="2538267" y="6505575"/>
                </a:cubicBezTo>
                <a:cubicBezTo>
                  <a:pt x="2924764" y="6505575"/>
                  <a:pt x="3239243" y="6191148"/>
                  <a:pt x="3239243" y="5804600"/>
                </a:cubicBezTo>
                <a:cubicBezTo>
                  <a:pt x="3239243" y="5689456"/>
                  <a:pt x="3211149" y="5580805"/>
                  <a:pt x="3161710" y="5484861"/>
                </a:cubicBezTo>
                <a:lnTo>
                  <a:pt x="4160442" y="5484861"/>
                </a:lnTo>
                <a:cubicBezTo>
                  <a:pt x="4111003" y="5580805"/>
                  <a:pt x="4082909" y="5689456"/>
                  <a:pt x="4082909" y="5804600"/>
                </a:cubicBezTo>
                <a:cubicBezTo>
                  <a:pt x="4082909" y="6191148"/>
                  <a:pt x="4397388" y="6505575"/>
                  <a:pt x="4783885" y="6505575"/>
                </a:cubicBezTo>
                <a:cubicBezTo>
                  <a:pt x="5170382" y="6505575"/>
                  <a:pt x="5484861" y="6191148"/>
                  <a:pt x="5484861" y="5804600"/>
                </a:cubicBezTo>
                <a:cubicBezTo>
                  <a:pt x="5484861" y="5689456"/>
                  <a:pt x="5456767" y="5580805"/>
                  <a:pt x="5407328" y="5484861"/>
                </a:cubicBezTo>
                <a:lnTo>
                  <a:pt x="5906694" y="5484861"/>
                </a:lnTo>
                <a:cubicBezTo>
                  <a:pt x="6011914" y="5484861"/>
                  <a:pt x="6097287" y="5399488"/>
                  <a:pt x="6097287" y="5294268"/>
                </a:cubicBezTo>
                <a:cubicBezTo>
                  <a:pt x="6097287" y="5188997"/>
                  <a:pt x="6011914" y="5103675"/>
                  <a:pt x="5906694" y="5103675"/>
                </a:cubicBezTo>
                <a:lnTo>
                  <a:pt x="2061924" y="5103675"/>
                </a:lnTo>
                <a:cubicBezTo>
                  <a:pt x="1875702" y="5103675"/>
                  <a:pt x="1697612" y="4947731"/>
                  <a:pt x="1673000" y="4763136"/>
                </a:cubicBezTo>
                <a:lnTo>
                  <a:pt x="1633141" y="4464095"/>
                </a:lnTo>
                <a:lnTo>
                  <a:pt x="3116539" y="4464095"/>
                </a:lnTo>
                <a:cubicBezTo>
                  <a:pt x="3116590" y="4464095"/>
                  <a:pt x="3116641" y="4464146"/>
                  <a:pt x="3116692" y="4464146"/>
                </a:cubicBezTo>
                <a:cubicBezTo>
                  <a:pt x="3116742" y="4464146"/>
                  <a:pt x="3116793" y="4464095"/>
                  <a:pt x="3116895" y="4464095"/>
                </a:cubicBezTo>
                <a:lnTo>
                  <a:pt x="4341353" y="4464095"/>
                </a:lnTo>
                <a:cubicBezTo>
                  <a:pt x="4341404" y="4464095"/>
                  <a:pt x="4341455" y="4464146"/>
                  <a:pt x="4341557" y="4464146"/>
                </a:cubicBezTo>
                <a:cubicBezTo>
                  <a:pt x="4341595" y="4464146"/>
                  <a:pt x="4341595" y="4464095"/>
                  <a:pt x="4341646" y="4464095"/>
                </a:cubicBezTo>
                <a:lnTo>
                  <a:pt x="5396311" y="4464095"/>
                </a:lnTo>
                <a:cubicBezTo>
                  <a:pt x="5578277" y="4464095"/>
                  <a:pt x="5757892" y="4394554"/>
                  <a:pt x="5902132" y="4268344"/>
                </a:cubicBezTo>
                <a:cubicBezTo>
                  <a:pt x="6046361" y="4142069"/>
                  <a:pt x="6139027" y="3973166"/>
                  <a:pt x="6163054" y="3792801"/>
                </a:cubicBezTo>
                <a:lnTo>
                  <a:pt x="6436441" y="1742439"/>
                </a:lnTo>
                <a:cubicBezTo>
                  <a:pt x="6461751" y="1552584"/>
                  <a:pt x="6409288" y="1372168"/>
                  <a:pt x="6288680" y="1234387"/>
                </a:cubicBezTo>
                <a:close/>
                <a:moveTo>
                  <a:pt x="2858057" y="5804600"/>
                </a:moveTo>
                <a:cubicBezTo>
                  <a:pt x="2858057" y="5980949"/>
                  <a:pt x="2714617" y="6124389"/>
                  <a:pt x="2538267" y="6124389"/>
                </a:cubicBezTo>
                <a:cubicBezTo>
                  <a:pt x="2361969" y="6124389"/>
                  <a:pt x="2218478" y="5980949"/>
                  <a:pt x="2218478" y="5804600"/>
                </a:cubicBezTo>
                <a:cubicBezTo>
                  <a:pt x="2218478" y="5628301"/>
                  <a:pt x="2361969" y="5484861"/>
                  <a:pt x="2538267" y="5484861"/>
                </a:cubicBezTo>
                <a:cubicBezTo>
                  <a:pt x="2714617" y="5484861"/>
                  <a:pt x="2858057" y="5628301"/>
                  <a:pt x="2858057" y="5804600"/>
                </a:cubicBezTo>
                <a:close/>
                <a:moveTo>
                  <a:pt x="5103675" y="5804600"/>
                </a:moveTo>
                <a:cubicBezTo>
                  <a:pt x="5103675" y="5980949"/>
                  <a:pt x="4960234" y="6124389"/>
                  <a:pt x="4783885" y="6124389"/>
                </a:cubicBezTo>
                <a:cubicBezTo>
                  <a:pt x="4607536" y="6124389"/>
                  <a:pt x="4464095" y="5980949"/>
                  <a:pt x="4464095" y="5804600"/>
                </a:cubicBezTo>
                <a:cubicBezTo>
                  <a:pt x="4464095" y="5628301"/>
                  <a:pt x="4607536" y="5484861"/>
                  <a:pt x="4783885" y="5484861"/>
                </a:cubicBezTo>
                <a:cubicBezTo>
                  <a:pt x="4960234" y="5484861"/>
                  <a:pt x="5103675" y="5628301"/>
                  <a:pt x="5103675" y="5804600"/>
                </a:cubicBezTo>
                <a:close/>
                <a:moveTo>
                  <a:pt x="6001838" y="1485482"/>
                </a:moveTo>
                <a:cubicBezTo>
                  <a:pt x="6049042" y="1539382"/>
                  <a:pt x="6069194" y="1612696"/>
                  <a:pt x="6058571" y="1692009"/>
                </a:cubicBezTo>
                <a:lnTo>
                  <a:pt x="5943974" y="2551812"/>
                </a:lnTo>
                <a:lnTo>
                  <a:pt x="4647141" y="2551812"/>
                </a:lnTo>
                <a:lnTo>
                  <a:pt x="4723785" y="1401901"/>
                </a:lnTo>
                <a:lnTo>
                  <a:pt x="5804600" y="1401901"/>
                </a:lnTo>
                <a:cubicBezTo>
                  <a:pt x="5884661" y="1401901"/>
                  <a:pt x="5954698" y="1431582"/>
                  <a:pt x="6001838" y="1485482"/>
                </a:cubicBezTo>
                <a:close/>
                <a:moveTo>
                  <a:pt x="3295175" y="4082909"/>
                </a:moveTo>
                <a:lnTo>
                  <a:pt x="3218494" y="2932998"/>
                </a:lnTo>
                <a:lnTo>
                  <a:pt x="4239704" y="2932998"/>
                </a:lnTo>
                <a:lnTo>
                  <a:pt x="4163022" y="4082909"/>
                </a:lnTo>
                <a:close/>
                <a:moveTo>
                  <a:pt x="3193081" y="2551812"/>
                </a:moveTo>
                <a:lnTo>
                  <a:pt x="3116450" y="1401901"/>
                </a:lnTo>
                <a:lnTo>
                  <a:pt x="4341747" y="1401901"/>
                </a:lnTo>
                <a:lnTo>
                  <a:pt x="4265116" y="2551812"/>
                </a:lnTo>
                <a:close/>
                <a:moveTo>
                  <a:pt x="2734413" y="1401901"/>
                </a:moveTo>
                <a:lnTo>
                  <a:pt x="2811044" y="2551812"/>
                </a:lnTo>
                <a:lnTo>
                  <a:pt x="1378178" y="2551812"/>
                </a:lnTo>
                <a:lnTo>
                  <a:pt x="1224858" y="1401901"/>
                </a:lnTo>
                <a:close/>
                <a:moveTo>
                  <a:pt x="1429003" y="2932998"/>
                </a:moveTo>
                <a:lnTo>
                  <a:pt x="2836456" y="2932998"/>
                </a:lnTo>
                <a:lnTo>
                  <a:pt x="2913151" y="4082909"/>
                </a:lnTo>
                <a:lnTo>
                  <a:pt x="1582316" y="4082909"/>
                </a:lnTo>
                <a:close/>
                <a:moveTo>
                  <a:pt x="5396311" y="4082909"/>
                </a:moveTo>
                <a:lnTo>
                  <a:pt x="4545047" y="4082909"/>
                </a:lnTo>
                <a:lnTo>
                  <a:pt x="4621729" y="2932998"/>
                </a:lnTo>
                <a:lnTo>
                  <a:pt x="5893149" y="2932998"/>
                </a:lnTo>
                <a:lnTo>
                  <a:pt x="5785248" y="3742421"/>
                </a:lnTo>
                <a:cubicBezTo>
                  <a:pt x="5760623" y="3927017"/>
                  <a:pt x="5582495" y="4082909"/>
                  <a:pt x="5396311" y="40829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0" name="TextBox 29">
            <a:extLst>
              <a:ext uri="{FF2B5EF4-FFF2-40B4-BE49-F238E27FC236}">
                <a16:creationId xmlns:a16="http://schemas.microsoft.com/office/drawing/2014/main" id="{31C30CFE-2ADA-4095-AD79-1F16DEAB6258}"/>
              </a:ext>
            </a:extLst>
          </p:cNvPr>
          <p:cNvSpPr txBox="1"/>
          <p:nvPr/>
        </p:nvSpPr>
        <p:spPr>
          <a:xfrm>
            <a:off x="2723567" y="3089478"/>
            <a:ext cx="2839192" cy="1600438"/>
          </a:xfrm>
          <a:prstGeom prst="rect">
            <a:avLst/>
          </a:prstGeom>
          <a:noFill/>
        </p:spPr>
        <p:txBody>
          <a:bodyPr wrap="square">
            <a:spAutoFit/>
          </a:bodyPr>
          <a:lstStyle/>
          <a:p>
            <a:r>
              <a:rPr lang="en-US" sz="1400" dirty="0">
                <a:latin typeface="Helvetica Neue" panose="02000503000000020004"/>
              </a:rPr>
              <a:t>allows webinar hosts to select interactive icons that appear on the screens of all viewers, providing </a:t>
            </a:r>
            <a:r>
              <a:rPr lang="en-US" sz="1400" b="1" dirty="0">
                <a:latin typeface="Helvetica Neue" panose="02000503000000020004"/>
              </a:rPr>
              <a:t>in-video click-to-purchase capabilities </a:t>
            </a:r>
            <a:r>
              <a:rPr lang="en-US" sz="1400" dirty="0">
                <a:latin typeface="Helvetica Neue" panose="02000503000000020004"/>
              </a:rPr>
              <a:t>for products or services featured in the live-stream video broadcast </a:t>
            </a:r>
          </a:p>
        </p:txBody>
      </p:sp>
      <p:sp>
        <p:nvSpPr>
          <p:cNvPr id="4096" name="Graphic 30">
            <a:extLst>
              <a:ext uri="{FF2B5EF4-FFF2-40B4-BE49-F238E27FC236}">
                <a16:creationId xmlns:a16="http://schemas.microsoft.com/office/drawing/2014/main" id="{F3DC26A4-2B44-4A2F-8A80-C6269C7A412A}"/>
              </a:ext>
            </a:extLst>
          </p:cNvPr>
          <p:cNvSpPr/>
          <p:nvPr/>
        </p:nvSpPr>
        <p:spPr>
          <a:xfrm>
            <a:off x="3733794" y="2383157"/>
            <a:ext cx="685800" cy="685800"/>
          </a:xfrm>
          <a:custGeom>
            <a:avLst/>
            <a:gdLst>
              <a:gd name="connsiteX0" fmla="*/ 2439498 w 4878996"/>
              <a:gd name="connsiteY0" fmla="*/ 0 h 4878996"/>
              <a:gd name="connsiteX1" fmla="*/ 0 w 4878996"/>
              <a:gd name="connsiteY1" fmla="*/ 2439498 h 4878996"/>
              <a:gd name="connsiteX2" fmla="*/ 2439498 w 4878996"/>
              <a:gd name="connsiteY2" fmla="*/ 4878997 h 4878996"/>
              <a:gd name="connsiteX3" fmla="*/ 4878997 w 4878996"/>
              <a:gd name="connsiteY3" fmla="*/ 2439498 h 4878996"/>
              <a:gd name="connsiteX4" fmla="*/ 2439498 w 4878996"/>
              <a:gd name="connsiteY4" fmla="*/ 0 h 4878996"/>
              <a:gd name="connsiteX5" fmla="*/ 2598180 w 4878996"/>
              <a:gd name="connsiteY5" fmla="*/ 3886912 h 4878996"/>
              <a:gd name="connsiteX6" fmla="*/ 2134559 w 4878996"/>
              <a:gd name="connsiteY6" fmla="*/ 3964187 h 4878996"/>
              <a:gd name="connsiteX7" fmla="*/ 1884865 w 4878996"/>
              <a:gd name="connsiteY7" fmla="*/ 3834198 h 4878996"/>
              <a:gd name="connsiteX8" fmla="*/ 1847935 w 4878996"/>
              <a:gd name="connsiteY8" fmla="*/ 3555020 h 4878996"/>
              <a:gd name="connsiteX9" fmla="*/ 2309063 w 4878996"/>
              <a:gd name="connsiteY9" fmla="*/ 2287033 h 4878996"/>
              <a:gd name="connsiteX10" fmla="*/ 1829619 w 4878996"/>
              <a:gd name="connsiteY10" fmla="*/ 2287033 h 4878996"/>
              <a:gd name="connsiteX11" fmla="*/ 2280863 w 4878996"/>
              <a:gd name="connsiteY11" fmla="*/ 1753991 h 4878996"/>
              <a:gd name="connsiteX12" fmla="*/ 2744429 w 4878996"/>
              <a:gd name="connsiteY12" fmla="*/ 1677163 h 4878996"/>
              <a:gd name="connsiteX13" fmla="*/ 2994123 w 4878996"/>
              <a:gd name="connsiteY13" fmla="*/ 1807152 h 4878996"/>
              <a:gd name="connsiteX14" fmla="*/ 3031052 w 4878996"/>
              <a:gd name="connsiteY14" fmla="*/ 2086331 h 4878996"/>
              <a:gd name="connsiteX15" fmla="*/ 2569925 w 4878996"/>
              <a:gd name="connsiteY15" fmla="*/ 3354317 h 4878996"/>
              <a:gd name="connsiteX16" fmla="*/ 3049219 w 4878996"/>
              <a:gd name="connsiteY16" fmla="*/ 3354317 h 4878996"/>
              <a:gd name="connsiteX17" fmla="*/ 2598180 w 4878996"/>
              <a:gd name="connsiteY17" fmla="*/ 3886912 h 4878996"/>
              <a:gd name="connsiteX18" fmla="*/ 2744429 w 4878996"/>
              <a:gd name="connsiteY18" fmla="*/ 1524689 h 4878996"/>
              <a:gd name="connsiteX19" fmla="*/ 2439489 w 4878996"/>
              <a:gd name="connsiteY19" fmla="*/ 1219749 h 4878996"/>
              <a:gd name="connsiteX20" fmla="*/ 2744429 w 4878996"/>
              <a:gd name="connsiteY20" fmla="*/ 914810 h 4878996"/>
              <a:gd name="connsiteX21" fmla="*/ 3049368 w 4878996"/>
              <a:gd name="connsiteY21" fmla="*/ 1219749 h 4878996"/>
              <a:gd name="connsiteX22" fmla="*/ 2744429 w 4878996"/>
              <a:gd name="connsiteY22" fmla="*/ 1524689 h 48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8996" h="4878996">
                <a:moveTo>
                  <a:pt x="2439498" y="0"/>
                </a:moveTo>
                <a:cubicBezTo>
                  <a:pt x="1094376" y="0"/>
                  <a:pt x="0" y="1094376"/>
                  <a:pt x="0" y="2439498"/>
                </a:cubicBezTo>
                <a:cubicBezTo>
                  <a:pt x="0" y="3784620"/>
                  <a:pt x="1094376" y="4878997"/>
                  <a:pt x="2439498" y="4878997"/>
                </a:cubicBezTo>
                <a:cubicBezTo>
                  <a:pt x="3784620" y="4878997"/>
                  <a:pt x="4878997" y="3784620"/>
                  <a:pt x="4878997" y="2439498"/>
                </a:cubicBezTo>
                <a:cubicBezTo>
                  <a:pt x="4878997" y="1094376"/>
                  <a:pt x="3784611" y="0"/>
                  <a:pt x="2439498" y="0"/>
                </a:cubicBezTo>
                <a:close/>
                <a:moveTo>
                  <a:pt x="2598180" y="3886912"/>
                </a:moveTo>
                <a:cubicBezTo>
                  <a:pt x="2482282" y="3906233"/>
                  <a:pt x="2251667" y="3954489"/>
                  <a:pt x="2134559" y="3964187"/>
                </a:cubicBezTo>
                <a:cubicBezTo>
                  <a:pt x="2035431" y="3972396"/>
                  <a:pt x="1941888" y="3915652"/>
                  <a:pt x="1884865" y="3834198"/>
                </a:cubicBezTo>
                <a:cubicBezTo>
                  <a:pt x="1827693" y="3752754"/>
                  <a:pt x="1813993" y="3648526"/>
                  <a:pt x="1847935" y="3555020"/>
                </a:cubicBezTo>
                <a:lnTo>
                  <a:pt x="2309063" y="2287033"/>
                </a:lnTo>
                <a:lnTo>
                  <a:pt x="1829619" y="2287033"/>
                </a:lnTo>
                <a:cubicBezTo>
                  <a:pt x="1829210" y="2022820"/>
                  <a:pt x="2027390" y="1828549"/>
                  <a:pt x="2280863" y="1753991"/>
                </a:cubicBezTo>
                <a:cubicBezTo>
                  <a:pt x="2401824" y="1718402"/>
                  <a:pt x="2627190" y="1669699"/>
                  <a:pt x="2744429" y="1677163"/>
                </a:cubicBezTo>
                <a:cubicBezTo>
                  <a:pt x="2814667" y="1681630"/>
                  <a:pt x="2937100" y="1725699"/>
                  <a:pt x="2994123" y="1807152"/>
                </a:cubicBezTo>
                <a:cubicBezTo>
                  <a:pt x="3051295" y="1888597"/>
                  <a:pt x="3064994" y="1992824"/>
                  <a:pt x="3031052" y="2086331"/>
                </a:cubicBezTo>
                <a:lnTo>
                  <a:pt x="2569925" y="3354317"/>
                </a:lnTo>
                <a:lnTo>
                  <a:pt x="3049219" y="3354317"/>
                </a:lnTo>
                <a:cubicBezTo>
                  <a:pt x="3049312" y="3618223"/>
                  <a:pt x="2858521" y="3843523"/>
                  <a:pt x="2598180" y="3886912"/>
                </a:cubicBezTo>
                <a:close/>
                <a:moveTo>
                  <a:pt x="2744429" y="1524689"/>
                </a:moveTo>
                <a:cubicBezTo>
                  <a:pt x="2576012" y="1524689"/>
                  <a:pt x="2439489" y="1388148"/>
                  <a:pt x="2439489" y="1219749"/>
                </a:cubicBezTo>
                <a:cubicBezTo>
                  <a:pt x="2439489" y="1051332"/>
                  <a:pt x="2576012" y="914810"/>
                  <a:pt x="2744429" y="914810"/>
                </a:cubicBezTo>
                <a:cubicBezTo>
                  <a:pt x="2912846" y="914810"/>
                  <a:pt x="3049368" y="1051332"/>
                  <a:pt x="3049368" y="1219749"/>
                </a:cubicBezTo>
                <a:cubicBezTo>
                  <a:pt x="3049368" y="1388157"/>
                  <a:pt x="2912855" y="1524689"/>
                  <a:pt x="2744429" y="152468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905500" y="2388098"/>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BE8F1E-206A-46A2-8CF7-32329E19FCBE}"/>
              </a:ext>
            </a:extLst>
          </p:cNvPr>
          <p:cNvSpPr txBox="1"/>
          <p:nvPr/>
        </p:nvSpPr>
        <p:spPr>
          <a:xfrm>
            <a:off x="5675187" y="3085277"/>
            <a:ext cx="1831878" cy="1169551"/>
          </a:xfrm>
          <a:prstGeom prst="rect">
            <a:avLst/>
          </a:prstGeom>
          <a:noFill/>
        </p:spPr>
        <p:txBody>
          <a:bodyPr wrap="square">
            <a:spAutoFit/>
          </a:bodyPr>
          <a:lstStyle/>
          <a:p>
            <a:r>
              <a:rPr lang="en-US" sz="1400" b="1" dirty="0">
                <a:latin typeface="Helvetica Neue" panose="02000503000000020004"/>
              </a:rPr>
              <a:t>Live Streaming eCommerce</a:t>
            </a:r>
            <a:r>
              <a:rPr lang="en-US" sz="1400" dirty="0">
                <a:latin typeface="Helvetica Neue" panose="02000503000000020004"/>
              </a:rPr>
              <a:t> drives revenue through </a:t>
            </a:r>
            <a:r>
              <a:rPr lang="en-US" sz="1400" b="1" dirty="0">
                <a:latin typeface="Helvetica Neue" panose="02000503000000020004"/>
              </a:rPr>
              <a:t>real-time </a:t>
            </a:r>
            <a:r>
              <a:rPr lang="en-US" sz="1400" dirty="0">
                <a:latin typeface="Helvetica Neue" panose="02000503000000020004"/>
              </a:rPr>
              <a:t>friction-free selling</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77243" y="4830886"/>
            <a:ext cx="774498"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286936" y="5591791"/>
            <a:ext cx="2305897" cy="738664"/>
          </a:xfrm>
          <a:prstGeom prst="rect">
            <a:avLst/>
          </a:prstGeom>
          <a:noFill/>
        </p:spPr>
        <p:txBody>
          <a:bodyPr wrap="square">
            <a:spAutoFit/>
          </a:bodyPr>
          <a:lstStyle/>
          <a:p>
            <a:r>
              <a:rPr lang="en-US" sz="1400" dirty="0">
                <a:latin typeface="Helvetica Neue" panose="02000503000000020004"/>
              </a:rPr>
              <a:t>provides </a:t>
            </a:r>
            <a:r>
              <a:rPr lang="en-US" sz="1400" b="1" dirty="0">
                <a:latin typeface="Helvetica Neue" panose="02000503000000020004"/>
              </a:rPr>
              <a:t>real-time viewer engagement data </a:t>
            </a:r>
            <a:r>
              <a:rPr lang="en-US" sz="1400" dirty="0">
                <a:latin typeface="Helvetica Neue" panose="02000503000000020004"/>
              </a:rPr>
              <a:t>and interaction analytics </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33925" y="4870925"/>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748349" y="5572658"/>
            <a:ext cx="2466340" cy="738664"/>
          </a:xfrm>
          <a:prstGeom prst="rect">
            <a:avLst/>
          </a:prstGeom>
          <a:noFill/>
        </p:spPr>
        <p:txBody>
          <a:bodyPr wrap="square">
            <a:spAutoFit/>
          </a:bodyPr>
          <a:lstStyle/>
          <a:p>
            <a:r>
              <a:rPr lang="en-US" sz="1400" dirty="0">
                <a:latin typeface="Helvetica Neue" panose="02000503000000020004"/>
              </a:rPr>
              <a:t>entirely </a:t>
            </a:r>
            <a:r>
              <a:rPr lang="en-US" sz="1400" b="1" dirty="0">
                <a:latin typeface="Helvetica Neue" panose="02000503000000020004"/>
              </a:rPr>
              <a:t>browser-based, </a:t>
            </a:r>
            <a:r>
              <a:rPr lang="en-US" sz="1400" dirty="0">
                <a:latin typeface="Helvetica Neue" panose="02000503000000020004"/>
              </a:rPr>
              <a:t>works on all devices – no software download required</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619438" y="5572658"/>
            <a:ext cx="1935325" cy="523220"/>
          </a:xfrm>
          <a:prstGeom prst="rect">
            <a:avLst/>
          </a:prstGeom>
          <a:noFill/>
        </p:spPr>
        <p:txBody>
          <a:bodyPr wrap="square">
            <a:spAutoFit/>
          </a:bodyPr>
          <a:lstStyle/>
          <a:p>
            <a:r>
              <a:rPr lang="en-US" sz="1400" dirty="0">
                <a:latin typeface="Helvetica Neue" panose="02000503000000020004"/>
              </a:rPr>
              <a:t>secured through </a:t>
            </a:r>
            <a:r>
              <a:rPr lang="en-US" sz="1400" b="1" dirty="0">
                <a:latin typeface="Helvetica Neue" panose="02000503000000020004"/>
              </a:rPr>
              <a:t>end-to-end encryption </a:t>
            </a:r>
          </a:p>
        </p:txBody>
      </p:sp>
      <p:grpSp>
        <p:nvGrpSpPr>
          <p:cNvPr id="6" name="Graphic 2">
            <a:extLst>
              <a:ext uri="{FF2B5EF4-FFF2-40B4-BE49-F238E27FC236}">
                <a16:creationId xmlns:a16="http://schemas.microsoft.com/office/drawing/2014/main" id="{691206CC-A3FB-4445-B242-AF2BBAC9C516}"/>
              </a:ext>
            </a:extLst>
          </p:cNvPr>
          <p:cNvGrpSpPr/>
          <p:nvPr/>
        </p:nvGrpSpPr>
        <p:grpSpPr>
          <a:xfrm>
            <a:off x="6155389" y="4864055"/>
            <a:ext cx="625990" cy="625990"/>
            <a:chOff x="3819525" y="1152525"/>
            <a:chExt cx="4552950" cy="4552950"/>
          </a:xfrm>
        </p:grpSpPr>
        <p:sp>
          <p:nvSpPr>
            <p:cNvPr id="7" name="Freeform: Shape 6">
              <a:extLst>
                <a:ext uri="{FF2B5EF4-FFF2-40B4-BE49-F238E27FC236}">
                  <a16:creationId xmlns:a16="http://schemas.microsoft.com/office/drawing/2014/main" id="{6CDE2341-A609-438C-851B-C524046E74EF}"/>
                </a:ext>
              </a:extLst>
            </p:cNvPr>
            <p:cNvSpPr/>
            <p:nvPr/>
          </p:nvSpPr>
          <p:spPr>
            <a:xfrm>
              <a:off x="4307205" y="1152525"/>
              <a:ext cx="3576323" cy="4551683"/>
            </a:xfrm>
            <a:custGeom>
              <a:avLst/>
              <a:gdLst>
                <a:gd name="connsiteX0" fmla="*/ 3413760 w 3576323"/>
                <a:gd name="connsiteY0" fmla="*/ 1625603 h 4551683"/>
                <a:gd name="connsiteX1" fmla="*/ 3251197 w 3576323"/>
                <a:gd name="connsiteY1" fmla="*/ 1625603 h 4551683"/>
                <a:gd name="connsiteX2" fmla="*/ 3251197 w 3576323"/>
                <a:gd name="connsiteY2" fmla="*/ 1463040 h 4551683"/>
                <a:gd name="connsiteX3" fmla="*/ 1788157 w 3576323"/>
                <a:gd name="connsiteY3" fmla="*/ 0 h 4551683"/>
                <a:gd name="connsiteX4" fmla="*/ 325117 w 3576323"/>
                <a:gd name="connsiteY4" fmla="*/ 1463040 h 4551683"/>
                <a:gd name="connsiteX5" fmla="*/ 325117 w 3576323"/>
                <a:gd name="connsiteY5" fmla="*/ 1625603 h 4551683"/>
                <a:gd name="connsiteX6" fmla="*/ 162563 w 3576323"/>
                <a:gd name="connsiteY6" fmla="*/ 1625603 h 4551683"/>
                <a:gd name="connsiteX7" fmla="*/ 0 w 3576323"/>
                <a:gd name="connsiteY7" fmla="*/ 1788166 h 4551683"/>
                <a:gd name="connsiteX8" fmla="*/ 0 w 3576323"/>
                <a:gd name="connsiteY8" fmla="*/ 4389120 h 4551683"/>
                <a:gd name="connsiteX9" fmla="*/ 162563 w 3576323"/>
                <a:gd name="connsiteY9" fmla="*/ 4551683 h 4551683"/>
                <a:gd name="connsiteX10" fmla="*/ 3413760 w 3576323"/>
                <a:gd name="connsiteY10" fmla="*/ 4551683 h 4551683"/>
                <a:gd name="connsiteX11" fmla="*/ 3576323 w 3576323"/>
                <a:gd name="connsiteY11" fmla="*/ 4389120 h 4551683"/>
                <a:gd name="connsiteX12" fmla="*/ 3576323 w 3576323"/>
                <a:gd name="connsiteY12" fmla="*/ 1788157 h 4551683"/>
                <a:gd name="connsiteX13" fmla="*/ 3413760 w 3576323"/>
                <a:gd name="connsiteY13" fmla="*/ 1625603 h 4551683"/>
                <a:gd name="connsiteX14" fmla="*/ 650243 w 3576323"/>
                <a:gd name="connsiteY14" fmla="*/ 1463040 h 4551683"/>
                <a:gd name="connsiteX15" fmla="*/ 1788166 w 3576323"/>
                <a:gd name="connsiteY15" fmla="*/ 325117 h 4551683"/>
                <a:gd name="connsiteX16" fmla="*/ 2926080 w 3576323"/>
                <a:gd name="connsiteY16" fmla="*/ 1463040 h 4551683"/>
                <a:gd name="connsiteX17" fmla="*/ 2926080 w 3576323"/>
                <a:gd name="connsiteY17" fmla="*/ 1625603 h 4551683"/>
                <a:gd name="connsiteX18" fmla="*/ 650243 w 3576323"/>
                <a:gd name="connsiteY18" fmla="*/ 1625603 h 4551683"/>
                <a:gd name="connsiteX19" fmla="*/ 650243 w 3576323"/>
                <a:gd name="connsiteY19" fmla="*/ 1463040 h 4551683"/>
                <a:gd name="connsiteX20" fmla="*/ 3251197 w 3576323"/>
                <a:gd name="connsiteY20" fmla="*/ 4226557 h 4551683"/>
                <a:gd name="connsiteX21" fmla="*/ 325117 w 3576323"/>
                <a:gd name="connsiteY21" fmla="*/ 4226557 h 4551683"/>
                <a:gd name="connsiteX22" fmla="*/ 325117 w 3576323"/>
                <a:gd name="connsiteY22" fmla="*/ 1950720 h 4551683"/>
                <a:gd name="connsiteX23" fmla="*/ 3251197 w 3576323"/>
                <a:gd name="connsiteY23" fmla="*/ 1950720 h 4551683"/>
                <a:gd name="connsiteX24" fmla="*/ 3251197 w 3576323"/>
                <a:gd name="connsiteY24" fmla="*/ 4226557 h 455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6323" h="4551683">
                  <a:moveTo>
                    <a:pt x="3413760" y="1625603"/>
                  </a:moveTo>
                  <a:lnTo>
                    <a:pt x="3251197" y="1625603"/>
                  </a:lnTo>
                  <a:lnTo>
                    <a:pt x="3251197" y="1463040"/>
                  </a:lnTo>
                  <a:cubicBezTo>
                    <a:pt x="3250302" y="655396"/>
                    <a:pt x="2595801" y="895"/>
                    <a:pt x="1788157" y="0"/>
                  </a:cubicBezTo>
                  <a:cubicBezTo>
                    <a:pt x="980513" y="895"/>
                    <a:pt x="326012" y="655396"/>
                    <a:pt x="325117" y="1463040"/>
                  </a:cubicBezTo>
                  <a:lnTo>
                    <a:pt x="325117" y="1625603"/>
                  </a:lnTo>
                  <a:lnTo>
                    <a:pt x="162563" y="1625603"/>
                  </a:lnTo>
                  <a:cubicBezTo>
                    <a:pt x="72781" y="1625603"/>
                    <a:pt x="0" y="1698384"/>
                    <a:pt x="0" y="1788166"/>
                  </a:cubicBezTo>
                  <a:lnTo>
                    <a:pt x="0" y="4389120"/>
                  </a:lnTo>
                  <a:cubicBezTo>
                    <a:pt x="0" y="4478903"/>
                    <a:pt x="72781" y="4551683"/>
                    <a:pt x="162563" y="4551683"/>
                  </a:cubicBezTo>
                  <a:lnTo>
                    <a:pt x="3413760" y="4551683"/>
                  </a:lnTo>
                  <a:cubicBezTo>
                    <a:pt x="3503543" y="4551683"/>
                    <a:pt x="3576323" y="4478903"/>
                    <a:pt x="3576323" y="4389120"/>
                  </a:cubicBezTo>
                  <a:lnTo>
                    <a:pt x="3576323" y="1788157"/>
                  </a:lnTo>
                  <a:cubicBezTo>
                    <a:pt x="3576323" y="1698384"/>
                    <a:pt x="3503543" y="1625603"/>
                    <a:pt x="3413760" y="1625603"/>
                  </a:cubicBezTo>
                  <a:close/>
                  <a:moveTo>
                    <a:pt x="650243" y="1463040"/>
                  </a:moveTo>
                  <a:cubicBezTo>
                    <a:pt x="650243" y="834581"/>
                    <a:pt x="1159707" y="325117"/>
                    <a:pt x="1788166" y="325117"/>
                  </a:cubicBezTo>
                  <a:cubicBezTo>
                    <a:pt x="2416626" y="325117"/>
                    <a:pt x="2926080" y="834581"/>
                    <a:pt x="2926080" y="1463040"/>
                  </a:cubicBezTo>
                  <a:lnTo>
                    <a:pt x="2926080" y="1625603"/>
                  </a:lnTo>
                  <a:lnTo>
                    <a:pt x="650243" y="1625603"/>
                  </a:lnTo>
                  <a:lnTo>
                    <a:pt x="650243" y="1463040"/>
                  </a:lnTo>
                  <a:close/>
                  <a:moveTo>
                    <a:pt x="3251197" y="4226557"/>
                  </a:moveTo>
                  <a:lnTo>
                    <a:pt x="325117" y="4226557"/>
                  </a:lnTo>
                  <a:lnTo>
                    <a:pt x="325117" y="1950720"/>
                  </a:lnTo>
                  <a:lnTo>
                    <a:pt x="3251197" y="1950720"/>
                  </a:lnTo>
                  <a:lnTo>
                    <a:pt x="3251197" y="4226557"/>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2" name="Freeform: Shape 31">
              <a:extLst>
                <a:ext uri="{FF2B5EF4-FFF2-40B4-BE49-F238E27FC236}">
                  <a16:creationId xmlns:a16="http://schemas.microsoft.com/office/drawing/2014/main" id="{EFD68D4A-D957-4AA5-A03F-6CC3191AD18A}"/>
                </a:ext>
              </a:extLst>
            </p:cNvPr>
            <p:cNvSpPr/>
            <p:nvPr/>
          </p:nvSpPr>
          <p:spPr>
            <a:xfrm>
              <a:off x="5607899" y="3590924"/>
              <a:ext cx="975061" cy="1463050"/>
            </a:xfrm>
            <a:custGeom>
              <a:avLst/>
              <a:gdLst>
                <a:gd name="connsiteX0" fmla="*/ 947291 w 975061"/>
                <a:gd name="connsiteY0" fmla="*/ 324908 h 1463050"/>
                <a:gd name="connsiteX1" fmla="*/ 487462 w 975061"/>
                <a:gd name="connsiteY1" fmla="*/ 1 h 1463050"/>
                <a:gd name="connsiteX2" fmla="*/ 1 w 975061"/>
                <a:gd name="connsiteY2" fmla="*/ 485624 h 1463050"/>
                <a:gd name="connsiteX3" fmla="*/ 324908 w 975061"/>
                <a:gd name="connsiteY3" fmla="*/ 945453 h 1463050"/>
                <a:gd name="connsiteX4" fmla="*/ 324908 w 975061"/>
                <a:gd name="connsiteY4" fmla="*/ 1300487 h 1463050"/>
                <a:gd name="connsiteX5" fmla="*/ 487471 w 975061"/>
                <a:gd name="connsiteY5" fmla="*/ 1463051 h 1463050"/>
                <a:gd name="connsiteX6" fmla="*/ 650025 w 975061"/>
                <a:gd name="connsiteY6" fmla="*/ 1300478 h 1463050"/>
                <a:gd name="connsiteX7" fmla="*/ 650025 w 975061"/>
                <a:gd name="connsiteY7" fmla="*/ 945453 h 1463050"/>
                <a:gd name="connsiteX8" fmla="*/ 947291 w 975061"/>
                <a:gd name="connsiteY8" fmla="*/ 324908 h 1463050"/>
                <a:gd name="connsiteX9" fmla="*/ 487462 w 975061"/>
                <a:gd name="connsiteY9" fmla="*/ 650244 h 1463050"/>
                <a:gd name="connsiteX10" fmla="*/ 324899 w 975061"/>
                <a:gd name="connsiteY10" fmla="*/ 487681 h 1463050"/>
                <a:gd name="connsiteX11" fmla="*/ 487462 w 975061"/>
                <a:gd name="connsiteY11" fmla="*/ 325118 h 1463050"/>
                <a:gd name="connsiteX12" fmla="*/ 650025 w 975061"/>
                <a:gd name="connsiteY12" fmla="*/ 487681 h 1463050"/>
                <a:gd name="connsiteX13" fmla="*/ 487462 w 975061"/>
                <a:gd name="connsiteY13" fmla="*/ 650244 h 146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061" h="1463050">
                  <a:moveTo>
                    <a:pt x="947291" y="324908"/>
                  </a:moveTo>
                  <a:cubicBezTo>
                    <a:pt x="878606" y="129912"/>
                    <a:pt x="694202" y="-390"/>
                    <a:pt x="487462" y="1"/>
                  </a:cubicBezTo>
                  <a:cubicBezTo>
                    <a:pt x="218752" y="-504"/>
                    <a:pt x="506" y="216914"/>
                    <a:pt x="1" y="485624"/>
                  </a:cubicBezTo>
                  <a:cubicBezTo>
                    <a:pt x="-390" y="692364"/>
                    <a:pt x="129912" y="876768"/>
                    <a:pt x="324908" y="945453"/>
                  </a:cubicBezTo>
                  <a:lnTo>
                    <a:pt x="324908" y="1300487"/>
                  </a:lnTo>
                  <a:cubicBezTo>
                    <a:pt x="324908" y="1390270"/>
                    <a:pt x="397689" y="1463051"/>
                    <a:pt x="487471" y="1463051"/>
                  </a:cubicBezTo>
                  <a:cubicBezTo>
                    <a:pt x="577254" y="1463051"/>
                    <a:pt x="650025" y="1390261"/>
                    <a:pt x="650025" y="1300478"/>
                  </a:cubicBezTo>
                  <a:lnTo>
                    <a:pt x="650025" y="945453"/>
                  </a:lnTo>
                  <a:cubicBezTo>
                    <a:pt x="903476" y="856184"/>
                    <a:pt x="1036569" y="578349"/>
                    <a:pt x="947291" y="324908"/>
                  </a:cubicBezTo>
                  <a:close/>
                  <a:moveTo>
                    <a:pt x="487462" y="650244"/>
                  </a:moveTo>
                  <a:cubicBezTo>
                    <a:pt x="397679" y="650244"/>
                    <a:pt x="324899" y="577464"/>
                    <a:pt x="324899" y="487681"/>
                  </a:cubicBezTo>
                  <a:cubicBezTo>
                    <a:pt x="324899" y="397898"/>
                    <a:pt x="397679" y="325118"/>
                    <a:pt x="487462" y="325118"/>
                  </a:cubicBezTo>
                  <a:cubicBezTo>
                    <a:pt x="577244" y="325118"/>
                    <a:pt x="650025" y="397898"/>
                    <a:pt x="650025" y="487681"/>
                  </a:cubicBezTo>
                  <a:cubicBezTo>
                    <a:pt x="650025" y="577464"/>
                    <a:pt x="577244" y="650244"/>
                    <a:pt x="487462" y="65024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43" name="Footer Placeholder 1">
            <a:extLst>
              <a:ext uri="{FF2B5EF4-FFF2-40B4-BE49-F238E27FC236}">
                <a16:creationId xmlns:a16="http://schemas.microsoft.com/office/drawing/2014/main" id="{C2AD9AB5-FB32-5C4F-AA81-668FF1A43578}"/>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4" name="TextBox 3">
            <a:extLst>
              <a:ext uri="{FF2B5EF4-FFF2-40B4-BE49-F238E27FC236}">
                <a16:creationId xmlns:a16="http://schemas.microsoft.com/office/drawing/2014/main" id="{8AD3F5E6-82C2-5F4D-A602-2A8282723FD8}"/>
              </a:ext>
            </a:extLst>
          </p:cNvPr>
          <p:cNvSpPr txBox="1"/>
          <p:nvPr/>
        </p:nvSpPr>
        <p:spPr>
          <a:xfrm>
            <a:off x="2638584" y="93877"/>
            <a:ext cx="4555955" cy="1107996"/>
          </a:xfrm>
          <a:prstGeom prst="rect">
            <a:avLst/>
          </a:prstGeom>
          <a:noFill/>
        </p:spPr>
        <p:txBody>
          <a:bodyPr wrap="square" rtlCol="0">
            <a:spAutoFit/>
          </a:bodyPr>
          <a:lstStyle/>
          <a:p>
            <a:pPr algn="ctr"/>
            <a:r>
              <a:rPr lang="en-US" b="1" i="1" dirty="0"/>
              <a:t>True In-Video LiveStream eCommerce</a:t>
            </a:r>
          </a:p>
          <a:p>
            <a:pPr algn="ctr"/>
            <a:r>
              <a:rPr lang="en-US" sz="2400" b="1" i="1" dirty="0">
                <a:solidFill>
                  <a:srgbClr val="888CFC"/>
                </a:solidFill>
              </a:rPr>
              <a:t>Now with Verb’s </a:t>
            </a:r>
          </a:p>
          <a:p>
            <a:pPr algn="ctr"/>
            <a:r>
              <a:rPr lang="en-US" sz="2400" b="1" i="1" dirty="0"/>
              <a:t>ATTRIBUTION FEATURE</a:t>
            </a:r>
          </a:p>
        </p:txBody>
      </p:sp>
    </p:spTree>
    <p:extLst>
      <p:ext uri="{BB962C8B-B14F-4D97-AF65-F5344CB8AC3E}">
        <p14:creationId xmlns:p14="http://schemas.microsoft.com/office/powerpoint/2010/main" val="503237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Google Shape;110;p23"/>
          <p:cNvPicPr preferRelativeResize="0"/>
          <p:nvPr/>
        </p:nvPicPr>
        <p:blipFill rotWithShape="1">
          <a:blip r:embed="rId3">
            <a:alphaModFix/>
          </a:blip>
          <a:srcRect r="49836" b="25871"/>
          <a:stretch/>
        </p:blipFill>
        <p:spPr>
          <a:xfrm>
            <a:off x="4029567" y="1637878"/>
            <a:ext cx="1352000" cy="1351200"/>
          </a:xfrm>
          <a:prstGeom prst="flowChartConnector">
            <a:avLst/>
          </a:prstGeom>
          <a:noFill/>
          <a:ln>
            <a:noFill/>
          </a:ln>
        </p:spPr>
      </p:pic>
      <p:sp>
        <p:nvSpPr>
          <p:cNvPr id="114" name="Google Shape;114;p23"/>
          <p:cNvSpPr txBox="1">
            <a:spLocks noGrp="1"/>
          </p:cNvSpPr>
          <p:nvPr>
            <p:ph type="subTitle" idx="2"/>
          </p:nvPr>
        </p:nvSpPr>
        <p:spPr>
          <a:xfrm>
            <a:off x="887443" y="990104"/>
            <a:ext cx="10182956" cy="732647"/>
          </a:xfrm>
          <a:prstGeom prst="rect">
            <a:avLst/>
          </a:prstGeom>
        </p:spPr>
        <p:txBody>
          <a:bodyPr spcFirstLastPara="1" vert="horz" wrap="square" lIns="121900" tIns="121900" rIns="121900" bIns="121900" rtlCol="0" anchor="t" anchorCtr="0">
            <a:noAutofit/>
          </a:bodyPr>
          <a:lstStyle/>
          <a:p>
            <a:pPr marL="0" indent="0">
              <a:spcAft>
                <a:spcPts val="1600"/>
              </a:spcAft>
            </a:pPr>
            <a:r>
              <a:rPr lang="en" sz="2000" b="1" dirty="0">
                <a:latin typeface="Helvetica Neue" panose="02000503000000020004" pitchFamily="2" charset="0"/>
                <a:ea typeface="Helvetica Neue" panose="02000503000000020004" pitchFamily="2" charset="0"/>
                <a:cs typeface="Helvetica Neue" panose="02000503000000020004" pitchFamily="2" charset="0"/>
              </a:rPr>
              <a:t>The market has exploded and validates the potential for US livestream shopping</a:t>
            </a:r>
            <a:endParaRPr sz="20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5" name="Google Shape;115;p23"/>
          <p:cNvSpPr txBox="1">
            <a:spLocks noGrp="1"/>
          </p:cNvSpPr>
          <p:nvPr>
            <p:ph type="title"/>
          </p:nvPr>
        </p:nvSpPr>
        <p:spPr>
          <a:xfrm>
            <a:off x="1350950" y="366644"/>
            <a:ext cx="8707449" cy="436400"/>
          </a:xfrm>
          <a:prstGeom prst="rect">
            <a:avLst/>
          </a:prstGeom>
        </p:spPr>
        <p:txBody>
          <a:bodyPr spcFirstLastPara="1" vert="horz" wrap="square" lIns="121900" tIns="121900" rIns="121900" bIns="121900" rtlCol="0" anchor="ctr" anchorCtr="0">
            <a:noAutofit/>
          </a:bodyPr>
          <a:lstStyle/>
          <a:p>
            <a:pPr>
              <a:lnSpc>
                <a:spcPct val="130000"/>
              </a:lnSpc>
            </a:pPr>
            <a:r>
              <a:rPr lang="en" sz="2800" b="1" dirty="0">
                <a:latin typeface="Helvetica Neue" panose="02000503000000020004" pitchFamily="2" charset="0"/>
                <a:ea typeface="Helvetica Neue" panose="02000503000000020004" pitchFamily="2" charset="0"/>
                <a:cs typeface="Helvetica Neue" panose="02000503000000020004" pitchFamily="2" charset="0"/>
              </a:rPr>
              <a:t>LIVESTREAM SHOPPING GROWTH IN CHINA</a:t>
            </a:r>
            <a:endParaRPr sz="2800" b="1" dirty="0">
              <a:latin typeface="Helvetica Neue" panose="02000503000000020004" pitchFamily="2" charset="0"/>
              <a:ea typeface="Helvetica Neue" panose="02000503000000020004" pitchFamily="2" charset="0"/>
              <a:cs typeface="Helvetica Neue" panose="02000503000000020004" pitchFamily="2" charset="0"/>
            </a:endParaRPr>
          </a:p>
        </p:txBody>
      </p:sp>
      <p:cxnSp>
        <p:nvCxnSpPr>
          <p:cNvPr id="117" name="Google Shape;117;p23"/>
          <p:cNvCxnSpPr/>
          <p:nvPr/>
        </p:nvCxnSpPr>
        <p:spPr>
          <a:xfrm>
            <a:off x="2121349" y="2881409"/>
            <a:ext cx="0" cy="873200"/>
          </a:xfrm>
          <a:prstGeom prst="straightConnector1">
            <a:avLst/>
          </a:prstGeom>
          <a:noFill/>
          <a:ln w="9525" cap="flat" cmpd="sng">
            <a:solidFill>
              <a:srgbClr val="0096FF"/>
            </a:solidFill>
            <a:prstDash val="solid"/>
            <a:round/>
            <a:headEnd type="none" w="sm" len="sm"/>
            <a:tailEnd type="oval" w="med" len="med"/>
          </a:ln>
        </p:spPr>
      </p:cxnSp>
      <p:cxnSp>
        <p:nvCxnSpPr>
          <p:cNvPr id="118" name="Google Shape;118;p23"/>
          <p:cNvCxnSpPr/>
          <p:nvPr/>
        </p:nvCxnSpPr>
        <p:spPr>
          <a:xfrm>
            <a:off x="4654564" y="2938900"/>
            <a:ext cx="0" cy="709600"/>
          </a:xfrm>
          <a:prstGeom prst="straightConnector1">
            <a:avLst/>
          </a:prstGeom>
          <a:noFill/>
          <a:ln w="9525" cap="flat" cmpd="sng">
            <a:solidFill>
              <a:srgbClr val="0096FF"/>
            </a:solidFill>
            <a:prstDash val="solid"/>
            <a:round/>
            <a:headEnd type="none" w="sm" len="sm"/>
            <a:tailEnd type="oval" w="med" len="med"/>
          </a:ln>
        </p:spPr>
      </p:cxnSp>
      <p:cxnSp>
        <p:nvCxnSpPr>
          <p:cNvPr id="120" name="Google Shape;120;p23"/>
          <p:cNvCxnSpPr/>
          <p:nvPr/>
        </p:nvCxnSpPr>
        <p:spPr>
          <a:xfrm>
            <a:off x="6881632" y="2721609"/>
            <a:ext cx="0" cy="960000"/>
          </a:xfrm>
          <a:prstGeom prst="straightConnector1">
            <a:avLst/>
          </a:prstGeom>
          <a:noFill/>
          <a:ln w="9525" cap="flat" cmpd="sng">
            <a:solidFill>
              <a:srgbClr val="0096FF"/>
            </a:solidFill>
            <a:prstDash val="solid"/>
            <a:round/>
            <a:headEnd type="none" w="sm" len="sm"/>
            <a:tailEnd type="oval" w="med" len="med"/>
          </a:ln>
        </p:spPr>
      </p:cxnSp>
      <p:cxnSp>
        <p:nvCxnSpPr>
          <p:cNvPr id="121" name="Google Shape;121;p23"/>
          <p:cNvCxnSpPr/>
          <p:nvPr/>
        </p:nvCxnSpPr>
        <p:spPr>
          <a:xfrm>
            <a:off x="9847400" y="2963209"/>
            <a:ext cx="0" cy="718400"/>
          </a:xfrm>
          <a:prstGeom prst="straightConnector1">
            <a:avLst/>
          </a:prstGeom>
          <a:noFill/>
          <a:ln w="9525" cap="flat" cmpd="sng">
            <a:solidFill>
              <a:srgbClr val="0096FF"/>
            </a:solidFill>
            <a:prstDash val="solid"/>
            <a:round/>
            <a:headEnd type="none" w="sm" len="sm"/>
            <a:tailEnd type="oval" w="med" len="med"/>
          </a:ln>
        </p:spPr>
      </p:cxnSp>
      <p:sp>
        <p:nvSpPr>
          <p:cNvPr id="122" name="Google Shape;122;p23"/>
          <p:cNvSpPr/>
          <p:nvPr/>
        </p:nvSpPr>
        <p:spPr>
          <a:xfrm>
            <a:off x="1134799" y="3161100"/>
            <a:ext cx="9935600" cy="265200"/>
          </a:xfrm>
          <a:prstGeom prst="rightArrow">
            <a:avLst>
              <a:gd name="adj1" fmla="val 49327"/>
              <a:gd name="adj2" fmla="val 45547"/>
            </a:avLst>
          </a:prstGeom>
          <a:solidFill>
            <a:schemeClr val="accent1"/>
          </a:solidFill>
          <a:ln w="9525" cap="flat" cmpd="sng">
            <a:solidFill>
              <a:srgbClr val="0096FF"/>
            </a:solidFill>
            <a:prstDash val="solid"/>
            <a:round/>
            <a:headEnd type="none" w="sm" len="sm"/>
            <a:tailEnd type="none" w="sm" len="sm"/>
          </a:ln>
        </p:spPr>
        <p:txBody>
          <a:bodyPr spcFirstLastPara="1" wrap="square" lIns="25400" tIns="25400" rIns="25400" bIns="25400" anchor="ctr" anchorCtr="0">
            <a:noAutofit/>
          </a:bodyPr>
          <a:lstStyle/>
          <a:p>
            <a:pPr algn="ctr">
              <a:buClr>
                <a:srgbClr val="FE958C"/>
              </a:buClr>
              <a:buSzPts val="3000"/>
            </a:pPr>
            <a:endParaRPr sz="4000" b="1" dirty="0">
              <a:solidFill>
                <a:srgbClr val="FE958C"/>
              </a:solidFill>
              <a:latin typeface="Montserrat"/>
              <a:ea typeface="Montserrat"/>
              <a:cs typeface="Montserrat"/>
              <a:sym typeface="Montserrat"/>
            </a:endParaRPr>
          </a:p>
        </p:txBody>
      </p:sp>
      <p:pic>
        <p:nvPicPr>
          <p:cNvPr id="125" name="Google Shape;125;p23"/>
          <p:cNvPicPr preferRelativeResize="0"/>
          <p:nvPr/>
        </p:nvPicPr>
        <p:blipFill rotWithShape="1">
          <a:blip r:embed="rId4">
            <a:alphaModFix/>
          </a:blip>
          <a:srcRect l="21983" r="21978"/>
          <a:stretch/>
        </p:blipFill>
        <p:spPr>
          <a:xfrm>
            <a:off x="6336301" y="1634279"/>
            <a:ext cx="1352144" cy="1351237"/>
          </a:xfrm>
          <a:custGeom>
            <a:avLst/>
            <a:gdLst/>
            <a:ahLst/>
            <a:cxnLst/>
            <a:rect l="l" t="t" r="r" b="b"/>
            <a:pathLst>
              <a:path w="19679" h="20595" extrusionOk="0">
                <a:moveTo>
                  <a:pt x="9840" y="0"/>
                </a:moveTo>
                <a:cubicBezTo>
                  <a:pt x="7322" y="0"/>
                  <a:pt x="4803" y="1005"/>
                  <a:pt x="2882" y="3016"/>
                </a:cubicBezTo>
                <a:cubicBezTo>
                  <a:pt x="-961" y="7036"/>
                  <a:pt x="-961" y="13557"/>
                  <a:pt x="2882" y="17579"/>
                </a:cubicBezTo>
                <a:cubicBezTo>
                  <a:pt x="6724" y="21600"/>
                  <a:pt x="12954" y="21600"/>
                  <a:pt x="16796" y="17579"/>
                </a:cubicBezTo>
                <a:cubicBezTo>
                  <a:pt x="20639" y="13557"/>
                  <a:pt x="20639" y="7036"/>
                  <a:pt x="16796" y="3016"/>
                </a:cubicBezTo>
                <a:cubicBezTo>
                  <a:pt x="14875" y="1005"/>
                  <a:pt x="12358" y="0"/>
                  <a:pt x="9840" y="0"/>
                </a:cubicBezTo>
                <a:close/>
              </a:path>
            </a:pathLst>
          </a:custGeom>
          <a:noFill/>
          <a:ln>
            <a:noFill/>
          </a:ln>
        </p:spPr>
      </p:pic>
      <p:pic>
        <p:nvPicPr>
          <p:cNvPr id="126" name="Google Shape;126;p23"/>
          <p:cNvPicPr preferRelativeResize="0"/>
          <p:nvPr/>
        </p:nvPicPr>
        <p:blipFill rotWithShape="1">
          <a:blip r:embed="rId5">
            <a:alphaModFix/>
          </a:blip>
          <a:srcRect l="16644" r="16644"/>
          <a:stretch/>
        </p:blipFill>
        <p:spPr>
          <a:xfrm>
            <a:off x="9171328" y="1634280"/>
            <a:ext cx="1352144" cy="1351237"/>
          </a:xfrm>
          <a:custGeom>
            <a:avLst/>
            <a:gdLst/>
            <a:ahLst/>
            <a:cxnLst/>
            <a:rect l="l" t="t" r="r" b="b"/>
            <a:pathLst>
              <a:path w="19679" h="20595" extrusionOk="0">
                <a:moveTo>
                  <a:pt x="9840" y="0"/>
                </a:moveTo>
                <a:cubicBezTo>
                  <a:pt x="7322" y="0"/>
                  <a:pt x="4803" y="1005"/>
                  <a:pt x="2882" y="3016"/>
                </a:cubicBezTo>
                <a:cubicBezTo>
                  <a:pt x="-961" y="7036"/>
                  <a:pt x="-961" y="13557"/>
                  <a:pt x="2882" y="17579"/>
                </a:cubicBezTo>
                <a:cubicBezTo>
                  <a:pt x="6724" y="21600"/>
                  <a:pt x="12954" y="21600"/>
                  <a:pt x="16796" y="17579"/>
                </a:cubicBezTo>
                <a:cubicBezTo>
                  <a:pt x="20639" y="13557"/>
                  <a:pt x="20639" y="7036"/>
                  <a:pt x="16796" y="3016"/>
                </a:cubicBezTo>
                <a:cubicBezTo>
                  <a:pt x="14875" y="1005"/>
                  <a:pt x="12358" y="0"/>
                  <a:pt x="9840" y="0"/>
                </a:cubicBezTo>
                <a:close/>
              </a:path>
            </a:pathLst>
          </a:custGeom>
          <a:noFill/>
          <a:ln>
            <a:noFill/>
          </a:ln>
        </p:spPr>
      </p:pic>
      <p:sp>
        <p:nvSpPr>
          <p:cNvPr id="128" name="Google Shape;128;p23"/>
          <p:cNvSpPr/>
          <p:nvPr/>
        </p:nvSpPr>
        <p:spPr>
          <a:xfrm>
            <a:off x="6203187" y="3837179"/>
            <a:ext cx="1953922" cy="2628800"/>
          </a:xfrm>
          <a:prstGeom prst="rect">
            <a:avLst/>
          </a:prstGeom>
          <a:noFill/>
          <a:ln>
            <a:noFill/>
          </a:ln>
        </p:spPr>
        <p:txBody>
          <a:bodyPr spcFirstLastPara="1" wrap="square" lIns="25400" tIns="25400" rIns="25400" bIns="25400" anchor="t" anchorCtr="0">
            <a:noAutofit/>
          </a:bodyPr>
          <a:lstStyle/>
          <a:p>
            <a:pPr>
              <a:buClr>
                <a:srgbClr val="FFFFFF"/>
              </a:buClr>
              <a:buSzPts val="800"/>
            </a:pPr>
            <a:r>
              <a:rPr lang="en" sz="1400" dirty="0">
                <a:latin typeface="Montserrat ExtraBold"/>
                <a:ea typeface="Montserrat ExtraBold"/>
                <a:cs typeface="Montserrat ExtraBold"/>
                <a:sym typeface="Montserrat ExtraBold"/>
              </a:rPr>
              <a:t>11.11.20</a:t>
            </a:r>
            <a:endParaRPr sz="1400" b="1" dirty="0">
              <a:latin typeface="Montserrat"/>
              <a:ea typeface="Montserrat"/>
              <a:cs typeface="Montserrat"/>
              <a:sym typeface="Montserrat"/>
            </a:endParaRPr>
          </a:p>
          <a:p>
            <a:pPr>
              <a:spcBef>
                <a:spcPts val="400"/>
              </a:spcBef>
              <a:buClr>
                <a:srgbClr val="FFFFFF"/>
              </a:buClr>
              <a:buSzPts val="800"/>
            </a:pPr>
            <a:r>
              <a:rPr lang="en" sz="1400" dirty="0">
                <a:latin typeface="Montserrat Medium"/>
                <a:ea typeface="Montserrat Medium"/>
                <a:cs typeface="Montserrat Medium"/>
                <a:sym typeface="Montserrat Medium"/>
              </a:rPr>
              <a:t>Viya, China’s top livestream commerce influencer, reached </a:t>
            </a:r>
            <a:r>
              <a:rPr lang="en" sz="1400" b="1" dirty="0">
                <a:latin typeface="Montserrat"/>
                <a:ea typeface="Montserrat"/>
                <a:cs typeface="Montserrat"/>
                <a:sym typeface="Montserrat"/>
              </a:rPr>
              <a:t>37M</a:t>
            </a:r>
            <a:r>
              <a:rPr lang="en" sz="1400" dirty="0">
                <a:latin typeface="Montserrat Medium"/>
                <a:ea typeface="Montserrat Medium"/>
                <a:cs typeface="Montserrat Medium"/>
                <a:sym typeface="Montserrat Medium"/>
              </a:rPr>
              <a:t> live viewers on a single stream and generated </a:t>
            </a:r>
            <a:r>
              <a:rPr lang="en" sz="1400" b="1" dirty="0">
                <a:latin typeface="Montserrat"/>
                <a:ea typeface="Montserrat"/>
                <a:cs typeface="Montserrat"/>
                <a:sym typeface="Montserrat"/>
              </a:rPr>
              <a:t>$425M+</a:t>
            </a:r>
            <a:r>
              <a:rPr lang="en" sz="1400" dirty="0">
                <a:latin typeface="Montserrat Medium"/>
                <a:ea typeface="Montserrat Medium"/>
                <a:cs typeface="Montserrat Medium"/>
                <a:sym typeface="Montserrat Medium"/>
              </a:rPr>
              <a:t> in sales </a:t>
            </a:r>
            <a:r>
              <a:rPr lang="en" sz="1400" baseline="30000" dirty="0">
                <a:solidFill>
                  <a:srgbClr val="434343"/>
                </a:solidFill>
              </a:rPr>
              <a:t>2</a:t>
            </a:r>
          </a:p>
          <a:p>
            <a:pPr>
              <a:spcBef>
                <a:spcPts val="400"/>
              </a:spcBef>
              <a:buClr>
                <a:srgbClr val="FFFFFF"/>
              </a:buClr>
              <a:buSzPts val="800"/>
            </a:pPr>
            <a:endParaRPr lang="en" sz="1400" baseline="30000" dirty="0">
              <a:solidFill>
                <a:srgbClr val="434343"/>
              </a:solidFill>
              <a:latin typeface="Montserrat Medium"/>
              <a:ea typeface="Montserrat Medium"/>
              <a:cs typeface="Montserrat Medium"/>
              <a:sym typeface="Montserrat Medium"/>
            </a:endParaRPr>
          </a:p>
          <a:p>
            <a:pPr>
              <a:spcBef>
                <a:spcPts val="400"/>
              </a:spcBef>
              <a:buClr>
                <a:srgbClr val="FFFFFF"/>
              </a:buClr>
              <a:buSzPts val="800"/>
            </a:pPr>
            <a:r>
              <a:rPr lang="en-US" sz="1400" dirty="0">
                <a:latin typeface="Montserrat Medium"/>
                <a:ea typeface="Montserrat Medium"/>
                <a:cs typeface="Montserrat Medium"/>
                <a:sym typeface="Montserrat Medium"/>
              </a:rPr>
              <a:t>Singles Day: </a:t>
            </a:r>
            <a:r>
              <a:rPr lang="en-US" sz="1400" b="1" dirty="0">
                <a:latin typeface="Montserrat"/>
                <a:ea typeface="Montserrat"/>
                <a:cs typeface="Montserrat"/>
                <a:sym typeface="Montserrat"/>
              </a:rPr>
              <a:t>$75B+ Sales </a:t>
            </a:r>
            <a:r>
              <a:rPr lang="en-US" sz="1400" baseline="30000" dirty="0">
                <a:solidFill>
                  <a:srgbClr val="434343"/>
                </a:solidFill>
              </a:rPr>
              <a:t>3</a:t>
            </a:r>
            <a:endParaRPr lang="en-US" sz="1400" b="1" dirty="0">
              <a:latin typeface="Montserrat"/>
              <a:ea typeface="Montserrat"/>
              <a:cs typeface="Montserrat"/>
              <a:sym typeface="Montserrat"/>
            </a:endParaRPr>
          </a:p>
          <a:p>
            <a:pPr>
              <a:spcBef>
                <a:spcPts val="400"/>
              </a:spcBef>
              <a:buClr>
                <a:srgbClr val="FFFFFF"/>
              </a:buClr>
              <a:buSzPts val="800"/>
            </a:pPr>
            <a:endParaRPr sz="1400" dirty="0">
              <a:latin typeface="Montserrat Medium"/>
              <a:ea typeface="Montserrat Medium"/>
              <a:cs typeface="Montserrat Medium"/>
              <a:sym typeface="Montserrat Medium"/>
            </a:endParaRPr>
          </a:p>
          <a:p>
            <a:pPr>
              <a:spcBef>
                <a:spcPts val="400"/>
              </a:spcBef>
              <a:spcAft>
                <a:spcPts val="400"/>
              </a:spcAft>
              <a:buClr>
                <a:srgbClr val="FFFFFF"/>
              </a:buClr>
              <a:buSzPts val="800"/>
            </a:pPr>
            <a:endParaRPr sz="1400" dirty="0">
              <a:latin typeface="Montserrat Medium"/>
              <a:ea typeface="Montserrat Medium"/>
              <a:cs typeface="Montserrat Medium"/>
              <a:sym typeface="Montserrat Medium"/>
            </a:endParaRPr>
          </a:p>
        </p:txBody>
      </p:sp>
      <p:sp>
        <p:nvSpPr>
          <p:cNvPr id="129" name="Google Shape;129;p23"/>
          <p:cNvSpPr/>
          <p:nvPr/>
        </p:nvSpPr>
        <p:spPr>
          <a:xfrm>
            <a:off x="8881530" y="3770612"/>
            <a:ext cx="2862203" cy="1500000"/>
          </a:xfrm>
          <a:prstGeom prst="rect">
            <a:avLst/>
          </a:prstGeom>
          <a:noFill/>
          <a:ln>
            <a:noFill/>
          </a:ln>
        </p:spPr>
        <p:txBody>
          <a:bodyPr spcFirstLastPara="1" wrap="square" lIns="25400" tIns="25400" rIns="25400" bIns="25400" anchor="t" anchorCtr="0">
            <a:noAutofit/>
          </a:bodyPr>
          <a:lstStyle/>
          <a:p>
            <a:pPr>
              <a:buClr>
                <a:srgbClr val="FFFFFF"/>
              </a:buClr>
              <a:buSzPts val="800"/>
            </a:pPr>
            <a:r>
              <a:rPr lang="en" sz="1400" dirty="0">
                <a:latin typeface="Montserrat ExtraBold"/>
                <a:ea typeface="Montserrat ExtraBold"/>
                <a:cs typeface="Montserrat ExtraBold"/>
                <a:sym typeface="Montserrat ExtraBold"/>
              </a:rPr>
              <a:t>2020</a:t>
            </a:r>
            <a:endParaRPr sz="1400" dirty="0">
              <a:latin typeface="Montserrat ExtraBold"/>
              <a:ea typeface="Montserrat ExtraBold"/>
              <a:cs typeface="Montserrat ExtraBold"/>
              <a:sym typeface="Montserrat ExtraBold"/>
            </a:endParaRPr>
          </a:p>
          <a:p>
            <a:pPr>
              <a:spcBef>
                <a:spcPts val="400"/>
              </a:spcBef>
              <a:buClr>
                <a:srgbClr val="FFFFFF"/>
              </a:buClr>
              <a:buSzPts val="800"/>
            </a:pPr>
            <a:r>
              <a:rPr lang="en" sz="1400" dirty="0">
                <a:latin typeface="Montserrat Medium"/>
                <a:ea typeface="Montserrat Medium"/>
                <a:cs typeface="Montserrat Medium"/>
                <a:sym typeface="Montserrat Medium"/>
              </a:rPr>
              <a:t>Taobao live sold to </a:t>
            </a:r>
            <a:r>
              <a:rPr lang="en" sz="1400" b="1" dirty="0">
                <a:latin typeface="Montserrat"/>
                <a:ea typeface="Montserrat"/>
                <a:cs typeface="Montserrat"/>
                <a:sym typeface="Montserrat"/>
              </a:rPr>
              <a:t>500M+ livestream shoppers</a:t>
            </a:r>
            <a:r>
              <a:rPr lang="en" sz="1400" dirty="0">
                <a:latin typeface="Montserrat Medium"/>
                <a:ea typeface="Montserrat Medium"/>
                <a:cs typeface="Montserrat Medium"/>
                <a:sym typeface="Montserrat Medium"/>
              </a:rPr>
              <a:t> in 2020 and is projected to generate </a:t>
            </a:r>
            <a:r>
              <a:rPr lang="en" sz="1400" b="1" dirty="0">
                <a:latin typeface="Montserrat"/>
                <a:ea typeface="Montserrat"/>
                <a:cs typeface="Montserrat"/>
                <a:sym typeface="Montserrat"/>
              </a:rPr>
              <a:t>500B+ transactions over the next three years.</a:t>
            </a:r>
            <a:r>
              <a:rPr lang="en" sz="1400" dirty="0">
                <a:latin typeface="Montserrat Medium"/>
                <a:ea typeface="Montserrat Medium"/>
                <a:cs typeface="Montserrat Medium"/>
                <a:sym typeface="Montserrat Medium"/>
              </a:rPr>
              <a:t> </a:t>
            </a:r>
            <a:r>
              <a:rPr lang="en" sz="1400" baseline="30000" dirty="0">
                <a:solidFill>
                  <a:srgbClr val="434343"/>
                </a:solidFill>
              </a:rPr>
              <a:t>2</a:t>
            </a:r>
            <a:endParaRPr sz="1400" dirty="0">
              <a:latin typeface="Montserrat Medium"/>
              <a:ea typeface="Montserrat Medium"/>
              <a:cs typeface="Montserrat Medium"/>
              <a:sym typeface="Montserrat Medium"/>
            </a:endParaRPr>
          </a:p>
          <a:p>
            <a:pPr>
              <a:spcBef>
                <a:spcPts val="400"/>
              </a:spcBef>
              <a:buClr>
                <a:srgbClr val="FFFFFF"/>
              </a:buClr>
              <a:buSzPts val="800"/>
            </a:pPr>
            <a:endParaRPr lang="en" sz="1400" dirty="0">
              <a:latin typeface="Montserrat Medium"/>
              <a:ea typeface="Montserrat Medium"/>
              <a:cs typeface="Montserrat Medium"/>
              <a:sym typeface="Montserrat Medium"/>
            </a:endParaRPr>
          </a:p>
          <a:p>
            <a:pPr>
              <a:spcBef>
                <a:spcPts val="400"/>
              </a:spcBef>
              <a:buClr>
                <a:srgbClr val="FFFFFF"/>
              </a:buClr>
              <a:buSzPts val="800"/>
            </a:pPr>
            <a:r>
              <a:rPr lang="en" sz="1400" dirty="0">
                <a:latin typeface="Montserrat Medium"/>
                <a:ea typeface="Montserrat Medium"/>
                <a:cs typeface="Montserrat Medium"/>
                <a:sym typeface="Montserrat Medium"/>
              </a:rPr>
              <a:t>Live stream shopping total reaches  </a:t>
            </a:r>
            <a:r>
              <a:rPr lang="en" sz="1400" b="1" dirty="0">
                <a:latin typeface="Montserrat"/>
                <a:ea typeface="Montserrat"/>
                <a:cs typeface="Montserrat"/>
                <a:sym typeface="Montserrat"/>
              </a:rPr>
              <a:t>$136B+ </a:t>
            </a:r>
            <a:r>
              <a:rPr lang="en" sz="1400" dirty="0">
                <a:latin typeface="Montserrat"/>
                <a:ea typeface="Montserrat"/>
                <a:cs typeface="Montserrat"/>
                <a:sym typeface="Montserrat"/>
              </a:rPr>
              <a:t>and</a:t>
            </a:r>
            <a:r>
              <a:rPr lang="en" sz="1400" dirty="0">
                <a:latin typeface="Montserrat Medium"/>
                <a:ea typeface="Montserrat Medium"/>
                <a:cs typeface="Montserrat Medium"/>
                <a:sym typeface="Montserrat Medium"/>
              </a:rPr>
              <a:t> sees </a:t>
            </a:r>
            <a:r>
              <a:rPr lang="en" sz="1400" b="1" dirty="0">
                <a:latin typeface="Montserrat"/>
                <a:ea typeface="Montserrat"/>
                <a:cs typeface="Montserrat"/>
                <a:sym typeface="Montserrat"/>
              </a:rPr>
              <a:t>453% three-year growth rate</a:t>
            </a:r>
            <a:r>
              <a:rPr lang="en" sz="1400" dirty="0">
                <a:latin typeface="Montserrat Medium"/>
                <a:ea typeface="Montserrat Medium"/>
                <a:cs typeface="Montserrat Medium"/>
                <a:sym typeface="Montserrat Medium"/>
              </a:rPr>
              <a:t> </a:t>
            </a:r>
            <a:r>
              <a:rPr lang="en" sz="1400" b="1" dirty="0">
                <a:solidFill>
                  <a:schemeClr val="dk1"/>
                </a:solidFill>
                <a:latin typeface="Montserrat"/>
                <a:ea typeface="Montserrat"/>
                <a:cs typeface="Montserrat"/>
                <a:sym typeface="Montserrat"/>
              </a:rPr>
              <a:t> </a:t>
            </a:r>
            <a:r>
              <a:rPr lang="en" sz="1400" baseline="30000" dirty="0">
                <a:solidFill>
                  <a:srgbClr val="434343"/>
                </a:solidFill>
              </a:rPr>
              <a:t>2</a:t>
            </a:r>
            <a:endParaRPr sz="1400" dirty="0">
              <a:latin typeface="Montserrat Medium"/>
              <a:ea typeface="Montserrat Medium"/>
              <a:cs typeface="Montserrat Medium"/>
              <a:sym typeface="Montserrat Medium"/>
            </a:endParaRPr>
          </a:p>
          <a:p>
            <a:pPr>
              <a:spcBef>
                <a:spcPts val="400"/>
              </a:spcBef>
              <a:spcAft>
                <a:spcPts val="400"/>
              </a:spcAft>
              <a:buClr>
                <a:srgbClr val="FFFFFF"/>
              </a:buClr>
              <a:buSzPts val="800"/>
            </a:pPr>
            <a:endParaRPr sz="1400" dirty="0">
              <a:latin typeface="Montserrat Medium"/>
              <a:ea typeface="Montserrat Medium"/>
              <a:cs typeface="Montserrat Medium"/>
              <a:sym typeface="Montserrat Medium"/>
            </a:endParaRPr>
          </a:p>
        </p:txBody>
      </p:sp>
      <p:sp>
        <p:nvSpPr>
          <p:cNvPr id="130" name="Google Shape;130;p23"/>
          <p:cNvSpPr txBox="1"/>
          <p:nvPr/>
        </p:nvSpPr>
        <p:spPr>
          <a:xfrm>
            <a:off x="4029567" y="3838467"/>
            <a:ext cx="1449200" cy="1500000"/>
          </a:xfrm>
          <a:prstGeom prst="rect">
            <a:avLst/>
          </a:prstGeom>
          <a:noFill/>
          <a:ln>
            <a:noFill/>
          </a:ln>
        </p:spPr>
        <p:txBody>
          <a:bodyPr spcFirstLastPara="1" wrap="square" lIns="45700" tIns="45700" rIns="45700" bIns="45700" anchor="t" anchorCtr="0">
            <a:noAutofit/>
          </a:bodyPr>
          <a:lstStyle/>
          <a:p>
            <a:pPr>
              <a:buClr>
                <a:srgbClr val="000000"/>
              </a:buClr>
              <a:buSzPts val="800"/>
            </a:pPr>
            <a:r>
              <a:rPr lang="en" sz="1400" dirty="0">
                <a:latin typeface="Montserrat ExtraBold"/>
                <a:ea typeface="Montserrat ExtraBold"/>
                <a:cs typeface="Montserrat ExtraBold"/>
                <a:sym typeface="Montserrat ExtraBold"/>
              </a:rPr>
              <a:t>MARCH 2020</a:t>
            </a:r>
            <a:endParaRPr sz="1400" dirty="0">
              <a:latin typeface="Montserrat ExtraBold"/>
              <a:ea typeface="Montserrat ExtraBold"/>
              <a:cs typeface="Montserrat ExtraBold"/>
              <a:sym typeface="Montserrat ExtraBold"/>
            </a:endParaRPr>
          </a:p>
          <a:p>
            <a:pPr>
              <a:spcBef>
                <a:spcPts val="400"/>
              </a:spcBef>
              <a:buClr>
                <a:srgbClr val="000000"/>
              </a:buClr>
              <a:buSzPts val="800"/>
            </a:pPr>
            <a:r>
              <a:rPr lang="en" sz="1400" b="1" dirty="0">
                <a:latin typeface="Montserrat"/>
                <a:ea typeface="Montserrat"/>
                <a:cs typeface="Montserrat"/>
                <a:sym typeface="Montserrat"/>
              </a:rPr>
              <a:t>560 million Chinese are watching</a:t>
            </a:r>
            <a:r>
              <a:rPr lang="en" sz="1400" dirty="0">
                <a:latin typeface="Montserrat Medium"/>
                <a:ea typeface="Montserrat Medium"/>
                <a:cs typeface="Montserrat Medium"/>
                <a:sym typeface="Montserrat Medium"/>
              </a:rPr>
              <a:t> livestream shopping </a:t>
            </a:r>
            <a:r>
              <a:rPr lang="en" sz="1400" b="1" dirty="0">
                <a:solidFill>
                  <a:schemeClr val="dk1"/>
                </a:solidFill>
                <a:latin typeface="Montserrat"/>
                <a:ea typeface="Montserrat"/>
                <a:cs typeface="Montserrat"/>
                <a:sym typeface="Montserrat"/>
              </a:rPr>
              <a:t> </a:t>
            </a:r>
            <a:r>
              <a:rPr lang="en" sz="1400" baseline="30000" dirty="0">
                <a:solidFill>
                  <a:srgbClr val="434343"/>
                </a:solidFill>
              </a:rPr>
              <a:t>2</a:t>
            </a:r>
            <a:endParaRPr sz="1400" dirty="0">
              <a:latin typeface="Montserrat Medium"/>
              <a:ea typeface="Montserrat Medium"/>
              <a:cs typeface="Montserrat Medium"/>
              <a:sym typeface="Montserrat Medium"/>
            </a:endParaRPr>
          </a:p>
        </p:txBody>
      </p:sp>
      <p:sp>
        <p:nvSpPr>
          <p:cNvPr id="132" name="Google Shape;132;p23"/>
          <p:cNvSpPr/>
          <p:nvPr/>
        </p:nvSpPr>
        <p:spPr>
          <a:xfrm>
            <a:off x="1656735" y="3858304"/>
            <a:ext cx="1781290" cy="2162800"/>
          </a:xfrm>
          <a:prstGeom prst="rect">
            <a:avLst/>
          </a:prstGeom>
          <a:noFill/>
          <a:ln>
            <a:noFill/>
          </a:ln>
        </p:spPr>
        <p:txBody>
          <a:bodyPr spcFirstLastPara="1" wrap="square" lIns="25400" tIns="25400" rIns="25400" bIns="25400" anchor="t" anchorCtr="0">
            <a:noAutofit/>
          </a:bodyPr>
          <a:lstStyle/>
          <a:p>
            <a:pPr>
              <a:buClr>
                <a:srgbClr val="FFFFFF"/>
              </a:buClr>
              <a:buSzPts val="800"/>
            </a:pPr>
            <a:r>
              <a:rPr lang="en" sz="1400" dirty="0">
                <a:latin typeface="Montserrat ExtraBold"/>
                <a:ea typeface="Montserrat ExtraBold"/>
                <a:cs typeface="Montserrat ExtraBold"/>
                <a:sym typeface="Montserrat ExtraBold"/>
              </a:rPr>
              <a:t>11.11.19</a:t>
            </a:r>
            <a:endParaRPr sz="1400" dirty="0">
              <a:latin typeface="Montserrat ExtraBold"/>
              <a:ea typeface="Montserrat ExtraBold"/>
              <a:cs typeface="Montserrat ExtraBold"/>
              <a:sym typeface="Montserrat ExtraBold"/>
            </a:endParaRPr>
          </a:p>
          <a:p>
            <a:pPr>
              <a:spcBef>
                <a:spcPts val="400"/>
              </a:spcBef>
              <a:buClr>
                <a:srgbClr val="FFFFFF"/>
              </a:buClr>
              <a:buSzPts val="800"/>
            </a:pPr>
            <a:r>
              <a:rPr lang="en" sz="1400" dirty="0">
                <a:latin typeface="Montserrat Medium"/>
                <a:ea typeface="Montserrat Medium"/>
                <a:cs typeface="Montserrat Medium"/>
                <a:sym typeface="Montserrat Medium"/>
              </a:rPr>
              <a:t>On Singles Day,</a:t>
            </a:r>
            <a:endParaRPr sz="1400" dirty="0">
              <a:latin typeface="Montserrat Medium"/>
              <a:ea typeface="Montserrat Medium"/>
              <a:cs typeface="Montserrat Medium"/>
              <a:sym typeface="Montserrat Medium"/>
            </a:endParaRPr>
          </a:p>
          <a:p>
            <a:pPr>
              <a:spcBef>
                <a:spcPts val="400"/>
              </a:spcBef>
              <a:buClr>
                <a:srgbClr val="FFFFFF"/>
              </a:buClr>
              <a:buSzPts val="800"/>
            </a:pPr>
            <a:r>
              <a:rPr lang="en" sz="1400" dirty="0">
                <a:latin typeface="Montserrat Medium"/>
                <a:ea typeface="Montserrat Medium"/>
                <a:cs typeface="Montserrat Medium"/>
                <a:sym typeface="Montserrat Medium"/>
              </a:rPr>
              <a:t>Li Jiaqi sells </a:t>
            </a:r>
            <a:r>
              <a:rPr lang="en" sz="1400" b="1" dirty="0">
                <a:latin typeface="Montserrat"/>
                <a:ea typeface="Montserrat"/>
                <a:cs typeface="Montserrat"/>
                <a:sym typeface="Montserrat"/>
              </a:rPr>
              <a:t>$145M in one livestream </a:t>
            </a:r>
            <a:r>
              <a:rPr lang="en" sz="1400" baseline="30000" dirty="0">
                <a:solidFill>
                  <a:srgbClr val="434343"/>
                </a:solidFill>
              </a:rPr>
              <a:t>1</a:t>
            </a:r>
            <a:endParaRPr lang="en" sz="1400" baseline="30000" dirty="0">
              <a:solidFill>
                <a:srgbClr val="434343"/>
              </a:solidFill>
              <a:latin typeface="Montserrat Medium"/>
              <a:sym typeface="Montserrat Medium"/>
            </a:endParaRPr>
          </a:p>
          <a:p>
            <a:pPr>
              <a:spcBef>
                <a:spcPts val="400"/>
              </a:spcBef>
              <a:buClr>
                <a:srgbClr val="FFFFFF"/>
              </a:buClr>
              <a:buSzPts val="800"/>
            </a:pPr>
            <a:endParaRPr sz="1400" dirty="0">
              <a:latin typeface="Montserrat"/>
              <a:ea typeface="Montserrat"/>
              <a:cs typeface="Montserrat"/>
              <a:sym typeface="Montserrat"/>
            </a:endParaRPr>
          </a:p>
          <a:p>
            <a:pPr>
              <a:spcBef>
                <a:spcPts val="400"/>
              </a:spcBef>
              <a:buClr>
                <a:srgbClr val="FFFFFF"/>
              </a:buClr>
              <a:buSzPts val="800"/>
            </a:pPr>
            <a:r>
              <a:rPr lang="en" sz="1400" dirty="0">
                <a:latin typeface="Montserrat"/>
                <a:ea typeface="Montserrat"/>
                <a:cs typeface="Montserrat"/>
                <a:sym typeface="Montserrat"/>
              </a:rPr>
              <a:t>In 2019, livestream shopping accounted for </a:t>
            </a:r>
            <a:r>
              <a:rPr lang="en" sz="1400" b="1" dirty="0">
                <a:latin typeface="Montserrat"/>
                <a:ea typeface="Montserrat"/>
                <a:cs typeface="Montserrat"/>
                <a:sym typeface="Montserrat"/>
              </a:rPr>
              <a:t>9% of China’s total ecommerce revenues </a:t>
            </a:r>
            <a:r>
              <a:rPr lang="en" sz="1400" b="1" baseline="30000" dirty="0">
                <a:solidFill>
                  <a:srgbClr val="434343"/>
                </a:solidFill>
                <a:latin typeface="Montserrat"/>
                <a:ea typeface="Montserrat"/>
                <a:cs typeface="Montserrat"/>
                <a:sym typeface="Montserrat"/>
              </a:rPr>
              <a:t>2</a:t>
            </a:r>
            <a:endParaRPr sz="1400" b="1" dirty="0">
              <a:latin typeface="Montserrat"/>
              <a:ea typeface="Montserrat"/>
              <a:cs typeface="Montserrat"/>
              <a:sym typeface="Montserrat"/>
            </a:endParaRPr>
          </a:p>
          <a:p>
            <a:pPr>
              <a:spcBef>
                <a:spcPts val="400"/>
              </a:spcBef>
              <a:buClr>
                <a:srgbClr val="FFFFFF"/>
              </a:buClr>
              <a:buSzPts val="800"/>
            </a:pPr>
            <a:endParaRPr sz="1400" dirty="0">
              <a:latin typeface="Montserrat Medium"/>
              <a:ea typeface="Montserrat Medium"/>
              <a:cs typeface="Montserrat Medium"/>
              <a:sym typeface="Montserrat Medium"/>
            </a:endParaRPr>
          </a:p>
          <a:p>
            <a:pPr>
              <a:spcBef>
                <a:spcPts val="400"/>
              </a:spcBef>
              <a:spcAft>
                <a:spcPts val="400"/>
              </a:spcAft>
              <a:buClr>
                <a:srgbClr val="FFFFFF"/>
              </a:buClr>
              <a:buSzPts val="800"/>
            </a:pPr>
            <a:endParaRPr sz="1400" dirty="0">
              <a:latin typeface="Montserrat SemiBold"/>
              <a:ea typeface="Montserrat SemiBold"/>
              <a:cs typeface="Montserrat SemiBold"/>
              <a:sym typeface="Montserrat SemiBold"/>
            </a:endParaRPr>
          </a:p>
        </p:txBody>
      </p:sp>
      <p:sp>
        <p:nvSpPr>
          <p:cNvPr id="136" name="Google Shape;136;p23"/>
          <p:cNvSpPr txBox="1"/>
          <p:nvPr/>
        </p:nvSpPr>
        <p:spPr>
          <a:xfrm>
            <a:off x="11743739" y="6409315"/>
            <a:ext cx="291600" cy="302800"/>
          </a:xfrm>
          <a:prstGeom prst="rect">
            <a:avLst/>
          </a:prstGeom>
          <a:noFill/>
          <a:ln>
            <a:noFill/>
          </a:ln>
        </p:spPr>
        <p:txBody>
          <a:bodyPr spcFirstLastPara="1" wrap="square" lIns="35700" tIns="35700" rIns="35700" bIns="35700" anchor="t" anchorCtr="0">
            <a:noAutofit/>
          </a:bodyPr>
          <a:lstStyle/>
          <a:p>
            <a:pPr algn="ctr">
              <a:buClr>
                <a:srgbClr val="FFFFFF"/>
              </a:buClr>
              <a:buSzPts val="1100"/>
            </a:pPr>
            <a:fld id="{00000000-1234-1234-1234-123412341234}" type="slidenum">
              <a:rPr lang="en" sz="120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Poppins"/>
              </a:rPr>
              <a:pPr algn="ctr">
                <a:buClr>
                  <a:srgbClr val="FFFFFF"/>
                </a:buClr>
                <a:buSzPts val="1100"/>
              </a:pPr>
              <a:t>6</a:t>
            </a:fld>
            <a:endParaRPr sz="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Poppins"/>
            </a:endParaRPr>
          </a:p>
        </p:txBody>
      </p:sp>
      <p:sp>
        <p:nvSpPr>
          <p:cNvPr id="137" name="Google Shape;137;p23"/>
          <p:cNvSpPr txBox="1"/>
          <p:nvPr/>
        </p:nvSpPr>
        <p:spPr>
          <a:xfrm>
            <a:off x="3931921" y="5587967"/>
            <a:ext cx="4094000" cy="690000"/>
          </a:xfrm>
          <a:prstGeom prst="rect">
            <a:avLst/>
          </a:prstGeom>
          <a:noFill/>
          <a:ln>
            <a:noFill/>
          </a:ln>
        </p:spPr>
        <p:txBody>
          <a:bodyPr spcFirstLastPara="1" wrap="square" lIns="91433" tIns="91433" rIns="91433" bIns="91433" anchor="t" anchorCtr="0">
            <a:noAutofit/>
          </a:bodyPr>
          <a:lstStyle/>
          <a:p>
            <a:pPr marL="609585" indent="-355591">
              <a:lnSpc>
                <a:spcPct val="115000"/>
              </a:lnSpc>
              <a:buClr>
                <a:schemeClr val="hlink"/>
              </a:buClr>
              <a:buSzPts val="600"/>
              <a:buAutoNum type="arabicPeriod"/>
            </a:pPr>
            <a:r>
              <a:rPr lang="en" sz="800" u="sng" dirty="0">
                <a:solidFill>
                  <a:schemeClr val="hlink"/>
                </a:solidFill>
                <a:hlinkClick r:id="rId6"/>
              </a:rPr>
              <a:t>Li Jiaqi</a:t>
            </a:r>
            <a:endParaRPr sz="800" u="sng" dirty="0">
              <a:solidFill>
                <a:schemeClr val="hlink"/>
              </a:solidFill>
            </a:endParaRPr>
          </a:p>
          <a:p>
            <a:pPr marL="609585" indent="-355591">
              <a:lnSpc>
                <a:spcPct val="115000"/>
              </a:lnSpc>
              <a:buClr>
                <a:schemeClr val="hlink"/>
              </a:buClr>
              <a:buSzPts val="600"/>
              <a:buAutoNum type="arabicPeriod"/>
            </a:pPr>
            <a:r>
              <a:rPr lang="en" sz="800" u="sng" dirty="0">
                <a:solidFill>
                  <a:schemeClr val="hlink"/>
                </a:solidFill>
                <a:hlinkClick r:id="rId7"/>
              </a:rPr>
              <a:t>Streamlabs Report</a:t>
            </a:r>
            <a:endParaRPr sz="800" u="sng" dirty="0">
              <a:solidFill>
                <a:schemeClr val="hlink"/>
              </a:solidFill>
            </a:endParaRPr>
          </a:p>
          <a:p>
            <a:pPr marL="609585" indent="-355591">
              <a:lnSpc>
                <a:spcPct val="115000"/>
              </a:lnSpc>
              <a:buClr>
                <a:schemeClr val="hlink"/>
              </a:buClr>
              <a:buSzPts val="600"/>
              <a:buAutoNum type="arabicPeriod"/>
            </a:pPr>
            <a:r>
              <a:rPr lang="en" sz="800" u="sng" dirty="0">
                <a:solidFill>
                  <a:schemeClr val="hlink"/>
                </a:solidFill>
                <a:hlinkClick r:id="rId8"/>
              </a:rPr>
              <a:t>Singles Day</a:t>
            </a:r>
            <a:endParaRPr sz="800" u="sng" dirty="0">
              <a:solidFill>
                <a:schemeClr val="hlink"/>
              </a:solidFill>
            </a:endParaRPr>
          </a:p>
        </p:txBody>
      </p:sp>
      <p:pic>
        <p:nvPicPr>
          <p:cNvPr id="3074" name="Picture 2" descr="Li egg">
            <a:extLst>
              <a:ext uri="{FF2B5EF4-FFF2-40B4-BE49-F238E27FC236}">
                <a16:creationId xmlns:a16="http://schemas.microsoft.com/office/drawing/2014/main" id="{434D9009-B93F-EE42-B6A8-EC2A8AFC10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0694" y="1701428"/>
            <a:ext cx="704421" cy="1287650"/>
          </a:xfrm>
          <a:prstGeom prst="rect">
            <a:avLst/>
          </a:prstGeom>
          <a:noFill/>
          <a:extLst>
            <a:ext uri="{909E8E84-426E-40DD-AFC4-6F175D3DCCD1}">
              <a14:hiddenFill xmlns:a14="http://schemas.microsoft.com/office/drawing/2010/main">
                <a:solidFill>
                  <a:srgbClr val="FFFFFF"/>
                </a:solidFill>
              </a14:hiddenFill>
            </a:ext>
          </a:extLst>
        </p:spPr>
      </p:pic>
      <p:sp>
        <p:nvSpPr>
          <p:cNvPr id="28" name="Footer Placeholder 1">
            <a:extLst>
              <a:ext uri="{FF2B5EF4-FFF2-40B4-BE49-F238E27FC236}">
                <a16:creationId xmlns:a16="http://schemas.microsoft.com/office/drawing/2014/main" id="{D45C297C-A91F-0540-A8DA-146B4656F091}"/>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Tree>
    <p:extLst>
      <p:ext uri="{BB962C8B-B14F-4D97-AF65-F5344CB8AC3E}">
        <p14:creationId xmlns:p14="http://schemas.microsoft.com/office/powerpoint/2010/main" val="311256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sldNum" idx="12"/>
          </p:nvPr>
        </p:nvSpPr>
        <p:spPr>
          <a:xfrm>
            <a:off x="9347200" y="6331069"/>
            <a:ext cx="2743200" cy="365200"/>
          </a:xfrm>
          <a:prstGeom prst="rect">
            <a:avLst/>
          </a:prstGeom>
          <a:noFill/>
          <a:ln>
            <a:noFill/>
          </a:ln>
        </p:spPr>
        <p:txBody>
          <a:bodyPr spcFirstLastPara="1" vert="horz" wrap="square" lIns="91433" tIns="45700" rIns="91433" bIns="45700" rtlCol="0" anchor="ctr" anchorCtr="0">
            <a:noAutofit/>
          </a:bodyPr>
          <a:lstStyle/>
          <a:p>
            <a:pPr>
              <a:buSzPts val="800"/>
            </a:pPr>
            <a:fld id="{00000000-1234-1234-1234-123412341234}" type="slidenum">
              <a:rPr lang="en" sz="1200" b="0" smtClean="0">
                <a:latin typeface="Helvetica Neue" panose="02000503000000020004" pitchFamily="2" charset="0"/>
                <a:ea typeface="Helvetica Neue" panose="02000503000000020004" pitchFamily="2" charset="0"/>
                <a:cs typeface="Helvetica Neue" panose="02000503000000020004" pitchFamily="2" charset="0"/>
              </a:rPr>
              <a:pPr>
                <a:buSzPts val="800"/>
              </a:pPr>
              <a:t>7</a:t>
            </a:fld>
            <a:endParaRPr lang="en" sz="1200" b="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3" name="Google Shape;143;p24"/>
          <p:cNvSpPr txBox="1">
            <a:spLocks noGrp="1"/>
          </p:cNvSpPr>
          <p:nvPr>
            <p:ph type="title"/>
          </p:nvPr>
        </p:nvSpPr>
        <p:spPr>
          <a:xfrm>
            <a:off x="1105165" y="289835"/>
            <a:ext cx="9171444" cy="436400"/>
          </a:xfrm>
          <a:prstGeom prst="rect">
            <a:avLst/>
          </a:prstGeom>
          <a:noFill/>
          <a:ln>
            <a:noFill/>
          </a:ln>
        </p:spPr>
        <p:txBody>
          <a:bodyPr spcFirstLastPara="1" vert="horz" wrap="square" lIns="91433" tIns="45700" rIns="91433" bIns="45700" rtlCol="0" anchor="ctr" anchorCtr="0">
            <a:noAutofit/>
          </a:bodyPr>
          <a:lstStyle/>
          <a:p>
            <a:r>
              <a:rPr lang="en" sz="2800" b="1" dirty="0">
                <a:latin typeface="Helvetica Neue" panose="02000503000000020004" pitchFamily="2" charset="0"/>
                <a:ea typeface="Helvetica Neue" panose="02000503000000020004" pitchFamily="2" charset="0"/>
                <a:cs typeface="Helvetica Neue" panose="02000503000000020004" pitchFamily="2" charset="0"/>
              </a:rPr>
              <a:t>US LIVESTREAM MARKET PRIMED FOR GROWTH</a:t>
            </a:r>
            <a:endParaRPr sz="2800" b="1"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4" name="Google Shape;144;p24"/>
          <p:cNvSpPr txBox="1">
            <a:spLocks noGrp="1"/>
          </p:cNvSpPr>
          <p:nvPr>
            <p:ph type="subTitle" idx="2"/>
          </p:nvPr>
        </p:nvSpPr>
        <p:spPr>
          <a:xfrm>
            <a:off x="342928" y="1105580"/>
            <a:ext cx="11747472" cy="838400"/>
          </a:xfrm>
          <a:prstGeom prst="rect">
            <a:avLst/>
          </a:prstGeom>
        </p:spPr>
        <p:txBody>
          <a:bodyPr spcFirstLastPara="1" vert="horz" wrap="square" lIns="91433" tIns="45700" rIns="91433" bIns="45700" rtlCol="0" anchor="t" anchorCtr="0">
            <a:noAutofit/>
          </a:bodyPr>
          <a:lstStyle/>
          <a:p>
            <a:pPr marL="0" indent="0"/>
            <a:r>
              <a:rPr lang="en" sz="2400" b="1" dirty="0">
                <a:latin typeface="Helvetica Neue" panose="02000503000000020004" pitchFamily="2" charset="0"/>
                <a:ea typeface="Helvetica Neue" panose="02000503000000020004" pitchFamily="2" charset="0"/>
                <a:cs typeface="Helvetica Neue" panose="02000503000000020004" pitchFamily="2" charset="0"/>
              </a:rPr>
              <a:t>The domestic social and ecommerce trends converge in livestream shopping</a:t>
            </a:r>
            <a:endParaRPr sz="2400" b="1"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48" name="Google Shape;148;p24"/>
          <p:cNvGrpSpPr/>
          <p:nvPr/>
        </p:nvGrpSpPr>
        <p:grpSpPr>
          <a:xfrm>
            <a:off x="1211345" y="1545826"/>
            <a:ext cx="9978428" cy="836153"/>
            <a:chOff x="749633" y="1168219"/>
            <a:chExt cx="7483821" cy="627115"/>
          </a:xfrm>
        </p:grpSpPr>
        <p:grpSp>
          <p:nvGrpSpPr>
            <p:cNvPr id="149" name="Google Shape;149;p24"/>
            <p:cNvGrpSpPr/>
            <p:nvPr/>
          </p:nvGrpSpPr>
          <p:grpSpPr>
            <a:xfrm>
              <a:off x="749633" y="1233076"/>
              <a:ext cx="359172" cy="497400"/>
              <a:chOff x="216214" y="1250820"/>
              <a:chExt cx="281792" cy="497400"/>
            </a:xfrm>
          </p:grpSpPr>
          <p:sp>
            <p:nvSpPr>
              <p:cNvPr id="150" name="Google Shape;150;p24"/>
              <p:cNvSpPr txBox="1"/>
              <p:nvPr/>
            </p:nvSpPr>
            <p:spPr>
              <a:xfrm>
                <a:off x="216214" y="1328100"/>
                <a:ext cx="214500" cy="342600"/>
              </a:xfrm>
              <a:prstGeom prst="rect">
                <a:avLst/>
              </a:prstGeom>
              <a:noFill/>
              <a:ln>
                <a:noFill/>
              </a:ln>
            </p:spPr>
            <p:txBody>
              <a:bodyPr spcFirstLastPara="1" wrap="square" lIns="35700" tIns="35700" rIns="35700" bIns="35700" anchor="ctr" anchorCtr="0">
                <a:noAutofit/>
              </a:bodyPr>
              <a:lstStyle/>
              <a:p>
                <a:pPr algn="ctr">
                  <a:buClr>
                    <a:srgbClr val="000000"/>
                  </a:buClr>
                  <a:buSzPts val="1900"/>
                </a:pPr>
                <a:r>
                  <a:rPr lang="en" sz="2533" b="1" dirty="0">
                    <a:solidFill>
                      <a:srgbClr val="000000"/>
                    </a:solidFill>
                    <a:latin typeface="Poppins"/>
                    <a:ea typeface="Poppins"/>
                    <a:cs typeface="Poppins"/>
                    <a:sym typeface="Poppins"/>
                  </a:rPr>
                  <a:t>1</a:t>
                </a:r>
                <a:endParaRPr sz="667" dirty="0"/>
              </a:p>
            </p:txBody>
          </p:sp>
          <p:cxnSp>
            <p:nvCxnSpPr>
              <p:cNvPr id="151" name="Google Shape;151;p24"/>
              <p:cNvCxnSpPr/>
              <p:nvPr/>
            </p:nvCxnSpPr>
            <p:spPr>
              <a:xfrm>
                <a:off x="498005" y="1250820"/>
                <a:ext cx="0" cy="497400"/>
              </a:xfrm>
              <a:prstGeom prst="straightConnector1">
                <a:avLst/>
              </a:prstGeom>
              <a:noFill/>
              <a:ln w="38100" cap="flat" cmpd="sng">
                <a:solidFill>
                  <a:srgbClr val="000000"/>
                </a:solidFill>
                <a:prstDash val="solid"/>
                <a:round/>
                <a:headEnd type="none" w="sm" len="sm"/>
                <a:tailEnd type="none" w="sm" len="sm"/>
              </a:ln>
            </p:spPr>
          </p:cxnSp>
        </p:grpSp>
        <p:grpSp>
          <p:nvGrpSpPr>
            <p:cNvPr id="152" name="Google Shape;152;p24"/>
            <p:cNvGrpSpPr/>
            <p:nvPr/>
          </p:nvGrpSpPr>
          <p:grpSpPr>
            <a:xfrm>
              <a:off x="1223003" y="1168219"/>
              <a:ext cx="7010452" cy="627115"/>
              <a:chOff x="670573" y="1198952"/>
              <a:chExt cx="7402800" cy="627115"/>
            </a:xfrm>
          </p:grpSpPr>
          <p:sp>
            <p:nvSpPr>
              <p:cNvPr id="153" name="Google Shape;153;p24"/>
              <p:cNvSpPr txBox="1"/>
              <p:nvPr/>
            </p:nvSpPr>
            <p:spPr>
              <a:xfrm>
                <a:off x="670574" y="1198952"/>
                <a:ext cx="5901300" cy="324300"/>
              </a:xfrm>
              <a:prstGeom prst="rect">
                <a:avLst/>
              </a:prstGeom>
              <a:noFill/>
              <a:ln>
                <a:noFill/>
              </a:ln>
            </p:spPr>
            <p:txBody>
              <a:bodyPr spcFirstLastPara="1" wrap="square" lIns="91433" tIns="91433" rIns="91433" bIns="91433" anchor="t" anchorCtr="0">
                <a:noAutofit/>
              </a:bodyPr>
              <a:lstStyle/>
              <a:p>
                <a:pPr>
                  <a:buClr>
                    <a:srgbClr val="434343"/>
                  </a:buClr>
                  <a:buSzPts val="1600"/>
                </a:pPr>
                <a:r>
                  <a:rPr lang="en" sz="2000" b="1" dirty="0">
                    <a:solidFill>
                      <a:srgbClr val="434343"/>
                    </a:solidFill>
                  </a:rPr>
                  <a:t>2020 eCommerce Inflection Point</a:t>
                </a:r>
                <a:endParaRPr sz="2000" b="1" dirty="0">
                  <a:solidFill>
                    <a:srgbClr val="434343"/>
                  </a:solidFill>
                </a:endParaRPr>
              </a:p>
            </p:txBody>
          </p:sp>
          <p:sp>
            <p:nvSpPr>
              <p:cNvPr id="154" name="Google Shape;154;p24"/>
              <p:cNvSpPr txBox="1"/>
              <p:nvPr/>
            </p:nvSpPr>
            <p:spPr>
              <a:xfrm>
                <a:off x="670573" y="1483467"/>
                <a:ext cx="7402800" cy="342600"/>
              </a:xfrm>
              <a:prstGeom prst="rect">
                <a:avLst/>
              </a:prstGeom>
              <a:noFill/>
              <a:ln>
                <a:noFill/>
              </a:ln>
            </p:spPr>
            <p:txBody>
              <a:bodyPr spcFirstLastPara="1" wrap="square" lIns="91433" tIns="91433" rIns="91433" bIns="91433" anchor="t" anchorCtr="0">
                <a:noAutofit/>
              </a:bodyPr>
              <a:lstStyle/>
              <a:p>
                <a:pPr>
                  <a:lnSpc>
                    <a:spcPct val="115000"/>
                  </a:lnSpc>
                  <a:buClr>
                    <a:srgbClr val="434343"/>
                  </a:buClr>
                  <a:buSzPts val="800"/>
                </a:pPr>
                <a:r>
                  <a:rPr lang="en" sz="1400" dirty="0">
                    <a:solidFill>
                      <a:srgbClr val="434343"/>
                    </a:solidFill>
                  </a:rPr>
                  <a:t>Due to COVID, 10 years of e-commerce adoption was accelerated into 3 months </a:t>
                </a:r>
                <a:r>
                  <a:rPr lang="en" sz="1400" baseline="30000" dirty="0">
                    <a:solidFill>
                      <a:srgbClr val="434343"/>
                    </a:solidFill>
                  </a:rPr>
                  <a:t>1</a:t>
                </a:r>
                <a:endParaRPr sz="1400" baseline="30000" dirty="0">
                  <a:solidFill>
                    <a:srgbClr val="434343"/>
                  </a:solidFill>
                </a:endParaRPr>
              </a:p>
            </p:txBody>
          </p:sp>
        </p:grpSp>
      </p:grpSp>
      <p:grpSp>
        <p:nvGrpSpPr>
          <p:cNvPr id="155" name="Google Shape;155;p24"/>
          <p:cNvGrpSpPr/>
          <p:nvPr/>
        </p:nvGrpSpPr>
        <p:grpSpPr>
          <a:xfrm>
            <a:off x="1211345" y="2489275"/>
            <a:ext cx="10805724" cy="836159"/>
            <a:chOff x="749633" y="1168219"/>
            <a:chExt cx="8104293" cy="627119"/>
          </a:xfrm>
        </p:grpSpPr>
        <p:grpSp>
          <p:nvGrpSpPr>
            <p:cNvPr id="156" name="Google Shape;156;p24"/>
            <p:cNvGrpSpPr/>
            <p:nvPr/>
          </p:nvGrpSpPr>
          <p:grpSpPr>
            <a:xfrm>
              <a:off x="749633" y="1233076"/>
              <a:ext cx="359172" cy="497400"/>
              <a:chOff x="216214" y="1250820"/>
              <a:chExt cx="281792" cy="497400"/>
            </a:xfrm>
          </p:grpSpPr>
          <p:sp>
            <p:nvSpPr>
              <p:cNvPr id="157" name="Google Shape;157;p24"/>
              <p:cNvSpPr txBox="1"/>
              <p:nvPr/>
            </p:nvSpPr>
            <p:spPr>
              <a:xfrm>
                <a:off x="216214" y="1328100"/>
                <a:ext cx="214500" cy="342600"/>
              </a:xfrm>
              <a:prstGeom prst="rect">
                <a:avLst/>
              </a:prstGeom>
              <a:noFill/>
              <a:ln>
                <a:noFill/>
              </a:ln>
            </p:spPr>
            <p:txBody>
              <a:bodyPr spcFirstLastPara="1" wrap="square" lIns="35700" tIns="35700" rIns="35700" bIns="35700" anchor="ctr" anchorCtr="0">
                <a:noAutofit/>
              </a:bodyPr>
              <a:lstStyle/>
              <a:p>
                <a:pPr algn="ctr">
                  <a:buClr>
                    <a:srgbClr val="000000"/>
                  </a:buClr>
                  <a:buSzPts val="1900"/>
                </a:pPr>
                <a:r>
                  <a:rPr lang="en" sz="2533" b="1" dirty="0">
                    <a:latin typeface="Poppins"/>
                    <a:ea typeface="Poppins"/>
                    <a:cs typeface="Poppins"/>
                    <a:sym typeface="Poppins"/>
                  </a:rPr>
                  <a:t>2</a:t>
                </a:r>
                <a:endParaRPr sz="667" dirty="0"/>
              </a:p>
            </p:txBody>
          </p:sp>
          <p:cxnSp>
            <p:nvCxnSpPr>
              <p:cNvPr id="158" name="Google Shape;158;p24"/>
              <p:cNvCxnSpPr/>
              <p:nvPr/>
            </p:nvCxnSpPr>
            <p:spPr>
              <a:xfrm>
                <a:off x="498005" y="1250820"/>
                <a:ext cx="0" cy="497400"/>
              </a:xfrm>
              <a:prstGeom prst="straightConnector1">
                <a:avLst/>
              </a:prstGeom>
              <a:noFill/>
              <a:ln w="38100" cap="flat" cmpd="sng">
                <a:solidFill>
                  <a:srgbClr val="000000"/>
                </a:solidFill>
                <a:prstDash val="solid"/>
                <a:round/>
                <a:headEnd type="none" w="sm" len="sm"/>
                <a:tailEnd type="none" w="sm" len="sm"/>
              </a:ln>
            </p:spPr>
          </p:cxnSp>
        </p:grpSp>
        <p:grpSp>
          <p:nvGrpSpPr>
            <p:cNvPr id="159" name="Google Shape;159;p24"/>
            <p:cNvGrpSpPr/>
            <p:nvPr/>
          </p:nvGrpSpPr>
          <p:grpSpPr>
            <a:xfrm>
              <a:off x="1223000" y="1168219"/>
              <a:ext cx="7630926" cy="627119"/>
              <a:chOff x="670570" y="1198952"/>
              <a:chExt cx="8058000" cy="627119"/>
            </a:xfrm>
          </p:grpSpPr>
          <p:sp>
            <p:nvSpPr>
              <p:cNvPr id="160" name="Google Shape;160;p24"/>
              <p:cNvSpPr txBox="1"/>
              <p:nvPr/>
            </p:nvSpPr>
            <p:spPr>
              <a:xfrm>
                <a:off x="670574" y="1198952"/>
                <a:ext cx="5901300" cy="324300"/>
              </a:xfrm>
              <a:prstGeom prst="rect">
                <a:avLst/>
              </a:prstGeom>
              <a:noFill/>
              <a:ln>
                <a:noFill/>
              </a:ln>
            </p:spPr>
            <p:txBody>
              <a:bodyPr spcFirstLastPara="1" wrap="square" lIns="91433" tIns="91433" rIns="91433" bIns="91433" anchor="t" anchorCtr="0">
                <a:noAutofit/>
              </a:bodyPr>
              <a:lstStyle/>
              <a:p>
                <a:pPr>
                  <a:buClr>
                    <a:srgbClr val="434343"/>
                  </a:buClr>
                  <a:buSzPts val="1600"/>
                </a:pPr>
                <a:r>
                  <a:rPr lang="en" sz="2000" b="1" dirty="0">
                    <a:solidFill>
                      <a:srgbClr val="434343"/>
                    </a:solidFill>
                  </a:rPr>
                  <a:t>Influencers are driving purchase</a:t>
                </a:r>
                <a:endParaRPr sz="2000" b="1" dirty="0">
                  <a:solidFill>
                    <a:srgbClr val="434343"/>
                  </a:solidFill>
                </a:endParaRPr>
              </a:p>
            </p:txBody>
          </p:sp>
          <p:sp>
            <p:nvSpPr>
              <p:cNvPr id="161" name="Google Shape;161;p24"/>
              <p:cNvSpPr txBox="1"/>
              <p:nvPr/>
            </p:nvSpPr>
            <p:spPr>
              <a:xfrm>
                <a:off x="670570" y="1483471"/>
                <a:ext cx="8058000" cy="342600"/>
              </a:xfrm>
              <a:prstGeom prst="rect">
                <a:avLst/>
              </a:prstGeom>
              <a:noFill/>
              <a:ln>
                <a:noFill/>
              </a:ln>
            </p:spPr>
            <p:txBody>
              <a:bodyPr spcFirstLastPara="1" wrap="square" lIns="91433" tIns="91433" rIns="91433" bIns="91433" anchor="t" anchorCtr="0">
                <a:noAutofit/>
              </a:bodyPr>
              <a:lstStyle/>
              <a:p>
                <a:pPr>
                  <a:lnSpc>
                    <a:spcPct val="115000"/>
                  </a:lnSpc>
                  <a:buClr>
                    <a:srgbClr val="434343"/>
                  </a:buClr>
                  <a:buSzPts val="800"/>
                </a:pPr>
                <a:r>
                  <a:rPr lang="en" sz="1400" dirty="0">
                    <a:solidFill>
                      <a:srgbClr val="434343"/>
                    </a:solidFill>
                  </a:rPr>
                  <a:t>Influencer marketing spend grew to $9.7B in 2020, 91% of survey respondents believe influencer marketing to be an effective form of marketing </a:t>
                </a:r>
                <a:r>
                  <a:rPr lang="en" sz="1400" baseline="30000" dirty="0">
                    <a:solidFill>
                      <a:srgbClr val="434343"/>
                    </a:solidFill>
                  </a:rPr>
                  <a:t>2</a:t>
                </a:r>
                <a:endParaRPr sz="1400" dirty="0">
                  <a:solidFill>
                    <a:srgbClr val="434343"/>
                  </a:solidFill>
                </a:endParaRPr>
              </a:p>
            </p:txBody>
          </p:sp>
        </p:grpSp>
      </p:grpSp>
      <p:grpSp>
        <p:nvGrpSpPr>
          <p:cNvPr id="162" name="Google Shape;162;p24"/>
          <p:cNvGrpSpPr/>
          <p:nvPr/>
        </p:nvGrpSpPr>
        <p:grpSpPr>
          <a:xfrm>
            <a:off x="1211327" y="3432742"/>
            <a:ext cx="9978428" cy="836153"/>
            <a:chOff x="749633" y="1168219"/>
            <a:chExt cx="7483821" cy="627115"/>
          </a:xfrm>
        </p:grpSpPr>
        <p:grpSp>
          <p:nvGrpSpPr>
            <p:cNvPr id="163" name="Google Shape;163;p24"/>
            <p:cNvGrpSpPr/>
            <p:nvPr/>
          </p:nvGrpSpPr>
          <p:grpSpPr>
            <a:xfrm>
              <a:off x="749633" y="1233076"/>
              <a:ext cx="359172" cy="497400"/>
              <a:chOff x="216214" y="1250820"/>
              <a:chExt cx="281792" cy="497400"/>
            </a:xfrm>
          </p:grpSpPr>
          <p:sp>
            <p:nvSpPr>
              <p:cNvPr id="164" name="Google Shape;164;p24"/>
              <p:cNvSpPr txBox="1"/>
              <p:nvPr/>
            </p:nvSpPr>
            <p:spPr>
              <a:xfrm>
                <a:off x="216214" y="1328100"/>
                <a:ext cx="214500" cy="342600"/>
              </a:xfrm>
              <a:prstGeom prst="rect">
                <a:avLst/>
              </a:prstGeom>
              <a:noFill/>
              <a:ln>
                <a:noFill/>
              </a:ln>
            </p:spPr>
            <p:txBody>
              <a:bodyPr spcFirstLastPara="1" wrap="square" lIns="35700" tIns="35700" rIns="35700" bIns="35700" anchor="ctr" anchorCtr="0">
                <a:noAutofit/>
              </a:bodyPr>
              <a:lstStyle/>
              <a:p>
                <a:pPr algn="ctr">
                  <a:buClr>
                    <a:srgbClr val="000000"/>
                  </a:buClr>
                  <a:buSzPts val="1900"/>
                </a:pPr>
                <a:r>
                  <a:rPr lang="en" sz="2533" b="1" dirty="0">
                    <a:latin typeface="Poppins"/>
                    <a:ea typeface="Poppins"/>
                    <a:cs typeface="Poppins"/>
                    <a:sym typeface="Poppins"/>
                  </a:rPr>
                  <a:t>3</a:t>
                </a:r>
                <a:endParaRPr sz="667" dirty="0"/>
              </a:p>
            </p:txBody>
          </p:sp>
          <p:cxnSp>
            <p:nvCxnSpPr>
              <p:cNvPr id="165" name="Google Shape;165;p24"/>
              <p:cNvCxnSpPr/>
              <p:nvPr/>
            </p:nvCxnSpPr>
            <p:spPr>
              <a:xfrm>
                <a:off x="498005" y="1250820"/>
                <a:ext cx="0" cy="497400"/>
              </a:xfrm>
              <a:prstGeom prst="straightConnector1">
                <a:avLst/>
              </a:prstGeom>
              <a:noFill/>
              <a:ln w="38100" cap="flat" cmpd="sng">
                <a:solidFill>
                  <a:srgbClr val="000000"/>
                </a:solidFill>
                <a:prstDash val="solid"/>
                <a:round/>
                <a:headEnd type="none" w="sm" len="sm"/>
                <a:tailEnd type="none" w="sm" len="sm"/>
              </a:ln>
            </p:spPr>
          </p:cxnSp>
        </p:grpSp>
        <p:grpSp>
          <p:nvGrpSpPr>
            <p:cNvPr id="166" name="Google Shape;166;p24"/>
            <p:cNvGrpSpPr/>
            <p:nvPr/>
          </p:nvGrpSpPr>
          <p:grpSpPr>
            <a:xfrm>
              <a:off x="1223003" y="1168219"/>
              <a:ext cx="7010452" cy="627115"/>
              <a:chOff x="670573" y="1198952"/>
              <a:chExt cx="7402800" cy="627115"/>
            </a:xfrm>
          </p:grpSpPr>
          <p:sp>
            <p:nvSpPr>
              <p:cNvPr id="167" name="Google Shape;167;p24"/>
              <p:cNvSpPr txBox="1"/>
              <p:nvPr/>
            </p:nvSpPr>
            <p:spPr>
              <a:xfrm>
                <a:off x="670574" y="1198952"/>
                <a:ext cx="5901300" cy="324300"/>
              </a:xfrm>
              <a:prstGeom prst="rect">
                <a:avLst/>
              </a:prstGeom>
              <a:noFill/>
              <a:ln>
                <a:noFill/>
              </a:ln>
            </p:spPr>
            <p:txBody>
              <a:bodyPr spcFirstLastPara="1" wrap="square" lIns="91433" tIns="91433" rIns="91433" bIns="91433" anchor="t" anchorCtr="0">
                <a:noAutofit/>
              </a:bodyPr>
              <a:lstStyle/>
              <a:p>
                <a:pPr>
                  <a:buClr>
                    <a:srgbClr val="434343"/>
                  </a:buClr>
                  <a:buSzPts val="1600"/>
                </a:pPr>
                <a:r>
                  <a:rPr lang="en" sz="2000" b="1" dirty="0">
                    <a:solidFill>
                      <a:srgbClr val="434343"/>
                    </a:solidFill>
                  </a:rPr>
                  <a:t>Livestream usage is taking off</a:t>
                </a:r>
                <a:endParaRPr sz="2000" b="1" dirty="0">
                  <a:solidFill>
                    <a:srgbClr val="434343"/>
                  </a:solidFill>
                </a:endParaRPr>
              </a:p>
            </p:txBody>
          </p:sp>
          <p:sp>
            <p:nvSpPr>
              <p:cNvPr id="168" name="Google Shape;168;p24"/>
              <p:cNvSpPr txBox="1"/>
              <p:nvPr/>
            </p:nvSpPr>
            <p:spPr>
              <a:xfrm>
                <a:off x="670573" y="1483467"/>
                <a:ext cx="7402800" cy="342600"/>
              </a:xfrm>
              <a:prstGeom prst="rect">
                <a:avLst/>
              </a:prstGeom>
              <a:noFill/>
              <a:ln>
                <a:noFill/>
              </a:ln>
            </p:spPr>
            <p:txBody>
              <a:bodyPr spcFirstLastPara="1" wrap="square" lIns="91433" tIns="91433" rIns="91433" bIns="91433" anchor="t" anchorCtr="0">
                <a:noAutofit/>
              </a:bodyPr>
              <a:lstStyle/>
              <a:p>
                <a:pPr>
                  <a:lnSpc>
                    <a:spcPct val="115000"/>
                  </a:lnSpc>
                  <a:buClr>
                    <a:srgbClr val="434343"/>
                  </a:buClr>
                  <a:buSzPts val="800"/>
                </a:pPr>
                <a:r>
                  <a:rPr lang="en" sz="1400" dirty="0">
                    <a:solidFill>
                      <a:srgbClr val="434343"/>
                    </a:solidFill>
                  </a:rPr>
                  <a:t>Total livestream viewership (non-ecommerce) in the US grew 2x in 2020. 27.9 billion hours streamed in 2020 across the top four platforms.</a:t>
                </a:r>
                <a:r>
                  <a:rPr lang="en" sz="1400" baseline="30000" dirty="0">
                    <a:solidFill>
                      <a:srgbClr val="434343"/>
                    </a:solidFill>
                  </a:rPr>
                  <a:t>3</a:t>
                </a:r>
                <a:r>
                  <a:rPr lang="en" sz="1400" dirty="0">
                    <a:solidFill>
                      <a:srgbClr val="434343"/>
                    </a:solidFill>
                  </a:rPr>
                  <a:t> </a:t>
                </a:r>
                <a:endParaRPr sz="1400" dirty="0">
                  <a:solidFill>
                    <a:srgbClr val="434343"/>
                  </a:solidFill>
                </a:endParaRPr>
              </a:p>
            </p:txBody>
          </p:sp>
        </p:grpSp>
      </p:grpSp>
      <p:grpSp>
        <p:nvGrpSpPr>
          <p:cNvPr id="169" name="Google Shape;169;p24"/>
          <p:cNvGrpSpPr/>
          <p:nvPr/>
        </p:nvGrpSpPr>
        <p:grpSpPr>
          <a:xfrm>
            <a:off x="1211344" y="4376201"/>
            <a:ext cx="10584411" cy="836145"/>
            <a:chOff x="749633" y="1168225"/>
            <a:chExt cx="7483821" cy="627109"/>
          </a:xfrm>
        </p:grpSpPr>
        <p:grpSp>
          <p:nvGrpSpPr>
            <p:cNvPr id="170" name="Google Shape;170;p24"/>
            <p:cNvGrpSpPr/>
            <p:nvPr/>
          </p:nvGrpSpPr>
          <p:grpSpPr>
            <a:xfrm>
              <a:off x="749633" y="1233076"/>
              <a:ext cx="359172" cy="497400"/>
              <a:chOff x="216214" y="1250820"/>
              <a:chExt cx="281792" cy="497400"/>
            </a:xfrm>
          </p:grpSpPr>
          <p:sp>
            <p:nvSpPr>
              <p:cNvPr id="171" name="Google Shape;171;p24"/>
              <p:cNvSpPr txBox="1"/>
              <p:nvPr/>
            </p:nvSpPr>
            <p:spPr>
              <a:xfrm>
                <a:off x="216214" y="1328100"/>
                <a:ext cx="214500" cy="342600"/>
              </a:xfrm>
              <a:prstGeom prst="rect">
                <a:avLst/>
              </a:prstGeom>
              <a:noFill/>
              <a:ln>
                <a:noFill/>
              </a:ln>
            </p:spPr>
            <p:txBody>
              <a:bodyPr spcFirstLastPara="1" wrap="square" lIns="35700" tIns="35700" rIns="35700" bIns="35700" anchor="ctr" anchorCtr="0">
                <a:noAutofit/>
              </a:bodyPr>
              <a:lstStyle/>
              <a:p>
                <a:pPr algn="ctr">
                  <a:buClr>
                    <a:srgbClr val="000000"/>
                  </a:buClr>
                  <a:buSzPts val="1900"/>
                </a:pPr>
                <a:r>
                  <a:rPr lang="en" sz="2533" b="1" dirty="0">
                    <a:latin typeface="Poppins"/>
                    <a:ea typeface="Poppins"/>
                    <a:cs typeface="Poppins"/>
                    <a:sym typeface="Poppins"/>
                  </a:rPr>
                  <a:t>4</a:t>
                </a:r>
                <a:endParaRPr sz="667" dirty="0"/>
              </a:p>
            </p:txBody>
          </p:sp>
          <p:cxnSp>
            <p:nvCxnSpPr>
              <p:cNvPr id="172" name="Google Shape;172;p24"/>
              <p:cNvCxnSpPr/>
              <p:nvPr/>
            </p:nvCxnSpPr>
            <p:spPr>
              <a:xfrm>
                <a:off x="498005" y="1250820"/>
                <a:ext cx="0" cy="497400"/>
              </a:xfrm>
              <a:prstGeom prst="straightConnector1">
                <a:avLst/>
              </a:prstGeom>
              <a:noFill/>
              <a:ln w="38100" cap="flat" cmpd="sng">
                <a:solidFill>
                  <a:srgbClr val="000000"/>
                </a:solidFill>
                <a:prstDash val="solid"/>
                <a:round/>
                <a:headEnd type="none" w="sm" len="sm"/>
                <a:tailEnd type="none" w="sm" len="sm"/>
              </a:ln>
            </p:spPr>
          </p:cxnSp>
        </p:grpSp>
        <p:grpSp>
          <p:nvGrpSpPr>
            <p:cNvPr id="173" name="Google Shape;173;p24"/>
            <p:cNvGrpSpPr/>
            <p:nvPr/>
          </p:nvGrpSpPr>
          <p:grpSpPr>
            <a:xfrm>
              <a:off x="1222999" y="1168225"/>
              <a:ext cx="7010455" cy="627109"/>
              <a:chOff x="670569" y="1198958"/>
              <a:chExt cx="7402803" cy="627109"/>
            </a:xfrm>
          </p:grpSpPr>
          <p:sp>
            <p:nvSpPr>
              <p:cNvPr id="174" name="Google Shape;174;p24"/>
              <p:cNvSpPr txBox="1"/>
              <p:nvPr/>
            </p:nvSpPr>
            <p:spPr>
              <a:xfrm>
                <a:off x="670569" y="1198958"/>
                <a:ext cx="6672000" cy="324300"/>
              </a:xfrm>
              <a:prstGeom prst="rect">
                <a:avLst/>
              </a:prstGeom>
              <a:noFill/>
              <a:ln>
                <a:noFill/>
              </a:ln>
            </p:spPr>
            <p:txBody>
              <a:bodyPr spcFirstLastPara="1" wrap="square" lIns="91433" tIns="91433" rIns="91433" bIns="91433" anchor="t" anchorCtr="0">
                <a:noAutofit/>
              </a:bodyPr>
              <a:lstStyle/>
              <a:p>
                <a:pPr>
                  <a:buClr>
                    <a:srgbClr val="434343"/>
                  </a:buClr>
                  <a:buSzPts val="1600"/>
                </a:pPr>
                <a:r>
                  <a:rPr lang="en" sz="2000" b="1" dirty="0">
                    <a:solidFill>
                      <a:srgbClr val="434343"/>
                    </a:solidFill>
                  </a:rPr>
                  <a:t>Live shopping models are natural to US consumers</a:t>
                </a:r>
                <a:endParaRPr sz="2000" b="1" dirty="0">
                  <a:solidFill>
                    <a:srgbClr val="434343"/>
                  </a:solidFill>
                </a:endParaRPr>
              </a:p>
            </p:txBody>
          </p:sp>
          <p:sp>
            <p:nvSpPr>
              <p:cNvPr id="175" name="Google Shape;175;p24"/>
              <p:cNvSpPr txBox="1"/>
              <p:nvPr/>
            </p:nvSpPr>
            <p:spPr>
              <a:xfrm>
                <a:off x="670573" y="1483467"/>
                <a:ext cx="7402800" cy="342600"/>
              </a:xfrm>
              <a:prstGeom prst="rect">
                <a:avLst/>
              </a:prstGeom>
              <a:noFill/>
              <a:ln>
                <a:noFill/>
              </a:ln>
            </p:spPr>
            <p:txBody>
              <a:bodyPr spcFirstLastPara="1" wrap="square" lIns="91433" tIns="91433" rIns="91433" bIns="91433" anchor="t" anchorCtr="0">
                <a:noAutofit/>
              </a:bodyPr>
              <a:lstStyle/>
              <a:p>
                <a:pPr>
                  <a:lnSpc>
                    <a:spcPct val="115000"/>
                  </a:lnSpc>
                  <a:buClr>
                    <a:schemeClr val="dk1"/>
                  </a:buClr>
                  <a:buSzPts val="800"/>
                </a:pPr>
                <a:r>
                  <a:rPr lang="en" sz="1400" dirty="0">
                    <a:solidFill>
                      <a:srgbClr val="434343"/>
                    </a:solidFill>
                  </a:rPr>
                  <a:t>The behavior is not new: </a:t>
                </a:r>
                <a:r>
                  <a:rPr lang="en" sz="1600" b="1" dirty="0">
                    <a:solidFill>
                      <a:srgbClr val="888CFC"/>
                    </a:solidFill>
                  </a:rPr>
                  <a:t>U.S. consumers have a long tradition of “TV shopping</a:t>
                </a:r>
                <a:r>
                  <a:rPr lang="en" sz="1600" dirty="0">
                    <a:solidFill>
                      <a:srgbClr val="888CFC"/>
                    </a:solidFill>
                  </a:rPr>
                  <a:t>” </a:t>
                </a:r>
                <a:r>
                  <a:rPr lang="en" sz="1600" dirty="0">
                    <a:solidFill>
                      <a:srgbClr val="434343"/>
                    </a:solidFill>
                  </a:rPr>
                  <a:t>(Market Cap: </a:t>
                </a:r>
                <a:r>
                  <a:rPr lang="en" sz="1600" b="1" dirty="0">
                    <a:solidFill>
                      <a:srgbClr val="434343"/>
                    </a:solidFill>
                  </a:rPr>
                  <a:t>HSN - $2.2B, QVC - $1.9B</a:t>
                </a:r>
                <a:r>
                  <a:rPr lang="en" sz="1600" dirty="0">
                    <a:solidFill>
                      <a:srgbClr val="434343"/>
                    </a:solidFill>
                  </a:rPr>
                  <a:t>) </a:t>
                </a:r>
                <a:r>
                  <a:rPr lang="en" sz="1600" baseline="30000" dirty="0">
                    <a:solidFill>
                      <a:srgbClr val="434343"/>
                    </a:solidFill>
                  </a:rPr>
                  <a:t>4</a:t>
                </a:r>
                <a:endParaRPr sz="1600" dirty="0">
                  <a:solidFill>
                    <a:srgbClr val="434343"/>
                  </a:solidFill>
                </a:endParaRPr>
              </a:p>
              <a:p>
                <a:pPr>
                  <a:lnSpc>
                    <a:spcPct val="115000"/>
                  </a:lnSpc>
                  <a:buClr>
                    <a:schemeClr val="dk1"/>
                  </a:buClr>
                  <a:buSzPts val="800"/>
                </a:pPr>
                <a:r>
                  <a:rPr lang="en" sz="1400" dirty="0">
                    <a:solidFill>
                      <a:srgbClr val="434343"/>
                    </a:solidFill>
                  </a:rPr>
                  <a:t>And limited-supply “drop” model, which is foundational to live stream shopping’s success in China, is already frequently used by flagship US brands (ex. Supreme).  </a:t>
                </a:r>
                <a:endParaRPr sz="1400" dirty="0">
                  <a:solidFill>
                    <a:srgbClr val="434343"/>
                  </a:solidFill>
                </a:endParaRPr>
              </a:p>
            </p:txBody>
          </p:sp>
        </p:grpSp>
      </p:grpSp>
      <p:sp>
        <p:nvSpPr>
          <p:cNvPr id="176" name="Google Shape;176;p24"/>
          <p:cNvSpPr txBox="1"/>
          <p:nvPr/>
        </p:nvSpPr>
        <p:spPr>
          <a:xfrm>
            <a:off x="7936329" y="5641069"/>
            <a:ext cx="3566407" cy="690000"/>
          </a:xfrm>
          <a:prstGeom prst="rect">
            <a:avLst/>
          </a:prstGeom>
          <a:noFill/>
          <a:ln>
            <a:noFill/>
          </a:ln>
        </p:spPr>
        <p:txBody>
          <a:bodyPr spcFirstLastPara="1" wrap="square" lIns="91433" tIns="91433" rIns="91433" bIns="91433" anchor="t" anchorCtr="0">
            <a:noAutofit/>
          </a:bodyPr>
          <a:lstStyle/>
          <a:p>
            <a:pPr marL="609585" indent="-355591">
              <a:lnSpc>
                <a:spcPct val="115000"/>
              </a:lnSpc>
              <a:buClr>
                <a:srgbClr val="434343"/>
              </a:buClr>
              <a:buSzPts val="600"/>
              <a:buAutoNum type="arabicPeriod"/>
            </a:pPr>
            <a:r>
              <a:rPr lang="en" sz="800" u="sng" dirty="0">
                <a:solidFill>
                  <a:schemeClr val="hlink"/>
                </a:solidFill>
                <a:hlinkClick r:id="rId3"/>
              </a:rPr>
              <a:t>McKinsey Report</a:t>
            </a:r>
            <a:endParaRPr sz="800" u="sng" dirty="0">
              <a:solidFill>
                <a:schemeClr val="hlink"/>
              </a:solidFill>
            </a:endParaRPr>
          </a:p>
          <a:p>
            <a:pPr marL="609585" indent="-355591">
              <a:lnSpc>
                <a:spcPct val="115000"/>
              </a:lnSpc>
              <a:buClr>
                <a:srgbClr val="434343"/>
              </a:buClr>
              <a:buSzPts val="600"/>
              <a:buAutoNum type="arabicPeriod"/>
            </a:pPr>
            <a:r>
              <a:rPr lang="en" sz="800" u="sng" dirty="0">
                <a:solidFill>
                  <a:schemeClr val="hlink"/>
                </a:solidFill>
                <a:hlinkClick r:id="rId4"/>
              </a:rPr>
              <a:t>The State of Influencer Marketing 2020: Benchmark Report</a:t>
            </a:r>
            <a:endParaRPr sz="800" u="sng" dirty="0">
              <a:solidFill>
                <a:schemeClr val="hlink"/>
              </a:solidFill>
            </a:endParaRPr>
          </a:p>
          <a:p>
            <a:pPr marL="609585" indent="-355591">
              <a:lnSpc>
                <a:spcPct val="115000"/>
              </a:lnSpc>
              <a:buClr>
                <a:srgbClr val="434343"/>
              </a:buClr>
              <a:buSzPts val="600"/>
              <a:buAutoNum type="arabicPeriod"/>
            </a:pPr>
            <a:r>
              <a:rPr lang="en" sz="800" u="sng" dirty="0">
                <a:solidFill>
                  <a:schemeClr val="hlink"/>
                </a:solidFill>
                <a:hlinkClick r:id="rId5"/>
              </a:rPr>
              <a:t>StreamLabs</a:t>
            </a:r>
            <a:endParaRPr sz="800" u="sng" dirty="0">
              <a:solidFill>
                <a:schemeClr val="hlink"/>
              </a:solidFill>
            </a:endParaRPr>
          </a:p>
          <a:p>
            <a:pPr marL="609585" indent="-355591">
              <a:lnSpc>
                <a:spcPct val="115000"/>
              </a:lnSpc>
              <a:buClr>
                <a:schemeClr val="hlink"/>
              </a:buClr>
              <a:buSzPts val="600"/>
              <a:buAutoNum type="arabicPeriod"/>
            </a:pPr>
            <a:r>
              <a:rPr lang="en" sz="800" u="sng" dirty="0">
                <a:solidFill>
                  <a:schemeClr val="hlink"/>
                </a:solidFill>
                <a:hlinkClick r:id="rId6"/>
              </a:rPr>
              <a:t>QVC/HSN</a:t>
            </a:r>
            <a:endParaRPr sz="800" u="sng" dirty="0">
              <a:solidFill>
                <a:schemeClr val="hlink"/>
              </a:solidFill>
            </a:endParaRPr>
          </a:p>
        </p:txBody>
      </p:sp>
    </p:spTree>
    <p:extLst>
      <p:ext uri="{BB962C8B-B14F-4D97-AF65-F5344CB8AC3E}">
        <p14:creationId xmlns:p14="http://schemas.microsoft.com/office/powerpoint/2010/main" val="794180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67D7B44-8895-4105-B52B-E1DF840300CD}"/>
              </a:ext>
            </a:extLst>
          </p:cNvPr>
          <p:cNvSpPr>
            <a:spLocks noGrp="1"/>
          </p:cNvSpPr>
          <p:nvPr>
            <p:ph idx="1"/>
          </p:nvPr>
        </p:nvSpPr>
        <p:spPr>
          <a:xfrm>
            <a:off x="146050" y="1382882"/>
            <a:ext cx="7175489" cy="5178587"/>
          </a:xfrm>
        </p:spPr>
        <p:txBody>
          <a:bodyPr>
            <a:normAutofit/>
          </a:bodyPr>
          <a:lstStyle/>
          <a:p>
            <a:pPr marL="0" indent="0">
              <a:buNone/>
            </a:pPr>
            <a:r>
              <a:rPr lang="en-US" sz="2400" b="1" dirty="0">
                <a:ea typeface="Helvetica Neue" panose="02000503000000020004" pitchFamily="2" charset="0"/>
                <a:cs typeface="Helvetica Neue" panose="02000503000000020004" pitchFamily="2" charset="0"/>
              </a:rPr>
              <a:t>verb</a:t>
            </a:r>
            <a:r>
              <a:rPr lang="en-US" sz="2400" dirty="0">
                <a:ea typeface="Helvetica Neue" panose="02000503000000020004" pitchFamily="2" charset="0"/>
                <a:cs typeface="Helvetica Neue" panose="02000503000000020004" pitchFamily="2" charset="0"/>
              </a:rPr>
              <a:t>LIVE</a:t>
            </a:r>
            <a:r>
              <a:rPr lang="en-US" sz="1200" dirty="0">
                <a:ea typeface="Helvetica Neue" panose="02000503000000020004" pitchFamily="2" charset="0"/>
                <a:cs typeface="Helvetica Neue" panose="02000503000000020004" pitchFamily="2" charset="0"/>
              </a:rPr>
              <a:t> </a:t>
            </a:r>
            <a:r>
              <a:rPr lang="en-US" sz="1800" dirty="0">
                <a:ea typeface="Helvetica Neue" panose="02000503000000020004" pitchFamily="2" charset="0"/>
                <a:cs typeface="Helvetica Neue" panose="02000503000000020004" pitchFamily="2" charset="0"/>
              </a:rPr>
              <a:t>combines the best features of popular webinar and video conference platforms such as </a:t>
            </a:r>
            <a:r>
              <a:rPr lang="en-US" sz="1800" b="1" dirty="0">
                <a:ea typeface="Helvetica Neue" panose="02000503000000020004" pitchFamily="2" charset="0"/>
                <a:cs typeface="Helvetica Neue" panose="02000503000000020004" pitchFamily="2" charset="0"/>
              </a:rPr>
              <a:t>Zoom,</a:t>
            </a:r>
            <a:r>
              <a:rPr lang="en-US" sz="1800" dirty="0">
                <a:ea typeface="Helvetica Neue" panose="02000503000000020004" pitchFamily="2" charset="0"/>
                <a:cs typeface="Helvetica Neue" panose="02000503000000020004" pitchFamily="2" charset="0"/>
              </a:rPr>
              <a:t> </a:t>
            </a:r>
            <a:r>
              <a:rPr lang="en-US" sz="1800" b="1" dirty="0">
                <a:ea typeface="Helvetica Neue" panose="02000503000000020004" pitchFamily="2" charset="0"/>
                <a:cs typeface="Helvetica Neue" panose="02000503000000020004" pitchFamily="2" charset="0"/>
              </a:rPr>
              <a:t>Facebook-Live, WebEx, and Pexip</a:t>
            </a:r>
            <a:r>
              <a:rPr lang="en-US" sz="1800" dirty="0">
                <a:ea typeface="Helvetica Neue" panose="02000503000000020004" pitchFamily="2" charset="0"/>
                <a:cs typeface="Helvetica Neue" panose="02000503000000020004" pitchFamily="2" charset="0"/>
              </a:rPr>
              <a:t>, with </a:t>
            </a:r>
            <a:r>
              <a:rPr lang="en-US" sz="1800" b="1" dirty="0">
                <a:ea typeface="Helvetica Neue" panose="02000503000000020004" pitchFamily="2" charset="0"/>
                <a:cs typeface="Helvetica Neue" panose="02000503000000020004" pitchFamily="2" charset="0"/>
              </a:rPr>
              <a:t>Shopify.</a:t>
            </a:r>
          </a:p>
          <a:p>
            <a:pPr marL="0" indent="0">
              <a:buNone/>
            </a:pPr>
            <a:endParaRPr lang="en-US" sz="1800" dirty="0"/>
          </a:p>
        </p:txBody>
      </p:sp>
      <p:sp>
        <p:nvSpPr>
          <p:cNvPr id="5" name="Slide Number Placeholder 4">
            <a:extLst>
              <a:ext uri="{FF2B5EF4-FFF2-40B4-BE49-F238E27FC236}">
                <a16:creationId xmlns:a16="http://schemas.microsoft.com/office/drawing/2014/main" id="{5A50A37C-3266-4712-9A67-60659743A4C0}"/>
              </a:ext>
            </a:extLst>
          </p:cNvPr>
          <p:cNvSpPr>
            <a:spLocks noGrp="1"/>
          </p:cNvSpPr>
          <p:nvPr>
            <p:ph type="sldNum" sz="quarter" idx="12"/>
          </p:nvPr>
        </p:nvSpPr>
        <p:spPr/>
        <p:txBody>
          <a:bodyPr/>
          <a:lstStyle/>
          <a:p>
            <a:fld id="{D0F56350-9462-4EC0-9A14-DADBEFEF3905}" type="slidenum">
              <a:rPr lang="en-US" smtClean="0"/>
              <a:t>8</a:t>
            </a:fld>
            <a:endParaRPr lang="en-US" dirty="0"/>
          </a:p>
        </p:txBody>
      </p:sp>
      <p:pic>
        <p:nvPicPr>
          <p:cNvPr id="27" name="Picture 3" descr="page3image38807616">
            <a:extLst>
              <a:ext uri="{FF2B5EF4-FFF2-40B4-BE49-F238E27FC236}">
                <a16:creationId xmlns:a16="http://schemas.microsoft.com/office/drawing/2014/main" id="{7A766B0A-1F38-4142-A131-95CC2A194136}"/>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l="-1" r="11139"/>
          <a:stretch/>
        </p:blipFill>
        <p:spPr bwMode="auto">
          <a:xfrm>
            <a:off x="7644943" y="3163598"/>
            <a:ext cx="4547057" cy="3147724"/>
          </a:xfrm>
          <a:prstGeom prst="rect">
            <a:avLst/>
          </a:prstGeom>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702384B0-4247-40C4-9338-E0772F0E0806}"/>
              </a:ext>
            </a:extLst>
          </p:cNvPr>
          <p:cNvGrpSpPr/>
          <p:nvPr/>
        </p:nvGrpSpPr>
        <p:grpSpPr>
          <a:xfrm>
            <a:off x="945654" y="170230"/>
            <a:ext cx="1802695" cy="1034456"/>
            <a:chOff x="950166" y="1320442"/>
            <a:chExt cx="1578545" cy="905830"/>
          </a:xfrm>
        </p:grpSpPr>
        <p:sp>
          <p:nvSpPr>
            <p:cNvPr id="13" name="TextBox 12">
              <a:extLst>
                <a:ext uri="{FF2B5EF4-FFF2-40B4-BE49-F238E27FC236}">
                  <a16:creationId xmlns:a16="http://schemas.microsoft.com/office/drawing/2014/main" id="{E7FF9567-652F-4923-A1AC-15C3AF16599E}"/>
                </a:ext>
              </a:extLst>
            </p:cNvPr>
            <p:cNvSpPr txBox="1"/>
            <p:nvPr/>
          </p:nvSpPr>
          <p:spPr>
            <a:xfrm>
              <a:off x="1309809" y="1921547"/>
              <a:ext cx="859259" cy="304725"/>
            </a:xfrm>
            <a:custGeom>
              <a:avLst/>
              <a:gdLst/>
              <a:ahLst/>
              <a:cxnLst/>
              <a:rect l="l" t="t" r="r" b="b"/>
              <a:pathLst>
                <a:path w="859259" h="304725">
                  <a:moveTo>
                    <a:pt x="685800" y="0"/>
                  </a:moveTo>
                  <a:lnTo>
                    <a:pt x="859259" y="0"/>
                  </a:lnTo>
                  <a:lnTo>
                    <a:pt x="859259" y="66079"/>
                  </a:lnTo>
                  <a:lnTo>
                    <a:pt x="765051" y="66079"/>
                  </a:lnTo>
                  <a:lnTo>
                    <a:pt x="765051" y="118095"/>
                  </a:lnTo>
                  <a:lnTo>
                    <a:pt x="854125" y="118095"/>
                  </a:lnTo>
                  <a:lnTo>
                    <a:pt x="854125" y="184174"/>
                  </a:lnTo>
                  <a:lnTo>
                    <a:pt x="765051" y="184174"/>
                  </a:lnTo>
                  <a:lnTo>
                    <a:pt x="765051" y="238645"/>
                  </a:lnTo>
                  <a:lnTo>
                    <a:pt x="859259" y="238645"/>
                  </a:lnTo>
                  <a:lnTo>
                    <a:pt x="859259" y="304725"/>
                  </a:lnTo>
                  <a:lnTo>
                    <a:pt x="685800" y="304725"/>
                  </a:lnTo>
                  <a:close/>
                  <a:moveTo>
                    <a:pt x="330027" y="0"/>
                  </a:moveTo>
                  <a:lnTo>
                    <a:pt x="416198" y="0"/>
                  </a:lnTo>
                  <a:lnTo>
                    <a:pt x="489645" y="185291"/>
                  </a:lnTo>
                  <a:lnTo>
                    <a:pt x="563761" y="0"/>
                  </a:lnTo>
                  <a:lnTo>
                    <a:pt x="649710" y="0"/>
                  </a:lnTo>
                  <a:lnTo>
                    <a:pt x="519783" y="304725"/>
                  </a:lnTo>
                  <a:lnTo>
                    <a:pt x="458168" y="304725"/>
                  </a:lnTo>
                  <a:close/>
                  <a:moveTo>
                    <a:pt x="219075" y="0"/>
                  </a:moveTo>
                  <a:lnTo>
                    <a:pt x="298326" y="0"/>
                  </a:lnTo>
                  <a:lnTo>
                    <a:pt x="298326" y="304725"/>
                  </a:lnTo>
                  <a:lnTo>
                    <a:pt x="219075" y="304725"/>
                  </a:lnTo>
                  <a:close/>
                  <a:moveTo>
                    <a:pt x="0" y="0"/>
                  </a:moveTo>
                  <a:lnTo>
                    <a:pt x="79251" y="0"/>
                  </a:lnTo>
                  <a:lnTo>
                    <a:pt x="79251" y="238645"/>
                  </a:lnTo>
                  <a:lnTo>
                    <a:pt x="174352" y="238645"/>
                  </a:lnTo>
                  <a:lnTo>
                    <a:pt x="174352" y="304725"/>
                  </a:lnTo>
                  <a:lnTo>
                    <a:pt x="0" y="304725"/>
                  </a:lnTo>
                  <a:close/>
                </a:path>
              </a:pathLst>
            </a:custGeom>
            <a:gradFill flip="none" rotWithShape="1">
              <a:gsLst>
                <a:gs pos="0">
                  <a:srgbClr val="9566FB"/>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dirty="0">
                <a:latin typeface="Helvetica Neue" panose="02000503000000020004"/>
              </a:endParaRPr>
            </a:p>
          </p:txBody>
        </p:sp>
        <p:pic>
          <p:nvPicPr>
            <p:cNvPr id="14" name="Content Placeholder 6">
              <a:extLst>
                <a:ext uri="{FF2B5EF4-FFF2-40B4-BE49-F238E27FC236}">
                  <a16:creationId xmlns:a16="http://schemas.microsoft.com/office/drawing/2014/main" id="{AEDFED02-ED96-4435-B514-E7F85FB30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166" y="1320442"/>
              <a:ext cx="1578545" cy="529277"/>
            </a:xfrm>
            <a:prstGeom prst="rect">
              <a:avLst/>
            </a:prstGeom>
          </p:spPr>
        </p:pic>
      </p:grpSp>
      <p:pic>
        <p:nvPicPr>
          <p:cNvPr id="15" name="Picture 4">
            <a:hlinkClick r:id="rId7"/>
            <a:extLst>
              <a:ext uri="{FF2B5EF4-FFF2-40B4-BE49-F238E27FC236}">
                <a16:creationId xmlns:a16="http://schemas.microsoft.com/office/drawing/2014/main" id="{62E04E82-0692-42DB-9273-88509F8BAD61}"/>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5064" r="15278"/>
          <a:stretch/>
        </p:blipFill>
        <p:spPr bwMode="auto">
          <a:xfrm>
            <a:off x="7644943" y="0"/>
            <a:ext cx="4547057" cy="3158836"/>
          </a:xfrm>
          <a:prstGeom prst="rect">
            <a:avLst/>
          </a:prstGeom>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621AAD57-A8B3-4E61-9C26-476B7FEC0234}"/>
              </a:ext>
            </a:extLst>
          </p:cNvPr>
          <p:cNvCxnSpPr>
            <a:cxnSpLocks/>
          </p:cNvCxnSpPr>
          <p:nvPr/>
        </p:nvCxnSpPr>
        <p:spPr>
          <a:xfrm>
            <a:off x="7644943" y="3158836"/>
            <a:ext cx="4547057" cy="0"/>
          </a:xfrm>
          <a:prstGeom prst="line">
            <a:avLst/>
          </a:prstGeom>
          <a:ln w="38100">
            <a:gradFill flip="none" rotWithShape="1">
              <a:gsLst>
                <a:gs pos="0">
                  <a:srgbClr val="9566FB"/>
                </a:gs>
                <a:gs pos="100000">
                  <a:srgbClr val="55A1FC"/>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8D38DA-439E-4DCD-B64C-E86F1D3BFA21}"/>
              </a:ext>
            </a:extLst>
          </p:cNvPr>
          <p:cNvCxnSpPr>
            <a:cxnSpLocks/>
          </p:cNvCxnSpPr>
          <p:nvPr/>
        </p:nvCxnSpPr>
        <p:spPr>
          <a:xfrm>
            <a:off x="7662178" y="-1"/>
            <a:ext cx="0" cy="6326982"/>
          </a:xfrm>
          <a:prstGeom prst="line">
            <a:avLst/>
          </a:prstGeom>
          <a:ln w="38100">
            <a:gradFill flip="none" rotWithShape="1">
              <a:gsLst>
                <a:gs pos="0">
                  <a:srgbClr val="9566FB"/>
                </a:gs>
                <a:gs pos="100000">
                  <a:srgbClr val="55A1FC"/>
                </a:gs>
              </a:gsLst>
              <a:lin ang="5400000" scaled="1"/>
              <a:tileRect/>
            </a:gra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16CF230-C70C-4CA7-AAAB-F7C9D44A5867}"/>
              </a:ext>
            </a:extLst>
          </p:cNvPr>
          <p:cNvSpPr txBox="1"/>
          <p:nvPr/>
        </p:nvSpPr>
        <p:spPr>
          <a:xfrm>
            <a:off x="146050" y="3079792"/>
            <a:ext cx="2466340" cy="1384995"/>
          </a:xfrm>
          <a:prstGeom prst="rect">
            <a:avLst/>
          </a:prstGeom>
          <a:noFill/>
        </p:spPr>
        <p:txBody>
          <a:bodyPr wrap="square">
            <a:spAutoFit/>
          </a:bodyPr>
          <a:lstStyle/>
          <a:p>
            <a:pPr algn="ctr"/>
            <a:r>
              <a:rPr lang="en-US" sz="1400" dirty="0">
                <a:latin typeface="Helvetica Neue" panose="02000503000000020004"/>
              </a:rPr>
              <a:t>users can add interactive in-video ecommerce capabilities – including in-video Shopify carts - to live stream in-video ecommerce webinar broadcasting </a:t>
            </a:r>
          </a:p>
        </p:txBody>
      </p:sp>
      <p:sp>
        <p:nvSpPr>
          <p:cNvPr id="25" name="Graphic 23">
            <a:extLst>
              <a:ext uri="{FF2B5EF4-FFF2-40B4-BE49-F238E27FC236}">
                <a16:creationId xmlns:a16="http://schemas.microsoft.com/office/drawing/2014/main" id="{E6D7D192-5736-4757-BBC9-73015FC753AE}"/>
              </a:ext>
            </a:extLst>
          </p:cNvPr>
          <p:cNvSpPr/>
          <p:nvPr/>
        </p:nvSpPr>
        <p:spPr>
          <a:xfrm>
            <a:off x="945654" y="2407300"/>
            <a:ext cx="665989" cy="672492"/>
          </a:xfrm>
          <a:custGeom>
            <a:avLst/>
            <a:gdLst>
              <a:gd name="connsiteX0" fmla="*/ 6288680 w 6442660"/>
              <a:gd name="connsiteY0" fmla="*/ 1234387 h 6505575"/>
              <a:gd name="connsiteX1" fmla="*/ 5804600 w 6442660"/>
              <a:gd name="connsiteY1" fmla="*/ 1020715 h 6505575"/>
              <a:gd name="connsiteX2" fmla="*/ 1174082 w 6442660"/>
              <a:gd name="connsiteY2" fmla="*/ 1020715 h 6505575"/>
              <a:gd name="connsiteX3" fmla="*/ 1127477 w 6442660"/>
              <a:gd name="connsiteY3" fmla="*/ 671294 h 6505575"/>
              <a:gd name="connsiteX4" fmla="*/ 530831 w 6442660"/>
              <a:gd name="connsiteY4" fmla="*/ 0 h 6505575"/>
              <a:gd name="connsiteX5" fmla="*/ 190593 w 6442660"/>
              <a:gd name="connsiteY5" fmla="*/ 0 h 6505575"/>
              <a:gd name="connsiteX6" fmla="*/ 0 w 6442660"/>
              <a:gd name="connsiteY6" fmla="*/ 190593 h 6505575"/>
              <a:gd name="connsiteX7" fmla="*/ 190593 w 6442660"/>
              <a:gd name="connsiteY7" fmla="*/ 381186 h 6505575"/>
              <a:gd name="connsiteX8" fmla="*/ 530831 w 6442660"/>
              <a:gd name="connsiteY8" fmla="*/ 381186 h 6505575"/>
              <a:gd name="connsiteX9" fmla="*/ 749616 w 6442660"/>
              <a:gd name="connsiteY9" fmla="*/ 721673 h 6505575"/>
              <a:gd name="connsiteX10" fmla="*/ 1295194 w 6442660"/>
              <a:gd name="connsiteY10" fmla="*/ 4813567 h 6505575"/>
              <a:gd name="connsiteX11" fmla="*/ 1556116 w 6442660"/>
              <a:gd name="connsiteY11" fmla="*/ 5289058 h 6505575"/>
              <a:gd name="connsiteX12" fmla="*/ 1921915 w 6442660"/>
              <a:gd name="connsiteY12" fmla="*/ 5471062 h 6505575"/>
              <a:gd name="connsiteX13" fmla="*/ 1837291 w 6442660"/>
              <a:gd name="connsiteY13" fmla="*/ 5804600 h 6505575"/>
              <a:gd name="connsiteX14" fmla="*/ 2538267 w 6442660"/>
              <a:gd name="connsiteY14" fmla="*/ 6505575 h 6505575"/>
              <a:gd name="connsiteX15" fmla="*/ 3239243 w 6442660"/>
              <a:gd name="connsiteY15" fmla="*/ 5804600 h 6505575"/>
              <a:gd name="connsiteX16" fmla="*/ 3161710 w 6442660"/>
              <a:gd name="connsiteY16" fmla="*/ 5484861 h 6505575"/>
              <a:gd name="connsiteX17" fmla="*/ 4160442 w 6442660"/>
              <a:gd name="connsiteY17" fmla="*/ 5484861 h 6505575"/>
              <a:gd name="connsiteX18" fmla="*/ 4082909 w 6442660"/>
              <a:gd name="connsiteY18" fmla="*/ 5804600 h 6505575"/>
              <a:gd name="connsiteX19" fmla="*/ 4783885 w 6442660"/>
              <a:gd name="connsiteY19" fmla="*/ 6505575 h 6505575"/>
              <a:gd name="connsiteX20" fmla="*/ 5484861 w 6442660"/>
              <a:gd name="connsiteY20" fmla="*/ 5804600 h 6505575"/>
              <a:gd name="connsiteX21" fmla="*/ 5407328 w 6442660"/>
              <a:gd name="connsiteY21" fmla="*/ 5484861 h 6505575"/>
              <a:gd name="connsiteX22" fmla="*/ 5906694 w 6442660"/>
              <a:gd name="connsiteY22" fmla="*/ 5484861 h 6505575"/>
              <a:gd name="connsiteX23" fmla="*/ 6097287 w 6442660"/>
              <a:gd name="connsiteY23" fmla="*/ 5294268 h 6505575"/>
              <a:gd name="connsiteX24" fmla="*/ 5906694 w 6442660"/>
              <a:gd name="connsiteY24" fmla="*/ 5103675 h 6505575"/>
              <a:gd name="connsiteX25" fmla="*/ 2061924 w 6442660"/>
              <a:gd name="connsiteY25" fmla="*/ 5103675 h 6505575"/>
              <a:gd name="connsiteX26" fmla="*/ 1673000 w 6442660"/>
              <a:gd name="connsiteY26" fmla="*/ 4763136 h 6505575"/>
              <a:gd name="connsiteX27" fmla="*/ 1633141 w 6442660"/>
              <a:gd name="connsiteY27" fmla="*/ 4464095 h 6505575"/>
              <a:gd name="connsiteX28" fmla="*/ 3116539 w 6442660"/>
              <a:gd name="connsiteY28" fmla="*/ 4464095 h 6505575"/>
              <a:gd name="connsiteX29" fmla="*/ 3116692 w 6442660"/>
              <a:gd name="connsiteY29" fmla="*/ 4464146 h 6505575"/>
              <a:gd name="connsiteX30" fmla="*/ 3116895 w 6442660"/>
              <a:gd name="connsiteY30" fmla="*/ 4464095 h 6505575"/>
              <a:gd name="connsiteX31" fmla="*/ 4341353 w 6442660"/>
              <a:gd name="connsiteY31" fmla="*/ 4464095 h 6505575"/>
              <a:gd name="connsiteX32" fmla="*/ 4341557 w 6442660"/>
              <a:gd name="connsiteY32" fmla="*/ 4464146 h 6505575"/>
              <a:gd name="connsiteX33" fmla="*/ 4341646 w 6442660"/>
              <a:gd name="connsiteY33" fmla="*/ 4464095 h 6505575"/>
              <a:gd name="connsiteX34" fmla="*/ 5396311 w 6442660"/>
              <a:gd name="connsiteY34" fmla="*/ 4464095 h 6505575"/>
              <a:gd name="connsiteX35" fmla="*/ 5902132 w 6442660"/>
              <a:gd name="connsiteY35" fmla="*/ 4268344 h 6505575"/>
              <a:gd name="connsiteX36" fmla="*/ 6163054 w 6442660"/>
              <a:gd name="connsiteY36" fmla="*/ 3792801 h 6505575"/>
              <a:gd name="connsiteX37" fmla="*/ 6436441 w 6442660"/>
              <a:gd name="connsiteY37" fmla="*/ 1742439 h 6505575"/>
              <a:gd name="connsiteX38" fmla="*/ 6288680 w 6442660"/>
              <a:gd name="connsiteY38" fmla="*/ 1234387 h 6505575"/>
              <a:gd name="connsiteX39" fmla="*/ 2858057 w 6442660"/>
              <a:gd name="connsiteY39" fmla="*/ 5804600 h 6505575"/>
              <a:gd name="connsiteX40" fmla="*/ 2538267 w 6442660"/>
              <a:gd name="connsiteY40" fmla="*/ 6124389 h 6505575"/>
              <a:gd name="connsiteX41" fmla="*/ 2218478 w 6442660"/>
              <a:gd name="connsiteY41" fmla="*/ 5804600 h 6505575"/>
              <a:gd name="connsiteX42" fmla="*/ 2538267 w 6442660"/>
              <a:gd name="connsiteY42" fmla="*/ 5484861 h 6505575"/>
              <a:gd name="connsiteX43" fmla="*/ 2858057 w 6442660"/>
              <a:gd name="connsiteY43" fmla="*/ 5804600 h 6505575"/>
              <a:gd name="connsiteX44" fmla="*/ 5103675 w 6442660"/>
              <a:gd name="connsiteY44" fmla="*/ 5804600 h 6505575"/>
              <a:gd name="connsiteX45" fmla="*/ 4783885 w 6442660"/>
              <a:gd name="connsiteY45" fmla="*/ 6124389 h 6505575"/>
              <a:gd name="connsiteX46" fmla="*/ 4464095 w 6442660"/>
              <a:gd name="connsiteY46" fmla="*/ 5804600 h 6505575"/>
              <a:gd name="connsiteX47" fmla="*/ 4783885 w 6442660"/>
              <a:gd name="connsiteY47" fmla="*/ 5484861 h 6505575"/>
              <a:gd name="connsiteX48" fmla="*/ 5103675 w 6442660"/>
              <a:gd name="connsiteY48" fmla="*/ 5804600 h 6505575"/>
              <a:gd name="connsiteX49" fmla="*/ 6001838 w 6442660"/>
              <a:gd name="connsiteY49" fmla="*/ 1485482 h 6505575"/>
              <a:gd name="connsiteX50" fmla="*/ 6058571 w 6442660"/>
              <a:gd name="connsiteY50" fmla="*/ 1692009 h 6505575"/>
              <a:gd name="connsiteX51" fmla="*/ 5943974 w 6442660"/>
              <a:gd name="connsiteY51" fmla="*/ 2551812 h 6505575"/>
              <a:gd name="connsiteX52" fmla="*/ 4647141 w 6442660"/>
              <a:gd name="connsiteY52" fmla="*/ 2551812 h 6505575"/>
              <a:gd name="connsiteX53" fmla="*/ 4723785 w 6442660"/>
              <a:gd name="connsiteY53" fmla="*/ 1401901 h 6505575"/>
              <a:gd name="connsiteX54" fmla="*/ 5804600 w 6442660"/>
              <a:gd name="connsiteY54" fmla="*/ 1401901 h 6505575"/>
              <a:gd name="connsiteX55" fmla="*/ 6001838 w 6442660"/>
              <a:gd name="connsiteY55" fmla="*/ 1485482 h 6505575"/>
              <a:gd name="connsiteX56" fmla="*/ 3295175 w 6442660"/>
              <a:gd name="connsiteY56" fmla="*/ 4082909 h 6505575"/>
              <a:gd name="connsiteX57" fmla="*/ 3218494 w 6442660"/>
              <a:gd name="connsiteY57" fmla="*/ 2932998 h 6505575"/>
              <a:gd name="connsiteX58" fmla="*/ 4239704 w 6442660"/>
              <a:gd name="connsiteY58" fmla="*/ 2932998 h 6505575"/>
              <a:gd name="connsiteX59" fmla="*/ 4163022 w 6442660"/>
              <a:gd name="connsiteY59" fmla="*/ 4082909 h 6505575"/>
              <a:gd name="connsiteX60" fmla="*/ 3193081 w 6442660"/>
              <a:gd name="connsiteY60" fmla="*/ 2551812 h 6505575"/>
              <a:gd name="connsiteX61" fmla="*/ 3116450 w 6442660"/>
              <a:gd name="connsiteY61" fmla="*/ 1401901 h 6505575"/>
              <a:gd name="connsiteX62" fmla="*/ 4341747 w 6442660"/>
              <a:gd name="connsiteY62" fmla="*/ 1401901 h 6505575"/>
              <a:gd name="connsiteX63" fmla="*/ 4265116 w 6442660"/>
              <a:gd name="connsiteY63" fmla="*/ 2551812 h 6505575"/>
              <a:gd name="connsiteX64" fmla="*/ 2734413 w 6442660"/>
              <a:gd name="connsiteY64" fmla="*/ 1401901 h 6505575"/>
              <a:gd name="connsiteX65" fmla="*/ 2811044 w 6442660"/>
              <a:gd name="connsiteY65" fmla="*/ 2551812 h 6505575"/>
              <a:gd name="connsiteX66" fmla="*/ 1378178 w 6442660"/>
              <a:gd name="connsiteY66" fmla="*/ 2551812 h 6505575"/>
              <a:gd name="connsiteX67" fmla="*/ 1224858 w 6442660"/>
              <a:gd name="connsiteY67" fmla="*/ 1401901 h 6505575"/>
              <a:gd name="connsiteX68" fmla="*/ 1429003 w 6442660"/>
              <a:gd name="connsiteY68" fmla="*/ 2932998 h 6505575"/>
              <a:gd name="connsiteX69" fmla="*/ 2836456 w 6442660"/>
              <a:gd name="connsiteY69" fmla="*/ 2932998 h 6505575"/>
              <a:gd name="connsiteX70" fmla="*/ 2913151 w 6442660"/>
              <a:gd name="connsiteY70" fmla="*/ 4082909 h 6505575"/>
              <a:gd name="connsiteX71" fmla="*/ 1582316 w 6442660"/>
              <a:gd name="connsiteY71" fmla="*/ 4082909 h 6505575"/>
              <a:gd name="connsiteX72" fmla="*/ 5396311 w 6442660"/>
              <a:gd name="connsiteY72" fmla="*/ 4082909 h 6505575"/>
              <a:gd name="connsiteX73" fmla="*/ 4545047 w 6442660"/>
              <a:gd name="connsiteY73" fmla="*/ 4082909 h 6505575"/>
              <a:gd name="connsiteX74" fmla="*/ 4621729 w 6442660"/>
              <a:gd name="connsiteY74" fmla="*/ 2932998 h 6505575"/>
              <a:gd name="connsiteX75" fmla="*/ 5893149 w 6442660"/>
              <a:gd name="connsiteY75" fmla="*/ 2932998 h 6505575"/>
              <a:gd name="connsiteX76" fmla="*/ 5785248 w 6442660"/>
              <a:gd name="connsiteY76" fmla="*/ 3742421 h 6505575"/>
              <a:gd name="connsiteX77" fmla="*/ 5396311 w 6442660"/>
              <a:gd name="connsiteY77" fmla="*/ 4082909 h 650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442660" h="6505575">
                <a:moveTo>
                  <a:pt x="6288680" y="1234387"/>
                </a:moveTo>
                <a:cubicBezTo>
                  <a:pt x="6168073" y="1096605"/>
                  <a:pt x="5996133" y="1020715"/>
                  <a:pt x="5804600" y="1020715"/>
                </a:cubicBezTo>
                <a:lnTo>
                  <a:pt x="1174082" y="1020715"/>
                </a:lnTo>
                <a:lnTo>
                  <a:pt x="1127477" y="671294"/>
                </a:lnTo>
                <a:cubicBezTo>
                  <a:pt x="1077248" y="294873"/>
                  <a:pt x="815183" y="0"/>
                  <a:pt x="530831" y="0"/>
                </a:cubicBezTo>
                <a:lnTo>
                  <a:pt x="190593" y="0"/>
                </a:lnTo>
                <a:cubicBezTo>
                  <a:pt x="85320" y="0"/>
                  <a:pt x="0" y="85320"/>
                  <a:pt x="0" y="190593"/>
                </a:cubicBezTo>
                <a:cubicBezTo>
                  <a:pt x="0" y="295866"/>
                  <a:pt x="85320" y="381186"/>
                  <a:pt x="190593" y="381186"/>
                </a:cubicBezTo>
                <a:lnTo>
                  <a:pt x="530831" y="381186"/>
                </a:lnTo>
                <a:cubicBezTo>
                  <a:pt x="591979" y="381186"/>
                  <a:pt x="721475" y="510482"/>
                  <a:pt x="749616" y="721673"/>
                </a:cubicBezTo>
                <a:lnTo>
                  <a:pt x="1295194" y="4813567"/>
                </a:lnTo>
                <a:cubicBezTo>
                  <a:pt x="1319209" y="4993931"/>
                  <a:pt x="1411875" y="5162784"/>
                  <a:pt x="1556116" y="5289058"/>
                </a:cubicBezTo>
                <a:cubicBezTo>
                  <a:pt x="1663077" y="5382716"/>
                  <a:pt x="1789491" y="5445001"/>
                  <a:pt x="1921915" y="5471062"/>
                </a:cubicBezTo>
                <a:cubicBezTo>
                  <a:pt x="1867964" y="5570284"/>
                  <a:pt x="1837291" y="5683941"/>
                  <a:pt x="1837291" y="5804600"/>
                </a:cubicBezTo>
                <a:cubicBezTo>
                  <a:pt x="1837291" y="6191148"/>
                  <a:pt x="2151770" y="6505575"/>
                  <a:pt x="2538267" y="6505575"/>
                </a:cubicBezTo>
                <a:cubicBezTo>
                  <a:pt x="2924764" y="6505575"/>
                  <a:pt x="3239243" y="6191148"/>
                  <a:pt x="3239243" y="5804600"/>
                </a:cubicBezTo>
                <a:cubicBezTo>
                  <a:pt x="3239243" y="5689456"/>
                  <a:pt x="3211149" y="5580805"/>
                  <a:pt x="3161710" y="5484861"/>
                </a:cubicBezTo>
                <a:lnTo>
                  <a:pt x="4160442" y="5484861"/>
                </a:lnTo>
                <a:cubicBezTo>
                  <a:pt x="4111003" y="5580805"/>
                  <a:pt x="4082909" y="5689456"/>
                  <a:pt x="4082909" y="5804600"/>
                </a:cubicBezTo>
                <a:cubicBezTo>
                  <a:pt x="4082909" y="6191148"/>
                  <a:pt x="4397388" y="6505575"/>
                  <a:pt x="4783885" y="6505575"/>
                </a:cubicBezTo>
                <a:cubicBezTo>
                  <a:pt x="5170382" y="6505575"/>
                  <a:pt x="5484861" y="6191148"/>
                  <a:pt x="5484861" y="5804600"/>
                </a:cubicBezTo>
                <a:cubicBezTo>
                  <a:pt x="5484861" y="5689456"/>
                  <a:pt x="5456767" y="5580805"/>
                  <a:pt x="5407328" y="5484861"/>
                </a:cubicBezTo>
                <a:lnTo>
                  <a:pt x="5906694" y="5484861"/>
                </a:lnTo>
                <a:cubicBezTo>
                  <a:pt x="6011914" y="5484861"/>
                  <a:pt x="6097287" y="5399488"/>
                  <a:pt x="6097287" y="5294268"/>
                </a:cubicBezTo>
                <a:cubicBezTo>
                  <a:pt x="6097287" y="5188997"/>
                  <a:pt x="6011914" y="5103675"/>
                  <a:pt x="5906694" y="5103675"/>
                </a:cubicBezTo>
                <a:lnTo>
                  <a:pt x="2061924" y="5103675"/>
                </a:lnTo>
                <a:cubicBezTo>
                  <a:pt x="1875702" y="5103675"/>
                  <a:pt x="1697612" y="4947731"/>
                  <a:pt x="1673000" y="4763136"/>
                </a:cubicBezTo>
                <a:lnTo>
                  <a:pt x="1633141" y="4464095"/>
                </a:lnTo>
                <a:lnTo>
                  <a:pt x="3116539" y="4464095"/>
                </a:lnTo>
                <a:cubicBezTo>
                  <a:pt x="3116590" y="4464095"/>
                  <a:pt x="3116641" y="4464146"/>
                  <a:pt x="3116692" y="4464146"/>
                </a:cubicBezTo>
                <a:cubicBezTo>
                  <a:pt x="3116742" y="4464146"/>
                  <a:pt x="3116793" y="4464095"/>
                  <a:pt x="3116895" y="4464095"/>
                </a:cubicBezTo>
                <a:lnTo>
                  <a:pt x="4341353" y="4464095"/>
                </a:lnTo>
                <a:cubicBezTo>
                  <a:pt x="4341404" y="4464095"/>
                  <a:pt x="4341455" y="4464146"/>
                  <a:pt x="4341557" y="4464146"/>
                </a:cubicBezTo>
                <a:cubicBezTo>
                  <a:pt x="4341595" y="4464146"/>
                  <a:pt x="4341595" y="4464095"/>
                  <a:pt x="4341646" y="4464095"/>
                </a:cubicBezTo>
                <a:lnTo>
                  <a:pt x="5396311" y="4464095"/>
                </a:lnTo>
                <a:cubicBezTo>
                  <a:pt x="5578277" y="4464095"/>
                  <a:pt x="5757892" y="4394554"/>
                  <a:pt x="5902132" y="4268344"/>
                </a:cubicBezTo>
                <a:cubicBezTo>
                  <a:pt x="6046361" y="4142069"/>
                  <a:pt x="6139027" y="3973166"/>
                  <a:pt x="6163054" y="3792801"/>
                </a:cubicBezTo>
                <a:lnTo>
                  <a:pt x="6436441" y="1742439"/>
                </a:lnTo>
                <a:cubicBezTo>
                  <a:pt x="6461751" y="1552584"/>
                  <a:pt x="6409288" y="1372168"/>
                  <a:pt x="6288680" y="1234387"/>
                </a:cubicBezTo>
                <a:close/>
                <a:moveTo>
                  <a:pt x="2858057" y="5804600"/>
                </a:moveTo>
                <a:cubicBezTo>
                  <a:pt x="2858057" y="5980949"/>
                  <a:pt x="2714617" y="6124389"/>
                  <a:pt x="2538267" y="6124389"/>
                </a:cubicBezTo>
                <a:cubicBezTo>
                  <a:pt x="2361969" y="6124389"/>
                  <a:pt x="2218478" y="5980949"/>
                  <a:pt x="2218478" y="5804600"/>
                </a:cubicBezTo>
                <a:cubicBezTo>
                  <a:pt x="2218478" y="5628301"/>
                  <a:pt x="2361969" y="5484861"/>
                  <a:pt x="2538267" y="5484861"/>
                </a:cubicBezTo>
                <a:cubicBezTo>
                  <a:pt x="2714617" y="5484861"/>
                  <a:pt x="2858057" y="5628301"/>
                  <a:pt x="2858057" y="5804600"/>
                </a:cubicBezTo>
                <a:close/>
                <a:moveTo>
                  <a:pt x="5103675" y="5804600"/>
                </a:moveTo>
                <a:cubicBezTo>
                  <a:pt x="5103675" y="5980949"/>
                  <a:pt x="4960234" y="6124389"/>
                  <a:pt x="4783885" y="6124389"/>
                </a:cubicBezTo>
                <a:cubicBezTo>
                  <a:pt x="4607536" y="6124389"/>
                  <a:pt x="4464095" y="5980949"/>
                  <a:pt x="4464095" y="5804600"/>
                </a:cubicBezTo>
                <a:cubicBezTo>
                  <a:pt x="4464095" y="5628301"/>
                  <a:pt x="4607536" y="5484861"/>
                  <a:pt x="4783885" y="5484861"/>
                </a:cubicBezTo>
                <a:cubicBezTo>
                  <a:pt x="4960234" y="5484861"/>
                  <a:pt x="5103675" y="5628301"/>
                  <a:pt x="5103675" y="5804600"/>
                </a:cubicBezTo>
                <a:close/>
                <a:moveTo>
                  <a:pt x="6001838" y="1485482"/>
                </a:moveTo>
                <a:cubicBezTo>
                  <a:pt x="6049042" y="1539382"/>
                  <a:pt x="6069194" y="1612696"/>
                  <a:pt x="6058571" y="1692009"/>
                </a:cubicBezTo>
                <a:lnTo>
                  <a:pt x="5943974" y="2551812"/>
                </a:lnTo>
                <a:lnTo>
                  <a:pt x="4647141" y="2551812"/>
                </a:lnTo>
                <a:lnTo>
                  <a:pt x="4723785" y="1401901"/>
                </a:lnTo>
                <a:lnTo>
                  <a:pt x="5804600" y="1401901"/>
                </a:lnTo>
                <a:cubicBezTo>
                  <a:pt x="5884661" y="1401901"/>
                  <a:pt x="5954698" y="1431582"/>
                  <a:pt x="6001838" y="1485482"/>
                </a:cubicBezTo>
                <a:close/>
                <a:moveTo>
                  <a:pt x="3295175" y="4082909"/>
                </a:moveTo>
                <a:lnTo>
                  <a:pt x="3218494" y="2932998"/>
                </a:lnTo>
                <a:lnTo>
                  <a:pt x="4239704" y="2932998"/>
                </a:lnTo>
                <a:lnTo>
                  <a:pt x="4163022" y="4082909"/>
                </a:lnTo>
                <a:close/>
                <a:moveTo>
                  <a:pt x="3193081" y="2551812"/>
                </a:moveTo>
                <a:lnTo>
                  <a:pt x="3116450" y="1401901"/>
                </a:lnTo>
                <a:lnTo>
                  <a:pt x="4341747" y="1401901"/>
                </a:lnTo>
                <a:lnTo>
                  <a:pt x="4265116" y="2551812"/>
                </a:lnTo>
                <a:close/>
                <a:moveTo>
                  <a:pt x="2734413" y="1401901"/>
                </a:moveTo>
                <a:lnTo>
                  <a:pt x="2811044" y="2551812"/>
                </a:lnTo>
                <a:lnTo>
                  <a:pt x="1378178" y="2551812"/>
                </a:lnTo>
                <a:lnTo>
                  <a:pt x="1224858" y="1401901"/>
                </a:lnTo>
                <a:close/>
                <a:moveTo>
                  <a:pt x="1429003" y="2932998"/>
                </a:moveTo>
                <a:lnTo>
                  <a:pt x="2836456" y="2932998"/>
                </a:lnTo>
                <a:lnTo>
                  <a:pt x="2913151" y="4082909"/>
                </a:lnTo>
                <a:lnTo>
                  <a:pt x="1582316" y="4082909"/>
                </a:lnTo>
                <a:close/>
                <a:moveTo>
                  <a:pt x="5396311" y="4082909"/>
                </a:moveTo>
                <a:lnTo>
                  <a:pt x="4545047" y="4082909"/>
                </a:lnTo>
                <a:lnTo>
                  <a:pt x="4621729" y="2932998"/>
                </a:lnTo>
                <a:lnTo>
                  <a:pt x="5893149" y="2932998"/>
                </a:lnTo>
                <a:lnTo>
                  <a:pt x="5785248" y="3742421"/>
                </a:lnTo>
                <a:cubicBezTo>
                  <a:pt x="5760623" y="3927017"/>
                  <a:pt x="5582495" y="4082909"/>
                  <a:pt x="5396311" y="408290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0" name="TextBox 29">
            <a:extLst>
              <a:ext uri="{FF2B5EF4-FFF2-40B4-BE49-F238E27FC236}">
                <a16:creationId xmlns:a16="http://schemas.microsoft.com/office/drawing/2014/main" id="{31C30CFE-2ADA-4095-AD79-1F16DEAB6258}"/>
              </a:ext>
            </a:extLst>
          </p:cNvPr>
          <p:cNvSpPr txBox="1"/>
          <p:nvPr/>
        </p:nvSpPr>
        <p:spPr>
          <a:xfrm>
            <a:off x="2643383" y="3079792"/>
            <a:ext cx="2919376" cy="1600438"/>
          </a:xfrm>
          <a:prstGeom prst="rect">
            <a:avLst/>
          </a:prstGeom>
          <a:noFill/>
        </p:spPr>
        <p:txBody>
          <a:bodyPr wrap="square">
            <a:spAutoFit/>
          </a:bodyPr>
          <a:lstStyle/>
          <a:p>
            <a:pPr algn="ctr"/>
            <a:r>
              <a:rPr lang="en-US" sz="1400" dirty="0">
                <a:latin typeface="Helvetica Neue" panose="02000503000000020004"/>
              </a:rPr>
              <a:t>allows webinar hosts to select interactive icons that appear on the screens of all viewers, providing </a:t>
            </a:r>
            <a:r>
              <a:rPr lang="en-US" sz="1400" b="1" dirty="0">
                <a:latin typeface="Helvetica Neue" panose="02000503000000020004"/>
              </a:rPr>
              <a:t>in-video click-to-purchase capabilities </a:t>
            </a:r>
            <a:r>
              <a:rPr lang="en-US" sz="1400" dirty="0">
                <a:latin typeface="Helvetica Neue" panose="02000503000000020004"/>
              </a:rPr>
              <a:t>for products or services featured in the live stream video broadcast </a:t>
            </a:r>
          </a:p>
        </p:txBody>
      </p:sp>
      <p:sp>
        <p:nvSpPr>
          <p:cNvPr id="4096" name="Graphic 30">
            <a:extLst>
              <a:ext uri="{FF2B5EF4-FFF2-40B4-BE49-F238E27FC236}">
                <a16:creationId xmlns:a16="http://schemas.microsoft.com/office/drawing/2014/main" id="{F3DC26A4-2B44-4A2F-8A80-C6269C7A412A}"/>
              </a:ext>
            </a:extLst>
          </p:cNvPr>
          <p:cNvSpPr/>
          <p:nvPr/>
        </p:nvSpPr>
        <p:spPr>
          <a:xfrm>
            <a:off x="3733794" y="2383157"/>
            <a:ext cx="685800" cy="685800"/>
          </a:xfrm>
          <a:custGeom>
            <a:avLst/>
            <a:gdLst>
              <a:gd name="connsiteX0" fmla="*/ 2439498 w 4878996"/>
              <a:gd name="connsiteY0" fmla="*/ 0 h 4878996"/>
              <a:gd name="connsiteX1" fmla="*/ 0 w 4878996"/>
              <a:gd name="connsiteY1" fmla="*/ 2439498 h 4878996"/>
              <a:gd name="connsiteX2" fmla="*/ 2439498 w 4878996"/>
              <a:gd name="connsiteY2" fmla="*/ 4878997 h 4878996"/>
              <a:gd name="connsiteX3" fmla="*/ 4878997 w 4878996"/>
              <a:gd name="connsiteY3" fmla="*/ 2439498 h 4878996"/>
              <a:gd name="connsiteX4" fmla="*/ 2439498 w 4878996"/>
              <a:gd name="connsiteY4" fmla="*/ 0 h 4878996"/>
              <a:gd name="connsiteX5" fmla="*/ 2598180 w 4878996"/>
              <a:gd name="connsiteY5" fmla="*/ 3886912 h 4878996"/>
              <a:gd name="connsiteX6" fmla="*/ 2134559 w 4878996"/>
              <a:gd name="connsiteY6" fmla="*/ 3964187 h 4878996"/>
              <a:gd name="connsiteX7" fmla="*/ 1884865 w 4878996"/>
              <a:gd name="connsiteY7" fmla="*/ 3834198 h 4878996"/>
              <a:gd name="connsiteX8" fmla="*/ 1847935 w 4878996"/>
              <a:gd name="connsiteY8" fmla="*/ 3555020 h 4878996"/>
              <a:gd name="connsiteX9" fmla="*/ 2309063 w 4878996"/>
              <a:gd name="connsiteY9" fmla="*/ 2287033 h 4878996"/>
              <a:gd name="connsiteX10" fmla="*/ 1829619 w 4878996"/>
              <a:gd name="connsiteY10" fmla="*/ 2287033 h 4878996"/>
              <a:gd name="connsiteX11" fmla="*/ 2280863 w 4878996"/>
              <a:gd name="connsiteY11" fmla="*/ 1753991 h 4878996"/>
              <a:gd name="connsiteX12" fmla="*/ 2744429 w 4878996"/>
              <a:gd name="connsiteY12" fmla="*/ 1677163 h 4878996"/>
              <a:gd name="connsiteX13" fmla="*/ 2994123 w 4878996"/>
              <a:gd name="connsiteY13" fmla="*/ 1807152 h 4878996"/>
              <a:gd name="connsiteX14" fmla="*/ 3031052 w 4878996"/>
              <a:gd name="connsiteY14" fmla="*/ 2086331 h 4878996"/>
              <a:gd name="connsiteX15" fmla="*/ 2569925 w 4878996"/>
              <a:gd name="connsiteY15" fmla="*/ 3354317 h 4878996"/>
              <a:gd name="connsiteX16" fmla="*/ 3049219 w 4878996"/>
              <a:gd name="connsiteY16" fmla="*/ 3354317 h 4878996"/>
              <a:gd name="connsiteX17" fmla="*/ 2598180 w 4878996"/>
              <a:gd name="connsiteY17" fmla="*/ 3886912 h 4878996"/>
              <a:gd name="connsiteX18" fmla="*/ 2744429 w 4878996"/>
              <a:gd name="connsiteY18" fmla="*/ 1524689 h 4878996"/>
              <a:gd name="connsiteX19" fmla="*/ 2439489 w 4878996"/>
              <a:gd name="connsiteY19" fmla="*/ 1219749 h 4878996"/>
              <a:gd name="connsiteX20" fmla="*/ 2744429 w 4878996"/>
              <a:gd name="connsiteY20" fmla="*/ 914810 h 4878996"/>
              <a:gd name="connsiteX21" fmla="*/ 3049368 w 4878996"/>
              <a:gd name="connsiteY21" fmla="*/ 1219749 h 4878996"/>
              <a:gd name="connsiteX22" fmla="*/ 2744429 w 4878996"/>
              <a:gd name="connsiteY22" fmla="*/ 1524689 h 487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78996" h="4878996">
                <a:moveTo>
                  <a:pt x="2439498" y="0"/>
                </a:moveTo>
                <a:cubicBezTo>
                  <a:pt x="1094376" y="0"/>
                  <a:pt x="0" y="1094376"/>
                  <a:pt x="0" y="2439498"/>
                </a:cubicBezTo>
                <a:cubicBezTo>
                  <a:pt x="0" y="3784620"/>
                  <a:pt x="1094376" y="4878997"/>
                  <a:pt x="2439498" y="4878997"/>
                </a:cubicBezTo>
                <a:cubicBezTo>
                  <a:pt x="3784620" y="4878997"/>
                  <a:pt x="4878997" y="3784620"/>
                  <a:pt x="4878997" y="2439498"/>
                </a:cubicBezTo>
                <a:cubicBezTo>
                  <a:pt x="4878997" y="1094376"/>
                  <a:pt x="3784611" y="0"/>
                  <a:pt x="2439498" y="0"/>
                </a:cubicBezTo>
                <a:close/>
                <a:moveTo>
                  <a:pt x="2598180" y="3886912"/>
                </a:moveTo>
                <a:cubicBezTo>
                  <a:pt x="2482282" y="3906233"/>
                  <a:pt x="2251667" y="3954489"/>
                  <a:pt x="2134559" y="3964187"/>
                </a:cubicBezTo>
                <a:cubicBezTo>
                  <a:pt x="2035431" y="3972396"/>
                  <a:pt x="1941888" y="3915652"/>
                  <a:pt x="1884865" y="3834198"/>
                </a:cubicBezTo>
                <a:cubicBezTo>
                  <a:pt x="1827693" y="3752754"/>
                  <a:pt x="1813993" y="3648526"/>
                  <a:pt x="1847935" y="3555020"/>
                </a:cubicBezTo>
                <a:lnTo>
                  <a:pt x="2309063" y="2287033"/>
                </a:lnTo>
                <a:lnTo>
                  <a:pt x="1829619" y="2287033"/>
                </a:lnTo>
                <a:cubicBezTo>
                  <a:pt x="1829210" y="2022820"/>
                  <a:pt x="2027390" y="1828549"/>
                  <a:pt x="2280863" y="1753991"/>
                </a:cubicBezTo>
                <a:cubicBezTo>
                  <a:pt x="2401824" y="1718402"/>
                  <a:pt x="2627190" y="1669699"/>
                  <a:pt x="2744429" y="1677163"/>
                </a:cubicBezTo>
                <a:cubicBezTo>
                  <a:pt x="2814667" y="1681630"/>
                  <a:pt x="2937100" y="1725699"/>
                  <a:pt x="2994123" y="1807152"/>
                </a:cubicBezTo>
                <a:cubicBezTo>
                  <a:pt x="3051295" y="1888597"/>
                  <a:pt x="3064994" y="1992824"/>
                  <a:pt x="3031052" y="2086331"/>
                </a:cubicBezTo>
                <a:lnTo>
                  <a:pt x="2569925" y="3354317"/>
                </a:lnTo>
                <a:lnTo>
                  <a:pt x="3049219" y="3354317"/>
                </a:lnTo>
                <a:cubicBezTo>
                  <a:pt x="3049312" y="3618223"/>
                  <a:pt x="2858521" y="3843523"/>
                  <a:pt x="2598180" y="3886912"/>
                </a:cubicBezTo>
                <a:close/>
                <a:moveTo>
                  <a:pt x="2744429" y="1524689"/>
                </a:moveTo>
                <a:cubicBezTo>
                  <a:pt x="2576012" y="1524689"/>
                  <a:pt x="2439489" y="1388148"/>
                  <a:pt x="2439489" y="1219749"/>
                </a:cubicBezTo>
                <a:cubicBezTo>
                  <a:pt x="2439489" y="1051332"/>
                  <a:pt x="2576012" y="914810"/>
                  <a:pt x="2744429" y="914810"/>
                </a:cubicBezTo>
                <a:cubicBezTo>
                  <a:pt x="2912846" y="914810"/>
                  <a:pt x="3049368" y="1051332"/>
                  <a:pt x="3049368" y="1219749"/>
                </a:cubicBezTo>
                <a:cubicBezTo>
                  <a:pt x="3049368" y="1388157"/>
                  <a:pt x="2912855" y="1524689"/>
                  <a:pt x="2744429" y="1524689"/>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pic>
        <p:nvPicPr>
          <p:cNvPr id="5122" name="Picture 2">
            <a:extLst>
              <a:ext uri="{FF2B5EF4-FFF2-40B4-BE49-F238E27FC236}">
                <a16:creationId xmlns:a16="http://schemas.microsoft.com/office/drawing/2014/main" id="{B5A2C195-705D-4B38-9523-44DDEF2391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5500" y="2397525"/>
            <a:ext cx="1100306" cy="67143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48BE8F1E-206A-46A2-8CF7-32329E19FCBE}"/>
              </a:ext>
            </a:extLst>
          </p:cNvPr>
          <p:cNvSpPr txBox="1"/>
          <p:nvPr/>
        </p:nvSpPr>
        <p:spPr>
          <a:xfrm>
            <a:off x="5651821" y="3079792"/>
            <a:ext cx="1647047" cy="738664"/>
          </a:xfrm>
          <a:prstGeom prst="rect">
            <a:avLst/>
          </a:prstGeom>
          <a:noFill/>
        </p:spPr>
        <p:txBody>
          <a:bodyPr wrap="square">
            <a:spAutoFit/>
          </a:bodyPr>
          <a:lstStyle/>
          <a:p>
            <a:pPr algn="ctr"/>
            <a:r>
              <a:rPr lang="en-US" sz="1400" dirty="0">
                <a:latin typeface="Helvetica Neue" panose="02000503000000020004"/>
              </a:rPr>
              <a:t>drives revenue through </a:t>
            </a:r>
            <a:r>
              <a:rPr lang="en-US" sz="1400" b="1" dirty="0">
                <a:latin typeface="Helvetica Neue" panose="02000503000000020004"/>
              </a:rPr>
              <a:t>real-time</a:t>
            </a:r>
            <a:r>
              <a:rPr lang="en-US" sz="1400" dirty="0">
                <a:latin typeface="Helvetica Neue" panose="02000503000000020004"/>
              </a:rPr>
              <a:t> friction-free selling</a:t>
            </a:r>
          </a:p>
        </p:txBody>
      </p:sp>
      <p:grpSp>
        <p:nvGrpSpPr>
          <p:cNvPr id="4099" name="Group 4098">
            <a:extLst>
              <a:ext uri="{FF2B5EF4-FFF2-40B4-BE49-F238E27FC236}">
                <a16:creationId xmlns:a16="http://schemas.microsoft.com/office/drawing/2014/main" id="{F5DDE998-C4E4-40AA-A103-6F7CEE626AC3}"/>
              </a:ext>
            </a:extLst>
          </p:cNvPr>
          <p:cNvGrpSpPr/>
          <p:nvPr/>
        </p:nvGrpSpPr>
        <p:grpSpPr>
          <a:xfrm>
            <a:off x="759018" y="4642983"/>
            <a:ext cx="774498" cy="745734"/>
            <a:chOff x="4012268" y="4532445"/>
            <a:chExt cx="1016923" cy="979156"/>
          </a:xfrm>
        </p:grpSpPr>
        <p:grpSp>
          <p:nvGrpSpPr>
            <p:cNvPr id="8" name="Graphic 6" descr="Clock">
              <a:extLst>
                <a:ext uri="{FF2B5EF4-FFF2-40B4-BE49-F238E27FC236}">
                  <a16:creationId xmlns:a16="http://schemas.microsoft.com/office/drawing/2014/main" id="{D79785F3-69F7-41CE-B151-3BD31C0BAA04}"/>
                </a:ext>
              </a:extLst>
            </p:cNvPr>
            <p:cNvGrpSpPr/>
            <p:nvPr/>
          </p:nvGrpSpPr>
          <p:grpSpPr>
            <a:xfrm>
              <a:off x="4012268" y="4532445"/>
              <a:ext cx="568688" cy="568688"/>
              <a:chOff x="4012268" y="4532445"/>
              <a:chExt cx="568688" cy="568688"/>
            </a:xfrm>
          </p:grpSpPr>
          <p:sp>
            <p:nvSpPr>
              <p:cNvPr id="10" name="Freeform: Shape 9">
                <a:extLst>
                  <a:ext uri="{FF2B5EF4-FFF2-40B4-BE49-F238E27FC236}">
                    <a16:creationId xmlns:a16="http://schemas.microsoft.com/office/drawing/2014/main" id="{24D8D677-6E20-44E5-98A2-F0864424F125}"/>
                  </a:ext>
                </a:extLst>
              </p:cNvPr>
              <p:cNvSpPr/>
              <p:nvPr/>
            </p:nvSpPr>
            <p:spPr>
              <a:xfrm>
                <a:off x="4071506" y="4591683"/>
                <a:ext cx="450211" cy="450211"/>
              </a:xfrm>
              <a:custGeom>
                <a:avLst/>
                <a:gdLst>
                  <a:gd name="connsiteX0" fmla="*/ 225106 w 450211"/>
                  <a:gd name="connsiteY0" fmla="*/ 414668 h 450211"/>
                  <a:gd name="connsiteX1" fmla="*/ 35543 w 450211"/>
                  <a:gd name="connsiteY1" fmla="*/ 225106 h 450211"/>
                  <a:gd name="connsiteX2" fmla="*/ 225106 w 450211"/>
                  <a:gd name="connsiteY2" fmla="*/ 35543 h 450211"/>
                  <a:gd name="connsiteX3" fmla="*/ 414668 w 450211"/>
                  <a:gd name="connsiteY3" fmla="*/ 225106 h 450211"/>
                  <a:gd name="connsiteX4" fmla="*/ 225106 w 450211"/>
                  <a:gd name="connsiteY4" fmla="*/ 414668 h 450211"/>
                  <a:gd name="connsiteX5" fmla="*/ 225106 w 450211"/>
                  <a:gd name="connsiteY5" fmla="*/ 0 h 450211"/>
                  <a:gd name="connsiteX6" fmla="*/ 0 w 450211"/>
                  <a:gd name="connsiteY6" fmla="*/ 225106 h 450211"/>
                  <a:gd name="connsiteX7" fmla="*/ 225106 w 450211"/>
                  <a:gd name="connsiteY7" fmla="*/ 450211 h 450211"/>
                  <a:gd name="connsiteX8" fmla="*/ 450211 w 450211"/>
                  <a:gd name="connsiteY8" fmla="*/ 225106 h 450211"/>
                  <a:gd name="connsiteX9" fmla="*/ 225106 w 450211"/>
                  <a:gd name="connsiteY9" fmla="*/ 0 h 450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211" h="450211">
                    <a:moveTo>
                      <a:pt x="225106" y="414668"/>
                    </a:moveTo>
                    <a:cubicBezTo>
                      <a:pt x="120846" y="414668"/>
                      <a:pt x="35543" y="329365"/>
                      <a:pt x="35543" y="225106"/>
                    </a:cubicBezTo>
                    <a:cubicBezTo>
                      <a:pt x="35543" y="120846"/>
                      <a:pt x="120846" y="35543"/>
                      <a:pt x="225106" y="35543"/>
                    </a:cubicBezTo>
                    <a:cubicBezTo>
                      <a:pt x="329365" y="35543"/>
                      <a:pt x="414668" y="120846"/>
                      <a:pt x="414668" y="225106"/>
                    </a:cubicBezTo>
                    <a:cubicBezTo>
                      <a:pt x="414668" y="329365"/>
                      <a:pt x="329365" y="414668"/>
                      <a:pt x="225106" y="414668"/>
                    </a:cubicBezTo>
                    <a:close/>
                    <a:moveTo>
                      <a:pt x="225106" y="0"/>
                    </a:moveTo>
                    <a:cubicBezTo>
                      <a:pt x="100705" y="0"/>
                      <a:pt x="0" y="100705"/>
                      <a:pt x="0" y="225106"/>
                    </a:cubicBezTo>
                    <a:cubicBezTo>
                      <a:pt x="0" y="349506"/>
                      <a:pt x="100705" y="450211"/>
                      <a:pt x="225106" y="450211"/>
                    </a:cubicBezTo>
                    <a:cubicBezTo>
                      <a:pt x="349506" y="450211"/>
                      <a:pt x="450211" y="349506"/>
                      <a:pt x="450211" y="225106"/>
                    </a:cubicBezTo>
                    <a:cubicBezTo>
                      <a:pt x="450211" y="100705"/>
                      <a:pt x="349506" y="0"/>
                      <a:pt x="225106" y="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1" name="Freeform: Shape 10">
                <a:extLst>
                  <a:ext uri="{FF2B5EF4-FFF2-40B4-BE49-F238E27FC236}">
                    <a16:creationId xmlns:a16="http://schemas.microsoft.com/office/drawing/2014/main" id="{2CAF2A7B-2B36-485A-9BF0-A5D96B57584C}"/>
                  </a:ext>
                </a:extLst>
              </p:cNvPr>
              <p:cNvSpPr/>
              <p:nvPr/>
            </p:nvSpPr>
            <p:spPr>
              <a:xfrm>
                <a:off x="4284764" y="4698312"/>
                <a:ext cx="103667" cy="210296"/>
              </a:xfrm>
              <a:custGeom>
                <a:avLst/>
                <a:gdLst>
                  <a:gd name="connsiteX0" fmla="*/ 23695 w 103667"/>
                  <a:gd name="connsiteY0" fmla="*/ 0 h 210296"/>
                  <a:gd name="connsiteX1" fmla="*/ 0 w 103667"/>
                  <a:gd name="connsiteY1" fmla="*/ 0 h 210296"/>
                  <a:gd name="connsiteX2" fmla="*/ 0 w 103667"/>
                  <a:gd name="connsiteY2" fmla="*/ 118477 h 210296"/>
                  <a:gd name="connsiteX3" fmla="*/ 3554 w 103667"/>
                  <a:gd name="connsiteY3" fmla="*/ 126770 h 210296"/>
                  <a:gd name="connsiteX4" fmla="*/ 87080 w 103667"/>
                  <a:gd name="connsiteY4" fmla="*/ 210296 h 210296"/>
                  <a:gd name="connsiteX5" fmla="*/ 103667 w 103667"/>
                  <a:gd name="connsiteY5" fmla="*/ 193709 h 210296"/>
                  <a:gd name="connsiteX6" fmla="*/ 23695 w 103667"/>
                  <a:gd name="connsiteY6" fmla="*/ 113738 h 210296"/>
                  <a:gd name="connsiteX7" fmla="*/ 23695 w 103667"/>
                  <a:gd name="connsiteY7" fmla="*/ 0 h 21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67" h="210296">
                    <a:moveTo>
                      <a:pt x="23695" y="0"/>
                    </a:moveTo>
                    <a:lnTo>
                      <a:pt x="0" y="0"/>
                    </a:lnTo>
                    <a:lnTo>
                      <a:pt x="0" y="118477"/>
                    </a:lnTo>
                    <a:cubicBezTo>
                      <a:pt x="0" y="122031"/>
                      <a:pt x="1185" y="124993"/>
                      <a:pt x="3554" y="126770"/>
                    </a:cubicBezTo>
                    <a:lnTo>
                      <a:pt x="87080" y="210296"/>
                    </a:lnTo>
                    <a:lnTo>
                      <a:pt x="103667" y="193709"/>
                    </a:lnTo>
                    <a:lnTo>
                      <a:pt x="23695" y="113738"/>
                    </a:lnTo>
                    <a:lnTo>
                      <a:pt x="23695" y="0"/>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6" name="Freeform: Shape 15">
                <a:extLst>
                  <a:ext uri="{FF2B5EF4-FFF2-40B4-BE49-F238E27FC236}">
                    <a16:creationId xmlns:a16="http://schemas.microsoft.com/office/drawing/2014/main" id="{3969DAA6-82BA-4D0B-826B-0408F3614699}"/>
                  </a:ext>
                </a:extLst>
              </p:cNvPr>
              <p:cNvSpPr/>
              <p:nvPr/>
            </p:nvSpPr>
            <p:spPr>
              <a:xfrm>
                <a:off x="4284764" y="465092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17" name="Freeform: Shape 16">
                <a:extLst>
                  <a:ext uri="{FF2B5EF4-FFF2-40B4-BE49-F238E27FC236}">
                    <a16:creationId xmlns:a16="http://schemas.microsoft.com/office/drawing/2014/main" id="{9D97F08C-8375-466E-BFA1-5AE637E014DF}"/>
                  </a:ext>
                </a:extLst>
              </p:cNvPr>
              <p:cNvSpPr/>
              <p:nvPr/>
            </p:nvSpPr>
            <p:spPr>
              <a:xfrm>
                <a:off x="4284764" y="495896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2" name="Freeform: Shape 21">
                <a:extLst>
                  <a:ext uri="{FF2B5EF4-FFF2-40B4-BE49-F238E27FC236}">
                    <a16:creationId xmlns:a16="http://schemas.microsoft.com/office/drawing/2014/main" id="{47FC4C3B-6217-41BA-91F6-5153CC24674C}"/>
                  </a:ext>
                </a:extLst>
              </p:cNvPr>
              <p:cNvSpPr/>
              <p:nvPr/>
            </p:nvSpPr>
            <p:spPr>
              <a:xfrm>
                <a:off x="413074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23" name="Freeform: Shape 22">
                <a:extLst>
                  <a:ext uri="{FF2B5EF4-FFF2-40B4-BE49-F238E27FC236}">
                    <a16:creationId xmlns:a16="http://schemas.microsoft.com/office/drawing/2014/main" id="{045FF50F-C3F1-4C62-B92B-ADEDECDCA6BC}"/>
                  </a:ext>
                </a:extLst>
              </p:cNvPr>
              <p:cNvSpPr/>
              <p:nvPr/>
            </p:nvSpPr>
            <p:spPr>
              <a:xfrm>
                <a:off x="4438784" y="4804941"/>
                <a:ext cx="23695" cy="23695"/>
              </a:xfrm>
              <a:custGeom>
                <a:avLst/>
                <a:gdLst>
                  <a:gd name="connsiteX0" fmla="*/ 23695 w 23695"/>
                  <a:gd name="connsiteY0" fmla="*/ 11848 h 23695"/>
                  <a:gd name="connsiteX1" fmla="*/ 11848 w 23695"/>
                  <a:gd name="connsiteY1" fmla="*/ 23695 h 23695"/>
                  <a:gd name="connsiteX2" fmla="*/ 0 w 23695"/>
                  <a:gd name="connsiteY2" fmla="*/ 11848 h 23695"/>
                  <a:gd name="connsiteX3" fmla="*/ 11848 w 23695"/>
                  <a:gd name="connsiteY3" fmla="*/ 0 h 23695"/>
                  <a:gd name="connsiteX4" fmla="*/ 23695 w 23695"/>
                  <a:gd name="connsiteY4" fmla="*/ 11848 h 23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95" h="23695">
                    <a:moveTo>
                      <a:pt x="23695" y="11848"/>
                    </a:moveTo>
                    <a:cubicBezTo>
                      <a:pt x="23695" y="18391"/>
                      <a:pt x="18391" y="23695"/>
                      <a:pt x="11848" y="23695"/>
                    </a:cubicBezTo>
                    <a:cubicBezTo>
                      <a:pt x="5304" y="23695"/>
                      <a:pt x="0" y="18391"/>
                      <a:pt x="0" y="11848"/>
                    </a:cubicBezTo>
                    <a:cubicBezTo>
                      <a:pt x="0" y="5304"/>
                      <a:pt x="5304" y="0"/>
                      <a:pt x="11848" y="0"/>
                    </a:cubicBezTo>
                    <a:cubicBezTo>
                      <a:pt x="18391" y="0"/>
                      <a:pt x="23695" y="5304"/>
                      <a:pt x="23695" y="11848"/>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nvGrpSpPr>
            <p:cNvPr id="24" name="Graphic 2" descr="Database">
              <a:extLst>
                <a:ext uri="{FF2B5EF4-FFF2-40B4-BE49-F238E27FC236}">
                  <a16:creationId xmlns:a16="http://schemas.microsoft.com/office/drawing/2014/main" id="{35ACB74C-493C-4398-B738-EAA1A40C9B68}"/>
                </a:ext>
              </a:extLst>
            </p:cNvPr>
            <p:cNvGrpSpPr/>
            <p:nvPr/>
          </p:nvGrpSpPr>
          <p:grpSpPr>
            <a:xfrm>
              <a:off x="4495791" y="4787701"/>
              <a:ext cx="533400" cy="723900"/>
              <a:chOff x="4495791" y="4787701"/>
              <a:chExt cx="533400" cy="723900"/>
            </a:xfrm>
            <a:solidFill>
              <a:srgbClr val="000000"/>
            </a:solidFill>
          </p:grpSpPr>
          <p:sp>
            <p:nvSpPr>
              <p:cNvPr id="29" name="Freeform: Shape 28">
                <a:extLst>
                  <a:ext uri="{FF2B5EF4-FFF2-40B4-BE49-F238E27FC236}">
                    <a16:creationId xmlns:a16="http://schemas.microsoft.com/office/drawing/2014/main" id="{9E9702CB-33AA-4508-85A4-BFF391ED226A}"/>
                  </a:ext>
                </a:extLst>
              </p:cNvPr>
              <p:cNvSpPr/>
              <p:nvPr/>
            </p:nvSpPr>
            <p:spPr>
              <a:xfrm>
                <a:off x="4495791" y="4787701"/>
                <a:ext cx="533400" cy="152400"/>
              </a:xfrm>
              <a:custGeom>
                <a:avLst/>
                <a:gdLst>
                  <a:gd name="connsiteX0" fmla="*/ 533400 w 533400"/>
                  <a:gd name="connsiteY0" fmla="*/ 76200 h 152400"/>
                  <a:gd name="connsiteX1" fmla="*/ 266700 w 533400"/>
                  <a:gd name="connsiteY1" fmla="*/ 152400 h 152400"/>
                  <a:gd name="connsiteX2" fmla="*/ 0 w 533400"/>
                  <a:gd name="connsiteY2" fmla="*/ 76200 h 152400"/>
                  <a:gd name="connsiteX3" fmla="*/ 266700 w 533400"/>
                  <a:gd name="connsiteY3" fmla="*/ 0 h 152400"/>
                  <a:gd name="connsiteX4" fmla="*/ 533400 w 533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152400">
                    <a:moveTo>
                      <a:pt x="533400" y="76200"/>
                    </a:moveTo>
                    <a:cubicBezTo>
                      <a:pt x="533400" y="118284"/>
                      <a:pt x="413994" y="152400"/>
                      <a:pt x="266700" y="152400"/>
                    </a:cubicBezTo>
                    <a:cubicBezTo>
                      <a:pt x="119406" y="152400"/>
                      <a:pt x="0" y="118284"/>
                      <a:pt x="0" y="76200"/>
                    </a:cubicBezTo>
                    <a:cubicBezTo>
                      <a:pt x="0" y="34116"/>
                      <a:pt x="119406" y="0"/>
                      <a:pt x="266700" y="0"/>
                    </a:cubicBezTo>
                    <a:cubicBezTo>
                      <a:pt x="413994" y="0"/>
                      <a:pt x="533400" y="34116"/>
                      <a:pt x="5334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1" name="Freeform: Shape 30">
                <a:extLst>
                  <a:ext uri="{FF2B5EF4-FFF2-40B4-BE49-F238E27FC236}">
                    <a16:creationId xmlns:a16="http://schemas.microsoft.com/office/drawing/2014/main" id="{E0E5F877-CF5B-4029-9797-2AF76B2E65EE}"/>
                  </a:ext>
                </a:extLst>
              </p:cNvPr>
              <p:cNvSpPr/>
              <p:nvPr/>
            </p:nvSpPr>
            <p:spPr>
              <a:xfrm>
                <a:off x="4495791" y="4902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7" name="Freeform: Shape 4096">
                <a:extLst>
                  <a:ext uri="{FF2B5EF4-FFF2-40B4-BE49-F238E27FC236}">
                    <a16:creationId xmlns:a16="http://schemas.microsoft.com/office/drawing/2014/main" id="{9FC0DED7-1B84-47D4-8013-474C31F660A7}"/>
                  </a:ext>
                </a:extLst>
              </p:cNvPr>
              <p:cNvSpPr/>
              <p:nvPr/>
            </p:nvSpPr>
            <p:spPr>
              <a:xfrm>
                <a:off x="4495791" y="50925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4098" name="Freeform: Shape 4097">
                <a:extLst>
                  <a:ext uri="{FF2B5EF4-FFF2-40B4-BE49-F238E27FC236}">
                    <a16:creationId xmlns:a16="http://schemas.microsoft.com/office/drawing/2014/main" id="{961CFE0D-197F-487E-A7E3-F0046BCD7759}"/>
                  </a:ext>
                </a:extLst>
              </p:cNvPr>
              <p:cNvSpPr/>
              <p:nvPr/>
            </p:nvSpPr>
            <p:spPr>
              <a:xfrm>
                <a:off x="4495791" y="5283001"/>
                <a:ext cx="533400" cy="228600"/>
              </a:xfrm>
              <a:custGeom>
                <a:avLst/>
                <a:gdLst>
                  <a:gd name="connsiteX0" fmla="*/ 457200 w 533400"/>
                  <a:gd name="connsiteY0" fmla="*/ 152400 h 228600"/>
                  <a:gd name="connsiteX1" fmla="*/ 438150 w 533400"/>
                  <a:gd name="connsiteY1" fmla="*/ 133350 h 228600"/>
                  <a:gd name="connsiteX2" fmla="*/ 457200 w 533400"/>
                  <a:gd name="connsiteY2" fmla="*/ 114300 h 228600"/>
                  <a:gd name="connsiteX3" fmla="*/ 476250 w 533400"/>
                  <a:gd name="connsiteY3" fmla="*/ 133350 h 228600"/>
                  <a:gd name="connsiteX4" fmla="*/ 457200 w 533400"/>
                  <a:gd name="connsiteY4" fmla="*/ 152400 h 228600"/>
                  <a:gd name="connsiteX5" fmla="*/ 266700 w 533400"/>
                  <a:gd name="connsiteY5" fmla="*/ 76200 h 228600"/>
                  <a:gd name="connsiteX6" fmla="*/ 0 w 533400"/>
                  <a:gd name="connsiteY6" fmla="*/ 0 h 228600"/>
                  <a:gd name="connsiteX7" fmla="*/ 0 w 533400"/>
                  <a:gd name="connsiteY7" fmla="*/ 152400 h 228600"/>
                  <a:gd name="connsiteX8" fmla="*/ 266700 w 533400"/>
                  <a:gd name="connsiteY8" fmla="*/ 228600 h 228600"/>
                  <a:gd name="connsiteX9" fmla="*/ 533400 w 533400"/>
                  <a:gd name="connsiteY9" fmla="*/ 152400 h 228600"/>
                  <a:gd name="connsiteX10" fmla="*/ 533400 w 533400"/>
                  <a:gd name="connsiteY10" fmla="*/ 0 h 228600"/>
                  <a:gd name="connsiteX11" fmla="*/ 266700 w 533400"/>
                  <a:gd name="connsiteY11" fmla="*/ 76200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3400" h="228600">
                    <a:moveTo>
                      <a:pt x="457200" y="152400"/>
                    </a:moveTo>
                    <a:cubicBezTo>
                      <a:pt x="445770" y="152400"/>
                      <a:pt x="438150" y="144780"/>
                      <a:pt x="438150" y="133350"/>
                    </a:cubicBezTo>
                    <a:cubicBezTo>
                      <a:pt x="438150" y="121920"/>
                      <a:pt x="445770" y="114300"/>
                      <a:pt x="457200" y="114300"/>
                    </a:cubicBezTo>
                    <a:cubicBezTo>
                      <a:pt x="468630" y="114300"/>
                      <a:pt x="476250" y="121920"/>
                      <a:pt x="476250" y="133350"/>
                    </a:cubicBezTo>
                    <a:cubicBezTo>
                      <a:pt x="476250" y="144780"/>
                      <a:pt x="468630" y="152400"/>
                      <a:pt x="457200" y="152400"/>
                    </a:cubicBezTo>
                    <a:close/>
                    <a:moveTo>
                      <a:pt x="266700" y="76200"/>
                    </a:moveTo>
                    <a:cubicBezTo>
                      <a:pt x="120015" y="76200"/>
                      <a:pt x="0" y="41910"/>
                      <a:pt x="0" y="0"/>
                    </a:cubicBezTo>
                    <a:lnTo>
                      <a:pt x="0" y="152400"/>
                    </a:lnTo>
                    <a:cubicBezTo>
                      <a:pt x="0" y="194310"/>
                      <a:pt x="120015" y="228600"/>
                      <a:pt x="266700" y="228600"/>
                    </a:cubicBezTo>
                    <a:cubicBezTo>
                      <a:pt x="413385" y="228600"/>
                      <a:pt x="533400" y="194310"/>
                      <a:pt x="533400" y="152400"/>
                    </a:cubicBezTo>
                    <a:lnTo>
                      <a:pt x="533400" y="0"/>
                    </a:lnTo>
                    <a:cubicBezTo>
                      <a:pt x="533400" y="41910"/>
                      <a:pt x="413385" y="76200"/>
                      <a:pt x="266700" y="76200"/>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grpSp>
      <p:sp>
        <p:nvSpPr>
          <p:cNvPr id="37" name="TextBox 36">
            <a:extLst>
              <a:ext uri="{FF2B5EF4-FFF2-40B4-BE49-F238E27FC236}">
                <a16:creationId xmlns:a16="http://schemas.microsoft.com/office/drawing/2014/main" id="{1DA45FCA-CD5E-4EFD-AE99-A8C4F9B62E25}"/>
              </a:ext>
            </a:extLst>
          </p:cNvPr>
          <p:cNvSpPr txBox="1"/>
          <p:nvPr/>
        </p:nvSpPr>
        <p:spPr>
          <a:xfrm>
            <a:off x="146050" y="5469199"/>
            <a:ext cx="2466340" cy="738664"/>
          </a:xfrm>
          <a:prstGeom prst="rect">
            <a:avLst/>
          </a:prstGeom>
          <a:noFill/>
        </p:spPr>
        <p:txBody>
          <a:bodyPr wrap="square">
            <a:spAutoFit/>
          </a:bodyPr>
          <a:lstStyle/>
          <a:p>
            <a:pPr algn="ctr"/>
            <a:r>
              <a:rPr lang="en-US" sz="1400" dirty="0">
                <a:latin typeface="Helvetica Neue" panose="02000503000000020004"/>
              </a:rPr>
              <a:t>provides </a:t>
            </a:r>
            <a:r>
              <a:rPr lang="en-US" sz="1400" b="1" dirty="0">
                <a:latin typeface="Helvetica Neue" panose="02000503000000020004"/>
              </a:rPr>
              <a:t>real-time viewer engagement data </a:t>
            </a:r>
            <a:r>
              <a:rPr lang="en-US" sz="1400" dirty="0">
                <a:latin typeface="Helvetica Neue" panose="02000503000000020004"/>
              </a:rPr>
              <a:t>and interaction analytics </a:t>
            </a:r>
          </a:p>
        </p:txBody>
      </p:sp>
      <p:pic>
        <p:nvPicPr>
          <p:cNvPr id="6146" name="Picture 2">
            <a:extLst>
              <a:ext uri="{FF2B5EF4-FFF2-40B4-BE49-F238E27FC236}">
                <a16:creationId xmlns:a16="http://schemas.microsoft.com/office/drawing/2014/main" id="{0BC76D53-D233-4850-9DA4-050F9CAB3B4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33925" y="4742238"/>
            <a:ext cx="885538" cy="7315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A040E79C-0163-4180-B0C4-2570123CE835}"/>
              </a:ext>
            </a:extLst>
          </p:cNvPr>
          <p:cNvSpPr txBox="1"/>
          <p:nvPr/>
        </p:nvSpPr>
        <p:spPr>
          <a:xfrm>
            <a:off x="2805430" y="5469199"/>
            <a:ext cx="2466340" cy="738664"/>
          </a:xfrm>
          <a:prstGeom prst="rect">
            <a:avLst/>
          </a:prstGeom>
          <a:noFill/>
        </p:spPr>
        <p:txBody>
          <a:bodyPr wrap="square">
            <a:spAutoFit/>
          </a:bodyPr>
          <a:lstStyle/>
          <a:p>
            <a:pPr algn="ctr"/>
            <a:r>
              <a:rPr lang="en-US" sz="1400" dirty="0">
                <a:latin typeface="Helvetica Neue" panose="02000503000000020004"/>
              </a:rPr>
              <a:t>entirely </a:t>
            </a:r>
            <a:r>
              <a:rPr lang="en-US" sz="1400" b="1" dirty="0">
                <a:latin typeface="Helvetica Neue" panose="02000503000000020004"/>
              </a:rPr>
              <a:t>browser-based, </a:t>
            </a:r>
            <a:r>
              <a:rPr lang="en-US" sz="1400" dirty="0">
                <a:latin typeface="Helvetica Neue" panose="02000503000000020004"/>
              </a:rPr>
              <a:t>works on all devices – no software download required</a:t>
            </a:r>
          </a:p>
        </p:txBody>
      </p:sp>
      <p:sp>
        <p:nvSpPr>
          <p:cNvPr id="36" name="TextBox 35">
            <a:extLst>
              <a:ext uri="{FF2B5EF4-FFF2-40B4-BE49-F238E27FC236}">
                <a16:creationId xmlns:a16="http://schemas.microsoft.com/office/drawing/2014/main" id="{2462F4A9-47A6-49A2-B3BC-7331B29218C7}"/>
              </a:ext>
            </a:extLst>
          </p:cNvPr>
          <p:cNvSpPr txBox="1"/>
          <p:nvPr/>
        </p:nvSpPr>
        <p:spPr>
          <a:xfrm>
            <a:off x="5579254" y="5469199"/>
            <a:ext cx="1759520" cy="738664"/>
          </a:xfrm>
          <a:prstGeom prst="rect">
            <a:avLst/>
          </a:prstGeom>
          <a:noFill/>
        </p:spPr>
        <p:txBody>
          <a:bodyPr wrap="square">
            <a:spAutoFit/>
          </a:bodyPr>
          <a:lstStyle/>
          <a:p>
            <a:pPr algn="ctr"/>
            <a:r>
              <a:rPr lang="en-US" sz="1400" dirty="0">
                <a:latin typeface="Helvetica Neue" panose="02000503000000020004"/>
              </a:rPr>
              <a:t>secured through </a:t>
            </a:r>
            <a:r>
              <a:rPr lang="en-US" sz="1400" b="1" dirty="0">
                <a:latin typeface="Helvetica Neue" panose="02000503000000020004"/>
              </a:rPr>
              <a:t>end-to-end encryption </a:t>
            </a:r>
          </a:p>
        </p:txBody>
      </p:sp>
      <p:sp>
        <p:nvSpPr>
          <p:cNvPr id="50" name="Rectangle 49">
            <a:extLst>
              <a:ext uri="{FF2B5EF4-FFF2-40B4-BE49-F238E27FC236}">
                <a16:creationId xmlns:a16="http://schemas.microsoft.com/office/drawing/2014/main" id="{6E841320-C6B1-8344-ACE4-CF3C78954275}"/>
              </a:ext>
            </a:extLst>
          </p:cNvPr>
          <p:cNvSpPr/>
          <p:nvPr/>
        </p:nvSpPr>
        <p:spPr>
          <a:xfrm>
            <a:off x="0" y="-569512"/>
            <a:ext cx="12199665" cy="742751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Neue" panose="02000503000000020004"/>
            </a:endParaRPr>
          </a:p>
        </p:txBody>
      </p:sp>
      <p:grpSp>
        <p:nvGrpSpPr>
          <p:cNvPr id="6" name="Graphic 2">
            <a:extLst>
              <a:ext uri="{FF2B5EF4-FFF2-40B4-BE49-F238E27FC236}">
                <a16:creationId xmlns:a16="http://schemas.microsoft.com/office/drawing/2014/main" id="{691206CC-A3FB-4445-B242-AF2BBAC9C516}"/>
              </a:ext>
            </a:extLst>
          </p:cNvPr>
          <p:cNvGrpSpPr/>
          <p:nvPr/>
        </p:nvGrpSpPr>
        <p:grpSpPr>
          <a:xfrm>
            <a:off x="6155389" y="4694723"/>
            <a:ext cx="625990" cy="625990"/>
            <a:chOff x="3819525" y="1152525"/>
            <a:chExt cx="4552950" cy="4552950"/>
          </a:xfrm>
        </p:grpSpPr>
        <p:sp>
          <p:nvSpPr>
            <p:cNvPr id="7" name="Freeform: Shape 6">
              <a:extLst>
                <a:ext uri="{FF2B5EF4-FFF2-40B4-BE49-F238E27FC236}">
                  <a16:creationId xmlns:a16="http://schemas.microsoft.com/office/drawing/2014/main" id="{6CDE2341-A609-438C-851B-C524046E74EF}"/>
                </a:ext>
              </a:extLst>
            </p:cNvPr>
            <p:cNvSpPr/>
            <p:nvPr/>
          </p:nvSpPr>
          <p:spPr>
            <a:xfrm>
              <a:off x="4307205" y="1152525"/>
              <a:ext cx="3576323" cy="4551683"/>
            </a:xfrm>
            <a:custGeom>
              <a:avLst/>
              <a:gdLst>
                <a:gd name="connsiteX0" fmla="*/ 3413760 w 3576323"/>
                <a:gd name="connsiteY0" fmla="*/ 1625603 h 4551683"/>
                <a:gd name="connsiteX1" fmla="*/ 3251197 w 3576323"/>
                <a:gd name="connsiteY1" fmla="*/ 1625603 h 4551683"/>
                <a:gd name="connsiteX2" fmla="*/ 3251197 w 3576323"/>
                <a:gd name="connsiteY2" fmla="*/ 1463040 h 4551683"/>
                <a:gd name="connsiteX3" fmla="*/ 1788157 w 3576323"/>
                <a:gd name="connsiteY3" fmla="*/ 0 h 4551683"/>
                <a:gd name="connsiteX4" fmla="*/ 325117 w 3576323"/>
                <a:gd name="connsiteY4" fmla="*/ 1463040 h 4551683"/>
                <a:gd name="connsiteX5" fmla="*/ 325117 w 3576323"/>
                <a:gd name="connsiteY5" fmla="*/ 1625603 h 4551683"/>
                <a:gd name="connsiteX6" fmla="*/ 162563 w 3576323"/>
                <a:gd name="connsiteY6" fmla="*/ 1625603 h 4551683"/>
                <a:gd name="connsiteX7" fmla="*/ 0 w 3576323"/>
                <a:gd name="connsiteY7" fmla="*/ 1788166 h 4551683"/>
                <a:gd name="connsiteX8" fmla="*/ 0 w 3576323"/>
                <a:gd name="connsiteY8" fmla="*/ 4389120 h 4551683"/>
                <a:gd name="connsiteX9" fmla="*/ 162563 w 3576323"/>
                <a:gd name="connsiteY9" fmla="*/ 4551683 h 4551683"/>
                <a:gd name="connsiteX10" fmla="*/ 3413760 w 3576323"/>
                <a:gd name="connsiteY10" fmla="*/ 4551683 h 4551683"/>
                <a:gd name="connsiteX11" fmla="*/ 3576323 w 3576323"/>
                <a:gd name="connsiteY11" fmla="*/ 4389120 h 4551683"/>
                <a:gd name="connsiteX12" fmla="*/ 3576323 w 3576323"/>
                <a:gd name="connsiteY12" fmla="*/ 1788157 h 4551683"/>
                <a:gd name="connsiteX13" fmla="*/ 3413760 w 3576323"/>
                <a:gd name="connsiteY13" fmla="*/ 1625603 h 4551683"/>
                <a:gd name="connsiteX14" fmla="*/ 650243 w 3576323"/>
                <a:gd name="connsiteY14" fmla="*/ 1463040 h 4551683"/>
                <a:gd name="connsiteX15" fmla="*/ 1788166 w 3576323"/>
                <a:gd name="connsiteY15" fmla="*/ 325117 h 4551683"/>
                <a:gd name="connsiteX16" fmla="*/ 2926080 w 3576323"/>
                <a:gd name="connsiteY16" fmla="*/ 1463040 h 4551683"/>
                <a:gd name="connsiteX17" fmla="*/ 2926080 w 3576323"/>
                <a:gd name="connsiteY17" fmla="*/ 1625603 h 4551683"/>
                <a:gd name="connsiteX18" fmla="*/ 650243 w 3576323"/>
                <a:gd name="connsiteY18" fmla="*/ 1625603 h 4551683"/>
                <a:gd name="connsiteX19" fmla="*/ 650243 w 3576323"/>
                <a:gd name="connsiteY19" fmla="*/ 1463040 h 4551683"/>
                <a:gd name="connsiteX20" fmla="*/ 3251197 w 3576323"/>
                <a:gd name="connsiteY20" fmla="*/ 4226557 h 4551683"/>
                <a:gd name="connsiteX21" fmla="*/ 325117 w 3576323"/>
                <a:gd name="connsiteY21" fmla="*/ 4226557 h 4551683"/>
                <a:gd name="connsiteX22" fmla="*/ 325117 w 3576323"/>
                <a:gd name="connsiteY22" fmla="*/ 1950720 h 4551683"/>
                <a:gd name="connsiteX23" fmla="*/ 3251197 w 3576323"/>
                <a:gd name="connsiteY23" fmla="*/ 1950720 h 4551683"/>
                <a:gd name="connsiteX24" fmla="*/ 3251197 w 3576323"/>
                <a:gd name="connsiteY24" fmla="*/ 4226557 h 455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6323" h="4551683">
                  <a:moveTo>
                    <a:pt x="3413760" y="1625603"/>
                  </a:moveTo>
                  <a:lnTo>
                    <a:pt x="3251197" y="1625603"/>
                  </a:lnTo>
                  <a:lnTo>
                    <a:pt x="3251197" y="1463040"/>
                  </a:lnTo>
                  <a:cubicBezTo>
                    <a:pt x="3250302" y="655396"/>
                    <a:pt x="2595801" y="895"/>
                    <a:pt x="1788157" y="0"/>
                  </a:cubicBezTo>
                  <a:cubicBezTo>
                    <a:pt x="980513" y="895"/>
                    <a:pt x="326012" y="655396"/>
                    <a:pt x="325117" y="1463040"/>
                  </a:cubicBezTo>
                  <a:lnTo>
                    <a:pt x="325117" y="1625603"/>
                  </a:lnTo>
                  <a:lnTo>
                    <a:pt x="162563" y="1625603"/>
                  </a:lnTo>
                  <a:cubicBezTo>
                    <a:pt x="72781" y="1625603"/>
                    <a:pt x="0" y="1698384"/>
                    <a:pt x="0" y="1788166"/>
                  </a:cubicBezTo>
                  <a:lnTo>
                    <a:pt x="0" y="4389120"/>
                  </a:lnTo>
                  <a:cubicBezTo>
                    <a:pt x="0" y="4478903"/>
                    <a:pt x="72781" y="4551683"/>
                    <a:pt x="162563" y="4551683"/>
                  </a:cubicBezTo>
                  <a:lnTo>
                    <a:pt x="3413760" y="4551683"/>
                  </a:lnTo>
                  <a:cubicBezTo>
                    <a:pt x="3503543" y="4551683"/>
                    <a:pt x="3576323" y="4478903"/>
                    <a:pt x="3576323" y="4389120"/>
                  </a:cubicBezTo>
                  <a:lnTo>
                    <a:pt x="3576323" y="1788157"/>
                  </a:lnTo>
                  <a:cubicBezTo>
                    <a:pt x="3576323" y="1698384"/>
                    <a:pt x="3503543" y="1625603"/>
                    <a:pt x="3413760" y="1625603"/>
                  </a:cubicBezTo>
                  <a:close/>
                  <a:moveTo>
                    <a:pt x="650243" y="1463040"/>
                  </a:moveTo>
                  <a:cubicBezTo>
                    <a:pt x="650243" y="834581"/>
                    <a:pt x="1159707" y="325117"/>
                    <a:pt x="1788166" y="325117"/>
                  </a:cubicBezTo>
                  <a:cubicBezTo>
                    <a:pt x="2416626" y="325117"/>
                    <a:pt x="2926080" y="834581"/>
                    <a:pt x="2926080" y="1463040"/>
                  </a:cubicBezTo>
                  <a:lnTo>
                    <a:pt x="2926080" y="1625603"/>
                  </a:lnTo>
                  <a:lnTo>
                    <a:pt x="650243" y="1625603"/>
                  </a:lnTo>
                  <a:lnTo>
                    <a:pt x="650243" y="1463040"/>
                  </a:lnTo>
                  <a:close/>
                  <a:moveTo>
                    <a:pt x="3251197" y="4226557"/>
                  </a:moveTo>
                  <a:lnTo>
                    <a:pt x="325117" y="4226557"/>
                  </a:lnTo>
                  <a:lnTo>
                    <a:pt x="325117" y="1950720"/>
                  </a:lnTo>
                  <a:lnTo>
                    <a:pt x="3251197" y="1950720"/>
                  </a:lnTo>
                  <a:lnTo>
                    <a:pt x="3251197" y="4226557"/>
                  </a:ln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sp>
          <p:nvSpPr>
            <p:cNvPr id="32" name="Freeform: Shape 31">
              <a:extLst>
                <a:ext uri="{FF2B5EF4-FFF2-40B4-BE49-F238E27FC236}">
                  <a16:creationId xmlns:a16="http://schemas.microsoft.com/office/drawing/2014/main" id="{EFD68D4A-D957-4AA5-A03F-6CC3191AD18A}"/>
                </a:ext>
              </a:extLst>
            </p:cNvPr>
            <p:cNvSpPr/>
            <p:nvPr/>
          </p:nvSpPr>
          <p:spPr>
            <a:xfrm>
              <a:off x="5607899" y="3590924"/>
              <a:ext cx="975061" cy="1463050"/>
            </a:xfrm>
            <a:custGeom>
              <a:avLst/>
              <a:gdLst>
                <a:gd name="connsiteX0" fmla="*/ 947291 w 975061"/>
                <a:gd name="connsiteY0" fmla="*/ 324908 h 1463050"/>
                <a:gd name="connsiteX1" fmla="*/ 487462 w 975061"/>
                <a:gd name="connsiteY1" fmla="*/ 1 h 1463050"/>
                <a:gd name="connsiteX2" fmla="*/ 1 w 975061"/>
                <a:gd name="connsiteY2" fmla="*/ 485624 h 1463050"/>
                <a:gd name="connsiteX3" fmla="*/ 324908 w 975061"/>
                <a:gd name="connsiteY3" fmla="*/ 945453 h 1463050"/>
                <a:gd name="connsiteX4" fmla="*/ 324908 w 975061"/>
                <a:gd name="connsiteY4" fmla="*/ 1300487 h 1463050"/>
                <a:gd name="connsiteX5" fmla="*/ 487471 w 975061"/>
                <a:gd name="connsiteY5" fmla="*/ 1463051 h 1463050"/>
                <a:gd name="connsiteX6" fmla="*/ 650025 w 975061"/>
                <a:gd name="connsiteY6" fmla="*/ 1300478 h 1463050"/>
                <a:gd name="connsiteX7" fmla="*/ 650025 w 975061"/>
                <a:gd name="connsiteY7" fmla="*/ 945453 h 1463050"/>
                <a:gd name="connsiteX8" fmla="*/ 947291 w 975061"/>
                <a:gd name="connsiteY8" fmla="*/ 324908 h 1463050"/>
                <a:gd name="connsiteX9" fmla="*/ 487462 w 975061"/>
                <a:gd name="connsiteY9" fmla="*/ 650244 h 1463050"/>
                <a:gd name="connsiteX10" fmla="*/ 324899 w 975061"/>
                <a:gd name="connsiteY10" fmla="*/ 487681 h 1463050"/>
                <a:gd name="connsiteX11" fmla="*/ 487462 w 975061"/>
                <a:gd name="connsiteY11" fmla="*/ 325118 h 1463050"/>
                <a:gd name="connsiteX12" fmla="*/ 650025 w 975061"/>
                <a:gd name="connsiteY12" fmla="*/ 487681 h 1463050"/>
                <a:gd name="connsiteX13" fmla="*/ 487462 w 975061"/>
                <a:gd name="connsiteY13" fmla="*/ 650244 h 146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5061" h="1463050">
                  <a:moveTo>
                    <a:pt x="947291" y="324908"/>
                  </a:moveTo>
                  <a:cubicBezTo>
                    <a:pt x="878606" y="129912"/>
                    <a:pt x="694202" y="-390"/>
                    <a:pt x="487462" y="1"/>
                  </a:cubicBezTo>
                  <a:cubicBezTo>
                    <a:pt x="218752" y="-504"/>
                    <a:pt x="506" y="216914"/>
                    <a:pt x="1" y="485624"/>
                  </a:cubicBezTo>
                  <a:cubicBezTo>
                    <a:pt x="-390" y="692364"/>
                    <a:pt x="129912" y="876768"/>
                    <a:pt x="324908" y="945453"/>
                  </a:cubicBezTo>
                  <a:lnTo>
                    <a:pt x="324908" y="1300487"/>
                  </a:lnTo>
                  <a:cubicBezTo>
                    <a:pt x="324908" y="1390270"/>
                    <a:pt x="397689" y="1463051"/>
                    <a:pt x="487471" y="1463051"/>
                  </a:cubicBezTo>
                  <a:cubicBezTo>
                    <a:pt x="577254" y="1463051"/>
                    <a:pt x="650025" y="1390261"/>
                    <a:pt x="650025" y="1300478"/>
                  </a:cubicBezTo>
                  <a:lnTo>
                    <a:pt x="650025" y="945453"/>
                  </a:lnTo>
                  <a:cubicBezTo>
                    <a:pt x="903476" y="856184"/>
                    <a:pt x="1036569" y="578349"/>
                    <a:pt x="947291" y="324908"/>
                  </a:cubicBezTo>
                  <a:close/>
                  <a:moveTo>
                    <a:pt x="487462" y="650244"/>
                  </a:moveTo>
                  <a:cubicBezTo>
                    <a:pt x="397679" y="650244"/>
                    <a:pt x="324899" y="577464"/>
                    <a:pt x="324899" y="487681"/>
                  </a:cubicBezTo>
                  <a:cubicBezTo>
                    <a:pt x="324899" y="397898"/>
                    <a:pt x="397679" y="325118"/>
                    <a:pt x="487462" y="325118"/>
                  </a:cubicBezTo>
                  <a:cubicBezTo>
                    <a:pt x="577244" y="325118"/>
                    <a:pt x="650025" y="397898"/>
                    <a:pt x="650025" y="487681"/>
                  </a:cubicBezTo>
                  <a:cubicBezTo>
                    <a:pt x="650025" y="577464"/>
                    <a:pt x="577244" y="650244"/>
                    <a:pt x="487462" y="650244"/>
                  </a:cubicBezTo>
                  <a:close/>
                </a:path>
              </a:pathLst>
            </a:custGeom>
            <a:gradFill flip="none" rotWithShape="1">
              <a:gsLst>
                <a:gs pos="0">
                  <a:srgbClr val="34BEB4"/>
                </a:gs>
                <a:gs pos="100000">
                  <a:srgbClr val="55A1FC"/>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latin typeface="Helvetica Neue" panose="02000503000000020004"/>
              </a:endParaRPr>
            </a:p>
          </p:txBody>
        </p:sp>
      </p:grpSp>
      <p:sp>
        <p:nvSpPr>
          <p:cNvPr id="43" name="Footer Placeholder 1">
            <a:extLst>
              <a:ext uri="{FF2B5EF4-FFF2-40B4-BE49-F238E27FC236}">
                <a16:creationId xmlns:a16="http://schemas.microsoft.com/office/drawing/2014/main" id="{334B6C44-E6F9-B343-AD1A-CC9AB65F755C}"/>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2020</a:t>
            </a:r>
          </a:p>
        </p:txBody>
      </p:sp>
      <p:pic>
        <p:nvPicPr>
          <p:cNvPr id="44" name="Picture 43" descr="A picture containing player, person, court, sign&#10;&#10;Description automatically generated">
            <a:extLst>
              <a:ext uri="{FF2B5EF4-FFF2-40B4-BE49-F238E27FC236}">
                <a16:creationId xmlns:a16="http://schemas.microsoft.com/office/drawing/2014/main" id="{CF70F545-AF85-0C4F-993D-BBC6A76D0C5D}"/>
              </a:ext>
            </a:extLst>
          </p:cNvPr>
          <p:cNvPicPr>
            <a:picLocks noChangeAspect="1"/>
          </p:cNvPicPr>
          <p:nvPr/>
        </p:nvPicPr>
        <p:blipFill rotWithShape="1">
          <a:blip r:embed="rId11">
            <a:extLst>
              <a:ext uri="{28A0092B-C50C-407E-A947-70E740481C1C}">
                <a14:useLocalDpi xmlns:a14="http://schemas.microsoft.com/office/drawing/2010/main" val="0"/>
              </a:ext>
            </a:extLst>
          </a:blip>
          <a:srcRect l="535"/>
          <a:stretch/>
        </p:blipFill>
        <p:spPr>
          <a:xfrm>
            <a:off x="945654" y="229139"/>
            <a:ext cx="10384627" cy="5860078"/>
          </a:xfrm>
          <a:prstGeom prst="rect">
            <a:avLst/>
          </a:prstGeom>
        </p:spPr>
      </p:pic>
      <p:pic>
        <p:nvPicPr>
          <p:cNvPr id="2" name="Compressed.mp4" descr="Compressed.mp4">
            <a:hlinkClick r:id="" action="ppaction://media"/>
            <a:extLst>
              <a:ext uri="{FF2B5EF4-FFF2-40B4-BE49-F238E27FC236}">
                <a16:creationId xmlns:a16="http://schemas.microsoft.com/office/drawing/2014/main" id="{1DF557DE-52B5-3A46-8B2A-A389623E380C}"/>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505737" y="-704808"/>
            <a:ext cx="13456356" cy="7569200"/>
          </a:xfrm>
          <a:prstGeom prst="rect">
            <a:avLst/>
          </a:prstGeom>
        </p:spPr>
      </p:pic>
    </p:spTree>
    <p:extLst>
      <p:ext uri="{BB962C8B-B14F-4D97-AF65-F5344CB8AC3E}">
        <p14:creationId xmlns:p14="http://schemas.microsoft.com/office/powerpoint/2010/main" val="231784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249B8B-FC6B-4F72-A962-CF5C8EE6DC24}"/>
              </a:ext>
            </a:extLst>
          </p:cNvPr>
          <p:cNvSpPr>
            <a:spLocks noGrp="1"/>
          </p:cNvSpPr>
          <p:nvPr>
            <p:ph type="sldNum" sz="quarter" idx="12"/>
          </p:nvPr>
        </p:nvSpPr>
        <p:spPr>
          <a:xfrm>
            <a:off x="11613735" y="6375274"/>
            <a:ext cx="398092" cy="365125"/>
          </a:xfrm>
        </p:spPr>
        <p:txBody>
          <a:bodyPr/>
          <a:lstStyle/>
          <a:p>
            <a:fld id="{D0F56350-9462-4EC0-9A14-DADBEFEF3905}" type="slidenum">
              <a:rPr lang="en-US" smtClean="0"/>
              <a:t>9</a:t>
            </a:fld>
            <a:endParaRPr lang="en-US" dirty="0"/>
          </a:p>
        </p:txBody>
      </p:sp>
      <p:sp>
        <p:nvSpPr>
          <p:cNvPr id="4" name="Content Placeholder 8">
            <a:extLst>
              <a:ext uri="{FF2B5EF4-FFF2-40B4-BE49-F238E27FC236}">
                <a16:creationId xmlns:a16="http://schemas.microsoft.com/office/drawing/2014/main" id="{04A736BA-FE3F-4E4A-ABE3-540BEEF4BB35}"/>
              </a:ext>
            </a:extLst>
          </p:cNvPr>
          <p:cNvSpPr txBox="1">
            <a:spLocks/>
          </p:cNvSpPr>
          <p:nvPr/>
        </p:nvSpPr>
        <p:spPr>
          <a:xfrm>
            <a:off x="241113" y="1415252"/>
            <a:ext cx="8784354" cy="182178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Neue" panose="02000503000000020004"/>
                <a:ea typeface="+mn-ea"/>
                <a:cs typeface="+mn-cs"/>
              </a:defRPr>
            </a:lvl1pPr>
          </a:lstStyle>
          <a:p>
            <a:pPr marL="0" indent="0" algn="ctr">
              <a:buFont typeface="Arial" panose="020B0604020202020204" pitchFamily="34" charset="0"/>
              <a:buNone/>
            </a:pPr>
            <a:r>
              <a:rPr lang="en-US" sz="3200" b="1" dirty="0">
                <a:ea typeface="Helvetica Neue" panose="02000503000000020004" pitchFamily="2" charset="0"/>
                <a:cs typeface="Helvetica Neue" panose="02000503000000020004" pitchFamily="2" charset="0"/>
              </a:rPr>
              <a:t>OUR INTERACTIVE VIDEO </a:t>
            </a:r>
          </a:p>
          <a:p>
            <a:pPr marL="0" indent="0" algn="ctr">
              <a:buFont typeface="Arial" panose="020B0604020202020204" pitchFamily="34" charset="0"/>
              <a:buNone/>
            </a:pPr>
            <a:r>
              <a:rPr lang="en-US" sz="3200" b="1" dirty="0">
                <a:ea typeface="Helvetica Neue" panose="02000503000000020004" pitchFamily="2" charset="0"/>
                <a:cs typeface="Helvetica Neue" panose="02000503000000020004" pitchFamily="2" charset="0"/>
              </a:rPr>
              <a:t>ECOMMERCE TECHNOLOGY </a:t>
            </a:r>
          </a:p>
          <a:p>
            <a:pPr marL="0" indent="0" algn="ctr">
              <a:buFont typeface="Arial" panose="020B0604020202020204" pitchFamily="34" charset="0"/>
              <a:buNone/>
            </a:pPr>
            <a:endParaRPr lang="en-US" sz="2400" b="1" dirty="0">
              <a:ea typeface="Helvetica Neue" panose="02000503000000020004" pitchFamily="2" charset="0"/>
              <a:cs typeface="Helvetica Neue" panose="02000503000000020004" pitchFamily="2" charset="0"/>
            </a:endParaRPr>
          </a:p>
          <a:p>
            <a:pPr marL="0" indent="0" algn="ctr">
              <a:buFont typeface="Arial" panose="020B0604020202020204" pitchFamily="34" charset="0"/>
              <a:buNone/>
            </a:pPr>
            <a:r>
              <a:rPr lang="en-US" sz="2400" b="1" dirty="0">
                <a:ea typeface="Helvetica Neue" panose="02000503000000020004" pitchFamily="2" charset="0"/>
                <a:cs typeface="Helvetica Neue" panose="02000503000000020004" pitchFamily="2" charset="0"/>
              </a:rPr>
              <a:t>NOW INTEGRATED INTO . . .</a:t>
            </a:r>
            <a:endParaRPr lang="en-US" sz="2400" dirty="0">
              <a:ea typeface="Helvetica Neue" panose="02000503000000020004" pitchFamily="2" charset="0"/>
              <a:cs typeface="Helvetica Neue" panose="02000503000000020004" pitchFamily="2" charset="0"/>
            </a:endParaRPr>
          </a:p>
        </p:txBody>
      </p:sp>
      <p:pic>
        <p:nvPicPr>
          <p:cNvPr id="21" name="Picture 1" descr="page2image56580608">
            <a:extLst>
              <a:ext uri="{FF2B5EF4-FFF2-40B4-BE49-F238E27FC236}">
                <a16:creationId xmlns:a16="http://schemas.microsoft.com/office/drawing/2014/main" id="{FA7C8EC0-124C-4C9E-B96E-D5BDB4224A0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20780681">
            <a:off x="7632429" y="671336"/>
            <a:ext cx="6351591" cy="570222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a:extLst>
              <a:ext uri="{FF2B5EF4-FFF2-40B4-BE49-F238E27FC236}">
                <a16:creationId xmlns:a16="http://schemas.microsoft.com/office/drawing/2014/main" id="{4C6E2076-3407-4969-A6D7-3213D18F25AE}"/>
              </a:ext>
            </a:extLst>
          </p:cNvPr>
          <p:cNvSpPr txBox="1">
            <a:spLocks/>
          </p:cNvSpPr>
          <p:nvPr/>
        </p:nvSpPr>
        <p:spPr>
          <a:xfrm>
            <a:off x="241113" y="637527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4000"/>
              </a:lnSpc>
            </a:pPr>
            <a:r>
              <a:rPr lang="en-US" sz="800" dirty="0">
                <a:solidFill>
                  <a:schemeClr val="bg1"/>
                </a:solidFill>
                <a:ea typeface="Helvetica Neue" panose="02000503000000020004" pitchFamily="2" charset="0"/>
                <a:cs typeface="Helvetica Neue" panose="02000503000000020004" pitchFamily="2" charset="0"/>
              </a:rPr>
              <a:t>Verb Technology Company, Inc</a:t>
            </a:r>
            <a:r>
              <a:rPr lang="en-US" sz="800" dirty="0">
                <a:solidFill>
                  <a:schemeClr val="bg1"/>
                </a:solidFill>
                <a:ea typeface="Helvetica Neue Light" panose="02000403000000020004" pitchFamily="2" charset="0"/>
                <a:cs typeface="Open Sans" panose="020B0606030504020204" pitchFamily="34" charset="0"/>
              </a:rPr>
              <a:t>. (NASDAQ: VERB) © 2021</a:t>
            </a:r>
          </a:p>
        </p:txBody>
      </p:sp>
      <p:sp>
        <p:nvSpPr>
          <p:cNvPr id="55" name="TextBox 54">
            <a:extLst>
              <a:ext uri="{FF2B5EF4-FFF2-40B4-BE49-F238E27FC236}">
                <a16:creationId xmlns:a16="http://schemas.microsoft.com/office/drawing/2014/main" id="{77798F79-CCF1-414F-A6CC-6E920F0B9116}"/>
              </a:ext>
            </a:extLst>
          </p:cNvPr>
          <p:cNvSpPr txBox="1"/>
          <p:nvPr/>
        </p:nvSpPr>
        <p:spPr>
          <a:xfrm>
            <a:off x="3098910" y="-10976"/>
            <a:ext cx="2388642" cy="923330"/>
          </a:xfrm>
          <a:prstGeom prst="rect">
            <a:avLst/>
          </a:prstGeom>
          <a:solidFill>
            <a:schemeClr val="bg1"/>
          </a:solidFill>
        </p:spPr>
        <p:txBody>
          <a:bodyPr wrap="square" rtlCol="0">
            <a:spAutoFit/>
          </a:bodyPr>
          <a:lstStyle/>
          <a:p>
            <a:r>
              <a:rPr lang="en-US" sz="5400" b="1" dirty="0">
                <a:solidFill>
                  <a:srgbClr val="888CFC"/>
                </a:solidFill>
                <a:latin typeface="Helvetica Neue" panose="02000503000000020004" pitchFamily="2" charset="0"/>
                <a:ea typeface="Helvetica Neue" panose="02000503000000020004" pitchFamily="2" charset="0"/>
                <a:cs typeface="Helvetica Neue" panose="02000503000000020004" pitchFamily="2" charset="0"/>
              </a:rPr>
              <a:t>MAIL</a:t>
            </a:r>
          </a:p>
        </p:txBody>
      </p:sp>
      <p:pic>
        <p:nvPicPr>
          <p:cNvPr id="56" name="Picture 55" descr="Logo&#10;&#10;Description automatically generated">
            <a:extLst>
              <a:ext uri="{FF2B5EF4-FFF2-40B4-BE49-F238E27FC236}">
                <a16:creationId xmlns:a16="http://schemas.microsoft.com/office/drawing/2014/main" id="{8087E539-56E9-AD45-B48C-0609CE6BE4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315" y="149957"/>
            <a:ext cx="1804395" cy="601465"/>
          </a:xfrm>
          <a:prstGeom prst="rect">
            <a:avLst/>
          </a:prstGeom>
          <a:solidFill>
            <a:schemeClr val="bg1"/>
          </a:solidFill>
        </p:spPr>
      </p:pic>
      <p:pic>
        <p:nvPicPr>
          <p:cNvPr id="1026" name="Picture 2" descr="Microsoft Outlook | Humantelligence">
            <a:extLst>
              <a:ext uri="{FF2B5EF4-FFF2-40B4-BE49-F238E27FC236}">
                <a16:creationId xmlns:a16="http://schemas.microsoft.com/office/drawing/2014/main" id="{14993EED-6EA9-264D-A9F3-A0EC5C8736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51" y="2358365"/>
            <a:ext cx="8409478" cy="34402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823E75-4533-5141-9AF4-7A437026D191}"/>
              </a:ext>
            </a:extLst>
          </p:cNvPr>
          <p:cNvSpPr txBox="1"/>
          <p:nvPr/>
        </p:nvSpPr>
        <p:spPr>
          <a:xfrm>
            <a:off x="3098910" y="5283200"/>
            <a:ext cx="3950195" cy="646331"/>
          </a:xfrm>
          <a:prstGeom prst="rect">
            <a:avLst/>
          </a:prstGeom>
          <a:noFill/>
        </p:spPr>
        <p:txBody>
          <a:bodyPr wrap="square" rtlCol="0">
            <a:spAutoFit/>
          </a:bodyPr>
          <a:lstStyle/>
          <a:p>
            <a:pPr algn="ctr"/>
            <a:r>
              <a:rPr lang="en-US" b="1" dirty="0"/>
              <a:t>1 BILLION USERS WORLDWIDE  </a:t>
            </a:r>
            <a:r>
              <a:rPr lang="en-US" dirty="0"/>
              <a:t>TOTAL ADDRESSABLE MARKET</a:t>
            </a:r>
          </a:p>
        </p:txBody>
      </p:sp>
    </p:spTree>
    <p:extLst>
      <p:ext uri="{BB962C8B-B14F-4D97-AF65-F5344CB8AC3E}">
        <p14:creationId xmlns:p14="http://schemas.microsoft.com/office/powerpoint/2010/main" val="6480413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True"/>
</p:tagLst>
</file>

<file path=ppt/tags/tag10.xml><?xml version="1.0" encoding="utf-8"?>
<p:tagLst xmlns:a="http://schemas.openxmlformats.org/drawingml/2006/main" xmlns:r="http://schemas.openxmlformats.org/officeDocument/2006/relationships" xmlns:p="http://schemas.openxmlformats.org/presentationml/2006/main">
  <p:tag name="SOURCE" val="True"/>
</p:tagLst>
</file>

<file path=ppt/tags/tag11.xml><?xml version="1.0" encoding="utf-8"?>
<p:tagLst xmlns:a="http://schemas.openxmlformats.org/drawingml/2006/main" xmlns:r="http://schemas.openxmlformats.org/officeDocument/2006/relationships" xmlns:p="http://schemas.openxmlformats.org/presentationml/2006/main">
  <p:tag name="SOURCE" val="True"/>
</p:tagLst>
</file>

<file path=ppt/tags/tag2.xml><?xml version="1.0" encoding="utf-8"?>
<p:tagLst xmlns:a="http://schemas.openxmlformats.org/drawingml/2006/main" xmlns:r="http://schemas.openxmlformats.org/officeDocument/2006/relationships" xmlns:p="http://schemas.openxmlformats.org/presentationml/2006/main">
  <p:tag name="SOURCE" val="True"/>
</p:tagLst>
</file>

<file path=ppt/tags/tag3.xml><?xml version="1.0" encoding="utf-8"?>
<p:tagLst xmlns:a="http://schemas.openxmlformats.org/drawingml/2006/main" xmlns:r="http://schemas.openxmlformats.org/officeDocument/2006/relationships" xmlns:p="http://schemas.openxmlformats.org/presentationml/2006/main">
  <p:tag name="SOURCE" val="True"/>
</p:tagLst>
</file>

<file path=ppt/tags/tag4.xml><?xml version="1.0" encoding="utf-8"?>
<p:tagLst xmlns:a="http://schemas.openxmlformats.org/drawingml/2006/main" xmlns:r="http://schemas.openxmlformats.org/officeDocument/2006/relationships" xmlns:p="http://schemas.openxmlformats.org/presentationml/2006/main">
  <p:tag name="SOURCE" val="True"/>
</p:tagLst>
</file>

<file path=ppt/tags/tag5.xml><?xml version="1.0" encoding="utf-8"?>
<p:tagLst xmlns:a="http://schemas.openxmlformats.org/drawingml/2006/main" xmlns:r="http://schemas.openxmlformats.org/officeDocument/2006/relationships" xmlns:p="http://schemas.openxmlformats.org/presentationml/2006/main">
  <p:tag name="SOURCE" val="True"/>
</p:tagLst>
</file>

<file path=ppt/tags/tag6.xml><?xml version="1.0" encoding="utf-8"?>
<p:tagLst xmlns:a="http://schemas.openxmlformats.org/drawingml/2006/main" xmlns:r="http://schemas.openxmlformats.org/officeDocument/2006/relationships" xmlns:p="http://schemas.openxmlformats.org/presentationml/2006/main">
  <p:tag name="SOURCE" val="True"/>
</p:tagLst>
</file>

<file path=ppt/tags/tag7.xml><?xml version="1.0" encoding="utf-8"?>
<p:tagLst xmlns:a="http://schemas.openxmlformats.org/drawingml/2006/main" xmlns:r="http://schemas.openxmlformats.org/officeDocument/2006/relationships" xmlns:p="http://schemas.openxmlformats.org/presentationml/2006/main">
  <p:tag name="SOURCE" val="True"/>
</p:tagLst>
</file>

<file path=ppt/tags/tag8.xml><?xml version="1.0" encoding="utf-8"?>
<p:tagLst xmlns:a="http://schemas.openxmlformats.org/drawingml/2006/main" xmlns:r="http://schemas.openxmlformats.org/officeDocument/2006/relationships" xmlns:p="http://schemas.openxmlformats.org/presentationml/2006/main">
  <p:tag name="SOURCE" val="True"/>
</p:tagLst>
</file>

<file path=ppt/tags/tag9.xml><?xml version="1.0" encoding="utf-8"?>
<p:tagLst xmlns:a="http://schemas.openxmlformats.org/drawingml/2006/main" xmlns:r="http://schemas.openxmlformats.org/officeDocument/2006/relationships" xmlns:p="http://schemas.openxmlformats.org/presentationml/2006/main">
  <p:tag name="SOURCE" val="Tru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
      <a:majorFont>
        <a:latin typeface="HelveticaNeue LT 45 Light"/>
        <a:ea typeface=""/>
        <a:cs typeface=""/>
      </a:majorFont>
      <a:minorFont>
        <a:latin typeface="HelveticaNeue LT 45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12465</TotalTime>
  <Words>3516</Words>
  <Application>Microsoft Macintosh PowerPoint</Application>
  <PresentationFormat>Widescreen</PresentationFormat>
  <Paragraphs>275</Paragraphs>
  <Slides>26</Slides>
  <Notes>4</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vt:lpstr>
      <vt:lpstr>Calibri</vt:lpstr>
      <vt:lpstr>Gotham Medium</vt:lpstr>
      <vt:lpstr>Helvetica Neue</vt:lpstr>
      <vt:lpstr>Helvetica Neue Light</vt:lpstr>
      <vt:lpstr>Helvetica Neue Thin</vt:lpstr>
      <vt:lpstr>HelveticaNeue LT 45 Light</vt:lpstr>
      <vt:lpstr>Montserrat</vt:lpstr>
      <vt:lpstr>Montserrat ExtraBold</vt:lpstr>
      <vt:lpstr>Montserrat Medium</vt:lpstr>
      <vt:lpstr>Montserrat SemiBold</vt:lpstr>
      <vt:lpstr>Poppins</vt:lpstr>
      <vt:lpstr>Roboto</vt:lpstr>
      <vt:lpstr>Symbol</vt:lpstr>
      <vt:lpstr>Wingdings</vt:lpstr>
      <vt:lpstr>Office Theme</vt:lpstr>
      <vt:lpstr>Sales Enablement SaaS  </vt:lpstr>
      <vt:lpstr>Safe Harbor | Forward-Looking Statements</vt:lpstr>
      <vt:lpstr>Our Sales Tools SaaS Platform</vt:lpstr>
      <vt:lpstr>PowerPoint Presentation</vt:lpstr>
      <vt:lpstr>PowerPoint Presentation</vt:lpstr>
      <vt:lpstr>LIVESTREAM SHOPPING GROWTH IN CHINA</vt:lpstr>
      <vt:lpstr>US LIVESTREAM MARKET PRIMED FOR GROWTH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Partnerships &amp; Integrations</vt:lpstr>
      <vt:lpstr>Select Enterprise Customers</vt:lpstr>
      <vt:lpstr>Client  Business Sectors</vt:lpstr>
      <vt:lpstr>Competitive Analysis</vt:lpstr>
      <vt:lpstr>Key Performance Metrics</vt:lpstr>
      <vt:lpstr>Proven Management</vt:lpstr>
      <vt:lpstr>Distinguished Board of Directors</vt:lpstr>
      <vt:lpstr>Accomplished Advisory Board</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Sales Enablement SaaS for the  Remote Work Economy</dc:title>
  <dc:creator>Sam Thatte</dc:creator>
  <cp:lastModifiedBy>RORY J. CUTAIA</cp:lastModifiedBy>
  <cp:revision>271</cp:revision>
  <dcterms:created xsi:type="dcterms:W3CDTF">2020-06-02T18:36:51Z</dcterms:created>
  <dcterms:modified xsi:type="dcterms:W3CDTF">2021-06-08T02:40:08Z</dcterms:modified>
</cp:coreProperties>
</file>