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icture 2"/>
          <p:cNvGrpSpPr/>
          <p:nvPr/>
        </p:nvGrpSpPr>
        <p:grpSpPr>
          <a:xfrm>
            <a:off x="585216" y="140747"/>
            <a:ext cx="11016692" cy="6478525"/>
            <a:chOff x="0" y="0"/>
            <a:chExt cx="11016690" cy="6478523"/>
          </a:xfrm>
        </p:grpSpPr>
        <p:sp>
          <p:nvSpPr>
            <p:cNvPr id="65" name="Rectangle"/>
            <p:cNvSpPr/>
            <p:nvPr/>
          </p:nvSpPr>
          <p:spPr>
            <a:xfrm>
              <a:off x="0" y="0"/>
              <a:ext cx="11016691" cy="6478524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66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16691" cy="647852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50800" dir="5400000">
                <a:srgbClr val="000000">
                  <a:alpha val="16000"/>
                </a:srgbClr>
              </a:outerShdw>
            </a:effectLst>
          </p:spPr>
        </p:pic>
      </p:grpSp>
      <p:pic>
        <p:nvPicPr>
          <p:cNvPr id="6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336" y="5625389"/>
            <a:ext cx="990669" cy="9417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4514850" y="700087"/>
            <a:ext cx="6215063" cy="1071563"/>
          </a:xfrm>
          <a:prstGeom prst="rect">
            <a:avLst/>
          </a:prstGeom>
        </p:spPr>
        <p:txBody>
          <a:bodyPr/>
          <a:lstStyle>
            <a:lvl2pPr marL="685800" indent="-228600"/>
            <a:lvl3pPr marL="1143000" indent="-228600"/>
            <a:lvl4pPr marL="1600200" indent="-228600"/>
            <a:lvl5pPr marL="2057400" indent="-228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8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16" y="140747"/>
            <a:ext cx="11016692" cy="6478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16000"/>
              </a:srgbClr>
            </a:outerShdw>
          </a:effectLst>
        </p:spPr>
      </p:pic>
      <p:pic>
        <p:nvPicPr>
          <p:cNvPr id="10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336" y="5625389"/>
            <a:ext cx="990669" cy="94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4"/>
          <p:cNvSpPr txBox="1"/>
          <p:nvPr/>
        </p:nvSpPr>
        <p:spPr>
          <a:xfrm>
            <a:off x="8992580" y="6567151"/>
            <a:ext cx="2864308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https://wallpapersafari.com/free-zen-wallpaper/</a:t>
            </a:r>
          </a:p>
        </p:txBody>
      </p:sp>
      <p:sp>
        <p:nvSpPr>
          <p:cNvPr id="102" name="TextBox 5"/>
          <p:cNvSpPr txBox="1"/>
          <p:nvPr/>
        </p:nvSpPr>
        <p:spPr>
          <a:xfrm>
            <a:off x="5273502" y="1025235"/>
            <a:ext cx="6087688" cy="2711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/>
            </a:pPr>
            <a:r>
              <a:t>Soft Skills:</a:t>
            </a:r>
          </a:p>
          <a:p>
            <a:pPr>
              <a:defRPr sz="4400"/>
            </a:pPr>
          </a:p>
          <a:p>
            <a:pPr>
              <a:defRPr sz="4400"/>
            </a:pPr>
            <a:r>
              <a:t>The Tools Every Librarian Should Have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16" y="140747"/>
            <a:ext cx="11016692" cy="6478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16000"/>
              </a:srgbClr>
            </a:outerShdw>
          </a:effectLst>
        </p:spPr>
      </p:pic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336" y="5625389"/>
            <a:ext cx="990669" cy="94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5"/>
          <p:cNvSpPr txBox="1"/>
          <p:nvPr/>
        </p:nvSpPr>
        <p:spPr>
          <a:xfrm>
            <a:off x="4694147" y="1122362"/>
            <a:ext cx="6395086" cy="2478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Thank You!</a:t>
            </a:r>
          </a:p>
          <a:p>
            <a:pPr algn="ctr">
              <a:defRPr sz="3200"/>
            </a:pPr>
          </a:p>
          <a:p>
            <a:pPr algn="ctr">
              <a:defRPr sz="3200"/>
            </a:pPr>
          </a:p>
          <a:p>
            <a:pPr algn="ctr">
              <a:defRPr sz="3200"/>
            </a:pPr>
            <a:r>
              <a:t>Melissa Lockaby</a:t>
            </a:r>
          </a:p>
          <a:p>
            <a:pPr algn="ctr">
              <a:defRPr sz="3200"/>
            </a:pPr>
            <a:r>
              <a:t>Melissa.Lockaby@ung.edu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Picture 2"/>
          <p:cNvGrpSpPr/>
          <p:nvPr/>
        </p:nvGrpSpPr>
        <p:grpSpPr>
          <a:xfrm>
            <a:off x="585216" y="140747"/>
            <a:ext cx="11016692" cy="6478525"/>
            <a:chOff x="0" y="0"/>
            <a:chExt cx="11016690" cy="6478523"/>
          </a:xfrm>
        </p:grpSpPr>
        <p:sp>
          <p:nvSpPr>
            <p:cNvPr id="104" name="Rectangle"/>
            <p:cNvSpPr/>
            <p:nvPr/>
          </p:nvSpPr>
          <p:spPr>
            <a:xfrm>
              <a:off x="0" y="0"/>
              <a:ext cx="11016691" cy="6478524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05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16691" cy="647852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50800" dir="5400000">
                <a:srgbClr val="000000">
                  <a:alpha val="16000"/>
                </a:srgbClr>
              </a:outerShdw>
            </a:effectLst>
          </p:spPr>
        </p:pic>
      </p:grpSp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336" y="5625389"/>
            <a:ext cx="990669" cy="94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6"/>
          <p:cNvSpPr txBox="1"/>
          <p:nvPr/>
        </p:nvSpPr>
        <p:spPr>
          <a:xfrm>
            <a:off x="4574857" y="1300161"/>
            <a:ext cx="6395086" cy="297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Melissa Lockaby</a:t>
            </a:r>
          </a:p>
          <a:p>
            <a:pPr algn="ctr">
              <a:defRPr sz="3200"/>
            </a:pPr>
          </a:p>
          <a:p>
            <a:pPr algn="ctr">
              <a:defRPr sz="3200"/>
            </a:pPr>
            <a:r>
              <a:t>Collection Management Librarian</a:t>
            </a:r>
          </a:p>
          <a:p>
            <a:pPr algn="ctr">
              <a:defRPr sz="3200"/>
            </a:pPr>
            <a:r>
              <a:t>Associate Professor</a:t>
            </a:r>
          </a:p>
          <a:p>
            <a:pPr algn="ctr">
              <a:defRPr sz="3200"/>
            </a:pPr>
          </a:p>
          <a:p>
            <a:pPr algn="ctr">
              <a:defRPr sz="3200"/>
            </a:pPr>
            <a:r>
              <a:t>University of North Georgia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"/>
          <p:cNvSpPr txBox="1"/>
          <p:nvPr/>
        </p:nvSpPr>
        <p:spPr>
          <a:xfrm>
            <a:off x="4989194" y="1028699"/>
            <a:ext cx="5194937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Soft Skills</a:t>
            </a:r>
          </a:p>
        </p:txBody>
      </p:sp>
      <p:sp>
        <p:nvSpPr>
          <p:cNvPr id="111" name="TextBox 2"/>
          <p:cNvSpPr txBox="1"/>
          <p:nvPr/>
        </p:nvSpPr>
        <p:spPr>
          <a:xfrm>
            <a:off x="5089207" y="1943099"/>
            <a:ext cx="5309236" cy="150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 interpersonal skills that are useful regardless of position, job, or organization (Dillon, 2021)</a:t>
            </a:r>
          </a:p>
          <a:p>
            <a:pPr/>
          </a:p>
          <a:p>
            <a:pPr/>
            <a:r>
              <a:t>The “people” skills (Foster, Wiczer, &amp; Eberhardt, 2019, p. 54)</a:t>
            </a:r>
          </a:p>
        </p:txBody>
      </p:sp>
      <p:sp>
        <p:nvSpPr>
          <p:cNvPr id="112" name="TextBox 3"/>
          <p:cNvSpPr txBox="1"/>
          <p:nvPr/>
        </p:nvSpPr>
        <p:spPr>
          <a:xfrm>
            <a:off x="5736228" y="6031365"/>
            <a:ext cx="6239964" cy="70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914400">
              <a:defRPr sz="800"/>
            </a:pPr>
            <a:r>
              <a:t>Foster, S. K., Wiczer, E., &amp; Eberhardt, N. B. (2019). What so hard about soft skills? </a:t>
            </a:r>
            <a:r>
              <a:rPr i="1"/>
              <a:t>ASHA Leader, 24</a:t>
            </a:r>
            <a:r>
              <a:t>(12), 52-60. https//doi.org/10.1044/leader.ftr2.24122019.52</a:t>
            </a:r>
          </a:p>
          <a:p>
            <a:pPr marL="457200" indent="-914400">
              <a:defRPr sz="800"/>
            </a:pPr>
          </a:p>
          <a:p>
            <a:pPr marL="457200" indent="-914400">
              <a:defRPr sz="800"/>
            </a:pPr>
            <a:r>
              <a:t>Dillon, S. (2021, February 9). The 1 skill you need to land a job during the pandemic. </a:t>
            </a:r>
            <a:r>
              <a:rPr i="1"/>
              <a:t>Ladders: Fast on Your </a:t>
            </a:r>
            <a:r>
              <a:t>Feet. https://www.theladders.com/career-advice/the-1-skill-you-need-to-land-a-job-during-the-pandemic</a:t>
            </a:r>
          </a:p>
        </p:txBody>
      </p:sp>
      <p:sp>
        <p:nvSpPr>
          <p:cNvPr id="113" name="TextBox 4"/>
          <p:cNvSpPr txBox="1"/>
          <p:nvPr/>
        </p:nvSpPr>
        <p:spPr>
          <a:xfrm>
            <a:off x="5089208" y="4086085"/>
            <a:ext cx="5288943" cy="150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Soft Skills are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Non-technical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Not [usually] taught in a classroom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Nebulous competencies listed in job descriptions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1"/>
          <p:cNvSpPr txBox="1"/>
          <p:nvPr>
            <p:ph type="body" sz="quarter" idx="1"/>
          </p:nvPr>
        </p:nvSpPr>
        <p:spPr>
          <a:xfrm>
            <a:off x="3143249" y="227754"/>
            <a:ext cx="6215065" cy="6572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Job Descriptions</a:t>
            </a:r>
          </a:p>
        </p:txBody>
      </p:sp>
      <p:sp>
        <p:nvSpPr>
          <p:cNvPr id="116" name="TextBox 2"/>
          <p:cNvSpPr txBox="1"/>
          <p:nvPr/>
        </p:nvSpPr>
        <p:spPr>
          <a:xfrm>
            <a:off x="7494269" y="1157287"/>
            <a:ext cx="4366262" cy="476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u="sng"/>
            </a:pPr>
            <a:r>
              <a:t>Soft Skills</a:t>
            </a:r>
          </a:p>
          <a:p>
            <a:pPr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Communicate Effectively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Multi-task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Team Player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Interpersonal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Work independently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Organizational/time management skills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Critical Thinking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Customer Service</a:t>
            </a:r>
          </a:p>
        </p:txBody>
      </p:sp>
      <p:sp>
        <p:nvSpPr>
          <p:cNvPr id="117" name="TextBox 3"/>
          <p:cNvSpPr txBox="1"/>
          <p:nvPr/>
        </p:nvSpPr>
        <p:spPr>
          <a:xfrm>
            <a:off x="3188969" y="1157287"/>
            <a:ext cx="4366262" cy="5626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u="sng"/>
            </a:pPr>
            <a:r>
              <a:t>Hard/Technical Skills</a:t>
            </a:r>
          </a:p>
          <a:p>
            <a:pPr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Collection Development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Manage budgets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Cataloging standards and practice (MARC, RDA, LCC, LCSH)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Alma, Sierra, Polaris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MS Word, Excel, PowerPoint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Languages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Teaching/instruction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2"/>
      <p:bldP build="whole" bldLvl="1" animBg="1" rev="0" advAuto="0" spid="1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1"/>
          <p:cNvSpPr txBox="1"/>
          <p:nvPr>
            <p:ph type="body" sz="quarter" idx="1"/>
          </p:nvPr>
        </p:nvSpPr>
        <p:spPr>
          <a:xfrm>
            <a:off x="4702726" y="600076"/>
            <a:ext cx="7243979" cy="642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What are Words For? Communicating</a:t>
            </a:r>
          </a:p>
        </p:txBody>
      </p:sp>
      <p:sp>
        <p:nvSpPr>
          <p:cNvPr id="120" name="TextBox 2"/>
          <p:cNvSpPr txBox="1"/>
          <p:nvPr/>
        </p:nvSpPr>
        <p:spPr>
          <a:xfrm>
            <a:off x="560069" y="497204"/>
            <a:ext cx="2308862" cy="25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“I know nothing in the world that has as much power as a word.”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- Emily Dickinson</a:t>
            </a:r>
          </a:p>
        </p:txBody>
      </p:sp>
      <p:sp>
        <p:nvSpPr>
          <p:cNvPr id="121" name="TextBox 3"/>
          <p:cNvSpPr txBox="1"/>
          <p:nvPr/>
        </p:nvSpPr>
        <p:spPr>
          <a:xfrm>
            <a:off x="4847462" y="1448480"/>
            <a:ext cx="5143167" cy="5194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In-person – tone, volume, body language, attentiveness, eye contact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Face-to-Face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Video – MS Teams, Zoom, GoToMeeting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Email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"/>
          <p:cNvSpPr txBox="1"/>
          <p:nvPr>
            <p:ph type="body" sz="quarter" idx="1"/>
          </p:nvPr>
        </p:nvSpPr>
        <p:spPr>
          <a:xfrm>
            <a:off x="5300661" y="475357"/>
            <a:ext cx="6215065" cy="107156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Can I Help You? Interpersonal Skills</a:t>
            </a:r>
          </a:p>
        </p:txBody>
      </p:sp>
      <p:sp>
        <p:nvSpPr>
          <p:cNvPr id="124" name="TextBox 2"/>
          <p:cNvSpPr txBox="1"/>
          <p:nvPr/>
        </p:nvSpPr>
        <p:spPr>
          <a:xfrm>
            <a:off x="5346380" y="1785938"/>
            <a:ext cx="5090842" cy="462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Collegiality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Team player / collaboration</a:t>
            </a:r>
          </a:p>
          <a:p>
            <a:pPr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Asking for help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Offering help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Time management and saying “No”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1"/>
          <p:cNvSpPr txBox="1"/>
          <p:nvPr>
            <p:ph type="body" sz="quarter" idx="1"/>
          </p:nvPr>
        </p:nvSpPr>
        <p:spPr>
          <a:xfrm>
            <a:off x="5172074" y="514351"/>
            <a:ext cx="6215065" cy="10715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Speech, Speech – Presenting, You</a:t>
            </a:r>
          </a:p>
        </p:txBody>
      </p:sp>
      <p:sp>
        <p:nvSpPr>
          <p:cNvPr id="127" name="TextBox 2"/>
          <p:cNvSpPr txBox="1"/>
          <p:nvPr/>
        </p:nvSpPr>
        <p:spPr>
          <a:xfrm>
            <a:off x="5217794" y="1874727"/>
            <a:ext cx="6076680" cy="346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Start little, dream big (meetings, moderator, panels, small conferences)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What do you know? Interests?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Perfection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Have fun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"/>
          <p:cNvSpPr txBox="1"/>
          <p:nvPr>
            <p:ph type="body" sz="quarter" idx="1"/>
          </p:nvPr>
        </p:nvSpPr>
        <p:spPr>
          <a:xfrm>
            <a:off x="5072062" y="657226"/>
            <a:ext cx="6709003" cy="10715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pPr/>
            <a:r>
              <a:t>At the End of the Day: Mindfulness</a:t>
            </a:r>
          </a:p>
        </p:txBody>
      </p:sp>
      <p:sp>
        <p:nvSpPr>
          <p:cNvPr id="130" name="TextBox 2"/>
          <p:cNvSpPr txBox="1"/>
          <p:nvPr/>
        </p:nvSpPr>
        <p:spPr>
          <a:xfrm>
            <a:off x="5117782" y="2000249"/>
            <a:ext cx="5094923" cy="3035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Step Back</a:t>
            </a:r>
          </a:p>
          <a:p>
            <a:pPr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Self Reflection</a:t>
            </a:r>
          </a:p>
          <a:p>
            <a:pPr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Learn</a:t>
            </a:r>
          </a:p>
          <a:p>
            <a:pPr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Move forward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"/>
          <p:cNvSpPr txBox="1"/>
          <p:nvPr>
            <p:ph type="body" sz="quarter" idx="1"/>
          </p:nvPr>
        </p:nvSpPr>
        <p:spPr>
          <a:xfrm>
            <a:off x="4457701" y="2200275"/>
            <a:ext cx="6215064" cy="1071563"/>
          </a:xfrm>
          <a:prstGeom prst="rect">
            <a:avLst/>
          </a:prstGeom>
        </p:spPr>
        <p:txBody>
          <a:bodyPr/>
          <a:lstStyle/>
          <a:p>
            <a:pPr marL="0" indent="0" algn="ctr" defTabSz="512063">
              <a:spcBef>
                <a:spcPts val="500"/>
              </a:spcBef>
              <a:buSzTx/>
              <a:buNone/>
              <a:defRPr sz="2016"/>
            </a:pPr>
            <a:r>
              <a:t>Sharing</a:t>
            </a:r>
          </a:p>
          <a:p>
            <a:pPr marL="0" indent="0" algn="ctr" defTabSz="512063">
              <a:spcBef>
                <a:spcPts val="500"/>
              </a:spcBef>
              <a:buSzTx/>
              <a:buNone/>
              <a:defRPr sz="2016"/>
            </a:pPr>
            <a:r>
              <a:t>And</a:t>
            </a:r>
          </a:p>
          <a:p>
            <a:pPr marL="0" indent="0" algn="ctr" defTabSz="512063">
              <a:spcBef>
                <a:spcPts val="500"/>
              </a:spcBef>
              <a:buSzTx/>
              <a:buNone/>
              <a:defRPr sz="2016"/>
            </a:pPr>
            <a:r>
              <a:t>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