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FCC"/>
          </a:solidFill>
        </a:fill>
      </a:tcStyle>
    </a:wholeTbl>
    <a:band2H>
      <a:tcTxStyle b="def" i="def"/>
      <a:tcStyle>
        <a:tcBdr/>
        <a:fill>
          <a:solidFill>
            <a:srgbClr val="F1F7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6CB"/>
          </a:solidFill>
        </a:fill>
      </a:tcStyle>
    </a:wholeTbl>
    <a:band2H>
      <a:tcTxStyle b="def" i="def"/>
      <a:tcStyle>
        <a:tcBdr/>
        <a:fill>
          <a:solidFill>
            <a:srgbClr val="FCEC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F0DF"/>
          </a:solidFill>
        </a:fill>
      </a:tcStyle>
    </a:wholeTbl>
    <a:band2H>
      <a:tcTxStyle b="def" i="def"/>
      <a:tcStyle>
        <a:tcBdr/>
        <a:fill>
          <a:solidFill>
            <a:srgbClr val="EAF7F0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6" name="Shape 37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" name="Oval 10"/>
          <p:cNvSpPr/>
          <p:nvPr/>
        </p:nvSpPr>
        <p:spPr>
          <a:xfrm>
            <a:off x="3220" y="2666999"/>
            <a:ext cx="4191001" cy="4191001"/>
          </a:xfrm>
          <a:prstGeom prst="ellipse">
            <a:avLst/>
          </a:prstGeom>
          <a:gradFill>
            <a:gsLst>
              <a:gs pos="0">
                <a:srgbClr val="F7F7F7">
                  <a:alpha val="11000"/>
                </a:srgbClr>
              </a:gs>
              <a:gs pos="36000">
                <a:srgbClr val="F7F7F7">
                  <a:alpha val="10000"/>
                </a:srgbClr>
              </a:gs>
              <a:gs pos="75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" name="Oval 11"/>
          <p:cNvSpPr/>
          <p:nvPr/>
        </p:nvSpPr>
        <p:spPr>
          <a:xfrm>
            <a:off x="1749" y="2895600"/>
            <a:ext cx="2362201" cy="2362200"/>
          </a:xfrm>
          <a:prstGeom prst="ellipse">
            <a:avLst/>
          </a:prstGeom>
          <a:gradFill>
            <a:gsLst>
              <a:gs pos="0">
                <a:srgbClr val="F7F7F7">
                  <a:alpha val="8000"/>
                </a:srgbClr>
              </a:gs>
              <a:gs pos="36000">
                <a:srgbClr val="F7F7F7">
                  <a:alpha val="8000"/>
                </a:srgbClr>
              </a:gs>
              <a:gs pos="72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" name="Oval 12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F7F7F7">
                  <a:alpha val="7000"/>
                </a:srgbClr>
              </a:gs>
              <a:gs pos="36000">
                <a:srgbClr val="F7F7F7">
                  <a:alpha val="6000"/>
                </a:srgbClr>
              </a:gs>
              <a:gs pos="69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" name="Oval 13"/>
          <p:cNvSpPr/>
          <p:nvPr/>
        </p:nvSpPr>
        <p:spPr>
          <a:xfrm>
            <a:off x="7999411" y="-2374"/>
            <a:ext cx="1600201" cy="1600201"/>
          </a:xfrm>
          <a:prstGeom prst="ellipse">
            <a:avLst/>
          </a:prstGeom>
          <a:gradFill>
            <a:gsLst>
              <a:gs pos="0">
                <a:srgbClr val="F7F7F7">
                  <a:alpha val="14000"/>
                </a:srgbClr>
              </a:gs>
              <a:gs pos="36000">
                <a:srgbClr val="F7F7F7">
                  <a:alpha val="7000"/>
                </a:srgbClr>
              </a:gs>
              <a:gs pos="73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" name="Oval 14"/>
          <p:cNvSpPr/>
          <p:nvPr/>
        </p:nvSpPr>
        <p:spPr>
          <a:xfrm>
            <a:off x="8609011" y="5874053"/>
            <a:ext cx="990601" cy="990601"/>
          </a:xfrm>
          <a:prstGeom prst="ellipse">
            <a:avLst/>
          </a:prstGeom>
          <a:gradFill>
            <a:gsLst>
              <a:gs pos="0">
                <a:srgbClr val="F7F7F7">
                  <a:alpha val="14000"/>
                </a:srgbClr>
              </a:gs>
              <a:gs pos="36000">
                <a:srgbClr val="F7F7F7">
                  <a:alpha val="7000"/>
                </a:srgbClr>
              </a:gs>
              <a:gs pos="66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" name="Freeform 5"/>
          <p:cNvSpPr/>
          <p:nvPr/>
        </p:nvSpPr>
        <p:spPr>
          <a:xfrm>
            <a:off x="0" y="1587"/>
            <a:ext cx="12192001" cy="6856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20745" y="20100"/>
                </a:moveTo>
                <a:lnTo>
                  <a:pt x="844" y="20100"/>
                </a:lnTo>
                <a:lnTo>
                  <a:pt x="844" y="1480"/>
                </a:lnTo>
                <a:lnTo>
                  <a:pt x="20745" y="1480"/>
                </a:lnTo>
                <a:lnTo>
                  <a:pt x="20745" y="201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" name="Title Text"/>
          <p:cNvSpPr txBox="1"/>
          <p:nvPr>
            <p:ph type="title"/>
          </p:nvPr>
        </p:nvSpPr>
        <p:spPr>
          <a:xfrm>
            <a:off x="1154954" y="2099733"/>
            <a:ext cx="8825660" cy="267764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20" name="Body Level One…"/>
          <p:cNvSpPr txBox="1"/>
          <p:nvPr>
            <p:ph type="body" sz="quarter" idx="1"/>
          </p:nvPr>
        </p:nvSpPr>
        <p:spPr>
          <a:xfrm>
            <a:off x="1154954" y="4777380"/>
            <a:ext cx="8825660" cy="8614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Rectangle 9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10520963" y="537055"/>
            <a:ext cx="498288" cy="523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19"/>
          <p:cNvGrpSpPr/>
          <p:nvPr/>
        </p:nvGrpSpPr>
        <p:grpSpPr>
          <a:xfrm>
            <a:off x="0" y="-2373"/>
            <a:ext cx="12192001" cy="6867028"/>
            <a:chOff x="0" y="0"/>
            <a:chExt cx="12192000" cy="6867027"/>
          </a:xfrm>
        </p:grpSpPr>
        <p:sp>
          <p:nvSpPr>
            <p:cNvPr id="206" name="Rectangle 11"/>
            <p:cNvSpPr/>
            <p:nvPr/>
          </p:nvSpPr>
          <p:spPr>
            <a:xfrm>
              <a:off x="0" y="2373"/>
              <a:ext cx="12192000" cy="6858001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7" name="Oval 14"/>
            <p:cNvSpPr/>
            <p:nvPr/>
          </p:nvSpPr>
          <p:spPr>
            <a:xfrm>
              <a:off x="3219" y="2669373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1000"/>
                  </a:srgbClr>
                </a:gs>
                <a:gs pos="36000">
                  <a:srgbClr val="F7F7F7">
                    <a:alpha val="10000"/>
                  </a:srgbClr>
                </a:gs>
                <a:gs pos="75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8" name="Oval 15"/>
            <p:cNvSpPr/>
            <p:nvPr/>
          </p:nvSpPr>
          <p:spPr>
            <a:xfrm>
              <a:off x="1749" y="2897973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8000"/>
                  </a:srgbClr>
                </a:gs>
                <a:gs pos="36000">
                  <a:srgbClr val="F7F7F7">
                    <a:alpha val="8000"/>
                  </a:srgbClr>
                </a:gs>
                <a:gs pos="72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9" name="Oval 16"/>
            <p:cNvSpPr/>
            <p:nvPr/>
          </p:nvSpPr>
          <p:spPr>
            <a:xfrm>
              <a:off x="8609012" y="1678773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7000"/>
                  </a:srgbClr>
                </a:gs>
                <a:gs pos="36000">
                  <a:srgbClr val="F7F7F7">
                    <a:alpha val="6000"/>
                  </a:srgbClr>
                </a:gs>
                <a:gs pos="69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0" name="Oval 17"/>
            <p:cNvSpPr/>
            <p:nvPr/>
          </p:nvSpPr>
          <p:spPr>
            <a:xfrm>
              <a:off x="7999412" y="0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73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1" name="Oval 18"/>
            <p:cNvSpPr/>
            <p:nvPr/>
          </p:nvSpPr>
          <p:spPr>
            <a:xfrm>
              <a:off x="8609012" y="5876427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66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2" name="Rectangle 7"/>
            <p:cNvSpPr/>
            <p:nvPr/>
          </p:nvSpPr>
          <p:spPr>
            <a:xfrm>
              <a:off x="6172200" y="404538"/>
              <a:ext cx="5596466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3" name="Freeform 5"/>
            <p:cNvSpPr/>
            <p:nvPr/>
          </p:nvSpPr>
          <p:spPr>
            <a:xfrm rot="16200000">
              <a:off x="3295431" y="2804094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4" name="Freeform 5"/>
            <p:cNvSpPr/>
            <p:nvPr/>
          </p:nvSpPr>
          <p:spPr>
            <a:xfrm rot="15922489">
              <a:off x="4203595" y="1828449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5" name="Freeform 5"/>
            <p:cNvSpPr/>
            <p:nvPr/>
          </p:nvSpPr>
          <p:spPr>
            <a:xfrm>
              <a:off x="0" y="3960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17" name="Title Text"/>
          <p:cNvSpPr txBox="1"/>
          <p:nvPr>
            <p:ph type="title"/>
          </p:nvPr>
        </p:nvSpPr>
        <p:spPr>
          <a:xfrm>
            <a:off x="1153906" y="1693331"/>
            <a:ext cx="3860262" cy="173566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300"/>
            </a:lvl1pPr>
          </a:lstStyle>
          <a:p>
            <a:pPr/>
            <a:r>
              <a:t>Title Text</a:t>
            </a:r>
          </a:p>
        </p:txBody>
      </p:sp>
      <p:sp>
        <p:nvSpPr>
          <p:cNvPr id="218" name="Picture Placeholder 21"/>
          <p:cNvSpPr/>
          <p:nvPr>
            <p:ph type="pic" sz="half" idx="13"/>
          </p:nvPr>
        </p:nvSpPr>
        <p:spPr>
          <a:xfrm>
            <a:off x="6058861" y="478880"/>
            <a:ext cx="5582676" cy="590852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19" name="Body Level One…"/>
          <p:cNvSpPr txBox="1"/>
          <p:nvPr>
            <p:ph type="body" sz="quarter" idx="1"/>
          </p:nvPr>
        </p:nvSpPr>
        <p:spPr>
          <a:xfrm>
            <a:off x="1154954" y="3657600"/>
            <a:ext cx="3859214" cy="13716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 sz="1400">
                <a:solidFill>
                  <a:srgbClr val="FFFFFF"/>
                </a:solidFill>
              </a:defRPr>
            </a:lvl1pPr>
            <a:lvl2pPr marL="0" indent="457200">
              <a:buSzTx/>
              <a:buFont typeface="Arial"/>
              <a:buNone/>
              <a:defRPr sz="1400">
                <a:solidFill>
                  <a:srgbClr val="FFFFFF"/>
                </a:solidFill>
              </a:defRPr>
            </a:lvl2pPr>
            <a:lvl3pPr marL="0" indent="914400">
              <a:buSzTx/>
              <a:buFont typeface="Arial"/>
              <a:buNone/>
              <a:defRPr sz="1400">
                <a:solidFill>
                  <a:srgbClr val="FFFFFF"/>
                </a:solidFill>
              </a:defRPr>
            </a:lvl3pPr>
            <a:lvl4pPr marL="0" indent="1371600">
              <a:buSzTx/>
              <a:buFont typeface="Arial"/>
              <a:buNone/>
              <a:defRPr sz="1400">
                <a:solidFill>
                  <a:srgbClr val="FFFFFF"/>
                </a:solidFill>
              </a:defRPr>
            </a:lvl4pPr>
            <a:lvl5pPr marL="0" indent="1828800">
              <a:buSzTx/>
              <a:buFont typeface="Arial"/>
              <a:buNone/>
              <a:defRPr sz="1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 19"/>
          <p:cNvGrpSpPr/>
          <p:nvPr/>
        </p:nvGrpSpPr>
        <p:grpSpPr>
          <a:xfrm>
            <a:off x="0" y="-2373"/>
            <a:ext cx="12192001" cy="6867028"/>
            <a:chOff x="0" y="0"/>
            <a:chExt cx="12192000" cy="6867027"/>
          </a:xfrm>
        </p:grpSpPr>
        <p:sp>
          <p:nvSpPr>
            <p:cNvPr id="228" name="Rectangle 11"/>
            <p:cNvSpPr/>
            <p:nvPr/>
          </p:nvSpPr>
          <p:spPr>
            <a:xfrm>
              <a:off x="0" y="2373"/>
              <a:ext cx="12192000" cy="6858001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9" name="Oval 14"/>
            <p:cNvSpPr/>
            <p:nvPr/>
          </p:nvSpPr>
          <p:spPr>
            <a:xfrm>
              <a:off x="3219" y="2669373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1000"/>
                  </a:srgbClr>
                </a:gs>
                <a:gs pos="36000">
                  <a:srgbClr val="F7F7F7">
                    <a:alpha val="10000"/>
                  </a:srgbClr>
                </a:gs>
                <a:gs pos="75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0" name="Oval 15"/>
            <p:cNvSpPr/>
            <p:nvPr/>
          </p:nvSpPr>
          <p:spPr>
            <a:xfrm>
              <a:off x="1749" y="2897973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8000"/>
                  </a:srgbClr>
                </a:gs>
                <a:gs pos="36000">
                  <a:srgbClr val="F7F7F7">
                    <a:alpha val="8000"/>
                  </a:srgbClr>
                </a:gs>
                <a:gs pos="72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1" name="Oval 16"/>
            <p:cNvSpPr/>
            <p:nvPr/>
          </p:nvSpPr>
          <p:spPr>
            <a:xfrm>
              <a:off x="8609012" y="1678773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7000"/>
                  </a:srgbClr>
                </a:gs>
                <a:gs pos="36000">
                  <a:srgbClr val="F7F7F7">
                    <a:alpha val="6000"/>
                  </a:srgbClr>
                </a:gs>
                <a:gs pos="69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2" name="Oval 17"/>
            <p:cNvSpPr/>
            <p:nvPr/>
          </p:nvSpPr>
          <p:spPr>
            <a:xfrm>
              <a:off x="7999412" y="0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73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3" name="Oval 18"/>
            <p:cNvSpPr/>
            <p:nvPr/>
          </p:nvSpPr>
          <p:spPr>
            <a:xfrm>
              <a:off x="8609012" y="5876427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66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4" name="Rectangle 7"/>
            <p:cNvSpPr/>
            <p:nvPr/>
          </p:nvSpPr>
          <p:spPr>
            <a:xfrm>
              <a:off x="6172200" y="404538"/>
              <a:ext cx="5596466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5" name="Freeform 5"/>
            <p:cNvSpPr/>
            <p:nvPr/>
          </p:nvSpPr>
          <p:spPr>
            <a:xfrm rot="16200000">
              <a:off x="3295431" y="2804094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6" name="Freeform 5"/>
            <p:cNvSpPr/>
            <p:nvPr/>
          </p:nvSpPr>
          <p:spPr>
            <a:xfrm rot="15922489">
              <a:off x="4203595" y="1828449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7" name="Freeform 5"/>
            <p:cNvSpPr/>
            <p:nvPr/>
          </p:nvSpPr>
          <p:spPr>
            <a:xfrm>
              <a:off x="0" y="3960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39" name="Body Level One…"/>
          <p:cNvSpPr txBox="1"/>
          <p:nvPr>
            <p:ph type="body" sz="half" idx="1"/>
          </p:nvPr>
        </p:nvSpPr>
        <p:spPr>
          <a:xfrm>
            <a:off x="6058861" y="478880"/>
            <a:ext cx="5582676" cy="590024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" name="Title Text"/>
          <p:cNvSpPr txBox="1"/>
          <p:nvPr>
            <p:ph type="title"/>
          </p:nvPr>
        </p:nvSpPr>
        <p:spPr>
          <a:xfrm>
            <a:off x="1153906" y="1693331"/>
            <a:ext cx="3860262" cy="173566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300"/>
            </a:lvl1pPr>
          </a:lstStyle>
          <a:p>
            <a:pPr/>
            <a:r>
              <a:t>Title Text</a:t>
            </a:r>
          </a:p>
        </p:txBody>
      </p:sp>
      <p:sp>
        <p:nvSpPr>
          <p:cNvPr id="241" name="Text Placeholder 3"/>
          <p:cNvSpPr/>
          <p:nvPr>
            <p:ph type="body" sz="quarter" idx="13"/>
          </p:nvPr>
        </p:nvSpPr>
        <p:spPr>
          <a:xfrm>
            <a:off x="1154954" y="3657600"/>
            <a:ext cx="3859214" cy="13716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/>
              <a:buChar char="•"/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242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8"/>
          <p:cNvGrpSpPr/>
          <p:nvPr/>
        </p:nvGrpSpPr>
        <p:grpSpPr>
          <a:xfrm>
            <a:off x="0" y="-2373"/>
            <a:ext cx="12192001" cy="6867028"/>
            <a:chOff x="0" y="0"/>
            <a:chExt cx="12192000" cy="6867027"/>
          </a:xfrm>
        </p:grpSpPr>
        <p:sp>
          <p:nvSpPr>
            <p:cNvPr id="250" name="Rectangle 25"/>
            <p:cNvSpPr/>
            <p:nvPr/>
          </p:nvSpPr>
          <p:spPr>
            <a:xfrm>
              <a:off x="0" y="2373"/>
              <a:ext cx="12192000" cy="6858001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1" name="Oval 14"/>
            <p:cNvSpPr/>
            <p:nvPr/>
          </p:nvSpPr>
          <p:spPr>
            <a:xfrm>
              <a:off x="3219" y="2669373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1000"/>
                  </a:srgbClr>
                </a:gs>
                <a:gs pos="36000">
                  <a:srgbClr val="F7F7F7">
                    <a:alpha val="10000"/>
                  </a:srgbClr>
                </a:gs>
                <a:gs pos="75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2" name="Oval 15"/>
            <p:cNvSpPr/>
            <p:nvPr/>
          </p:nvSpPr>
          <p:spPr>
            <a:xfrm>
              <a:off x="1749" y="2897973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8000"/>
                  </a:srgbClr>
                </a:gs>
                <a:gs pos="36000">
                  <a:srgbClr val="F7F7F7">
                    <a:alpha val="8000"/>
                  </a:srgbClr>
                </a:gs>
                <a:gs pos="72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3" name="Oval 16"/>
            <p:cNvSpPr/>
            <p:nvPr/>
          </p:nvSpPr>
          <p:spPr>
            <a:xfrm>
              <a:off x="8609012" y="1678773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7000"/>
                  </a:srgbClr>
                </a:gs>
                <a:gs pos="36000">
                  <a:srgbClr val="F7F7F7">
                    <a:alpha val="6000"/>
                  </a:srgbClr>
                </a:gs>
                <a:gs pos="69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4" name="Oval 17"/>
            <p:cNvSpPr/>
            <p:nvPr/>
          </p:nvSpPr>
          <p:spPr>
            <a:xfrm>
              <a:off x="7999412" y="0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73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5" name="Oval 18"/>
            <p:cNvSpPr/>
            <p:nvPr/>
          </p:nvSpPr>
          <p:spPr>
            <a:xfrm>
              <a:off x="8609012" y="5876427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66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6" name="Freeform 5"/>
            <p:cNvSpPr/>
            <p:nvPr/>
          </p:nvSpPr>
          <p:spPr>
            <a:xfrm rot="21010067">
              <a:off x="8490951" y="1799890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7" name="Freeform 5"/>
            <p:cNvSpPr/>
            <p:nvPr/>
          </p:nvSpPr>
          <p:spPr>
            <a:xfrm>
              <a:off x="459506" y="1868778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8" name="Freeform 5"/>
            <p:cNvSpPr/>
            <p:nvPr/>
          </p:nvSpPr>
          <p:spPr>
            <a:xfrm>
              <a:off x="0" y="3960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60" name="Rectangle 21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61" name="Title Text"/>
          <p:cNvSpPr txBox="1"/>
          <p:nvPr>
            <p:ph type="title"/>
          </p:nvPr>
        </p:nvSpPr>
        <p:spPr>
          <a:xfrm>
            <a:off x="1154952" y="973667"/>
            <a:ext cx="8761415" cy="70696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62" name="Body Level One…"/>
          <p:cNvSpPr txBox="1"/>
          <p:nvPr>
            <p:ph type="body" sz="quarter" idx="1"/>
          </p:nvPr>
        </p:nvSpPr>
        <p:spPr>
          <a:xfrm>
            <a:off x="1154954" y="2603500"/>
            <a:ext cx="4825159" cy="34163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roup 8"/>
          <p:cNvGrpSpPr/>
          <p:nvPr/>
        </p:nvGrpSpPr>
        <p:grpSpPr>
          <a:xfrm>
            <a:off x="0" y="-2373"/>
            <a:ext cx="12192001" cy="6867028"/>
            <a:chOff x="0" y="0"/>
            <a:chExt cx="12192000" cy="6867027"/>
          </a:xfrm>
        </p:grpSpPr>
        <p:sp>
          <p:nvSpPr>
            <p:cNvPr id="270" name="Rectangle 25"/>
            <p:cNvSpPr/>
            <p:nvPr/>
          </p:nvSpPr>
          <p:spPr>
            <a:xfrm>
              <a:off x="0" y="2373"/>
              <a:ext cx="12192000" cy="6858001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1" name="Oval 14"/>
            <p:cNvSpPr/>
            <p:nvPr/>
          </p:nvSpPr>
          <p:spPr>
            <a:xfrm>
              <a:off x="3219" y="2669373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1000"/>
                  </a:srgbClr>
                </a:gs>
                <a:gs pos="36000">
                  <a:srgbClr val="F7F7F7">
                    <a:alpha val="10000"/>
                  </a:srgbClr>
                </a:gs>
                <a:gs pos="75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2" name="Oval 15"/>
            <p:cNvSpPr/>
            <p:nvPr/>
          </p:nvSpPr>
          <p:spPr>
            <a:xfrm>
              <a:off x="1749" y="2897973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8000"/>
                  </a:srgbClr>
                </a:gs>
                <a:gs pos="36000">
                  <a:srgbClr val="F7F7F7">
                    <a:alpha val="8000"/>
                  </a:srgbClr>
                </a:gs>
                <a:gs pos="72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3" name="Oval 16"/>
            <p:cNvSpPr/>
            <p:nvPr/>
          </p:nvSpPr>
          <p:spPr>
            <a:xfrm>
              <a:off x="8609012" y="1678773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7000"/>
                  </a:srgbClr>
                </a:gs>
                <a:gs pos="36000">
                  <a:srgbClr val="F7F7F7">
                    <a:alpha val="6000"/>
                  </a:srgbClr>
                </a:gs>
                <a:gs pos="69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4" name="Oval 17"/>
            <p:cNvSpPr/>
            <p:nvPr/>
          </p:nvSpPr>
          <p:spPr>
            <a:xfrm>
              <a:off x="7999412" y="0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73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5" name="Oval 18"/>
            <p:cNvSpPr/>
            <p:nvPr/>
          </p:nvSpPr>
          <p:spPr>
            <a:xfrm>
              <a:off x="8609012" y="5876427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66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6" name="Freeform 5"/>
            <p:cNvSpPr/>
            <p:nvPr/>
          </p:nvSpPr>
          <p:spPr>
            <a:xfrm rot="21010067">
              <a:off x="8490951" y="1799890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7" name="Freeform 5"/>
            <p:cNvSpPr/>
            <p:nvPr/>
          </p:nvSpPr>
          <p:spPr>
            <a:xfrm>
              <a:off x="459506" y="1868778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8" name="Freeform 5"/>
            <p:cNvSpPr/>
            <p:nvPr/>
          </p:nvSpPr>
          <p:spPr>
            <a:xfrm>
              <a:off x="0" y="3960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0" name="Rectangle 21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81" name="Title Text"/>
          <p:cNvSpPr txBox="1"/>
          <p:nvPr>
            <p:ph type="title"/>
          </p:nvPr>
        </p:nvSpPr>
        <p:spPr>
          <a:xfrm>
            <a:off x="1154952" y="973667"/>
            <a:ext cx="8761415" cy="70696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82" name="Body Level One…"/>
          <p:cNvSpPr txBox="1"/>
          <p:nvPr>
            <p:ph type="body" sz="quarter" idx="1"/>
          </p:nvPr>
        </p:nvSpPr>
        <p:spPr>
          <a:xfrm>
            <a:off x="1154954" y="2603500"/>
            <a:ext cx="4825158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Text Placeholder 4"/>
          <p:cNvSpPr/>
          <p:nvPr>
            <p:ph type="body" sz="quarter" idx="13"/>
          </p:nvPr>
        </p:nvSpPr>
        <p:spPr>
          <a:xfrm>
            <a:off x="6208712" y="2603499"/>
            <a:ext cx="4825160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</a:p>
        </p:txBody>
      </p:sp>
      <p:sp>
        <p:nvSpPr>
          <p:cNvPr id="2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roup 8"/>
          <p:cNvGrpSpPr/>
          <p:nvPr/>
        </p:nvGrpSpPr>
        <p:grpSpPr>
          <a:xfrm>
            <a:off x="0" y="-2373"/>
            <a:ext cx="12192001" cy="6867028"/>
            <a:chOff x="0" y="0"/>
            <a:chExt cx="12192000" cy="6867027"/>
          </a:xfrm>
        </p:grpSpPr>
        <p:sp>
          <p:nvSpPr>
            <p:cNvPr id="291" name="Rectangle 25"/>
            <p:cNvSpPr/>
            <p:nvPr/>
          </p:nvSpPr>
          <p:spPr>
            <a:xfrm>
              <a:off x="0" y="2373"/>
              <a:ext cx="12192000" cy="6858001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2" name="Oval 14"/>
            <p:cNvSpPr/>
            <p:nvPr/>
          </p:nvSpPr>
          <p:spPr>
            <a:xfrm>
              <a:off x="3219" y="2669373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1000"/>
                  </a:srgbClr>
                </a:gs>
                <a:gs pos="36000">
                  <a:srgbClr val="F7F7F7">
                    <a:alpha val="10000"/>
                  </a:srgbClr>
                </a:gs>
                <a:gs pos="75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3" name="Oval 15"/>
            <p:cNvSpPr/>
            <p:nvPr/>
          </p:nvSpPr>
          <p:spPr>
            <a:xfrm>
              <a:off x="1749" y="2897973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8000"/>
                  </a:srgbClr>
                </a:gs>
                <a:gs pos="36000">
                  <a:srgbClr val="F7F7F7">
                    <a:alpha val="8000"/>
                  </a:srgbClr>
                </a:gs>
                <a:gs pos="72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4" name="Oval 16"/>
            <p:cNvSpPr/>
            <p:nvPr/>
          </p:nvSpPr>
          <p:spPr>
            <a:xfrm>
              <a:off x="8609012" y="1678773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7000"/>
                  </a:srgbClr>
                </a:gs>
                <a:gs pos="36000">
                  <a:srgbClr val="F7F7F7">
                    <a:alpha val="6000"/>
                  </a:srgbClr>
                </a:gs>
                <a:gs pos="69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5" name="Oval 17"/>
            <p:cNvSpPr/>
            <p:nvPr/>
          </p:nvSpPr>
          <p:spPr>
            <a:xfrm>
              <a:off x="7999412" y="0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73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6" name="Oval 18"/>
            <p:cNvSpPr/>
            <p:nvPr/>
          </p:nvSpPr>
          <p:spPr>
            <a:xfrm>
              <a:off x="8609012" y="5876427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66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7" name="Freeform 5"/>
            <p:cNvSpPr/>
            <p:nvPr/>
          </p:nvSpPr>
          <p:spPr>
            <a:xfrm rot="21010067">
              <a:off x="8490951" y="1799890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8" name="Freeform 5"/>
            <p:cNvSpPr/>
            <p:nvPr/>
          </p:nvSpPr>
          <p:spPr>
            <a:xfrm>
              <a:off x="459506" y="1868778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9" name="Freeform 5"/>
            <p:cNvSpPr/>
            <p:nvPr/>
          </p:nvSpPr>
          <p:spPr>
            <a:xfrm>
              <a:off x="0" y="3960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01" name="Rectangle 21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02" name="Title Text"/>
          <p:cNvSpPr txBox="1"/>
          <p:nvPr>
            <p:ph type="title"/>
          </p:nvPr>
        </p:nvSpPr>
        <p:spPr>
          <a:xfrm>
            <a:off x="1154952" y="973667"/>
            <a:ext cx="8761415" cy="70696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roup 8"/>
          <p:cNvGrpSpPr/>
          <p:nvPr/>
        </p:nvGrpSpPr>
        <p:grpSpPr>
          <a:xfrm>
            <a:off x="0" y="-2373"/>
            <a:ext cx="12192001" cy="6867028"/>
            <a:chOff x="0" y="0"/>
            <a:chExt cx="12192000" cy="6867027"/>
          </a:xfrm>
        </p:grpSpPr>
        <p:sp>
          <p:nvSpPr>
            <p:cNvPr id="310" name="Rectangle 25"/>
            <p:cNvSpPr/>
            <p:nvPr/>
          </p:nvSpPr>
          <p:spPr>
            <a:xfrm>
              <a:off x="0" y="2373"/>
              <a:ext cx="12192000" cy="6858001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1" name="Oval 14"/>
            <p:cNvSpPr/>
            <p:nvPr/>
          </p:nvSpPr>
          <p:spPr>
            <a:xfrm>
              <a:off x="3219" y="2669373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1000"/>
                  </a:srgbClr>
                </a:gs>
                <a:gs pos="36000">
                  <a:srgbClr val="F7F7F7">
                    <a:alpha val="10000"/>
                  </a:srgbClr>
                </a:gs>
                <a:gs pos="75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2" name="Oval 15"/>
            <p:cNvSpPr/>
            <p:nvPr/>
          </p:nvSpPr>
          <p:spPr>
            <a:xfrm>
              <a:off x="1749" y="2897973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8000"/>
                  </a:srgbClr>
                </a:gs>
                <a:gs pos="36000">
                  <a:srgbClr val="F7F7F7">
                    <a:alpha val="8000"/>
                  </a:srgbClr>
                </a:gs>
                <a:gs pos="72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3" name="Oval 16"/>
            <p:cNvSpPr/>
            <p:nvPr/>
          </p:nvSpPr>
          <p:spPr>
            <a:xfrm>
              <a:off x="8609012" y="1678773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7000"/>
                  </a:srgbClr>
                </a:gs>
                <a:gs pos="36000">
                  <a:srgbClr val="F7F7F7">
                    <a:alpha val="6000"/>
                  </a:srgbClr>
                </a:gs>
                <a:gs pos="69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4" name="Oval 17"/>
            <p:cNvSpPr/>
            <p:nvPr/>
          </p:nvSpPr>
          <p:spPr>
            <a:xfrm>
              <a:off x="7999412" y="0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73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5" name="Oval 18"/>
            <p:cNvSpPr/>
            <p:nvPr/>
          </p:nvSpPr>
          <p:spPr>
            <a:xfrm>
              <a:off x="8609012" y="5876427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66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6" name="Freeform 5"/>
            <p:cNvSpPr/>
            <p:nvPr/>
          </p:nvSpPr>
          <p:spPr>
            <a:xfrm rot="21010067">
              <a:off x="8490951" y="1799890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7" name="Freeform 5"/>
            <p:cNvSpPr/>
            <p:nvPr/>
          </p:nvSpPr>
          <p:spPr>
            <a:xfrm>
              <a:off x="459506" y="1868778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8" name="Freeform 5"/>
            <p:cNvSpPr/>
            <p:nvPr/>
          </p:nvSpPr>
          <p:spPr>
            <a:xfrm>
              <a:off x="0" y="3960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20" name="Rectangle 21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21" name="Title Text"/>
          <p:cNvSpPr txBox="1"/>
          <p:nvPr>
            <p:ph type="title"/>
          </p:nvPr>
        </p:nvSpPr>
        <p:spPr>
          <a:xfrm>
            <a:off x="1154952" y="973667"/>
            <a:ext cx="8761415" cy="70696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3" name="Body Level One…"/>
          <p:cNvSpPr txBox="1"/>
          <p:nvPr>
            <p:ph type="body" sz="half" idx="1"/>
          </p:nvPr>
        </p:nvSpPr>
        <p:spPr>
          <a:xfrm>
            <a:off x="1764150" y="2406650"/>
            <a:ext cx="8663700" cy="3477682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None/>
              <a:defRPr sz="6000"/>
            </a:lvl1pPr>
            <a:lvl2pPr marL="0" indent="457200" algn="ctr">
              <a:buClrTx/>
              <a:buSzTx/>
              <a:buNone/>
              <a:defRPr sz="6000"/>
            </a:lvl2pPr>
            <a:lvl3pPr marL="1894114" indent="-979714" algn="ctr">
              <a:buClrTx/>
              <a:defRPr sz="6000"/>
            </a:lvl3pPr>
            <a:lvl4pPr marL="2514600" indent="-1143000" algn="ctr">
              <a:buClrTx/>
              <a:defRPr sz="6000"/>
            </a:lvl4pPr>
            <a:lvl5pPr marL="2971800" indent="-1143000" algn="ctr">
              <a:buClrTx/>
              <a:defRPr sz="6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+ 1 column (lea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roup 8"/>
          <p:cNvGrpSpPr/>
          <p:nvPr/>
        </p:nvGrpSpPr>
        <p:grpSpPr>
          <a:xfrm>
            <a:off x="0" y="-2373"/>
            <a:ext cx="12192001" cy="6867028"/>
            <a:chOff x="0" y="0"/>
            <a:chExt cx="12192000" cy="6867027"/>
          </a:xfrm>
        </p:grpSpPr>
        <p:sp>
          <p:nvSpPr>
            <p:cNvPr id="337" name="Rectangle 25"/>
            <p:cNvSpPr/>
            <p:nvPr/>
          </p:nvSpPr>
          <p:spPr>
            <a:xfrm>
              <a:off x="0" y="2373"/>
              <a:ext cx="12192000" cy="6858001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8" name="Oval 14"/>
            <p:cNvSpPr/>
            <p:nvPr/>
          </p:nvSpPr>
          <p:spPr>
            <a:xfrm>
              <a:off x="3219" y="2669373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1000"/>
                  </a:srgbClr>
                </a:gs>
                <a:gs pos="36000">
                  <a:srgbClr val="F7F7F7">
                    <a:alpha val="10000"/>
                  </a:srgbClr>
                </a:gs>
                <a:gs pos="75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9" name="Oval 15"/>
            <p:cNvSpPr/>
            <p:nvPr/>
          </p:nvSpPr>
          <p:spPr>
            <a:xfrm>
              <a:off x="1749" y="2897973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8000"/>
                  </a:srgbClr>
                </a:gs>
                <a:gs pos="36000">
                  <a:srgbClr val="F7F7F7">
                    <a:alpha val="8000"/>
                  </a:srgbClr>
                </a:gs>
                <a:gs pos="72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0" name="Oval 16"/>
            <p:cNvSpPr/>
            <p:nvPr/>
          </p:nvSpPr>
          <p:spPr>
            <a:xfrm>
              <a:off x="8609012" y="1678773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7000"/>
                  </a:srgbClr>
                </a:gs>
                <a:gs pos="36000">
                  <a:srgbClr val="F7F7F7">
                    <a:alpha val="6000"/>
                  </a:srgbClr>
                </a:gs>
                <a:gs pos="69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1" name="Oval 17"/>
            <p:cNvSpPr/>
            <p:nvPr/>
          </p:nvSpPr>
          <p:spPr>
            <a:xfrm>
              <a:off x="7999412" y="0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73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2" name="Oval 18"/>
            <p:cNvSpPr/>
            <p:nvPr/>
          </p:nvSpPr>
          <p:spPr>
            <a:xfrm>
              <a:off x="8609012" y="5876427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66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3" name="Freeform 5"/>
            <p:cNvSpPr/>
            <p:nvPr/>
          </p:nvSpPr>
          <p:spPr>
            <a:xfrm rot="21010067">
              <a:off x="8490951" y="1799890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4" name="Freeform 5"/>
            <p:cNvSpPr/>
            <p:nvPr/>
          </p:nvSpPr>
          <p:spPr>
            <a:xfrm>
              <a:off x="459506" y="1868778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5" name="Freeform 5"/>
            <p:cNvSpPr/>
            <p:nvPr/>
          </p:nvSpPr>
          <p:spPr>
            <a:xfrm>
              <a:off x="0" y="3960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47" name="Rectangle 21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48" name="Title Text"/>
          <p:cNvSpPr txBox="1"/>
          <p:nvPr>
            <p:ph type="title"/>
          </p:nvPr>
        </p:nvSpPr>
        <p:spPr>
          <a:xfrm>
            <a:off x="3009900" y="1183299"/>
            <a:ext cx="8204400" cy="969302"/>
          </a:xfrm>
          <a:prstGeom prst="rect">
            <a:avLst/>
          </a:prstGeom>
        </p:spPr>
        <p:txBody>
          <a:bodyPr lIns="91424" tIns="91424" rIns="91424" bIns="91424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49" name="Body Level One…"/>
          <p:cNvSpPr txBox="1"/>
          <p:nvPr>
            <p:ph type="body" idx="1"/>
          </p:nvPr>
        </p:nvSpPr>
        <p:spPr>
          <a:xfrm>
            <a:off x="3009900" y="2278853"/>
            <a:ext cx="8204400" cy="4212901"/>
          </a:xfrm>
          <a:prstGeom prst="rect">
            <a:avLst/>
          </a:prstGeom>
        </p:spPr>
        <p:txBody>
          <a:bodyPr lIns="91424" tIns="91424" rIns="91424" bIns="91424"/>
          <a:lstStyle>
            <a:lvl1pPr marL="457200" indent="-381000">
              <a:spcBef>
                <a:spcPts val="600"/>
              </a:spcBef>
              <a:buSzPts val="2400"/>
              <a:buChar char="◍"/>
              <a:defRPr sz="2400"/>
            </a:lvl1pPr>
            <a:lvl2pPr marL="1028700" indent="-457200">
              <a:spcBef>
                <a:spcPts val="600"/>
              </a:spcBef>
              <a:buSzPts val="2400"/>
              <a:buChar char="○"/>
              <a:defRPr sz="2400"/>
            </a:lvl2pPr>
            <a:lvl3pPr marL="1485900" indent="-457200">
              <a:spcBef>
                <a:spcPts val="600"/>
              </a:spcBef>
              <a:buSzPts val="2400"/>
              <a:buChar char="■"/>
              <a:defRPr sz="2400"/>
            </a:lvl3pPr>
            <a:lvl4pPr marL="2171700" indent="-685800">
              <a:spcBef>
                <a:spcPts val="600"/>
              </a:spcBef>
              <a:buSzPts val="2400"/>
              <a:buChar char="●"/>
              <a:defRPr sz="2400"/>
            </a:lvl4pPr>
            <a:lvl5pPr marL="2628900" indent="-685800">
              <a:spcBef>
                <a:spcPts val="600"/>
              </a:spcBef>
              <a:buSzPts val="2400"/>
              <a:buChar char="○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0" name="Slide Number"/>
          <p:cNvSpPr txBox="1"/>
          <p:nvPr>
            <p:ph type="sldNum" sz="quarter" idx="2"/>
          </p:nvPr>
        </p:nvSpPr>
        <p:spPr>
          <a:xfrm>
            <a:off x="11314387" y="6333125"/>
            <a:ext cx="589698" cy="614651"/>
          </a:xfrm>
          <a:prstGeom prst="rect">
            <a:avLst/>
          </a:prstGeom>
        </p:spPr>
        <p:txBody>
          <a:bodyPr lIns="91424" tIns="91424" rIns="91424" bIns="91424"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colored">
    <p:bg>
      <p:bgPr>
        <a:solidFill>
          <a:srgbClr val="FFB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roup 8"/>
          <p:cNvGrpSpPr/>
          <p:nvPr/>
        </p:nvGrpSpPr>
        <p:grpSpPr>
          <a:xfrm>
            <a:off x="0" y="-2373"/>
            <a:ext cx="12192001" cy="6867028"/>
            <a:chOff x="0" y="0"/>
            <a:chExt cx="12192000" cy="6867027"/>
          </a:xfrm>
        </p:grpSpPr>
        <p:sp>
          <p:nvSpPr>
            <p:cNvPr id="357" name="Rectangle 25"/>
            <p:cNvSpPr/>
            <p:nvPr/>
          </p:nvSpPr>
          <p:spPr>
            <a:xfrm>
              <a:off x="0" y="2373"/>
              <a:ext cx="12192000" cy="6858001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8" name="Oval 14"/>
            <p:cNvSpPr/>
            <p:nvPr/>
          </p:nvSpPr>
          <p:spPr>
            <a:xfrm>
              <a:off x="3219" y="2669373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1000"/>
                  </a:srgbClr>
                </a:gs>
                <a:gs pos="36000">
                  <a:srgbClr val="F7F7F7">
                    <a:alpha val="10000"/>
                  </a:srgbClr>
                </a:gs>
                <a:gs pos="75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9" name="Oval 15"/>
            <p:cNvSpPr/>
            <p:nvPr/>
          </p:nvSpPr>
          <p:spPr>
            <a:xfrm>
              <a:off x="1749" y="2897973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8000"/>
                  </a:srgbClr>
                </a:gs>
                <a:gs pos="36000">
                  <a:srgbClr val="F7F7F7">
                    <a:alpha val="8000"/>
                  </a:srgbClr>
                </a:gs>
                <a:gs pos="72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0" name="Oval 16"/>
            <p:cNvSpPr/>
            <p:nvPr/>
          </p:nvSpPr>
          <p:spPr>
            <a:xfrm>
              <a:off x="8609012" y="1678773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7000"/>
                  </a:srgbClr>
                </a:gs>
                <a:gs pos="36000">
                  <a:srgbClr val="F7F7F7">
                    <a:alpha val="6000"/>
                  </a:srgbClr>
                </a:gs>
                <a:gs pos="69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1" name="Oval 17"/>
            <p:cNvSpPr/>
            <p:nvPr/>
          </p:nvSpPr>
          <p:spPr>
            <a:xfrm>
              <a:off x="7999412" y="0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73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2" name="Oval 18"/>
            <p:cNvSpPr/>
            <p:nvPr/>
          </p:nvSpPr>
          <p:spPr>
            <a:xfrm>
              <a:off x="8609012" y="5876427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66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3" name="Freeform 5"/>
            <p:cNvSpPr/>
            <p:nvPr/>
          </p:nvSpPr>
          <p:spPr>
            <a:xfrm rot="21010067">
              <a:off x="8490951" y="1799890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4" name="Freeform 5"/>
            <p:cNvSpPr/>
            <p:nvPr/>
          </p:nvSpPr>
          <p:spPr>
            <a:xfrm>
              <a:off x="459506" y="1868778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5" name="Freeform 5"/>
            <p:cNvSpPr/>
            <p:nvPr/>
          </p:nvSpPr>
          <p:spPr>
            <a:xfrm>
              <a:off x="0" y="3960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67" name="Rectangle 21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68" name="Slide Number"/>
          <p:cNvSpPr txBox="1"/>
          <p:nvPr>
            <p:ph type="sldNum" sz="quarter" idx="2"/>
          </p:nvPr>
        </p:nvSpPr>
        <p:spPr>
          <a:xfrm>
            <a:off x="11614484" y="6270775"/>
            <a:ext cx="435698" cy="436851"/>
          </a:xfrm>
          <a:prstGeom prst="rect">
            <a:avLst/>
          </a:prstGeom>
        </p:spPr>
        <p:txBody>
          <a:bodyPr lIns="91424" tIns="91424" rIns="91424" bIns="91424" anchor="ctr"/>
          <a:lstStyle>
            <a:lvl1pPr>
              <a:defRPr sz="17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69" name="Google Shape;44;p43"/>
          <p:cNvSpPr/>
          <p:nvPr/>
        </p:nvSpPr>
        <p:spPr>
          <a:xfrm>
            <a:off x="520981" y="506503"/>
            <a:ext cx="11150040" cy="58449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132" y="0"/>
                </a:moveTo>
                <a:lnTo>
                  <a:pt x="1000" y="0"/>
                </a:lnTo>
                <a:lnTo>
                  <a:pt x="895" y="9"/>
                </a:lnTo>
                <a:lnTo>
                  <a:pt x="798" y="35"/>
                </a:lnTo>
                <a:lnTo>
                  <a:pt x="702" y="88"/>
                </a:lnTo>
                <a:lnTo>
                  <a:pt x="610" y="149"/>
                </a:lnTo>
                <a:lnTo>
                  <a:pt x="523" y="228"/>
                </a:lnTo>
                <a:lnTo>
                  <a:pt x="440" y="324"/>
                </a:lnTo>
                <a:lnTo>
                  <a:pt x="362" y="438"/>
                </a:lnTo>
                <a:lnTo>
                  <a:pt x="294" y="560"/>
                </a:lnTo>
                <a:lnTo>
                  <a:pt x="229" y="691"/>
                </a:lnTo>
                <a:lnTo>
                  <a:pt x="170" y="840"/>
                </a:lnTo>
                <a:lnTo>
                  <a:pt x="119" y="998"/>
                </a:lnTo>
                <a:lnTo>
                  <a:pt x="78" y="1164"/>
                </a:lnTo>
                <a:lnTo>
                  <a:pt x="46" y="1339"/>
                </a:lnTo>
                <a:lnTo>
                  <a:pt x="18" y="1523"/>
                </a:lnTo>
                <a:lnTo>
                  <a:pt x="5" y="1707"/>
                </a:lnTo>
                <a:lnTo>
                  <a:pt x="0" y="1908"/>
                </a:lnTo>
                <a:lnTo>
                  <a:pt x="0" y="19692"/>
                </a:lnTo>
                <a:lnTo>
                  <a:pt x="5" y="19893"/>
                </a:lnTo>
                <a:lnTo>
                  <a:pt x="18" y="20077"/>
                </a:lnTo>
                <a:lnTo>
                  <a:pt x="46" y="20261"/>
                </a:lnTo>
                <a:lnTo>
                  <a:pt x="78" y="20436"/>
                </a:lnTo>
                <a:lnTo>
                  <a:pt x="119" y="20602"/>
                </a:lnTo>
                <a:lnTo>
                  <a:pt x="170" y="20760"/>
                </a:lnTo>
                <a:lnTo>
                  <a:pt x="229" y="20909"/>
                </a:lnTo>
                <a:lnTo>
                  <a:pt x="294" y="21040"/>
                </a:lnTo>
                <a:lnTo>
                  <a:pt x="362" y="21162"/>
                </a:lnTo>
                <a:lnTo>
                  <a:pt x="440" y="21276"/>
                </a:lnTo>
                <a:lnTo>
                  <a:pt x="523" y="21372"/>
                </a:lnTo>
                <a:lnTo>
                  <a:pt x="610" y="21451"/>
                </a:lnTo>
                <a:lnTo>
                  <a:pt x="702" y="21512"/>
                </a:lnTo>
                <a:lnTo>
                  <a:pt x="798" y="21565"/>
                </a:lnTo>
                <a:lnTo>
                  <a:pt x="895" y="21591"/>
                </a:lnTo>
                <a:lnTo>
                  <a:pt x="1000" y="21600"/>
                </a:lnTo>
                <a:lnTo>
                  <a:pt x="20600" y="21600"/>
                </a:lnTo>
                <a:lnTo>
                  <a:pt x="20705" y="21591"/>
                </a:lnTo>
                <a:lnTo>
                  <a:pt x="20802" y="21565"/>
                </a:lnTo>
                <a:lnTo>
                  <a:pt x="20898" y="21512"/>
                </a:lnTo>
                <a:lnTo>
                  <a:pt x="20990" y="21451"/>
                </a:lnTo>
                <a:lnTo>
                  <a:pt x="21077" y="21372"/>
                </a:lnTo>
                <a:lnTo>
                  <a:pt x="21160" y="21276"/>
                </a:lnTo>
                <a:lnTo>
                  <a:pt x="21238" y="21162"/>
                </a:lnTo>
                <a:lnTo>
                  <a:pt x="21306" y="21040"/>
                </a:lnTo>
                <a:lnTo>
                  <a:pt x="21371" y="20909"/>
                </a:lnTo>
                <a:lnTo>
                  <a:pt x="21430" y="20760"/>
                </a:lnTo>
                <a:lnTo>
                  <a:pt x="21481" y="20602"/>
                </a:lnTo>
                <a:lnTo>
                  <a:pt x="21522" y="20436"/>
                </a:lnTo>
                <a:lnTo>
                  <a:pt x="21554" y="20261"/>
                </a:lnTo>
                <a:lnTo>
                  <a:pt x="21582" y="20077"/>
                </a:lnTo>
                <a:lnTo>
                  <a:pt x="21595" y="19893"/>
                </a:lnTo>
                <a:lnTo>
                  <a:pt x="21600" y="19692"/>
                </a:lnTo>
                <a:lnTo>
                  <a:pt x="21600" y="4709"/>
                </a:lnTo>
              </a:path>
            </a:pathLst>
          </a:custGeom>
          <a:ln w="19050">
            <a:solidFill>
              <a:srgbClr val="FFFFFF"/>
            </a:solidFill>
            <a:prstDash val="dot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"/>
          <p:cNvGrpSpPr/>
          <p:nvPr/>
        </p:nvGrpSpPr>
        <p:grpSpPr>
          <a:xfrm>
            <a:off x="0" y="-2373"/>
            <a:ext cx="12192001" cy="6867028"/>
            <a:chOff x="0" y="0"/>
            <a:chExt cx="12192000" cy="6867027"/>
          </a:xfrm>
        </p:grpSpPr>
        <p:sp>
          <p:nvSpPr>
            <p:cNvPr id="29" name="Rectangle 25"/>
            <p:cNvSpPr/>
            <p:nvPr/>
          </p:nvSpPr>
          <p:spPr>
            <a:xfrm>
              <a:off x="0" y="2373"/>
              <a:ext cx="12192000" cy="6858001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" name="Oval 14"/>
            <p:cNvSpPr/>
            <p:nvPr/>
          </p:nvSpPr>
          <p:spPr>
            <a:xfrm>
              <a:off x="3219" y="2669373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1000"/>
                  </a:srgbClr>
                </a:gs>
                <a:gs pos="36000">
                  <a:srgbClr val="F7F7F7">
                    <a:alpha val="10000"/>
                  </a:srgbClr>
                </a:gs>
                <a:gs pos="75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" name="Oval 15"/>
            <p:cNvSpPr/>
            <p:nvPr/>
          </p:nvSpPr>
          <p:spPr>
            <a:xfrm>
              <a:off x="1749" y="2897973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8000"/>
                  </a:srgbClr>
                </a:gs>
                <a:gs pos="36000">
                  <a:srgbClr val="F7F7F7">
                    <a:alpha val="8000"/>
                  </a:srgbClr>
                </a:gs>
                <a:gs pos="72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" name="Oval 16"/>
            <p:cNvSpPr/>
            <p:nvPr/>
          </p:nvSpPr>
          <p:spPr>
            <a:xfrm>
              <a:off x="8609012" y="1678773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7000"/>
                  </a:srgbClr>
                </a:gs>
                <a:gs pos="36000">
                  <a:srgbClr val="F7F7F7">
                    <a:alpha val="6000"/>
                  </a:srgbClr>
                </a:gs>
                <a:gs pos="69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" name="Oval 17"/>
            <p:cNvSpPr/>
            <p:nvPr/>
          </p:nvSpPr>
          <p:spPr>
            <a:xfrm>
              <a:off x="7999412" y="0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73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" name="Oval 18"/>
            <p:cNvSpPr/>
            <p:nvPr/>
          </p:nvSpPr>
          <p:spPr>
            <a:xfrm>
              <a:off x="8609012" y="5876427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66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" name="Freeform 5"/>
            <p:cNvSpPr/>
            <p:nvPr/>
          </p:nvSpPr>
          <p:spPr>
            <a:xfrm rot="21010067">
              <a:off x="8490951" y="1799890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" name="Freeform 5"/>
            <p:cNvSpPr/>
            <p:nvPr/>
          </p:nvSpPr>
          <p:spPr>
            <a:xfrm>
              <a:off x="459506" y="1868778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" name="Freeform 5"/>
            <p:cNvSpPr/>
            <p:nvPr/>
          </p:nvSpPr>
          <p:spPr>
            <a:xfrm>
              <a:off x="0" y="3960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9" name="Rectangle 21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1154952" y="973667"/>
            <a:ext cx="8761415" cy="70696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half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12"/>
          <p:cNvGrpSpPr/>
          <p:nvPr/>
        </p:nvGrpSpPr>
        <p:grpSpPr>
          <a:xfrm>
            <a:off x="0" y="-2373"/>
            <a:ext cx="12192001" cy="6867028"/>
            <a:chOff x="0" y="0"/>
            <a:chExt cx="12192000" cy="6867027"/>
          </a:xfrm>
        </p:grpSpPr>
        <p:sp>
          <p:nvSpPr>
            <p:cNvPr id="49" name="Rectangle 10"/>
            <p:cNvSpPr/>
            <p:nvPr/>
          </p:nvSpPr>
          <p:spPr>
            <a:xfrm>
              <a:off x="0" y="2373"/>
              <a:ext cx="12192000" cy="6858001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" name="Oval 13"/>
            <p:cNvSpPr/>
            <p:nvPr/>
          </p:nvSpPr>
          <p:spPr>
            <a:xfrm>
              <a:off x="3219" y="2669373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1000"/>
                  </a:srgbClr>
                </a:gs>
                <a:gs pos="36000">
                  <a:srgbClr val="F7F7F7">
                    <a:alpha val="10000"/>
                  </a:srgbClr>
                </a:gs>
                <a:gs pos="75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" name="Oval 15"/>
            <p:cNvSpPr/>
            <p:nvPr/>
          </p:nvSpPr>
          <p:spPr>
            <a:xfrm>
              <a:off x="1749" y="2897973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8000"/>
                  </a:srgbClr>
                </a:gs>
                <a:gs pos="36000">
                  <a:srgbClr val="F7F7F7">
                    <a:alpha val="8000"/>
                  </a:srgbClr>
                </a:gs>
                <a:gs pos="72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" name="Oval 16"/>
            <p:cNvSpPr/>
            <p:nvPr/>
          </p:nvSpPr>
          <p:spPr>
            <a:xfrm>
              <a:off x="8609012" y="1678773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7000"/>
                  </a:srgbClr>
                </a:gs>
                <a:gs pos="36000">
                  <a:srgbClr val="F7F7F7">
                    <a:alpha val="6000"/>
                  </a:srgbClr>
                </a:gs>
                <a:gs pos="69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" name="Oval 17"/>
            <p:cNvSpPr/>
            <p:nvPr/>
          </p:nvSpPr>
          <p:spPr>
            <a:xfrm>
              <a:off x="7999412" y="0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73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" name="Oval 18"/>
            <p:cNvSpPr/>
            <p:nvPr/>
          </p:nvSpPr>
          <p:spPr>
            <a:xfrm>
              <a:off x="8609012" y="5876427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66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" name="Rectangle 6"/>
            <p:cNvSpPr/>
            <p:nvPr/>
          </p:nvSpPr>
          <p:spPr>
            <a:xfrm>
              <a:off x="7289800" y="404538"/>
              <a:ext cx="4478866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" name="Freeform 5"/>
            <p:cNvSpPr/>
            <p:nvPr/>
          </p:nvSpPr>
          <p:spPr>
            <a:xfrm rot="15922489">
              <a:off x="4698353" y="1828449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" name="Freeform 5"/>
            <p:cNvSpPr/>
            <p:nvPr/>
          </p:nvSpPr>
          <p:spPr>
            <a:xfrm rot="16200000">
              <a:off x="3787243" y="2804094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" name="Freeform 5"/>
            <p:cNvSpPr/>
            <p:nvPr/>
          </p:nvSpPr>
          <p:spPr>
            <a:xfrm>
              <a:off x="0" y="3960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0" name="Title Text"/>
          <p:cNvSpPr txBox="1"/>
          <p:nvPr>
            <p:ph type="title"/>
          </p:nvPr>
        </p:nvSpPr>
        <p:spPr>
          <a:xfrm>
            <a:off x="1154955" y="2677645"/>
            <a:ext cx="4351025" cy="22838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61" name="Body Level One…"/>
          <p:cNvSpPr txBox="1"/>
          <p:nvPr>
            <p:ph type="body" sz="quarter" idx="1"/>
          </p:nvPr>
        </p:nvSpPr>
        <p:spPr>
          <a:xfrm>
            <a:off x="6895558" y="2677643"/>
            <a:ext cx="3755380" cy="2283824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cap="all" sz="20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cap="all" sz="20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cap="all" sz="20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cap="all" sz="20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cap="all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Rectangle 14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22"/>
          <p:cNvGrpSpPr/>
          <p:nvPr/>
        </p:nvGrpSpPr>
        <p:grpSpPr>
          <a:xfrm>
            <a:off x="16303" y="0"/>
            <a:ext cx="12192001" cy="6858000"/>
            <a:chOff x="0" y="0"/>
            <a:chExt cx="12192000" cy="6858000"/>
          </a:xfrm>
        </p:grpSpPr>
        <p:sp>
          <p:nvSpPr>
            <p:cNvPr id="70" name="Rectangle 10"/>
            <p:cNvSpPr/>
            <p:nvPr/>
          </p:nvSpPr>
          <p:spPr>
            <a:xfrm>
              <a:off x="220633" y="0"/>
              <a:ext cx="5078013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1" name="Freeform 5"/>
            <p:cNvSpPr/>
            <p:nvPr/>
          </p:nvSpPr>
          <p:spPr>
            <a:xfrm rot="15922489">
              <a:off x="3128287" y="1826076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" name="Freeform 5"/>
            <p:cNvSpPr/>
            <p:nvPr/>
          </p:nvSpPr>
          <p:spPr>
            <a:xfrm rot="16200000">
              <a:off x="2217177" y="2801720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3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5" name="Title Text"/>
          <p:cNvSpPr txBox="1"/>
          <p:nvPr>
            <p:ph type="title"/>
          </p:nvPr>
        </p:nvSpPr>
        <p:spPr>
          <a:xfrm>
            <a:off x="1154955" y="2287087"/>
            <a:ext cx="3438883" cy="22838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3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Rectangle 14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6792913" y="1748812"/>
            <a:ext cx="3852001" cy="720001"/>
          </a:xfrm>
          <a:prstGeom prst="rect">
            <a:avLst/>
          </a:prstGeom>
          <a:solidFill>
            <a:srgbClr val="F2F2F2"/>
          </a:solidFill>
          <a:ln w="31750">
            <a:solidFill>
              <a:schemeClr val="accent1"/>
            </a:solidFill>
            <a:round/>
          </a:ln>
        </p:spPr>
        <p:txBody>
          <a:bodyPr anchor="ctr"/>
          <a:lstStyle>
            <a:lvl1pPr marL="0" indent="0">
              <a:buClrTx/>
              <a:buSzTx/>
              <a:buNone/>
              <a:defRPr sz="2100">
                <a:solidFill>
                  <a:srgbClr val="000000"/>
                </a:solidFill>
              </a:defRPr>
            </a:lvl1pPr>
            <a:lvl2pPr marL="832246" indent="-375046">
              <a:buClrTx/>
              <a:defRPr sz="2100">
                <a:solidFill>
                  <a:srgbClr val="000000"/>
                </a:solidFill>
              </a:defRPr>
            </a:lvl2pPr>
            <a:lvl3pPr marL="1257300" indent="-342900">
              <a:buClrTx/>
              <a:defRPr sz="2100">
                <a:solidFill>
                  <a:srgbClr val="000000"/>
                </a:solidFill>
              </a:defRPr>
            </a:lvl3pPr>
            <a:lvl4pPr marL="1771650" indent="-400050">
              <a:buClrTx/>
              <a:defRPr sz="2100">
                <a:solidFill>
                  <a:srgbClr val="000000"/>
                </a:solidFill>
              </a:defRPr>
            </a:lvl4pPr>
            <a:lvl5pPr marL="2228850" indent="-400050">
              <a:buClrTx/>
              <a:defRPr sz="21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Text Placeholder 9"/>
          <p:cNvSpPr/>
          <p:nvPr>
            <p:ph type="body" sz="quarter" idx="13"/>
          </p:nvPr>
        </p:nvSpPr>
        <p:spPr>
          <a:xfrm>
            <a:off x="6828061" y="2596304"/>
            <a:ext cx="3781705" cy="649705"/>
          </a:xfrm>
          <a:prstGeom prst="rect">
            <a:avLst/>
          </a:prstGeom>
          <a:solidFill>
            <a:srgbClr val="F2F2F2"/>
          </a:solidFill>
          <a:ln w="31750">
            <a:solidFill>
              <a:schemeClr val="accent2"/>
            </a:solidFill>
            <a:round/>
          </a:ln>
        </p:spPr>
        <p:txBody>
          <a:bodyPr anchor="ctr"/>
          <a:lstStyle/>
          <a:p>
            <a:pPr marL="0" indent="0">
              <a:buClrTx/>
              <a:buSzTx/>
              <a:buNone/>
              <a:defRPr sz="2100">
                <a:solidFill>
                  <a:srgbClr val="000000"/>
                </a:solidFill>
              </a:defRPr>
            </a:pPr>
          </a:p>
        </p:txBody>
      </p:sp>
      <p:sp>
        <p:nvSpPr>
          <p:cNvPr id="86" name="Text Placeholder 9"/>
          <p:cNvSpPr/>
          <p:nvPr>
            <p:ph type="body" sz="quarter" idx="14"/>
          </p:nvPr>
        </p:nvSpPr>
        <p:spPr>
          <a:xfrm>
            <a:off x="6828061" y="3408649"/>
            <a:ext cx="3781705" cy="649705"/>
          </a:xfrm>
          <a:prstGeom prst="rect">
            <a:avLst/>
          </a:prstGeom>
          <a:solidFill>
            <a:srgbClr val="F2F2F2"/>
          </a:solidFill>
          <a:ln w="31750">
            <a:solidFill>
              <a:schemeClr val="accent3"/>
            </a:solidFill>
            <a:round/>
          </a:ln>
        </p:spPr>
        <p:txBody>
          <a:bodyPr anchor="ctr"/>
          <a:lstStyle/>
          <a:p>
            <a:pPr marL="0" indent="0">
              <a:buClrTx/>
              <a:buSzTx/>
              <a:buNone/>
              <a:defRPr sz="2100">
                <a:solidFill>
                  <a:srgbClr val="000000"/>
                </a:solidFill>
              </a:defRPr>
            </a:pPr>
          </a:p>
        </p:txBody>
      </p:sp>
      <p:sp>
        <p:nvSpPr>
          <p:cNvPr id="87" name="Text Placeholder 9"/>
          <p:cNvSpPr/>
          <p:nvPr>
            <p:ph type="body" sz="quarter" idx="15"/>
          </p:nvPr>
        </p:nvSpPr>
        <p:spPr>
          <a:xfrm>
            <a:off x="6828061" y="4220994"/>
            <a:ext cx="3781705" cy="649705"/>
          </a:xfrm>
          <a:prstGeom prst="rect">
            <a:avLst/>
          </a:prstGeom>
          <a:solidFill>
            <a:srgbClr val="F2F2F2"/>
          </a:solidFill>
          <a:ln w="31750">
            <a:solidFill>
              <a:schemeClr val="accent4"/>
            </a:solidFill>
            <a:round/>
          </a:ln>
        </p:spPr>
        <p:txBody>
          <a:bodyPr anchor="ctr"/>
          <a:lstStyle/>
          <a:p>
            <a:pPr marL="0" indent="0">
              <a:buClrTx/>
              <a:buSzTx/>
              <a:buNone/>
              <a:defRPr sz="2100">
                <a:solidFill>
                  <a:srgbClr val="000000"/>
                </a:solidFill>
              </a:defRPr>
            </a:pPr>
          </a:p>
        </p:txBody>
      </p:sp>
      <p:sp>
        <p:nvSpPr>
          <p:cNvPr id="88" name="Text Placeholder 9"/>
          <p:cNvSpPr/>
          <p:nvPr>
            <p:ph type="body" sz="quarter" idx="16"/>
          </p:nvPr>
        </p:nvSpPr>
        <p:spPr>
          <a:xfrm>
            <a:off x="6828061" y="5033337"/>
            <a:ext cx="3781705" cy="649705"/>
          </a:xfrm>
          <a:prstGeom prst="rect">
            <a:avLst/>
          </a:prstGeom>
          <a:solidFill>
            <a:srgbClr val="F2F2F2"/>
          </a:solidFill>
          <a:ln w="31750">
            <a:solidFill>
              <a:schemeClr val="accent6"/>
            </a:solidFill>
            <a:round/>
          </a:ln>
        </p:spPr>
        <p:txBody>
          <a:bodyPr anchor="ctr"/>
          <a:lstStyle/>
          <a:p>
            <a:pPr marL="0" indent="0">
              <a:buClrTx/>
              <a:buSzTx/>
              <a:buNone/>
              <a:defRPr sz="2100">
                <a:solidFill>
                  <a:srgbClr val="000000"/>
                </a:solidFill>
              </a:defRPr>
            </a:pPr>
          </a:p>
        </p:txBody>
      </p:sp>
      <p:grpSp>
        <p:nvGrpSpPr>
          <p:cNvPr id="93" name="Group 22"/>
          <p:cNvGrpSpPr/>
          <p:nvPr/>
        </p:nvGrpSpPr>
        <p:grpSpPr>
          <a:xfrm>
            <a:off x="16303" y="0"/>
            <a:ext cx="12192001" cy="6858000"/>
            <a:chOff x="0" y="0"/>
            <a:chExt cx="12192000" cy="6858000"/>
          </a:xfrm>
        </p:grpSpPr>
        <p:sp>
          <p:nvSpPr>
            <p:cNvPr id="89" name="Rectangle 10"/>
            <p:cNvSpPr/>
            <p:nvPr/>
          </p:nvSpPr>
          <p:spPr>
            <a:xfrm>
              <a:off x="220633" y="0"/>
              <a:ext cx="5078013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0" name="Freeform 5"/>
            <p:cNvSpPr/>
            <p:nvPr/>
          </p:nvSpPr>
          <p:spPr>
            <a:xfrm rot="15922489">
              <a:off x="3128287" y="1826076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1" name="Freeform 5"/>
            <p:cNvSpPr/>
            <p:nvPr/>
          </p:nvSpPr>
          <p:spPr>
            <a:xfrm rot="16200000">
              <a:off x="2217177" y="2801720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2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94" name="Title Text"/>
          <p:cNvSpPr txBox="1"/>
          <p:nvPr>
            <p:ph type="title"/>
          </p:nvPr>
        </p:nvSpPr>
        <p:spPr>
          <a:xfrm>
            <a:off x="1154955" y="2287087"/>
            <a:ext cx="3438883" cy="22838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300"/>
            </a:lvl1pPr>
          </a:lstStyle>
          <a:p>
            <a:pPr/>
            <a:r>
              <a:t>Title Text</a:t>
            </a:r>
          </a:p>
        </p:txBody>
      </p:sp>
      <p:sp>
        <p:nvSpPr>
          <p:cNvPr id="95" name="Rectangle 14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7" name="Picture Placeholder 13"/>
          <p:cNvSpPr/>
          <p:nvPr>
            <p:ph type="pic" sz="quarter" idx="17"/>
          </p:nvPr>
        </p:nvSpPr>
        <p:spPr>
          <a:xfrm>
            <a:off x="5870575" y="1840503"/>
            <a:ext cx="536616" cy="5366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8" name="Picture Placeholder 13"/>
          <p:cNvSpPr/>
          <p:nvPr>
            <p:ph type="pic" sz="quarter" idx="18"/>
          </p:nvPr>
        </p:nvSpPr>
        <p:spPr>
          <a:xfrm>
            <a:off x="5870575" y="2652848"/>
            <a:ext cx="536616" cy="5366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9" name="Picture Placeholder 13"/>
          <p:cNvSpPr/>
          <p:nvPr>
            <p:ph type="pic" sz="quarter" idx="19"/>
          </p:nvPr>
        </p:nvSpPr>
        <p:spPr>
          <a:xfrm>
            <a:off x="5870575" y="3465193"/>
            <a:ext cx="536616" cy="5366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0" name="Picture Placeholder 13"/>
          <p:cNvSpPr/>
          <p:nvPr>
            <p:ph type="pic" sz="quarter" idx="20"/>
          </p:nvPr>
        </p:nvSpPr>
        <p:spPr>
          <a:xfrm>
            <a:off x="5870575" y="4277538"/>
            <a:ext cx="536616" cy="5366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1" name="Picture Placeholder 13"/>
          <p:cNvSpPr/>
          <p:nvPr>
            <p:ph type="pic" sz="quarter" idx="21"/>
          </p:nvPr>
        </p:nvSpPr>
        <p:spPr>
          <a:xfrm>
            <a:off x="5870575" y="5089881"/>
            <a:ext cx="536616" cy="5366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Oval 30"/>
          <p:cNvSpPr/>
          <p:nvPr/>
        </p:nvSpPr>
        <p:spPr>
          <a:xfrm>
            <a:off x="8699142" y="3702939"/>
            <a:ext cx="1261873" cy="1261873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" name="Picture Placeholder 9"/>
          <p:cNvSpPr/>
          <p:nvPr>
            <p:ph type="pic" sz="quarter" idx="13"/>
          </p:nvPr>
        </p:nvSpPr>
        <p:spPr>
          <a:xfrm>
            <a:off x="8865103" y="3869835"/>
            <a:ext cx="929953" cy="929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0" name="Oval 28"/>
          <p:cNvSpPr/>
          <p:nvPr/>
        </p:nvSpPr>
        <p:spPr>
          <a:xfrm>
            <a:off x="6287246" y="3706776"/>
            <a:ext cx="1261873" cy="1261873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1" name="Picture Placeholder 9"/>
          <p:cNvSpPr/>
          <p:nvPr>
            <p:ph type="pic" sz="quarter" idx="14"/>
          </p:nvPr>
        </p:nvSpPr>
        <p:spPr>
          <a:xfrm>
            <a:off x="6452270" y="3873672"/>
            <a:ext cx="929953" cy="929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2" name="Oval 21"/>
          <p:cNvSpPr/>
          <p:nvPr/>
        </p:nvSpPr>
        <p:spPr>
          <a:xfrm>
            <a:off x="8699142" y="799317"/>
            <a:ext cx="1261873" cy="1261873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3" name="Oval 2"/>
          <p:cNvSpPr/>
          <p:nvPr/>
        </p:nvSpPr>
        <p:spPr>
          <a:xfrm>
            <a:off x="6289118" y="799317"/>
            <a:ext cx="1261873" cy="1261873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18" name="Group 22"/>
          <p:cNvGrpSpPr/>
          <p:nvPr/>
        </p:nvGrpSpPr>
        <p:grpSpPr>
          <a:xfrm>
            <a:off x="16303" y="0"/>
            <a:ext cx="12192001" cy="6858000"/>
            <a:chOff x="0" y="0"/>
            <a:chExt cx="12192000" cy="6858000"/>
          </a:xfrm>
        </p:grpSpPr>
        <p:sp>
          <p:nvSpPr>
            <p:cNvPr id="114" name="Rectangle 10"/>
            <p:cNvSpPr/>
            <p:nvPr/>
          </p:nvSpPr>
          <p:spPr>
            <a:xfrm>
              <a:off x="220633" y="0"/>
              <a:ext cx="5078013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5" name="Freeform 5"/>
            <p:cNvSpPr/>
            <p:nvPr/>
          </p:nvSpPr>
          <p:spPr>
            <a:xfrm rot="15922489">
              <a:off x="3128287" y="1826076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6" name="Freeform 5"/>
            <p:cNvSpPr/>
            <p:nvPr/>
          </p:nvSpPr>
          <p:spPr>
            <a:xfrm rot="16200000">
              <a:off x="2217177" y="2801720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19" name="Title Text"/>
          <p:cNvSpPr txBox="1"/>
          <p:nvPr>
            <p:ph type="title"/>
          </p:nvPr>
        </p:nvSpPr>
        <p:spPr>
          <a:xfrm>
            <a:off x="1154955" y="2287087"/>
            <a:ext cx="3438883" cy="22838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300"/>
            </a:lvl1pPr>
          </a:lstStyle>
          <a:p>
            <a:pPr/>
            <a:r>
              <a:t>Title Text</a:t>
            </a:r>
          </a:p>
        </p:txBody>
      </p:sp>
      <p:sp>
        <p:nvSpPr>
          <p:cNvPr id="120" name="Rectangle 14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2" name="Body Level One…"/>
          <p:cNvSpPr txBox="1"/>
          <p:nvPr>
            <p:ph type="body" sz="quarter" idx="1"/>
          </p:nvPr>
        </p:nvSpPr>
        <p:spPr>
          <a:xfrm>
            <a:off x="5756275" y="2351088"/>
            <a:ext cx="2325689" cy="7747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1200"/>
            </a:lvl1pPr>
            <a:lvl2pPr marL="671512" indent="-214312" algn="ctr">
              <a:buClrTx/>
              <a:defRPr sz="1200"/>
            </a:lvl2pPr>
            <a:lvl3pPr marL="1110342" indent="-195942" algn="ctr">
              <a:buClrTx/>
              <a:defRPr sz="1200"/>
            </a:lvl3pPr>
            <a:lvl4pPr marL="1600200" indent="-228600" algn="ctr">
              <a:buClrTx/>
              <a:defRPr sz="1200"/>
            </a:lvl4pPr>
            <a:lvl5pPr marL="2057400" indent="-228600" algn="ctr">
              <a:buClrTx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Text Placeholder 13"/>
          <p:cNvSpPr/>
          <p:nvPr>
            <p:ph type="body" sz="quarter" idx="15"/>
          </p:nvPr>
        </p:nvSpPr>
        <p:spPr>
          <a:xfrm>
            <a:off x="8167234" y="2351088"/>
            <a:ext cx="2325689" cy="774701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None/>
              <a:defRPr sz="1200"/>
            </a:pPr>
          </a:p>
        </p:txBody>
      </p:sp>
      <p:sp>
        <p:nvSpPr>
          <p:cNvPr id="124" name="Text Placeholder 13"/>
          <p:cNvSpPr/>
          <p:nvPr>
            <p:ph type="body" sz="quarter" idx="16"/>
          </p:nvPr>
        </p:nvSpPr>
        <p:spPr>
          <a:xfrm>
            <a:off x="5756274" y="5258548"/>
            <a:ext cx="2325690" cy="774701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None/>
              <a:defRPr sz="1200"/>
            </a:pPr>
          </a:p>
        </p:txBody>
      </p:sp>
      <p:sp>
        <p:nvSpPr>
          <p:cNvPr id="125" name="Text Placeholder 13"/>
          <p:cNvSpPr/>
          <p:nvPr>
            <p:ph type="body" sz="quarter" idx="17"/>
          </p:nvPr>
        </p:nvSpPr>
        <p:spPr>
          <a:xfrm>
            <a:off x="8167234" y="5258548"/>
            <a:ext cx="2325689" cy="774701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None/>
              <a:defRPr sz="1200"/>
            </a:pPr>
          </a:p>
        </p:txBody>
      </p:sp>
      <p:sp>
        <p:nvSpPr>
          <p:cNvPr id="126" name="Picture Placeholder 9"/>
          <p:cNvSpPr/>
          <p:nvPr>
            <p:ph type="pic" sz="quarter" idx="18"/>
          </p:nvPr>
        </p:nvSpPr>
        <p:spPr>
          <a:xfrm>
            <a:off x="6454142" y="966212"/>
            <a:ext cx="929953" cy="92995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7" name="Picture Placeholder 9"/>
          <p:cNvSpPr/>
          <p:nvPr>
            <p:ph type="pic" sz="quarter" idx="19"/>
          </p:nvPr>
        </p:nvSpPr>
        <p:spPr>
          <a:xfrm>
            <a:off x="8865103" y="965277"/>
            <a:ext cx="929953" cy="929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val 19"/>
          <p:cNvSpPr/>
          <p:nvPr/>
        </p:nvSpPr>
        <p:spPr>
          <a:xfrm>
            <a:off x="8699142" y="3702939"/>
            <a:ext cx="1261873" cy="1261873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5" name="Picture Placeholder 9"/>
          <p:cNvSpPr/>
          <p:nvPr>
            <p:ph type="pic" sz="quarter" idx="13"/>
          </p:nvPr>
        </p:nvSpPr>
        <p:spPr>
          <a:xfrm>
            <a:off x="8865103" y="3869835"/>
            <a:ext cx="929953" cy="929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6" name="Oval 21"/>
          <p:cNvSpPr/>
          <p:nvPr/>
        </p:nvSpPr>
        <p:spPr>
          <a:xfrm>
            <a:off x="6288182" y="3706776"/>
            <a:ext cx="1261873" cy="126187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" name="Picture Placeholder 9"/>
          <p:cNvSpPr/>
          <p:nvPr>
            <p:ph type="pic" sz="quarter" idx="14"/>
          </p:nvPr>
        </p:nvSpPr>
        <p:spPr>
          <a:xfrm>
            <a:off x="6454142" y="3873672"/>
            <a:ext cx="929953" cy="929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8" name="Oval 28"/>
          <p:cNvSpPr/>
          <p:nvPr/>
        </p:nvSpPr>
        <p:spPr>
          <a:xfrm>
            <a:off x="8699142" y="799317"/>
            <a:ext cx="1261873" cy="126187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" name="Oval 29"/>
          <p:cNvSpPr/>
          <p:nvPr/>
        </p:nvSpPr>
        <p:spPr>
          <a:xfrm>
            <a:off x="6288182" y="799317"/>
            <a:ext cx="1261873" cy="126187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0" name="Picture Placeholder 9"/>
          <p:cNvSpPr/>
          <p:nvPr>
            <p:ph type="pic" sz="quarter" idx="15"/>
          </p:nvPr>
        </p:nvSpPr>
        <p:spPr>
          <a:xfrm>
            <a:off x="6454142" y="966212"/>
            <a:ext cx="929953" cy="92995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41" name="Picture Placeholder 9"/>
          <p:cNvSpPr/>
          <p:nvPr>
            <p:ph type="pic" sz="quarter" idx="16"/>
          </p:nvPr>
        </p:nvSpPr>
        <p:spPr>
          <a:xfrm>
            <a:off x="8865103" y="965277"/>
            <a:ext cx="929953" cy="929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grpSp>
        <p:nvGrpSpPr>
          <p:cNvPr id="146" name="Group 22"/>
          <p:cNvGrpSpPr/>
          <p:nvPr/>
        </p:nvGrpSpPr>
        <p:grpSpPr>
          <a:xfrm>
            <a:off x="16303" y="0"/>
            <a:ext cx="12192001" cy="6858000"/>
            <a:chOff x="0" y="0"/>
            <a:chExt cx="12192000" cy="6858000"/>
          </a:xfrm>
        </p:grpSpPr>
        <p:sp>
          <p:nvSpPr>
            <p:cNvPr id="142" name="Rectangle 10"/>
            <p:cNvSpPr/>
            <p:nvPr/>
          </p:nvSpPr>
          <p:spPr>
            <a:xfrm>
              <a:off x="220633" y="0"/>
              <a:ext cx="5078013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3" name="Freeform 5"/>
            <p:cNvSpPr/>
            <p:nvPr/>
          </p:nvSpPr>
          <p:spPr>
            <a:xfrm rot="15922489">
              <a:off x="3128287" y="1826076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4" name="Freeform 5"/>
            <p:cNvSpPr/>
            <p:nvPr/>
          </p:nvSpPr>
          <p:spPr>
            <a:xfrm rot="16200000">
              <a:off x="2217177" y="2801720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5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47" name="Title Text"/>
          <p:cNvSpPr txBox="1"/>
          <p:nvPr>
            <p:ph type="title"/>
          </p:nvPr>
        </p:nvSpPr>
        <p:spPr>
          <a:xfrm>
            <a:off x="1154955" y="2287087"/>
            <a:ext cx="3438883" cy="22838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300"/>
            </a:lvl1pPr>
          </a:lstStyle>
          <a:p>
            <a:pPr/>
            <a:r>
              <a:t>Title Text</a:t>
            </a:r>
          </a:p>
        </p:txBody>
      </p:sp>
      <p:sp>
        <p:nvSpPr>
          <p:cNvPr id="148" name="Rectangle 14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0" name="Body Level One…"/>
          <p:cNvSpPr txBox="1"/>
          <p:nvPr>
            <p:ph type="body" sz="quarter" idx="1"/>
          </p:nvPr>
        </p:nvSpPr>
        <p:spPr>
          <a:xfrm>
            <a:off x="5756275" y="2351088"/>
            <a:ext cx="2325689" cy="7747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1200"/>
            </a:lvl1pPr>
            <a:lvl2pPr marL="671512" indent="-214312" algn="ctr">
              <a:buClrTx/>
              <a:defRPr sz="1200"/>
            </a:lvl2pPr>
            <a:lvl3pPr marL="1110342" indent="-195942" algn="ctr">
              <a:buClrTx/>
              <a:defRPr sz="1200"/>
            </a:lvl3pPr>
            <a:lvl4pPr marL="1600200" indent="-228600" algn="ctr">
              <a:buClrTx/>
              <a:defRPr sz="1200"/>
            </a:lvl4pPr>
            <a:lvl5pPr marL="2057400" indent="-228600" algn="ctr">
              <a:buClrTx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Text Placeholder 13"/>
          <p:cNvSpPr/>
          <p:nvPr>
            <p:ph type="body" sz="quarter" idx="17"/>
          </p:nvPr>
        </p:nvSpPr>
        <p:spPr>
          <a:xfrm>
            <a:off x="8167234" y="2351088"/>
            <a:ext cx="2325689" cy="774701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None/>
              <a:defRPr sz="1200"/>
            </a:pPr>
          </a:p>
        </p:txBody>
      </p:sp>
      <p:sp>
        <p:nvSpPr>
          <p:cNvPr id="152" name="Text Placeholder 13"/>
          <p:cNvSpPr/>
          <p:nvPr>
            <p:ph type="body" sz="quarter" idx="18"/>
          </p:nvPr>
        </p:nvSpPr>
        <p:spPr>
          <a:xfrm>
            <a:off x="5756274" y="5258548"/>
            <a:ext cx="2325690" cy="774701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None/>
              <a:defRPr sz="1200"/>
            </a:pPr>
          </a:p>
        </p:txBody>
      </p:sp>
      <p:sp>
        <p:nvSpPr>
          <p:cNvPr id="153" name="Text Placeholder 13"/>
          <p:cNvSpPr/>
          <p:nvPr>
            <p:ph type="body" sz="quarter" idx="19"/>
          </p:nvPr>
        </p:nvSpPr>
        <p:spPr>
          <a:xfrm>
            <a:off x="8167234" y="5258548"/>
            <a:ext cx="2325689" cy="774701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None/>
              <a:defRPr sz="12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val 28"/>
          <p:cNvSpPr/>
          <p:nvPr/>
        </p:nvSpPr>
        <p:spPr>
          <a:xfrm>
            <a:off x="8699142" y="2234226"/>
            <a:ext cx="1261873" cy="126187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1" name="Oval 29"/>
          <p:cNvSpPr/>
          <p:nvPr/>
        </p:nvSpPr>
        <p:spPr>
          <a:xfrm>
            <a:off x="6288182" y="2234226"/>
            <a:ext cx="1261873" cy="126187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2" name="Picture Placeholder 9"/>
          <p:cNvSpPr/>
          <p:nvPr>
            <p:ph type="pic" sz="quarter" idx="13"/>
          </p:nvPr>
        </p:nvSpPr>
        <p:spPr>
          <a:xfrm>
            <a:off x="6454142" y="2401122"/>
            <a:ext cx="929953" cy="929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3" name="Picture Placeholder 9"/>
          <p:cNvSpPr/>
          <p:nvPr>
            <p:ph type="pic" sz="quarter" idx="14"/>
          </p:nvPr>
        </p:nvSpPr>
        <p:spPr>
          <a:xfrm>
            <a:off x="8865103" y="2400186"/>
            <a:ext cx="929953" cy="929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grpSp>
        <p:nvGrpSpPr>
          <p:cNvPr id="168" name="Group 22"/>
          <p:cNvGrpSpPr/>
          <p:nvPr/>
        </p:nvGrpSpPr>
        <p:grpSpPr>
          <a:xfrm>
            <a:off x="16303" y="0"/>
            <a:ext cx="12192001" cy="6858000"/>
            <a:chOff x="0" y="0"/>
            <a:chExt cx="12192000" cy="6858000"/>
          </a:xfrm>
        </p:grpSpPr>
        <p:sp>
          <p:nvSpPr>
            <p:cNvPr id="164" name="Rectangle 10"/>
            <p:cNvSpPr/>
            <p:nvPr/>
          </p:nvSpPr>
          <p:spPr>
            <a:xfrm>
              <a:off x="220633" y="0"/>
              <a:ext cx="5078013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5" name="Freeform 5"/>
            <p:cNvSpPr/>
            <p:nvPr/>
          </p:nvSpPr>
          <p:spPr>
            <a:xfrm rot="15922489">
              <a:off x="3128287" y="1826076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6" name="Freeform 5"/>
            <p:cNvSpPr/>
            <p:nvPr/>
          </p:nvSpPr>
          <p:spPr>
            <a:xfrm rot="16200000">
              <a:off x="2217177" y="2801720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69" name="Title Text"/>
          <p:cNvSpPr txBox="1"/>
          <p:nvPr>
            <p:ph type="title"/>
          </p:nvPr>
        </p:nvSpPr>
        <p:spPr>
          <a:xfrm>
            <a:off x="1154955" y="2287087"/>
            <a:ext cx="3438883" cy="22838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300"/>
            </a:lvl1pPr>
          </a:lstStyle>
          <a:p>
            <a:pPr/>
            <a:r>
              <a:t>Title Text</a:t>
            </a:r>
          </a:p>
        </p:txBody>
      </p:sp>
      <p:sp>
        <p:nvSpPr>
          <p:cNvPr id="170" name="Rectangle 14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2" name="Body Level One…"/>
          <p:cNvSpPr txBox="1"/>
          <p:nvPr>
            <p:ph type="body" sz="quarter" idx="1"/>
          </p:nvPr>
        </p:nvSpPr>
        <p:spPr>
          <a:xfrm>
            <a:off x="5756275" y="3785996"/>
            <a:ext cx="2325689" cy="1503456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1200"/>
            </a:lvl1pPr>
            <a:lvl2pPr marL="671512" indent="-214312" algn="ctr">
              <a:buClrTx/>
              <a:defRPr sz="1200"/>
            </a:lvl2pPr>
            <a:lvl3pPr marL="1110342" indent="-195942" algn="ctr">
              <a:buClrTx/>
              <a:defRPr sz="1200"/>
            </a:lvl3pPr>
            <a:lvl4pPr marL="1600200" indent="-228600" algn="ctr">
              <a:buClrTx/>
              <a:defRPr sz="1200"/>
            </a:lvl4pPr>
            <a:lvl5pPr marL="2057400" indent="-228600" algn="ctr">
              <a:buClrTx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Text Placeholder 13"/>
          <p:cNvSpPr/>
          <p:nvPr>
            <p:ph type="body" sz="quarter" idx="15"/>
          </p:nvPr>
        </p:nvSpPr>
        <p:spPr>
          <a:xfrm>
            <a:off x="8167234" y="3785996"/>
            <a:ext cx="2325689" cy="1503456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None/>
              <a:defRPr sz="12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Oval 31"/>
          <p:cNvSpPr/>
          <p:nvPr/>
        </p:nvSpPr>
        <p:spPr>
          <a:xfrm>
            <a:off x="8404600" y="3981394"/>
            <a:ext cx="1042415" cy="1042415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1" name="Picture Placeholder 9"/>
          <p:cNvSpPr/>
          <p:nvPr>
            <p:ph type="pic" sz="quarter" idx="13"/>
          </p:nvPr>
        </p:nvSpPr>
        <p:spPr>
          <a:xfrm>
            <a:off x="8535099" y="4123125"/>
            <a:ext cx="781419" cy="758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2" name="Oval 28"/>
          <p:cNvSpPr/>
          <p:nvPr/>
        </p:nvSpPr>
        <p:spPr>
          <a:xfrm>
            <a:off x="8404600" y="1932281"/>
            <a:ext cx="1042415" cy="1042415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3" name="Picture Placeholder 9"/>
          <p:cNvSpPr/>
          <p:nvPr>
            <p:ph type="pic" sz="quarter" idx="14"/>
          </p:nvPr>
        </p:nvSpPr>
        <p:spPr>
          <a:xfrm>
            <a:off x="8535099" y="2074011"/>
            <a:ext cx="781419" cy="758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grpSp>
        <p:nvGrpSpPr>
          <p:cNvPr id="188" name="Group 22"/>
          <p:cNvGrpSpPr/>
          <p:nvPr/>
        </p:nvGrpSpPr>
        <p:grpSpPr>
          <a:xfrm>
            <a:off x="16303" y="0"/>
            <a:ext cx="12192001" cy="6858000"/>
            <a:chOff x="0" y="0"/>
            <a:chExt cx="12192000" cy="6858000"/>
          </a:xfrm>
        </p:grpSpPr>
        <p:sp>
          <p:nvSpPr>
            <p:cNvPr id="184" name="Rectangle 10"/>
            <p:cNvSpPr/>
            <p:nvPr/>
          </p:nvSpPr>
          <p:spPr>
            <a:xfrm>
              <a:off x="220633" y="0"/>
              <a:ext cx="5078013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5" name="Freeform 5"/>
            <p:cNvSpPr/>
            <p:nvPr/>
          </p:nvSpPr>
          <p:spPr>
            <a:xfrm rot="15922489">
              <a:off x="3128287" y="1826076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6" name="Freeform 5"/>
            <p:cNvSpPr/>
            <p:nvPr/>
          </p:nvSpPr>
          <p:spPr>
            <a:xfrm rot="16200000">
              <a:off x="2217177" y="2801720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89" name="Title Text"/>
          <p:cNvSpPr txBox="1"/>
          <p:nvPr>
            <p:ph type="title"/>
          </p:nvPr>
        </p:nvSpPr>
        <p:spPr>
          <a:xfrm>
            <a:off x="1154955" y="2287087"/>
            <a:ext cx="3438883" cy="22838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300"/>
            </a:lvl1pPr>
          </a:lstStyle>
          <a:p>
            <a:pPr/>
            <a:r>
              <a:t>Title Text</a:t>
            </a:r>
          </a:p>
        </p:txBody>
      </p:sp>
      <p:sp>
        <p:nvSpPr>
          <p:cNvPr id="190" name="Rectangle 14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2" name="Body Level One…"/>
          <p:cNvSpPr txBox="1"/>
          <p:nvPr>
            <p:ph type="body" sz="quarter" idx="1"/>
          </p:nvPr>
        </p:nvSpPr>
        <p:spPr>
          <a:xfrm>
            <a:off x="6189669" y="1840992"/>
            <a:ext cx="2095047" cy="1225057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200"/>
            </a:lvl1pPr>
            <a:lvl2pPr marL="671512" indent="-214312">
              <a:buClrTx/>
              <a:defRPr sz="1200"/>
            </a:lvl2pPr>
            <a:lvl3pPr marL="1110342" indent="-195942">
              <a:buClrTx/>
              <a:defRPr sz="1200"/>
            </a:lvl3pPr>
            <a:lvl4pPr marL="1600200" indent="-228600">
              <a:buClrTx/>
              <a:defRPr sz="1200"/>
            </a:lvl4pPr>
            <a:lvl5pPr marL="2057400" indent="-228600">
              <a:buClrTx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Text Placeholder 13"/>
          <p:cNvSpPr/>
          <p:nvPr>
            <p:ph type="body" sz="quarter" idx="15"/>
          </p:nvPr>
        </p:nvSpPr>
        <p:spPr>
          <a:xfrm>
            <a:off x="9519532" y="1840992"/>
            <a:ext cx="2095047" cy="1225057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1200"/>
            </a:pPr>
          </a:p>
        </p:txBody>
      </p:sp>
      <p:sp>
        <p:nvSpPr>
          <p:cNvPr id="194" name="Text Placeholder 13"/>
          <p:cNvSpPr/>
          <p:nvPr>
            <p:ph type="body" sz="quarter" idx="16"/>
          </p:nvPr>
        </p:nvSpPr>
        <p:spPr>
          <a:xfrm>
            <a:off x="6189669" y="3891529"/>
            <a:ext cx="2095047" cy="1222145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1200"/>
            </a:pPr>
          </a:p>
        </p:txBody>
      </p:sp>
      <p:sp>
        <p:nvSpPr>
          <p:cNvPr id="195" name="Text Placeholder 13"/>
          <p:cNvSpPr/>
          <p:nvPr>
            <p:ph type="body" sz="quarter" idx="17"/>
          </p:nvPr>
        </p:nvSpPr>
        <p:spPr>
          <a:xfrm>
            <a:off x="9519532" y="3891529"/>
            <a:ext cx="2095047" cy="1222145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1200"/>
            </a:pPr>
          </a:p>
        </p:txBody>
      </p:sp>
      <p:sp>
        <p:nvSpPr>
          <p:cNvPr id="196" name="Oval 19"/>
          <p:cNvSpPr/>
          <p:nvPr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7" name="Picture Placeholder 9"/>
          <p:cNvSpPr/>
          <p:nvPr>
            <p:ph type="pic" sz="quarter" idx="18"/>
          </p:nvPr>
        </p:nvSpPr>
        <p:spPr>
          <a:xfrm>
            <a:off x="5201494" y="2074011"/>
            <a:ext cx="781419" cy="758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98" name="Oval 21"/>
          <p:cNvSpPr/>
          <p:nvPr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9" name="Picture Placeholder 9"/>
          <p:cNvSpPr/>
          <p:nvPr>
            <p:ph type="pic" sz="quarter" idx="19"/>
          </p:nvPr>
        </p:nvSpPr>
        <p:spPr>
          <a:xfrm>
            <a:off x="5201494" y="4123125"/>
            <a:ext cx="781419" cy="758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" name="Slide Number"/>
          <p:cNvSpPr txBox="1"/>
          <p:nvPr>
            <p:ph type="sldNum" sz="quarter" idx="2"/>
          </p:nvPr>
        </p:nvSpPr>
        <p:spPr>
          <a:xfrm>
            <a:off x="10522496" y="540176"/>
            <a:ext cx="498287" cy="5232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apinto.net/articles/rutgers-social-worker-provides-assistance-at-some" TargetMode="Externa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ocialworker.com/feature-articles/practice/public-libraries-add-social-workers-and-social-programs/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ocialworker.com/feature-articles/practice/public-libraries-add-social-workers-and-social-programs/" TargetMode="Externa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mailto:tiffanyrussellmsw@gmail.com" TargetMode="External"/><Relationship Id="rId3" Type="http://schemas.openxmlformats.org/officeDocument/2006/relationships/hyperlink" Target="mailto:tiffany.russell@nileslibrary.net" TargetMode="Externa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www.ala.org/advocacy/intfreedom/corevalues" TargetMode="External"/><Relationship Id="rId3" Type="http://schemas.openxmlformats.org/officeDocument/2006/relationships/hyperlink" Target="https://www.socialworkers.org/About/Ethics/Code-of-Ethics/Code-of-Ethics-English" TargetMode="External"/><Relationship Id="rId4" Type="http://schemas.openxmlformats.org/officeDocument/2006/relationships/hyperlink" Target="https://www.socialworkguide.org/careers/#who" TargetMode="External"/><Relationship Id="rId5" Type="http://schemas.openxmlformats.org/officeDocument/2006/relationships/hyperlink" Target="https://wmich.edu/socialwork/about/profession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82624" y="3187244"/>
            <a:ext cx="3984134" cy="2131050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Title 1"/>
          <p:cNvSpPr txBox="1"/>
          <p:nvPr>
            <p:ph type="ctrTitle"/>
          </p:nvPr>
        </p:nvSpPr>
        <p:spPr>
          <a:xfrm>
            <a:off x="742830" y="618661"/>
            <a:ext cx="8825660" cy="2677649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Social Workers in </a:t>
            </a:r>
            <a:br/>
            <a:r>
              <a:t>Rural &amp; Small Libraries</a:t>
            </a:r>
          </a:p>
        </p:txBody>
      </p:sp>
      <p:sp>
        <p:nvSpPr>
          <p:cNvPr id="380" name="Subtitle 2"/>
          <p:cNvSpPr txBox="1"/>
          <p:nvPr>
            <p:ph type="subTitle" sz="quarter" idx="1"/>
          </p:nvPr>
        </p:nvSpPr>
        <p:spPr>
          <a:xfrm>
            <a:off x="1721624" y="5318292"/>
            <a:ext cx="8825660" cy="861421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</a:lstStyle>
          <a:p>
            <a:pPr/>
            <a:r>
              <a:t>Tiffany Russell, lmsw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itle 1"/>
          <p:cNvSpPr txBox="1"/>
          <p:nvPr>
            <p:ph type="title"/>
          </p:nvPr>
        </p:nvSpPr>
        <p:spPr>
          <a:xfrm>
            <a:off x="1591126" y="819121"/>
            <a:ext cx="8761415" cy="70696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/>
            <a:r>
              <a:t>The Evolution of Library Social Work</a:t>
            </a:r>
          </a:p>
        </p:txBody>
      </p:sp>
      <p:sp>
        <p:nvSpPr>
          <p:cNvPr id="415" name="Content Placeholder 2"/>
          <p:cNvSpPr txBox="1"/>
          <p:nvPr>
            <p:ph type="body" idx="1"/>
          </p:nvPr>
        </p:nvSpPr>
        <p:spPr>
          <a:xfrm>
            <a:off x="631065" y="2333042"/>
            <a:ext cx="11050073" cy="3951848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2009 – Leah Esguerrra, LMFT hired at San Francisco Library as part of homeless outreach services partnership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Pima County Library, Arizona hired public health nurses for its branch libraries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San Jose Public Library hired a caseworker staffed by volunteer social workers (NASW members) who twice monthly offer 20-minute free referrals.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2011 - Edmonton Public Library, Canada hired a social worker adapted from the San Francisco model</a:t>
            </a:r>
          </a:p>
        </p:txBody>
      </p:sp>
      <p:sp>
        <p:nvSpPr>
          <p:cNvPr id="416" name="Slide Number Placeholder 3"/>
          <p:cNvSpPr txBox="1"/>
          <p:nvPr>
            <p:ph type="sldNum" sz="quarter" idx="2"/>
          </p:nvPr>
        </p:nvSpPr>
        <p:spPr>
          <a:xfrm>
            <a:off x="10522496" y="540176"/>
            <a:ext cx="498287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itle 1"/>
          <p:cNvSpPr txBox="1"/>
          <p:nvPr>
            <p:ph type="title"/>
          </p:nvPr>
        </p:nvSpPr>
        <p:spPr>
          <a:xfrm>
            <a:off x="1154953" y="973667"/>
            <a:ext cx="10035786" cy="706965"/>
          </a:xfrm>
          <a:prstGeom prst="rect">
            <a:avLst/>
          </a:prstGeom>
        </p:spPr>
        <p:txBody>
          <a:bodyPr/>
          <a:lstStyle>
            <a:lvl1pPr defTabSz="228600">
              <a:defRPr sz="2000"/>
            </a:lvl1pPr>
          </a:lstStyle>
          <a:p>
            <a:pPr/>
            <a:r>
              <a:t>The Evolution of Library Social Work   																	(continued)</a:t>
            </a:r>
          </a:p>
        </p:txBody>
      </p:sp>
      <p:sp>
        <p:nvSpPr>
          <p:cNvPr id="419" name="Content Placeholder 2"/>
          <p:cNvSpPr txBox="1"/>
          <p:nvPr>
            <p:ph type="body" idx="1"/>
          </p:nvPr>
        </p:nvSpPr>
        <p:spPr>
          <a:xfrm>
            <a:off x="1154953" y="2603499"/>
            <a:ext cx="10345882" cy="4016241"/>
          </a:xfrm>
          <a:prstGeom prst="rect">
            <a:avLst/>
          </a:prstGeom>
        </p:spPr>
        <p:txBody>
          <a:bodyPr/>
          <a:lstStyle/>
          <a:p>
            <a:pPr marL="342899" indent="-342899">
              <a:lnSpc>
                <a:spcPct val="80000"/>
              </a:lnSpc>
              <a:defRPr sz="1900"/>
            </a:pPr>
            <a:r>
              <a:t>2014 - Denver Public Library, Kansas City Library, Washington DC Library, New York Public Library, Sacramento Public Library, Baltimore MD Public Library</a:t>
            </a:r>
            <a:endParaRPr sz="900"/>
          </a:p>
          <a:p>
            <a:pPr>
              <a:lnSpc>
                <a:spcPct val="80000"/>
              </a:lnSpc>
              <a:defRPr sz="3600"/>
            </a:pPr>
          </a:p>
          <a:p>
            <a:pPr marL="342899" indent="-342899">
              <a:lnSpc>
                <a:spcPct val="80000"/>
              </a:lnSpc>
              <a:defRPr sz="1900"/>
            </a:pPr>
            <a:r>
              <a:t>2015, 2016, 2017 and 2018 Addison Public Library, the Oak Park Public Library, the Evanston Public Library and the Chicago Public Library added social workers</a:t>
            </a:r>
            <a:endParaRPr sz="900"/>
          </a:p>
          <a:p>
            <a:pPr>
              <a:lnSpc>
                <a:spcPct val="80000"/>
              </a:lnSpc>
              <a:defRPr sz="3600"/>
            </a:pPr>
          </a:p>
          <a:p>
            <a:pPr marL="342899" indent="-342899">
              <a:lnSpc>
                <a:spcPct val="80000"/>
              </a:lnSpc>
              <a:defRPr sz="1900"/>
            </a:pPr>
            <a:r>
              <a:t>2017 Kalamazoo Public Library added Peer Support Navigators</a:t>
            </a:r>
            <a:endParaRPr sz="900"/>
          </a:p>
          <a:p>
            <a:pPr>
              <a:lnSpc>
                <a:spcPct val="80000"/>
              </a:lnSpc>
              <a:defRPr sz="3600"/>
            </a:pPr>
          </a:p>
          <a:p>
            <a:pPr marL="342899" indent="-342899">
              <a:lnSpc>
                <a:spcPct val="80000"/>
              </a:lnSpc>
              <a:defRPr sz="1900"/>
            </a:pPr>
            <a:r>
              <a:t>2017-18 Niles District Library hosted BSW student intern which expanded in 2018 with 3 yr. grant that funds full-time MSW Social Services Manager plus 3 interns</a:t>
            </a:r>
          </a:p>
        </p:txBody>
      </p:sp>
      <p:sp>
        <p:nvSpPr>
          <p:cNvPr id="420" name="Slide Number Placeholder 3"/>
          <p:cNvSpPr txBox="1"/>
          <p:nvPr>
            <p:ph type="sldNum" sz="quarter" idx="2"/>
          </p:nvPr>
        </p:nvSpPr>
        <p:spPr>
          <a:xfrm>
            <a:off x="10522496" y="540176"/>
            <a:ext cx="498287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itle 1"/>
          <p:cNvSpPr txBox="1"/>
          <p:nvPr>
            <p:ph type="title"/>
          </p:nvPr>
        </p:nvSpPr>
        <p:spPr>
          <a:xfrm>
            <a:off x="1591126" y="773012"/>
            <a:ext cx="8761415" cy="70696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/>
            <a:r>
              <a:t>CORE VALUES OF SOCIAL WORK</a:t>
            </a:r>
          </a:p>
        </p:txBody>
      </p:sp>
      <p:sp>
        <p:nvSpPr>
          <p:cNvPr id="423" name="Content Placeholder 2"/>
          <p:cNvSpPr txBox="1"/>
          <p:nvPr>
            <p:ph type="body" idx="1"/>
          </p:nvPr>
        </p:nvSpPr>
        <p:spPr>
          <a:xfrm>
            <a:off x="1154954" y="2603500"/>
            <a:ext cx="10035786" cy="42545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8000"/>
              </a:lnSpc>
              <a:defRPr sz="2200"/>
            </a:pPr>
            <a:r>
              <a:t>Access		</a:t>
            </a:r>
            <a:endParaRPr sz="2400"/>
          </a:p>
          <a:p>
            <a:pPr algn="ctr">
              <a:lnSpc>
                <a:spcPct val="108000"/>
              </a:lnSpc>
              <a:defRPr sz="2200"/>
            </a:pPr>
            <a:r>
              <a:t>Service</a:t>
            </a:r>
            <a:endParaRPr sz="1600"/>
          </a:p>
          <a:p>
            <a:pPr algn="ctr">
              <a:lnSpc>
                <a:spcPct val="108000"/>
              </a:lnSpc>
              <a:defRPr sz="2200"/>
            </a:pPr>
            <a:r>
              <a:t>Social Justice</a:t>
            </a:r>
            <a:endParaRPr sz="1600"/>
          </a:p>
          <a:p>
            <a:pPr algn="ctr">
              <a:lnSpc>
                <a:spcPct val="108000"/>
              </a:lnSpc>
              <a:defRPr sz="2200"/>
            </a:pPr>
            <a:r>
              <a:t>Dignity and Worth of the person</a:t>
            </a:r>
            <a:endParaRPr sz="1600"/>
          </a:p>
          <a:p>
            <a:pPr algn="ctr">
              <a:lnSpc>
                <a:spcPct val="108000"/>
              </a:lnSpc>
              <a:defRPr sz="2200"/>
            </a:pPr>
            <a:r>
              <a:t>Importance of Human Relationships</a:t>
            </a:r>
            <a:endParaRPr sz="1600"/>
          </a:p>
          <a:p>
            <a:pPr algn="ctr">
              <a:lnSpc>
                <a:spcPct val="108000"/>
              </a:lnSpc>
              <a:defRPr sz="2200"/>
            </a:pPr>
            <a:r>
              <a:t>Integrity</a:t>
            </a:r>
            <a:endParaRPr sz="1600"/>
          </a:p>
          <a:p>
            <a:pPr algn="ctr">
              <a:lnSpc>
                <a:spcPct val="108000"/>
              </a:lnSpc>
              <a:defRPr sz="2200"/>
            </a:pPr>
            <a:r>
              <a:t>Competence</a:t>
            </a:r>
            <a:endParaRPr sz="1600"/>
          </a:p>
          <a:p>
            <a:pPr algn="ctr">
              <a:lnSpc>
                <a:spcPct val="108000"/>
              </a:lnSpc>
              <a:defRPr sz="2200"/>
            </a:pPr>
          </a:p>
          <a:p>
            <a:pPr marL="0" indent="0" algn="ctr">
              <a:lnSpc>
                <a:spcPct val="90000"/>
              </a:lnSpc>
              <a:buSzTx/>
              <a:buFont typeface="Wingdings 3"/>
              <a:buNone/>
              <a:defRPr sz="1200"/>
            </a:pPr>
            <a:r>
              <a:t>https://www.socialworkers.org/about/ethics/code-of-ethics/code-of-ethics-english</a:t>
            </a:r>
          </a:p>
        </p:txBody>
      </p:sp>
      <p:sp>
        <p:nvSpPr>
          <p:cNvPr id="424" name="Slide Number Placeholder 3"/>
          <p:cNvSpPr txBox="1"/>
          <p:nvPr>
            <p:ph type="sldNum" sz="quarter" idx="2"/>
          </p:nvPr>
        </p:nvSpPr>
        <p:spPr>
          <a:xfrm>
            <a:off x="10522496" y="540176"/>
            <a:ext cx="498287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itle 1"/>
          <p:cNvSpPr txBox="1"/>
          <p:nvPr>
            <p:ph type="title"/>
          </p:nvPr>
        </p:nvSpPr>
        <p:spPr>
          <a:xfrm>
            <a:off x="1154953" y="851601"/>
            <a:ext cx="9534512" cy="706966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/>
            <a:r>
              <a:t>ETHICAL PRINCIPLES OF SOCIAL WORK</a:t>
            </a:r>
          </a:p>
        </p:txBody>
      </p:sp>
      <p:sp>
        <p:nvSpPr>
          <p:cNvPr id="427" name="Content Placeholder 2"/>
          <p:cNvSpPr txBox="1"/>
          <p:nvPr>
            <p:ph type="body" sz="half" idx="1"/>
          </p:nvPr>
        </p:nvSpPr>
        <p:spPr>
          <a:xfrm>
            <a:off x="2137893" y="2421227"/>
            <a:ext cx="7843234" cy="3754192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buSzTx/>
              <a:buFont typeface="Wingdings 3"/>
              <a:buNone/>
              <a:defRPr sz="2600"/>
            </a:pPr>
          </a:p>
          <a:p>
            <a:pPr algn="ctr">
              <a:lnSpc>
                <a:spcPct val="80000"/>
              </a:lnSpc>
              <a:defRPr sz="2400"/>
            </a:pPr>
            <a:r>
              <a:t>Service</a:t>
            </a:r>
            <a:endParaRPr sz="1600"/>
          </a:p>
          <a:p>
            <a:pPr algn="ctr">
              <a:lnSpc>
                <a:spcPct val="80000"/>
              </a:lnSpc>
              <a:defRPr sz="2400"/>
            </a:pPr>
            <a:r>
              <a:t>Social Justice</a:t>
            </a:r>
            <a:endParaRPr sz="1600"/>
          </a:p>
          <a:p>
            <a:pPr algn="ctr">
              <a:lnSpc>
                <a:spcPct val="80000"/>
              </a:lnSpc>
              <a:defRPr sz="2400"/>
            </a:pPr>
            <a:r>
              <a:t>Dignity and Worth of the Person</a:t>
            </a:r>
            <a:endParaRPr sz="1600"/>
          </a:p>
          <a:p>
            <a:pPr algn="ctr">
              <a:lnSpc>
                <a:spcPct val="80000"/>
              </a:lnSpc>
              <a:defRPr sz="2400"/>
            </a:pPr>
            <a:r>
              <a:t>Importance of Human Relationships</a:t>
            </a:r>
            <a:endParaRPr sz="1600"/>
          </a:p>
          <a:p>
            <a:pPr algn="ctr">
              <a:lnSpc>
                <a:spcPct val="80000"/>
              </a:lnSpc>
              <a:defRPr sz="2400"/>
            </a:pPr>
            <a:r>
              <a:t>Integrity</a:t>
            </a:r>
            <a:endParaRPr sz="1600"/>
          </a:p>
          <a:p>
            <a:pPr algn="ctr">
              <a:lnSpc>
                <a:spcPct val="80000"/>
              </a:lnSpc>
              <a:defRPr sz="2400"/>
            </a:pPr>
            <a:r>
              <a:t>Competence</a:t>
            </a:r>
            <a:endParaRPr sz="1600"/>
          </a:p>
          <a:p>
            <a:pPr algn="ctr">
              <a:lnSpc>
                <a:spcPct val="80000"/>
              </a:lnSpc>
              <a:defRPr sz="1600"/>
            </a:pPr>
          </a:p>
          <a:p>
            <a:pPr marL="0" indent="0" algn="ctr">
              <a:lnSpc>
                <a:spcPct val="80000"/>
              </a:lnSpc>
              <a:buSzTx/>
              <a:buFont typeface="Wingdings 3"/>
              <a:buNone/>
              <a:defRPr sz="1500"/>
            </a:pPr>
            <a:r>
              <a:t>https://www.socialworkers.org/about/ethics/code-of-ethics/code-of-ethics-english</a:t>
            </a:r>
          </a:p>
        </p:txBody>
      </p:sp>
      <p:sp>
        <p:nvSpPr>
          <p:cNvPr id="428" name="Slide Number Placeholder 3"/>
          <p:cNvSpPr txBox="1"/>
          <p:nvPr>
            <p:ph type="sldNum" sz="quarter" idx="2"/>
          </p:nvPr>
        </p:nvSpPr>
        <p:spPr>
          <a:xfrm>
            <a:off x="10522496" y="540176"/>
            <a:ext cx="498287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itle 5"/>
          <p:cNvSpPr txBox="1"/>
          <p:nvPr>
            <p:ph type="title"/>
          </p:nvPr>
        </p:nvSpPr>
        <p:spPr>
          <a:xfrm>
            <a:off x="1591126" y="940158"/>
            <a:ext cx="8761415" cy="701839"/>
          </a:xfrm>
          <a:prstGeom prst="rect">
            <a:avLst/>
          </a:prstGeom>
        </p:spPr>
        <p:txBody>
          <a:bodyPr/>
          <a:lstStyle>
            <a:lvl1pPr algn="ctr" defTabSz="448055">
              <a:defRPr sz="3920"/>
            </a:lvl1pPr>
          </a:lstStyle>
          <a:p>
            <a:pPr/>
            <a:r>
              <a:t>CORE VALUES OF LIBRARIANSHIP</a:t>
            </a:r>
          </a:p>
        </p:txBody>
      </p:sp>
      <p:sp>
        <p:nvSpPr>
          <p:cNvPr id="431" name="Content Placeholder 6"/>
          <p:cNvSpPr txBox="1"/>
          <p:nvPr>
            <p:ph type="body" idx="1"/>
          </p:nvPr>
        </p:nvSpPr>
        <p:spPr>
          <a:xfrm>
            <a:off x="1837535" y="2062585"/>
            <a:ext cx="8761414" cy="4582913"/>
          </a:xfrm>
          <a:prstGeom prst="rect">
            <a:avLst/>
          </a:prstGeom>
        </p:spPr>
        <p:txBody>
          <a:bodyPr/>
          <a:lstStyle/>
          <a:p>
            <a:pPr lvl="8" marL="3886200" indent="-228600" algn="ctr">
              <a:defRPr sz="2200"/>
            </a:pPr>
          </a:p>
          <a:p>
            <a:pPr algn="ctr">
              <a:defRPr sz="2600"/>
            </a:pPr>
            <a:r>
              <a:t>Access</a:t>
            </a:r>
          </a:p>
          <a:p>
            <a:pPr algn="ctr">
              <a:defRPr sz="2600"/>
            </a:pPr>
            <a:r>
              <a:t>Confidentiality/Privacy</a:t>
            </a:r>
          </a:p>
          <a:p>
            <a:pPr algn="ctr">
              <a:defRPr sz="2600"/>
            </a:pPr>
            <a:r>
              <a:t>Democracy</a:t>
            </a:r>
          </a:p>
          <a:p>
            <a:pPr algn="ctr">
              <a:defRPr sz="2600"/>
            </a:pPr>
            <a:r>
              <a:t>Diversity</a:t>
            </a:r>
          </a:p>
          <a:p>
            <a:pPr algn="ctr">
              <a:defRPr sz="2600"/>
            </a:pPr>
            <a:r>
              <a:t>Education and Lifelong Learning</a:t>
            </a:r>
          </a:p>
          <a:p>
            <a:pPr algn="ctr">
              <a:defRPr sz="2600"/>
            </a:pPr>
            <a:r>
              <a:t>Intellectual Freedom </a:t>
            </a:r>
          </a:p>
          <a:p>
            <a:pPr marL="0" indent="0">
              <a:buSzTx/>
              <a:buFont typeface="Wingdings 3"/>
              <a:buNone/>
            </a:pPr>
            <a:endParaRPr sz="2600"/>
          </a:p>
          <a:p>
            <a:pPr marL="0" indent="0" algn="ctr">
              <a:buSzTx/>
              <a:buFont typeface="Wingdings 3"/>
              <a:buNone/>
            </a:pPr>
            <a:r>
              <a:t>http://www.ala.org/advocacy/intfreedom/corevalues</a:t>
            </a:r>
          </a:p>
        </p:txBody>
      </p:sp>
      <p:sp>
        <p:nvSpPr>
          <p:cNvPr id="432" name="Slide Number Placeholder 4"/>
          <p:cNvSpPr txBox="1"/>
          <p:nvPr>
            <p:ph type="sldNum" sz="quarter" idx="2"/>
          </p:nvPr>
        </p:nvSpPr>
        <p:spPr>
          <a:xfrm>
            <a:off x="10522496" y="540176"/>
            <a:ext cx="498287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itle 1"/>
          <p:cNvSpPr txBox="1"/>
          <p:nvPr>
            <p:ph type="title"/>
          </p:nvPr>
        </p:nvSpPr>
        <p:spPr>
          <a:xfrm>
            <a:off x="1154952" y="973667"/>
            <a:ext cx="8761415" cy="706965"/>
          </a:xfrm>
          <a:prstGeom prst="rect">
            <a:avLst/>
          </a:prstGeom>
        </p:spPr>
        <p:txBody>
          <a:bodyPr/>
          <a:lstStyle/>
          <a:p>
            <a:pPr defTabSz="256031">
              <a:defRPr sz="2016"/>
            </a:pPr>
            <a:r>
              <a:t>CORE VALUES OF LIBRARIANSHIP</a:t>
            </a:r>
            <a:br/>
            <a:r>
              <a:t>													(continued)</a:t>
            </a:r>
          </a:p>
        </p:txBody>
      </p:sp>
      <p:sp>
        <p:nvSpPr>
          <p:cNvPr id="435" name="Content Placeholder 2"/>
          <p:cNvSpPr txBox="1"/>
          <p:nvPr>
            <p:ph type="body" idx="1"/>
          </p:nvPr>
        </p:nvSpPr>
        <p:spPr>
          <a:xfrm>
            <a:off x="1154952" y="2286000"/>
            <a:ext cx="9982201" cy="45720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90000"/>
              </a:lnSpc>
              <a:buSzTx/>
              <a:buFont typeface="Wingdings 3"/>
              <a:buNone/>
              <a:defRPr sz="2800"/>
            </a:pPr>
          </a:p>
          <a:p>
            <a:pPr algn="ctr">
              <a:lnSpc>
                <a:spcPct val="108000"/>
              </a:lnSpc>
              <a:defRPr sz="2400"/>
            </a:pPr>
            <a:r>
              <a:t>The Public Good</a:t>
            </a:r>
            <a:endParaRPr sz="1600"/>
          </a:p>
          <a:p>
            <a:pPr algn="ctr">
              <a:lnSpc>
                <a:spcPct val="108000"/>
              </a:lnSpc>
              <a:defRPr sz="2400"/>
            </a:pPr>
            <a:r>
              <a:t>Preservation</a:t>
            </a:r>
            <a:endParaRPr sz="1600"/>
          </a:p>
          <a:p>
            <a:pPr algn="ctr">
              <a:lnSpc>
                <a:spcPct val="108000"/>
              </a:lnSpc>
              <a:defRPr sz="2400"/>
            </a:pPr>
            <a:r>
              <a:t>Professionalism</a:t>
            </a:r>
            <a:endParaRPr sz="1600"/>
          </a:p>
          <a:p>
            <a:pPr algn="ctr">
              <a:lnSpc>
                <a:spcPct val="108000"/>
              </a:lnSpc>
              <a:defRPr sz="2400"/>
            </a:pPr>
            <a:r>
              <a:t>Service</a:t>
            </a:r>
            <a:endParaRPr sz="1600"/>
          </a:p>
          <a:p>
            <a:pPr algn="ctr">
              <a:lnSpc>
                <a:spcPct val="108000"/>
              </a:lnSpc>
              <a:defRPr sz="2400"/>
            </a:pPr>
            <a:r>
              <a:t>Social Responsibility</a:t>
            </a:r>
            <a:endParaRPr sz="1600"/>
          </a:p>
          <a:p>
            <a:pPr algn="ctr">
              <a:lnSpc>
                <a:spcPct val="108000"/>
              </a:lnSpc>
              <a:defRPr sz="2400"/>
            </a:pPr>
            <a:r>
              <a:t>Sustainability</a:t>
            </a:r>
            <a:endParaRPr sz="1600"/>
          </a:p>
          <a:p>
            <a:pPr algn="ctr">
              <a:lnSpc>
                <a:spcPct val="108000"/>
              </a:lnSpc>
              <a:defRPr sz="2400"/>
            </a:pPr>
          </a:p>
          <a:p>
            <a:pPr marL="0" indent="0" algn="ctr">
              <a:lnSpc>
                <a:spcPct val="90000"/>
              </a:lnSpc>
              <a:buSzTx/>
              <a:buFont typeface="Wingdings 3"/>
              <a:buNone/>
              <a:defRPr sz="1700"/>
            </a:pPr>
            <a:r>
              <a:t>http://www.ala.org/advocacy/intfreedom/corevalues</a:t>
            </a:r>
          </a:p>
        </p:txBody>
      </p:sp>
      <p:sp>
        <p:nvSpPr>
          <p:cNvPr id="436" name="Slide Number Placeholder 3"/>
          <p:cNvSpPr txBox="1"/>
          <p:nvPr>
            <p:ph type="sldNum" sz="quarter" idx="2"/>
          </p:nvPr>
        </p:nvSpPr>
        <p:spPr>
          <a:xfrm>
            <a:off x="10522496" y="540176"/>
            <a:ext cx="498287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lide Number Placeholder 1"/>
          <p:cNvSpPr txBox="1"/>
          <p:nvPr>
            <p:ph type="sldNum" sz="quarter" idx="2"/>
          </p:nvPr>
        </p:nvSpPr>
        <p:spPr>
          <a:xfrm>
            <a:off x="11614484" y="6270775"/>
            <a:ext cx="435698" cy="4368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9" name="TextBox 2"/>
          <p:cNvSpPr txBox="1"/>
          <p:nvPr/>
        </p:nvSpPr>
        <p:spPr>
          <a:xfrm>
            <a:off x="1430126" y="652366"/>
            <a:ext cx="9018312" cy="170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solidFill>
                  <a:srgbClr val="FFFFFF"/>
                </a:solidFill>
              </a:defRPr>
            </a:pPr>
            <a:r>
              <a:t>Social Work vs. Librarianship</a:t>
            </a:r>
          </a:p>
          <a:p>
            <a:pPr algn="ctr">
              <a:defRPr sz="4000">
                <a:solidFill>
                  <a:srgbClr val="FFFFFF"/>
                </a:solidFill>
              </a:defRPr>
            </a:pPr>
            <a:r>
              <a:t>The Connection</a:t>
            </a:r>
          </a:p>
        </p:txBody>
      </p:sp>
      <p:sp>
        <p:nvSpPr>
          <p:cNvPr id="440" name="TextBox 3"/>
          <p:cNvSpPr txBox="1"/>
          <p:nvPr/>
        </p:nvSpPr>
        <p:spPr>
          <a:xfrm>
            <a:off x="45720" y="2849371"/>
            <a:ext cx="4908651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latin typeface="Raleway"/>
                <a:ea typeface="Raleway"/>
                <a:cs typeface="Raleway"/>
                <a:sym typeface="Raleway"/>
              </a:defRPr>
            </a:pPr>
            <a:r>
              <a:t>Social Work Core Values</a:t>
            </a:r>
          </a:p>
          <a:p>
            <a:pPr>
              <a:defRPr>
                <a:latin typeface="Raleway"/>
                <a:ea typeface="Raleway"/>
                <a:cs typeface="Raleway"/>
                <a:sym typeface="Raleway"/>
              </a:defRPr>
            </a:pPr>
          </a:p>
          <a:p>
            <a:pPr algn="ctr">
              <a:defRPr>
                <a:latin typeface="Raleway"/>
                <a:ea typeface="Raleway"/>
                <a:cs typeface="Raleway"/>
                <a:sym typeface="Raleway"/>
              </a:defRPr>
            </a:pPr>
            <a:r>
              <a:t>Service</a:t>
            </a:r>
          </a:p>
          <a:p>
            <a:pPr algn="ctr">
              <a:defRPr>
                <a:latin typeface="Raleway"/>
                <a:ea typeface="Raleway"/>
                <a:cs typeface="Raleway"/>
                <a:sym typeface="Raleway"/>
              </a:defRPr>
            </a:pPr>
            <a:r>
              <a:t>Social Justice</a:t>
            </a:r>
          </a:p>
          <a:p>
            <a:pPr algn="ctr">
              <a:defRPr>
                <a:latin typeface="Raleway"/>
                <a:ea typeface="Raleway"/>
                <a:cs typeface="Raleway"/>
                <a:sym typeface="Raleway"/>
              </a:defRPr>
            </a:pPr>
            <a:r>
              <a:t>Dignity and Worth of the Person</a:t>
            </a:r>
          </a:p>
          <a:p>
            <a:pPr algn="ctr">
              <a:defRPr>
                <a:latin typeface="Raleway"/>
                <a:ea typeface="Raleway"/>
                <a:cs typeface="Raleway"/>
                <a:sym typeface="Raleway"/>
              </a:defRPr>
            </a:pPr>
            <a:r>
              <a:t>Importance of Human Relationships</a:t>
            </a:r>
          </a:p>
          <a:p>
            <a:pPr algn="ctr">
              <a:defRPr>
                <a:latin typeface="Raleway"/>
                <a:ea typeface="Raleway"/>
                <a:cs typeface="Raleway"/>
                <a:sym typeface="Raleway"/>
              </a:defRPr>
            </a:pPr>
            <a:r>
              <a:t>Integrity</a:t>
            </a:r>
          </a:p>
          <a:p>
            <a:pPr algn="ctr">
              <a:defRPr>
                <a:latin typeface="Raleway"/>
                <a:ea typeface="Raleway"/>
                <a:cs typeface="Raleway"/>
                <a:sym typeface="Raleway"/>
              </a:defRPr>
            </a:pPr>
            <a:r>
              <a:t>Competence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 </a:t>
            </a:r>
          </a:p>
        </p:txBody>
      </p:sp>
      <p:sp>
        <p:nvSpPr>
          <p:cNvPr id="441" name="TextBox 4"/>
          <p:cNvSpPr txBox="1"/>
          <p:nvPr/>
        </p:nvSpPr>
        <p:spPr>
          <a:xfrm>
            <a:off x="8367339" y="2334215"/>
            <a:ext cx="3419273" cy="4706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latin typeface="Raleway"/>
                <a:ea typeface="Raleway"/>
                <a:cs typeface="Raleway"/>
                <a:sym typeface="Raleway"/>
              </a:defRPr>
            </a:pPr>
            <a:r>
              <a:t>Librarianship Core Values</a:t>
            </a:r>
          </a:p>
          <a:p>
            <a:pPr/>
          </a:p>
          <a:p>
            <a:pPr algn="ctr">
              <a:defRPr>
                <a:latin typeface="Raleway"/>
                <a:ea typeface="Raleway"/>
                <a:cs typeface="Raleway"/>
                <a:sym typeface="Raleway"/>
              </a:defRPr>
            </a:pPr>
            <a:r>
              <a:t>Access</a:t>
            </a:r>
          </a:p>
          <a:p>
            <a:pPr algn="ctr">
              <a:defRPr>
                <a:latin typeface="Raleway"/>
                <a:ea typeface="Raleway"/>
                <a:cs typeface="Raleway"/>
                <a:sym typeface="Raleway"/>
              </a:defRPr>
            </a:pPr>
            <a:r>
              <a:t>Confidentiality/Privacy</a:t>
            </a:r>
          </a:p>
          <a:p>
            <a:pPr algn="ctr">
              <a:defRPr>
                <a:latin typeface="Raleway"/>
                <a:ea typeface="Raleway"/>
                <a:cs typeface="Raleway"/>
                <a:sym typeface="Raleway"/>
              </a:defRPr>
            </a:pPr>
            <a:r>
              <a:t>Democracy</a:t>
            </a:r>
          </a:p>
          <a:p>
            <a:pPr algn="ctr">
              <a:defRPr>
                <a:latin typeface="Raleway"/>
                <a:ea typeface="Raleway"/>
                <a:cs typeface="Raleway"/>
                <a:sym typeface="Raleway"/>
              </a:defRPr>
            </a:pPr>
            <a:r>
              <a:t>Diversity</a:t>
            </a:r>
          </a:p>
          <a:p>
            <a:pPr algn="ctr">
              <a:defRPr>
                <a:latin typeface="Raleway"/>
                <a:ea typeface="Raleway"/>
                <a:cs typeface="Raleway"/>
                <a:sym typeface="Raleway"/>
              </a:defRPr>
            </a:pPr>
            <a:r>
              <a:t>Education and Lifelong Learning</a:t>
            </a:r>
          </a:p>
          <a:p>
            <a:pPr algn="ctr">
              <a:defRPr>
                <a:latin typeface="Raleway"/>
                <a:ea typeface="Raleway"/>
                <a:cs typeface="Raleway"/>
                <a:sym typeface="Raleway"/>
              </a:defRPr>
            </a:pPr>
            <a:r>
              <a:t>Intellectual Freedom</a:t>
            </a:r>
          </a:p>
          <a:p>
            <a:pPr algn="ctr">
              <a:lnSpc>
                <a:spcPct val="120000"/>
              </a:lnSpc>
              <a:defRPr>
                <a:latin typeface="Raleway"/>
                <a:ea typeface="Raleway"/>
                <a:cs typeface="Raleway"/>
                <a:sym typeface="Raleway"/>
              </a:defRPr>
            </a:pPr>
            <a:r>
              <a:t>The Public Good</a:t>
            </a:r>
          </a:p>
          <a:p>
            <a:pPr algn="ctr">
              <a:lnSpc>
                <a:spcPct val="120000"/>
              </a:lnSpc>
              <a:defRPr>
                <a:latin typeface="Raleway"/>
                <a:ea typeface="Raleway"/>
                <a:cs typeface="Raleway"/>
                <a:sym typeface="Raleway"/>
              </a:defRPr>
            </a:pPr>
            <a:r>
              <a:t>Preservation</a:t>
            </a:r>
          </a:p>
          <a:p>
            <a:pPr algn="ctr">
              <a:lnSpc>
                <a:spcPct val="120000"/>
              </a:lnSpc>
              <a:defRPr>
                <a:latin typeface="Raleway"/>
                <a:ea typeface="Raleway"/>
                <a:cs typeface="Raleway"/>
                <a:sym typeface="Raleway"/>
              </a:defRPr>
            </a:pPr>
            <a:r>
              <a:t>Professionalism</a:t>
            </a:r>
          </a:p>
          <a:p>
            <a:pPr algn="ctr">
              <a:lnSpc>
                <a:spcPct val="120000"/>
              </a:lnSpc>
              <a:defRPr>
                <a:latin typeface="Raleway"/>
                <a:ea typeface="Raleway"/>
                <a:cs typeface="Raleway"/>
                <a:sym typeface="Raleway"/>
              </a:defRPr>
            </a:pPr>
            <a:r>
              <a:t>Service</a:t>
            </a:r>
          </a:p>
          <a:p>
            <a:pPr algn="ctr">
              <a:lnSpc>
                <a:spcPct val="120000"/>
              </a:lnSpc>
              <a:defRPr>
                <a:latin typeface="Raleway"/>
                <a:ea typeface="Raleway"/>
                <a:cs typeface="Raleway"/>
                <a:sym typeface="Raleway"/>
              </a:defRPr>
            </a:pPr>
            <a:r>
              <a:t>Social Responsibility</a:t>
            </a:r>
          </a:p>
          <a:p>
            <a:pPr algn="ctr">
              <a:lnSpc>
                <a:spcPct val="120000"/>
              </a:lnSpc>
              <a:defRPr>
                <a:latin typeface="Raleway"/>
                <a:ea typeface="Raleway"/>
                <a:cs typeface="Raleway"/>
                <a:sym typeface="Raleway"/>
              </a:defRPr>
            </a:pPr>
            <a:r>
              <a:t>Sustainability</a:t>
            </a:r>
          </a:p>
        </p:txBody>
      </p:sp>
      <p:pic>
        <p:nvPicPr>
          <p:cNvPr id="44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1614" y="3073861"/>
            <a:ext cx="2257749" cy="22577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itle 1"/>
          <p:cNvSpPr txBox="1"/>
          <p:nvPr>
            <p:ph type="ctrTitle"/>
          </p:nvPr>
        </p:nvSpPr>
        <p:spPr>
          <a:xfrm>
            <a:off x="1246423" y="654921"/>
            <a:ext cx="9663857" cy="1092969"/>
          </a:xfrm>
          <a:prstGeom prst="rect">
            <a:avLst/>
          </a:prstGeom>
        </p:spPr>
        <p:txBody>
          <a:bodyPr/>
          <a:lstStyle/>
          <a:p>
            <a:pPr algn="ctr" defTabSz="365760">
              <a:defRPr sz="3200"/>
            </a:pPr>
            <a:br/>
            <a:r>
              <a:t>Rural/Small vs. Urban/Large</a:t>
            </a:r>
          </a:p>
        </p:txBody>
      </p:sp>
      <p:sp>
        <p:nvSpPr>
          <p:cNvPr id="445" name="Slide Number Placeholder 3"/>
          <p:cNvSpPr txBox="1"/>
          <p:nvPr>
            <p:ph type="sldNum" sz="quarter" idx="2"/>
          </p:nvPr>
        </p:nvSpPr>
        <p:spPr>
          <a:xfrm>
            <a:off x="10520963" y="537055"/>
            <a:ext cx="498288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6" name="TextBox 5"/>
          <p:cNvSpPr txBox="1"/>
          <p:nvPr/>
        </p:nvSpPr>
        <p:spPr>
          <a:xfrm>
            <a:off x="1488094" y="3425780"/>
            <a:ext cx="9180514" cy="669291"/>
          </a:xfrm>
          <a:prstGeom prst="rect">
            <a:avLst/>
          </a:prstGeom>
          <a:solidFill>
            <a:srgbClr val="000000"/>
          </a:solidFill>
          <a:ln w="19050" cap="rnd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Social Work is necessary &amp; beneficial in both settings.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itle 1"/>
          <p:cNvSpPr txBox="1"/>
          <p:nvPr>
            <p:ph type="title"/>
          </p:nvPr>
        </p:nvSpPr>
        <p:spPr>
          <a:xfrm>
            <a:off x="1591126" y="709933"/>
            <a:ext cx="8761415" cy="706966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/>
            <a:r>
              <a:t>SOCIAL WORK IN URBAN LIBRARIES</a:t>
            </a:r>
          </a:p>
        </p:txBody>
      </p:sp>
      <p:sp>
        <p:nvSpPr>
          <p:cNvPr id="449" name="Content Placeholder 2"/>
          <p:cNvSpPr txBox="1"/>
          <p:nvPr>
            <p:ph type="body" sz="half" idx="1"/>
          </p:nvPr>
        </p:nvSpPr>
        <p:spPr>
          <a:xfrm>
            <a:off x="1591126" y="2539105"/>
            <a:ext cx="8761414" cy="3416301"/>
          </a:xfrm>
          <a:prstGeom prst="rect">
            <a:avLst/>
          </a:prstGeom>
        </p:spPr>
        <p:txBody>
          <a:bodyPr/>
          <a:lstStyle/>
          <a:p>
            <a:pPr marL="329184" indent="-329184" defTabSz="438911">
              <a:lnSpc>
                <a:spcPct val="80000"/>
              </a:lnSpc>
              <a:spcBef>
                <a:spcPts val="900"/>
              </a:spcBef>
              <a:defRPr sz="2688"/>
            </a:pPr>
          </a:p>
          <a:p>
            <a:pPr marL="329183" indent="-329183" defTabSz="438911">
              <a:lnSpc>
                <a:spcPct val="80000"/>
              </a:lnSpc>
              <a:spcBef>
                <a:spcPts val="900"/>
              </a:spcBef>
              <a:defRPr sz="1824"/>
            </a:pPr>
            <a:r>
              <a:t>Services for homeless and indigent patrons (supplies, resources)</a:t>
            </a:r>
            <a:endParaRPr sz="1152"/>
          </a:p>
          <a:p>
            <a:pPr marL="0" indent="0" defTabSz="438911">
              <a:lnSpc>
                <a:spcPct val="80000"/>
              </a:lnSpc>
              <a:spcBef>
                <a:spcPts val="900"/>
              </a:spcBef>
              <a:buSzTx/>
              <a:buFont typeface="Wingdings 3"/>
              <a:buNone/>
              <a:defRPr sz="2688"/>
            </a:pPr>
          </a:p>
          <a:p>
            <a:pPr marL="329183" indent="-329183" defTabSz="438911">
              <a:lnSpc>
                <a:spcPct val="80000"/>
              </a:lnSpc>
              <a:spcBef>
                <a:spcPts val="900"/>
              </a:spcBef>
              <a:defRPr sz="1824"/>
            </a:pPr>
            <a:r>
              <a:t>Crisis Response and Intervention (overdose/substance abuse, trauma/PTSD, undiagnosed/untreated mental health issues)</a:t>
            </a:r>
            <a:endParaRPr sz="1152"/>
          </a:p>
          <a:p>
            <a:pPr marL="0" indent="0" defTabSz="438911">
              <a:lnSpc>
                <a:spcPct val="80000"/>
              </a:lnSpc>
              <a:spcBef>
                <a:spcPts val="900"/>
              </a:spcBef>
              <a:buSzTx/>
              <a:buFont typeface="Wingdings 3"/>
              <a:buNone/>
              <a:defRPr sz="2688"/>
            </a:pPr>
          </a:p>
          <a:p>
            <a:pPr marL="329183" indent="-329183" defTabSz="438911">
              <a:lnSpc>
                <a:spcPct val="80000"/>
              </a:lnSpc>
              <a:spcBef>
                <a:spcPts val="900"/>
              </a:spcBef>
              <a:defRPr sz="1824"/>
            </a:pPr>
            <a:r>
              <a:t>Resource/referral to community resources such as housing, ID access, food, shelter, hygiene, and medical assistance </a:t>
            </a:r>
            <a:endParaRPr sz="1152"/>
          </a:p>
          <a:p>
            <a:pPr marL="0" indent="0" defTabSz="438911">
              <a:lnSpc>
                <a:spcPct val="80000"/>
              </a:lnSpc>
              <a:spcBef>
                <a:spcPts val="900"/>
              </a:spcBef>
              <a:buSzTx/>
              <a:buFont typeface="Wingdings 3"/>
              <a:buNone/>
              <a:defRPr sz="1248"/>
            </a:pPr>
          </a:p>
          <a:p>
            <a:pPr marL="0" indent="0" defTabSz="438911">
              <a:lnSpc>
                <a:spcPct val="80000"/>
              </a:lnSpc>
              <a:spcBef>
                <a:spcPts val="900"/>
              </a:spcBef>
              <a:buSzTx/>
              <a:buFont typeface="Wingdings 3"/>
              <a:buNone/>
              <a:defRPr sz="863"/>
            </a:pPr>
            <a:r>
              <a:rPr u="sng">
                <a:solidFill>
                  <a:srgbClr val="C4E46E"/>
                </a:solidFill>
                <a:uFill>
                  <a:solidFill>
                    <a:srgbClr val="C4E46E"/>
                  </a:solidFill>
                </a:uFill>
                <a:hlinkClick r:id="rId2" invalidUrl="" action="" tgtFrame="" tooltip="" history="1" highlightClick="0" endSnd="0"/>
              </a:rPr>
              <a:t>https</a:t>
            </a:r>
            <a:r>
              <a:rPr u="sng">
                <a:solidFill>
                  <a:srgbClr val="C4E46E"/>
                </a:solidFill>
                <a:uFill>
                  <a:solidFill>
                    <a:srgbClr val="C4E46E"/>
                  </a:solidFill>
                </a:uFill>
                <a:hlinkClick r:id="rId2" invalidUrl="" action="" tgtFrame="" tooltip="" history="1" highlightClick="0" endSnd="0"/>
              </a:rPr>
              <a:t>://</a:t>
            </a:r>
            <a:r>
              <a:rPr u="sng">
                <a:solidFill>
                  <a:srgbClr val="C4E46E"/>
                </a:solidFill>
                <a:uFill>
                  <a:solidFill>
                    <a:srgbClr val="C4E46E"/>
                  </a:solidFill>
                </a:uFill>
                <a:hlinkClick r:id="rId2" invalidUrl="" action="" tgtFrame="" tooltip="" history="1" highlightClick="0" endSnd="0"/>
              </a:rPr>
              <a:t>www.tapinto.net/articles/rutgers-social-worker-provides-assistance-at-some</a:t>
            </a:r>
          </a:p>
        </p:txBody>
      </p:sp>
      <p:sp>
        <p:nvSpPr>
          <p:cNvPr id="450" name="Slide Number Placeholder 3"/>
          <p:cNvSpPr txBox="1"/>
          <p:nvPr>
            <p:ph type="sldNum" sz="quarter" idx="2"/>
          </p:nvPr>
        </p:nvSpPr>
        <p:spPr>
          <a:xfrm>
            <a:off x="10522496" y="540176"/>
            <a:ext cx="498287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itle 1"/>
          <p:cNvSpPr txBox="1"/>
          <p:nvPr>
            <p:ph type="title"/>
          </p:nvPr>
        </p:nvSpPr>
        <p:spPr>
          <a:xfrm>
            <a:off x="1591126" y="679571"/>
            <a:ext cx="8761415" cy="706965"/>
          </a:xfrm>
          <a:prstGeom prst="rect">
            <a:avLst/>
          </a:prstGeom>
        </p:spPr>
        <p:txBody>
          <a:bodyPr/>
          <a:lstStyle/>
          <a:p>
            <a:pPr defTabSz="182880">
              <a:defRPr sz="1440"/>
            </a:pPr>
            <a:br/>
            <a:r>
              <a:t>SOCIAL WORK IN URBAN LIBRARIES 															(continued)</a:t>
            </a:r>
          </a:p>
        </p:txBody>
      </p:sp>
      <p:sp>
        <p:nvSpPr>
          <p:cNvPr id="453" name="Content Placeholder 2"/>
          <p:cNvSpPr txBox="1"/>
          <p:nvPr>
            <p:ph type="body" sz="half" idx="1"/>
          </p:nvPr>
        </p:nvSpPr>
        <p:spPr>
          <a:xfrm>
            <a:off x="1591127" y="2590620"/>
            <a:ext cx="8761414" cy="3416301"/>
          </a:xfrm>
          <a:prstGeom prst="rect">
            <a:avLst/>
          </a:prstGeom>
        </p:spPr>
        <p:txBody>
          <a:bodyPr/>
          <a:lstStyle/>
          <a:p>
            <a:pPr marL="342899" indent="-342899">
              <a:lnSpc>
                <a:spcPct val="80000"/>
              </a:lnSpc>
              <a:defRPr sz="1900"/>
            </a:pPr>
            <a:r>
              <a:t>Limited/targeted Case Management Services</a:t>
            </a:r>
            <a:endParaRPr sz="1200"/>
          </a:p>
          <a:p>
            <a:pPr marL="0" indent="0">
              <a:lnSpc>
                <a:spcPct val="80000"/>
              </a:lnSpc>
              <a:buSzTx/>
              <a:buFont typeface="Wingdings 3"/>
              <a:buNone/>
              <a:defRPr sz="2800"/>
            </a:pPr>
          </a:p>
          <a:p>
            <a:pPr marL="342899" indent="-342899">
              <a:lnSpc>
                <a:spcPct val="80000"/>
              </a:lnSpc>
              <a:defRPr sz="1900"/>
            </a:pPr>
            <a:r>
              <a:t>Training/education to library staff on mental health, homelessness and substance abuse issues, immigration assistance</a:t>
            </a:r>
            <a:endParaRPr sz="1200"/>
          </a:p>
          <a:p>
            <a:pPr marL="0" indent="0">
              <a:lnSpc>
                <a:spcPct val="80000"/>
              </a:lnSpc>
              <a:buSzTx/>
              <a:buFont typeface="Wingdings 3"/>
              <a:buNone/>
              <a:defRPr sz="2800"/>
            </a:pPr>
          </a:p>
          <a:p>
            <a:pPr marL="342899" indent="-342899">
              <a:lnSpc>
                <a:spcPct val="80000"/>
              </a:lnSpc>
              <a:defRPr sz="1900"/>
            </a:pPr>
            <a:r>
              <a:t>Community outreach, engagement and education</a:t>
            </a:r>
            <a:endParaRPr sz="1200"/>
          </a:p>
          <a:p>
            <a:pPr marL="0" indent="0">
              <a:lnSpc>
                <a:spcPct val="80000"/>
              </a:lnSpc>
              <a:buSzTx/>
              <a:buFont typeface="Wingdings 3"/>
              <a:buNone/>
              <a:defRPr sz="2800"/>
            </a:pPr>
          </a:p>
          <a:p>
            <a:pPr marL="342899" indent="-342899">
              <a:lnSpc>
                <a:spcPct val="80000"/>
              </a:lnSpc>
              <a:defRPr sz="1900"/>
            </a:pPr>
            <a:r>
              <a:t>Links to education/training and other public services</a:t>
            </a:r>
            <a:endParaRPr sz="2800"/>
          </a:p>
          <a:p>
            <a:pPr marL="0" indent="0">
              <a:lnSpc>
                <a:spcPct val="80000"/>
              </a:lnSpc>
              <a:buSzTx/>
              <a:buFont typeface="Wingdings 3"/>
              <a:buNone/>
              <a:defRPr sz="900"/>
            </a:pPr>
            <a:r>
              <a:rPr u="sng">
                <a:solidFill>
                  <a:srgbClr val="C4E46E"/>
                </a:solidFill>
                <a:uFill>
                  <a:solidFill>
                    <a:srgbClr val="C4E46E"/>
                  </a:solidFill>
                </a:uFill>
                <a:hlinkClick r:id="rId2" invalidUrl="" action="" tgtFrame="" tooltip="" history="1" highlightClick="0" endSnd="0"/>
              </a:rPr>
              <a:t>https://www.socialworker.com/feature-articles/practice/public-libraries-add-social-workers-and-social-programs/</a:t>
            </a:r>
          </a:p>
        </p:txBody>
      </p:sp>
      <p:sp>
        <p:nvSpPr>
          <p:cNvPr id="454" name="Slide Number Placeholder 3"/>
          <p:cNvSpPr txBox="1"/>
          <p:nvPr>
            <p:ph type="sldNum" sz="quarter" idx="2"/>
          </p:nvPr>
        </p:nvSpPr>
        <p:spPr>
          <a:xfrm>
            <a:off x="10522496" y="540176"/>
            <a:ext cx="498287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itle 1"/>
          <p:cNvSpPr txBox="1"/>
          <p:nvPr>
            <p:ph type="title"/>
          </p:nvPr>
        </p:nvSpPr>
        <p:spPr>
          <a:xfrm>
            <a:off x="1837531" y="780485"/>
            <a:ext cx="8761415" cy="706965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Before we begin…</a:t>
            </a:r>
          </a:p>
        </p:txBody>
      </p:sp>
      <p:sp>
        <p:nvSpPr>
          <p:cNvPr id="383" name="Content Placeholder 2"/>
          <p:cNvSpPr txBox="1"/>
          <p:nvPr>
            <p:ph type="body" sz="half" idx="1"/>
          </p:nvPr>
        </p:nvSpPr>
        <p:spPr>
          <a:xfrm>
            <a:off x="1837532" y="2976988"/>
            <a:ext cx="8761414" cy="3416301"/>
          </a:xfrm>
          <a:prstGeom prst="rect">
            <a:avLst/>
          </a:prstGeom>
        </p:spPr>
        <p:txBody>
          <a:bodyPr/>
          <a:lstStyle/>
          <a:p>
            <a:pPr algn="ctr">
              <a:defRPr sz="3600"/>
            </a:pPr>
            <a:r>
              <a:t>Introduction </a:t>
            </a:r>
          </a:p>
          <a:p>
            <a:pPr marL="0" indent="0" algn="ctr">
              <a:buSzTx/>
              <a:buFont typeface="Wingdings 3"/>
              <a:buNone/>
              <a:defRPr sz="3600"/>
            </a:pPr>
          </a:p>
          <a:p>
            <a:pPr algn="ctr">
              <a:defRPr sz="3600"/>
            </a:pPr>
            <a:r>
              <a:t>Exercise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itle 1"/>
          <p:cNvSpPr txBox="1"/>
          <p:nvPr>
            <p:ph type="title"/>
          </p:nvPr>
        </p:nvSpPr>
        <p:spPr>
          <a:xfrm>
            <a:off x="790956" y="615178"/>
            <a:ext cx="9980684" cy="85852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SOCIAL WORK IN RURAL LIBRARIES</a:t>
            </a:r>
          </a:p>
        </p:txBody>
      </p:sp>
      <p:sp>
        <p:nvSpPr>
          <p:cNvPr id="457" name="Content Placeholder 2"/>
          <p:cNvSpPr txBox="1"/>
          <p:nvPr>
            <p:ph type="body" idx="1"/>
          </p:nvPr>
        </p:nvSpPr>
        <p:spPr>
          <a:xfrm>
            <a:off x="1208539" y="2459865"/>
            <a:ext cx="9982201" cy="407679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1500"/>
            </a:pPr>
            <a:r>
              <a:t>Resource/referral to community resources such as </a:t>
            </a:r>
            <a:endParaRPr sz="3300"/>
          </a:p>
          <a:p>
            <a:pPr lvl="1" marL="742950" indent="-285750">
              <a:lnSpc>
                <a:spcPct val="80000"/>
              </a:lnSpc>
              <a:defRPr sz="1500"/>
            </a:pPr>
            <a:r>
              <a:t>housing, legal, food, </a:t>
            </a:r>
            <a:endParaRPr sz="3300"/>
          </a:p>
          <a:p>
            <a:pPr lvl="1" marL="742950" indent="-285750">
              <a:lnSpc>
                <a:spcPct val="80000"/>
              </a:lnSpc>
              <a:defRPr sz="1500"/>
            </a:pPr>
            <a:r>
              <a:t>homeless and domestic violence safety shelters, </a:t>
            </a:r>
            <a:endParaRPr sz="3300"/>
          </a:p>
          <a:p>
            <a:pPr lvl="1" marL="742950" indent="-285750">
              <a:lnSpc>
                <a:spcPct val="80000"/>
              </a:lnSpc>
              <a:defRPr sz="1500"/>
            </a:pPr>
            <a:r>
              <a:t>medicine/prescriptions, </a:t>
            </a:r>
            <a:endParaRPr sz="3300"/>
          </a:p>
          <a:p>
            <a:pPr lvl="1" marL="742950" indent="-285750">
              <a:lnSpc>
                <a:spcPct val="80000"/>
              </a:lnSpc>
              <a:defRPr sz="1500"/>
            </a:pPr>
            <a:r>
              <a:t>mental health services, transportation, </a:t>
            </a:r>
            <a:endParaRPr sz="3300"/>
          </a:p>
          <a:p>
            <a:pPr lvl="1" marL="742950" indent="-285750">
              <a:lnSpc>
                <a:spcPct val="80000"/>
              </a:lnSpc>
              <a:defRPr sz="1500"/>
            </a:pPr>
            <a:r>
              <a:t>Pending eviction, unpaid taxes/foreclosure, </a:t>
            </a:r>
            <a:endParaRPr sz="3300"/>
          </a:p>
          <a:p>
            <a:pPr lvl="1" marL="742950" indent="-285750">
              <a:lnSpc>
                <a:spcPct val="80000"/>
              </a:lnSpc>
              <a:defRPr sz="1500"/>
            </a:pPr>
            <a:r>
              <a:t>child support hearing assistance </a:t>
            </a:r>
            <a:endParaRPr sz="700"/>
          </a:p>
          <a:p>
            <a:pPr lvl="1" marL="742950" indent="-285750">
              <a:lnSpc>
                <a:spcPct val="80000"/>
              </a:lnSpc>
              <a:defRPr sz="1500"/>
            </a:pPr>
            <a:r>
              <a:t>Filing or applying for services via online applications</a:t>
            </a:r>
            <a:endParaRPr sz="3300"/>
          </a:p>
          <a:p>
            <a:pPr>
              <a:lnSpc>
                <a:spcPct val="80000"/>
              </a:lnSpc>
              <a:defRPr sz="1500"/>
            </a:pPr>
            <a:r>
              <a:t>Crisis Response: Substance Abuse, PTSD/Mental Health Crises, Physical Health/Chronic Health Needs</a:t>
            </a:r>
            <a:endParaRPr sz="3300"/>
          </a:p>
          <a:p>
            <a:pPr>
              <a:lnSpc>
                <a:spcPct val="80000"/>
              </a:lnSpc>
              <a:defRPr sz="1500"/>
            </a:pPr>
            <a:r>
              <a:t>Employment applications, Online filing of grievances, complaints and/or service denial appeals</a:t>
            </a:r>
            <a:endParaRPr sz="3300"/>
          </a:p>
          <a:p>
            <a:pPr>
              <a:lnSpc>
                <a:spcPct val="80000"/>
              </a:lnSpc>
              <a:defRPr sz="1500"/>
            </a:pPr>
            <a:r>
              <a:t>FAFSA application, Social Security, Unemployment benefits</a:t>
            </a:r>
          </a:p>
        </p:txBody>
      </p:sp>
      <p:sp>
        <p:nvSpPr>
          <p:cNvPr id="458" name="Slide Number Placeholder 3"/>
          <p:cNvSpPr txBox="1"/>
          <p:nvPr>
            <p:ph type="sldNum" sz="quarter" idx="2"/>
          </p:nvPr>
        </p:nvSpPr>
        <p:spPr>
          <a:xfrm>
            <a:off x="10522496" y="540176"/>
            <a:ext cx="498287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itle 1"/>
          <p:cNvSpPr txBox="1"/>
          <p:nvPr>
            <p:ph type="title"/>
          </p:nvPr>
        </p:nvSpPr>
        <p:spPr>
          <a:xfrm>
            <a:off x="1154952" y="973667"/>
            <a:ext cx="8761415" cy="706965"/>
          </a:xfrm>
          <a:prstGeom prst="rect">
            <a:avLst/>
          </a:prstGeom>
        </p:spPr>
        <p:txBody>
          <a:bodyPr/>
          <a:lstStyle>
            <a:lvl1pPr defTabSz="256031">
              <a:defRPr sz="2016"/>
            </a:lvl1pPr>
          </a:lstStyle>
          <a:p>
            <a:pPr/>
            <a:r>
              <a:t>SOCIAL WORK IN RURAL LIBRARIES 															(continued)</a:t>
            </a:r>
          </a:p>
        </p:txBody>
      </p:sp>
      <p:sp>
        <p:nvSpPr>
          <p:cNvPr id="461" name="Content Placeholder 2"/>
          <p:cNvSpPr txBox="1"/>
          <p:nvPr>
            <p:ph type="body" sz="half" idx="1"/>
          </p:nvPr>
        </p:nvSpPr>
        <p:spPr>
          <a:xfrm>
            <a:off x="1154954" y="2603500"/>
            <a:ext cx="8761414" cy="34163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2300"/>
            </a:pPr>
            <a:r>
              <a:t>Accessing support services for incontinence, diabetes supplies, vision/hearing supplies, emergency dental services</a:t>
            </a:r>
            <a:endParaRPr sz="2800"/>
          </a:p>
          <a:p>
            <a:pPr>
              <a:lnSpc>
                <a:spcPct val="80000"/>
              </a:lnSpc>
              <a:defRPr sz="2300"/>
            </a:pPr>
            <a:r>
              <a:t>Parenting time – supports for non-custodial parents</a:t>
            </a:r>
            <a:endParaRPr sz="1500"/>
          </a:p>
          <a:p>
            <a:pPr>
              <a:lnSpc>
                <a:spcPct val="80000"/>
              </a:lnSpc>
              <a:defRPr sz="2300"/>
            </a:pPr>
            <a:r>
              <a:t>Family Reunification/Visitation Site</a:t>
            </a:r>
            <a:endParaRPr sz="2800"/>
          </a:p>
          <a:p>
            <a:pPr>
              <a:lnSpc>
                <a:spcPct val="80000"/>
              </a:lnSpc>
              <a:defRPr sz="2300"/>
            </a:pPr>
            <a:r>
              <a:t>Diversity/Inclusion barriers</a:t>
            </a:r>
            <a:endParaRPr sz="1500"/>
          </a:p>
          <a:p>
            <a:pPr>
              <a:lnSpc>
                <a:spcPct val="80000"/>
              </a:lnSpc>
              <a:defRPr sz="2300"/>
            </a:pPr>
            <a:r>
              <a:t>Education/Trainings of library staff on mental health,  poverty, homelessness, substance abuse</a:t>
            </a:r>
            <a:endParaRPr sz="2800"/>
          </a:p>
          <a:p>
            <a:pPr marL="0" indent="0">
              <a:lnSpc>
                <a:spcPct val="80000"/>
              </a:lnSpc>
              <a:buSzTx/>
              <a:buFont typeface="Wingdings 3"/>
              <a:buNone/>
              <a:defRPr sz="1100"/>
            </a:pPr>
            <a:r>
              <a:rPr u="sng">
                <a:solidFill>
                  <a:srgbClr val="C4E46E"/>
                </a:solidFill>
                <a:uFill>
                  <a:solidFill>
                    <a:srgbClr val="C4E46E"/>
                  </a:solidFill>
                </a:uFill>
                <a:hlinkClick r:id="rId2" invalidUrl="" action="" tgtFrame="" tooltip="" history="1" highlightClick="0" endSnd="0"/>
              </a:rPr>
              <a:t>https://www.socialworker.com/feature-articles/practice/public-libraries-add-social-workers-and-social-programs/</a:t>
            </a:r>
          </a:p>
        </p:txBody>
      </p:sp>
      <p:sp>
        <p:nvSpPr>
          <p:cNvPr id="462" name="Slide Number Placeholder 3"/>
          <p:cNvSpPr txBox="1"/>
          <p:nvPr>
            <p:ph type="sldNum" sz="quarter" idx="2"/>
          </p:nvPr>
        </p:nvSpPr>
        <p:spPr>
          <a:xfrm>
            <a:off x="10522496" y="540176"/>
            <a:ext cx="498287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extBox 4"/>
          <p:cNvSpPr txBox="1"/>
          <p:nvPr/>
        </p:nvSpPr>
        <p:spPr>
          <a:xfrm>
            <a:off x="1616941" y="2228045"/>
            <a:ext cx="9065441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How can we help patrons when we don’t have a social worker in our library?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itle 1"/>
          <p:cNvSpPr txBox="1"/>
          <p:nvPr>
            <p:ph type="title"/>
          </p:nvPr>
        </p:nvSpPr>
        <p:spPr>
          <a:xfrm>
            <a:off x="1669194" y="323928"/>
            <a:ext cx="9404723" cy="1400532"/>
          </a:xfrm>
          <a:prstGeom prst="rect">
            <a:avLst/>
          </a:prstGeom>
        </p:spPr>
        <p:txBody>
          <a:bodyPr/>
          <a:lstStyle>
            <a:lvl1pPr algn="ctr">
              <a:defRPr u="sng"/>
            </a:lvl1pPr>
          </a:lstStyle>
          <a:p>
            <a:pPr/>
            <a:r>
              <a:t>Partnerships &amp; Resources</a:t>
            </a:r>
          </a:p>
        </p:txBody>
      </p:sp>
      <p:sp>
        <p:nvSpPr>
          <p:cNvPr id="467" name="Content Placeholder 2"/>
          <p:cNvSpPr txBox="1"/>
          <p:nvPr>
            <p:ph type="body" idx="1"/>
          </p:nvPr>
        </p:nvSpPr>
        <p:spPr>
          <a:xfrm>
            <a:off x="649849" y="2329765"/>
            <a:ext cx="11443411" cy="4195482"/>
          </a:xfrm>
          <a:prstGeom prst="rect">
            <a:avLst/>
          </a:prstGeom>
        </p:spPr>
        <p:txBody>
          <a:bodyPr/>
          <a:lstStyle/>
          <a:p>
            <a:pPr marL="0" indent="0" algn="ctr" defTabSz="425195">
              <a:lnSpc>
                <a:spcPct val="80000"/>
              </a:lnSpc>
              <a:spcBef>
                <a:spcPts val="900"/>
              </a:spcBef>
              <a:buSzTx/>
              <a:buFont typeface="Wingdings 3"/>
              <a:buNone/>
              <a:defRPr sz="2232"/>
            </a:pPr>
          </a:p>
          <a:p>
            <a:pPr marL="318897" indent="-318897" algn="ctr" defTabSz="425195">
              <a:lnSpc>
                <a:spcPct val="80000"/>
              </a:lnSpc>
              <a:spcBef>
                <a:spcPts val="900"/>
              </a:spcBef>
              <a:defRPr sz="1488"/>
            </a:pPr>
            <a:r>
              <a:t>Get to know your community – Who is out there and what do they do?</a:t>
            </a:r>
            <a:endParaRPr sz="1116"/>
          </a:p>
          <a:p>
            <a:pPr marL="318897" indent="-318897" algn="ctr" defTabSz="425195">
              <a:lnSpc>
                <a:spcPct val="80000"/>
              </a:lnSpc>
              <a:spcBef>
                <a:spcPts val="900"/>
              </a:spcBef>
              <a:defRPr sz="2232"/>
            </a:pPr>
          </a:p>
          <a:p>
            <a:pPr marL="318897" indent="-318897" algn="ctr" defTabSz="425195">
              <a:lnSpc>
                <a:spcPct val="80000"/>
              </a:lnSpc>
              <a:spcBef>
                <a:spcPts val="900"/>
              </a:spcBef>
              <a:defRPr sz="1488"/>
            </a:pPr>
            <a:r>
              <a:t>Be mindful of patterns in your library – what are common themes of need?</a:t>
            </a:r>
            <a:endParaRPr sz="2232"/>
          </a:p>
          <a:p>
            <a:pPr marL="0" indent="0" algn="ctr" defTabSz="425195">
              <a:lnSpc>
                <a:spcPct val="80000"/>
              </a:lnSpc>
              <a:spcBef>
                <a:spcPts val="900"/>
              </a:spcBef>
              <a:buSzTx/>
              <a:buFont typeface="Wingdings 3"/>
              <a:buNone/>
              <a:defRPr sz="2232"/>
            </a:pPr>
          </a:p>
          <a:p>
            <a:pPr marL="318897" indent="-318897" algn="ctr" defTabSz="425195">
              <a:lnSpc>
                <a:spcPct val="80000"/>
              </a:lnSpc>
              <a:spcBef>
                <a:spcPts val="900"/>
              </a:spcBef>
              <a:defRPr sz="1488"/>
            </a:pPr>
            <a:r>
              <a:t>Develop relationships with social service agencies. </a:t>
            </a:r>
            <a:endParaRPr sz="1116"/>
          </a:p>
          <a:p>
            <a:pPr marL="318897" indent="-318897" algn="ctr" defTabSz="425195">
              <a:lnSpc>
                <a:spcPct val="80000"/>
              </a:lnSpc>
              <a:spcBef>
                <a:spcPts val="900"/>
              </a:spcBef>
              <a:defRPr sz="2232"/>
            </a:pPr>
          </a:p>
          <a:p>
            <a:pPr marL="318897" indent="-318897" algn="ctr" defTabSz="425195">
              <a:lnSpc>
                <a:spcPct val="80000"/>
              </a:lnSpc>
              <a:spcBef>
                <a:spcPts val="900"/>
              </a:spcBef>
              <a:defRPr sz="1488"/>
            </a:pPr>
            <a:r>
              <a:t>Have resources available for patrons – brochures, phone numbers, etc. </a:t>
            </a:r>
            <a:endParaRPr sz="2232"/>
          </a:p>
          <a:p>
            <a:pPr marL="318897" indent="-318897" algn="ctr" defTabSz="425195">
              <a:lnSpc>
                <a:spcPct val="80000"/>
              </a:lnSpc>
              <a:spcBef>
                <a:spcPts val="900"/>
              </a:spcBef>
              <a:defRPr sz="2232"/>
            </a:pPr>
          </a:p>
          <a:p>
            <a:pPr marL="318897" indent="-318897" algn="ctr" defTabSz="425195">
              <a:lnSpc>
                <a:spcPct val="80000"/>
              </a:lnSpc>
              <a:spcBef>
                <a:spcPts val="900"/>
              </a:spcBef>
              <a:defRPr sz="1488"/>
            </a:pPr>
            <a:r>
              <a:t>Reach out to School of Social Work Departments for interns</a:t>
            </a:r>
            <a:endParaRPr sz="1116"/>
          </a:p>
          <a:p>
            <a:pPr marL="318897" indent="-318897" algn="ctr" defTabSz="425195">
              <a:lnSpc>
                <a:spcPct val="80000"/>
              </a:lnSpc>
              <a:spcBef>
                <a:spcPts val="900"/>
              </a:spcBef>
              <a:defRPr sz="2232"/>
            </a:pPr>
          </a:p>
          <a:p>
            <a:pPr marL="318897" indent="-318897" algn="ctr" defTabSz="425195">
              <a:lnSpc>
                <a:spcPct val="80000"/>
              </a:lnSpc>
              <a:spcBef>
                <a:spcPts val="900"/>
              </a:spcBef>
              <a:defRPr sz="1488"/>
            </a:pPr>
            <a:r>
              <a:t>Be Creative – is there an agency you can offer a space to offer services?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itle 1"/>
          <p:cNvSpPr txBox="1"/>
          <p:nvPr>
            <p:ph type="ctrTitle"/>
          </p:nvPr>
        </p:nvSpPr>
        <p:spPr>
          <a:xfrm>
            <a:off x="1773140" y="669700"/>
            <a:ext cx="8825660" cy="772052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/>
            <a:r>
              <a:t>Key Takeaways</a:t>
            </a:r>
          </a:p>
        </p:txBody>
      </p:sp>
      <p:sp>
        <p:nvSpPr>
          <p:cNvPr id="470" name="TextBox 3"/>
          <p:cNvSpPr txBox="1"/>
          <p:nvPr/>
        </p:nvSpPr>
        <p:spPr>
          <a:xfrm>
            <a:off x="1131655" y="1841678"/>
            <a:ext cx="10108629" cy="567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ctr">
              <a:buSzPct val="100000"/>
              <a:buChar char="❑"/>
            </a:pPr>
            <a:r>
              <a:t>Social Work in libraries is an emerging field – growing rapidly every year.</a:t>
            </a:r>
          </a:p>
          <a:p>
            <a:pPr marL="285750" indent="-285750" algn="ctr">
              <a:buSzPct val="100000"/>
              <a:buChar char="❑"/>
            </a:pPr>
          </a:p>
          <a:p>
            <a:pPr marL="285750" indent="-285750" algn="ctr">
              <a:buSzPct val="100000"/>
              <a:buChar char="❑"/>
            </a:pPr>
            <a:r>
              <a:t>Librarianship &amp; Social Work have shared values – we are working towards many of the same goals for people we serve.</a:t>
            </a:r>
          </a:p>
          <a:p>
            <a:pPr marL="285750" indent="-285750" algn="ctr">
              <a:buSzPct val="100000"/>
              <a:buChar char="❑"/>
            </a:pPr>
          </a:p>
          <a:p>
            <a:pPr marL="285750" indent="-285750" algn="ctr">
              <a:buSzPct val="100000"/>
              <a:buChar char="❑"/>
            </a:pPr>
            <a:r>
              <a:t>The role of a social worker varies depending on the location and needs of the community. (Small/Rural vs. Large/Urban)</a:t>
            </a:r>
          </a:p>
          <a:p>
            <a:pPr marL="285750" indent="-285750" algn="ctr">
              <a:buSzPct val="100000"/>
              <a:buChar char="❑"/>
            </a:pPr>
          </a:p>
          <a:p>
            <a:pPr marL="285750" indent="-285750" algn="ctr">
              <a:buSzPct val="100000"/>
              <a:buChar char="❑"/>
            </a:pPr>
            <a:r>
              <a:t>Social Workers operate under the standard of meeting people where they are – we value libraries!</a:t>
            </a:r>
          </a:p>
          <a:p>
            <a:pPr algn="ctr"/>
          </a:p>
          <a:p>
            <a:pPr marL="285750" indent="-285750" algn="ctr">
              <a:buSzPct val="100000"/>
              <a:buChar char="❑"/>
            </a:pPr>
            <a:r>
              <a:t>Relationships matter – developing relationships with organizations, universities, agencies, is essential. </a:t>
            </a:r>
          </a:p>
          <a:p>
            <a:pPr marL="285750" indent="-285750">
              <a:buSzPct val="100000"/>
              <a:buChar char="❑"/>
            </a:pPr>
          </a:p>
          <a:p>
            <a:pPr marL="285750" indent="-285750">
              <a:buSzPct val="100000"/>
              <a:buChar char="❑"/>
            </a:pPr>
          </a:p>
          <a:p>
            <a:pPr marL="285750" indent="-285750">
              <a:buSzPct val="100000"/>
              <a:buChar char="❑"/>
            </a:pPr>
          </a:p>
          <a:p>
            <a:pPr/>
          </a:p>
          <a:p>
            <a:pPr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Oval 13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CDE585">
                  <a:alpha val="7000"/>
                </a:srgbClr>
              </a:gs>
              <a:gs pos="36000">
                <a:srgbClr val="CDE585">
                  <a:alpha val="6000"/>
                </a:srgbClr>
              </a:gs>
              <a:gs pos="69000">
                <a:srgbClr val="CDE585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475" name="Picture 15" descr="Picture 15"/>
          <p:cNvPicPr>
            <a:picLocks noChangeAspect="1"/>
          </p:cNvPicPr>
          <p:nvPr/>
        </p:nvPicPr>
        <p:blipFill>
          <a:blip r:embed="rId4">
            <a:extLst/>
          </a:blip>
          <a:srcRect l="0" t="28713" r="0" b="0"/>
          <a:stretch>
            <a:fillRect/>
          </a:stretch>
        </p:blipFill>
        <p:spPr>
          <a:xfrm>
            <a:off x="8000196" y="-1"/>
            <a:ext cx="1603388" cy="1143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Picture 17" descr="Picture 17"/>
          <p:cNvPicPr>
            <a:picLocks noChangeAspect="1"/>
          </p:cNvPicPr>
          <p:nvPr/>
        </p:nvPicPr>
        <p:blipFill>
          <a:blip r:embed="rId5">
            <a:extLst/>
          </a:blip>
          <a:srcRect l="0" t="0" r="0" b="24199"/>
          <a:stretch>
            <a:fillRect/>
          </a:stretch>
        </p:blipFill>
        <p:spPr>
          <a:xfrm>
            <a:off x="8609011" y="6092866"/>
            <a:ext cx="993735" cy="765135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Rectangle 19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78" name="Title 1"/>
          <p:cNvSpPr txBox="1"/>
          <p:nvPr>
            <p:ph type="title"/>
          </p:nvPr>
        </p:nvSpPr>
        <p:spPr>
          <a:xfrm>
            <a:off x="8191924" y="1325880"/>
            <a:ext cx="3695275" cy="3066508"/>
          </a:xfrm>
          <a:prstGeom prst="rect">
            <a:avLst/>
          </a:prstGeom>
        </p:spPr>
        <p:txBody>
          <a:bodyPr anchor="b"/>
          <a:lstStyle/>
          <a:p>
            <a:pPr algn="ctr">
              <a:defRPr b="1" sz="5400">
                <a:solidFill>
                  <a:srgbClr val="000000"/>
                </a:solidFill>
              </a:defRPr>
            </a:pPr>
            <a:r>
              <a:t>Questions </a:t>
            </a:r>
            <a:br/>
            <a:r>
              <a:t>&amp;</a:t>
            </a:r>
            <a:br/>
            <a:r>
              <a:t>Discussion</a:t>
            </a:r>
          </a:p>
        </p:txBody>
      </p:sp>
      <p:sp>
        <p:nvSpPr>
          <p:cNvPr id="479" name="Content Placeholder 2"/>
          <p:cNvSpPr txBox="1"/>
          <p:nvPr>
            <p:ph type="body" sz="quarter" idx="1"/>
          </p:nvPr>
        </p:nvSpPr>
        <p:spPr>
          <a:xfrm>
            <a:off x="8191924" y="4588328"/>
            <a:ext cx="3352375" cy="1621509"/>
          </a:xfrm>
          <a:prstGeom prst="rect">
            <a:avLst/>
          </a:prstGeom>
        </p:spPr>
        <p:txBody>
          <a:bodyPr anchor="t"/>
          <a:lstStyle/>
          <a:p>
            <a:pPr/>
          </a:p>
        </p:txBody>
      </p:sp>
      <p:sp>
        <p:nvSpPr>
          <p:cNvPr id="480" name="Rectangle 21"/>
          <p:cNvSpPr/>
          <p:nvPr/>
        </p:nvSpPr>
        <p:spPr>
          <a:xfrm>
            <a:off x="-1" y="0"/>
            <a:ext cx="7157126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1" name="Freeform 36"/>
          <p:cNvSpPr/>
          <p:nvPr/>
        </p:nvSpPr>
        <p:spPr>
          <a:xfrm flipH="1">
            <a:off x="7463680" y="-2"/>
            <a:ext cx="559473" cy="3709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98" h="21600" fill="norm" stroke="1" extrusionOk="0">
                <a:moveTo>
                  <a:pt x="0" y="0"/>
                </a:moveTo>
                <a:lnTo>
                  <a:pt x="17280" y="0"/>
                </a:lnTo>
                <a:lnTo>
                  <a:pt x="17713" y="939"/>
                </a:lnTo>
                <a:cubicBezTo>
                  <a:pt x="20128" y="6683"/>
                  <a:pt x="21600" y="17973"/>
                  <a:pt x="19103" y="21382"/>
                </a:cubicBezTo>
                <a:cubicBezTo>
                  <a:pt x="18260" y="21454"/>
                  <a:pt x="17422" y="21528"/>
                  <a:pt x="16580" y="21600"/>
                </a:cubicBezTo>
                <a:lnTo>
                  <a:pt x="16342" y="20440"/>
                </a:lnTo>
                <a:lnTo>
                  <a:pt x="16172" y="19847"/>
                </a:lnTo>
                <a:lnTo>
                  <a:pt x="16002" y="19240"/>
                </a:lnTo>
                <a:lnTo>
                  <a:pt x="15821" y="18625"/>
                </a:lnTo>
                <a:lnTo>
                  <a:pt x="15589" y="18007"/>
                </a:lnTo>
                <a:lnTo>
                  <a:pt x="15349" y="17377"/>
                </a:lnTo>
                <a:lnTo>
                  <a:pt x="15106" y="16737"/>
                </a:lnTo>
                <a:lnTo>
                  <a:pt x="14833" y="16088"/>
                </a:lnTo>
                <a:lnTo>
                  <a:pt x="14502" y="15433"/>
                </a:lnTo>
                <a:lnTo>
                  <a:pt x="14188" y="14770"/>
                </a:lnTo>
                <a:lnTo>
                  <a:pt x="13826" y="14100"/>
                </a:lnTo>
                <a:lnTo>
                  <a:pt x="13429" y="13425"/>
                </a:lnTo>
                <a:lnTo>
                  <a:pt x="13033" y="12747"/>
                </a:lnTo>
                <a:lnTo>
                  <a:pt x="12578" y="12061"/>
                </a:lnTo>
                <a:lnTo>
                  <a:pt x="12121" y="11367"/>
                </a:lnTo>
                <a:lnTo>
                  <a:pt x="11635" y="10677"/>
                </a:lnTo>
                <a:lnTo>
                  <a:pt x="11099" y="9980"/>
                </a:lnTo>
                <a:lnTo>
                  <a:pt x="10525" y="9274"/>
                </a:lnTo>
                <a:lnTo>
                  <a:pt x="9955" y="8568"/>
                </a:lnTo>
                <a:lnTo>
                  <a:pt x="9327" y="7863"/>
                </a:lnTo>
                <a:lnTo>
                  <a:pt x="8643" y="7145"/>
                </a:lnTo>
                <a:lnTo>
                  <a:pt x="7966" y="6440"/>
                </a:lnTo>
                <a:lnTo>
                  <a:pt x="7227" y="5723"/>
                </a:lnTo>
                <a:lnTo>
                  <a:pt x="6459" y="5000"/>
                </a:lnTo>
                <a:lnTo>
                  <a:pt x="5671" y="4290"/>
                </a:lnTo>
                <a:lnTo>
                  <a:pt x="4805" y="3573"/>
                </a:lnTo>
                <a:lnTo>
                  <a:pt x="3906" y="2856"/>
                </a:lnTo>
                <a:lnTo>
                  <a:pt x="3010" y="2139"/>
                </a:lnTo>
                <a:lnTo>
                  <a:pt x="2027" y="1425"/>
                </a:lnTo>
                <a:lnTo>
                  <a:pt x="1026" y="7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482" name="Freeform 5"/>
          <p:cNvSpPr/>
          <p:nvPr/>
        </p:nvSpPr>
        <p:spPr>
          <a:xfrm flipH="1" rot="5400000">
            <a:off x="3708596" y="2756642"/>
            <a:ext cx="6858001" cy="1344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519"/>
                </a:lnTo>
                <a:lnTo>
                  <a:pt x="21600" y="21600"/>
                </a:lnTo>
                <a:lnTo>
                  <a:pt x="21600" y="19"/>
                </a:lnTo>
                <a:lnTo>
                  <a:pt x="21110" y="421"/>
                </a:lnTo>
                <a:lnTo>
                  <a:pt x="20622" y="805"/>
                </a:lnTo>
                <a:lnTo>
                  <a:pt x="20131" y="1180"/>
                </a:lnTo>
                <a:lnTo>
                  <a:pt x="19639" y="1501"/>
                </a:lnTo>
                <a:lnTo>
                  <a:pt x="19148" y="1825"/>
                </a:lnTo>
                <a:lnTo>
                  <a:pt x="18656" y="2128"/>
                </a:lnTo>
                <a:lnTo>
                  <a:pt x="18170" y="2387"/>
                </a:lnTo>
                <a:lnTo>
                  <a:pt x="17677" y="2633"/>
                </a:lnTo>
                <a:lnTo>
                  <a:pt x="17187" y="2857"/>
                </a:lnTo>
                <a:lnTo>
                  <a:pt x="16705" y="3051"/>
                </a:lnTo>
                <a:lnTo>
                  <a:pt x="16217" y="3245"/>
                </a:lnTo>
                <a:lnTo>
                  <a:pt x="15736" y="3407"/>
                </a:lnTo>
                <a:lnTo>
                  <a:pt x="15254" y="3534"/>
                </a:lnTo>
                <a:lnTo>
                  <a:pt x="14774" y="3667"/>
                </a:lnTo>
                <a:lnTo>
                  <a:pt x="14299" y="3777"/>
                </a:lnTo>
                <a:lnTo>
                  <a:pt x="13828" y="3856"/>
                </a:lnTo>
                <a:lnTo>
                  <a:pt x="13357" y="3923"/>
                </a:lnTo>
                <a:lnTo>
                  <a:pt x="12891" y="3988"/>
                </a:lnTo>
                <a:lnTo>
                  <a:pt x="12431" y="4018"/>
                </a:lnTo>
                <a:lnTo>
                  <a:pt x="11971" y="4050"/>
                </a:lnTo>
                <a:lnTo>
                  <a:pt x="11517" y="4066"/>
                </a:lnTo>
                <a:lnTo>
                  <a:pt x="11068" y="4050"/>
                </a:lnTo>
                <a:lnTo>
                  <a:pt x="10623" y="4050"/>
                </a:lnTo>
                <a:lnTo>
                  <a:pt x="10182" y="4018"/>
                </a:lnTo>
                <a:lnTo>
                  <a:pt x="9750" y="3969"/>
                </a:lnTo>
                <a:lnTo>
                  <a:pt x="9323" y="3923"/>
                </a:lnTo>
                <a:lnTo>
                  <a:pt x="8904" y="3872"/>
                </a:lnTo>
                <a:lnTo>
                  <a:pt x="8487" y="3794"/>
                </a:lnTo>
                <a:lnTo>
                  <a:pt x="8076" y="3710"/>
                </a:lnTo>
                <a:lnTo>
                  <a:pt x="7674" y="3634"/>
                </a:lnTo>
                <a:lnTo>
                  <a:pt x="6890" y="3421"/>
                </a:lnTo>
                <a:lnTo>
                  <a:pt x="6139" y="3194"/>
                </a:lnTo>
                <a:lnTo>
                  <a:pt x="5417" y="2957"/>
                </a:lnTo>
                <a:lnTo>
                  <a:pt x="4735" y="2695"/>
                </a:lnTo>
                <a:lnTo>
                  <a:pt x="4082" y="2422"/>
                </a:lnTo>
                <a:lnTo>
                  <a:pt x="3478" y="2128"/>
                </a:lnTo>
                <a:lnTo>
                  <a:pt x="2910" y="1839"/>
                </a:lnTo>
                <a:lnTo>
                  <a:pt x="2387" y="1550"/>
                </a:lnTo>
                <a:lnTo>
                  <a:pt x="1907" y="1277"/>
                </a:lnTo>
                <a:lnTo>
                  <a:pt x="1482" y="1018"/>
                </a:lnTo>
                <a:lnTo>
                  <a:pt x="1097" y="772"/>
                </a:lnTo>
                <a:lnTo>
                  <a:pt x="773" y="567"/>
                </a:lnTo>
                <a:lnTo>
                  <a:pt x="501" y="373"/>
                </a:lnTo>
                <a:lnTo>
                  <a:pt x="127" y="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485" name="Graphic 6"/>
          <p:cNvGrpSpPr/>
          <p:nvPr/>
        </p:nvGrpSpPr>
        <p:grpSpPr>
          <a:xfrm>
            <a:off x="998115" y="647698"/>
            <a:ext cx="5562140" cy="5562140"/>
            <a:chOff x="0" y="0"/>
            <a:chExt cx="5562139" cy="5562139"/>
          </a:xfrm>
        </p:grpSpPr>
        <p:sp>
          <p:nvSpPr>
            <p:cNvPr id="483" name="Square"/>
            <p:cNvSpPr/>
            <p:nvPr/>
          </p:nvSpPr>
          <p:spPr>
            <a:xfrm>
              <a:off x="0" y="0"/>
              <a:ext cx="5562140" cy="5562140"/>
            </a:xfrm>
            <a:prstGeom prst="rect">
              <a:avLst/>
            </a:prstGeom>
            <a:solidFill>
              <a:srgbClr val="15799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484" name="image14.png" descr="image14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562140" cy="55621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itle 3"/>
          <p:cNvSpPr txBox="1"/>
          <p:nvPr>
            <p:ph type="title"/>
          </p:nvPr>
        </p:nvSpPr>
        <p:spPr>
          <a:xfrm>
            <a:off x="1651216" y="1445138"/>
            <a:ext cx="9404723" cy="4839754"/>
          </a:xfrm>
          <a:prstGeom prst="rect">
            <a:avLst/>
          </a:prstGeom>
        </p:spPr>
        <p:txBody>
          <a:bodyPr/>
          <a:lstStyle/>
          <a:p>
            <a:pPr algn="ctr" defTabSz="429768">
              <a:defRPr sz="3384">
                <a:solidFill>
                  <a:srgbClr val="000000"/>
                </a:solidFill>
              </a:defRPr>
            </a:pPr>
            <a:r>
              <a:t>Thank you!</a:t>
            </a:r>
            <a:br/>
            <a:br/>
            <a:r>
              <a:rPr b="1"/>
              <a:t>Contact Info:</a:t>
            </a:r>
            <a:br>
              <a:rPr b="1"/>
            </a:br>
            <a:r>
              <a:rPr b="1"/>
              <a:t>Tiffany Russell, LMSW – Clinical</a:t>
            </a:r>
            <a:br>
              <a:rPr b="1"/>
            </a:br>
            <a:br>
              <a:rPr b="1"/>
            </a:br>
            <a:br>
              <a:rPr b="1"/>
            </a:br>
            <a:r>
              <a:rPr b="1" u="sng">
                <a:solidFill>
                  <a:srgbClr val="C4E46E"/>
                </a:solidFill>
                <a:uFill>
                  <a:solidFill>
                    <a:srgbClr val="C4E46E"/>
                  </a:solidFill>
                </a:uFill>
                <a:hlinkClick r:id="rId2" invalidUrl="" action="" tgtFrame="" tooltip="" history="1" highlightClick="0" endSnd="0"/>
              </a:rPr>
              <a:t>tiffanyrussellmsw@gmail.com</a:t>
            </a:r>
            <a:br/>
            <a:r>
              <a:rPr b="1" u="sng">
                <a:solidFill>
                  <a:srgbClr val="C4E46E"/>
                </a:solidFill>
                <a:uFill>
                  <a:solidFill>
                    <a:srgbClr val="C4E46E"/>
                  </a:solidFill>
                </a:uFill>
                <a:hlinkClick r:id="rId3" invalidUrl="" action="" tgtFrame="" tooltip="" history="1" highlightClick="0" endSnd="0"/>
              </a:rPr>
              <a:t>tiffany.russell@nileslibrary.net</a:t>
            </a:r>
            <a:r>
              <a:rPr b="1"/>
              <a:t> </a:t>
            </a:r>
            <a:br>
              <a:rPr b="1"/>
            </a:b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lide Number Placeholder 1"/>
          <p:cNvSpPr txBox="1"/>
          <p:nvPr>
            <p:ph type="sldNum" sz="quarter" idx="2"/>
          </p:nvPr>
        </p:nvSpPr>
        <p:spPr>
          <a:xfrm>
            <a:off x="11614484" y="6270775"/>
            <a:ext cx="435698" cy="4368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0" name="TextBox 2"/>
          <p:cNvSpPr txBox="1"/>
          <p:nvPr/>
        </p:nvSpPr>
        <p:spPr>
          <a:xfrm>
            <a:off x="3182761" y="970401"/>
            <a:ext cx="5990863" cy="2304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>
                <a:latin typeface="Raleway"/>
                <a:ea typeface="Raleway"/>
                <a:cs typeface="Raleway"/>
                <a:sym typeface="Raleway"/>
              </a:defRPr>
            </a:pPr>
            <a:r>
              <a:t>References:</a:t>
            </a:r>
            <a:r>
              <a:rPr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sz="2400"/>
            </a:pPr>
          </a:p>
        </p:txBody>
      </p:sp>
      <p:sp>
        <p:nvSpPr>
          <p:cNvPr id="491" name="TextBox 3"/>
          <p:cNvSpPr txBox="1"/>
          <p:nvPr/>
        </p:nvSpPr>
        <p:spPr>
          <a:xfrm>
            <a:off x="1423567" y="2437676"/>
            <a:ext cx="9689557" cy="411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80990" indent="-380990">
              <a:buSzPct val="100000"/>
              <a:buFont typeface="Arial"/>
              <a:buChar char="•"/>
              <a:defRPr sz="2000">
                <a:latin typeface="Raleway"/>
                <a:ea typeface="Raleway"/>
                <a:cs typeface="Raleway"/>
                <a:sym typeface="Raleway"/>
              </a:defRPr>
            </a:pPr>
            <a:r>
              <a:t>American Library Association. </a:t>
            </a:r>
            <a:r>
              <a:rPr i="1"/>
              <a:t>Core Values of Librarianship.</a:t>
            </a:r>
            <a:r>
              <a:t> Retrieved from </a:t>
            </a:r>
            <a:r>
              <a:rPr u="sng">
                <a:solidFill>
                  <a:srgbClr val="C4E46E"/>
                </a:solidFill>
                <a:uFill>
                  <a:solidFill>
                    <a:srgbClr val="C4E46E"/>
                  </a:solidFill>
                </a:uFill>
                <a:hlinkClick r:id="rId2" invalidUrl="" action="" tgtFrame="" tooltip="" history="1" highlightClick="0" endSnd="0"/>
              </a:rPr>
              <a:t>http://www.ala.org/advocacy/intfreedom/corevalues</a:t>
            </a:r>
          </a:p>
          <a:p>
            <a:pPr marL="380990" indent="-380990">
              <a:buSzPct val="100000"/>
              <a:buFont typeface="Arial"/>
              <a:buChar char="•"/>
              <a:defRPr sz="2000">
                <a:latin typeface="Raleway"/>
                <a:ea typeface="Raleway"/>
                <a:cs typeface="Raleway"/>
                <a:sym typeface="Raleway"/>
              </a:defRPr>
            </a:pPr>
          </a:p>
          <a:p>
            <a:pPr marL="380990" indent="-380990">
              <a:buSzPct val="100000"/>
              <a:buFont typeface="Arial"/>
              <a:buChar char="•"/>
              <a:defRPr sz="2000">
                <a:latin typeface="Raleway"/>
                <a:ea typeface="Raleway"/>
                <a:cs typeface="Raleway"/>
                <a:sym typeface="Raleway"/>
              </a:defRPr>
            </a:pPr>
            <a:r>
              <a:t>National Association of Social Workers. (2017). NASW code of ethics. Retrieved from  </a:t>
            </a:r>
            <a:r>
              <a:rPr u="sng">
                <a:solidFill>
                  <a:srgbClr val="C4E46E"/>
                </a:solidFill>
                <a:uFill>
                  <a:solidFill>
                    <a:srgbClr val="C4E46E"/>
                  </a:solidFill>
                </a:uFill>
                <a:hlinkClick r:id="rId3" invalidUrl="" action="" tgtFrame="" tooltip="" history="1" highlightClick="0" endSnd="0"/>
              </a:rPr>
              <a:t>https://www.socialworkers.org/About/Ethics/Code-of-Ethics/Code-of-Ethics-English</a:t>
            </a:r>
          </a:p>
          <a:p>
            <a:pPr marL="380990" indent="-380990">
              <a:buSzPct val="100000"/>
              <a:buFont typeface="Arial"/>
              <a:buChar char="•"/>
              <a:defRPr sz="2000">
                <a:latin typeface="Raleway"/>
                <a:ea typeface="Raleway"/>
                <a:cs typeface="Raleway"/>
                <a:sym typeface="Raleway"/>
              </a:defRPr>
            </a:pPr>
          </a:p>
          <a:p>
            <a:pPr marL="380990" indent="-380990">
              <a:buSzPct val="100000"/>
              <a:buFont typeface="Arial"/>
              <a:buChar char="•"/>
              <a:defRPr sz="2000">
                <a:latin typeface="Raleway"/>
                <a:ea typeface="Raleway"/>
                <a:cs typeface="Raleway"/>
                <a:sym typeface="Raleway"/>
              </a:defRPr>
            </a:pPr>
            <a:r>
              <a:t>Social Work Guide. (2019) Retrieved from </a:t>
            </a:r>
            <a:r>
              <a:rPr u="sng">
                <a:solidFill>
                  <a:srgbClr val="C4E46E"/>
                </a:solidFill>
                <a:uFill>
                  <a:solidFill>
                    <a:srgbClr val="C4E46E"/>
                  </a:solidFill>
                </a:uFill>
                <a:hlinkClick r:id="rId4" invalidUrl="" action="" tgtFrame="" tooltip="" history="1" highlightClick="0" endSnd="0"/>
              </a:rPr>
              <a:t>https://www.socialworkguide.org/careers/#who</a:t>
            </a:r>
            <a:r>
              <a:t> </a:t>
            </a:r>
          </a:p>
          <a:p>
            <a:pPr marL="380990" indent="-380990">
              <a:buSzPct val="100000"/>
              <a:buFont typeface="Arial"/>
              <a:buChar char="•"/>
              <a:defRPr sz="2000"/>
            </a:pPr>
          </a:p>
          <a:p>
            <a:pPr marL="380990" indent="-380990">
              <a:buSzPct val="100000"/>
              <a:buFont typeface="Arial"/>
              <a:buChar char="•"/>
              <a:defRPr sz="2000">
                <a:latin typeface="Raleway"/>
                <a:ea typeface="Raleway"/>
                <a:cs typeface="Raleway"/>
                <a:sym typeface="Raleway"/>
              </a:defRPr>
            </a:pPr>
            <a:r>
              <a:t>Western Michigan University. </a:t>
            </a:r>
            <a:r>
              <a:rPr i="1"/>
              <a:t>School of Social Work. </a:t>
            </a:r>
            <a:r>
              <a:t>(2019) Retrieved from </a:t>
            </a:r>
            <a:r>
              <a:rPr u="sng">
                <a:solidFill>
                  <a:srgbClr val="C4E46E"/>
                </a:solidFill>
                <a:uFill>
                  <a:solidFill>
                    <a:srgbClr val="C4E46E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  <a:hlinkClick r:id="rId5" invalidUrl="" action="" tgtFrame="" tooltip="" history="1" highlightClick="0" endSnd="0"/>
              </a:rPr>
              <a:t>https://wmich.edu/socialwork/about/profession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89;p4"/>
          <p:cNvSpPr txBox="1"/>
          <p:nvPr>
            <p:ph type="sldNum" sz="quarter" idx="2"/>
          </p:nvPr>
        </p:nvSpPr>
        <p:spPr>
          <a:xfrm>
            <a:off x="10543320" y="338651"/>
            <a:ext cx="453574" cy="67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 anchor="ctr"/>
          <a:lstStyle/>
          <a:p>
            <a:pPr/>
            <a:fld id="{86CB4B4D-7CA3-9044-876B-883B54F8677D}" type="slidenum"/>
          </a:p>
        </p:txBody>
      </p:sp>
      <p:pic>
        <p:nvPicPr>
          <p:cNvPr id="38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4450" y="1364267"/>
            <a:ext cx="2746570" cy="3067053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TextBox 4"/>
          <p:cNvSpPr txBox="1"/>
          <p:nvPr/>
        </p:nvSpPr>
        <p:spPr>
          <a:xfrm>
            <a:off x="884633" y="1060294"/>
            <a:ext cx="7518188" cy="491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600">
                <a:solidFill>
                  <a:srgbClr val="FFFFFF"/>
                </a:solidFill>
              </a:defRPr>
            </a:pPr>
            <a:r>
              <a:t>Tiffany Russell, LMSW</a:t>
            </a:r>
          </a:p>
          <a:p>
            <a:pPr algn="ctr">
              <a:defRPr sz="2400">
                <a:solidFill>
                  <a:srgbClr val="FFFFFF"/>
                </a:solidFill>
              </a:defRPr>
            </a:pPr>
          </a:p>
          <a:p>
            <a:pPr algn="ctr">
              <a:defRPr sz="2400">
                <a:solidFill>
                  <a:srgbClr val="FFFFFF"/>
                </a:solidFill>
              </a:defRPr>
            </a:pPr>
          </a:p>
          <a:p>
            <a:pPr algn="ctr">
              <a:defRPr sz="2400">
                <a:solidFill>
                  <a:srgbClr val="FFFFFF"/>
                </a:solidFill>
              </a:defRPr>
            </a:pPr>
          </a:p>
          <a:p>
            <a:pPr marL="380990" indent="-380990" algn="ctr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Graduate of Western Michigan University </a:t>
            </a:r>
          </a:p>
          <a:p>
            <a:pPr marL="380990" indent="-380990" algn="ctr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BSW 2002 &amp; MSW 2017</a:t>
            </a:r>
          </a:p>
          <a:p>
            <a:pPr marL="380990" indent="-380990" algn="ctr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Licensed Clinical Social Worker</a:t>
            </a:r>
          </a:p>
          <a:p>
            <a:pPr marL="380990" indent="-380990" algn="ctr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Born &amp; Raised in SW Michigan</a:t>
            </a:r>
          </a:p>
          <a:p>
            <a:pPr marL="380990" indent="-380990" algn="ctr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Medical Social Work and Community Mental Health Experience</a:t>
            </a:r>
          </a:p>
          <a:p>
            <a:pPr marL="380990" indent="-380990" algn="ctr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Social Service Manager at Niles District Library</a:t>
            </a:r>
          </a:p>
          <a:p>
            <a:pPr algn="ctr">
              <a:defRPr sz="2400">
                <a:latin typeface="Raleway"/>
                <a:ea typeface="Raleway"/>
                <a:cs typeface="Raleway"/>
                <a:sym typeface="Raleway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itle 5"/>
          <p:cNvSpPr txBox="1"/>
          <p:nvPr>
            <p:ph type="title"/>
          </p:nvPr>
        </p:nvSpPr>
        <p:spPr>
          <a:xfrm>
            <a:off x="679596" y="151277"/>
            <a:ext cx="9404723" cy="1400532"/>
          </a:xfrm>
          <a:prstGeom prst="rect">
            <a:avLst/>
          </a:prstGeom>
        </p:spPr>
        <p:txBody>
          <a:bodyPr/>
          <a:lstStyle/>
          <a:p>
            <a:pPr/>
            <a:r>
              <a:t>Let’s take a moment to…</a:t>
            </a:r>
          </a:p>
        </p:txBody>
      </p:sp>
      <p:pic>
        <p:nvPicPr>
          <p:cNvPr id="39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61402" y="2117825"/>
            <a:ext cx="5143501" cy="4550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3834" y="1144288"/>
            <a:ext cx="4520485" cy="815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itle 12"/>
          <p:cNvSpPr txBox="1"/>
          <p:nvPr>
            <p:ph type="title"/>
          </p:nvPr>
        </p:nvSpPr>
        <p:spPr>
          <a:xfrm>
            <a:off x="1322377" y="870636"/>
            <a:ext cx="8761415" cy="117710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/>
            <a:r>
              <a:t>Today’s Goals</a:t>
            </a:r>
          </a:p>
        </p:txBody>
      </p:sp>
      <p:sp>
        <p:nvSpPr>
          <p:cNvPr id="394" name="Content Placeholder 13"/>
          <p:cNvSpPr txBox="1"/>
          <p:nvPr>
            <p:ph type="body" idx="1"/>
          </p:nvPr>
        </p:nvSpPr>
        <p:spPr>
          <a:xfrm>
            <a:off x="888643" y="2292438"/>
            <a:ext cx="10856891" cy="425003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3"/>
              <a:buNone/>
            </a:pPr>
          </a:p>
          <a:p>
            <a:pPr>
              <a:defRPr sz="2200"/>
            </a:pPr>
            <a:r>
              <a:t>Learn about the emerging field of library social work.</a:t>
            </a:r>
          </a:p>
          <a:p>
            <a:pPr>
              <a:defRPr sz="2200"/>
            </a:pPr>
          </a:p>
          <a:p>
            <a:pPr>
              <a:defRPr sz="2200"/>
            </a:pPr>
            <a:r>
              <a:t>Become more knowledgeable about the interdisciplinary partnership required to develop and sustain library social work.</a:t>
            </a:r>
          </a:p>
          <a:p>
            <a:pPr>
              <a:defRPr sz="2200"/>
            </a:pPr>
          </a:p>
          <a:p>
            <a:pPr>
              <a:defRPr sz="2200"/>
            </a:pPr>
            <a:r>
              <a:t>Recognize similarities &amp; differences between rural &amp; urban library social work. </a:t>
            </a:r>
          </a:p>
          <a:p>
            <a:pPr/>
          </a:p>
          <a:p>
            <a:pPr>
              <a:defRPr sz="2200"/>
            </a:pPr>
            <a:r>
              <a:t>Learn how libraries can find creative ways to utilize social workers. </a:t>
            </a:r>
          </a:p>
        </p:txBody>
      </p:sp>
      <p:sp>
        <p:nvSpPr>
          <p:cNvPr id="395" name="Slide Number Placeholder 1"/>
          <p:cNvSpPr txBox="1"/>
          <p:nvPr>
            <p:ph type="sldNum" sz="quarter" idx="2"/>
          </p:nvPr>
        </p:nvSpPr>
        <p:spPr>
          <a:xfrm>
            <a:off x="10621033" y="540176"/>
            <a:ext cx="301214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lide Number Placeholder 1"/>
          <p:cNvSpPr txBox="1"/>
          <p:nvPr>
            <p:ph type="sldNum" sz="quarter" idx="2"/>
          </p:nvPr>
        </p:nvSpPr>
        <p:spPr>
          <a:xfrm>
            <a:off x="10619500" y="537055"/>
            <a:ext cx="301214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9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829910">
            <a:off x="5389938" y="2182247"/>
            <a:ext cx="1278052" cy="852035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TextBox 8"/>
          <p:cNvSpPr txBox="1"/>
          <p:nvPr/>
        </p:nvSpPr>
        <p:spPr>
          <a:xfrm>
            <a:off x="1272131" y="1177101"/>
            <a:ext cx="9513666" cy="288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>
                <a:solidFill>
                  <a:srgbClr val="FFFFFF"/>
                </a:solidFill>
              </a:defRPr>
            </a:pPr>
            <a:r>
              <a:t>You work at the library?</a:t>
            </a:r>
          </a:p>
          <a:p>
            <a:pPr algn="ctr">
              <a:defRPr sz="3600">
                <a:solidFill>
                  <a:srgbClr val="FFFFFF"/>
                </a:solidFill>
              </a:defRPr>
            </a:pPr>
          </a:p>
          <a:p>
            <a:pPr algn="ctr">
              <a:defRPr sz="3600">
                <a:solidFill>
                  <a:srgbClr val="FFFFFF"/>
                </a:solidFill>
              </a:defRPr>
            </a:pPr>
          </a:p>
          <a:p>
            <a:pPr algn="ctr">
              <a:defRPr sz="3600">
                <a:solidFill>
                  <a:srgbClr val="FFFFFF"/>
                </a:solidFill>
              </a:defRPr>
            </a:pPr>
          </a:p>
          <a:p>
            <a:pPr algn="ctr">
              <a:defRPr sz="3600">
                <a:solidFill>
                  <a:srgbClr val="FFFFFF"/>
                </a:solidFill>
              </a:defRPr>
            </a:pPr>
            <a:r>
              <a:t>But I thought you were a social worker?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itle 7"/>
          <p:cNvSpPr txBox="1"/>
          <p:nvPr>
            <p:ph type="title"/>
          </p:nvPr>
        </p:nvSpPr>
        <p:spPr>
          <a:xfrm>
            <a:off x="1591126" y="778567"/>
            <a:ext cx="8761415" cy="70696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What is library social work?</a:t>
            </a:r>
          </a:p>
        </p:txBody>
      </p:sp>
      <p:sp>
        <p:nvSpPr>
          <p:cNvPr id="402" name="Slide Number Placeholder 3"/>
          <p:cNvSpPr txBox="1"/>
          <p:nvPr>
            <p:ph type="sldNum" sz="quarter" idx="2"/>
          </p:nvPr>
        </p:nvSpPr>
        <p:spPr>
          <a:xfrm>
            <a:off x="10621033" y="540176"/>
            <a:ext cx="301214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0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50" y="2678714"/>
            <a:ext cx="4012576" cy="3121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49860" y="2678714"/>
            <a:ext cx="5852161" cy="28651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itle 1"/>
          <p:cNvSpPr txBox="1"/>
          <p:nvPr>
            <p:ph type="title"/>
          </p:nvPr>
        </p:nvSpPr>
        <p:spPr>
          <a:xfrm>
            <a:off x="1591126" y="709933"/>
            <a:ext cx="8761415" cy="706966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/>
            <a:r>
              <a:t>Library Social Work </a:t>
            </a:r>
          </a:p>
        </p:txBody>
      </p:sp>
      <p:sp>
        <p:nvSpPr>
          <p:cNvPr id="407" name="Content Placeholder 2"/>
          <p:cNvSpPr txBox="1"/>
          <p:nvPr>
            <p:ph type="body" idx="1"/>
          </p:nvPr>
        </p:nvSpPr>
        <p:spPr>
          <a:xfrm>
            <a:off x="1009396" y="2372932"/>
            <a:ext cx="10181344" cy="4756152"/>
          </a:xfrm>
          <a:prstGeom prst="rect">
            <a:avLst/>
          </a:prstGeom>
        </p:spPr>
        <p:txBody>
          <a:bodyPr/>
          <a:lstStyle/>
          <a:p>
            <a:pPr>
              <a:defRPr b="1" sz="2000"/>
            </a:pPr>
            <a:r>
              <a:t>Library social work </a:t>
            </a:r>
            <a:r>
              <a:rPr b="0"/>
              <a:t>is an emerging field of social work practice where social workers (and more increasingly social work interns) are housed in and work out of public and community libraries.</a:t>
            </a:r>
            <a:endParaRPr b="0"/>
          </a:p>
          <a:p>
            <a:pPr>
              <a:defRPr sz="2000"/>
            </a:pPr>
          </a:p>
          <a:p>
            <a:pPr>
              <a:defRPr b="1" sz="2000"/>
            </a:pPr>
            <a:r>
              <a:t>Library social workers </a:t>
            </a:r>
            <a:r>
              <a:rPr b="0"/>
              <a:t>deliver social service-related support and assistance to the public (library patrons and non-patrons) directly out of the library environment.</a:t>
            </a:r>
            <a:endParaRPr b="0"/>
          </a:p>
          <a:p>
            <a:pPr>
              <a:defRPr sz="2000"/>
            </a:pPr>
          </a:p>
          <a:p>
            <a:pPr>
              <a:defRPr b="1" sz="2000"/>
            </a:pPr>
            <a:r>
              <a:t>Library social worker’s </a:t>
            </a:r>
            <a:r>
              <a:rPr b="0"/>
              <a:t>efforts are influenced by a library’s unique community needs, and community contexts resulting in a range of activities and services being offered across the spectrum of library social work.</a:t>
            </a:r>
          </a:p>
        </p:txBody>
      </p:sp>
      <p:sp>
        <p:nvSpPr>
          <p:cNvPr id="408" name="Slide Number Placeholder 3"/>
          <p:cNvSpPr txBox="1"/>
          <p:nvPr>
            <p:ph type="sldNum" sz="quarter" idx="2"/>
          </p:nvPr>
        </p:nvSpPr>
        <p:spPr>
          <a:xfrm>
            <a:off x="10621033" y="540176"/>
            <a:ext cx="301214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itle 1"/>
          <p:cNvSpPr txBox="1"/>
          <p:nvPr>
            <p:ph type="title"/>
          </p:nvPr>
        </p:nvSpPr>
        <p:spPr>
          <a:xfrm>
            <a:off x="1591126" y="806242"/>
            <a:ext cx="8761415" cy="70696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/>
            <a:r>
              <a:t>Library Social Work (continued)</a:t>
            </a:r>
          </a:p>
        </p:txBody>
      </p:sp>
      <p:sp>
        <p:nvSpPr>
          <p:cNvPr id="411" name="Content Placeholder 2"/>
          <p:cNvSpPr txBox="1"/>
          <p:nvPr>
            <p:ph type="body" sz="half" idx="1"/>
          </p:nvPr>
        </p:nvSpPr>
        <p:spPr>
          <a:xfrm>
            <a:off x="1591127" y="2551983"/>
            <a:ext cx="8761414" cy="3416301"/>
          </a:xfrm>
          <a:prstGeom prst="rect">
            <a:avLst/>
          </a:prstGeom>
        </p:spPr>
        <p:txBody>
          <a:bodyPr/>
          <a:lstStyle/>
          <a:p>
            <a:pPr marL="329184" indent="-329184" defTabSz="438911">
              <a:lnSpc>
                <a:spcPct val="90000"/>
              </a:lnSpc>
              <a:spcBef>
                <a:spcPts val="900"/>
              </a:spcBef>
              <a:defRPr b="1" sz="2688"/>
            </a:pPr>
          </a:p>
          <a:p>
            <a:pPr marL="329184" indent="-329184" defTabSz="438911">
              <a:lnSpc>
                <a:spcPct val="90000"/>
              </a:lnSpc>
              <a:spcBef>
                <a:spcPts val="900"/>
              </a:spcBef>
              <a:defRPr b="1" sz="1727"/>
            </a:pPr>
            <a:r>
              <a:t>Library social workers </a:t>
            </a:r>
            <a:r>
              <a:rPr b="0"/>
              <a:t>also serve as social service resource liaisons for library employees, and collateral partners of library-based activities.</a:t>
            </a:r>
            <a:endParaRPr sz="1440"/>
          </a:p>
          <a:p>
            <a:pPr marL="0" indent="0" defTabSz="438911">
              <a:lnSpc>
                <a:spcPct val="90000"/>
              </a:lnSpc>
              <a:spcBef>
                <a:spcPts val="900"/>
              </a:spcBef>
              <a:buSzTx/>
              <a:buFont typeface="Wingdings 3"/>
              <a:buNone/>
              <a:defRPr sz="2112"/>
            </a:pPr>
          </a:p>
          <a:p>
            <a:pPr marL="329184" indent="-329184" defTabSz="438911">
              <a:lnSpc>
                <a:spcPct val="90000"/>
              </a:lnSpc>
              <a:spcBef>
                <a:spcPts val="900"/>
              </a:spcBef>
              <a:defRPr b="1" sz="1727"/>
            </a:pPr>
            <a:r>
              <a:t>Library social work</a:t>
            </a:r>
            <a:r>
              <a:rPr b="0"/>
              <a:t> is a result of interdisciplinary cooperation between librarians and social workers, who navigate the common ground in public spaces and places of the library environment.</a:t>
            </a:r>
            <a:endParaRPr sz="1440"/>
          </a:p>
          <a:p>
            <a:pPr marL="329184" indent="-329184" defTabSz="438911">
              <a:lnSpc>
                <a:spcPct val="90000"/>
              </a:lnSpc>
              <a:spcBef>
                <a:spcPts val="900"/>
              </a:spcBef>
              <a:defRPr sz="2112"/>
            </a:pPr>
          </a:p>
          <a:p>
            <a:pPr marL="329184" indent="-329184" defTabSz="438911">
              <a:lnSpc>
                <a:spcPct val="90000"/>
              </a:lnSpc>
              <a:spcBef>
                <a:spcPts val="900"/>
              </a:spcBef>
              <a:defRPr b="1" sz="1727"/>
            </a:pPr>
            <a:r>
              <a:t>Library social workers </a:t>
            </a:r>
            <a:r>
              <a:rPr b="0"/>
              <a:t>can provide trainings and assistance to staff on various topics. </a:t>
            </a:r>
          </a:p>
        </p:txBody>
      </p:sp>
      <p:sp>
        <p:nvSpPr>
          <p:cNvPr id="412" name="Slide Number Placeholder 3"/>
          <p:cNvSpPr txBox="1"/>
          <p:nvPr>
            <p:ph type="sldNum" sz="quarter" idx="2"/>
          </p:nvPr>
        </p:nvSpPr>
        <p:spPr>
          <a:xfrm>
            <a:off x="10621033" y="540176"/>
            <a:ext cx="301214" cy="52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Ion Boardroom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Ion Boardroom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