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D1CB"/>
          </a:solidFill>
        </a:fill>
      </a:tcStyle>
    </a:wholeTbl>
    <a:band2H>
      <a:tcTxStyle b="def" i="def"/>
      <a:tcStyle>
        <a:tcBdr/>
        <a:fill>
          <a:solidFill>
            <a:srgbClr val="F2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D1CB"/>
          </a:solidFill>
        </a:fill>
      </a:tcStyle>
    </a:wholeTbl>
    <a:band2H>
      <a:tcTxStyle b="def" i="def"/>
      <a:tcStyle>
        <a:tcBdr/>
        <a:fill>
          <a:solidFill>
            <a:srgbClr val="F2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6D0"/>
          </a:solidFill>
        </a:fill>
      </a:tcStyle>
    </a:wholeTbl>
    <a:band2H>
      <a:tcTxStyle b="def" i="def"/>
      <a:tcStyle>
        <a:tcBdr/>
        <a:fill>
          <a:solidFill>
            <a:srgbClr val="EDEC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4D0"/>
          </a:solidFill>
        </a:fill>
      </a:tcStyle>
    </a:wholeTbl>
    <a:band2H>
      <a:tcTxStyle b="def" i="def"/>
      <a:tcStyle>
        <a:tcBdr/>
        <a:fill>
          <a:solidFill>
            <a:srgbClr val="EAEB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59" name="Shape 259"/>
          <p:cNvSpPr/>
          <p:nvPr>
            <p:ph type="sldImg"/>
          </p:nvPr>
        </p:nvSpPr>
        <p:spPr>
          <a:xfrm>
            <a:off x="1143000" y="685800"/>
            <a:ext cx="4572000" cy="3429000"/>
          </a:xfrm>
          <a:prstGeom prst="rect">
            <a:avLst/>
          </a:prstGeom>
        </p:spPr>
        <p:txBody>
          <a:bodyPr/>
          <a:lstStyle/>
          <a:p>
            <a:pPr/>
          </a:p>
        </p:txBody>
      </p:sp>
      <p:sp>
        <p:nvSpPr>
          <p:cNvPr id="260" name="Shape 26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hape 308"/>
          <p:cNvSpPr/>
          <p:nvPr>
            <p:ph type="sldImg"/>
          </p:nvPr>
        </p:nvSpPr>
        <p:spPr>
          <a:prstGeom prst="rect">
            <a:avLst/>
          </a:prstGeom>
        </p:spPr>
        <p:txBody>
          <a:bodyPr/>
          <a:lstStyle/>
          <a:p>
            <a:pPr/>
          </a:p>
        </p:txBody>
      </p:sp>
      <p:sp>
        <p:nvSpPr>
          <p:cNvPr id="309" name="Shape 309"/>
          <p:cNvSpPr/>
          <p:nvPr>
            <p:ph type="body" sz="quarter" idx="1"/>
          </p:nvPr>
        </p:nvSpPr>
        <p:spPr>
          <a:prstGeom prst="rect">
            <a:avLst/>
          </a:prstGeom>
        </p:spPr>
        <p:txBody>
          <a:bodyPr/>
          <a:lstStyle/>
          <a:p>
            <a:pPr>
              <a:defRPr b="1" sz="1100"/>
            </a:pPr>
            <a:r>
              <a:t>Crisis: </a:t>
            </a:r>
            <a:r>
              <a:rPr b="0"/>
              <a:t>A bond measure passes. A local newspaper editor advises an attorney of a potential technical violation related to the measure and its affiliated collection of taxes, versus when the vote was taken. Tax protesters sue, locking-up available funding. The funds will either remain with the library or will need to be repatriated to taxpayers.</a:t>
            </a:r>
          </a:p>
          <a:p>
            <a:pPr>
              <a:defRPr b="1" sz="1100"/>
            </a:pPr>
            <a:r>
              <a:t>Action/Resolution: </a:t>
            </a:r>
            <a:r>
              <a:rPr b="0"/>
              <a:t>The library moved forward with its plans because of legal commitments, despite not having access to $4.7 million locked in escrow. They closed a branch that was long overdue for closing, cut collection budget, management took a voluntary pay cut, while staff was asked to forgo raises. The director feels the management team lost four months of their "library lives." Legal fees exceeded $200K.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lvl1pPr>
              <a:defRPr sz="1100"/>
            </a:lvl1pPr>
          </a:lstStyle>
          <a:p>
            <a:pPr/>
            <a:r>
              <a:t>Action/Resolution: Due to city budget cuts, library management ascertains 1/5th or five-six branches need to be closed. They hold community meetings. Issues of race and class emerge. Library system uses data to identify branches to be closed. Not wanting to contribute to urban blight, the city and library lease buildings to other services (e.g. Headstart, Urban League, and Spanish Language programs), another building with a nearby library is converted to a library maintenance facility, while another is open p.m. hours Mon-Fri, and primarily serves as a homework center. No staff layoffs occur, but attrition does. Position and pay freezes are instituted. A subsequent bond measure for buildings and collections passes funding necessary facility upgrades. The director feels her team is successful if the library budget is not cut disproportionate to other city departments.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p>
            <a:pPr>
              <a:defRPr b="1" sz="1100">
                <a:latin typeface="+mj-lt"/>
                <a:ea typeface="+mj-ea"/>
                <a:cs typeface="+mj-cs"/>
                <a:sym typeface="Helvetica"/>
              </a:defRPr>
            </a:pPr>
            <a:r>
              <a:t>Action/Resolution: </a:t>
            </a:r>
            <a:r>
              <a:rPr b="0">
                <a:latin typeface="Calibri"/>
                <a:ea typeface="Calibri"/>
                <a:cs typeface="Calibri"/>
                <a:sym typeface="Calibri"/>
              </a:rPr>
              <a:t>After the new mayor takes office the library director is informed that the library's tax rate will be cut in half and that he would have to use up all reserves to make up the difference; this in a budget that was close to 40% less than the previous year. Additionally, he was informed by the new mayor that he would need to close 18 of his 49 locations. While the budget cuts remain intact, the branches are not closed due to public outcry. Over 300 staff are let go. The library greatly reduces open hours, cuts back programming, pushes preventative maintenance to the wayside; only emergency repairs are  made, deliveries are reduced, cleaning crews and security are also cut back, many phone calls go unanswered, some desks in multi-storied buildings are unstaffed, and the book budget is cut by 2/3. Managers and staff cover multiple locations, backroom operations and policies have been scrutinized. The library is working to define a new service model; looking at aiding in content creation not just supplying information. The director is not working against the mayor, but instead working with him in an attempt to get the mayor to adopt the library and some of its programs as his own.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grpSp>
        <p:nvGrpSpPr>
          <p:cNvPr id="21" name="Shape 6"/>
          <p:cNvGrpSpPr/>
          <p:nvPr/>
        </p:nvGrpSpPr>
        <p:grpSpPr>
          <a:xfrm>
            <a:off x="-1" y="0"/>
            <a:ext cx="12188828" cy="6856216"/>
            <a:chOff x="0" y="0"/>
            <a:chExt cx="12188826" cy="6856215"/>
          </a:xfrm>
        </p:grpSpPr>
        <p:pic>
          <p:nvPicPr>
            <p:cNvPr id="17"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18"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19"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20"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grpSp>
        <p:nvGrpSpPr>
          <p:cNvPr id="26" name="Shape 17"/>
          <p:cNvGrpSpPr/>
          <p:nvPr/>
        </p:nvGrpSpPr>
        <p:grpSpPr>
          <a:xfrm>
            <a:off x="-1" y="0"/>
            <a:ext cx="12188828" cy="6872228"/>
            <a:chOff x="0" y="0"/>
            <a:chExt cx="12188826" cy="6872227"/>
          </a:xfrm>
        </p:grpSpPr>
        <p:pic>
          <p:nvPicPr>
            <p:cNvPr id="22" name="Shape 18" descr="Shape 18"/>
            <p:cNvPicPr>
              <a:picLocks noChangeAspect="1"/>
            </p:cNvPicPr>
            <p:nvPr/>
          </p:nvPicPr>
          <p:blipFill>
            <a:blip r:embed="rId4">
              <a:extLst/>
            </a:blip>
            <a:stretch>
              <a:fillRect/>
            </a:stretch>
          </p:blipFill>
          <p:spPr>
            <a:xfrm>
              <a:off x="-1" y="0"/>
              <a:ext cx="12188828" cy="6856216"/>
            </a:xfrm>
            <a:prstGeom prst="rect">
              <a:avLst/>
            </a:prstGeom>
            <a:ln w="12700" cap="flat">
              <a:noFill/>
              <a:miter lim="400000"/>
            </a:ln>
            <a:effectLst/>
          </p:spPr>
        </p:pic>
        <p:sp>
          <p:nvSpPr>
            <p:cNvPr id="23" name="Shape 19"/>
            <p:cNvSpPr/>
            <p:nvPr/>
          </p:nvSpPr>
          <p:spPr>
            <a:xfrm>
              <a:off x="2328331" y="1540929"/>
              <a:ext cx="7543805" cy="3835404"/>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24" name="Shape 20" descr="Shape 20"/>
            <p:cNvPicPr>
              <a:picLocks noChangeAspect="1"/>
            </p:cNvPicPr>
            <p:nvPr/>
          </p:nvPicPr>
          <p:blipFill>
            <a:blip r:embed="rId5">
              <a:extLst/>
            </a:blip>
            <a:srcRect l="2" t="0" r="47672" b="0"/>
            <a:stretch>
              <a:fillRect/>
            </a:stretch>
          </p:blipFill>
          <p:spPr>
            <a:xfrm rot="5400000">
              <a:off x="5245267" y="530352"/>
              <a:ext cx="1673354" cy="612650"/>
            </a:xfrm>
            <a:prstGeom prst="rect">
              <a:avLst/>
            </a:prstGeom>
            <a:ln w="12700" cap="flat">
              <a:noFill/>
              <a:miter lim="400000"/>
            </a:ln>
            <a:effectLst/>
          </p:spPr>
        </p:pic>
        <p:pic>
          <p:nvPicPr>
            <p:cNvPr id="25" name="Shape 21" descr="Shape 21"/>
            <p:cNvPicPr>
              <a:picLocks noChangeAspect="1"/>
            </p:cNvPicPr>
            <p:nvPr/>
          </p:nvPicPr>
          <p:blipFill>
            <a:blip r:embed="rId5">
              <a:extLst/>
            </a:blip>
            <a:srcRect l="0" t="0" r="48819" b="0"/>
            <a:stretch>
              <a:fillRect/>
            </a:stretch>
          </p:blipFill>
          <p:spPr>
            <a:xfrm rot="5400000">
              <a:off x="5263555" y="5747514"/>
              <a:ext cx="1636778" cy="612650"/>
            </a:xfrm>
            <a:prstGeom prst="rect">
              <a:avLst/>
            </a:prstGeom>
            <a:ln w="12700" cap="flat">
              <a:noFill/>
              <a:miter lim="400000"/>
            </a:ln>
            <a:effectLst/>
          </p:spPr>
        </p:pic>
      </p:grpSp>
      <p:sp>
        <p:nvSpPr>
          <p:cNvPr id="27" name="Title Text"/>
          <p:cNvSpPr txBox="1"/>
          <p:nvPr>
            <p:ph type="title"/>
          </p:nvPr>
        </p:nvSpPr>
        <p:spPr>
          <a:xfrm>
            <a:off x="2692398" y="1871129"/>
            <a:ext cx="6815671" cy="1515536"/>
          </a:xfrm>
          <a:prstGeom prst="rect">
            <a:avLst/>
          </a:prstGeom>
        </p:spPr>
        <p:txBody>
          <a:bodyPr anchor="b"/>
          <a:lstStyle>
            <a:lvl1pPr>
              <a:defRPr sz="5400"/>
            </a:lvl1pPr>
          </a:lstStyle>
          <a:p>
            <a:pPr/>
            <a:r>
              <a:t>Title Text</a:t>
            </a:r>
          </a:p>
        </p:txBody>
      </p:sp>
      <p:sp>
        <p:nvSpPr>
          <p:cNvPr id="28" name="Body Level One…"/>
          <p:cNvSpPr txBox="1"/>
          <p:nvPr>
            <p:ph type="body" sz="quarter" idx="1"/>
          </p:nvPr>
        </p:nvSpPr>
        <p:spPr>
          <a:xfrm>
            <a:off x="2692398" y="3657596"/>
            <a:ext cx="6815671" cy="1320803"/>
          </a:xfrm>
          <a:prstGeom prst="rect">
            <a:avLst/>
          </a:prstGeom>
        </p:spPr>
        <p:txBody>
          <a:bodyPr>
            <a:normAutofit fontScale="100000" lnSpcReduction="0"/>
          </a:bodyPr>
          <a:lstStyle>
            <a:lvl1pPr marL="0" indent="0" algn="ctr">
              <a:buClrTx/>
              <a:buSzTx/>
              <a:buFontTx/>
              <a:buNone/>
              <a:defRPr sz="2100">
                <a:solidFill>
                  <a:srgbClr val="000000"/>
                </a:solidFill>
              </a:defRPr>
            </a:lvl1pPr>
            <a:lvl2pPr marL="0" indent="0" algn="ctr">
              <a:buClrTx/>
              <a:buSzTx/>
              <a:buFontTx/>
              <a:buNone/>
              <a:defRPr sz="2100">
                <a:solidFill>
                  <a:srgbClr val="000000"/>
                </a:solidFill>
              </a:defRPr>
            </a:lvl2pPr>
            <a:lvl3pPr marL="0" indent="0" algn="ctr">
              <a:buClrTx/>
              <a:buSzTx/>
              <a:buFontTx/>
              <a:buNone/>
              <a:defRPr sz="2100">
                <a:solidFill>
                  <a:srgbClr val="000000"/>
                </a:solidFill>
              </a:defRPr>
            </a:lvl3pPr>
            <a:lvl4pPr marL="0" indent="0" algn="ctr">
              <a:buClrTx/>
              <a:buSzTx/>
              <a:buFontTx/>
              <a:buNone/>
              <a:defRPr sz="2100">
                <a:solidFill>
                  <a:srgbClr val="000000"/>
                </a:solidFill>
              </a:defRPr>
            </a:lvl4pPr>
            <a:lvl5pPr marL="0" indent="0" algn="ctr">
              <a:buClrTx/>
              <a:buSzTx/>
              <a:buFontTx/>
              <a:buNone/>
              <a:defRPr sz="21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29" name="Shape 27"/>
          <p:cNvSpPr/>
          <p:nvPr/>
        </p:nvSpPr>
        <p:spPr>
          <a:xfrm>
            <a:off x="2692399" y="3522129"/>
            <a:ext cx="6815667" cy="1"/>
          </a:xfrm>
          <a:prstGeom prst="line">
            <a:avLst/>
          </a:prstGeom>
          <a:ln w="15875">
            <a:solidFill>
              <a:schemeClr val="accent1"/>
            </a:solidFill>
          </a:ln>
        </p:spPr>
        <p:txBody>
          <a:bodyPr lIns="45718" tIns="45718" rIns="45718" bIns="45718"/>
          <a:lstStyle/>
          <a:p>
            <a:pPr/>
          </a:p>
        </p:txBody>
      </p:sp>
      <p:sp>
        <p:nvSpPr>
          <p:cNvPr id="30" name="Slide Number"/>
          <p:cNvSpPr txBox="1"/>
          <p:nvPr>
            <p:ph type="sldNum" sz="quarter" idx="2"/>
          </p:nvPr>
        </p:nvSpPr>
        <p:spPr>
          <a:xfrm>
            <a:off x="9284905" y="5055462"/>
            <a:ext cx="223162" cy="24379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aption">
    <p:spTree>
      <p:nvGrpSpPr>
        <p:cNvPr id="1" name=""/>
        <p:cNvGrpSpPr/>
        <p:nvPr/>
      </p:nvGrpSpPr>
      <p:grpSpPr>
        <a:xfrm>
          <a:off x="0" y="0"/>
          <a:ext cx="0" cy="0"/>
          <a:chOff x="0" y="0"/>
          <a:chExt cx="0" cy="0"/>
        </a:xfrm>
      </p:grpSpPr>
      <p:grpSp>
        <p:nvGrpSpPr>
          <p:cNvPr id="153" name="Shape 6"/>
          <p:cNvGrpSpPr/>
          <p:nvPr/>
        </p:nvGrpSpPr>
        <p:grpSpPr>
          <a:xfrm>
            <a:off x="-1" y="0"/>
            <a:ext cx="12188828" cy="6856216"/>
            <a:chOff x="0" y="0"/>
            <a:chExt cx="12188826" cy="6856215"/>
          </a:xfrm>
        </p:grpSpPr>
        <p:pic>
          <p:nvPicPr>
            <p:cNvPr id="149"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150"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151"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152"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154" name="Title Text"/>
          <p:cNvSpPr txBox="1"/>
          <p:nvPr>
            <p:ph type="title"/>
          </p:nvPr>
        </p:nvSpPr>
        <p:spPr>
          <a:xfrm>
            <a:off x="1303867" y="982132"/>
            <a:ext cx="9592731" cy="2954870"/>
          </a:xfrm>
          <a:prstGeom prst="rect">
            <a:avLst/>
          </a:prstGeom>
        </p:spPr>
        <p:txBody>
          <a:bodyPr/>
          <a:lstStyle>
            <a:lvl1pPr>
              <a:defRPr sz="3200"/>
            </a:lvl1pPr>
          </a:lstStyle>
          <a:p>
            <a:pPr/>
            <a:r>
              <a:t>Title Text</a:t>
            </a:r>
          </a:p>
        </p:txBody>
      </p:sp>
      <p:sp>
        <p:nvSpPr>
          <p:cNvPr id="155" name="Body Level One…"/>
          <p:cNvSpPr txBox="1"/>
          <p:nvPr>
            <p:ph type="body" sz="quarter" idx="1"/>
          </p:nvPr>
        </p:nvSpPr>
        <p:spPr>
          <a:xfrm>
            <a:off x="1303867" y="4343398"/>
            <a:ext cx="9592731" cy="1532469"/>
          </a:xfrm>
          <a:prstGeom prst="rect">
            <a:avLst/>
          </a:prstGeom>
        </p:spPr>
        <p:txBody>
          <a:bodyPr anchor="ctr">
            <a:normAutofit fontScale="100000" lnSpcReduction="0"/>
          </a:bodyPr>
          <a:lstStyle>
            <a:lvl1pPr marL="0" indent="0" algn="ctr">
              <a:buClrTx/>
              <a:buSzTx/>
              <a:buFontTx/>
              <a:buNone/>
              <a:defRPr sz="2000">
                <a:solidFill>
                  <a:srgbClr val="000000"/>
                </a:solidFill>
              </a:defRPr>
            </a:lvl1pPr>
            <a:lvl2pPr marL="0" indent="0" algn="ctr">
              <a:buClrTx/>
              <a:buSzTx/>
              <a:buFontTx/>
              <a:buNone/>
              <a:defRPr sz="2000">
                <a:solidFill>
                  <a:srgbClr val="000000"/>
                </a:solidFill>
              </a:defRPr>
            </a:lvl2pPr>
            <a:lvl3pPr marL="0" indent="0" algn="ctr">
              <a:buClrTx/>
              <a:buSzTx/>
              <a:buFontTx/>
              <a:buNone/>
              <a:defRPr sz="2000">
                <a:solidFill>
                  <a:srgbClr val="000000"/>
                </a:solidFill>
              </a:defRPr>
            </a:lvl3pPr>
            <a:lvl4pPr marL="0" indent="0" algn="ctr">
              <a:buClrTx/>
              <a:buSzTx/>
              <a:buFontTx/>
              <a:buNone/>
              <a:defRPr sz="2000">
                <a:solidFill>
                  <a:srgbClr val="000000"/>
                </a:solidFill>
              </a:defRPr>
            </a:lvl4pPr>
            <a:lvl5pPr marL="0" indent="0" algn="ctr">
              <a:buClrTx/>
              <a:buSzTx/>
              <a:buFontTx/>
              <a:buNone/>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56" name="Shape 98"/>
          <p:cNvSpPr/>
          <p:nvPr/>
        </p:nvSpPr>
        <p:spPr>
          <a:xfrm>
            <a:off x="1396169" y="4140198"/>
            <a:ext cx="9407299" cy="1"/>
          </a:xfrm>
          <a:prstGeom prst="line">
            <a:avLst/>
          </a:prstGeom>
          <a:ln w="15875">
            <a:solidFill>
              <a:schemeClr val="accent1"/>
            </a:solidFill>
          </a:ln>
        </p:spPr>
        <p:txBody>
          <a:bodyPr lIns="45718" tIns="45718" rIns="45718" bIns="45718"/>
          <a:lstStyle/>
          <a:p>
            <a:pPr/>
          </a:p>
        </p:txBody>
      </p:sp>
      <p:sp>
        <p:nvSpPr>
          <p:cNvPr id="1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with Caption">
    <p:spTree>
      <p:nvGrpSpPr>
        <p:cNvPr id="1" name=""/>
        <p:cNvGrpSpPr/>
        <p:nvPr/>
      </p:nvGrpSpPr>
      <p:grpSpPr>
        <a:xfrm>
          <a:off x="0" y="0"/>
          <a:ext cx="0" cy="0"/>
          <a:chOff x="0" y="0"/>
          <a:chExt cx="0" cy="0"/>
        </a:xfrm>
      </p:grpSpPr>
      <p:grpSp>
        <p:nvGrpSpPr>
          <p:cNvPr id="168" name="Shape 6"/>
          <p:cNvGrpSpPr/>
          <p:nvPr/>
        </p:nvGrpSpPr>
        <p:grpSpPr>
          <a:xfrm>
            <a:off x="-1" y="0"/>
            <a:ext cx="12188828" cy="6856216"/>
            <a:chOff x="0" y="0"/>
            <a:chExt cx="12188826" cy="6856215"/>
          </a:xfrm>
        </p:grpSpPr>
        <p:pic>
          <p:nvPicPr>
            <p:cNvPr id="164"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165"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166"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167"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169" name="Title Text"/>
          <p:cNvSpPr txBox="1"/>
          <p:nvPr>
            <p:ph type="title"/>
          </p:nvPr>
        </p:nvSpPr>
        <p:spPr>
          <a:xfrm>
            <a:off x="1446212" y="982132"/>
            <a:ext cx="9296397" cy="2370667"/>
          </a:xfrm>
          <a:prstGeom prst="rect">
            <a:avLst/>
          </a:prstGeom>
        </p:spPr>
        <p:txBody>
          <a:bodyPr/>
          <a:lstStyle>
            <a:lvl1pPr>
              <a:defRPr sz="3200">
                <a:solidFill>
                  <a:srgbClr val="000000"/>
                </a:solidFill>
              </a:defRPr>
            </a:lvl1pPr>
          </a:lstStyle>
          <a:p>
            <a:pPr/>
            <a:r>
              <a:t>Title Text</a:t>
            </a:r>
          </a:p>
        </p:txBody>
      </p:sp>
      <p:sp>
        <p:nvSpPr>
          <p:cNvPr id="170" name="Body Level One…"/>
          <p:cNvSpPr txBox="1"/>
          <p:nvPr>
            <p:ph type="body" sz="quarter" idx="1"/>
          </p:nvPr>
        </p:nvSpPr>
        <p:spPr>
          <a:xfrm>
            <a:off x="1674809" y="3352800"/>
            <a:ext cx="8839204" cy="584200"/>
          </a:xfrm>
          <a:prstGeom prst="rect">
            <a:avLst/>
          </a:prstGeom>
        </p:spPr>
        <p:txBody>
          <a:bodyPr anchor="ctr">
            <a:normAutofit fontScale="100000" lnSpcReduction="0"/>
          </a:bodyPr>
          <a:lstStyle>
            <a:lvl1pPr marL="0" indent="0" algn="r">
              <a:buClrTx/>
              <a:buSzTx/>
              <a:buFontTx/>
              <a:buNone/>
              <a:defRPr sz="2000"/>
            </a:lvl1pPr>
            <a:lvl2pPr marL="0" indent="0" algn="r">
              <a:buClrTx/>
              <a:buSzTx/>
              <a:buFontTx/>
              <a:buNone/>
              <a:defRPr sz="2000"/>
            </a:lvl2pPr>
            <a:lvl3pPr marL="0" indent="0" algn="r">
              <a:buClrTx/>
              <a:buSzTx/>
              <a:buFontTx/>
              <a:buNone/>
              <a:defRPr sz="2000"/>
            </a:lvl3pPr>
            <a:lvl4pPr marL="0" indent="0" algn="r">
              <a:buClrTx/>
              <a:buSzTx/>
              <a:buFontTx/>
              <a:buNone/>
              <a:defRPr sz="2000"/>
            </a:lvl4pPr>
            <a:lvl5pPr marL="0" indent="0" algn="r">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71" name="Shape 102"/>
          <p:cNvSpPr txBox="1"/>
          <p:nvPr>
            <p:ph type="body" sz="quarter" idx="13"/>
          </p:nvPr>
        </p:nvSpPr>
        <p:spPr>
          <a:xfrm>
            <a:off x="1295398" y="4343398"/>
            <a:ext cx="9609670" cy="1532469"/>
          </a:xfrm>
          <a:prstGeom prst="rect">
            <a:avLst/>
          </a:prstGeom>
        </p:spPr>
        <p:txBody>
          <a:bodyPr anchor="ctr">
            <a:normAutofit fontScale="100000" lnSpcReduction="0"/>
          </a:bodyPr>
          <a:lstStyle/>
          <a:p>
            <a:pPr/>
          </a:p>
        </p:txBody>
      </p:sp>
      <p:sp>
        <p:nvSpPr>
          <p:cNvPr id="172" name="Shape 106"/>
          <p:cNvSpPr txBox="1"/>
          <p:nvPr/>
        </p:nvSpPr>
        <p:spPr>
          <a:xfrm>
            <a:off x="907735" y="555147"/>
            <a:ext cx="518151" cy="12343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defRPr sz="8000">
                <a:latin typeface="Garamond"/>
                <a:ea typeface="Garamond"/>
                <a:cs typeface="Garamond"/>
                <a:sym typeface="Garamond"/>
              </a:defRPr>
            </a:lvl1pPr>
          </a:lstStyle>
          <a:p>
            <a:pPr/>
            <a:r>
              <a:t>“</a:t>
            </a:r>
          </a:p>
        </p:txBody>
      </p:sp>
      <p:sp>
        <p:nvSpPr>
          <p:cNvPr id="173" name="Shape 107"/>
          <p:cNvSpPr txBox="1"/>
          <p:nvPr/>
        </p:nvSpPr>
        <p:spPr>
          <a:xfrm>
            <a:off x="10645991" y="2503056"/>
            <a:ext cx="518151" cy="12343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r">
              <a:defRPr sz="8000">
                <a:latin typeface="Garamond"/>
                <a:ea typeface="Garamond"/>
                <a:cs typeface="Garamond"/>
                <a:sym typeface="Garamond"/>
              </a:defRPr>
            </a:lvl1pPr>
          </a:lstStyle>
          <a:p>
            <a:pPr/>
            <a:r>
              <a:t>”</a:t>
            </a:r>
          </a:p>
        </p:txBody>
      </p:sp>
      <p:sp>
        <p:nvSpPr>
          <p:cNvPr id="174" name="Shape 108"/>
          <p:cNvSpPr/>
          <p:nvPr/>
        </p:nvSpPr>
        <p:spPr>
          <a:xfrm>
            <a:off x="1396169" y="4140198"/>
            <a:ext cx="9407299" cy="1"/>
          </a:xfrm>
          <a:prstGeom prst="line">
            <a:avLst/>
          </a:prstGeom>
          <a:ln w="15875">
            <a:solidFill>
              <a:schemeClr val="accent1"/>
            </a:solidFill>
          </a:ln>
        </p:spPr>
        <p:txBody>
          <a:bodyPr lIns="45718" tIns="45718" rIns="45718" bIns="45718"/>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ame Card">
    <p:spTree>
      <p:nvGrpSpPr>
        <p:cNvPr id="1" name=""/>
        <p:cNvGrpSpPr/>
        <p:nvPr/>
      </p:nvGrpSpPr>
      <p:grpSpPr>
        <a:xfrm>
          <a:off x="0" y="0"/>
          <a:ext cx="0" cy="0"/>
          <a:chOff x="0" y="0"/>
          <a:chExt cx="0" cy="0"/>
        </a:xfrm>
      </p:grpSpPr>
      <p:grpSp>
        <p:nvGrpSpPr>
          <p:cNvPr id="186" name="Shape 6"/>
          <p:cNvGrpSpPr/>
          <p:nvPr/>
        </p:nvGrpSpPr>
        <p:grpSpPr>
          <a:xfrm>
            <a:off x="-1" y="0"/>
            <a:ext cx="12188828" cy="6856216"/>
            <a:chOff x="0" y="0"/>
            <a:chExt cx="12188826" cy="6856215"/>
          </a:xfrm>
        </p:grpSpPr>
        <p:pic>
          <p:nvPicPr>
            <p:cNvPr id="182"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183"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184"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185"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187" name="Title Text"/>
          <p:cNvSpPr txBox="1"/>
          <p:nvPr>
            <p:ph type="title"/>
          </p:nvPr>
        </p:nvSpPr>
        <p:spPr>
          <a:xfrm>
            <a:off x="1295400" y="3308579"/>
            <a:ext cx="9609670" cy="1468802"/>
          </a:xfrm>
          <a:prstGeom prst="rect">
            <a:avLst/>
          </a:prstGeom>
        </p:spPr>
        <p:txBody>
          <a:bodyPr anchor="b"/>
          <a:lstStyle>
            <a:lvl1pPr algn="l">
              <a:defRPr sz="3200"/>
            </a:lvl1pPr>
          </a:lstStyle>
          <a:p>
            <a:pPr/>
            <a:r>
              <a:t>Title Text</a:t>
            </a:r>
          </a:p>
        </p:txBody>
      </p:sp>
      <p:sp>
        <p:nvSpPr>
          <p:cNvPr id="188" name="Body Level One…"/>
          <p:cNvSpPr txBox="1"/>
          <p:nvPr>
            <p:ph type="body" sz="quarter" idx="1"/>
          </p:nvPr>
        </p:nvSpPr>
        <p:spPr>
          <a:xfrm>
            <a:off x="1295400" y="4777380"/>
            <a:ext cx="9609668" cy="860401"/>
          </a:xfrm>
          <a:prstGeom prst="rect">
            <a:avLst/>
          </a:prstGeom>
        </p:spPr>
        <p:txBody>
          <a:bodyPr>
            <a:normAutofit fontScale="100000" lnSpcReduction="0"/>
          </a:bodyPr>
          <a:lstStyle>
            <a:lvl1pPr marL="0" indent="0">
              <a:buClrTx/>
              <a:buSzTx/>
              <a:buFontTx/>
              <a:buNone/>
              <a:defRPr sz="2000">
                <a:solidFill>
                  <a:srgbClr val="000000"/>
                </a:solidFill>
              </a:defRPr>
            </a:lvl1pPr>
            <a:lvl2pPr marL="0" indent="0">
              <a:buClrTx/>
              <a:buSzTx/>
              <a:buFontTx/>
              <a:buNone/>
              <a:defRPr sz="2000">
                <a:solidFill>
                  <a:srgbClr val="000000"/>
                </a:solidFill>
              </a:defRPr>
            </a:lvl2pPr>
            <a:lvl3pPr marL="0" indent="0">
              <a:buClrTx/>
              <a:buSzTx/>
              <a:buFontTx/>
              <a:buNone/>
              <a:defRPr sz="2000">
                <a:solidFill>
                  <a:srgbClr val="000000"/>
                </a:solidFill>
              </a:defRPr>
            </a:lvl3pPr>
            <a:lvl4pPr marL="0" indent="0">
              <a:buClrTx/>
              <a:buSzTx/>
              <a:buFontTx/>
              <a:buNone/>
              <a:defRPr sz="2000">
                <a:solidFill>
                  <a:srgbClr val="000000"/>
                </a:solidFill>
              </a:defRPr>
            </a:lvl4pPr>
            <a:lvl5pPr marL="0" indent="0">
              <a:buClrTx/>
              <a:buSzTx/>
              <a:buFontTx/>
              <a:buNone/>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Name Card">
    <p:spTree>
      <p:nvGrpSpPr>
        <p:cNvPr id="1" name=""/>
        <p:cNvGrpSpPr/>
        <p:nvPr/>
      </p:nvGrpSpPr>
      <p:grpSpPr>
        <a:xfrm>
          <a:off x="0" y="0"/>
          <a:ext cx="0" cy="0"/>
          <a:chOff x="0" y="0"/>
          <a:chExt cx="0" cy="0"/>
        </a:xfrm>
      </p:grpSpPr>
      <p:grpSp>
        <p:nvGrpSpPr>
          <p:cNvPr id="200" name="Shape 6"/>
          <p:cNvGrpSpPr/>
          <p:nvPr/>
        </p:nvGrpSpPr>
        <p:grpSpPr>
          <a:xfrm>
            <a:off x="-1" y="0"/>
            <a:ext cx="12188828" cy="6856216"/>
            <a:chOff x="0" y="0"/>
            <a:chExt cx="12188826" cy="6856215"/>
          </a:xfrm>
        </p:grpSpPr>
        <p:pic>
          <p:nvPicPr>
            <p:cNvPr id="196"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197"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198"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199"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201" name="Title Text"/>
          <p:cNvSpPr txBox="1"/>
          <p:nvPr>
            <p:ph type="title"/>
          </p:nvPr>
        </p:nvSpPr>
        <p:spPr>
          <a:xfrm>
            <a:off x="1446212" y="982132"/>
            <a:ext cx="9296397" cy="2243670"/>
          </a:xfrm>
          <a:prstGeom prst="rect">
            <a:avLst/>
          </a:prstGeom>
        </p:spPr>
        <p:txBody>
          <a:bodyPr/>
          <a:lstStyle>
            <a:lvl1pPr>
              <a:defRPr sz="3200">
                <a:solidFill>
                  <a:srgbClr val="000000"/>
                </a:solidFill>
              </a:defRPr>
            </a:lvl1pPr>
          </a:lstStyle>
          <a:p>
            <a:pPr/>
            <a:r>
              <a:t>Title Text</a:t>
            </a:r>
          </a:p>
        </p:txBody>
      </p:sp>
      <p:sp>
        <p:nvSpPr>
          <p:cNvPr id="202" name="Body Level One…"/>
          <p:cNvSpPr txBox="1"/>
          <p:nvPr>
            <p:ph type="body" sz="quarter" idx="1"/>
          </p:nvPr>
        </p:nvSpPr>
        <p:spPr>
          <a:xfrm>
            <a:off x="1295400" y="3639310"/>
            <a:ext cx="9609668" cy="886969"/>
          </a:xfrm>
          <a:prstGeom prst="rect">
            <a:avLst/>
          </a:prstGeom>
        </p:spPr>
        <p:txBody>
          <a:bodyPr anchor="b">
            <a:normAutofit fontScale="100000" lnSpcReduction="0"/>
          </a:bodyPr>
          <a:lstStyle>
            <a:lvl1pPr marL="0" indent="0">
              <a:buClrTx/>
              <a:buSzTx/>
              <a:buFontTx/>
              <a:buNone/>
              <a:defRPr>
                <a:solidFill>
                  <a:srgbClr val="000000"/>
                </a:solidFill>
              </a:defRPr>
            </a:lvl1pPr>
            <a:lvl2pPr marL="0" indent="0">
              <a:buClrTx/>
              <a:buSzTx/>
              <a:buFontTx/>
              <a:buNone/>
              <a:defRPr>
                <a:solidFill>
                  <a:srgbClr val="000000"/>
                </a:solidFill>
              </a:defRPr>
            </a:lvl2pPr>
            <a:lvl3pPr marL="0" indent="0">
              <a:buClrTx/>
              <a:buSzTx/>
              <a:buFontTx/>
              <a:buNone/>
              <a:defRPr>
                <a:solidFill>
                  <a:srgbClr val="000000"/>
                </a:solidFill>
              </a:defRPr>
            </a:lvl3pPr>
            <a:lvl4pPr marL="0" indent="0">
              <a:buClrTx/>
              <a:buSzTx/>
              <a:buFontTx/>
              <a:buNone/>
              <a:defRPr>
                <a:solidFill>
                  <a:srgbClr val="000000"/>
                </a:solidFill>
              </a:defRPr>
            </a:lvl4pPr>
            <a:lvl5pPr marL="0" indent="0">
              <a:buClrTx/>
              <a:buSzTx/>
              <a:buFontTx/>
              <a:buNone/>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203" name="Shape 118"/>
          <p:cNvSpPr txBox="1"/>
          <p:nvPr>
            <p:ph type="body" sz="quarter" idx="13"/>
          </p:nvPr>
        </p:nvSpPr>
        <p:spPr>
          <a:xfrm>
            <a:off x="1295399" y="4529666"/>
            <a:ext cx="9609671" cy="1346201"/>
          </a:xfrm>
          <a:prstGeom prst="rect">
            <a:avLst/>
          </a:prstGeom>
        </p:spPr>
        <p:txBody>
          <a:bodyPr>
            <a:normAutofit fontScale="100000" lnSpcReduction="0"/>
          </a:bodyPr>
          <a:lstStyle/>
          <a:p>
            <a:pPr/>
          </a:p>
        </p:txBody>
      </p:sp>
      <p:sp>
        <p:nvSpPr>
          <p:cNvPr id="204" name="Shape 122"/>
          <p:cNvSpPr txBox="1"/>
          <p:nvPr/>
        </p:nvSpPr>
        <p:spPr>
          <a:xfrm>
            <a:off x="907735" y="555147"/>
            <a:ext cx="518151" cy="12343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defRPr sz="8000">
                <a:latin typeface="Garamond"/>
                <a:ea typeface="Garamond"/>
                <a:cs typeface="Garamond"/>
                <a:sym typeface="Garamond"/>
              </a:defRPr>
            </a:lvl1pPr>
          </a:lstStyle>
          <a:p>
            <a:pPr/>
            <a:r>
              <a:t>“</a:t>
            </a:r>
          </a:p>
        </p:txBody>
      </p:sp>
      <p:sp>
        <p:nvSpPr>
          <p:cNvPr id="205" name="Shape 123"/>
          <p:cNvSpPr txBox="1"/>
          <p:nvPr/>
        </p:nvSpPr>
        <p:spPr>
          <a:xfrm>
            <a:off x="10645991" y="2274447"/>
            <a:ext cx="518151" cy="12343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r">
              <a:defRPr sz="8000">
                <a:latin typeface="Garamond"/>
                <a:ea typeface="Garamond"/>
                <a:cs typeface="Garamond"/>
                <a:sym typeface="Garamond"/>
              </a:defRPr>
            </a:lvl1pPr>
          </a:lstStyle>
          <a:p>
            <a:pPr/>
            <a:r>
              <a:t>”</a:t>
            </a:r>
          </a:p>
        </p:txBody>
      </p:sp>
      <p:sp>
        <p:nvSpPr>
          <p:cNvPr id="206" name="Shape 124"/>
          <p:cNvSpPr/>
          <p:nvPr/>
        </p:nvSpPr>
        <p:spPr>
          <a:xfrm>
            <a:off x="1396169" y="3429000"/>
            <a:ext cx="9407299" cy="0"/>
          </a:xfrm>
          <a:prstGeom prst="line">
            <a:avLst/>
          </a:prstGeom>
          <a:ln w="15875">
            <a:solidFill>
              <a:schemeClr val="accent1"/>
            </a:solidFill>
          </a:ln>
        </p:spPr>
        <p:txBody>
          <a:bodyPr lIns="45718" tIns="45718" rIns="45718" bIns="45718"/>
          <a:lstStyle/>
          <a:p>
            <a:pP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rue or False">
    <p:spTree>
      <p:nvGrpSpPr>
        <p:cNvPr id="1" name=""/>
        <p:cNvGrpSpPr/>
        <p:nvPr/>
      </p:nvGrpSpPr>
      <p:grpSpPr>
        <a:xfrm>
          <a:off x="0" y="0"/>
          <a:ext cx="0" cy="0"/>
          <a:chOff x="0" y="0"/>
          <a:chExt cx="0" cy="0"/>
        </a:xfrm>
      </p:grpSpPr>
      <p:grpSp>
        <p:nvGrpSpPr>
          <p:cNvPr id="218" name="Shape 6"/>
          <p:cNvGrpSpPr/>
          <p:nvPr/>
        </p:nvGrpSpPr>
        <p:grpSpPr>
          <a:xfrm>
            <a:off x="-1" y="0"/>
            <a:ext cx="12188828" cy="6856216"/>
            <a:chOff x="0" y="0"/>
            <a:chExt cx="12188826" cy="6856215"/>
          </a:xfrm>
        </p:grpSpPr>
        <p:pic>
          <p:nvPicPr>
            <p:cNvPr id="214"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215"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216"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217"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219" name="Title Text"/>
          <p:cNvSpPr txBox="1"/>
          <p:nvPr>
            <p:ph type="title"/>
          </p:nvPr>
        </p:nvSpPr>
        <p:spPr>
          <a:xfrm>
            <a:off x="1295400" y="982132"/>
            <a:ext cx="9609667" cy="2243670"/>
          </a:xfrm>
          <a:prstGeom prst="rect">
            <a:avLst/>
          </a:prstGeom>
        </p:spPr>
        <p:txBody>
          <a:bodyPr/>
          <a:lstStyle/>
          <a:p>
            <a:pPr/>
            <a:r>
              <a:t>Title Text</a:t>
            </a:r>
          </a:p>
        </p:txBody>
      </p:sp>
      <p:sp>
        <p:nvSpPr>
          <p:cNvPr id="220" name="Body Level One…"/>
          <p:cNvSpPr txBox="1"/>
          <p:nvPr>
            <p:ph type="body" sz="quarter" idx="1"/>
          </p:nvPr>
        </p:nvSpPr>
        <p:spPr>
          <a:xfrm>
            <a:off x="1295400" y="3630167"/>
            <a:ext cx="9609668" cy="841250"/>
          </a:xfrm>
          <a:prstGeom prst="rect">
            <a:avLst/>
          </a:prstGeom>
        </p:spPr>
        <p:txBody>
          <a:bodyPr anchor="b">
            <a:normAutofit fontScale="100000" lnSpcReduction="0"/>
          </a:bodyPr>
          <a:lstStyle>
            <a:lvl1pPr marL="0" indent="0">
              <a:buClrTx/>
              <a:buSzTx/>
              <a:buFontTx/>
              <a:buNone/>
              <a:defRPr sz="2800">
                <a:solidFill>
                  <a:srgbClr val="000000"/>
                </a:solidFill>
              </a:defRPr>
            </a:lvl1pPr>
            <a:lvl2pPr marL="0" indent="0">
              <a:buClrTx/>
              <a:buSzTx/>
              <a:buFontTx/>
              <a:buNone/>
              <a:defRPr sz="2800">
                <a:solidFill>
                  <a:srgbClr val="000000"/>
                </a:solidFill>
              </a:defRPr>
            </a:lvl2pPr>
            <a:lvl3pPr marL="0" indent="0">
              <a:buClrTx/>
              <a:buSzTx/>
              <a:buFontTx/>
              <a:buNone/>
              <a:defRPr sz="2800">
                <a:solidFill>
                  <a:srgbClr val="000000"/>
                </a:solidFill>
              </a:defRPr>
            </a:lvl3pPr>
            <a:lvl4pPr marL="0" indent="0">
              <a:buClrTx/>
              <a:buSzTx/>
              <a:buFontTx/>
              <a:buNone/>
              <a:defRPr sz="2800">
                <a:solidFill>
                  <a:srgbClr val="000000"/>
                </a:solidFill>
              </a:defRPr>
            </a:lvl4pPr>
            <a:lvl5pPr marL="0" indent="0">
              <a:buClrTx/>
              <a:buSzTx/>
              <a:buFontTx/>
              <a:buNone/>
              <a:defRPr sz="28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221" name="Shape 128"/>
          <p:cNvSpPr txBox="1"/>
          <p:nvPr>
            <p:ph type="body" sz="quarter" idx="13"/>
          </p:nvPr>
        </p:nvSpPr>
        <p:spPr>
          <a:xfrm>
            <a:off x="1295399" y="4470398"/>
            <a:ext cx="9609671" cy="1405468"/>
          </a:xfrm>
          <a:prstGeom prst="rect">
            <a:avLst/>
          </a:prstGeom>
        </p:spPr>
        <p:txBody>
          <a:bodyPr>
            <a:normAutofit fontScale="100000" lnSpcReduction="0"/>
          </a:bodyPr>
          <a:lstStyle/>
          <a:p>
            <a:pPr/>
          </a:p>
        </p:txBody>
      </p:sp>
      <p:sp>
        <p:nvSpPr>
          <p:cNvPr id="222" name="Shape 132"/>
          <p:cNvSpPr/>
          <p:nvPr/>
        </p:nvSpPr>
        <p:spPr>
          <a:xfrm>
            <a:off x="1396169" y="3429000"/>
            <a:ext cx="9407299" cy="0"/>
          </a:xfrm>
          <a:prstGeom prst="line">
            <a:avLst/>
          </a:prstGeom>
          <a:ln w="15875">
            <a:solidFill>
              <a:schemeClr val="accent1"/>
            </a:solidFill>
          </a:ln>
        </p:spPr>
        <p:txBody>
          <a:bodyPr lIns="45718" tIns="45718" rIns="45718" bIns="45718"/>
          <a:lstStyle/>
          <a:p>
            <a:pPr/>
          </a:p>
        </p:txBody>
      </p:sp>
      <p:sp>
        <p:nvSpPr>
          <p:cNvPr id="2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Vertical Text">
    <p:spTree>
      <p:nvGrpSpPr>
        <p:cNvPr id="1" name=""/>
        <p:cNvGrpSpPr/>
        <p:nvPr/>
      </p:nvGrpSpPr>
      <p:grpSpPr>
        <a:xfrm>
          <a:off x="0" y="0"/>
          <a:ext cx="0" cy="0"/>
          <a:chOff x="0" y="0"/>
          <a:chExt cx="0" cy="0"/>
        </a:xfrm>
      </p:grpSpPr>
      <p:grpSp>
        <p:nvGrpSpPr>
          <p:cNvPr id="234" name="Shape 6"/>
          <p:cNvGrpSpPr/>
          <p:nvPr/>
        </p:nvGrpSpPr>
        <p:grpSpPr>
          <a:xfrm>
            <a:off x="-1" y="0"/>
            <a:ext cx="12188828" cy="6856216"/>
            <a:chOff x="0" y="0"/>
            <a:chExt cx="12188826" cy="6856215"/>
          </a:xfrm>
        </p:grpSpPr>
        <p:pic>
          <p:nvPicPr>
            <p:cNvPr id="230"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231"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232"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233"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235" name="Title Text"/>
          <p:cNvSpPr txBox="1"/>
          <p:nvPr>
            <p:ph type="title"/>
          </p:nvPr>
        </p:nvSpPr>
        <p:spPr>
          <a:prstGeom prst="rect">
            <a:avLst/>
          </a:prstGeom>
        </p:spPr>
        <p:txBody>
          <a:bodyPr/>
          <a:lstStyle/>
          <a:p>
            <a:pPr/>
            <a:r>
              <a:t>Title Text</a:t>
            </a:r>
          </a:p>
        </p:txBody>
      </p:sp>
      <p:sp>
        <p:nvSpPr>
          <p:cNvPr id="236" name="Body Level One…"/>
          <p:cNvSpPr txBox="1"/>
          <p:nvPr>
            <p:ph type="body" sz="half" idx="1"/>
          </p:nvPr>
        </p:nvSpPr>
        <p:spPr>
          <a:xfrm rot="5400000">
            <a:off x="4436528" y="-584197"/>
            <a:ext cx="3318939" cy="9601197"/>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37" name="Shape 139"/>
          <p:cNvSpPr/>
          <p:nvPr/>
        </p:nvSpPr>
        <p:spPr>
          <a:xfrm>
            <a:off x="1396169" y="2421465"/>
            <a:ext cx="9407299" cy="1"/>
          </a:xfrm>
          <a:prstGeom prst="line">
            <a:avLst/>
          </a:prstGeom>
          <a:ln w="15875">
            <a:solidFill>
              <a:schemeClr val="accent1"/>
            </a:solidFill>
          </a:ln>
        </p:spPr>
        <p:txBody>
          <a:bodyPr lIns="45718" tIns="45718" rIns="45718" bIns="45718"/>
          <a:lstStyle/>
          <a:p>
            <a:pPr/>
          </a:p>
        </p:txBody>
      </p:sp>
      <p:sp>
        <p:nvSpPr>
          <p:cNvPr id="2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 Title and Text">
    <p:spTree>
      <p:nvGrpSpPr>
        <p:cNvPr id="1" name=""/>
        <p:cNvGrpSpPr/>
        <p:nvPr/>
      </p:nvGrpSpPr>
      <p:grpSpPr>
        <a:xfrm>
          <a:off x="0" y="0"/>
          <a:ext cx="0" cy="0"/>
          <a:chOff x="0" y="0"/>
          <a:chExt cx="0" cy="0"/>
        </a:xfrm>
      </p:grpSpPr>
      <p:grpSp>
        <p:nvGrpSpPr>
          <p:cNvPr id="249" name="Shape 6"/>
          <p:cNvGrpSpPr/>
          <p:nvPr/>
        </p:nvGrpSpPr>
        <p:grpSpPr>
          <a:xfrm>
            <a:off x="-1" y="0"/>
            <a:ext cx="12188828" cy="6856216"/>
            <a:chOff x="0" y="0"/>
            <a:chExt cx="12188826" cy="6856215"/>
          </a:xfrm>
        </p:grpSpPr>
        <p:pic>
          <p:nvPicPr>
            <p:cNvPr id="245"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246"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247"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248"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250" name="Title Text"/>
          <p:cNvSpPr txBox="1"/>
          <p:nvPr>
            <p:ph type="title"/>
          </p:nvPr>
        </p:nvSpPr>
        <p:spPr>
          <a:xfrm rot="5400000">
            <a:off x="7497935" y="2483549"/>
            <a:ext cx="4893737" cy="1890897"/>
          </a:xfrm>
          <a:prstGeom prst="rect">
            <a:avLst/>
          </a:prstGeom>
        </p:spPr>
        <p:txBody>
          <a:bodyPr/>
          <a:lstStyle/>
          <a:p>
            <a:pPr/>
            <a:r>
              <a:t>Title Text</a:t>
            </a:r>
          </a:p>
        </p:txBody>
      </p:sp>
      <p:sp>
        <p:nvSpPr>
          <p:cNvPr id="251" name="Body Level One…"/>
          <p:cNvSpPr txBox="1"/>
          <p:nvPr>
            <p:ph type="body" idx="1"/>
          </p:nvPr>
        </p:nvSpPr>
        <p:spPr>
          <a:xfrm rot="5400000">
            <a:off x="2565043" y="-287513"/>
            <a:ext cx="4893734" cy="7433024"/>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52" name="Shape 146"/>
          <p:cNvSpPr/>
          <p:nvPr/>
        </p:nvSpPr>
        <p:spPr>
          <a:xfrm flipH="1">
            <a:off x="8863889" y="990600"/>
            <a:ext cx="1" cy="4876799"/>
          </a:xfrm>
          <a:prstGeom prst="line">
            <a:avLst/>
          </a:prstGeom>
          <a:ln w="15875">
            <a:solidFill>
              <a:schemeClr val="accent1"/>
            </a:solidFill>
          </a:ln>
        </p:spPr>
        <p:txBody>
          <a:bodyPr lIns="45718" tIns="45718" rIns="45718" bIns="45718"/>
          <a:lstStyle/>
          <a:p>
            <a:pPr/>
          </a:p>
        </p:txBody>
      </p:sp>
      <p:sp>
        <p:nvSpPr>
          <p:cNvPr id="2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grpSp>
        <p:nvGrpSpPr>
          <p:cNvPr id="41" name="Shape 6"/>
          <p:cNvGrpSpPr/>
          <p:nvPr/>
        </p:nvGrpSpPr>
        <p:grpSpPr>
          <a:xfrm>
            <a:off x="-1" y="0"/>
            <a:ext cx="12188828" cy="6856216"/>
            <a:chOff x="0" y="0"/>
            <a:chExt cx="12188826" cy="6856215"/>
          </a:xfrm>
        </p:grpSpPr>
        <p:pic>
          <p:nvPicPr>
            <p:cNvPr id="37"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38"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39"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40"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42" name="Shape 29"/>
          <p:cNvSpPr/>
          <p:nvPr/>
        </p:nvSpPr>
        <p:spPr>
          <a:xfrm>
            <a:off x="1396169" y="2421465"/>
            <a:ext cx="9407299" cy="1"/>
          </a:xfrm>
          <a:prstGeom prst="line">
            <a:avLst/>
          </a:prstGeom>
          <a:ln w="15875">
            <a:solidFill>
              <a:schemeClr val="accent1"/>
            </a:solidFill>
          </a:ln>
        </p:spPr>
        <p:txBody>
          <a:bodyPr lIns="45718" tIns="45718" rIns="45718" bIns="45718"/>
          <a:lstStyle/>
          <a:p>
            <a:pPr/>
          </a:p>
        </p:txBody>
      </p:sp>
      <p:sp>
        <p:nvSpPr>
          <p:cNvPr id="43" name="Title Text"/>
          <p:cNvSpPr txBox="1"/>
          <p:nvPr>
            <p:ph type="title"/>
          </p:nvPr>
        </p:nvSpPr>
        <p:spPr>
          <a:prstGeom prst="rect">
            <a:avLst/>
          </a:prstGeom>
        </p:spPr>
        <p:txBody>
          <a:bodyPr/>
          <a:lstStyle/>
          <a:p>
            <a:pPr/>
            <a:r>
              <a:t>Title Text</a:t>
            </a:r>
          </a:p>
        </p:txBody>
      </p:sp>
      <p:sp>
        <p:nvSpPr>
          <p:cNvPr id="44" name="Body Level One…"/>
          <p:cNvSpPr txBox="1"/>
          <p:nvPr>
            <p:ph type="body" sz="half" idx="1"/>
          </p:nvPr>
        </p:nvSpPr>
        <p:spPr>
          <a:xfrm>
            <a:off x="1295400" y="2556930"/>
            <a:ext cx="9601197" cy="331894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grpSp>
        <p:nvGrpSpPr>
          <p:cNvPr id="56" name="Shape 6"/>
          <p:cNvGrpSpPr/>
          <p:nvPr/>
        </p:nvGrpSpPr>
        <p:grpSpPr>
          <a:xfrm>
            <a:off x="-1" y="0"/>
            <a:ext cx="12188828" cy="6856216"/>
            <a:chOff x="0" y="0"/>
            <a:chExt cx="12188826" cy="6856215"/>
          </a:xfrm>
        </p:grpSpPr>
        <p:pic>
          <p:nvPicPr>
            <p:cNvPr id="52"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53"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54"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55"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57" name="Title Text"/>
          <p:cNvSpPr txBox="1"/>
          <p:nvPr>
            <p:ph type="title"/>
          </p:nvPr>
        </p:nvSpPr>
        <p:spPr>
          <a:xfrm>
            <a:off x="2015068" y="1752606"/>
            <a:ext cx="8158689" cy="1822513"/>
          </a:xfrm>
          <a:prstGeom prst="rect">
            <a:avLst/>
          </a:prstGeom>
        </p:spPr>
        <p:txBody>
          <a:bodyPr anchor="b"/>
          <a:lstStyle/>
          <a:p>
            <a:pPr/>
            <a:r>
              <a:t>Title Text</a:t>
            </a:r>
          </a:p>
        </p:txBody>
      </p:sp>
      <p:sp>
        <p:nvSpPr>
          <p:cNvPr id="58" name="Body Level One…"/>
          <p:cNvSpPr txBox="1"/>
          <p:nvPr>
            <p:ph type="body" sz="quarter" idx="1"/>
          </p:nvPr>
        </p:nvSpPr>
        <p:spPr>
          <a:xfrm>
            <a:off x="2015064" y="3846050"/>
            <a:ext cx="8158692" cy="954548"/>
          </a:xfrm>
          <a:prstGeom prst="rect">
            <a:avLst/>
          </a:prstGeom>
        </p:spPr>
        <p:txBody>
          <a:bodyPr>
            <a:normAutofit fontScale="100000" lnSpcReduction="0"/>
          </a:bodyPr>
          <a:lstStyle>
            <a:lvl1pPr marL="0" indent="0" algn="ctr">
              <a:buClrTx/>
              <a:buSzTx/>
              <a:buFontTx/>
              <a:buNone/>
              <a:defRPr>
                <a:solidFill>
                  <a:srgbClr val="000000"/>
                </a:solidFill>
              </a:defRPr>
            </a:lvl1pPr>
            <a:lvl2pPr marL="0" indent="0" algn="ctr">
              <a:buClrTx/>
              <a:buSzTx/>
              <a:buFontTx/>
              <a:buNone/>
              <a:defRPr>
                <a:solidFill>
                  <a:srgbClr val="000000"/>
                </a:solidFill>
              </a:defRPr>
            </a:lvl2pPr>
            <a:lvl3pPr marL="0" indent="0" algn="ctr">
              <a:buClrTx/>
              <a:buSzTx/>
              <a:buFontTx/>
              <a:buNone/>
              <a:defRPr>
                <a:solidFill>
                  <a:srgbClr val="000000"/>
                </a:solidFill>
              </a:defRPr>
            </a:lvl3pPr>
            <a:lvl4pPr marL="0" indent="0" algn="ctr">
              <a:buClrTx/>
              <a:buSzTx/>
              <a:buFontTx/>
              <a:buNone/>
              <a:defRPr>
                <a:solidFill>
                  <a:srgbClr val="000000"/>
                </a:solidFill>
              </a:defRPr>
            </a:lvl4pPr>
            <a:lvl5pPr marL="0" indent="0" algn="ctr">
              <a:buClrTx/>
              <a:buSzTx/>
              <a:buFontTx/>
              <a:buNone/>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59" name="Shape 51"/>
          <p:cNvSpPr/>
          <p:nvPr/>
        </p:nvSpPr>
        <p:spPr>
          <a:xfrm>
            <a:off x="2012722" y="3710585"/>
            <a:ext cx="8163381" cy="1"/>
          </a:xfrm>
          <a:prstGeom prst="line">
            <a:avLst/>
          </a:prstGeom>
          <a:ln w="15875">
            <a:solidFill>
              <a:schemeClr val="accent1"/>
            </a:solidFill>
          </a:ln>
        </p:spPr>
        <p:txBody>
          <a:bodyPr lIns="45718" tIns="45718" rIns="45718" bIns="45718"/>
          <a:lstStyle/>
          <a:p>
            <a:pP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grpSp>
        <p:nvGrpSpPr>
          <p:cNvPr id="71" name="Shape 6"/>
          <p:cNvGrpSpPr/>
          <p:nvPr/>
        </p:nvGrpSpPr>
        <p:grpSpPr>
          <a:xfrm>
            <a:off x="-1" y="0"/>
            <a:ext cx="12188828" cy="6856216"/>
            <a:chOff x="0" y="0"/>
            <a:chExt cx="12188826" cy="6856215"/>
          </a:xfrm>
        </p:grpSpPr>
        <p:pic>
          <p:nvPicPr>
            <p:cNvPr id="67"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68"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69"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70"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sz="quarter" idx="1"/>
          </p:nvPr>
        </p:nvSpPr>
        <p:spPr>
          <a:xfrm>
            <a:off x="1298447" y="2560317"/>
            <a:ext cx="4718306" cy="3310132"/>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4" name="Shape 55"/>
          <p:cNvSpPr txBox="1"/>
          <p:nvPr>
            <p:ph type="body" sz="quarter" idx="13"/>
          </p:nvPr>
        </p:nvSpPr>
        <p:spPr>
          <a:xfrm>
            <a:off x="6181342" y="2560317"/>
            <a:ext cx="4718306" cy="3310132"/>
          </a:xfrm>
          <a:prstGeom prst="rect">
            <a:avLst/>
          </a:prstGeom>
        </p:spPr>
        <p:txBody>
          <a:bodyPr>
            <a:normAutofit fontScale="100000" lnSpcReduction="0"/>
          </a:bodyPr>
          <a:lstStyle/>
          <a:p>
            <a:pPr/>
          </a:p>
        </p:txBody>
      </p:sp>
      <p:sp>
        <p:nvSpPr>
          <p:cNvPr id="75" name="Shape 59"/>
          <p:cNvSpPr/>
          <p:nvPr/>
        </p:nvSpPr>
        <p:spPr>
          <a:xfrm>
            <a:off x="1396169" y="2421465"/>
            <a:ext cx="9407299" cy="1"/>
          </a:xfrm>
          <a:prstGeom prst="line">
            <a:avLst/>
          </a:prstGeom>
          <a:ln w="15875">
            <a:solidFill>
              <a:schemeClr val="accent1"/>
            </a:solidFill>
          </a:ln>
        </p:spPr>
        <p:txBody>
          <a:bodyPr lIns="45718" tIns="45718" rIns="45718" bIns="45718"/>
          <a:lstStyle/>
          <a:p>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83" name="Title Text"/>
          <p:cNvSpPr txBox="1"/>
          <p:nvPr>
            <p:ph type="title"/>
          </p:nvPr>
        </p:nvSpPr>
        <p:spPr>
          <a:prstGeom prst="rect">
            <a:avLst/>
          </a:prstGeom>
        </p:spPr>
        <p:txBody>
          <a:bodyPr/>
          <a:lstStyle/>
          <a:p>
            <a:pPr/>
            <a:r>
              <a:t>Title Text</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grpSp>
        <p:nvGrpSpPr>
          <p:cNvPr id="95" name="Shape 6"/>
          <p:cNvGrpSpPr/>
          <p:nvPr/>
        </p:nvGrpSpPr>
        <p:grpSpPr>
          <a:xfrm>
            <a:off x="-1" y="0"/>
            <a:ext cx="12188828" cy="6856216"/>
            <a:chOff x="0" y="0"/>
            <a:chExt cx="12188826" cy="6856215"/>
          </a:xfrm>
        </p:grpSpPr>
        <p:pic>
          <p:nvPicPr>
            <p:cNvPr id="91"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92"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93"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94"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grpSp>
        <p:nvGrpSpPr>
          <p:cNvPr id="107" name="Shape 6"/>
          <p:cNvGrpSpPr/>
          <p:nvPr/>
        </p:nvGrpSpPr>
        <p:grpSpPr>
          <a:xfrm>
            <a:off x="-1" y="0"/>
            <a:ext cx="12188828" cy="6856216"/>
            <a:chOff x="0" y="0"/>
            <a:chExt cx="12188826" cy="6856215"/>
          </a:xfrm>
        </p:grpSpPr>
        <p:pic>
          <p:nvPicPr>
            <p:cNvPr id="103"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104"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105"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106"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108" name="Title Text"/>
          <p:cNvSpPr txBox="1"/>
          <p:nvPr>
            <p:ph type="title"/>
          </p:nvPr>
        </p:nvSpPr>
        <p:spPr>
          <a:xfrm>
            <a:off x="1293811" y="1388532"/>
            <a:ext cx="3718455" cy="1371601"/>
          </a:xfrm>
          <a:prstGeom prst="rect">
            <a:avLst/>
          </a:prstGeom>
        </p:spPr>
        <p:txBody>
          <a:bodyPr anchor="b"/>
          <a:lstStyle>
            <a:lvl1pPr>
              <a:defRPr sz="2400"/>
            </a:lvl1pPr>
          </a:lstStyle>
          <a:p>
            <a:pPr/>
            <a:r>
              <a:t>Title Text</a:t>
            </a:r>
          </a:p>
        </p:txBody>
      </p:sp>
      <p:sp>
        <p:nvSpPr>
          <p:cNvPr id="109" name="Body Level One…"/>
          <p:cNvSpPr txBox="1"/>
          <p:nvPr>
            <p:ph type="body" sz="half" idx="1"/>
          </p:nvPr>
        </p:nvSpPr>
        <p:spPr>
          <a:xfrm>
            <a:off x="5418666" y="982129"/>
            <a:ext cx="5469467" cy="4893737"/>
          </a:xfrm>
          <a:prstGeom prst="rect">
            <a:avLst/>
          </a:prstGeom>
        </p:spPr>
        <p:txBody>
          <a:bodyPr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10" name="Shape 73"/>
          <p:cNvSpPr txBox="1"/>
          <p:nvPr>
            <p:ph type="body" sz="quarter" idx="13"/>
          </p:nvPr>
        </p:nvSpPr>
        <p:spPr>
          <a:xfrm>
            <a:off x="1293811" y="3031064"/>
            <a:ext cx="3718455" cy="2438407"/>
          </a:xfrm>
          <a:prstGeom prst="rect">
            <a:avLst/>
          </a:prstGeom>
        </p:spPr>
        <p:txBody>
          <a:bodyPr>
            <a:normAutofit fontScale="100000" lnSpcReduction="0"/>
          </a:bodyPr>
          <a:lstStyle/>
          <a:p>
            <a:pPr/>
          </a:p>
        </p:txBody>
      </p:sp>
      <p:sp>
        <p:nvSpPr>
          <p:cNvPr id="111" name="Shape 77"/>
          <p:cNvSpPr/>
          <p:nvPr/>
        </p:nvSpPr>
        <p:spPr>
          <a:xfrm>
            <a:off x="1396169" y="2912532"/>
            <a:ext cx="3514499" cy="3"/>
          </a:xfrm>
          <a:prstGeom prst="line">
            <a:avLst/>
          </a:prstGeom>
          <a:ln w="15875">
            <a:solidFill>
              <a:schemeClr val="accent1"/>
            </a:solidFill>
          </a:ln>
        </p:spPr>
        <p:txBody>
          <a:bodyPr lIns="45718" tIns="45718" rIns="45718" bIns="45718"/>
          <a:lstStyle/>
          <a:p>
            <a:pP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grpSp>
        <p:nvGrpSpPr>
          <p:cNvPr id="123" name="Shape 6"/>
          <p:cNvGrpSpPr/>
          <p:nvPr/>
        </p:nvGrpSpPr>
        <p:grpSpPr>
          <a:xfrm>
            <a:off x="-1" y="0"/>
            <a:ext cx="12188828" cy="6856216"/>
            <a:chOff x="0" y="0"/>
            <a:chExt cx="12188826" cy="6856215"/>
          </a:xfrm>
        </p:grpSpPr>
        <p:pic>
          <p:nvPicPr>
            <p:cNvPr id="119"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120"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121"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122"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124" name="Title Text"/>
          <p:cNvSpPr txBox="1"/>
          <p:nvPr>
            <p:ph type="title"/>
          </p:nvPr>
        </p:nvSpPr>
        <p:spPr>
          <a:xfrm>
            <a:off x="1295399" y="1883830"/>
            <a:ext cx="6241816" cy="1371601"/>
          </a:xfrm>
          <a:prstGeom prst="rect">
            <a:avLst/>
          </a:prstGeom>
        </p:spPr>
        <p:txBody>
          <a:bodyPr anchor="b"/>
          <a:lstStyle>
            <a:lvl1pPr>
              <a:defRPr sz="2800"/>
            </a:lvl1pPr>
          </a:lstStyle>
          <a:p>
            <a:pPr/>
            <a:r>
              <a:t>Title Text</a:t>
            </a:r>
          </a:p>
        </p:txBody>
      </p:sp>
      <p:sp>
        <p:nvSpPr>
          <p:cNvPr id="125" name="Shape 80"/>
          <p:cNvSpPr/>
          <p:nvPr>
            <p:ph type="pic" sz="quarter" idx="13"/>
          </p:nvPr>
        </p:nvSpPr>
        <p:spPr>
          <a:xfrm>
            <a:off x="8094829" y="1041400"/>
            <a:ext cx="3063348" cy="4775200"/>
          </a:xfrm>
          <a:prstGeom prst="rect">
            <a:avLst/>
          </a:prstGeom>
          <a:ln w="57150">
            <a:solidFill>
              <a:srgbClr val="7F7F7F"/>
            </a:solidFill>
            <a:miter lim="800000"/>
          </a:ln>
        </p:spPr>
        <p:txBody>
          <a:bodyPr lIns="91439" tIns="45719" rIns="91439" bIns="45719"/>
          <a:lstStyle/>
          <a:p>
            <a:pPr/>
          </a:p>
        </p:txBody>
      </p:sp>
      <p:sp>
        <p:nvSpPr>
          <p:cNvPr id="126" name="Body Level One…"/>
          <p:cNvSpPr txBox="1"/>
          <p:nvPr>
            <p:ph type="body" sz="quarter" idx="1"/>
          </p:nvPr>
        </p:nvSpPr>
        <p:spPr>
          <a:xfrm>
            <a:off x="1295399" y="3255431"/>
            <a:ext cx="6241816" cy="1828802"/>
          </a:xfrm>
          <a:prstGeom prst="rect">
            <a:avLst/>
          </a:prstGeom>
        </p:spPr>
        <p:txBody>
          <a:bodyPr>
            <a:normAutofit fontScale="100000" lnSpcReduction="0"/>
          </a:bodyPr>
          <a:lstStyle>
            <a:lvl1pPr marL="0" indent="0" algn="ctr">
              <a:buClrTx/>
              <a:buSzTx/>
              <a:buFontTx/>
              <a:buNone/>
              <a:defRPr sz="1800"/>
            </a:lvl1pPr>
            <a:lvl2pPr marL="0" indent="0" algn="ctr">
              <a:buClrTx/>
              <a:buSzTx/>
              <a:buFontTx/>
              <a:buNone/>
              <a:defRPr sz="1800"/>
            </a:lvl2pPr>
            <a:lvl3pPr marL="0" indent="0" algn="ctr">
              <a:buClrTx/>
              <a:buSzTx/>
              <a:buFontTx/>
              <a:buNone/>
              <a:defRPr sz="1800"/>
            </a:lvl3pPr>
            <a:lvl4pPr marL="0" indent="0" algn="ctr">
              <a:buClrTx/>
              <a:buSzTx/>
              <a:buFontTx/>
              <a:buNone/>
              <a:defRPr sz="1800"/>
            </a:lvl4pPr>
            <a:lvl5pPr marL="0" indent="0" algn="ctr">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anoramic Picture with Caption">
    <p:spTree>
      <p:nvGrpSpPr>
        <p:cNvPr id="1" name=""/>
        <p:cNvGrpSpPr/>
        <p:nvPr/>
      </p:nvGrpSpPr>
      <p:grpSpPr>
        <a:xfrm>
          <a:off x="0" y="0"/>
          <a:ext cx="0" cy="0"/>
          <a:chOff x="0" y="0"/>
          <a:chExt cx="0" cy="0"/>
        </a:xfrm>
      </p:grpSpPr>
      <p:grpSp>
        <p:nvGrpSpPr>
          <p:cNvPr id="138" name="Shape 6"/>
          <p:cNvGrpSpPr/>
          <p:nvPr/>
        </p:nvGrpSpPr>
        <p:grpSpPr>
          <a:xfrm>
            <a:off x="-1" y="0"/>
            <a:ext cx="12188828" cy="6856216"/>
            <a:chOff x="0" y="0"/>
            <a:chExt cx="12188826" cy="6856215"/>
          </a:xfrm>
        </p:grpSpPr>
        <p:pic>
          <p:nvPicPr>
            <p:cNvPr id="134" name="Shape 7" descr="Shape 7"/>
            <p:cNvPicPr>
              <a:picLocks noChangeAspect="1"/>
            </p:cNvPicPr>
            <p:nvPr/>
          </p:nvPicPr>
          <p:blipFill>
            <a:blip r:embed="rId2">
              <a:extLst/>
            </a:blip>
            <a:stretch>
              <a:fillRect/>
            </a:stretch>
          </p:blipFill>
          <p:spPr>
            <a:xfrm>
              <a:off x="-1" y="0"/>
              <a:ext cx="12188828" cy="6856216"/>
            </a:xfrm>
            <a:prstGeom prst="rect">
              <a:avLst/>
            </a:prstGeom>
            <a:ln w="12700" cap="flat">
              <a:noFill/>
              <a:miter lim="400000"/>
            </a:ln>
            <a:effectLst/>
          </p:spPr>
        </p:pic>
        <p:sp>
          <p:nvSpPr>
            <p:cNvPr id="135"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136" name="Shape 9" descr="Shape 9"/>
            <p:cNvPicPr>
              <a:picLocks noChangeAspect="1"/>
            </p:cNvPicPr>
            <p:nvPr/>
          </p:nvPicPr>
          <p:blipFill>
            <a:blip r:embed="rId3">
              <a:extLst/>
            </a:blip>
            <a:srcRect l="0" t="0" r="5093" b="0"/>
            <a:stretch>
              <a:fillRect/>
            </a:stretch>
          </p:blipFill>
          <p:spPr>
            <a:xfrm rot="5400000">
              <a:off x="5706470" y="76263"/>
              <a:ext cx="758953" cy="606427"/>
            </a:xfrm>
            <a:prstGeom prst="rect">
              <a:avLst/>
            </a:prstGeom>
            <a:ln w="12700" cap="flat">
              <a:noFill/>
              <a:miter lim="400000"/>
            </a:ln>
            <a:effectLst/>
          </p:spPr>
        </p:pic>
        <p:pic>
          <p:nvPicPr>
            <p:cNvPr id="137" name="Shape 10" descr="Shape 10"/>
            <p:cNvPicPr>
              <a:picLocks noChangeAspect="1"/>
            </p:cNvPicPr>
            <p:nvPr/>
          </p:nvPicPr>
          <p:blipFill>
            <a:blip r:embed="rId3">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139" name="Title Text"/>
          <p:cNvSpPr txBox="1"/>
          <p:nvPr>
            <p:ph type="title"/>
          </p:nvPr>
        </p:nvSpPr>
        <p:spPr>
          <a:xfrm>
            <a:off x="1295400" y="4815413"/>
            <a:ext cx="9609667" cy="566739"/>
          </a:xfrm>
          <a:prstGeom prst="rect">
            <a:avLst/>
          </a:prstGeom>
        </p:spPr>
        <p:txBody>
          <a:bodyPr anchor="b"/>
          <a:lstStyle>
            <a:lvl1pPr>
              <a:defRPr sz="2400"/>
            </a:lvl1pPr>
          </a:lstStyle>
          <a:p>
            <a:pPr/>
            <a:r>
              <a:t>Title Text</a:t>
            </a:r>
          </a:p>
        </p:txBody>
      </p:sp>
      <p:sp>
        <p:nvSpPr>
          <p:cNvPr id="140" name="Shape 87"/>
          <p:cNvSpPr/>
          <p:nvPr>
            <p:ph type="pic" idx="13"/>
          </p:nvPr>
        </p:nvSpPr>
        <p:spPr>
          <a:xfrm>
            <a:off x="1041424" y="1041397"/>
            <a:ext cx="10105975" cy="3335871"/>
          </a:xfrm>
          <a:prstGeom prst="rect">
            <a:avLst/>
          </a:prstGeom>
          <a:ln w="57150">
            <a:solidFill>
              <a:srgbClr val="7F7F7F"/>
            </a:solidFill>
            <a:miter lim="800000"/>
          </a:ln>
        </p:spPr>
        <p:txBody>
          <a:bodyPr lIns="91439" tIns="45719" rIns="91439" bIns="45719"/>
          <a:lstStyle/>
          <a:p>
            <a:pPr/>
          </a:p>
        </p:txBody>
      </p:sp>
      <p:sp>
        <p:nvSpPr>
          <p:cNvPr id="141" name="Body Level One…"/>
          <p:cNvSpPr txBox="1"/>
          <p:nvPr>
            <p:ph type="body" sz="quarter" idx="1"/>
          </p:nvPr>
        </p:nvSpPr>
        <p:spPr>
          <a:xfrm>
            <a:off x="1295400" y="5382152"/>
            <a:ext cx="9609667" cy="493713"/>
          </a:xfrm>
          <a:prstGeom prst="rect">
            <a:avLst/>
          </a:prstGeom>
        </p:spPr>
        <p:txBody>
          <a:bodyPr>
            <a:normAutofit fontScale="100000" lnSpcReduction="0"/>
          </a:bodyPr>
          <a:lstStyle>
            <a:lvl1pPr marL="0" indent="0" algn="ctr">
              <a:buClrTx/>
              <a:buSzTx/>
              <a:buFontTx/>
              <a:buNone/>
              <a:defRPr sz="1400"/>
            </a:lvl1pPr>
            <a:lvl2pPr marL="0" indent="0" algn="ctr">
              <a:buClrTx/>
              <a:buSzTx/>
              <a:buFontTx/>
              <a:buNone/>
              <a:defRPr sz="1400"/>
            </a:lvl2pPr>
            <a:lvl3pPr marL="0" indent="0" algn="ctr">
              <a:buClrTx/>
              <a:buSzTx/>
              <a:buFontTx/>
              <a:buNone/>
              <a:defRPr sz="1400"/>
            </a:lvl3pPr>
            <a:lvl4pPr marL="0" indent="0" algn="ctr">
              <a:buClrTx/>
              <a:buSzTx/>
              <a:buFontTx/>
              <a:buNone/>
              <a:defRPr sz="1400"/>
            </a:lvl4pPr>
            <a:lvl5pPr marL="0" indent="0" algn="ctr">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 Id="rId19" Type="http://schemas.openxmlformats.org/officeDocument/2006/relationships/slideLayout" Target="../slideLayouts/slideLayout15.xml"/><Relationship Id="rId2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6" name="Shape 6"/>
          <p:cNvGrpSpPr/>
          <p:nvPr/>
        </p:nvGrpSpPr>
        <p:grpSpPr>
          <a:xfrm>
            <a:off x="-1" y="0"/>
            <a:ext cx="12188828" cy="6856216"/>
            <a:chOff x="0" y="0"/>
            <a:chExt cx="12188826" cy="6856215"/>
          </a:xfrm>
        </p:grpSpPr>
        <p:pic>
          <p:nvPicPr>
            <p:cNvPr id="2" name="Shape 7" descr="Shape 7"/>
            <p:cNvPicPr>
              <a:picLocks noChangeAspect="1"/>
            </p:cNvPicPr>
            <p:nvPr/>
          </p:nvPicPr>
          <p:blipFill>
            <a:blip r:embed="rId3">
              <a:extLst/>
            </a:blip>
            <a:stretch>
              <a:fillRect/>
            </a:stretch>
          </p:blipFill>
          <p:spPr>
            <a:xfrm>
              <a:off x="-1" y="0"/>
              <a:ext cx="12188828" cy="6856216"/>
            </a:xfrm>
            <a:prstGeom prst="rect">
              <a:avLst/>
            </a:prstGeom>
            <a:ln w="12700" cap="flat">
              <a:noFill/>
              <a:miter lim="400000"/>
            </a:ln>
            <a:effectLst/>
          </p:spPr>
        </p:pic>
        <p:sp>
          <p:nvSpPr>
            <p:cNvPr id="3" name="Shape 8"/>
            <p:cNvSpPr/>
            <p:nvPr/>
          </p:nvSpPr>
          <p:spPr>
            <a:xfrm>
              <a:off x="608010" y="609600"/>
              <a:ext cx="10972803" cy="5638802"/>
            </a:xfrm>
            <a:prstGeom prst="rect">
              <a:avLst/>
            </a:prstGeom>
            <a:noFill/>
            <a:ln w="15875" cap="flat">
              <a:solidFill>
                <a:schemeClr val="accent1"/>
              </a:solidFill>
              <a:prstDash val="solid"/>
              <a:miter lim="800000"/>
            </a:ln>
            <a:effectLst/>
          </p:spPr>
          <p:txBody>
            <a:bodyPr wrap="square" lIns="45718" tIns="45718" rIns="45718" bIns="45718" numCol="1" anchor="ctr">
              <a:noAutofit/>
            </a:bodyPr>
            <a:lstStyle/>
            <a:p>
              <a:pPr/>
            </a:p>
          </p:txBody>
        </p:sp>
        <p:pic>
          <p:nvPicPr>
            <p:cNvPr id="4" name="Shape 9" descr="Shape 9"/>
            <p:cNvPicPr>
              <a:picLocks noChangeAspect="1"/>
            </p:cNvPicPr>
            <p:nvPr/>
          </p:nvPicPr>
          <p:blipFill>
            <a:blip r:embed="rId4">
              <a:extLst/>
            </a:blip>
            <a:srcRect l="0" t="0" r="5093" b="0"/>
            <a:stretch>
              <a:fillRect/>
            </a:stretch>
          </p:blipFill>
          <p:spPr>
            <a:xfrm rot="5400000">
              <a:off x="5706470" y="76263"/>
              <a:ext cx="758953" cy="606427"/>
            </a:xfrm>
            <a:prstGeom prst="rect">
              <a:avLst/>
            </a:prstGeom>
            <a:ln w="12700" cap="flat">
              <a:noFill/>
              <a:miter lim="400000"/>
            </a:ln>
            <a:effectLst/>
          </p:spPr>
        </p:pic>
        <p:pic>
          <p:nvPicPr>
            <p:cNvPr id="5" name="Shape 10" descr="Shape 10"/>
            <p:cNvPicPr>
              <a:picLocks noChangeAspect="1"/>
            </p:cNvPicPr>
            <p:nvPr/>
          </p:nvPicPr>
          <p:blipFill>
            <a:blip r:embed="rId4">
              <a:extLst/>
            </a:blip>
            <a:srcRect l="0" t="0" r="5093" b="0"/>
            <a:stretch>
              <a:fillRect/>
            </a:stretch>
          </p:blipFill>
          <p:spPr>
            <a:xfrm rot="5400000">
              <a:off x="5706470" y="6173525"/>
              <a:ext cx="758953" cy="606427"/>
            </a:xfrm>
            <a:prstGeom prst="rect">
              <a:avLst/>
            </a:prstGeom>
            <a:ln w="12700" cap="flat">
              <a:noFill/>
              <a:miter lim="400000"/>
            </a:ln>
            <a:effectLst/>
          </p:spPr>
        </p:pic>
      </p:grpSp>
      <p:sp>
        <p:nvSpPr>
          <p:cNvPr id="7" name="Title Text"/>
          <p:cNvSpPr txBox="1"/>
          <p:nvPr>
            <p:ph type="title"/>
          </p:nvPr>
        </p:nvSpPr>
        <p:spPr>
          <a:xfrm>
            <a:off x="1295400" y="982132"/>
            <a:ext cx="9601198" cy="1303868"/>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nchor="ctr">
            <a:normAutofit fontScale="100000" lnSpcReduction="0"/>
          </a:bodyPr>
          <a:lstStyle/>
          <a:p>
            <a:pPr/>
            <a:r>
              <a:t>Title Text</a:t>
            </a:r>
          </a:p>
        </p:txBody>
      </p:sp>
      <p:sp>
        <p:nvSpPr>
          <p:cNvPr id="8" name="Shape 65"/>
          <p:cNvSpPr/>
          <p:nvPr/>
        </p:nvSpPr>
        <p:spPr>
          <a:xfrm>
            <a:off x="1396169" y="2421465"/>
            <a:ext cx="9407299" cy="1"/>
          </a:xfrm>
          <a:prstGeom prst="line">
            <a:avLst/>
          </a:prstGeom>
          <a:ln w="15875">
            <a:solidFill>
              <a:schemeClr val="accent1"/>
            </a:solidFill>
          </a:ln>
        </p:spPr>
        <p:txBody>
          <a:bodyPr lIns="45718" tIns="45718" rIns="45718" bIns="45718"/>
          <a:lstStyle/>
          <a:p>
            <a:pPr/>
          </a:p>
        </p:txBody>
      </p:sp>
      <p:sp>
        <p:nvSpPr>
          <p:cNvPr id="9"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lstStyle/>
          <a:p>
            <a:pPr/>
            <a:r>
              <a:t>Body Level One</a:t>
            </a:r>
          </a:p>
          <a:p>
            <a:pPr lvl="1"/>
            <a:r>
              <a:t>Body Level Two</a:t>
            </a:r>
          </a:p>
          <a:p>
            <a:pPr lvl="2"/>
            <a:r>
              <a:t>Body Level Three</a:t>
            </a:r>
          </a:p>
          <a:p>
            <a:pPr lvl="3"/>
            <a:r>
              <a:t>Body Level Four</a:t>
            </a:r>
          </a:p>
          <a:p>
            <a:pPr lvl="4"/>
            <a:r>
              <a:t>Body Level Five</a:t>
            </a:r>
          </a:p>
        </p:txBody>
      </p:sp>
      <p:sp>
        <p:nvSpPr>
          <p:cNvPr id="10" name="Slide Number"/>
          <p:cNvSpPr txBox="1"/>
          <p:nvPr>
            <p:ph type="sldNum" sz="quarter" idx="2"/>
          </p:nvPr>
        </p:nvSpPr>
        <p:spPr>
          <a:xfrm>
            <a:off x="10673435" y="5986800"/>
            <a:ext cx="223162" cy="243799"/>
          </a:xfrm>
          <a:prstGeom prst="rect">
            <a:avLst/>
          </a:prstGeom>
          <a:ln w="12700">
            <a:miter lim="400000"/>
          </a:ln>
        </p:spPr>
        <p:txBody>
          <a:bodyPr wrap="none" lIns="45699" tIns="45699" rIns="45699" bIns="45699" anchor="ctr">
            <a:spAutoFit/>
          </a:bodyPr>
          <a:lstStyle>
            <a:lvl1pPr algn="r">
              <a:defRPr sz="1000">
                <a:latin typeface="Garamond"/>
                <a:ea typeface="Garamond"/>
                <a:cs typeface="Garamond"/>
                <a:sym typeface="Garamond"/>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9pPr>
    </p:titleStyle>
    <p:bodyStyle>
      <a:lvl1pPr marL="285750" marR="0" indent="-110489" algn="l" defTabSz="9144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1pPr>
      <a:lvl2pPr marL="770890" marR="0" indent="-167640" algn="l" defTabSz="9144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2pPr>
      <a:lvl3pPr marL="1251585" marR="0" indent="-205739" algn="l" defTabSz="9144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3pPr>
      <a:lvl4pPr marL="1570355" marR="0" indent="-81914" algn="l" defTabSz="9144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4pPr>
      <a:lvl5pPr marL="2049688" marR="0" indent="-118652" algn="l" defTabSz="9144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5pPr>
      <a:lvl6pPr marL="2604859" marR="0" indent="-216623" algn="l" defTabSz="9144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6pPr>
      <a:lvl7pPr marL="3062059" marR="0" indent="-216623" algn="l" defTabSz="9144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7pPr>
      <a:lvl8pPr marL="3519259" marR="0" indent="-216625" algn="l" defTabSz="9144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8pPr>
      <a:lvl9pPr marL="3976459" marR="0" indent="-216625" algn="l" defTabSz="9144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gshaffer@glendaleca.gov" TargetMode="External"/><Relationship Id="rId3" Type="http://schemas.openxmlformats.org/officeDocument/2006/relationships/image" Target="../media/image4.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hape 151"/>
          <p:cNvSpPr txBox="1"/>
          <p:nvPr>
            <p:ph type="ctrTitle"/>
          </p:nvPr>
        </p:nvSpPr>
        <p:spPr>
          <a:xfrm>
            <a:off x="2692398" y="1871129"/>
            <a:ext cx="6815669" cy="1515536"/>
          </a:xfrm>
          <a:prstGeom prst="rect">
            <a:avLst/>
          </a:prstGeom>
        </p:spPr>
        <p:txBody>
          <a:bodyPr lIns="45699" tIns="45699" rIns="45699" bIns="45699"/>
          <a:lstStyle/>
          <a:p>
            <a:pPr>
              <a:defRPr b="1" sz="2800"/>
            </a:pPr>
            <a:r>
              <a:t>Managing through Economic Crisis </a:t>
            </a:r>
            <a:br/>
            <a:r>
              <a:t>using Emotional Intelligence</a:t>
            </a:r>
            <a:r>
              <a:rPr sz="5400"/>
              <a:t> </a:t>
            </a:r>
          </a:p>
        </p:txBody>
      </p:sp>
      <p:sp>
        <p:nvSpPr>
          <p:cNvPr id="263" name="Shape 152"/>
          <p:cNvSpPr txBox="1"/>
          <p:nvPr>
            <p:ph type="subTitle" sz="quarter" idx="1"/>
          </p:nvPr>
        </p:nvSpPr>
        <p:spPr>
          <a:xfrm>
            <a:off x="2505809" y="3732734"/>
            <a:ext cx="7280031" cy="1320803"/>
          </a:xfrm>
          <a:prstGeom prst="rect">
            <a:avLst/>
          </a:prstGeom>
        </p:spPr>
        <p:txBody>
          <a:bodyPr lIns="45699" tIns="45699" rIns="45699" bIns="45699"/>
          <a:lstStyle/>
          <a:p>
            <a:pPr defTabSz="621791">
              <a:lnSpc>
                <a:spcPct val="80000"/>
              </a:lnSpc>
              <a:spcBef>
                <a:spcPts val="0"/>
              </a:spcBef>
              <a:defRPr sz="1000"/>
            </a:pPr>
            <a:r>
              <a:t>Gary Shaffer, Ph.D.</a:t>
            </a:r>
          </a:p>
          <a:p>
            <a:pPr defTabSz="621791">
              <a:lnSpc>
                <a:spcPct val="80000"/>
              </a:lnSpc>
              <a:spcBef>
                <a:spcPts val="500"/>
              </a:spcBef>
              <a:defRPr sz="1000"/>
            </a:pPr>
            <a:r>
              <a:t>Director, Glendale (CA) Library, Arts &amp; Culture</a:t>
            </a:r>
          </a:p>
          <a:p>
            <a:pPr defTabSz="621791">
              <a:lnSpc>
                <a:spcPct val="80000"/>
              </a:lnSpc>
              <a:spcBef>
                <a:spcPts val="500"/>
              </a:spcBef>
              <a:defRPr sz="1000"/>
            </a:pPr>
            <a:r>
              <a:t>Professor, Master of Management in Library &amp; Information Science (MMLIS) Program</a:t>
            </a:r>
          </a:p>
          <a:p>
            <a:pPr defTabSz="621791">
              <a:lnSpc>
                <a:spcPct val="80000"/>
              </a:lnSpc>
              <a:spcBef>
                <a:spcPts val="500"/>
              </a:spcBef>
              <a:defRPr sz="1000"/>
            </a:pPr>
            <a:r>
              <a:t>Marshall School of Business, University of Southern California </a:t>
            </a:r>
          </a:p>
          <a:p>
            <a:pPr defTabSz="621791">
              <a:lnSpc>
                <a:spcPct val="80000"/>
              </a:lnSpc>
              <a:spcBef>
                <a:spcPts val="500"/>
              </a:spcBef>
              <a:defRPr sz="1000"/>
            </a:pPr>
            <a:r>
              <a:t>July 22, 2020</a:t>
            </a:r>
          </a:p>
          <a:p>
            <a:pPr defTabSz="621791">
              <a:lnSpc>
                <a:spcPct val="80000"/>
              </a:lnSpc>
              <a:spcBef>
                <a:spcPts val="400"/>
              </a:spcBef>
              <a:defRPr sz="1000"/>
            </a:pPr>
            <a:br/>
          </a:p>
        </p:txBody>
      </p:sp>
      <p:pic>
        <p:nvPicPr>
          <p:cNvPr id="264" name="Picture 2" descr="Picture 2"/>
          <p:cNvPicPr>
            <a:picLocks noChangeAspect="1"/>
          </p:cNvPicPr>
          <p:nvPr/>
        </p:nvPicPr>
        <p:blipFill>
          <a:blip r:embed="rId2">
            <a:extLst/>
          </a:blip>
          <a:stretch>
            <a:fillRect/>
          </a:stretch>
        </p:blipFill>
        <p:spPr>
          <a:xfrm>
            <a:off x="9508066" y="5494004"/>
            <a:ext cx="1968460" cy="78738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Title 1"/>
          <p:cNvSpPr txBox="1"/>
          <p:nvPr>
            <p:ph type="title"/>
          </p:nvPr>
        </p:nvSpPr>
        <p:spPr>
          <a:xfrm>
            <a:off x="1295400" y="774308"/>
            <a:ext cx="9601198" cy="890632"/>
          </a:xfrm>
          <a:prstGeom prst="rect">
            <a:avLst/>
          </a:prstGeom>
        </p:spPr>
        <p:txBody>
          <a:bodyPr/>
          <a:lstStyle/>
          <a:p>
            <a:pPr algn="l">
              <a:defRPr sz="3200"/>
            </a:pPr>
            <a:r>
              <a:t>#2 City budget cuts force branch closures.</a:t>
            </a:r>
            <a:r>
              <a:rPr sz="4400"/>
              <a:t> </a:t>
            </a:r>
          </a:p>
        </p:txBody>
      </p:sp>
      <p:sp>
        <p:nvSpPr>
          <p:cNvPr id="312" name="Text Placeholder 2"/>
          <p:cNvSpPr txBox="1"/>
          <p:nvPr>
            <p:ph type="body" sz="half" idx="1"/>
          </p:nvPr>
        </p:nvSpPr>
        <p:spPr>
          <a:xfrm>
            <a:off x="1295399" y="2556930"/>
            <a:ext cx="9601198" cy="3318938"/>
          </a:xfrm>
          <a:prstGeom prst="rect">
            <a:avLst/>
          </a:prstGeom>
        </p:spPr>
        <p:txBody>
          <a:bodyPr/>
          <a:lstStyle/>
          <a:p>
            <a:pPr/>
          </a:p>
        </p:txBody>
      </p:sp>
      <p:graphicFrame>
        <p:nvGraphicFramePr>
          <p:cNvPr id="313" name="Table 3"/>
          <p:cNvGraphicFramePr/>
          <p:nvPr/>
        </p:nvGraphicFramePr>
        <p:xfrm>
          <a:off x="1295400" y="1629124"/>
          <a:ext cx="9601197" cy="3544934"/>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9601196"/>
              </a:tblGrid>
              <a:tr h="188160">
                <a:tc>
                  <a:txBody>
                    <a:bodyPr/>
                    <a:lstStyle/>
                    <a:p>
                      <a:pPr algn="l">
                        <a:defRPr sz="1800">
                          <a:sym typeface="Arial"/>
                        </a:defRPr>
                      </a:pPr>
                      <a:r>
                        <a:t>Setting: </a:t>
                      </a:r>
                      <a:r>
                        <a:rPr b="0"/>
                        <a:t>Large urban area</a:t>
                      </a:r>
                    </a:p>
                  </a:txBody>
                  <a:tcPr marL="0" marR="0" marT="0" marB="0" anchor="b" anchorCtr="0" horzOverflow="overflow"/>
                </a:tc>
              </a:tr>
              <a:tr h="376319">
                <a:tc>
                  <a:txBody>
                    <a:bodyPr/>
                    <a:lstStyle/>
                    <a:p>
                      <a:pPr algn="l">
                        <a:defRPr b="1" sz="1800">
                          <a:solidFill>
                            <a:srgbClr val="FFFFFF"/>
                          </a:solidFill>
                          <a:sym typeface="Arial"/>
                        </a:defRPr>
                      </a:pPr>
                      <a:r>
                        <a:t>Characters: </a:t>
                      </a:r>
                      <a:r>
                        <a:rPr b="0"/>
                        <a:t>Library Director, City Government, Citizen Groups, and impoverished neighborhood residents.</a:t>
                      </a:r>
                    </a:p>
                  </a:txBody>
                  <a:tcPr marL="0" marR="0" marT="0" marB="0" anchor="b" anchorCtr="0" horzOverflow="overflow">
                    <a:solidFill>
                      <a:schemeClr val="accent1"/>
                    </a:solidFill>
                  </a:tcPr>
                </a:tc>
              </a:tr>
              <a:tr h="496742">
                <a:tc>
                  <a:txBody>
                    <a:bodyPr/>
                    <a:lstStyle/>
                    <a:p>
                      <a:pPr algn="l">
                        <a:defRPr b="1" sz="1800">
                          <a:solidFill>
                            <a:srgbClr val="FFFFFF"/>
                          </a:solidFill>
                          <a:sym typeface="Arial"/>
                        </a:defRPr>
                      </a:pPr>
                      <a:r>
                        <a:t>Crisis: </a:t>
                      </a:r>
                      <a:r>
                        <a:rPr b="0"/>
                        <a:t>City budget cuts force branch closures. Because of state funding, central library escapes cuts.</a:t>
                      </a:r>
                    </a:p>
                  </a:txBody>
                  <a:tcPr marL="0" marR="0" marT="0" marB="0" anchor="b" anchorCtr="0" horzOverflow="overflow">
                    <a:solidFill>
                      <a:schemeClr val="accent1"/>
                    </a:solidFill>
                  </a:tcPr>
                </a:tc>
              </a:tr>
              <a:tr h="2483709">
                <a:tc>
                  <a:txBody>
                    <a:bodyPr/>
                    <a:lstStyle/>
                    <a:p>
                      <a:pPr algn="l">
                        <a:defRPr b="1" sz="1800">
                          <a:solidFill>
                            <a:srgbClr val="FFFFFF"/>
                          </a:solidFill>
                          <a:sym typeface="Arial"/>
                        </a:defRPr>
                      </a:pPr>
                      <a:r>
                        <a:t>Action/Resolution: </a:t>
                      </a:r>
                      <a:r>
                        <a:rPr b="0"/>
                        <a:t>Library management ascertains 1/5th or five-six branches must be closed ● Community meetings held. Issues of race and class emerge ● Data used to identify branches to be closed. ● Wishing to avoid urban blight, city/library lease buildings to other services (e.g. Headstart, Urban League, and Spanish Language programs) ● Building with a nearby library converted to maintenance facility ● 1 converted to Mon-Fri afterschool home-work center ● No staff layoffs occur, but attrition does ● Position/pay freezes are instituted. ● Subsequent bond measure for buildings and collections passes ● Director feels team is successful if library budget not cut disproportionate to other city depts.</a:t>
                      </a:r>
                    </a:p>
                  </a:txBody>
                  <a:tcPr marL="0" marR="0" marT="0" marB="0" anchor="b" anchorCtr="0" horzOverflow="overflow">
                    <a:solidFill>
                      <a:schemeClr val="accent1"/>
                    </a:solidFill>
                  </a:tcPr>
                </a:tc>
              </a:tr>
            </a:tbl>
          </a:graphicData>
        </a:graphic>
      </p:graphicFrame>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Title 1"/>
          <p:cNvSpPr txBox="1"/>
          <p:nvPr>
            <p:ph type="title"/>
          </p:nvPr>
        </p:nvSpPr>
        <p:spPr>
          <a:xfrm>
            <a:off x="1295400" y="622446"/>
            <a:ext cx="9601198" cy="934593"/>
          </a:xfrm>
          <a:prstGeom prst="rect">
            <a:avLst/>
          </a:prstGeom>
        </p:spPr>
        <p:txBody>
          <a:bodyPr/>
          <a:lstStyle>
            <a:lvl1pPr algn="l">
              <a:defRPr sz="3200"/>
            </a:lvl1pPr>
          </a:lstStyle>
          <a:p>
            <a:pPr/>
            <a:r>
              <a:t>#3 Library system devastated by anti-tax politician.</a:t>
            </a:r>
          </a:p>
        </p:txBody>
      </p:sp>
      <p:sp>
        <p:nvSpPr>
          <p:cNvPr id="318" name="Text Placeholder 2"/>
          <p:cNvSpPr txBox="1"/>
          <p:nvPr>
            <p:ph type="body" sz="half" idx="1"/>
          </p:nvPr>
        </p:nvSpPr>
        <p:spPr>
          <a:xfrm>
            <a:off x="1295399" y="2556930"/>
            <a:ext cx="9601198" cy="3318938"/>
          </a:xfrm>
          <a:prstGeom prst="rect">
            <a:avLst/>
          </a:prstGeom>
        </p:spPr>
        <p:txBody>
          <a:bodyPr/>
          <a:lstStyle/>
          <a:p>
            <a:pPr/>
          </a:p>
        </p:txBody>
      </p:sp>
      <p:graphicFrame>
        <p:nvGraphicFramePr>
          <p:cNvPr id="319" name="Table 3"/>
          <p:cNvGraphicFramePr/>
          <p:nvPr/>
        </p:nvGraphicFramePr>
        <p:xfrm>
          <a:off x="1274884" y="1363834"/>
          <a:ext cx="9621713" cy="277649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9621711"/>
              </a:tblGrid>
              <a:tr h="143901">
                <a:tc>
                  <a:txBody>
                    <a:bodyPr/>
                    <a:lstStyle/>
                    <a:p>
                      <a:pPr algn="l">
                        <a:defRPr sz="1800">
                          <a:sym typeface="Arial"/>
                        </a:defRPr>
                      </a:pPr>
                      <a:r>
                        <a:t>Setting</a:t>
                      </a:r>
                      <a:r>
                        <a:rPr b="0"/>
                        <a:t>: Large urban area</a:t>
                      </a:r>
                    </a:p>
                  </a:txBody>
                  <a:tcPr marL="0" marR="0" marT="0" marB="0" anchor="b" anchorCtr="0" horzOverflow="overflow"/>
                </a:tc>
              </a:tr>
              <a:tr h="287803">
                <a:tc>
                  <a:txBody>
                    <a:bodyPr/>
                    <a:lstStyle/>
                    <a:p>
                      <a:pPr algn="l">
                        <a:defRPr b="1" sz="1800">
                          <a:solidFill>
                            <a:srgbClr val="FFFFFF"/>
                          </a:solidFill>
                          <a:sym typeface="Arial"/>
                        </a:defRPr>
                      </a:pPr>
                      <a:r>
                        <a:t>Characters: </a:t>
                      </a:r>
                      <a:r>
                        <a:rPr b="0"/>
                        <a:t>Library Director, Anti-tax Mayor, and Library Managers, as well as Staff.</a:t>
                      </a:r>
                    </a:p>
                  </a:txBody>
                  <a:tcPr marL="0" marR="0" marT="0" marB="0" anchor="b" anchorCtr="0" horzOverflow="overflow">
                    <a:solidFill>
                      <a:schemeClr val="accent1"/>
                    </a:solidFill>
                  </a:tcPr>
                </a:tc>
              </a:tr>
              <a:tr h="401593">
                <a:tc>
                  <a:txBody>
                    <a:bodyPr/>
                    <a:lstStyle/>
                    <a:p>
                      <a:pPr algn="l">
                        <a:defRPr b="1" sz="1800">
                          <a:solidFill>
                            <a:srgbClr val="FFFFFF"/>
                          </a:solidFill>
                          <a:sym typeface="Arial"/>
                        </a:defRPr>
                      </a:pPr>
                      <a:r>
                        <a:t>Problem or Scene: </a:t>
                      </a:r>
                      <a:r>
                        <a:rPr b="0"/>
                        <a:t>Existing Mayor ousted ● Replacement Mayor vows tax-cuts ● Library budget devastated ● 300 Layoffs ensue ● Staff morale lessens.</a:t>
                      </a:r>
                    </a:p>
                  </a:txBody>
                  <a:tcPr marL="0" marR="0" marT="0" marB="0" anchor="b" anchorCtr="0" horzOverflow="overflow">
                    <a:solidFill>
                      <a:schemeClr val="accent1"/>
                    </a:solidFill>
                  </a:tcPr>
                </a:tc>
              </a:tr>
              <a:tr h="1943193">
                <a:tc>
                  <a:txBody>
                    <a:bodyPr/>
                    <a:lstStyle/>
                    <a:p>
                      <a:pPr algn="l">
                        <a:defRPr b="1" sz="1800">
                          <a:solidFill>
                            <a:srgbClr val="FFFFFF"/>
                          </a:solidFill>
                          <a:sym typeface="Arial"/>
                        </a:defRPr>
                      </a:pPr>
                      <a:r>
                        <a:t>Action/Resolution: </a:t>
                      </a:r>
                      <a:r>
                        <a:rPr b="0"/>
                        <a:t>New mayor takes office ● Library director informed library's tax rate will be cut by half ● Budget already 40% less than previous year ● Informed 18 of 49 locations will need to close ● Budget cuts remain intact ● Branches not closed due to public outcry ● Open hours greatly reduced ● Programming cut back ● Preventative maintenance delayed ● Deliveries reduced ● Cleaning crews/Security reduced ● Phone calls go unanswered ● Desks in multi-storied buildings unstaffed ● Book budget cut by 2/3 ● Managers/staff cover multiple locations ● Backroom operations/policies scrutinized ● New service model developed ● Helped City with content creation ● Director chose not to work against mayor-instead working with him in an attempt to get the mayor to adopt the library and some of its programs as his own.</a:t>
                      </a:r>
                    </a:p>
                  </a:txBody>
                  <a:tcPr marL="0" marR="0" marT="0" marB="0" anchor="b" anchorCtr="0" horzOverflow="overflow">
                    <a:solidFill>
                      <a:schemeClr val="accent1"/>
                    </a:solidFill>
                  </a:tcPr>
                </a:tc>
              </a:tr>
            </a:tbl>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Title 1"/>
          <p:cNvSpPr txBox="1"/>
          <p:nvPr>
            <p:ph type="title"/>
          </p:nvPr>
        </p:nvSpPr>
        <p:spPr>
          <a:xfrm>
            <a:off x="1295400" y="982131"/>
            <a:ext cx="9601198" cy="1303870"/>
          </a:xfrm>
          <a:prstGeom prst="rect">
            <a:avLst/>
          </a:prstGeom>
        </p:spPr>
        <p:txBody>
          <a:bodyPr/>
          <a:lstStyle/>
          <a:p>
            <a:pPr/>
            <a:r>
              <a:t>Findings</a:t>
            </a:r>
          </a:p>
        </p:txBody>
      </p:sp>
      <p:sp>
        <p:nvSpPr>
          <p:cNvPr id="324" name="Text Placeholder 2"/>
          <p:cNvSpPr txBox="1"/>
          <p:nvPr>
            <p:ph type="body" sz="half" idx="1"/>
          </p:nvPr>
        </p:nvSpPr>
        <p:spPr>
          <a:xfrm>
            <a:off x="1295399" y="2556930"/>
            <a:ext cx="9601198" cy="3318938"/>
          </a:xfrm>
          <a:prstGeom prst="rect">
            <a:avLst/>
          </a:prstGeom>
        </p:spPr>
        <p:txBody>
          <a:bodyPr/>
          <a:lstStyle/>
          <a:p>
            <a:pPr marL="0" indent="175260">
              <a:buSzTx/>
              <a:buNone/>
            </a:pPr>
            <a:r>
              <a:t>Of the 96 EI traits the library directors participating in the study choose from they collectively mentioned 24 as important. </a:t>
            </a:r>
          </a:p>
          <a:p>
            <a:pPr marL="0" indent="175260">
              <a:buSzTx/>
              <a:buNone/>
            </a:pPr>
            <a:r>
              <a:t>More than half of the directors agreed that the most valuable traits were:</a:t>
            </a:r>
          </a:p>
          <a:p>
            <a:pPr lvl="1" marL="742950" indent="-139700"/>
            <a:r>
              <a:t>Ability to function in a political environment. </a:t>
            </a:r>
            <a:endParaRPr sz="2000"/>
          </a:p>
          <a:p>
            <a:pPr lvl="1" marL="742950" indent="-139700"/>
            <a:r>
              <a:t>Ability to build a shared vision, articulate it, and rally others around it.</a:t>
            </a:r>
          </a:p>
          <a:p>
            <a:pPr marL="0" indent="175260">
              <a:buSzTx/>
              <a:buNone/>
            </a:pPr>
            <a:r>
              <a:t>One-third ranked Sense of humor and Ability to gather outside resources as important.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6" name="Picture 5" descr="Picture 5"/>
          <p:cNvPicPr>
            <a:picLocks noChangeAspect="1"/>
          </p:cNvPicPr>
          <p:nvPr/>
        </p:nvPicPr>
        <p:blipFill>
          <a:blip r:embed="rId2">
            <a:extLst/>
          </a:blip>
          <a:srcRect l="0" t="4973" r="5982" b="9163"/>
          <a:stretch>
            <a:fillRect/>
          </a:stretch>
        </p:blipFill>
        <p:spPr>
          <a:xfrm>
            <a:off x="9181662" y="2668554"/>
            <a:ext cx="1567206" cy="3088434"/>
          </a:xfrm>
          <a:prstGeom prst="rect">
            <a:avLst/>
          </a:prstGeom>
          <a:ln w="12700">
            <a:miter lim="400000"/>
          </a:ln>
        </p:spPr>
      </p:pic>
      <p:sp>
        <p:nvSpPr>
          <p:cNvPr id="327" name="Title 1"/>
          <p:cNvSpPr txBox="1"/>
          <p:nvPr>
            <p:ph type="title"/>
          </p:nvPr>
        </p:nvSpPr>
        <p:spPr>
          <a:xfrm>
            <a:off x="1149927" y="1203649"/>
            <a:ext cx="9892146" cy="718458"/>
          </a:xfrm>
          <a:prstGeom prst="rect">
            <a:avLst/>
          </a:prstGeom>
        </p:spPr>
        <p:txBody>
          <a:bodyPr/>
          <a:lstStyle>
            <a:lvl1pPr defTabSz="777240">
              <a:defRPr sz="3700"/>
            </a:lvl1pPr>
          </a:lstStyle>
          <a:p>
            <a:pPr/>
            <a:r>
              <a:t>Focus on: Self &amp; Relationship Management</a:t>
            </a:r>
          </a:p>
        </p:txBody>
      </p:sp>
      <p:sp>
        <p:nvSpPr>
          <p:cNvPr id="328" name="Text Placeholder 2"/>
          <p:cNvSpPr txBox="1"/>
          <p:nvPr>
            <p:ph type="body" sz="half" idx="1"/>
          </p:nvPr>
        </p:nvSpPr>
        <p:spPr>
          <a:xfrm>
            <a:off x="1295402" y="2435291"/>
            <a:ext cx="7186125" cy="3688420"/>
          </a:xfrm>
          <a:prstGeom prst="rect">
            <a:avLst/>
          </a:prstGeom>
        </p:spPr>
        <p:txBody>
          <a:bodyPr/>
          <a:lstStyle/>
          <a:p>
            <a:pPr marL="0" indent="175260">
              <a:buSzTx/>
              <a:buNone/>
              <a:defRPr b="1"/>
            </a:pPr>
            <a:r>
              <a:t>Self-management: </a:t>
            </a:r>
            <a:r>
              <a:rPr b="0"/>
              <a:t>Ability to articulate the direction for the library </a:t>
            </a:r>
            <a:r>
              <a:rPr b="0">
                <a:solidFill>
                  <a:srgbClr val="BA781E"/>
                </a:solidFill>
              </a:rPr>
              <a:t>● </a:t>
            </a:r>
            <a:r>
              <a:rPr b="0"/>
              <a:t>Ability to compromise </a:t>
            </a:r>
            <a:r>
              <a:rPr b="0">
                <a:solidFill>
                  <a:srgbClr val="BA781E"/>
                </a:solidFill>
              </a:rPr>
              <a:t>● </a:t>
            </a:r>
            <a:r>
              <a:rPr b="0"/>
              <a:t>Be comfortable with change </a:t>
            </a:r>
            <a:r>
              <a:rPr b="0">
                <a:solidFill>
                  <a:srgbClr val="BA781E"/>
                </a:solidFill>
              </a:rPr>
              <a:t>● </a:t>
            </a:r>
            <a:r>
              <a:rPr b="0"/>
              <a:t>Possess a stable temperament and maintain an emotional balance under constant tensions </a:t>
            </a:r>
            <a:endParaRPr b="0">
              <a:solidFill>
                <a:srgbClr val="BA781E"/>
              </a:solidFill>
            </a:endParaRPr>
          </a:p>
          <a:p>
            <a:pPr marL="0" indent="175260">
              <a:buSzTx/>
              <a:buNone/>
              <a:defRPr b="1"/>
            </a:pPr>
          </a:p>
          <a:p>
            <a:pPr marL="0" indent="175260">
              <a:buSzTx/>
              <a:buNone/>
              <a:defRPr b="1"/>
            </a:pPr>
            <a:r>
              <a:t>Relationship Management: </a:t>
            </a:r>
            <a:r>
              <a:rPr b="0"/>
              <a:t>Ability to function in a political environment </a:t>
            </a:r>
            <a:r>
              <a:rPr b="0">
                <a:solidFill>
                  <a:srgbClr val="BA781E"/>
                </a:solidFill>
              </a:rPr>
              <a:t>● </a:t>
            </a:r>
            <a:r>
              <a:rPr b="0"/>
              <a:t>Able to build a shared vision and rally others around it </a:t>
            </a:r>
            <a:r>
              <a:rPr b="0">
                <a:solidFill>
                  <a:srgbClr val="BA781E"/>
                </a:solidFill>
              </a:rPr>
              <a:t>● </a:t>
            </a:r>
            <a:r>
              <a:rPr b="0"/>
              <a:t>Being effective in leading change </a:t>
            </a:r>
            <a:r>
              <a:rPr b="0">
                <a:solidFill>
                  <a:srgbClr val="BA781E"/>
                </a:solidFill>
              </a:rPr>
              <a:t>● </a:t>
            </a:r>
            <a:r>
              <a:rPr b="0"/>
              <a:t>Ability to gather outside resources.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Title 1"/>
          <p:cNvSpPr txBox="1"/>
          <p:nvPr>
            <p:ph type="title"/>
          </p:nvPr>
        </p:nvSpPr>
        <p:spPr>
          <a:xfrm>
            <a:off x="1295400" y="982131"/>
            <a:ext cx="9601198" cy="1303870"/>
          </a:xfrm>
          <a:prstGeom prst="rect">
            <a:avLst/>
          </a:prstGeom>
        </p:spPr>
        <p:txBody>
          <a:bodyPr/>
          <a:lstStyle/>
          <a:p>
            <a:pPr/>
            <a:r>
              <a:t>Focus less: Self- &amp; Social Awareness </a:t>
            </a:r>
          </a:p>
        </p:txBody>
      </p:sp>
      <p:sp>
        <p:nvSpPr>
          <p:cNvPr id="331" name="Text Placeholder 2"/>
          <p:cNvSpPr txBox="1"/>
          <p:nvPr>
            <p:ph type="body" sz="quarter" idx="1"/>
          </p:nvPr>
        </p:nvSpPr>
        <p:spPr>
          <a:prstGeom prst="rect">
            <a:avLst/>
          </a:prstGeom>
        </p:spPr>
        <p:txBody>
          <a:bodyPr/>
          <a:lstStyle/>
          <a:p>
            <a:pPr/>
          </a:p>
        </p:txBody>
      </p:sp>
      <p:pic>
        <p:nvPicPr>
          <p:cNvPr id="332" name="Picture 4" descr="Picture 4"/>
          <p:cNvPicPr>
            <a:picLocks noChangeAspect="1"/>
          </p:cNvPicPr>
          <p:nvPr/>
        </p:nvPicPr>
        <p:blipFill>
          <a:blip r:embed="rId2">
            <a:extLst/>
          </a:blip>
          <a:srcRect l="0" t="5087" r="0" b="0"/>
          <a:stretch>
            <a:fillRect/>
          </a:stretch>
        </p:blipFill>
        <p:spPr>
          <a:xfrm>
            <a:off x="1334289" y="2621901"/>
            <a:ext cx="1548640" cy="3248547"/>
          </a:xfrm>
          <a:prstGeom prst="rect">
            <a:avLst/>
          </a:prstGeom>
          <a:ln w="12700">
            <a:miter lim="400000"/>
          </a:ln>
        </p:spPr>
      </p:pic>
      <p:sp>
        <p:nvSpPr>
          <p:cNvPr id="333" name="Text Placeholder 3"/>
          <p:cNvSpPr txBox="1"/>
          <p:nvPr>
            <p:ph type="body" idx="13"/>
          </p:nvPr>
        </p:nvSpPr>
        <p:spPr>
          <a:xfrm>
            <a:off x="3713584" y="2560317"/>
            <a:ext cx="7328491" cy="3310132"/>
          </a:xfrm>
          <a:prstGeom prst="rect">
            <a:avLst/>
          </a:prstGeom>
          <a:extLst>
            <a:ext uri="{C572A759-6A51-4108-AA02-DFA0A04FC94B}">
              <ma14:wrappingTextBoxFlag xmlns:ma14="http://schemas.microsoft.com/office/mac/drawingml/2011/main" val="1"/>
            </a:ext>
          </a:extLst>
        </p:spPr>
        <p:txBody>
          <a:bodyPr/>
          <a:lstStyle/>
          <a:p>
            <a:pPr marL="0" indent="175260">
              <a:buSzTx/>
              <a:buNone/>
              <a:defRPr b="1"/>
            </a:pPr>
            <a:r>
              <a:t>Self-awareness</a:t>
            </a:r>
            <a:r>
              <a:rPr b="0"/>
              <a:t> was the least accessed domain save for: (Sense of humor in my study) </a:t>
            </a:r>
            <a:r>
              <a:rPr b="0">
                <a:solidFill>
                  <a:srgbClr val="BA781E"/>
                </a:solidFill>
              </a:rPr>
              <a:t>● </a:t>
            </a:r>
            <a:r>
              <a:rPr b="0">
                <a:solidFill>
                  <a:srgbClr val="000000"/>
                </a:solidFill>
              </a:rPr>
              <a:t>Realistic understanding of yourself </a:t>
            </a:r>
            <a:r>
              <a:rPr b="0">
                <a:solidFill>
                  <a:srgbClr val="BA781E"/>
                </a:solidFill>
              </a:rPr>
              <a:t>● </a:t>
            </a:r>
            <a:r>
              <a:rPr b="0">
                <a:solidFill>
                  <a:srgbClr val="000000"/>
                </a:solidFill>
              </a:rPr>
              <a:t>Know where you are taking the organization</a:t>
            </a:r>
            <a:r>
              <a:rPr b="0">
                <a:solidFill>
                  <a:srgbClr val="BA781E"/>
                </a:solidFill>
              </a:rPr>
              <a:t> ● </a:t>
            </a:r>
            <a:r>
              <a:rPr b="0">
                <a:solidFill>
                  <a:srgbClr val="000000"/>
                </a:solidFill>
              </a:rPr>
              <a:t>Cognitive ability to deal with complex scenarios </a:t>
            </a:r>
            <a:endParaRPr>
              <a:solidFill>
                <a:srgbClr val="000000"/>
              </a:solidFill>
            </a:endParaRPr>
          </a:p>
          <a:p>
            <a:pPr marL="0" indent="175260">
              <a:buSzTx/>
              <a:buNone/>
              <a:defRPr b="1"/>
            </a:pPr>
            <a:r>
              <a:t>Social awareness: </a:t>
            </a:r>
            <a:r>
              <a:rPr b="0"/>
              <a:t>Good interpersonal skills </a:t>
            </a:r>
            <a:r>
              <a:rPr b="0">
                <a:solidFill>
                  <a:srgbClr val="BA781E"/>
                </a:solidFill>
              </a:rPr>
              <a:t>● </a:t>
            </a:r>
            <a:r>
              <a:rPr b="0"/>
              <a:t>Good listening skills </a:t>
            </a:r>
            <a:r>
              <a:rPr b="0">
                <a:solidFill>
                  <a:srgbClr val="BA781E"/>
                </a:solidFill>
              </a:rPr>
              <a:t>● </a:t>
            </a:r>
            <a:r>
              <a:rPr b="0"/>
              <a:t>Ability to attract, build and retain talent </a:t>
            </a:r>
            <a:r>
              <a:rPr b="0">
                <a:solidFill>
                  <a:srgbClr val="BA781E"/>
                </a:solidFill>
              </a:rPr>
              <a:t>● </a:t>
            </a:r>
            <a:r>
              <a:rPr b="0"/>
              <a:t>Accessible to others </a:t>
            </a:r>
            <a:r>
              <a:rPr b="0">
                <a:solidFill>
                  <a:srgbClr val="BA781E"/>
                </a:solidFill>
              </a:rPr>
              <a:t>● </a:t>
            </a:r>
            <a:r>
              <a:rPr b="0"/>
              <a:t>Treat people with dignity and respect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Title 1"/>
          <p:cNvSpPr txBox="1"/>
          <p:nvPr>
            <p:ph type="title"/>
          </p:nvPr>
        </p:nvSpPr>
        <p:spPr>
          <a:xfrm>
            <a:off x="1295400" y="982131"/>
            <a:ext cx="9601198" cy="1303870"/>
          </a:xfrm>
          <a:prstGeom prst="rect">
            <a:avLst/>
          </a:prstGeom>
        </p:spPr>
        <p:txBody>
          <a:bodyPr/>
          <a:lstStyle/>
          <a:p>
            <a:pPr/>
            <a:r>
              <a:t>In summary</a:t>
            </a:r>
          </a:p>
        </p:txBody>
      </p:sp>
      <p:sp>
        <p:nvSpPr>
          <p:cNvPr id="336" name="Text Placeholder 2"/>
          <p:cNvSpPr txBox="1"/>
          <p:nvPr>
            <p:ph type="body" sz="half" idx="1"/>
          </p:nvPr>
        </p:nvSpPr>
        <p:spPr>
          <a:xfrm>
            <a:off x="1295399" y="2556930"/>
            <a:ext cx="9601198" cy="3318938"/>
          </a:xfrm>
          <a:prstGeom prst="rect">
            <a:avLst/>
          </a:prstGeom>
        </p:spPr>
        <p:txBody>
          <a:bodyPr/>
          <a:lstStyle/>
          <a:p>
            <a:pPr/>
            <a:r>
              <a:t> Tapping into your Emotional Intelligence (EI) can help you successfully navigate a crisis.</a:t>
            </a:r>
          </a:p>
          <a:p>
            <a:pPr/>
            <a:r>
              <a:t> Being aware that EI, along with its associated domains and traits, exists is a good place to start.</a:t>
            </a:r>
          </a:p>
          <a:p>
            <a:pPr/>
            <a:r>
              <a:t>First reflecting on possible scenarios and solutions with your team is highly recommended.</a:t>
            </a:r>
          </a:p>
          <a:p>
            <a:pPr/>
            <a:r>
              <a:t>There is a light at the end of the tunnel.</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Title 1"/>
          <p:cNvSpPr txBox="1"/>
          <p:nvPr>
            <p:ph type="title"/>
          </p:nvPr>
        </p:nvSpPr>
        <p:spPr>
          <a:xfrm>
            <a:off x="1295400" y="982131"/>
            <a:ext cx="9601198" cy="1303870"/>
          </a:xfrm>
          <a:prstGeom prst="rect">
            <a:avLst/>
          </a:prstGeom>
        </p:spPr>
        <p:txBody>
          <a:bodyPr/>
          <a:lstStyle/>
          <a:p>
            <a:pPr/>
            <a:r>
              <a:t>Learning Outside of EI</a:t>
            </a:r>
          </a:p>
        </p:txBody>
      </p:sp>
      <p:sp>
        <p:nvSpPr>
          <p:cNvPr id="339" name="Text Placeholder 2"/>
          <p:cNvSpPr txBox="1"/>
          <p:nvPr>
            <p:ph type="body" sz="half" idx="1"/>
          </p:nvPr>
        </p:nvSpPr>
        <p:spPr>
          <a:xfrm>
            <a:off x="1295399" y="2556930"/>
            <a:ext cx="9601198" cy="3318938"/>
          </a:xfrm>
          <a:prstGeom prst="rect">
            <a:avLst/>
          </a:prstGeom>
        </p:spPr>
        <p:txBody>
          <a:bodyPr/>
          <a:lstStyle/>
          <a:p>
            <a:pPr/>
            <a:r>
              <a:t> Don’t waste a crisis!</a:t>
            </a:r>
          </a:p>
          <a:p>
            <a:pPr/>
            <a:r>
              <a:t> Just because something is a “sure-thing” does not mean it is.</a:t>
            </a:r>
          </a:p>
          <a:p>
            <a:pPr/>
            <a:r>
              <a:t> Stop! Don’t allow someone to get the better of your emotions.</a:t>
            </a:r>
          </a:p>
          <a:p>
            <a:pPr/>
            <a:r>
              <a:t> If the budget is going to be cut what services are going to be left behind?</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Title 1"/>
          <p:cNvSpPr txBox="1"/>
          <p:nvPr>
            <p:ph type="title"/>
          </p:nvPr>
        </p:nvSpPr>
        <p:spPr>
          <a:xfrm>
            <a:off x="1295400" y="982131"/>
            <a:ext cx="9601198" cy="1303870"/>
          </a:xfrm>
          <a:prstGeom prst="rect">
            <a:avLst/>
          </a:prstGeom>
        </p:spPr>
        <p:txBody>
          <a:bodyPr/>
          <a:lstStyle/>
          <a:p>
            <a:pPr/>
            <a:r>
              <a:t>Thank you!</a:t>
            </a:r>
          </a:p>
        </p:txBody>
      </p:sp>
      <p:sp>
        <p:nvSpPr>
          <p:cNvPr id="342" name="Text Placeholder 2"/>
          <p:cNvSpPr txBox="1"/>
          <p:nvPr>
            <p:ph type="body" sz="quarter" idx="1"/>
          </p:nvPr>
        </p:nvSpPr>
        <p:spPr>
          <a:xfrm>
            <a:off x="775930" y="2560317"/>
            <a:ext cx="3880044" cy="3604957"/>
          </a:xfrm>
          <a:prstGeom prst="rect">
            <a:avLst/>
          </a:prstGeom>
        </p:spPr>
        <p:txBody>
          <a:bodyPr/>
          <a:lstStyle/>
          <a:p>
            <a:pPr marL="0" indent="175260" algn="ctr">
              <a:buSzTx/>
              <a:buNone/>
            </a:pPr>
            <a:r>
              <a:t>Gary Shaffer</a:t>
            </a:r>
          </a:p>
          <a:p>
            <a:pPr marL="0" indent="175260" algn="ctr">
              <a:buSzTx/>
              <a:buNone/>
            </a:pPr>
            <a:r>
              <a:t>818.937.7812</a:t>
            </a:r>
          </a:p>
          <a:p>
            <a:pPr marL="0" indent="175260" algn="ctr">
              <a:buSzTx/>
              <a:buNone/>
              <a:defRPr u="sng">
                <a:solidFill>
                  <a:srgbClr val="D37A21"/>
                </a:solidFill>
                <a:uFill>
                  <a:solidFill>
                    <a:srgbClr val="D37A21"/>
                  </a:solidFill>
                </a:uFill>
              </a:defRPr>
            </a:pPr>
            <a:r>
              <a:rPr>
                <a:solidFill>
                  <a:srgbClr val="0000FF"/>
                </a:solidFill>
                <a:uFill>
                  <a:solidFill>
                    <a:srgbClr val="0000FF"/>
                  </a:solidFill>
                </a:uFill>
                <a:hlinkClick r:id="rId2" invalidUrl="" action="" tgtFrame="" tooltip="" history="1" highlightClick="0" endSnd="0"/>
              </a:rPr>
              <a:t>gshaffer@glendaleca.gov</a:t>
            </a:r>
          </a:p>
          <a:p>
            <a:pPr lvl="1" marL="0" indent="632459">
              <a:buSzTx/>
              <a:buNone/>
            </a:pPr>
            <a:r>
              <a:t>Book debuted Spring </a:t>
            </a:r>
            <a:br/>
            <a:r>
              <a:t>2020 from Emerald. </a:t>
            </a:r>
            <a:br/>
            <a:r>
              <a:t>30% Discount code:  Shaffer30</a:t>
            </a:r>
          </a:p>
        </p:txBody>
      </p:sp>
      <p:sp>
        <p:nvSpPr>
          <p:cNvPr id="343" name="Text Placeholder 3"/>
          <p:cNvSpPr txBox="1"/>
          <p:nvPr>
            <p:ph type="body" idx="13"/>
          </p:nvPr>
        </p:nvSpPr>
        <p:spPr>
          <a:xfrm>
            <a:off x="7356764" y="2588029"/>
            <a:ext cx="4170220" cy="3549530"/>
          </a:xfrm>
          <a:prstGeom prst="rect">
            <a:avLst/>
          </a:prstGeom>
          <a:extLst>
            <a:ext uri="{C572A759-6A51-4108-AA02-DFA0A04FC94B}">
              <ma14:wrappingTextBoxFlag xmlns:ma14="http://schemas.microsoft.com/office/mac/drawingml/2011/main" val="1"/>
            </a:ext>
          </a:extLst>
        </p:spPr>
        <p:txBody>
          <a:bodyPr/>
          <a:lstStyle/>
          <a:p>
            <a:pPr marL="0" indent="175260">
              <a:buSzTx/>
              <a:buNone/>
            </a:pPr>
            <a:r>
              <a:t>Includes a chapter on: </a:t>
            </a:r>
            <a:br/>
            <a:r>
              <a:t>Challenging Assumptions, </a:t>
            </a:r>
            <a:br/>
            <a:r>
              <a:t>Intuition, Resilience, Polarity</a:t>
            </a:r>
            <a:br/>
            <a:r>
              <a:t>Management, and Sense of Humor, as well as chapters on Critical Thinking (Decision-making, Problem-solving, Critical Writing, and Creative Thinking).</a:t>
            </a:r>
          </a:p>
        </p:txBody>
      </p:sp>
      <p:pic>
        <p:nvPicPr>
          <p:cNvPr id="344" name="Picture 5" descr="Picture 5"/>
          <p:cNvPicPr>
            <a:picLocks noChangeAspect="1"/>
          </p:cNvPicPr>
          <p:nvPr/>
        </p:nvPicPr>
        <p:blipFill>
          <a:blip r:embed="rId3">
            <a:extLst/>
          </a:blip>
          <a:stretch>
            <a:fillRect/>
          </a:stretch>
        </p:blipFill>
        <p:spPr>
          <a:xfrm>
            <a:off x="5030065" y="2673213"/>
            <a:ext cx="2065397" cy="319723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Title 1"/>
          <p:cNvSpPr txBox="1"/>
          <p:nvPr>
            <p:ph type="ctrTitle"/>
          </p:nvPr>
        </p:nvSpPr>
        <p:spPr>
          <a:xfrm>
            <a:off x="2692398" y="1871129"/>
            <a:ext cx="6815669" cy="1515536"/>
          </a:xfrm>
          <a:prstGeom prst="rect">
            <a:avLst/>
          </a:prstGeom>
        </p:spPr>
        <p:txBody>
          <a:bodyPr/>
          <a:lstStyle/>
          <a:p>
            <a:pPr/>
            <a:r>
              <a:t>The End</a:t>
            </a:r>
          </a:p>
        </p:txBody>
      </p:sp>
      <p:sp>
        <p:nvSpPr>
          <p:cNvPr id="347" name="Subtitle 2"/>
          <p:cNvSpPr txBox="1"/>
          <p:nvPr>
            <p:ph type="subTitle" sz="quarter" idx="1"/>
          </p:nvPr>
        </p:nvSpPr>
        <p:spPr>
          <a:xfrm>
            <a:off x="2692398" y="3657596"/>
            <a:ext cx="6815669" cy="1320803"/>
          </a:xfrm>
          <a:prstGeom prst="rect">
            <a:avLst/>
          </a:prstGeom>
        </p:spPr>
        <p:txBody>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itle 1"/>
          <p:cNvSpPr txBox="1"/>
          <p:nvPr>
            <p:ph type="title"/>
          </p:nvPr>
        </p:nvSpPr>
        <p:spPr>
          <a:xfrm>
            <a:off x="1295400" y="982131"/>
            <a:ext cx="9601198" cy="1303870"/>
          </a:xfrm>
          <a:prstGeom prst="rect">
            <a:avLst/>
          </a:prstGeom>
        </p:spPr>
        <p:txBody>
          <a:bodyPr/>
          <a:lstStyle/>
          <a:p>
            <a:pPr/>
            <a:r>
              <a:t>Gary Shaffer</a:t>
            </a:r>
          </a:p>
        </p:txBody>
      </p:sp>
      <p:sp>
        <p:nvSpPr>
          <p:cNvPr id="267" name="Text Placeholder 2"/>
          <p:cNvSpPr txBox="1"/>
          <p:nvPr>
            <p:ph type="body" sz="half" idx="1"/>
          </p:nvPr>
        </p:nvSpPr>
        <p:spPr>
          <a:xfrm>
            <a:off x="1295399" y="2556930"/>
            <a:ext cx="9601198" cy="3318938"/>
          </a:xfrm>
          <a:prstGeom prst="rect">
            <a:avLst/>
          </a:prstGeom>
        </p:spPr>
        <p:txBody>
          <a:bodyPr/>
          <a:lstStyle/>
          <a:p>
            <a:pPr/>
            <a:r>
              <a:t>16 –year librarian</a:t>
            </a:r>
          </a:p>
          <a:p>
            <a:pPr/>
            <a:r>
              <a:t>Ph.D. Simmons University-Boston &amp; MLIS Pratt Institute-New York City</a:t>
            </a:r>
          </a:p>
          <a:p>
            <a:pPr/>
            <a:r>
              <a:t>Former</a:t>
            </a:r>
          </a:p>
          <a:p>
            <a:pPr lvl="1" marL="742950" indent="-139700">
              <a:defRPr sz="2000"/>
            </a:pPr>
            <a:r>
              <a:t>Director, University of Southern California-Marshall MMLIS Program</a:t>
            </a:r>
          </a:p>
          <a:p>
            <a:pPr lvl="1" marL="742950" indent="-139700">
              <a:defRPr sz="2000"/>
            </a:pPr>
            <a:r>
              <a:t>CEO, Tulsa City-County Library </a:t>
            </a:r>
          </a:p>
          <a:p>
            <a:pPr lvl="1" marL="742950" indent="-139700">
              <a:defRPr sz="2000"/>
            </a:pPr>
            <a:r>
              <a:t>Director, Communications Sacramento Public Library</a:t>
            </a:r>
          </a:p>
          <a:p>
            <a:pPr lvl="1" marL="742950" indent="-139700">
              <a:defRPr sz="2000"/>
            </a:pPr>
            <a:r>
              <a:t>Advertising Executive</a:t>
            </a:r>
          </a:p>
        </p:txBody>
      </p:sp>
      <p:pic>
        <p:nvPicPr>
          <p:cNvPr id="268" name="Picture 3" descr="Picture 3"/>
          <p:cNvPicPr>
            <a:picLocks noChangeAspect="1"/>
          </p:cNvPicPr>
          <p:nvPr/>
        </p:nvPicPr>
        <p:blipFill>
          <a:blip r:embed="rId2">
            <a:extLst/>
          </a:blip>
          <a:stretch>
            <a:fillRect/>
          </a:stretch>
        </p:blipFill>
        <p:spPr>
          <a:xfrm>
            <a:off x="9952476" y="3804082"/>
            <a:ext cx="1553722" cy="234272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Title 1"/>
          <p:cNvSpPr txBox="1"/>
          <p:nvPr>
            <p:ph type="title"/>
          </p:nvPr>
        </p:nvSpPr>
        <p:spPr>
          <a:xfrm>
            <a:off x="858984" y="982131"/>
            <a:ext cx="10460182" cy="1303870"/>
          </a:xfrm>
          <a:prstGeom prst="rect">
            <a:avLst/>
          </a:prstGeom>
        </p:spPr>
        <p:txBody>
          <a:bodyPr/>
          <a:lstStyle>
            <a:lvl1pPr defTabSz="822958">
              <a:defRPr sz="3900"/>
            </a:lvl1pPr>
          </a:lstStyle>
          <a:p>
            <a:pPr/>
            <a:r>
              <a:t>The Story of EI, 3 Public Directors’ Experience &amp; 2 Other (Academic) EI Studies </a:t>
            </a:r>
          </a:p>
        </p:txBody>
      </p:sp>
      <p:sp>
        <p:nvSpPr>
          <p:cNvPr id="271" name="Text Placeholder 2"/>
          <p:cNvSpPr txBox="1"/>
          <p:nvPr>
            <p:ph type="body" sz="half" idx="1"/>
          </p:nvPr>
        </p:nvSpPr>
        <p:spPr>
          <a:xfrm>
            <a:off x="1295399" y="2556930"/>
            <a:ext cx="9601198" cy="3318938"/>
          </a:xfrm>
          <a:prstGeom prst="rect">
            <a:avLst/>
          </a:prstGeom>
        </p:spPr>
        <p:txBody>
          <a:bodyPr/>
          <a:lstStyle/>
          <a:p>
            <a:pPr/>
            <a:r>
              <a:t>A little about Emotional Intelligence (EI)</a:t>
            </a:r>
          </a:p>
          <a:p>
            <a:pPr/>
            <a:r>
              <a:t>Share their stories with you</a:t>
            </a:r>
          </a:p>
          <a:p>
            <a:pPr/>
            <a:r>
              <a:t>What EI traits did they and other participants use</a:t>
            </a:r>
          </a:p>
          <a:p>
            <a:pPr/>
            <a:r>
              <a:t>Which EI traits all the studies’ participants agree upon as their go-to traits</a:t>
            </a:r>
          </a:p>
          <a:p>
            <a:pPr/>
            <a:r>
              <a:t>What can we learn from their stories about EI and managing in Recession.</a:t>
            </a:r>
          </a:p>
          <a:p>
            <a:pPr/>
            <a:r>
              <a:t>Q/A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Title 1"/>
          <p:cNvSpPr txBox="1"/>
          <p:nvPr>
            <p:ph type="title"/>
          </p:nvPr>
        </p:nvSpPr>
        <p:spPr>
          <a:xfrm>
            <a:off x="1295400" y="982131"/>
            <a:ext cx="9601198" cy="1303870"/>
          </a:xfrm>
          <a:prstGeom prst="rect">
            <a:avLst/>
          </a:prstGeom>
        </p:spPr>
        <p:txBody>
          <a:bodyPr/>
          <a:lstStyle/>
          <a:p>
            <a:pPr defTabSz="822958">
              <a:defRPr sz="3900"/>
            </a:pPr>
            <a:r>
              <a:t>The Story of Public Library Directors </a:t>
            </a:r>
            <a:br/>
            <a:r>
              <a:t>in Crisis</a:t>
            </a:r>
          </a:p>
        </p:txBody>
      </p:sp>
      <p:sp>
        <p:nvSpPr>
          <p:cNvPr id="274" name="Text Placeholder 2"/>
          <p:cNvSpPr txBox="1"/>
          <p:nvPr>
            <p:ph type="body" sz="half" idx="1"/>
          </p:nvPr>
        </p:nvSpPr>
        <p:spPr>
          <a:xfrm>
            <a:off x="1295399" y="2556930"/>
            <a:ext cx="9601198" cy="3318938"/>
          </a:xfrm>
          <a:prstGeom prst="rect">
            <a:avLst/>
          </a:prstGeom>
        </p:spPr>
        <p:txBody>
          <a:bodyPr/>
          <a:lstStyle/>
          <a:p>
            <a:pPr/>
            <a:r>
              <a:t>All faced a major career-defining economic crisis during the last recession.</a:t>
            </a:r>
          </a:p>
          <a:p>
            <a:pPr/>
            <a:r>
              <a:t>All used their emotional intelligence (EI) to overcome the crisis.</a:t>
            </a:r>
          </a:p>
          <a:p>
            <a:pPr/>
            <a:r>
              <a:t>The study was conducted post recession, and across the U.S. </a:t>
            </a:r>
          </a:p>
          <a:p>
            <a:pPr/>
            <a:r>
              <a:t>All participants are considered leaders in the field by outside sources.</a:t>
            </a:r>
          </a:p>
          <a:p>
            <a:pPr/>
            <a:r>
              <a:t>Crises ranged from budget cuts/threats, to an anti-tax mayor getting swept into office; all stories included political machinations.</a:t>
            </a:r>
          </a:p>
          <a:p>
            <a:pPr/>
            <a:r>
              <a:t>All lived to tell their story.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le 1"/>
          <p:cNvSpPr txBox="1"/>
          <p:nvPr>
            <p:ph type="title"/>
          </p:nvPr>
        </p:nvSpPr>
        <p:spPr>
          <a:xfrm>
            <a:off x="1295400" y="982131"/>
            <a:ext cx="9601198" cy="1303870"/>
          </a:xfrm>
          <a:prstGeom prst="rect">
            <a:avLst/>
          </a:prstGeom>
        </p:spPr>
        <p:txBody>
          <a:bodyPr/>
          <a:lstStyle/>
          <a:p>
            <a:pPr/>
            <a:r>
              <a:t>Emotional Intelligence (EI)</a:t>
            </a:r>
          </a:p>
        </p:txBody>
      </p:sp>
      <p:sp>
        <p:nvSpPr>
          <p:cNvPr id="277" name="Text Placeholder 2"/>
          <p:cNvSpPr txBox="1"/>
          <p:nvPr>
            <p:ph type="body" sz="half" idx="1"/>
          </p:nvPr>
        </p:nvSpPr>
        <p:spPr>
          <a:xfrm>
            <a:off x="1295399" y="2556930"/>
            <a:ext cx="9601198" cy="3318938"/>
          </a:xfrm>
          <a:prstGeom prst="rect">
            <a:avLst/>
          </a:prstGeom>
        </p:spPr>
        <p:txBody>
          <a:bodyPr/>
          <a:lstStyle/>
          <a:p>
            <a:pPr/>
            <a:r>
              <a:t>“The ability to monitor one’s own and others’ emotions, to discriminate among them, and to use this information to guide one’s thinking and action” (Salovey &amp; Mayer, 1990, p. 189). </a:t>
            </a:r>
          </a:p>
          <a:p>
            <a:pPr/>
            <a:r>
              <a:t>Managerial leaders with a high level of EI try to lower the stress level in the organization (Goleman, Boyatzis, &amp; McKee, 2002), maintain follower trust, and work collectively to achieve the organizational mission despite tumult.</a:t>
            </a:r>
          </a:p>
          <a:p>
            <a:pPr/>
            <a:r>
              <a:t>Improves with age and can be learned (Colfax, Rivera, &amp; Perez, 2010).</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Title 1"/>
          <p:cNvSpPr txBox="1"/>
          <p:nvPr>
            <p:ph type="title"/>
          </p:nvPr>
        </p:nvSpPr>
        <p:spPr>
          <a:xfrm>
            <a:off x="1295399" y="946960"/>
            <a:ext cx="9601198" cy="1303870"/>
          </a:xfrm>
          <a:prstGeom prst="rect">
            <a:avLst/>
          </a:prstGeom>
        </p:spPr>
        <p:txBody>
          <a:bodyPr/>
          <a:lstStyle/>
          <a:p>
            <a:pPr/>
            <a:r>
              <a:t>Goleman (‘98-’02) proposes EI Domains</a:t>
            </a:r>
          </a:p>
        </p:txBody>
      </p:sp>
      <p:sp>
        <p:nvSpPr>
          <p:cNvPr id="280" name="Text Placeholder 2"/>
          <p:cNvSpPr txBox="1"/>
          <p:nvPr>
            <p:ph type="body" sz="half" idx="1"/>
          </p:nvPr>
        </p:nvSpPr>
        <p:spPr>
          <a:xfrm>
            <a:off x="1295399" y="2556930"/>
            <a:ext cx="9601198" cy="3318938"/>
          </a:xfrm>
          <a:prstGeom prst="rect">
            <a:avLst/>
          </a:prstGeom>
        </p:spPr>
        <p:txBody>
          <a:bodyPr/>
          <a:lstStyle/>
          <a:p>
            <a:pPr/>
          </a:p>
        </p:txBody>
      </p:sp>
      <p:pic>
        <p:nvPicPr>
          <p:cNvPr id="281" name="Picture 4" descr="Picture 4"/>
          <p:cNvPicPr>
            <a:picLocks noChangeAspect="1"/>
          </p:cNvPicPr>
          <p:nvPr/>
        </p:nvPicPr>
        <p:blipFill>
          <a:blip r:embed="rId2">
            <a:extLst/>
          </a:blip>
          <a:stretch>
            <a:fillRect/>
          </a:stretch>
        </p:blipFill>
        <p:spPr>
          <a:xfrm>
            <a:off x="8446120" y="2710961"/>
            <a:ext cx="2359630" cy="3066321"/>
          </a:xfrm>
          <a:prstGeom prst="rect">
            <a:avLst/>
          </a:prstGeom>
          <a:ln w="12700">
            <a:miter lim="400000"/>
          </a:ln>
        </p:spPr>
      </p:pic>
      <p:grpSp>
        <p:nvGrpSpPr>
          <p:cNvPr id="296" name="Diagram 5"/>
          <p:cNvGrpSpPr/>
          <p:nvPr/>
        </p:nvGrpSpPr>
        <p:grpSpPr>
          <a:xfrm>
            <a:off x="2175756" y="2470294"/>
            <a:ext cx="3684666" cy="3684666"/>
            <a:chOff x="0" y="0"/>
            <a:chExt cx="3684665" cy="3684665"/>
          </a:xfrm>
        </p:grpSpPr>
        <p:grpSp>
          <p:nvGrpSpPr>
            <p:cNvPr id="284" name="Group"/>
            <p:cNvGrpSpPr/>
            <p:nvPr/>
          </p:nvGrpSpPr>
          <p:grpSpPr>
            <a:xfrm>
              <a:off x="0" y="-1"/>
              <a:ext cx="1800746" cy="1800748"/>
              <a:chOff x="0" y="0"/>
              <a:chExt cx="1800745" cy="1800746"/>
            </a:xfrm>
          </p:grpSpPr>
          <p:sp>
            <p:nvSpPr>
              <p:cNvPr id="282" name="Shape"/>
              <p:cNvSpPr/>
              <p:nvPr/>
            </p:nvSpPr>
            <p:spPr>
              <a:xfrm>
                <a:off x="0" y="-1"/>
                <a:ext cx="1800746" cy="18007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9671" y="0"/>
                      <a:pt x="21600" y="0"/>
                    </a:cubicBezTo>
                    <a:lnTo>
                      <a:pt x="21600" y="21600"/>
                    </a:lnTo>
                    <a:close/>
                  </a:path>
                </a:pathLst>
              </a:custGeom>
              <a:solidFill>
                <a:srgbClr val="A02D24"/>
              </a:solidFill>
              <a:ln w="25400" cap="flat">
                <a:solidFill>
                  <a:srgbClr val="FFFFFF"/>
                </a:solidFill>
                <a:prstDash val="solid"/>
                <a:round/>
              </a:ln>
              <a:effectLst/>
            </p:spPr>
            <p:txBody>
              <a:bodyPr wrap="square" lIns="45718" tIns="45718" rIns="45718" bIns="45718" numCol="1" anchor="ctr">
                <a:noAutofit/>
              </a:bodyPr>
              <a:lstStyle/>
              <a:p>
                <a:pPr algn="ctr" defTabSz="622300">
                  <a:lnSpc>
                    <a:spcPct val="90000"/>
                  </a:lnSpc>
                  <a:spcBef>
                    <a:spcPts val="500"/>
                  </a:spcBef>
                  <a:defRPr>
                    <a:solidFill>
                      <a:srgbClr val="FFFFFF"/>
                    </a:solidFill>
                  </a:defRPr>
                </a:pPr>
              </a:p>
            </p:txBody>
          </p:sp>
          <p:sp>
            <p:nvSpPr>
              <p:cNvPr id="283" name="Self-awareness"/>
              <p:cNvSpPr txBox="1"/>
              <p:nvPr/>
            </p:nvSpPr>
            <p:spPr>
              <a:xfrm>
                <a:off x="527425" y="874094"/>
                <a:ext cx="1273321" cy="5799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568" tIns="99568" rIns="99568" bIns="99568" numCol="1" anchor="ctr">
                <a:spAutoFit/>
              </a:bodyPr>
              <a:lstStyle>
                <a:lvl1pPr algn="ctr" defTabSz="622300">
                  <a:lnSpc>
                    <a:spcPct val="90000"/>
                  </a:lnSpc>
                  <a:spcBef>
                    <a:spcPts val="500"/>
                  </a:spcBef>
                  <a:defRPr>
                    <a:solidFill>
                      <a:srgbClr val="FFFFFF"/>
                    </a:solidFill>
                  </a:defRPr>
                </a:lvl1pPr>
              </a:lstStyle>
              <a:p>
                <a:pPr/>
                <a:r>
                  <a:t>Self-awareness</a:t>
                </a:r>
              </a:p>
            </p:txBody>
          </p:sp>
        </p:grpSp>
        <p:grpSp>
          <p:nvGrpSpPr>
            <p:cNvPr id="287" name="Group"/>
            <p:cNvGrpSpPr/>
            <p:nvPr/>
          </p:nvGrpSpPr>
          <p:grpSpPr>
            <a:xfrm>
              <a:off x="1888664" y="6770"/>
              <a:ext cx="1791259" cy="1787206"/>
              <a:chOff x="0" y="0"/>
              <a:chExt cx="1791257" cy="1787204"/>
            </a:xfrm>
          </p:grpSpPr>
          <p:sp>
            <p:nvSpPr>
              <p:cNvPr id="285" name="Shape"/>
              <p:cNvSpPr/>
              <p:nvPr/>
            </p:nvSpPr>
            <p:spPr>
              <a:xfrm rot="5400000">
                <a:off x="2026" y="-2028"/>
                <a:ext cx="1787205" cy="17912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9671" y="0"/>
                      <a:pt x="21600" y="0"/>
                    </a:cubicBezTo>
                    <a:lnTo>
                      <a:pt x="21600" y="21600"/>
                    </a:lnTo>
                    <a:close/>
                  </a:path>
                </a:pathLst>
              </a:custGeom>
              <a:solidFill>
                <a:srgbClr val="BF423A"/>
              </a:solidFill>
              <a:ln w="25400" cap="flat">
                <a:solidFill>
                  <a:srgbClr val="FFFFFF"/>
                </a:solidFill>
                <a:prstDash val="solid"/>
                <a:round/>
              </a:ln>
              <a:effectLst/>
            </p:spPr>
            <p:txBody>
              <a:bodyPr wrap="square" lIns="45718" tIns="45718" rIns="45718" bIns="45718" numCol="1" anchor="ctr">
                <a:noAutofit/>
              </a:bodyPr>
              <a:lstStyle/>
              <a:p>
                <a:pPr algn="ctr" defTabSz="622300">
                  <a:lnSpc>
                    <a:spcPct val="90000"/>
                  </a:lnSpc>
                  <a:spcBef>
                    <a:spcPts val="500"/>
                  </a:spcBef>
                  <a:defRPr>
                    <a:solidFill>
                      <a:srgbClr val="FFFFFF"/>
                    </a:solidFill>
                  </a:defRPr>
                </a:pPr>
              </a:p>
            </p:txBody>
          </p:sp>
          <p:sp>
            <p:nvSpPr>
              <p:cNvPr id="286" name="Self-management"/>
              <p:cNvSpPr txBox="1"/>
              <p:nvPr/>
            </p:nvSpPr>
            <p:spPr>
              <a:xfrm>
                <a:off x="-1" y="865339"/>
                <a:ext cx="1266611" cy="5799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568" tIns="99568" rIns="99568" bIns="99568" numCol="1" anchor="ctr">
                <a:spAutoFit/>
              </a:bodyPr>
              <a:lstStyle>
                <a:lvl1pPr algn="ctr" defTabSz="622300">
                  <a:lnSpc>
                    <a:spcPct val="90000"/>
                  </a:lnSpc>
                  <a:spcBef>
                    <a:spcPts val="500"/>
                  </a:spcBef>
                  <a:defRPr>
                    <a:solidFill>
                      <a:srgbClr val="FFFFFF"/>
                    </a:solidFill>
                  </a:defRPr>
                </a:lvl1pPr>
              </a:lstStyle>
              <a:p>
                <a:pPr/>
                <a:r>
                  <a:t>Self-management</a:t>
                </a:r>
              </a:p>
            </p:txBody>
          </p:sp>
        </p:grpSp>
        <p:grpSp>
          <p:nvGrpSpPr>
            <p:cNvPr id="290" name="Group"/>
            <p:cNvGrpSpPr/>
            <p:nvPr/>
          </p:nvGrpSpPr>
          <p:grpSpPr>
            <a:xfrm>
              <a:off x="1883918" y="1883918"/>
              <a:ext cx="1800748" cy="1800748"/>
              <a:chOff x="0" y="0"/>
              <a:chExt cx="1800747" cy="1800746"/>
            </a:xfrm>
          </p:grpSpPr>
          <p:sp>
            <p:nvSpPr>
              <p:cNvPr id="288" name="Shape"/>
              <p:cNvSpPr/>
              <p:nvPr/>
            </p:nvSpPr>
            <p:spPr>
              <a:xfrm rot="10800000">
                <a:off x="-1" y="0"/>
                <a:ext cx="1800748" cy="18007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9671" y="0"/>
                      <a:pt x="21600" y="0"/>
                    </a:cubicBezTo>
                    <a:lnTo>
                      <a:pt x="21600" y="21600"/>
                    </a:lnTo>
                    <a:close/>
                  </a:path>
                </a:pathLst>
              </a:custGeom>
              <a:solidFill>
                <a:srgbClr val="C56F6B"/>
              </a:solidFill>
              <a:ln w="25400" cap="flat">
                <a:solidFill>
                  <a:srgbClr val="FFFFFF"/>
                </a:solidFill>
                <a:prstDash val="solid"/>
                <a:round/>
              </a:ln>
              <a:effectLst/>
            </p:spPr>
            <p:txBody>
              <a:bodyPr wrap="square" lIns="45718" tIns="45718" rIns="45718" bIns="45718" numCol="1" anchor="ctr">
                <a:noAutofit/>
              </a:bodyPr>
              <a:lstStyle/>
              <a:p>
                <a:pPr algn="ctr" defTabSz="622300">
                  <a:lnSpc>
                    <a:spcPct val="90000"/>
                  </a:lnSpc>
                  <a:spcBef>
                    <a:spcPts val="500"/>
                  </a:spcBef>
                  <a:defRPr>
                    <a:solidFill>
                      <a:srgbClr val="FFFFFF"/>
                    </a:solidFill>
                  </a:defRPr>
                </a:pPr>
              </a:p>
            </p:txBody>
          </p:sp>
          <p:sp>
            <p:nvSpPr>
              <p:cNvPr id="289" name="Relationship management"/>
              <p:cNvSpPr txBox="1"/>
              <p:nvPr/>
            </p:nvSpPr>
            <p:spPr>
              <a:xfrm>
                <a:off x="0" y="346668"/>
                <a:ext cx="1273322" cy="5799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568" tIns="99568" rIns="99568" bIns="99568" numCol="1" anchor="ctr">
                <a:spAutoFit/>
              </a:bodyPr>
              <a:lstStyle>
                <a:lvl1pPr algn="ctr" defTabSz="622300">
                  <a:lnSpc>
                    <a:spcPct val="90000"/>
                  </a:lnSpc>
                  <a:spcBef>
                    <a:spcPts val="500"/>
                  </a:spcBef>
                  <a:defRPr>
                    <a:solidFill>
                      <a:srgbClr val="FFFFFF"/>
                    </a:solidFill>
                  </a:defRPr>
                </a:lvl1pPr>
              </a:lstStyle>
              <a:p>
                <a:pPr/>
                <a:r>
                  <a:t>Relationship management</a:t>
                </a:r>
              </a:p>
            </p:txBody>
          </p:sp>
        </p:grpSp>
        <p:grpSp>
          <p:nvGrpSpPr>
            <p:cNvPr id="293" name="Group"/>
            <p:cNvGrpSpPr/>
            <p:nvPr/>
          </p:nvGrpSpPr>
          <p:grpSpPr>
            <a:xfrm>
              <a:off x="0" y="1883918"/>
              <a:ext cx="1800746" cy="1800748"/>
              <a:chOff x="0" y="0"/>
              <a:chExt cx="1800745" cy="1800746"/>
            </a:xfrm>
          </p:grpSpPr>
          <p:sp>
            <p:nvSpPr>
              <p:cNvPr id="291" name="Shape"/>
              <p:cNvSpPr/>
              <p:nvPr/>
            </p:nvSpPr>
            <p:spPr>
              <a:xfrm rot="16200000">
                <a:off x="-1" y="0"/>
                <a:ext cx="1800748" cy="18007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9671" y="0"/>
                      <a:pt x="21600" y="0"/>
                    </a:cubicBezTo>
                    <a:lnTo>
                      <a:pt x="21600" y="21600"/>
                    </a:lnTo>
                    <a:close/>
                  </a:path>
                </a:pathLst>
              </a:custGeom>
              <a:solidFill>
                <a:srgbClr val="CC9B99"/>
              </a:solidFill>
              <a:ln w="25400" cap="flat">
                <a:solidFill>
                  <a:srgbClr val="FFFFFF"/>
                </a:solidFill>
                <a:prstDash val="solid"/>
                <a:round/>
              </a:ln>
              <a:effectLst/>
            </p:spPr>
            <p:txBody>
              <a:bodyPr wrap="square" lIns="45718" tIns="45718" rIns="45718" bIns="45718" numCol="1" anchor="ctr">
                <a:noAutofit/>
              </a:bodyPr>
              <a:lstStyle/>
              <a:p>
                <a:pPr algn="ctr" defTabSz="622300">
                  <a:lnSpc>
                    <a:spcPct val="90000"/>
                  </a:lnSpc>
                  <a:spcBef>
                    <a:spcPts val="500"/>
                  </a:spcBef>
                  <a:defRPr>
                    <a:solidFill>
                      <a:srgbClr val="FFFFFF"/>
                    </a:solidFill>
                  </a:defRPr>
                </a:pPr>
              </a:p>
            </p:txBody>
          </p:sp>
          <p:sp>
            <p:nvSpPr>
              <p:cNvPr id="292" name="Social awareness"/>
              <p:cNvSpPr txBox="1"/>
              <p:nvPr/>
            </p:nvSpPr>
            <p:spPr>
              <a:xfrm>
                <a:off x="527425" y="346668"/>
                <a:ext cx="1273321" cy="5799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568" tIns="99568" rIns="99568" bIns="99568" numCol="1" anchor="ctr">
                <a:spAutoFit/>
              </a:bodyPr>
              <a:lstStyle>
                <a:lvl1pPr algn="ctr" defTabSz="622300">
                  <a:lnSpc>
                    <a:spcPct val="90000"/>
                  </a:lnSpc>
                  <a:spcBef>
                    <a:spcPts val="500"/>
                  </a:spcBef>
                  <a:defRPr>
                    <a:solidFill>
                      <a:srgbClr val="FFFFFF"/>
                    </a:solidFill>
                  </a:defRPr>
                </a:lvl1pPr>
              </a:lstStyle>
              <a:p>
                <a:pPr/>
                <a:r>
                  <a:t>Social awareness</a:t>
                </a:r>
              </a:p>
            </p:txBody>
          </p:sp>
        </p:grpSp>
        <p:sp>
          <p:nvSpPr>
            <p:cNvPr id="294" name="Shape"/>
            <p:cNvSpPr/>
            <p:nvPr/>
          </p:nvSpPr>
          <p:spPr>
            <a:xfrm>
              <a:off x="1565253" y="1501833"/>
              <a:ext cx="569437" cy="2365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4706" y="0"/>
                    <a:pt x="10510" y="0"/>
                  </a:cubicBezTo>
                  <a:cubicBezTo>
                    <a:pt x="14986" y="0"/>
                    <a:pt x="18971" y="5826"/>
                    <a:pt x="20439" y="14517"/>
                  </a:cubicBezTo>
                  <a:lnTo>
                    <a:pt x="21600" y="14517"/>
                  </a:lnTo>
                  <a:lnTo>
                    <a:pt x="19739" y="21600"/>
                  </a:lnTo>
                  <a:lnTo>
                    <a:pt x="16473" y="14517"/>
                  </a:lnTo>
                  <a:lnTo>
                    <a:pt x="17570" y="14517"/>
                  </a:lnTo>
                  <a:cubicBezTo>
                    <a:pt x="15555" y="6947"/>
                    <a:pt x="10761" y="3981"/>
                    <a:pt x="6862" y="7894"/>
                  </a:cubicBezTo>
                  <a:cubicBezTo>
                    <a:pt x="4222" y="10543"/>
                    <a:pt x="2563" y="15830"/>
                    <a:pt x="2563" y="21600"/>
                  </a:cubicBezTo>
                  <a:close/>
                </a:path>
              </a:pathLst>
            </a:custGeom>
            <a:solidFill>
              <a:srgbClr val="E4CCCB"/>
            </a:solidFill>
            <a:ln w="25400" cap="flat">
              <a:solidFill>
                <a:srgbClr val="FFFFFF"/>
              </a:solidFill>
              <a:prstDash val="solid"/>
              <a:round/>
            </a:ln>
            <a:effectLst/>
          </p:spPr>
          <p:txBody>
            <a:bodyPr wrap="square" lIns="45718" tIns="45718" rIns="45718" bIns="45718" numCol="1" anchor="t">
              <a:noAutofit/>
            </a:bodyPr>
            <a:lstStyle/>
            <a:p>
              <a:pPr/>
            </a:p>
          </p:txBody>
        </p:sp>
        <p:sp>
          <p:nvSpPr>
            <p:cNvPr id="295" name="Shape"/>
            <p:cNvSpPr/>
            <p:nvPr/>
          </p:nvSpPr>
          <p:spPr>
            <a:xfrm rot="10800000">
              <a:off x="1549973" y="1946299"/>
              <a:ext cx="569437" cy="2365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4706" y="0"/>
                    <a:pt x="10510" y="0"/>
                  </a:cubicBezTo>
                  <a:cubicBezTo>
                    <a:pt x="14986" y="0"/>
                    <a:pt x="18971" y="5826"/>
                    <a:pt x="20439" y="14517"/>
                  </a:cubicBezTo>
                  <a:lnTo>
                    <a:pt x="21600" y="14517"/>
                  </a:lnTo>
                  <a:lnTo>
                    <a:pt x="19739" y="21600"/>
                  </a:lnTo>
                  <a:lnTo>
                    <a:pt x="16473" y="14517"/>
                  </a:lnTo>
                  <a:lnTo>
                    <a:pt x="17570" y="14517"/>
                  </a:lnTo>
                  <a:cubicBezTo>
                    <a:pt x="15555" y="6947"/>
                    <a:pt x="10761" y="3981"/>
                    <a:pt x="6862" y="7894"/>
                  </a:cubicBezTo>
                  <a:cubicBezTo>
                    <a:pt x="4222" y="10543"/>
                    <a:pt x="2563" y="15830"/>
                    <a:pt x="2563" y="21600"/>
                  </a:cubicBezTo>
                  <a:close/>
                </a:path>
              </a:pathLst>
            </a:custGeom>
            <a:solidFill>
              <a:srgbClr val="E4CCCB"/>
            </a:solidFill>
            <a:ln w="25400" cap="flat">
              <a:solidFill>
                <a:srgbClr val="FFFFFF"/>
              </a:solidFill>
              <a:prstDash val="solid"/>
              <a:round/>
            </a:ln>
            <a:effectLst/>
          </p:spPr>
          <p:txBody>
            <a:bodyPr wrap="square" lIns="45718" tIns="45718" rIns="45718" bIns="45718" numCol="1" anchor="t">
              <a:noAutofit/>
            </a:bodyPr>
            <a:lstStyle/>
            <a:p>
              <a:pPr/>
            </a:p>
          </p:txBody>
        </p:sp>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Title 1"/>
          <p:cNvSpPr txBox="1"/>
          <p:nvPr>
            <p:ph type="title"/>
          </p:nvPr>
        </p:nvSpPr>
        <p:spPr>
          <a:xfrm>
            <a:off x="1295400" y="982132"/>
            <a:ext cx="9601198" cy="987345"/>
          </a:xfrm>
          <a:prstGeom prst="rect">
            <a:avLst/>
          </a:prstGeom>
        </p:spPr>
        <p:txBody>
          <a:bodyPr/>
          <a:lstStyle/>
          <a:p>
            <a:pPr lvl="1" indent="632459" algn="l">
              <a:defRPr sz="2400">
                <a:solidFill>
                  <a:srgbClr val="212121"/>
                </a:solidFill>
              </a:defRPr>
            </a:pPr>
            <a:br/>
          </a:p>
        </p:txBody>
      </p:sp>
      <p:sp>
        <p:nvSpPr>
          <p:cNvPr id="299" name="TextBox 4"/>
          <p:cNvSpPr txBox="1"/>
          <p:nvPr/>
        </p:nvSpPr>
        <p:spPr>
          <a:xfrm>
            <a:off x="1505243" y="1116623"/>
            <a:ext cx="9474591"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4400">
                <a:latin typeface="Garamond"/>
                <a:ea typeface="Garamond"/>
                <a:cs typeface="Garamond"/>
                <a:sym typeface="Garamond"/>
              </a:defRPr>
            </a:lvl1pPr>
          </a:lstStyle>
          <a:p>
            <a:pPr/>
            <a:r>
              <a:t>The Four Domains of EI &amp; Assoc. Traits</a:t>
            </a:r>
          </a:p>
        </p:txBody>
      </p:sp>
      <p:sp>
        <p:nvSpPr>
          <p:cNvPr id="300" name="TextBox 5"/>
          <p:cNvSpPr txBox="1"/>
          <p:nvPr/>
        </p:nvSpPr>
        <p:spPr>
          <a:xfrm>
            <a:off x="1777800" y="2708037"/>
            <a:ext cx="8727249" cy="261292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indent="175260">
              <a:defRPr sz="2400">
                <a:latin typeface="Garamond"/>
                <a:ea typeface="Garamond"/>
                <a:cs typeface="Garamond"/>
                <a:sym typeface="Garamond"/>
              </a:defRPr>
            </a:pPr>
            <a:r>
              <a:t>Each domain has several (96 total) underlying traits. Examples include: </a:t>
            </a:r>
          </a:p>
          <a:p>
            <a:pPr indent="175260">
              <a:defRPr sz="2400">
                <a:latin typeface="Garamond"/>
                <a:ea typeface="Garamond"/>
                <a:cs typeface="Garamond"/>
                <a:sym typeface="Garamond"/>
              </a:defRPr>
            </a:pPr>
          </a:p>
          <a:p>
            <a:pPr lvl="2" indent="175260">
              <a:defRPr sz="2400">
                <a:latin typeface="Garamond"/>
                <a:ea typeface="Garamond"/>
                <a:cs typeface="Garamond"/>
                <a:sym typeface="Garamond"/>
              </a:defRPr>
            </a:pPr>
            <a:r>
              <a:t>	</a:t>
            </a:r>
            <a:r>
              <a:rPr b="1" u="sng"/>
              <a:t>Self-awareness</a:t>
            </a:r>
            <a:r>
              <a:t>		</a:t>
            </a:r>
            <a:r>
              <a:rPr b="1" u="sng"/>
              <a:t>Self-management</a:t>
            </a:r>
            <a:r>
              <a:t>	</a:t>
            </a:r>
          </a:p>
          <a:p>
            <a:pPr lvl="2" indent="175260"/>
            <a:r>
              <a:t>	Ability to listen and delegate		Articulate direction for the library</a:t>
            </a:r>
          </a:p>
          <a:p>
            <a:pPr lvl="2" indent="175260"/>
            <a:r>
              <a:t>	Sense of humor			Ability to compromise </a:t>
            </a:r>
            <a:endParaRPr sz="2400">
              <a:latin typeface="Garamond"/>
              <a:ea typeface="Garamond"/>
              <a:cs typeface="Garamond"/>
              <a:sym typeface="Garamond"/>
            </a:endParaRPr>
          </a:p>
          <a:p>
            <a:pPr lvl="2" indent="175260">
              <a:defRPr b="1" sz="2400" u="sng">
                <a:latin typeface="Garamond"/>
                <a:ea typeface="Garamond"/>
                <a:cs typeface="Garamond"/>
                <a:sym typeface="Garamond"/>
              </a:defRPr>
            </a:pPr>
          </a:p>
          <a:p>
            <a:pPr lvl="2" indent="175260">
              <a:defRPr sz="2400">
                <a:latin typeface="Garamond"/>
                <a:ea typeface="Garamond"/>
                <a:cs typeface="Garamond"/>
                <a:sym typeface="Garamond"/>
              </a:defRPr>
            </a:pPr>
            <a:r>
              <a:t>	</a:t>
            </a:r>
            <a:r>
              <a:rPr b="1" u="sng"/>
              <a:t>Social-awareness</a:t>
            </a:r>
            <a:r>
              <a:t>		</a:t>
            </a:r>
            <a:r>
              <a:rPr b="1" u="sng"/>
              <a:t>Relationship-management</a:t>
            </a:r>
            <a:endParaRPr b="1" u="sng"/>
          </a:p>
          <a:p>
            <a:pPr lvl="2" indent="175260"/>
            <a:r>
              <a:t>	Accessible to others			Ability to function in a political environment</a:t>
            </a:r>
          </a:p>
          <a:p>
            <a:pPr lvl="2" indent="175260"/>
            <a:r>
              <a:t>	Attracts, builds, and retains talent		Ability to gather outside resources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Title 1"/>
          <p:cNvSpPr txBox="1"/>
          <p:nvPr>
            <p:ph type="title"/>
          </p:nvPr>
        </p:nvSpPr>
        <p:spPr>
          <a:xfrm>
            <a:off x="1295400" y="982131"/>
            <a:ext cx="9601198" cy="1303870"/>
          </a:xfrm>
          <a:prstGeom prst="rect">
            <a:avLst/>
          </a:prstGeom>
        </p:spPr>
        <p:txBody>
          <a:bodyPr/>
          <a:lstStyle/>
          <a:p>
            <a:pPr/>
            <a:r>
              <a:t>The Story of Just Three Library Directors</a:t>
            </a:r>
          </a:p>
        </p:txBody>
      </p:sp>
      <p:sp>
        <p:nvSpPr>
          <p:cNvPr id="303" name="Text Placeholder 2"/>
          <p:cNvSpPr txBox="1"/>
          <p:nvPr>
            <p:ph type="body" sz="half" idx="1"/>
          </p:nvPr>
        </p:nvSpPr>
        <p:spPr>
          <a:xfrm>
            <a:off x="1295399" y="2556930"/>
            <a:ext cx="9601198" cy="3318938"/>
          </a:xfrm>
          <a:prstGeom prst="rect">
            <a:avLst/>
          </a:prstGeom>
        </p:spPr>
        <p:txBody>
          <a:bodyPr/>
          <a:lstStyle/>
          <a:p>
            <a:pPr marL="0" indent="175260">
              <a:buSzTx/>
              <a:buNone/>
            </a:pPr>
            <a:r>
              <a:t>#1 Two community members attempt to get a bond measure rescinded based on a purported technical violation.</a:t>
            </a:r>
          </a:p>
          <a:p>
            <a:pPr marL="0" indent="175260">
              <a:buSzTx/>
              <a:buNone/>
            </a:pPr>
            <a:r>
              <a:t>#2 City budget cuts force branch closures. </a:t>
            </a:r>
          </a:p>
          <a:p>
            <a:pPr marL="0" indent="175260">
              <a:buSzTx/>
              <a:buNone/>
            </a:pPr>
            <a:r>
              <a:t>#3 Anti-Tax Mayor swept into office on the promise of massive budget cuts.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Title 1"/>
          <p:cNvSpPr txBox="1"/>
          <p:nvPr>
            <p:ph type="title"/>
          </p:nvPr>
        </p:nvSpPr>
        <p:spPr>
          <a:xfrm>
            <a:off x="1295400" y="691178"/>
            <a:ext cx="9686191" cy="1303869"/>
          </a:xfrm>
          <a:prstGeom prst="rect">
            <a:avLst/>
          </a:prstGeom>
        </p:spPr>
        <p:txBody>
          <a:bodyPr/>
          <a:lstStyle/>
          <a:p>
            <a:pPr algn="l">
              <a:defRPr sz="3200"/>
            </a:pPr>
            <a:r>
              <a:t>#1 Community members threaten passed bond measure </a:t>
            </a:r>
            <a:br/>
            <a:r>
              <a:t>      because of technical violation.</a:t>
            </a:r>
          </a:p>
        </p:txBody>
      </p:sp>
      <p:sp>
        <p:nvSpPr>
          <p:cNvPr id="306" name="Text Placeholder 2"/>
          <p:cNvSpPr txBox="1"/>
          <p:nvPr>
            <p:ph type="body" sz="half" idx="1"/>
          </p:nvPr>
        </p:nvSpPr>
        <p:spPr>
          <a:xfrm>
            <a:off x="1295399" y="2556930"/>
            <a:ext cx="9601198" cy="3318938"/>
          </a:xfrm>
          <a:prstGeom prst="rect">
            <a:avLst/>
          </a:prstGeom>
        </p:spPr>
        <p:txBody>
          <a:bodyPr/>
          <a:lstStyle/>
          <a:p>
            <a:pPr/>
          </a:p>
        </p:txBody>
      </p:sp>
      <p:graphicFrame>
        <p:nvGraphicFramePr>
          <p:cNvPr id="307" name="Table 3"/>
          <p:cNvGraphicFramePr/>
          <p:nvPr/>
        </p:nvGraphicFramePr>
        <p:xfrm>
          <a:off x="1295400" y="1925210"/>
          <a:ext cx="9601197" cy="307271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9601196"/>
              </a:tblGrid>
              <a:tr h="194318">
                <a:tc>
                  <a:txBody>
                    <a:bodyPr/>
                    <a:lstStyle/>
                    <a:p>
                      <a:pPr algn="l">
                        <a:defRPr sz="1800">
                          <a:sym typeface="Arial"/>
                        </a:defRPr>
                      </a:pPr>
                      <a:r>
                        <a:t>Setting: </a:t>
                      </a:r>
                      <a:r>
                        <a:rPr b="0"/>
                        <a:t>Midsize urban area</a:t>
                      </a:r>
                    </a:p>
                  </a:txBody>
                  <a:tcPr marL="0" marR="0" marT="0" marB="0" anchor="b" anchorCtr="0" horzOverflow="overflow"/>
                </a:tc>
              </a:tr>
              <a:tr h="388634">
                <a:tc>
                  <a:txBody>
                    <a:bodyPr/>
                    <a:lstStyle/>
                    <a:p>
                      <a:pPr algn="l">
                        <a:defRPr b="1" sz="1800">
                          <a:solidFill>
                            <a:srgbClr val="FFFFFF"/>
                          </a:solidFill>
                          <a:sym typeface="Arial"/>
                        </a:defRPr>
                      </a:pPr>
                      <a:r>
                        <a:t>Characters: </a:t>
                      </a:r>
                      <a:r>
                        <a:rPr b="0"/>
                        <a:t>Library director, newspaper editor, unscrupulous attorney, and library management team</a:t>
                      </a:r>
                    </a:p>
                  </a:txBody>
                  <a:tcPr marL="0" marR="0" marT="0" marB="0" anchor="b" anchorCtr="0" horzOverflow="overflow">
                    <a:solidFill>
                      <a:schemeClr val="accent1"/>
                    </a:solidFill>
                  </a:tcPr>
                </a:tc>
              </a:tr>
              <a:tr h="1121766">
                <a:tc>
                  <a:txBody>
                    <a:bodyPr/>
                    <a:lstStyle/>
                    <a:p>
                      <a:pPr algn="l">
                        <a:defRPr b="1" sz="1800">
                          <a:solidFill>
                            <a:srgbClr val="FFFFFF"/>
                          </a:solidFill>
                          <a:sym typeface="Arial"/>
                        </a:defRPr>
                      </a:pPr>
                      <a:r>
                        <a:t>Crisis: </a:t>
                      </a:r>
                      <a:r>
                        <a:rPr b="0"/>
                        <a:t>Bond measure passes ● Local newspaper editor &amp; attorney note a technical violation related to the measure &amp; affiliated collection of taxes, vs. when vote taken ● Tax protesters sue, locking-up available funding ● Funds will either remain with the library or will need to be repatriated to taxpayers.</a:t>
                      </a:r>
                    </a:p>
                  </a:txBody>
                  <a:tcPr marL="0" marR="0" marT="0" marB="0" anchor="b" anchorCtr="0" horzOverflow="overflow">
                    <a:solidFill>
                      <a:schemeClr val="accent1"/>
                    </a:solidFill>
                  </a:tcPr>
                </a:tc>
              </a:tr>
              <a:tr h="1367993">
                <a:tc>
                  <a:txBody>
                    <a:bodyPr/>
                    <a:lstStyle/>
                    <a:p>
                      <a:pPr algn="l">
                        <a:defRPr b="1" sz="1800">
                          <a:solidFill>
                            <a:srgbClr val="FFFFFF"/>
                          </a:solidFill>
                          <a:sym typeface="Arial"/>
                        </a:defRPr>
                      </a:pPr>
                      <a:r>
                        <a:t>Action/Resolution: </a:t>
                      </a:r>
                      <a:r>
                        <a:rPr b="0"/>
                        <a:t>Library moved forward with its plans due to legal commitments, despite no access to $4.7 million ● Branch closed (long overdue) ● Collection budget cut ● Mgmt. takes voluntary pay cut ● Staff asked to forgo raises ● Director feels Mgmt. Team lost 4 mos. of their "library lives." ●Legal fees exceeded $200K.</a:t>
                      </a:r>
                    </a:p>
                  </a:txBody>
                  <a:tcPr marL="0" marR="0" marT="0" marB="0" anchor="b" anchorCtr="0" horzOverflow="overflow">
                    <a:solidFill>
                      <a:schemeClr val="accent1"/>
                    </a:solidFill>
                  </a:tcPr>
                </a:tc>
              </a:tr>
            </a:tbl>
          </a:graphicData>
        </a:graphic>
      </p:graphicFrame>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A7A7A7"/>
      </a:dk2>
      <a:lt2>
        <a:srgbClr val="535353"/>
      </a:lt2>
      <a:accent1>
        <a:srgbClr val="B15E28"/>
      </a:accent1>
      <a:accent2>
        <a:srgbClr val="B13228"/>
      </a:accent2>
      <a:accent3>
        <a:srgbClr val="8B7B56"/>
      </a:accent3>
      <a:accent4>
        <a:srgbClr val="E09C41"/>
      </a:accent4>
      <a:accent5>
        <a:srgbClr val="9EAE51"/>
      </a:accent5>
      <a:accent6>
        <a:srgbClr val="6E7355"/>
      </a:accent6>
      <a:hlink>
        <a:srgbClr val="0000FF"/>
      </a:hlink>
      <a:folHlink>
        <a:srgbClr val="FF00FF"/>
      </a:folHlink>
    </a:clrScheme>
    <a:fontScheme name="Organic">
      <a:majorFont>
        <a:latin typeface="Helvetica"/>
        <a:ea typeface="Helvetica"/>
        <a:cs typeface="Helvetica"/>
      </a:majorFont>
      <a:minorFont>
        <a:latin typeface="Arial"/>
        <a:ea typeface="Arial"/>
        <a:cs typeface="Arial"/>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A7A7A7"/>
      </a:dk2>
      <a:lt2>
        <a:srgbClr val="535353"/>
      </a:lt2>
      <a:accent1>
        <a:srgbClr val="B15E28"/>
      </a:accent1>
      <a:accent2>
        <a:srgbClr val="B13228"/>
      </a:accent2>
      <a:accent3>
        <a:srgbClr val="8B7B56"/>
      </a:accent3>
      <a:accent4>
        <a:srgbClr val="E09C41"/>
      </a:accent4>
      <a:accent5>
        <a:srgbClr val="9EAE51"/>
      </a:accent5>
      <a:accent6>
        <a:srgbClr val="6E7355"/>
      </a:accent6>
      <a:hlink>
        <a:srgbClr val="0000FF"/>
      </a:hlink>
      <a:folHlink>
        <a:srgbClr val="FF00FF"/>
      </a:folHlink>
    </a:clrScheme>
    <a:fontScheme name="Organic">
      <a:majorFont>
        <a:latin typeface="Helvetica"/>
        <a:ea typeface="Helvetica"/>
        <a:cs typeface="Helvetica"/>
      </a:majorFont>
      <a:minorFont>
        <a:latin typeface="Arial"/>
        <a:ea typeface="Arial"/>
        <a:cs typeface="Arial"/>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