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2F5"/>
          </a:solidFill>
        </a:fill>
      </a:tcStyle>
    </a:wholeTbl>
    <a:band2H>
      <a:tcTxStyle b="def" i="def"/>
      <a:tcStyle>
        <a:tcBdr/>
        <a:fill>
          <a:solidFill>
            <a:srgbClr val="E7F1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AEC"/>
          </a:solidFill>
        </a:fill>
      </a:tcStyle>
    </a:wholeTbl>
    <a:band2H>
      <a:tcTxStyle b="def" i="def"/>
      <a:tcStyle>
        <a:tcBdr/>
        <a:fill>
          <a:solidFill>
            <a:srgbClr val="E7F5F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0DF"/>
          </a:solidFill>
        </a:fill>
      </a:tcStyle>
    </a:wholeTbl>
    <a:band2H>
      <a:tcTxStyle b="def" i="def"/>
      <a:tcStyle>
        <a:tcBdr/>
        <a:fill>
          <a:solidFill>
            <a:srgbClr val="EAF0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" name="Rectangle 7"/>
          <p:cNvSpPr/>
          <p:nvPr/>
        </p:nvSpPr>
        <p:spPr>
          <a:xfrm>
            <a:off x="1" y="6334316"/>
            <a:ext cx="12192001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" name="Title Text"/>
          <p:cNvSpPr txBox="1"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" name="Body Level One…"/>
          <p:cNvSpPr txBox="1"/>
          <p:nvPr>
            <p:ph type="body" sz="quarter" idx="1"/>
          </p:nvPr>
        </p:nvSpPr>
        <p:spPr>
          <a:xfrm>
            <a:off x="1100050" y="4455621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traight Connector 8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0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4" name="Rectangle 8"/>
          <p:cNvSpPr/>
          <p:nvPr/>
        </p:nvSpPr>
        <p:spPr>
          <a:xfrm>
            <a:off x="14" y="4915075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Title Text"/>
          <p:cNvSpPr txBox="1"/>
          <p:nvPr>
            <p:ph type="title"/>
          </p:nvPr>
        </p:nvSpPr>
        <p:spPr>
          <a:xfrm>
            <a:off x="1097280" y="5074920"/>
            <a:ext cx="10113645" cy="822961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6" name="Picture Placeholder 2"/>
          <p:cNvSpPr/>
          <p:nvPr>
            <p:ph type="pic" idx="13"/>
          </p:nvPr>
        </p:nvSpPr>
        <p:spPr>
          <a:xfrm>
            <a:off x="14" y="0"/>
            <a:ext cx="12191987" cy="49150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280" y="5907023"/>
            <a:ext cx="10113265" cy="594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8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 0">
    <p:bg>
      <p:bgPr>
        <a:gradFill flip="none" rotWithShape="1">
          <a:gsLst>
            <a:gs pos="0">
              <a:srgbClr val="434E7A"/>
            </a:gs>
            <a:gs pos="64999">
              <a:srgbClr val="283665"/>
            </a:gs>
            <a:gs pos="100000">
              <a:srgbClr val="222C4E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" name="Rectangle 7"/>
          <p:cNvSpPr/>
          <p:nvPr/>
        </p:nvSpPr>
        <p:spPr>
          <a:xfrm>
            <a:off x="1" y="6334316"/>
            <a:ext cx="12192001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" name="Title Text"/>
          <p:cNvSpPr txBox="1"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quarter" idx="1"/>
          </p:nvPr>
        </p:nvSpPr>
        <p:spPr>
          <a:xfrm>
            <a:off x="1100050" y="4455621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D9E0E6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cap="all" spc="200" sz="2400">
                <a:solidFill>
                  <a:srgbClr val="D9E0E6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cap="all" spc="200" sz="2400">
                <a:solidFill>
                  <a:srgbClr val="D9E0E6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cap="all" spc="200" sz="2400">
                <a:solidFill>
                  <a:srgbClr val="D9E0E6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cap="all" spc="200" sz="2400">
                <a:solidFill>
                  <a:srgbClr val="D9E0E6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traight Connector 8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3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1" name="Rectangle 7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2" name="Title Text"/>
          <p:cNvSpPr txBox="1"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sz="quarter" idx="1"/>
          </p:nvPr>
        </p:nvSpPr>
        <p:spPr>
          <a:xfrm>
            <a:off x="1097280" y="4453128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cap="all" spc="200" sz="24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traight Connector 8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5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Body Level One…"/>
          <p:cNvSpPr txBox="1"/>
          <p:nvPr>
            <p:ph type="body" sz="half" idx="1"/>
          </p:nvPr>
        </p:nvSpPr>
        <p:spPr>
          <a:xfrm>
            <a:off x="1097280" y="1845734"/>
            <a:ext cx="4937760" cy="402336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quarter" idx="1"/>
          </p:nvPr>
        </p:nvSpPr>
        <p:spPr>
          <a:xfrm>
            <a:off x="1097280" y="1846052"/>
            <a:ext cx="4937760" cy="736283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1pPr>
            <a:lvl2pPr marL="0" indent="4572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2pPr>
            <a:lvl3pPr marL="0" indent="9144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3pPr>
            <a:lvl4pPr marL="0" indent="13716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4pPr>
            <a:lvl5pPr marL="0" indent="18288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4"/>
          <p:cNvSpPr/>
          <p:nvPr>
            <p:ph type="body" sz="quarter" idx="13"/>
          </p:nvPr>
        </p:nvSpPr>
        <p:spPr>
          <a:xfrm>
            <a:off x="6217919" y="1846052"/>
            <a:ext cx="4937762" cy="736283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marL="0" indent="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Rectangle 5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92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7"/>
          <p:cNvSpPr/>
          <p:nvPr/>
        </p:nvSpPr>
        <p:spPr>
          <a:xfrm>
            <a:off x="15" y="0"/>
            <a:ext cx="4050793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Rectangle 8"/>
          <p:cNvSpPr/>
          <p:nvPr/>
        </p:nvSpPr>
        <p:spPr>
          <a:xfrm>
            <a:off x="4040070" y="0"/>
            <a:ext cx="64009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Title Text"/>
          <p:cNvSpPr txBox="1"/>
          <p:nvPr>
            <p:ph type="title"/>
          </p:nvPr>
        </p:nvSpPr>
        <p:spPr>
          <a:xfrm>
            <a:off x="457200" y="594359"/>
            <a:ext cx="3200400" cy="22860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3" name="Body Level One…"/>
          <p:cNvSpPr txBox="1"/>
          <p:nvPr>
            <p:ph type="body" idx="1"/>
          </p:nvPr>
        </p:nvSpPr>
        <p:spPr>
          <a:xfrm>
            <a:off x="4800600" y="731519"/>
            <a:ext cx="6492241" cy="52578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ext Placeholder 3"/>
          <p:cNvSpPr/>
          <p:nvPr>
            <p:ph type="body" sz="quarter" idx="13"/>
          </p:nvPr>
        </p:nvSpPr>
        <p:spPr>
          <a:xfrm>
            <a:off x="457200" y="2926079"/>
            <a:ext cx="3200400" cy="3379125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</a:p>
        </p:txBody>
      </p:sp>
      <p:pic>
        <p:nvPicPr>
          <p:cNvPr id="105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06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traight Connector 9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0967079" y="6520427"/>
            <a:ext cx="245404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9" marR="0" indent="-914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 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1pPr>
      <a:lvl2pPr marL="404368" marR="0" indent="-2032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2pPr>
      <a:lvl3pPr marL="64530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3pPr>
      <a:lvl4pPr marL="82818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4pPr>
      <a:lvl5pPr marL="101106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5pPr>
      <a:lvl6pPr marL="11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6pPr>
      <a:lvl7pPr marL="13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7pPr>
      <a:lvl8pPr marL="15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8pPr>
      <a:lvl9pPr marL="17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b="0" baseline="0" cap="none" i="0" spc="0" strike="noStrike" sz="20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/>
          <p:nvPr>
            <p:ph type="ctr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The Library Employee Journey</a:t>
            </a:r>
          </a:p>
        </p:txBody>
      </p:sp>
      <p:sp>
        <p:nvSpPr>
          <p:cNvPr id="129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from recruitment to onboarding and life long learning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r>
              <a:t>What is </a:t>
            </a:r>
            <a:r>
              <a:rPr i="1">
                <a:latin typeface="+mn-lt"/>
                <a:ea typeface="+mn-ea"/>
                <a:cs typeface="+mn-cs"/>
                <a:sym typeface="Helvetica"/>
              </a:rPr>
              <a:t>preboarding?</a:t>
            </a:r>
          </a:p>
        </p:txBody>
      </p:sp>
      <p:sp>
        <p:nvSpPr>
          <p:cNvPr id="184" name="Content Placeholder 2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❑"/>
            </a:pPr>
            <a:r>
              <a:t>Preboarding is the period of time between an employee accepting their job offer and their first day. 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Prepare HR paperwork, handbook, benefit packages 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Send information about the company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Announce NEW Employee to the team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Register employee for required trainings 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Create access logins for payroll ,emails, computer etc…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Stay in contact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TRAIN FOR SKILL</a:t>
            </a:r>
          </a:p>
        </p:txBody>
      </p:sp>
      <p:sp>
        <p:nvSpPr>
          <p:cNvPr id="187" name="Content Placeholder 2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❑"/>
            </a:pPr>
            <a:r>
              <a:t>One Day New Employee Orientation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ACPL History and Branches 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Ethics, Values, HR and IT practices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Summer learning, Strategic Plan, Genealogy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  <a:r>
              <a:t>Meet the Director </a:t>
            </a:r>
          </a:p>
          <a:p>
            <a:pPr lvl="1" marL="384047" indent="-182879">
              <a:spcBef>
                <a:spcPts val="400"/>
              </a:spcBef>
              <a:buFontTx/>
              <a:buChar char="❑"/>
              <a:defRPr sz="1800"/>
            </a:pPr>
          </a:p>
          <a:p>
            <a:pPr>
              <a:buFontTx/>
              <a:buChar char="❑"/>
            </a:pPr>
            <a:r>
              <a:t>Onboarding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Train For Skill</a:t>
            </a:r>
          </a:p>
        </p:txBody>
      </p:sp>
      <p:sp>
        <p:nvSpPr>
          <p:cNvPr id="190" name="Content Placeholder 6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ctr">
              <a:defRPr b="1"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ctr">
              <a:defRPr b="1"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0" indent="0" algn="ctr">
              <a:buSzTx/>
              <a:buNone/>
              <a:defRPr b="1" sz="4000">
                <a:latin typeface="+mn-lt"/>
                <a:ea typeface="+mn-ea"/>
                <a:cs typeface="+mn-cs"/>
                <a:sym typeface="Helvetica"/>
              </a:defRPr>
            </a:pPr>
            <a:r>
              <a:t>Onboarding and Orientation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3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100 Day Onboarding</a:t>
            </a:r>
          </a:p>
        </p:txBody>
      </p:sp>
      <p:sp>
        <p:nvSpPr>
          <p:cNvPr id="194" name="Straight Connector 11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5" name="Content Placeholder 2"/>
          <p:cNvSpPr txBox="1"/>
          <p:nvPr>
            <p:ph type="body" sz="half" idx="1"/>
          </p:nvPr>
        </p:nvSpPr>
        <p:spPr>
          <a:xfrm>
            <a:off x="1097278" y="1845734"/>
            <a:ext cx="6454988" cy="4023360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+mn-lt"/>
                <a:ea typeface="+mn-ea"/>
                <a:cs typeface="+mn-cs"/>
                <a:sym typeface="Helvetica"/>
              </a:defRPr>
            </a:pPr>
            <a:r>
              <a:t>OUR MAP</a:t>
            </a:r>
          </a:p>
          <a:p>
            <a:pPr/>
            <a:r>
              <a:t>A standardized onboarding checklist creates an equal opportunity for each employee to achieve success</a:t>
            </a:r>
          </a:p>
        </p:txBody>
      </p:sp>
      <p:pic>
        <p:nvPicPr>
          <p:cNvPr id="196" name="Graphic 6" descr="Graphic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0570" y="2084269"/>
            <a:ext cx="3135110" cy="313511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Rectangle 13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8" name="Rectangle 15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99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100 Days of Onboarding</a:t>
            </a:r>
          </a:p>
        </p:txBody>
      </p:sp>
      <p:grpSp>
        <p:nvGrpSpPr>
          <p:cNvPr id="214" name="Content Placeholder 2"/>
          <p:cNvGrpSpPr/>
          <p:nvPr/>
        </p:nvGrpSpPr>
        <p:grpSpPr>
          <a:xfrm>
            <a:off x="1098804" y="3334964"/>
            <a:ext cx="10054716" cy="1313181"/>
            <a:chOff x="0" y="0"/>
            <a:chExt cx="10054716" cy="1313180"/>
          </a:xfrm>
        </p:grpSpPr>
        <p:grpSp>
          <p:nvGrpSpPr>
            <p:cNvPr id="204" name="Group"/>
            <p:cNvGrpSpPr/>
            <p:nvPr/>
          </p:nvGrpSpPr>
          <p:grpSpPr>
            <a:xfrm>
              <a:off x="0" y="-1"/>
              <a:ext cx="2116783" cy="1313181"/>
              <a:chOff x="0" y="0"/>
              <a:chExt cx="2116782" cy="1313180"/>
            </a:xfrm>
          </p:grpSpPr>
          <p:sp>
            <p:nvSpPr>
              <p:cNvPr id="202" name="Rounded Rectangle"/>
              <p:cNvSpPr/>
              <p:nvPr/>
            </p:nvSpPr>
            <p:spPr>
              <a:xfrm>
                <a:off x="0" y="127394"/>
                <a:ext cx="2116783" cy="1058392"/>
              </a:xfrm>
              <a:prstGeom prst="roundRect">
                <a:avLst>
                  <a:gd name="adj" fmla="val 10000"/>
                </a:avLst>
              </a:prstGeom>
              <a:solidFill>
                <a:schemeClr val="accent2"/>
              </a:solidFill>
              <a:ln w="158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866900">
                  <a:lnSpc>
                    <a:spcPct val="90000"/>
                  </a:lnSpc>
                  <a:spcBef>
                    <a:spcPts val="800"/>
                  </a:spcBef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" name="First Day"/>
              <p:cNvSpPr txBox="1"/>
              <p:nvPr/>
            </p:nvSpPr>
            <p:spPr>
              <a:xfrm>
                <a:off x="57669" y="0"/>
                <a:ext cx="2001445" cy="13131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1866900">
                  <a:lnSpc>
                    <a:spcPct val="90000"/>
                  </a:lnSpc>
                  <a:spcBef>
                    <a:spcPts val="1700"/>
                  </a:spcBef>
                  <a:defRPr sz="4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First Day</a:t>
                </a:r>
              </a:p>
            </p:txBody>
          </p:sp>
        </p:grpSp>
        <p:grpSp>
          <p:nvGrpSpPr>
            <p:cNvPr id="207" name="Group"/>
            <p:cNvGrpSpPr/>
            <p:nvPr/>
          </p:nvGrpSpPr>
          <p:grpSpPr>
            <a:xfrm>
              <a:off x="2645978" y="127394"/>
              <a:ext cx="2116783" cy="1058392"/>
              <a:chOff x="0" y="0"/>
              <a:chExt cx="2116782" cy="1058391"/>
            </a:xfrm>
          </p:grpSpPr>
          <p:sp>
            <p:nvSpPr>
              <p:cNvPr id="205" name="Rounded Rectangle"/>
              <p:cNvSpPr/>
              <p:nvPr/>
            </p:nvSpPr>
            <p:spPr>
              <a:xfrm>
                <a:off x="0" y="0"/>
                <a:ext cx="2116783" cy="1058392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  <a:ln w="158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866900">
                  <a:lnSpc>
                    <a:spcPct val="90000"/>
                  </a:lnSpc>
                  <a:spcBef>
                    <a:spcPts val="800"/>
                  </a:spcBef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6" name="First 30"/>
              <p:cNvSpPr txBox="1"/>
              <p:nvPr/>
            </p:nvSpPr>
            <p:spPr>
              <a:xfrm>
                <a:off x="57669" y="158355"/>
                <a:ext cx="2001445" cy="74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1866900">
                  <a:lnSpc>
                    <a:spcPct val="90000"/>
                  </a:lnSpc>
                  <a:spcBef>
                    <a:spcPts val="1700"/>
                  </a:spcBef>
                  <a:defRPr sz="4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First 30  </a:t>
                </a:r>
              </a:p>
            </p:txBody>
          </p:sp>
        </p:grpSp>
        <p:grpSp>
          <p:nvGrpSpPr>
            <p:cNvPr id="210" name="Group"/>
            <p:cNvGrpSpPr/>
            <p:nvPr/>
          </p:nvGrpSpPr>
          <p:grpSpPr>
            <a:xfrm>
              <a:off x="5291956" y="127394"/>
              <a:ext cx="2116783" cy="1058392"/>
              <a:chOff x="0" y="0"/>
              <a:chExt cx="2116782" cy="1058391"/>
            </a:xfrm>
          </p:grpSpPr>
          <p:sp>
            <p:nvSpPr>
              <p:cNvPr id="208" name="Rounded Rectangle"/>
              <p:cNvSpPr/>
              <p:nvPr/>
            </p:nvSpPr>
            <p:spPr>
              <a:xfrm>
                <a:off x="0" y="0"/>
                <a:ext cx="2116783" cy="1058392"/>
              </a:xfrm>
              <a:prstGeom prst="roundRect">
                <a:avLst>
                  <a:gd name="adj" fmla="val 10000"/>
                </a:avLst>
              </a:prstGeom>
              <a:solidFill>
                <a:schemeClr val="accent4"/>
              </a:solidFill>
              <a:ln w="158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866900">
                  <a:lnSpc>
                    <a:spcPct val="90000"/>
                  </a:lnSpc>
                  <a:spcBef>
                    <a:spcPts val="800"/>
                  </a:spcBef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9" name="First 60"/>
              <p:cNvSpPr txBox="1"/>
              <p:nvPr/>
            </p:nvSpPr>
            <p:spPr>
              <a:xfrm>
                <a:off x="57668" y="158355"/>
                <a:ext cx="2001445" cy="741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1866900">
                  <a:lnSpc>
                    <a:spcPct val="90000"/>
                  </a:lnSpc>
                  <a:spcBef>
                    <a:spcPts val="1700"/>
                  </a:spcBef>
                  <a:defRPr sz="4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First 60</a:t>
                </a:r>
              </a:p>
            </p:txBody>
          </p:sp>
        </p:grpSp>
        <p:grpSp>
          <p:nvGrpSpPr>
            <p:cNvPr id="213" name="Group"/>
            <p:cNvGrpSpPr/>
            <p:nvPr/>
          </p:nvGrpSpPr>
          <p:grpSpPr>
            <a:xfrm>
              <a:off x="7937934" y="-1"/>
              <a:ext cx="2116783" cy="1313181"/>
              <a:chOff x="0" y="0"/>
              <a:chExt cx="2116782" cy="1313180"/>
            </a:xfrm>
          </p:grpSpPr>
          <p:sp>
            <p:nvSpPr>
              <p:cNvPr id="211" name="Rounded Rectangle"/>
              <p:cNvSpPr/>
              <p:nvPr/>
            </p:nvSpPr>
            <p:spPr>
              <a:xfrm>
                <a:off x="0" y="127394"/>
                <a:ext cx="2116783" cy="1058392"/>
              </a:xfrm>
              <a:prstGeom prst="roundRect">
                <a:avLst>
                  <a:gd name="adj" fmla="val 10000"/>
                </a:avLst>
              </a:prstGeom>
              <a:solidFill>
                <a:schemeClr val="accent5"/>
              </a:solidFill>
              <a:ln w="158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866900">
                  <a:lnSpc>
                    <a:spcPct val="90000"/>
                  </a:lnSpc>
                  <a:spcBef>
                    <a:spcPts val="800"/>
                  </a:spcBef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2" name="First 100"/>
              <p:cNvSpPr txBox="1"/>
              <p:nvPr/>
            </p:nvSpPr>
            <p:spPr>
              <a:xfrm>
                <a:off x="57668" y="0"/>
                <a:ext cx="2001445" cy="13131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1866900">
                  <a:lnSpc>
                    <a:spcPct val="90000"/>
                  </a:lnSpc>
                  <a:spcBef>
                    <a:spcPts val="1700"/>
                  </a:spcBef>
                  <a:defRPr sz="4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First 100 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7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Youth Service Librarian   </a:t>
            </a:r>
          </a:p>
        </p:txBody>
      </p:sp>
      <p:sp>
        <p:nvSpPr>
          <p:cNvPr id="218" name="Straight Connector 11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9" name="Content Placeholder 2"/>
          <p:cNvSpPr txBox="1"/>
          <p:nvPr>
            <p:ph type="body" sz="half" idx="1"/>
          </p:nvPr>
        </p:nvSpPr>
        <p:spPr>
          <a:xfrm>
            <a:off x="1097280" y="1845734"/>
            <a:ext cx="6454988" cy="4023360"/>
          </a:xfrm>
          <a:prstGeom prst="rect">
            <a:avLst/>
          </a:prstGeom>
        </p:spPr>
        <p:txBody>
          <a:bodyPr/>
          <a:lstStyle/>
          <a:p>
            <a:pPr/>
            <a:r>
              <a:t>First Day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Welcome, clarifications and agenda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Staff introductions and branch tour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Workstation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Online Academy (compliance)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LEU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Shadow and wade (shelving, pick lists)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Culture and organization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Function and purpose </a:t>
            </a:r>
          </a:p>
          <a:p>
            <a:pPr lvl="1" marL="384047" indent="-182879">
              <a:spcBef>
                <a:spcPts val="400"/>
              </a:spcBef>
              <a:defRPr b="1" i="1" sz="1800">
                <a:latin typeface="+mn-lt"/>
                <a:ea typeface="+mn-ea"/>
                <a:cs typeface="+mn-cs"/>
                <a:sym typeface="Helvetica"/>
              </a:defRPr>
            </a:pPr>
            <a:r>
              <a:t>Confidence is built through connection</a:t>
            </a:r>
          </a:p>
        </p:txBody>
      </p:sp>
      <p:pic>
        <p:nvPicPr>
          <p:cNvPr id="220" name="Graphic 6" descr="Graphic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0570" y="2084269"/>
            <a:ext cx="3135110" cy="313511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Rectangle 13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22" name="Rectangle 15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23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6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Youth Service Librarian   </a:t>
            </a:r>
          </a:p>
        </p:txBody>
      </p:sp>
      <p:sp>
        <p:nvSpPr>
          <p:cNvPr id="227" name="Straight Connector 11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8" name="Content Placeholder 2"/>
          <p:cNvSpPr txBox="1"/>
          <p:nvPr>
            <p:ph type="body" sz="half" idx="1"/>
          </p:nvPr>
        </p:nvSpPr>
        <p:spPr>
          <a:xfrm>
            <a:off x="1097278" y="1845734"/>
            <a:ext cx="6454988" cy="4023360"/>
          </a:xfrm>
          <a:prstGeom prst="rect">
            <a:avLst/>
          </a:prstGeom>
        </p:spPr>
        <p:txBody>
          <a:bodyPr/>
          <a:lstStyle/>
          <a:p>
            <a:pPr/>
            <a:r>
              <a:t>First 30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Employee functions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Storytime/Youth Program 3 Visits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Safety trainings are completed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Technical Skills</a:t>
            </a:r>
          </a:p>
          <a:p>
            <a:pPr lvl="2" marL="566927" indent="-182879">
              <a:spcBef>
                <a:spcPts val="400"/>
              </a:spcBef>
              <a:defRPr sz="1400"/>
            </a:pPr>
            <a:r>
              <a:t>Wise</a:t>
            </a:r>
          </a:p>
          <a:p>
            <a:pPr lvl="2" marL="566927" indent="-182879">
              <a:spcBef>
                <a:spcPts val="400"/>
              </a:spcBef>
              <a:defRPr sz="1400"/>
            </a:pPr>
            <a:r>
              <a:t>Communico </a:t>
            </a:r>
          </a:p>
          <a:p>
            <a:pPr lvl="2" marL="566927" indent="-182879">
              <a:spcBef>
                <a:spcPts val="400"/>
              </a:spcBef>
              <a:defRPr sz="1400"/>
            </a:pPr>
            <a:r>
              <a:t>Zoom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Tasks are novel </a:t>
            </a:r>
          </a:p>
          <a:p>
            <a:pPr lvl="1" marL="384047" indent="-182879">
              <a:spcBef>
                <a:spcPts val="400"/>
              </a:spcBef>
              <a:defRPr b="1" i="1" sz="1800">
                <a:latin typeface="+mn-lt"/>
                <a:ea typeface="+mn-ea"/>
                <a:cs typeface="+mn-cs"/>
                <a:sym typeface="Helvetica"/>
              </a:defRPr>
            </a:pPr>
            <a:r>
              <a:t>Confidence is built through trial and support  </a:t>
            </a:r>
          </a:p>
        </p:txBody>
      </p:sp>
      <p:pic>
        <p:nvPicPr>
          <p:cNvPr id="229" name="Graphic 6" descr="Graphic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0570" y="2084269"/>
            <a:ext cx="3135110" cy="313511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Rectangle 13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Rectangle 15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3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5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Youth Service Librarian   </a:t>
            </a:r>
          </a:p>
        </p:txBody>
      </p:sp>
      <p:sp>
        <p:nvSpPr>
          <p:cNvPr id="236" name="Straight Connector 11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7" name="Content Placeholder 2"/>
          <p:cNvSpPr txBox="1"/>
          <p:nvPr>
            <p:ph type="body" sz="half" idx="1"/>
          </p:nvPr>
        </p:nvSpPr>
        <p:spPr>
          <a:xfrm>
            <a:off x="1097278" y="1845734"/>
            <a:ext cx="6454988" cy="4023360"/>
          </a:xfrm>
          <a:prstGeom prst="rect">
            <a:avLst/>
          </a:prstGeom>
        </p:spPr>
        <p:txBody>
          <a:bodyPr/>
          <a:lstStyle/>
          <a:p>
            <a:pPr/>
            <a:r>
              <a:t>First 60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Programs are built with peer/manager support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Safety trainings are completed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Organization connections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ACPL Orientation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Desk time is utilized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Tasks are aligning with departments goals and values </a:t>
            </a:r>
          </a:p>
          <a:p>
            <a:pPr lvl="1" marL="384047" indent="-182879">
              <a:spcBef>
                <a:spcPts val="400"/>
              </a:spcBef>
              <a:defRPr b="1" i="1" sz="1800">
                <a:latin typeface="+mn-lt"/>
                <a:ea typeface="+mn-ea"/>
                <a:cs typeface="+mn-cs"/>
                <a:sym typeface="Helvetica"/>
              </a:defRPr>
            </a:pPr>
            <a:r>
              <a:t>Confidence is built through independence   </a:t>
            </a:r>
          </a:p>
        </p:txBody>
      </p:sp>
      <p:pic>
        <p:nvPicPr>
          <p:cNvPr id="238" name="Graphic 6" descr="Graphic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0570" y="2084269"/>
            <a:ext cx="3135110" cy="3135110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Rectangle 13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0" name="Rectangle 15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41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4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Youth Service Librarian   </a:t>
            </a:r>
          </a:p>
        </p:txBody>
      </p:sp>
      <p:sp>
        <p:nvSpPr>
          <p:cNvPr id="245" name="Straight Connector 11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6" name="Content Placeholder 2"/>
          <p:cNvSpPr txBox="1"/>
          <p:nvPr>
            <p:ph type="body" sz="half" idx="1"/>
          </p:nvPr>
        </p:nvSpPr>
        <p:spPr>
          <a:xfrm>
            <a:off x="1097278" y="1845734"/>
            <a:ext cx="6454988" cy="4023360"/>
          </a:xfrm>
          <a:prstGeom prst="rect">
            <a:avLst/>
          </a:prstGeom>
        </p:spPr>
        <p:txBody>
          <a:bodyPr/>
          <a:lstStyle/>
          <a:p>
            <a:pPr/>
            <a:r>
              <a:t>First 100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Employee is a part of reoccurring programs 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Desk time is utilized</a:t>
            </a:r>
          </a:p>
          <a:p>
            <a:pPr lvl="1" marL="384047" indent="-182879">
              <a:spcBef>
                <a:spcPts val="400"/>
              </a:spcBef>
              <a:defRPr sz="1800"/>
            </a:pPr>
            <a:r>
              <a:t>Employee is contributing to the organization </a:t>
            </a:r>
          </a:p>
          <a:p>
            <a:pPr lvl="1" marL="384047" indent="-182879">
              <a:spcBef>
                <a:spcPts val="400"/>
              </a:spcBef>
              <a:defRPr b="1" i="1" sz="1800">
                <a:latin typeface="+mn-lt"/>
                <a:ea typeface="+mn-ea"/>
                <a:cs typeface="+mn-cs"/>
                <a:sym typeface="Helvetica"/>
              </a:defRPr>
            </a:pPr>
            <a:r>
              <a:t>Confidence is built through understanding their purpose in their role  </a:t>
            </a:r>
          </a:p>
        </p:txBody>
      </p:sp>
      <p:pic>
        <p:nvPicPr>
          <p:cNvPr id="247" name="Graphic 6" descr="Graphic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0570" y="2084269"/>
            <a:ext cx="3135110" cy="3135110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Rectangle 13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9" name="Rectangle 15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250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 ACPL Orientation </a:t>
            </a:r>
          </a:p>
        </p:txBody>
      </p:sp>
      <p:sp>
        <p:nvSpPr>
          <p:cNvPr id="253" name="Content Placeholder 2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None/>
              <a:defRPr b="1">
                <a:latin typeface="+mn-lt"/>
                <a:ea typeface="+mn-ea"/>
                <a:cs typeface="+mn-cs"/>
                <a:sym typeface="Helvetica"/>
              </a:defRPr>
            </a:pPr>
            <a:r>
              <a:t>orient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 verb</a:t>
            </a:r>
            <a:endParaRPr b="0"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81000"/>
              </a:lnSpc>
            </a:pPr>
            <a:r>
              <a:t>ori·​ent | \ ˈȯr-ē-ˌent  \</a:t>
            </a:r>
          </a:p>
          <a:p>
            <a:pPr>
              <a:lnSpc>
                <a:spcPct val="81000"/>
              </a:lnSpc>
            </a:pPr>
            <a:r>
              <a:t>oriented; orienting; orients</a:t>
            </a:r>
          </a:p>
          <a:p>
            <a:pPr>
              <a:lnSpc>
                <a:spcPct val="81000"/>
              </a:lnSpc>
            </a:pPr>
            <a:r>
              <a:t>Definition of orient </a:t>
            </a:r>
          </a:p>
          <a:p>
            <a:pPr>
              <a:lnSpc>
                <a:spcPct val="81000"/>
              </a:lnSpc>
            </a:pPr>
            <a:r>
              <a:t>transitive verb</a:t>
            </a:r>
          </a:p>
          <a:p>
            <a:pPr>
              <a:lnSpc>
                <a:spcPct val="81000"/>
              </a:lnSpc>
              <a:defRPr b="1">
                <a:latin typeface="+mn-lt"/>
                <a:ea typeface="+mn-ea"/>
                <a:cs typeface="+mn-cs"/>
                <a:sym typeface="Helvetica"/>
              </a:defRPr>
            </a:pPr>
            <a:r>
              <a:t>1: 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to direct toward the interests of a particular group</a:t>
            </a:r>
            <a:endParaRPr b="0"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81000"/>
              </a:lnSpc>
              <a:defRPr b="1">
                <a:latin typeface="+mn-lt"/>
                <a:ea typeface="+mn-ea"/>
                <a:cs typeface="+mn-cs"/>
                <a:sym typeface="Helvetica"/>
              </a:defRPr>
            </a:pPr>
            <a:r>
              <a:t>2 a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: to set right by adjusting to facts or principles b: to acquaint </a:t>
            </a:r>
            <a:r>
              <a:rPr i="1" u="sng"/>
              <a:t>with the existing situation 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or environment</a:t>
            </a:r>
            <a:endParaRPr b="0"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81000"/>
              </a:lnSpc>
              <a:defRPr b="1">
                <a:latin typeface="+mn-lt"/>
                <a:ea typeface="+mn-ea"/>
                <a:cs typeface="+mn-cs"/>
                <a:sym typeface="Helvetica"/>
              </a:defRPr>
            </a:pPr>
            <a:r>
              <a:t>3 a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: to set or arrange in any determinate position especially in relation to the points of the compass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James Ouellette- Training Specialist  </a:t>
            </a:r>
          </a:p>
        </p:txBody>
      </p:sp>
      <p:pic>
        <p:nvPicPr>
          <p:cNvPr id="132" name="Content Placeholder 8" descr="Content Placeholder 8"/>
          <p:cNvPicPr>
            <a:picLocks noChangeAspect="1"/>
          </p:cNvPicPr>
          <p:nvPr/>
        </p:nvPicPr>
        <p:blipFill>
          <a:blip r:embed="rId2">
            <a:extLst/>
          </a:blip>
          <a:srcRect l="0" t="9615" r="3002" b="28957"/>
          <a:stretch>
            <a:fillRect/>
          </a:stretch>
        </p:blipFill>
        <p:spPr>
          <a:xfrm>
            <a:off x="1147489" y="2089437"/>
            <a:ext cx="3699218" cy="338961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Content Placeholder 4"/>
          <p:cNvSpPr txBox="1"/>
          <p:nvPr>
            <p:ph type="body" sz="quarter" idx="1"/>
          </p:nvPr>
        </p:nvSpPr>
        <p:spPr>
          <a:xfrm>
            <a:off x="5243331" y="3153673"/>
            <a:ext cx="5912349" cy="1672970"/>
          </a:xfrm>
          <a:prstGeom prst="rect">
            <a:avLst/>
          </a:prstGeom>
        </p:spPr>
        <p:txBody>
          <a:bodyPr/>
          <a:lstStyle/>
          <a:p>
            <a:pPr marL="88696" indent="-88696" defTabSz="886968">
              <a:spcBef>
                <a:spcPts val="1100"/>
              </a:spcBef>
              <a:defRPr b="1" sz="1940">
                <a:latin typeface="+mn-lt"/>
                <a:ea typeface="+mn-ea"/>
                <a:cs typeface="+mn-cs"/>
                <a:sym typeface="Helvetica"/>
              </a:defRPr>
            </a:pPr>
            <a:r>
              <a:t>Front Office Operations Manager- 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Prominent Plastics Products </a:t>
            </a:r>
            <a:endParaRPr b="0">
              <a:latin typeface="+mj-lt"/>
              <a:ea typeface="+mj-ea"/>
              <a:cs typeface="+mj-cs"/>
              <a:sym typeface="Calibri"/>
            </a:endParaRPr>
          </a:p>
          <a:p>
            <a:pPr marL="88696" indent="-88696" defTabSz="886968">
              <a:spcBef>
                <a:spcPts val="1100"/>
              </a:spcBef>
              <a:defRPr b="1" sz="1940">
                <a:latin typeface="+mn-lt"/>
                <a:ea typeface="+mn-ea"/>
                <a:cs typeface="+mn-cs"/>
                <a:sym typeface="Helvetica"/>
              </a:defRPr>
            </a:pPr>
            <a:r>
              <a:t>Director Of Corporate Experience- 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Priority Life Care</a:t>
            </a:r>
            <a:endParaRPr b="0">
              <a:latin typeface="+mj-lt"/>
              <a:ea typeface="+mj-ea"/>
              <a:cs typeface="+mj-cs"/>
              <a:sym typeface="Calibri"/>
            </a:endParaRPr>
          </a:p>
          <a:p>
            <a:pPr marL="88696" indent="-88696" defTabSz="886968">
              <a:spcBef>
                <a:spcPts val="1100"/>
              </a:spcBef>
              <a:defRPr b="1" sz="1940">
                <a:latin typeface="+mn-lt"/>
                <a:ea typeface="+mn-ea"/>
                <a:cs typeface="+mn-cs"/>
                <a:sym typeface="Helvetica"/>
              </a:defRPr>
            </a:pPr>
            <a:r>
              <a:t>Training Specialist- 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Allen County Public Library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 ACPL Orientation </a:t>
            </a:r>
          </a:p>
        </p:txBody>
      </p:sp>
      <p:graphicFrame>
        <p:nvGraphicFramePr>
          <p:cNvPr id="256" name="Content Placeholder 3"/>
          <p:cNvGraphicFramePr/>
          <p:nvPr/>
        </p:nvGraphicFramePr>
        <p:xfrm>
          <a:off x="1513090" y="2098514"/>
          <a:ext cx="9226147" cy="378608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143819"/>
                <a:gridCol w="5193891"/>
                <a:gridCol w="2888435"/>
              </a:tblGrid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Time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Topic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Instructor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8:30am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Welcome and Instructions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James Ouellette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9:00am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History of ACPL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James Ouellette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9:30am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ACPL Family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Mara Honeywell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10:00am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Youth Services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James Ouellette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11:00am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Human Resources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James Ouellette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12:00pm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Lunch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James Ouellette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1:00pm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IT Services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Kevin Wells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2:00pm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The History Of The Genealogy Collection at ACPL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Curt Witcher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3:00pm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Strategic Plan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Denise Davis 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4:00pm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Finance Overview and Meeting The Director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David and Greta</a:t>
                      </a:r>
                    </a:p>
                  </a:txBody>
                  <a:tcPr marL="0" marR="0" marT="0" marB="0" anchor="t" anchorCtr="0" horzOverflow="overflow"/>
                </a:tc>
              </a:tr>
              <a:tr h="31550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"/>
                        </a:rPr>
                        <a:t>5:00pm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Dismissal 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7000"/>
                        </a:lnSpc>
                        <a:defRPr sz="1800"/>
                      </a:pPr>
                      <a:r>
                        <a:rPr sz="1700"/>
                        <a:t> 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Lifelong Learning and Discovery </a:t>
            </a:r>
          </a:p>
        </p:txBody>
      </p:sp>
      <p:sp>
        <p:nvSpPr>
          <p:cNvPr id="259" name="Content Placeholder 2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▪"/>
            </a:pPr>
            <a:r>
              <a:t>Monthly safety trainings</a:t>
            </a:r>
          </a:p>
          <a:p>
            <a:pPr>
              <a:buFontTx/>
              <a:buChar char="▪"/>
            </a:pPr>
            <a:r>
              <a:t>Bi-weekly manager/supervisor training and discussion </a:t>
            </a:r>
          </a:p>
          <a:p>
            <a:pPr>
              <a:buFontTx/>
              <a:buChar char="▪"/>
            </a:pPr>
            <a:r>
              <a:t>Public awareness trainings</a:t>
            </a:r>
          </a:p>
          <a:p>
            <a:pPr>
              <a:buFontTx/>
              <a:buChar char="▪"/>
            </a:pPr>
            <a:r>
              <a:t>Coming soon… The Wonderful World of Library Services/Masterclass</a:t>
            </a:r>
          </a:p>
          <a:p>
            <a:pPr>
              <a:buFontTx/>
              <a:buChar char="▪"/>
            </a:pPr>
            <a:r>
              <a:t>Department/career specific training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3467" y="1628238"/>
            <a:ext cx="10905067" cy="30806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1"/>
          <p:cNvSpPr txBox="1"/>
          <p:nvPr>
            <p:ph type="title" idx="4294967295"/>
          </p:nvPr>
        </p:nvSpPr>
        <p:spPr>
          <a:xfrm>
            <a:off x="8371661" y="3202550"/>
            <a:ext cx="3307889" cy="1450976"/>
          </a:xfrm>
          <a:prstGeom prst="rect">
            <a:avLst/>
          </a:prstGeom>
        </p:spPr>
        <p:txBody>
          <a:bodyPr/>
          <a:lstStyle/>
          <a:p>
            <a:pPr defTabSz="896111">
              <a:defRPr spc="-98" sz="5292">
                <a:solidFill>
                  <a:srgbClr val="593F38"/>
                </a:solidFill>
              </a:defRPr>
            </a:pPr>
            <a:r>
              <a:t>Viola Davis</a:t>
            </a:r>
            <a:br/>
            <a:r>
              <a:rPr spc="-97" sz="1764"/>
              <a:t> From Google – Year in Search 2019</a:t>
            </a:r>
          </a:p>
        </p:txBody>
      </p:sp>
      <p:sp>
        <p:nvSpPr>
          <p:cNvPr id="265" name="Content Placeholder 2"/>
          <p:cNvSpPr txBox="1"/>
          <p:nvPr>
            <p:ph type="body" sz="half" idx="4294967295"/>
          </p:nvPr>
        </p:nvSpPr>
        <p:spPr>
          <a:xfrm>
            <a:off x="5312088" y="1249443"/>
            <a:ext cx="6367463" cy="36703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 “Use your heart, your courage and vision to fix, to heal, to empathize, to connect… Because living life for something bigger than yourself is a hero’s journey.”</a:t>
            </a:r>
          </a:p>
        </p:txBody>
      </p:sp>
      <p:pic>
        <p:nvPicPr>
          <p:cNvPr id="26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0" r="0" b="7376"/>
          <a:stretch>
            <a:fillRect/>
          </a:stretch>
        </p:blipFill>
        <p:spPr>
          <a:xfrm>
            <a:off x="19" y="-12129"/>
            <a:ext cx="4654277" cy="68701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21"/>
          <p:cNvSpPr/>
          <p:nvPr/>
        </p:nvSpPr>
        <p:spPr>
          <a:xfrm>
            <a:off x="1507" y="0"/>
            <a:ext cx="1219200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6" name="Content Placeholder 2"/>
          <p:cNvSpPr txBox="1"/>
          <p:nvPr>
            <p:ph type="body" sz="quarter" idx="1"/>
          </p:nvPr>
        </p:nvSpPr>
        <p:spPr>
          <a:xfrm>
            <a:off x="1082022" y="2943187"/>
            <a:ext cx="10027922" cy="971626"/>
          </a:xfrm>
          <a:prstGeom prst="rect">
            <a:avLst/>
          </a:prstGeom>
        </p:spPr>
        <p:txBody>
          <a:bodyPr/>
          <a:lstStyle>
            <a:lvl1pPr marL="78638" indent="-78638" algn="ctr" defTabSz="786384">
              <a:lnSpc>
                <a:spcPct val="72000"/>
              </a:lnSpc>
              <a:spcBef>
                <a:spcPts val="1000"/>
              </a:spcBef>
              <a:defRPr sz="6364"/>
            </a:lvl1pPr>
          </a:lstStyle>
          <a:p>
            <a:pPr/>
            <a:r>
              <a:t>WHY CARE?</a:t>
            </a:r>
          </a:p>
        </p:txBody>
      </p:sp>
      <p:sp>
        <p:nvSpPr>
          <p:cNvPr id="137" name="Rectangle 23"/>
          <p:cNvSpPr/>
          <p:nvPr/>
        </p:nvSpPr>
        <p:spPr>
          <a:xfrm>
            <a:off x="1506" y="4953000"/>
            <a:ext cx="12188954" cy="1905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8" name="Rectangle 25"/>
          <p:cNvSpPr/>
          <p:nvPr/>
        </p:nvSpPr>
        <p:spPr>
          <a:xfrm>
            <a:off x="1506" y="4906176"/>
            <a:ext cx="12188954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39" name="Picture 17" descr="Picture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The Cost of Bad Training</a:t>
            </a:r>
          </a:p>
        </p:txBody>
      </p:sp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buFontTx/>
              <a:buChar char="❑"/>
            </a:pPr>
            <a:r>
              <a:t> According to Research conducted at the Middlesex University for Work Based Learning, covering three generations (Baby Boomers, Generation X, and Millennials), over 74% of all participants stated 'lack of training' as the single biggest hurdle in achieving their full potential at work.</a:t>
            </a:r>
          </a:p>
          <a:p>
            <a:pPr>
              <a:lnSpc>
                <a:spcPct val="81000"/>
              </a:lnSpc>
              <a:buFontTx/>
              <a:buChar char="❑"/>
            </a:pPr>
            <a:r>
              <a:t> 87% of Millennials stated access to professional development or career growth opportunities as being very important to their decision of whether to stay or go.</a:t>
            </a:r>
          </a:p>
          <a:p>
            <a:pPr>
              <a:lnSpc>
                <a:spcPct val="81000"/>
              </a:lnSpc>
              <a:buFontTx/>
              <a:buChar char="❑"/>
            </a:pPr>
            <a:r>
              <a:t> An IBM study revealed that employees who feel they cannot develop in the company and fulfill their career goals are 12 times more likely to leave the company.</a:t>
            </a:r>
          </a:p>
          <a:p>
            <a:pPr>
              <a:lnSpc>
                <a:spcPct val="81000"/>
              </a:lnSpc>
              <a:buFontTx/>
              <a:buChar char="❑"/>
            </a:pPr>
            <a:r>
              <a:t>Companies that invest $1500 on training per employee can seen an average of 24% more profit than companies that do not.</a:t>
            </a:r>
          </a:p>
          <a:p>
            <a:pPr>
              <a:lnSpc>
                <a:spcPct val="81000"/>
              </a:lnSpc>
              <a:buFontTx/>
              <a:buChar char="❑"/>
            </a:pPr>
            <a:r>
              <a:t> In a study of more than 3100 US workplaces it was found that a 10 % increase in emotional development produced an 8.6% gain in productivity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78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Rectangle 80"/>
          <p:cNvSpPr/>
          <p:nvPr/>
        </p:nvSpPr>
        <p:spPr>
          <a:xfrm>
            <a:off x="1" y="6334316"/>
            <a:ext cx="12192001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Straight Connector 82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Rectangle 84"/>
          <p:cNvSpPr/>
          <p:nvPr/>
        </p:nvSpPr>
        <p:spPr>
          <a:xfrm>
            <a:off x="-1" y="-1"/>
            <a:ext cx="12192003" cy="63343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8" name="Title 1"/>
          <p:cNvSpPr txBox="1"/>
          <p:nvPr>
            <p:ph type="title"/>
          </p:nvPr>
        </p:nvSpPr>
        <p:spPr>
          <a:xfrm>
            <a:off x="633999" y="4550228"/>
            <a:ext cx="10909073" cy="1057656"/>
          </a:xfrm>
          <a:prstGeom prst="rect">
            <a:avLst/>
          </a:prstGeom>
        </p:spPr>
        <p:txBody>
          <a:bodyPr/>
          <a:lstStyle>
            <a:lvl1pPr algn="ctr">
              <a:defRPr spc="-100" sz="3300">
                <a:solidFill>
                  <a:srgbClr val="262626"/>
                </a:solidFill>
              </a:defRPr>
            </a:lvl1pPr>
          </a:lstStyle>
          <a:p>
            <a:pPr/>
            <a:r>
              <a:t>“Which of the following characteristics make an organization compelling to work for?" </a:t>
            </a:r>
          </a:p>
        </p:txBody>
      </p:sp>
      <p:sp>
        <p:nvSpPr>
          <p:cNvPr id="149" name="Content Placeholder 1029"/>
          <p:cNvSpPr txBox="1"/>
          <p:nvPr>
            <p:ph type="body" sz="quarter" idx="1"/>
          </p:nvPr>
        </p:nvSpPr>
        <p:spPr>
          <a:xfrm>
            <a:off x="633998" y="5727515"/>
            <a:ext cx="10925103" cy="515478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SzTx/>
              <a:buNone/>
              <a:defRPr cap="all" spc="200">
                <a:solidFill>
                  <a:srgbClr val="262626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-</a:t>
            </a:r>
          </a:p>
        </p:txBody>
      </p:sp>
      <p:pic>
        <p:nvPicPr>
          <p:cNvPr id="15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0" r="0" b="46337"/>
          <a:stretch>
            <a:fillRect/>
          </a:stretch>
        </p:blipFill>
        <p:spPr>
          <a:xfrm>
            <a:off x="1816077" y="977693"/>
            <a:ext cx="7862424" cy="2594844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traight Connector 86"/>
          <p:cNvSpPr/>
          <p:nvPr/>
        </p:nvSpPr>
        <p:spPr>
          <a:xfrm>
            <a:off x="721085" y="5618769"/>
            <a:ext cx="10515602" cy="1"/>
          </a:xfrm>
          <a:prstGeom prst="line">
            <a:avLst/>
          </a:prstGeom>
          <a:ln w="6350">
            <a:solidFill>
              <a:srgbClr val="344068">
                <a:alpha val="90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Rectangle 88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3" name="Rectangle 90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154" name="Picture 11" descr="Picture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4832" y="136613"/>
            <a:ext cx="1895302" cy="646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6"/>
          <p:cNvSpPr txBox="1"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/>
          <a:p>
            <a:pPr>
              <a:defRPr spc="-99" sz="6100"/>
            </a:pPr>
            <a:r>
              <a:t>ACPL Mission:</a:t>
            </a:r>
            <a:br/>
            <a:r>
              <a:t>Enriching the community through lifelong learning and discovery.</a:t>
            </a:r>
          </a:p>
        </p:txBody>
      </p:sp>
      <p:sp>
        <p:nvSpPr>
          <p:cNvPr id="157" name="Subtitle 9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ACPL Strategic Plan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6"/>
          <p:cNvSpPr txBox="1"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/>
          <a:p>
            <a:pPr>
              <a:defRPr spc="-100" sz="4800"/>
            </a:pPr>
            <a:r>
              <a:t>Training Mission:</a:t>
            </a:r>
            <a:br/>
            <a:r>
              <a:t>Enriching the employee experience through lifelong learning and discovery, during their career and beyond</a:t>
            </a:r>
          </a:p>
        </p:txBody>
      </p:sp>
      <p:sp>
        <p:nvSpPr>
          <p:cNvPr id="160" name="Subtitle 9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9"/>
          <p:cNvSpPr/>
          <p:nvPr/>
        </p:nvSpPr>
        <p:spPr>
          <a:xfrm>
            <a:off x="-1" y="-1"/>
            <a:ext cx="12192003" cy="63343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3" name="Title 1"/>
          <p:cNvSpPr txBox="1"/>
          <p:nvPr>
            <p:ph type="title"/>
          </p:nvPr>
        </p:nvSpPr>
        <p:spPr>
          <a:xfrm>
            <a:off x="8177211" y="634945"/>
            <a:ext cx="3372530" cy="5055906"/>
          </a:xfrm>
          <a:prstGeom prst="rect">
            <a:avLst/>
          </a:prstGeom>
        </p:spPr>
        <p:txBody>
          <a:bodyPr anchor="ctr"/>
          <a:lstStyle>
            <a:lvl1pPr>
              <a:defRPr spc="-100"/>
            </a:lvl1pPr>
          </a:lstStyle>
          <a:p>
            <a:pPr/>
            <a:r>
              <a:t>The Employee (Learning) Experience </a:t>
            </a:r>
          </a:p>
        </p:txBody>
      </p:sp>
      <p:sp>
        <p:nvSpPr>
          <p:cNvPr id="164" name="Straight Connector 11"/>
          <p:cNvSpPr/>
          <p:nvPr/>
        </p:nvSpPr>
        <p:spPr>
          <a:xfrm>
            <a:off x="7856977" y="1791298"/>
            <a:ext cx="1" cy="274320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5" name="Rectangle 13"/>
          <p:cNvSpPr/>
          <p:nvPr/>
        </p:nvSpPr>
        <p:spPr>
          <a:xfrm>
            <a:off x="14" y="6334316"/>
            <a:ext cx="12191987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6" name="Rectangle 15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78" name="Content Placeholder 2"/>
          <p:cNvGrpSpPr/>
          <p:nvPr/>
        </p:nvGrpSpPr>
        <p:grpSpPr>
          <a:xfrm>
            <a:off x="633412" y="639763"/>
            <a:ext cx="6910387" cy="5051424"/>
            <a:chOff x="0" y="0"/>
            <a:chExt cx="6910385" cy="5051423"/>
          </a:xfrm>
        </p:grpSpPr>
        <p:grpSp>
          <p:nvGrpSpPr>
            <p:cNvPr id="169" name="Group"/>
            <p:cNvGrpSpPr/>
            <p:nvPr/>
          </p:nvGrpSpPr>
          <p:grpSpPr>
            <a:xfrm>
              <a:off x="0" y="0"/>
              <a:ext cx="5873828" cy="1515427"/>
              <a:chOff x="0" y="0"/>
              <a:chExt cx="5873827" cy="1515426"/>
            </a:xfrm>
          </p:grpSpPr>
          <p:sp>
            <p:nvSpPr>
              <p:cNvPr id="167" name="Rounded Rectangle"/>
              <p:cNvSpPr/>
              <p:nvPr/>
            </p:nvSpPr>
            <p:spPr>
              <a:xfrm>
                <a:off x="0" y="0"/>
                <a:ext cx="5873828" cy="1515427"/>
              </a:xfrm>
              <a:prstGeom prst="roundRect">
                <a:avLst>
                  <a:gd name="adj" fmla="val 10000"/>
                </a:avLst>
              </a:prstGeom>
              <a:solidFill>
                <a:schemeClr val="accent2"/>
              </a:solidFill>
              <a:ln w="158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778000">
                  <a:lnSpc>
                    <a:spcPct val="90000"/>
                  </a:lnSpc>
                  <a:spcBef>
                    <a:spcPts val="800"/>
                  </a:spcBef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" name="Hire For Attitude"/>
              <p:cNvSpPr txBox="1"/>
              <p:nvPr/>
            </p:nvSpPr>
            <p:spPr>
              <a:xfrm>
                <a:off x="44384" y="300513"/>
                <a:ext cx="4238566" cy="914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0" tIns="152400" rIns="152400" bIns="152400" numCol="1" anchor="ctr">
                <a:spAutoFit/>
              </a:bodyPr>
              <a:lstStyle>
                <a:lvl1pPr defTabSz="1778000">
                  <a:lnSpc>
                    <a:spcPct val="90000"/>
                  </a:lnSpc>
                  <a:spcBef>
                    <a:spcPts val="1600"/>
                  </a:spcBef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Hire For Attitude </a:t>
                </a:r>
              </a:p>
            </p:txBody>
          </p:sp>
        </p:grpSp>
        <p:grpSp>
          <p:nvGrpSpPr>
            <p:cNvPr id="172" name="Group"/>
            <p:cNvGrpSpPr/>
            <p:nvPr/>
          </p:nvGrpSpPr>
          <p:grpSpPr>
            <a:xfrm>
              <a:off x="518279" y="1767998"/>
              <a:ext cx="5873828" cy="1515428"/>
              <a:chOff x="0" y="0"/>
              <a:chExt cx="5873827" cy="1515426"/>
            </a:xfrm>
          </p:grpSpPr>
          <p:sp>
            <p:nvSpPr>
              <p:cNvPr id="170" name="Rounded Rectangle"/>
              <p:cNvSpPr/>
              <p:nvPr/>
            </p:nvSpPr>
            <p:spPr>
              <a:xfrm>
                <a:off x="0" y="0"/>
                <a:ext cx="5873828" cy="1515427"/>
              </a:xfrm>
              <a:prstGeom prst="roundRect">
                <a:avLst>
                  <a:gd name="adj" fmla="val 10000"/>
                </a:avLst>
              </a:prstGeom>
              <a:solidFill>
                <a:srgbClr val="27A3C9"/>
              </a:solidFill>
              <a:ln w="158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778000">
                  <a:lnSpc>
                    <a:spcPct val="90000"/>
                  </a:lnSpc>
                  <a:spcBef>
                    <a:spcPts val="800"/>
                  </a:spcBef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1" name="Train For Skill"/>
              <p:cNvSpPr txBox="1"/>
              <p:nvPr/>
            </p:nvSpPr>
            <p:spPr>
              <a:xfrm>
                <a:off x="44384" y="300513"/>
                <a:ext cx="4281753" cy="914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0" tIns="152400" rIns="152400" bIns="152400" numCol="1" anchor="ctr">
                <a:spAutoFit/>
              </a:bodyPr>
              <a:lstStyle>
                <a:lvl1pPr defTabSz="1778000">
                  <a:lnSpc>
                    <a:spcPct val="90000"/>
                  </a:lnSpc>
                  <a:spcBef>
                    <a:spcPts val="1600"/>
                  </a:spcBef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Train For Skill</a:t>
                </a:r>
              </a:p>
            </p:txBody>
          </p:sp>
        </p:grpSp>
        <p:grpSp>
          <p:nvGrpSpPr>
            <p:cNvPr id="175" name="Group"/>
            <p:cNvGrpSpPr/>
            <p:nvPr/>
          </p:nvGrpSpPr>
          <p:grpSpPr>
            <a:xfrm>
              <a:off x="1036558" y="3535996"/>
              <a:ext cx="5873828" cy="1515428"/>
              <a:chOff x="0" y="0"/>
              <a:chExt cx="5873827" cy="1515426"/>
            </a:xfrm>
          </p:grpSpPr>
          <p:sp>
            <p:nvSpPr>
              <p:cNvPr id="173" name="Rounded Rectangle"/>
              <p:cNvSpPr/>
              <p:nvPr/>
            </p:nvSpPr>
            <p:spPr>
              <a:xfrm>
                <a:off x="0" y="0"/>
                <a:ext cx="5873828" cy="1515427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  <a:ln w="158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778000">
                  <a:lnSpc>
                    <a:spcPct val="90000"/>
                  </a:lnSpc>
                  <a:spcBef>
                    <a:spcPts val="800"/>
                  </a:spcBef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" name="Lifelong Learning and Discovery"/>
              <p:cNvSpPr txBox="1"/>
              <p:nvPr/>
            </p:nvSpPr>
            <p:spPr>
              <a:xfrm>
                <a:off x="44384" y="26193"/>
                <a:ext cx="4281753" cy="1463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0" tIns="152400" rIns="152400" bIns="152400" numCol="1" anchor="ctr">
                <a:spAutoFit/>
              </a:bodyPr>
              <a:lstStyle>
                <a:lvl1pPr defTabSz="1778000">
                  <a:lnSpc>
                    <a:spcPct val="90000"/>
                  </a:lnSpc>
                  <a:spcBef>
                    <a:spcPts val="1600"/>
                  </a:spcBef>
                  <a:defRPr sz="4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Lifelong Learning and Discovery </a:t>
                </a:r>
              </a:p>
            </p:txBody>
          </p:sp>
        </p:grpSp>
        <p:sp>
          <p:nvSpPr>
            <p:cNvPr id="176" name="Shape"/>
            <p:cNvSpPr/>
            <p:nvPr/>
          </p:nvSpPr>
          <p:spPr>
            <a:xfrm>
              <a:off x="4888800" y="1149199"/>
              <a:ext cx="985028" cy="98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CBD8EA">
                <a:alpha val="90000"/>
              </a:srgbClr>
            </a:solidFill>
            <a:ln w="15875" cap="flat">
              <a:solidFill>
                <a:srgbClr val="CBD8EA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ts val="800"/>
                </a:spcBef>
                <a:defRPr sz="3600">
                  <a:solidFill>
                    <a:srgbClr val="404040"/>
                  </a:solidFill>
                </a:defRPr>
              </a:pPr>
            </a:p>
          </p:txBody>
        </p:sp>
        <p:sp>
          <p:nvSpPr>
            <p:cNvPr id="177" name="Shape"/>
            <p:cNvSpPr/>
            <p:nvPr/>
          </p:nvSpPr>
          <p:spPr>
            <a:xfrm>
              <a:off x="5407080" y="2907095"/>
              <a:ext cx="985028" cy="98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CBEAEC">
                <a:alpha val="90000"/>
              </a:srgbClr>
            </a:solidFill>
            <a:ln w="15875" cap="flat">
              <a:solidFill>
                <a:srgbClr val="CBEAEC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ts val="800"/>
                </a:spcBef>
                <a:defRPr sz="3600">
                  <a:solidFill>
                    <a:srgbClr val="404040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Hire for Attitude 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❑"/>
            </a:pPr>
            <a:r>
              <a:t>Employee training begins during the recruitment and hiring process.</a:t>
            </a:r>
          </a:p>
          <a:p>
            <a:pPr>
              <a:buFontTx/>
              <a:buChar char="❑"/>
            </a:pPr>
            <a:r>
              <a:t>Easy access to ACPL history and culture</a:t>
            </a:r>
          </a:p>
          <a:p>
            <a:pPr>
              <a:buFontTx/>
              <a:buChar char="❑"/>
            </a:pPr>
            <a:r>
              <a:t>The hiring manager(s) demonstrates organizational values to the candidate that reflect our culture and attitudes</a:t>
            </a:r>
          </a:p>
          <a:p>
            <a:pPr>
              <a:buFontTx/>
              <a:buChar char="❑"/>
            </a:pPr>
            <a:r>
              <a:t>Once the offer has been made and accepted,  the </a:t>
            </a:r>
            <a:r>
              <a:rPr b="1" i="1">
                <a:latin typeface="+mn-lt"/>
                <a:ea typeface="+mn-ea"/>
                <a:cs typeface="+mn-cs"/>
                <a:sym typeface="Helvetica"/>
              </a:rPr>
              <a:t>preboarding</a:t>
            </a:r>
            <a:r>
              <a:t> process begins.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Retrospec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Retrospec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