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media/image2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3.jpe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4.jpeg" ContentType="image/jpeg"/>
  <Override PartName="/ppt/media/image5.jpeg" ContentType="image/jpeg"/>
  <Override PartName="/ppt/notesSlides/notesSlide8.xml" ContentType="application/vnd.openxmlformats-officedocument.presentationml.notesSlide+xml"/>
  <Override PartName="/ppt/media/image6.jpeg" ContentType="image/jpeg"/>
  <Override PartName="/ppt/notesSlides/notesSlide9.xml" ContentType="application/vnd.openxmlformats-officedocument.presentationml.notesSlide+xml"/>
  <Override PartName="/ppt/media/image7.jpeg" ContentType="image/jpeg"/>
  <Override PartName="/ppt/notesSlides/notesSlide1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2F8"/>
          </a:solidFill>
        </a:fill>
      </a:tcStyle>
    </a:wholeTbl>
    <a:band2H>
      <a:tcTxStyle b="def" i="def"/>
      <a:tcStyle>
        <a:tcBdr/>
        <a:fill>
          <a:solidFill>
            <a:srgbClr val="E7F1FB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DECD"/>
          </a:solidFill>
        </a:fill>
      </a:tcStyle>
    </a:wholeTbl>
    <a:band2H>
      <a:tcTxStyle b="def" i="def"/>
      <a:tcStyle>
        <a:tcBdr/>
        <a:fill>
          <a:solidFill>
            <a:srgbClr val="FAEFE8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D2F4"/>
          </a:solidFill>
        </a:fill>
      </a:tcStyle>
    </a:wholeTbl>
    <a:band2H>
      <a:tcTxStyle b="def" i="def"/>
      <a:tcStyle>
        <a:tcBdr/>
        <a:fill>
          <a:solidFill>
            <a:srgbClr val="F0EAF9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www.npr.org/2017/06/03/531347278/librarians-in-philadelphia-train-to-thwart-drug-overdoses" TargetMode="Externa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mimedicalexaminer.com/sites/default/files/2021-05/Kalamazoo%20Annual%20DROOD%20Report%202020.pdf" TargetMode="Externa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www.kalcounty.com/hcs/datahub/files/news/Kalamazoo%20County%202019%20Opioid%20Report%20FINAL.PDF" TargetMode="Externa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www.michiganradio.org/health/2018-06-25/libraries-find-themselves-on-the-front-lines-of-michigans-opioid-crisis" TargetMode="Externa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michigan-open.org" TargetMode="External"/><Relationship Id="rId4" Type="http://schemas.openxmlformats.org/officeDocument/2006/relationships/hyperlink" Target="https://www.prevention-works.org" TargetMode="Externa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pj.news.chass.ncsu.edu/2019/11/04/implementing-trauma-informed-care-in-your-nonprofit/" TargetMode="External"/><Relationship Id="rId4" Type="http://schemas.openxmlformats.org/officeDocument/2006/relationships/hyperlink" Target="https://www.samhsa.gov/sites/default/files/programs_campaigns/childrens_mental_health/atc-whitepaper-040616.pdf" TargetMode="External"/><Relationship Id="rId5" Type="http://schemas.openxmlformats.org/officeDocument/2006/relationships/hyperlink" Target="https://ncsacw.samhsa.gov/userfiles/files/SAMHSA_Trauma.pdf" TargetMode="Externa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buSzPct val="100000"/>
              <a:buFont typeface="Arial"/>
              <a:buChar char="•"/>
            </a:pPr>
            <a:r>
              <a:t>Philadelphia Free Library news story - </a:t>
            </a:r>
            <a:r>
              <a:rPr u="sng">
                <a:solidFill>
                  <a:srgbClr val="3085ED"/>
                </a:solidFill>
                <a:uFill>
                  <a:solidFill>
                    <a:srgbClr val="3085ED"/>
                  </a:solidFill>
                </a:uFill>
                <a:hlinkClick r:id="rId3" invalidUrl="" action="" tgtFrame="" tooltip="" history="1" highlightClick="0" endSnd="0"/>
              </a:rPr>
              <a:t>https://www.npr.org/2017/06/03/531347278/librarians-in-philadelphia-train-to-thwart-drug-overdoses</a:t>
            </a:r>
            <a:r>
              <a:t> </a:t>
            </a:r>
          </a:p>
          <a:p>
            <a:pPr marL="171450" indent="-171450">
              <a:buSzPct val="100000"/>
              <a:buFont typeface="Arial"/>
              <a:buChar char="•"/>
            </a:pPr>
          </a:p>
          <a:p>
            <a:pPr marL="171450" indent="-171450">
              <a:buSzPct val="100000"/>
              <a:buFont typeface="Arial"/>
              <a:buChar char="•"/>
            </a:pPr>
            <a:r>
              <a:t>Rise in Incident Reports</a:t>
            </a:r>
          </a:p>
          <a:p>
            <a:pPr marL="171450" indent="-171450">
              <a:buSzPct val="100000"/>
              <a:buFont typeface="Arial"/>
              <a:buChar char="•"/>
            </a:pPr>
          </a:p>
          <a:p>
            <a:pPr marL="171450" indent="-171450">
              <a:buSzPct val="100000"/>
              <a:buFont typeface="Arial"/>
              <a:buChar char="•"/>
            </a:pPr>
            <a:r>
              <a:t>Personal addicition connection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4" name="Shape 3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>
              <a:buSzPct val="100000"/>
              <a:buFont typeface="Arial"/>
              <a:buChar char="•"/>
            </a:pPr>
            <a:r>
              <a:t>Train and educate – all employees, new and old</a:t>
            </a:r>
          </a:p>
          <a:p>
            <a:pPr marL="285750" indent="-285750">
              <a:buSzPct val="100000"/>
              <a:buFont typeface="Arial"/>
              <a:buChar char="•"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hape 2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>
              <a:buSzPct val="100000"/>
              <a:buFont typeface="Arial"/>
              <a:buChar char="•"/>
            </a:pPr>
            <a:r>
              <a:t>Kalamazoo County Medical Examiner's Report - </a:t>
            </a:r>
            <a:r>
              <a:rPr u="sng">
                <a:solidFill>
                  <a:srgbClr val="3085ED"/>
                </a:solidFill>
                <a:uFill>
                  <a:solidFill>
                    <a:srgbClr val="3085ED"/>
                  </a:solidFill>
                </a:uFill>
                <a:hlinkClick r:id="rId3" invalidUrl="" action="" tgtFrame="" tooltip="" history="1" highlightClick="0" endSnd="0"/>
              </a:rPr>
              <a:t>https://mimedicalexaminer.com/sites/default/files/2021-05/Kalamazoo%20Annual%20DROOD%20Report%202020.pdf</a:t>
            </a:r>
            <a:r>
              <a:t> </a:t>
            </a:r>
          </a:p>
          <a:p>
            <a:pPr/>
          </a:p>
          <a:p>
            <a:pPr marL="285750" indent="-285750">
              <a:buSzPct val="100000"/>
              <a:buFont typeface="Arial"/>
              <a:buChar char="•"/>
            </a:pPr>
            <a:r>
              <a:t>Deaths - % decrease from 18 to 19 = 19%; % increase from 19 to 20 = 25%</a:t>
            </a:r>
          </a:p>
          <a:p>
            <a:pPr marL="285750" indent="-285750">
              <a:buSzPct val="100000"/>
              <a:buFont typeface="Arial"/>
              <a:buChar char="•"/>
            </a:pPr>
          </a:p>
          <a:p>
            <a:pPr marL="285750" indent="-285750">
              <a:buSzPct val="100000"/>
              <a:buFont typeface="Arial"/>
              <a:buChar char="•"/>
            </a:pPr>
            <a:r>
              <a:t>40% Depression; 30% Anxiety </a:t>
            </a:r>
          </a:p>
          <a:p>
            <a:pPr marL="285750" indent="-285750">
              <a:buSzPct val="100000"/>
              <a:buFont typeface="Arial"/>
              <a:buChar char="•"/>
            </a:pPr>
          </a:p>
          <a:p>
            <a:pPr marL="285750" indent="-285750">
              <a:buSzPct val="100000"/>
              <a:buFont typeface="Arial"/>
              <a:buChar char="•"/>
            </a:pPr>
            <a:r>
              <a:t>23% Suicide ideation; 13% Suicide attempts </a:t>
            </a:r>
          </a:p>
          <a:p>
            <a:pPr marL="285750" indent="-285750">
              <a:buSzPct val="100000"/>
              <a:buFont typeface="Arial"/>
              <a:buChar char="•"/>
            </a:pPr>
          </a:p>
          <a:p>
            <a:pPr marL="285750" indent="-285750">
              <a:buSzPct val="100000"/>
              <a:buFont typeface="Arial"/>
              <a:buChar char="•"/>
            </a:pPr>
            <a:r>
              <a:t>7 decendents lived with children at ttime of death; 26% of decendents found by family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hape 2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>
              <a:buSzPct val="100000"/>
              <a:buFont typeface="Arial"/>
              <a:buChar char="•"/>
            </a:pPr>
            <a:r>
              <a:t>Provisional data from CDC’s National Center for Health Statistics indicate that there were an estimated 93,331 drug overdose deaths in the United States during 2020, an increase of 29.4% from the 72,151 deaths predicted in 2019. </a:t>
            </a:r>
          </a:p>
          <a:p>
            <a:pPr marL="285750" indent="-285750">
              <a:buSzPct val="100000"/>
              <a:buFont typeface="Arial"/>
              <a:buChar char="•"/>
            </a:pPr>
          </a:p>
          <a:p>
            <a:pPr marL="285750" indent="-285750">
              <a:buSzPct val="100000"/>
              <a:buFont typeface="Arial"/>
              <a:buChar char="•"/>
            </a:pPr>
            <a:r>
              <a:t>More than 760,000 people have died since 1999 from a drug overdose. </a:t>
            </a:r>
            <a:r>
              <a:rPr b="1"/>
              <a:t>Two out of three drug overdose deaths in 2018 involved an opioid. </a:t>
            </a:r>
            <a:r>
              <a:t>(HHS)</a:t>
            </a:r>
          </a:p>
          <a:p>
            <a:pPr marL="285750" indent="-285750">
              <a:buSzPct val="100000"/>
              <a:buFont typeface="Arial"/>
              <a:buChar char="•"/>
            </a:pPr>
          </a:p>
          <a:p>
            <a:pPr marL="285750" indent="-285750">
              <a:buSzPct val="100000"/>
              <a:buFont typeface="Arial"/>
              <a:buChar char="•"/>
            </a:pPr>
            <a:r>
              <a:t>Naloxone is a medication designed to rapidly reverse opioid overdose. </a:t>
            </a:r>
            <a:r>
              <a:rPr b="1"/>
              <a:t>The number of prescriptions for naloxone doubled from 2017 to 2018. </a:t>
            </a:r>
            <a:r>
              <a:t>(HHS)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hape 2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71450" indent="-171450">
              <a:buSzPct val="100000"/>
              <a:buFont typeface="Arial"/>
              <a:buChar char="•"/>
            </a:pPr>
            <a:r>
              <a:t>The Kalamazoo County Opioid Coalition convenes community partners and takes a public health approach to address the opioid epidemic in Kalamazoo County.</a:t>
            </a:r>
          </a:p>
          <a:p>
            <a:pPr marL="171450" indent="-171450">
              <a:buSzPct val="100000"/>
              <a:buFont typeface="Arial"/>
              <a:buChar char="•"/>
            </a:pPr>
          </a:p>
          <a:p>
            <a:pPr marL="171450" indent="-171450">
              <a:buSzPct val="100000"/>
              <a:buFont typeface="Arial"/>
              <a:buChar char="•"/>
              <a:defRPr b="1"/>
            </a:pPr>
            <a:r>
              <a:t>Vision</a:t>
            </a:r>
            <a:r>
              <a:rPr b="0"/>
              <a:t> - Put opioids in their place.</a:t>
            </a:r>
          </a:p>
          <a:p>
            <a:pPr marL="171450" indent="-171450">
              <a:buSzPct val="100000"/>
              <a:buFont typeface="Arial"/>
              <a:buChar char="•"/>
            </a:pPr>
          </a:p>
          <a:p>
            <a:pPr marL="171450" indent="-171450">
              <a:buSzPct val="100000"/>
              <a:buFont typeface="Arial"/>
              <a:buChar char="•"/>
              <a:defRPr b="1"/>
            </a:pPr>
            <a:r>
              <a:t>Mission</a:t>
            </a:r>
            <a:r>
              <a:rPr b="0"/>
              <a:t> - Achieving health and wellness for Kalamazoo County through promoting awareness and providing hope to those affected by opioids.</a:t>
            </a:r>
          </a:p>
          <a:p>
            <a:pPr marL="171450" indent="-171450">
              <a:buSzPct val="100000"/>
              <a:buFont typeface="Arial"/>
              <a:buChar char="•"/>
            </a:pPr>
          </a:p>
          <a:p>
            <a:pPr marL="171450" indent="-171450">
              <a:buSzPct val="100000"/>
              <a:buFont typeface="Arial"/>
              <a:buChar char="•"/>
            </a:pPr>
            <a:r>
              <a:t>Medical, social services, religious, courts, and law enforcement at the table.</a:t>
            </a:r>
          </a:p>
          <a:p>
            <a:pPr marL="171450" indent="-171450">
              <a:buSzPct val="100000"/>
              <a:buFont typeface="Arial"/>
              <a:buChar char="•"/>
            </a:pPr>
          </a:p>
          <a:p>
            <a:pPr marL="171450" indent="-171450">
              <a:buSzPct val="100000"/>
              <a:buFont typeface="Arial"/>
              <a:buChar char="•"/>
              <a:defRPr b="1" u="sng"/>
            </a:pPr>
            <a:r>
              <a:t>Prevention and Eduction</a:t>
            </a:r>
            <a:r>
              <a:rPr b="0" u="none"/>
              <a:t>; Supply and Control; Treatment and Recovery; Harm Reduction </a:t>
            </a:r>
          </a:p>
          <a:p>
            <a:pPr/>
          </a:p>
          <a:p>
            <a:pPr marL="171450" indent="-171450">
              <a:buSzPct val="100000"/>
              <a:buFont typeface="Arial"/>
              <a:buChar char="•"/>
            </a:pPr>
            <a:r>
              <a:t>KPL - programs, education, and MLA Annual program.</a:t>
            </a:r>
          </a:p>
          <a:p>
            <a:pPr marL="285750" indent="-285750">
              <a:buSzPct val="100000"/>
              <a:buFont typeface="Arial"/>
              <a:buChar char="•"/>
            </a:pPr>
          </a:p>
          <a:p>
            <a:pPr marL="171450" indent="-171450">
              <a:buSzPct val="100000"/>
              <a:buFont typeface="Arial"/>
              <a:buChar char="•"/>
              <a:defRPr b="1"/>
            </a:pPr>
            <a:r>
              <a:t>Harm Reduction</a:t>
            </a:r>
            <a:r>
              <a:rPr b="0"/>
              <a:t> – methodone, needle exchange, supervised injection sites</a:t>
            </a:r>
            <a:endParaRPr b="0"/>
          </a:p>
          <a:p>
            <a:pPr marL="285750" indent="-285750">
              <a:buSzPct val="100000"/>
              <a:buFont typeface="Arial"/>
              <a:buChar char="•"/>
            </a:pPr>
          </a:p>
          <a:p>
            <a:pPr marL="171450" indent="-171450">
              <a:buSzPct val="100000"/>
              <a:buFont typeface="Arial"/>
              <a:buChar char="•"/>
            </a:pPr>
            <a:r>
              <a:rPr u="sng">
                <a:solidFill>
                  <a:srgbClr val="3085ED"/>
                </a:solidFill>
                <a:uFill>
                  <a:solidFill>
                    <a:srgbClr val="3085ED"/>
                  </a:solidFill>
                </a:uFill>
                <a:hlinkClick r:id="rId3" invalidUrl="" action="" tgtFrame="" tooltip="" history="1" highlightClick="0" endSnd="0"/>
              </a:rPr>
              <a:t>https://www.kalcounty.com/hcs/datahub/files/news/Kalamazoo%20County%202019%20Opioid%20Report%20FINAL.PDF</a:t>
            </a:r>
            <a:r>
              <a:t> 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hape 2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>
              <a:buSzPct val="100000"/>
              <a:buFont typeface="Arial"/>
              <a:buChar char="•"/>
            </a:pPr>
            <a:r>
              <a:t>COPE Network</a:t>
            </a:r>
          </a:p>
          <a:p>
            <a:pPr marL="285750" indent="-285750">
              <a:buSzPct val="100000"/>
              <a:buFont typeface="Arial"/>
              <a:buChar char="•"/>
            </a:pPr>
          </a:p>
          <a:p>
            <a:pPr marL="285750" indent="-285750">
              <a:buSzPct val="100000"/>
              <a:buFont typeface="Arial"/>
              <a:buChar char="•"/>
            </a:pPr>
            <a:r>
              <a:t>ODs @ KPL 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hape 2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>
              <a:buSzPct val="100000"/>
              <a:buFont typeface="Arial"/>
              <a:buChar char="•"/>
            </a:pPr>
            <a:r>
              <a:t>The Michigan Library Association led the efforts to change the law.</a:t>
            </a:r>
          </a:p>
          <a:p>
            <a:pPr marL="285750" indent="-285750">
              <a:buSzPct val="100000"/>
              <a:buFont typeface="Arial"/>
              <a:buChar char="•"/>
            </a:pPr>
          </a:p>
          <a:p>
            <a:pPr marL="285750" indent="-285750">
              <a:buSzPct val="100000"/>
              <a:buFont typeface="Arial"/>
              <a:buChar char="•"/>
            </a:pPr>
            <a:r>
              <a:t>Eventually included all government entities.</a:t>
            </a:r>
          </a:p>
          <a:p>
            <a:pPr marL="285750" indent="-285750">
              <a:buSzPct val="100000"/>
              <a:buFont typeface="Arial"/>
              <a:buChar char="•"/>
            </a:pPr>
          </a:p>
          <a:p>
            <a:pPr marL="285750" indent="-285750">
              <a:buSzPct val="100000"/>
              <a:buFont typeface="Arial"/>
              <a:buChar char="•"/>
            </a:pPr>
            <a:r>
              <a:t>Michigan Radio - </a:t>
            </a:r>
            <a:r>
              <a:rPr u="sng">
                <a:solidFill>
                  <a:srgbClr val="3085ED"/>
                </a:solidFill>
                <a:uFill>
                  <a:solidFill>
                    <a:srgbClr val="3085ED"/>
                  </a:solidFill>
                </a:uFill>
                <a:hlinkClick r:id="rId3" invalidUrl="" action="" tgtFrame="" tooltip="" history="1" highlightClick="0" endSnd="0"/>
              </a:rPr>
              <a:t>https://www.michiganradio.org/health/2018-06-25/libraries-find-themselves-on-the-front-lines-of-michigans-opioid-crisis</a:t>
            </a:r>
            <a:r>
              <a:t> 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hape 2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>
              <a:buSzPct val="100000"/>
              <a:buFont typeface="Arial"/>
              <a:buChar char="•"/>
            </a:pPr>
            <a:r>
              <a:t>Michigan OPEN (Opioid Prescribing Engagement Network) - </a:t>
            </a:r>
            <a:r>
              <a:rPr u="sng">
                <a:solidFill>
                  <a:srgbClr val="3085ED"/>
                </a:solidFill>
                <a:uFill>
                  <a:solidFill>
                    <a:srgbClr val="3085ED"/>
                  </a:solidFill>
                </a:uFill>
                <a:hlinkClick r:id="rId3" invalidUrl="" action="" tgtFrame="" tooltip="" history="1" highlightClick="0" endSnd="0"/>
              </a:rPr>
              <a:t>https://michigan-open.org</a:t>
            </a:r>
            <a:r>
              <a:t> </a:t>
            </a:r>
          </a:p>
          <a:p>
            <a:pPr marL="285750" indent="-285750">
              <a:buSzPct val="100000"/>
              <a:buFont typeface="Arial"/>
              <a:buChar char="•"/>
            </a:pPr>
          </a:p>
          <a:p>
            <a:pPr marL="285750" indent="-285750">
              <a:buSzPct val="100000"/>
              <a:buFont typeface="Arial"/>
              <a:buChar char="•"/>
            </a:pPr>
            <a:r>
              <a:t>Prevention Works - </a:t>
            </a:r>
            <a:r>
              <a:rPr u="sng">
                <a:solidFill>
                  <a:srgbClr val="3085ED"/>
                </a:solidFill>
                <a:uFill>
                  <a:solidFill>
                    <a:srgbClr val="3085ED"/>
                  </a:solidFill>
                </a:uFill>
                <a:hlinkClick r:id="rId4" invalidUrl="" action="" tgtFrame="" tooltip="" history="1" highlightClick="0" endSnd="0"/>
              </a:rPr>
              <a:t>https://www.prevention-works.org</a:t>
            </a:r>
            <a:r>
              <a:t> 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Shape 3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>
              <a:buSzPct val="100000"/>
              <a:buFont typeface="Arial"/>
              <a:buChar char="•"/>
            </a:pPr>
            <a:r>
              <a:t>Image - </a:t>
            </a:r>
            <a:r>
              <a:rPr u="sng">
                <a:solidFill>
                  <a:srgbClr val="3085ED"/>
                </a:solidFill>
                <a:uFill>
                  <a:solidFill>
                    <a:srgbClr val="3085ED"/>
                  </a:solidFill>
                </a:uFill>
                <a:hlinkClick r:id="rId3" invalidUrl="" action="" tgtFrame="" tooltip="" history="1" highlightClick="0" endSnd="0"/>
              </a:rPr>
              <a:t>https://pj.news.chass.ncsu.edu/2019/11/04/implementing-trauma-informed-care-in-your-nonprofit/</a:t>
            </a:r>
            <a:r>
              <a:t> </a:t>
            </a:r>
          </a:p>
          <a:p>
            <a:pPr marL="285750" indent="-285750">
              <a:buSzPct val="100000"/>
              <a:buFont typeface="Arial"/>
              <a:buChar char="•"/>
            </a:pPr>
          </a:p>
          <a:p>
            <a:pPr marL="285750" indent="-285750">
              <a:buSzPct val="100000"/>
              <a:buFont typeface="Arial"/>
              <a:buChar char="•"/>
            </a:pPr>
            <a:r>
              <a:t>Key Ingredients for Successful Trauma-Informed Care Implementation By Christopher Menschner and Alexandra Maul, Center for Health Care Strategies - </a:t>
            </a:r>
            <a:r>
              <a:rPr u="sng">
                <a:solidFill>
                  <a:srgbClr val="3085ED"/>
                </a:solidFill>
                <a:uFill>
                  <a:solidFill>
                    <a:srgbClr val="3085ED"/>
                  </a:solidFill>
                </a:uFill>
                <a:hlinkClick r:id="rId4" invalidUrl="" action="" tgtFrame="" tooltip="" history="1" highlightClick="0" endSnd="0"/>
              </a:rPr>
              <a:t>https://www.samhsa.gov/sites/default/files/programs_campaigns/childrens_mental_health/atc-whitepaper-040616.pdf</a:t>
            </a:r>
            <a:r>
              <a:t> </a:t>
            </a:r>
          </a:p>
          <a:p>
            <a:pPr marL="285750" indent="-285750">
              <a:buSzPct val="100000"/>
              <a:buFont typeface="Arial"/>
              <a:buChar char="•"/>
            </a:pPr>
          </a:p>
          <a:p>
            <a:pPr marL="285750" indent="-285750">
              <a:buSzPct val="100000"/>
              <a:buFont typeface="Arial"/>
              <a:buChar char="•"/>
            </a:pPr>
            <a:r>
              <a:t>SAMSHA 's Guide of Trauma and Guidance for a Trauma-Informed Approach - </a:t>
            </a:r>
            <a:r>
              <a:rPr u="sng">
                <a:solidFill>
                  <a:srgbClr val="3085ED"/>
                </a:solidFill>
                <a:uFill>
                  <a:solidFill>
                    <a:srgbClr val="3085ED"/>
                  </a:solidFill>
                </a:uFill>
                <a:hlinkClick r:id="rId5" invalidUrl="" action="" tgtFrame="" tooltip="" history="1" highlightClick="0" endSnd="0"/>
              </a:rPr>
              <a:t>https://ncsacw.samhsa.gov/userfiles/files/SAMHSA_Trauma.pdf</a:t>
            </a:r>
            <a:r>
              <a:t> 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3" name="Shape 3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 typeface="Arial"/>
              <a:buChar char="•"/>
            </a:lvl1pPr>
          </a:lstStyle>
          <a:p>
            <a:pPr/>
            <a:r>
              <a:t>WebJunction 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8"/>
          <p:cNvGrpSpPr/>
          <p:nvPr/>
        </p:nvGrpSpPr>
        <p:grpSpPr>
          <a:xfrm>
            <a:off x="546100" y="-4764"/>
            <a:ext cx="5014913" cy="6862765"/>
            <a:chOff x="0" y="0"/>
            <a:chExt cx="5014912" cy="6862763"/>
          </a:xfrm>
        </p:grpSpPr>
        <p:sp>
          <p:nvSpPr>
            <p:cNvPr id="18" name="Freeform 6"/>
            <p:cNvSpPr/>
            <p:nvPr/>
          </p:nvSpPr>
          <p:spPr>
            <a:xfrm>
              <a:off x="438150" y="0"/>
              <a:ext cx="1063626" cy="2782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898"/>
                  </a:moveTo>
                  <a:lnTo>
                    <a:pt x="7254" y="21600"/>
                  </a:lnTo>
                  <a:lnTo>
                    <a:pt x="21600" y="0"/>
                  </a:lnTo>
                  <a:lnTo>
                    <a:pt x="13863" y="0"/>
                  </a:lnTo>
                  <a:lnTo>
                    <a:pt x="0" y="2089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" name="Freeform 7"/>
            <p:cNvSpPr/>
            <p:nvPr/>
          </p:nvSpPr>
          <p:spPr>
            <a:xfrm>
              <a:off x="0" y="0"/>
              <a:ext cx="1035051" cy="267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54" y="21600"/>
                  </a:moveTo>
                  <a:lnTo>
                    <a:pt x="21600" y="0"/>
                  </a:lnTo>
                  <a:lnTo>
                    <a:pt x="13616" y="0"/>
                  </a:lnTo>
                  <a:lnTo>
                    <a:pt x="0" y="20869"/>
                  </a:lnTo>
                  <a:lnTo>
                    <a:pt x="7255" y="21562"/>
                  </a:lnTo>
                  <a:lnTo>
                    <a:pt x="7454" y="2160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" name="Freeform 9"/>
            <p:cNvSpPr/>
            <p:nvPr/>
          </p:nvSpPr>
          <p:spPr>
            <a:xfrm>
              <a:off x="-1" y="2587625"/>
              <a:ext cx="2693989" cy="427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45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" name="Freeform 10"/>
            <p:cNvSpPr/>
            <p:nvPr/>
          </p:nvSpPr>
          <p:spPr>
            <a:xfrm>
              <a:off x="442911" y="2697163"/>
              <a:ext cx="3332163" cy="416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20797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" name="Freeform 11"/>
            <p:cNvSpPr/>
            <p:nvPr/>
          </p:nvSpPr>
          <p:spPr>
            <a:xfrm>
              <a:off x="438150" y="2692400"/>
              <a:ext cx="4576763" cy="417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" y="25"/>
                  </a:lnTo>
                  <a:lnTo>
                    <a:pt x="15749" y="21600"/>
                  </a:lnTo>
                  <a:lnTo>
                    <a:pt x="21600" y="21600"/>
                  </a:lnTo>
                  <a:lnTo>
                    <a:pt x="1686" y="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" name="Freeform 12"/>
            <p:cNvSpPr/>
            <p:nvPr/>
          </p:nvSpPr>
          <p:spPr>
            <a:xfrm>
              <a:off x="0" y="2582863"/>
              <a:ext cx="3584576" cy="427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525" y="889"/>
                  </a:lnTo>
                  <a:lnTo>
                    <a:pt x="2181" y="481"/>
                  </a:lnTo>
                  <a:lnTo>
                    <a:pt x="2152" y="457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6233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5" name="Title Text"/>
          <p:cNvSpPr txBox="1"/>
          <p:nvPr>
            <p:ph type="title"/>
          </p:nvPr>
        </p:nvSpPr>
        <p:spPr>
          <a:xfrm>
            <a:off x="2928400" y="1380067"/>
            <a:ext cx="8574624" cy="2616201"/>
          </a:xfrm>
          <a:prstGeom prst="rect">
            <a:avLst/>
          </a:prstGeom>
        </p:spPr>
        <p:txBody>
          <a:bodyPr anchor="b"/>
          <a:lstStyle>
            <a:lvl1pPr algn="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26" name="Body Level One…"/>
          <p:cNvSpPr txBox="1"/>
          <p:nvPr>
            <p:ph type="body" sz="quarter" idx="1"/>
          </p:nvPr>
        </p:nvSpPr>
        <p:spPr>
          <a:xfrm>
            <a:off x="4515377" y="3996266"/>
            <a:ext cx="6987645" cy="1388535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sz="2100"/>
            </a:lvl1pPr>
            <a:lvl2pPr marL="0" indent="457200" algn="r">
              <a:buClrTx/>
              <a:buSzTx/>
              <a:buFontTx/>
              <a:buNone/>
              <a:defRPr sz="2100"/>
            </a:lvl2pPr>
            <a:lvl3pPr marL="0" indent="914400" algn="r">
              <a:buClrTx/>
              <a:buSzTx/>
              <a:buFontTx/>
              <a:buNone/>
              <a:defRPr sz="2100"/>
            </a:lvl3pPr>
            <a:lvl4pPr marL="0" indent="1371600" algn="r">
              <a:buClrTx/>
              <a:buSzTx/>
              <a:buFontTx/>
              <a:buNone/>
              <a:defRPr sz="2100"/>
            </a:lvl4pPr>
            <a:lvl5pPr marL="0" indent="1828800" algn="r">
              <a:buClrTx/>
              <a:buSzTx/>
              <a:buFont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Text"/>
          <p:cNvSpPr txBox="1"/>
          <p:nvPr>
            <p:ph type="title"/>
          </p:nvPr>
        </p:nvSpPr>
        <p:spPr>
          <a:xfrm>
            <a:off x="1484311" y="4732864"/>
            <a:ext cx="10018711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107" name="Picture Placeholder 2"/>
          <p:cNvSpPr/>
          <p:nvPr>
            <p:ph type="pic" sz="half" idx="21"/>
          </p:nvPr>
        </p:nvSpPr>
        <p:spPr>
          <a:xfrm>
            <a:off x="2386011" y="932112"/>
            <a:ext cx="8225944" cy="3164976"/>
          </a:xfrm>
          <a:prstGeom prst="rect">
            <a:avLst/>
          </a:prstGeom>
          <a:ln w="38100">
            <a:solidFill>
              <a:srgbClr val="B2B7B8"/>
            </a:solidFill>
            <a:round/>
          </a:ln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108" name="Body Level One…"/>
          <p:cNvSpPr txBox="1"/>
          <p:nvPr>
            <p:ph type="body" sz="quarter" idx="1"/>
          </p:nvPr>
        </p:nvSpPr>
        <p:spPr>
          <a:xfrm>
            <a:off x="1484311" y="5299602"/>
            <a:ext cx="10018711" cy="49371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400"/>
            </a:lvl1pPr>
            <a:lvl2pPr marL="0" indent="457200" algn="ctr">
              <a:buClrTx/>
              <a:buSzTx/>
              <a:buFontTx/>
              <a:buNone/>
              <a:defRPr sz="1400"/>
            </a:lvl2pPr>
            <a:lvl3pPr marL="0" indent="914400" algn="ctr">
              <a:buClrTx/>
              <a:buSzTx/>
              <a:buFontTx/>
              <a:buNone/>
              <a:defRPr sz="1400"/>
            </a:lvl3pPr>
            <a:lvl4pPr marL="0" indent="1371600" algn="ctr">
              <a:buClrTx/>
              <a:buSzTx/>
              <a:buFontTx/>
              <a:buNone/>
              <a:defRPr sz="1400"/>
            </a:lvl4pPr>
            <a:lvl5pPr marL="0" indent="1828800" algn="ctr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Text"/>
          <p:cNvSpPr txBox="1"/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484312" y="4343400"/>
            <a:ext cx="10018714" cy="14478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000"/>
            </a:lvl1pPr>
            <a:lvl2pPr marL="0" indent="457200" algn="ctr">
              <a:buClrTx/>
              <a:buSzTx/>
              <a:buFontTx/>
              <a:buNone/>
              <a:defRPr sz="2000"/>
            </a:lvl2pPr>
            <a:lvl3pPr marL="0" indent="914400" algn="ctr">
              <a:buClrTx/>
              <a:buSzTx/>
              <a:buFontTx/>
              <a:buNone/>
              <a:defRPr sz="2000"/>
            </a:lvl3pPr>
            <a:lvl4pPr marL="0" indent="1371600" algn="ctr">
              <a:buClrTx/>
              <a:buSzTx/>
              <a:buFontTx/>
              <a:buNone/>
              <a:defRPr sz="2000"/>
            </a:lvl4pPr>
            <a:lvl5pPr marL="0" indent="1828800" algn="ctr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Box 13"/>
          <p:cNvSpPr txBox="1"/>
          <p:nvPr/>
        </p:nvSpPr>
        <p:spPr>
          <a:xfrm>
            <a:off x="1644332" y="493741"/>
            <a:ext cx="518161" cy="132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8000"/>
            </a:lvl1pPr>
          </a:lstStyle>
          <a:p>
            <a:pPr/>
            <a:r>
              <a:t>“</a:t>
            </a:r>
          </a:p>
        </p:txBody>
      </p:sp>
      <p:sp>
        <p:nvSpPr>
          <p:cNvPr id="126" name="TextBox 14"/>
          <p:cNvSpPr txBox="1"/>
          <p:nvPr/>
        </p:nvSpPr>
        <p:spPr>
          <a:xfrm>
            <a:off x="10939144" y="2450117"/>
            <a:ext cx="518162" cy="132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/>
            </a:lvl1pPr>
          </a:lstStyle>
          <a:p>
            <a:pPr/>
            <a:r>
              <a:t>”</a:t>
            </a:r>
          </a:p>
        </p:txBody>
      </p:sp>
      <p:sp>
        <p:nvSpPr>
          <p:cNvPr id="127" name="Title Text"/>
          <p:cNvSpPr txBox="1"/>
          <p:nvPr>
            <p:ph type="title"/>
          </p:nvPr>
        </p:nvSpPr>
        <p:spPr>
          <a:xfrm>
            <a:off x="2208211" y="685800"/>
            <a:ext cx="8990013" cy="2743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2436810" y="3428998"/>
            <a:ext cx="8532816" cy="3810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  <a:lvl2pPr marL="0" indent="457200">
              <a:buClrTx/>
              <a:buSzTx/>
              <a:buFontTx/>
              <a:buNone/>
              <a:defRPr sz="1800"/>
            </a:lvl2pPr>
            <a:lvl3pPr marL="0" indent="914400">
              <a:buClrTx/>
              <a:buSzTx/>
              <a:buFontTx/>
              <a:buNone/>
              <a:defRPr sz="1800"/>
            </a:lvl3pPr>
            <a:lvl4pPr marL="0" indent="1371600">
              <a:buClrTx/>
              <a:buSzTx/>
              <a:buFontTx/>
              <a:buNone/>
              <a:defRPr sz="1800"/>
            </a:lvl4pPr>
            <a:lvl5pPr marL="0" indent="1828800"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Text Placeholder 2"/>
          <p:cNvSpPr/>
          <p:nvPr>
            <p:ph type="body" sz="quarter" idx="21"/>
          </p:nvPr>
        </p:nvSpPr>
        <p:spPr>
          <a:xfrm>
            <a:off x="1484311" y="4343400"/>
            <a:ext cx="10018712" cy="1447800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2000"/>
            </a:pPr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/>
          <p:nvPr>
            <p:ph type="title"/>
          </p:nvPr>
        </p:nvSpPr>
        <p:spPr>
          <a:xfrm>
            <a:off x="1484312" y="3308580"/>
            <a:ext cx="10018710" cy="1468801"/>
          </a:xfrm>
          <a:prstGeom prst="rect">
            <a:avLst/>
          </a:prstGeom>
        </p:spPr>
        <p:txBody>
          <a:bodyPr anchor="b"/>
          <a:lstStyle>
            <a:lvl1pPr algn="r"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1484312" y="4777380"/>
            <a:ext cx="10018711" cy="860401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sz="2000"/>
            </a:lvl1pPr>
            <a:lvl2pPr marL="0" indent="457200" algn="r">
              <a:buClrTx/>
              <a:buSzTx/>
              <a:buFontTx/>
              <a:buNone/>
              <a:defRPr sz="2000"/>
            </a:lvl2pPr>
            <a:lvl3pPr marL="0" indent="914400" algn="r">
              <a:buClrTx/>
              <a:buSzTx/>
              <a:buFontTx/>
              <a:buNone/>
              <a:defRPr sz="2000"/>
            </a:lvl3pPr>
            <a:lvl4pPr marL="0" indent="1371600" algn="r">
              <a:buClrTx/>
              <a:buSzTx/>
              <a:buFontTx/>
              <a:buNone/>
              <a:defRPr sz="2000"/>
            </a:lvl4pPr>
            <a:lvl5pPr marL="0" indent="1828800" algn="r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13"/>
          <p:cNvSpPr txBox="1"/>
          <p:nvPr/>
        </p:nvSpPr>
        <p:spPr>
          <a:xfrm>
            <a:off x="1644332" y="493741"/>
            <a:ext cx="518161" cy="132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8000"/>
            </a:lvl1pPr>
          </a:lstStyle>
          <a:p>
            <a:pPr/>
            <a:r>
              <a:t>“</a:t>
            </a:r>
          </a:p>
        </p:txBody>
      </p:sp>
      <p:sp>
        <p:nvSpPr>
          <p:cNvPr id="147" name="TextBox 14"/>
          <p:cNvSpPr txBox="1"/>
          <p:nvPr/>
        </p:nvSpPr>
        <p:spPr>
          <a:xfrm>
            <a:off x="10939144" y="2450117"/>
            <a:ext cx="518162" cy="132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/>
            </a:lvl1pPr>
          </a:lstStyle>
          <a:p>
            <a:pPr/>
            <a:r>
              <a:t>”</a:t>
            </a:r>
          </a:p>
        </p:txBody>
      </p:sp>
      <p:sp>
        <p:nvSpPr>
          <p:cNvPr id="148" name="Title Text"/>
          <p:cNvSpPr txBox="1"/>
          <p:nvPr>
            <p:ph type="title"/>
          </p:nvPr>
        </p:nvSpPr>
        <p:spPr>
          <a:xfrm>
            <a:off x="2208211" y="685800"/>
            <a:ext cx="8990013" cy="2743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49" name="Body Level One…"/>
          <p:cNvSpPr txBox="1"/>
          <p:nvPr>
            <p:ph type="body" sz="quarter" idx="1"/>
          </p:nvPr>
        </p:nvSpPr>
        <p:spPr>
          <a:xfrm>
            <a:off x="1484312" y="3886200"/>
            <a:ext cx="10018712" cy="889000"/>
          </a:xfrm>
          <a:prstGeom prst="rect">
            <a:avLst/>
          </a:prstGeom>
        </p:spPr>
        <p:txBody>
          <a:bodyPr anchor="b"/>
          <a:lstStyle>
            <a:lvl1pPr indent="-571500" algn="r">
              <a:buClrTx/>
              <a:buSzTx/>
              <a:buFontTx/>
              <a:buNone/>
            </a:lvl1pPr>
            <a:lvl2pPr algn="r">
              <a:buClrTx/>
              <a:buFontTx/>
            </a:lvl2pPr>
            <a:lvl3pPr algn="r">
              <a:buClrTx/>
              <a:buFontTx/>
            </a:lvl3pPr>
            <a:lvl4pPr algn="r">
              <a:buClrTx/>
              <a:buFontTx/>
            </a:lvl4pPr>
            <a:lvl5pPr algn="r">
              <a:buClrTx/>
              <a:buFont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Text Placeholder 2"/>
          <p:cNvSpPr/>
          <p:nvPr>
            <p:ph type="body" sz="quarter" idx="21"/>
          </p:nvPr>
        </p:nvSpPr>
        <p:spPr>
          <a:xfrm>
            <a:off x="1484311" y="4775200"/>
            <a:ext cx="10018712" cy="1016000"/>
          </a:xfrm>
          <a:prstGeom prst="rect">
            <a:avLst/>
          </a:prstGeom>
        </p:spPr>
        <p:txBody>
          <a:bodyPr anchor="t"/>
          <a:lstStyle/>
          <a:p>
            <a:pPr marL="0" indent="0" algn="r">
              <a:buClrTx/>
              <a:buSzTx/>
              <a:buFontTx/>
              <a:buNone/>
              <a:defRPr sz="1800"/>
            </a:pP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Text"/>
          <p:cNvSpPr txBox="1"/>
          <p:nvPr>
            <p:ph type="title"/>
          </p:nvPr>
        </p:nvSpPr>
        <p:spPr>
          <a:xfrm>
            <a:off x="1484312" y="685800"/>
            <a:ext cx="10018713" cy="27273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Body Level One…"/>
          <p:cNvSpPr txBox="1"/>
          <p:nvPr>
            <p:ph type="body" sz="quarter" idx="1"/>
          </p:nvPr>
        </p:nvSpPr>
        <p:spPr>
          <a:xfrm>
            <a:off x="1484312" y="3505200"/>
            <a:ext cx="10018714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857250" indent="-400050">
              <a:buClrTx/>
              <a:buFontTx/>
              <a:defRPr sz="2800"/>
            </a:lvl2pPr>
            <a:lvl3pPr marL="1358900" indent="-444500">
              <a:buClrTx/>
              <a:buFontTx/>
              <a:defRPr sz="2800"/>
            </a:lvl3pPr>
            <a:lvl4pPr marL="1671637" indent="-300037">
              <a:buClrTx/>
              <a:buFontTx/>
              <a:defRPr sz="2800"/>
            </a:lvl4pPr>
            <a:lvl5pPr marL="2171700" indent="-34290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Text Placeholder 2"/>
          <p:cNvSpPr/>
          <p:nvPr>
            <p:ph type="body" sz="quarter" idx="21"/>
          </p:nvPr>
        </p:nvSpPr>
        <p:spPr>
          <a:xfrm>
            <a:off x="1484310" y="4343400"/>
            <a:ext cx="10018715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800"/>
            </a:pP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5" name="Body Level One…"/>
          <p:cNvSpPr txBox="1"/>
          <p:nvPr>
            <p:ph type="body" sz="half" idx="1"/>
          </p:nvPr>
        </p:nvSpPr>
        <p:spPr>
          <a:xfrm>
            <a:off x="1484309" y="2666999"/>
            <a:ext cx="10018715" cy="31242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11276720" y="5921423"/>
            <a:ext cx="226304" cy="2565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/>
          <p:nvPr>
            <p:ph type="title"/>
          </p:nvPr>
        </p:nvSpPr>
        <p:spPr>
          <a:xfrm>
            <a:off x="2572279" y="2666999"/>
            <a:ext cx="8930748" cy="2110383"/>
          </a:xfrm>
          <a:prstGeom prst="rect">
            <a:avLst/>
          </a:prstGeom>
        </p:spPr>
        <p:txBody>
          <a:bodyPr anchor="b"/>
          <a:lstStyle>
            <a:lvl1pPr algn="r"/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2572278" y="4777380"/>
            <a:ext cx="8930748" cy="860401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sz="2000"/>
            </a:lvl1pPr>
            <a:lvl2pPr marL="0" indent="457200" algn="r">
              <a:buClrTx/>
              <a:buSzTx/>
              <a:buFontTx/>
              <a:buNone/>
              <a:defRPr sz="2000"/>
            </a:lvl2pPr>
            <a:lvl3pPr marL="0" indent="914400" algn="r">
              <a:buClrTx/>
              <a:buSzTx/>
              <a:buFontTx/>
              <a:buNone/>
              <a:defRPr sz="2000"/>
            </a:lvl3pPr>
            <a:lvl4pPr marL="0" indent="1371600" algn="r">
              <a:buClrTx/>
              <a:buSzTx/>
              <a:buFontTx/>
              <a:buNone/>
              <a:defRPr sz="2000"/>
            </a:lvl4pPr>
            <a:lvl5pPr marL="0" indent="1828800" algn="r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Body Level One…"/>
          <p:cNvSpPr txBox="1"/>
          <p:nvPr>
            <p:ph type="body" sz="quarter" idx="1"/>
          </p:nvPr>
        </p:nvSpPr>
        <p:spPr>
          <a:xfrm>
            <a:off x="1484312" y="2666999"/>
            <a:ext cx="4895056" cy="31242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78668" indent="-321468">
              <a:defRPr sz="1800"/>
            </a:lvl2pPr>
            <a:lvl3pPr marL="1281792" indent="-367392">
              <a:defRPr sz="1800"/>
            </a:lvl3pPr>
            <a:lvl4pPr>
              <a:defRPr sz="1800"/>
            </a:lvl4pPr>
            <a:lvl5pPr marL="2085975" indent="-257175"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Body Level One…"/>
          <p:cNvSpPr txBox="1"/>
          <p:nvPr>
            <p:ph type="body" sz="quarter" idx="1"/>
          </p:nvPr>
        </p:nvSpPr>
        <p:spPr>
          <a:xfrm>
            <a:off x="1772179" y="2658533"/>
            <a:ext cx="4607189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>
                <a:solidFill>
                  <a:srgbClr val="1287C3"/>
                </a:solidFill>
              </a:defRPr>
            </a:lvl1pPr>
            <a:lvl2pPr marL="0" indent="457200">
              <a:buClrTx/>
              <a:buSzTx/>
              <a:buFontTx/>
              <a:buNone/>
              <a:defRPr sz="2800">
                <a:solidFill>
                  <a:srgbClr val="1287C3"/>
                </a:solidFill>
              </a:defRPr>
            </a:lvl2pPr>
            <a:lvl3pPr marL="0" indent="914400">
              <a:buClrTx/>
              <a:buSzTx/>
              <a:buFontTx/>
              <a:buNone/>
              <a:defRPr sz="2800">
                <a:solidFill>
                  <a:srgbClr val="1287C3"/>
                </a:solidFill>
              </a:defRPr>
            </a:lvl3pPr>
            <a:lvl4pPr marL="0" indent="1371600">
              <a:buClrTx/>
              <a:buSzTx/>
              <a:buFontTx/>
              <a:buNone/>
              <a:defRPr sz="2800">
                <a:solidFill>
                  <a:srgbClr val="1287C3"/>
                </a:solidFill>
              </a:defRPr>
            </a:lvl4pPr>
            <a:lvl5pPr marL="0" indent="1828800">
              <a:buClrTx/>
              <a:buSzTx/>
              <a:buFontTx/>
              <a:buNone/>
              <a:defRPr sz="2800">
                <a:solidFill>
                  <a:srgbClr val="1287C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Text Placeholder 4"/>
          <p:cNvSpPr/>
          <p:nvPr>
            <p:ph type="body" sz="quarter" idx="21"/>
          </p:nvPr>
        </p:nvSpPr>
        <p:spPr>
          <a:xfrm>
            <a:off x="6880487" y="2666999"/>
            <a:ext cx="4622537" cy="576264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>
                <a:solidFill>
                  <a:srgbClr val="1287C3"/>
                </a:solidFill>
              </a:defRPr>
            </a:pP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/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87" name="Body Level One…"/>
          <p:cNvSpPr txBox="1"/>
          <p:nvPr>
            <p:ph type="body" sz="half" idx="1"/>
          </p:nvPr>
        </p:nvSpPr>
        <p:spPr>
          <a:xfrm>
            <a:off x="5262033" y="685798"/>
            <a:ext cx="6240991" cy="510540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774700" indent="-317500">
              <a:defRPr sz="2000"/>
            </a:lvl2pPr>
            <a:lvl3pPr marL="1271587" indent="-357187">
              <a:defRPr sz="2000"/>
            </a:lvl3pPr>
            <a:lvl4pPr marL="1616528" indent="-244928">
              <a:defRPr sz="2000"/>
            </a:lvl4pPr>
            <a:lvl5pPr marL="2073728" indent="-244928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Text Placeholder 3"/>
          <p:cNvSpPr/>
          <p:nvPr>
            <p:ph type="body" sz="quarter" idx="21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600"/>
            </a:pP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/>
          <p:nvPr>
            <p:ph type="title"/>
          </p:nvPr>
        </p:nvSpPr>
        <p:spPr>
          <a:xfrm>
            <a:off x="1482724" y="1752599"/>
            <a:ext cx="5426158" cy="1371601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97" name="Picture Placeholder 2"/>
          <p:cNvSpPr/>
          <p:nvPr>
            <p:ph type="pic" sz="quarter" idx="21"/>
          </p:nvPr>
        </p:nvSpPr>
        <p:spPr>
          <a:xfrm>
            <a:off x="7594682" y="914400"/>
            <a:ext cx="3280975" cy="4572000"/>
          </a:xfrm>
          <a:prstGeom prst="rect">
            <a:avLst/>
          </a:prstGeom>
          <a:ln w="38100">
            <a:solidFill>
              <a:srgbClr val="B2B7B8"/>
            </a:solidFill>
            <a:round/>
          </a:ln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8" name="Body Level One…"/>
          <p:cNvSpPr txBox="1"/>
          <p:nvPr>
            <p:ph type="body" sz="quarter" idx="1"/>
          </p:nvPr>
        </p:nvSpPr>
        <p:spPr>
          <a:xfrm>
            <a:off x="1482724" y="3124199"/>
            <a:ext cx="5426158" cy="18288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800"/>
            </a:lvl1pPr>
            <a:lvl2pPr marL="0" indent="457200" algn="ctr">
              <a:buClrTx/>
              <a:buSzTx/>
              <a:buFontTx/>
              <a:buNone/>
              <a:defRPr sz="1800"/>
            </a:lvl2pPr>
            <a:lvl3pPr marL="0" indent="914400" algn="ctr">
              <a:buClrTx/>
              <a:buSzTx/>
              <a:buFontTx/>
              <a:buNone/>
              <a:defRPr sz="1800"/>
            </a:lvl3pPr>
            <a:lvl4pPr marL="0" indent="1371600" algn="ctr">
              <a:buClrTx/>
              <a:buSzTx/>
              <a:buFontTx/>
              <a:buNone/>
              <a:defRPr sz="1800"/>
            </a:lvl4pPr>
            <a:lvl5pPr marL="0" indent="1828800" algn="ctr"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"/>
          <p:cNvGrpSpPr/>
          <p:nvPr/>
        </p:nvGrpSpPr>
        <p:grpSpPr>
          <a:xfrm>
            <a:off x="150812" y="-1"/>
            <a:ext cx="2436814" cy="6858002"/>
            <a:chOff x="0" y="0"/>
            <a:chExt cx="2436813" cy="6858000"/>
          </a:xfrm>
        </p:grpSpPr>
        <p:sp>
          <p:nvSpPr>
            <p:cNvPr id="2" name="Freeform 6"/>
            <p:cNvSpPr/>
            <p:nvPr/>
          </p:nvSpPr>
          <p:spPr>
            <a:xfrm>
              <a:off x="306388" y="0"/>
              <a:ext cx="1122364" cy="532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" name="Freeform 7"/>
            <p:cNvSpPr/>
            <p:nvPr/>
          </p:nvSpPr>
          <p:spPr>
            <a:xfrm>
              <a:off x="0" y="0"/>
              <a:ext cx="1117601" cy="527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" name="Freeform 8"/>
            <p:cNvSpPr/>
            <p:nvPr/>
          </p:nvSpPr>
          <p:spPr>
            <a:xfrm>
              <a:off x="0" y="5238749"/>
              <a:ext cx="1228726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" name="Freeform 9"/>
            <p:cNvSpPr/>
            <p:nvPr/>
          </p:nvSpPr>
          <p:spPr>
            <a:xfrm>
              <a:off x="306388" y="5291137"/>
              <a:ext cx="1495426" cy="156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" name="Freeform 10"/>
            <p:cNvSpPr/>
            <p:nvPr/>
          </p:nvSpPr>
          <p:spPr>
            <a:xfrm>
              <a:off x="306388" y="5286374"/>
              <a:ext cx="2130426" cy="157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" name="Freeform 11"/>
            <p:cNvSpPr/>
            <p:nvPr/>
          </p:nvSpPr>
          <p:spPr>
            <a:xfrm>
              <a:off x="0" y="5238749"/>
              <a:ext cx="1695451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9" name="Title Text"/>
          <p:cNvSpPr txBox="1"/>
          <p:nvPr>
            <p:ph type="title"/>
          </p:nvPr>
        </p:nvSpPr>
        <p:spPr>
          <a:xfrm>
            <a:off x="1484311" y="685800"/>
            <a:ext cx="10018714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Slide Number"/>
          <p:cNvSpPr txBox="1"/>
          <p:nvPr>
            <p:ph type="sldNum" sz="quarter" idx="2"/>
          </p:nvPr>
        </p:nvSpPr>
        <p:spPr>
          <a:xfrm>
            <a:off x="11276720" y="5937567"/>
            <a:ext cx="226304" cy="256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1287C3"/>
        </a:buClr>
        <a:buSzPct val="145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1pPr>
      <a:lvl2pPr marL="8001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1287C3"/>
        </a:buClr>
        <a:buSzPct val="145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2pPr>
      <a:lvl3pPr marL="1295400" marR="0" indent="-3810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1287C3"/>
        </a:buClr>
        <a:buSzPct val="145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3pPr>
      <a:lvl4pPr marL="1628775" marR="0" indent="-25717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1287C3"/>
        </a:buClr>
        <a:buSzPct val="145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4pPr>
      <a:lvl5pPr marL="2122714" marR="0" indent="-29391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1287C3"/>
        </a:buClr>
        <a:buSzPct val="145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5pPr>
      <a:lvl6pPr marL="2677885" marR="0" indent="-39188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1287C3"/>
        </a:buClr>
        <a:buSzPct val="145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6pPr>
      <a:lvl7pPr marL="3135085" marR="0" indent="-39188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1287C3"/>
        </a:buClr>
        <a:buSzPct val="145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7pPr>
      <a:lvl8pPr marL="3592285" marR="0" indent="-39188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1287C3"/>
        </a:buClr>
        <a:buSzPct val="145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8pPr>
      <a:lvl9pPr marL="4049485" marR="0" indent="-39188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1287C3"/>
        </a:buClr>
        <a:buSzPct val="145000"/>
        <a:buFont typeface="Arial"/>
        <a:buChar char="•"/>
        <a:tabLst/>
        <a:defRPr b="0" baseline="0" cap="none" i="0" spc="0" strike="noStrike" sz="2400" u="none">
          <a:solidFill>
            <a:srgbClr val="000000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4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mailto:kevink@kpl.gov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s://mimedicalexaminer.com/sites/default/files/2021-05/Kalamazoo%20Annual%20DROOD%20Report%202020.pdf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hyperlink" Target="https://mimedicalexaminer.com/sites/default/files/2021-05/Kalamazoo%20Annual%20DROOD%20Report%202020.pdf" TargetMode="External"/><Relationship Id="rId7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/>
          <p:nvPr>
            <p:ph type="ctrTitle"/>
          </p:nvPr>
        </p:nvSpPr>
        <p:spPr>
          <a:xfrm>
            <a:off x="2253784" y="1380067"/>
            <a:ext cx="5428434" cy="218611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i="1"/>
            </a:pPr>
            <a:r>
              <a:t>Half the Victory</a:t>
            </a:r>
            <a:r>
              <a:rPr i="0"/>
              <a:t>: </a:t>
            </a:r>
            <a:br>
              <a:rPr i="0"/>
            </a:br>
            <a:r>
              <a:rPr i="0" sz="3200"/>
              <a:t>Preparing for the Opioid Crisis</a:t>
            </a:r>
          </a:p>
        </p:txBody>
      </p:sp>
      <p:sp>
        <p:nvSpPr>
          <p:cNvPr id="171" name="Subtitle 2"/>
          <p:cNvSpPr txBox="1"/>
          <p:nvPr>
            <p:ph type="subTitle" sz="quarter" idx="1"/>
          </p:nvPr>
        </p:nvSpPr>
        <p:spPr>
          <a:xfrm>
            <a:off x="3151572" y="3996266"/>
            <a:ext cx="4530645" cy="11391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b="1" sz="2000"/>
            </a:pPr>
          </a:p>
          <a:p>
            <a:pPr>
              <a:lnSpc>
                <a:spcPct val="90000"/>
              </a:lnSpc>
              <a:defRPr b="1" sz="2000"/>
            </a:pPr>
            <a:r>
              <a:t>Niche Academy</a:t>
            </a:r>
          </a:p>
          <a:p>
            <a:pPr>
              <a:lnSpc>
                <a:spcPct val="90000"/>
              </a:lnSpc>
              <a:defRPr sz="2000"/>
            </a:pPr>
            <a:r>
              <a:t>November 3, 2021</a:t>
            </a:r>
          </a:p>
        </p:txBody>
      </p:sp>
      <p:pic>
        <p:nvPicPr>
          <p:cNvPr id="17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23460" t="0" r="36983" b="0"/>
          <a:stretch>
            <a:fillRect/>
          </a:stretch>
        </p:blipFill>
        <p:spPr>
          <a:xfrm>
            <a:off x="8127997" y="10"/>
            <a:ext cx="4064002" cy="6857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roup 13"/>
          <p:cNvGrpSpPr/>
          <p:nvPr/>
        </p:nvGrpSpPr>
        <p:grpSpPr>
          <a:xfrm>
            <a:off x="150812" y="-1"/>
            <a:ext cx="2436814" cy="6858002"/>
            <a:chOff x="0" y="0"/>
            <a:chExt cx="2436813" cy="6858000"/>
          </a:xfrm>
        </p:grpSpPr>
        <p:sp>
          <p:nvSpPr>
            <p:cNvPr id="265" name="Freeform 6"/>
            <p:cNvSpPr/>
            <p:nvPr/>
          </p:nvSpPr>
          <p:spPr>
            <a:xfrm>
              <a:off x="306388" y="0"/>
              <a:ext cx="1122364" cy="532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6" name="Freeform 7"/>
            <p:cNvSpPr/>
            <p:nvPr/>
          </p:nvSpPr>
          <p:spPr>
            <a:xfrm>
              <a:off x="0" y="0"/>
              <a:ext cx="1117601" cy="527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7" name="Freeform 8"/>
            <p:cNvSpPr/>
            <p:nvPr/>
          </p:nvSpPr>
          <p:spPr>
            <a:xfrm>
              <a:off x="0" y="5238749"/>
              <a:ext cx="1228726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8" name="Freeform 9"/>
            <p:cNvSpPr/>
            <p:nvPr/>
          </p:nvSpPr>
          <p:spPr>
            <a:xfrm>
              <a:off x="306388" y="5291137"/>
              <a:ext cx="1495426" cy="156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9" name="Freeform 10"/>
            <p:cNvSpPr/>
            <p:nvPr/>
          </p:nvSpPr>
          <p:spPr>
            <a:xfrm>
              <a:off x="306388" y="5286374"/>
              <a:ext cx="2130426" cy="157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0" name="Freeform 11"/>
            <p:cNvSpPr/>
            <p:nvPr/>
          </p:nvSpPr>
          <p:spPr>
            <a:xfrm>
              <a:off x="0" y="5238749"/>
              <a:ext cx="1695451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72" name="Title 1"/>
          <p:cNvSpPr txBox="1"/>
          <p:nvPr>
            <p:ph type="title"/>
          </p:nvPr>
        </p:nvSpPr>
        <p:spPr>
          <a:xfrm>
            <a:off x="1484311" y="685799"/>
            <a:ext cx="5747780" cy="1752601"/>
          </a:xfrm>
          <a:prstGeom prst="rect">
            <a:avLst/>
          </a:prstGeom>
        </p:spPr>
        <p:txBody>
          <a:bodyPr/>
          <a:lstStyle/>
          <a:p>
            <a:pPr/>
            <a:r>
              <a:t>Drug Take Back </a:t>
            </a:r>
          </a:p>
        </p:txBody>
      </p:sp>
      <p:sp>
        <p:nvSpPr>
          <p:cNvPr id="273" name="Content Placeholder 10"/>
          <p:cNvSpPr txBox="1"/>
          <p:nvPr>
            <p:ph type="body" sz="half" idx="1"/>
          </p:nvPr>
        </p:nvSpPr>
        <p:spPr>
          <a:xfrm>
            <a:off x="1484310" y="2666999"/>
            <a:ext cx="5747780" cy="3124202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Kalamazoo Substance Abuse Task Force</a:t>
            </a:r>
          </a:p>
          <a:p>
            <a:pPr>
              <a:defRPr sz="2000"/>
            </a:pPr>
            <a:r>
              <a:t>OPEN supplied the supplies to collect, marketing info, food for volunteers, and even paid for local law enforcement to be onsite. </a:t>
            </a:r>
          </a:p>
          <a:p>
            <a:pPr>
              <a:defRPr sz="2000"/>
            </a:pPr>
            <a:r>
              <a:t>Branch near major road. </a:t>
            </a:r>
          </a:p>
          <a:p>
            <a:pPr>
              <a:defRPr sz="2000"/>
            </a:pPr>
            <a:r>
              <a:t>Set up a "drive-thru" to make it easier for patrons to dispose of the unused drugs.</a:t>
            </a:r>
          </a:p>
        </p:txBody>
      </p:sp>
      <p:sp>
        <p:nvSpPr>
          <p:cNvPr id="274" name="Rounded Rectangle 6"/>
          <p:cNvSpPr/>
          <p:nvPr/>
        </p:nvSpPr>
        <p:spPr>
          <a:xfrm>
            <a:off x="7552943" y="648930"/>
            <a:ext cx="3982087" cy="5231965"/>
          </a:xfrm>
          <a:prstGeom prst="roundRect">
            <a:avLst>
              <a:gd name="adj" fmla="val 4834"/>
            </a:avLst>
          </a:prstGeom>
          <a:solidFill>
            <a:srgbClr val="FFFFFF"/>
          </a:solidFill>
          <a:ln w="38100" cap="rnd">
            <a:solidFill>
              <a:srgbClr val="B2B7B8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7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9058" y="1021114"/>
            <a:ext cx="2450675" cy="2621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73800" y="3903295"/>
            <a:ext cx="3341191" cy="11192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roup 30"/>
          <p:cNvGrpSpPr/>
          <p:nvPr/>
        </p:nvGrpSpPr>
        <p:grpSpPr>
          <a:xfrm>
            <a:off x="150812" y="-1"/>
            <a:ext cx="2436814" cy="6858002"/>
            <a:chOff x="0" y="0"/>
            <a:chExt cx="2436813" cy="6858000"/>
          </a:xfrm>
        </p:grpSpPr>
        <p:sp>
          <p:nvSpPr>
            <p:cNvPr id="280" name="Freeform 6"/>
            <p:cNvSpPr/>
            <p:nvPr/>
          </p:nvSpPr>
          <p:spPr>
            <a:xfrm>
              <a:off x="306388" y="0"/>
              <a:ext cx="1122364" cy="532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1" name="Freeform 7"/>
            <p:cNvSpPr/>
            <p:nvPr/>
          </p:nvSpPr>
          <p:spPr>
            <a:xfrm>
              <a:off x="0" y="0"/>
              <a:ext cx="1117601" cy="527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2" name="Freeform 8"/>
            <p:cNvSpPr/>
            <p:nvPr/>
          </p:nvSpPr>
          <p:spPr>
            <a:xfrm>
              <a:off x="0" y="5238749"/>
              <a:ext cx="1228726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3" name="Freeform 9"/>
            <p:cNvSpPr/>
            <p:nvPr/>
          </p:nvSpPr>
          <p:spPr>
            <a:xfrm>
              <a:off x="306388" y="5291137"/>
              <a:ext cx="1495426" cy="156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4" name="Freeform 10"/>
            <p:cNvSpPr/>
            <p:nvPr/>
          </p:nvSpPr>
          <p:spPr>
            <a:xfrm>
              <a:off x="306388" y="5286374"/>
              <a:ext cx="2130426" cy="157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5" name="Freeform 11"/>
            <p:cNvSpPr/>
            <p:nvPr/>
          </p:nvSpPr>
          <p:spPr>
            <a:xfrm>
              <a:off x="0" y="5238749"/>
              <a:ext cx="1695451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7" name="Title 1"/>
          <p:cNvSpPr txBox="1"/>
          <p:nvPr>
            <p:ph type="title"/>
          </p:nvPr>
        </p:nvSpPr>
        <p:spPr>
          <a:xfrm>
            <a:off x="1484311" y="1081548"/>
            <a:ext cx="3333496" cy="1504336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pPr/>
            <a:r>
              <a:t>Peer Navigators</a:t>
            </a:r>
          </a:p>
        </p:txBody>
      </p:sp>
      <p:sp>
        <p:nvSpPr>
          <p:cNvPr id="288" name="Text Placeholder 3"/>
          <p:cNvSpPr txBox="1"/>
          <p:nvPr>
            <p:ph type="body" sz="quarter" idx="1"/>
          </p:nvPr>
        </p:nvSpPr>
        <p:spPr>
          <a:xfrm>
            <a:off x="1484311" y="2666999"/>
            <a:ext cx="3333496" cy="3124202"/>
          </a:xfrm>
          <a:prstGeom prst="rect">
            <a:avLst/>
          </a:prstGeom>
        </p:spPr>
        <p:txBody>
          <a:bodyPr anchor="t"/>
          <a:lstStyle/>
          <a:p>
            <a:pPr marL="342900" indent="-342900" algn="l">
              <a:buClr>
                <a:srgbClr val="1287C3"/>
              </a:buClr>
              <a:buSzPct val="145000"/>
              <a:buFont typeface="Arial"/>
              <a:buChar char="•"/>
              <a:defRPr sz="2000"/>
            </a:pPr>
            <a:r>
              <a:t>Lived experience.</a:t>
            </a:r>
          </a:p>
          <a:p>
            <a:pPr marL="342900" indent="-342900" algn="l">
              <a:buClr>
                <a:srgbClr val="1287C3"/>
              </a:buClr>
              <a:buSzPct val="145000"/>
              <a:buFont typeface="Arial"/>
              <a:buChar char="•"/>
              <a:defRPr sz="2000"/>
            </a:pPr>
            <a:r>
              <a:t>Connect to resources.</a:t>
            </a:r>
          </a:p>
          <a:p>
            <a:pPr marL="342900" indent="-342900" algn="l">
              <a:buClr>
                <a:srgbClr val="1287C3"/>
              </a:buClr>
              <a:buSzPct val="145000"/>
              <a:buFont typeface="Arial"/>
              <a:buChar char="•"/>
              <a:defRPr sz="2000"/>
            </a:pPr>
            <a:r>
              <a:t>Care and meal kits.</a:t>
            </a:r>
          </a:p>
          <a:p>
            <a:pPr marL="342900" indent="-342900" algn="l">
              <a:buClr>
                <a:srgbClr val="1287C3"/>
              </a:buClr>
              <a:buSzPct val="145000"/>
              <a:buFont typeface="Arial"/>
              <a:buChar char="•"/>
              <a:defRPr sz="2000"/>
            </a:pPr>
            <a:r>
              <a:t>"I get to be the help that I needed."</a:t>
            </a:r>
          </a:p>
        </p:txBody>
      </p:sp>
      <p:grpSp>
        <p:nvGrpSpPr>
          <p:cNvPr id="291" name="Picture 5"/>
          <p:cNvGrpSpPr/>
          <p:nvPr/>
        </p:nvGrpSpPr>
        <p:grpSpPr>
          <a:xfrm>
            <a:off x="5262033" y="937669"/>
            <a:ext cx="6240991" cy="4549379"/>
            <a:chOff x="0" y="0"/>
            <a:chExt cx="6240989" cy="4549378"/>
          </a:xfrm>
        </p:grpSpPr>
        <p:pic>
          <p:nvPicPr>
            <p:cNvPr id="289" name="image17.jpeg" descr="image17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2803"/>
            <a:stretch>
              <a:fillRect/>
            </a:stretch>
          </p:blipFill>
          <p:spPr>
            <a:xfrm>
              <a:off x="0" y="0"/>
              <a:ext cx="6240803" cy="4549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0" y="0"/>
                  </a:moveTo>
                  <a:cubicBezTo>
                    <a:pt x="309" y="0"/>
                    <a:pt x="0" y="423"/>
                    <a:pt x="0" y="946"/>
                  </a:cubicBezTo>
                  <a:lnTo>
                    <a:pt x="0" y="20654"/>
                  </a:lnTo>
                  <a:cubicBezTo>
                    <a:pt x="0" y="21177"/>
                    <a:pt x="309" y="21600"/>
                    <a:pt x="690" y="21600"/>
                  </a:cubicBezTo>
                  <a:lnTo>
                    <a:pt x="20910" y="21600"/>
                  </a:lnTo>
                  <a:cubicBezTo>
                    <a:pt x="21291" y="21600"/>
                    <a:pt x="21600" y="21177"/>
                    <a:pt x="21600" y="20654"/>
                  </a:cubicBezTo>
                  <a:lnTo>
                    <a:pt x="21600" y="946"/>
                  </a:lnTo>
                  <a:cubicBezTo>
                    <a:pt x="21600" y="423"/>
                    <a:pt x="21291" y="0"/>
                    <a:pt x="20910" y="0"/>
                  </a:cubicBezTo>
                  <a:lnTo>
                    <a:pt x="69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90" name="Shape"/>
            <p:cNvSpPr/>
            <p:nvPr/>
          </p:nvSpPr>
          <p:spPr>
            <a:xfrm>
              <a:off x="0" y="0"/>
              <a:ext cx="6240991" cy="454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46"/>
                  </a:moveTo>
                  <a:lnTo>
                    <a:pt x="0" y="946"/>
                  </a:lnTo>
                  <a:cubicBezTo>
                    <a:pt x="0" y="424"/>
                    <a:pt x="309" y="0"/>
                    <a:pt x="690" y="0"/>
                  </a:cubicBezTo>
                  <a:lnTo>
                    <a:pt x="20910" y="0"/>
                  </a:lnTo>
                  <a:lnTo>
                    <a:pt x="20910" y="0"/>
                  </a:lnTo>
                  <a:cubicBezTo>
                    <a:pt x="21291" y="0"/>
                    <a:pt x="21600" y="424"/>
                    <a:pt x="21600" y="946"/>
                  </a:cubicBezTo>
                  <a:lnTo>
                    <a:pt x="21600" y="20654"/>
                  </a:lnTo>
                  <a:lnTo>
                    <a:pt x="21600" y="20654"/>
                  </a:lnTo>
                  <a:cubicBezTo>
                    <a:pt x="21600" y="21176"/>
                    <a:pt x="21291" y="21600"/>
                    <a:pt x="20910" y="21600"/>
                  </a:cubicBezTo>
                  <a:lnTo>
                    <a:pt x="690" y="21600"/>
                  </a:lnTo>
                  <a:lnTo>
                    <a:pt x="690" y="21600"/>
                  </a:lnTo>
                  <a:cubicBezTo>
                    <a:pt x="309" y="21600"/>
                    <a:pt x="0" y="21176"/>
                    <a:pt x="0" y="20654"/>
                  </a:cubicBezTo>
                  <a:close/>
                </a:path>
              </a:pathLst>
            </a:custGeom>
            <a:noFill/>
            <a:ln w="38100" cap="flat">
              <a:solidFill>
                <a:srgbClr val="B2B7B8"/>
              </a:solidFill>
              <a:prstDash val="solid"/>
              <a:round/>
            </a:ln>
            <a:effectLst>
              <a:reflection blurRad="0" stA="26000" stPos="0" endA="0" endPos="40000" dist="0" dir="5400000" fadeDir="5400000" sx="100000" sy="-100000" kx="0" ky="0" algn="bl" rotWithShape="0"/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roup 10"/>
          <p:cNvGrpSpPr/>
          <p:nvPr/>
        </p:nvGrpSpPr>
        <p:grpSpPr>
          <a:xfrm>
            <a:off x="150812" y="-1"/>
            <a:ext cx="2436814" cy="6858002"/>
            <a:chOff x="0" y="0"/>
            <a:chExt cx="2436813" cy="6858000"/>
          </a:xfrm>
        </p:grpSpPr>
        <p:sp>
          <p:nvSpPr>
            <p:cNvPr id="293" name="Freeform 6"/>
            <p:cNvSpPr/>
            <p:nvPr/>
          </p:nvSpPr>
          <p:spPr>
            <a:xfrm>
              <a:off x="306388" y="0"/>
              <a:ext cx="1122364" cy="532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4" name="Freeform 7"/>
            <p:cNvSpPr/>
            <p:nvPr/>
          </p:nvSpPr>
          <p:spPr>
            <a:xfrm>
              <a:off x="0" y="0"/>
              <a:ext cx="1117601" cy="527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5" name="Freeform 8"/>
            <p:cNvSpPr/>
            <p:nvPr/>
          </p:nvSpPr>
          <p:spPr>
            <a:xfrm>
              <a:off x="0" y="5238749"/>
              <a:ext cx="1228726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6" name="Freeform 9"/>
            <p:cNvSpPr/>
            <p:nvPr/>
          </p:nvSpPr>
          <p:spPr>
            <a:xfrm>
              <a:off x="306388" y="5291137"/>
              <a:ext cx="1495426" cy="156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7" name="Freeform 10"/>
            <p:cNvSpPr/>
            <p:nvPr/>
          </p:nvSpPr>
          <p:spPr>
            <a:xfrm>
              <a:off x="306388" y="5286374"/>
              <a:ext cx="2130426" cy="157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8" name="Freeform 11"/>
            <p:cNvSpPr/>
            <p:nvPr/>
          </p:nvSpPr>
          <p:spPr>
            <a:xfrm>
              <a:off x="0" y="5238749"/>
              <a:ext cx="1695451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00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01" name="Picture 6" descr="Picture 6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29416" t="0" r="27120" b="0"/>
          <a:stretch>
            <a:fillRect/>
          </a:stretch>
        </p:blipFill>
        <p:spPr>
          <a:xfrm>
            <a:off x="6603083" y="9"/>
            <a:ext cx="5299076" cy="685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412" y="0"/>
                </a:moveTo>
                <a:lnTo>
                  <a:pt x="0" y="16800"/>
                </a:lnTo>
                <a:lnTo>
                  <a:pt x="7791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3412" y="0"/>
                </a:lnTo>
                <a:close/>
              </a:path>
            </a:pathLst>
          </a:custGeom>
        </p:spPr>
      </p:pic>
      <p:grpSp>
        <p:nvGrpSpPr>
          <p:cNvPr id="308" name="Group 20"/>
          <p:cNvGrpSpPr/>
          <p:nvPr/>
        </p:nvGrpSpPr>
        <p:grpSpPr>
          <a:xfrm>
            <a:off x="6232759" y="-1"/>
            <a:ext cx="2436814" cy="6858002"/>
            <a:chOff x="0" y="0"/>
            <a:chExt cx="2436813" cy="6858000"/>
          </a:xfrm>
        </p:grpSpPr>
        <p:sp>
          <p:nvSpPr>
            <p:cNvPr id="302" name="Freeform 6"/>
            <p:cNvSpPr/>
            <p:nvPr/>
          </p:nvSpPr>
          <p:spPr>
            <a:xfrm>
              <a:off x="306388" y="0"/>
              <a:ext cx="1122364" cy="532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3" name="Freeform 7"/>
            <p:cNvSpPr/>
            <p:nvPr/>
          </p:nvSpPr>
          <p:spPr>
            <a:xfrm>
              <a:off x="0" y="0"/>
              <a:ext cx="1117601" cy="527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4" name="Freeform 8"/>
            <p:cNvSpPr/>
            <p:nvPr/>
          </p:nvSpPr>
          <p:spPr>
            <a:xfrm>
              <a:off x="0" y="5238749"/>
              <a:ext cx="1228726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5" name="Freeform 9"/>
            <p:cNvSpPr/>
            <p:nvPr/>
          </p:nvSpPr>
          <p:spPr>
            <a:xfrm>
              <a:off x="306388" y="5291137"/>
              <a:ext cx="1495426" cy="156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6" name="Freeform 10"/>
            <p:cNvSpPr/>
            <p:nvPr/>
          </p:nvSpPr>
          <p:spPr>
            <a:xfrm>
              <a:off x="306388" y="5286374"/>
              <a:ext cx="2130426" cy="157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7" name="Freeform 11"/>
            <p:cNvSpPr/>
            <p:nvPr/>
          </p:nvSpPr>
          <p:spPr>
            <a:xfrm>
              <a:off x="0" y="5238749"/>
              <a:ext cx="1695451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09" name="Title 1"/>
          <p:cNvSpPr txBox="1"/>
          <p:nvPr>
            <p:ph type="title"/>
          </p:nvPr>
        </p:nvSpPr>
        <p:spPr>
          <a:xfrm>
            <a:off x="972079" y="685799"/>
            <a:ext cx="5260682" cy="1752601"/>
          </a:xfrm>
          <a:prstGeom prst="rect">
            <a:avLst/>
          </a:prstGeom>
        </p:spPr>
        <p:txBody>
          <a:bodyPr anchor="ctr"/>
          <a:lstStyle/>
          <a:p>
            <a:pPr algn="l">
              <a:defRPr sz="4000"/>
            </a:pPr>
            <a:r>
              <a:t>Trauma-Informed Care/</a:t>
            </a:r>
            <a:br/>
            <a:r>
              <a:t>Customer Service</a:t>
            </a:r>
          </a:p>
        </p:txBody>
      </p:sp>
      <p:sp>
        <p:nvSpPr>
          <p:cNvPr id="310" name="Text Placeholder 3"/>
          <p:cNvSpPr txBox="1"/>
          <p:nvPr>
            <p:ph type="body" sz="quarter" idx="1"/>
          </p:nvPr>
        </p:nvSpPr>
        <p:spPr>
          <a:xfrm>
            <a:off x="643467" y="2666999"/>
            <a:ext cx="5260682" cy="3124202"/>
          </a:xfrm>
          <a:prstGeom prst="rect">
            <a:avLst/>
          </a:prstGeom>
        </p:spPr>
        <p:txBody>
          <a:bodyPr/>
          <a:lstStyle/>
          <a:p>
            <a:pPr marL="285750" indent="-285750" algn="l">
              <a:buClr>
                <a:srgbClr val="1287C3"/>
              </a:buClr>
              <a:buSzPct val="145000"/>
              <a:buFont typeface="Arial"/>
              <a:buChar char="•"/>
              <a:defRPr sz="2000"/>
            </a:pPr>
            <a:r>
              <a:t>"Trauma-informed care acknowledges the need to understand a patient’s life experiences in order to deliver effective care." (Menschner and Maul)</a:t>
            </a:r>
          </a:p>
          <a:p>
            <a:pPr marL="285750" indent="-285750" algn="l">
              <a:buClr>
                <a:srgbClr val="1287C3"/>
              </a:buClr>
              <a:buSzPct val="145000"/>
              <a:buFont typeface="Arial"/>
              <a:buChar char="•"/>
              <a:defRPr sz="2000"/>
            </a:pPr>
            <a:r>
              <a:t>Fundamental Attribution Error</a:t>
            </a:r>
          </a:p>
          <a:p>
            <a:pPr marL="285750" indent="-285750" algn="l">
              <a:buClr>
                <a:srgbClr val="1287C3"/>
              </a:buClr>
              <a:buSzPct val="145000"/>
              <a:buFont typeface="Arial"/>
              <a:buChar char="•"/>
              <a:defRPr sz="2000"/>
            </a:pPr>
            <a:r>
              <a:t>Reshapes how you interact with all patrons, especially those with substance use disorder.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roup 9"/>
          <p:cNvGrpSpPr/>
          <p:nvPr/>
        </p:nvGrpSpPr>
        <p:grpSpPr>
          <a:xfrm>
            <a:off x="150812" y="-1"/>
            <a:ext cx="2436814" cy="6858002"/>
            <a:chOff x="0" y="0"/>
            <a:chExt cx="2436813" cy="6858000"/>
          </a:xfrm>
        </p:grpSpPr>
        <p:sp>
          <p:nvSpPr>
            <p:cNvPr id="314" name="Freeform 6"/>
            <p:cNvSpPr/>
            <p:nvPr/>
          </p:nvSpPr>
          <p:spPr>
            <a:xfrm>
              <a:off x="306388" y="0"/>
              <a:ext cx="1122364" cy="532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5" name="Freeform 7"/>
            <p:cNvSpPr/>
            <p:nvPr/>
          </p:nvSpPr>
          <p:spPr>
            <a:xfrm>
              <a:off x="0" y="0"/>
              <a:ext cx="1117601" cy="527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6" name="Freeform 8"/>
            <p:cNvSpPr/>
            <p:nvPr/>
          </p:nvSpPr>
          <p:spPr>
            <a:xfrm>
              <a:off x="0" y="5238749"/>
              <a:ext cx="1228726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7" name="Freeform 9"/>
            <p:cNvSpPr/>
            <p:nvPr/>
          </p:nvSpPr>
          <p:spPr>
            <a:xfrm>
              <a:off x="306388" y="5291137"/>
              <a:ext cx="1495426" cy="156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8" name="Freeform 10"/>
            <p:cNvSpPr/>
            <p:nvPr/>
          </p:nvSpPr>
          <p:spPr>
            <a:xfrm>
              <a:off x="306388" y="5286374"/>
              <a:ext cx="2130426" cy="157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9" name="Freeform 11"/>
            <p:cNvSpPr/>
            <p:nvPr/>
          </p:nvSpPr>
          <p:spPr>
            <a:xfrm>
              <a:off x="0" y="5238749"/>
              <a:ext cx="1695451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27" name="Group 17"/>
          <p:cNvGrpSpPr/>
          <p:nvPr/>
        </p:nvGrpSpPr>
        <p:grpSpPr>
          <a:xfrm>
            <a:off x="150812" y="-1"/>
            <a:ext cx="2436814" cy="6858002"/>
            <a:chOff x="0" y="0"/>
            <a:chExt cx="2436813" cy="6858000"/>
          </a:xfrm>
        </p:grpSpPr>
        <p:sp>
          <p:nvSpPr>
            <p:cNvPr id="321" name="Freeform 6"/>
            <p:cNvSpPr/>
            <p:nvPr/>
          </p:nvSpPr>
          <p:spPr>
            <a:xfrm>
              <a:off x="306388" y="0"/>
              <a:ext cx="1122364" cy="532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2" name="Freeform 7"/>
            <p:cNvSpPr/>
            <p:nvPr/>
          </p:nvSpPr>
          <p:spPr>
            <a:xfrm>
              <a:off x="0" y="0"/>
              <a:ext cx="1117601" cy="527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3" name="Freeform 8"/>
            <p:cNvSpPr/>
            <p:nvPr/>
          </p:nvSpPr>
          <p:spPr>
            <a:xfrm>
              <a:off x="0" y="5238749"/>
              <a:ext cx="1228726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4" name="Freeform 9"/>
            <p:cNvSpPr/>
            <p:nvPr/>
          </p:nvSpPr>
          <p:spPr>
            <a:xfrm>
              <a:off x="306388" y="5291137"/>
              <a:ext cx="1495426" cy="156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5" name="Freeform 10"/>
            <p:cNvSpPr/>
            <p:nvPr/>
          </p:nvSpPr>
          <p:spPr>
            <a:xfrm>
              <a:off x="306388" y="5286374"/>
              <a:ext cx="2130426" cy="157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6" name="Freeform 11"/>
            <p:cNvSpPr/>
            <p:nvPr/>
          </p:nvSpPr>
          <p:spPr>
            <a:xfrm>
              <a:off x="0" y="5238749"/>
              <a:ext cx="1695451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28" name="Title 1"/>
          <p:cNvSpPr txBox="1"/>
          <p:nvPr>
            <p:ph type="title"/>
          </p:nvPr>
        </p:nvSpPr>
        <p:spPr>
          <a:xfrm>
            <a:off x="1753496" y="685799"/>
            <a:ext cx="2543202" cy="1752601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pPr/>
            <a:r>
              <a:t>Why Public Libraries?</a:t>
            </a:r>
          </a:p>
        </p:txBody>
      </p:sp>
      <p:sp>
        <p:nvSpPr>
          <p:cNvPr id="329" name="Content Placeholder 2"/>
          <p:cNvSpPr txBox="1"/>
          <p:nvPr>
            <p:ph type="body" sz="quarter" idx="1"/>
          </p:nvPr>
        </p:nvSpPr>
        <p:spPr>
          <a:xfrm>
            <a:off x="1484309" y="2666999"/>
            <a:ext cx="2812389" cy="3124202"/>
          </a:xfrm>
          <a:prstGeom prst="rect">
            <a:avLst/>
          </a:prstGeom>
        </p:spPr>
        <p:txBody>
          <a:bodyPr anchor="t"/>
          <a:lstStyle/>
          <a:p>
            <a:pPr/>
            <a:r>
              <a:t>democratic.</a:t>
            </a:r>
          </a:p>
          <a:p>
            <a:pPr/>
            <a:r>
              <a:t>Destigmatizing. </a:t>
            </a:r>
          </a:p>
          <a:p>
            <a:pPr/>
            <a:r>
              <a:t>More likely to be discovered if OD.</a:t>
            </a:r>
          </a:p>
          <a:p>
            <a:pPr/>
            <a:r>
              <a:t>Trusted.</a:t>
            </a:r>
          </a:p>
          <a:p>
            <a:pPr/>
            <a:r>
              <a:t>Supportive community in Kalamazoo.</a:t>
            </a:r>
          </a:p>
        </p:txBody>
      </p:sp>
      <p:sp>
        <p:nvSpPr>
          <p:cNvPr id="330" name="Rounded Rectangle 16"/>
          <p:cNvSpPr/>
          <p:nvPr/>
        </p:nvSpPr>
        <p:spPr>
          <a:xfrm>
            <a:off x="4621162" y="648930"/>
            <a:ext cx="6881863" cy="5231965"/>
          </a:xfrm>
          <a:prstGeom prst="roundRect">
            <a:avLst>
              <a:gd name="adj" fmla="val 4834"/>
            </a:avLst>
          </a:prstGeom>
          <a:solidFill>
            <a:srgbClr val="FFFFFF"/>
          </a:solidFill>
          <a:ln w="38100" cap="rnd">
            <a:solidFill>
              <a:srgbClr val="B2B7B8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3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l="10631" t="0" r="14602" b="0"/>
          <a:stretch>
            <a:fillRect/>
          </a:stretch>
        </p:blipFill>
        <p:spPr>
          <a:xfrm>
            <a:off x="4941201" y="1011765"/>
            <a:ext cx="6237360" cy="4546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roup 9"/>
          <p:cNvGrpSpPr/>
          <p:nvPr/>
        </p:nvGrpSpPr>
        <p:grpSpPr>
          <a:xfrm>
            <a:off x="150812" y="-1"/>
            <a:ext cx="2436814" cy="6858002"/>
            <a:chOff x="0" y="0"/>
            <a:chExt cx="2436813" cy="6858000"/>
          </a:xfrm>
        </p:grpSpPr>
        <p:sp>
          <p:nvSpPr>
            <p:cNvPr id="335" name="Freeform 6"/>
            <p:cNvSpPr/>
            <p:nvPr/>
          </p:nvSpPr>
          <p:spPr>
            <a:xfrm>
              <a:off x="306388" y="0"/>
              <a:ext cx="1122364" cy="532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6" name="Freeform 7"/>
            <p:cNvSpPr/>
            <p:nvPr/>
          </p:nvSpPr>
          <p:spPr>
            <a:xfrm>
              <a:off x="0" y="0"/>
              <a:ext cx="1117601" cy="527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7" name="Freeform 8"/>
            <p:cNvSpPr/>
            <p:nvPr/>
          </p:nvSpPr>
          <p:spPr>
            <a:xfrm>
              <a:off x="0" y="5238749"/>
              <a:ext cx="1228726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8" name="Freeform 9"/>
            <p:cNvSpPr/>
            <p:nvPr/>
          </p:nvSpPr>
          <p:spPr>
            <a:xfrm>
              <a:off x="306388" y="5291137"/>
              <a:ext cx="1495426" cy="156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9" name="Freeform 10"/>
            <p:cNvSpPr/>
            <p:nvPr/>
          </p:nvSpPr>
          <p:spPr>
            <a:xfrm>
              <a:off x="306388" y="5286374"/>
              <a:ext cx="2130426" cy="157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0" name="Freeform 11"/>
            <p:cNvSpPr/>
            <p:nvPr/>
          </p:nvSpPr>
          <p:spPr>
            <a:xfrm>
              <a:off x="0" y="5238749"/>
              <a:ext cx="1695451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48" name="Group 17"/>
          <p:cNvGrpSpPr/>
          <p:nvPr/>
        </p:nvGrpSpPr>
        <p:grpSpPr>
          <a:xfrm>
            <a:off x="150812" y="-1"/>
            <a:ext cx="2436814" cy="6858002"/>
            <a:chOff x="0" y="0"/>
            <a:chExt cx="2436813" cy="6858000"/>
          </a:xfrm>
        </p:grpSpPr>
        <p:sp>
          <p:nvSpPr>
            <p:cNvPr id="342" name="Freeform 6"/>
            <p:cNvSpPr/>
            <p:nvPr/>
          </p:nvSpPr>
          <p:spPr>
            <a:xfrm>
              <a:off x="306388" y="0"/>
              <a:ext cx="1122364" cy="532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3" name="Freeform 7"/>
            <p:cNvSpPr/>
            <p:nvPr/>
          </p:nvSpPr>
          <p:spPr>
            <a:xfrm>
              <a:off x="0" y="0"/>
              <a:ext cx="1117601" cy="527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4" name="Freeform 8"/>
            <p:cNvSpPr/>
            <p:nvPr/>
          </p:nvSpPr>
          <p:spPr>
            <a:xfrm>
              <a:off x="0" y="5238749"/>
              <a:ext cx="1228726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5" name="Freeform 9"/>
            <p:cNvSpPr/>
            <p:nvPr/>
          </p:nvSpPr>
          <p:spPr>
            <a:xfrm>
              <a:off x="306388" y="5291137"/>
              <a:ext cx="1495426" cy="156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6" name="Freeform 10"/>
            <p:cNvSpPr/>
            <p:nvPr/>
          </p:nvSpPr>
          <p:spPr>
            <a:xfrm>
              <a:off x="306388" y="5286374"/>
              <a:ext cx="2130426" cy="157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7" name="Freeform 11"/>
            <p:cNvSpPr/>
            <p:nvPr/>
          </p:nvSpPr>
          <p:spPr>
            <a:xfrm>
              <a:off x="0" y="5238749"/>
              <a:ext cx="1695451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49" name="Title 1"/>
          <p:cNvSpPr txBox="1"/>
          <p:nvPr>
            <p:ph type="title"/>
          </p:nvPr>
        </p:nvSpPr>
        <p:spPr>
          <a:xfrm>
            <a:off x="1753496" y="685799"/>
            <a:ext cx="2543202" cy="1752601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pPr/>
            <a:r>
              <a:t>Future</a:t>
            </a:r>
          </a:p>
        </p:txBody>
      </p:sp>
      <p:sp>
        <p:nvSpPr>
          <p:cNvPr id="350" name="Text Placeholder 3"/>
          <p:cNvSpPr txBox="1"/>
          <p:nvPr>
            <p:ph type="body" sz="quarter" idx="1"/>
          </p:nvPr>
        </p:nvSpPr>
        <p:spPr>
          <a:xfrm>
            <a:off x="1484309" y="2666999"/>
            <a:ext cx="2812389" cy="3124202"/>
          </a:xfrm>
          <a:prstGeom prst="rect">
            <a:avLst/>
          </a:prstGeom>
        </p:spPr>
        <p:txBody>
          <a:bodyPr anchor="t"/>
          <a:lstStyle/>
          <a:p>
            <a:pPr marL="285750" indent="-285750" algn="l">
              <a:buClr>
                <a:srgbClr val="1287C3"/>
              </a:buClr>
              <a:buSzPct val="145000"/>
              <a:buFont typeface="Arial"/>
              <a:buChar char="•"/>
              <a:defRPr sz="2000"/>
            </a:pPr>
            <a:r>
              <a:t>Train and educate.</a:t>
            </a:r>
          </a:p>
          <a:p>
            <a:pPr marL="285750" indent="-285750" algn="l">
              <a:buClr>
                <a:srgbClr val="1287C3"/>
              </a:buClr>
              <a:buSzPct val="145000"/>
              <a:buFont typeface="Arial"/>
              <a:buChar char="•"/>
              <a:defRPr sz="2000"/>
            </a:pPr>
            <a:r>
              <a:t>Programs for National Alcohol and Drug Addiciton Recovery Month 2022.</a:t>
            </a:r>
          </a:p>
          <a:p>
            <a:pPr marL="285750" indent="-285750" algn="l">
              <a:buClr>
                <a:srgbClr val="1287C3"/>
              </a:buClr>
              <a:buSzPct val="145000"/>
              <a:buFont typeface="Arial"/>
              <a:buChar char="•"/>
              <a:defRPr sz="2000"/>
            </a:pPr>
            <a:r>
              <a:t>KCOC programs.</a:t>
            </a:r>
          </a:p>
        </p:txBody>
      </p:sp>
      <p:sp>
        <p:nvSpPr>
          <p:cNvPr id="351" name="Rounded Rectangle 16"/>
          <p:cNvSpPr/>
          <p:nvPr/>
        </p:nvSpPr>
        <p:spPr>
          <a:xfrm>
            <a:off x="4621162" y="648930"/>
            <a:ext cx="6881863" cy="5231965"/>
          </a:xfrm>
          <a:prstGeom prst="roundRect">
            <a:avLst>
              <a:gd name="adj" fmla="val 4834"/>
            </a:avLst>
          </a:prstGeom>
          <a:solidFill>
            <a:srgbClr val="FFFFFF"/>
          </a:solidFill>
          <a:ln w="38100" cap="rnd">
            <a:solidFill>
              <a:srgbClr val="B2B7B8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52" name="Picture 5" descr="Picture 5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10831" t="0" r="11319" b="2"/>
          <a:stretch>
            <a:fillRect/>
          </a:stretch>
        </p:blipFill>
        <p:spPr>
          <a:xfrm>
            <a:off x="4941201" y="1011764"/>
            <a:ext cx="6237360" cy="454671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itle 1"/>
          <p:cNvSpPr txBox="1"/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Questions?</a:t>
            </a:r>
          </a:p>
        </p:txBody>
      </p:sp>
      <p:sp>
        <p:nvSpPr>
          <p:cNvPr id="357" name="Text Placeholder 2"/>
          <p:cNvSpPr txBox="1"/>
          <p:nvPr>
            <p:ph type="body" sz="half" idx="1"/>
          </p:nvPr>
        </p:nvSpPr>
        <p:spPr>
          <a:xfrm>
            <a:off x="1484311" y="3309258"/>
            <a:ext cx="10018715" cy="248194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Kevin King</a:t>
            </a:r>
          </a:p>
          <a:p>
            <a:pPr>
              <a:defRPr sz="2400"/>
            </a:pPr>
            <a:r>
              <a:t>Head of Community Engagement</a:t>
            </a:r>
          </a:p>
          <a:p>
            <a:pPr>
              <a:defRPr sz="2400"/>
            </a:pPr>
            <a:r>
              <a:t>Kalamazoo Public Library</a:t>
            </a:r>
          </a:p>
          <a:p>
            <a:pPr>
              <a:defRPr sz="2400"/>
            </a:pPr>
            <a:r>
              <a:rPr u="sng">
                <a:solidFill>
                  <a:srgbClr val="3085ED"/>
                </a:solidFill>
                <a:uFill>
                  <a:solidFill>
                    <a:srgbClr val="3085ED"/>
                  </a:solidFill>
                </a:uFill>
                <a:hlinkClick r:id="rId2" invalidUrl="" action="" tgtFrame="" tooltip="" history="1" highlightClick="0" endSnd="0"/>
              </a:rPr>
              <a:t>kevink@kpl.gov</a:t>
            </a:r>
          </a:p>
          <a:p>
            <a:pPr>
              <a:defRPr sz="2400"/>
            </a:pPr>
            <a:r>
              <a:t>(269) 553-7881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/>
          <p:nvPr>
            <p:ph type="title"/>
          </p:nvPr>
        </p:nvSpPr>
        <p:spPr>
          <a:xfrm>
            <a:off x="1587157" y="1008364"/>
            <a:ext cx="10018715" cy="4837998"/>
          </a:xfrm>
          <a:prstGeom prst="rect">
            <a:avLst/>
          </a:prstGeom>
        </p:spPr>
        <p:txBody>
          <a:bodyPr/>
          <a:lstStyle/>
          <a:p>
            <a:pPr>
              <a:defRPr i="1" sz="6000"/>
            </a:pPr>
            <a:r>
              <a:t>"To be prepared is </a:t>
            </a:r>
            <a:br/>
            <a:r>
              <a:rPr b="1" u="sng"/>
              <a:t>half the victory</a:t>
            </a:r>
            <a:r>
              <a:t>." </a:t>
            </a:r>
            <a:br/>
            <a:br/>
            <a:r>
              <a:rPr sz="2800"/>
              <a:t>Miguel de Cervantes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9"/>
          <p:cNvGrpSpPr/>
          <p:nvPr/>
        </p:nvGrpSpPr>
        <p:grpSpPr>
          <a:xfrm>
            <a:off x="150812" y="-1"/>
            <a:ext cx="2436814" cy="6858002"/>
            <a:chOff x="0" y="0"/>
            <a:chExt cx="2436813" cy="6858000"/>
          </a:xfrm>
        </p:grpSpPr>
        <p:sp>
          <p:nvSpPr>
            <p:cNvPr id="176" name="Freeform 6"/>
            <p:cNvSpPr/>
            <p:nvPr/>
          </p:nvSpPr>
          <p:spPr>
            <a:xfrm>
              <a:off x="306388" y="0"/>
              <a:ext cx="1122364" cy="532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7" name="Freeform 7"/>
            <p:cNvSpPr/>
            <p:nvPr/>
          </p:nvSpPr>
          <p:spPr>
            <a:xfrm>
              <a:off x="0" y="0"/>
              <a:ext cx="1117601" cy="527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8" name="Freeform 8"/>
            <p:cNvSpPr/>
            <p:nvPr/>
          </p:nvSpPr>
          <p:spPr>
            <a:xfrm>
              <a:off x="0" y="5238749"/>
              <a:ext cx="1228726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9" name="Freeform 9"/>
            <p:cNvSpPr/>
            <p:nvPr/>
          </p:nvSpPr>
          <p:spPr>
            <a:xfrm>
              <a:off x="306388" y="5291137"/>
              <a:ext cx="1495426" cy="156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0" name="Freeform 10"/>
            <p:cNvSpPr/>
            <p:nvPr/>
          </p:nvSpPr>
          <p:spPr>
            <a:xfrm>
              <a:off x="306388" y="5286374"/>
              <a:ext cx="2130426" cy="157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1" name="Freeform 11"/>
            <p:cNvSpPr/>
            <p:nvPr/>
          </p:nvSpPr>
          <p:spPr>
            <a:xfrm>
              <a:off x="0" y="5238749"/>
              <a:ext cx="1695451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83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84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l="10138" t="0" r="38285" b="0"/>
          <a:stretch>
            <a:fillRect/>
          </a:stretch>
        </p:blipFill>
        <p:spPr>
          <a:xfrm>
            <a:off x="6892924" y="10"/>
            <a:ext cx="5299076" cy="68579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412" y="0"/>
                </a:moveTo>
                <a:lnTo>
                  <a:pt x="0" y="16800"/>
                </a:lnTo>
                <a:lnTo>
                  <a:pt x="7791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3412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91" name="Group 19"/>
          <p:cNvGrpSpPr/>
          <p:nvPr/>
        </p:nvGrpSpPr>
        <p:grpSpPr>
          <a:xfrm>
            <a:off x="6232759" y="-1"/>
            <a:ext cx="2436814" cy="6858002"/>
            <a:chOff x="0" y="0"/>
            <a:chExt cx="2436813" cy="6858000"/>
          </a:xfrm>
        </p:grpSpPr>
        <p:sp>
          <p:nvSpPr>
            <p:cNvPr id="185" name="Freeform 6"/>
            <p:cNvSpPr/>
            <p:nvPr/>
          </p:nvSpPr>
          <p:spPr>
            <a:xfrm>
              <a:off x="306388" y="0"/>
              <a:ext cx="1122364" cy="532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6" name="Freeform 7"/>
            <p:cNvSpPr/>
            <p:nvPr/>
          </p:nvSpPr>
          <p:spPr>
            <a:xfrm>
              <a:off x="0" y="0"/>
              <a:ext cx="1117601" cy="527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7" name="Freeform 8"/>
            <p:cNvSpPr/>
            <p:nvPr/>
          </p:nvSpPr>
          <p:spPr>
            <a:xfrm>
              <a:off x="0" y="5238749"/>
              <a:ext cx="1228726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8" name="Freeform 9"/>
            <p:cNvSpPr/>
            <p:nvPr/>
          </p:nvSpPr>
          <p:spPr>
            <a:xfrm>
              <a:off x="306388" y="5291137"/>
              <a:ext cx="1495426" cy="156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9" name="Freeform 10"/>
            <p:cNvSpPr/>
            <p:nvPr/>
          </p:nvSpPr>
          <p:spPr>
            <a:xfrm>
              <a:off x="306388" y="5286374"/>
              <a:ext cx="2130426" cy="157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0" name="Freeform 11"/>
            <p:cNvSpPr/>
            <p:nvPr/>
          </p:nvSpPr>
          <p:spPr>
            <a:xfrm>
              <a:off x="0" y="5238749"/>
              <a:ext cx="1695451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92" name="Title 1"/>
          <p:cNvSpPr txBox="1"/>
          <p:nvPr>
            <p:ph type="title"/>
          </p:nvPr>
        </p:nvSpPr>
        <p:spPr>
          <a:xfrm>
            <a:off x="972079" y="685799"/>
            <a:ext cx="5260682" cy="1752601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Warning Signs</a:t>
            </a:r>
          </a:p>
        </p:txBody>
      </p:sp>
      <p:sp>
        <p:nvSpPr>
          <p:cNvPr id="193" name="Content Placeholder 3"/>
          <p:cNvSpPr txBox="1"/>
          <p:nvPr>
            <p:ph type="body" sz="quarter" idx="1"/>
          </p:nvPr>
        </p:nvSpPr>
        <p:spPr>
          <a:xfrm>
            <a:off x="643467" y="2666999"/>
            <a:ext cx="5260682" cy="312420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Philadelphia Free Library news story</a:t>
            </a:r>
          </a:p>
          <a:p>
            <a:pPr>
              <a:defRPr sz="2400"/>
            </a:pPr>
            <a:r>
              <a:t>Rise in Incident Reports</a:t>
            </a:r>
          </a:p>
          <a:p>
            <a:pPr>
              <a:defRPr sz="2400"/>
            </a:pPr>
            <a:r>
              <a:t>Personal addiction history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0303" y="362301"/>
            <a:ext cx="2042618" cy="2867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37390" y="395024"/>
            <a:ext cx="2047915" cy="2871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77417" y="398368"/>
            <a:ext cx="2051325" cy="2868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99357" y="3503329"/>
            <a:ext cx="1844659" cy="2946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icture 9" descr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126437" y="3504172"/>
            <a:ext cx="5370463" cy="2958428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extBox 10"/>
          <p:cNvSpPr txBox="1"/>
          <p:nvPr/>
        </p:nvSpPr>
        <p:spPr>
          <a:xfrm>
            <a:off x="8662222" y="1188170"/>
            <a:ext cx="265176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u="sng">
                <a:solidFill>
                  <a:srgbClr val="3085ED"/>
                </a:solidFill>
                <a:uFill>
                  <a:solidFill>
                    <a:srgbClr val="3085ED"/>
                  </a:solidFill>
                </a:uFill>
                <a:hlinkClick r:id="rId8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3085ED"/>
                </a:solidFill>
                <a:uFill>
                  <a:solidFill>
                    <a:srgbClr val="3085ED"/>
                  </a:solidFill>
                </a:uFill>
                <a:hlinkClick r:id="rId8" invalidUrl="" action="" tgtFrame="" tooltip="" history="1" highlightClick="0" endSnd="0"/>
              </a:rPr>
              <a:t>2020 Kalamazoo County Opioid Death Statistics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45111" y="712046"/>
            <a:ext cx="7801386" cy="2432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98755" y="3517200"/>
            <a:ext cx="4809484" cy="1235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31737" y="3311737"/>
            <a:ext cx="2743201" cy="3076832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TextBox 4"/>
          <p:cNvSpPr txBox="1"/>
          <p:nvPr/>
        </p:nvSpPr>
        <p:spPr>
          <a:xfrm>
            <a:off x="9547813" y="3929676"/>
            <a:ext cx="2651761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3085ED"/>
                </a:solidFill>
                <a:uFill>
                  <a:solidFill>
                    <a:srgbClr val="3085ED"/>
                  </a:solidFill>
                </a:uFill>
                <a:hlinkClick r:id="rId6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rgbClr val="3085ED"/>
                  </a:solidFill>
                </a:uFill>
                <a:hlinkClick r:id="rId6" invalidUrl="" action="" tgtFrame="" tooltip="" history="1" highlightClick="0" endSnd="0"/>
              </a:rPr>
              <a:t>2020 Kalamazoo County Opioid Death Statistics</a:t>
            </a:r>
          </a:p>
        </p:txBody>
      </p:sp>
      <p:pic>
        <p:nvPicPr>
          <p:cNvPr id="210" name="Picture 6" descr="Picture 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83529" y="4958960"/>
            <a:ext cx="1644613" cy="14372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 Placeholder 2"/>
          <p:cNvSpPr txBox="1"/>
          <p:nvPr>
            <p:ph type="body" sz="quarter" idx="1"/>
          </p:nvPr>
        </p:nvSpPr>
        <p:spPr>
          <a:xfrm>
            <a:off x="1521710" y="4792185"/>
            <a:ext cx="10018715" cy="1447801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sz="4000"/>
            </a:lvl1pPr>
          </a:lstStyle>
          <a:p>
            <a:pPr/>
            <a:r>
              <a:t>Kalamazoo County Opioid Coalition</a:t>
            </a:r>
          </a:p>
        </p:txBody>
      </p:sp>
      <p:pic>
        <p:nvPicPr>
          <p:cNvPr id="21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2654" t="0" r="1128" b="577"/>
          <a:stretch>
            <a:fillRect/>
          </a:stretch>
        </p:blipFill>
        <p:spPr>
          <a:xfrm>
            <a:off x="3144302" y="549561"/>
            <a:ext cx="6777639" cy="4029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1"/>
          <p:cNvSpPr txBox="1"/>
          <p:nvPr>
            <p:ph type="title"/>
          </p:nvPr>
        </p:nvSpPr>
        <p:spPr>
          <a:xfrm>
            <a:off x="1760705" y="4452256"/>
            <a:ext cx="9742320" cy="1384981"/>
          </a:xfrm>
          <a:prstGeom prst="rect">
            <a:avLst/>
          </a:prstGeom>
        </p:spPr>
        <p:txBody>
          <a:bodyPr/>
          <a:lstStyle/>
          <a:p>
            <a:pPr/>
            <a:r>
              <a:t>KPL's Proactive Approach</a:t>
            </a:r>
          </a:p>
        </p:txBody>
      </p:sp>
      <p:grpSp>
        <p:nvGrpSpPr>
          <p:cNvPr id="236" name="Content Placeholder 2"/>
          <p:cNvGrpSpPr/>
          <p:nvPr/>
        </p:nvGrpSpPr>
        <p:grpSpPr>
          <a:xfrm>
            <a:off x="1760895" y="1068388"/>
            <a:ext cx="9741937" cy="2796273"/>
            <a:chOff x="0" y="0"/>
            <a:chExt cx="9741936" cy="2796271"/>
          </a:xfrm>
        </p:grpSpPr>
        <p:grpSp>
          <p:nvGrpSpPr>
            <p:cNvPr id="222" name="Group"/>
            <p:cNvGrpSpPr/>
            <p:nvPr/>
          </p:nvGrpSpPr>
          <p:grpSpPr>
            <a:xfrm>
              <a:off x="0" y="39119"/>
              <a:ext cx="2297627" cy="2757153"/>
              <a:chOff x="0" y="0"/>
              <a:chExt cx="2297626" cy="2757152"/>
            </a:xfrm>
          </p:grpSpPr>
          <p:sp>
            <p:nvSpPr>
              <p:cNvPr id="220" name="Rectangle"/>
              <p:cNvSpPr/>
              <p:nvPr/>
            </p:nvSpPr>
            <p:spPr>
              <a:xfrm>
                <a:off x="-1" y="-1"/>
                <a:ext cx="2297628" cy="2757154"/>
              </a:xfrm>
              <a:prstGeom prst="rect">
                <a:avLst/>
              </a:prstGeom>
              <a:solidFill>
                <a:schemeClr val="accent1"/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1" name="Staff Awareness – Overdose and Naloxone Training"/>
              <p:cNvSpPr txBox="1"/>
              <p:nvPr/>
            </p:nvSpPr>
            <p:spPr>
              <a:xfrm>
                <a:off x="226954" y="1102861"/>
                <a:ext cx="1843719" cy="1221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Staff Awareness – Overdose and Naloxone Training</a:t>
                </a:r>
              </a:p>
            </p:txBody>
          </p:sp>
        </p:grpSp>
        <p:sp>
          <p:nvSpPr>
            <p:cNvPr id="223" name="01"/>
            <p:cNvSpPr txBox="1"/>
            <p:nvPr/>
          </p:nvSpPr>
          <p:spPr>
            <a:xfrm>
              <a:off x="61854" y="0"/>
              <a:ext cx="2173919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65100" tIns="165100" rIns="165100" bIns="165100" numCol="1" anchor="ctr">
              <a:spAutoFit/>
            </a:bodyPr>
            <a:lstStyle>
              <a:lvl1pPr defTabSz="2444750">
                <a:lnSpc>
                  <a:spcPct val="90000"/>
                </a:lnSpc>
                <a:spcBef>
                  <a:spcPts val="2300"/>
                </a:spcBef>
                <a:defRPr sz="5500">
                  <a:solidFill>
                    <a:srgbClr val="FFFFFF"/>
                  </a:solidFill>
                </a:defRPr>
              </a:lvl1pPr>
            </a:lstStyle>
            <a:p>
              <a:pPr/>
              <a:r>
                <a:t>01</a:t>
              </a:r>
            </a:p>
          </p:txBody>
        </p:sp>
        <p:grpSp>
          <p:nvGrpSpPr>
            <p:cNvPr id="226" name="Group"/>
            <p:cNvGrpSpPr/>
            <p:nvPr/>
          </p:nvGrpSpPr>
          <p:grpSpPr>
            <a:xfrm>
              <a:off x="2481437" y="39119"/>
              <a:ext cx="2297627" cy="2757153"/>
              <a:chOff x="0" y="0"/>
              <a:chExt cx="2297626" cy="2757152"/>
            </a:xfrm>
          </p:grpSpPr>
          <p:sp>
            <p:nvSpPr>
              <p:cNvPr id="224" name="Rectangle"/>
              <p:cNvSpPr/>
              <p:nvPr/>
            </p:nvSpPr>
            <p:spPr>
              <a:xfrm>
                <a:off x="-1" y="-1"/>
                <a:ext cx="2297628" cy="2757154"/>
              </a:xfrm>
              <a:prstGeom prst="rect">
                <a:avLst/>
              </a:prstGeom>
              <a:solidFill>
                <a:schemeClr val="accent1"/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5" name="Lobby to change Michigan liability laws"/>
              <p:cNvSpPr txBox="1"/>
              <p:nvPr/>
            </p:nvSpPr>
            <p:spPr>
              <a:xfrm>
                <a:off x="226954" y="1102861"/>
                <a:ext cx="1843719" cy="9245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Lobby to change Michigan liability laws</a:t>
                </a:r>
              </a:p>
            </p:txBody>
          </p:sp>
        </p:grpSp>
        <p:sp>
          <p:nvSpPr>
            <p:cNvPr id="227" name="02"/>
            <p:cNvSpPr txBox="1"/>
            <p:nvPr/>
          </p:nvSpPr>
          <p:spPr>
            <a:xfrm>
              <a:off x="2543291" y="0"/>
              <a:ext cx="2173919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65100" tIns="165100" rIns="165100" bIns="165100" numCol="1" anchor="ctr">
              <a:spAutoFit/>
            </a:bodyPr>
            <a:lstStyle>
              <a:lvl1pPr defTabSz="2444750">
                <a:lnSpc>
                  <a:spcPct val="90000"/>
                </a:lnSpc>
                <a:spcBef>
                  <a:spcPts val="2300"/>
                </a:spcBef>
                <a:defRPr sz="5500">
                  <a:solidFill>
                    <a:srgbClr val="FFFFFF"/>
                  </a:solidFill>
                </a:defRPr>
              </a:lvl1pPr>
            </a:lstStyle>
            <a:p>
              <a:pPr/>
              <a:r>
                <a:t>02</a:t>
              </a:r>
            </a:p>
          </p:txBody>
        </p:sp>
        <p:grpSp>
          <p:nvGrpSpPr>
            <p:cNvPr id="230" name="Group"/>
            <p:cNvGrpSpPr/>
            <p:nvPr/>
          </p:nvGrpSpPr>
          <p:grpSpPr>
            <a:xfrm>
              <a:off x="4962874" y="39119"/>
              <a:ext cx="2297627" cy="2757153"/>
              <a:chOff x="0" y="0"/>
              <a:chExt cx="2297626" cy="2757152"/>
            </a:xfrm>
          </p:grpSpPr>
          <p:sp>
            <p:nvSpPr>
              <p:cNvPr id="228" name="Rectangle"/>
              <p:cNvSpPr/>
              <p:nvPr/>
            </p:nvSpPr>
            <p:spPr>
              <a:xfrm>
                <a:off x="-1" y="-1"/>
                <a:ext cx="2297628" cy="2757154"/>
              </a:xfrm>
              <a:prstGeom prst="rect">
                <a:avLst/>
              </a:prstGeom>
              <a:solidFill>
                <a:schemeClr val="accent1"/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9" name="Program – Drug Take-Back Day"/>
              <p:cNvSpPr txBox="1"/>
              <p:nvPr/>
            </p:nvSpPr>
            <p:spPr>
              <a:xfrm>
                <a:off x="226954" y="1102861"/>
                <a:ext cx="1843719" cy="6273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Program – Drug Take-Back Day</a:t>
                </a:r>
              </a:p>
            </p:txBody>
          </p:sp>
        </p:grpSp>
        <p:sp>
          <p:nvSpPr>
            <p:cNvPr id="231" name="03"/>
            <p:cNvSpPr txBox="1"/>
            <p:nvPr/>
          </p:nvSpPr>
          <p:spPr>
            <a:xfrm>
              <a:off x="5024728" y="0"/>
              <a:ext cx="2173919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65100" tIns="165100" rIns="165100" bIns="165100" numCol="1" anchor="ctr">
              <a:spAutoFit/>
            </a:bodyPr>
            <a:lstStyle>
              <a:lvl1pPr defTabSz="2444750">
                <a:lnSpc>
                  <a:spcPct val="90000"/>
                </a:lnSpc>
                <a:spcBef>
                  <a:spcPts val="2300"/>
                </a:spcBef>
                <a:defRPr sz="5500">
                  <a:solidFill>
                    <a:srgbClr val="FFFFFF"/>
                  </a:solidFill>
                </a:defRPr>
              </a:lvl1pPr>
            </a:lstStyle>
            <a:p>
              <a:pPr/>
              <a:r>
                <a:t>03</a:t>
              </a:r>
            </a:p>
          </p:txBody>
        </p:sp>
        <p:grpSp>
          <p:nvGrpSpPr>
            <p:cNvPr id="234" name="Group"/>
            <p:cNvGrpSpPr/>
            <p:nvPr/>
          </p:nvGrpSpPr>
          <p:grpSpPr>
            <a:xfrm>
              <a:off x="7444310" y="39119"/>
              <a:ext cx="2297627" cy="2757153"/>
              <a:chOff x="0" y="0"/>
              <a:chExt cx="2297626" cy="2757152"/>
            </a:xfrm>
          </p:grpSpPr>
          <p:sp>
            <p:nvSpPr>
              <p:cNvPr id="232" name="Rectangle"/>
              <p:cNvSpPr/>
              <p:nvPr/>
            </p:nvSpPr>
            <p:spPr>
              <a:xfrm>
                <a:off x="-1" y="-1"/>
                <a:ext cx="2297628" cy="2757154"/>
              </a:xfrm>
              <a:prstGeom prst="rect">
                <a:avLst/>
              </a:prstGeom>
              <a:solidFill>
                <a:schemeClr val="accent1"/>
              </a:solidFill>
              <a:ln w="15875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3" name="Peer Navigators"/>
              <p:cNvSpPr txBox="1"/>
              <p:nvPr/>
            </p:nvSpPr>
            <p:spPr>
              <a:xfrm>
                <a:off x="226954" y="1102861"/>
                <a:ext cx="1843719" cy="330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Peer Navigators</a:t>
                </a:r>
              </a:p>
            </p:txBody>
          </p:sp>
        </p:grpSp>
        <p:sp>
          <p:nvSpPr>
            <p:cNvPr id="235" name="04"/>
            <p:cNvSpPr txBox="1"/>
            <p:nvPr/>
          </p:nvSpPr>
          <p:spPr>
            <a:xfrm>
              <a:off x="7506164" y="0"/>
              <a:ext cx="2173919" cy="1181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65100" tIns="165100" rIns="165100" bIns="165100" numCol="1" anchor="ctr">
              <a:spAutoFit/>
            </a:bodyPr>
            <a:lstStyle>
              <a:lvl1pPr defTabSz="2444750">
                <a:lnSpc>
                  <a:spcPct val="90000"/>
                </a:lnSpc>
                <a:spcBef>
                  <a:spcPts val="2300"/>
                </a:spcBef>
                <a:defRPr sz="5500">
                  <a:solidFill>
                    <a:srgbClr val="FFFFFF"/>
                  </a:solidFill>
                </a:defRPr>
              </a:lvl1pPr>
            </a:lstStyle>
            <a:p>
              <a:pPr/>
              <a:r>
                <a:t>04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oup 9"/>
          <p:cNvGrpSpPr/>
          <p:nvPr/>
        </p:nvGrpSpPr>
        <p:grpSpPr>
          <a:xfrm>
            <a:off x="150812" y="-1"/>
            <a:ext cx="2436814" cy="6858002"/>
            <a:chOff x="0" y="0"/>
            <a:chExt cx="2436813" cy="6858000"/>
          </a:xfrm>
        </p:grpSpPr>
        <p:sp>
          <p:nvSpPr>
            <p:cNvPr id="238" name="Freeform 6"/>
            <p:cNvSpPr/>
            <p:nvPr/>
          </p:nvSpPr>
          <p:spPr>
            <a:xfrm>
              <a:off x="306388" y="0"/>
              <a:ext cx="1122364" cy="532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9" name="Freeform 7"/>
            <p:cNvSpPr/>
            <p:nvPr/>
          </p:nvSpPr>
          <p:spPr>
            <a:xfrm>
              <a:off x="0" y="0"/>
              <a:ext cx="1117601" cy="527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0" name="Freeform 8"/>
            <p:cNvSpPr/>
            <p:nvPr/>
          </p:nvSpPr>
          <p:spPr>
            <a:xfrm>
              <a:off x="0" y="5238749"/>
              <a:ext cx="1228726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1" name="Freeform 9"/>
            <p:cNvSpPr/>
            <p:nvPr/>
          </p:nvSpPr>
          <p:spPr>
            <a:xfrm>
              <a:off x="306388" y="5291137"/>
              <a:ext cx="1495426" cy="156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2" name="Freeform 10"/>
            <p:cNvSpPr/>
            <p:nvPr/>
          </p:nvSpPr>
          <p:spPr>
            <a:xfrm>
              <a:off x="306388" y="5286374"/>
              <a:ext cx="2130426" cy="157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3" name="Freeform 11"/>
            <p:cNvSpPr/>
            <p:nvPr/>
          </p:nvSpPr>
          <p:spPr>
            <a:xfrm>
              <a:off x="0" y="5238749"/>
              <a:ext cx="1695451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45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46" name="Picture 5" descr="Picture 5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18180" t="0" r="23868" b="0"/>
          <a:stretch>
            <a:fillRect/>
          </a:stretch>
        </p:blipFill>
        <p:spPr>
          <a:xfrm>
            <a:off x="6892924" y="9"/>
            <a:ext cx="5299076" cy="685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412" y="0"/>
                </a:moveTo>
                <a:lnTo>
                  <a:pt x="0" y="16800"/>
                </a:lnTo>
                <a:lnTo>
                  <a:pt x="7791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3412" y="0"/>
                </a:lnTo>
                <a:close/>
              </a:path>
            </a:pathLst>
          </a:custGeom>
        </p:spPr>
      </p:pic>
      <p:grpSp>
        <p:nvGrpSpPr>
          <p:cNvPr id="253" name="Group 19"/>
          <p:cNvGrpSpPr/>
          <p:nvPr/>
        </p:nvGrpSpPr>
        <p:grpSpPr>
          <a:xfrm>
            <a:off x="6232759" y="-1"/>
            <a:ext cx="2436814" cy="6858002"/>
            <a:chOff x="0" y="0"/>
            <a:chExt cx="2436813" cy="6858000"/>
          </a:xfrm>
        </p:grpSpPr>
        <p:sp>
          <p:nvSpPr>
            <p:cNvPr id="247" name="Freeform 6"/>
            <p:cNvSpPr/>
            <p:nvPr/>
          </p:nvSpPr>
          <p:spPr>
            <a:xfrm>
              <a:off x="306388" y="0"/>
              <a:ext cx="1122364" cy="532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26"/>
                  </a:moveTo>
                  <a:lnTo>
                    <a:pt x="4766" y="21600"/>
                  </a:lnTo>
                  <a:lnTo>
                    <a:pt x="21600" y="0"/>
                  </a:lnTo>
                  <a:lnTo>
                    <a:pt x="16712" y="0"/>
                  </a:lnTo>
                  <a:lnTo>
                    <a:pt x="0" y="2142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8" name="Freeform 7"/>
            <p:cNvSpPr/>
            <p:nvPr/>
          </p:nvSpPr>
          <p:spPr>
            <a:xfrm>
              <a:off x="0" y="0"/>
              <a:ext cx="1117601" cy="527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6722" y="0"/>
                  </a:lnTo>
                  <a:lnTo>
                    <a:pt x="0" y="21444"/>
                  </a:lnTo>
                  <a:lnTo>
                    <a:pt x="48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9" name="Freeform 8"/>
            <p:cNvSpPr/>
            <p:nvPr/>
          </p:nvSpPr>
          <p:spPr>
            <a:xfrm>
              <a:off x="0" y="5238749"/>
              <a:ext cx="1228726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651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0" name="Freeform 9"/>
            <p:cNvSpPr/>
            <p:nvPr/>
          </p:nvSpPr>
          <p:spPr>
            <a:xfrm>
              <a:off x="306388" y="5291137"/>
              <a:ext cx="1495426" cy="156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843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5A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1" name="Freeform 10"/>
            <p:cNvSpPr/>
            <p:nvPr/>
          </p:nvSpPr>
          <p:spPr>
            <a:xfrm>
              <a:off x="306388" y="5286374"/>
              <a:ext cx="2130426" cy="157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5"/>
                  </a:moveTo>
                  <a:lnTo>
                    <a:pt x="15162" y="21600"/>
                  </a:lnTo>
                  <a:lnTo>
                    <a:pt x="21600" y="21600"/>
                  </a:lnTo>
                  <a:lnTo>
                    <a:pt x="2511" y="589"/>
                  </a:lnTo>
                  <a:lnTo>
                    <a:pt x="0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1287C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2" name="Freeform 11"/>
            <p:cNvSpPr/>
            <p:nvPr/>
          </p:nvSpPr>
          <p:spPr>
            <a:xfrm>
              <a:off x="0" y="5238749"/>
              <a:ext cx="1695451" cy="161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3721" y="1271"/>
                  </a:lnTo>
                  <a:lnTo>
                    <a:pt x="3115" y="572"/>
                  </a:lnTo>
                  <a:lnTo>
                    <a:pt x="3175" y="572"/>
                  </a:lnTo>
                  <a:lnTo>
                    <a:pt x="3175" y="508"/>
                  </a:lnTo>
                  <a:lnTo>
                    <a:pt x="3115" y="508"/>
                  </a:lnTo>
                  <a:lnTo>
                    <a:pt x="0" y="0"/>
                  </a:lnTo>
                  <a:lnTo>
                    <a:pt x="15654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54" name="Title 1"/>
          <p:cNvSpPr txBox="1"/>
          <p:nvPr>
            <p:ph type="title"/>
          </p:nvPr>
        </p:nvSpPr>
        <p:spPr>
          <a:xfrm>
            <a:off x="972079" y="685799"/>
            <a:ext cx="5260682" cy="1752601"/>
          </a:xfrm>
          <a:prstGeom prst="rect">
            <a:avLst/>
          </a:prstGeom>
        </p:spPr>
        <p:txBody>
          <a:bodyPr anchor="ctr"/>
          <a:lstStyle/>
          <a:p>
            <a:pPr algn="l">
              <a:defRPr sz="4000"/>
            </a:pPr>
            <a:r>
              <a:t>Opioid Awareness and </a:t>
            </a:r>
            <a:br/>
            <a:r>
              <a:t>Naloxone Training</a:t>
            </a:r>
          </a:p>
        </p:txBody>
      </p:sp>
      <p:sp>
        <p:nvSpPr>
          <p:cNvPr id="255" name="Text Placeholder 3"/>
          <p:cNvSpPr txBox="1"/>
          <p:nvPr>
            <p:ph type="body" sz="quarter" idx="1"/>
          </p:nvPr>
        </p:nvSpPr>
        <p:spPr>
          <a:xfrm>
            <a:off x="643467" y="2666999"/>
            <a:ext cx="5260682" cy="3124202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buClr>
                <a:srgbClr val="1287C3"/>
              </a:buClr>
              <a:buSzPct val="145000"/>
              <a:buFont typeface="Arial"/>
              <a:buChar char="•"/>
              <a:defRPr sz="2000"/>
            </a:pPr>
            <a:r>
              <a:t> Nancy King, COPE Network </a:t>
            </a:r>
          </a:p>
          <a:p>
            <a:pPr marL="342900" indent="-342900" algn="l">
              <a:buClr>
                <a:srgbClr val="1287C3"/>
              </a:buClr>
              <a:buSzPct val="145000"/>
              <a:buFont typeface="Arial"/>
              <a:buChar char="•"/>
              <a:defRPr sz="2000"/>
            </a:pPr>
            <a:r>
              <a:t>75% of staff trained</a:t>
            </a:r>
          </a:p>
          <a:p>
            <a:pPr marL="342900" indent="-342900" algn="l">
              <a:buClr>
                <a:srgbClr val="1287C3"/>
              </a:buClr>
              <a:buSzPct val="145000"/>
              <a:buFont typeface="Arial"/>
              <a:buChar char="•"/>
              <a:defRPr sz="2000"/>
            </a:pPr>
            <a:r>
              <a:t>Offered three times a year</a:t>
            </a:r>
          </a:p>
          <a:p>
            <a:pPr marL="342900" indent="-342900" algn="l">
              <a:buClr>
                <a:srgbClr val="1287C3"/>
              </a:buClr>
              <a:buSzPct val="145000"/>
              <a:buFont typeface="Arial"/>
              <a:buChar char="•"/>
              <a:defRPr sz="2000"/>
            </a:pPr>
            <a:r>
              <a:t>Both online and in-person</a:t>
            </a:r>
          </a:p>
          <a:p>
            <a:pPr marL="342900" indent="-342900" algn="l">
              <a:buClr>
                <a:srgbClr val="1287C3"/>
              </a:buClr>
              <a:buSzPct val="145000"/>
              <a:buFont typeface="Arial"/>
              <a:buChar char="•"/>
              <a:defRPr sz="2000"/>
            </a:pPr>
            <a:r>
              <a:t>Narcan kits</a:t>
            </a:r>
          </a:p>
          <a:p>
            <a:pPr marL="342900" indent="-342900" algn="l">
              <a:buClr>
                <a:srgbClr val="1287C3"/>
              </a:buClr>
              <a:buSzPct val="145000"/>
              <a:buFont typeface="Arial"/>
              <a:buChar char="•"/>
              <a:defRPr sz="2000"/>
            </a:pPr>
            <a:r>
              <a:t>Report usage of Narcan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 1"/>
          <p:cNvSpPr txBox="1"/>
          <p:nvPr>
            <p:ph type="title"/>
          </p:nvPr>
        </p:nvSpPr>
        <p:spPr>
          <a:xfrm>
            <a:off x="1484310" y="685799"/>
            <a:ext cx="10018715" cy="1752601"/>
          </a:xfrm>
          <a:prstGeom prst="rect">
            <a:avLst/>
          </a:prstGeom>
        </p:spPr>
        <p:txBody>
          <a:bodyPr/>
          <a:lstStyle/>
          <a:p>
            <a:pPr/>
            <a:r>
              <a:t>Liability Laws</a:t>
            </a:r>
          </a:p>
        </p:txBody>
      </p:sp>
      <p:sp>
        <p:nvSpPr>
          <p:cNvPr id="260" name="Content Placeholder 2"/>
          <p:cNvSpPr txBox="1"/>
          <p:nvPr>
            <p:ph type="body" sz="quarter" idx="1"/>
          </p:nvPr>
        </p:nvSpPr>
        <p:spPr>
          <a:xfrm>
            <a:off x="1484311" y="2666999"/>
            <a:ext cx="4895057" cy="3124202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Library employees were not exempt from liability if using Naloxone (Narcan). </a:t>
            </a:r>
          </a:p>
          <a:p>
            <a:pPr>
              <a:defRPr sz="2000"/>
            </a:pPr>
            <a:r>
              <a:t>Libraries could not easily purchase Naloxone (Narcan) for staff to use.</a:t>
            </a:r>
          </a:p>
          <a:p>
            <a:pPr>
              <a:defRPr sz="2000"/>
            </a:pPr>
            <a:r>
              <a:t>Michigan Radio – NPR Station</a:t>
            </a:r>
          </a:p>
        </p:txBody>
      </p:sp>
      <p:sp>
        <p:nvSpPr>
          <p:cNvPr id="261" name="Content Placeholder 3"/>
          <p:cNvSpPr txBox="1"/>
          <p:nvPr/>
        </p:nvSpPr>
        <p:spPr>
          <a:xfrm>
            <a:off x="6653687" y="2667000"/>
            <a:ext cx="4803617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marL="285750" indent="-285750" defTabSz="457200"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2000"/>
            </a:pPr>
            <a:r>
              <a:t>On 6/26/19, Governor Whitmer signed into law HB 4367 and SB 200.</a:t>
            </a:r>
          </a:p>
          <a:p>
            <a:pPr marL="285750" indent="-285750" defTabSz="457200">
              <a:spcBef>
                <a:spcPts val="600"/>
              </a:spcBef>
              <a:buClr>
                <a:srgbClr val="1287C3"/>
              </a:buClr>
              <a:buSzPct val="145000"/>
              <a:buFont typeface="Arial"/>
              <a:buChar char="•"/>
              <a:defRPr sz="2000"/>
            </a:pPr>
            <a:r>
              <a:t>These laws provide MI public libraries (and all government entities) with the ability to obtain and administer Narcan without fear of liability.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Parallax">
  <a:themeElements>
    <a:clrScheme name="Parallax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0000FF"/>
      </a:hlink>
      <a:folHlink>
        <a:srgbClr val="FF00FF"/>
      </a:folHlink>
    </a:clrScheme>
    <a:fontScheme name="Parallax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0" stA="26000" stPos="0" endA="0" endPos="40000" dist="0" dir="5400000" fadeDir="5400000" sx="100000" sy="-100000" kx="0" ky="0" algn="bl" rotWithShape="0"/>
          </a:effectLst>
        </a:effectStyle>
        <a:effectStyle>
          <a:effectLst>
            <a:reflection blurRad="0" stA="26000" stPos="0" endA="0" endPos="40000" dist="0" dir="5400000" fadeDir="5400000" sx="100000" sy="-100000" kx="0" ky="0" algn="bl" rotWithShape="0"/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>
          <a:reflection blurRad="0" stA="26000" stPos="0" endA="0" endPos="40000" dist="0" dir="5400000" fadeDir="5400000" sx="100000" sy="-100000" kx="0" ky="0" algn="bl" rotWithShape="0"/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allax">
  <a:themeElements>
    <a:clrScheme name="Parallax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0000FF"/>
      </a:hlink>
      <a:folHlink>
        <a:srgbClr val="FF00FF"/>
      </a:folHlink>
    </a:clrScheme>
    <a:fontScheme name="Parallax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0" stA="26000" stPos="0" endA="0" endPos="40000" dist="0" dir="5400000" fadeDir="5400000" sx="100000" sy="-100000" kx="0" ky="0" algn="bl" rotWithShape="0"/>
          </a:effectLst>
        </a:effectStyle>
        <a:effectStyle>
          <a:effectLst>
            <a:reflection blurRad="0" stA="26000" stPos="0" endA="0" endPos="40000" dist="0" dir="5400000" fadeDir="5400000" sx="100000" sy="-100000" kx="0" ky="0" algn="bl" rotWithShape="0"/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chemeClr val="accent1"/>
          </a:solidFill>
          <a:prstDash val="solid"/>
          <a:round/>
        </a:ln>
        <a:effectLst>
          <a:reflection blurRad="0" stA="26000" stPos="0" endA="0" endPos="40000" dist="0" dir="5400000" fadeDir="5400000" sx="100000" sy="-100000" kx="0" ky="0" algn="bl" rotWithShape="0"/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