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vectorhq.com/psd/chain-and-lock-psd-454154" TargetMode="Externa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cyberciti.biz/open-source/7-awesome-open-source-analytics-weblog-analysis-softwares/" TargetMode="Externa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Graphic: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https://www.vectorhq.com/psd/chain-and-lock-psd-454154</a:t>
            </a:r>
            <a:r>
              <a:t>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4" name="Shape 3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Scale by Ben Davis from the Noun Project; Creative Commons CCBY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Shape 3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budget by Chameleon Design from the Noun Project; Creative Commons CCBY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6" name="Shape 3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API by mikicon from the Noun Project; Creative Commons CCBY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hape 3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Globe by amanda from the Noun Project; Creative Commons CCBY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Pricing by Gregor Cresnar from the Noun Project; Creative Commons CCBY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**Please split into 3 slides and find logs for each type**</a:t>
            </a:r>
          </a:p>
          <a:p>
            <a:pPr/>
            <a:r>
              <a:t>PIWIK picture from: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https://www.cyberciti.biz/open-source/7-awesome-open-source-analytics-weblog-analysis-softwares/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**Please split into 3 slides and find logs for each type**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Shape 2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**Please split into 3 slides and find logs for each type**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Best practices by Bold Yellow from the Noun Project; Creative Commons CCBY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0" name="Shape 2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Data transformation by Becris from the Noun Project; Creative Commons CCBY</a:t>
            </a:r>
          </a:p>
          <a:p>
            <a:pPr/>
            <a:b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training by Musmellow from the Noun Project; Creative Commons CCBY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efficiently by priyanka from the Noun Project; Creative Commons CCBY</a:t>
            </a:r>
          </a:p>
          <a:p>
            <a:pPr>
              <a:defRPr sz="1800">
                <a:latin typeface="Cambria"/>
                <a:ea typeface="Cambria"/>
                <a:cs typeface="Cambria"/>
                <a:sym typeface="Cambria"/>
              </a:defRPr>
            </a:pPr>
            <a:r>
              <a:t>Technology by Made x Made from the Noun Project; Creative Commons CCBY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strategy by GD Creativ from the Noun Project; Creative Commons CCBY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bg>
      <p:bgPr>
        <a:solidFill>
          <a:srgbClr val="4141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13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" y="9"/>
            <a:ext cx="914398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Freeform: Shape 8"/>
          <p:cNvSpPr/>
          <p:nvPr/>
        </p:nvSpPr>
        <p:spPr>
          <a:xfrm>
            <a:off x="-1" y="4023808"/>
            <a:ext cx="8262709" cy="2262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546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62626">
              <a:alpha val="88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Subtitle 2"/>
          <p:cNvSpPr txBox="1"/>
          <p:nvPr>
            <p:ph type="subTitle" sz="quarter" idx="1"/>
          </p:nvPr>
        </p:nvSpPr>
        <p:spPr>
          <a:xfrm>
            <a:off x="630935" y="5543643"/>
            <a:ext cx="6642046" cy="47970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90000"/>
              </a:lnSpc>
              <a:spcBef>
                <a:spcPts val="200"/>
              </a:spcBef>
              <a:defRPr sz="1200">
                <a:solidFill>
                  <a:srgbClr val="FFFFFF"/>
                </a:solidFill>
              </a:defRPr>
            </a:pPr>
            <a:r>
              <a:t>Joseph R. Matthews </a:t>
            </a:r>
          </a:p>
          <a:p>
            <a:pPr algn="l">
              <a:lnSpc>
                <a:spcPct val="90000"/>
              </a:lnSpc>
              <a:spcBef>
                <a:spcPts val="200"/>
              </a:spcBef>
              <a:defRPr sz="1200">
                <a:solidFill>
                  <a:srgbClr val="FFFFFF"/>
                </a:solidFill>
              </a:defRPr>
            </a:pPr>
            <a:r>
              <a:t>and Carson Block</a:t>
            </a:r>
          </a:p>
        </p:txBody>
      </p:sp>
      <p:sp>
        <p:nvSpPr>
          <p:cNvPr id="106" name="Title 1"/>
          <p:cNvSpPr txBox="1"/>
          <p:nvPr>
            <p:ph type="ctrTitle"/>
          </p:nvPr>
        </p:nvSpPr>
        <p:spPr>
          <a:xfrm>
            <a:off x="630935" y="4199861"/>
            <a:ext cx="6642046" cy="1336827"/>
          </a:xfrm>
          <a:prstGeom prst="rect">
            <a:avLst/>
          </a:prstGeom>
        </p:spPr>
        <p:txBody>
          <a:bodyPr/>
          <a:lstStyle>
            <a:lvl1pPr algn="l" defTabSz="438911">
              <a:defRPr sz="4128">
                <a:solidFill>
                  <a:srgbClr val="FFFFFF"/>
                </a:solidFill>
              </a:defRPr>
            </a:lvl1pPr>
          </a:lstStyle>
          <a:p>
            <a:pPr/>
            <a:r>
              <a:t>Library Information Systems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How does the ILS connect to things like databases and other eResources?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ERMS System Architecture</a:t>
            </a:r>
          </a:p>
        </p:txBody>
      </p:sp>
      <p:pic>
        <p:nvPicPr>
          <p:cNvPr id="14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2667" y="1417637"/>
            <a:ext cx="6005682" cy="5440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896111">
              <a:lnSpc>
                <a:spcPct val="90000"/>
              </a:lnSpc>
              <a:defRPr sz="3234">
                <a:solidFill>
                  <a:srgbClr val="FFFFFF"/>
                </a:solidFill>
              </a:defRPr>
            </a:lvl1pPr>
          </a:lstStyle>
          <a:p>
            <a:pPr/>
            <a:r>
              <a:t>How does the ILS connect people to things in both the physical and digital worlds?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Discovery System Architecture</a:t>
            </a:r>
          </a:p>
        </p:txBody>
      </p:sp>
      <p:pic>
        <p:nvPicPr>
          <p:cNvPr id="15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238" y="1455282"/>
            <a:ext cx="7391598" cy="5174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868680">
              <a:lnSpc>
                <a:spcPct val="90000"/>
              </a:lnSpc>
              <a:defRPr sz="3135">
                <a:solidFill>
                  <a:srgbClr val="FFFFFF"/>
                </a:solidFill>
              </a:defRPr>
            </a:lvl1pPr>
          </a:lstStyle>
          <a:p>
            <a:pPr/>
            <a:r>
              <a:t>What we’ve called an ILS is beginning to evolve. What is a Library Services Platform (LSP)?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3822"/>
            </a:lvl1pPr>
          </a:lstStyle>
          <a:p>
            <a:pPr/>
            <a:r>
              <a:t>Library Services Platform Architecture</a:t>
            </a:r>
          </a:p>
        </p:txBody>
      </p:sp>
      <p:pic>
        <p:nvPicPr>
          <p:cNvPr id="16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119" y="1434691"/>
            <a:ext cx="7818227" cy="5274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ILS vs LSP</a:t>
            </a:r>
          </a:p>
        </p:txBody>
      </p:sp>
      <p:pic>
        <p:nvPicPr>
          <p:cNvPr id="16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61015"/>
            <a:ext cx="9144000" cy="3176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886968">
              <a:lnSpc>
                <a:spcPct val="90000"/>
              </a:lnSpc>
              <a:defRPr sz="4559">
                <a:solidFill>
                  <a:srgbClr val="FFFFFF"/>
                </a:solidFill>
              </a:defRPr>
            </a:lvl1pPr>
          </a:lstStyle>
          <a:p>
            <a:pPr/>
            <a:r>
              <a:t>What is open-source software? It’s free, right?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7"/>
          <p:cNvSpPr/>
          <p:nvPr/>
        </p:nvSpPr>
        <p:spPr>
          <a:xfrm>
            <a:off x="266699" y="0"/>
            <a:ext cx="8610373" cy="2753936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le 1"/>
          <p:cNvSpPr txBox="1"/>
          <p:nvPr>
            <p:ph type="title"/>
          </p:nvPr>
        </p:nvSpPr>
        <p:spPr>
          <a:xfrm>
            <a:off x="884419" y="826679"/>
            <a:ext cx="7375160" cy="1325564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Open Source Software</a:t>
            </a:r>
          </a:p>
        </p:txBody>
      </p:sp>
      <p:sp>
        <p:nvSpPr>
          <p:cNvPr id="174" name="Content Placeholder 2"/>
          <p:cNvSpPr txBox="1"/>
          <p:nvPr>
            <p:ph type="body" sz="half" idx="1"/>
          </p:nvPr>
        </p:nvSpPr>
        <p:spPr>
          <a:xfrm>
            <a:off x="2208722" y="3082459"/>
            <a:ext cx="5537403" cy="311929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Free redistribution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Accessible source code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Derived works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Integrity of author’s source code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No discrimination against people or groups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No discrimination against fields of endeavor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Distribution of license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License not specific to a product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License must not contaminate other software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7"/>
          <p:cNvSpPr/>
          <p:nvPr/>
        </p:nvSpPr>
        <p:spPr>
          <a:xfrm>
            <a:off x="266699" y="0"/>
            <a:ext cx="8610373" cy="2753936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le 1"/>
          <p:cNvSpPr txBox="1"/>
          <p:nvPr>
            <p:ph type="title"/>
          </p:nvPr>
        </p:nvSpPr>
        <p:spPr>
          <a:xfrm>
            <a:off x="884419" y="826679"/>
            <a:ext cx="7375160" cy="1325564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Library Open Source</a:t>
            </a:r>
          </a:p>
        </p:txBody>
      </p:sp>
      <p:sp>
        <p:nvSpPr>
          <p:cNvPr id="179" name="Content Placeholder 2"/>
          <p:cNvSpPr txBox="1"/>
          <p:nvPr>
            <p:ph type="body" sz="half" idx="1"/>
          </p:nvPr>
        </p:nvSpPr>
        <p:spPr>
          <a:xfrm>
            <a:off x="2818322" y="3117882"/>
            <a:ext cx="4917292" cy="269397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Evergreen</a:t>
            </a:r>
            <a:br/>
          </a:p>
          <a:p>
            <a:pPr>
              <a:spcBef>
                <a:spcPts val="500"/>
              </a:spcBef>
              <a:defRPr sz="2400"/>
            </a:pPr>
            <a:r>
              <a:t>Koha</a:t>
            </a:r>
            <a:br/>
          </a:p>
          <a:p>
            <a:pPr>
              <a:spcBef>
                <a:spcPts val="500"/>
              </a:spcBef>
              <a:defRPr sz="2400"/>
            </a:pPr>
            <a:r>
              <a:t>FOLIO </a:t>
            </a:r>
            <a:r>
              <a:t>–</a:t>
            </a:r>
            <a:r>
              <a:t> Future of Libraries is Open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4"/>
          <p:cNvSpPr txBox="1"/>
          <p:nvPr/>
        </p:nvSpPr>
        <p:spPr>
          <a:xfrm>
            <a:off x="3217838" y="6488667"/>
            <a:ext cx="270832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Discount at abc-clio.com</a:t>
            </a:r>
          </a:p>
        </p:txBody>
      </p:sp>
      <p:pic>
        <p:nvPicPr>
          <p:cNvPr id="10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995" y="166687"/>
            <a:ext cx="8182010" cy="6353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7135" y="66675"/>
            <a:ext cx="5084531" cy="1080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Let’s talk a little about the nuts and bolts of IT management, starting with data networks…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Optical Fiber Network Speeds</a:t>
            </a:r>
          </a:p>
        </p:txBody>
      </p:sp>
      <p:pic>
        <p:nvPicPr>
          <p:cNvPr id="18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45035"/>
            <a:ext cx="9144000" cy="3332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8"/>
          <p:cNvSpPr/>
          <p:nvPr/>
        </p:nvSpPr>
        <p:spPr>
          <a:xfrm>
            <a:off x="253746" y="303590"/>
            <a:ext cx="3251495" cy="5896745"/>
          </a:xfrm>
          <a:prstGeom prst="rect">
            <a:avLst/>
          </a:prstGeom>
          <a:solidFill>
            <a:srgbClr val="000000">
              <a:alpha val="15000"/>
            </a:srgbClr>
          </a:solidFill>
          <a:ln w="127000" cap="sq">
            <a:solidFill>
              <a:srgbClr val="000000">
                <a:alpha val="1000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Title 1"/>
          <p:cNvSpPr txBox="1"/>
          <p:nvPr>
            <p:ph type="title"/>
          </p:nvPr>
        </p:nvSpPr>
        <p:spPr>
          <a:xfrm>
            <a:off x="445769" y="637125"/>
            <a:ext cx="2851709" cy="525637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Technology Inventory</a:t>
            </a:r>
          </a:p>
        </p:txBody>
      </p:sp>
      <p:grpSp>
        <p:nvGrpSpPr>
          <p:cNvPr id="205" name="Content Placeholder 2"/>
          <p:cNvGrpSpPr/>
          <p:nvPr/>
        </p:nvGrpSpPr>
        <p:grpSpPr>
          <a:xfrm>
            <a:off x="3875237" y="308196"/>
            <a:ext cx="4941520" cy="5887530"/>
            <a:chOff x="0" y="0"/>
            <a:chExt cx="4941518" cy="5887528"/>
          </a:xfrm>
        </p:grpSpPr>
        <p:sp>
          <p:nvSpPr>
            <p:cNvPr id="190" name="Rounded Rectangle"/>
            <p:cNvSpPr/>
            <p:nvPr/>
          </p:nvSpPr>
          <p:spPr>
            <a:xfrm>
              <a:off x="0" y="0"/>
              <a:ext cx="4941519" cy="981254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191" name="Square"/>
            <p:cNvSpPr/>
            <p:nvPr/>
          </p:nvSpPr>
          <p:spPr>
            <a:xfrm>
              <a:off x="296828" y="220782"/>
              <a:ext cx="539692" cy="539692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192" name="Network Infrastructure (LAN and WAN)"/>
            <p:cNvSpPr txBox="1"/>
            <p:nvPr/>
          </p:nvSpPr>
          <p:spPr>
            <a:xfrm>
              <a:off x="1133349" y="109282"/>
              <a:ext cx="3808170" cy="7626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3849" tIns="103849" rIns="103849" bIns="103849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/>
              </a:lvl1pPr>
            </a:lstStyle>
            <a:p>
              <a:pPr/>
              <a:r>
                <a:t>Network Infrastructure (LAN and WAN)</a:t>
              </a:r>
            </a:p>
          </p:txBody>
        </p:sp>
        <p:sp>
          <p:nvSpPr>
            <p:cNvPr id="193" name="Rounded Rectangle"/>
            <p:cNvSpPr/>
            <p:nvPr/>
          </p:nvSpPr>
          <p:spPr>
            <a:xfrm>
              <a:off x="0" y="1226569"/>
              <a:ext cx="4941519" cy="98125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194" name="Square"/>
            <p:cNvSpPr/>
            <p:nvPr/>
          </p:nvSpPr>
          <p:spPr>
            <a:xfrm>
              <a:off x="296828" y="1447351"/>
              <a:ext cx="539692" cy="53969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195" name="Computer Hardware (Desktop and Network Level)"/>
            <p:cNvSpPr txBox="1"/>
            <p:nvPr/>
          </p:nvSpPr>
          <p:spPr>
            <a:xfrm>
              <a:off x="1133349" y="1335852"/>
              <a:ext cx="3808170" cy="7626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3849" tIns="103849" rIns="103849" bIns="103849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/>
              </a:lvl1pPr>
            </a:lstStyle>
            <a:p>
              <a:pPr/>
              <a:r>
                <a:t>Computer Hardware (Desktop and Network Level)</a:t>
              </a:r>
            </a:p>
          </p:txBody>
        </p:sp>
        <p:sp>
          <p:nvSpPr>
            <p:cNvPr id="196" name="Rounded Rectangle"/>
            <p:cNvSpPr/>
            <p:nvPr/>
          </p:nvSpPr>
          <p:spPr>
            <a:xfrm>
              <a:off x="0" y="2453137"/>
              <a:ext cx="4941519" cy="98125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197" name="Square"/>
            <p:cNvSpPr/>
            <p:nvPr/>
          </p:nvSpPr>
          <p:spPr>
            <a:xfrm>
              <a:off x="296828" y="2673920"/>
              <a:ext cx="539692" cy="53969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198" name="Application Software"/>
            <p:cNvSpPr txBox="1"/>
            <p:nvPr/>
          </p:nvSpPr>
          <p:spPr>
            <a:xfrm>
              <a:off x="1133349" y="2693865"/>
              <a:ext cx="3808170" cy="499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3849" tIns="103849" rIns="103849" bIns="103849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/>
              </a:lvl1pPr>
            </a:lstStyle>
            <a:p>
              <a:pPr/>
              <a:r>
                <a:t>Application Software</a:t>
              </a:r>
            </a:p>
          </p:txBody>
        </p:sp>
        <p:sp>
          <p:nvSpPr>
            <p:cNvPr id="199" name="Rounded Rectangle"/>
            <p:cNvSpPr/>
            <p:nvPr/>
          </p:nvSpPr>
          <p:spPr>
            <a:xfrm>
              <a:off x="0" y="3679705"/>
              <a:ext cx="4941519" cy="98125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00" name="Square"/>
            <p:cNvSpPr/>
            <p:nvPr/>
          </p:nvSpPr>
          <p:spPr>
            <a:xfrm>
              <a:off x="296828" y="3900488"/>
              <a:ext cx="539692" cy="539691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01" name="Technology Support"/>
            <p:cNvSpPr txBox="1"/>
            <p:nvPr/>
          </p:nvSpPr>
          <p:spPr>
            <a:xfrm>
              <a:off x="1133349" y="3920433"/>
              <a:ext cx="3808170" cy="499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3849" tIns="103849" rIns="103849" bIns="103849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/>
              </a:lvl1pPr>
            </a:lstStyle>
            <a:p>
              <a:pPr/>
              <a:r>
                <a:t>Technology Support</a:t>
              </a:r>
            </a:p>
          </p:txBody>
        </p:sp>
        <p:sp>
          <p:nvSpPr>
            <p:cNvPr id="202" name="Rounded Rectangle"/>
            <p:cNvSpPr/>
            <p:nvPr/>
          </p:nvSpPr>
          <p:spPr>
            <a:xfrm>
              <a:off x="0" y="4906274"/>
              <a:ext cx="4941519" cy="98125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03" name="Square"/>
            <p:cNvSpPr/>
            <p:nvPr/>
          </p:nvSpPr>
          <p:spPr>
            <a:xfrm>
              <a:off x="296828" y="5127057"/>
              <a:ext cx="539692" cy="53969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04" name="Staff Skills"/>
            <p:cNvSpPr txBox="1"/>
            <p:nvPr/>
          </p:nvSpPr>
          <p:spPr>
            <a:xfrm>
              <a:off x="1133349" y="5147002"/>
              <a:ext cx="3808170" cy="499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3849" tIns="103849" rIns="103849" bIns="103849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/>
              </a:lvl1pPr>
            </a:lstStyle>
            <a:p>
              <a:pPr/>
              <a:r>
                <a:t>Staff Skills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8"/>
          <p:cNvSpPr/>
          <p:nvPr/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8" name="Title 1"/>
          <p:cNvSpPr txBox="1"/>
          <p:nvPr>
            <p:ph type="title"/>
          </p:nvPr>
        </p:nvSpPr>
        <p:spPr>
          <a:xfrm>
            <a:off x="394951" y="712268"/>
            <a:ext cx="3038095" cy="550226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Backup Rule of Three </a:t>
            </a:r>
            <a:br/>
            <a:r>
              <a:t>(3-2-1)</a:t>
            </a:r>
          </a:p>
        </p:txBody>
      </p:sp>
      <p:sp>
        <p:nvSpPr>
          <p:cNvPr id="209" name="Straight Connector 10"/>
          <p:cNvSpPr/>
          <p:nvPr/>
        </p:nvSpPr>
        <p:spPr>
          <a:xfrm flipV="1">
            <a:off x="438912" y="2971799"/>
            <a:ext cx="1" cy="914401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219" name="Content Placeholder 2"/>
          <p:cNvGrpSpPr/>
          <p:nvPr/>
        </p:nvGrpSpPr>
        <p:grpSpPr>
          <a:xfrm>
            <a:off x="3960017" y="643618"/>
            <a:ext cx="4701780" cy="5570764"/>
            <a:chOff x="0" y="0"/>
            <a:chExt cx="4701778" cy="5570764"/>
          </a:xfrm>
        </p:grpSpPr>
        <p:sp>
          <p:nvSpPr>
            <p:cNvPr id="210" name="Rounded Rectangle"/>
            <p:cNvSpPr/>
            <p:nvPr/>
          </p:nvSpPr>
          <p:spPr>
            <a:xfrm>
              <a:off x="0" y="0"/>
              <a:ext cx="4701779" cy="1591648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11" name="Square"/>
            <p:cNvSpPr/>
            <p:nvPr/>
          </p:nvSpPr>
          <p:spPr>
            <a:xfrm>
              <a:off x="481472" y="358120"/>
              <a:ext cx="875406" cy="875405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12" name="Always have three digital copies of anything you really care about"/>
            <p:cNvSpPr txBox="1"/>
            <p:nvPr/>
          </p:nvSpPr>
          <p:spPr>
            <a:xfrm>
              <a:off x="1838351" y="17774"/>
              <a:ext cx="2863427" cy="1556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68448" tIns="168448" rIns="168448" bIns="168448" numCol="1" anchor="ctr">
              <a:spAutoFit/>
            </a:bodyPr>
            <a:lstStyle/>
            <a:p>
              <a:pPr defTabSz="889000">
                <a:spcBef>
                  <a:spcPts val="800"/>
                </a:spcBef>
                <a:defRPr sz="2000"/>
              </a:pPr>
              <a:r>
                <a:t>Always have </a:t>
              </a:r>
              <a:r>
                <a:rPr b="1">
                  <a:latin typeface="+mj-lt"/>
                  <a:ea typeface="+mj-ea"/>
                  <a:cs typeface="+mj-cs"/>
                  <a:sym typeface="Helvetica"/>
                </a:rPr>
                <a:t>three</a:t>
              </a:r>
              <a:r>
                <a:t> digital copies of anything you really care about</a:t>
              </a:r>
            </a:p>
          </p:txBody>
        </p:sp>
        <p:sp>
          <p:nvSpPr>
            <p:cNvPr id="213" name="Rounded Rectangle"/>
            <p:cNvSpPr/>
            <p:nvPr/>
          </p:nvSpPr>
          <p:spPr>
            <a:xfrm>
              <a:off x="0" y="1989558"/>
              <a:ext cx="4701779" cy="1591648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14" name="Square"/>
            <p:cNvSpPr/>
            <p:nvPr/>
          </p:nvSpPr>
          <p:spPr>
            <a:xfrm>
              <a:off x="481472" y="2347678"/>
              <a:ext cx="875406" cy="875406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15" name="Use at least two types of backup media"/>
            <p:cNvSpPr txBox="1"/>
            <p:nvPr/>
          </p:nvSpPr>
          <p:spPr>
            <a:xfrm>
              <a:off x="1838351" y="2159732"/>
              <a:ext cx="2863427" cy="1251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68448" tIns="168448" rIns="168448" bIns="168448" numCol="1" anchor="ctr">
              <a:spAutoFit/>
            </a:bodyPr>
            <a:lstStyle/>
            <a:p>
              <a:pPr defTabSz="889000">
                <a:spcBef>
                  <a:spcPts val="800"/>
                </a:spcBef>
                <a:defRPr sz="2000"/>
              </a:pPr>
              <a:r>
                <a:t>Use at least </a:t>
              </a:r>
              <a:r>
                <a:rPr b="1">
                  <a:latin typeface="+mj-lt"/>
                  <a:ea typeface="+mj-ea"/>
                  <a:cs typeface="+mj-cs"/>
                  <a:sym typeface="Helvetica"/>
                </a:rPr>
                <a:t>two</a:t>
              </a:r>
              <a:r>
                <a:t> types of backup media</a:t>
              </a:r>
            </a:p>
          </p:txBody>
        </p:sp>
        <p:sp>
          <p:nvSpPr>
            <p:cNvPr id="216" name="Rounded Rectangle"/>
            <p:cNvSpPr/>
            <p:nvPr/>
          </p:nvSpPr>
          <p:spPr>
            <a:xfrm>
              <a:off x="0" y="3979117"/>
              <a:ext cx="4701779" cy="1591648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17" name="Square"/>
            <p:cNvSpPr/>
            <p:nvPr/>
          </p:nvSpPr>
          <p:spPr>
            <a:xfrm>
              <a:off x="481472" y="4337238"/>
              <a:ext cx="875406" cy="875406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18" name="At least one copy should be stored off- site"/>
            <p:cNvSpPr txBox="1"/>
            <p:nvPr/>
          </p:nvSpPr>
          <p:spPr>
            <a:xfrm>
              <a:off x="1838351" y="4149291"/>
              <a:ext cx="2863427" cy="1251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68448" tIns="168448" rIns="168448" bIns="168448" numCol="1" anchor="ctr">
              <a:spAutoFit/>
            </a:bodyPr>
            <a:lstStyle/>
            <a:p>
              <a:pPr defTabSz="889000">
                <a:spcBef>
                  <a:spcPts val="800"/>
                </a:spcBef>
                <a:defRPr sz="2000"/>
              </a:pPr>
              <a:r>
                <a:t>At least </a:t>
              </a:r>
              <a:r>
                <a:rPr b="1">
                  <a:latin typeface="+mj-lt"/>
                  <a:ea typeface="+mj-ea"/>
                  <a:cs typeface="+mj-cs"/>
                  <a:sym typeface="Helvetica"/>
                </a:rPr>
                <a:t>one</a:t>
              </a:r>
              <a:r>
                <a:t> copy should be stored off- site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52867"/>
            <a:ext cx="9255512" cy="578469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le 1"/>
          <p:cNvSpPr txBox="1"/>
          <p:nvPr>
            <p:ph type="title"/>
          </p:nvPr>
        </p:nvSpPr>
        <p:spPr>
          <a:xfrm>
            <a:off x="389362" y="108548"/>
            <a:ext cx="2865865" cy="1143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Security</a:t>
            </a:r>
          </a:p>
        </p:txBody>
      </p:sp>
      <p:sp>
        <p:nvSpPr>
          <p:cNvPr id="223" name="Content Placeholder 2"/>
          <p:cNvSpPr txBox="1"/>
          <p:nvPr>
            <p:ph type="body" sz="quarter" idx="1"/>
          </p:nvPr>
        </p:nvSpPr>
        <p:spPr>
          <a:xfrm>
            <a:off x="389363" y="4133622"/>
            <a:ext cx="4038601" cy="2904006"/>
          </a:xfrm>
          <a:prstGeom prst="rect">
            <a:avLst/>
          </a:prstGeom>
        </p:spPr>
        <p:txBody>
          <a:bodyPr/>
          <a:lstStyle/>
          <a:p>
            <a:pPr/>
            <a:r>
              <a:t>Viruses</a:t>
            </a:r>
          </a:p>
          <a:p>
            <a:pPr/>
            <a:r>
              <a:t>Trojan horse</a:t>
            </a:r>
          </a:p>
          <a:p>
            <a:pPr/>
            <a:r>
              <a:t>Rootkits</a:t>
            </a:r>
          </a:p>
          <a:p>
            <a:pPr/>
            <a:r>
              <a:t>Phishing</a:t>
            </a:r>
          </a:p>
        </p:txBody>
      </p:sp>
      <p:sp>
        <p:nvSpPr>
          <p:cNvPr id="224" name="Content Placeholder 3"/>
          <p:cNvSpPr txBox="1"/>
          <p:nvPr/>
        </p:nvSpPr>
        <p:spPr>
          <a:xfrm>
            <a:off x="3300946" y="1061478"/>
            <a:ext cx="3947161" cy="296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Worms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Ransomware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Spam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Fake sites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What things should library people think about when it might be time for a change of the core technology systems?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3861"/>
            </a:lvl1pPr>
          </a:lstStyle>
          <a:p>
            <a:pPr/>
            <a:r>
              <a:t>Reasons Libraries Choose to Migrate</a:t>
            </a:r>
          </a:p>
        </p:txBody>
      </p:sp>
      <p:pic>
        <p:nvPicPr>
          <p:cNvPr id="23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183" y="1614178"/>
            <a:ext cx="7768618" cy="5172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8"/>
          <p:cNvSpPr/>
          <p:nvPr/>
        </p:nvSpPr>
        <p:spPr>
          <a:xfrm>
            <a:off x="-1" y="0"/>
            <a:ext cx="9141715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6" name="Title 1"/>
          <p:cNvSpPr txBox="1"/>
          <p:nvPr>
            <p:ph type="title"/>
          </p:nvPr>
        </p:nvSpPr>
        <p:spPr>
          <a:xfrm>
            <a:off x="628650" y="556995"/>
            <a:ext cx="7886700" cy="1133694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/>
            <a:r>
              <a:t>Options</a:t>
            </a:r>
          </a:p>
        </p:txBody>
      </p:sp>
      <p:grpSp>
        <p:nvGrpSpPr>
          <p:cNvPr id="246" name="Content Placeholder 2"/>
          <p:cNvGrpSpPr/>
          <p:nvPr/>
        </p:nvGrpSpPr>
        <p:grpSpPr>
          <a:xfrm>
            <a:off x="709031" y="2718794"/>
            <a:ext cx="7725938" cy="2568900"/>
            <a:chOff x="0" y="0"/>
            <a:chExt cx="7725937" cy="2568899"/>
          </a:xfrm>
        </p:grpSpPr>
        <p:sp>
          <p:nvSpPr>
            <p:cNvPr id="237" name="Shape"/>
            <p:cNvSpPr/>
            <p:nvPr/>
          </p:nvSpPr>
          <p:spPr>
            <a:xfrm>
              <a:off x="449717" y="0"/>
              <a:ext cx="1406814" cy="140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1" y="0"/>
                  </a:moveTo>
                  <a:lnTo>
                    <a:pt x="21600" y="0"/>
                  </a:lnTo>
                  <a:lnTo>
                    <a:pt x="21600" y="15179"/>
                  </a:lnTo>
                  <a:cubicBezTo>
                    <a:pt x="21600" y="18725"/>
                    <a:pt x="18725" y="21600"/>
                    <a:pt x="15179" y="21600"/>
                  </a:cubicBezTo>
                  <a:lnTo>
                    <a:pt x="0" y="21600"/>
                  </a:lnTo>
                  <a:lnTo>
                    <a:pt x="0" y="6421"/>
                  </a:lnTo>
                  <a:cubicBezTo>
                    <a:pt x="0" y="2875"/>
                    <a:pt x="2875" y="0"/>
                    <a:pt x="64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38" name="Square"/>
            <p:cNvSpPr/>
            <p:nvPr/>
          </p:nvSpPr>
          <p:spPr>
            <a:xfrm>
              <a:off x="749531" y="299811"/>
              <a:ext cx="807188" cy="80718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39" name="In-house"/>
            <p:cNvSpPr txBox="1"/>
            <p:nvPr/>
          </p:nvSpPr>
          <p:spPr>
            <a:xfrm>
              <a:off x="0" y="1844999"/>
              <a:ext cx="230625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1111250">
                <a:lnSpc>
                  <a:spcPct val="90000"/>
                </a:lnSpc>
                <a:spcBef>
                  <a:spcPts val="1000"/>
                </a:spcBef>
                <a:defRPr cap="all" sz="2500"/>
              </a:lvl1pPr>
            </a:lstStyle>
            <a:p>
              <a:pPr/>
              <a:r>
                <a:t>In-house</a:t>
              </a:r>
            </a:p>
          </p:txBody>
        </p:sp>
        <p:sp>
          <p:nvSpPr>
            <p:cNvPr id="240" name="Shape"/>
            <p:cNvSpPr/>
            <p:nvPr/>
          </p:nvSpPr>
          <p:spPr>
            <a:xfrm>
              <a:off x="3159561" y="0"/>
              <a:ext cx="1406813" cy="140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1" y="0"/>
                  </a:moveTo>
                  <a:lnTo>
                    <a:pt x="21600" y="0"/>
                  </a:lnTo>
                  <a:lnTo>
                    <a:pt x="21600" y="15179"/>
                  </a:lnTo>
                  <a:cubicBezTo>
                    <a:pt x="21600" y="18725"/>
                    <a:pt x="18725" y="21600"/>
                    <a:pt x="15179" y="21600"/>
                  </a:cubicBezTo>
                  <a:lnTo>
                    <a:pt x="0" y="21600"/>
                  </a:lnTo>
                  <a:lnTo>
                    <a:pt x="0" y="6421"/>
                  </a:lnTo>
                  <a:cubicBezTo>
                    <a:pt x="0" y="2875"/>
                    <a:pt x="2875" y="0"/>
                    <a:pt x="6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41" name="Square"/>
            <p:cNvSpPr/>
            <p:nvPr/>
          </p:nvSpPr>
          <p:spPr>
            <a:xfrm>
              <a:off x="3459375" y="299811"/>
              <a:ext cx="807188" cy="807188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42" name="Shared system"/>
            <p:cNvSpPr txBox="1"/>
            <p:nvPr/>
          </p:nvSpPr>
          <p:spPr>
            <a:xfrm>
              <a:off x="2709843" y="1844999"/>
              <a:ext cx="230625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1111250">
                <a:lnSpc>
                  <a:spcPct val="90000"/>
                </a:lnSpc>
                <a:spcBef>
                  <a:spcPts val="1000"/>
                </a:spcBef>
                <a:defRPr cap="all" sz="2500"/>
              </a:lvl1pPr>
            </a:lstStyle>
            <a:p>
              <a:pPr/>
              <a:r>
                <a:t>Shared system</a:t>
              </a:r>
            </a:p>
          </p:txBody>
        </p:sp>
        <p:sp>
          <p:nvSpPr>
            <p:cNvPr id="243" name="Shape"/>
            <p:cNvSpPr/>
            <p:nvPr/>
          </p:nvSpPr>
          <p:spPr>
            <a:xfrm>
              <a:off x="5869405" y="0"/>
              <a:ext cx="1406813" cy="140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1" y="0"/>
                  </a:moveTo>
                  <a:lnTo>
                    <a:pt x="21600" y="0"/>
                  </a:lnTo>
                  <a:lnTo>
                    <a:pt x="21600" y="15179"/>
                  </a:lnTo>
                  <a:cubicBezTo>
                    <a:pt x="21600" y="18725"/>
                    <a:pt x="18725" y="21600"/>
                    <a:pt x="15179" y="21600"/>
                  </a:cubicBezTo>
                  <a:lnTo>
                    <a:pt x="0" y="21600"/>
                  </a:lnTo>
                  <a:lnTo>
                    <a:pt x="0" y="6421"/>
                  </a:lnTo>
                  <a:cubicBezTo>
                    <a:pt x="0" y="2875"/>
                    <a:pt x="2875" y="0"/>
                    <a:pt x="642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44" name="Square"/>
            <p:cNvSpPr/>
            <p:nvPr/>
          </p:nvSpPr>
          <p:spPr>
            <a:xfrm>
              <a:off x="6169218" y="299811"/>
              <a:ext cx="807188" cy="807188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</a:p>
          </p:txBody>
        </p:sp>
        <p:sp>
          <p:nvSpPr>
            <p:cNvPr id="245" name="Cloud-Based Service"/>
            <p:cNvSpPr txBox="1"/>
            <p:nvPr/>
          </p:nvSpPr>
          <p:spPr>
            <a:xfrm>
              <a:off x="5419687" y="1844999"/>
              <a:ext cx="2306251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1111250">
                <a:lnSpc>
                  <a:spcPct val="90000"/>
                </a:lnSpc>
                <a:spcBef>
                  <a:spcPts val="1000"/>
                </a:spcBef>
                <a:defRPr cap="all" sz="2500"/>
              </a:lvl1pPr>
            </a:lstStyle>
            <a:p>
              <a:pPr/>
              <a:r>
                <a:t>Cloud-Based Service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7"/>
          <p:cNvSpPr/>
          <p:nvPr/>
        </p:nvSpPr>
        <p:spPr>
          <a:xfrm>
            <a:off x="-1" y="201707"/>
            <a:ext cx="9141716" cy="6656293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8235" t="20008" r="8214" b="57101"/>
          <a:stretch>
            <a:fillRect/>
          </a:stretch>
        </p:blipFill>
        <p:spPr>
          <a:xfrm flipH="1" rot="10800000">
            <a:off x="1" y="0"/>
            <a:ext cx="9144000" cy="187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rcRect l="8235" t="0" r="8214" b="80325"/>
          <a:stretch>
            <a:fillRect/>
          </a:stretch>
        </p:blipFill>
        <p:spPr>
          <a:xfrm flipH="1" rot="10800000">
            <a:off x="0" y="4914024"/>
            <a:ext cx="9144000" cy="1614893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itle 1"/>
          <p:cNvSpPr txBox="1"/>
          <p:nvPr>
            <p:ph type="title"/>
          </p:nvPr>
        </p:nvSpPr>
        <p:spPr>
          <a:xfrm>
            <a:off x="604244" y="1401859"/>
            <a:ext cx="2633136" cy="4054282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System Migration Topics</a:t>
            </a:r>
          </a:p>
        </p:txBody>
      </p:sp>
      <p:sp>
        <p:nvSpPr>
          <p:cNvPr id="252" name="Content Placeholder 2"/>
          <p:cNvSpPr txBox="1"/>
          <p:nvPr>
            <p:ph type="body" sz="half" idx="1"/>
          </p:nvPr>
        </p:nvSpPr>
        <p:spPr>
          <a:xfrm>
            <a:off x="3943350" y="1553133"/>
            <a:ext cx="4596404" cy="3751733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Migration team</a:t>
            </a:r>
          </a:p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Pre-migration decisions</a:t>
            </a:r>
          </a:p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What data to migrate</a:t>
            </a:r>
          </a:p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How to clean up data</a:t>
            </a:r>
          </a:p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Whether the data should be enhanced</a:t>
            </a:r>
          </a:p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How much testing should be done</a:t>
            </a:r>
          </a:p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How to best phase in a migration</a:t>
            </a:r>
          </a:p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How to train staff</a:t>
            </a:r>
          </a:p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Why communication is vital</a:t>
            </a:r>
          </a:p>
          <a:p>
            <a:pPr marL="0" indent="0">
              <a:spcBef>
                <a:spcPts val="400"/>
              </a:spcBef>
              <a:buSzTx/>
              <a:buNone/>
              <a:defRPr sz="1900">
                <a:solidFill>
                  <a:srgbClr val="FFFFFF"/>
                </a:solidFill>
              </a:defRPr>
            </a:pPr>
            <a:r>
              <a:t>• Security issues</a:t>
            </a:r>
          </a:p>
        </p:txBody>
      </p:sp>
      <p:sp>
        <p:nvSpPr>
          <p:cNvPr id="253" name="Rectangle 13"/>
          <p:cNvSpPr/>
          <p:nvPr/>
        </p:nvSpPr>
        <p:spPr>
          <a:xfrm>
            <a:off x="-1" y="6044453"/>
            <a:ext cx="9141716" cy="813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72"/>
          <p:cNvSpPr/>
          <p:nvPr/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Title 1"/>
          <p:cNvSpPr txBox="1"/>
          <p:nvPr>
            <p:ph type="title"/>
          </p:nvPr>
        </p:nvSpPr>
        <p:spPr>
          <a:xfrm>
            <a:off x="628650" y="585216"/>
            <a:ext cx="7886700" cy="13255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To Google Analytics or </a:t>
            </a:r>
            <a:r>
              <a:t>…</a:t>
            </a:r>
            <a:r>
              <a:t>.</a:t>
            </a:r>
          </a:p>
        </p:txBody>
      </p:sp>
      <p:pic>
        <p:nvPicPr>
          <p:cNvPr id="2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7040" t="0" r="8206" b="1"/>
          <a:stretch>
            <a:fillRect/>
          </a:stretch>
        </p:blipFill>
        <p:spPr>
          <a:xfrm>
            <a:off x="630935" y="2516776"/>
            <a:ext cx="4677158" cy="3660187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Content Placeholder 2"/>
          <p:cNvSpPr txBox="1"/>
          <p:nvPr>
            <p:ph type="body" sz="quarter" idx="1"/>
          </p:nvPr>
        </p:nvSpPr>
        <p:spPr>
          <a:xfrm>
            <a:off x="5660135" y="2516776"/>
            <a:ext cx="2852929" cy="366018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</a:lstStyle>
          <a:p>
            <a:pPr/>
            <a:r>
              <a:t>Open source analytics— Analog, Fathom,  Matomo, Piwik, Simple Analytics, W3Perl, and Wealizer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title"/>
          </p:nvPr>
        </p:nvSpPr>
        <p:spPr>
          <a:xfrm>
            <a:off x="603504" y="1445494"/>
            <a:ext cx="2712642" cy="4376573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pPr/>
            <a:r>
              <a:t>Introductions</a:t>
            </a:r>
          </a:p>
        </p:txBody>
      </p:sp>
      <p:sp>
        <p:nvSpPr>
          <p:cNvPr id="113" name="Freeform: Shape 7"/>
          <p:cNvSpPr/>
          <p:nvPr/>
        </p:nvSpPr>
        <p:spPr>
          <a:xfrm>
            <a:off x="3680727" y="0"/>
            <a:ext cx="5460987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21600" fill="norm" stroke="1" extrusionOk="0">
                <a:moveTo>
                  <a:pt x="1039" y="0"/>
                </a:moveTo>
                <a:lnTo>
                  <a:pt x="20949" y="0"/>
                </a:lnTo>
                <a:lnTo>
                  <a:pt x="20949" y="21600"/>
                </a:lnTo>
                <a:lnTo>
                  <a:pt x="2004" y="21600"/>
                </a:lnTo>
                <a:lnTo>
                  <a:pt x="1987" y="21551"/>
                </a:lnTo>
                <a:cubicBezTo>
                  <a:pt x="-190" y="14816"/>
                  <a:pt x="-651" y="7477"/>
                  <a:pt x="965" y="2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Freeform: Shape 9"/>
          <p:cNvSpPr/>
          <p:nvPr/>
        </p:nvSpPr>
        <p:spPr>
          <a:xfrm>
            <a:off x="3892168" y="0"/>
            <a:ext cx="524954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1" h="21600" fill="norm" stroke="1" extrusionOk="0">
                <a:moveTo>
                  <a:pt x="20981" y="0"/>
                </a:moveTo>
                <a:lnTo>
                  <a:pt x="20981" y="21600"/>
                </a:lnTo>
                <a:lnTo>
                  <a:pt x="2150" y="21600"/>
                </a:lnTo>
                <a:lnTo>
                  <a:pt x="1870" y="20785"/>
                </a:lnTo>
                <a:cubicBezTo>
                  <a:pt x="-203" y="14373"/>
                  <a:pt x="-619" y="7420"/>
                  <a:pt x="958" y="610"/>
                </a:cubicBezTo>
                <a:lnTo>
                  <a:pt x="1114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4828" y="3650524"/>
            <a:ext cx="3324226" cy="221615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5"/>
          <p:cNvSpPr txBox="1"/>
          <p:nvPr/>
        </p:nvSpPr>
        <p:spPr>
          <a:xfrm>
            <a:off x="5848284" y="5874782"/>
            <a:ext cx="133731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Carson Block</a:t>
            </a:r>
          </a:p>
        </p:txBody>
      </p:sp>
      <p:sp>
        <p:nvSpPr>
          <p:cNvPr id="117" name="TextBox 8"/>
          <p:cNvSpPr txBox="1"/>
          <p:nvPr/>
        </p:nvSpPr>
        <p:spPr>
          <a:xfrm>
            <a:off x="5689704" y="2838144"/>
            <a:ext cx="144303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Joe Matthews</a:t>
            </a:r>
          </a:p>
        </p:txBody>
      </p:sp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7405" y="369644"/>
            <a:ext cx="2460393" cy="2460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134"/>
          <p:cNvSpPr/>
          <p:nvPr/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Title 1"/>
          <p:cNvSpPr txBox="1"/>
          <p:nvPr>
            <p:ph type="title"/>
          </p:nvPr>
        </p:nvSpPr>
        <p:spPr>
          <a:xfrm>
            <a:off x="628650" y="585216"/>
            <a:ext cx="7886700" cy="13255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To Google Analytics or </a:t>
            </a:r>
            <a:r>
              <a:t>…</a:t>
            </a:r>
            <a:r>
              <a:t>.</a:t>
            </a:r>
          </a:p>
        </p:txBody>
      </p:sp>
      <p:pic>
        <p:nvPicPr>
          <p:cNvPr id="26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0" r="10096" b="5"/>
          <a:stretch>
            <a:fillRect/>
          </a:stretch>
        </p:blipFill>
        <p:spPr>
          <a:xfrm>
            <a:off x="3942846" y="2612599"/>
            <a:ext cx="4677158" cy="366018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Content Placeholder 2"/>
          <p:cNvSpPr txBox="1"/>
          <p:nvPr>
            <p:ph type="body" sz="quarter" idx="1"/>
          </p:nvPr>
        </p:nvSpPr>
        <p:spPr>
          <a:xfrm>
            <a:off x="907431" y="2612599"/>
            <a:ext cx="2852929" cy="366018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</a:lstStyle>
          <a:p>
            <a:pPr/>
            <a:r>
              <a:t>Proprietary analytics— Angelfish, Mint, and Urchin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70"/>
          <p:cNvSpPr/>
          <p:nvPr/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0" name="Title 1"/>
          <p:cNvSpPr txBox="1"/>
          <p:nvPr>
            <p:ph type="title"/>
          </p:nvPr>
        </p:nvSpPr>
        <p:spPr>
          <a:xfrm>
            <a:off x="628650" y="585216"/>
            <a:ext cx="7886700" cy="13255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To Google Analytics or </a:t>
            </a:r>
            <a:r>
              <a:t>…</a:t>
            </a:r>
            <a:r>
              <a:t>.</a:t>
            </a:r>
          </a:p>
        </p:txBody>
      </p:sp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0" r="11093" b="0"/>
          <a:stretch>
            <a:fillRect/>
          </a:stretch>
        </p:blipFill>
        <p:spPr>
          <a:xfrm>
            <a:off x="630935" y="2516776"/>
            <a:ext cx="4677158" cy="3660187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Content Placeholder 2"/>
          <p:cNvSpPr txBox="1"/>
          <p:nvPr>
            <p:ph type="body" sz="quarter" idx="1"/>
          </p:nvPr>
        </p:nvSpPr>
        <p:spPr>
          <a:xfrm>
            <a:off x="5660135" y="2516776"/>
            <a:ext cx="2852929" cy="366018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</a:lstStyle>
          <a:p>
            <a:pPr/>
            <a:r>
              <a:t>Hosted analytics software— Bango Mobile Web Analytics, ClickTale, and Quantcast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896111">
              <a:lnSpc>
                <a:spcPct val="90000"/>
              </a:lnSpc>
              <a:defRPr sz="3724">
                <a:solidFill>
                  <a:srgbClr val="FFFFFF"/>
                </a:solidFill>
              </a:defRPr>
            </a:lvl1pPr>
          </a:lstStyle>
          <a:p>
            <a:pPr/>
            <a:r>
              <a:t>What are some useful methods to keep all this straight?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281" name="Content Placeholder 2"/>
          <p:cNvSpPr txBox="1"/>
          <p:nvPr>
            <p:ph type="body" sz="quarter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Standards Are Critical; Recommended Practices Are Vital</a:t>
            </a:r>
          </a:p>
        </p:txBody>
      </p:sp>
      <p:pic>
        <p:nvPicPr>
          <p:cNvPr id="28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925761"/>
            <a:ext cx="3657600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287" name="Content Placeholder 2"/>
          <p:cNvSpPr txBox="1"/>
          <p:nvPr>
            <p:ph type="body" sz="quarter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The Converted Data Are an Important Asset— If You Make Them Work Hard</a:t>
            </a:r>
          </a:p>
        </p:txBody>
      </p:sp>
      <p:pic>
        <p:nvPicPr>
          <p:cNvPr id="28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743200"/>
            <a:ext cx="36576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293" name="Content Placeholder 2"/>
          <p:cNvSpPr txBox="1"/>
          <p:nvPr>
            <p:ph type="body" sz="quarter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Conversion, Maintenance, and Training Are Always Underestimated</a:t>
            </a:r>
          </a:p>
        </p:txBody>
      </p:sp>
      <p:pic>
        <p:nvPicPr>
          <p:cNvPr id="29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743200"/>
            <a:ext cx="36576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299" name="Content Placeholder 2"/>
          <p:cNvSpPr txBox="1"/>
          <p:nvPr>
            <p:ph type="body" sz="quarter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Use of Technology Will Grow to Fill the Available Capacity</a:t>
            </a:r>
          </a:p>
        </p:txBody>
      </p:sp>
      <p:pic>
        <p:nvPicPr>
          <p:cNvPr id="30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925761"/>
            <a:ext cx="3657600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305" name="Content Placeholder 2"/>
          <p:cNvSpPr txBox="1"/>
          <p:nvPr>
            <p:ph type="body" sz="quarter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Information Technology Is the Central Nervous System of Strategy</a:t>
            </a:r>
          </a:p>
        </p:txBody>
      </p:sp>
      <p:pic>
        <p:nvPicPr>
          <p:cNvPr id="30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657475"/>
            <a:ext cx="36576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311" name="Content Placeholder 2"/>
          <p:cNvSpPr txBox="1"/>
          <p:nvPr>
            <p:ph type="body" sz="quarter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You Need Scalable Network Bandwidth </a:t>
            </a:r>
          </a:p>
        </p:txBody>
      </p:sp>
      <p:pic>
        <p:nvPicPr>
          <p:cNvPr id="31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743200"/>
            <a:ext cx="36576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317" name="Content Placeholder 2"/>
          <p:cNvSpPr txBox="1"/>
          <p:nvPr>
            <p:ph type="body" sz="quarter" idx="1"/>
          </p:nvPr>
        </p:nvSpPr>
        <p:spPr>
          <a:xfrm>
            <a:off x="457200" y="1295400"/>
            <a:ext cx="8229600" cy="11430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lvl1pPr>
          </a:lstStyle>
          <a:p>
            <a:pPr/>
            <a:r>
              <a:t>Support Costs for Technology Sources and Services Are a Significant Part of a Library’s Budget, Whether This Is Recognized or Not</a:t>
            </a:r>
          </a:p>
        </p:txBody>
      </p:sp>
      <p:pic>
        <p:nvPicPr>
          <p:cNvPr id="31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438400"/>
            <a:ext cx="3657600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886968">
              <a:lnSpc>
                <a:spcPct val="90000"/>
              </a:lnSpc>
              <a:defRPr sz="4559">
                <a:solidFill>
                  <a:srgbClr val="FFFFFF"/>
                </a:solidFill>
              </a:defRPr>
            </a:lvl1pPr>
          </a:lstStyle>
          <a:p>
            <a:pPr/>
            <a:r>
              <a:t>How did this book come about?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323" name="Content Placeholder 2"/>
          <p:cNvSpPr txBox="1"/>
          <p:nvPr>
            <p:ph type="body" sz="half" idx="1"/>
          </p:nvPr>
        </p:nvSpPr>
        <p:spPr>
          <a:xfrm>
            <a:off x="457200" y="1600200"/>
            <a:ext cx="8229600" cy="16097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APIs Are Playing an Increasingly Important Role as Libraries Move to Embrace Web- Based Services</a:t>
            </a:r>
          </a:p>
        </p:txBody>
      </p:sp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925761"/>
            <a:ext cx="3657600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329" name="Content Placeholder 2"/>
          <p:cNvSpPr txBox="1"/>
          <p:nvPr>
            <p:ph type="body" sz="quarter" idx="1"/>
          </p:nvPr>
        </p:nvSpPr>
        <p:spPr>
          <a:xfrm>
            <a:off x="457200" y="1600200"/>
            <a:ext cx="8229600" cy="75247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We Live in a Network- Centric World</a:t>
            </a:r>
          </a:p>
        </p:txBody>
      </p:sp>
      <p:pic>
        <p:nvPicPr>
          <p:cNvPr id="33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809875"/>
            <a:ext cx="36576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Axioms</a:t>
            </a:r>
          </a:p>
        </p:txBody>
      </p:sp>
      <p:sp>
        <p:nvSpPr>
          <p:cNvPr id="335" name="Content Placeholder 2"/>
          <p:cNvSpPr txBox="1"/>
          <p:nvPr>
            <p:ph type="body" sz="quarter" idx="1"/>
          </p:nvPr>
        </p:nvSpPr>
        <p:spPr>
          <a:xfrm>
            <a:off x="457200" y="1600200"/>
            <a:ext cx="8229600" cy="11430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A Library’s Information Technology Budget Should Be Sizable</a:t>
            </a:r>
          </a:p>
        </p:txBody>
      </p:sp>
      <p:pic>
        <p:nvPicPr>
          <p:cNvPr id="33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925763"/>
            <a:ext cx="3657600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9"/>
          <p:cNvSpPr/>
          <p:nvPr/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1" name="Title 1"/>
          <p:cNvSpPr txBox="1"/>
          <p:nvPr>
            <p:ph type="title"/>
          </p:nvPr>
        </p:nvSpPr>
        <p:spPr>
          <a:xfrm>
            <a:off x="628650" y="585216"/>
            <a:ext cx="7886700" cy="1325564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The Adding Value Diamond</a:t>
            </a:r>
          </a:p>
        </p:txBody>
      </p:sp>
      <p:pic>
        <p:nvPicPr>
          <p:cNvPr id="34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1" b="3685"/>
          <a:stretch>
            <a:fillRect/>
          </a:stretch>
        </p:blipFill>
        <p:spPr>
          <a:xfrm>
            <a:off x="630935" y="2516777"/>
            <a:ext cx="4677158" cy="3660185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itle 1"/>
          <p:cNvSpPr txBox="1"/>
          <p:nvPr/>
        </p:nvSpPr>
        <p:spPr>
          <a:xfrm>
            <a:off x="5705855" y="2516776"/>
            <a:ext cx="2761489" cy="3660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defRPr sz="1900"/>
            </a:pPr>
            <a:r>
              <a:t>Joseph R. Matthews.  Adding Value in Libraries, Archives, and Museums:</a:t>
            </a:r>
            <a:br/>
            <a:r>
              <a:t>Harnessing the Force That Drives Your Organization’s Future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 8"/>
          <p:cNvSpPr/>
          <p:nvPr/>
        </p:nvSpPr>
        <p:spPr>
          <a:xfrm>
            <a:off x="-1" y="201707"/>
            <a:ext cx="9141716" cy="6656293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4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8235" t="20008" r="8214" b="57101"/>
          <a:stretch>
            <a:fillRect/>
          </a:stretch>
        </p:blipFill>
        <p:spPr>
          <a:xfrm flipH="1" rot="10800000">
            <a:off x="1" y="0"/>
            <a:ext cx="9144000" cy="187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rcRect l="8235" t="0" r="8214" b="80325"/>
          <a:stretch>
            <a:fillRect/>
          </a:stretch>
        </p:blipFill>
        <p:spPr>
          <a:xfrm flipH="1" rot="10800000">
            <a:off x="0" y="4914024"/>
            <a:ext cx="9144000" cy="1614893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itle 3"/>
          <p:cNvSpPr txBox="1"/>
          <p:nvPr>
            <p:ph type="title"/>
          </p:nvPr>
        </p:nvSpPr>
        <p:spPr>
          <a:xfrm>
            <a:off x="604244" y="1401859"/>
            <a:ext cx="2633136" cy="4054282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Questions</a:t>
            </a:r>
          </a:p>
        </p:txBody>
      </p:sp>
      <p:sp>
        <p:nvSpPr>
          <p:cNvPr id="349" name="Rectangle 14"/>
          <p:cNvSpPr/>
          <p:nvPr/>
        </p:nvSpPr>
        <p:spPr>
          <a:xfrm>
            <a:off x="-1" y="6044453"/>
            <a:ext cx="9141716" cy="8135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Box 4"/>
          <p:cNvSpPr txBox="1"/>
          <p:nvPr/>
        </p:nvSpPr>
        <p:spPr>
          <a:xfrm>
            <a:off x="3217838" y="6488667"/>
            <a:ext cx="270832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Discount at abc-clio.com</a:t>
            </a:r>
          </a:p>
        </p:txBody>
      </p:sp>
      <p:pic>
        <p:nvPicPr>
          <p:cNvPr id="35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995" y="166687"/>
            <a:ext cx="8182010" cy="6353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7135" y="66675"/>
            <a:ext cx="5084531" cy="1080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The Integrated Library System is arguably the most important computing system in a library. What exactly is 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Why is it important to understand the underpinnings of library technology?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8"/>
          <p:cNvSpPr/>
          <p:nvPr/>
        </p:nvSpPr>
        <p:spPr>
          <a:xfrm>
            <a:off x="252663" y="311448"/>
            <a:ext cx="3249230" cy="6179554"/>
          </a:xfrm>
          <a:prstGeom prst="rect">
            <a:avLst/>
          </a:prstGeom>
          <a:solidFill>
            <a:srgbClr val="404040"/>
          </a:solidFill>
          <a:ln w="127000" cap="sq">
            <a:solidFill>
              <a:srgbClr val="40404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Title 1"/>
          <p:cNvSpPr txBox="1"/>
          <p:nvPr>
            <p:ph type="title"/>
          </p:nvPr>
        </p:nvSpPr>
        <p:spPr>
          <a:xfrm>
            <a:off x="557212" y="742951"/>
            <a:ext cx="2607469" cy="4962524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3900">
                <a:solidFill>
                  <a:srgbClr val="FFFFFF"/>
                </a:solidFill>
              </a:defRPr>
            </a:lvl1pPr>
          </a:lstStyle>
          <a:p>
            <a:pPr/>
            <a:r>
              <a:t>Evolution of Library Information Systems</a:t>
            </a:r>
          </a:p>
        </p:txBody>
      </p:sp>
      <p:pic>
        <p:nvPicPr>
          <p:cNvPr id="13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5366" y="1393181"/>
            <a:ext cx="4915159" cy="4079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/>
          <p:nvPr>
            <p:ph type="title"/>
          </p:nvPr>
        </p:nvSpPr>
        <p:spPr>
          <a:xfrm>
            <a:off x="326174" y="6110804"/>
            <a:ext cx="6517339" cy="578583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pPr/>
            <a:r>
              <a:t>ILS Architecture</a:t>
            </a:r>
          </a:p>
        </p:txBody>
      </p:sp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322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/>
          <p:cNvSpPr/>
          <p:nvPr/>
        </p:nvSpPr>
        <p:spPr>
          <a:xfrm>
            <a:off x="356615" y="0"/>
            <a:ext cx="8182721" cy="6858000"/>
          </a:xfrm>
          <a:prstGeom prst="rect">
            <a:avLst/>
          </a:prstGeom>
          <a:gradFill>
            <a:gsLst>
              <a:gs pos="0">
                <a:srgbClr val="4274AF"/>
              </a:gs>
              <a:gs pos="25000">
                <a:srgbClr val="4274AF"/>
              </a:gs>
              <a:gs pos="94000">
                <a:srgbClr val="4A452A"/>
              </a:gs>
              <a:gs pos="100000">
                <a:srgbClr val="4A452A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le 1"/>
          <p:cNvSpPr txBox="1"/>
          <p:nvPr>
            <p:ph type="title"/>
          </p:nvPr>
        </p:nvSpPr>
        <p:spPr>
          <a:xfrm>
            <a:off x="2284026" y="2043662"/>
            <a:ext cx="4578896" cy="2031057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What is the role of standards to make all of those things work together?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