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notesSlides/notesSlide1.xml" ContentType="application/vnd.openxmlformats-officedocument.presentationml.notesSlide+xml"/>
  <Override PartName="/ppt/media/image4.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3" name="Shape 93"/>
          <p:cNvSpPr/>
          <p:nvPr>
            <p:ph type="sldImg"/>
          </p:nvPr>
        </p:nvSpPr>
        <p:spPr>
          <a:xfrm>
            <a:off x="1143000" y="685800"/>
            <a:ext cx="4572000" cy="3429000"/>
          </a:xfrm>
          <a:prstGeom prst="rect">
            <a:avLst/>
          </a:prstGeom>
        </p:spPr>
        <p:txBody>
          <a:bodyPr/>
          <a:lstStyle/>
          <a:p>
            <a:pPr/>
          </a:p>
        </p:txBody>
      </p:sp>
      <p:sp>
        <p:nvSpPr>
          <p:cNvPr id="94" name="Shape 9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lvl1pPr>
              <a:defRPr b="1"/>
            </a:lvl1pPr>
          </a:lstStyle>
          <a:p>
            <a:pPr/>
            <a:r>
              <a:t>Caveat: Deaf community and Autism community – some believe the person can’t be seen or separated without their disability. And that their identity is a sense of pride.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indent="161765"/>
            <a:r>
              <a:t>.</a:t>
            </a:r>
          </a:p>
          <a:p>
            <a:pPr indent="161765"/>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SAMHSA also provides brochures, handouts, and guidelines related to mental health. These are free to download, and in some cases, you can order them in print and offer them in your library.</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lvl1pPr indent="167972"/>
          </a:lstStyle>
          <a:p>
            <a:pP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p>
            <a:pPr/>
            <a:r>
              <a:t>See also Care &amp; Custody module for college students: https://www.nlm.nih.gov/exhibition/careandcustody/education-highered1.html</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2"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3" name="Body Level One…"/>
          <p:cNvSpPr txBox="1"/>
          <p:nvPr>
            <p:ph type="body" sz="quarter" idx="1"/>
          </p:nvPr>
        </p:nvSpPr>
        <p:spPr>
          <a:xfrm>
            <a:off x="1524000" y="3602037"/>
            <a:ext cx="9144000" cy="396649"/>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1" name="Title Text"/>
          <p:cNvSpPr txBox="1"/>
          <p:nvPr>
            <p:ph type="title"/>
          </p:nvPr>
        </p:nvSpPr>
        <p:spPr>
          <a:prstGeom prst="rect">
            <a:avLst/>
          </a:prstGeom>
        </p:spPr>
        <p:txBody>
          <a:bodyPr/>
          <a:lstStyle/>
          <a:p>
            <a:pPr/>
            <a:r>
              <a:t>Title Text</a:t>
            </a:r>
          </a:p>
        </p:txBody>
      </p:sp>
      <p:sp>
        <p:nvSpPr>
          <p:cNvPr id="2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pic>
        <p:nvPicPr>
          <p:cNvPr id="30" name="Picture 3" descr="Picture 3"/>
          <p:cNvPicPr>
            <a:picLocks noChangeAspect="1"/>
          </p:cNvPicPr>
          <p:nvPr/>
        </p:nvPicPr>
        <p:blipFill>
          <a:blip r:embed="rId2">
            <a:extLst/>
          </a:blip>
          <a:stretch>
            <a:fillRect/>
          </a:stretch>
        </p:blipFill>
        <p:spPr>
          <a:xfrm>
            <a:off x="134344" y="6302883"/>
            <a:ext cx="2892764" cy="464123"/>
          </a:xfrm>
          <a:prstGeom prst="rect">
            <a:avLst/>
          </a:prstGeom>
          <a:ln w="12700">
            <a:miter lim="400000"/>
          </a:ln>
        </p:spPr>
      </p:pic>
      <p:sp>
        <p:nvSpPr>
          <p:cNvPr id="31"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2" name="Body Level One…"/>
          <p:cNvSpPr txBox="1"/>
          <p:nvPr>
            <p:ph type="body" sz="quarter" idx="1"/>
          </p:nvPr>
        </p:nvSpPr>
        <p:spPr>
          <a:xfrm>
            <a:off x="831850" y="4589464"/>
            <a:ext cx="105156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40" name="Title Text"/>
          <p:cNvSpPr txBox="1"/>
          <p:nvPr>
            <p:ph type="title"/>
          </p:nvPr>
        </p:nvSpPr>
        <p:spPr>
          <a:prstGeom prst="rect">
            <a:avLst/>
          </a:prstGeom>
        </p:spPr>
        <p:txBody>
          <a:bodyPr/>
          <a:lstStyle/>
          <a:p>
            <a:pPr/>
            <a:r>
              <a:t>Title Text</a:t>
            </a:r>
          </a:p>
        </p:txBody>
      </p:sp>
      <p:sp>
        <p:nvSpPr>
          <p:cNvPr id="41"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9" name="Title Text"/>
          <p:cNvSpPr txBox="1"/>
          <p:nvPr>
            <p:ph type="title"/>
          </p:nvPr>
        </p:nvSpPr>
        <p:spPr>
          <a:xfrm>
            <a:off x="839787" y="365127"/>
            <a:ext cx="10515601" cy="1325563"/>
          </a:xfrm>
          <a:prstGeom prst="rect">
            <a:avLst/>
          </a:prstGeom>
        </p:spPr>
        <p:txBody>
          <a:bodyPr/>
          <a:lstStyle/>
          <a:p>
            <a:pPr/>
            <a:r>
              <a:t>Title Text</a:t>
            </a:r>
          </a:p>
        </p:txBody>
      </p:sp>
      <p:sp>
        <p:nvSpPr>
          <p:cNvPr id="50" name="Body Level One…"/>
          <p:cNvSpPr txBox="1"/>
          <p:nvPr>
            <p:ph type="body" sz="quarter" idx="1"/>
          </p:nvPr>
        </p:nvSpPr>
        <p:spPr>
          <a:xfrm>
            <a:off x="839788"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51" name="Text Placeholder 4"/>
          <p:cNvSpPr/>
          <p:nvPr>
            <p:ph type="body" sz="quarter" idx="21"/>
          </p:nvPr>
        </p:nvSpPr>
        <p:spPr>
          <a:xfrm>
            <a:off x="6172201" y="1681163"/>
            <a:ext cx="5183189" cy="823913"/>
          </a:xfrm>
          <a:prstGeom prst="rect">
            <a:avLst/>
          </a:prstGeom>
        </p:spPr>
        <p:txBody>
          <a:bodyPr anchor="b"/>
          <a:lstStyle/>
          <a:p>
            <a:pPr marL="0" indent="0">
              <a:buSzTx/>
              <a:buFontTx/>
              <a:buNone/>
              <a:defRPr b="1" sz="2400"/>
            </a:pPr>
          </a:p>
        </p:txBody>
      </p:sp>
      <p:sp>
        <p:nvSpPr>
          <p:cNvPr id="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9" name="Title Text"/>
          <p:cNvSpPr txBox="1"/>
          <p:nvPr>
            <p:ph type="title"/>
          </p:nvPr>
        </p:nvSpPr>
        <p:spPr>
          <a:prstGeom prst="rect">
            <a:avLst/>
          </a:prstGeom>
        </p:spPr>
        <p:txBody>
          <a:bodyPr/>
          <a:lstStyle/>
          <a:p>
            <a:pPr/>
            <a:r>
              <a:t>Title Text</a:t>
            </a: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4"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5" name="Body Level One…"/>
          <p:cNvSpPr txBox="1"/>
          <p:nvPr>
            <p:ph type="body" sz="half" idx="1"/>
          </p:nvPr>
        </p:nvSpPr>
        <p:spPr>
          <a:xfrm>
            <a:off x="5183187" y="987427"/>
            <a:ext cx="617220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6" name="Text Placeholder 3"/>
          <p:cNvSpPr/>
          <p:nvPr>
            <p:ph type="body" sz="quarter" idx="21"/>
          </p:nvPr>
        </p:nvSpPr>
        <p:spPr>
          <a:xfrm>
            <a:off x="839787" y="2057400"/>
            <a:ext cx="3932239" cy="3811588"/>
          </a:xfrm>
          <a:prstGeom prst="rect">
            <a:avLst/>
          </a:prstGeom>
        </p:spPr>
        <p:txBody>
          <a:bodyPr/>
          <a:lstStyle/>
          <a:p>
            <a:pPr marL="0" indent="0">
              <a:buSzTx/>
              <a:buFontTx/>
              <a:buNone/>
              <a:defRPr sz="1600"/>
            </a:pP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4"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5" name="Picture Placeholder 2"/>
          <p:cNvSpPr/>
          <p:nvPr>
            <p:ph type="pic" sz="half" idx="21"/>
          </p:nvPr>
        </p:nvSpPr>
        <p:spPr>
          <a:xfrm>
            <a:off x="5183187" y="987427"/>
            <a:ext cx="6172201" cy="4873626"/>
          </a:xfrm>
          <a:prstGeom prst="rect">
            <a:avLst/>
          </a:prstGeom>
        </p:spPr>
        <p:txBody>
          <a:bodyPr lIns="91439" rIns="91439">
            <a:noAutofit/>
          </a:bodyPr>
          <a:lstStyle/>
          <a:p>
            <a:pPr/>
          </a:p>
        </p:txBody>
      </p:sp>
      <p:sp>
        <p:nvSpPr>
          <p:cNvPr id="86"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3" descr="Picture 3"/>
          <p:cNvPicPr>
            <a:picLocks noChangeAspect="1"/>
          </p:cNvPicPr>
          <p:nvPr/>
        </p:nvPicPr>
        <p:blipFill>
          <a:blip r:embed="rId2">
            <a:extLst/>
          </a:blip>
          <a:stretch>
            <a:fillRect/>
          </a:stretch>
        </p:blipFill>
        <p:spPr>
          <a:xfrm>
            <a:off x="134344" y="6302883"/>
            <a:ext cx="2892764" cy="464123"/>
          </a:xfrm>
          <a:prstGeom prst="rect">
            <a:avLst/>
          </a:prstGeom>
          <a:ln w="12700">
            <a:miter lim="400000"/>
          </a:ln>
        </p:spPr>
      </p:pic>
      <p:sp>
        <p:nvSpPr>
          <p:cNvPr id="3"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4"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616265"/>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616265"/>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616265"/>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616265"/>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616265"/>
          </a:solidFill>
          <a:uFillTx/>
          <a:latin typeface="+mj-lt"/>
          <a:ea typeface="+mj-ea"/>
          <a:cs typeface="+mj-cs"/>
          <a:sym typeface="Calibri"/>
        </a:defRPr>
      </a:lvl5pPr>
      <a:lvl6pPr marL="0" marR="0" indent="457200" algn="l" defTabSz="914400" rtl="0" latinLnBrk="0">
        <a:lnSpc>
          <a:spcPct val="90000"/>
        </a:lnSpc>
        <a:spcBef>
          <a:spcPts val="0"/>
        </a:spcBef>
        <a:spcAft>
          <a:spcPts val="0"/>
        </a:spcAft>
        <a:buClrTx/>
        <a:buSzTx/>
        <a:buFontTx/>
        <a:buNone/>
        <a:tabLst/>
        <a:defRPr b="0" baseline="0" cap="none" i="0" spc="0" strike="noStrike" sz="4400" u="none">
          <a:solidFill>
            <a:srgbClr val="616265"/>
          </a:solidFill>
          <a:uFillTx/>
          <a:latin typeface="+mj-lt"/>
          <a:ea typeface="+mj-ea"/>
          <a:cs typeface="+mj-cs"/>
          <a:sym typeface="Calibri"/>
        </a:defRPr>
      </a:lvl6pPr>
      <a:lvl7pPr marL="0" marR="0" indent="914400" algn="l" defTabSz="914400" rtl="0" latinLnBrk="0">
        <a:lnSpc>
          <a:spcPct val="90000"/>
        </a:lnSpc>
        <a:spcBef>
          <a:spcPts val="0"/>
        </a:spcBef>
        <a:spcAft>
          <a:spcPts val="0"/>
        </a:spcAft>
        <a:buClrTx/>
        <a:buSzTx/>
        <a:buFontTx/>
        <a:buNone/>
        <a:tabLst/>
        <a:defRPr b="0" baseline="0" cap="none" i="0" spc="0" strike="noStrike" sz="4400" u="none">
          <a:solidFill>
            <a:srgbClr val="616265"/>
          </a:solidFill>
          <a:uFillTx/>
          <a:latin typeface="+mj-lt"/>
          <a:ea typeface="+mj-ea"/>
          <a:cs typeface="+mj-cs"/>
          <a:sym typeface="Calibri"/>
        </a:defRPr>
      </a:lvl7pPr>
      <a:lvl8pPr marL="0" marR="0" indent="1371600" algn="l" defTabSz="914400" rtl="0" latinLnBrk="0">
        <a:lnSpc>
          <a:spcPct val="90000"/>
        </a:lnSpc>
        <a:spcBef>
          <a:spcPts val="0"/>
        </a:spcBef>
        <a:spcAft>
          <a:spcPts val="0"/>
        </a:spcAft>
        <a:buClrTx/>
        <a:buSzTx/>
        <a:buFontTx/>
        <a:buNone/>
        <a:tabLst/>
        <a:defRPr b="0" baseline="0" cap="none" i="0" spc="0" strike="noStrike" sz="4400" u="none">
          <a:solidFill>
            <a:srgbClr val="616265"/>
          </a:solidFill>
          <a:uFillTx/>
          <a:latin typeface="+mj-lt"/>
          <a:ea typeface="+mj-ea"/>
          <a:cs typeface="+mj-cs"/>
          <a:sym typeface="Calibri"/>
        </a:defRPr>
      </a:lvl8pPr>
      <a:lvl9pPr marL="0" marR="0" indent="1828800" algn="l" defTabSz="914400" rtl="0" latinLnBrk="0">
        <a:lnSpc>
          <a:spcPct val="90000"/>
        </a:lnSpc>
        <a:spcBef>
          <a:spcPts val="0"/>
        </a:spcBef>
        <a:spcAft>
          <a:spcPts val="0"/>
        </a:spcAft>
        <a:buClrTx/>
        <a:buSzTx/>
        <a:buFontTx/>
        <a:buNone/>
        <a:tabLst/>
        <a:defRPr b="0" baseline="0" cap="none" i="0" spc="0" strike="noStrike" sz="4400" u="none">
          <a:solidFill>
            <a:srgbClr val="616265"/>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616265"/>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616265"/>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616265"/>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616265"/>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616265"/>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616265"/>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616265"/>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616265"/>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616265"/>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hyperlink" Target="https://www.nami.org/stigma"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hyperlink" Target="///ppt/slides/Photo%20by%20Christina%20Morillo%20from%20Pexels"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hyperlink" Target="https://www.mentalhealthfirstaid.org/2019/08/five-tips-for-nonjudgmental-listening/"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psychologytoday.com/blog/threat-management"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youtu.be/9NOrkgjtWZQ" TargetMode="External"/><Relationship Id="rId3"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la.org/aboutala/governance/policymanual/updatedpolicymanual/section2/54libpersonnel#B.9.3.2" TargetMode="External"/><Relationship Id="rId3" Type="http://schemas.openxmlformats.org/officeDocument/2006/relationships/hyperlink" Target="http://www.ala.org/tools/ethics" TargetMode="External"/><Relationship Id="rId4" Type="http://schemas.openxmlformats.org/officeDocument/2006/relationships/hyperlink" Target="https://www.ada.gov/ada_title_II.htm"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sgcladirect.org/resources/mental-health-issues/"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hyperlink" Target="https://store.samhsa.gov/product/Learn-the-Eight-Dimensions-of-Wellness-Poster-/SMA16-4953"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druginfo.nlm.nih.gov/drugportal/" TargetMode="External"/><Relationship Id="rId3" Type="http://schemas.openxmlformats.org/officeDocument/2006/relationships/image" Target="../media/image13.png"/><Relationship Id="rId4" Type="http://schemas.openxmlformats.org/officeDocument/2006/relationships/hyperlink" Target="https://www.nccih.nih.gov/" TargetMode="External"/><Relationship Id="rId5" Type="http://schemas.openxmlformats.org/officeDocument/2006/relationships/image" Target="../media/image1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hyperlink" Target="https://www.nimh.nih.gov/index.shtml"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hyperlink" Target="https://www.samhsa.gov/" TargetMode="External"/></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medlineplus.gov/teenmentalhealth.html" TargetMode="External"/><Relationship Id="rId3" Type="http://schemas.openxmlformats.org/officeDocument/2006/relationships/image" Target="../media/image18.png"/><Relationship Id="rId4" Type="http://schemas.openxmlformats.org/officeDocument/2006/relationships/hyperlink" Target="https://medlineplus.gov/childmentalhealth.html" TargetMode="External"/><Relationship Id="rId5" Type="http://schemas.openxmlformats.org/officeDocument/2006/relationships/image" Target="../media/image1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hyperlink" Target="///ppt/slides/kidshealth.org" TargetMode="Externa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hyperlink" Target="https://www.nia.nih.gov/" TargetMode="External"/></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nnlm.gov/classes/wellness-library-workplace" TargetMode="External"/><Relationship Id="rId3" Type="http://schemas.openxmlformats.org/officeDocument/2006/relationships/hyperlink" Target="https://medlineplus.gov/healthtopics.html" TargetMode="External"/><Relationship Id="rId4" Type="http://schemas.openxmlformats.org/officeDocument/2006/relationships/hyperlink" Target="https://sites.google.com/view/aamla-mla/events-meetings/spring-2021/radical-self-care-wellness?authuser=0" TargetMode="External"/><Relationship Id="rId5" Type="http://schemas.openxmlformats.org/officeDocument/2006/relationships/hyperlink" Target="https://ala-apa.org/wellness" TargetMode="External"/><Relationship Id="rId6" Type="http://schemas.openxmlformats.org/officeDocument/2006/relationships/hyperlink" Target="https://mindfulinlis.wordpress.com/" TargetMode="External"/><Relationship Id="rId7" Type="http://schemas.openxmlformats.org/officeDocument/2006/relationships/hyperlink" Target="https://blossom.heysummit.com/replays/" TargetMode="External"/><Relationship Id="rId8" Type="http://schemas.openxmlformats.org/officeDocument/2006/relationships/hyperlink" Target="https://greatergood.berkeley.edu/" TargetMode="External"/><Relationship Id="rId9" Type="http://schemas.openxmlformats.org/officeDocument/2006/relationships/hyperlink" Target="https://www.mhanational.org/live-b4stage4" TargetMode="External"/><Relationship Id="rId10" Type="http://schemas.openxmlformats.org/officeDocument/2006/relationships/hyperlink" Target="http://lismentalhealth.org/" TargetMode="External"/></Relationships>

</file>

<file path=ppt/slides/_rels/slide3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hyperlink" Target="https://www.nlm.nih.gov/exhibition/careandcustody/index.html" TargetMode="External"/><Relationship Id="rId5" Type="http://schemas.openxmlformats.org/officeDocument/2006/relationships/hyperlink" Target="https://www.nlm.nih.gov/hmd/about/exhibition/index.html" TargetMode="External"/></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hyperlink" Target="https://www.graphicmedicine.org/" TargetMode="External"/><Relationship Id="rId5" Type="http://schemas.openxmlformats.org/officeDocument/2006/relationships/hyperlink" Target="https://www.nlm.nih.gov/exhibition/graphicmedicine/index.html" TargetMode="External"/></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hyperlink" Target="https://nnlm.gov/all-of-us/nnlm-reading-club/about" TargetMode="External"/></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imh.nih.gov/health/statistics/mental-illness.shtml#part_154784" TargetMode="External"/><Relationship Id="rId3" Type="http://schemas.openxmlformats.org/officeDocument/2006/relationships/hyperlink" Target="https://medlineplus.gov/mentalhealth.html"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cbi.nlm.nih.gov/pmc/articles/PMC4813415/"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hyperlink" Target="https://www.nami.org/Learn-More/Fact-Sheet-Library"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edlineplus.gov/mentaldisorders.html"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Rectangle 8"/>
          <p:cNvSpPr/>
          <p:nvPr/>
        </p:nvSpPr>
        <p:spPr>
          <a:xfrm>
            <a:off x="0" y="0"/>
            <a:ext cx="12192000" cy="4637988"/>
          </a:xfrm>
          <a:prstGeom prst="rect">
            <a:avLst/>
          </a:prstGeom>
          <a:gradFill>
            <a:gsLst>
              <a:gs pos="0">
                <a:srgbClr val="17305C"/>
              </a:gs>
              <a:gs pos="50000">
                <a:srgbClr val="214584"/>
              </a:gs>
              <a:gs pos="100000">
                <a:srgbClr val="28529E"/>
              </a:gs>
            </a:gsLst>
            <a:path path="circle">
              <a:fillToRect l="37721" t="-19636" r="62278" b="119636"/>
            </a:path>
          </a:gradFill>
          <a:ln w="12700">
            <a:solidFill>
              <a:srgbClr val="42719B"/>
            </a:solidFill>
            <a:miter/>
          </a:ln>
        </p:spPr>
        <p:txBody>
          <a:bodyPr lIns="45719" rIns="45719" anchor="ctr"/>
          <a:lstStyle/>
          <a:p>
            <a:pPr algn="ctr">
              <a:defRPr>
                <a:solidFill>
                  <a:srgbClr val="FFFFFF"/>
                </a:solidFill>
              </a:defRPr>
            </a:pPr>
          </a:p>
        </p:txBody>
      </p:sp>
      <p:sp>
        <p:nvSpPr>
          <p:cNvPr id="97" name="Title 4"/>
          <p:cNvSpPr txBox="1"/>
          <p:nvPr>
            <p:ph type="title"/>
          </p:nvPr>
        </p:nvSpPr>
        <p:spPr>
          <a:xfrm>
            <a:off x="838200" y="815481"/>
            <a:ext cx="10515601" cy="2852739"/>
          </a:xfrm>
          <a:prstGeom prst="rect">
            <a:avLst/>
          </a:prstGeom>
        </p:spPr>
        <p:txBody>
          <a:bodyPr/>
          <a:lstStyle/>
          <a:p>
            <a:pPr>
              <a:defRPr b="1">
                <a:solidFill>
                  <a:srgbClr val="FFFFFF"/>
                </a:solidFill>
              </a:defRPr>
            </a:pPr>
            <a:r>
              <a:t>Caring for the Mind </a:t>
            </a:r>
            <a:br/>
            <a:r>
              <a:rPr b="0" sz="3600"/>
              <a:t>providing mental health information at your library</a:t>
            </a:r>
          </a:p>
        </p:txBody>
      </p:sp>
      <p:sp>
        <p:nvSpPr>
          <p:cNvPr id="98" name="Subtitle 5"/>
          <p:cNvSpPr txBox="1"/>
          <p:nvPr>
            <p:ph type="body" sz="half" idx="1"/>
          </p:nvPr>
        </p:nvSpPr>
        <p:spPr>
          <a:xfrm>
            <a:off x="838200" y="4775201"/>
            <a:ext cx="10515600" cy="1863955"/>
          </a:xfrm>
          <a:prstGeom prst="rect">
            <a:avLst/>
          </a:prstGeom>
        </p:spPr>
        <p:txBody>
          <a:bodyPr/>
          <a:lstStyle/>
          <a:p>
            <a:pPr algn="r">
              <a:lnSpc>
                <a:spcPct val="81000"/>
              </a:lnSpc>
              <a:defRPr sz="1800">
                <a:solidFill>
                  <a:srgbClr val="000000"/>
                </a:solidFill>
              </a:defRPr>
            </a:pPr>
            <a:r>
              <a:t>Emily Hamstra </a:t>
            </a:r>
            <a:r>
              <a:rPr i="1"/>
              <a:t>(she/her)</a:t>
            </a:r>
            <a:endParaRPr sz="2200"/>
          </a:p>
          <a:p>
            <a:pPr algn="r">
              <a:lnSpc>
                <a:spcPct val="81000"/>
              </a:lnSpc>
              <a:defRPr sz="1800">
                <a:solidFill>
                  <a:srgbClr val="000000"/>
                </a:solidFill>
              </a:defRPr>
            </a:pPr>
            <a:r>
              <a:t>Outreach Coordinator</a:t>
            </a:r>
            <a:endParaRPr sz="2200"/>
          </a:p>
          <a:p>
            <a:pPr algn="r">
              <a:lnSpc>
                <a:spcPct val="81000"/>
              </a:lnSpc>
              <a:defRPr sz="1800">
                <a:solidFill>
                  <a:srgbClr val="000000"/>
                </a:solidFill>
              </a:defRPr>
            </a:pPr>
            <a:r>
              <a:t>Network of the National Library of Medicine</a:t>
            </a:r>
            <a:endParaRPr sz="2200"/>
          </a:p>
          <a:p>
            <a:pPr algn="r">
              <a:lnSpc>
                <a:spcPct val="81000"/>
              </a:lnSpc>
              <a:defRPr sz="1800">
                <a:solidFill>
                  <a:srgbClr val="000000"/>
                </a:solidFill>
              </a:defRPr>
            </a:pPr>
            <a:r>
              <a:t>Pacific Northwest Region</a:t>
            </a:r>
            <a:endParaRPr sz="2200"/>
          </a:p>
          <a:p>
            <a:pPr algn="r">
              <a:lnSpc>
                <a:spcPct val="81000"/>
              </a:lnSpc>
              <a:defRPr sz="1800">
                <a:solidFill>
                  <a:srgbClr val="000000"/>
                </a:solidFill>
              </a:defRPr>
            </a:pPr>
            <a:r>
              <a:t>ehamstra@uw.edu | nnlm.gov</a:t>
            </a:r>
          </a:p>
        </p:txBody>
      </p:sp>
      <p:sp>
        <p:nvSpPr>
          <p:cNvPr id="99" name="Slide Number Placeholder 3"/>
          <p:cNvSpPr txBox="1"/>
          <p:nvPr>
            <p:ph type="sldNum" sz="quarter" idx="2"/>
          </p:nvPr>
        </p:nvSpPr>
        <p:spPr>
          <a:xfrm>
            <a:off x="11169739" y="6404292"/>
            <a:ext cx="184061" cy="26924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spcBef>
                <a:spcPts val="600"/>
              </a:spcBef>
            </a:lvl1p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itle 1"/>
          <p:cNvSpPr txBox="1"/>
          <p:nvPr>
            <p:ph type="title"/>
          </p:nvPr>
        </p:nvSpPr>
        <p:spPr>
          <a:xfrm>
            <a:off x="914400" y="294660"/>
            <a:ext cx="10515600" cy="1325563"/>
          </a:xfrm>
          <a:prstGeom prst="rect">
            <a:avLst/>
          </a:prstGeom>
        </p:spPr>
        <p:txBody>
          <a:bodyPr/>
          <a:lstStyle>
            <a:lvl1pPr>
              <a:defRPr b="1">
                <a:solidFill>
                  <a:srgbClr val="1F4E79"/>
                </a:solidFill>
              </a:defRPr>
            </a:lvl1pPr>
          </a:lstStyle>
          <a:p>
            <a:pPr/>
            <a:r>
              <a:t>Barriers to Care</a:t>
            </a:r>
          </a:p>
        </p:txBody>
      </p:sp>
      <p:sp>
        <p:nvSpPr>
          <p:cNvPr id="173" name="Content Placeholder 4"/>
          <p:cNvSpPr txBox="1"/>
          <p:nvPr>
            <p:ph type="body" sz="half" idx="1"/>
          </p:nvPr>
        </p:nvSpPr>
        <p:spPr>
          <a:xfrm>
            <a:off x="838200" y="1549220"/>
            <a:ext cx="5181600" cy="4351338"/>
          </a:xfrm>
          <a:prstGeom prst="rect">
            <a:avLst/>
          </a:prstGeom>
        </p:spPr>
        <p:txBody>
          <a:bodyPr/>
          <a:lstStyle/>
          <a:p>
            <a:pPr marL="217170" indent="-217170" defTabSz="868680">
              <a:spcBef>
                <a:spcPts val="900"/>
              </a:spcBef>
              <a:buClr>
                <a:srgbClr val="C55A11"/>
              </a:buClr>
              <a:buFontTx/>
              <a:buChar char="▪"/>
              <a:defRPr sz="2280">
                <a:solidFill>
                  <a:srgbClr val="000000"/>
                </a:solidFill>
              </a:defRPr>
            </a:pPr>
            <a:r>
              <a:t>Stigma</a:t>
            </a:r>
          </a:p>
          <a:p>
            <a:pPr marL="217170" indent="-217170" defTabSz="868680">
              <a:spcBef>
                <a:spcPts val="900"/>
              </a:spcBef>
              <a:buClr>
                <a:srgbClr val="C55A11"/>
              </a:buClr>
              <a:buFontTx/>
              <a:buChar char="▪"/>
              <a:defRPr sz="2280">
                <a:solidFill>
                  <a:srgbClr val="000000"/>
                </a:solidFill>
              </a:defRPr>
            </a:pPr>
            <a:r>
              <a:t>Cost</a:t>
            </a:r>
          </a:p>
          <a:p>
            <a:pPr marL="217170" indent="-217170" defTabSz="868680">
              <a:spcBef>
                <a:spcPts val="900"/>
              </a:spcBef>
              <a:buClr>
                <a:srgbClr val="C55A11"/>
              </a:buClr>
              <a:buFontTx/>
              <a:buChar char="▪"/>
              <a:defRPr sz="2280">
                <a:solidFill>
                  <a:srgbClr val="000000"/>
                </a:solidFill>
              </a:defRPr>
            </a:pPr>
            <a:r>
              <a:t>Belief that treatment won’t help</a:t>
            </a:r>
          </a:p>
          <a:p>
            <a:pPr marL="217170" indent="-217170" defTabSz="868680">
              <a:spcBef>
                <a:spcPts val="900"/>
              </a:spcBef>
              <a:buClr>
                <a:srgbClr val="C55A11"/>
              </a:buClr>
              <a:buFontTx/>
              <a:buChar char="▪"/>
              <a:defRPr sz="2280">
                <a:solidFill>
                  <a:srgbClr val="000000"/>
                </a:solidFill>
              </a:defRPr>
            </a:pPr>
            <a:r>
              <a:t>Time</a:t>
            </a:r>
          </a:p>
          <a:p>
            <a:pPr marL="217170" indent="-217170" defTabSz="868680">
              <a:spcBef>
                <a:spcPts val="900"/>
              </a:spcBef>
              <a:buClr>
                <a:srgbClr val="C55A11"/>
              </a:buClr>
              <a:buFontTx/>
              <a:buChar char="▪"/>
              <a:defRPr sz="2280">
                <a:solidFill>
                  <a:srgbClr val="000000"/>
                </a:solidFill>
              </a:defRPr>
            </a:pPr>
            <a:r>
              <a:t>Unfamiliarity with services/resources</a:t>
            </a:r>
          </a:p>
          <a:p>
            <a:pPr marL="217170" indent="-217170" defTabSz="868680">
              <a:spcBef>
                <a:spcPts val="900"/>
              </a:spcBef>
              <a:buClr>
                <a:srgbClr val="C55A11"/>
              </a:buClr>
              <a:buFontTx/>
              <a:buChar char="▪"/>
              <a:defRPr sz="2280">
                <a:solidFill>
                  <a:srgbClr val="000000"/>
                </a:solidFill>
              </a:defRPr>
            </a:pPr>
            <a:r>
              <a:t>Navigating insurance </a:t>
            </a:r>
          </a:p>
          <a:p>
            <a:pPr marL="217170" indent="-217170" defTabSz="868680">
              <a:spcBef>
                <a:spcPts val="900"/>
              </a:spcBef>
              <a:buClr>
                <a:srgbClr val="C55A11"/>
              </a:buClr>
              <a:buFontTx/>
              <a:buChar char="▪"/>
              <a:defRPr sz="2280">
                <a:solidFill>
                  <a:srgbClr val="000000"/>
                </a:solidFill>
              </a:defRPr>
            </a:pPr>
            <a:r>
              <a:t>Confidentiality</a:t>
            </a:r>
          </a:p>
          <a:p>
            <a:pPr marL="217170" indent="-217170" defTabSz="868680">
              <a:spcBef>
                <a:spcPts val="900"/>
              </a:spcBef>
              <a:buClr>
                <a:srgbClr val="C55A11"/>
              </a:buClr>
              <a:buFontTx/>
              <a:buChar char="▪"/>
              <a:defRPr sz="2280">
                <a:solidFill>
                  <a:srgbClr val="000000"/>
                </a:solidFill>
              </a:defRPr>
            </a:pPr>
            <a:r>
              <a:t>Medication </a:t>
            </a:r>
          </a:p>
          <a:p>
            <a:pPr marL="217170" indent="-217170" defTabSz="868680">
              <a:spcBef>
                <a:spcPts val="900"/>
              </a:spcBef>
              <a:buClr>
                <a:srgbClr val="C55A11"/>
              </a:buClr>
              <a:buFontTx/>
              <a:buChar char="▪"/>
              <a:defRPr sz="2280">
                <a:solidFill>
                  <a:srgbClr val="000000"/>
                </a:solidFill>
              </a:defRPr>
            </a:pPr>
            <a:r>
              <a:t>Transportation </a:t>
            </a:r>
          </a:p>
          <a:p>
            <a:pPr marL="217170" indent="-217170" defTabSz="868680">
              <a:spcBef>
                <a:spcPts val="900"/>
              </a:spcBef>
              <a:buClr>
                <a:srgbClr val="C55A11"/>
              </a:buClr>
              <a:buFontTx/>
              <a:buChar char="▪"/>
              <a:defRPr sz="2280">
                <a:solidFill>
                  <a:srgbClr val="000000"/>
                </a:solidFill>
              </a:defRPr>
            </a:pPr>
            <a:r>
              <a:t>Access to the internet (telehealth)</a:t>
            </a:r>
          </a:p>
        </p:txBody>
      </p:sp>
      <p:sp>
        <p:nvSpPr>
          <p:cNvPr id="174" name="Slide Number Placeholder 3"/>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5" name="Content Placeholder 9" descr="Content Placeholder 9"/>
          <p:cNvPicPr>
            <a:picLocks noChangeAspect="1"/>
          </p:cNvPicPr>
          <p:nvPr/>
        </p:nvPicPr>
        <p:blipFill>
          <a:blip r:embed="rId2">
            <a:extLst/>
          </a:blip>
          <a:stretch>
            <a:fillRect/>
          </a:stretch>
        </p:blipFill>
        <p:spPr>
          <a:xfrm>
            <a:off x="6172200" y="1998110"/>
            <a:ext cx="5181600" cy="3453557"/>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Title 1"/>
          <p:cNvSpPr txBox="1"/>
          <p:nvPr>
            <p:ph type="title"/>
          </p:nvPr>
        </p:nvSpPr>
        <p:spPr>
          <a:xfrm>
            <a:off x="838200" y="365125"/>
            <a:ext cx="10515600" cy="1325563"/>
          </a:xfrm>
          <a:prstGeom prst="rect">
            <a:avLst/>
          </a:prstGeom>
        </p:spPr>
        <p:txBody>
          <a:bodyPr/>
          <a:lstStyle>
            <a:lvl1pPr>
              <a:defRPr b="1">
                <a:solidFill>
                  <a:srgbClr val="1F4E79"/>
                </a:solidFill>
              </a:defRPr>
            </a:lvl1pPr>
          </a:lstStyle>
          <a:p>
            <a:pPr/>
            <a:r>
              <a:t>Stigma</a:t>
            </a:r>
          </a:p>
        </p:txBody>
      </p:sp>
      <p:pic>
        <p:nvPicPr>
          <p:cNvPr id="178" name="Content Placeholder 4" descr="Content Placeholder 4"/>
          <p:cNvPicPr>
            <a:picLocks noChangeAspect="1"/>
          </p:cNvPicPr>
          <p:nvPr/>
        </p:nvPicPr>
        <p:blipFill>
          <a:blip r:embed="rId2">
            <a:extLst/>
          </a:blip>
          <a:stretch>
            <a:fillRect/>
          </a:stretch>
        </p:blipFill>
        <p:spPr>
          <a:xfrm>
            <a:off x="614371" y="2083063"/>
            <a:ext cx="5181601" cy="3031236"/>
          </a:xfrm>
          <a:prstGeom prst="rect">
            <a:avLst/>
          </a:prstGeom>
          <a:ln w="12700">
            <a:miter lim="400000"/>
          </a:ln>
        </p:spPr>
      </p:pic>
      <p:sp>
        <p:nvSpPr>
          <p:cNvPr id="179" name="Content Placeholder 3"/>
          <p:cNvSpPr txBox="1"/>
          <p:nvPr>
            <p:ph type="body" sz="half" idx="1"/>
          </p:nvPr>
        </p:nvSpPr>
        <p:spPr>
          <a:xfrm>
            <a:off x="6190784" y="1847850"/>
            <a:ext cx="5181601" cy="4351338"/>
          </a:xfrm>
          <a:prstGeom prst="rect">
            <a:avLst/>
          </a:prstGeom>
        </p:spPr>
        <p:txBody>
          <a:bodyPr/>
          <a:lstStyle/>
          <a:p>
            <a:pPr marL="214884" indent="-214884" defTabSz="859536">
              <a:spcBef>
                <a:spcPts val="900"/>
              </a:spcBef>
              <a:buClr>
                <a:srgbClr val="C55A11"/>
              </a:buClr>
              <a:buFontTx/>
              <a:buChar char="▪"/>
              <a:defRPr sz="2068">
                <a:solidFill>
                  <a:srgbClr val="000000"/>
                </a:solidFill>
              </a:defRPr>
            </a:pPr>
            <a:r>
              <a:t>Prompts subtle and overt prejudice, discrimination, fear, and stereotyping</a:t>
            </a:r>
          </a:p>
          <a:p>
            <a:pPr marL="214884" indent="-214884" defTabSz="859536">
              <a:spcBef>
                <a:spcPts val="900"/>
              </a:spcBef>
              <a:buClr>
                <a:srgbClr val="C55A11"/>
              </a:buClr>
              <a:buFontTx/>
              <a:buChar char="▪"/>
              <a:defRPr sz="2068">
                <a:solidFill>
                  <a:srgbClr val="000000"/>
                </a:solidFill>
              </a:defRPr>
            </a:pPr>
            <a:r>
              <a:t>Results in avoidance to work, socialize, and live with persons with mental illness</a:t>
            </a:r>
          </a:p>
          <a:p>
            <a:pPr marL="214884" indent="-214884" defTabSz="859536">
              <a:spcBef>
                <a:spcPts val="900"/>
              </a:spcBef>
              <a:buClr>
                <a:srgbClr val="C55A11"/>
              </a:buClr>
              <a:buFontTx/>
              <a:buChar char="▪"/>
              <a:defRPr sz="2068">
                <a:solidFill>
                  <a:srgbClr val="000000"/>
                </a:solidFill>
              </a:defRPr>
            </a:pPr>
            <a:r>
              <a:t>Impedes persons with mental illness to seek help</a:t>
            </a:r>
          </a:p>
          <a:p>
            <a:pPr marL="214884" indent="-214884" defTabSz="859536">
              <a:spcBef>
                <a:spcPts val="900"/>
              </a:spcBef>
              <a:buClr>
                <a:srgbClr val="C55A11"/>
              </a:buClr>
              <a:buFontTx/>
              <a:buChar char="▪"/>
              <a:defRPr sz="2068">
                <a:solidFill>
                  <a:srgbClr val="000000"/>
                </a:solidFill>
              </a:defRPr>
            </a:pPr>
            <a:r>
              <a:t>Fewer opportunities for work, school or social activities or trouble finding housing</a:t>
            </a:r>
          </a:p>
          <a:p>
            <a:pPr marL="214884" indent="-214884" defTabSz="859536">
              <a:spcBef>
                <a:spcPts val="900"/>
              </a:spcBef>
              <a:buClr>
                <a:srgbClr val="C55A11"/>
              </a:buClr>
              <a:buFontTx/>
              <a:buChar char="▪"/>
              <a:defRPr sz="2068">
                <a:solidFill>
                  <a:srgbClr val="000000"/>
                </a:solidFill>
              </a:defRPr>
            </a:pPr>
            <a:r>
              <a:t>Bullying, physical violence or harassment</a:t>
            </a:r>
          </a:p>
          <a:p>
            <a:pPr marL="0" indent="0" defTabSz="859536">
              <a:spcBef>
                <a:spcPts val="900"/>
              </a:spcBef>
              <a:buSzTx/>
              <a:buNone/>
              <a:defRPr sz="2068"/>
            </a:pPr>
          </a:p>
          <a:p>
            <a:pPr marL="0" indent="0" defTabSz="859536">
              <a:spcBef>
                <a:spcPts val="900"/>
              </a:spcBef>
              <a:buSzTx/>
              <a:buNone/>
              <a:defRPr b="1" sz="1692">
                <a:solidFill>
                  <a:srgbClr val="000000"/>
                </a:solidFill>
              </a:defRPr>
            </a:pPr>
            <a:r>
              <a:rPr u="sng">
                <a:solidFill>
                  <a:srgbClr val="0563C1"/>
                </a:solidFill>
                <a:uFill>
                  <a:solidFill>
                    <a:srgbClr val="0563C1"/>
                  </a:solidFill>
                </a:uFill>
                <a:hlinkClick r:id="rId3" invalidUrl="" action="" tgtFrame="" tooltip="" history="1" highlightClick="0" endSnd="0"/>
              </a:rPr>
              <a:t>NAMI, </a:t>
            </a:r>
            <a:r>
              <a:rPr u="sng">
                <a:solidFill>
                  <a:srgbClr val="0563C1"/>
                </a:solidFill>
                <a:uFill>
                  <a:solidFill>
                    <a:srgbClr val="0563C1"/>
                  </a:solidFill>
                </a:uFill>
                <a:hlinkClick r:id="rId3" invalidUrl="" action="" tgtFrame="" tooltip="" history="1" highlightClick="0" endSnd="0"/>
              </a:rPr>
              <a:t>stigmafree</a:t>
            </a:r>
          </a:p>
        </p:txBody>
      </p:sp>
      <p:sp>
        <p:nvSpPr>
          <p:cNvPr id="180" name="Slide Number Placeholder 4"/>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spcBef>
                <a:spcPts val="600"/>
              </a:spcBef>
            </a:lvl1p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itle 1"/>
          <p:cNvSpPr txBox="1"/>
          <p:nvPr>
            <p:ph type="title"/>
          </p:nvPr>
        </p:nvSpPr>
        <p:spPr>
          <a:xfrm>
            <a:off x="431800" y="268288"/>
            <a:ext cx="10515600" cy="1325564"/>
          </a:xfrm>
          <a:prstGeom prst="rect">
            <a:avLst/>
          </a:prstGeom>
        </p:spPr>
        <p:txBody>
          <a:bodyPr/>
          <a:lstStyle>
            <a:lvl1pPr>
              <a:defRPr b="1">
                <a:solidFill>
                  <a:srgbClr val="1F4E79"/>
                </a:solidFill>
              </a:defRPr>
            </a:lvl1pPr>
          </a:lstStyle>
          <a:p>
            <a:pPr/>
            <a:r>
              <a:t>Reflective Activity</a:t>
            </a:r>
          </a:p>
        </p:txBody>
      </p:sp>
      <p:sp>
        <p:nvSpPr>
          <p:cNvPr id="183" name="TextBox 6"/>
          <p:cNvSpPr txBox="1"/>
          <p:nvPr/>
        </p:nvSpPr>
        <p:spPr>
          <a:xfrm>
            <a:off x="477519" y="1690688"/>
            <a:ext cx="4247199" cy="381158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i="1" sz="2400">
                <a:solidFill>
                  <a:srgbClr val="20558A"/>
                </a:solidFill>
              </a:defRPr>
            </a:pPr>
          </a:p>
          <a:p>
            <a:pPr>
              <a:lnSpc>
                <a:spcPct val="90000"/>
              </a:lnSpc>
              <a:spcBef>
                <a:spcPts val="1000"/>
              </a:spcBef>
              <a:defRPr i="1" sz="2400">
                <a:solidFill>
                  <a:srgbClr val="20558A"/>
                </a:solidFill>
              </a:defRPr>
            </a:pPr>
            <a:r>
              <a:t>Write (or think) for 5 minutes, responding to one of these questions.</a:t>
            </a:r>
          </a:p>
          <a:p>
            <a:pPr>
              <a:lnSpc>
                <a:spcPct val="90000"/>
              </a:lnSpc>
              <a:spcBef>
                <a:spcPts val="1000"/>
              </a:spcBef>
              <a:defRPr i="1" sz="2400">
                <a:solidFill>
                  <a:srgbClr val="20558A"/>
                </a:solidFill>
              </a:defRPr>
            </a:pPr>
          </a:p>
          <a:p>
            <a:pPr>
              <a:lnSpc>
                <a:spcPct val="90000"/>
              </a:lnSpc>
              <a:spcBef>
                <a:spcPts val="1000"/>
              </a:spcBef>
              <a:defRPr i="1" sz="2400">
                <a:solidFill>
                  <a:srgbClr val="20558A"/>
                </a:solidFill>
              </a:defRPr>
            </a:pPr>
            <a:r>
              <a:t>We will return to this reflection at the end of the webinar. </a:t>
            </a:r>
            <a:r>
              <a:rPr b="1"/>
              <a:t>You will not be asked to share your reflection. </a:t>
            </a:r>
          </a:p>
        </p:txBody>
      </p:sp>
      <p:sp>
        <p:nvSpPr>
          <p:cNvPr id="184" name="Content Placeholder 3"/>
          <p:cNvSpPr txBox="1"/>
          <p:nvPr/>
        </p:nvSpPr>
        <p:spPr>
          <a:xfrm>
            <a:off x="5536066" y="1159669"/>
            <a:ext cx="6491923" cy="533320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77823">
              <a:lnSpc>
                <a:spcPct val="81000"/>
              </a:lnSpc>
              <a:spcBef>
                <a:spcPts val="900"/>
              </a:spcBef>
              <a:defRPr sz="2400"/>
            </a:pPr>
            <a:r>
              <a:t>1. Reflect on a time that you spoke with or observed someone experiencing a mental health crisis. What happened?</a:t>
            </a:r>
            <a:endParaRPr>
              <a:solidFill>
                <a:srgbClr val="616265"/>
              </a:solidFill>
            </a:endParaRPr>
          </a:p>
          <a:p>
            <a:pPr defTabSz="877823">
              <a:lnSpc>
                <a:spcPct val="81000"/>
              </a:lnSpc>
              <a:spcBef>
                <a:spcPts val="900"/>
              </a:spcBef>
              <a:defRPr sz="2400">
                <a:solidFill>
                  <a:srgbClr val="616265"/>
                </a:solidFill>
              </a:defRPr>
            </a:pPr>
          </a:p>
          <a:p>
            <a:pPr defTabSz="877823">
              <a:lnSpc>
                <a:spcPct val="81000"/>
              </a:lnSpc>
              <a:spcBef>
                <a:spcPts val="900"/>
              </a:spcBef>
              <a:defRPr sz="2400"/>
            </a:pPr>
            <a:r>
              <a:t>2. Working in public service is emotionally demanding. What actions do you take to care of your mental wellbeing? Or what actions would you like to take?</a:t>
            </a:r>
            <a:endParaRPr>
              <a:solidFill>
                <a:srgbClr val="616265"/>
              </a:solidFill>
            </a:endParaRPr>
          </a:p>
          <a:p>
            <a:pPr defTabSz="877823">
              <a:lnSpc>
                <a:spcPct val="81000"/>
              </a:lnSpc>
              <a:spcBef>
                <a:spcPts val="900"/>
              </a:spcBef>
              <a:defRPr sz="2400">
                <a:solidFill>
                  <a:srgbClr val="616265"/>
                </a:solidFill>
              </a:defRPr>
            </a:pPr>
          </a:p>
          <a:p>
            <a:pPr defTabSz="877823">
              <a:lnSpc>
                <a:spcPct val="81000"/>
              </a:lnSpc>
              <a:spcBef>
                <a:spcPts val="900"/>
              </a:spcBef>
              <a:defRPr sz="2400"/>
            </a:pPr>
            <a:r>
              <a:t>3. What are possible implications of COVID-19 on mental health? Make a list.</a:t>
            </a:r>
            <a:endParaRPr>
              <a:solidFill>
                <a:srgbClr val="616265"/>
              </a:solidFill>
            </a:endParaRPr>
          </a:p>
          <a:p>
            <a:pPr defTabSz="877823">
              <a:lnSpc>
                <a:spcPct val="81000"/>
              </a:lnSpc>
              <a:spcBef>
                <a:spcPts val="900"/>
              </a:spcBef>
              <a:defRPr sz="2400"/>
            </a:pPr>
          </a:p>
          <a:p>
            <a:pPr defTabSz="877823">
              <a:lnSpc>
                <a:spcPct val="81000"/>
              </a:lnSpc>
              <a:spcBef>
                <a:spcPts val="900"/>
              </a:spcBef>
              <a:defRPr sz="2400"/>
            </a:pPr>
            <a:r>
              <a:t>4. Dive into the data from NAMI. What surprises you? </a:t>
            </a:r>
            <a:r>
              <a:rPr>
                <a:solidFill>
                  <a:srgbClr val="616265"/>
                </a:solidFill>
              </a:rPr>
              <a:t>https://nami.org/mhstats</a:t>
            </a:r>
          </a:p>
        </p:txBody>
      </p:sp>
      <p:sp>
        <p:nvSpPr>
          <p:cNvPr id="185" name="Straight Connector 8"/>
          <p:cNvSpPr/>
          <p:nvPr/>
        </p:nvSpPr>
        <p:spPr>
          <a:xfrm>
            <a:off x="5517645" y="2433289"/>
            <a:ext cx="6117604" cy="1"/>
          </a:xfrm>
          <a:prstGeom prst="line">
            <a:avLst/>
          </a:prstGeom>
          <a:ln w="19050">
            <a:solidFill>
              <a:schemeClr val="accent2"/>
            </a:solidFill>
            <a:miter/>
          </a:ln>
        </p:spPr>
        <p:txBody>
          <a:bodyPr lIns="45719" rIns="45719"/>
          <a:lstStyle/>
          <a:p>
            <a:pPr/>
          </a:p>
        </p:txBody>
      </p:sp>
      <p:sp>
        <p:nvSpPr>
          <p:cNvPr id="186" name="Straight Connector 9"/>
          <p:cNvSpPr/>
          <p:nvPr/>
        </p:nvSpPr>
        <p:spPr>
          <a:xfrm>
            <a:off x="5517645" y="4287187"/>
            <a:ext cx="6117604" cy="1"/>
          </a:xfrm>
          <a:prstGeom prst="line">
            <a:avLst/>
          </a:prstGeom>
          <a:ln w="19050">
            <a:solidFill>
              <a:schemeClr val="accent2"/>
            </a:solidFill>
            <a:miter/>
          </a:ln>
        </p:spPr>
        <p:txBody>
          <a:bodyPr lIns="45719" rIns="45719"/>
          <a:lstStyle/>
          <a:p>
            <a:pPr/>
          </a:p>
        </p:txBody>
      </p:sp>
      <p:sp>
        <p:nvSpPr>
          <p:cNvPr id="187" name="Straight Connector 10"/>
          <p:cNvSpPr/>
          <p:nvPr/>
        </p:nvSpPr>
        <p:spPr>
          <a:xfrm>
            <a:off x="5517645" y="5502276"/>
            <a:ext cx="6117604" cy="1"/>
          </a:xfrm>
          <a:prstGeom prst="line">
            <a:avLst/>
          </a:prstGeom>
          <a:ln w="19050">
            <a:solidFill>
              <a:schemeClr val="accent2"/>
            </a:solidFill>
            <a:miter/>
          </a:ln>
        </p:spPr>
        <p:txBody>
          <a:bodyPr lIns="45719" rIns="45719"/>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itle 5"/>
          <p:cNvSpPr txBox="1"/>
          <p:nvPr>
            <p:ph type="title"/>
          </p:nvPr>
        </p:nvSpPr>
        <p:spPr>
          <a:xfrm>
            <a:off x="839787" y="457200"/>
            <a:ext cx="3932239" cy="1600200"/>
          </a:xfrm>
          <a:prstGeom prst="rect">
            <a:avLst/>
          </a:prstGeom>
        </p:spPr>
        <p:txBody>
          <a:bodyPr/>
          <a:lstStyle/>
          <a:p>
            <a:pPr/>
            <a:r>
              <a:t>Best Practices for Reference Interviews</a:t>
            </a:r>
          </a:p>
        </p:txBody>
      </p:sp>
      <p:pic>
        <p:nvPicPr>
          <p:cNvPr id="190" name="Graphic 10" descr="Graphic 10"/>
          <p:cNvPicPr>
            <a:picLocks noChangeAspect="1"/>
          </p:cNvPicPr>
          <p:nvPr/>
        </p:nvPicPr>
        <p:blipFill>
          <a:blip r:embed="rId2">
            <a:extLst/>
          </a:blip>
          <a:stretch>
            <a:fillRect/>
          </a:stretch>
        </p:blipFill>
        <p:spPr>
          <a:xfrm>
            <a:off x="913788" y="2321911"/>
            <a:ext cx="3539139" cy="3539139"/>
          </a:xfrm>
          <a:prstGeom prst="rect">
            <a:avLst/>
          </a:prstGeom>
          <a:ln w="12700">
            <a:miter lim="400000"/>
          </a:ln>
        </p:spPr>
      </p:pic>
      <p:grpSp>
        <p:nvGrpSpPr>
          <p:cNvPr id="213" name="Content Placeholder 5"/>
          <p:cNvGrpSpPr/>
          <p:nvPr/>
        </p:nvGrpSpPr>
        <p:grpSpPr>
          <a:xfrm>
            <a:off x="5183187" y="1113936"/>
            <a:ext cx="6172200" cy="4620602"/>
            <a:chOff x="0" y="0"/>
            <a:chExt cx="6172199" cy="4620599"/>
          </a:xfrm>
        </p:grpSpPr>
        <p:sp>
          <p:nvSpPr>
            <p:cNvPr id="191" name="Rectangle"/>
            <p:cNvSpPr/>
            <p:nvPr/>
          </p:nvSpPr>
          <p:spPr>
            <a:xfrm>
              <a:off x="0" y="250919"/>
              <a:ext cx="6172200" cy="428402"/>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755650">
                <a:lnSpc>
                  <a:spcPct val="90000"/>
                </a:lnSpc>
                <a:spcBef>
                  <a:spcPts val="500"/>
                </a:spcBef>
                <a:defRPr sz="1700">
                  <a:solidFill>
                    <a:srgbClr val="616265"/>
                  </a:solidFill>
                </a:defRPr>
              </a:pPr>
            </a:p>
          </p:txBody>
        </p:sp>
        <p:grpSp>
          <p:nvGrpSpPr>
            <p:cNvPr id="194" name="Group"/>
            <p:cNvGrpSpPr/>
            <p:nvPr/>
          </p:nvGrpSpPr>
          <p:grpSpPr>
            <a:xfrm>
              <a:off x="308610" y="0"/>
              <a:ext cx="4320541" cy="501841"/>
              <a:chOff x="0" y="0"/>
              <a:chExt cx="4320540" cy="501840"/>
            </a:xfrm>
          </p:grpSpPr>
          <p:sp>
            <p:nvSpPr>
              <p:cNvPr id="192" name="Rounded Rectangle"/>
              <p:cNvSpPr/>
              <p:nvPr/>
            </p:nvSpPr>
            <p:spPr>
              <a:xfrm>
                <a:off x="0" y="0"/>
                <a:ext cx="4320541" cy="50184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755650">
                  <a:lnSpc>
                    <a:spcPct val="90000"/>
                  </a:lnSpc>
                  <a:spcBef>
                    <a:spcPts val="1300"/>
                  </a:spcBef>
                  <a:defRPr sz="3200">
                    <a:solidFill>
                      <a:srgbClr val="FFFFFF"/>
                    </a:solidFill>
                  </a:defRPr>
                </a:pPr>
              </a:p>
            </p:txBody>
          </p:sp>
          <p:sp>
            <p:nvSpPr>
              <p:cNvPr id="193" name="Mental Health Facts"/>
              <p:cNvSpPr txBox="1"/>
              <p:nvPr/>
            </p:nvSpPr>
            <p:spPr>
              <a:xfrm>
                <a:off x="187804" y="123920"/>
                <a:ext cx="3944932" cy="25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755650">
                  <a:lnSpc>
                    <a:spcPct val="90000"/>
                  </a:lnSpc>
                  <a:spcBef>
                    <a:spcPts val="700"/>
                  </a:spcBef>
                  <a:defRPr sz="1700">
                    <a:solidFill>
                      <a:srgbClr val="FFFFFF"/>
                    </a:solidFill>
                  </a:defRPr>
                </a:lvl1pPr>
              </a:lstStyle>
              <a:p>
                <a:pPr/>
                <a:r>
                  <a:t>Mental Health Facts</a:t>
                </a:r>
              </a:p>
            </p:txBody>
          </p:sp>
        </p:grpSp>
        <p:grpSp>
          <p:nvGrpSpPr>
            <p:cNvPr id="197" name="Group"/>
            <p:cNvGrpSpPr/>
            <p:nvPr/>
          </p:nvGrpSpPr>
          <p:grpSpPr>
            <a:xfrm>
              <a:off x="0" y="1022039"/>
              <a:ext cx="6172200" cy="1285202"/>
              <a:chOff x="0" y="0"/>
              <a:chExt cx="6172199" cy="1285200"/>
            </a:xfrm>
          </p:grpSpPr>
          <p:sp>
            <p:nvSpPr>
              <p:cNvPr id="195" name="Rectangle"/>
              <p:cNvSpPr/>
              <p:nvPr/>
            </p:nvSpPr>
            <p:spPr>
              <a:xfrm>
                <a:off x="-1" y="-1"/>
                <a:ext cx="6172201" cy="1285202"/>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755650">
                  <a:lnSpc>
                    <a:spcPct val="90000"/>
                  </a:lnSpc>
                  <a:spcBef>
                    <a:spcPts val="500"/>
                  </a:spcBef>
                  <a:defRPr sz="2800">
                    <a:solidFill>
                      <a:srgbClr val="616265"/>
                    </a:solidFill>
                  </a:defRPr>
                </a:pPr>
              </a:p>
            </p:txBody>
          </p:sp>
          <p:sp>
            <p:nvSpPr>
              <p:cNvPr id="196" name="Responding to challenging questions and behavior…"/>
              <p:cNvSpPr txBox="1"/>
              <p:nvPr/>
            </p:nvSpPr>
            <p:spPr>
              <a:xfrm>
                <a:off x="358126" y="233171"/>
                <a:ext cx="5455946" cy="10307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0904" tIns="120904" rIns="120904" bIns="120904" numCol="1" anchor="t">
                <a:spAutoFit/>
              </a:bodyPr>
              <a:lstStyle/>
              <a:p>
                <a:pPr lvl="1" marL="171450" indent="-171450" defTabSz="755650">
                  <a:lnSpc>
                    <a:spcPct val="90000"/>
                  </a:lnSpc>
                  <a:spcBef>
                    <a:spcPts val="300"/>
                  </a:spcBef>
                  <a:buSzPct val="100000"/>
                  <a:buFont typeface="Arial"/>
                  <a:buChar char="•"/>
                  <a:defRPr sz="1700">
                    <a:solidFill>
                      <a:srgbClr val="616265"/>
                    </a:solidFill>
                  </a:defRPr>
                </a:pPr>
                <a:r>
                  <a:t>Responding to challenging questions and behavior</a:t>
                </a:r>
                <a:endParaRPr sz="2800"/>
              </a:p>
              <a:p>
                <a:pPr lvl="1" marL="171450" indent="-171450" defTabSz="755650">
                  <a:lnSpc>
                    <a:spcPct val="90000"/>
                  </a:lnSpc>
                  <a:spcBef>
                    <a:spcPts val="300"/>
                  </a:spcBef>
                  <a:buSzPct val="100000"/>
                  <a:buFont typeface="Arial"/>
                  <a:buChar char="•"/>
                  <a:defRPr sz="1700">
                    <a:solidFill>
                      <a:srgbClr val="616265"/>
                    </a:solidFill>
                  </a:defRPr>
                </a:pPr>
                <a:r>
                  <a:t>Library policies and guidelines</a:t>
                </a:r>
                <a:endParaRPr sz="2800"/>
              </a:p>
              <a:p>
                <a:pPr lvl="1" marL="171450" indent="-171450" defTabSz="755650">
                  <a:lnSpc>
                    <a:spcPct val="90000"/>
                  </a:lnSpc>
                  <a:spcBef>
                    <a:spcPts val="300"/>
                  </a:spcBef>
                  <a:buSzPct val="100000"/>
                  <a:buFont typeface="Arial"/>
                  <a:buChar char="•"/>
                  <a:defRPr sz="1700">
                    <a:solidFill>
                      <a:srgbClr val="616265"/>
                    </a:solidFill>
                  </a:defRPr>
                </a:pPr>
                <a:r>
                  <a:t>Caring for your own mental wellbeing</a:t>
                </a:r>
              </a:p>
            </p:txBody>
          </p:sp>
        </p:grpSp>
        <p:grpSp>
          <p:nvGrpSpPr>
            <p:cNvPr id="200" name="Group"/>
            <p:cNvGrpSpPr/>
            <p:nvPr/>
          </p:nvGrpSpPr>
          <p:grpSpPr>
            <a:xfrm>
              <a:off x="308610" y="756609"/>
              <a:ext cx="4320541" cy="530861"/>
              <a:chOff x="0" y="0"/>
              <a:chExt cx="4320540" cy="530859"/>
            </a:xfrm>
          </p:grpSpPr>
          <p:sp>
            <p:nvSpPr>
              <p:cNvPr id="198" name="Rounded Rectangle"/>
              <p:cNvSpPr/>
              <p:nvPr/>
            </p:nvSpPr>
            <p:spPr>
              <a:xfrm>
                <a:off x="0" y="14510"/>
                <a:ext cx="4320541" cy="501841"/>
              </a:xfrm>
              <a:prstGeom prst="roundRect">
                <a:avLst>
                  <a:gd name="adj" fmla="val 16667"/>
                </a:avLst>
              </a:prstGeom>
              <a:solidFill>
                <a:srgbClr val="333F50"/>
              </a:soli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844550">
                  <a:lnSpc>
                    <a:spcPct val="90000"/>
                  </a:lnSpc>
                  <a:spcBef>
                    <a:spcPts val="1300"/>
                  </a:spcBef>
                  <a:defRPr sz="3200">
                    <a:solidFill>
                      <a:srgbClr val="FFFFFF"/>
                    </a:solidFill>
                  </a:defRPr>
                </a:pPr>
              </a:p>
            </p:txBody>
          </p:sp>
          <p:sp>
            <p:nvSpPr>
              <p:cNvPr id="199" name="Best Practices for Reference Interviews"/>
              <p:cNvSpPr txBox="1"/>
              <p:nvPr/>
            </p:nvSpPr>
            <p:spPr>
              <a:xfrm>
                <a:off x="187804" y="0"/>
                <a:ext cx="3944932" cy="5308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44550">
                  <a:lnSpc>
                    <a:spcPct val="90000"/>
                  </a:lnSpc>
                  <a:spcBef>
                    <a:spcPts val="700"/>
                  </a:spcBef>
                  <a:defRPr sz="1900">
                    <a:solidFill>
                      <a:srgbClr val="FFFFFF"/>
                    </a:solidFill>
                  </a:defRPr>
                </a:lvl1pPr>
              </a:lstStyle>
              <a:p>
                <a:pPr/>
                <a:r>
                  <a:t>Best Practices for Reference Interviews</a:t>
                </a:r>
              </a:p>
            </p:txBody>
          </p:sp>
        </p:grpSp>
        <p:sp>
          <p:nvSpPr>
            <p:cNvPr id="201" name="Rectangle"/>
            <p:cNvSpPr/>
            <p:nvPr/>
          </p:nvSpPr>
          <p:spPr>
            <a:xfrm>
              <a:off x="0" y="2649959"/>
              <a:ext cx="6172200" cy="428402"/>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755650">
                <a:lnSpc>
                  <a:spcPct val="90000"/>
                </a:lnSpc>
                <a:spcBef>
                  <a:spcPts val="500"/>
                </a:spcBef>
                <a:defRPr sz="1700">
                  <a:solidFill>
                    <a:srgbClr val="616265"/>
                  </a:solidFill>
                </a:defRPr>
              </a:pPr>
            </a:p>
          </p:txBody>
        </p:sp>
        <p:grpSp>
          <p:nvGrpSpPr>
            <p:cNvPr id="204" name="Group"/>
            <p:cNvGrpSpPr/>
            <p:nvPr/>
          </p:nvGrpSpPr>
          <p:grpSpPr>
            <a:xfrm>
              <a:off x="308610" y="2399040"/>
              <a:ext cx="4320541" cy="501841"/>
              <a:chOff x="0" y="0"/>
              <a:chExt cx="4320540" cy="501840"/>
            </a:xfrm>
          </p:grpSpPr>
          <p:sp>
            <p:nvSpPr>
              <p:cNvPr id="202" name="Rounded Rectangle"/>
              <p:cNvSpPr/>
              <p:nvPr/>
            </p:nvSpPr>
            <p:spPr>
              <a:xfrm>
                <a:off x="0" y="0"/>
                <a:ext cx="4320541" cy="50184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755650">
                  <a:lnSpc>
                    <a:spcPct val="90000"/>
                  </a:lnSpc>
                  <a:spcBef>
                    <a:spcPts val="1300"/>
                  </a:spcBef>
                  <a:defRPr sz="3200">
                    <a:solidFill>
                      <a:srgbClr val="FFFFFF"/>
                    </a:solidFill>
                  </a:defRPr>
                </a:pPr>
              </a:p>
            </p:txBody>
          </p:sp>
          <p:sp>
            <p:nvSpPr>
              <p:cNvPr id="203" name="Health Information Resources"/>
              <p:cNvSpPr txBox="1"/>
              <p:nvPr/>
            </p:nvSpPr>
            <p:spPr>
              <a:xfrm>
                <a:off x="187804" y="123919"/>
                <a:ext cx="3944932" cy="25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755650">
                  <a:lnSpc>
                    <a:spcPct val="90000"/>
                  </a:lnSpc>
                  <a:spcBef>
                    <a:spcPts val="700"/>
                  </a:spcBef>
                  <a:defRPr sz="1700">
                    <a:solidFill>
                      <a:srgbClr val="FFFFFF"/>
                    </a:solidFill>
                  </a:defRPr>
                </a:lvl1pPr>
              </a:lstStyle>
              <a:p>
                <a:pPr/>
                <a:r>
                  <a:t>Health Information Resources</a:t>
                </a:r>
              </a:p>
            </p:txBody>
          </p:sp>
        </p:grpSp>
        <p:sp>
          <p:nvSpPr>
            <p:cNvPr id="205" name="Rectangle"/>
            <p:cNvSpPr/>
            <p:nvPr/>
          </p:nvSpPr>
          <p:spPr>
            <a:xfrm>
              <a:off x="0" y="3421079"/>
              <a:ext cx="6172200" cy="428401"/>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755650">
                <a:lnSpc>
                  <a:spcPct val="90000"/>
                </a:lnSpc>
                <a:spcBef>
                  <a:spcPts val="500"/>
                </a:spcBef>
                <a:defRPr sz="1700">
                  <a:solidFill>
                    <a:srgbClr val="616265"/>
                  </a:solidFill>
                </a:defRPr>
              </a:pPr>
            </a:p>
          </p:txBody>
        </p:sp>
        <p:grpSp>
          <p:nvGrpSpPr>
            <p:cNvPr id="208" name="Group"/>
            <p:cNvGrpSpPr/>
            <p:nvPr/>
          </p:nvGrpSpPr>
          <p:grpSpPr>
            <a:xfrm>
              <a:off x="308610" y="3170160"/>
              <a:ext cx="4320541" cy="501841"/>
              <a:chOff x="0" y="0"/>
              <a:chExt cx="4320540" cy="501840"/>
            </a:xfrm>
          </p:grpSpPr>
          <p:sp>
            <p:nvSpPr>
              <p:cNvPr id="206" name="Rounded Rectangle"/>
              <p:cNvSpPr/>
              <p:nvPr/>
            </p:nvSpPr>
            <p:spPr>
              <a:xfrm>
                <a:off x="0" y="0"/>
                <a:ext cx="4320541" cy="50184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755650">
                  <a:lnSpc>
                    <a:spcPct val="90000"/>
                  </a:lnSpc>
                  <a:spcBef>
                    <a:spcPts val="1300"/>
                  </a:spcBef>
                  <a:defRPr sz="3200">
                    <a:solidFill>
                      <a:srgbClr val="FFFFFF"/>
                    </a:solidFill>
                  </a:defRPr>
                </a:pPr>
              </a:p>
            </p:txBody>
          </p:sp>
          <p:sp>
            <p:nvSpPr>
              <p:cNvPr id="207" name="Programming"/>
              <p:cNvSpPr txBox="1"/>
              <p:nvPr/>
            </p:nvSpPr>
            <p:spPr>
              <a:xfrm>
                <a:off x="187804" y="123920"/>
                <a:ext cx="3944932" cy="25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755650">
                  <a:lnSpc>
                    <a:spcPct val="90000"/>
                  </a:lnSpc>
                  <a:spcBef>
                    <a:spcPts val="700"/>
                  </a:spcBef>
                  <a:defRPr sz="1700">
                    <a:solidFill>
                      <a:srgbClr val="FFFFFF"/>
                    </a:solidFill>
                  </a:defRPr>
                </a:lvl1pPr>
              </a:lstStyle>
              <a:p>
                <a:pPr/>
                <a:r>
                  <a:t>Programming</a:t>
                </a:r>
              </a:p>
            </p:txBody>
          </p:sp>
        </p:grpSp>
        <p:sp>
          <p:nvSpPr>
            <p:cNvPr id="209" name="Rectangle"/>
            <p:cNvSpPr/>
            <p:nvPr/>
          </p:nvSpPr>
          <p:spPr>
            <a:xfrm>
              <a:off x="0" y="4192199"/>
              <a:ext cx="6172200" cy="428401"/>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755650">
                <a:lnSpc>
                  <a:spcPct val="90000"/>
                </a:lnSpc>
                <a:spcBef>
                  <a:spcPts val="500"/>
                </a:spcBef>
                <a:defRPr sz="1700">
                  <a:solidFill>
                    <a:srgbClr val="616265"/>
                  </a:solidFill>
                </a:defRPr>
              </a:pPr>
            </a:p>
          </p:txBody>
        </p:sp>
        <p:grpSp>
          <p:nvGrpSpPr>
            <p:cNvPr id="212" name="Group"/>
            <p:cNvGrpSpPr/>
            <p:nvPr/>
          </p:nvGrpSpPr>
          <p:grpSpPr>
            <a:xfrm>
              <a:off x="308610" y="3941280"/>
              <a:ext cx="4320541" cy="501841"/>
              <a:chOff x="0" y="0"/>
              <a:chExt cx="4320540" cy="501840"/>
            </a:xfrm>
          </p:grpSpPr>
          <p:sp>
            <p:nvSpPr>
              <p:cNvPr id="210" name="Rounded Rectangle"/>
              <p:cNvSpPr/>
              <p:nvPr/>
            </p:nvSpPr>
            <p:spPr>
              <a:xfrm>
                <a:off x="0" y="0"/>
                <a:ext cx="4320541" cy="50184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755650">
                  <a:lnSpc>
                    <a:spcPct val="90000"/>
                  </a:lnSpc>
                  <a:spcBef>
                    <a:spcPts val="1300"/>
                  </a:spcBef>
                  <a:defRPr sz="3200">
                    <a:solidFill>
                      <a:srgbClr val="FFFFFF"/>
                    </a:solidFill>
                  </a:defRPr>
                </a:pPr>
              </a:p>
            </p:txBody>
          </p:sp>
          <p:sp>
            <p:nvSpPr>
              <p:cNvPr id="211" name="Reflection, Wrap Up"/>
              <p:cNvSpPr txBox="1"/>
              <p:nvPr/>
            </p:nvSpPr>
            <p:spPr>
              <a:xfrm>
                <a:off x="187804" y="123920"/>
                <a:ext cx="3944932" cy="25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755650">
                  <a:lnSpc>
                    <a:spcPct val="90000"/>
                  </a:lnSpc>
                  <a:spcBef>
                    <a:spcPts val="700"/>
                  </a:spcBef>
                  <a:defRPr sz="1700">
                    <a:solidFill>
                      <a:srgbClr val="FFFFFF"/>
                    </a:solidFill>
                  </a:defRPr>
                </a:lvl1pPr>
              </a:lstStyle>
              <a:p>
                <a:pPr/>
                <a:r>
                  <a:t>Reflection, Wrap Up</a:t>
                </a:r>
              </a:p>
            </p:txBody>
          </p:sp>
        </p:gr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itle 1"/>
          <p:cNvSpPr txBox="1"/>
          <p:nvPr>
            <p:ph type="title"/>
          </p:nvPr>
        </p:nvSpPr>
        <p:spPr>
          <a:xfrm>
            <a:off x="838200" y="365125"/>
            <a:ext cx="10515600" cy="1325563"/>
          </a:xfrm>
          <a:prstGeom prst="rect">
            <a:avLst/>
          </a:prstGeom>
        </p:spPr>
        <p:txBody>
          <a:bodyPr/>
          <a:lstStyle>
            <a:lvl1pPr>
              <a:defRPr b="1">
                <a:solidFill>
                  <a:srgbClr val="1F4E79"/>
                </a:solidFill>
              </a:defRPr>
            </a:lvl1pPr>
          </a:lstStyle>
          <a:p>
            <a:pPr/>
            <a:r>
              <a:t>Best Practices for Mental Health Reference</a:t>
            </a:r>
          </a:p>
        </p:txBody>
      </p:sp>
      <p:pic>
        <p:nvPicPr>
          <p:cNvPr id="216" name="Content Placeholder 9" descr="Content Placeholder 9"/>
          <p:cNvPicPr>
            <a:picLocks noChangeAspect="1"/>
          </p:cNvPicPr>
          <p:nvPr/>
        </p:nvPicPr>
        <p:blipFill>
          <a:blip r:embed="rId2">
            <a:extLst/>
          </a:blip>
          <a:srcRect l="17888" t="0" r="2625" b="0"/>
          <a:stretch>
            <a:fillRect/>
          </a:stretch>
        </p:blipFill>
        <p:spPr>
          <a:xfrm>
            <a:off x="838200" y="1825624"/>
            <a:ext cx="5181600" cy="4351296"/>
          </a:xfrm>
          <a:prstGeom prst="rect">
            <a:avLst/>
          </a:prstGeom>
          <a:ln w="12700">
            <a:miter lim="400000"/>
          </a:ln>
        </p:spPr>
      </p:pic>
      <p:sp>
        <p:nvSpPr>
          <p:cNvPr id="217" name="Content Placeholder 2"/>
          <p:cNvSpPr txBox="1"/>
          <p:nvPr>
            <p:ph type="body" sz="half" idx="1"/>
          </p:nvPr>
        </p:nvSpPr>
        <p:spPr>
          <a:xfrm>
            <a:off x="6172200" y="1825623"/>
            <a:ext cx="5181600" cy="4763713"/>
          </a:xfrm>
          <a:prstGeom prst="rect">
            <a:avLst/>
          </a:prstGeom>
        </p:spPr>
        <p:txBody>
          <a:bodyPr/>
          <a:lstStyle/>
          <a:p>
            <a:pPr>
              <a:buClr>
                <a:srgbClr val="C55A11"/>
              </a:buClr>
              <a:buFontTx/>
              <a:buChar char="▪"/>
              <a:defRPr b="1">
                <a:solidFill>
                  <a:srgbClr val="000000"/>
                </a:solidFill>
              </a:defRPr>
            </a:pPr>
            <a:r>
              <a:t>Use the same approach as any other reference interview</a:t>
            </a:r>
          </a:p>
          <a:p>
            <a:pPr>
              <a:buClr>
                <a:srgbClr val="C55A11"/>
              </a:buClr>
              <a:buFontTx/>
              <a:buChar char="▪"/>
              <a:defRPr>
                <a:solidFill>
                  <a:srgbClr val="000000"/>
                </a:solidFill>
              </a:defRPr>
            </a:pPr>
            <a:r>
              <a:t>Respect Confidentiality</a:t>
            </a:r>
          </a:p>
          <a:p>
            <a:pPr>
              <a:buClr>
                <a:srgbClr val="C55A11"/>
              </a:buClr>
              <a:buFontTx/>
              <a:buChar char="▪"/>
              <a:defRPr>
                <a:solidFill>
                  <a:srgbClr val="000000"/>
                </a:solidFill>
              </a:defRPr>
            </a:pPr>
            <a:r>
              <a:t>Actively Listen</a:t>
            </a:r>
          </a:p>
          <a:p>
            <a:pPr>
              <a:buClr>
                <a:srgbClr val="C55A11"/>
              </a:buClr>
              <a:buFontTx/>
              <a:buChar char="▪"/>
              <a:defRPr>
                <a:solidFill>
                  <a:srgbClr val="000000"/>
                </a:solidFill>
              </a:defRPr>
            </a:pPr>
            <a:r>
              <a:t>Be empathetic and patient</a:t>
            </a:r>
          </a:p>
          <a:p>
            <a:pPr>
              <a:buClr>
                <a:srgbClr val="C55A11"/>
              </a:buClr>
              <a:buFontTx/>
              <a:buChar char="▪"/>
              <a:defRPr>
                <a:solidFill>
                  <a:srgbClr val="000000"/>
                </a:solidFill>
              </a:defRPr>
            </a:pPr>
            <a:r>
              <a:t>Know the difference between providing health information and giving health advice (stay within scope)</a:t>
            </a:r>
          </a:p>
          <a:p>
            <a:pPr marL="0" indent="0">
              <a:buSzTx/>
              <a:buNone/>
              <a:defRPr sz="1200"/>
            </a:pPr>
            <a:r>
              <a:rPr u="sng">
                <a:solidFill>
                  <a:srgbClr val="0563C1"/>
                </a:solidFill>
                <a:uFill>
                  <a:solidFill>
                    <a:srgbClr val="0563C1"/>
                  </a:solidFill>
                </a:uFill>
                <a:hlinkClick r:id="rId3" invalidUrl="" action="" tgtFrame="" tooltip="" history="1" highlightClick="0" endSnd="0"/>
              </a:rPr>
              <a:t>Photo by Christina </a:t>
            </a:r>
            <a:r>
              <a:rPr u="sng">
                <a:solidFill>
                  <a:srgbClr val="0563C1"/>
                </a:solidFill>
                <a:uFill>
                  <a:solidFill>
                    <a:srgbClr val="0563C1"/>
                  </a:solidFill>
                </a:uFill>
                <a:hlinkClick r:id="rId3" invalidUrl="" action="" tgtFrame="" tooltip="" history="1" highlightClick="0" endSnd="0"/>
              </a:rPr>
              <a:t>Morillo</a:t>
            </a:r>
            <a:r>
              <a:rPr u="sng">
                <a:solidFill>
                  <a:srgbClr val="0563C1"/>
                </a:solidFill>
                <a:uFill>
                  <a:solidFill>
                    <a:srgbClr val="0563C1"/>
                  </a:solidFill>
                </a:uFill>
                <a:hlinkClick r:id="rId3" invalidUrl="" action="" tgtFrame="" tooltip="" history="1" highlightClick="0" endSnd="0"/>
              </a:rPr>
              <a:t>, </a:t>
            </a:r>
            <a:r>
              <a:rPr u="sng">
                <a:solidFill>
                  <a:srgbClr val="0563C1"/>
                </a:solidFill>
                <a:uFill>
                  <a:solidFill>
                    <a:srgbClr val="0563C1"/>
                  </a:solidFill>
                </a:uFill>
                <a:hlinkClick r:id="rId3" invalidUrl="" action="" tgtFrame="" tooltip="" history="1" highlightClick="0" endSnd="0"/>
              </a:rPr>
              <a:t>Pexels</a:t>
            </a:r>
          </a:p>
        </p:txBody>
      </p:sp>
      <p:sp>
        <p:nvSpPr>
          <p:cNvPr id="218" name="Slide Number Placeholder 4"/>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spcBef>
                <a:spcPts val="600"/>
              </a:spcBef>
            </a:lvl1p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itle 1"/>
          <p:cNvSpPr txBox="1"/>
          <p:nvPr>
            <p:ph type="title"/>
          </p:nvPr>
        </p:nvSpPr>
        <p:spPr>
          <a:xfrm>
            <a:off x="838200" y="365125"/>
            <a:ext cx="10515600" cy="1325563"/>
          </a:xfrm>
          <a:prstGeom prst="rect">
            <a:avLst/>
          </a:prstGeom>
        </p:spPr>
        <p:txBody>
          <a:bodyPr/>
          <a:lstStyle>
            <a:lvl1pPr>
              <a:defRPr b="1">
                <a:solidFill>
                  <a:srgbClr val="1F4E79"/>
                </a:solidFill>
              </a:defRPr>
            </a:lvl1pPr>
          </a:lstStyle>
          <a:p>
            <a:pPr/>
            <a:r>
              <a:t>Ask Open Ended Questions</a:t>
            </a:r>
          </a:p>
        </p:txBody>
      </p:sp>
      <p:sp>
        <p:nvSpPr>
          <p:cNvPr id="221" name="Content Placeholder 2"/>
          <p:cNvSpPr txBox="1"/>
          <p:nvPr>
            <p:ph type="body" idx="1"/>
          </p:nvPr>
        </p:nvSpPr>
        <p:spPr>
          <a:xfrm>
            <a:off x="838200" y="1847850"/>
            <a:ext cx="10515600" cy="4351338"/>
          </a:xfrm>
          <a:prstGeom prst="rect">
            <a:avLst/>
          </a:prstGeom>
        </p:spPr>
        <p:txBody>
          <a:bodyPr/>
          <a:lstStyle/>
          <a:p>
            <a:pPr defTabSz="1242333">
              <a:buClr>
                <a:srgbClr val="C55A11"/>
              </a:buClr>
              <a:buFontTx/>
              <a:buChar char="▪"/>
              <a:defRPr>
                <a:solidFill>
                  <a:srgbClr val="000000"/>
                </a:solidFill>
              </a:defRPr>
            </a:pPr>
            <a:r>
              <a:t>“What kind of information on …are you looking for?”</a:t>
            </a:r>
          </a:p>
          <a:p>
            <a:pPr defTabSz="1242333">
              <a:buClr>
                <a:srgbClr val="C55A11"/>
              </a:buClr>
              <a:buFontTx/>
              <a:buChar char="▪"/>
              <a:defRPr>
                <a:solidFill>
                  <a:srgbClr val="000000"/>
                </a:solidFill>
              </a:defRPr>
            </a:pPr>
            <a:r>
              <a:t>“Where have you already looked for information?”</a:t>
            </a:r>
          </a:p>
          <a:p>
            <a:pPr defTabSz="1242333">
              <a:buClr>
                <a:srgbClr val="C55A11"/>
              </a:buClr>
              <a:buFontTx/>
              <a:buChar char="▪"/>
              <a:defRPr>
                <a:solidFill>
                  <a:srgbClr val="000000"/>
                </a:solidFill>
              </a:defRPr>
            </a:pPr>
            <a:r>
              <a:t>“Would you tell me more about …?”</a:t>
            </a:r>
          </a:p>
          <a:p>
            <a:pPr defTabSz="1242333">
              <a:buClr>
                <a:srgbClr val="C55A11"/>
              </a:buClr>
              <a:buFontTx/>
              <a:buChar char="▪"/>
              <a:defRPr>
                <a:solidFill>
                  <a:srgbClr val="000000"/>
                </a:solidFill>
              </a:defRPr>
            </a:pPr>
            <a:r>
              <a:t>“When you say…, what do you mean?”    </a:t>
            </a:r>
          </a:p>
          <a:p>
            <a:pPr defTabSz="1242333">
              <a:buClr>
                <a:srgbClr val="C55A11"/>
              </a:buClr>
              <a:buFontTx/>
              <a:buChar char="▪"/>
              <a:defRPr>
                <a:solidFill>
                  <a:srgbClr val="000000"/>
                </a:solidFill>
              </a:defRPr>
            </a:pPr>
            <a:r>
              <a:t> “What do you already know about …?”</a:t>
            </a:r>
          </a:p>
          <a:p>
            <a:pPr marL="0" indent="0">
              <a:buSzTx/>
              <a:buNone/>
            </a:pPr>
          </a:p>
          <a:p>
            <a:pPr marL="0" indent="0">
              <a:buSzTx/>
              <a:buNone/>
              <a:defRPr sz="1400"/>
            </a:pPr>
          </a:p>
          <a:p>
            <a:pPr marL="0" indent="0">
              <a:buSzTx/>
              <a:buNone/>
              <a:defRPr sz="1400"/>
            </a:pPr>
          </a:p>
          <a:p>
            <a:pPr marL="0" indent="0">
              <a:buSzTx/>
              <a:buNone/>
              <a:defRPr sz="1400"/>
            </a:pPr>
            <a:r>
              <a:t>Source:  Reference Interview Skills 2004:  Looking for Questions in all the Right Places InfoPeople by Carol Leita and Sallie Pine</a:t>
            </a:r>
          </a:p>
        </p:txBody>
      </p:sp>
      <p:sp>
        <p:nvSpPr>
          <p:cNvPr id="222" name="Slide Number Placeholder 4"/>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le 1"/>
          <p:cNvSpPr txBox="1"/>
          <p:nvPr>
            <p:ph type="title"/>
          </p:nvPr>
        </p:nvSpPr>
        <p:spPr>
          <a:xfrm>
            <a:off x="838200" y="365125"/>
            <a:ext cx="10515600" cy="1325563"/>
          </a:xfrm>
          <a:prstGeom prst="rect">
            <a:avLst/>
          </a:prstGeom>
        </p:spPr>
        <p:txBody>
          <a:bodyPr/>
          <a:lstStyle>
            <a:lvl1pPr algn="ctr">
              <a:defRPr b="1">
                <a:solidFill>
                  <a:srgbClr val="1F4E79"/>
                </a:solidFill>
              </a:defRPr>
            </a:lvl1pPr>
          </a:lstStyle>
          <a:p>
            <a:pPr/>
            <a:r>
              <a:t>Person-first Language</a:t>
            </a:r>
          </a:p>
        </p:txBody>
      </p:sp>
      <p:sp>
        <p:nvSpPr>
          <p:cNvPr id="225" name="Content Placeholder 2"/>
          <p:cNvSpPr txBox="1"/>
          <p:nvPr>
            <p:ph type="body" idx="1"/>
          </p:nvPr>
        </p:nvSpPr>
        <p:spPr>
          <a:xfrm>
            <a:off x="838200" y="1825625"/>
            <a:ext cx="10515600" cy="4351338"/>
          </a:xfrm>
          <a:prstGeom prst="rect">
            <a:avLst/>
          </a:prstGeom>
        </p:spPr>
        <p:txBody>
          <a:bodyPr/>
          <a:lstStyle/>
          <a:p>
            <a:pPr algn="ctr">
              <a:buSzTx/>
              <a:buNone/>
              <a:defRPr>
                <a:solidFill>
                  <a:srgbClr val="0070C0"/>
                </a:solidFill>
              </a:defRPr>
            </a:pPr>
            <a:r>
              <a:t>Avoid expressions like:</a:t>
            </a:r>
          </a:p>
          <a:p>
            <a:pPr algn="ctr">
              <a:buSzTx/>
              <a:buNone/>
              <a:defRPr>
                <a:solidFill>
                  <a:srgbClr val="000000"/>
                </a:solidFill>
              </a:defRPr>
            </a:pPr>
            <a:r>
              <a:t>“a schizophrenic” or “an alcoholic”</a:t>
            </a:r>
          </a:p>
          <a:p>
            <a:pPr algn="ctr">
              <a:buSzTx/>
              <a:buNone/>
            </a:pPr>
          </a:p>
          <a:p>
            <a:pPr algn="ctr">
              <a:buSzTx/>
              <a:buNone/>
              <a:defRPr>
                <a:solidFill>
                  <a:srgbClr val="0070C0"/>
                </a:solidFill>
              </a:defRPr>
            </a:pPr>
            <a:r>
              <a:t>In favor of:</a:t>
            </a:r>
          </a:p>
          <a:p>
            <a:pPr algn="ctr">
              <a:buSzTx/>
              <a:buNone/>
              <a:defRPr>
                <a:solidFill>
                  <a:srgbClr val="000000"/>
                </a:solidFill>
              </a:defRPr>
            </a:pPr>
            <a:r>
              <a:t>“a person with schizophrenia” or </a:t>
            </a:r>
          </a:p>
          <a:p>
            <a:pPr algn="ctr">
              <a:buSzTx/>
              <a:buNone/>
              <a:defRPr>
                <a:solidFill>
                  <a:srgbClr val="000000"/>
                </a:solidFill>
              </a:defRPr>
            </a:pPr>
            <a:r>
              <a:t>“an individual with alcohol dependence”</a:t>
            </a:r>
          </a:p>
        </p:txBody>
      </p:sp>
      <p:sp>
        <p:nvSpPr>
          <p:cNvPr id="226" name="Slide Number Placeholder 3"/>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itle 1"/>
          <p:cNvSpPr txBox="1"/>
          <p:nvPr>
            <p:ph type="title"/>
          </p:nvPr>
        </p:nvSpPr>
        <p:spPr>
          <a:xfrm>
            <a:off x="838200" y="136525"/>
            <a:ext cx="10515600" cy="1325563"/>
          </a:xfrm>
          <a:prstGeom prst="rect">
            <a:avLst/>
          </a:prstGeom>
        </p:spPr>
        <p:txBody>
          <a:bodyPr/>
          <a:lstStyle>
            <a:lvl1pPr>
              <a:defRPr>
                <a:solidFill>
                  <a:srgbClr val="FFFFFF"/>
                </a:solidFill>
              </a:defRPr>
            </a:lvl1pPr>
          </a:lstStyle>
          <a:p>
            <a:pPr/>
            <a:r>
              <a:t>Five tips for nonjudgmental listening</a:t>
            </a:r>
          </a:p>
        </p:txBody>
      </p:sp>
      <p:pic>
        <p:nvPicPr>
          <p:cNvPr id="231" name="Content Placeholder 2" descr="Content Placeholder 2"/>
          <p:cNvPicPr>
            <a:picLocks noChangeAspect="1"/>
          </p:cNvPicPr>
          <p:nvPr/>
        </p:nvPicPr>
        <p:blipFill>
          <a:blip r:embed="rId2">
            <a:extLst/>
          </a:blip>
          <a:stretch>
            <a:fillRect/>
          </a:stretch>
        </p:blipFill>
        <p:spPr>
          <a:xfrm>
            <a:off x="1024967" y="136525"/>
            <a:ext cx="9776384" cy="5849964"/>
          </a:xfrm>
          <a:prstGeom prst="rect">
            <a:avLst/>
          </a:prstGeom>
          <a:ln w="12700">
            <a:miter lim="400000"/>
          </a:ln>
        </p:spPr>
      </p:pic>
      <p:sp>
        <p:nvSpPr>
          <p:cNvPr id="232" name="TextBox 8"/>
          <p:cNvSpPr txBox="1"/>
          <p:nvPr/>
        </p:nvSpPr>
        <p:spPr>
          <a:xfrm>
            <a:off x="5305091" y="6263268"/>
            <a:ext cx="6002989"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u="sng">
                <a:solidFill>
                  <a:srgbClr val="0563C1"/>
                </a:solidFill>
                <a:uFill>
                  <a:solidFill>
                    <a:srgbClr val="0563C1"/>
                  </a:solidFill>
                </a:uFill>
                <a:hlinkClick r:id="rId3"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3" invalidUrl="" action="" tgtFrame="" tooltip="" history="1" highlightClick="0" endSnd="0"/>
              </a:rPr>
              <a:t>Mental Health First Aid</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Title 5"/>
          <p:cNvSpPr txBox="1"/>
          <p:nvPr>
            <p:ph type="title"/>
          </p:nvPr>
        </p:nvSpPr>
        <p:spPr>
          <a:xfrm>
            <a:off x="838200" y="365125"/>
            <a:ext cx="10515600" cy="1325563"/>
          </a:xfrm>
          <a:prstGeom prst="rect">
            <a:avLst/>
          </a:prstGeom>
        </p:spPr>
        <p:txBody>
          <a:bodyPr/>
          <a:lstStyle>
            <a:lvl1pPr>
              <a:defRPr b="1">
                <a:solidFill>
                  <a:srgbClr val="203864"/>
                </a:solidFill>
              </a:defRPr>
            </a:lvl1pPr>
          </a:lstStyle>
          <a:p>
            <a:pPr/>
            <a:r>
              <a:t>Communicating with those who have challenging behavior</a:t>
            </a:r>
          </a:p>
        </p:txBody>
      </p:sp>
      <p:sp>
        <p:nvSpPr>
          <p:cNvPr id="235" name="Content Placeholder 6"/>
          <p:cNvSpPr txBox="1"/>
          <p:nvPr>
            <p:ph type="body" sz="half" idx="1"/>
          </p:nvPr>
        </p:nvSpPr>
        <p:spPr>
          <a:xfrm>
            <a:off x="3175000" y="1690688"/>
            <a:ext cx="5181600" cy="3825876"/>
          </a:xfrm>
          <a:prstGeom prst="rect">
            <a:avLst/>
          </a:prstGeom>
        </p:spPr>
        <p:txBody>
          <a:bodyPr/>
          <a:lstStyle/>
          <a:p>
            <a:pPr marL="194310" indent="-194310" defTabSz="777240">
              <a:spcBef>
                <a:spcPts val="800"/>
              </a:spcBef>
              <a:buClr>
                <a:schemeClr val="accent2"/>
              </a:buClr>
              <a:buFontTx/>
              <a:buChar char="▪"/>
              <a:defRPr sz="2380">
                <a:solidFill>
                  <a:srgbClr val="000000"/>
                </a:solidFill>
              </a:defRPr>
            </a:pPr>
            <a:r>
              <a:t>Be respectful</a:t>
            </a:r>
          </a:p>
          <a:p>
            <a:pPr marL="194310" indent="-194310" defTabSz="777240">
              <a:spcBef>
                <a:spcPts val="800"/>
              </a:spcBef>
              <a:buClr>
                <a:schemeClr val="accent2"/>
              </a:buClr>
              <a:buFontTx/>
              <a:buChar char="▪"/>
              <a:defRPr sz="2380">
                <a:solidFill>
                  <a:srgbClr val="000000"/>
                </a:solidFill>
              </a:defRPr>
            </a:pPr>
            <a:r>
              <a:t>Don’t assume lack of intelligence</a:t>
            </a:r>
          </a:p>
          <a:p>
            <a:pPr marL="194310" indent="-194310" defTabSz="777240">
              <a:spcBef>
                <a:spcPts val="800"/>
              </a:spcBef>
              <a:buClr>
                <a:schemeClr val="accent2"/>
              </a:buClr>
              <a:buFontTx/>
              <a:buChar char="▪"/>
              <a:defRPr sz="2380">
                <a:solidFill>
                  <a:srgbClr val="000000"/>
                </a:solidFill>
              </a:defRPr>
            </a:pPr>
            <a:r>
              <a:t>Be honest</a:t>
            </a:r>
          </a:p>
          <a:p>
            <a:pPr marL="194310" indent="-194310" defTabSz="777240">
              <a:spcBef>
                <a:spcPts val="800"/>
              </a:spcBef>
              <a:buClr>
                <a:schemeClr val="accent2"/>
              </a:buClr>
              <a:buFontTx/>
              <a:buChar char="▪"/>
              <a:defRPr sz="2380">
                <a:solidFill>
                  <a:srgbClr val="000000"/>
                </a:solidFill>
              </a:defRPr>
            </a:pPr>
            <a:r>
              <a:t>Don’t ignore</a:t>
            </a:r>
          </a:p>
          <a:p>
            <a:pPr marL="194310" indent="-194310" defTabSz="777240">
              <a:spcBef>
                <a:spcPts val="800"/>
              </a:spcBef>
              <a:buClr>
                <a:schemeClr val="accent2"/>
              </a:buClr>
              <a:buFontTx/>
              <a:buChar char="▪"/>
              <a:defRPr sz="2380">
                <a:solidFill>
                  <a:srgbClr val="000000"/>
                </a:solidFill>
              </a:defRPr>
            </a:pPr>
            <a:r>
              <a:t>Don’t mirror patron’s behavior</a:t>
            </a:r>
          </a:p>
          <a:p>
            <a:pPr marL="194310" indent="-194310" defTabSz="777240">
              <a:spcBef>
                <a:spcPts val="800"/>
              </a:spcBef>
              <a:buClr>
                <a:schemeClr val="accent2"/>
              </a:buClr>
              <a:buFontTx/>
              <a:buChar char="▪"/>
              <a:defRPr sz="2380">
                <a:solidFill>
                  <a:srgbClr val="000000"/>
                </a:solidFill>
              </a:defRPr>
            </a:pPr>
            <a:r>
              <a:t>Under-react</a:t>
            </a:r>
          </a:p>
          <a:p>
            <a:pPr marL="194310" indent="-194310" defTabSz="777240">
              <a:spcBef>
                <a:spcPts val="800"/>
              </a:spcBef>
              <a:buClr>
                <a:schemeClr val="accent2"/>
              </a:buClr>
              <a:buFontTx/>
              <a:buChar char="▪"/>
              <a:defRPr sz="2380">
                <a:solidFill>
                  <a:srgbClr val="000000"/>
                </a:solidFill>
              </a:defRPr>
            </a:pPr>
            <a:r>
              <a:t>Follow library’s policies</a:t>
            </a:r>
          </a:p>
          <a:p>
            <a:pPr marL="194310" indent="-194310" defTabSz="777240">
              <a:spcBef>
                <a:spcPts val="800"/>
              </a:spcBef>
              <a:buClr>
                <a:schemeClr val="accent2"/>
              </a:buClr>
              <a:buFontTx/>
              <a:buChar char="▪"/>
              <a:defRPr sz="2380">
                <a:solidFill>
                  <a:srgbClr val="000000"/>
                </a:solidFill>
              </a:defRPr>
            </a:pPr>
            <a:r>
              <a:t>Keep an arm’s length away</a:t>
            </a:r>
          </a:p>
          <a:p>
            <a:pPr marL="194310" indent="-194310" defTabSz="777240">
              <a:spcBef>
                <a:spcPts val="800"/>
              </a:spcBef>
              <a:buClr>
                <a:schemeClr val="accent2"/>
              </a:buClr>
              <a:buFontTx/>
              <a:buChar char="▪"/>
              <a:defRPr sz="2380">
                <a:solidFill>
                  <a:srgbClr val="000000"/>
                </a:solidFill>
              </a:defRPr>
            </a:pPr>
            <a:r>
              <a:t>Set limits/boundaries</a:t>
            </a:r>
          </a:p>
        </p:txBody>
      </p:sp>
      <p:sp>
        <p:nvSpPr>
          <p:cNvPr id="236" name="TextBox 8"/>
          <p:cNvSpPr txBox="1"/>
          <p:nvPr/>
        </p:nvSpPr>
        <p:spPr>
          <a:xfrm>
            <a:off x="7982565" y="5516562"/>
            <a:ext cx="3745269" cy="1158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i="1"/>
            </a:pPr>
            <a:r>
              <a:t>Psychology Today: </a:t>
            </a:r>
            <a:r>
              <a:rPr i="0"/>
              <a:t>Strategies for communicating effectively with people with mental illness. </a:t>
            </a:r>
            <a:r>
              <a:rPr b="1" i="0" u="sng">
                <a:solidFill>
                  <a:srgbClr val="0563C1"/>
                </a:solidFill>
                <a:uFill>
                  <a:solidFill>
                    <a:srgbClr val="0563C1"/>
                  </a:solidFill>
                </a:uFill>
                <a:hlinkClick r:id="rId2" invalidUrl="" action="" tgtFrame="" tooltip="" history="1" highlightClick="0" endSnd="0"/>
              </a:rPr>
              <a:t>Threat Management</a:t>
            </a:r>
            <a:r>
              <a:rPr b="1" i="0"/>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Title 1"/>
          <p:cNvSpPr txBox="1"/>
          <p:nvPr>
            <p:ph type="title"/>
          </p:nvPr>
        </p:nvSpPr>
        <p:spPr>
          <a:xfrm>
            <a:off x="838200" y="365125"/>
            <a:ext cx="10515600" cy="1325563"/>
          </a:xfrm>
          <a:prstGeom prst="rect">
            <a:avLst/>
          </a:prstGeom>
        </p:spPr>
        <p:txBody>
          <a:bodyPr/>
          <a:lstStyle>
            <a:lvl1pPr algn="ctr">
              <a:defRPr b="1">
                <a:solidFill>
                  <a:srgbClr val="1F4E79"/>
                </a:solidFill>
              </a:defRPr>
            </a:lvl1pPr>
          </a:lstStyle>
          <a:p>
            <a:pPr/>
            <a:r>
              <a:t>NNLM Recorded Webinar</a:t>
            </a:r>
          </a:p>
        </p:txBody>
      </p:sp>
      <p:sp>
        <p:nvSpPr>
          <p:cNvPr id="239" name="Content Placeholder 2"/>
          <p:cNvSpPr txBox="1"/>
          <p:nvPr>
            <p:ph type="body" sz="half" idx="1"/>
          </p:nvPr>
        </p:nvSpPr>
        <p:spPr>
          <a:xfrm>
            <a:off x="838200" y="1825625"/>
            <a:ext cx="5181600" cy="4351338"/>
          </a:xfrm>
          <a:prstGeom prst="rect">
            <a:avLst/>
          </a:prstGeom>
        </p:spPr>
        <p:txBody>
          <a:bodyPr/>
          <a:lstStyle/>
          <a:p>
            <a:pPr>
              <a:buClr>
                <a:srgbClr val="C55A11"/>
              </a:buClr>
              <a:buFontTx/>
              <a:buChar char="▪"/>
              <a:defRPr>
                <a:solidFill>
                  <a:srgbClr val="000000"/>
                </a:solidFill>
              </a:defRPr>
            </a:pPr>
            <a:r>
              <a:t>PNR Rendezvous: </a:t>
            </a:r>
            <a:r>
              <a:rPr b="1" i="1"/>
              <a:t>“Serving Library Patrons with Mental Illness: A Crash Course on Controlling Classes”</a:t>
            </a:r>
            <a:endParaRPr b="1" i="1"/>
          </a:p>
          <a:p>
            <a:pPr>
              <a:buClr>
                <a:srgbClr val="C55A11"/>
              </a:buClr>
              <a:buFontTx/>
              <a:buChar char="▪"/>
              <a:defRPr b="1">
                <a:solidFill>
                  <a:srgbClr val="000000"/>
                </a:solidFill>
              </a:defRPr>
            </a:pPr>
            <a:r>
              <a:t>Presenter: </a:t>
            </a:r>
            <a:r>
              <a:rPr b="0"/>
              <a:t>Mandy Easter, State Library of Iowa</a:t>
            </a:r>
            <a:endParaRPr b="0"/>
          </a:p>
          <a:p>
            <a:pPr>
              <a:buClr>
                <a:srgbClr val="C55A11"/>
              </a:buClr>
              <a:buFontTx/>
              <a:buChar char="▪"/>
              <a:defRPr>
                <a:solidFill>
                  <a:srgbClr val="000000"/>
                </a:solidFill>
              </a:defRPr>
            </a:pPr>
            <a:r>
              <a:t>February 17, 2021</a:t>
            </a:r>
          </a:p>
          <a:p>
            <a:pPr>
              <a:buClr>
                <a:srgbClr val="C55A11"/>
              </a:buClr>
              <a:buFontTx/>
              <a:buChar char="▪"/>
              <a:defRPr>
                <a:solidFill>
                  <a:srgbClr val="2E75B6"/>
                </a:solidFill>
              </a:defRPr>
            </a:pPr>
            <a:r>
              <a:rPr u="sng">
                <a:solidFill>
                  <a:srgbClr val="0563C1"/>
                </a:solidFill>
                <a:uFill>
                  <a:solidFill>
                    <a:srgbClr val="0563C1"/>
                  </a:solidFill>
                </a:uFill>
                <a:hlinkClick r:id="rId2" invalidUrl="" action="" tgtFrame="" tooltip="" history="1" highlightClick="0" endSnd="0"/>
              </a:rPr>
              <a:t>YouTube recording</a:t>
            </a:r>
          </a:p>
        </p:txBody>
      </p:sp>
      <p:pic>
        <p:nvPicPr>
          <p:cNvPr id="240" name="Content Placeholder 6" descr="Content Placeholder 6"/>
          <p:cNvPicPr>
            <a:picLocks noChangeAspect="1"/>
          </p:cNvPicPr>
          <p:nvPr/>
        </p:nvPicPr>
        <p:blipFill>
          <a:blip r:embed="rId3">
            <a:extLst/>
          </a:blip>
          <a:stretch>
            <a:fillRect/>
          </a:stretch>
        </p:blipFill>
        <p:spPr>
          <a:xfrm>
            <a:off x="6271054" y="2148552"/>
            <a:ext cx="5181601" cy="291465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4"/>
          <p:cNvSpPr txBox="1"/>
          <p:nvPr>
            <p:ph type="title"/>
          </p:nvPr>
        </p:nvSpPr>
        <p:spPr>
          <a:xfrm>
            <a:off x="838200" y="365125"/>
            <a:ext cx="10515600" cy="1325563"/>
          </a:xfrm>
          <a:prstGeom prst="rect">
            <a:avLst/>
          </a:prstGeom>
        </p:spPr>
        <p:txBody>
          <a:bodyPr/>
          <a:lstStyle>
            <a:lvl1pPr>
              <a:defRPr b="1">
                <a:solidFill>
                  <a:srgbClr val="1F4E79"/>
                </a:solidFill>
              </a:defRPr>
            </a:lvl1pPr>
          </a:lstStyle>
          <a:p>
            <a:pPr/>
            <a:r>
              <a:t>Network of the National Library of Medicine</a:t>
            </a:r>
          </a:p>
        </p:txBody>
      </p:sp>
      <p:sp>
        <p:nvSpPr>
          <p:cNvPr id="102" name="Slide Number Placeholder 3"/>
          <p:cNvSpPr txBox="1"/>
          <p:nvPr>
            <p:ph type="sldNum" sz="quarter" idx="2"/>
          </p:nvPr>
        </p:nvSpPr>
        <p:spPr>
          <a:xfrm>
            <a:off x="11169739" y="6404292"/>
            <a:ext cx="184061" cy="26924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spcBef>
                <a:spcPts val="600"/>
              </a:spcBef>
            </a:lvl1pPr>
          </a:lstStyle>
          <a:p>
            <a:pPr/>
            <a:fld id="{86CB4B4D-7CA3-9044-876B-883B54F8677D}" type="slidenum"/>
          </a:p>
        </p:txBody>
      </p:sp>
      <p:grpSp>
        <p:nvGrpSpPr>
          <p:cNvPr id="121" name="Content Placeholder 7"/>
          <p:cNvGrpSpPr/>
          <p:nvPr/>
        </p:nvGrpSpPr>
        <p:grpSpPr>
          <a:xfrm>
            <a:off x="838200" y="1827681"/>
            <a:ext cx="10515599" cy="4347224"/>
            <a:chOff x="0" y="0"/>
            <a:chExt cx="10515598" cy="4347222"/>
          </a:xfrm>
        </p:grpSpPr>
        <p:grpSp>
          <p:nvGrpSpPr>
            <p:cNvPr id="105" name="Group"/>
            <p:cNvGrpSpPr/>
            <p:nvPr/>
          </p:nvGrpSpPr>
          <p:grpSpPr>
            <a:xfrm>
              <a:off x="-1" y="0"/>
              <a:ext cx="1105046" cy="1578634"/>
              <a:chOff x="0" y="0"/>
              <a:chExt cx="1105044" cy="1578633"/>
            </a:xfrm>
          </p:grpSpPr>
          <p:sp>
            <p:nvSpPr>
              <p:cNvPr id="103" name="Chevron"/>
              <p:cNvSpPr/>
              <p:nvPr/>
            </p:nvSpPr>
            <p:spPr>
              <a:xfrm rot="5400000">
                <a:off x="-236795" y="236794"/>
                <a:ext cx="1578634" cy="1105045"/>
              </a:xfrm>
              <a:prstGeom prst="chevron">
                <a:avLst>
                  <a:gd name="adj" fmla="val 50000"/>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1289050">
                  <a:lnSpc>
                    <a:spcPct val="90000"/>
                  </a:lnSpc>
                  <a:spcBef>
                    <a:spcPts val="1100"/>
                  </a:spcBef>
                  <a:defRPr sz="2800">
                    <a:solidFill>
                      <a:srgbClr val="FFFFFF"/>
                    </a:solidFill>
                  </a:defRPr>
                </a:pPr>
              </a:p>
            </p:txBody>
          </p:sp>
          <p:sp>
            <p:nvSpPr>
              <p:cNvPr id="104" name="NIH"/>
              <p:cNvSpPr txBox="1"/>
              <p:nvPr/>
            </p:nvSpPr>
            <p:spPr>
              <a:xfrm>
                <a:off x="0" y="548651"/>
                <a:ext cx="1105044" cy="4813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8415" tIns="18415" rIns="18415" bIns="18415" numCol="1" anchor="ctr">
                <a:spAutoFit/>
              </a:bodyPr>
              <a:lstStyle>
                <a:lvl1pPr algn="ctr" defTabSz="1289050">
                  <a:lnSpc>
                    <a:spcPct val="90000"/>
                  </a:lnSpc>
                  <a:spcBef>
                    <a:spcPts val="1200"/>
                  </a:spcBef>
                  <a:defRPr sz="2900">
                    <a:solidFill>
                      <a:srgbClr val="FFFFFF"/>
                    </a:solidFill>
                    <a:latin typeface="Verdana"/>
                    <a:ea typeface="Verdana"/>
                    <a:cs typeface="Verdana"/>
                    <a:sym typeface="Verdana"/>
                  </a:defRPr>
                </a:lvl1pPr>
              </a:lstStyle>
              <a:p>
                <a:pPr/>
                <a:r>
                  <a:t>NIH</a:t>
                </a:r>
              </a:p>
            </p:txBody>
          </p:sp>
        </p:grpSp>
        <p:grpSp>
          <p:nvGrpSpPr>
            <p:cNvPr id="108" name="Group"/>
            <p:cNvGrpSpPr/>
            <p:nvPr/>
          </p:nvGrpSpPr>
          <p:grpSpPr>
            <a:xfrm>
              <a:off x="1105043" y="1"/>
              <a:ext cx="9410556" cy="1026113"/>
              <a:chOff x="0" y="0"/>
              <a:chExt cx="9410555" cy="1026112"/>
            </a:xfrm>
          </p:grpSpPr>
          <p:sp>
            <p:nvSpPr>
              <p:cNvPr id="106" name="Shape"/>
              <p:cNvSpPr/>
              <p:nvPr/>
            </p:nvSpPr>
            <p:spPr>
              <a:xfrm rot="5400000">
                <a:off x="4192221" y="-4192222"/>
                <a:ext cx="1026113" cy="9410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cubicBezTo>
                      <a:pt x="19988" y="0"/>
                      <a:pt x="21600" y="176"/>
                      <a:pt x="21600" y="393"/>
                    </a:cubicBezTo>
                    <a:lnTo>
                      <a:pt x="21600" y="21600"/>
                    </a:lnTo>
                    <a:lnTo>
                      <a:pt x="0" y="21600"/>
                    </a:lnTo>
                    <a:lnTo>
                      <a:pt x="0" y="393"/>
                    </a:lnTo>
                    <a:cubicBezTo>
                      <a:pt x="0" y="176"/>
                      <a:pt x="1612" y="0"/>
                      <a:pt x="3600" y="0"/>
                    </a:cubicBezTo>
                    <a:close/>
                  </a:path>
                </a:pathLst>
              </a:custGeom>
              <a:solidFill>
                <a:srgbClr val="FFFFFF">
                  <a:alpha val="90000"/>
                </a:srgbClr>
              </a:solidFill>
              <a:ln w="12700" cap="flat">
                <a:solidFill>
                  <a:schemeClr val="accent1"/>
                </a:solidFill>
                <a:prstDash val="solid"/>
                <a:miter lim="800000"/>
              </a:ln>
              <a:effectLst/>
            </p:spPr>
            <p:txBody>
              <a:bodyPr wrap="square" lIns="45719" tIns="45719" rIns="45719" bIns="45719" numCol="1" anchor="ctr">
                <a:noAutofit/>
              </a:bodyPr>
              <a:lstStyle/>
              <a:p>
                <a:pPr marL="228600" indent="-228600" defTabSz="1022350">
                  <a:lnSpc>
                    <a:spcPct val="90000"/>
                  </a:lnSpc>
                  <a:spcBef>
                    <a:spcPts val="400"/>
                  </a:spcBef>
                  <a:defRPr sz="2400">
                    <a:solidFill>
                      <a:srgbClr val="616265"/>
                    </a:solidFill>
                  </a:defRPr>
                </a:pPr>
              </a:p>
            </p:txBody>
          </p:sp>
          <p:sp>
            <p:nvSpPr>
              <p:cNvPr id="107" name="National Institutes of Health…"/>
              <p:cNvSpPr txBox="1"/>
              <p:nvPr/>
            </p:nvSpPr>
            <p:spPr>
              <a:xfrm>
                <a:off x="148971" y="146406"/>
                <a:ext cx="9211494" cy="733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604" tIns="14604" rIns="14604" bIns="14604" numCol="1" anchor="ctr">
                <a:spAutoFit/>
              </a:bodyPr>
              <a:lstStyle/>
              <a:p>
                <a:pPr lvl="1" marL="228600" indent="-228600" defTabSz="1022350">
                  <a:lnSpc>
                    <a:spcPct val="90000"/>
                  </a:lnSpc>
                  <a:spcBef>
                    <a:spcPts val="400"/>
                  </a:spcBef>
                  <a:defRPr b="1" sz="2300">
                    <a:solidFill>
                      <a:srgbClr val="616265"/>
                    </a:solidFill>
                  </a:defRPr>
                </a:pPr>
                <a:r>
                  <a:t>National Institutes of Health</a:t>
                </a:r>
                <a:endParaRPr sz="2400"/>
              </a:p>
              <a:p>
                <a:pPr lvl="1" marL="228600" indent="-228600" defTabSz="1022350">
                  <a:lnSpc>
                    <a:spcPct val="90000"/>
                  </a:lnSpc>
                  <a:spcBef>
                    <a:spcPts val="400"/>
                  </a:spcBef>
                  <a:defRPr sz="2300">
                    <a:solidFill>
                      <a:srgbClr val="616265"/>
                    </a:solidFill>
                  </a:defRPr>
                </a:pPr>
                <a:r>
                  <a:t>Nation’s research agency </a:t>
                </a:r>
              </a:p>
            </p:txBody>
          </p:sp>
        </p:grpSp>
        <p:grpSp>
          <p:nvGrpSpPr>
            <p:cNvPr id="111" name="Group"/>
            <p:cNvGrpSpPr/>
            <p:nvPr/>
          </p:nvGrpSpPr>
          <p:grpSpPr>
            <a:xfrm>
              <a:off x="-1" y="1384293"/>
              <a:ext cx="1105046" cy="1578635"/>
              <a:chOff x="0" y="0"/>
              <a:chExt cx="1105044" cy="1578633"/>
            </a:xfrm>
          </p:grpSpPr>
          <p:sp>
            <p:nvSpPr>
              <p:cNvPr id="109" name="Chevron"/>
              <p:cNvSpPr/>
              <p:nvPr/>
            </p:nvSpPr>
            <p:spPr>
              <a:xfrm rot="5400000">
                <a:off x="-236795" y="236794"/>
                <a:ext cx="1578634" cy="1105045"/>
              </a:xfrm>
              <a:prstGeom prst="chevron">
                <a:avLst>
                  <a:gd name="adj" fmla="val 50000"/>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1289050">
                  <a:lnSpc>
                    <a:spcPct val="90000"/>
                  </a:lnSpc>
                  <a:spcBef>
                    <a:spcPts val="1100"/>
                  </a:spcBef>
                  <a:defRPr sz="2800">
                    <a:solidFill>
                      <a:srgbClr val="FFFFFF"/>
                    </a:solidFill>
                  </a:defRPr>
                </a:pPr>
              </a:p>
            </p:txBody>
          </p:sp>
          <p:sp>
            <p:nvSpPr>
              <p:cNvPr id="110" name="NLM"/>
              <p:cNvSpPr txBox="1"/>
              <p:nvPr/>
            </p:nvSpPr>
            <p:spPr>
              <a:xfrm>
                <a:off x="0" y="548651"/>
                <a:ext cx="1105044" cy="4813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8415" tIns="18415" rIns="18415" bIns="18415" numCol="1" anchor="ctr">
                <a:spAutoFit/>
              </a:bodyPr>
              <a:lstStyle>
                <a:lvl1pPr algn="ctr" defTabSz="1289050">
                  <a:lnSpc>
                    <a:spcPct val="90000"/>
                  </a:lnSpc>
                  <a:spcBef>
                    <a:spcPts val="1200"/>
                  </a:spcBef>
                  <a:defRPr sz="2900">
                    <a:solidFill>
                      <a:srgbClr val="FFFFFF"/>
                    </a:solidFill>
                    <a:latin typeface="Verdana"/>
                    <a:ea typeface="Verdana"/>
                    <a:cs typeface="Verdana"/>
                    <a:sym typeface="Verdana"/>
                  </a:defRPr>
                </a:lvl1pPr>
              </a:lstStyle>
              <a:p>
                <a:pPr/>
                <a:r>
                  <a:t>NLM</a:t>
                </a:r>
              </a:p>
            </p:txBody>
          </p:sp>
        </p:grpSp>
        <p:grpSp>
          <p:nvGrpSpPr>
            <p:cNvPr id="114" name="Group"/>
            <p:cNvGrpSpPr/>
            <p:nvPr/>
          </p:nvGrpSpPr>
          <p:grpSpPr>
            <a:xfrm>
              <a:off x="1105043" y="1384295"/>
              <a:ext cx="9410556" cy="1026113"/>
              <a:chOff x="0" y="0"/>
              <a:chExt cx="9410555" cy="1026112"/>
            </a:xfrm>
          </p:grpSpPr>
          <p:sp>
            <p:nvSpPr>
              <p:cNvPr id="112" name="Shape"/>
              <p:cNvSpPr/>
              <p:nvPr/>
            </p:nvSpPr>
            <p:spPr>
              <a:xfrm rot="5400000">
                <a:off x="4192221" y="-4192222"/>
                <a:ext cx="1026113" cy="9410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cubicBezTo>
                      <a:pt x="19988" y="0"/>
                      <a:pt x="21600" y="176"/>
                      <a:pt x="21600" y="393"/>
                    </a:cubicBezTo>
                    <a:lnTo>
                      <a:pt x="21600" y="21600"/>
                    </a:lnTo>
                    <a:lnTo>
                      <a:pt x="0" y="21600"/>
                    </a:lnTo>
                    <a:lnTo>
                      <a:pt x="0" y="393"/>
                    </a:lnTo>
                    <a:cubicBezTo>
                      <a:pt x="0" y="176"/>
                      <a:pt x="1612" y="0"/>
                      <a:pt x="3600" y="0"/>
                    </a:cubicBezTo>
                    <a:close/>
                  </a:path>
                </a:pathLst>
              </a:custGeom>
              <a:solidFill>
                <a:srgbClr val="FFFFFF">
                  <a:alpha val="90000"/>
                </a:srgbClr>
              </a:solidFill>
              <a:ln w="12700" cap="flat">
                <a:solidFill>
                  <a:schemeClr val="accent1"/>
                </a:solidFill>
                <a:prstDash val="solid"/>
                <a:miter lim="800000"/>
              </a:ln>
              <a:effectLst/>
            </p:spPr>
            <p:txBody>
              <a:bodyPr wrap="square" lIns="45719" tIns="45719" rIns="45719" bIns="45719" numCol="1" anchor="ctr">
                <a:noAutofit/>
              </a:bodyPr>
              <a:lstStyle/>
              <a:p>
                <a:pPr marL="228600" indent="-228600" defTabSz="1022350">
                  <a:lnSpc>
                    <a:spcPct val="90000"/>
                  </a:lnSpc>
                  <a:spcBef>
                    <a:spcPts val="400"/>
                  </a:spcBef>
                  <a:defRPr sz="2400">
                    <a:solidFill>
                      <a:srgbClr val="616265"/>
                    </a:solidFill>
                  </a:defRPr>
                </a:pPr>
              </a:p>
            </p:txBody>
          </p:sp>
          <p:sp>
            <p:nvSpPr>
              <p:cNvPr id="113" name="National Library of Medicine…"/>
              <p:cNvSpPr txBox="1"/>
              <p:nvPr/>
            </p:nvSpPr>
            <p:spPr>
              <a:xfrm>
                <a:off x="148971" y="146406"/>
                <a:ext cx="9211494" cy="733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604" tIns="14604" rIns="14604" bIns="14604" numCol="1" anchor="ctr">
                <a:spAutoFit/>
              </a:bodyPr>
              <a:lstStyle/>
              <a:p>
                <a:pPr lvl="1" marL="228600" indent="-228600" defTabSz="1022350">
                  <a:lnSpc>
                    <a:spcPct val="90000"/>
                  </a:lnSpc>
                  <a:spcBef>
                    <a:spcPts val="400"/>
                  </a:spcBef>
                  <a:defRPr b="1" sz="2300">
                    <a:solidFill>
                      <a:srgbClr val="616265"/>
                    </a:solidFill>
                  </a:defRPr>
                </a:pPr>
                <a:r>
                  <a:t>National Library of Medicine</a:t>
                </a:r>
                <a:endParaRPr sz="2400"/>
              </a:p>
              <a:p>
                <a:pPr lvl="1" marL="228600" indent="-228600" defTabSz="1022350">
                  <a:lnSpc>
                    <a:spcPct val="90000"/>
                  </a:lnSpc>
                  <a:spcBef>
                    <a:spcPts val="400"/>
                  </a:spcBef>
                  <a:defRPr sz="2300">
                    <a:solidFill>
                      <a:srgbClr val="616265"/>
                    </a:solidFill>
                  </a:defRPr>
                </a:pPr>
                <a:r>
                  <a:t>World’s largest biomedical library</a:t>
                </a:r>
              </a:p>
            </p:txBody>
          </p:sp>
        </p:grpSp>
        <p:grpSp>
          <p:nvGrpSpPr>
            <p:cNvPr id="117" name="Group"/>
            <p:cNvGrpSpPr/>
            <p:nvPr/>
          </p:nvGrpSpPr>
          <p:grpSpPr>
            <a:xfrm>
              <a:off x="-1" y="2768588"/>
              <a:ext cx="1105046" cy="1578635"/>
              <a:chOff x="0" y="0"/>
              <a:chExt cx="1105044" cy="1578633"/>
            </a:xfrm>
          </p:grpSpPr>
          <p:sp>
            <p:nvSpPr>
              <p:cNvPr id="115" name="Chevron"/>
              <p:cNvSpPr/>
              <p:nvPr/>
            </p:nvSpPr>
            <p:spPr>
              <a:xfrm rot="5400000">
                <a:off x="-236795" y="236794"/>
                <a:ext cx="1578634" cy="1105045"/>
              </a:xfrm>
              <a:prstGeom prst="chevron">
                <a:avLst>
                  <a:gd name="adj" fmla="val 50000"/>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1289050">
                  <a:lnSpc>
                    <a:spcPct val="90000"/>
                  </a:lnSpc>
                  <a:spcBef>
                    <a:spcPts val="1100"/>
                  </a:spcBef>
                  <a:defRPr sz="2800">
                    <a:solidFill>
                      <a:srgbClr val="FFFFFF"/>
                    </a:solidFill>
                  </a:defRPr>
                </a:pPr>
              </a:p>
            </p:txBody>
          </p:sp>
          <p:sp>
            <p:nvSpPr>
              <p:cNvPr id="116" name="NNLM"/>
              <p:cNvSpPr txBox="1"/>
              <p:nvPr/>
            </p:nvSpPr>
            <p:spPr>
              <a:xfrm>
                <a:off x="0" y="548651"/>
                <a:ext cx="1105044" cy="4813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8415" tIns="18415" rIns="18415" bIns="18415" numCol="1" anchor="ctr">
                <a:spAutoFit/>
              </a:bodyPr>
              <a:lstStyle>
                <a:lvl1pPr algn="ctr" defTabSz="1289050">
                  <a:lnSpc>
                    <a:spcPct val="90000"/>
                  </a:lnSpc>
                  <a:spcBef>
                    <a:spcPts val="1200"/>
                  </a:spcBef>
                  <a:defRPr sz="2900">
                    <a:solidFill>
                      <a:srgbClr val="FFFFFF"/>
                    </a:solidFill>
                    <a:latin typeface="Verdana"/>
                    <a:ea typeface="Verdana"/>
                    <a:cs typeface="Verdana"/>
                    <a:sym typeface="Verdana"/>
                  </a:defRPr>
                </a:lvl1pPr>
              </a:lstStyle>
              <a:p>
                <a:pPr/>
                <a:r>
                  <a:t>NNLM</a:t>
                </a:r>
              </a:p>
            </p:txBody>
          </p:sp>
        </p:grpSp>
        <p:grpSp>
          <p:nvGrpSpPr>
            <p:cNvPr id="120" name="Group"/>
            <p:cNvGrpSpPr/>
            <p:nvPr/>
          </p:nvGrpSpPr>
          <p:grpSpPr>
            <a:xfrm>
              <a:off x="1105043" y="2760689"/>
              <a:ext cx="9410556" cy="1041909"/>
              <a:chOff x="0" y="0"/>
              <a:chExt cx="9410555" cy="1041908"/>
            </a:xfrm>
          </p:grpSpPr>
          <p:sp>
            <p:nvSpPr>
              <p:cNvPr id="118" name="Shape"/>
              <p:cNvSpPr/>
              <p:nvPr/>
            </p:nvSpPr>
            <p:spPr>
              <a:xfrm rot="5400000">
                <a:off x="4192221" y="-4184323"/>
                <a:ext cx="1026113" cy="9410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cubicBezTo>
                      <a:pt x="19988" y="0"/>
                      <a:pt x="21600" y="176"/>
                      <a:pt x="21600" y="393"/>
                    </a:cubicBezTo>
                    <a:lnTo>
                      <a:pt x="21600" y="21600"/>
                    </a:lnTo>
                    <a:lnTo>
                      <a:pt x="0" y="21600"/>
                    </a:lnTo>
                    <a:lnTo>
                      <a:pt x="0" y="393"/>
                    </a:lnTo>
                    <a:cubicBezTo>
                      <a:pt x="0" y="176"/>
                      <a:pt x="1612" y="0"/>
                      <a:pt x="3600" y="0"/>
                    </a:cubicBezTo>
                    <a:close/>
                  </a:path>
                </a:pathLst>
              </a:custGeom>
              <a:solidFill>
                <a:srgbClr val="FFFFFF">
                  <a:alpha val="90000"/>
                </a:srgbClr>
              </a:solidFill>
              <a:ln w="12700" cap="flat">
                <a:solidFill>
                  <a:schemeClr val="accent1"/>
                </a:solidFill>
                <a:prstDash val="solid"/>
                <a:miter lim="800000"/>
              </a:ln>
              <a:effectLst/>
            </p:spPr>
            <p:txBody>
              <a:bodyPr wrap="square" lIns="45719" tIns="45719" rIns="45719" bIns="45719" numCol="1" anchor="ctr">
                <a:noAutofit/>
              </a:bodyPr>
              <a:lstStyle/>
              <a:p>
                <a:pPr marL="228600" indent="-228600" defTabSz="1022350">
                  <a:lnSpc>
                    <a:spcPct val="90000"/>
                  </a:lnSpc>
                  <a:spcBef>
                    <a:spcPts val="400"/>
                  </a:spcBef>
                  <a:defRPr sz="2400">
                    <a:solidFill>
                      <a:srgbClr val="616265"/>
                    </a:solidFill>
                  </a:defRPr>
                </a:pPr>
              </a:p>
            </p:txBody>
          </p:sp>
          <p:sp>
            <p:nvSpPr>
              <p:cNvPr id="119" name="Network of the National Library of Medicine…"/>
              <p:cNvSpPr txBox="1"/>
              <p:nvPr/>
            </p:nvSpPr>
            <p:spPr>
              <a:xfrm>
                <a:off x="148971" y="0"/>
                <a:ext cx="9211494" cy="10419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604" tIns="14604" rIns="14604" bIns="14604" numCol="1" anchor="ctr">
                <a:spAutoFit/>
              </a:bodyPr>
              <a:lstStyle/>
              <a:p>
                <a:pPr lvl="1" marL="228600" indent="-228600" defTabSz="1022350">
                  <a:lnSpc>
                    <a:spcPct val="90000"/>
                  </a:lnSpc>
                  <a:spcBef>
                    <a:spcPts val="400"/>
                  </a:spcBef>
                  <a:defRPr b="1" sz="2300">
                    <a:solidFill>
                      <a:srgbClr val="616265"/>
                    </a:solidFill>
                  </a:defRPr>
                </a:pPr>
                <a:r>
                  <a:t>Network of the National Library of Medicine</a:t>
                </a:r>
                <a:endParaRPr sz="2400"/>
              </a:p>
              <a:p>
                <a:pPr lvl="1" marL="228600" indent="-228600" defTabSz="1022350">
                  <a:lnSpc>
                    <a:spcPct val="90000"/>
                  </a:lnSpc>
                  <a:spcBef>
                    <a:spcPts val="400"/>
                  </a:spcBef>
                  <a:defRPr sz="2300">
                    <a:solidFill>
                      <a:srgbClr val="616265"/>
                    </a:solidFill>
                  </a:defRPr>
                </a:pPr>
                <a:r>
                  <a:t>Program of the NLM comprised of 7 Regional Libraries (RMLs) and 5 offices </a:t>
                </a:r>
              </a:p>
            </p:txBody>
          </p:sp>
        </p:gr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Title 1"/>
          <p:cNvSpPr txBox="1"/>
          <p:nvPr>
            <p:ph type="title"/>
          </p:nvPr>
        </p:nvSpPr>
        <p:spPr>
          <a:xfrm>
            <a:off x="838200" y="365125"/>
            <a:ext cx="10515600" cy="1325563"/>
          </a:xfrm>
          <a:prstGeom prst="rect">
            <a:avLst/>
          </a:prstGeom>
        </p:spPr>
        <p:txBody>
          <a:bodyPr/>
          <a:lstStyle>
            <a:lvl1pPr>
              <a:defRPr b="1">
                <a:solidFill>
                  <a:srgbClr val="203864"/>
                </a:solidFill>
              </a:defRPr>
            </a:lvl1pPr>
          </a:lstStyle>
          <a:p>
            <a:pPr/>
            <a:r>
              <a:t>Be prepared</a:t>
            </a:r>
          </a:p>
        </p:txBody>
      </p:sp>
      <p:sp>
        <p:nvSpPr>
          <p:cNvPr id="243" name="Content Placeholder 2"/>
          <p:cNvSpPr txBox="1"/>
          <p:nvPr>
            <p:ph type="body" sz="half" idx="1"/>
          </p:nvPr>
        </p:nvSpPr>
        <p:spPr>
          <a:xfrm>
            <a:off x="838200" y="2039543"/>
            <a:ext cx="5181600" cy="4351339"/>
          </a:xfrm>
          <a:prstGeom prst="rect">
            <a:avLst/>
          </a:prstGeom>
        </p:spPr>
        <p:txBody>
          <a:bodyPr/>
          <a:lstStyle>
            <a:lvl1pPr marL="0" indent="0">
              <a:buSzTx/>
              <a:buNone/>
              <a:defRPr>
                <a:solidFill>
                  <a:srgbClr val="000000"/>
                </a:solidFill>
              </a:defRPr>
            </a:lvl1pPr>
          </a:lstStyle>
          <a:p>
            <a:pPr/>
            <a:r>
              <a:t>Work with your administrators to have an institutional plan and make sure that EVERYONE, including volunteers, knows what to do if you need to address a situation with someone exhibiting signs of mental illness. </a:t>
            </a:r>
          </a:p>
        </p:txBody>
      </p:sp>
      <p:pic>
        <p:nvPicPr>
          <p:cNvPr id="244" name="Content Placeholder 6" descr="Content Placeholder 6"/>
          <p:cNvPicPr>
            <a:picLocks noChangeAspect="1"/>
          </p:cNvPicPr>
          <p:nvPr/>
        </p:nvPicPr>
        <p:blipFill>
          <a:blip r:embed="rId2">
            <a:extLst/>
          </a:blip>
          <a:srcRect l="12440" t="0" r="8073" b="0"/>
          <a:stretch>
            <a:fillRect/>
          </a:stretch>
        </p:blipFill>
        <p:spPr>
          <a:xfrm>
            <a:off x="6172200" y="1825624"/>
            <a:ext cx="5181600" cy="4351296"/>
          </a:xfrm>
          <a:prstGeom prst="rect">
            <a:avLst/>
          </a:prstGeom>
          <a:ln w="12700">
            <a:miter lim="400000"/>
          </a:ln>
        </p:spPr>
      </p:pic>
      <p:sp>
        <p:nvSpPr>
          <p:cNvPr id="245" name="Slide Number Placeholder 4"/>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spcBef>
                <a:spcPts val="600"/>
              </a:spcBef>
            </a:lvl1p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Title 1"/>
          <p:cNvSpPr txBox="1"/>
          <p:nvPr>
            <p:ph type="title"/>
          </p:nvPr>
        </p:nvSpPr>
        <p:spPr>
          <a:xfrm>
            <a:off x="838200" y="365125"/>
            <a:ext cx="10515600" cy="1325563"/>
          </a:xfrm>
          <a:prstGeom prst="rect">
            <a:avLst/>
          </a:prstGeom>
        </p:spPr>
        <p:txBody>
          <a:bodyPr/>
          <a:lstStyle>
            <a:lvl1pPr>
              <a:defRPr b="1">
                <a:solidFill>
                  <a:srgbClr val="203864"/>
                </a:solidFill>
              </a:defRPr>
            </a:lvl1pPr>
          </a:lstStyle>
          <a:p>
            <a:pPr/>
            <a:r>
              <a:t>Library Policies</a:t>
            </a:r>
          </a:p>
        </p:txBody>
      </p:sp>
      <p:sp>
        <p:nvSpPr>
          <p:cNvPr id="248" name="Content Placeholder 2"/>
          <p:cNvSpPr txBox="1"/>
          <p:nvPr>
            <p:ph type="body" idx="1"/>
          </p:nvPr>
        </p:nvSpPr>
        <p:spPr>
          <a:xfrm>
            <a:off x="838200" y="1825625"/>
            <a:ext cx="10515600" cy="4351338"/>
          </a:xfrm>
          <a:prstGeom prst="rect">
            <a:avLst/>
          </a:prstGeom>
        </p:spPr>
        <p:txBody>
          <a:bodyPr/>
          <a:lstStyle/>
          <a:p>
            <a:pPr marL="0" indent="0">
              <a:buSzTx/>
              <a:buNone/>
              <a:defRPr>
                <a:solidFill>
                  <a:srgbClr val="000000"/>
                </a:solidFill>
              </a:defRPr>
            </a:pPr>
            <a:r>
              <a:t>Library policies should follow the American with Disabilities Act (ADA) and other legal requirements. ADA requires that libraries provide services to people with disabilities that are provided for those without disabilities.</a:t>
            </a:r>
          </a:p>
          <a:p>
            <a:pPr marL="0" indent="0">
              <a:buSzTx/>
              <a:buNone/>
              <a:defRPr>
                <a:solidFill>
                  <a:srgbClr val="000000"/>
                </a:solidFill>
              </a:defRPr>
            </a:pPr>
          </a:p>
          <a:p>
            <a:pPr marL="0" indent="0">
              <a:buSzTx/>
              <a:buNone/>
              <a:defRPr>
                <a:solidFill>
                  <a:srgbClr val="000000"/>
                </a:solidFill>
              </a:defRPr>
            </a:pPr>
            <a:r>
              <a:t>Policies to review:</a:t>
            </a:r>
          </a:p>
          <a:p>
            <a:pPr lvl="1" marL="685800" indent="-228600">
              <a:spcBef>
                <a:spcPts val="500"/>
              </a:spcBef>
              <a:buClr>
                <a:schemeClr val="accent2"/>
              </a:buClr>
              <a:buFontTx/>
              <a:buChar char="▪"/>
              <a:defRPr>
                <a:solidFill>
                  <a:srgbClr val="000000"/>
                </a:solidFill>
              </a:defRPr>
            </a:pPr>
            <a:r>
              <a:t>ALA Policies: </a:t>
            </a:r>
            <a:r>
              <a:rPr u="sng">
                <a:solidFill>
                  <a:srgbClr val="0563C1"/>
                </a:solidFill>
                <a:uFill>
                  <a:solidFill>
                    <a:srgbClr val="0563C1"/>
                  </a:solidFill>
                </a:uFill>
                <a:hlinkClick r:id="rId2" invalidUrl="" action="" tgtFrame="" tooltip="" history="1" highlightClick="0" endSnd="0"/>
              </a:rPr>
              <a:t>Library Services for People with Disabilities</a:t>
            </a:r>
          </a:p>
          <a:p>
            <a:pPr lvl="1" marL="685800" indent="-228600">
              <a:spcBef>
                <a:spcPts val="500"/>
              </a:spcBef>
              <a:buClr>
                <a:schemeClr val="accent2"/>
              </a:buClr>
              <a:buFontTx/>
              <a:buChar char="▪"/>
              <a:defRPr>
                <a:solidFill>
                  <a:srgbClr val="000000"/>
                </a:solidFill>
              </a:defRPr>
            </a:pPr>
            <a:r>
              <a:t>ALA </a:t>
            </a:r>
            <a:r>
              <a:rPr u="sng">
                <a:solidFill>
                  <a:srgbClr val="0563C1"/>
                </a:solidFill>
                <a:uFill>
                  <a:solidFill>
                    <a:srgbClr val="0563C1"/>
                  </a:solidFill>
                </a:uFill>
                <a:hlinkClick r:id="rId3" invalidUrl="" action="" tgtFrame="" tooltip="" history="1" highlightClick="0" endSnd="0"/>
              </a:rPr>
              <a:t>Code of Ethics </a:t>
            </a:r>
          </a:p>
          <a:p>
            <a:pPr lvl="1" marL="685800" indent="-228600">
              <a:spcBef>
                <a:spcPts val="500"/>
              </a:spcBef>
              <a:buClr>
                <a:schemeClr val="accent2"/>
              </a:buClr>
              <a:buFontTx/>
              <a:buChar char="▪"/>
              <a:defRPr>
                <a:solidFill>
                  <a:srgbClr val="000000"/>
                </a:solidFill>
              </a:defRPr>
            </a:pPr>
            <a:r>
              <a:t>ADA </a:t>
            </a:r>
            <a:r>
              <a:rPr u="sng">
                <a:solidFill>
                  <a:srgbClr val="0563C1"/>
                </a:solidFill>
                <a:uFill>
                  <a:solidFill>
                    <a:srgbClr val="0563C1"/>
                  </a:solidFill>
                </a:uFill>
                <a:hlinkClick r:id="rId4" invalidUrl="" action="" tgtFrame="" tooltip="" history="1" highlightClick="0" endSnd="0"/>
              </a:rPr>
              <a:t>Regulations title II, subtitle A</a:t>
            </a:r>
          </a:p>
        </p:txBody>
      </p:sp>
      <p:sp>
        <p:nvSpPr>
          <p:cNvPr id="249" name="Slide Number Placeholder 3"/>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Title 1"/>
          <p:cNvSpPr txBox="1"/>
          <p:nvPr>
            <p:ph type="title"/>
          </p:nvPr>
        </p:nvSpPr>
        <p:spPr>
          <a:xfrm>
            <a:off x="838200" y="365125"/>
            <a:ext cx="10515600" cy="1325563"/>
          </a:xfrm>
          <a:prstGeom prst="rect">
            <a:avLst/>
          </a:prstGeom>
        </p:spPr>
        <p:txBody>
          <a:bodyPr/>
          <a:lstStyle>
            <a:lvl1pPr>
              <a:defRPr b="1">
                <a:solidFill>
                  <a:srgbClr val="203864"/>
                </a:solidFill>
              </a:defRPr>
            </a:lvl1pPr>
          </a:lstStyle>
          <a:p>
            <a:pPr/>
            <a:r>
              <a:t>Guidelines for Library Services for People with Mental Illnesses</a:t>
            </a:r>
          </a:p>
        </p:txBody>
      </p:sp>
      <p:sp>
        <p:nvSpPr>
          <p:cNvPr id="252" name="Content Placeholder 2"/>
          <p:cNvSpPr txBox="1"/>
          <p:nvPr>
            <p:ph type="body" idx="1"/>
          </p:nvPr>
        </p:nvSpPr>
        <p:spPr>
          <a:xfrm>
            <a:off x="838200" y="1825625"/>
            <a:ext cx="10515600" cy="4351338"/>
          </a:xfrm>
          <a:prstGeom prst="rect">
            <a:avLst/>
          </a:prstGeom>
        </p:spPr>
        <p:txBody>
          <a:bodyPr/>
          <a:lstStyle/>
          <a:p>
            <a:pPr marL="205739" indent="-205739" defTabSz="822959">
              <a:spcBef>
                <a:spcPts val="900"/>
              </a:spcBef>
              <a:buClr>
                <a:srgbClr val="C55A11"/>
              </a:buClr>
              <a:buFontTx/>
              <a:buChar char="▪"/>
              <a:defRPr sz="2520">
                <a:solidFill>
                  <a:srgbClr val="000000"/>
                </a:solidFill>
              </a:defRPr>
            </a:pPr>
            <a:r>
              <a:t>Treat people with mental health issues with the same respect and consideration as other patrons</a:t>
            </a:r>
          </a:p>
          <a:p>
            <a:pPr marL="205739" indent="-205739" defTabSz="822959">
              <a:spcBef>
                <a:spcPts val="900"/>
              </a:spcBef>
              <a:buClr>
                <a:srgbClr val="C55A11"/>
              </a:buClr>
              <a:buFontTx/>
              <a:buChar char="▪"/>
              <a:defRPr sz="2520">
                <a:solidFill>
                  <a:srgbClr val="000000"/>
                </a:solidFill>
              </a:defRPr>
            </a:pPr>
            <a:r>
              <a:t>Avoid making assumptions based on behavior (remember that a patron is just as likely to be on the phone as talking to him-or herself)</a:t>
            </a:r>
          </a:p>
          <a:p>
            <a:pPr marL="205739" indent="-205739" defTabSz="822959">
              <a:spcBef>
                <a:spcPts val="900"/>
              </a:spcBef>
              <a:buClr>
                <a:srgbClr val="C55A11"/>
              </a:buClr>
              <a:buFontTx/>
              <a:buChar char="▪"/>
              <a:defRPr sz="2520">
                <a:solidFill>
                  <a:srgbClr val="000000"/>
                </a:solidFill>
              </a:defRPr>
            </a:pPr>
            <a:r>
              <a:t>Remember that mental illness is not the same as unusual, deviant, or criminal behavior, or a cognitive disability</a:t>
            </a:r>
          </a:p>
          <a:p>
            <a:pPr marL="205739" indent="-205739" defTabSz="822959">
              <a:spcBef>
                <a:spcPts val="900"/>
              </a:spcBef>
              <a:buClr>
                <a:srgbClr val="C55A11"/>
              </a:buClr>
              <a:buFontTx/>
              <a:buChar char="▪"/>
              <a:defRPr sz="2520">
                <a:solidFill>
                  <a:srgbClr val="000000"/>
                </a:solidFill>
              </a:defRPr>
            </a:pPr>
            <a:r>
              <a:t>Respect the privacy of a patron—have a discreet, but safe, place to talk if necessary</a:t>
            </a:r>
          </a:p>
          <a:p>
            <a:pPr marL="205739" indent="-205739" defTabSz="822959">
              <a:spcBef>
                <a:spcPts val="900"/>
              </a:spcBef>
              <a:buClr>
                <a:srgbClr val="C55A11"/>
              </a:buClr>
              <a:buFontTx/>
              <a:buChar char="▪"/>
              <a:defRPr sz="2520">
                <a:solidFill>
                  <a:srgbClr val="000000"/>
                </a:solidFill>
              </a:defRPr>
            </a:pPr>
          </a:p>
          <a:p>
            <a:pPr marL="0" indent="0" algn="r" defTabSz="822959">
              <a:spcBef>
                <a:spcPts val="0"/>
              </a:spcBef>
              <a:buSzTx/>
              <a:buNone/>
              <a:defRPr b="1" sz="1619">
                <a:solidFill>
                  <a:srgbClr val="000000"/>
                </a:solidFill>
              </a:defRPr>
            </a:pPr>
            <a:r>
              <a:rPr u="sng">
                <a:solidFill>
                  <a:srgbClr val="0563C1"/>
                </a:solidFill>
                <a:uFill>
                  <a:solidFill>
                    <a:srgbClr val="0563C1"/>
                  </a:solidFill>
                </a:uFill>
                <a:hlinkClick r:id="rId2" invalidUrl="" action="" tgtFrame="" tooltip="" history="1" highlightClick="0" endSnd="0"/>
              </a:rPr>
              <a:t>ALA ASGCLA </a:t>
            </a:r>
            <a:r>
              <a:rPr u="sng">
                <a:solidFill>
                  <a:srgbClr val="0563C1"/>
                </a:solidFill>
                <a:uFill>
                  <a:solidFill>
                    <a:srgbClr val="0563C1"/>
                  </a:solidFill>
                </a:uFill>
                <a:hlinkClick r:id="rId2" invalidUrl="" action="" tgtFrame="" tooltip="" history="1" highlightClick="0" endSnd="0"/>
              </a:rPr>
              <a:t>Guidelines for Library </a:t>
            </a:r>
          </a:p>
          <a:p>
            <a:pPr marL="0" indent="0" algn="r" defTabSz="822959">
              <a:spcBef>
                <a:spcPts val="0"/>
              </a:spcBef>
              <a:buSzTx/>
              <a:buNone/>
              <a:defRPr b="1" sz="1619"/>
            </a:pPr>
            <a:r>
              <a:rPr u="sng">
                <a:solidFill>
                  <a:srgbClr val="0563C1"/>
                </a:solidFill>
                <a:uFill>
                  <a:solidFill>
                    <a:srgbClr val="0563C1"/>
                  </a:solidFill>
                </a:uFill>
                <a:hlinkClick r:id="rId2" invalidUrl="" action="" tgtFrame="" tooltip="" history="1" highlightClick="0" endSnd="0"/>
              </a:rPr>
              <a:t>Services for People with Mental Illnesses</a:t>
            </a:r>
          </a:p>
        </p:txBody>
      </p:sp>
      <p:sp>
        <p:nvSpPr>
          <p:cNvPr id="253" name="Slide Number Placeholder 3"/>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Title 1"/>
          <p:cNvSpPr txBox="1"/>
          <p:nvPr>
            <p:ph type="title"/>
          </p:nvPr>
        </p:nvSpPr>
        <p:spPr>
          <a:xfrm>
            <a:off x="838200" y="365125"/>
            <a:ext cx="10515600" cy="1325563"/>
          </a:xfrm>
          <a:prstGeom prst="rect">
            <a:avLst/>
          </a:prstGeom>
        </p:spPr>
        <p:txBody>
          <a:bodyPr/>
          <a:lstStyle>
            <a:lvl1pPr>
              <a:defRPr b="1">
                <a:solidFill>
                  <a:srgbClr val="203864"/>
                </a:solidFill>
              </a:defRPr>
            </a:lvl1pPr>
          </a:lstStyle>
          <a:p>
            <a:pPr/>
            <a:r>
              <a:t>ASGCLA Guidelines</a:t>
            </a:r>
          </a:p>
        </p:txBody>
      </p:sp>
      <p:sp>
        <p:nvSpPr>
          <p:cNvPr id="256" name="Content Placeholder 2"/>
          <p:cNvSpPr txBox="1"/>
          <p:nvPr>
            <p:ph type="body" idx="1"/>
          </p:nvPr>
        </p:nvSpPr>
        <p:spPr>
          <a:xfrm>
            <a:off x="838200" y="1825625"/>
            <a:ext cx="10515600" cy="4351338"/>
          </a:xfrm>
          <a:prstGeom prst="rect">
            <a:avLst/>
          </a:prstGeom>
        </p:spPr>
        <p:txBody>
          <a:bodyPr/>
          <a:lstStyle/>
          <a:p>
            <a:pPr>
              <a:buClr>
                <a:srgbClr val="C55A11"/>
              </a:buClr>
              <a:buFontTx/>
              <a:buChar char="▪"/>
              <a:defRPr>
                <a:solidFill>
                  <a:srgbClr val="000000"/>
                </a:solidFill>
              </a:defRPr>
            </a:pPr>
            <a:r>
              <a:t>Allow enough time to meet the needs of patrons with orientation issues</a:t>
            </a:r>
          </a:p>
          <a:p>
            <a:pPr>
              <a:buClr>
                <a:srgbClr val="C55A11"/>
              </a:buClr>
              <a:buFontTx/>
              <a:buChar char="▪"/>
              <a:defRPr>
                <a:solidFill>
                  <a:srgbClr val="000000"/>
                </a:solidFill>
              </a:defRPr>
            </a:pPr>
            <a:r>
              <a:t>Be aware of the wide range of behaviors associated with mental health issues</a:t>
            </a:r>
          </a:p>
          <a:p>
            <a:pPr>
              <a:buClr>
                <a:srgbClr val="C55A11"/>
              </a:buClr>
              <a:buFontTx/>
              <a:buChar char="▪"/>
              <a:defRPr>
                <a:solidFill>
                  <a:srgbClr val="000000"/>
                </a:solidFill>
              </a:defRPr>
            </a:pPr>
            <a:r>
              <a:t>Help increase community awareness of mental illness with displays, programs, books, and other materials</a:t>
            </a:r>
          </a:p>
          <a:p>
            <a:pPr>
              <a:buClr>
                <a:srgbClr val="C55A11"/>
              </a:buClr>
              <a:buFontTx/>
              <a:buChar char="▪"/>
              <a:defRPr>
                <a:solidFill>
                  <a:srgbClr val="000000"/>
                </a:solidFill>
              </a:defRPr>
            </a:pPr>
            <a:r>
              <a:t>Select and recommend titles on health issues based on community needs and requests (do not assume)</a:t>
            </a:r>
          </a:p>
        </p:txBody>
      </p:sp>
      <p:sp>
        <p:nvSpPr>
          <p:cNvPr id="257" name="Slide Number Placeholder 3"/>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itle 1"/>
          <p:cNvSpPr txBox="1"/>
          <p:nvPr>
            <p:ph type="title"/>
          </p:nvPr>
        </p:nvSpPr>
        <p:spPr>
          <a:xfrm>
            <a:off x="838200" y="365125"/>
            <a:ext cx="10515600" cy="1325563"/>
          </a:xfrm>
          <a:prstGeom prst="rect">
            <a:avLst/>
          </a:prstGeom>
        </p:spPr>
        <p:txBody>
          <a:bodyPr/>
          <a:lstStyle>
            <a:lvl1pPr>
              <a:defRPr b="1">
                <a:solidFill>
                  <a:srgbClr val="203864"/>
                </a:solidFill>
              </a:defRPr>
            </a:lvl1pPr>
          </a:lstStyle>
          <a:p>
            <a:pPr/>
            <a:r>
              <a:t>ASGCLA Guidelines continued</a:t>
            </a:r>
          </a:p>
        </p:txBody>
      </p:sp>
      <p:sp>
        <p:nvSpPr>
          <p:cNvPr id="260" name="Content Placeholder 2"/>
          <p:cNvSpPr txBox="1"/>
          <p:nvPr>
            <p:ph type="body" idx="1"/>
          </p:nvPr>
        </p:nvSpPr>
        <p:spPr>
          <a:xfrm>
            <a:off x="838200" y="1825625"/>
            <a:ext cx="10515600" cy="4351338"/>
          </a:xfrm>
          <a:prstGeom prst="rect">
            <a:avLst/>
          </a:prstGeom>
        </p:spPr>
        <p:txBody>
          <a:bodyPr/>
          <a:lstStyle/>
          <a:p>
            <a:pPr>
              <a:buClr>
                <a:srgbClr val="C55A11"/>
              </a:buClr>
              <a:buFontTx/>
              <a:buChar char="▪"/>
              <a:defRPr>
                <a:solidFill>
                  <a:srgbClr val="000000"/>
                </a:solidFill>
              </a:defRPr>
            </a:pPr>
            <a:r>
              <a:t>Do not share your anecdotal stories to demonstrate that you understand; this may convey the wrong message (each situation is different, respect that difference)</a:t>
            </a:r>
          </a:p>
          <a:p>
            <a:pPr>
              <a:buClr>
                <a:srgbClr val="C55A11"/>
              </a:buClr>
              <a:buFontTx/>
              <a:buChar char="▪"/>
              <a:defRPr>
                <a:solidFill>
                  <a:srgbClr val="000000"/>
                </a:solidFill>
              </a:defRPr>
            </a:pPr>
            <a:r>
              <a:t>From partnerships with agencies, professionals, and self-advocates to assess and meet the needs of people with mental illness</a:t>
            </a:r>
          </a:p>
          <a:p>
            <a:pPr>
              <a:buClr>
                <a:srgbClr val="C55A11"/>
              </a:buClr>
              <a:buFontTx/>
              <a:buChar char="▪"/>
              <a:defRPr>
                <a:solidFill>
                  <a:srgbClr val="000000"/>
                </a:solidFill>
              </a:defRPr>
            </a:pPr>
            <a:r>
              <a:t>Take care to correct negative stereotypes</a:t>
            </a:r>
          </a:p>
          <a:p>
            <a:pPr>
              <a:buClr>
                <a:srgbClr val="C55A11"/>
              </a:buClr>
              <a:buFontTx/>
              <a:buChar char="▪"/>
              <a:defRPr>
                <a:solidFill>
                  <a:srgbClr val="000000"/>
                </a:solidFill>
              </a:defRPr>
            </a:pPr>
            <a:r>
              <a:t>Set and enforce standards of tolerance that reflect well on the library and serve as a model for the children and teens in your community</a:t>
            </a:r>
          </a:p>
        </p:txBody>
      </p:sp>
      <p:sp>
        <p:nvSpPr>
          <p:cNvPr id="261" name="Slide Number Placeholder 3"/>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Title 1"/>
          <p:cNvSpPr txBox="1"/>
          <p:nvPr>
            <p:ph type="title"/>
          </p:nvPr>
        </p:nvSpPr>
        <p:spPr>
          <a:xfrm>
            <a:off x="838200" y="365125"/>
            <a:ext cx="10515600" cy="1325563"/>
          </a:xfrm>
          <a:prstGeom prst="rect">
            <a:avLst/>
          </a:prstGeom>
        </p:spPr>
        <p:txBody>
          <a:bodyPr/>
          <a:lstStyle>
            <a:lvl1pPr>
              <a:defRPr b="1">
                <a:solidFill>
                  <a:srgbClr val="203864"/>
                </a:solidFill>
              </a:defRPr>
            </a:lvl1pPr>
          </a:lstStyle>
          <a:p>
            <a:pPr/>
            <a:r>
              <a:t>Your Wellbeing: 8 Dimensions of Wellness</a:t>
            </a:r>
          </a:p>
        </p:txBody>
      </p:sp>
      <p:sp>
        <p:nvSpPr>
          <p:cNvPr id="264" name="Content Placeholder 2"/>
          <p:cNvSpPr txBox="1"/>
          <p:nvPr>
            <p:ph type="body" sz="half" idx="1"/>
          </p:nvPr>
        </p:nvSpPr>
        <p:spPr>
          <a:xfrm>
            <a:off x="1104900" y="1500679"/>
            <a:ext cx="5181600" cy="4351338"/>
          </a:xfrm>
          <a:prstGeom prst="rect">
            <a:avLst/>
          </a:prstGeom>
        </p:spPr>
        <p:txBody>
          <a:bodyPr/>
          <a:lstStyle/>
          <a:p>
            <a:pPr>
              <a:buClr>
                <a:srgbClr val="C55A11"/>
              </a:buClr>
              <a:buFontTx/>
              <a:buChar char="▪"/>
              <a:defRPr>
                <a:solidFill>
                  <a:srgbClr val="000000"/>
                </a:solidFill>
              </a:defRPr>
            </a:pPr>
            <a:r>
              <a:t>Physical</a:t>
            </a:r>
          </a:p>
          <a:p>
            <a:pPr>
              <a:buClr>
                <a:srgbClr val="C55A11"/>
              </a:buClr>
              <a:buFontTx/>
              <a:buChar char="▪"/>
              <a:defRPr>
                <a:solidFill>
                  <a:srgbClr val="000000"/>
                </a:solidFill>
              </a:defRPr>
            </a:pPr>
            <a:r>
              <a:t>Social</a:t>
            </a:r>
          </a:p>
          <a:p>
            <a:pPr>
              <a:buClr>
                <a:srgbClr val="C55A11"/>
              </a:buClr>
              <a:buFontTx/>
              <a:buChar char="▪"/>
              <a:defRPr>
                <a:solidFill>
                  <a:srgbClr val="000000"/>
                </a:solidFill>
              </a:defRPr>
            </a:pPr>
            <a:r>
              <a:t>Financial</a:t>
            </a:r>
          </a:p>
          <a:p>
            <a:pPr>
              <a:buClr>
                <a:srgbClr val="C55A11"/>
              </a:buClr>
              <a:buFontTx/>
              <a:buChar char="▪"/>
              <a:defRPr>
                <a:solidFill>
                  <a:srgbClr val="000000"/>
                </a:solidFill>
              </a:defRPr>
            </a:pPr>
            <a:r>
              <a:t>Environmental</a:t>
            </a:r>
          </a:p>
          <a:p>
            <a:pPr>
              <a:buClr>
                <a:srgbClr val="C55A11"/>
              </a:buClr>
              <a:buFontTx/>
              <a:buChar char="▪"/>
              <a:defRPr>
                <a:solidFill>
                  <a:srgbClr val="000000"/>
                </a:solidFill>
              </a:defRPr>
            </a:pPr>
            <a:r>
              <a:t>Spiritual</a:t>
            </a:r>
          </a:p>
          <a:p>
            <a:pPr>
              <a:buClr>
                <a:srgbClr val="C55A11"/>
              </a:buClr>
              <a:buFontTx/>
              <a:buChar char="▪"/>
              <a:defRPr>
                <a:solidFill>
                  <a:srgbClr val="000000"/>
                </a:solidFill>
              </a:defRPr>
            </a:pPr>
            <a:r>
              <a:t>Emotional</a:t>
            </a:r>
          </a:p>
          <a:p>
            <a:pPr>
              <a:buClr>
                <a:srgbClr val="C55A11"/>
              </a:buClr>
              <a:buFontTx/>
              <a:buChar char="▪"/>
              <a:defRPr>
                <a:solidFill>
                  <a:srgbClr val="000000"/>
                </a:solidFill>
              </a:defRPr>
            </a:pPr>
            <a:r>
              <a:t>Intellectual</a:t>
            </a:r>
          </a:p>
          <a:p>
            <a:pPr>
              <a:buClr>
                <a:srgbClr val="C55A11"/>
              </a:buClr>
              <a:buFontTx/>
              <a:buChar char="▪"/>
              <a:defRPr>
                <a:solidFill>
                  <a:srgbClr val="000000"/>
                </a:solidFill>
              </a:defRPr>
            </a:pPr>
            <a:r>
              <a:t>Occupational</a:t>
            </a:r>
          </a:p>
        </p:txBody>
      </p:sp>
      <p:pic>
        <p:nvPicPr>
          <p:cNvPr id="265" name="Content Placeholder 7" descr="Content Placeholder 7"/>
          <p:cNvPicPr>
            <a:picLocks noChangeAspect="1"/>
          </p:cNvPicPr>
          <p:nvPr/>
        </p:nvPicPr>
        <p:blipFill>
          <a:blip r:embed="rId2">
            <a:extLst/>
          </a:blip>
          <a:stretch>
            <a:fillRect/>
          </a:stretch>
        </p:blipFill>
        <p:spPr>
          <a:xfrm>
            <a:off x="6096000" y="1500679"/>
            <a:ext cx="4345586" cy="4705842"/>
          </a:xfrm>
          <a:prstGeom prst="rect">
            <a:avLst/>
          </a:prstGeom>
          <a:ln w="12700">
            <a:miter lim="400000"/>
          </a:ln>
        </p:spPr>
      </p:pic>
      <p:sp>
        <p:nvSpPr>
          <p:cNvPr id="266" name="TextBox 7"/>
          <p:cNvSpPr txBox="1"/>
          <p:nvPr/>
        </p:nvSpPr>
        <p:spPr>
          <a:xfrm>
            <a:off x="5531059" y="6396528"/>
            <a:ext cx="6002702"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Image Source: </a:t>
            </a:r>
            <a:r>
              <a:rPr u="sng">
                <a:solidFill>
                  <a:srgbClr val="0563C1"/>
                </a:solidFill>
                <a:uFill>
                  <a:solidFill>
                    <a:srgbClr val="0563C1"/>
                  </a:solidFill>
                </a:uFill>
                <a:hlinkClick r:id="rId3" invalidUrl="" action="" tgtFrame="" tooltip="" history="1" highlightClick="0" endSnd="0"/>
              </a:rPr>
              <a:t>SAMHSA Learn the Eight Dimensions of Wellness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Title 1"/>
          <p:cNvSpPr txBox="1"/>
          <p:nvPr>
            <p:ph type="title"/>
          </p:nvPr>
        </p:nvSpPr>
        <p:spPr>
          <a:xfrm>
            <a:off x="839787" y="457200"/>
            <a:ext cx="3932239" cy="1600200"/>
          </a:xfrm>
          <a:prstGeom prst="rect">
            <a:avLst/>
          </a:prstGeom>
        </p:spPr>
        <p:txBody>
          <a:bodyPr/>
          <a:lstStyle/>
          <a:p>
            <a:pPr/>
            <a:r>
              <a:t>Health Information Resources</a:t>
            </a:r>
          </a:p>
        </p:txBody>
      </p:sp>
      <p:sp>
        <p:nvSpPr>
          <p:cNvPr id="269" name="Text Placeholder 9"/>
          <p:cNvSpPr txBox="1"/>
          <p:nvPr>
            <p:ph type="body" sz="quarter" idx="1"/>
          </p:nvPr>
        </p:nvSpPr>
        <p:spPr>
          <a:xfrm>
            <a:off x="839787" y="2057400"/>
            <a:ext cx="3932239" cy="3811588"/>
          </a:xfrm>
          <a:prstGeom prst="rect">
            <a:avLst/>
          </a:prstGeom>
          <a:blipFill>
            <a:blip r:embed="rId3"/>
            <a:stretch>
              <a:fillRect/>
            </a:stretch>
          </a:blipFill>
        </p:spPr>
        <p:txBody>
          <a:bodyPr/>
          <a:lstStyle/>
          <a:p>
            <a:pPr marL="0" indent="0">
              <a:buSzTx/>
              <a:buNone/>
              <a:defRPr sz="1600">
                <a:solidFill>
                  <a:srgbClr val="FFFFFF"/>
                </a:solidFill>
              </a:defRPr>
            </a:pPr>
          </a:p>
        </p:txBody>
      </p:sp>
      <p:grpSp>
        <p:nvGrpSpPr>
          <p:cNvPr id="292" name="Content Placeholder 5"/>
          <p:cNvGrpSpPr/>
          <p:nvPr/>
        </p:nvGrpSpPr>
        <p:grpSpPr>
          <a:xfrm>
            <a:off x="5183187" y="1156352"/>
            <a:ext cx="6172200" cy="4535775"/>
            <a:chOff x="0" y="0"/>
            <a:chExt cx="6172199" cy="4535774"/>
          </a:xfrm>
        </p:grpSpPr>
        <p:sp>
          <p:nvSpPr>
            <p:cNvPr id="270" name="Rectangle"/>
            <p:cNvSpPr/>
            <p:nvPr/>
          </p:nvSpPr>
          <p:spPr>
            <a:xfrm>
              <a:off x="0" y="280440"/>
              <a:ext cx="6172200" cy="478801"/>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844550">
                <a:lnSpc>
                  <a:spcPct val="90000"/>
                </a:lnSpc>
                <a:spcBef>
                  <a:spcPts val="300"/>
                </a:spcBef>
                <a:defRPr sz="1900"/>
              </a:pPr>
            </a:p>
          </p:txBody>
        </p:sp>
        <p:grpSp>
          <p:nvGrpSpPr>
            <p:cNvPr id="273" name="Group"/>
            <p:cNvGrpSpPr/>
            <p:nvPr/>
          </p:nvGrpSpPr>
          <p:grpSpPr>
            <a:xfrm>
              <a:off x="308610" y="0"/>
              <a:ext cx="4320541" cy="560881"/>
              <a:chOff x="0" y="0"/>
              <a:chExt cx="4320540" cy="560880"/>
            </a:xfrm>
          </p:grpSpPr>
          <p:sp>
            <p:nvSpPr>
              <p:cNvPr id="271" name="Rounded Rectangle"/>
              <p:cNvSpPr/>
              <p:nvPr/>
            </p:nvSpPr>
            <p:spPr>
              <a:xfrm>
                <a:off x="0" y="0"/>
                <a:ext cx="4320541" cy="56088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844550">
                  <a:lnSpc>
                    <a:spcPct val="90000"/>
                  </a:lnSpc>
                  <a:spcBef>
                    <a:spcPts val="700"/>
                  </a:spcBef>
                  <a:defRPr>
                    <a:solidFill>
                      <a:srgbClr val="FFFFFF"/>
                    </a:solidFill>
                  </a:defRPr>
                </a:pPr>
              </a:p>
            </p:txBody>
          </p:sp>
          <p:sp>
            <p:nvSpPr>
              <p:cNvPr id="272" name="Mental Health Facts"/>
              <p:cNvSpPr txBox="1"/>
              <p:nvPr/>
            </p:nvSpPr>
            <p:spPr>
              <a:xfrm>
                <a:off x="190686" y="140739"/>
                <a:ext cx="3939168"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44550">
                  <a:lnSpc>
                    <a:spcPct val="90000"/>
                  </a:lnSpc>
                  <a:spcBef>
                    <a:spcPts val="700"/>
                  </a:spcBef>
                  <a:defRPr sz="1900">
                    <a:solidFill>
                      <a:srgbClr val="FFFFFF"/>
                    </a:solidFill>
                  </a:defRPr>
                </a:lvl1pPr>
              </a:lstStyle>
              <a:p>
                <a:pPr/>
                <a:r>
                  <a:t>Mental Health Facts</a:t>
                </a:r>
              </a:p>
            </p:txBody>
          </p:sp>
        </p:grpSp>
        <p:sp>
          <p:nvSpPr>
            <p:cNvPr id="274" name="Rectangle"/>
            <p:cNvSpPr/>
            <p:nvPr/>
          </p:nvSpPr>
          <p:spPr>
            <a:xfrm>
              <a:off x="0" y="1142280"/>
              <a:ext cx="6172200" cy="478801"/>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844550">
                <a:lnSpc>
                  <a:spcPct val="90000"/>
                </a:lnSpc>
                <a:spcBef>
                  <a:spcPts val="300"/>
                </a:spcBef>
                <a:defRPr sz="1900"/>
              </a:pPr>
            </a:p>
          </p:txBody>
        </p:sp>
        <p:grpSp>
          <p:nvGrpSpPr>
            <p:cNvPr id="277" name="Group"/>
            <p:cNvGrpSpPr/>
            <p:nvPr/>
          </p:nvGrpSpPr>
          <p:grpSpPr>
            <a:xfrm>
              <a:off x="308610" y="861839"/>
              <a:ext cx="4320541" cy="560882"/>
              <a:chOff x="0" y="0"/>
              <a:chExt cx="4320540" cy="560880"/>
            </a:xfrm>
          </p:grpSpPr>
          <p:sp>
            <p:nvSpPr>
              <p:cNvPr id="275" name="Rounded Rectangle"/>
              <p:cNvSpPr/>
              <p:nvPr/>
            </p:nvSpPr>
            <p:spPr>
              <a:xfrm>
                <a:off x="0" y="0"/>
                <a:ext cx="4320541" cy="56088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844550">
                  <a:lnSpc>
                    <a:spcPct val="90000"/>
                  </a:lnSpc>
                  <a:spcBef>
                    <a:spcPts val="700"/>
                  </a:spcBef>
                  <a:defRPr>
                    <a:solidFill>
                      <a:srgbClr val="FFFFFF"/>
                    </a:solidFill>
                  </a:defRPr>
                </a:pPr>
              </a:p>
            </p:txBody>
          </p:sp>
          <p:sp>
            <p:nvSpPr>
              <p:cNvPr id="276" name="Best Practices for Reference Interviews"/>
              <p:cNvSpPr txBox="1"/>
              <p:nvPr/>
            </p:nvSpPr>
            <p:spPr>
              <a:xfrm>
                <a:off x="190686" y="15009"/>
                <a:ext cx="3939168"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44550">
                  <a:lnSpc>
                    <a:spcPct val="90000"/>
                  </a:lnSpc>
                  <a:spcBef>
                    <a:spcPts val="700"/>
                  </a:spcBef>
                  <a:defRPr sz="1900">
                    <a:solidFill>
                      <a:srgbClr val="FFFFFF"/>
                    </a:solidFill>
                  </a:defRPr>
                </a:lvl1pPr>
              </a:lstStyle>
              <a:p>
                <a:pPr/>
                <a:r>
                  <a:t>Best Practices for Reference Interviews</a:t>
                </a:r>
              </a:p>
            </p:txBody>
          </p:sp>
        </p:grpSp>
        <p:grpSp>
          <p:nvGrpSpPr>
            <p:cNvPr id="280" name="Group"/>
            <p:cNvGrpSpPr/>
            <p:nvPr/>
          </p:nvGrpSpPr>
          <p:grpSpPr>
            <a:xfrm>
              <a:off x="0" y="2004120"/>
              <a:ext cx="6172200" cy="810261"/>
              <a:chOff x="0" y="0"/>
              <a:chExt cx="6172199" cy="810259"/>
            </a:xfrm>
          </p:grpSpPr>
          <p:sp>
            <p:nvSpPr>
              <p:cNvPr id="278" name="Rectangle"/>
              <p:cNvSpPr/>
              <p:nvPr/>
            </p:nvSpPr>
            <p:spPr>
              <a:xfrm>
                <a:off x="0" y="0"/>
                <a:ext cx="6172200" cy="807976"/>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844550">
                  <a:lnSpc>
                    <a:spcPct val="90000"/>
                  </a:lnSpc>
                  <a:spcBef>
                    <a:spcPts val="300"/>
                  </a:spcBef>
                </a:pPr>
              </a:p>
            </p:txBody>
          </p:sp>
          <p:sp>
            <p:nvSpPr>
              <p:cNvPr id="279" name="Freely available resources"/>
              <p:cNvSpPr txBox="1"/>
              <p:nvPr/>
            </p:nvSpPr>
            <p:spPr>
              <a:xfrm>
                <a:off x="343903" y="260603"/>
                <a:ext cx="5484393" cy="549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5128" tIns="135128" rIns="135128" bIns="135128" numCol="1" anchor="t">
                <a:spAutoFit/>
              </a:bodyPr>
              <a:lstStyle/>
              <a:p>
                <a:pPr lvl="1" marL="171449" indent="-171449" defTabSz="844550">
                  <a:lnSpc>
                    <a:spcPct val="90000"/>
                  </a:lnSpc>
                  <a:spcBef>
                    <a:spcPts val="300"/>
                  </a:spcBef>
                  <a:buSzPct val="100000"/>
                  <a:buChar char="•"/>
                  <a:defRPr sz="1900"/>
                </a:pPr>
                <a:r>
                  <a:t>Freely available resources</a:t>
                </a:r>
              </a:p>
            </p:txBody>
          </p:sp>
        </p:grpSp>
        <p:grpSp>
          <p:nvGrpSpPr>
            <p:cNvPr id="283" name="Group"/>
            <p:cNvGrpSpPr/>
            <p:nvPr/>
          </p:nvGrpSpPr>
          <p:grpSpPr>
            <a:xfrm>
              <a:off x="308610" y="1666299"/>
              <a:ext cx="4320541" cy="675641"/>
              <a:chOff x="0" y="0"/>
              <a:chExt cx="4320540" cy="675640"/>
            </a:xfrm>
          </p:grpSpPr>
          <p:sp>
            <p:nvSpPr>
              <p:cNvPr id="281" name="Rounded Rectangle"/>
              <p:cNvSpPr/>
              <p:nvPr/>
            </p:nvSpPr>
            <p:spPr>
              <a:xfrm>
                <a:off x="0" y="57380"/>
                <a:ext cx="4320541" cy="560881"/>
              </a:xfrm>
              <a:prstGeom prst="roundRect">
                <a:avLst>
                  <a:gd name="adj" fmla="val 16667"/>
                </a:avLst>
              </a:prstGeom>
              <a:solidFill>
                <a:srgbClr val="333F50"/>
              </a:soli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1066800">
                  <a:lnSpc>
                    <a:spcPct val="90000"/>
                  </a:lnSpc>
                  <a:spcBef>
                    <a:spcPts val="700"/>
                  </a:spcBef>
                  <a:defRPr>
                    <a:solidFill>
                      <a:srgbClr val="FFFFFF"/>
                    </a:solidFill>
                  </a:defRPr>
                </a:pPr>
              </a:p>
            </p:txBody>
          </p:sp>
          <p:sp>
            <p:nvSpPr>
              <p:cNvPr id="282" name="Health Information Resources"/>
              <p:cNvSpPr txBox="1"/>
              <p:nvPr/>
            </p:nvSpPr>
            <p:spPr>
              <a:xfrm>
                <a:off x="190686" y="0"/>
                <a:ext cx="3939168" cy="675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066800">
                  <a:lnSpc>
                    <a:spcPct val="90000"/>
                  </a:lnSpc>
                  <a:spcBef>
                    <a:spcPts val="1000"/>
                  </a:spcBef>
                  <a:defRPr sz="2400">
                    <a:solidFill>
                      <a:srgbClr val="FFFFFF"/>
                    </a:solidFill>
                  </a:defRPr>
                </a:lvl1pPr>
              </a:lstStyle>
              <a:p>
                <a:pPr/>
                <a:r>
                  <a:t>Health Information Resources</a:t>
                </a:r>
              </a:p>
            </p:txBody>
          </p:sp>
        </p:grpSp>
        <p:sp>
          <p:nvSpPr>
            <p:cNvPr id="284" name="Rectangle"/>
            <p:cNvSpPr/>
            <p:nvPr/>
          </p:nvSpPr>
          <p:spPr>
            <a:xfrm>
              <a:off x="0" y="3195135"/>
              <a:ext cx="6172200" cy="478801"/>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844550">
                <a:lnSpc>
                  <a:spcPct val="90000"/>
                </a:lnSpc>
                <a:spcBef>
                  <a:spcPts val="300"/>
                </a:spcBef>
                <a:defRPr sz="1900"/>
              </a:pPr>
            </a:p>
          </p:txBody>
        </p:sp>
        <p:grpSp>
          <p:nvGrpSpPr>
            <p:cNvPr id="287" name="Group"/>
            <p:cNvGrpSpPr/>
            <p:nvPr/>
          </p:nvGrpSpPr>
          <p:grpSpPr>
            <a:xfrm>
              <a:off x="308610" y="2914694"/>
              <a:ext cx="4320541" cy="560881"/>
              <a:chOff x="0" y="0"/>
              <a:chExt cx="4320540" cy="560880"/>
            </a:xfrm>
          </p:grpSpPr>
          <p:sp>
            <p:nvSpPr>
              <p:cNvPr id="285" name="Rounded Rectangle"/>
              <p:cNvSpPr/>
              <p:nvPr/>
            </p:nvSpPr>
            <p:spPr>
              <a:xfrm>
                <a:off x="0" y="0"/>
                <a:ext cx="4320541" cy="56088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844550">
                  <a:lnSpc>
                    <a:spcPct val="90000"/>
                  </a:lnSpc>
                  <a:spcBef>
                    <a:spcPts val="700"/>
                  </a:spcBef>
                  <a:defRPr>
                    <a:solidFill>
                      <a:srgbClr val="FFFFFF"/>
                    </a:solidFill>
                  </a:defRPr>
                </a:pPr>
              </a:p>
            </p:txBody>
          </p:sp>
          <p:sp>
            <p:nvSpPr>
              <p:cNvPr id="286" name="Programming"/>
              <p:cNvSpPr txBox="1"/>
              <p:nvPr/>
            </p:nvSpPr>
            <p:spPr>
              <a:xfrm>
                <a:off x="190686" y="140740"/>
                <a:ext cx="3939168"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44550">
                  <a:lnSpc>
                    <a:spcPct val="90000"/>
                  </a:lnSpc>
                  <a:spcBef>
                    <a:spcPts val="700"/>
                  </a:spcBef>
                  <a:defRPr sz="1900">
                    <a:solidFill>
                      <a:srgbClr val="FFFFFF"/>
                    </a:solidFill>
                  </a:defRPr>
                </a:lvl1pPr>
              </a:lstStyle>
              <a:p>
                <a:pPr/>
                <a:r>
                  <a:t>Programming</a:t>
                </a:r>
              </a:p>
            </p:txBody>
          </p:sp>
        </p:grpSp>
        <p:sp>
          <p:nvSpPr>
            <p:cNvPr id="288" name="Rectangle"/>
            <p:cNvSpPr/>
            <p:nvPr/>
          </p:nvSpPr>
          <p:spPr>
            <a:xfrm>
              <a:off x="0" y="4056974"/>
              <a:ext cx="6172200" cy="478801"/>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844550">
                <a:lnSpc>
                  <a:spcPct val="90000"/>
                </a:lnSpc>
                <a:spcBef>
                  <a:spcPts val="300"/>
                </a:spcBef>
                <a:defRPr sz="1900"/>
              </a:pPr>
            </a:p>
          </p:txBody>
        </p:sp>
        <p:grpSp>
          <p:nvGrpSpPr>
            <p:cNvPr id="291" name="Group"/>
            <p:cNvGrpSpPr/>
            <p:nvPr/>
          </p:nvGrpSpPr>
          <p:grpSpPr>
            <a:xfrm>
              <a:off x="308610" y="3776534"/>
              <a:ext cx="4320541" cy="560881"/>
              <a:chOff x="0" y="0"/>
              <a:chExt cx="4320540" cy="560880"/>
            </a:xfrm>
          </p:grpSpPr>
          <p:sp>
            <p:nvSpPr>
              <p:cNvPr id="289" name="Rounded Rectangle"/>
              <p:cNvSpPr/>
              <p:nvPr/>
            </p:nvSpPr>
            <p:spPr>
              <a:xfrm>
                <a:off x="0" y="0"/>
                <a:ext cx="4320541" cy="56088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844550">
                  <a:lnSpc>
                    <a:spcPct val="90000"/>
                  </a:lnSpc>
                  <a:spcBef>
                    <a:spcPts val="700"/>
                  </a:spcBef>
                  <a:defRPr>
                    <a:solidFill>
                      <a:srgbClr val="FFFFFF"/>
                    </a:solidFill>
                  </a:defRPr>
                </a:pPr>
              </a:p>
            </p:txBody>
          </p:sp>
          <p:sp>
            <p:nvSpPr>
              <p:cNvPr id="290" name="Reflection, Wrap Up"/>
              <p:cNvSpPr txBox="1"/>
              <p:nvPr/>
            </p:nvSpPr>
            <p:spPr>
              <a:xfrm>
                <a:off x="190686" y="140740"/>
                <a:ext cx="3939168"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44550">
                  <a:lnSpc>
                    <a:spcPct val="90000"/>
                  </a:lnSpc>
                  <a:spcBef>
                    <a:spcPts val="700"/>
                  </a:spcBef>
                  <a:defRPr sz="1900">
                    <a:solidFill>
                      <a:srgbClr val="FFFFFF"/>
                    </a:solidFill>
                  </a:defRPr>
                </a:lvl1pPr>
              </a:lstStyle>
              <a:p>
                <a:pPr/>
                <a:r>
                  <a:t>Reflection, Wrap Up</a:t>
                </a:r>
              </a:p>
            </p:txBody>
          </p:sp>
        </p:gr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Title 4"/>
          <p:cNvSpPr txBox="1"/>
          <p:nvPr>
            <p:ph type="title"/>
          </p:nvPr>
        </p:nvSpPr>
        <p:spPr>
          <a:xfrm>
            <a:off x="838200" y="365125"/>
            <a:ext cx="10515600" cy="1325563"/>
          </a:xfrm>
          <a:prstGeom prst="rect">
            <a:avLst/>
          </a:prstGeom>
        </p:spPr>
        <p:txBody>
          <a:bodyPr/>
          <a:lstStyle>
            <a:lvl1pPr algn="ctr">
              <a:defRPr b="1">
                <a:solidFill>
                  <a:srgbClr val="1F4E79"/>
                </a:solidFill>
              </a:defRPr>
            </a:lvl1pPr>
          </a:lstStyle>
          <a:p>
            <a:pPr/>
            <a:r>
              <a:t>MedlinePlus- Mental Health</a:t>
            </a:r>
          </a:p>
        </p:txBody>
      </p:sp>
      <p:pic>
        <p:nvPicPr>
          <p:cNvPr id="297" name="Content Placeholder 7" descr="Content Placeholder 7"/>
          <p:cNvPicPr>
            <a:picLocks noChangeAspect="1"/>
          </p:cNvPicPr>
          <p:nvPr/>
        </p:nvPicPr>
        <p:blipFill>
          <a:blip r:embed="rId2">
            <a:extLst/>
          </a:blip>
          <a:stretch>
            <a:fillRect/>
          </a:stretch>
        </p:blipFill>
        <p:spPr>
          <a:xfrm>
            <a:off x="255636" y="1594438"/>
            <a:ext cx="5588596" cy="4307510"/>
          </a:xfrm>
          <a:prstGeom prst="rect">
            <a:avLst/>
          </a:prstGeom>
          <a:ln w="12700">
            <a:miter lim="400000"/>
          </a:ln>
        </p:spPr>
      </p:pic>
      <p:sp>
        <p:nvSpPr>
          <p:cNvPr id="298" name="Content Placeholder 6"/>
          <p:cNvSpPr txBox="1"/>
          <p:nvPr>
            <p:ph type="body" sz="half" idx="1"/>
          </p:nvPr>
        </p:nvSpPr>
        <p:spPr>
          <a:xfrm>
            <a:off x="5893075" y="1690690"/>
            <a:ext cx="5988287" cy="4351338"/>
          </a:xfrm>
          <a:prstGeom prst="rect">
            <a:avLst/>
          </a:prstGeom>
        </p:spPr>
        <p:txBody>
          <a:bodyPr/>
          <a:lstStyle/>
          <a:p>
            <a:pPr>
              <a:lnSpc>
                <a:spcPct val="81000"/>
              </a:lnSpc>
              <a:buClr>
                <a:srgbClr val="C55A11"/>
              </a:buClr>
              <a:buFontTx/>
              <a:buChar char="▪"/>
              <a:defRPr>
                <a:solidFill>
                  <a:srgbClr val="000000"/>
                </a:solidFill>
              </a:defRPr>
            </a:pPr>
            <a:r>
              <a:t>Start with the health topics</a:t>
            </a:r>
          </a:p>
          <a:p>
            <a:pPr>
              <a:lnSpc>
                <a:spcPct val="81000"/>
              </a:lnSpc>
              <a:buClr>
                <a:srgbClr val="C55A11"/>
              </a:buClr>
              <a:buFontTx/>
              <a:buChar char="▪"/>
              <a:defRPr>
                <a:solidFill>
                  <a:srgbClr val="000000"/>
                </a:solidFill>
              </a:defRPr>
            </a:pPr>
            <a:r>
              <a:t>For basic information, you can use the medical encyclopedia</a:t>
            </a:r>
          </a:p>
          <a:p>
            <a:pPr>
              <a:lnSpc>
                <a:spcPct val="81000"/>
              </a:lnSpc>
              <a:buClr>
                <a:srgbClr val="C55A11"/>
              </a:buClr>
              <a:buFontTx/>
              <a:buChar char="▪"/>
              <a:defRPr>
                <a:solidFill>
                  <a:srgbClr val="000000"/>
                </a:solidFill>
              </a:defRPr>
            </a:pPr>
            <a:r>
              <a:t>Find providers and hospitals/facilities in the directories</a:t>
            </a:r>
          </a:p>
          <a:p>
            <a:pPr>
              <a:lnSpc>
                <a:spcPct val="81000"/>
              </a:lnSpc>
              <a:buClr>
                <a:srgbClr val="C55A11"/>
              </a:buClr>
              <a:buFontTx/>
              <a:buChar char="▪"/>
              <a:defRPr>
                <a:solidFill>
                  <a:srgbClr val="000000"/>
                </a:solidFill>
              </a:defRPr>
            </a:pPr>
            <a:r>
              <a:t>Find support groups in organizations section</a:t>
            </a:r>
          </a:p>
          <a:p>
            <a:pPr>
              <a:lnSpc>
                <a:spcPct val="81000"/>
              </a:lnSpc>
              <a:buClr>
                <a:srgbClr val="C55A11"/>
              </a:buClr>
              <a:buFontTx/>
              <a:buChar char="▪"/>
              <a:defRPr>
                <a:solidFill>
                  <a:srgbClr val="000000"/>
                </a:solidFill>
              </a:defRPr>
            </a:pPr>
            <a:r>
              <a:t>Learn more about drug information</a:t>
            </a:r>
          </a:p>
          <a:p>
            <a:pPr>
              <a:lnSpc>
                <a:spcPct val="81000"/>
              </a:lnSpc>
              <a:buClr>
                <a:srgbClr val="C55A11"/>
              </a:buClr>
              <a:buFontTx/>
              <a:buChar char="▪"/>
              <a:defRPr>
                <a:solidFill>
                  <a:srgbClr val="000000"/>
                </a:solidFill>
              </a:defRPr>
            </a:pPr>
            <a:r>
              <a:t>Learn about supplements and interactions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Title 1"/>
          <p:cNvSpPr txBox="1"/>
          <p:nvPr>
            <p:ph type="title"/>
          </p:nvPr>
        </p:nvSpPr>
        <p:spPr>
          <a:xfrm>
            <a:off x="838200" y="365125"/>
            <a:ext cx="10515600" cy="1325563"/>
          </a:xfrm>
          <a:prstGeom prst="rect">
            <a:avLst/>
          </a:prstGeom>
        </p:spPr>
        <p:txBody>
          <a:bodyPr/>
          <a:lstStyle>
            <a:lvl1pPr>
              <a:defRPr b="1">
                <a:solidFill>
                  <a:srgbClr val="203864"/>
                </a:solidFill>
              </a:defRPr>
            </a:lvl1pPr>
          </a:lstStyle>
          <a:p>
            <a:pPr/>
            <a:r>
              <a:t>MedlinePlus Health Topics</a:t>
            </a:r>
          </a:p>
        </p:txBody>
      </p:sp>
      <p:pic>
        <p:nvPicPr>
          <p:cNvPr id="301" name="Content Placeholder 5" descr="Content Placeholder 5"/>
          <p:cNvPicPr>
            <a:picLocks noChangeAspect="1"/>
          </p:cNvPicPr>
          <p:nvPr/>
        </p:nvPicPr>
        <p:blipFill>
          <a:blip r:embed="rId2">
            <a:extLst/>
          </a:blip>
          <a:stretch>
            <a:fillRect/>
          </a:stretch>
        </p:blipFill>
        <p:spPr>
          <a:xfrm>
            <a:off x="358152" y="1591732"/>
            <a:ext cx="5661649" cy="4442450"/>
          </a:xfrm>
          <a:prstGeom prst="rect">
            <a:avLst/>
          </a:prstGeom>
          <a:ln w="25400">
            <a:solidFill>
              <a:schemeClr val="accent1"/>
            </a:solidFill>
          </a:ln>
        </p:spPr>
      </p:pic>
      <p:pic>
        <p:nvPicPr>
          <p:cNvPr id="302" name="Content Placeholder 6" descr="Content Placeholder 6"/>
          <p:cNvPicPr>
            <a:picLocks noChangeAspect="1"/>
          </p:cNvPicPr>
          <p:nvPr/>
        </p:nvPicPr>
        <p:blipFill>
          <a:blip r:embed="rId3">
            <a:extLst/>
          </a:blip>
          <a:stretch>
            <a:fillRect/>
          </a:stretch>
        </p:blipFill>
        <p:spPr>
          <a:xfrm>
            <a:off x="6172200" y="1601403"/>
            <a:ext cx="5634841" cy="4442450"/>
          </a:xfrm>
          <a:prstGeom prst="rect">
            <a:avLst/>
          </a:prstGeom>
          <a:ln w="25400">
            <a:solidFill>
              <a:schemeClr val="accent1"/>
            </a:solidFill>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Title 1"/>
          <p:cNvSpPr txBox="1"/>
          <p:nvPr>
            <p:ph type="title"/>
          </p:nvPr>
        </p:nvSpPr>
        <p:spPr>
          <a:xfrm>
            <a:off x="838200" y="365125"/>
            <a:ext cx="10515600" cy="1325563"/>
          </a:xfrm>
          <a:prstGeom prst="rect">
            <a:avLst/>
          </a:prstGeom>
        </p:spPr>
        <p:txBody>
          <a:bodyPr/>
          <a:lstStyle>
            <a:lvl1pPr algn="ctr">
              <a:defRPr b="1" sz="4800">
                <a:solidFill>
                  <a:srgbClr val="1F4E79"/>
                </a:solidFill>
              </a:defRPr>
            </a:lvl1pPr>
          </a:lstStyle>
          <a:p>
            <a:pPr/>
            <a:r>
              <a:t>Drug Information</a:t>
            </a:r>
          </a:p>
        </p:txBody>
      </p:sp>
      <p:sp>
        <p:nvSpPr>
          <p:cNvPr id="305" name="Rectangle 9"/>
          <p:cNvSpPr txBox="1"/>
          <p:nvPr/>
        </p:nvSpPr>
        <p:spPr>
          <a:xfrm>
            <a:off x="159588" y="5930651"/>
            <a:ext cx="6308344"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u="sng">
                <a:solidFill>
                  <a:srgbClr val="0563C1"/>
                </a:solidFill>
                <a:uFill>
                  <a:solidFill>
                    <a:srgbClr val="0563C1"/>
                  </a:solidFill>
                </a:uFill>
                <a:hlinkClick r:id="rId2"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2" invalidUrl="" action="" tgtFrame="" tooltip="" history="1" highlightClick="0" endSnd="0"/>
              </a:rPr>
              <a:t>Drug information Portal</a:t>
            </a:r>
          </a:p>
        </p:txBody>
      </p:sp>
      <p:pic>
        <p:nvPicPr>
          <p:cNvPr id="306" name="Content Placeholder 7" descr="Content Placeholder 7"/>
          <p:cNvPicPr>
            <a:picLocks noChangeAspect="1"/>
          </p:cNvPicPr>
          <p:nvPr/>
        </p:nvPicPr>
        <p:blipFill>
          <a:blip r:embed="rId3">
            <a:extLst/>
          </a:blip>
          <a:stretch>
            <a:fillRect/>
          </a:stretch>
        </p:blipFill>
        <p:spPr>
          <a:xfrm>
            <a:off x="1146802" y="1579313"/>
            <a:ext cx="4589647" cy="4351339"/>
          </a:xfrm>
          <a:prstGeom prst="rect">
            <a:avLst/>
          </a:prstGeom>
          <a:ln>
            <a:solidFill>
              <a:srgbClr val="000000"/>
            </a:solidFill>
          </a:ln>
        </p:spPr>
      </p:pic>
      <p:sp>
        <p:nvSpPr>
          <p:cNvPr id="307" name="TextBox 11"/>
          <p:cNvSpPr txBox="1"/>
          <p:nvPr/>
        </p:nvSpPr>
        <p:spPr>
          <a:xfrm>
            <a:off x="5907047" y="5660347"/>
            <a:ext cx="6002701"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u="sng">
                <a:solidFill>
                  <a:srgbClr val="0563C1"/>
                </a:solidFill>
                <a:uFill>
                  <a:solidFill>
                    <a:srgbClr val="0563C1"/>
                  </a:solidFill>
                </a:uFill>
                <a:hlinkClick r:id="rId4"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4" invalidUrl="" action="" tgtFrame="" tooltip="" history="1" highlightClick="0" endSnd="0"/>
              </a:rPr>
              <a:t>NCCIH</a:t>
            </a:r>
          </a:p>
        </p:txBody>
      </p:sp>
      <p:pic>
        <p:nvPicPr>
          <p:cNvPr id="308" name="Content Placeholder 8" descr="Content Placeholder 8"/>
          <p:cNvPicPr>
            <a:picLocks noChangeAspect="1"/>
          </p:cNvPicPr>
          <p:nvPr/>
        </p:nvPicPr>
        <p:blipFill>
          <a:blip r:embed="rId5">
            <a:extLst/>
          </a:blip>
          <a:stretch>
            <a:fillRect/>
          </a:stretch>
        </p:blipFill>
        <p:spPr>
          <a:xfrm>
            <a:off x="6172200" y="1829097"/>
            <a:ext cx="5181600" cy="350413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Title 1"/>
          <p:cNvSpPr txBox="1"/>
          <p:nvPr>
            <p:ph type="title"/>
          </p:nvPr>
        </p:nvSpPr>
        <p:spPr>
          <a:xfrm>
            <a:off x="838200" y="2196439"/>
            <a:ext cx="3494362" cy="2465123"/>
          </a:xfrm>
          <a:prstGeom prst="rect">
            <a:avLst/>
          </a:prstGeom>
        </p:spPr>
        <p:txBody>
          <a:bodyPr/>
          <a:lstStyle>
            <a:lvl1pPr algn="r">
              <a:defRPr sz="5400">
                <a:solidFill>
                  <a:schemeClr val="accent1"/>
                </a:solidFill>
              </a:defRPr>
            </a:lvl1pPr>
          </a:lstStyle>
          <a:p>
            <a:pPr/>
            <a:r>
              <a:t>NNLM Mission Statement</a:t>
            </a:r>
          </a:p>
        </p:txBody>
      </p:sp>
      <p:sp>
        <p:nvSpPr>
          <p:cNvPr id="124" name="Content Placeholder 2"/>
          <p:cNvSpPr txBox="1"/>
          <p:nvPr>
            <p:ph type="body" sz="half" idx="1"/>
          </p:nvPr>
        </p:nvSpPr>
        <p:spPr>
          <a:xfrm>
            <a:off x="4976031" y="963877"/>
            <a:ext cx="6377770" cy="4930246"/>
          </a:xfrm>
          <a:prstGeom prst="rect">
            <a:avLst/>
          </a:prstGeom>
        </p:spPr>
        <p:txBody>
          <a:bodyPr anchor="ctr"/>
          <a:lstStyle/>
          <a:p>
            <a:pPr marL="0" indent="0">
              <a:lnSpc>
                <a:spcPct val="80000"/>
              </a:lnSpc>
              <a:buSzTx/>
              <a:buNone/>
              <a:defRPr>
                <a:solidFill>
                  <a:srgbClr val="000000"/>
                </a:solidFill>
              </a:defRPr>
            </a:pPr>
            <a:r>
              <a:t>To advance the progress of medicine and improve the public health by:</a:t>
            </a:r>
          </a:p>
          <a:p>
            <a:pPr>
              <a:lnSpc>
                <a:spcPct val="80000"/>
              </a:lnSpc>
              <a:defRPr>
                <a:solidFill>
                  <a:srgbClr val="000000"/>
                </a:solidFill>
              </a:defRPr>
            </a:pPr>
            <a:r>
              <a:t>Providing all U.S. health professionals with equal access to biomedical information.</a:t>
            </a:r>
          </a:p>
          <a:p>
            <a:pPr>
              <a:lnSpc>
                <a:spcPct val="80000"/>
              </a:lnSpc>
              <a:defRPr>
                <a:solidFill>
                  <a:srgbClr val="000000"/>
                </a:solidFill>
              </a:defRPr>
            </a:pPr>
            <a:r>
              <a:t>Improving the public's access to information to enable them to make informed decisions about their health.</a:t>
            </a:r>
          </a:p>
        </p:txBody>
      </p:sp>
      <p:sp>
        <p:nvSpPr>
          <p:cNvPr id="125" name="Straight Connector 4"/>
          <p:cNvSpPr/>
          <p:nvPr/>
        </p:nvSpPr>
        <p:spPr>
          <a:xfrm flipH="1">
            <a:off x="4580964" y="1828800"/>
            <a:ext cx="1" cy="3200401"/>
          </a:xfrm>
          <a:prstGeom prst="line">
            <a:avLst/>
          </a:prstGeom>
          <a:ln w="28575">
            <a:solidFill>
              <a:schemeClr val="accent1"/>
            </a:solidFill>
            <a:miter/>
          </a:ln>
        </p:spPr>
        <p:txBody>
          <a:bodyPr lIns="45719" rIns="45719"/>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Title 7"/>
          <p:cNvSpPr txBox="1"/>
          <p:nvPr>
            <p:ph type="title"/>
          </p:nvPr>
        </p:nvSpPr>
        <p:spPr>
          <a:xfrm>
            <a:off x="838200" y="365125"/>
            <a:ext cx="10515600" cy="1325563"/>
          </a:xfrm>
          <a:prstGeom prst="rect">
            <a:avLst/>
          </a:prstGeom>
        </p:spPr>
        <p:txBody>
          <a:bodyPr/>
          <a:lstStyle>
            <a:lvl1pPr algn="ctr">
              <a:defRPr b="1">
                <a:solidFill>
                  <a:srgbClr val="1F4E79"/>
                </a:solidFill>
              </a:defRPr>
            </a:lvl1pPr>
          </a:lstStyle>
          <a:p>
            <a:pPr/>
            <a:r>
              <a:t>National Institute of Mental Health</a:t>
            </a:r>
          </a:p>
        </p:txBody>
      </p:sp>
      <p:pic>
        <p:nvPicPr>
          <p:cNvPr id="311" name="Content Placeholder 3" descr="Content Placeholder 3"/>
          <p:cNvPicPr>
            <a:picLocks noChangeAspect="1"/>
          </p:cNvPicPr>
          <p:nvPr/>
        </p:nvPicPr>
        <p:blipFill>
          <a:blip r:embed="rId2">
            <a:extLst/>
          </a:blip>
          <a:stretch>
            <a:fillRect/>
          </a:stretch>
        </p:blipFill>
        <p:spPr>
          <a:xfrm>
            <a:off x="328859" y="1564641"/>
            <a:ext cx="6086030" cy="4278179"/>
          </a:xfrm>
          <a:prstGeom prst="rect">
            <a:avLst/>
          </a:prstGeom>
          <a:ln w="25400">
            <a:solidFill>
              <a:schemeClr val="accent1"/>
            </a:solidFill>
          </a:ln>
        </p:spPr>
      </p:pic>
      <p:sp>
        <p:nvSpPr>
          <p:cNvPr id="312" name="Content Placeholder 9"/>
          <p:cNvSpPr txBox="1"/>
          <p:nvPr>
            <p:ph type="body" sz="half" idx="1"/>
          </p:nvPr>
        </p:nvSpPr>
        <p:spPr>
          <a:xfrm>
            <a:off x="6626415" y="2036485"/>
            <a:ext cx="5452534" cy="3152244"/>
          </a:xfrm>
          <a:prstGeom prst="rect">
            <a:avLst/>
          </a:prstGeom>
        </p:spPr>
        <p:txBody>
          <a:bodyPr/>
          <a:lstStyle/>
          <a:p>
            <a:pPr>
              <a:buClr>
                <a:srgbClr val="C55A11"/>
              </a:buClr>
              <a:buFontTx/>
              <a:buChar char="▪"/>
              <a:defRPr>
                <a:solidFill>
                  <a:srgbClr val="000000"/>
                </a:solidFill>
              </a:defRPr>
            </a:pPr>
            <a:r>
              <a:t>Health information</a:t>
            </a:r>
          </a:p>
          <a:p>
            <a:pPr>
              <a:buClr>
                <a:srgbClr val="C55A11"/>
              </a:buClr>
              <a:buFontTx/>
              <a:buChar char="▪"/>
              <a:defRPr>
                <a:solidFill>
                  <a:srgbClr val="000000"/>
                </a:solidFill>
              </a:defRPr>
            </a:pPr>
            <a:r>
              <a:t>Resources to find help</a:t>
            </a:r>
          </a:p>
          <a:p>
            <a:pPr>
              <a:buClr>
                <a:srgbClr val="C55A11"/>
              </a:buClr>
              <a:buFontTx/>
              <a:buChar char="▪"/>
              <a:defRPr>
                <a:solidFill>
                  <a:srgbClr val="000000"/>
                </a:solidFill>
              </a:defRPr>
            </a:pPr>
            <a:r>
              <a:t>Free education and outreach materials (including social media)</a:t>
            </a:r>
          </a:p>
          <a:p>
            <a:pPr>
              <a:buClr>
                <a:srgbClr val="C55A11"/>
              </a:buClr>
              <a:buFontTx/>
              <a:buChar char="▪"/>
              <a:defRPr>
                <a:solidFill>
                  <a:srgbClr val="000000"/>
                </a:solidFill>
              </a:defRPr>
            </a:pPr>
            <a:r>
              <a:t>Free webinars</a:t>
            </a:r>
          </a:p>
        </p:txBody>
      </p:sp>
      <p:sp>
        <p:nvSpPr>
          <p:cNvPr id="313" name="Rectangle 11"/>
          <p:cNvSpPr txBox="1"/>
          <p:nvPr/>
        </p:nvSpPr>
        <p:spPr>
          <a:xfrm>
            <a:off x="8425578" y="5534526"/>
            <a:ext cx="3940186"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2000"/>
            </a:pPr>
            <a:r>
              <a:rPr u="sng">
                <a:solidFill>
                  <a:srgbClr val="0563C1"/>
                </a:solidFill>
                <a:uFill>
                  <a:solidFill>
                    <a:srgbClr val="0563C1"/>
                  </a:solidFill>
                </a:uFill>
                <a:hlinkClick r:id="rId3" invalidUrl="" action="" tgtFrame="" tooltip="" history="1" highlightClick="0" endSnd="0"/>
              </a:rPr>
              <a:t>NIMH</a:t>
            </a:r>
            <a:r>
              <a:t>:</a:t>
            </a:r>
            <a:r>
              <a:rPr b="0"/>
              <a:t> https://www.nimh.nih.gov</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Title 1"/>
          <p:cNvSpPr txBox="1"/>
          <p:nvPr>
            <p:ph type="title"/>
          </p:nvPr>
        </p:nvSpPr>
        <p:spPr>
          <a:xfrm>
            <a:off x="838200" y="365125"/>
            <a:ext cx="10515600" cy="1325563"/>
          </a:xfrm>
          <a:prstGeom prst="rect">
            <a:avLst/>
          </a:prstGeom>
        </p:spPr>
        <p:txBody>
          <a:bodyPr/>
          <a:lstStyle>
            <a:lvl1pPr>
              <a:defRPr b="1">
                <a:solidFill>
                  <a:srgbClr val="1F4E79"/>
                </a:solidFill>
              </a:defRPr>
            </a:lvl1pPr>
          </a:lstStyle>
          <a:p>
            <a:pPr/>
            <a:r>
              <a:t>MentalHealth.gov</a:t>
            </a:r>
          </a:p>
        </p:txBody>
      </p:sp>
      <p:pic>
        <p:nvPicPr>
          <p:cNvPr id="316" name="Content Placeholder 6" descr="Content Placeholder 6"/>
          <p:cNvPicPr>
            <a:picLocks noChangeAspect="1"/>
          </p:cNvPicPr>
          <p:nvPr/>
        </p:nvPicPr>
        <p:blipFill>
          <a:blip r:embed="rId2">
            <a:extLst/>
          </a:blip>
          <a:stretch>
            <a:fillRect/>
          </a:stretch>
        </p:blipFill>
        <p:spPr>
          <a:xfrm>
            <a:off x="3084726" y="1322421"/>
            <a:ext cx="6576632" cy="466412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itle 2"/>
          <p:cNvSpPr txBox="1"/>
          <p:nvPr>
            <p:ph type="title"/>
          </p:nvPr>
        </p:nvSpPr>
        <p:spPr>
          <a:xfrm>
            <a:off x="838200" y="365125"/>
            <a:ext cx="10515600" cy="1325563"/>
          </a:xfrm>
          <a:prstGeom prst="rect">
            <a:avLst/>
          </a:prstGeom>
        </p:spPr>
        <p:txBody>
          <a:bodyPr/>
          <a:lstStyle>
            <a:lvl1pPr algn="ctr">
              <a:defRPr sz="1800"/>
            </a:lvl1pPr>
          </a:lstStyle>
          <a:p>
            <a:pPr/>
            <a:r>
              <a:t>SAMHSA</a:t>
            </a:r>
          </a:p>
        </p:txBody>
      </p:sp>
      <p:pic>
        <p:nvPicPr>
          <p:cNvPr id="319" name="Content Placeholder 7" descr="Content Placeholder 7"/>
          <p:cNvPicPr>
            <a:picLocks noChangeAspect="1"/>
          </p:cNvPicPr>
          <p:nvPr/>
        </p:nvPicPr>
        <p:blipFill>
          <a:blip r:embed="rId2">
            <a:extLst/>
          </a:blip>
          <a:stretch>
            <a:fillRect/>
          </a:stretch>
        </p:blipFill>
        <p:spPr>
          <a:xfrm>
            <a:off x="715998" y="393518"/>
            <a:ext cx="9012794" cy="5182574"/>
          </a:xfrm>
          <a:prstGeom prst="rect">
            <a:avLst/>
          </a:prstGeom>
          <a:ln>
            <a:solidFill>
              <a:schemeClr val="accent1"/>
            </a:solidFill>
          </a:ln>
        </p:spPr>
      </p:pic>
      <p:sp>
        <p:nvSpPr>
          <p:cNvPr id="320" name="TextBox 11"/>
          <p:cNvSpPr txBox="1"/>
          <p:nvPr/>
        </p:nvSpPr>
        <p:spPr>
          <a:xfrm>
            <a:off x="7795264" y="5752212"/>
            <a:ext cx="4046215" cy="675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000"/>
            </a:pPr>
            <a:r>
              <a:rPr u="sng">
                <a:solidFill>
                  <a:srgbClr val="0563C1"/>
                </a:solidFill>
                <a:uFill>
                  <a:solidFill>
                    <a:srgbClr val="0563C1"/>
                  </a:solidFill>
                </a:uFill>
                <a:hlinkClick r:id="rId3" invalidUrl="" action="" tgtFrame="" tooltip="" history="1" highlightClick="0" endSnd="0"/>
              </a:rPr>
              <a:t>SAMHSA</a:t>
            </a:r>
            <a:r>
              <a:rPr b="0"/>
              <a:t>: https://www.samhsa.gov/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Title 1"/>
          <p:cNvSpPr txBox="1"/>
          <p:nvPr>
            <p:ph type="title"/>
          </p:nvPr>
        </p:nvSpPr>
        <p:spPr>
          <a:xfrm>
            <a:off x="838200" y="365125"/>
            <a:ext cx="10515600" cy="1325563"/>
          </a:xfrm>
          <a:prstGeom prst="rect">
            <a:avLst/>
          </a:prstGeom>
        </p:spPr>
        <p:txBody>
          <a:bodyPr/>
          <a:lstStyle/>
          <a:p>
            <a:pPr algn="ctr" defTabSz="859536">
              <a:defRPr b="1" sz="4136">
                <a:solidFill>
                  <a:srgbClr val="1F4E79"/>
                </a:solidFill>
              </a:defRPr>
            </a:pPr>
            <a:r>
              <a:t>Publications for Professionals and Patients</a:t>
            </a:r>
            <a:br/>
          </a:p>
        </p:txBody>
      </p:sp>
      <p:pic>
        <p:nvPicPr>
          <p:cNvPr id="323" name="Picture 2" descr="Picture 2"/>
          <p:cNvPicPr>
            <a:picLocks noChangeAspect="1"/>
          </p:cNvPicPr>
          <p:nvPr/>
        </p:nvPicPr>
        <p:blipFill>
          <a:blip r:embed="rId3">
            <a:extLst/>
          </a:blip>
          <a:stretch>
            <a:fillRect/>
          </a:stretch>
        </p:blipFill>
        <p:spPr>
          <a:xfrm>
            <a:off x="2282876" y="1321457"/>
            <a:ext cx="2063751" cy="3033714"/>
          </a:xfrm>
          <a:prstGeom prst="rect">
            <a:avLst/>
          </a:prstGeom>
          <a:ln w="12700">
            <a:miter lim="400000"/>
          </a:ln>
        </p:spPr>
      </p:pic>
      <p:pic>
        <p:nvPicPr>
          <p:cNvPr id="324" name="Picture 4" descr="Picture 4"/>
          <p:cNvPicPr>
            <a:picLocks noChangeAspect="1"/>
          </p:cNvPicPr>
          <p:nvPr/>
        </p:nvPicPr>
        <p:blipFill>
          <a:blip r:embed="rId4">
            <a:extLst/>
          </a:blip>
          <a:stretch>
            <a:fillRect/>
          </a:stretch>
        </p:blipFill>
        <p:spPr>
          <a:xfrm>
            <a:off x="2833214" y="4667808"/>
            <a:ext cx="1513414" cy="1261180"/>
          </a:xfrm>
          <a:prstGeom prst="rect">
            <a:avLst/>
          </a:prstGeom>
          <a:ln w="12700">
            <a:miter lim="400000"/>
          </a:ln>
        </p:spPr>
      </p:pic>
      <p:pic>
        <p:nvPicPr>
          <p:cNvPr id="325" name="Picture 10" descr="Picture 10"/>
          <p:cNvPicPr>
            <a:picLocks noChangeAspect="1"/>
          </p:cNvPicPr>
          <p:nvPr/>
        </p:nvPicPr>
        <p:blipFill>
          <a:blip r:embed="rId5">
            <a:extLst/>
          </a:blip>
          <a:stretch>
            <a:fillRect/>
          </a:stretch>
        </p:blipFill>
        <p:spPr>
          <a:xfrm>
            <a:off x="4916842" y="1495855"/>
            <a:ext cx="2101909" cy="4902274"/>
          </a:xfrm>
          <a:prstGeom prst="rect">
            <a:avLst/>
          </a:prstGeom>
          <a:ln w="12700">
            <a:miter lim="400000"/>
          </a:ln>
        </p:spPr>
      </p:pic>
      <p:pic>
        <p:nvPicPr>
          <p:cNvPr id="326" name="Picture 6" descr="Picture 6"/>
          <p:cNvPicPr>
            <a:picLocks noChangeAspect="1"/>
          </p:cNvPicPr>
          <p:nvPr/>
        </p:nvPicPr>
        <p:blipFill>
          <a:blip r:embed="rId6">
            <a:extLst/>
          </a:blip>
          <a:stretch>
            <a:fillRect/>
          </a:stretch>
        </p:blipFill>
        <p:spPr>
          <a:xfrm>
            <a:off x="7336972" y="1790519"/>
            <a:ext cx="2496238" cy="3744358"/>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Title 1"/>
          <p:cNvSpPr txBox="1"/>
          <p:nvPr>
            <p:ph type="title"/>
          </p:nvPr>
        </p:nvSpPr>
        <p:spPr>
          <a:xfrm>
            <a:off x="839788" y="131097"/>
            <a:ext cx="10515601" cy="1325563"/>
          </a:xfrm>
          <a:prstGeom prst="rect">
            <a:avLst/>
          </a:prstGeom>
        </p:spPr>
        <p:txBody>
          <a:bodyPr/>
          <a:lstStyle/>
          <a:p>
            <a:pPr algn="ctr" defTabSz="649223">
              <a:defRPr sz="2768"/>
            </a:pPr>
            <a:br/>
            <a:r>
              <a:rPr b="1"/>
              <a:t>MedlinePlus –</a:t>
            </a:r>
            <a:r>
              <a:rPr b="1" sz="3124">
                <a:solidFill>
                  <a:srgbClr val="1F4E79"/>
                </a:solidFill>
              </a:rPr>
              <a:t>Youth Mental Health</a:t>
            </a:r>
            <a:br>
              <a:rPr b="1" sz="3124">
                <a:solidFill>
                  <a:srgbClr val="1F4E79"/>
                </a:solidFill>
              </a:rPr>
            </a:br>
          </a:p>
        </p:txBody>
      </p:sp>
      <p:sp>
        <p:nvSpPr>
          <p:cNvPr id="331" name="Text Placeholder 2"/>
          <p:cNvSpPr txBox="1"/>
          <p:nvPr>
            <p:ph type="body" sz="quarter" idx="1"/>
          </p:nvPr>
        </p:nvSpPr>
        <p:spPr>
          <a:xfrm>
            <a:off x="938212" y="1456660"/>
            <a:ext cx="5157789" cy="517376"/>
          </a:xfrm>
          <a:prstGeom prst="rect">
            <a:avLst/>
          </a:prstGeom>
        </p:spPr>
        <p:txBody>
          <a:bodyPr/>
          <a:lstStyle>
            <a:lvl1pPr algn="ctr">
              <a:defRPr u="sng">
                <a:solidFill>
                  <a:srgbClr val="0563C1"/>
                </a:solidFill>
                <a:uFill>
                  <a:solidFill>
                    <a:srgbClr val="0563C1"/>
                  </a:solidFill>
                </a:uFill>
                <a:hlinkClick r:id="rId2" invalidUrl="" action="" tgtFrame="" tooltip="" history="1" highlightClick="0" endSnd="0"/>
              </a:defRPr>
            </a:lvl1pPr>
          </a:lstStyle>
          <a:p>
            <a:pPr>
              <a:defRPr u="none">
                <a:solidFill>
                  <a:srgbClr val="616265"/>
                </a:solidFill>
                <a:uFillTx/>
              </a:defRPr>
            </a:pPr>
            <a:r>
              <a:rPr u="sng">
                <a:solidFill>
                  <a:srgbClr val="0563C1"/>
                </a:solidFill>
                <a:uFill>
                  <a:solidFill>
                    <a:srgbClr val="0563C1"/>
                  </a:solidFill>
                </a:uFill>
                <a:hlinkClick r:id="rId2" invalidUrl="" action="" tgtFrame="" tooltip="" history="1" highlightClick="0" endSnd="0"/>
              </a:rPr>
              <a:t>MedlinePlus – Teen Mental Health</a:t>
            </a:r>
          </a:p>
        </p:txBody>
      </p:sp>
      <p:pic>
        <p:nvPicPr>
          <p:cNvPr id="332" name="Content Placeholder 3" descr="Content Placeholder 3"/>
          <p:cNvPicPr>
            <a:picLocks noChangeAspect="1"/>
          </p:cNvPicPr>
          <p:nvPr/>
        </p:nvPicPr>
        <p:blipFill>
          <a:blip r:embed="rId3">
            <a:extLst/>
          </a:blip>
          <a:stretch>
            <a:fillRect/>
          </a:stretch>
        </p:blipFill>
        <p:spPr>
          <a:xfrm>
            <a:off x="1656986" y="2125043"/>
            <a:ext cx="3784604" cy="3991509"/>
          </a:xfrm>
          <a:prstGeom prst="rect">
            <a:avLst/>
          </a:prstGeom>
          <a:ln w="15875">
            <a:solidFill>
              <a:srgbClr val="215591"/>
            </a:solidFill>
          </a:ln>
        </p:spPr>
      </p:pic>
      <p:sp>
        <p:nvSpPr>
          <p:cNvPr id="333" name="Text Placeholder 5"/>
          <p:cNvSpPr/>
          <p:nvPr>
            <p:ph type="body" idx="21"/>
          </p:nvPr>
        </p:nvSpPr>
        <p:spPr>
          <a:xfrm>
            <a:off x="6354559" y="1456660"/>
            <a:ext cx="5183188" cy="517376"/>
          </a:xfrm>
          <a:prstGeom prst="rect">
            <a:avLst/>
          </a:prstGeom>
          <a:extLst>
            <a:ext uri="{C572A759-6A51-4108-AA02-DFA0A04FC94B}">
              <ma14:wrappingTextBoxFlag xmlns:ma14="http://schemas.microsoft.com/office/mac/drawingml/2011/main" val="1"/>
            </a:ext>
          </a:extLst>
        </p:spPr>
        <p:txBody>
          <a:bodyPr/>
          <a:lstStyle>
            <a:lvl1pPr marL="0" indent="0" algn="ctr">
              <a:buSzTx/>
              <a:buFontTx/>
              <a:buNone/>
              <a:defRPr b="1" sz="2400" u="sng">
                <a:solidFill>
                  <a:srgbClr val="0563C1"/>
                </a:solidFill>
                <a:uFill>
                  <a:solidFill>
                    <a:srgbClr val="0563C1"/>
                  </a:solidFill>
                </a:uFill>
                <a:hlinkClick r:id="rId4" invalidUrl="" action="" tgtFrame="" tooltip="" history="1" highlightClick="0" endSnd="0"/>
              </a:defRPr>
            </a:lvl1pPr>
          </a:lstStyle>
          <a:p>
            <a:pPr>
              <a:defRPr u="none">
                <a:solidFill>
                  <a:srgbClr val="616265"/>
                </a:solidFill>
                <a:uFillTx/>
              </a:defRPr>
            </a:pPr>
            <a:r>
              <a:rPr u="sng">
                <a:solidFill>
                  <a:srgbClr val="0563C1"/>
                </a:solidFill>
                <a:uFill>
                  <a:solidFill>
                    <a:srgbClr val="0563C1"/>
                  </a:solidFill>
                </a:uFill>
                <a:hlinkClick r:id="rId4" invalidUrl="" action="" tgtFrame="" tooltip="" history="1" highlightClick="0" endSnd="0"/>
              </a:rPr>
              <a:t>MedlinePlus – Child Mental Health</a:t>
            </a:r>
          </a:p>
        </p:txBody>
      </p:sp>
      <p:pic>
        <p:nvPicPr>
          <p:cNvPr id="334" name="Content Placeholder 6" descr="Content Placeholder 6"/>
          <p:cNvPicPr>
            <a:picLocks noChangeAspect="1"/>
          </p:cNvPicPr>
          <p:nvPr/>
        </p:nvPicPr>
        <p:blipFill>
          <a:blip r:embed="rId5">
            <a:extLst/>
          </a:blip>
          <a:stretch>
            <a:fillRect/>
          </a:stretch>
        </p:blipFill>
        <p:spPr>
          <a:xfrm>
            <a:off x="7086034" y="2125043"/>
            <a:ext cx="3720239" cy="3991509"/>
          </a:xfrm>
          <a:prstGeom prst="rect">
            <a:avLst/>
          </a:prstGeom>
          <a:ln w="15875">
            <a:solidFill>
              <a:srgbClr val="215591"/>
            </a:solidFill>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Title 1"/>
          <p:cNvSpPr txBox="1"/>
          <p:nvPr>
            <p:ph type="title"/>
          </p:nvPr>
        </p:nvSpPr>
        <p:spPr>
          <a:xfrm>
            <a:off x="838200" y="365125"/>
            <a:ext cx="10515600" cy="1325563"/>
          </a:xfrm>
          <a:prstGeom prst="rect">
            <a:avLst/>
          </a:prstGeom>
        </p:spPr>
        <p:txBody>
          <a:bodyPr anchor="t"/>
          <a:lstStyle>
            <a:lvl1pPr>
              <a:defRPr>
                <a:solidFill>
                  <a:srgbClr val="1F4E79"/>
                </a:solidFill>
              </a:defRPr>
            </a:lvl1pPr>
          </a:lstStyle>
          <a:p>
            <a:pPr/>
            <a:r>
              <a:t>KidsHealth.org</a:t>
            </a:r>
          </a:p>
        </p:txBody>
      </p:sp>
      <p:pic>
        <p:nvPicPr>
          <p:cNvPr id="337" name="Content Placeholder 7" descr="Content Placeholder 7"/>
          <p:cNvPicPr>
            <a:picLocks noChangeAspect="1"/>
          </p:cNvPicPr>
          <p:nvPr/>
        </p:nvPicPr>
        <p:blipFill>
          <a:blip r:embed="rId3">
            <a:extLst/>
          </a:blip>
          <a:stretch>
            <a:fillRect/>
          </a:stretch>
        </p:blipFill>
        <p:spPr>
          <a:xfrm>
            <a:off x="711053" y="417821"/>
            <a:ext cx="6235490" cy="5602286"/>
          </a:xfrm>
          <a:prstGeom prst="rect">
            <a:avLst/>
          </a:prstGeom>
          <a:ln>
            <a:solidFill>
              <a:schemeClr val="accent1"/>
            </a:solidFill>
          </a:ln>
        </p:spPr>
      </p:pic>
      <p:pic>
        <p:nvPicPr>
          <p:cNvPr id="338" name="Picture 8" descr="Picture 8"/>
          <p:cNvPicPr>
            <a:picLocks noChangeAspect="1"/>
          </p:cNvPicPr>
          <p:nvPr/>
        </p:nvPicPr>
        <p:blipFill>
          <a:blip r:embed="rId4">
            <a:extLst/>
          </a:blip>
          <a:stretch>
            <a:fillRect/>
          </a:stretch>
        </p:blipFill>
        <p:spPr>
          <a:xfrm>
            <a:off x="7542545" y="365127"/>
            <a:ext cx="3160867" cy="1853209"/>
          </a:xfrm>
          <a:prstGeom prst="rect">
            <a:avLst/>
          </a:prstGeom>
          <a:ln>
            <a:solidFill>
              <a:schemeClr val="accent1"/>
            </a:solidFill>
          </a:ln>
        </p:spPr>
      </p:pic>
      <p:pic>
        <p:nvPicPr>
          <p:cNvPr id="339" name="Picture 10" descr="Picture 10"/>
          <p:cNvPicPr>
            <a:picLocks noChangeAspect="1"/>
          </p:cNvPicPr>
          <p:nvPr/>
        </p:nvPicPr>
        <p:blipFill>
          <a:blip r:embed="rId5">
            <a:extLst/>
          </a:blip>
          <a:stretch>
            <a:fillRect/>
          </a:stretch>
        </p:blipFill>
        <p:spPr>
          <a:xfrm>
            <a:off x="7533708" y="2315548"/>
            <a:ext cx="3160868" cy="1550812"/>
          </a:xfrm>
          <a:prstGeom prst="rect">
            <a:avLst/>
          </a:prstGeom>
          <a:ln>
            <a:solidFill>
              <a:schemeClr val="accent1"/>
            </a:solidFill>
          </a:ln>
        </p:spPr>
      </p:pic>
      <p:pic>
        <p:nvPicPr>
          <p:cNvPr id="340" name="Picture 9" descr="Picture 9"/>
          <p:cNvPicPr>
            <a:picLocks noChangeAspect="1"/>
          </p:cNvPicPr>
          <p:nvPr/>
        </p:nvPicPr>
        <p:blipFill>
          <a:blip r:embed="rId6">
            <a:extLst/>
          </a:blip>
          <a:stretch>
            <a:fillRect/>
          </a:stretch>
        </p:blipFill>
        <p:spPr>
          <a:xfrm>
            <a:off x="7533709" y="3963573"/>
            <a:ext cx="3270727" cy="1724350"/>
          </a:xfrm>
          <a:prstGeom prst="rect">
            <a:avLst/>
          </a:prstGeom>
          <a:ln>
            <a:solidFill>
              <a:schemeClr val="accent1"/>
            </a:solidFill>
          </a:ln>
        </p:spPr>
      </p:pic>
      <p:sp>
        <p:nvSpPr>
          <p:cNvPr id="341" name="Rectangle 6"/>
          <p:cNvSpPr txBox="1"/>
          <p:nvPr/>
        </p:nvSpPr>
        <p:spPr>
          <a:xfrm>
            <a:off x="8333166" y="5747017"/>
            <a:ext cx="3778812"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b="1" sz="2000"/>
            </a:pPr>
            <a:r>
              <a:rPr u="sng">
                <a:solidFill>
                  <a:srgbClr val="0563C1"/>
                </a:solidFill>
                <a:uFill>
                  <a:solidFill>
                    <a:srgbClr val="0563C1"/>
                  </a:solidFill>
                </a:uFill>
                <a:hlinkClick r:id="rId7" invalidUrl="" action="" tgtFrame="" tooltip="" history="1" highlightClick="0" endSnd="0"/>
              </a:rPr>
              <a:t>KidsHealth</a:t>
            </a:r>
            <a:r>
              <a:t>:</a:t>
            </a:r>
            <a:r>
              <a:rPr b="0"/>
              <a:t> kidshealth.org</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Title 4"/>
          <p:cNvSpPr txBox="1"/>
          <p:nvPr>
            <p:ph type="title"/>
          </p:nvPr>
        </p:nvSpPr>
        <p:spPr>
          <a:xfrm>
            <a:off x="838200" y="365125"/>
            <a:ext cx="10515600" cy="1325563"/>
          </a:xfrm>
          <a:prstGeom prst="rect">
            <a:avLst/>
          </a:prstGeom>
        </p:spPr>
        <p:txBody>
          <a:bodyPr/>
          <a:lstStyle>
            <a:lvl1pPr algn="ctr">
              <a:defRPr b="1">
                <a:solidFill>
                  <a:srgbClr val="1F4E79"/>
                </a:solidFill>
              </a:defRPr>
            </a:lvl1pPr>
          </a:lstStyle>
          <a:p>
            <a:pPr/>
            <a:r>
              <a:t>National Institute on Aging</a:t>
            </a:r>
          </a:p>
        </p:txBody>
      </p:sp>
      <p:pic>
        <p:nvPicPr>
          <p:cNvPr id="346" name="Content Placeholder 15" descr="Content Placeholder 15"/>
          <p:cNvPicPr>
            <a:picLocks noChangeAspect="1"/>
          </p:cNvPicPr>
          <p:nvPr/>
        </p:nvPicPr>
        <p:blipFill>
          <a:blip r:embed="rId2">
            <a:extLst/>
          </a:blip>
          <a:stretch>
            <a:fillRect/>
          </a:stretch>
        </p:blipFill>
        <p:spPr>
          <a:xfrm>
            <a:off x="562567" y="1911425"/>
            <a:ext cx="6144140" cy="3215660"/>
          </a:xfrm>
          <a:prstGeom prst="rect">
            <a:avLst/>
          </a:prstGeom>
          <a:ln w="12700">
            <a:miter lim="400000"/>
          </a:ln>
        </p:spPr>
      </p:pic>
      <p:sp>
        <p:nvSpPr>
          <p:cNvPr id="347" name="Oval 1"/>
          <p:cNvSpPr/>
          <p:nvPr/>
        </p:nvSpPr>
        <p:spPr>
          <a:xfrm>
            <a:off x="644236" y="2410691"/>
            <a:ext cx="1579420" cy="914401"/>
          </a:xfrm>
          <a:prstGeom prst="ellipse">
            <a:avLst/>
          </a:prstGeom>
          <a:ln w="38100">
            <a:solidFill>
              <a:schemeClr val="accent2"/>
            </a:solidFill>
            <a:miter/>
          </a:ln>
        </p:spPr>
        <p:txBody>
          <a:bodyPr lIns="45719" rIns="45719" anchor="ctr"/>
          <a:lstStyle/>
          <a:p>
            <a:pPr algn="ctr">
              <a:defRPr>
                <a:solidFill>
                  <a:srgbClr val="FFFFFF"/>
                </a:solidFill>
              </a:defRPr>
            </a:pPr>
          </a:p>
        </p:txBody>
      </p:sp>
      <p:sp>
        <p:nvSpPr>
          <p:cNvPr id="348" name="Content Placeholder 14"/>
          <p:cNvSpPr txBox="1"/>
          <p:nvPr>
            <p:ph type="body" sz="quarter" idx="1"/>
          </p:nvPr>
        </p:nvSpPr>
        <p:spPr>
          <a:xfrm>
            <a:off x="6789832" y="2043799"/>
            <a:ext cx="5181601" cy="2950914"/>
          </a:xfrm>
          <a:prstGeom prst="rect">
            <a:avLst/>
          </a:prstGeom>
        </p:spPr>
        <p:txBody>
          <a:bodyPr/>
          <a:lstStyle/>
          <a:p>
            <a:pPr>
              <a:lnSpc>
                <a:spcPct val="81000"/>
              </a:lnSpc>
              <a:buClr>
                <a:srgbClr val="C55A11"/>
              </a:buClr>
              <a:buFontTx/>
              <a:buChar char="▪"/>
              <a:defRPr>
                <a:solidFill>
                  <a:srgbClr val="000000"/>
                </a:solidFill>
              </a:defRPr>
            </a:pPr>
            <a:r>
              <a:t>Health information</a:t>
            </a:r>
          </a:p>
          <a:p>
            <a:pPr lvl="1" marL="685800" indent="-228600">
              <a:lnSpc>
                <a:spcPct val="81000"/>
              </a:lnSpc>
              <a:spcBef>
                <a:spcPts val="500"/>
              </a:spcBef>
              <a:buClr>
                <a:srgbClr val="C55A11"/>
              </a:buClr>
              <a:buFontTx/>
              <a:buChar char="▪"/>
              <a:defRPr sz="2400">
                <a:solidFill>
                  <a:srgbClr val="000000"/>
                </a:solidFill>
              </a:defRPr>
            </a:pPr>
            <a:r>
              <a:t>Dementias</a:t>
            </a:r>
          </a:p>
          <a:p>
            <a:pPr lvl="1" marL="685800" indent="-228600">
              <a:lnSpc>
                <a:spcPct val="81000"/>
              </a:lnSpc>
              <a:spcBef>
                <a:spcPts val="500"/>
              </a:spcBef>
              <a:buClr>
                <a:srgbClr val="C55A11"/>
              </a:buClr>
              <a:buFontTx/>
              <a:buChar char="▪"/>
              <a:defRPr sz="2400">
                <a:solidFill>
                  <a:srgbClr val="000000"/>
                </a:solidFill>
              </a:defRPr>
            </a:pPr>
            <a:r>
              <a:t>Cognitive health</a:t>
            </a:r>
          </a:p>
          <a:p>
            <a:pPr lvl="1" marL="685800" indent="-228600">
              <a:lnSpc>
                <a:spcPct val="81000"/>
              </a:lnSpc>
              <a:spcBef>
                <a:spcPts val="500"/>
              </a:spcBef>
              <a:buClr>
                <a:srgbClr val="C55A11"/>
              </a:buClr>
              <a:buFontTx/>
              <a:buChar char="▪"/>
              <a:defRPr sz="2400">
                <a:solidFill>
                  <a:srgbClr val="000000"/>
                </a:solidFill>
              </a:defRPr>
            </a:pPr>
            <a:r>
              <a:t>Depression</a:t>
            </a:r>
          </a:p>
          <a:p>
            <a:pPr>
              <a:lnSpc>
                <a:spcPct val="81000"/>
              </a:lnSpc>
              <a:buClr>
                <a:srgbClr val="C55A11"/>
              </a:buClr>
              <a:buFontTx/>
              <a:buChar char="▪"/>
              <a:defRPr>
                <a:solidFill>
                  <a:srgbClr val="000000"/>
                </a:solidFill>
              </a:defRPr>
            </a:pPr>
            <a:r>
              <a:t>Caregiver information</a:t>
            </a:r>
          </a:p>
          <a:p>
            <a:pPr>
              <a:lnSpc>
                <a:spcPct val="81000"/>
              </a:lnSpc>
              <a:buClr>
                <a:srgbClr val="C55A11"/>
              </a:buClr>
              <a:buFontTx/>
              <a:buChar char="▪"/>
              <a:defRPr>
                <a:solidFill>
                  <a:srgbClr val="000000"/>
                </a:solidFill>
              </a:defRPr>
            </a:pPr>
            <a:r>
              <a:t>Free print resources</a:t>
            </a:r>
          </a:p>
          <a:p>
            <a:pPr>
              <a:lnSpc>
                <a:spcPct val="81000"/>
              </a:lnSpc>
              <a:buClr>
                <a:srgbClr val="C55A11"/>
              </a:buClr>
              <a:buFontTx/>
              <a:buChar char="▪"/>
              <a:defRPr>
                <a:solidFill>
                  <a:srgbClr val="000000"/>
                </a:solidFill>
              </a:defRPr>
            </a:pPr>
            <a:r>
              <a:t>Some information in Spanish</a:t>
            </a:r>
          </a:p>
        </p:txBody>
      </p:sp>
      <p:sp>
        <p:nvSpPr>
          <p:cNvPr id="349" name="Rectangle 16"/>
          <p:cNvSpPr txBox="1"/>
          <p:nvPr/>
        </p:nvSpPr>
        <p:spPr>
          <a:xfrm>
            <a:off x="8418291" y="5566428"/>
            <a:ext cx="3655180"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2000"/>
            </a:pPr>
            <a:r>
              <a:rPr u="sng">
                <a:solidFill>
                  <a:srgbClr val="0563C1"/>
                </a:solidFill>
                <a:uFill>
                  <a:solidFill>
                    <a:srgbClr val="0563C1"/>
                  </a:solidFill>
                </a:uFill>
                <a:hlinkClick r:id="rId3" invalidUrl="" action="" tgtFrame="" tooltip="" history="1" highlightClick="0" endSnd="0"/>
              </a:rPr>
              <a:t>NIA</a:t>
            </a:r>
            <a:r>
              <a:t>: </a:t>
            </a:r>
            <a:r>
              <a:rPr b="0"/>
              <a:t>https://www.nia.nih.gov/</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Title 1"/>
          <p:cNvSpPr txBox="1"/>
          <p:nvPr>
            <p:ph type="title"/>
          </p:nvPr>
        </p:nvSpPr>
        <p:spPr>
          <a:xfrm>
            <a:off x="285750" y="482202"/>
            <a:ext cx="10515600" cy="1325564"/>
          </a:xfrm>
          <a:prstGeom prst="rect">
            <a:avLst/>
          </a:prstGeom>
        </p:spPr>
        <p:txBody>
          <a:bodyPr/>
          <a:lstStyle>
            <a:lvl1pPr>
              <a:defRPr b="1">
                <a:solidFill>
                  <a:srgbClr val="1F4E79"/>
                </a:solidFill>
              </a:defRPr>
            </a:lvl1pPr>
          </a:lstStyle>
          <a:p>
            <a:pPr/>
            <a:r>
              <a:t>Greater Good in Action</a:t>
            </a:r>
          </a:p>
        </p:txBody>
      </p:sp>
      <p:sp>
        <p:nvSpPr>
          <p:cNvPr id="352" name="Content Placeholder 2"/>
          <p:cNvSpPr txBox="1"/>
          <p:nvPr>
            <p:ph type="body" sz="quarter" idx="1"/>
          </p:nvPr>
        </p:nvSpPr>
        <p:spPr>
          <a:xfrm>
            <a:off x="508000" y="2044699"/>
            <a:ext cx="5181600" cy="3005538"/>
          </a:xfrm>
          <a:prstGeom prst="rect">
            <a:avLst/>
          </a:prstGeom>
        </p:spPr>
        <p:txBody>
          <a:bodyPr/>
          <a:lstStyle/>
          <a:p>
            <a:pPr marL="178307" indent="-178307" defTabSz="713231">
              <a:spcBef>
                <a:spcPts val="700"/>
              </a:spcBef>
              <a:buClr>
                <a:srgbClr val="C55A11"/>
              </a:buClr>
              <a:buFontTx/>
              <a:buChar char="▪"/>
              <a:defRPr sz="2184">
                <a:solidFill>
                  <a:srgbClr val="000000"/>
                </a:solidFill>
              </a:defRPr>
            </a:pPr>
            <a:r>
              <a:t>Science-based activities to improve mental wellbeing</a:t>
            </a:r>
          </a:p>
          <a:p>
            <a:pPr marL="178307" indent="-178307" defTabSz="713231">
              <a:spcBef>
                <a:spcPts val="700"/>
              </a:spcBef>
              <a:buClr>
                <a:srgbClr val="C55A11"/>
              </a:buClr>
              <a:buFontTx/>
              <a:buChar char="▪"/>
              <a:defRPr sz="2184">
                <a:solidFill>
                  <a:srgbClr val="000000"/>
                </a:solidFill>
              </a:defRPr>
            </a:pPr>
            <a:r>
              <a:t>How to do the activity</a:t>
            </a:r>
          </a:p>
          <a:p>
            <a:pPr marL="178307" indent="-178307" defTabSz="713231">
              <a:spcBef>
                <a:spcPts val="700"/>
              </a:spcBef>
              <a:buClr>
                <a:srgbClr val="C55A11"/>
              </a:buClr>
              <a:buFontTx/>
              <a:buChar char="▪"/>
              <a:defRPr sz="2184">
                <a:solidFill>
                  <a:srgbClr val="000000"/>
                </a:solidFill>
              </a:defRPr>
            </a:pPr>
            <a:r>
              <a:t>Why to do it, and the science behind it</a:t>
            </a:r>
          </a:p>
          <a:p>
            <a:pPr marL="178307" indent="-178307" defTabSz="713231">
              <a:spcBef>
                <a:spcPts val="700"/>
              </a:spcBef>
              <a:buClr>
                <a:srgbClr val="C55A11"/>
              </a:buClr>
              <a:buFontTx/>
              <a:buChar char="▪"/>
              <a:defRPr sz="2184">
                <a:solidFill>
                  <a:srgbClr val="000000"/>
                </a:solidFill>
              </a:defRPr>
            </a:pPr>
          </a:p>
          <a:p>
            <a:pPr marL="0" indent="0" defTabSz="713231">
              <a:spcBef>
                <a:spcPts val="700"/>
              </a:spcBef>
              <a:buSzTx/>
              <a:buNone/>
              <a:defRPr sz="1248">
                <a:solidFill>
                  <a:srgbClr val="000000"/>
                </a:solidFill>
              </a:defRPr>
            </a:pPr>
          </a:p>
          <a:p>
            <a:pPr marL="0" indent="0" defTabSz="713231">
              <a:spcBef>
                <a:spcPts val="700"/>
              </a:spcBef>
              <a:buSzTx/>
              <a:buNone/>
              <a:defRPr sz="1248">
                <a:solidFill>
                  <a:srgbClr val="000000"/>
                </a:solidFill>
              </a:defRPr>
            </a:pPr>
          </a:p>
          <a:p>
            <a:pPr marL="0" indent="0" defTabSz="713231">
              <a:spcBef>
                <a:spcPts val="700"/>
              </a:spcBef>
              <a:buSzTx/>
              <a:buNone/>
              <a:defRPr sz="1248">
                <a:solidFill>
                  <a:srgbClr val="000000"/>
                </a:solidFill>
              </a:defRPr>
            </a:pPr>
          </a:p>
          <a:p>
            <a:pPr marL="0" indent="0" defTabSz="713231">
              <a:spcBef>
                <a:spcPts val="700"/>
              </a:spcBef>
              <a:buSzTx/>
              <a:buNone/>
              <a:defRPr sz="1248">
                <a:solidFill>
                  <a:srgbClr val="000000"/>
                </a:solidFill>
              </a:defRPr>
            </a:pPr>
            <a:r>
              <a:t>Greater Good in Action: https://ggia.berkeley.edu/</a:t>
            </a:r>
          </a:p>
        </p:txBody>
      </p:sp>
      <p:pic>
        <p:nvPicPr>
          <p:cNvPr id="353" name="Content Placeholder 6" descr="Content Placeholder 6"/>
          <p:cNvPicPr>
            <a:picLocks noChangeAspect="1"/>
          </p:cNvPicPr>
          <p:nvPr/>
        </p:nvPicPr>
        <p:blipFill>
          <a:blip r:embed="rId2">
            <a:extLst/>
          </a:blip>
          <a:stretch>
            <a:fillRect/>
          </a:stretch>
        </p:blipFill>
        <p:spPr>
          <a:xfrm>
            <a:off x="5689600" y="492125"/>
            <a:ext cx="6400152" cy="5795963"/>
          </a:xfrm>
          <a:prstGeom prst="rect">
            <a:avLst/>
          </a:prstGeom>
          <a:ln w="12700">
            <a:miter lim="400000"/>
          </a:ln>
        </p:spPr>
      </p:pic>
      <p:sp>
        <p:nvSpPr>
          <p:cNvPr id="354" name="Slide Number Placeholder 4"/>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Title 1"/>
          <p:cNvSpPr txBox="1"/>
          <p:nvPr>
            <p:ph type="title"/>
          </p:nvPr>
        </p:nvSpPr>
        <p:spPr>
          <a:xfrm>
            <a:off x="838200" y="365125"/>
            <a:ext cx="10515600" cy="1325563"/>
          </a:xfrm>
          <a:prstGeom prst="rect">
            <a:avLst/>
          </a:prstGeom>
        </p:spPr>
        <p:txBody>
          <a:bodyPr/>
          <a:lstStyle/>
          <a:p>
            <a:pPr algn="ctr">
              <a:defRPr b="1">
                <a:solidFill>
                  <a:srgbClr val="1F4E79"/>
                </a:solidFill>
              </a:defRPr>
            </a:pPr>
            <a:r>
              <a:t>Resources for Library Staff</a:t>
            </a:r>
            <a:br/>
          </a:p>
        </p:txBody>
      </p:sp>
      <p:sp>
        <p:nvSpPr>
          <p:cNvPr id="357" name="Content Placeholder 3"/>
          <p:cNvSpPr txBox="1"/>
          <p:nvPr>
            <p:ph type="body" sz="half" idx="1"/>
          </p:nvPr>
        </p:nvSpPr>
        <p:spPr>
          <a:xfrm>
            <a:off x="483870" y="1690687"/>
            <a:ext cx="5699761" cy="4457384"/>
          </a:xfrm>
          <a:prstGeom prst="rect">
            <a:avLst/>
          </a:prstGeom>
        </p:spPr>
        <p:txBody>
          <a:bodyPr/>
          <a:lstStyle/>
          <a:p>
            <a:pPr>
              <a:lnSpc>
                <a:spcPct val="100000"/>
              </a:lnSpc>
              <a:buClr>
                <a:schemeClr val="accent2"/>
              </a:buClr>
              <a:buFontTx/>
              <a:buChar char="▪"/>
              <a:defRPr sz="2400"/>
            </a:pPr>
            <a:r>
              <a:rPr u="sng">
                <a:solidFill>
                  <a:srgbClr val="0563C1"/>
                </a:solidFill>
                <a:uFill>
                  <a:solidFill>
                    <a:srgbClr val="0563C1"/>
                  </a:solidFill>
                </a:uFill>
                <a:hlinkClick r:id="rId2" invalidUrl="" action="" tgtFrame="" tooltip="" history="1" highlightClick="0" endSnd="0"/>
              </a:rPr>
              <a:t>NNLM class, Wellness in the Library Workplace </a:t>
            </a:r>
          </a:p>
          <a:p>
            <a:pPr>
              <a:lnSpc>
                <a:spcPct val="150000"/>
              </a:lnSpc>
              <a:buClr>
                <a:schemeClr val="accent2"/>
              </a:buClr>
              <a:buFontTx/>
              <a:buChar char="▪"/>
              <a:defRPr sz="2400"/>
            </a:pPr>
            <a:r>
              <a:rPr u="sng">
                <a:solidFill>
                  <a:srgbClr val="0563C1"/>
                </a:solidFill>
                <a:uFill>
                  <a:solidFill>
                    <a:srgbClr val="0563C1"/>
                  </a:solidFill>
                </a:uFill>
                <a:hlinkClick r:id="rId3" invalidUrl="" action="" tgtFrame="" tooltip="" history="1" highlightClick="0" endSnd="0"/>
              </a:rPr>
              <a:t>MedlinePlus Health &amp; Wellness</a:t>
            </a:r>
          </a:p>
          <a:p>
            <a:pPr>
              <a:lnSpc>
                <a:spcPct val="100000"/>
              </a:lnSpc>
              <a:buClr>
                <a:schemeClr val="accent2"/>
              </a:buClr>
              <a:buFontTx/>
              <a:buChar char="▪"/>
              <a:defRPr sz="2400"/>
            </a:pPr>
            <a:r>
              <a:rPr u="sng">
                <a:solidFill>
                  <a:srgbClr val="0563C1"/>
                </a:solidFill>
                <a:uFill>
                  <a:solidFill>
                    <a:srgbClr val="0563C1"/>
                  </a:solidFill>
                </a:uFill>
                <a:hlinkClick r:id="rId4" invalidUrl="" action="" tgtFrame="" tooltip="" history="1" highlightClick="0" endSnd="0"/>
              </a:rPr>
              <a:t>AAMLA, Radical Self Care &amp;</a:t>
            </a:r>
            <a:r>
              <a:rPr u="sng">
                <a:solidFill>
                  <a:srgbClr val="0563C1"/>
                </a:solidFill>
                <a:uFill>
                  <a:solidFill>
                    <a:srgbClr val="0563C1"/>
                  </a:solidFill>
                </a:uFill>
                <a:hlinkClick r:id="rId4" invalidUrl="" action="" tgtFrame="" tooltip="" history="1" highlightClick="0" endSnd="0"/>
              </a:rPr>
              <a:t> </a:t>
            </a:r>
            <a:r>
              <a:rPr u="sng">
                <a:solidFill>
                  <a:srgbClr val="0563C1"/>
                </a:solidFill>
                <a:uFill>
                  <a:solidFill>
                    <a:srgbClr val="0563C1"/>
                  </a:solidFill>
                </a:uFill>
                <a:hlinkClick r:id="rId4" invalidUrl="" action="" tgtFrame="" tooltip="" history="1" highlightClick="0" endSnd="0"/>
              </a:rPr>
              <a:t>Wellness for Information Professionals recorded webinars</a:t>
            </a:r>
          </a:p>
          <a:p>
            <a:pPr>
              <a:lnSpc>
                <a:spcPct val="150000"/>
              </a:lnSpc>
              <a:buClr>
                <a:schemeClr val="accent2"/>
              </a:buClr>
              <a:buFontTx/>
              <a:buChar char="▪"/>
              <a:defRPr sz="2400"/>
            </a:pPr>
            <a:r>
              <a:rPr u="sng">
                <a:solidFill>
                  <a:srgbClr val="0563C1"/>
                </a:solidFill>
                <a:uFill>
                  <a:solidFill>
                    <a:srgbClr val="0563C1"/>
                  </a:solidFill>
                </a:uFill>
                <a:hlinkClick r:id="rId5" invalidUrl="" action="" tgtFrame="" tooltip="" history="1" highlightClick="0" endSnd="0"/>
              </a:rPr>
              <a:t>ALA-APA Wellness</a:t>
            </a:r>
          </a:p>
          <a:p>
            <a:pPr>
              <a:lnSpc>
                <a:spcPct val="150000"/>
              </a:lnSpc>
              <a:buClr>
                <a:schemeClr val="accent2"/>
              </a:buClr>
              <a:buFontTx/>
              <a:buChar char="▪"/>
              <a:defRPr sz="2400"/>
            </a:pPr>
            <a:r>
              <a:rPr u="sng">
                <a:solidFill>
                  <a:srgbClr val="0563C1"/>
                </a:solidFill>
                <a:uFill>
                  <a:solidFill>
                    <a:srgbClr val="0563C1"/>
                  </a:solidFill>
                </a:uFill>
                <a:hlinkClick r:id="rId6" invalidUrl="" action="" tgtFrame="" tooltip="" history="1" highlightClick="0" endSnd="0"/>
              </a:rPr>
              <a:t>Mindfulinlis (mindfulness in LIS</a:t>
            </a:r>
            <a:r>
              <a:rPr sz="2800" u="sng">
                <a:solidFill>
                  <a:srgbClr val="0563C1"/>
                </a:solidFill>
                <a:uFill>
                  <a:solidFill>
                    <a:srgbClr val="0563C1"/>
                  </a:solidFill>
                </a:uFill>
                <a:hlinkClick r:id="rId6" invalidUrl="" action="" tgtFrame="" tooltip="" history="1" highlightClick="0" endSnd="0"/>
              </a:rPr>
              <a:t>)</a:t>
            </a:r>
          </a:p>
        </p:txBody>
      </p:sp>
      <p:sp>
        <p:nvSpPr>
          <p:cNvPr id="358" name="Content Placeholder 2"/>
          <p:cNvSpPr txBox="1"/>
          <p:nvPr/>
        </p:nvSpPr>
        <p:spPr>
          <a:xfrm>
            <a:off x="6223635" y="1690686"/>
            <a:ext cx="5090161" cy="44573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8600" indent="-228600">
              <a:lnSpc>
                <a:spcPct val="99000"/>
              </a:lnSpc>
              <a:spcBef>
                <a:spcPts val="1000"/>
              </a:spcBef>
              <a:buClr>
                <a:schemeClr val="accent2"/>
              </a:buClr>
              <a:buSzPct val="100000"/>
              <a:buChar char="▪"/>
              <a:defRPr sz="2400">
                <a:solidFill>
                  <a:srgbClr val="616265"/>
                </a:solidFill>
              </a:defRPr>
            </a:pPr>
            <a:r>
              <a:rPr u="sng">
                <a:solidFill>
                  <a:srgbClr val="0563C1"/>
                </a:solidFill>
                <a:uFill>
                  <a:solidFill>
                    <a:srgbClr val="0563C1"/>
                  </a:solidFill>
                </a:uFill>
                <a:hlinkClick r:id="rId7" invalidUrl="" action="" tgtFrame="" tooltip="" history="1" highlightClick="0" endSnd="0"/>
              </a:rPr>
              <a:t>NNLM BLOSSOM symposium recordings</a:t>
            </a:r>
            <a:endParaRPr sz="2600"/>
          </a:p>
          <a:p>
            <a:pPr marL="228600" indent="-228600">
              <a:lnSpc>
                <a:spcPct val="108000"/>
              </a:lnSpc>
              <a:spcBef>
                <a:spcPts val="1000"/>
              </a:spcBef>
              <a:buClr>
                <a:schemeClr val="accent2"/>
              </a:buClr>
              <a:buSzPct val="100000"/>
              <a:buChar char="▪"/>
              <a:defRPr sz="2400">
                <a:solidFill>
                  <a:srgbClr val="616265"/>
                </a:solidFill>
              </a:defRPr>
            </a:pPr>
            <a:r>
              <a:t>APA- Center for Workplace Mental Health</a:t>
            </a:r>
            <a:endParaRPr sz="2600"/>
          </a:p>
          <a:p>
            <a:pPr marL="228600" indent="-228600">
              <a:lnSpc>
                <a:spcPct val="108000"/>
              </a:lnSpc>
              <a:spcBef>
                <a:spcPts val="1000"/>
              </a:spcBef>
              <a:buClr>
                <a:schemeClr val="accent2"/>
              </a:buClr>
              <a:buSzPct val="100000"/>
              <a:buChar char="▪"/>
              <a:defRPr sz="2400">
                <a:solidFill>
                  <a:srgbClr val="616265"/>
                </a:solidFill>
              </a:defRPr>
            </a:pPr>
            <a:r>
              <a:rPr u="sng">
                <a:solidFill>
                  <a:srgbClr val="0563C1"/>
                </a:solidFill>
                <a:uFill>
                  <a:solidFill>
                    <a:srgbClr val="0563C1"/>
                  </a:solidFill>
                </a:uFill>
                <a:hlinkClick r:id="rId8" invalidUrl="" action="" tgtFrame="" tooltip="" history="1" highlightClick="0" endSnd="0"/>
              </a:rPr>
              <a:t>Greater Good Magazine: Science-Based Insights for a Meaningful Life</a:t>
            </a:r>
            <a:endParaRPr sz="2600"/>
          </a:p>
          <a:p>
            <a:pPr marL="228600" indent="-228600">
              <a:lnSpc>
                <a:spcPct val="108000"/>
              </a:lnSpc>
              <a:spcBef>
                <a:spcPts val="1000"/>
              </a:spcBef>
              <a:buClr>
                <a:schemeClr val="accent2"/>
              </a:buClr>
              <a:buSzPct val="100000"/>
              <a:buChar char="▪"/>
              <a:defRPr sz="2400">
                <a:solidFill>
                  <a:srgbClr val="616265"/>
                </a:solidFill>
              </a:defRPr>
            </a:pPr>
            <a:r>
              <a:rPr u="sng">
                <a:solidFill>
                  <a:srgbClr val="0563C1"/>
                </a:solidFill>
                <a:uFill>
                  <a:solidFill>
                    <a:srgbClr val="0563C1"/>
                  </a:solidFill>
                </a:uFill>
                <a:hlinkClick r:id="rId9" invalidUrl="" action="" tgtFrame="" tooltip="" history="1" highlightClick="0" endSnd="0"/>
              </a:rPr>
              <a:t>Mental Health America – Live B4Stage4</a:t>
            </a:r>
            <a:endParaRPr sz="2600"/>
          </a:p>
          <a:p>
            <a:pPr marL="228600" indent="-228600">
              <a:lnSpc>
                <a:spcPct val="144000"/>
              </a:lnSpc>
              <a:spcBef>
                <a:spcPts val="1000"/>
              </a:spcBef>
              <a:buClr>
                <a:schemeClr val="accent2"/>
              </a:buClr>
              <a:buSzPct val="100000"/>
              <a:buChar char="▪"/>
              <a:defRPr sz="2400">
                <a:solidFill>
                  <a:srgbClr val="616265"/>
                </a:solidFill>
              </a:defRPr>
            </a:pPr>
            <a:r>
              <a:rPr u="sng">
                <a:solidFill>
                  <a:srgbClr val="0563C1"/>
                </a:solidFill>
                <a:uFill>
                  <a:solidFill>
                    <a:srgbClr val="0563C1"/>
                  </a:solidFill>
                </a:uFill>
                <a:hlinkClick r:id="rId10" invalidUrl="" action="" tgtFrame="" tooltip="" history="1" highlightClick="0" endSnd="0"/>
              </a:rPr>
              <a:t>LIS Mental Health</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Title 1"/>
          <p:cNvSpPr txBox="1"/>
          <p:nvPr>
            <p:ph type="title"/>
          </p:nvPr>
        </p:nvSpPr>
        <p:spPr>
          <a:xfrm>
            <a:off x="839787" y="457200"/>
            <a:ext cx="3932239" cy="1600200"/>
          </a:xfrm>
          <a:prstGeom prst="rect">
            <a:avLst/>
          </a:prstGeom>
        </p:spPr>
        <p:txBody>
          <a:bodyPr/>
          <a:lstStyle/>
          <a:p>
            <a:pPr/>
            <a:r>
              <a:t>Programming</a:t>
            </a:r>
          </a:p>
        </p:txBody>
      </p:sp>
      <p:sp>
        <p:nvSpPr>
          <p:cNvPr id="361" name="Text Placeholder 17"/>
          <p:cNvSpPr txBox="1"/>
          <p:nvPr>
            <p:ph type="body" sz="quarter" idx="1"/>
          </p:nvPr>
        </p:nvSpPr>
        <p:spPr>
          <a:xfrm>
            <a:off x="839787" y="2057400"/>
            <a:ext cx="3932239" cy="3811588"/>
          </a:xfrm>
          <a:prstGeom prst="rect">
            <a:avLst/>
          </a:prstGeom>
          <a:blipFill>
            <a:blip r:embed="rId2"/>
            <a:stretch>
              <a:fillRect/>
            </a:stretch>
          </a:blipFill>
        </p:spPr>
        <p:txBody>
          <a:bodyPr/>
          <a:lstStyle/>
          <a:p>
            <a:pPr marL="0" indent="0">
              <a:buSzTx/>
              <a:buNone/>
              <a:defRPr sz="1600">
                <a:solidFill>
                  <a:srgbClr val="FFFFFF"/>
                </a:solidFill>
              </a:defRPr>
            </a:pPr>
          </a:p>
        </p:txBody>
      </p:sp>
      <p:grpSp>
        <p:nvGrpSpPr>
          <p:cNvPr id="384" name="Content Placeholder 5"/>
          <p:cNvGrpSpPr/>
          <p:nvPr/>
        </p:nvGrpSpPr>
        <p:grpSpPr>
          <a:xfrm>
            <a:off x="5183187" y="869072"/>
            <a:ext cx="6324601" cy="5089501"/>
            <a:chOff x="0" y="0"/>
            <a:chExt cx="6324600" cy="5089500"/>
          </a:xfrm>
        </p:grpSpPr>
        <p:sp>
          <p:nvSpPr>
            <p:cNvPr id="362" name="Rectangle"/>
            <p:cNvSpPr/>
            <p:nvPr/>
          </p:nvSpPr>
          <p:spPr>
            <a:xfrm>
              <a:off x="0" y="295199"/>
              <a:ext cx="6324600" cy="504001"/>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889000">
                <a:lnSpc>
                  <a:spcPct val="90000"/>
                </a:lnSpc>
                <a:spcBef>
                  <a:spcPts val="300"/>
                </a:spcBef>
                <a:defRPr sz="2000"/>
              </a:pPr>
            </a:p>
          </p:txBody>
        </p:sp>
        <p:grpSp>
          <p:nvGrpSpPr>
            <p:cNvPr id="365" name="Group"/>
            <p:cNvGrpSpPr/>
            <p:nvPr/>
          </p:nvGrpSpPr>
          <p:grpSpPr>
            <a:xfrm>
              <a:off x="316229" y="0"/>
              <a:ext cx="4427222" cy="590401"/>
              <a:chOff x="0" y="0"/>
              <a:chExt cx="4427220" cy="590400"/>
            </a:xfrm>
          </p:grpSpPr>
          <p:sp>
            <p:nvSpPr>
              <p:cNvPr id="363" name="Rounded Rectangle"/>
              <p:cNvSpPr/>
              <p:nvPr/>
            </p:nvSpPr>
            <p:spPr>
              <a:xfrm>
                <a:off x="0" y="0"/>
                <a:ext cx="4427221" cy="59040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p:spPr>
            <p:txBody>
              <a:bodyPr wrap="square" lIns="45719" tIns="45719" rIns="45719" bIns="45719" numCol="1" anchor="ctr">
                <a:noAutofit/>
              </a:bodyPr>
              <a:lstStyle/>
              <a:p>
                <a:pPr defTabSz="889000">
                  <a:lnSpc>
                    <a:spcPct val="90000"/>
                  </a:lnSpc>
                  <a:spcBef>
                    <a:spcPts val="700"/>
                  </a:spcBef>
                  <a:defRPr>
                    <a:solidFill>
                      <a:srgbClr val="FFFFFF"/>
                    </a:solidFill>
                  </a:defRPr>
                </a:pPr>
              </a:p>
            </p:txBody>
          </p:sp>
          <p:sp>
            <p:nvSpPr>
              <p:cNvPr id="364" name="Mental Health Facts"/>
              <p:cNvSpPr txBox="1"/>
              <p:nvPr/>
            </p:nvSpPr>
            <p:spPr>
              <a:xfrm>
                <a:off x="196159" y="149149"/>
                <a:ext cx="4034902"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89000">
                  <a:lnSpc>
                    <a:spcPct val="90000"/>
                  </a:lnSpc>
                  <a:spcBef>
                    <a:spcPts val="800"/>
                  </a:spcBef>
                  <a:defRPr sz="2000">
                    <a:solidFill>
                      <a:srgbClr val="FFFFFF"/>
                    </a:solidFill>
                  </a:defRPr>
                </a:lvl1pPr>
              </a:lstStyle>
              <a:p>
                <a:pPr/>
                <a:r>
                  <a:t>Mental Health Facts</a:t>
                </a:r>
              </a:p>
            </p:txBody>
          </p:sp>
        </p:grpSp>
        <p:sp>
          <p:nvSpPr>
            <p:cNvPr id="366" name="Rectangle"/>
            <p:cNvSpPr/>
            <p:nvPr/>
          </p:nvSpPr>
          <p:spPr>
            <a:xfrm>
              <a:off x="0" y="1202399"/>
              <a:ext cx="6324600" cy="504001"/>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889000">
                <a:lnSpc>
                  <a:spcPct val="90000"/>
                </a:lnSpc>
                <a:spcBef>
                  <a:spcPts val="300"/>
                </a:spcBef>
                <a:defRPr sz="2000"/>
              </a:pPr>
            </a:p>
          </p:txBody>
        </p:sp>
        <p:grpSp>
          <p:nvGrpSpPr>
            <p:cNvPr id="369" name="Group"/>
            <p:cNvGrpSpPr/>
            <p:nvPr/>
          </p:nvGrpSpPr>
          <p:grpSpPr>
            <a:xfrm>
              <a:off x="316229" y="907199"/>
              <a:ext cx="4427222" cy="590401"/>
              <a:chOff x="0" y="0"/>
              <a:chExt cx="4427220" cy="590400"/>
            </a:xfrm>
          </p:grpSpPr>
          <p:sp>
            <p:nvSpPr>
              <p:cNvPr id="367" name="Rounded Rectangle"/>
              <p:cNvSpPr/>
              <p:nvPr/>
            </p:nvSpPr>
            <p:spPr>
              <a:xfrm>
                <a:off x="0" y="0"/>
                <a:ext cx="4427221" cy="59040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p:spPr>
            <p:txBody>
              <a:bodyPr wrap="square" lIns="45719" tIns="45719" rIns="45719" bIns="45719" numCol="1" anchor="ctr">
                <a:noAutofit/>
              </a:bodyPr>
              <a:lstStyle/>
              <a:p>
                <a:pPr defTabSz="889000">
                  <a:lnSpc>
                    <a:spcPct val="90000"/>
                  </a:lnSpc>
                  <a:spcBef>
                    <a:spcPts val="700"/>
                  </a:spcBef>
                  <a:defRPr>
                    <a:solidFill>
                      <a:srgbClr val="FFFFFF"/>
                    </a:solidFill>
                  </a:defRPr>
                </a:pPr>
              </a:p>
            </p:txBody>
          </p:sp>
          <p:sp>
            <p:nvSpPr>
              <p:cNvPr id="368" name="Best Practices for Reference Interviews"/>
              <p:cNvSpPr txBox="1"/>
              <p:nvPr/>
            </p:nvSpPr>
            <p:spPr>
              <a:xfrm>
                <a:off x="196159" y="17705"/>
                <a:ext cx="4034902" cy="5549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89000">
                  <a:lnSpc>
                    <a:spcPct val="90000"/>
                  </a:lnSpc>
                  <a:spcBef>
                    <a:spcPts val="800"/>
                  </a:spcBef>
                  <a:defRPr sz="2000">
                    <a:solidFill>
                      <a:srgbClr val="FFFFFF"/>
                    </a:solidFill>
                  </a:defRPr>
                </a:lvl1pPr>
              </a:lstStyle>
              <a:p>
                <a:pPr/>
                <a:r>
                  <a:t>Best Practices for Reference Interviews</a:t>
                </a:r>
              </a:p>
            </p:txBody>
          </p:sp>
        </p:grpSp>
        <p:sp>
          <p:nvSpPr>
            <p:cNvPr id="370" name="Rectangle"/>
            <p:cNvSpPr/>
            <p:nvPr/>
          </p:nvSpPr>
          <p:spPr>
            <a:xfrm>
              <a:off x="0" y="2109599"/>
              <a:ext cx="6324600" cy="504001"/>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889000">
                <a:lnSpc>
                  <a:spcPct val="90000"/>
                </a:lnSpc>
                <a:spcBef>
                  <a:spcPts val="300"/>
                </a:spcBef>
                <a:defRPr sz="2000"/>
              </a:pPr>
            </a:p>
          </p:txBody>
        </p:sp>
        <p:grpSp>
          <p:nvGrpSpPr>
            <p:cNvPr id="373" name="Group"/>
            <p:cNvGrpSpPr/>
            <p:nvPr/>
          </p:nvGrpSpPr>
          <p:grpSpPr>
            <a:xfrm>
              <a:off x="316229" y="1814399"/>
              <a:ext cx="4427222" cy="590401"/>
              <a:chOff x="0" y="0"/>
              <a:chExt cx="4427220" cy="590400"/>
            </a:xfrm>
          </p:grpSpPr>
          <p:sp>
            <p:nvSpPr>
              <p:cNvPr id="371" name="Rounded Rectangle"/>
              <p:cNvSpPr/>
              <p:nvPr/>
            </p:nvSpPr>
            <p:spPr>
              <a:xfrm>
                <a:off x="0" y="0"/>
                <a:ext cx="4427221" cy="59040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p:spPr>
            <p:txBody>
              <a:bodyPr wrap="square" lIns="45719" tIns="45719" rIns="45719" bIns="45719" numCol="1" anchor="ctr">
                <a:noAutofit/>
              </a:bodyPr>
              <a:lstStyle/>
              <a:p>
                <a:pPr defTabSz="889000">
                  <a:lnSpc>
                    <a:spcPct val="90000"/>
                  </a:lnSpc>
                  <a:spcBef>
                    <a:spcPts val="700"/>
                  </a:spcBef>
                  <a:defRPr>
                    <a:solidFill>
                      <a:srgbClr val="FFFFFF"/>
                    </a:solidFill>
                  </a:defRPr>
                </a:pPr>
              </a:p>
            </p:txBody>
          </p:sp>
          <p:sp>
            <p:nvSpPr>
              <p:cNvPr id="372" name="Health Information Resources"/>
              <p:cNvSpPr txBox="1"/>
              <p:nvPr/>
            </p:nvSpPr>
            <p:spPr>
              <a:xfrm>
                <a:off x="196159" y="149150"/>
                <a:ext cx="4034902"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89000">
                  <a:lnSpc>
                    <a:spcPct val="90000"/>
                  </a:lnSpc>
                  <a:spcBef>
                    <a:spcPts val="800"/>
                  </a:spcBef>
                  <a:defRPr sz="2000">
                    <a:solidFill>
                      <a:srgbClr val="FFFFFF"/>
                    </a:solidFill>
                  </a:defRPr>
                </a:lvl1pPr>
              </a:lstStyle>
              <a:p>
                <a:pPr/>
                <a:r>
                  <a:t>Health Information Resources</a:t>
                </a:r>
              </a:p>
            </p:txBody>
          </p:sp>
        </p:grpSp>
        <p:grpSp>
          <p:nvGrpSpPr>
            <p:cNvPr id="376" name="Group"/>
            <p:cNvGrpSpPr/>
            <p:nvPr/>
          </p:nvGrpSpPr>
          <p:grpSpPr>
            <a:xfrm>
              <a:off x="0" y="3016799"/>
              <a:ext cx="6324600" cy="1165501"/>
              <a:chOff x="0" y="0"/>
              <a:chExt cx="6324600" cy="1165499"/>
            </a:xfrm>
          </p:grpSpPr>
          <p:sp>
            <p:nvSpPr>
              <p:cNvPr id="374" name="Rectangle"/>
              <p:cNvSpPr/>
              <p:nvPr/>
            </p:nvSpPr>
            <p:spPr>
              <a:xfrm>
                <a:off x="0" y="0"/>
                <a:ext cx="6324600" cy="1165500"/>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889000">
                  <a:lnSpc>
                    <a:spcPct val="90000"/>
                  </a:lnSpc>
                  <a:spcBef>
                    <a:spcPts val="300"/>
                  </a:spcBef>
                </a:pPr>
              </a:p>
            </p:txBody>
          </p:sp>
          <p:sp>
            <p:nvSpPr>
              <p:cNvPr id="375" name="Monthly health observances…"/>
              <p:cNvSpPr txBox="1"/>
              <p:nvPr/>
            </p:nvSpPr>
            <p:spPr>
              <a:xfrm>
                <a:off x="348618" y="274319"/>
                <a:ext cx="5627364" cy="8851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2239" tIns="142239" rIns="142239" bIns="142239" numCol="1" anchor="t">
                <a:spAutoFit/>
              </a:bodyPr>
              <a:lstStyle/>
              <a:p>
                <a:pPr lvl="1" marL="228600" indent="-228600" defTabSz="889000">
                  <a:lnSpc>
                    <a:spcPct val="90000"/>
                  </a:lnSpc>
                  <a:spcBef>
                    <a:spcPts val="300"/>
                  </a:spcBef>
                  <a:buSzPct val="100000"/>
                  <a:buChar char="•"/>
                  <a:defRPr sz="2000"/>
                </a:pPr>
                <a:r>
                  <a:t>Monthly health observances</a:t>
                </a:r>
              </a:p>
              <a:p>
                <a:pPr lvl="1" marL="228600" indent="-228600" defTabSz="889000">
                  <a:lnSpc>
                    <a:spcPct val="90000"/>
                  </a:lnSpc>
                  <a:spcBef>
                    <a:spcPts val="300"/>
                  </a:spcBef>
                  <a:buSzPct val="100000"/>
                  <a:buChar char="•"/>
                  <a:defRPr sz="2000"/>
                </a:pPr>
                <a:r>
                  <a:t>NLM Exhibition Program</a:t>
                </a:r>
              </a:p>
            </p:txBody>
          </p:sp>
        </p:grpSp>
        <p:grpSp>
          <p:nvGrpSpPr>
            <p:cNvPr id="379" name="Group"/>
            <p:cNvGrpSpPr/>
            <p:nvPr/>
          </p:nvGrpSpPr>
          <p:grpSpPr>
            <a:xfrm>
              <a:off x="316229" y="2721599"/>
              <a:ext cx="4427222" cy="590401"/>
              <a:chOff x="0" y="0"/>
              <a:chExt cx="4427220" cy="590400"/>
            </a:xfrm>
          </p:grpSpPr>
          <p:sp>
            <p:nvSpPr>
              <p:cNvPr id="377" name="Rounded Rectangle"/>
              <p:cNvSpPr/>
              <p:nvPr/>
            </p:nvSpPr>
            <p:spPr>
              <a:xfrm>
                <a:off x="0" y="0"/>
                <a:ext cx="4427221" cy="590401"/>
              </a:xfrm>
              <a:prstGeom prst="roundRect">
                <a:avLst>
                  <a:gd name="adj" fmla="val 16667"/>
                </a:avLst>
              </a:prstGeom>
              <a:solidFill>
                <a:srgbClr val="333F50"/>
              </a:solidFill>
              <a:ln w="12700" cap="flat">
                <a:noFill/>
                <a:miter lim="400000"/>
              </a:ln>
              <a:effectLst/>
            </p:spPr>
            <p:txBody>
              <a:bodyPr wrap="square" lIns="45719" tIns="45719" rIns="45719" bIns="45719" numCol="1" anchor="ctr">
                <a:noAutofit/>
              </a:bodyPr>
              <a:lstStyle/>
              <a:p>
                <a:pPr defTabSz="1066800">
                  <a:lnSpc>
                    <a:spcPct val="90000"/>
                  </a:lnSpc>
                  <a:spcBef>
                    <a:spcPts val="700"/>
                  </a:spcBef>
                  <a:defRPr>
                    <a:solidFill>
                      <a:srgbClr val="FFFFFF"/>
                    </a:solidFill>
                  </a:defRPr>
                </a:pPr>
              </a:p>
            </p:txBody>
          </p:sp>
          <p:sp>
            <p:nvSpPr>
              <p:cNvPr id="378" name="Programming"/>
              <p:cNvSpPr txBox="1"/>
              <p:nvPr/>
            </p:nvSpPr>
            <p:spPr>
              <a:xfrm>
                <a:off x="196159" y="117400"/>
                <a:ext cx="4034902"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066800">
                  <a:lnSpc>
                    <a:spcPct val="90000"/>
                  </a:lnSpc>
                  <a:spcBef>
                    <a:spcPts val="1000"/>
                  </a:spcBef>
                  <a:defRPr sz="2400">
                    <a:solidFill>
                      <a:srgbClr val="FFFFFF"/>
                    </a:solidFill>
                  </a:defRPr>
                </a:lvl1pPr>
              </a:lstStyle>
              <a:p>
                <a:pPr/>
                <a:r>
                  <a:t>Programming</a:t>
                </a:r>
              </a:p>
            </p:txBody>
          </p:sp>
        </p:grpSp>
        <p:sp>
          <p:nvSpPr>
            <p:cNvPr id="380" name="Rectangle"/>
            <p:cNvSpPr/>
            <p:nvPr/>
          </p:nvSpPr>
          <p:spPr>
            <a:xfrm>
              <a:off x="0" y="4585500"/>
              <a:ext cx="6324600" cy="504001"/>
            </a:xfrm>
            <a:prstGeom prst="rect">
              <a:avLst/>
            </a:prstGeom>
            <a:solidFill>
              <a:srgbClr val="FFFFFF">
                <a:alpha val="90000"/>
              </a:srgbClr>
            </a:solidFill>
            <a:ln w="6350" cap="flat">
              <a:solidFill>
                <a:schemeClr val="accent1"/>
              </a:solidFill>
              <a:prstDash val="solid"/>
              <a:miter lim="800000"/>
            </a:ln>
            <a:effectLst/>
          </p:spPr>
          <p:txBody>
            <a:bodyPr wrap="square" lIns="45719" tIns="45719" rIns="45719" bIns="45719" numCol="1" anchor="t">
              <a:noAutofit/>
            </a:bodyPr>
            <a:lstStyle/>
            <a:p>
              <a:pPr defTabSz="889000">
                <a:lnSpc>
                  <a:spcPct val="90000"/>
                </a:lnSpc>
                <a:spcBef>
                  <a:spcPts val="300"/>
                </a:spcBef>
                <a:defRPr sz="2000"/>
              </a:pPr>
            </a:p>
          </p:txBody>
        </p:sp>
        <p:grpSp>
          <p:nvGrpSpPr>
            <p:cNvPr id="383" name="Group"/>
            <p:cNvGrpSpPr/>
            <p:nvPr/>
          </p:nvGrpSpPr>
          <p:grpSpPr>
            <a:xfrm>
              <a:off x="316229" y="4290301"/>
              <a:ext cx="4427222" cy="590401"/>
              <a:chOff x="0" y="0"/>
              <a:chExt cx="4427220" cy="590400"/>
            </a:xfrm>
          </p:grpSpPr>
          <p:sp>
            <p:nvSpPr>
              <p:cNvPr id="381" name="Rounded Rectangle"/>
              <p:cNvSpPr/>
              <p:nvPr/>
            </p:nvSpPr>
            <p:spPr>
              <a:xfrm>
                <a:off x="0" y="0"/>
                <a:ext cx="4427221" cy="59040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p:spPr>
            <p:txBody>
              <a:bodyPr wrap="square" lIns="45719" tIns="45719" rIns="45719" bIns="45719" numCol="1" anchor="ctr">
                <a:noAutofit/>
              </a:bodyPr>
              <a:lstStyle/>
              <a:p>
                <a:pPr defTabSz="889000">
                  <a:lnSpc>
                    <a:spcPct val="90000"/>
                  </a:lnSpc>
                  <a:spcBef>
                    <a:spcPts val="700"/>
                  </a:spcBef>
                  <a:defRPr>
                    <a:solidFill>
                      <a:srgbClr val="FFFFFF"/>
                    </a:solidFill>
                  </a:defRPr>
                </a:pPr>
              </a:p>
            </p:txBody>
          </p:sp>
          <p:sp>
            <p:nvSpPr>
              <p:cNvPr id="382" name="Reflection, Wrap Up"/>
              <p:cNvSpPr txBox="1"/>
              <p:nvPr/>
            </p:nvSpPr>
            <p:spPr>
              <a:xfrm>
                <a:off x="196159" y="149149"/>
                <a:ext cx="4034902"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89000">
                  <a:lnSpc>
                    <a:spcPct val="90000"/>
                  </a:lnSpc>
                  <a:spcBef>
                    <a:spcPts val="800"/>
                  </a:spcBef>
                  <a:defRPr sz="2000">
                    <a:solidFill>
                      <a:srgbClr val="FFFFFF"/>
                    </a:solidFill>
                  </a:defRPr>
                </a:lvl1pPr>
              </a:lstStyle>
              <a:p>
                <a:pPr/>
                <a:r>
                  <a:t>Reflection, Wrap Up</a:t>
                </a:r>
              </a:p>
            </p:txBody>
          </p:sp>
        </p:grpSp>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itle 1"/>
          <p:cNvSpPr txBox="1"/>
          <p:nvPr>
            <p:ph type="title"/>
          </p:nvPr>
        </p:nvSpPr>
        <p:spPr>
          <a:xfrm>
            <a:off x="838200" y="365125"/>
            <a:ext cx="10515600" cy="1325563"/>
          </a:xfrm>
          <a:prstGeom prst="rect">
            <a:avLst/>
          </a:prstGeom>
        </p:spPr>
        <p:txBody>
          <a:bodyPr/>
          <a:lstStyle/>
          <a:p>
            <a:pPr>
              <a:defRPr b="1">
                <a:solidFill>
                  <a:srgbClr val="1F4E79"/>
                </a:solidFill>
              </a:defRPr>
            </a:pPr>
            <a:r>
              <a:t>Objectives</a:t>
            </a:r>
            <a:br/>
            <a:r>
              <a:rPr sz="2400"/>
              <a:t>Caring for the Mind: providing mental health information at your library</a:t>
            </a:r>
          </a:p>
        </p:txBody>
      </p:sp>
      <p:sp>
        <p:nvSpPr>
          <p:cNvPr id="128" name="Slide Number Placeholder 3"/>
          <p:cNvSpPr txBox="1"/>
          <p:nvPr>
            <p:ph type="sldNum" sz="quarter" idx="2"/>
          </p:nvPr>
        </p:nvSpPr>
        <p:spPr>
          <a:xfrm>
            <a:off x="111697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50" name="Content Placeholder 4"/>
          <p:cNvGrpSpPr/>
          <p:nvPr/>
        </p:nvGrpSpPr>
        <p:grpSpPr>
          <a:xfrm>
            <a:off x="838200" y="1825625"/>
            <a:ext cx="10515600" cy="4357653"/>
            <a:chOff x="0" y="0"/>
            <a:chExt cx="10515600" cy="4357652"/>
          </a:xfrm>
        </p:grpSpPr>
        <p:grpSp>
          <p:nvGrpSpPr>
            <p:cNvPr id="131" name="Group"/>
            <p:cNvGrpSpPr/>
            <p:nvPr/>
          </p:nvGrpSpPr>
          <p:grpSpPr>
            <a:xfrm>
              <a:off x="0" y="0"/>
              <a:ext cx="3286125" cy="4351338"/>
              <a:chOff x="0" y="0"/>
              <a:chExt cx="3286125" cy="4351337"/>
            </a:xfrm>
          </p:grpSpPr>
          <p:sp>
            <p:nvSpPr>
              <p:cNvPr id="129" name="Rectangle"/>
              <p:cNvSpPr/>
              <p:nvPr/>
            </p:nvSpPr>
            <p:spPr>
              <a:xfrm>
                <a:off x="0" y="0"/>
                <a:ext cx="3286125" cy="4351338"/>
              </a:xfrm>
              <a:prstGeom prst="rect">
                <a:avLst/>
              </a:prstGeom>
              <a:solidFill>
                <a:srgbClr val="D0DEEF">
                  <a:alpha val="90000"/>
                </a:srgbClr>
              </a:solidFill>
              <a:ln w="12700" cap="flat">
                <a:solidFill>
                  <a:srgbClr val="D0DEEF">
                    <a:alpha val="90000"/>
                  </a:srgbClr>
                </a:solidFill>
                <a:prstDash val="solid"/>
                <a:miter lim="800000"/>
              </a:ln>
              <a:effectLst/>
            </p:spPr>
            <p:txBody>
              <a:bodyPr wrap="square" lIns="45719" tIns="45719" rIns="45719" bIns="45719" numCol="1" anchor="t">
                <a:noAutofit/>
              </a:bodyPr>
              <a:lstStyle/>
              <a:p>
                <a:pPr defTabSz="1155700">
                  <a:lnSpc>
                    <a:spcPct val="90000"/>
                  </a:lnSpc>
                  <a:spcBef>
                    <a:spcPts val="1100"/>
                  </a:spcBef>
                  <a:defRPr sz="2800">
                    <a:solidFill>
                      <a:srgbClr val="616265"/>
                    </a:solidFill>
                  </a:defRPr>
                </a:pPr>
              </a:p>
            </p:txBody>
          </p:sp>
          <p:sp>
            <p:nvSpPr>
              <p:cNvPr id="130" name="Gain awareness of mental health issues"/>
              <p:cNvSpPr txBox="1"/>
              <p:nvPr/>
            </p:nvSpPr>
            <p:spPr>
              <a:xfrm>
                <a:off x="0" y="1727508"/>
                <a:ext cx="3286125" cy="15791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6198" tIns="256198" rIns="256198" bIns="256198" numCol="1" anchor="t">
                <a:spAutoFit/>
              </a:bodyPr>
              <a:lstStyle/>
              <a:p>
                <a:pPr defTabSz="1155700">
                  <a:lnSpc>
                    <a:spcPct val="90000"/>
                  </a:lnSpc>
                  <a:spcBef>
                    <a:spcPts val="1000"/>
                  </a:spcBef>
                  <a:defRPr b="1" sz="2600">
                    <a:solidFill>
                      <a:srgbClr val="616265"/>
                    </a:solidFill>
                  </a:defRPr>
                </a:pPr>
                <a:r>
                  <a:t>Gain awareness </a:t>
                </a:r>
                <a:r>
                  <a:rPr b="0"/>
                  <a:t>of mental health issues</a:t>
                </a:r>
              </a:p>
            </p:txBody>
          </p:sp>
        </p:grpSp>
        <p:grpSp>
          <p:nvGrpSpPr>
            <p:cNvPr id="134" name="Group"/>
            <p:cNvGrpSpPr/>
            <p:nvPr/>
          </p:nvGrpSpPr>
          <p:grpSpPr>
            <a:xfrm>
              <a:off x="990360" y="435132"/>
              <a:ext cx="1305403" cy="1305403"/>
              <a:chOff x="0" y="0"/>
              <a:chExt cx="1305402" cy="1305402"/>
            </a:xfrm>
          </p:grpSpPr>
          <p:sp>
            <p:nvSpPr>
              <p:cNvPr id="132" name="Circle"/>
              <p:cNvSpPr/>
              <p:nvPr/>
            </p:nvSpPr>
            <p:spPr>
              <a:xfrm>
                <a:off x="-1" y="-1"/>
                <a:ext cx="1305404" cy="1305404"/>
              </a:xfrm>
              <a:prstGeom prst="ellipse">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2133600">
                  <a:lnSpc>
                    <a:spcPct val="90000"/>
                  </a:lnSpc>
                  <a:spcBef>
                    <a:spcPts val="1100"/>
                  </a:spcBef>
                  <a:defRPr sz="4800">
                    <a:solidFill>
                      <a:srgbClr val="FFFFFF"/>
                    </a:solidFill>
                  </a:defRPr>
                </a:pPr>
              </a:p>
            </p:txBody>
          </p:sp>
          <p:sp>
            <p:nvSpPr>
              <p:cNvPr id="133" name="1"/>
              <p:cNvSpPr txBox="1"/>
              <p:nvPr/>
            </p:nvSpPr>
            <p:spPr>
              <a:xfrm>
                <a:off x="280246" y="284400"/>
                <a:ext cx="74491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700" tIns="12700" rIns="12700" bIns="12700" numCol="1" anchor="ctr">
                <a:spAutoFit/>
              </a:bodyPr>
              <a:lstStyle>
                <a:lvl1pPr algn="ctr" defTabSz="2133600">
                  <a:lnSpc>
                    <a:spcPct val="90000"/>
                  </a:lnSpc>
                  <a:spcBef>
                    <a:spcPts val="2000"/>
                  </a:spcBef>
                  <a:defRPr sz="4800">
                    <a:solidFill>
                      <a:srgbClr val="FFFFFF"/>
                    </a:solidFill>
                  </a:defRPr>
                </a:lvl1pPr>
              </a:lstStyle>
              <a:p>
                <a:pPr/>
                <a:r>
                  <a:t>1</a:t>
                </a:r>
              </a:p>
            </p:txBody>
          </p:sp>
        </p:grpSp>
        <p:sp>
          <p:nvSpPr>
            <p:cNvPr id="135" name="Rectangle"/>
            <p:cNvSpPr/>
            <p:nvPr/>
          </p:nvSpPr>
          <p:spPr>
            <a:xfrm>
              <a:off x="0" y="4344952"/>
              <a:ext cx="3286125" cy="12701"/>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t">
              <a:noAutofit/>
            </a:bodyPr>
            <a:lstStyle/>
            <a:p>
              <a:pPr>
                <a:lnSpc>
                  <a:spcPct val="90000"/>
                </a:lnSpc>
                <a:spcBef>
                  <a:spcPts val="1000"/>
                </a:spcBef>
                <a:defRPr sz="2800">
                  <a:solidFill>
                    <a:srgbClr val="616265"/>
                  </a:solidFill>
                </a:defRPr>
              </a:pPr>
            </a:p>
          </p:txBody>
        </p:sp>
        <p:grpSp>
          <p:nvGrpSpPr>
            <p:cNvPr id="138" name="Group"/>
            <p:cNvGrpSpPr/>
            <p:nvPr/>
          </p:nvGrpSpPr>
          <p:grpSpPr>
            <a:xfrm>
              <a:off x="3614737" y="0"/>
              <a:ext cx="3286126" cy="4351338"/>
              <a:chOff x="0" y="0"/>
              <a:chExt cx="3286125" cy="4351337"/>
            </a:xfrm>
          </p:grpSpPr>
          <p:sp>
            <p:nvSpPr>
              <p:cNvPr id="136" name="Rectangle"/>
              <p:cNvSpPr/>
              <p:nvPr/>
            </p:nvSpPr>
            <p:spPr>
              <a:xfrm>
                <a:off x="0" y="0"/>
                <a:ext cx="3286125" cy="4351338"/>
              </a:xfrm>
              <a:prstGeom prst="rect">
                <a:avLst/>
              </a:prstGeom>
              <a:solidFill>
                <a:srgbClr val="D0DEEF">
                  <a:alpha val="90000"/>
                </a:srgbClr>
              </a:solidFill>
              <a:ln w="12700" cap="flat">
                <a:solidFill>
                  <a:srgbClr val="D0DEEF">
                    <a:alpha val="90000"/>
                  </a:srgbClr>
                </a:solidFill>
                <a:prstDash val="solid"/>
                <a:miter lim="800000"/>
              </a:ln>
              <a:effectLst/>
            </p:spPr>
            <p:txBody>
              <a:bodyPr wrap="square" lIns="45719" tIns="45719" rIns="45719" bIns="45719" numCol="1" anchor="t">
                <a:noAutofit/>
              </a:bodyPr>
              <a:lstStyle/>
              <a:p>
                <a:pPr defTabSz="1155700">
                  <a:lnSpc>
                    <a:spcPct val="90000"/>
                  </a:lnSpc>
                  <a:spcBef>
                    <a:spcPts val="1100"/>
                  </a:spcBef>
                  <a:defRPr sz="2800">
                    <a:solidFill>
                      <a:srgbClr val="616265"/>
                    </a:solidFill>
                  </a:defRPr>
                </a:pPr>
              </a:p>
            </p:txBody>
          </p:sp>
          <p:sp>
            <p:nvSpPr>
              <p:cNvPr id="137" name="Learn practices for responding to questions for mental health information"/>
              <p:cNvSpPr txBox="1"/>
              <p:nvPr/>
            </p:nvSpPr>
            <p:spPr>
              <a:xfrm>
                <a:off x="0" y="1727508"/>
                <a:ext cx="3286125" cy="2264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6198" tIns="256198" rIns="256198" bIns="256198" numCol="1" anchor="t">
                <a:spAutoFit/>
              </a:bodyPr>
              <a:lstStyle/>
              <a:p>
                <a:pPr defTabSz="1155700">
                  <a:lnSpc>
                    <a:spcPct val="90000"/>
                  </a:lnSpc>
                  <a:spcBef>
                    <a:spcPts val="1000"/>
                  </a:spcBef>
                  <a:defRPr b="1" sz="2600">
                    <a:solidFill>
                      <a:srgbClr val="616265"/>
                    </a:solidFill>
                  </a:defRPr>
                </a:pPr>
                <a:r>
                  <a:t>Learn practices </a:t>
                </a:r>
                <a:r>
                  <a:rPr b="0"/>
                  <a:t>for responding to questions for mental health information</a:t>
                </a:r>
              </a:p>
            </p:txBody>
          </p:sp>
        </p:grpSp>
        <p:grpSp>
          <p:nvGrpSpPr>
            <p:cNvPr id="141" name="Group"/>
            <p:cNvGrpSpPr/>
            <p:nvPr/>
          </p:nvGrpSpPr>
          <p:grpSpPr>
            <a:xfrm>
              <a:off x="4605099" y="435132"/>
              <a:ext cx="1305403" cy="1305403"/>
              <a:chOff x="0" y="0"/>
              <a:chExt cx="1305402" cy="1305402"/>
            </a:xfrm>
          </p:grpSpPr>
          <p:sp>
            <p:nvSpPr>
              <p:cNvPr id="139" name="Circle"/>
              <p:cNvSpPr/>
              <p:nvPr/>
            </p:nvSpPr>
            <p:spPr>
              <a:xfrm>
                <a:off x="-1" y="-1"/>
                <a:ext cx="1305404" cy="1305404"/>
              </a:xfrm>
              <a:prstGeom prst="ellipse">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2133600">
                  <a:lnSpc>
                    <a:spcPct val="90000"/>
                  </a:lnSpc>
                  <a:spcBef>
                    <a:spcPts val="1100"/>
                  </a:spcBef>
                  <a:defRPr sz="2800">
                    <a:solidFill>
                      <a:srgbClr val="FFFFFF"/>
                    </a:solidFill>
                  </a:defRPr>
                </a:pPr>
              </a:p>
            </p:txBody>
          </p:sp>
          <p:sp>
            <p:nvSpPr>
              <p:cNvPr id="140" name="2"/>
              <p:cNvSpPr txBox="1"/>
              <p:nvPr/>
            </p:nvSpPr>
            <p:spPr>
              <a:xfrm>
                <a:off x="280245" y="284400"/>
                <a:ext cx="74491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700" tIns="12700" rIns="12700" bIns="12700" numCol="1" anchor="ctr">
                <a:spAutoFit/>
              </a:bodyPr>
              <a:lstStyle>
                <a:lvl1pPr algn="ctr" defTabSz="2133600">
                  <a:lnSpc>
                    <a:spcPct val="90000"/>
                  </a:lnSpc>
                  <a:spcBef>
                    <a:spcPts val="2000"/>
                  </a:spcBef>
                  <a:defRPr sz="4800">
                    <a:solidFill>
                      <a:srgbClr val="FFFFFF"/>
                    </a:solidFill>
                  </a:defRPr>
                </a:lvl1pPr>
              </a:lstStyle>
              <a:p>
                <a:pPr/>
                <a:r>
                  <a:t>2</a:t>
                </a:r>
              </a:p>
            </p:txBody>
          </p:sp>
        </p:grpSp>
        <p:sp>
          <p:nvSpPr>
            <p:cNvPr id="142" name="Rectangle"/>
            <p:cNvSpPr/>
            <p:nvPr/>
          </p:nvSpPr>
          <p:spPr>
            <a:xfrm>
              <a:off x="3614737" y="4344952"/>
              <a:ext cx="3286126" cy="12701"/>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t">
              <a:noAutofit/>
            </a:bodyPr>
            <a:lstStyle/>
            <a:p>
              <a:pPr>
                <a:lnSpc>
                  <a:spcPct val="90000"/>
                </a:lnSpc>
                <a:spcBef>
                  <a:spcPts val="1000"/>
                </a:spcBef>
                <a:defRPr sz="2800">
                  <a:solidFill>
                    <a:srgbClr val="616265"/>
                  </a:solidFill>
                </a:defRPr>
              </a:pPr>
            </a:p>
          </p:txBody>
        </p:sp>
        <p:grpSp>
          <p:nvGrpSpPr>
            <p:cNvPr id="145" name="Group"/>
            <p:cNvGrpSpPr/>
            <p:nvPr/>
          </p:nvGrpSpPr>
          <p:grpSpPr>
            <a:xfrm>
              <a:off x="7229475" y="0"/>
              <a:ext cx="3286125" cy="4351338"/>
              <a:chOff x="0" y="0"/>
              <a:chExt cx="3286125" cy="4351337"/>
            </a:xfrm>
          </p:grpSpPr>
          <p:sp>
            <p:nvSpPr>
              <p:cNvPr id="143" name="Rectangle"/>
              <p:cNvSpPr/>
              <p:nvPr/>
            </p:nvSpPr>
            <p:spPr>
              <a:xfrm>
                <a:off x="0" y="0"/>
                <a:ext cx="3286125" cy="4351338"/>
              </a:xfrm>
              <a:prstGeom prst="rect">
                <a:avLst/>
              </a:prstGeom>
              <a:solidFill>
                <a:srgbClr val="D0DEEF">
                  <a:alpha val="90000"/>
                </a:srgbClr>
              </a:solidFill>
              <a:ln w="12700" cap="flat">
                <a:solidFill>
                  <a:srgbClr val="D0DEEF">
                    <a:alpha val="90000"/>
                  </a:srgbClr>
                </a:solidFill>
                <a:prstDash val="solid"/>
                <a:miter lim="800000"/>
              </a:ln>
              <a:effectLst/>
            </p:spPr>
            <p:txBody>
              <a:bodyPr wrap="square" lIns="45719" tIns="45719" rIns="45719" bIns="45719" numCol="1" anchor="t">
                <a:noAutofit/>
              </a:bodyPr>
              <a:lstStyle/>
              <a:p>
                <a:pPr defTabSz="1155700">
                  <a:lnSpc>
                    <a:spcPct val="90000"/>
                  </a:lnSpc>
                  <a:spcBef>
                    <a:spcPts val="1100"/>
                  </a:spcBef>
                  <a:defRPr sz="2800">
                    <a:solidFill>
                      <a:srgbClr val="616265"/>
                    </a:solidFill>
                  </a:defRPr>
                </a:pPr>
              </a:p>
            </p:txBody>
          </p:sp>
          <p:sp>
            <p:nvSpPr>
              <p:cNvPr id="144" name="Be informed of tools and resources for mental health information"/>
              <p:cNvSpPr txBox="1"/>
              <p:nvPr/>
            </p:nvSpPr>
            <p:spPr>
              <a:xfrm>
                <a:off x="0" y="1727508"/>
                <a:ext cx="3286125" cy="2264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6198" tIns="256198" rIns="256198" bIns="256198" numCol="1" anchor="t">
                <a:spAutoFit/>
              </a:bodyPr>
              <a:lstStyle/>
              <a:p>
                <a:pPr defTabSz="1155700">
                  <a:lnSpc>
                    <a:spcPct val="90000"/>
                  </a:lnSpc>
                  <a:spcBef>
                    <a:spcPts val="1000"/>
                  </a:spcBef>
                  <a:defRPr b="1" sz="2600">
                    <a:solidFill>
                      <a:srgbClr val="616265"/>
                    </a:solidFill>
                  </a:defRPr>
                </a:pPr>
                <a:r>
                  <a:t>Be informed </a:t>
                </a:r>
                <a:r>
                  <a:rPr b="0"/>
                  <a:t>of tools and resources for mental health information</a:t>
                </a:r>
              </a:p>
            </p:txBody>
          </p:sp>
        </p:grpSp>
        <p:grpSp>
          <p:nvGrpSpPr>
            <p:cNvPr id="148" name="Group"/>
            <p:cNvGrpSpPr/>
            <p:nvPr/>
          </p:nvGrpSpPr>
          <p:grpSpPr>
            <a:xfrm>
              <a:off x="8219836" y="435132"/>
              <a:ext cx="1305403" cy="1305403"/>
              <a:chOff x="0" y="0"/>
              <a:chExt cx="1305402" cy="1305402"/>
            </a:xfrm>
          </p:grpSpPr>
          <p:sp>
            <p:nvSpPr>
              <p:cNvPr id="146" name="Circle"/>
              <p:cNvSpPr/>
              <p:nvPr/>
            </p:nvSpPr>
            <p:spPr>
              <a:xfrm>
                <a:off x="-1" y="-1"/>
                <a:ext cx="1305404" cy="1305404"/>
              </a:xfrm>
              <a:prstGeom prst="ellipse">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2133600">
                  <a:lnSpc>
                    <a:spcPct val="90000"/>
                  </a:lnSpc>
                  <a:spcBef>
                    <a:spcPts val="1100"/>
                  </a:spcBef>
                  <a:defRPr sz="2800">
                    <a:solidFill>
                      <a:srgbClr val="FFFFFF"/>
                    </a:solidFill>
                  </a:defRPr>
                </a:pPr>
              </a:p>
            </p:txBody>
          </p:sp>
          <p:sp>
            <p:nvSpPr>
              <p:cNvPr id="147" name="3"/>
              <p:cNvSpPr txBox="1"/>
              <p:nvPr/>
            </p:nvSpPr>
            <p:spPr>
              <a:xfrm>
                <a:off x="280246" y="284400"/>
                <a:ext cx="74491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700" tIns="12700" rIns="12700" bIns="12700" numCol="1" anchor="ctr">
                <a:spAutoFit/>
              </a:bodyPr>
              <a:lstStyle>
                <a:lvl1pPr algn="ctr" defTabSz="2133600">
                  <a:lnSpc>
                    <a:spcPct val="90000"/>
                  </a:lnSpc>
                  <a:spcBef>
                    <a:spcPts val="2000"/>
                  </a:spcBef>
                  <a:defRPr sz="4800">
                    <a:solidFill>
                      <a:srgbClr val="FFFFFF"/>
                    </a:solidFill>
                  </a:defRPr>
                </a:lvl1pPr>
              </a:lstStyle>
              <a:p>
                <a:pPr/>
                <a:r>
                  <a:t>3</a:t>
                </a:r>
              </a:p>
            </p:txBody>
          </p:sp>
        </p:grpSp>
        <p:sp>
          <p:nvSpPr>
            <p:cNvPr id="149" name="Rectangle"/>
            <p:cNvSpPr/>
            <p:nvPr/>
          </p:nvSpPr>
          <p:spPr>
            <a:xfrm>
              <a:off x="7229475" y="4344952"/>
              <a:ext cx="3286125" cy="12701"/>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t">
              <a:noAutofit/>
            </a:bodyPr>
            <a:lstStyle/>
            <a:p>
              <a:pPr>
                <a:lnSpc>
                  <a:spcPct val="90000"/>
                </a:lnSpc>
                <a:spcBef>
                  <a:spcPts val="1000"/>
                </a:spcBef>
                <a:defRPr sz="2800">
                  <a:solidFill>
                    <a:srgbClr val="616265"/>
                  </a:solidFill>
                </a:defRPr>
              </a:pPr>
            </a:p>
          </p:txBody>
        </p:sp>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Title 1"/>
          <p:cNvSpPr txBox="1"/>
          <p:nvPr>
            <p:ph type="title"/>
          </p:nvPr>
        </p:nvSpPr>
        <p:spPr>
          <a:xfrm>
            <a:off x="1245972" y="689255"/>
            <a:ext cx="10515601" cy="1325564"/>
          </a:xfrm>
          <a:prstGeom prst="rect">
            <a:avLst/>
          </a:prstGeom>
        </p:spPr>
        <p:txBody>
          <a:bodyPr/>
          <a:lstStyle/>
          <a:p>
            <a:pPr>
              <a:defRPr b="1">
                <a:solidFill>
                  <a:srgbClr val="1F4E79"/>
                </a:solidFill>
              </a:defRPr>
            </a:pPr>
            <a:r>
              <a:t>Mental Health </a:t>
            </a:r>
            <a:br/>
            <a:r>
              <a:t>Observances</a:t>
            </a:r>
          </a:p>
        </p:txBody>
      </p:sp>
      <p:pic>
        <p:nvPicPr>
          <p:cNvPr id="387" name="Content Placeholder 5" descr="Content Placeholder 5"/>
          <p:cNvPicPr>
            <a:picLocks noChangeAspect="1"/>
          </p:cNvPicPr>
          <p:nvPr/>
        </p:nvPicPr>
        <p:blipFill>
          <a:blip r:embed="rId2">
            <a:extLst/>
          </a:blip>
          <a:stretch>
            <a:fillRect/>
          </a:stretch>
        </p:blipFill>
        <p:spPr>
          <a:xfrm>
            <a:off x="751703" y="2297328"/>
            <a:ext cx="5181601" cy="2790093"/>
          </a:xfrm>
          <a:prstGeom prst="rect">
            <a:avLst/>
          </a:prstGeom>
          <a:ln w="12700">
            <a:miter lim="400000"/>
          </a:ln>
        </p:spPr>
      </p:pic>
      <p:sp>
        <p:nvSpPr>
          <p:cNvPr id="388" name="Content Placeholder 3"/>
          <p:cNvSpPr txBox="1"/>
          <p:nvPr>
            <p:ph type="body" sz="half" idx="1"/>
          </p:nvPr>
        </p:nvSpPr>
        <p:spPr>
          <a:xfrm>
            <a:off x="6503772" y="419036"/>
            <a:ext cx="5181601" cy="6019928"/>
          </a:xfrm>
          <a:prstGeom prst="rect">
            <a:avLst/>
          </a:prstGeom>
        </p:spPr>
        <p:txBody>
          <a:bodyPr/>
          <a:lstStyle/>
          <a:p>
            <a:pPr marL="217170" indent="-217170" defTabSz="868680">
              <a:spcBef>
                <a:spcPts val="900"/>
              </a:spcBef>
              <a:buClr>
                <a:schemeClr val="accent2"/>
              </a:buClr>
              <a:buFontTx/>
              <a:buChar char="▪"/>
              <a:defRPr sz="2660">
                <a:solidFill>
                  <a:srgbClr val="000000"/>
                </a:solidFill>
              </a:defRPr>
            </a:pPr>
            <a:r>
              <a:t>World Maternal Mental Health Day</a:t>
            </a:r>
          </a:p>
          <a:p>
            <a:pPr marL="217170" indent="-217170" defTabSz="868680">
              <a:spcBef>
                <a:spcPts val="900"/>
              </a:spcBef>
              <a:buClr>
                <a:schemeClr val="accent2"/>
              </a:buClr>
              <a:buFontTx/>
              <a:buChar char="▪"/>
              <a:defRPr sz="2660">
                <a:solidFill>
                  <a:srgbClr val="000000"/>
                </a:solidFill>
              </a:defRPr>
            </a:pPr>
            <a:r>
              <a:t>National Children’s Mental Health Awareness Day</a:t>
            </a:r>
          </a:p>
          <a:p>
            <a:pPr marL="217170" indent="-217170" defTabSz="868680">
              <a:spcBef>
                <a:spcPts val="900"/>
              </a:spcBef>
              <a:buClr>
                <a:schemeClr val="accent2"/>
              </a:buClr>
              <a:buFontTx/>
              <a:buChar char="▪"/>
              <a:defRPr sz="2660">
                <a:solidFill>
                  <a:srgbClr val="000000"/>
                </a:solidFill>
              </a:defRPr>
            </a:pPr>
            <a:r>
              <a:t>Suicide Prevention Awareness Month</a:t>
            </a:r>
          </a:p>
          <a:p>
            <a:pPr marL="217170" indent="-217170" defTabSz="868680">
              <a:spcBef>
                <a:spcPts val="900"/>
              </a:spcBef>
              <a:buClr>
                <a:schemeClr val="accent2"/>
              </a:buClr>
              <a:buFontTx/>
              <a:buChar char="▪"/>
              <a:defRPr sz="2660">
                <a:solidFill>
                  <a:srgbClr val="000000"/>
                </a:solidFill>
              </a:defRPr>
            </a:pPr>
            <a:r>
              <a:t>BIPOC Mental Health Month</a:t>
            </a:r>
          </a:p>
          <a:p>
            <a:pPr marL="217170" indent="-217170" defTabSz="868680">
              <a:spcBef>
                <a:spcPts val="900"/>
              </a:spcBef>
              <a:buClr>
                <a:schemeClr val="accent2"/>
              </a:buClr>
              <a:buFontTx/>
              <a:buChar char="▪"/>
              <a:defRPr sz="2660">
                <a:solidFill>
                  <a:srgbClr val="000000"/>
                </a:solidFill>
              </a:defRPr>
            </a:pPr>
            <a:r>
              <a:t>National Older Adult Mental Health Awareness Day</a:t>
            </a:r>
          </a:p>
          <a:p>
            <a:pPr marL="217170" indent="-217170" defTabSz="868680">
              <a:spcBef>
                <a:spcPts val="900"/>
              </a:spcBef>
              <a:buClr>
                <a:schemeClr val="accent2"/>
              </a:buClr>
              <a:buFontTx/>
              <a:buChar char="▪"/>
              <a:defRPr sz="2660">
                <a:solidFill>
                  <a:srgbClr val="000000"/>
                </a:solidFill>
              </a:defRPr>
            </a:pPr>
            <a:r>
              <a:t>Asian American, Native Hawaiian, Pacific Islander (AANHPI) Mental Health Awareness Day</a:t>
            </a:r>
          </a:p>
          <a:p>
            <a:pPr marL="217170" indent="-217170" defTabSz="868680">
              <a:spcBef>
                <a:spcPts val="900"/>
              </a:spcBef>
              <a:buClr>
                <a:schemeClr val="accent2"/>
              </a:buClr>
              <a:buFontTx/>
              <a:buChar char="▪"/>
              <a:defRPr sz="2660">
                <a:solidFill>
                  <a:srgbClr val="000000"/>
                </a:solidFill>
              </a:defRPr>
            </a:pPr>
            <a:r>
              <a:t>World Teen Mental Wellness Day</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Title 1"/>
          <p:cNvSpPr txBox="1"/>
          <p:nvPr>
            <p:ph type="title"/>
          </p:nvPr>
        </p:nvSpPr>
        <p:spPr>
          <a:xfrm>
            <a:off x="165100" y="2574925"/>
            <a:ext cx="4445000" cy="1325563"/>
          </a:xfrm>
          <a:prstGeom prst="rect">
            <a:avLst/>
          </a:prstGeom>
        </p:spPr>
        <p:txBody>
          <a:bodyPr/>
          <a:lstStyle/>
          <a:p>
            <a:pPr defTabSz="603504">
              <a:defRPr b="1" sz="2904">
                <a:solidFill>
                  <a:srgbClr val="1F4E79"/>
                </a:solidFill>
              </a:defRPr>
            </a:pPr>
            <a:r>
              <a:t>Share Social Media Posts from NIMH</a:t>
            </a:r>
            <a:br/>
            <a:r>
              <a:rPr b="0" sz="1584">
                <a:solidFill>
                  <a:srgbClr val="616265"/>
                </a:solidFill>
              </a:rPr>
              <a:t>https://www.nimh.nih.gov/health/education-awareness</a:t>
            </a:r>
          </a:p>
        </p:txBody>
      </p:sp>
      <p:pic>
        <p:nvPicPr>
          <p:cNvPr id="391" name="Content Placeholder 5" descr="Content Placeholder 5"/>
          <p:cNvPicPr>
            <a:picLocks noChangeAspect="1"/>
          </p:cNvPicPr>
          <p:nvPr/>
        </p:nvPicPr>
        <p:blipFill>
          <a:blip r:embed="rId2">
            <a:extLst/>
          </a:blip>
          <a:stretch>
            <a:fillRect/>
          </a:stretch>
        </p:blipFill>
        <p:spPr>
          <a:xfrm>
            <a:off x="4838700" y="664557"/>
            <a:ext cx="7353300" cy="5446407"/>
          </a:xfrm>
          <a:prstGeom prst="rect">
            <a:avLst/>
          </a:prstGeom>
          <a:ln w="12700">
            <a:miter lim="400000"/>
          </a:ln>
        </p:spPr>
      </p:pic>
      <p:sp>
        <p:nvSpPr>
          <p:cNvPr id="392" name="Slide Number Placeholder 3"/>
          <p:cNvSpPr txBox="1"/>
          <p:nvPr>
            <p:ph type="sldNum" sz="quarter" idx="2"/>
          </p:nvPr>
        </p:nvSpPr>
        <p:spPr>
          <a:xfrm>
            <a:off x="11089818" y="6404292"/>
            <a:ext cx="2639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Title 1"/>
          <p:cNvSpPr txBox="1"/>
          <p:nvPr>
            <p:ph type="title"/>
          </p:nvPr>
        </p:nvSpPr>
        <p:spPr>
          <a:xfrm>
            <a:off x="838200" y="365125"/>
            <a:ext cx="10515600" cy="1325563"/>
          </a:xfrm>
          <a:prstGeom prst="rect">
            <a:avLst/>
          </a:prstGeom>
        </p:spPr>
        <p:txBody>
          <a:bodyPr/>
          <a:lstStyle>
            <a:lvl1pPr algn="ctr">
              <a:defRPr b="1">
                <a:solidFill>
                  <a:srgbClr val="1F4E79"/>
                </a:solidFill>
              </a:defRPr>
            </a:lvl1pPr>
          </a:lstStyle>
          <a:p>
            <a:pPr/>
            <a:r>
              <a:t>NLM Online (Traveling) Exhibitions</a:t>
            </a:r>
          </a:p>
        </p:txBody>
      </p:sp>
      <p:pic>
        <p:nvPicPr>
          <p:cNvPr id="395" name="Picture 4" descr="Picture 4"/>
          <p:cNvPicPr>
            <a:picLocks noChangeAspect="1"/>
          </p:cNvPicPr>
          <p:nvPr/>
        </p:nvPicPr>
        <p:blipFill>
          <a:blip r:embed="rId3">
            <a:extLst/>
          </a:blip>
          <a:stretch>
            <a:fillRect/>
          </a:stretch>
        </p:blipFill>
        <p:spPr>
          <a:xfrm>
            <a:off x="0" y="2113344"/>
            <a:ext cx="12192000" cy="2631312"/>
          </a:xfrm>
          <a:prstGeom prst="rect">
            <a:avLst/>
          </a:prstGeom>
          <a:ln w="12700">
            <a:miter lim="400000"/>
          </a:ln>
        </p:spPr>
      </p:pic>
      <p:sp>
        <p:nvSpPr>
          <p:cNvPr id="396" name="TextBox 7"/>
          <p:cNvSpPr txBox="1"/>
          <p:nvPr/>
        </p:nvSpPr>
        <p:spPr>
          <a:xfrm>
            <a:off x="5808112" y="4982645"/>
            <a:ext cx="6006619"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u="sng">
                <a:solidFill>
                  <a:srgbClr val="0563C1"/>
                </a:solidFill>
                <a:uFill>
                  <a:solidFill>
                    <a:srgbClr val="0563C1"/>
                  </a:solidFill>
                </a:uFill>
                <a:hlinkClick r:id="rId4"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4" invalidUrl="" action="" tgtFrame="" tooltip="" history="1" highlightClick="0" endSnd="0"/>
              </a:rPr>
              <a:t>Care &amp; Custody: Past Responses to Mental Health exhibit</a:t>
            </a:r>
          </a:p>
        </p:txBody>
      </p:sp>
      <p:sp>
        <p:nvSpPr>
          <p:cNvPr id="397" name="TextBox 9"/>
          <p:cNvSpPr txBox="1"/>
          <p:nvPr/>
        </p:nvSpPr>
        <p:spPr>
          <a:xfrm>
            <a:off x="9572053" y="5351976"/>
            <a:ext cx="1853719"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u="sng">
                <a:solidFill>
                  <a:srgbClr val="0563C1"/>
                </a:solidFill>
                <a:uFill>
                  <a:solidFill>
                    <a:srgbClr val="0563C1"/>
                  </a:solidFill>
                </a:uFill>
                <a:hlinkClick r:id="rId5"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5" invalidUrl="" action="" tgtFrame="" tooltip="" history="1" highlightClick="0" endSnd="0"/>
              </a:rPr>
              <a:t>NLM Exhibitions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Title 1"/>
          <p:cNvSpPr txBox="1"/>
          <p:nvPr>
            <p:ph type="title"/>
          </p:nvPr>
        </p:nvSpPr>
        <p:spPr>
          <a:xfrm>
            <a:off x="838200" y="365125"/>
            <a:ext cx="10515600" cy="1325563"/>
          </a:xfrm>
          <a:prstGeom prst="rect">
            <a:avLst/>
          </a:prstGeom>
        </p:spPr>
        <p:txBody>
          <a:bodyPr/>
          <a:lstStyle>
            <a:lvl1pPr>
              <a:defRPr b="1">
                <a:solidFill>
                  <a:srgbClr val="1F4E79"/>
                </a:solidFill>
              </a:defRPr>
            </a:lvl1pPr>
          </a:lstStyle>
          <a:p>
            <a:pPr/>
            <a:r>
              <a:t>Graphic Medicine</a:t>
            </a:r>
          </a:p>
        </p:txBody>
      </p:sp>
      <p:pic>
        <p:nvPicPr>
          <p:cNvPr id="402" name="Content Placeholder 9" descr="Content Placeholder 9"/>
          <p:cNvPicPr>
            <a:picLocks noChangeAspect="1"/>
          </p:cNvPicPr>
          <p:nvPr/>
        </p:nvPicPr>
        <p:blipFill>
          <a:blip r:embed="rId2">
            <a:extLst/>
          </a:blip>
          <a:stretch>
            <a:fillRect/>
          </a:stretch>
        </p:blipFill>
        <p:spPr>
          <a:xfrm>
            <a:off x="497874" y="233384"/>
            <a:ext cx="8368333" cy="3195616"/>
          </a:xfrm>
          <a:prstGeom prst="rect">
            <a:avLst/>
          </a:prstGeom>
          <a:ln w="12700">
            <a:miter lim="400000"/>
          </a:ln>
        </p:spPr>
      </p:pic>
      <p:pic>
        <p:nvPicPr>
          <p:cNvPr id="403" name="Content Placeholder 5" descr="Content Placeholder 5"/>
          <p:cNvPicPr>
            <a:picLocks noChangeAspect="1"/>
          </p:cNvPicPr>
          <p:nvPr/>
        </p:nvPicPr>
        <p:blipFill>
          <a:blip r:embed="rId3">
            <a:extLst/>
          </a:blip>
          <a:stretch>
            <a:fillRect/>
          </a:stretch>
        </p:blipFill>
        <p:spPr>
          <a:xfrm>
            <a:off x="6254894" y="3297258"/>
            <a:ext cx="5439233" cy="3114848"/>
          </a:xfrm>
          <a:prstGeom prst="rect">
            <a:avLst/>
          </a:prstGeom>
          <a:ln w="12700">
            <a:miter lim="400000"/>
          </a:ln>
        </p:spPr>
      </p:pic>
      <p:sp>
        <p:nvSpPr>
          <p:cNvPr id="404" name="TextBox 12"/>
          <p:cNvSpPr txBox="1"/>
          <p:nvPr/>
        </p:nvSpPr>
        <p:spPr>
          <a:xfrm>
            <a:off x="227912" y="3560741"/>
            <a:ext cx="600662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rPr u="sng">
                <a:solidFill>
                  <a:srgbClr val="0563C1"/>
                </a:solidFill>
                <a:uFill>
                  <a:solidFill>
                    <a:srgbClr val="0563C1"/>
                  </a:solidFill>
                </a:uFill>
                <a:hlinkClick r:id="rId4" invalidUrl="" action="" tgtFrame="" tooltip="" history="1" highlightClick="0" endSnd="0"/>
              </a:rPr>
              <a:t>Graphic Medicine </a:t>
            </a:r>
            <a:r>
              <a:rPr b="0"/>
              <a:t>https://www.graphicmedicine.org/</a:t>
            </a:r>
          </a:p>
        </p:txBody>
      </p:sp>
      <p:sp>
        <p:nvSpPr>
          <p:cNvPr id="405" name="TextBox 14"/>
          <p:cNvSpPr txBox="1"/>
          <p:nvPr/>
        </p:nvSpPr>
        <p:spPr>
          <a:xfrm>
            <a:off x="227912" y="5531735"/>
            <a:ext cx="6006620"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rPr u="sng">
                <a:solidFill>
                  <a:srgbClr val="0563C1"/>
                </a:solidFill>
                <a:uFill>
                  <a:solidFill>
                    <a:srgbClr val="0563C1"/>
                  </a:solidFill>
                </a:uFill>
                <a:hlinkClick r:id="rId5" invalidUrl="" action="" tgtFrame="" tooltip="" history="1" highlightClick="0" endSnd="0"/>
              </a:rPr>
              <a:t>NLM exhibit, Graphic Medicine: Ill-Conceived &amp; Well Drawn!</a:t>
            </a:r>
            <a:r>
              <a:rPr b="0"/>
              <a:t>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Title 1"/>
          <p:cNvSpPr txBox="1"/>
          <p:nvPr>
            <p:ph type="title"/>
          </p:nvPr>
        </p:nvSpPr>
        <p:spPr>
          <a:xfrm>
            <a:off x="838200" y="365125"/>
            <a:ext cx="10515600" cy="1325563"/>
          </a:xfrm>
          <a:prstGeom prst="rect">
            <a:avLst/>
          </a:prstGeom>
        </p:spPr>
        <p:txBody>
          <a:bodyPr/>
          <a:lstStyle>
            <a:lvl1pPr>
              <a:defRPr b="1">
                <a:solidFill>
                  <a:srgbClr val="1F4E79"/>
                </a:solidFill>
              </a:defRPr>
            </a:lvl1pPr>
          </a:lstStyle>
          <a:p>
            <a:pPr/>
            <a:r>
              <a:t>NNLM Reading Club</a:t>
            </a:r>
          </a:p>
        </p:txBody>
      </p:sp>
      <p:pic>
        <p:nvPicPr>
          <p:cNvPr id="408" name="Content Placeholder 7" descr="Content Placeholder 7"/>
          <p:cNvPicPr>
            <a:picLocks noChangeAspect="1"/>
          </p:cNvPicPr>
          <p:nvPr/>
        </p:nvPicPr>
        <p:blipFill>
          <a:blip r:embed="rId2">
            <a:extLst/>
          </a:blip>
          <a:stretch>
            <a:fillRect/>
          </a:stretch>
        </p:blipFill>
        <p:spPr>
          <a:xfrm>
            <a:off x="591064" y="1690688"/>
            <a:ext cx="6098691" cy="3935382"/>
          </a:xfrm>
          <a:prstGeom prst="rect">
            <a:avLst/>
          </a:prstGeom>
          <a:ln w="19050">
            <a:solidFill>
              <a:schemeClr val="accent1"/>
            </a:solidFill>
          </a:ln>
        </p:spPr>
      </p:pic>
      <p:sp>
        <p:nvSpPr>
          <p:cNvPr id="409" name="Content Placeholder 3"/>
          <p:cNvSpPr txBox="1"/>
          <p:nvPr>
            <p:ph type="body" sz="quarter" idx="1"/>
          </p:nvPr>
        </p:nvSpPr>
        <p:spPr>
          <a:xfrm>
            <a:off x="7017849" y="1818618"/>
            <a:ext cx="4209335" cy="3220764"/>
          </a:xfrm>
          <a:prstGeom prst="rect">
            <a:avLst/>
          </a:prstGeom>
        </p:spPr>
        <p:txBody>
          <a:bodyPr/>
          <a:lstStyle/>
          <a:p>
            <a:pPr>
              <a:lnSpc>
                <a:spcPct val="81000"/>
              </a:lnSpc>
              <a:buClr>
                <a:schemeClr val="accent2"/>
              </a:buClr>
              <a:buFontTx/>
              <a:buChar char="▪"/>
              <a:defRPr>
                <a:solidFill>
                  <a:srgbClr val="000000"/>
                </a:solidFill>
              </a:defRPr>
            </a:pPr>
            <a:r>
              <a:t>To find selected books with a health topic</a:t>
            </a:r>
          </a:p>
          <a:p>
            <a:pPr>
              <a:lnSpc>
                <a:spcPct val="81000"/>
              </a:lnSpc>
              <a:buClr>
                <a:schemeClr val="accent2"/>
              </a:buClr>
              <a:buFontTx/>
              <a:buChar char="▪"/>
              <a:defRPr>
                <a:solidFill>
                  <a:srgbClr val="000000"/>
                </a:solidFill>
              </a:defRPr>
            </a:pPr>
            <a:r>
              <a:t>To download discussion guides and promotional materials</a:t>
            </a:r>
          </a:p>
          <a:p>
            <a:pPr>
              <a:lnSpc>
                <a:spcPct val="81000"/>
              </a:lnSpc>
              <a:buClr>
                <a:schemeClr val="accent2"/>
              </a:buClr>
              <a:buFontTx/>
              <a:buChar char="▪"/>
              <a:defRPr>
                <a:solidFill>
                  <a:srgbClr val="000000"/>
                </a:solidFill>
              </a:defRPr>
            </a:pPr>
            <a:r>
              <a:t>To discover health information and program ideas</a:t>
            </a:r>
          </a:p>
        </p:txBody>
      </p:sp>
      <p:sp>
        <p:nvSpPr>
          <p:cNvPr id="410" name="Rectangle 6"/>
          <p:cNvSpPr txBox="1"/>
          <p:nvPr/>
        </p:nvSpPr>
        <p:spPr>
          <a:xfrm>
            <a:off x="9245522" y="5451268"/>
            <a:ext cx="2162434"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u="sng">
                <a:solidFill>
                  <a:srgbClr val="0563C1"/>
                </a:solidFill>
                <a:uFill>
                  <a:solidFill>
                    <a:srgbClr val="0563C1"/>
                  </a:solidFill>
                </a:uFill>
                <a:hlinkClick r:id="rId3"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3" invalidUrl="" action="" tgtFrame="" tooltip="" history="1" highlightClick="0" endSnd="0"/>
              </a:rPr>
              <a:t>NNLM Reading Club</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Title 4"/>
          <p:cNvSpPr txBox="1"/>
          <p:nvPr>
            <p:ph type="title"/>
          </p:nvPr>
        </p:nvSpPr>
        <p:spPr>
          <a:xfrm>
            <a:off x="838200" y="365125"/>
            <a:ext cx="10515600" cy="1325563"/>
          </a:xfrm>
          <a:prstGeom prst="rect">
            <a:avLst/>
          </a:prstGeom>
        </p:spPr>
        <p:txBody>
          <a:bodyPr/>
          <a:lstStyle>
            <a:lvl1pPr algn="ctr">
              <a:defRPr b="1">
                <a:solidFill>
                  <a:srgbClr val="1F4E79"/>
                </a:solidFill>
              </a:defRPr>
            </a:lvl1pPr>
          </a:lstStyle>
          <a:p>
            <a:pPr/>
            <a:r>
              <a:t>Possible Programs and Services </a:t>
            </a:r>
          </a:p>
        </p:txBody>
      </p:sp>
      <p:sp>
        <p:nvSpPr>
          <p:cNvPr id="413" name="Content Placeholder 5"/>
          <p:cNvSpPr txBox="1"/>
          <p:nvPr>
            <p:ph type="body" sz="half" idx="1"/>
          </p:nvPr>
        </p:nvSpPr>
        <p:spPr>
          <a:xfrm>
            <a:off x="838200" y="1825625"/>
            <a:ext cx="5181600" cy="4351338"/>
          </a:xfrm>
          <a:prstGeom prst="rect">
            <a:avLst/>
          </a:prstGeom>
        </p:spPr>
        <p:txBody>
          <a:bodyPr/>
          <a:lstStyle/>
          <a:p>
            <a:pPr>
              <a:buClr>
                <a:schemeClr val="accent2"/>
              </a:buClr>
              <a:buFontTx/>
              <a:buChar char="▪"/>
              <a:defRPr>
                <a:solidFill>
                  <a:srgbClr val="000000"/>
                </a:solidFill>
              </a:defRPr>
            </a:pPr>
            <a:r>
              <a:t>Caregiver information </a:t>
            </a:r>
          </a:p>
          <a:p>
            <a:pPr>
              <a:buClr>
                <a:schemeClr val="accent2"/>
              </a:buClr>
              <a:buFontTx/>
              <a:buChar char="▪"/>
              <a:defRPr>
                <a:solidFill>
                  <a:srgbClr val="000000"/>
                </a:solidFill>
              </a:defRPr>
            </a:pPr>
            <a:r>
              <a:t>Support groups</a:t>
            </a:r>
          </a:p>
          <a:p>
            <a:pPr>
              <a:buClr>
                <a:schemeClr val="accent2"/>
              </a:buClr>
              <a:buFontTx/>
              <a:buChar char="▪"/>
              <a:defRPr>
                <a:solidFill>
                  <a:srgbClr val="000000"/>
                </a:solidFill>
              </a:defRPr>
            </a:pPr>
            <a:r>
              <a:t>All ages relaxation or low impact yoga</a:t>
            </a:r>
          </a:p>
          <a:p>
            <a:pPr>
              <a:buClr>
                <a:schemeClr val="accent2"/>
              </a:buClr>
              <a:buFontTx/>
              <a:buChar char="▪"/>
              <a:defRPr>
                <a:solidFill>
                  <a:srgbClr val="000000"/>
                </a:solidFill>
              </a:defRPr>
            </a:pPr>
            <a:r>
              <a:t>Include downloadable or CDs on meditation or guided imagery </a:t>
            </a:r>
          </a:p>
          <a:p>
            <a:pPr>
              <a:buClr>
                <a:schemeClr val="accent2"/>
              </a:buClr>
              <a:buFontTx/>
              <a:buChar char="▪"/>
              <a:defRPr>
                <a:solidFill>
                  <a:srgbClr val="000000"/>
                </a:solidFill>
              </a:defRPr>
            </a:pPr>
            <a:r>
              <a:t>Brochures/handouts from local agencies or national</a:t>
            </a:r>
          </a:p>
        </p:txBody>
      </p:sp>
      <p:sp>
        <p:nvSpPr>
          <p:cNvPr id="414" name="Content Placeholder 6"/>
          <p:cNvSpPr txBox="1"/>
          <p:nvPr/>
        </p:nvSpPr>
        <p:spPr>
          <a:xfrm>
            <a:off x="6217919" y="1825625"/>
            <a:ext cx="5090162"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1742" indent="-221742" defTabSz="886968">
              <a:lnSpc>
                <a:spcPct val="90000"/>
              </a:lnSpc>
              <a:spcBef>
                <a:spcPts val="900"/>
              </a:spcBef>
              <a:buClr>
                <a:schemeClr val="accent2"/>
              </a:buClr>
              <a:buSzPct val="100000"/>
              <a:buChar char="▪"/>
              <a:defRPr sz="2716"/>
            </a:pPr>
            <a:r>
              <a:t>Social media messages</a:t>
            </a:r>
            <a:endParaRPr>
              <a:solidFill>
                <a:srgbClr val="616265"/>
              </a:solidFill>
            </a:endParaRPr>
          </a:p>
          <a:p>
            <a:pPr marL="221742" indent="-221742" defTabSz="886968">
              <a:lnSpc>
                <a:spcPct val="90000"/>
              </a:lnSpc>
              <a:spcBef>
                <a:spcPts val="900"/>
              </a:spcBef>
              <a:buClr>
                <a:schemeClr val="accent2"/>
              </a:buClr>
              <a:buSzPct val="100000"/>
              <a:buChar char="▪"/>
              <a:defRPr sz="2716"/>
            </a:pPr>
            <a:r>
              <a:t>Wellness journals</a:t>
            </a:r>
            <a:endParaRPr>
              <a:solidFill>
                <a:srgbClr val="616265"/>
              </a:solidFill>
            </a:endParaRPr>
          </a:p>
          <a:p>
            <a:pPr marL="221742" indent="-221742" defTabSz="886968">
              <a:lnSpc>
                <a:spcPct val="90000"/>
              </a:lnSpc>
              <a:spcBef>
                <a:spcPts val="900"/>
              </a:spcBef>
              <a:buClr>
                <a:schemeClr val="accent2"/>
              </a:buClr>
              <a:buSzPct val="100000"/>
              <a:buChar char="▪"/>
              <a:defRPr sz="2716"/>
            </a:pPr>
            <a:r>
              <a:t>Signs in bathrooms and around library</a:t>
            </a:r>
            <a:endParaRPr>
              <a:solidFill>
                <a:srgbClr val="616265"/>
              </a:solidFill>
            </a:endParaRPr>
          </a:p>
          <a:p>
            <a:pPr marL="221742" indent="-221742" defTabSz="886968">
              <a:lnSpc>
                <a:spcPct val="90000"/>
              </a:lnSpc>
              <a:spcBef>
                <a:spcPts val="900"/>
              </a:spcBef>
              <a:buClr>
                <a:schemeClr val="accent2"/>
              </a:buClr>
              <a:buSzPct val="100000"/>
              <a:buChar char="▪"/>
              <a:defRPr sz="2716"/>
            </a:pPr>
            <a:r>
              <a:t>“Did You Know…?” education or tips</a:t>
            </a:r>
            <a:endParaRPr>
              <a:solidFill>
                <a:srgbClr val="616265"/>
              </a:solidFill>
            </a:endParaRPr>
          </a:p>
          <a:p>
            <a:pPr marL="221742" indent="-221742" defTabSz="886968">
              <a:lnSpc>
                <a:spcPct val="90000"/>
              </a:lnSpc>
              <a:spcBef>
                <a:spcPts val="900"/>
              </a:spcBef>
              <a:buClr>
                <a:schemeClr val="accent2"/>
              </a:buClr>
              <a:buSzPct val="100000"/>
              <a:buChar char="▪"/>
              <a:defRPr sz="2716"/>
            </a:pPr>
            <a:r>
              <a:t>Invite experts- diagnosis, drug therapy, counseling, etc.</a:t>
            </a:r>
            <a:endParaRPr>
              <a:solidFill>
                <a:srgbClr val="616265"/>
              </a:solidFill>
            </a:endParaRPr>
          </a:p>
          <a:p>
            <a:pPr marL="221742" indent="-221742" defTabSz="886968">
              <a:lnSpc>
                <a:spcPct val="90000"/>
              </a:lnSpc>
              <a:spcBef>
                <a:spcPts val="900"/>
              </a:spcBef>
              <a:buClr>
                <a:schemeClr val="accent2"/>
              </a:buClr>
              <a:buSzPct val="100000"/>
              <a:buChar char="▪"/>
              <a:defRPr sz="2716"/>
            </a:pPr>
            <a:r>
              <a:t>Pet, art, music, dance therapy </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Title 1"/>
          <p:cNvSpPr txBox="1"/>
          <p:nvPr>
            <p:ph type="title"/>
          </p:nvPr>
        </p:nvSpPr>
        <p:spPr>
          <a:xfrm>
            <a:off x="839787" y="457200"/>
            <a:ext cx="3932239" cy="1600200"/>
          </a:xfrm>
          <a:prstGeom prst="rect">
            <a:avLst/>
          </a:prstGeom>
        </p:spPr>
        <p:txBody>
          <a:bodyPr/>
          <a:lstStyle/>
          <a:p>
            <a:pPr/>
            <a:r>
              <a:t>Reflection, Wrap Up</a:t>
            </a:r>
          </a:p>
        </p:txBody>
      </p:sp>
      <p:sp>
        <p:nvSpPr>
          <p:cNvPr id="417" name="Text Placeholder 6"/>
          <p:cNvSpPr txBox="1"/>
          <p:nvPr>
            <p:ph type="body" sz="quarter" idx="1"/>
          </p:nvPr>
        </p:nvSpPr>
        <p:spPr>
          <a:xfrm>
            <a:off x="839787" y="2057400"/>
            <a:ext cx="3932239" cy="3811588"/>
          </a:xfrm>
          <a:prstGeom prst="rect">
            <a:avLst/>
          </a:prstGeom>
          <a:blipFill>
            <a:blip r:embed="rId2"/>
            <a:stretch>
              <a:fillRect/>
            </a:stretch>
          </a:blipFill>
        </p:spPr>
        <p:txBody>
          <a:bodyPr/>
          <a:lstStyle/>
          <a:p>
            <a:pPr marL="0" indent="0">
              <a:buSzTx/>
              <a:buNone/>
              <a:defRPr sz="1600">
                <a:solidFill>
                  <a:srgbClr val="FFFFFF"/>
                </a:solidFill>
              </a:defRPr>
            </a:pPr>
          </a:p>
        </p:txBody>
      </p:sp>
      <p:grpSp>
        <p:nvGrpSpPr>
          <p:cNvPr id="438" name="Content Placeholder 5"/>
          <p:cNvGrpSpPr/>
          <p:nvPr/>
        </p:nvGrpSpPr>
        <p:grpSpPr>
          <a:xfrm>
            <a:off x="5183187" y="1199822"/>
            <a:ext cx="6324601" cy="4428002"/>
            <a:chOff x="0" y="0"/>
            <a:chExt cx="6324600" cy="4428000"/>
          </a:xfrm>
        </p:grpSpPr>
        <p:sp>
          <p:nvSpPr>
            <p:cNvPr id="418" name="Rectangle"/>
            <p:cNvSpPr/>
            <p:nvPr/>
          </p:nvSpPr>
          <p:spPr>
            <a:xfrm>
              <a:off x="0" y="295199"/>
              <a:ext cx="6324600" cy="504001"/>
            </a:xfrm>
            <a:prstGeom prst="rect">
              <a:avLst/>
            </a:prstGeom>
            <a:solidFill>
              <a:srgbClr val="FFFFFF">
                <a:alpha val="90000"/>
              </a:srgbClr>
            </a:solidFill>
            <a:ln w="12700" cap="flat">
              <a:solidFill>
                <a:schemeClr val="accent1"/>
              </a:solidFill>
              <a:prstDash val="solid"/>
              <a:miter lim="800000"/>
            </a:ln>
            <a:effectLst/>
          </p:spPr>
          <p:txBody>
            <a:bodyPr wrap="square" lIns="45719" tIns="45719" rIns="45719" bIns="45719" numCol="1" anchor="t">
              <a:noAutofit/>
            </a:bodyPr>
            <a:lstStyle/>
            <a:p>
              <a:pPr defTabSz="889000">
                <a:lnSpc>
                  <a:spcPct val="90000"/>
                </a:lnSpc>
                <a:spcBef>
                  <a:spcPts val="300"/>
                </a:spcBef>
                <a:defRPr sz="2000"/>
              </a:pPr>
            </a:p>
          </p:txBody>
        </p:sp>
        <p:grpSp>
          <p:nvGrpSpPr>
            <p:cNvPr id="421" name="Group"/>
            <p:cNvGrpSpPr/>
            <p:nvPr/>
          </p:nvGrpSpPr>
          <p:grpSpPr>
            <a:xfrm>
              <a:off x="316229" y="0"/>
              <a:ext cx="4427222" cy="590401"/>
              <a:chOff x="0" y="0"/>
              <a:chExt cx="4427220" cy="590400"/>
            </a:xfrm>
          </p:grpSpPr>
          <p:sp>
            <p:nvSpPr>
              <p:cNvPr id="419" name="Rounded Rectangle"/>
              <p:cNvSpPr/>
              <p:nvPr/>
            </p:nvSpPr>
            <p:spPr>
              <a:xfrm>
                <a:off x="0" y="0"/>
                <a:ext cx="4427221" cy="590401"/>
              </a:xfrm>
              <a:prstGeom prst="roundRect">
                <a:avLst>
                  <a:gd name="adj" fmla="val 16667"/>
                </a:avLst>
              </a:prstGeom>
              <a:solidFill>
                <a:schemeClr val="accent1"/>
              </a:solidFill>
              <a:ln w="19050" cap="flat">
                <a:solidFill>
                  <a:srgbClr val="FFFFFF"/>
                </a:solidFill>
                <a:prstDash val="solid"/>
                <a:miter lim="800000"/>
              </a:ln>
              <a:effectLst/>
            </p:spPr>
            <p:txBody>
              <a:bodyPr wrap="square" lIns="45719" tIns="45719" rIns="45719" bIns="45719" numCol="1" anchor="ctr">
                <a:noAutofit/>
              </a:bodyPr>
              <a:lstStyle/>
              <a:p>
                <a:pPr defTabSz="889000">
                  <a:lnSpc>
                    <a:spcPct val="90000"/>
                  </a:lnSpc>
                  <a:spcBef>
                    <a:spcPts val="700"/>
                  </a:spcBef>
                  <a:defRPr>
                    <a:solidFill>
                      <a:srgbClr val="FFFFFF"/>
                    </a:solidFill>
                  </a:defRPr>
                </a:pPr>
              </a:p>
            </p:txBody>
          </p:sp>
          <p:sp>
            <p:nvSpPr>
              <p:cNvPr id="420" name="Mental Health Facts"/>
              <p:cNvSpPr txBox="1"/>
              <p:nvPr/>
            </p:nvSpPr>
            <p:spPr>
              <a:xfrm>
                <a:off x="196159" y="149149"/>
                <a:ext cx="4034902"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89000">
                  <a:lnSpc>
                    <a:spcPct val="90000"/>
                  </a:lnSpc>
                  <a:spcBef>
                    <a:spcPts val="800"/>
                  </a:spcBef>
                  <a:defRPr sz="2000">
                    <a:solidFill>
                      <a:srgbClr val="FFFFFF"/>
                    </a:solidFill>
                  </a:defRPr>
                </a:lvl1pPr>
              </a:lstStyle>
              <a:p>
                <a:pPr/>
                <a:r>
                  <a:t>Mental Health Facts</a:t>
                </a:r>
              </a:p>
            </p:txBody>
          </p:sp>
        </p:grpSp>
        <p:sp>
          <p:nvSpPr>
            <p:cNvPr id="422" name="Rectangle"/>
            <p:cNvSpPr/>
            <p:nvPr/>
          </p:nvSpPr>
          <p:spPr>
            <a:xfrm>
              <a:off x="0" y="1202400"/>
              <a:ext cx="6324600" cy="504001"/>
            </a:xfrm>
            <a:prstGeom prst="rect">
              <a:avLst/>
            </a:prstGeom>
            <a:solidFill>
              <a:srgbClr val="FFFFFF">
                <a:alpha val="90000"/>
              </a:srgbClr>
            </a:solidFill>
            <a:ln w="12700" cap="flat">
              <a:solidFill>
                <a:schemeClr val="accent1"/>
              </a:solidFill>
              <a:prstDash val="solid"/>
              <a:miter lim="800000"/>
            </a:ln>
            <a:effectLst/>
          </p:spPr>
          <p:txBody>
            <a:bodyPr wrap="square" lIns="45719" tIns="45719" rIns="45719" bIns="45719" numCol="1" anchor="t">
              <a:noAutofit/>
            </a:bodyPr>
            <a:lstStyle/>
            <a:p>
              <a:pPr defTabSz="889000">
                <a:lnSpc>
                  <a:spcPct val="90000"/>
                </a:lnSpc>
                <a:spcBef>
                  <a:spcPts val="300"/>
                </a:spcBef>
                <a:defRPr sz="2000"/>
              </a:pPr>
            </a:p>
          </p:txBody>
        </p:sp>
        <p:grpSp>
          <p:nvGrpSpPr>
            <p:cNvPr id="425" name="Group"/>
            <p:cNvGrpSpPr/>
            <p:nvPr/>
          </p:nvGrpSpPr>
          <p:grpSpPr>
            <a:xfrm>
              <a:off x="316229" y="907200"/>
              <a:ext cx="4427222" cy="590401"/>
              <a:chOff x="0" y="0"/>
              <a:chExt cx="4427220" cy="590400"/>
            </a:xfrm>
          </p:grpSpPr>
          <p:sp>
            <p:nvSpPr>
              <p:cNvPr id="423" name="Rounded Rectangle"/>
              <p:cNvSpPr/>
              <p:nvPr/>
            </p:nvSpPr>
            <p:spPr>
              <a:xfrm>
                <a:off x="0" y="0"/>
                <a:ext cx="4427221" cy="590401"/>
              </a:xfrm>
              <a:prstGeom prst="roundRect">
                <a:avLst>
                  <a:gd name="adj" fmla="val 16667"/>
                </a:avLst>
              </a:prstGeom>
              <a:solidFill>
                <a:schemeClr val="accent1"/>
              </a:solidFill>
              <a:ln w="19050" cap="flat">
                <a:solidFill>
                  <a:srgbClr val="FFFFFF"/>
                </a:solidFill>
                <a:prstDash val="solid"/>
                <a:miter lim="800000"/>
              </a:ln>
              <a:effectLst/>
            </p:spPr>
            <p:txBody>
              <a:bodyPr wrap="square" lIns="45719" tIns="45719" rIns="45719" bIns="45719" numCol="1" anchor="ctr">
                <a:noAutofit/>
              </a:bodyPr>
              <a:lstStyle/>
              <a:p>
                <a:pPr defTabSz="889000">
                  <a:lnSpc>
                    <a:spcPct val="90000"/>
                  </a:lnSpc>
                  <a:spcBef>
                    <a:spcPts val="700"/>
                  </a:spcBef>
                  <a:defRPr>
                    <a:solidFill>
                      <a:srgbClr val="FFFFFF"/>
                    </a:solidFill>
                  </a:defRPr>
                </a:pPr>
              </a:p>
            </p:txBody>
          </p:sp>
          <p:sp>
            <p:nvSpPr>
              <p:cNvPr id="424" name="Best Practices for Reference Interviews"/>
              <p:cNvSpPr txBox="1"/>
              <p:nvPr/>
            </p:nvSpPr>
            <p:spPr>
              <a:xfrm>
                <a:off x="196159" y="17705"/>
                <a:ext cx="4034902" cy="5549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89000">
                  <a:lnSpc>
                    <a:spcPct val="90000"/>
                  </a:lnSpc>
                  <a:spcBef>
                    <a:spcPts val="800"/>
                  </a:spcBef>
                  <a:defRPr sz="2000">
                    <a:solidFill>
                      <a:srgbClr val="FFFFFF"/>
                    </a:solidFill>
                  </a:defRPr>
                </a:lvl1pPr>
              </a:lstStyle>
              <a:p>
                <a:pPr/>
                <a:r>
                  <a:t>Best Practices for Reference Interviews</a:t>
                </a:r>
              </a:p>
            </p:txBody>
          </p:sp>
        </p:grpSp>
        <p:sp>
          <p:nvSpPr>
            <p:cNvPr id="426" name="Rectangle"/>
            <p:cNvSpPr/>
            <p:nvPr/>
          </p:nvSpPr>
          <p:spPr>
            <a:xfrm>
              <a:off x="0" y="2109600"/>
              <a:ext cx="6324600" cy="504001"/>
            </a:xfrm>
            <a:prstGeom prst="rect">
              <a:avLst/>
            </a:prstGeom>
            <a:solidFill>
              <a:srgbClr val="FFFFFF">
                <a:alpha val="90000"/>
              </a:srgbClr>
            </a:solidFill>
            <a:ln w="12700" cap="flat">
              <a:solidFill>
                <a:schemeClr val="accent1"/>
              </a:solidFill>
              <a:prstDash val="solid"/>
              <a:miter lim="800000"/>
            </a:ln>
            <a:effectLst/>
          </p:spPr>
          <p:txBody>
            <a:bodyPr wrap="square" lIns="45719" tIns="45719" rIns="45719" bIns="45719" numCol="1" anchor="t">
              <a:noAutofit/>
            </a:bodyPr>
            <a:lstStyle/>
            <a:p>
              <a:pPr defTabSz="889000">
                <a:lnSpc>
                  <a:spcPct val="90000"/>
                </a:lnSpc>
                <a:spcBef>
                  <a:spcPts val="300"/>
                </a:spcBef>
                <a:defRPr sz="2000"/>
              </a:pPr>
            </a:p>
          </p:txBody>
        </p:sp>
        <p:grpSp>
          <p:nvGrpSpPr>
            <p:cNvPr id="429" name="Group"/>
            <p:cNvGrpSpPr/>
            <p:nvPr/>
          </p:nvGrpSpPr>
          <p:grpSpPr>
            <a:xfrm>
              <a:off x="316229" y="1814401"/>
              <a:ext cx="4427222" cy="590401"/>
              <a:chOff x="0" y="0"/>
              <a:chExt cx="4427220" cy="590400"/>
            </a:xfrm>
          </p:grpSpPr>
          <p:sp>
            <p:nvSpPr>
              <p:cNvPr id="427" name="Rounded Rectangle"/>
              <p:cNvSpPr/>
              <p:nvPr/>
            </p:nvSpPr>
            <p:spPr>
              <a:xfrm>
                <a:off x="0" y="0"/>
                <a:ext cx="4427221" cy="590401"/>
              </a:xfrm>
              <a:prstGeom prst="roundRect">
                <a:avLst>
                  <a:gd name="adj" fmla="val 16667"/>
                </a:avLst>
              </a:prstGeom>
              <a:solidFill>
                <a:schemeClr val="accent1"/>
              </a:solidFill>
              <a:ln w="19050" cap="flat">
                <a:solidFill>
                  <a:srgbClr val="FFFFFF"/>
                </a:solidFill>
                <a:prstDash val="solid"/>
                <a:miter lim="800000"/>
              </a:ln>
              <a:effectLst/>
            </p:spPr>
            <p:txBody>
              <a:bodyPr wrap="square" lIns="45719" tIns="45719" rIns="45719" bIns="45719" numCol="1" anchor="ctr">
                <a:noAutofit/>
              </a:bodyPr>
              <a:lstStyle/>
              <a:p>
                <a:pPr defTabSz="889000">
                  <a:lnSpc>
                    <a:spcPct val="90000"/>
                  </a:lnSpc>
                  <a:spcBef>
                    <a:spcPts val="700"/>
                  </a:spcBef>
                  <a:defRPr>
                    <a:solidFill>
                      <a:srgbClr val="FFFFFF"/>
                    </a:solidFill>
                  </a:defRPr>
                </a:pPr>
              </a:p>
            </p:txBody>
          </p:sp>
          <p:sp>
            <p:nvSpPr>
              <p:cNvPr id="428" name="Health Information Resources"/>
              <p:cNvSpPr txBox="1"/>
              <p:nvPr/>
            </p:nvSpPr>
            <p:spPr>
              <a:xfrm>
                <a:off x="196159" y="149149"/>
                <a:ext cx="4034902"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89000">
                  <a:lnSpc>
                    <a:spcPct val="90000"/>
                  </a:lnSpc>
                  <a:spcBef>
                    <a:spcPts val="800"/>
                  </a:spcBef>
                  <a:defRPr sz="2000">
                    <a:solidFill>
                      <a:srgbClr val="FFFFFF"/>
                    </a:solidFill>
                  </a:defRPr>
                </a:lvl1pPr>
              </a:lstStyle>
              <a:p>
                <a:pPr/>
                <a:r>
                  <a:t>Health Information Resources</a:t>
                </a:r>
              </a:p>
            </p:txBody>
          </p:sp>
        </p:grpSp>
        <p:sp>
          <p:nvSpPr>
            <p:cNvPr id="430" name="Rectangle"/>
            <p:cNvSpPr/>
            <p:nvPr/>
          </p:nvSpPr>
          <p:spPr>
            <a:xfrm>
              <a:off x="0" y="3016800"/>
              <a:ext cx="6324600" cy="504001"/>
            </a:xfrm>
            <a:prstGeom prst="rect">
              <a:avLst/>
            </a:prstGeom>
            <a:solidFill>
              <a:srgbClr val="FFFFFF">
                <a:alpha val="90000"/>
              </a:srgbClr>
            </a:solidFill>
            <a:ln w="12700" cap="flat">
              <a:solidFill>
                <a:schemeClr val="accent1"/>
              </a:solidFill>
              <a:prstDash val="solid"/>
              <a:miter lim="800000"/>
            </a:ln>
            <a:effectLst/>
          </p:spPr>
          <p:txBody>
            <a:bodyPr wrap="square" lIns="45719" tIns="45719" rIns="45719" bIns="45719" numCol="1" anchor="t">
              <a:noAutofit/>
            </a:bodyPr>
            <a:lstStyle/>
            <a:p>
              <a:pPr defTabSz="889000">
                <a:lnSpc>
                  <a:spcPct val="90000"/>
                </a:lnSpc>
                <a:spcBef>
                  <a:spcPts val="300"/>
                </a:spcBef>
                <a:defRPr sz="2000"/>
              </a:pPr>
            </a:p>
          </p:txBody>
        </p:sp>
        <p:grpSp>
          <p:nvGrpSpPr>
            <p:cNvPr id="433" name="Group"/>
            <p:cNvGrpSpPr/>
            <p:nvPr/>
          </p:nvGrpSpPr>
          <p:grpSpPr>
            <a:xfrm>
              <a:off x="316229" y="2721599"/>
              <a:ext cx="4427222" cy="590401"/>
              <a:chOff x="0" y="0"/>
              <a:chExt cx="4427220" cy="590400"/>
            </a:xfrm>
          </p:grpSpPr>
          <p:sp>
            <p:nvSpPr>
              <p:cNvPr id="431" name="Rounded Rectangle"/>
              <p:cNvSpPr/>
              <p:nvPr/>
            </p:nvSpPr>
            <p:spPr>
              <a:xfrm>
                <a:off x="0" y="0"/>
                <a:ext cx="4427221" cy="590401"/>
              </a:xfrm>
              <a:prstGeom prst="roundRect">
                <a:avLst>
                  <a:gd name="adj" fmla="val 16667"/>
                </a:avLst>
              </a:prstGeom>
              <a:solidFill>
                <a:schemeClr val="accent1"/>
              </a:solidFill>
              <a:ln w="19050" cap="flat">
                <a:solidFill>
                  <a:srgbClr val="FFFFFF"/>
                </a:solidFill>
                <a:prstDash val="solid"/>
                <a:miter lim="800000"/>
              </a:ln>
              <a:effectLst/>
            </p:spPr>
            <p:txBody>
              <a:bodyPr wrap="square" lIns="45719" tIns="45719" rIns="45719" bIns="45719" numCol="1" anchor="ctr">
                <a:noAutofit/>
              </a:bodyPr>
              <a:lstStyle/>
              <a:p>
                <a:pPr defTabSz="889000">
                  <a:lnSpc>
                    <a:spcPct val="90000"/>
                  </a:lnSpc>
                  <a:spcBef>
                    <a:spcPts val="700"/>
                  </a:spcBef>
                  <a:defRPr>
                    <a:solidFill>
                      <a:srgbClr val="FFFFFF"/>
                    </a:solidFill>
                  </a:defRPr>
                </a:pPr>
              </a:p>
            </p:txBody>
          </p:sp>
          <p:sp>
            <p:nvSpPr>
              <p:cNvPr id="432" name="Programming"/>
              <p:cNvSpPr txBox="1"/>
              <p:nvPr/>
            </p:nvSpPr>
            <p:spPr>
              <a:xfrm>
                <a:off x="196159" y="149150"/>
                <a:ext cx="4034902"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889000">
                  <a:lnSpc>
                    <a:spcPct val="90000"/>
                  </a:lnSpc>
                  <a:spcBef>
                    <a:spcPts val="800"/>
                  </a:spcBef>
                  <a:defRPr sz="2000">
                    <a:solidFill>
                      <a:srgbClr val="FFFFFF"/>
                    </a:solidFill>
                  </a:defRPr>
                </a:lvl1pPr>
              </a:lstStyle>
              <a:p>
                <a:pPr/>
                <a:r>
                  <a:t>Programming</a:t>
                </a:r>
              </a:p>
            </p:txBody>
          </p:sp>
        </p:grpSp>
        <p:sp>
          <p:nvSpPr>
            <p:cNvPr id="434" name="Rectangle"/>
            <p:cNvSpPr/>
            <p:nvPr/>
          </p:nvSpPr>
          <p:spPr>
            <a:xfrm>
              <a:off x="0" y="3924000"/>
              <a:ext cx="6324600" cy="504001"/>
            </a:xfrm>
            <a:prstGeom prst="rect">
              <a:avLst/>
            </a:prstGeom>
            <a:solidFill>
              <a:srgbClr val="FFFFFF">
                <a:alpha val="90000"/>
              </a:srgbClr>
            </a:solidFill>
            <a:ln w="12700" cap="flat">
              <a:solidFill>
                <a:schemeClr val="accent1"/>
              </a:solidFill>
              <a:prstDash val="solid"/>
              <a:miter lim="800000"/>
            </a:ln>
            <a:effectLst/>
          </p:spPr>
          <p:txBody>
            <a:bodyPr wrap="square" lIns="45719" tIns="45719" rIns="45719" bIns="45719" numCol="1" anchor="t">
              <a:noAutofit/>
            </a:bodyPr>
            <a:lstStyle/>
            <a:p>
              <a:pPr defTabSz="889000">
                <a:lnSpc>
                  <a:spcPct val="90000"/>
                </a:lnSpc>
                <a:spcBef>
                  <a:spcPts val="300"/>
                </a:spcBef>
                <a:defRPr sz="2000"/>
              </a:pPr>
            </a:p>
          </p:txBody>
        </p:sp>
        <p:grpSp>
          <p:nvGrpSpPr>
            <p:cNvPr id="437" name="Group"/>
            <p:cNvGrpSpPr/>
            <p:nvPr/>
          </p:nvGrpSpPr>
          <p:grpSpPr>
            <a:xfrm>
              <a:off x="316229" y="3628801"/>
              <a:ext cx="4427222" cy="590401"/>
              <a:chOff x="0" y="0"/>
              <a:chExt cx="4427220" cy="590400"/>
            </a:xfrm>
          </p:grpSpPr>
          <p:sp>
            <p:nvSpPr>
              <p:cNvPr id="435" name="Rounded Rectangle"/>
              <p:cNvSpPr/>
              <p:nvPr/>
            </p:nvSpPr>
            <p:spPr>
              <a:xfrm>
                <a:off x="0" y="0"/>
                <a:ext cx="4427221" cy="590401"/>
              </a:xfrm>
              <a:prstGeom prst="roundRect">
                <a:avLst>
                  <a:gd name="adj" fmla="val 16667"/>
                </a:avLst>
              </a:prstGeom>
              <a:solidFill>
                <a:srgbClr val="333F50"/>
              </a:solidFill>
              <a:ln w="19050" cap="flat">
                <a:solidFill>
                  <a:srgbClr val="FFFFFF"/>
                </a:solidFill>
                <a:prstDash val="solid"/>
                <a:miter lim="800000"/>
              </a:ln>
              <a:effectLst/>
            </p:spPr>
            <p:txBody>
              <a:bodyPr wrap="square" lIns="45719" tIns="45719" rIns="45719" bIns="45719" numCol="1" anchor="ctr">
                <a:noAutofit/>
              </a:bodyPr>
              <a:lstStyle/>
              <a:p>
                <a:pPr defTabSz="1066800">
                  <a:lnSpc>
                    <a:spcPct val="90000"/>
                  </a:lnSpc>
                  <a:spcBef>
                    <a:spcPts val="700"/>
                  </a:spcBef>
                  <a:defRPr>
                    <a:solidFill>
                      <a:srgbClr val="FFFFFF"/>
                    </a:solidFill>
                  </a:defRPr>
                </a:pPr>
              </a:p>
            </p:txBody>
          </p:sp>
          <p:sp>
            <p:nvSpPr>
              <p:cNvPr id="436" name="Reflection, Wrap Up"/>
              <p:cNvSpPr txBox="1"/>
              <p:nvPr/>
            </p:nvSpPr>
            <p:spPr>
              <a:xfrm>
                <a:off x="196159" y="117399"/>
                <a:ext cx="4034902"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066800">
                  <a:lnSpc>
                    <a:spcPct val="90000"/>
                  </a:lnSpc>
                  <a:spcBef>
                    <a:spcPts val="1000"/>
                  </a:spcBef>
                  <a:defRPr sz="2400">
                    <a:solidFill>
                      <a:srgbClr val="FFFFFF"/>
                    </a:solidFill>
                  </a:defRPr>
                </a:lvl1pPr>
              </a:lstStyle>
              <a:p>
                <a:pPr/>
                <a:r>
                  <a:t>Reflection, Wrap Up</a:t>
                </a:r>
              </a:p>
            </p:txBody>
          </p:sp>
        </p:grpSp>
      </p:gr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Title 1"/>
          <p:cNvSpPr txBox="1"/>
          <p:nvPr>
            <p:ph type="title"/>
          </p:nvPr>
        </p:nvSpPr>
        <p:spPr>
          <a:xfrm>
            <a:off x="839787" y="457200"/>
            <a:ext cx="3932239" cy="1600200"/>
          </a:xfrm>
          <a:prstGeom prst="rect">
            <a:avLst/>
          </a:prstGeom>
        </p:spPr>
        <p:txBody>
          <a:bodyPr/>
          <a:lstStyle/>
          <a:p>
            <a:pPr>
              <a:defRPr b="1">
                <a:solidFill>
                  <a:srgbClr val="203864"/>
                </a:solidFill>
              </a:defRPr>
            </a:pPr>
            <a:r>
              <a:t>Reflective Activity </a:t>
            </a:r>
            <a:br/>
            <a:r>
              <a:t>(2 Minutes)</a:t>
            </a:r>
          </a:p>
        </p:txBody>
      </p:sp>
      <p:sp>
        <p:nvSpPr>
          <p:cNvPr id="441" name="TextBox 5"/>
          <p:cNvSpPr txBox="1"/>
          <p:nvPr/>
        </p:nvSpPr>
        <p:spPr>
          <a:xfrm>
            <a:off x="885507" y="2057400"/>
            <a:ext cx="3840799" cy="381158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i="1" sz="2400">
                <a:solidFill>
                  <a:srgbClr val="20558A"/>
                </a:solidFill>
              </a:defRPr>
            </a:pPr>
          </a:p>
          <a:p>
            <a:pPr>
              <a:lnSpc>
                <a:spcPct val="90000"/>
              </a:lnSpc>
              <a:spcBef>
                <a:spcPts val="1000"/>
              </a:spcBef>
              <a:defRPr i="1" sz="2400">
                <a:solidFill>
                  <a:srgbClr val="20558A"/>
                </a:solidFill>
              </a:defRPr>
            </a:pPr>
            <a:r>
              <a:t>Return the question you reflected on at the beginning of the class. </a:t>
            </a:r>
            <a:r>
              <a:rPr b="1"/>
              <a:t>What do you want to add to your original reflection?</a:t>
            </a:r>
            <a:endParaRPr b="1"/>
          </a:p>
        </p:txBody>
      </p:sp>
      <p:sp>
        <p:nvSpPr>
          <p:cNvPr id="442" name="Content Placeholder 3"/>
          <p:cNvSpPr txBox="1"/>
          <p:nvPr>
            <p:ph type="body" sz="half" idx="1"/>
          </p:nvPr>
        </p:nvSpPr>
        <p:spPr>
          <a:xfrm>
            <a:off x="5153890" y="992187"/>
            <a:ext cx="6172201" cy="4873626"/>
          </a:xfrm>
          <a:prstGeom prst="rect">
            <a:avLst/>
          </a:prstGeom>
        </p:spPr>
        <p:txBody>
          <a:bodyPr/>
          <a:lstStyle/>
          <a:p>
            <a:pPr marL="0" indent="0">
              <a:lnSpc>
                <a:spcPct val="72000"/>
              </a:lnSpc>
              <a:buSzTx/>
              <a:buNone/>
              <a:defRPr sz="2400">
                <a:solidFill>
                  <a:srgbClr val="000000"/>
                </a:solidFill>
              </a:defRPr>
            </a:pPr>
            <a:r>
              <a:t>1. Reflect on a time that you spoke with or observed someone experiencing a mental health crisis. What happened?</a:t>
            </a:r>
          </a:p>
          <a:p>
            <a:pPr marL="0" indent="0">
              <a:lnSpc>
                <a:spcPct val="72000"/>
              </a:lnSpc>
              <a:buSzTx/>
              <a:buNone/>
              <a:defRPr sz="2400"/>
            </a:pPr>
          </a:p>
          <a:p>
            <a:pPr marL="0" indent="0">
              <a:lnSpc>
                <a:spcPct val="72000"/>
              </a:lnSpc>
              <a:buSzTx/>
              <a:buNone/>
              <a:defRPr sz="2400">
                <a:solidFill>
                  <a:srgbClr val="000000"/>
                </a:solidFill>
              </a:defRPr>
            </a:pPr>
            <a:r>
              <a:t>2. Working in public service is emotionally demanding. What actions do you take to care of your mental wellbeing? Or what actions would you like to take?</a:t>
            </a:r>
          </a:p>
          <a:p>
            <a:pPr marL="0" indent="0">
              <a:lnSpc>
                <a:spcPct val="72000"/>
              </a:lnSpc>
              <a:buSzTx/>
              <a:buNone/>
              <a:defRPr sz="2400"/>
            </a:pPr>
          </a:p>
          <a:p>
            <a:pPr marL="0" indent="0">
              <a:lnSpc>
                <a:spcPct val="72000"/>
              </a:lnSpc>
              <a:buSzTx/>
              <a:buNone/>
              <a:defRPr sz="2400">
                <a:solidFill>
                  <a:srgbClr val="000000"/>
                </a:solidFill>
              </a:defRPr>
            </a:pPr>
            <a:r>
              <a:t>3. What are possible implications of COVID-19 on mental health? Make a list.</a:t>
            </a:r>
          </a:p>
          <a:p>
            <a:pPr marL="0" indent="0">
              <a:lnSpc>
                <a:spcPct val="72000"/>
              </a:lnSpc>
              <a:buSzTx/>
              <a:buNone/>
              <a:defRPr sz="2400">
                <a:solidFill>
                  <a:srgbClr val="000000"/>
                </a:solidFill>
              </a:defRPr>
            </a:pPr>
          </a:p>
          <a:p>
            <a:pPr marL="0" indent="0">
              <a:lnSpc>
                <a:spcPct val="72000"/>
              </a:lnSpc>
              <a:buSzTx/>
              <a:buNone/>
              <a:defRPr sz="2400">
                <a:solidFill>
                  <a:srgbClr val="000000"/>
                </a:solidFill>
              </a:defRPr>
            </a:pPr>
            <a:r>
              <a:t>4. Dive into the data from NAMI. What surprises you? </a:t>
            </a:r>
            <a:r>
              <a:rPr>
                <a:solidFill>
                  <a:srgbClr val="616265"/>
                </a:solidFill>
              </a:rPr>
              <a:t>https://nami.org/mhstats</a:t>
            </a:r>
          </a:p>
        </p:txBody>
      </p:sp>
      <p:sp>
        <p:nvSpPr>
          <p:cNvPr id="443" name="Straight Connector 8"/>
          <p:cNvSpPr/>
          <p:nvPr/>
        </p:nvSpPr>
        <p:spPr>
          <a:xfrm>
            <a:off x="5174672" y="2057400"/>
            <a:ext cx="6177540" cy="0"/>
          </a:xfrm>
          <a:prstGeom prst="line">
            <a:avLst/>
          </a:prstGeom>
          <a:ln w="6350">
            <a:solidFill>
              <a:schemeClr val="accent2"/>
            </a:solidFill>
            <a:miter/>
          </a:ln>
        </p:spPr>
        <p:txBody>
          <a:bodyPr lIns="45719" rIns="45719"/>
          <a:lstStyle/>
          <a:p>
            <a:pPr/>
          </a:p>
        </p:txBody>
      </p:sp>
      <p:sp>
        <p:nvSpPr>
          <p:cNvPr id="444" name="Straight Connector 10"/>
          <p:cNvSpPr/>
          <p:nvPr/>
        </p:nvSpPr>
        <p:spPr>
          <a:xfrm>
            <a:off x="5148551" y="3667990"/>
            <a:ext cx="6177541" cy="1"/>
          </a:xfrm>
          <a:prstGeom prst="line">
            <a:avLst/>
          </a:prstGeom>
          <a:ln w="6350">
            <a:solidFill>
              <a:schemeClr val="accent2"/>
            </a:solidFill>
            <a:miter/>
          </a:ln>
        </p:spPr>
        <p:txBody>
          <a:bodyPr lIns="45719" rIns="45719"/>
          <a:lstStyle/>
          <a:p>
            <a:pPr/>
          </a:p>
        </p:txBody>
      </p:sp>
      <p:sp>
        <p:nvSpPr>
          <p:cNvPr id="445" name="Straight Connector 6"/>
          <p:cNvSpPr/>
          <p:nvPr/>
        </p:nvSpPr>
        <p:spPr>
          <a:xfrm>
            <a:off x="5174672" y="4798290"/>
            <a:ext cx="6177540" cy="1"/>
          </a:xfrm>
          <a:prstGeom prst="line">
            <a:avLst/>
          </a:prstGeom>
          <a:ln w="6350">
            <a:solidFill>
              <a:schemeClr val="accent2"/>
            </a:solidFill>
            <a:miter/>
          </a:ln>
        </p:spPr>
        <p:txBody>
          <a:bodyPr lIns="45719" rIns="45719"/>
          <a:lstStyle/>
          <a:p>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Title 1"/>
          <p:cNvSpPr txBox="1"/>
          <p:nvPr>
            <p:ph type="title"/>
          </p:nvPr>
        </p:nvSpPr>
        <p:spPr>
          <a:xfrm>
            <a:off x="838200" y="198455"/>
            <a:ext cx="10515600" cy="1325563"/>
          </a:xfrm>
          <a:prstGeom prst="rect">
            <a:avLst/>
          </a:prstGeom>
        </p:spPr>
        <p:txBody>
          <a:bodyPr/>
          <a:lstStyle>
            <a:lvl1pPr algn="ctr">
              <a:defRPr b="1">
                <a:solidFill>
                  <a:srgbClr val="1F4E79"/>
                </a:solidFill>
              </a:defRPr>
            </a:lvl1pPr>
          </a:lstStyle>
          <a:p>
            <a:pPr/>
            <a:r>
              <a:t>Take Home Points</a:t>
            </a:r>
          </a:p>
        </p:txBody>
      </p:sp>
      <p:sp>
        <p:nvSpPr>
          <p:cNvPr id="448" name="Content Placeholder 2"/>
          <p:cNvSpPr txBox="1"/>
          <p:nvPr>
            <p:ph type="body" idx="1"/>
          </p:nvPr>
        </p:nvSpPr>
        <p:spPr>
          <a:xfrm>
            <a:off x="1148317" y="1768917"/>
            <a:ext cx="9895366" cy="4171140"/>
          </a:xfrm>
          <a:prstGeom prst="rect">
            <a:avLst/>
          </a:prstGeom>
        </p:spPr>
        <p:txBody>
          <a:bodyPr/>
          <a:lstStyle/>
          <a:p>
            <a:pPr>
              <a:buClr>
                <a:srgbClr val="C55A11"/>
              </a:buClr>
              <a:buFontTx/>
              <a:buChar char="▪"/>
              <a:defRPr>
                <a:solidFill>
                  <a:srgbClr val="000000"/>
                </a:solidFill>
              </a:defRPr>
            </a:pPr>
            <a:r>
              <a:t>Fight stigma</a:t>
            </a:r>
          </a:p>
          <a:p>
            <a:pPr>
              <a:buClr>
                <a:srgbClr val="C55A11"/>
              </a:buClr>
              <a:buFontTx/>
              <a:buChar char="▪"/>
              <a:defRPr>
                <a:solidFill>
                  <a:srgbClr val="000000"/>
                </a:solidFill>
              </a:defRPr>
            </a:pPr>
            <a:r>
              <a:t>Cultivate your knowledge of mental health resources (mental health literacy)</a:t>
            </a:r>
          </a:p>
          <a:p>
            <a:pPr>
              <a:buClr>
                <a:srgbClr val="C55A11"/>
              </a:buClr>
              <a:buFontTx/>
              <a:buChar char="▪"/>
              <a:defRPr>
                <a:solidFill>
                  <a:srgbClr val="000000"/>
                </a:solidFill>
              </a:defRPr>
            </a:pPr>
            <a:r>
              <a:t>Do your very best when assisting those with mental health issues</a:t>
            </a:r>
          </a:p>
          <a:p>
            <a:pPr>
              <a:buClr>
                <a:srgbClr val="C55A11"/>
              </a:buClr>
              <a:buFontTx/>
              <a:buChar char="▪"/>
              <a:defRPr>
                <a:solidFill>
                  <a:srgbClr val="000000"/>
                </a:solidFill>
              </a:defRPr>
            </a:pPr>
            <a:r>
              <a:t>Make a plan with your team</a:t>
            </a:r>
          </a:p>
          <a:p>
            <a:pPr>
              <a:buClr>
                <a:srgbClr val="C55A11"/>
              </a:buClr>
              <a:buFontTx/>
              <a:buChar char="▪"/>
              <a:defRPr>
                <a:solidFill>
                  <a:srgbClr val="000000"/>
                </a:solidFill>
              </a:defRPr>
            </a:pPr>
            <a:r>
              <a:t>Be proactive about your mental health</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Title 4"/>
          <p:cNvSpPr txBox="1"/>
          <p:nvPr>
            <p:ph type="title"/>
          </p:nvPr>
        </p:nvSpPr>
        <p:spPr>
          <a:xfrm>
            <a:off x="831850" y="1709739"/>
            <a:ext cx="10515601" cy="2852739"/>
          </a:xfrm>
          <a:prstGeom prst="rect">
            <a:avLst/>
          </a:prstGeom>
        </p:spPr>
        <p:txBody>
          <a:bodyPr/>
          <a:lstStyle>
            <a:lvl1pPr>
              <a:defRPr b="1">
                <a:solidFill>
                  <a:srgbClr val="1F4E79"/>
                </a:solidFill>
              </a:defRPr>
            </a:lvl1pPr>
          </a:lstStyle>
          <a:p>
            <a:pPr/>
            <a:r>
              <a:t>Questions?</a:t>
            </a:r>
          </a:p>
        </p:txBody>
      </p:sp>
      <p:sp>
        <p:nvSpPr>
          <p:cNvPr id="451" name="Text Placeholder 5"/>
          <p:cNvSpPr txBox="1"/>
          <p:nvPr>
            <p:ph type="body" sz="quarter" idx="1"/>
          </p:nvPr>
        </p:nvSpPr>
        <p:spPr>
          <a:xfrm>
            <a:off x="831850" y="4589464"/>
            <a:ext cx="10515601" cy="1500188"/>
          </a:xfrm>
          <a:prstGeom prst="rect">
            <a:avLst/>
          </a:prstGeom>
        </p:spPr>
        <p:txBody>
          <a:bodyPr/>
          <a:lstStyle/>
          <a:p>
            <a:pPr>
              <a:lnSpc>
                <a:spcPct val="72000"/>
              </a:lnSpc>
              <a:defRPr sz="2000">
                <a:solidFill>
                  <a:srgbClr val="000000"/>
                </a:solidFill>
              </a:defRPr>
            </a:pPr>
            <a:r>
              <a:t>Emily Hamstra, MSI </a:t>
            </a:r>
            <a:r>
              <a:rPr i="1"/>
              <a:t>(she/her)</a:t>
            </a:r>
          </a:p>
          <a:p>
            <a:pPr>
              <a:lnSpc>
                <a:spcPct val="72000"/>
              </a:lnSpc>
              <a:defRPr sz="2000">
                <a:solidFill>
                  <a:srgbClr val="000000"/>
                </a:solidFill>
              </a:defRPr>
            </a:pPr>
            <a:r>
              <a:t>Outreach Coordinator</a:t>
            </a:r>
          </a:p>
          <a:p>
            <a:pPr>
              <a:lnSpc>
                <a:spcPct val="72000"/>
              </a:lnSpc>
              <a:defRPr sz="2000">
                <a:solidFill>
                  <a:srgbClr val="000000"/>
                </a:solidFill>
              </a:defRPr>
            </a:pPr>
            <a:r>
              <a:t>National Network of Libraries of Medicine, Pacific Northwest Region (NNLM PNR)</a:t>
            </a:r>
          </a:p>
          <a:p>
            <a:pPr>
              <a:lnSpc>
                <a:spcPct val="72000"/>
              </a:lnSpc>
              <a:defRPr b="1" sz="2700">
                <a:solidFill>
                  <a:srgbClr val="000000"/>
                </a:solidFill>
              </a:defRPr>
            </a:pPr>
            <a:r>
              <a:t>ehamstra@uw.edu</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5"/>
          <p:cNvSpPr txBox="1"/>
          <p:nvPr>
            <p:ph type="title"/>
          </p:nvPr>
        </p:nvSpPr>
        <p:spPr>
          <a:xfrm>
            <a:off x="839787" y="457200"/>
            <a:ext cx="3932239" cy="1600200"/>
          </a:xfrm>
          <a:prstGeom prst="rect">
            <a:avLst/>
          </a:prstGeom>
        </p:spPr>
        <p:txBody>
          <a:bodyPr/>
          <a:lstStyle/>
          <a:p>
            <a:pPr/>
            <a:r>
              <a:t>Mental Health Facts</a:t>
            </a:r>
          </a:p>
        </p:txBody>
      </p:sp>
      <p:pic>
        <p:nvPicPr>
          <p:cNvPr id="153" name="Graphic 12" descr="Graphic 12"/>
          <p:cNvPicPr>
            <a:picLocks noChangeAspect="1"/>
          </p:cNvPicPr>
          <p:nvPr/>
        </p:nvPicPr>
        <p:blipFill>
          <a:blip r:embed="rId2">
            <a:extLst/>
          </a:blip>
          <a:stretch>
            <a:fillRect/>
          </a:stretch>
        </p:blipFill>
        <p:spPr>
          <a:xfrm>
            <a:off x="989814" y="2117102"/>
            <a:ext cx="3738884" cy="3738884"/>
          </a:xfrm>
          <a:prstGeom prst="rect">
            <a:avLst/>
          </a:prstGeom>
          <a:ln w="12700">
            <a:miter lim="400000"/>
          </a:ln>
        </p:spPr>
      </p:pic>
      <p:pic>
        <p:nvPicPr>
          <p:cNvPr id="154" name="Content Placeholder 10" descr="Content Placeholder 10"/>
          <p:cNvPicPr>
            <a:picLocks noChangeAspect="1"/>
          </p:cNvPicPr>
          <p:nvPr/>
        </p:nvPicPr>
        <p:blipFill>
          <a:blip r:embed="rId3">
            <a:extLst/>
          </a:blip>
          <a:stretch>
            <a:fillRect/>
          </a:stretch>
        </p:blipFill>
        <p:spPr>
          <a:xfrm>
            <a:off x="5183187" y="603315"/>
            <a:ext cx="6666095" cy="525267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Title 1"/>
          <p:cNvSpPr txBox="1"/>
          <p:nvPr>
            <p:ph type="title"/>
          </p:nvPr>
        </p:nvSpPr>
        <p:spPr>
          <a:xfrm>
            <a:off x="838200" y="365125"/>
            <a:ext cx="10515600" cy="1325563"/>
          </a:xfrm>
          <a:prstGeom prst="rect">
            <a:avLst/>
          </a:prstGeom>
        </p:spPr>
        <p:txBody>
          <a:bodyPr/>
          <a:lstStyle>
            <a:lvl1pPr algn="ctr">
              <a:defRPr b="1">
                <a:solidFill>
                  <a:srgbClr val="1F4E79"/>
                </a:solidFill>
              </a:defRPr>
            </a:lvl1pPr>
          </a:lstStyle>
          <a:p>
            <a:pPr/>
            <a:r>
              <a:t>Mental Health Definitions</a:t>
            </a:r>
          </a:p>
        </p:txBody>
      </p:sp>
      <p:sp>
        <p:nvSpPr>
          <p:cNvPr id="157" name="Content Placeholder 2"/>
          <p:cNvSpPr txBox="1"/>
          <p:nvPr>
            <p:ph type="body" idx="1"/>
          </p:nvPr>
        </p:nvSpPr>
        <p:spPr>
          <a:xfrm>
            <a:off x="838200" y="1223318"/>
            <a:ext cx="10515600" cy="4953646"/>
          </a:xfrm>
          <a:prstGeom prst="rect">
            <a:avLst/>
          </a:prstGeom>
        </p:spPr>
        <p:txBody>
          <a:bodyPr/>
          <a:lstStyle/>
          <a:p>
            <a:pPr marL="226313" indent="-226313" defTabSz="905255">
              <a:spcBef>
                <a:spcPts val="900"/>
              </a:spcBef>
              <a:buClr>
                <a:schemeClr val="accent2"/>
              </a:buClr>
              <a:buFontTx/>
              <a:buChar char="▪"/>
              <a:defRPr b="1" sz="2772">
                <a:solidFill>
                  <a:srgbClr val="000000"/>
                </a:solidFill>
              </a:defRPr>
            </a:pPr>
          </a:p>
          <a:p>
            <a:pPr marL="226313" indent="-226313" defTabSz="905255">
              <a:spcBef>
                <a:spcPts val="900"/>
              </a:spcBef>
              <a:buClr>
                <a:schemeClr val="accent2"/>
              </a:buClr>
              <a:buFontTx/>
              <a:buChar char="▪"/>
              <a:defRPr b="1" sz="2376">
                <a:solidFill>
                  <a:srgbClr val="000000"/>
                </a:solidFill>
              </a:defRPr>
            </a:pPr>
            <a:r>
              <a:t>Mental Health </a:t>
            </a:r>
            <a:r>
              <a:rPr b="0"/>
              <a:t>includes our emotional, psychological, and social well-being. It affects how we think, feel, and act as we cope with life. It also helps determine how we handle stress, relate to others, and make choices. </a:t>
            </a:r>
          </a:p>
          <a:p>
            <a:pPr marL="226313" indent="-226313" defTabSz="905255">
              <a:spcBef>
                <a:spcPts val="900"/>
              </a:spcBef>
              <a:buClr>
                <a:schemeClr val="accent2"/>
              </a:buClr>
              <a:buFontTx/>
              <a:buChar char="▪"/>
              <a:defRPr b="1" sz="2376">
                <a:solidFill>
                  <a:srgbClr val="000000"/>
                </a:solidFill>
              </a:defRPr>
            </a:pPr>
            <a:r>
              <a:t>Any mental illness (AMI)</a:t>
            </a:r>
            <a:r>
              <a:rPr b="0"/>
              <a:t> is defined as a mental, behavioral, or emotional disorder. AMI can vary in impact, ranging from no impairment to mild, moderate, and even severe impairment (e.g., individuals with serious mental illness as defined below).</a:t>
            </a:r>
            <a:endParaRPr b="0"/>
          </a:p>
          <a:p>
            <a:pPr marL="226313" indent="-226313" defTabSz="905255">
              <a:spcBef>
                <a:spcPts val="900"/>
              </a:spcBef>
              <a:buClr>
                <a:schemeClr val="accent2"/>
              </a:buClr>
              <a:buFontTx/>
              <a:buChar char="▪"/>
              <a:defRPr b="1" sz="2376">
                <a:solidFill>
                  <a:srgbClr val="000000"/>
                </a:solidFill>
              </a:defRPr>
            </a:pPr>
            <a:r>
              <a:t>Serious mental illness (SMI)</a:t>
            </a:r>
            <a:r>
              <a:rPr b="0"/>
              <a:t> is defined as a mental, behavioral, or emotional disorder resulting in serious functional impairment, which substantially interferes with or limits one or more major life activities. The burden of mental illnesses is particularly concentrated among those who experience disability due to SMI.</a:t>
            </a:r>
          </a:p>
        </p:txBody>
      </p:sp>
      <p:sp>
        <p:nvSpPr>
          <p:cNvPr id="158" name="Rectangle 4"/>
          <p:cNvSpPr txBox="1"/>
          <p:nvPr/>
        </p:nvSpPr>
        <p:spPr>
          <a:xfrm>
            <a:off x="4469439" y="6176962"/>
            <a:ext cx="7372042"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b="1">
                <a:solidFill>
                  <a:srgbClr val="616265"/>
                </a:solidFill>
              </a:defRPr>
            </a:pPr>
            <a:r>
              <a:t>Definitions from the </a:t>
            </a:r>
            <a:r>
              <a:rPr u="sng">
                <a:solidFill>
                  <a:srgbClr val="0563C1"/>
                </a:solidFill>
                <a:uFill>
                  <a:solidFill>
                    <a:srgbClr val="0563C1"/>
                  </a:solidFill>
                </a:uFill>
                <a:hlinkClick r:id="rId2" invalidUrl="" action="" tgtFrame="" tooltip="" history="1" highlightClick="0" endSnd="0"/>
              </a:rPr>
              <a:t>National Institute of Mental Health </a:t>
            </a:r>
            <a:r>
              <a:t>and</a:t>
            </a:r>
            <a:r>
              <a:rPr>
                <a:solidFill>
                  <a:srgbClr val="000000"/>
                </a:solidFill>
              </a:rPr>
              <a:t> </a:t>
            </a:r>
            <a:r>
              <a:rPr u="sng">
                <a:solidFill>
                  <a:srgbClr val="0563C1"/>
                </a:solidFill>
                <a:uFill>
                  <a:solidFill>
                    <a:srgbClr val="0563C1"/>
                  </a:solidFill>
                </a:uFill>
                <a:hlinkClick r:id="rId3" invalidUrl="" action="" tgtFrame="" tooltip="" history="1" highlightClick="0" endSnd="0"/>
              </a:rPr>
              <a:t>MedlinePlus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5"/>
          <p:cNvSpPr txBox="1"/>
          <p:nvPr>
            <p:ph type="title"/>
          </p:nvPr>
        </p:nvSpPr>
        <p:spPr>
          <a:xfrm>
            <a:off x="838200" y="365125"/>
            <a:ext cx="10515600" cy="1325563"/>
          </a:xfrm>
          <a:prstGeom prst="rect">
            <a:avLst/>
          </a:prstGeom>
        </p:spPr>
        <p:txBody>
          <a:bodyPr/>
          <a:lstStyle>
            <a:lvl1pPr>
              <a:defRPr b="1">
                <a:solidFill>
                  <a:srgbClr val="1F4E79"/>
                </a:solidFill>
              </a:defRPr>
            </a:lvl1pPr>
          </a:lstStyle>
          <a:p>
            <a:pPr/>
            <a:r>
              <a:t>Mental Health Literacy</a:t>
            </a:r>
          </a:p>
        </p:txBody>
      </p:sp>
      <p:sp>
        <p:nvSpPr>
          <p:cNvPr id="161" name="Content Placeholder 6"/>
          <p:cNvSpPr txBox="1"/>
          <p:nvPr>
            <p:ph type="body" idx="1"/>
          </p:nvPr>
        </p:nvSpPr>
        <p:spPr>
          <a:xfrm>
            <a:off x="838200" y="1825625"/>
            <a:ext cx="10515600" cy="4351338"/>
          </a:xfrm>
          <a:prstGeom prst="rect">
            <a:avLst/>
          </a:prstGeom>
        </p:spPr>
        <p:txBody>
          <a:bodyPr/>
          <a:lstStyle/>
          <a:p>
            <a:pPr marL="0" indent="0" defTabSz="841247">
              <a:spcBef>
                <a:spcPts val="900"/>
              </a:spcBef>
              <a:buSzTx/>
              <a:buNone/>
              <a:defRPr sz="2944">
                <a:solidFill>
                  <a:srgbClr val="000000"/>
                </a:solidFill>
              </a:defRPr>
            </a:pPr>
            <a:r>
              <a:t>Includes:</a:t>
            </a:r>
          </a:p>
          <a:p>
            <a:pPr lvl="1" marL="630936" indent="-210311" defTabSz="841247">
              <a:spcBef>
                <a:spcPts val="400"/>
              </a:spcBef>
              <a:buClr>
                <a:schemeClr val="accent2"/>
              </a:buClr>
              <a:buFontTx/>
              <a:buChar char="▪"/>
              <a:defRPr sz="2576">
                <a:solidFill>
                  <a:srgbClr val="000000"/>
                </a:solidFill>
              </a:defRPr>
            </a:pPr>
            <a:r>
              <a:t>Understanding how to obtain and maintain positive mental health</a:t>
            </a:r>
            <a:endParaRPr sz="2208"/>
          </a:p>
          <a:p>
            <a:pPr lvl="1" marL="630936" indent="-210311" defTabSz="841247">
              <a:spcBef>
                <a:spcPts val="400"/>
              </a:spcBef>
              <a:buClr>
                <a:schemeClr val="accent2"/>
              </a:buClr>
              <a:buFontTx/>
              <a:buChar char="▪"/>
              <a:defRPr sz="2576">
                <a:solidFill>
                  <a:srgbClr val="000000"/>
                </a:solidFill>
              </a:defRPr>
            </a:pPr>
            <a:r>
              <a:t>Understanding mental disorders and their treatments</a:t>
            </a:r>
            <a:endParaRPr sz="2208"/>
          </a:p>
          <a:p>
            <a:pPr lvl="1" marL="630936" indent="-210311" defTabSz="841247">
              <a:spcBef>
                <a:spcPts val="400"/>
              </a:spcBef>
              <a:buClr>
                <a:schemeClr val="accent2"/>
              </a:buClr>
              <a:buFontTx/>
              <a:buChar char="▪"/>
              <a:defRPr sz="2576">
                <a:solidFill>
                  <a:srgbClr val="000000"/>
                </a:solidFill>
              </a:defRPr>
            </a:pPr>
            <a:r>
              <a:t>Decreasing stigma related to mental disorders</a:t>
            </a:r>
            <a:endParaRPr sz="2208"/>
          </a:p>
          <a:p>
            <a:pPr lvl="1" marL="630936" indent="-210311" defTabSz="841247">
              <a:spcBef>
                <a:spcPts val="400"/>
              </a:spcBef>
              <a:buClr>
                <a:schemeClr val="accent2"/>
              </a:buClr>
              <a:buFontTx/>
              <a:buChar char="▪"/>
              <a:defRPr sz="2576">
                <a:solidFill>
                  <a:srgbClr val="000000"/>
                </a:solidFill>
              </a:defRPr>
            </a:pPr>
            <a:r>
              <a:t>Enhancing help-seeking efficacy (knowing when and where to seek help and developing abilities to improve one’s mental health care and self-management)</a:t>
            </a:r>
            <a:endParaRPr sz="2208"/>
          </a:p>
          <a:p>
            <a:pPr lvl="1" marL="630936" indent="-210311" defTabSz="841247">
              <a:spcBef>
                <a:spcPts val="400"/>
              </a:spcBef>
              <a:buClr>
                <a:schemeClr val="accent2"/>
              </a:buClr>
              <a:buFontTx/>
              <a:buChar char="▪"/>
              <a:defRPr sz="2576">
                <a:solidFill>
                  <a:srgbClr val="000000"/>
                </a:solidFill>
              </a:defRPr>
            </a:pPr>
          </a:p>
          <a:p>
            <a:pPr lvl="1" marL="0" indent="420623" defTabSz="841247">
              <a:spcBef>
                <a:spcPts val="400"/>
              </a:spcBef>
              <a:buSzTx/>
              <a:buNone/>
              <a:defRPr sz="2208">
                <a:solidFill>
                  <a:srgbClr val="000000"/>
                </a:solidFill>
              </a:defRPr>
            </a:pPr>
          </a:p>
          <a:p>
            <a:pPr marL="0" indent="0" defTabSz="841247">
              <a:spcBef>
                <a:spcPts val="900"/>
              </a:spcBef>
              <a:buSzTx/>
              <a:buNone/>
              <a:defRPr b="1" sz="1472">
                <a:solidFill>
                  <a:srgbClr val="000000"/>
                </a:solidFill>
              </a:defRPr>
            </a:pPr>
            <a:r>
              <a:rPr u="sng">
                <a:solidFill>
                  <a:srgbClr val="0563C1"/>
                </a:solidFill>
                <a:uFill>
                  <a:solidFill>
                    <a:srgbClr val="0563C1"/>
                  </a:solidFill>
                </a:uFill>
                <a:hlinkClick r:id="rId2" invalidUrl="" action="" tgtFrame="" tooltip="" history="1" highlightClick="0" endSnd="0"/>
              </a:rPr>
              <a:t>Kutcher S, Wei Y, Coniglio C. Mental Health Literacy: Past, Present, and Future. Can J Psychiatry. 2016;61(3):154–158.</a:t>
            </a:r>
          </a:p>
        </p:txBody>
      </p:sp>
      <p:sp>
        <p:nvSpPr>
          <p:cNvPr id="162" name="Slide Number Placeholder 4"/>
          <p:cNvSpPr txBox="1"/>
          <p:nvPr>
            <p:ph type="sldNum" sz="quarter" idx="2"/>
          </p:nvPr>
        </p:nvSpPr>
        <p:spPr>
          <a:xfrm>
            <a:off x="111697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Title 1"/>
          <p:cNvSpPr txBox="1"/>
          <p:nvPr>
            <p:ph type="title"/>
          </p:nvPr>
        </p:nvSpPr>
        <p:spPr>
          <a:xfrm>
            <a:off x="838200" y="365125"/>
            <a:ext cx="10515600" cy="1325563"/>
          </a:xfrm>
          <a:prstGeom prst="rect">
            <a:avLst/>
          </a:prstGeom>
        </p:spPr>
        <p:txBody>
          <a:bodyPr/>
          <a:lstStyle>
            <a:lvl1pPr>
              <a:defRPr b="1">
                <a:solidFill>
                  <a:srgbClr val="203864"/>
                </a:solidFill>
              </a:defRPr>
            </a:lvl1pPr>
          </a:lstStyle>
          <a:p>
            <a:pPr/>
            <a:r>
              <a:t>Mental Health Statistics</a:t>
            </a:r>
          </a:p>
        </p:txBody>
      </p:sp>
      <p:pic>
        <p:nvPicPr>
          <p:cNvPr id="165" name="Content Placeholder 6" descr="Content Placeholder 6"/>
          <p:cNvPicPr>
            <a:picLocks noChangeAspect="1"/>
          </p:cNvPicPr>
          <p:nvPr/>
        </p:nvPicPr>
        <p:blipFill>
          <a:blip r:embed="rId2">
            <a:extLst/>
          </a:blip>
          <a:stretch>
            <a:fillRect/>
          </a:stretch>
        </p:blipFill>
        <p:spPr>
          <a:xfrm>
            <a:off x="213043" y="1547239"/>
            <a:ext cx="11765914" cy="3961462"/>
          </a:xfrm>
          <a:prstGeom prst="rect">
            <a:avLst/>
          </a:prstGeom>
          <a:ln w="12700">
            <a:miter lim="400000"/>
          </a:ln>
        </p:spPr>
      </p:pic>
      <p:sp>
        <p:nvSpPr>
          <p:cNvPr id="166" name="TextBox 6"/>
          <p:cNvSpPr txBox="1"/>
          <p:nvPr/>
        </p:nvSpPr>
        <p:spPr>
          <a:xfrm>
            <a:off x="8532057" y="5747858"/>
            <a:ext cx="6002701"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u="sng">
                <a:solidFill>
                  <a:srgbClr val="0563C1"/>
                </a:solidFill>
                <a:uFill>
                  <a:solidFill>
                    <a:srgbClr val="0563C1"/>
                  </a:solidFill>
                </a:uFill>
                <a:hlinkClick r:id="rId3"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3" invalidUrl="" action="" tgtFrame="" tooltip="" history="1" highlightClick="0" endSnd="0"/>
              </a:rPr>
              <a:t>NAMI Infographics and Factsheets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Title 5"/>
          <p:cNvSpPr txBox="1"/>
          <p:nvPr>
            <p:ph type="title"/>
          </p:nvPr>
        </p:nvSpPr>
        <p:spPr>
          <a:xfrm>
            <a:off x="838200" y="365125"/>
            <a:ext cx="10515600" cy="1325563"/>
          </a:xfrm>
          <a:prstGeom prst="rect">
            <a:avLst/>
          </a:prstGeom>
        </p:spPr>
        <p:txBody>
          <a:bodyPr/>
          <a:lstStyle>
            <a:lvl1pPr algn="ctr">
              <a:defRPr b="1">
                <a:solidFill>
                  <a:srgbClr val="1F4E79"/>
                </a:solidFill>
              </a:defRPr>
            </a:lvl1pPr>
          </a:lstStyle>
          <a:p>
            <a:pPr/>
            <a:r>
              <a:t>What Causes Mental Illness?</a:t>
            </a:r>
          </a:p>
        </p:txBody>
      </p:sp>
      <p:sp>
        <p:nvSpPr>
          <p:cNvPr id="169" name="Content Placeholder 6"/>
          <p:cNvSpPr txBox="1"/>
          <p:nvPr>
            <p:ph type="body" sz="half" idx="1"/>
          </p:nvPr>
        </p:nvSpPr>
        <p:spPr>
          <a:xfrm>
            <a:off x="3046970" y="1524542"/>
            <a:ext cx="6098059" cy="4351338"/>
          </a:xfrm>
          <a:prstGeom prst="rect">
            <a:avLst/>
          </a:prstGeom>
        </p:spPr>
        <p:txBody>
          <a:bodyPr/>
          <a:lstStyle/>
          <a:p>
            <a:pPr marL="217170" indent="-217170" defTabSz="868680">
              <a:spcBef>
                <a:spcPts val="900"/>
              </a:spcBef>
              <a:buClr>
                <a:schemeClr val="accent2"/>
              </a:buClr>
              <a:buFontTx/>
              <a:buChar char="▪"/>
              <a:defRPr sz="2660">
                <a:solidFill>
                  <a:srgbClr val="000000"/>
                </a:solidFill>
              </a:defRPr>
            </a:pPr>
            <a:r>
              <a:t>Genes and family history</a:t>
            </a:r>
          </a:p>
          <a:p>
            <a:pPr marL="217170" indent="-217170" defTabSz="868680">
              <a:spcBef>
                <a:spcPts val="900"/>
              </a:spcBef>
              <a:buClr>
                <a:schemeClr val="accent2"/>
              </a:buClr>
              <a:buFontTx/>
              <a:buChar char="▪"/>
              <a:defRPr sz="2660">
                <a:solidFill>
                  <a:srgbClr val="000000"/>
                </a:solidFill>
              </a:defRPr>
            </a:pPr>
            <a:r>
              <a:t>Life experiences</a:t>
            </a:r>
          </a:p>
          <a:p>
            <a:pPr marL="217170" indent="-217170" defTabSz="868680">
              <a:spcBef>
                <a:spcPts val="900"/>
              </a:spcBef>
              <a:buClr>
                <a:schemeClr val="accent2"/>
              </a:buClr>
              <a:buFontTx/>
              <a:buChar char="▪"/>
              <a:defRPr sz="2660">
                <a:solidFill>
                  <a:srgbClr val="000000"/>
                </a:solidFill>
              </a:defRPr>
            </a:pPr>
            <a:r>
              <a:t>Biological factors</a:t>
            </a:r>
          </a:p>
          <a:p>
            <a:pPr marL="217170" indent="-217170" defTabSz="868680">
              <a:spcBef>
                <a:spcPts val="900"/>
              </a:spcBef>
              <a:buClr>
                <a:schemeClr val="accent2"/>
              </a:buClr>
              <a:buFontTx/>
              <a:buChar char="▪"/>
              <a:defRPr sz="2660">
                <a:solidFill>
                  <a:srgbClr val="000000"/>
                </a:solidFill>
              </a:defRPr>
            </a:pPr>
            <a:r>
              <a:t>Traumatic brain injury</a:t>
            </a:r>
          </a:p>
          <a:p>
            <a:pPr marL="217170" indent="-217170" defTabSz="868680">
              <a:spcBef>
                <a:spcPts val="900"/>
              </a:spcBef>
              <a:buClr>
                <a:schemeClr val="accent2"/>
              </a:buClr>
              <a:buFontTx/>
              <a:buChar char="▪"/>
              <a:defRPr sz="2660">
                <a:solidFill>
                  <a:srgbClr val="000000"/>
                </a:solidFill>
              </a:defRPr>
            </a:pPr>
            <a:r>
              <a:t>Exposure to viruses or toxic chemicals</a:t>
            </a:r>
          </a:p>
          <a:p>
            <a:pPr marL="217170" indent="-217170" defTabSz="868680">
              <a:spcBef>
                <a:spcPts val="900"/>
              </a:spcBef>
              <a:buClr>
                <a:schemeClr val="accent2"/>
              </a:buClr>
              <a:buFontTx/>
              <a:buChar char="▪"/>
              <a:defRPr sz="2660">
                <a:solidFill>
                  <a:srgbClr val="000000"/>
                </a:solidFill>
              </a:defRPr>
            </a:pPr>
            <a:r>
              <a:t>Usage of alcohol or recreational drugs</a:t>
            </a:r>
          </a:p>
          <a:p>
            <a:pPr marL="217170" indent="-217170" defTabSz="868680">
              <a:spcBef>
                <a:spcPts val="900"/>
              </a:spcBef>
              <a:buClr>
                <a:schemeClr val="accent2"/>
              </a:buClr>
              <a:buFontTx/>
              <a:buChar char="▪"/>
              <a:defRPr sz="2660">
                <a:solidFill>
                  <a:srgbClr val="000000"/>
                </a:solidFill>
              </a:defRPr>
            </a:pPr>
            <a:r>
              <a:t>Serious medical condition</a:t>
            </a:r>
          </a:p>
          <a:p>
            <a:pPr marL="217170" indent="-217170" defTabSz="868680">
              <a:spcBef>
                <a:spcPts val="900"/>
              </a:spcBef>
              <a:buClr>
                <a:schemeClr val="accent2"/>
              </a:buClr>
              <a:buFontTx/>
              <a:buChar char="▪"/>
              <a:defRPr sz="2660">
                <a:solidFill>
                  <a:srgbClr val="000000"/>
                </a:solidFill>
              </a:defRPr>
            </a:pPr>
            <a:r>
              <a:t>Few friends</a:t>
            </a:r>
          </a:p>
        </p:txBody>
      </p:sp>
      <p:sp>
        <p:nvSpPr>
          <p:cNvPr id="170" name="TextBox 7"/>
          <p:cNvSpPr txBox="1"/>
          <p:nvPr/>
        </p:nvSpPr>
        <p:spPr>
          <a:xfrm>
            <a:off x="8888636" y="5553307"/>
            <a:ext cx="1871551"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u="sng">
                <a:solidFill>
                  <a:srgbClr val="0563C1"/>
                </a:solidFill>
                <a:uFill>
                  <a:solidFill>
                    <a:srgbClr val="0563C1"/>
                  </a:solidFill>
                </a:uFill>
                <a:hlinkClick r:id="rId2"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2" invalidUrl="" action="" tgtFrame="" tooltip="" history="1" highlightClick="0" endSnd="0"/>
              </a:rPr>
              <a:t>MedlinePlus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TO White w gray text">
  <a:themeElements>
    <a:clrScheme name="NTO White w gray tex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NTO White w gray text">
      <a:majorFont>
        <a:latin typeface="Calibri"/>
        <a:ea typeface="Calibri"/>
        <a:cs typeface="Calibri"/>
      </a:majorFont>
      <a:minorFont>
        <a:latin typeface="Helvetica"/>
        <a:ea typeface="Helvetica"/>
        <a:cs typeface="Helvetica"/>
      </a:minorFont>
    </a:fontScheme>
    <a:fmtScheme name="NTO White w gray tex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TO White w gray text">
  <a:themeElements>
    <a:clrScheme name="NTO White w gray tex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NTO White w gray text">
      <a:majorFont>
        <a:latin typeface="Calibri"/>
        <a:ea typeface="Calibri"/>
        <a:cs typeface="Calibri"/>
      </a:majorFont>
      <a:minorFont>
        <a:latin typeface="Helvetica"/>
        <a:ea typeface="Helvetica"/>
        <a:cs typeface="Helvetica"/>
      </a:minorFont>
    </a:fontScheme>
    <a:fmtScheme name="NTO White w gray tex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