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9906000" cx="6858000"/>
  <p:notesSz cx="6858000" cy="9144000"/>
  <p:embeddedFontLst>
    <p:embeddedFont>
      <p:font typeface="M PLUS 1p"/>
      <p:regular r:id="rId6"/>
      <p:bold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izykQD43/XVNGemaXRbg4bSsia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MPLUS1p-regular.fntdata"/><Relationship Id="rId7" Type="http://schemas.openxmlformats.org/officeDocument/2006/relationships/font" Target="fonts/MPLUS1p-bold.fntdata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914400"/>
            <a:ext cx="6858000" cy="42385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445166" y="5347053"/>
            <a:ext cx="6081272" cy="4320050"/>
            <a:chOff x="445166" y="5347053"/>
            <a:chExt cx="6081272" cy="4320050"/>
          </a:xfrm>
        </p:grpSpPr>
        <p:sp>
          <p:nvSpPr>
            <p:cNvPr id="86" name="Google Shape;86;p1"/>
            <p:cNvSpPr/>
            <p:nvPr/>
          </p:nvSpPr>
          <p:spPr>
            <a:xfrm>
              <a:off x="445166" y="5347053"/>
              <a:ext cx="6081272" cy="983247"/>
            </a:xfrm>
            <a:prstGeom prst="roundRect">
              <a:avLst>
                <a:gd fmla="val 16667" name="adj"/>
              </a:avLst>
            </a:prstGeom>
            <a:solidFill>
              <a:srgbClr val="F2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445166" y="6459321"/>
              <a:ext cx="6081272" cy="983247"/>
            </a:xfrm>
            <a:prstGeom prst="roundRect">
              <a:avLst>
                <a:gd fmla="val 16667" name="adj"/>
              </a:avLst>
            </a:prstGeom>
            <a:solidFill>
              <a:srgbClr val="F2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445166" y="7571589"/>
              <a:ext cx="6081272" cy="983247"/>
            </a:xfrm>
            <a:prstGeom prst="roundRect">
              <a:avLst>
                <a:gd fmla="val 16667" name="adj"/>
              </a:avLst>
            </a:prstGeom>
            <a:solidFill>
              <a:srgbClr val="F2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45166" y="8683856"/>
              <a:ext cx="6081272" cy="983247"/>
            </a:xfrm>
            <a:prstGeom prst="roundRect">
              <a:avLst>
                <a:gd fmla="val 16667" name="adj"/>
              </a:avLst>
            </a:prstGeom>
            <a:solidFill>
              <a:srgbClr val="F2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783" y="80990"/>
            <a:ext cx="2296757" cy="7368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4084102" y="416220"/>
            <a:ext cx="272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10316B"/>
                </a:solidFill>
                <a:latin typeface="M PLUS 1p"/>
                <a:ea typeface="M PLUS 1p"/>
                <a:cs typeface="M PLUS 1p"/>
                <a:sym typeface="M PLUS 1p"/>
              </a:rPr>
              <a:t>セキュリティ対策について</a:t>
            </a:r>
            <a:endParaRPr sz="1600">
              <a:solidFill>
                <a:srgbClr val="1031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43583" y="1515743"/>
            <a:ext cx="4647426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ja-JP" sz="1100" u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HRbasePROでは、個人情報の保護・情報漏洩の防止策として、</a:t>
            </a:r>
            <a:endParaRPr i="0" sz="1100" u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ja-JP" sz="1100" u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4つのセキュリティ対策を実施しております。</a:t>
            </a:r>
            <a:endParaRPr sz="11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29124" y="1110526"/>
            <a:ext cx="5791970" cy="387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より安心・安全に利用できるWEBサービスを目指して</a:t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>
            <a:off x="487300" y="2290731"/>
            <a:ext cx="3425788" cy="2567058"/>
            <a:chOff x="583556" y="2230571"/>
            <a:chExt cx="3425788" cy="2567058"/>
          </a:xfrm>
        </p:grpSpPr>
        <p:grpSp>
          <p:nvGrpSpPr>
            <p:cNvPr id="95" name="Google Shape;95;p1"/>
            <p:cNvGrpSpPr/>
            <p:nvPr/>
          </p:nvGrpSpPr>
          <p:grpSpPr>
            <a:xfrm>
              <a:off x="583556" y="2230571"/>
              <a:ext cx="3425788" cy="2567058"/>
              <a:chOff x="212466" y="44"/>
              <a:chExt cx="3425788" cy="2567058"/>
            </a:xfrm>
          </p:grpSpPr>
          <p:sp>
            <p:nvSpPr>
              <p:cNvPr id="96" name="Google Shape;96;p1"/>
              <p:cNvSpPr/>
              <p:nvPr/>
            </p:nvSpPr>
            <p:spPr>
              <a:xfrm rot="5400000">
                <a:off x="1661384" y="61899"/>
                <a:ext cx="951608" cy="827898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10316B">
                  <a:alpha val="80000"/>
                </a:srgb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"/>
              <p:cNvSpPr txBox="1"/>
              <p:nvPr/>
            </p:nvSpPr>
            <p:spPr>
              <a:xfrm>
                <a:off x="1852253" y="148336"/>
                <a:ext cx="569870" cy="655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150" lIns="57150" spcFirstLastPara="1" rIns="57150" wrap="square" tIns="57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2576260" y="190366"/>
                <a:ext cx="1061994" cy="570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>
                <a:off x="767254" y="61899"/>
                <a:ext cx="951608" cy="827898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10316B">
                  <a:alpha val="80000"/>
                </a:srgb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"/>
              <p:cNvSpPr txBox="1"/>
              <p:nvPr/>
            </p:nvSpPr>
            <p:spPr>
              <a:xfrm>
                <a:off x="958123" y="148336"/>
                <a:ext cx="569870" cy="655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Calibri"/>
                  <a:buNone/>
                </a:pPr>
                <a:r>
                  <a:t/>
                </a:r>
                <a:endParaRPr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 rot="5400000">
                <a:off x="1212606" y="869624"/>
                <a:ext cx="951608" cy="827898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10316B">
                  <a:alpha val="80000"/>
                </a:srgb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"/>
              <p:cNvSpPr txBox="1"/>
              <p:nvPr/>
            </p:nvSpPr>
            <p:spPr>
              <a:xfrm>
                <a:off x="1403475" y="956061"/>
                <a:ext cx="569870" cy="655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0950" lIns="60950" spcFirstLastPara="1" rIns="60950" wrap="square" tIns="60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212466" y="998091"/>
                <a:ext cx="1027736" cy="570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 rot="5400000">
                <a:off x="2106737" y="869624"/>
                <a:ext cx="951608" cy="827898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EAAC2F">
                  <a:alpha val="80000"/>
                </a:srgb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"/>
              <p:cNvSpPr txBox="1"/>
              <p:nvPr/>
            </p:nvSpPr>
            <p:spPr>
              <a:xfrm>
                <a:off x="2297606" y="956061"/>
                <a:ext cx="569870" cy="655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Calibri"/>
                  <a:buNone/>
                </a:pPr>
                <a:r>
                  <a:t/>
                </a:r>
                <a:endParaRPr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 rot="5400000">
                <a:off x="1661384" y="1677349"/>
                <a:ext cx="951608" cy="827898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10316B">
                  <a:alpha val="80000"/>
                </a:srgb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"/>
              <p:cNvSpPr txBox="1"/>
              <p:nvPr/>
            </p:nvSpPr>
            <p:spPr>
              <a:xfrm>
                <a:off x="1852253" y="1763786"/>
                <a:ext cx="569870" cy="655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7150" lIns="57150" spcFirstLastPara="1" rIns="57150" wrap="square" tIns="571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525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Calibri"/>
                  <a:buNone/>
                </a:pPr>
                <a:r>
                  <a:t/>
                </a:r>
                <a:endParaRPr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2576260" y="1805816"/>
                <a:ext cx="1061994" cy="570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 rot="5400000">
                <a:off x="441202" y="1664007"/>
                <a:ext cx="951608" cy="827898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EAAC2F">
                  <a:alpha val="80000"/>
                </a:srgbClr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"/>
              <p:cNvSpPr txBox="1"/>
              <p:nvPr/>
            </p:nvSpPr>
            <p:spPr>
              <a:xfrm>
                <a:off x="632071" y="1750444"/>
                <a:ext cx="569870" cy="655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Calibri"/>
                  <a:buNone/>
                </a:pPr>
                <a:r>
                  <a:t/>
                </a:r>
                <a:endParaRPr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1"/>
            <p:cNvSpPr txBox="1"/>
            <p:nvPr/>
          </p:nvSpPr>
          <p:spPr>
            <a:xfrm>
              <a:off x="2051937" y="4031029"/>
              <a:ext cx="9504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脆弱性</a:t>
              </a:r>
              <a:endParaRPr sz="1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対策</a:t>
              </a:r>
              <a:endParaRPr/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1758965" y="3266667"/>
              <a:ext cx="63511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SSL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 txBox="1"/>
            <p:nvPr/>
          </p:nvSpPr>
          <p:spPr>
            <a:xfrm>
              <a:off x="1157526" y="2543832"/>
              <a:ext cx="950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暗号化</a:t>
              </a:r>
              <a:endParaRPr/>
            </a:p>
          </p:txBody>
        </p:sp>
        <p:sp>
          <p:nvSpPr>
            <p:cNvPr id="114" name="Google Shape;114;p1"/>
            <p:cNvSpPr txBox="1"/>
            <p:nvPr/>
          </p:nvSpPr>
          <p:spPr>
            <a:xfrm>
              <a:off x="2112858" y="2464898"/>
              <a:ext cx="8027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AWS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5" name="Google Shape;115;p1"/>
          <p:cNvCxnSpPr/>
          <p:nvPr/>
        </p:nvCxnSpPr>
        <p:spPr>
          <a:xfrm>
            <a:off x="307574" y="1480264"/>
            <a:ext cx="563506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descr="同期中のクラウド" id="116" name="Google Shape;11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430" y="8766178"/>
            <a:ext cx="736860" cy="73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ロック" id="117" name="Google Shape;11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7358" y="6517109"/>
            <a:ext cx="878305" cy="878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"/>
          <p:cNvGrpSpPr/>
          <p:nvPr/>
        </p:nvGrpSpPr>
        <p:grpSpPr>
          <a:xfrm>
            <a:off x="736355" y="5524127"/>
            <a:ext cx="469735" cy="600272"/>
            <a:chOff x="784482" y="5656479"/>
            <a:chExt cx="469735" cy="600272"/>
          </a:xfrm>
        </p:grpSpPr>
        <p:sp>
          <p:nvSpPr>
            <p:cNvPr id="119" name="Google Shape;119;p1"/>
            <p:cNvSpPr/>
            <p:nvPr/>
          </p:nvSpPr>
          <p:spPr>
            <a:xfrm rot="5400000">
              <a:off x="719214" y="5721747"/>
              <a:ext cx="600272" cy="469735"/>
            </a:xfrm>
            <a:custGeom>
              <a:rect b="b" l="l" r="r" t="t"/>
              <a:pathLst>
                <a:path extrusionOk="0" h="10000" w="10000">
                  <a:moveTo>
                    <a:pt x="0" y="5000"/>
                  </a:moveTo>
                  <a:cubicBezTo>
                    <a:pt x="556" y="3333"/>
                    <a:pt x="1679" y="2305"/>
                    <a:pt x="1667" y="0"/>
                  </a:cubicBezTo>
                  <a:lnTo>
                    <a:pt x="6507" y="0"/>
                  </a:lnTo>
                  <a:cubicBezTo>
                    <a:pt x="7428" y="0"/>
                    <a:pt x="10029" y="3333"/>
                    <a:pt x="10000" y="5000"/>
                  </a:cubicBezTo>
                  <a:cubicBezTo>
                    <a:pt x="9971" y="6667"/>
                    <a:pt x="7254" y="10000"/>
                    <a:pt x="6333" y="10000"/>
                  </a:cubicBezTo>
                  <a:lnTo>
                    <a:pt x="1667" y="10000"/>
                  </a:lnTo>
                  <a:cubicBezTo>
                    <a:pt x="1662" y="8047"/>
                    <a:pt x="556" y="6667"/>
                    <a:pt x="0" y="5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38100">
              <a:solidFill>
                <a:srgbClr val="1031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 rot="5400000">
              <a:off x="776583" y="5770374"/>
              <a:ext cx="485534" cy="379948"/>
            </a:xfrm>
            <a:custGeom>
              <a:rect b="b" l="l" r="r" t="t"/>
              <a:pathLst>
                <a:path extrusionOk="0" h="10000" w="10000">
                  <a:moveTo>
                    <a:pt x="0" y="5000"/>
                  </a:moveTo>
                  <a:cubicBezTo>
                    <a:pt x="556" y="3333"/>
                    <a:pt x="1679" y="2305"/>
                    <a:pt x="1667" y="0"/>
                  </a:cubicBezTo>
                  <a:lnTo>
                    <a:pt x="6507" y="0"/>
                  </a:lnTo>
                  <a:cubicBezTo>
                    <a:pt x="7428" y="0"/>
                    <a:pt x="10029" y="3333"/>
                    <a:pt x="10000" y="5000"/>
                  </a:cubicBezTo>
                  <a:cubicBezTo>
                    <a:pt x="9971" y="6667"/>
                    <a:pt x="7254" y="10000"/>
                    <a:pt x="6333" y="10000"/>
                  </a:cubicBezTo>
                  <a:lnTo>
                    <a:pt x="1667" y="10000"/>
                  </a:lnTo>
                  <a:cubicBezTo>
                    <a:pt x="1662" y="8047"/>
                    <a:pt x="556" y="6667"/>
                    <a:pt x="0" y="5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10316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"/>
          <p:cNvGrpSpPr/>
          <p:nvPr/>
        </p:nvGrpSpPr>
        <p:grpSpPr>
          <a:xfrm>
            <a:off x="445166" y="7687726"/>
            <a:ext cx="1077240" cy="822235"/>
            <a:chOff x="354518" y="7415081"/>
            <a:chExt cx="1077240" cy="822235"/>
          </a:xfrm>
        </p:grpSpPr>
        <p:pic>
          <p:nvPicPr>
            <p:cNvPr descr="データベース" id="122" name="Google Shape;122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54518" y="7415081"/>
              <a:ext cx="725980" cy="725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鍵" id="123" name="Google Shape;123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5778" y="7511336"/>
              <a:ext cx="725980" cy="725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"/>
          <p:cNvSpPr txBox="1"/>
          <p:nvPr/>
        </p:nvSpPr>
        <p:spPr>
          <a:xfrm>
            <a:off x="1522406" y="5362700"/>
            <a:ext cx="4264694" cy="388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400" u="none" strike="noStrike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代表的な脆弱性対策</a:t>
            </a:r>
            <a:endParaRPr b="0" sz="1400">
              <a:solidFill>
                <a:srgbClr val="10316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1561240" y="8872998"/>
            <a:ext cx="471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400" u="none" strike="noStrike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サーバーはクラウド(AWS)を使用</a:t>
            </a:r>
            <a:r>
              <a:rPr b="1" lang="ja-JP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し、</a:t>
            </a:r>
            <a:endParaRPr b="1">
              <a:solidFill>
                <a:srgbClr val="10316B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400" u="none" strike="noStrike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適切なセキュリティ</a:t>
            </a:r>
            <a:r>
              <a:rPr b="1" lang="ja-JP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環境を</a:t>
            </a:r>
            <a:r>
              <a:rPr b="1" i="0" lang="ja-JP" sz="1400" u="none" strike="noStrike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設定</a:t>
            </a:r>
            <a:endParaRPr b="0" sz="1400">
              <a:solidFill>
                <a:srgbClr val="10316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1573919" y="6582672"/>
            <a:ext cx="46349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400" u="none" strike="noStrike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常時SSL化（https化）による安全な通信を実現</a:t>
            </a:r>
            <a:endParaRPr b="0" sz="1400">
              <a:solidFill>
                <a:srgbClr val="10316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1595638" y="7711336"/>
            <a:ext cx="4613229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400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ログインパスワードは</a:t>
            </a:r>
            <a:r>
              <a:rPr b="1" i="0" lang="ja-JP" sz="1400" u="none" strike="noStrike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暗号化して保存</a:t>
            </a:r>
            <a:endParaRPr b="0" sz="1400">
              <a:solidFill>
                <a:srgbClr val="10316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595638" y="5722253"/>
            <a:ext cx="2434941" cy="223155"/>
          </a:xfrm>
          <a:prstGeom prst="roundRect">
            <a:avLst>
              <a:gd fmla="val 16667" name="adj"/>
            </a:avLst>
          </a:prstGeom>
          <a:solidFill>
            <a:srgbClr val="D5D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4191650" y="5727100"/>
            <a:ext cx="1318500" cy="218400"/>
          </a:xfrm>
          <a:prstGeom prst="roundRect">
            <a:avLst>
              <a:gd fmla="val 16667" name="adj"/>
            </a:avLst>
          </a:prstGeom>
          <a:solidFill>
            <a:srgbClr val="D5D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1595649" y="5999300"/>
            <a:ext cx="2571600" cy="218400"/>
          </a:xfrm>
          <a:prstGeom prst="roundRect">
            <a:avLst>
              <a:gd fmla="val 16667" name="adj"/>
            </a:avLst>
          </a:prstGeom>
          <a:solidFill>
            <a:srgbClr val="D5D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4420251" y="5999300"/>
            <a:ext cx="1452000" cy="218400"/>
          </a:xfrm>
          <a:prstGeom prst="roundRect">
            <a:avLst>
              <a:gd fmla="val 16667" name="adj"/>
            </a:avLst>
          </a:prstGeom>
          <a:solidFill>
            <a:srgbClr val="D5D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 txBox="1"/>
          <p:nvPr/>
        </p:nvSpPr>
        <p:spPr>
          <a:xfrm>
            <a:off x="1573919" y="5698189"/>
            <a:ext cx="4502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900" u="none" strike="noStrike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クロスサイトスクリプティング（XSS）</a:t>
            </a:r>
            <a:r>
              <a:rPr lang="ja-JP" sz="900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　　　　  </a:t>
            </a:r>
            <a:r>
              <a:rPr b="1" i="0" lang="ja-JP" sz="900" u="none" strike="noStrike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SQLインジェクション</a:t>
            </a:r>
            <a:endParaRPr b="0" sz="900">
              <a:solidFill>
                <a:srgbClr val="10316B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ja-JP" sz="900" u="none" strike="noStrike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クロスサイトリクエストフォージェリ（CSRF）      </a:t>
            </a:r>
            <a:r>
              <a:rPr lang="ja-JP" sz="900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b="1" i="0" lang="ja-JP" sz="900" u="none" strike="noStrike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セッションハイジャック</a:t>
            </a:r>
            <a:endParaRPr b="0" sz="900">
              <a:solidFill>
                <a:srgbClr val="10316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133" name="Google Shape;133;p1"/>
          <p:cNvGrpSpPr/>
          <p:nvPr/>
        </p:nvGrpSpPr>
        <p:grpSpPr>
          <a:xfrm>
            <a:off x="4090739" y="372981"/>
            <a:ext cx="2743200" cy="396531"/>
            <a:chOff x="4030579" y="360949"/>
            <a:chExt cx="2743200" cy="396531"/>
          </a:xfrm>
        </p:grpSpPr>
        <p:cxnSp>
          <p:nvCxnSpPr>
            <p:cNvPr id="134" name="Google Shape;134;p1"/>
            <p:cNvCxnSpPr/>
            <p:nvPr/>
          </p:nvCxnSpPr>
          <p:spPr>
            <a:xfrm>
              <a:off x="4030579" y="360949"/>
              <a:ext cx="2743200" cy="0"/>
            </a:xfrm>
            <a:prstGeom prst="straightConnector1">
              <a:avLst/>
            </a:prstGeom>
            <a:noFill/>
            <a:ln cap="flat" cmpd="sng" w="9525">
              <a:solidFill>
                <a:srgbClr val="10316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1"/>
            <p:cNvCxnSpPr/>
            <p:nvPr/>
          </p:nvCxnSpPr>
          <p:spPr>
            <a:xfrm>
              <a:off x="4030579" y="757480"/>
              <a:ext cx="2743200" cy="0"/>
            </a:xfrm>
            <a:prstGeom prst="straightConnector1">
              <a:avLst/>
            </a:prstGeom>
            <a:noFill/>
            <a:ln cap="flat" cmpd="sng" w="9525">
              <a:solidFill>
                <a:srgbClr val="10316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36" name="Google Shape;136;p1"/>
          <p:cNvSpPr/>
          <p:nvPr/>
        </p:nvSpPr>
        <p:spPr>
          <a:xfrm>
            <a:off x="1626613" y="6968381"/>
            <a:ext cx="3228300" cy="185187"/>
          </a:xfrm>
          <a:prstGeom prst="roundRect">
            <a:avLst>
              <a:gd fmla="val 16667" name="adj"/>
            </a:avLst>
          </a:prstGeom>
          <a:solidFill>
            <a:srgbClr val="D5D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1595638" y="6918428"/>
            <a:ext cx="4502833" cy="275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900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訪問者のブラウザとサーバー間のデータ通信を暗号化</a:t>
            </a:r>
            <a:endParaRPr b="1" sz="900">
              <a:solidFill>
                <a:srgbClr val="10316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1646077" y="8044004"/>
            <a:ext cx="2384502" cy="179639"/>
          </a:xfrm>
          <a:prstGeom prst="roundRect">
            <a:avLst>
              <a:gd fmla="val 16667" name="adj"/>
            </a:avLst>
          </a:prstGeom>
          <a:solidFill>
            <a:srgbClr val="D5DF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1612109" y="7997803"/>
            <a:ext cx="2462702" cy="271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900">
                <a:solidFill>
                  <a:srgbClr val="10316B"/>
                </a:solidFill>
                <a:latin typeface="Meiryo"/>
                <a:ea typeface="Meiryo"/>
                <a:cs typeface="Meiryo"/>
                <a:sym typeface="Meiryo"/>
              </a:rPr>
              <a:t>ビルトインセキュリティによって保護</a:t>
            </a:r>
            <a:endParaRPr b="1" sz="900">
              <a:solidFill>
                <a:srgbClr val="10316B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2022-02-09T04:10:32Z</dcterms:created>
  <dc:creator>hirabayashi naoko</dc:creator>
</cp:coreProperties>
</file>