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691800" cx="7559675"/>
  <p:notesSz cx="6858000" cy="9144000"/>
  <p:embeddedFontLst>
    <p:embeddedFont>
      <p:font typeface="M PLUS 1p"/>
      <p:regular r:id="rId7"/>
      <p:bold r:id="rId8"/>
    </p:embeddedFont>
    <p:embeddedFont>
      <p:font typeface="M PLUS 1p ExtraBold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00FFFF"/>
          </p15:clr>
        </p15:guide>
        <p15:guide id="2" pos="2381">
          <p15:clr>
            <a:srgbClr val="00FFFF"/>
          </p15:clr>
        </p15:guide>
        <p15:guide id="3">
          <p15:clr>
            <a:srgbClr val="00FFFF"/>
          </p15:clr>
        </p15:guide>
        <p15:guide id="4" pos="4762">
          <p15:clr>
            <a:srgbClr val="00FFFF"/>
          </p15:clr>
        </p15:guide>
        <p15:guide id="5" orient="horz">
          <p15:clr>
            <a:srgbClr val="00FFFF"/>
          </p15:clr>
        </p15:guide>
        <p15:guide id="6" orient="horz" pos="6735">
          <p15:clr>
            <a:srgbClr val="00FFFF"/>
          </p15:clr>
        </p15:guide>
        <p15:guide id="7" pos="3892">
          <p15:clr>
            <a:srgbClr val="00FFFF"/>
          </p15:clr>
        </p15:guide>
        <p15:guide id="8" pos="861">
          <p15:clr>
            <a:srgbClr val="00FFFF"/>
          </p15:clr>
        </p15:guide>
      </p15:sldGuideLst>
    </p:ext>
    <p:ext uri="http://customooxmlschemas.google.com/">
      <go:slidesCustomData xmlns:go="http://customooxmlschemas.google.com/" r:id="rId10" roundtripDataSignature="AMtx7mib2ErgvUfSAkgTc6g3Cwc4H7+I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  <p:guide/>
        <p:guide pos="4762"/>
        <p:guide orient="horz"/>
        <p:guide pos="6735" orient="horz"/>
        <p:guide pos="3892"/>
        <p:guide pos="8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PLUS1p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PLUS1p-regular.fntdata"/><Relationship Id="rId8" Type="http://schemas.openxmlformats.org/officeDocument/2006/relationships/font" Target="fonts/MPLUS1p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3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5" Type="http://schemas.openxmlformats.org/officeDocument/2006/relationships/image" Target="../media/image11.png"/><Relationship Id="rId14" Type="http://schemas.openxmlformats.org/officeDocument/2006/relationships/image" Target="../media/image1.png"/><Relationship Id="rId16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12816" l="2543" r="2534" t="0"/>
          <a:stretch/>
        </p:blipFill>
        <p:spPr>
          <a:xfrm>
            <a:off x="0" y="100"/>
            <a:ext cx="7560001" cy="106198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238750" y="7151300"/>
            <a:ext cx="7067700" cy="2577900"/>
          </a:xfrm>
          <a:prstGeom prst="roundRect">
            <a:avLst>
              <a:gd fmla="val 421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1"/>
          <p:cNvCxnSpPr>
            <a:stCxn id="57" idx="3"/>
            <a:endCxn id="58" idx="1"/>
          </p:cNvCxnSpPr>
          <p:nvPr/>
        </p:nvCxnSpPr>
        <p:spPr>
          <a:xfrm>
            <a:off x="1822025" y="8414125"/>
            <a:ext cx="461400" cy="0"/>
          </a:xfrm>
          <a:prstGeom prst="straightConnector1">
            <a:avLst/>
          </a:prstGeom>
          <a:noFill/>
          <a:ln cap="flat" cmpd="sng" w="19050">
            <a:solidFill>
              <a:srgbClr val="10316B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59" name="Google Shape;59;p1"/>
          <p:cNvSpPr txBox="1"/>
          <p:nvPr/>
        </p:nvSpPr>
        <p:spPr>
          <a:xfrm>
            <a:off x="497250" y="992525"/>
            <a:ext cx="6413100" cy="1104000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st="38100">
              <a:srgbClr val="000000">
                <a:alpha val="8666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ja" sz="2100" u="none" cap="none" strike="noStrik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〇〇社会保険労務士事務所では、</a:t>
            </a:r>
            <a:endParaRPr b="1" i="0" sz="2100" u="none" cap="none" strike="noStrike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ja" sz="2100" u="none" cap="none" strike="noStrik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サービス向上のため</a:t>
            </a:r>
            <a:endParaRPr b="1" i="0" sz="2100" u="none" cap="none" strike="noStrike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ja" sz="2100" u="none" cap="none" strike="noStrik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　　　　　 を導入しています</a:t>
            </a:r>
            <a:endParaRPr b="1" i="0" sz="2100" u="none" cap="none" strike="noStrike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560525" y="8695675"/>
            <a:ext cx="58131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1.　ご登録する</a:t>
            </a:r>
            <a:r>
              <a:rPr b="1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メールアドレスを弊社にご連絡</a:t>
            </a:r>
            <a:r>
              <a:rPr b="0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ください。</a:t>
            </a:r>
            <a:endParaRPr b="0" i="0" sz="900" u="none" cap="none" strike="noStrike">
              <a:solidFill>
                <a:srgbClr val="333333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2.　弊社より招待用のメールをお送りします。</a:t>
            </a:r>
            <a:endParaRPr b="0" i="0" sz="900" u="none" cap="none" strike="noStrike">
              <a:solidFill>
                <a:srgbClr val="333333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3.　メールに記載のID、仮パスワードでログインいただき、パスワードをご変更ください。</a:t>
            </a:r>
            <a:endParaRPr b="0" i="0" sz="900" u="none" cap="none" strike="noStrike">
              <a:solidFill>
                <a:srgbClr val="333333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4.　上記が済みましたら、すぐにご利用開始いただけます。</a:t>
            </a:r>
            <a:endParaRPr b="0" i="0" sz="900" u="none" cap="none" strike="noStrike">
              <a:solidFill>
                <a:srgbClr val="333333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ja" sz="800" u="none" cap="none" strike="noStrike">
                <a:solidFill>
                  <a:srgbClr val="D64A5A"/>
                </a:solidFill>
                <a:latin typeface="M PLUS 1p"/>
                <a:ea typeface="M PLUS 1p"/>
                <a:cs typeface="M PLUS 1p"/>
                <a:sym typeface="M PLUS 1p"/>
              </a:rPr>
              <a:t>※詳しい操作方法は、別途マニュアルをご用意しています。</a:t>
            </a:r>
            <a:endParaRPr b="0" i="0" sz="800" u="none" cap="none" strike="noStrike">
              <a:solidFill>
                <a:srgbClr val="D64A5A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D64A5A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D64A5A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D64A5A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D64A5A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D64A5A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D64A5A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D64A5A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D64A5A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D64A5A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434343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434343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434343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0" y="9896400"/>
            <a:ext cx="7574100" cy="795600"/>
          </a:xfrm>
          <a:prstGeom prst="rect">
            <a:avLst/>
          </a:prstGeom>
          <a:solidFill>
            <a:srgbClr val="D8E7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" sz="10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　ご不明な点は、以下までお問い合わせください。</a:t>
            </a:r>
            <a:endParaRPr b="0" i="0" sz="1000" u="none" cap="none" strike="noStrike">
              <a:solidFill>
                <a:srgbClr val="333333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33333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 b="0" l="2705" r="2714" t="0"/>
          <a:stretch/>
        </p:blipFill>
        <p:spPr>
          <a:xfrm>
            <a:off x="4695225" y="261418"/>
            <a:ext cx="3494451" cy="209668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5049400" y="3250900"/>
            <a:ext cx="2257200" cy="3733200"/>
          </a:xfrm>
          <a:prstGeom prst="roundRect">
            <a:avLst>
              <a:gd fmla="val 403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5093402" y="4269315"/>
            <a:ext cx="2189400" cy="15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大元となるルールを設定することで、</a:t>
            </a:r>
            <a:r>
              <a:rPr b="0" i="0" lang="ja" sz="900" u="none" cap="none" strike="noStrike">
                <a:solidFill>
                  <a:srgbClr val="333333"/>
                </a:solidFill>
                <a:highlight>
                  <a:srgbClr val="F4CCCC"/>
                </a:highlight>
                <a:latin typeface="M PLUS 1p"/>
                <a:ea typeface="M PLUS 1p"/>
                <a:cs typeface="M PLUS 1p"/>
                <a:sym typeface="M PLUS 1p"/>
              </a:rPr>
              <a:t>カンタンに就業規則を作成、編集</a:t>
            </a:r>
            <a:r>
              <a:rPr b="0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できます。</a:t>
            </a:r>
            <a:endParaRPr b="0" i="0" sz="900" u="none" cap="none" strike="noStrike">
              <a:solidFill>
                <a:srgbClr val="333333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会社のルールに沿った社内規程、雇用契約書、36協定が作成できます。</a:t>
            </a:r>
            <a:endParaRPr b="0" i="0" sz="900" u="none" cap="none" strike="noStrike">
              <a:solidFill>
                <a:srgbClr val="333333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5818300" y="2997300"/>
            <a:ext cx="719400" cy="719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1"/>
          <p:cNvGrpSpPr/>
          <p:nvPr/>
        </p:nvGrpSpPr>
        <p:grpSpPr>
          <a:xfrm>
            <a:off x="5920150" y="3030250"/>
            <a:ext cx="515700" cy="583989"/>
            <a:chOff x="407800" y="3857050"/>
            <a:chExt cx="515700" cy="583989"/>
          </a:xfrm>
        </p:grpSpPr>
        <p:sp>
          <p:nvSpPr>
            <p:cNvPr id="67" name="Google Shape;67;p1"/>
            <p:cNvSpPr txBox="1"/>
            <p:nvPr/>
          </p:nvSpPr>
          <p:spPr>
            <a:xfrm>
              <a:off x="407800" y="3857050"/>
              <a:ext cx="515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ja" sz="800" u="none" cap="none" strike="noStrike">
                  <a:solidFill>
                    <a:srgbClr val="10316B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POINT</a:t>
              </a:r>
              <a:endParaRPr b="0" i="0" sz="800" u="none" cap="none" strike="noStrike">
                <a:solidFill>
                  <a:srgbClr val="10316B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  <p:sp>
          <p:nvSpPr>
            <p:cNvPr id="68" name="Google Shape;68;p1"/>
            <p:cNvSpPr txBox="1"/>
            <p:nvPr/>
          </p:nvSpPr>
          <p:spPr>
            <a:xfrm>
              <a:off x="422800" y="4009939"/>
              <a:ext cx="485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ja" sz="1600" u="none" cap="none" strike="noStrike">
                  <a:solidFill>
                    <a:srgbClr val="10316B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03</a:t>
              </a:r>
              <a:endParaRPr b="0" i="0" sz="1600" u="none" cap="none" strike="noStrike">
                <a:solidFill>
                  <a:srgbClr val="10316B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  <p:cxnSp>
          <p:nvCxnSpPr>
            <p:cNvPr id="69" name="Google Shape;69;p1"/>
            <p:cNvCxnSpPr/>
            <p:nvPr/>
          </p:nvCxnSpPr>
          <p:spPr>
            <a:xfrm>
              <a:off x="631900" y="4105675"/>
              <a:ext cx="67500" cy="0"/>
            </a:xfrm>
            <a:prstGeom prst="straightConnector1">
              <a:avLst/>
            </a:prstGeom>
            <a:noFill/>
            <a:ln cap="flat" cmpd="sng" w="19050">
              <a:solidFill>
                <a:srgbClr val="EAAC2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0" name="Google Shape;70;p1"/>
          <p:cNvSpPr txBox="1"/>
          <p:nvPr/>
        </p:nvSpPr>
        <p:spPr>
          <a:xfrm>
            <a:off x="5239600" y="3607475"/>
            <a:ext cx="18768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ja" sz="1300" u="none" cap="none" strike="noStrike">
                <a:solidFill>
                  <a:srgbClr val="10316B"/>
                </a:solidFill>
                <a:latin typeface="M PLUS 1p"/>
                <a:ea typeface="M PLUS 1p"/>
                <a:cs typeface="M PLUS 1p"/>
                <a:sym typeface="M PLUS 1p"/>
              </a:rPr>
              <a:t>働くルールが</a:t>
            </a:r>
            <a:endParaRPr b="1" i="0" sz="1300" u="none" cap="none" strike="noStrike">
              <a:solidFill>
                <a:srgbClr val="10316B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ja" sz="1300" u="none" cap="none" strike="noStrike">
                <a:solidFill>
                  <a:srgbClr val="10316B"/>
                </a:solidFill>
                <a:latin typeface="M PLUS 1p"/>
                <a:ea typeface="M PLUS 1p"/>
                <a:cs typeface="M PLUS 1p"/>
                <a:sym typeface="M PLUS 1p"/>
              </a:rPr>
              <a:t>見える化されます</a:t>
            </a:r>
            <a:endParaRPr b="0" i="0" sz="800" u="none" cap="none" strike="noStrike">
              <a:solidFill>
                <a:srgbClr val="10316B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5180" y="5553972"/>
            <a:ext cx="1473395" cy="127448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/>
          <p:nvPr/>
        </p:nvSpPr>
        <p:spPr>
          <a:xfrm>
            <a:off x="3420300" y="2997300"/>
            <a:ext cx="719400" cy="719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2651400" y="3250900"/>
            <a:ext cx="2257200" cy="3733200"/>
          </a:xfrm>
          <a:prstGeom prst="roundRect">
            <a:avLst>
              <a:gd fmla="val 401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2683677" y="4269315"/>
            <a:ext cx="2189400" cy="16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" sz="900" u="none" cap="none" strike="noStrike">
                <a:solidFill>
                  <a:srgbClr val="333333"/>
                </a:solidFill>
                <a:highlight>
                  <a:srgbClr val="F4CCCC"/>
                </a:highlight>
                <a:latin typeface="M PLUS 1p"/>
                <a:ea typeface="M PLUS 1p"/>
                <a:cs typeface="M PLUS 1p"/>
                <a:sym typeface="M PLUS 1p"/>
              </a:rPr>
              <a:t>1つ1つの労務相談ごと</a:t>
            </a:r>
            <a:r>
              <a:rPr b="0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に専用のチャット画面が作成されます。</a:t>
            </a:r>
            <a:endParaRPr b="0" i="0" sz="900" u="none" cap="none" strike="noStrike">
              <a:solidFill>
                <a:srgbClr val="333333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過去の労務相談データが蓄積し、いつでも検索可能です。</a:t>
            </a:r>
            <a:endParaRPr b="0" i="0" sz="900" u="none" cap="none" strike="noStrike">
              <a:solidFill>
                <a:srgbClr val="333333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担当者が変わっても、</a:t>
            </a:r>
            <a:r>
              <a:rPr b="0" i="0" lang="ja" sz="900" u="none" cap="none" strike="noStrike">
                <a:solidFill>
                  <a:srgbClr val="333333"/>
                </a:solidFill>
                <a:highlight>
                  <a:srgbClr val="F4CCCC"/>
                </a:highlight>
                <a:latin typeface="M PLUS 1p"/>
                <a:ea typeface="M PLUS 1p"/>
                <a:cs typeface="M PLUS 1p"/>
                <a:sym typeface="M PLUS 1p"/>
              </a:rPr>
              <a:t>過去の事例を元にすばやくトラブル対応</a:t>
            </a:r>
            <a:r>
              <a:rPr b="0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することができます。</a:t>
            </a:r>
            <a:endParaRPr b="0" i="0" sz="900" u="none" cap="none" strike="noStrike">
              <a:solidFill>
                <a:srgbClr val="333333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75" name="Google Shape;75;p1"/>
          <p:cNvSpPr txBox="1"/>
          <p:nvPr/>
        </p:nvSpPr>
        <p:spPr>
          <a:xfrm>
            <a:off x="2651400" y="3490516"/>
            <a:ext cx="21894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ja" sz="1300" u="none" cap="none" strike="noStrike">
                <a:solidFill>
                  <a:srgbClr val="10316B"/>
                </a:solidFill>
                <a:latin typeface="M PLUS 1p"/>
                <a:ea typeface="M PLUS 1p"/>
                <a:cs typeface="M PLUS 1p"/>
                <a:sym typeface="M PLUS 1p"/>
              </a:rPr>
              <a:t>過去の労務相談をクラウドで確認でき、スピーディにトラブル対応できます</a:t>
            </a:r>
            <a:endParaRPr b="1" i="0" sz="1300" u="none" cap="none" strike="noStrike">
              <a:solidFill>
                <a:srgbClr val="10316B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10316B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grpSp>
        <p:nvGrpSpPr>
          <p:cNvPr id="76" name="Google Shape;76;p1"/>
          <p:cNvGrpSpPr/>
          <p:nvPr/>
        </p:nvGrpSpPr>
        <p:grpSpPr>
          <a:xfrm>
            <a:off x="3522150" y="3030250"/>
            <a:ext cx="515700" cy="583989"/>
            <a:chOff x="441700" y="3857050"/>
            <a:chExt cx="515700" cy="583989"/>
          </a:xfrm>
        </p:grpSpPr>
        <p:sp>
          <p:nvSpPr>
            <p:cNvPr id="77" name="Google Shape;77;p1"/>
            <p:cNvSpPr txBox="1"/>
            <p:nvPr/>
          </p:nvSpPr>
          <p:spPr>
            <a:xfrm>
              <a:off x="441700" y="3857050"/>
              <a:ext cx="515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ja" sz="800" u="none" cap="none" strike="noStrike">
                  <a:solidFill>
                    <a:srgbClr val="10316B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POINT</a:t>
              </a:r>
              <a:endParaRPr b="0" i="0" sz="800" u="none" cap="none" strike="noStrike">
                <a:solidFill>
                  <a:srgbClr val="10316B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  <p:sp>
          <p:nvSpPr>
            <p:cNvPr id="78" name="Google Shape;78;p1"/>
            <p:cNvSpPr txBox="1"/>
            <p:nvPr/>
          </p:nvSpPr>
          <p:spPr>
            <a:xfrm>
              <a:off x="456700" y="4009939"/>
              <a:ext cx="485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ja" sz="1600" u="none" cap="none" strike="noStrike">
                  <a:solidFill>
                    <a:srgbClr val="10316B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02</a:t>
              </a:r>
              <a:endParaRPr b="0" i="0" sz="1600" u="none" cap="none" strike="noStrike">
                <a:solidFill>
                  <a:srgbClr val="10316B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  <p:cxnSp>
          <p:nvCxnSpPr>
            <p:cNvPr id="79" name="Google Shape;79;p1"/>
            <p:cNvCxnSpPr/>
            <p:nvPr/>
          </p:nvCxnSpPr>
          <p:spPr>
            <a:xfrm>
              <a:off x="665800" y="4105675"/>
              <a:ext cx="67500" cy="0"/>
            </a:xfrm>
            <a:prstGeom prst="straightConnector1">
              <a:avLst/>
            </a:prstGeom>
            <a:noFill/>
            <a:ln cap="flat" cmpd="sng" w="19050">
              <a:solidFill>
                <a:srgbClr val="EAAC2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80" name="Google Shape;8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35974" y="5553972"/>
            <a:ext cx="1473394" cy="127448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/>
          <p:nvPr/>
        </p:nvSpPr>
        <p:spPr>
          <a:xfrm>
            <a:off x="1007650" y="2997300"/>
            <a:ext cx="719400" cy="719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238750" y="3250900"/>
            <a:ext cx="2257200" cy="3733200"/>
          </a:xfrm>
          <a:prstGeom prst="roundRect">
            <a:avLst>
              <a:gd fmla="val 430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271052" y="4269315"/>
            <a:ext cx="21894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" sz="900" u="none" cap="none" strike="noStrike">
                <a:solidFill>
                  <a:srgbClr val="333333"/>
                </a:solidFill>
                <a:highlight>
                  <a:srgbClr val="F4CCCC"/>
                </a:highlight>
                <a:latin typeface="M PLUS 1p"/>
                <a:ea typeface="M PLUS 1p"/>
                <a:cs typeface="M PLUS 1p"/>
                <a:sym typeface="M PLUS 1p"/>
              </a:rPr>
              <a:t>旬の労務ニュースや法改正情報を記事でお届け</a:t>
            </a:r>
            <a:r>
              <a:rPr b="0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します。</a:t>
            </a:r>
            <a:endParaRPr b="0" i="0" sz="900" u="none" cap="none" strike="noStrike">
              <a:solidFill>
                <a:srgbClr val="333333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" sz="9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気になる情報があればブックマークをしたり、記事からワンクリックで労務相談を行えます。</a:t>
            </a:r>
            <a:endParaRPr b="0" i="0" sz="1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"/>
          <p:cNvGrpSpPr/>
          <p:nvPr/>
        </p:nvGrpSpPr>
        <p:grpSpPr>
          <a:xfrm>
            <a:off x="1109500" y="3030250"/>
            <a:ext cx="515700" cy="583989"/>
            <a:chOff x="407800" y="3857050"/>
            <a:chExt cx="515700" cy="583989"/>
          </a:xfrm>
        </p:grpSpPr>
        <p:sp>
          <p:nvSpPr>
            <p:cNvPr id="85" name="Google Shape;85;p1"/>
            <p:cNvSpPr txBox="1"/>
            <p:nvPr/>
          </p:nvSpPr>
          <p:spPr>
            <a:xfrm>
              <a:off x="407800" y="3857050"/>
              <a:ext cx="515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ja" sz="800" u="none" cap="none" strike="noStrike">
                  <a:solidFill>
                    <a:srgbClr val="10316B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POINT</a:t>
              </a:r>
              <a:endParaRPr b="0" i="0" sz="800" u="none" cap="none" strike="noStrike">
                <a:solidFill>
                  <a:srgbClr val="10316B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422800" y="4009939"/>
              <a:ext cx="485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ja" sz="1600" u="none" cap="none" strike="noStrike">
                  <a:solidFill>
                    <a:srgbClr val="10316B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01</a:t>
              </a:r>
              <a:endParaRPr b="0" i="0" sz="1600" u="none" cap="none" strike="noStrike">
                <a:solidFill>
                  <a:srgbClr val="10316B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  <p:cxnSp>
          <p:nvCxnSpPr>
            <p:cNvPr id="87" name="Google Shape;87;p1"/>
            <p:cNvCxnSpPr/>
            <p:nvPr/>
          </p:nvCxnSpPr>
          <p:spPr>
            <a:xfrm>
              <a:off x="631900" y="4105675"/>
              <a:ext cx="67500" cy="0"/>
            </a:xfrm>
            <a:prstGeom prst="straightConnector1">
              <a:avLst/>
            </a:prstGeom>
            <a:noFill/>
            <a:ln cap="flat" cmpd="sng" w="19050">
              <a:solidFill>
                <a:srgbClr val="EAAC2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8" name="Google Shape;88;p1"/>
          <p:cNvSpPr txBox="1"/>
          <p:nvPr/>
        </p:nvSpPr>
        <p:spPr>
          <a:xfrm>
            <a:off x="428950" y="3607475"/>
            <a:ext cx="18768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ja" sz="1300" u="none" cap="none" strike="noStrike">
                <a:solidFill>
                  <a:srgbClr val="10316B"/>
                </a:solidFill>
                <a:latin typeface="M PLUS 1p"/>
                <a:ea typeface="M PLUS 1p"/>
                <a:cs typeface="M PLUS 1p"/>
                <a:sym typeface="M PLUS 1p"/>
              </a:rPr>
              <a:t>労務情報を記事で</a:t>
            </a:r>
            <a:endParaRPr b="1" i="0" sz="1300" u="none" cap="none" strike="noStrike">
              <a:solidFill>
                <a:srgbClr val="10316B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ja" sz="1300" u="none" cap="none" strike="noStrike">
                <a:solidFill>
                  <a:srgbClr val="10316B"/>
                </a:solidFill>
                <a:latin typeface="M PLUS 1p"/>
                <a:ea typeface="M PLUS 1p"/>
                <a:cs typeface="M PLUS 1p"/>
                <a:sym typeface="M PLUS 1p"/>
              </a:rPr>
              <a:t>お届けします</a:t>
            </a:r>
            <a:endParaRPr b="0" i="0" sz="1100" u="none" cap="none" strike="noStrike">
              <a:solidFill>
                <a:srgbClr val="10316B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10316B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9050" y="5553972"/>
            <a:ext cx="1473395" cy="127448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651400" y="7238225"/>
            <a:ext cx="22572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" sz="1600" u="none" cap="none" strike="noStrike">
                <a:solidFill>
                  <a:srgbClr val="10316B"/>
                </a:solidFill>
                <a:latin typeface="M PLUS 1p"/>
                <a:ea typeface="M PLUS 1p"/>
                <a:cs typeface="M PLUS 1p"/>
                <a:sym typeface="M PLUS 1p"/>
              </a:rPr>
              <a:t>登録はカンタンです！</a:t>
            </a:r>
            <a:endParaRPr b="1" i="0" sz="1600" u="none" cap="none" strike="noStrike">
              <a:solidFill>
                <a:srgbClr val="10316B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>
            <a:off x="1444850" y="2370638"/>
            <a:ext cx="4672450" cy="537900"/>
            <a:chOff x="1444850" y="2548575"/>
            <a:chExt cx="4672450" cy="537900"/>
          </a:xfrm>
        </p:grpSpPr>
        <p:sp>
          <p:nvSpPr>
            <p:cNvPr id="92" name="Google Shape;92;p1"/>
            <p:cNvSpPr txBox="1"/>
            <p:nvPr/>
          </p:nvSpPr>
          <p:spPr>
            <a:xfrm>
              <a:off x="1764400" y="2548575"/>
              <a:ext cx="4016400" cy="537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" sz="1600" u="none" cap="none" strike="noStrike">
                  <a:solidFill>
                    <a:srgbClr val="FFFFFF"/>
                  </a:solidFill>
                  <a:latin typeface="M PLUS 1p"/>
                  <a:ea typeface="M PLUS 1p"/>
                  <a:cs typeface="M PLUS 1p"/>
                  <a:sym typeface="M PLUS 1p"/>
                </a:rPr>
                <a:t>弊社サービスの</a:t>
              </a:r>
              <a:r>
                <a:rPr b="1" i="0" lang="ja" sz="2600" u="none" cap="none" strike="noStrike">
                  <a:solidFill>
                    <a:srgbClr val="D64A5A"/>
                  </a:solidFill>
                  <a:latin typeface="M PLUS 1p"/>
                  <a:ea typeface="M PLUS 1p"/>
                  <a:cs typeface="M PLUS 1p"/>
                  <a:sym typeface="M PLUS 1p"/>
                </a:rPr>
                <a:t>3</a:t>
              </a:r>
              <a:r>
                <a:rPr b="1" i="0" lang="ja" sz="1600" u="none" cap="none" strike="noStrike">
                  <a:solidFill>
                    <a:srgbClr val="FFFFFF"/>
                  </a:solidFill>
                  <a:latin typeface="M PLUS 1p"/>
                  <a:ea typeface="M PLUS 1p"/>
                  <a:cs typeface="M PLUS 1p"/>
                  <a:sym typeface="M PLUS 1p"/>
                </a:rPr>
                <a:t>つのポイント</a:t>
              </a:r>
              <a:endParaRPr b="1" i="0" sz="1600" u="none" cap="none" strike="noStrik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cxnSp>
          <p:nvCxnSpPr>
            <p:cNvPr id="93" name="Google Shape;93;p1"/>
            <p:cNvCxnSpPr/>
            <p:nvPr/>
          </p:nvCxnSpPr>
          <p:spPr>
            <a:xfrm>
              <a:off x="1444850" y="2885700"/>
              <a:ext cx="8154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94" name="Google Shape;94;p1"/>
            <p:cNvCxnSpPr/>
            <p:nvPr/>
          </p:nvCxnSpPr>
          <p:spPr>
            <a:xfrm rot="10800000">
              <a:off x="5301900" y="2885700"/>
              <a:ext cx="8154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oval"/>
              <a:tailEnd len="sm" w="sm" type="none"/>
            </a:ln>
          </p:spPr>
        </p:cxnSp>
      </p:grpSp>
      <p:grpSp>
        <p:nvGrpSpPr>
          <p:cNvPr id="95" name="Google Shape;95;p1"/>
          <p:cNvGrpSpPr/>
          <p:nvPr/>
        </p:nvGrpSpPr>
        <p:grpSpPr>
          <a:xfrm>
            <a:off x="6117311" y="9259413"/>
            <a:ext cx="1349912" cy="1432594"/>
            <a:chOff x="-5398950" y="4397446"/>
            <a:chExt cx="4016400" cy="4262405"/>
          </a:xfrm>
        </p:grpSpPr>
        <p:pic>
          <p:nvPicPr>
            <p:cNvPr id="96" name="Google Shape;96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-5398950" y="4397446"/>
              <a:ext cx="4016400" cy="4262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-3358031" y="6951671"/>
              <a:ext cx="505876" cy="5058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1"/>
          <p:cNvGrpSpPr/>
          <p:nvPr/>
        </p:nvGrpSpPr>
        <p:grpSpPr>
          <a:xfrm>
            <a:off x="560525" y="7738049"/>
            <a:ext cx="6430275" cy="903026"/>
            <a:chOff x="560525" y="7738049"/>
            <a:chExt cx="6430275" cy="903026"/>
          </a:xfrm>
        </p:grpSpPr>
        <p:grpSp>
          <p:nvGrpSpPr>
            <p:cNvPr id="99" name="Google Shape;99;p1"/>
            <p:cNvGrpSpPr/>
            <p:nvPr/>
          </p:nvGrpSpPr>
          <p:grpSpPr>
            <a:xfrm>
              <a:off x="560525" y="7738049"/>
              <a:ext cx="6430275" cy="903026"/>
              <a:chOff x="636725" y="7738049"/>
              <a:chExt cx="6430275" cy="903026"/>
            </a:xfrm>
          </p:grpSpPr>
          <p:pic>
            <p:nvPicPr>
              <p:cNvPr id="100" name="Google Shape;100;p1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1123944" y="7773712"/>
                <a:ext cx="287068" cy="388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1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846869" y="7777281"/>
                <a:ext cx="287069" cy="2861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1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4569794" y="7738049"/>
                <a:ext cx="287068" cy="3645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" name="Google Shape;57;p1"/>
              <p:cNvSpPr/>
              <p:nvPr/>
            </p:nvSpPr>
            <p:spPr>
              <a:xfrm>
                <a:off x="636725" y="8187175"/>
                <a:ext cx="1261500" cy="453900"/>
              </a:xfrm>
              <a:prstGeom prst="roundRect">
                <a:avLst>
                  <a:gd fmla="val 3475" name="adj"/>
                </a:avLst>
              </a:prstGeom>
              <a:solidFill>
                <a:srgbClr val="F3F3F3"/>
              </a:solidFill>
              <a:ln cap="flat" cmpd="sng" w="19050">
                <a:solidFill>
                  <a:srgbClr val="10316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ja" sz="900" u="none" cap="none" strike="noStrike">
                    <a:solidFill>
                      <a:srgbClr val="10316B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メールアドレス</a:t>
                </a:r>
                <a:endParaRPr b="1" i="0" sz="900" u="none" cap="none" strike="noStrike">
                  <a:solidFill>
                    <a:srgbClr val="10316B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ja" sz="900" u="none" cap="none" strike="noStrike">
                    <a:solidFill>
                      <a:srgbClr val="10316B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のご連絡</a:t>
                </a:r>
                <a:endParaRPr b="1" i="0" sz="900" u="none" cap="none" strike="noStrike">
                  <a:solidFill>
                    <a:srgbClr val="10316B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2359650" y="8187175"/>
                <a:ext cx="1261500" cy="453900"/>
              </a:xfrm>
              <a:prstGeom prst="roundRect">
                <a:avLst>
                  <a:gd fmla="val 3475" name="adj"/>
                </a:avLst>
              </a:prstGeom>
              <a:solidFill>
                <a:srgbClr val="F3F3F3"/>
              </a:solidFill>
              <a:ln cap="flat" cmpd="sng" w="19050">
                <a:solidFill>
                  <a:srgbClr val="10316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ja" sz="900" u="none" cap="none" strike="noStrike">
                    <a:solidFill>
                      <a:srgbClr val="10316B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弊社より</a:t>
                </a:r>
                <a:endParaRPr b="1" i="0" sz="900" u="none" cap="none" strike="noStrike">
                  <a:solidFill>
                    <a:srgbClr val="10316B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ja" sz="900" u="none" cap="none" strike="noStrike">
                    <a:solidFill>
                      <a:srgbClr val="10316B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招待メール送信</a:t>
                </a:r>
                <a:endParaRPr b="1" i="0" sz="900" u="none" cap="none" strike="noStrike">
                  <a:solidFill>
                    <a:srgbClr val="10316B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4082575" y="8187175"/>
                <a:ext cx="1261500" cy="453900"/>
              </a:xfrm>
              <a:prstGeom prst="roundRect">
                <a:avLst>
                  <a:gd fmla="val 3475" name="adj"/>
                </a:avLst>
              </a:prstGeom>
              <a:solidFill>
                <a:srgbClr val="F3F3F3"/>
              </a:solidFill>
              <a:ln cap="flat" cmpd="sng" w="19050">
                <a:solidFill>
                  <a:srgbClr val="10316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ja" sz="900" u="none" cap="none" strike="noStrike">
                    <a:solidFill>
                      <a:srgbClr val="10316B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初回ログイン</a:t>
                </a:r>
                <a:endParaRPr b="1" i="0" sz="900" u="none" cap="none" strike="noStrike">
                  <a:solidFill>
                    <a:srgbClr val="10316B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ja" sz="900" u="none" cap="none" strike="noStrike">
                    <a:solidFill>
                      <a:srgbClr val="10316B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パスワード変更</a:t>
                </a:r>
                <a:endParaRPr b="1" i="0" sz="900" u="none" cap="none" strike="noStrike">
                  <a:solidFill>
                    <a:srgbClr val="10316B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5805500" y="8187175"/>
                <a:ext cx="1261500" cy="453900"/>
              </a:xfrm>
              <a:prstGeom prst="roundRect">
                <a:avLst>
                  <a:gd fmla="val 3475" name="adj"/>
                </a:avLst>
              </a:prstGeom>
              <a:solidFill>
                <a:srgbClr val="F3F3F3"/>
              </a:solidFill>
              <a:ln cap="flat" cmpd="sng" w="19050">
                <a:solidFill>
                  <a:srgbClr val="10316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ja" sz="900" u="none" cap="none" strike="noStrike">
                    <a:solidFill>
                      <a:srgbClr val="10316B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ご利用開始</a:t>
                </a:r>
                <a:endParaRPr b="1" i="0" sz="900" u="none" cap="none" strike="noStrike">
                  <a:solidFill>
                    <a:srgbClr val="10316B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</p:txBody>
          </p:sp>
        </p:grpSp>
        <p:pic>
          <p:nvPicPr>
            <p:cNvPr id="105" name="Google Shape;105;p1"/>
            <p:cNvPicPr preferRelativeResize="0"/>
            <p:nvPr/>
          </p:nvPicPr>
          <p:blipFill rotWithShape="1">
            <a:blip r:embed="rId13">
              <a:alphaModFix/>
            </a:blip>
            <a:srcRect b="10" l="0" r="0" t="0"/>
            <a:stretch/>
          </p:blipFill>
          <p:spPr>
            <a:xfrm>
              <a:off x="6220550" y="7795625"/>
              <a:ext cx="287800" cy="287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05188" y="10335731"/>
            <a:ext cx="216010" cy="21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051689" y="10335731"/>
            <a:ext cx="216010" cy="21601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115800" y="10231675"/>
            <a:ext cx="238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ja" sz="11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HRbase社労士事務所　担当○○</a:t>
            </a:r>
            <a:endParaRPr b="1" i="0" sz="1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2654063" y="10262724"/>
            <a:ext cx="130484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" sz="12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06-1234-5678</a:t>
            </a:r>
            <a:endParaRPr b="0" i="0" sz="1200" u="none" cap="none" strike="noStrike">
              <a:solidFill>
                <a:srgbClr val="333333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4215663" y="10259086"/>
            <a:ext cx="166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" sz="1200" u="none" cap="none" strike="noStrike">
                <a:solidFill>
                  <a:srgbClr val="333333"/>
                </a:solidFill>
                <a:latin typeface="M PLUS 1p"/>
                <a:ea typeface="M PLUS 1p"/>
                <a:cs typeface="M PLUS 1p"/>
                <a:sym typeface="M PLUS 1p"/>
              </a:rPr>
              <a:t>example@mail.co.jp</a:t>
            </a:r>
            <a:endParaRPr b="0" i="0" sz="1200" u="none" cap="none" strike="noStrike">
              <a:solidFill>
                <a:srgbClr val="333333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16">
            <a:alphaModFix/>
          </a:blip>
          <a:srcRect b="23788" l="9256" r="10459" t="23914"/>
          <a:stretch/>
        </p:blipFill>
        <p:spPr>
          <a:xfrm>
            <a:off x="543829" y="1637045"/>
            <a:ext cx="1473400" cy="621018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st="38100">
              <a:srgbClr val="000000">
                <a:alpha val="87843"/>
              </a:srgbClr>
            </a:outerShdw>
          </a:effectLst>
        </p:spPr>
      </p:pic>
      <p:cxnSp>
        <p:nvCxnSpPr>
          <p:cNvPr id="112" name="Google Shape;112;p1"/>
          <p:cNvCxnSpPr/>
          <p:nvPr/>
        </p:nvCxnSpPr>
        <p:spPr>
          <a:xfrm rot="10800000">
            <a:off x="2295520" y="7338175"/>
            <a:ext cx="262500" cy="262500"/>
          </a:xfrm>
          <a:prstGeom prst="straightConnector1">
            <a:avLst/>
          </a:prstGeom>
          <a:noFill/>
          <a:ln cap="flat" cmpd="sng" w="28575">
            <a:solidFill>
              <a:srgbClr val="10316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p1"/>
          <p:cNvCxnSpPr/>
          <p:nvPr/>
        </p:nvCxnSpPr>
        <p:spPr>
          <a:xfrm flipH="1" rot="10800000">
            <a:off x="5006070" y="7338175"/>
            <a:ext cx="262500" cy="262500"/>
          </a:xfrm>
          <a:prstGeom prst="straightConnector1">
            <a:avLst/>
          </a:prstGeom>
          <a:noFill/>
          <a:ln cap="flat" cmpd="sng" w="28575">
            <a:solidFill>
              <a:srgbClr val="10316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1"/>
          <p:cNvCxnSpPr/>
          <p:nvPr/>
        </p:nvCxnSpPr>
        <p:spPr>
          <a:xfrm>
            <a:off x="3550375" y="8414125"/>
            <a:ext cx="461400" cy="0"/>
          </a:xfrm>
          <a:prstGeom prst="straightConnector1">
            <a:avLst/>
          </a:prstGeom>
          <a:noFill/>
          <a:ln cap="flat" cmpd="sng" w="19050">
            <a:solidFill>
              <a:srgbClr val="10316B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115" name="Google Shape;115;p1"/>
          <p:cNvCxnSpPr/>
          <p:nvPr/>
        </p:nvCxnSpPr>
        <p:spPr>
          <a:xfrm>
            <a:off x="5263741" y="8414125"/>
            <a:ext cx="461400" cy="0"/>
          </a:xfrm>
          <a:prstGeom prst="straightConnector1">
            <a:avLst/>
          </a:prstGeom>
          <a:noFill/>
          <a:ln cap="flat" cmpd="sng" w="19050">
            <a:solidFill>
              <a:srgbClr val="10316B"/>
            </a:solidFill>
            <a:prstDash val="solid"/>
            <a:round/>
            <a:headEnd len="med" w="med" type="oval"/>
            <a:tailEnd len="med" w="med" type="triangle"/>
          </a:ln>
        </p:spPr>
      </p:cxnSp>
      <p:pic>
        <p:nvPicPr>
          <p:cNvPr id="116" name="Google Shape;116;p1"/>
          <p:cNvPicPr preferRelativeResize="0"/>
          <p:nvPr/>
        </p:nvPicPr>
        <p:blipFill rotWithShape="1">
          <a:blip r:embed="rId16">
            <a:alphaModFix/>
          </a:blip>
          <a:srcRect b="23788" l="9256" r="10459" t="23914"/>
          <a:stretch/>
        </p:blipFill>
        <p:spPr>
          <a:xfrm>
            <a:off x="150714" y="78732"/>
            <a:ext cx="876175" cy="3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