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2"/>
  </p:notesMasterIdLst>
  <p:sldIdLst>
    <p:sldId id="256" r:id="rId5"/>
    <p:sldId id="258" r:id="rId6"/>
    <p:sldId id="264" r:id="rId7"/>
    <p:sldId id="265" r:id="rId8"/>
    <p:sldId id="266" r:id="rId9"/>
    <p:sldId id="3620" r:id="rId10"/>
    <p:sldId id="3622" r:id="rId11"/>
    <p:sldId id="3623" r:id="rId12"/>
    <p:sldId id="3621" r:id="rId13"/>
    <p:sldId id="3624" r:id="rId14"/>
    <p:sldId id="3711" r:id="rId15"/>
    <p:sldId id="3712" r:id="rId16"/>
    <p:sldId id="3707" r:id="rId17"/>
    <p:sldId id="2152" r:id="rId18"/>
    <p:sldId id="259" r:id="rId19"/>
    <p:sldId id="3709" r:id="rId20"/>
    <p:sldId id="371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8DB46A-AC42-4C36-9894-D40904AD6A0D}" v="46" dt="2021-06-22T05:47:14.8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3102" autoAdjust="0"/>
  </p:normalViewPr>
  <p:slideViewPr>
    <p:cSldViewPr snapToGrid="0">
      <p:cViewPr>
        <p:scale>
          <a:sx n="66" d="100"/>
          <a:sy n="66" d="100"/>
        </p:scale>
        <p:origin x="2172" y="11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33F41B-CA76-4BFE-8931-D12BBB0BD355}" type="doc">
      <dgm:prSet loTypeId="urn:microsoft.com/office/officeart/2005/8/layout/hChevron3" loCatId="process" qsTypeId="urn:microsoft.com/office/officeart/2005/8/quickstyle/simple1" qsCatId="simple" csTypeId="urn:microsoft.com/office/officeart/2005/8/colors/accent2_3" csCatId="accent2" phldr="1"/>
      <dgm:spPr/>
      <dgm:t>
        <a:bodyPr/>
        <a:lstStyle/>
        <a:p>
          <a:endParaRPr lang="nl-NL"/>
        </a:p>
      </dgm:t>
    </dgm:pt>
    <dgm:pt modelId="{5AEBB56B-E8BF-46F3-9333-CE2B1937C513}">
      <dgm:prSet phldrT="[Tekst]" custT="1"/>
      <dgm:spPr>
        <a:solidFill>
          <a:schemeClr val="accent2"/>
        </a:solidFill>
      </dgm:spPr>
      <dgm:t>
        <a:bodyPr/>
        <a:lstStyle/>
        <a:p>
          <a:pPr marL="182563" indent="0" algn="l"/>
          <a:r>
            <a:rPr lang="nl-NL" sz="1400" b="1" dirty="0"/>
            <a:t>FE </a:t>
          </a:r>
          <a:r>
            <a:rPr lang="nl-NL" sz="1400" b="1" dirty="0" err="1"/>
            <a:t>Simulation</a:t>
          </a:r>
          <a:endParaRPr lang="nl-NL" sz="1400" b="1" dirty="0"/>
        </a:p>
      </dgm:t>
    </dgm:pt>
    <dgm:pt modelId="{5CD29DD9-A283-4C9D-B599-05A2E39E3BAE}" type="parTrans" cxnId="{E80AC6FF-3F3C-4896-ABDE-6C41E691BF44}">
      <dgm:prSet/>
      <dgm:spPr/>
      <dgm:t>
        <a:bodyPr/>
        <a:lstStyle/>
        <a:p>
          <a:pPr algn="ctr"/>
          <a:endParaRPr lang="nl-NL" sz="1400" b="1"/>
        </a:p>
      </dgm:t>
    </dgm:pt>
    <dgm:pt modelId="{BA239A35-C2D9-499F-93FA-11ED57BF7CD9}" type="sibTrans" cxnId="{E80AC6FF-3F3C-4896-ABDE-6C41E691BF44}">
      <dgm:prSet/>
      <dgm:spPr/>
      <dgm:t>
        <a:bodyPr/>
        <a:lstStyle/>
        <a:p>
          <a:pPr algn="ctr"/>
          <a:endParaRPr lang="nl-NL" sz="1400" b="1"/>
        </a:p>
      </dgm:t>
    </dgm:pt>
    <dgm:pt modelId="{83B6DB2D-B719-4B61-844F-EFD7755C832A}">
      <dgm:prSet phldrT="[Tekst]" custT="1"/>
      <dgm:spPr>
        <a:solidFill>
          <a:schemeClr val="accent3"/>
        </a:solidFill>
      </dgm:spPr>
      <dgm:t>
        <a:bodyPr/>
        <a:lstStyle/>
        <a:p>
          <a:pPr marL="182563" indent="0" algn="l"/>
          <a:r>
            <a:rPr lang="nl-NL" sz="1400" b="1" dirty="0"/>
            <a:t>DIC Experiment</a:t>
          </a:r>
        </a:p>
      </dgm:t>
    </dgm:pt>
    <dgm:pt modelId="{2991E98D-3D3B-4153-935B-69A25475D098}" type="parTrans" cxnId="{C8AA666A-7D29-405B-B68F-462F4B2DB9F4}">
      <dgm:prSet/>
      <dgm:spPr/>
      <dgm:t>
        <a:bodyPr/>
        <a:lstStyle/>
        <a:p>
          <a:pPr algn="ctr"/>
          <a:endParaRPr lang="nl-NL" sz="1400" b="1"/>
        </a:p>
      </dgm:t>
    </dgm:pt>
    <dgm:pt modelId="{40C43623-3F9A-4B22-A3C5-E725DE43E496}" type="sibTrans" cxnId="{C8AA666A-7D29-405B-B68F-462F4B2DB9F4}">
      <dgm:prSet/>
      <dgm:spPr/>
      <dgm:t>
        <a:bodyPr/>
        <a:lstStyle/>
        <a:p>
          <a:pPr algn="ctr"/>
          <a:endParaRPr lang="nl-NL" sz="1400" b="1"/>
        </a:p>
      </dgm:t>
    </dgm:pt>
    <dgm:pt modelId="{C8AB2750-E4AA-46EC-BEAC-B18B470F5173}">
      <dgm:prSet phldrT="[Tekst]" custT="1"/>
      <dgm:spPr>
        <a:solidFill>
          <a:schemeClr val="accent4"/>
        </a:solidFill>
      </dgm:spPr>
      <dgm:t>
        <a:bodyPr/>
        <a:lstStyle/>
        <a:p>
          <a:pPr marL="182563" indent="0" algn="l"/>
          <a:r>
            <a:rPr lang="nl-NL" sz="1400" b="1" dirty="0" err="1"/>
            <a:t>Compare</a:t>
          </a:r>
          <a:r>
            <a:rPr lang="nl-NL" sz="1400" b="1" dirty="0"/>
            <a:t> FE </a:t>
          </a:r>
          <a:r>
            <a:rPr lang="nl-NL" sz="1400" b="1" dirty="0" err="1"/>
            <a:t>and</a:t>
          </a:r>
          <a:r>
            <a:rPr lang="nl-NL" sz="1400" b="1" dirty="0"/>
            <a:t> DIC</a:t>
          </a:r>
        </a:p>
      </dgm:t>
    </dgm:pt>
    <dgm:pt modelId="{0169E481-7252-47B1-AAB7-6F664177CCF5}" type="parTrans" cxnId="{A0113490-9C8E-4122-83F0-50EC4B36B8C5}">
      <dgm:prSet/>
      <dgm:spPr/>
      <dgm:t>
        <a:bodyPr/>
        <a:lstStyle/>
        <a:p>
          <a:pPr algn="ctr"/>
          <a:endParaRPr lang="nl-NL" sz="1400" b="1"/>
        </a:p>
      </dgm:t>
    </dgm:pt>
    <dgm:pt modelId="{816892CA-FDF1-4726-A9FF-57C32DA9C029}" type="sibTrans" cxnId="{A0113490-9C8E-4122-83F0-50EC4B36B8C5}">
      <dgm:prSet/>
      <dgm:spPr/>
      <dgm:t>
        <a:bodyPr/>
        <a:lstStyle/>
        <a:p>
          <a:pPr algn="ctr"/>
          <a:endParaRPr lang="nl-NL" sz="1400" b="1"/>
        </a:p>
      </dgm:t>
    </dgm:pt>
    <dgm:pt modelId="{481516A4-9F9F-41E9-9D18-7DDC2870F8D0}">
      <dgm:prSet phldrT="[Tekst]" custT="1"/>
      <dgm:spPr>
        <a:solidFill>
          <a:srgbClr val="AA32BE"/>
        </a:solidFill>
      </dgm:spPr>
      <dgm:t>
        <a:bodyPr/>
        <a:lstStyle/>
        <a:p>
          <a:r>
            <a:rPr lang="nl-NL" sz="1400" b="1" dirty="0"/>
            <a:t>Virtual DIC Images</a:t>
          </a:r>
        </a:p>
      </dgm:t>
    </dgm:pt>
    <dgm:pt modelId="{CDBCE268-6F24-48D2-BC22-A437553221C8}" type="parTrans" cxnId="{F865EA57-6451-4F35-94AE-A2D6734FD9E2}">
      <dgm:prSet/>
      <dgm:spPr/>
      <dgm:t>
        <a:bodyPr/>
        <a:lstStyle/>
        <a:p>
          <a:endParaRPr lang="en-BE"/>
        </a:p>
      </dgm:t>
    </dgm:pt>
    <dgm:pt modelId="{DB852068-1170-4D99-81A8-461AD5B19271}" type="sibTrans" cxnId="{F865EA57-6451-4F35-94AE-A2D6734FD9E2}">
      <dgm:prSet/>
      <dgm:spPr/>
      <dgm:t>
        <a:bodyPr/>
        <a:lstStyle/>
        <a:p>
          <a:endParaRPr lang="en-BE"/>
        </a:p>
      </dgm:t>
    </dgm:pt>
    <dgm:pt modelId="{08A26E88-F3EB-486C-BEDE-CE88A5E4DB39}" type="pres">
      <dgm:prSet presAssocID="{AC33F41B-CA76-4BFE-8931-D12BBB0BD355}" presName="Name0" presStyleCnt="0">
        <dgm:presLayoutVars>
          <dgm:dir/>
          <dgm:resizeHandles val="exact"/>
        </dgm:presLayoutVars>
      </dgm:prSet>
      <dgm:spPr/>
    </dgm:pt>
    <dgm:pt modelId="{E8D84974-DCD1-4877-92F8-B4B77D3B08A3}" type="pres">
      <dgm:prSet presAssocID="{5AEBB56B-E8BF-46F3-9333-CE2B1937C513}" presName="parTxOnly" presStyleLbl="node1" presStyleIdx="0" presStyleCnt="4">
        <dgm:presLayoutVars>
          <dgm:bulletEnabled val="1"/>
        </dgm:presLayoutVars>
      </dgm:prSet>
      <dgm:spPr/>
    </dgm:pt>
    <dgm:pt modelId="{C3D8A627-B25A-40F1-8429-D0A6653DA240}" type="pres">
      <dgm:prSet presAssocID="{BA239A35-C2D9-499F-93FA-11ED57BF7CD9}" presName="parSpace" presStyleCnt="0"/>
      <dgm:spPr/>
    </dgm:pt>
    <dgm:pt modelId="{F579F9D2-CA7B-4586-A018-DE86E6F777B7}" type="pres">
      <dgm:prSet presAssocID="{481516A4-9F9F-41E9-9D18-7DDC2870F8D0}" presName="parTxOnly" presStyleLbl="node1" presStyleIdx="1" presStyleCnt="4">
        <dgm:presLayoutVars>
          <dgm:bulletEnabled val="1"/>
        </dgm:presLayoutVars>
      </dgm:prSet>
      <dgm:spPr/>
    </dgm:pt>
    <dgm:pt modelId="{2C39C280-A7BB-4372-A9DC-54B478D3657B}" type="pres">
      <dgm:prSet presAssocID="{DB852068-1170-4D99-81A8-461AD5B19271}" presName="parSpace" presStyleCnt="0"/>
      <dgm:spPr/>
    </dgm:pt>
    <dgm:pt modelId="{B7C3D7C8-7F79-4F52-A831-D83B6C75DD5B}" type="pres">
      <dgm:prSet presAssocID="{83B6DB2D-B719-4B61-844F-EFD7755C832A}" presName="parTxOnly" presStyleLbl="node1" presStyleIdx="2" presStyleCnt="4" custLinFactNeighborX="-3324" custLinFactNeighborY="-43882">
        <dgm:presLayoutVars>
          <dgm:bulletEnabled val="1"/>
        </dgm:presLayoutVars>
      </dgm:prSet>
      <dgm:spPr/>
    </dgm:pt>
    <dgm:pt modelId="{3EEE3F84-34FA-4AAB-9E45-33F9E4AEADAD}" type="pres">
      <dgm:prSet presAssocID="{40C43623-3F9A-4B22-A3C5-E725DE43E496}" presName="parSpace" presStyleCnt="0"/>
      <dgm:spPr/>
    </dgm:pt>
    <dgm:pt modelId="{3DC5719D-34A4-4FD6-B5FB-C19A0CFFD67B}" type="pres">
      <dgm:prSet presAssocID="{C8AB2750-E4AA-46EC-BEAC-B18B470F5173}" presName="parTxOnly" presStyleLbl="node1" presStyleIdx="3" presStyleCnt="4">
        <dgm:presLayoutVars>
          <dgm:bulletEnabled val="1"/>
        </dgm:presLayoutVars>
      </dgm:prSet>
      <dgm:spPr/>
    </dgm:pt>
  </dgm:ptLst>
  <dgm:cxnLst>
    <dgm:cxn modelId="{86552E1F-EF73-489A-AD52-4EEE1EDDAFB5}" type="presOf" srcId="{AC33F41B-CA76-4BFE-8931-D12BBB0BD355}" destId="{08A26E88-F3EB-486C-BEDE-CE88A5E4DB39}" srcOrd="0" destOrd="0" presId="urn:microsoft.com/office/officeart/2005/8/layout/hChevron3"/>
    <dgm:cxn modelId="{C8AA666A-7D29-405B-B68F-462F4B2DB9F4}" srcId="{AC33F41B-CA76-4BFE-8931-D12BBB0BD355}" destId="{83B6DB2D-B719-4B61-844F-EFD7755C832A}" srcOrd="2" destOrd="0" parTransId="{2991E98D-3D3B-4153-935B-69A25475D098}" sibTransId="{40C43623-3F9A-4B22-A3C5-E725DE43E496}"/>
    <dgm:cxn modelId="{F865EA57-6451-4F35-94AE-A2D6734FD9E2}" srcId="{AC33F41B-CA76-4BFE-8931-D12BBB0BD355}" destId="{481516A4-9F9F-41E9-9D18-7DDC2870F8D0}" srcOrd="1" destOrd="0" parTransId="{CDBCE268-6F24-48D2-BC22-A437553221C8}" sibTransId="{DB852068-1170-4D99-81A8-461AD5B19271}"/>
    <dgm:cxn modelId="{96181885-9805-471D-9294-5056709B3836}" type="presOf" srcId="{481516A4-9F9F-41E9-9D18-7DDC2870F8D0}" destId="{F579F9D2-CA7B-4586-A018-DE86E6F777B7}" srcOrd="0" destOrd="0" presId="urn:microsoft.com/office/officeart/2005/8/layout/hChevron3"/>
    <dgm:cxn modelId="{A0113490-9C8E-4122-83F0-50EC4B36B8C5}" srcId="{AC33F41B-CA76-4BFE-8931-D12BBB0BD355}" destId="{C8AB2750-E4AA-46EC-BEAC-B18B470F5173}" srcOrd="3" destOrd="0" parTransId="{0169E481-7252-47B1-AAB7-6F664177CCF5}" sibTransId="{816892CA-FDF1-4726-A9FF-57C32DA9C029}"/>
    <dgm:cxn modelId="{8B0FEDCD-6722-4AFC-8AF3-32E5D8F65D03}" type="presOf" srcId="{C8AB2750-E4AA-46EC-BEAC-B18B470F5173}" destId="{3DC5719D-34A4-4FD6-B5FB-C19A0CFFD67B}" srcOrd="0" destOrd="0" presId="urn:microsoft.com/office/officeart/2005/8/layout/hChevron3"/>
    <dgm:cxn modelId="{4936FAE4-4619-4D39-9572-D9BDA41C4D52}" type="presOf" srcId="{83B6DB2D-B719-4B61-844F-EFD7755C832A}" destId="{B7C3D7C8-7F79-4F52-A831-D83B6C75DD5B}" srcOrd="0" destOrd="0" presId="urn:microsoft.com/office/officeart/2005/8/layout/hChevron3"/>
    <dgm:cxn modelId="{E7F351F3-7F9B-4D95-B9E1-F731CBFF75E3}" type="presOf" srcId="{5AEBB56B-E8BF-46F3-9333-CE2B1937C513}" destId="{E8D84974-DCD1-4877-92F8-B4B77D3B08A3}" srcOrd="0" destOrd="0" presId="urn:microsoft.com/office/officeart/2005/8/layout/hChevron3"/>
    <dgm:cxn modelId="{E80AC6FF-3F3C-4896-ABDE-6C41E691BF44}" srcId="{AC33F41B-CA76-4BFE-8931-D12BBB0BD355}" destId="{5AEBB56B-E8BF-46F3-9333-CE2B1937C513}" srcOrd="0" destOrd="0" parTransId="{5CD29DD9-A283-4C9D-B599-05A2E39E3BAE}" sibTransId="{BA239A35-C2D9-499F-93FA-11ED57BF7CD9}"/>
    <dgm:cxn modelId="{048D2A8C-B873-4D1E-82B3-670DC1195C2A}" type="presParOf" srcId="{08A26E88-F3EB-486C-BEDE-CE88A5E4DB39}" destId="{E8D84974-DCD1-4877-92F8-B4B77D3B08A3}" srcOrd="0" destOrd="0" presId="urn:microsoft.com/office/officeart/2005/8/layout/hChevron3"/>
    <dgm:cxn modelId="{D25EE8A7-2B4E-40C3-8791-363FF816F43A}" type="presParOf" srcId="{08A26E88-F3EB-486C-BEDE-CE88A5E4DB39}" destId="{C3D8A627-B25A-40F1-8429-D0A6653DA240}" srcOrd="1" destOrd="0" presId="urn:microsoft.com/office/officeart/2005/8/layout/hChevron3"/>
    <dgm:cxn modelId="{44453632-C838-4219-9613-D663B7826FB4}" type="presParOf" srcId="{08A26E88-F3EB-486C-BEDE-CE88A5E4DB39}" destId="{F579F9D2-CA7B-4586-A018-DE86E6F777B7}" srcOrd="2" destOrd="0" presId="urn:microsoft.com/office/officeart/2005/8/layout/hChevron3"/>
    <dgm:cxn modelId="{ED230761-C242-4174-9092-EEF866183055}" type="presParOf" srcId="{08A26E88-F3EB-486C-BEDE-CE88A5E4DB39}" destId="{2C39C280-A7BB-4372-A9DC-54B478D3657B}" srcOrd="3" destOrd="0" presId="urn:microsoft.com/office/officeart/2005/8/layout/hChevron3"/>
    <dgm:cxn modelId="{9DEFCC3A-295B-40B9-AEEA-FFA8D7FC130A}" type="presParOf" srcId="{08A26E88-F3EB-486C-BEDE-CE88A5E4DB39}" destId="{B7C3D7C8-7F79-4F52-A831-D83B6C75DD5B}" srcOrd="4" destOrd="0" presId="urn:microsoft.com/office/officeart/2005/8/layout/hChevron3"/>
    <dgm:cxn modelId="{C0350D89-9EB7-4065-A28E-EB21195CBB91}" type="presParOf" srcId="{08A26E88-F3EB-486C-BEDE-CE88A5E4DB39}" destId="{3EEE3F84-34FA-4AAB-9E45-33F9E4AEADAD}" srcOrd="5" destOrd="0" presId="urn:microsoft.com/office/officeart/2005/8/layout/hChevron3"/>
    <dgm:cxn modelId="{42135142-229A-4CF9-A10C-62FE5656FD4B}" type="presParOf" srcId="{08A26E88-F3EB-486C-BEDE-CE88A5E4DB39}" destId="{3DC5719D-34A4-4FD6-B5FB-C19A0CFFD67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84974-DCD1-4877-92F8-B4B77D3B08A3}">
      <dsp:nvSpPr>
        <dsp:cNvPr id="0" name=""/>
        <dsp:cNvSpPr/>
      </dsp:nvSpPr>
      <dsp:spPr>
        <a:xfrm>
          <a:off x="2411" y="0"/>
          <a:ext cx="2419052" cy="363600"/>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182563" lvl="0" indent="0" algn="l" defTabSz="622300">
            <a:lnSpc>
              <a:spcPct val="90000"/>
            </a:lnSpc>
            <a:spcBef>
              <a:spcPct val="0"/>
            </a:spcBef>
            <a:spcAft>
              <a:spcPct val="35000"/>
            </a:spcAft>
            <a:buNone/>
          </a:pPr>
          <a:r>
            <a:rPr lang="nl-NL" sz="1400" b="1" kern="1200" dirty="0"/>
            <a:t>FE </a:t>
          </a:r>
          <a:r>
            <a:rPr lang="nl-NL" sz="1400" b="1" kern="1200" dirty="0" err="1"/>
            <a:t>Simulation</a:t>
          </a:r>
          <a:endParaRPr lang="nl-NL" sz="1400" b="1" kern="1200" dirty="0"/>
        </a:p>
      </dsp:txBody>
      <dsp:txXfrm>
        <a:off x="2411" y="0"/>
        <a:ext cx="2328152" cy="363600"/>
      </dsp:txXfrm>
    </dsp:sp>
    <dsp:sp modelId="{F579F9D2-CA7B-4586-A018-DE86E6F777B7}">
      <dsp:nvSpPr>
        <dsp:cNvPr id="0" name=""/>
        <dsp:cNvSpPr/>
      </dsp:nvSpPr>
      <dsp:spPr>
        <a:xfrm>
          <a:off x="1937652" y="0"/>
          <a:ext cx="2419052" cy="363600"/>
        </a:xfrm>
        <a:prstGeom prst="chevron">
          <a:avLst/>
        </a:prstGeom>
        <a:solidFill>
          <a:srgbClr val="AA32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nl-NL" sz="1400" b="1" kern="1200" dirty="0"/>
            <a:t>Virtual DIC Images</a:t>
          </a:r>
        </a:p>
      </dsp:txBody>
      <dsp:txXfrm>
        <a:off x="2119452" y="0"/>
        <a:ext cx="2055452" cy="363600"/>
      </dsp:txXfrm>
    </dsp:sp>
    <dsp:sp modelId="{B7C3D7C8-7F79-4F52-A831-D83B6C75DD5B}">
      <dsp:nvSpPr>
        <dsp:cNvPr id="0" name=""/>
        <dsp:cNvSpPr/>
      </dsp:nvSpPr>
      <dsp:spPr>
        <a:xfrm>
          <a:off x="3856812" y="0"/>
          <a:ext cx="2419052" cy="363600"/>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182563" lvl="0" indent="0" algn="l" defTabSz="622300">
            <a:lnSpc>
              <a:spcPct val="90000"/>
            </a:lnSpc>
            <a:spcBef>
              <a:spcPct val="0"/>
            </a:spcBef>
            <a:spcAft>
              <a:spcPct val="35000"/>
            </a:spcAft>
            <a:buNone/>
          </a:pPr>
          <a:r>
            <a:rPr lang="nl-NL" sz="1400" b="1" kern="1200" dirty="0"/>
            <a:t>DIC Experiment</a:t>
          </a:r>
        </a:p>
      </dsp:txBody>
      <dsp:txXfrm>
        <a:off x="4038612" y="0"/>
        <a:ext cx="2055452" cy="363600"/>
      </dsp:txXfrm>
    </dsp:sp>
    <dsp:sp modelId="{3DC5719D-34A4-4FD6-B5FB-C19A0CFFD67B}">
      <dsp:nvSpPr>
        <dsp:cNvPr id="0" name=""/>
        <dsp:cNvSpPr/>
      </dsp:nvSpPr>
      <dsp:spPr>
        <a:xfrm>
          <a:off x="5808136" y="0"/>
          <a:ext cx="2419052" cy="363600"/>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182563" lvl="0" indent="0" algn="l" defTabSz="622300">
            <a:lnSpc>
              <a:spcPct val="90000"/>
            </a:lnSpc>
            <a:spcBef>
              <a:spcPct val="0"/>
            </a:spcBef>
            <a:spcAft>
              <a:spcPct val="35000"/>
            </a:spcAft>
            <a:buNone/>
          </a:pPr>
          <a:r>
            <a:rPr lang="nl-NL" sz="1400" b="1" kern="1200" dirty="0" err="1"/>
            <a:t>Compare</a:t>
          </a:r>
          <a:r>
            <a:rPr lang="nl-NL" sz="1400" b="1" kern="1200" dirty="0"/>
            <a:t> FE </a:t>
          </a:r>
          <a:r>
            <a:rPr lang="nl-NL" sz="1400" b="1" kern="1200" dirty="0" err="1"/>
            <a:t>and</a:t>
          </a:r>
          <a:r>
            <a:rPr lang="nl-NL" sz="1400" b="1" kern="1200" dirty="0"/>
            <a:t> DIC</a:t>
          </a:r>
        </a:p>
      </dsp:txBody>
      <dsp:txXfrm>
        <a:off x="5989936" y="0"/>
        <a:ext cx="2055452" cy="36360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CE928-A682-4DC7-B1F5-64FDABD5F0F9}"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06696-C689-42EC-9DD8-554D110CE7B3}" type="slidenum">
              <a:rPr lang="en-US" smtClean="0"/>
              <a:t>‹#›</a:t>
            </a:fld>
            <a:endParaRPr lang="en-US"/>
          </a:p>
        </p:txBody>
      </p:sp>
    </p:spTree>
    <p:extLst>
      <p:ext uri="{BB962C8B-B14F-4D97-AF65-F5344CB8AC3E}">
        <p14:creationId xmlns:p14="http://schemas.microsoft.com/office/powerpoint/2010/main" val="963569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product we develop evolve, following more demanding customer and more stringent regulation, the role of testing is continuously evolving. </a:t>
            </a:r>
          </a:p>
          <a:p>
            <a:r>
              <a:rPr lang="en-US" dirty="0"/>
              <a:t>The strive for lighter structure pushes for the development of innovative materials and manufacturing techniques, that needs to be qualified and validated as early as possible so that they can be confidently used in the product design.</a:t>
            </a:r>
          </a:p>
          <a:p>
            <a:r>
              <a:rPr lang="en-US" dirty="0"/>
              <a:t>Another clear challenge is the need to accelerate components and systems validation testing. The competitive pressure, as well as the variants and customization imposed by the market on the final products, requires all testing activities to happen as fast and reliably as possible.</a:t>
            </a:r>
          </a:p>
          <a:p>
            <a:r>
              <a:rPr lang="en-US" dirty="0"/>
              <a:t>And finally, we see that more and more development happens more and more virtually, with the ultimate objective of being able to create a full digital twin. This can only be achieved  if accurate material and component models are available, which require robust comparison and validation tools to be available </a:t>
            </a:r>
          </a:p>
        </p:txBody>
      </p:sp>
      <p:sp>
        <p:nvSpPr>
          <p:cNvPr id="4" name="Slide Number Placeholder 3"/>
          <p:cNvSpPr>
            <a:spLocks noGrp="1"/>
          </p:cNvSpPr>
          <p:nvPr>
            <p:ph type="sldNum" sz="quarter" idx="5"/>
          </p:nvPr>
        </p:nvSpPr>
        <p:spPr/>
        <p:txBody>
          <a:bodyPr/>
          <a:lstStyle/>
          <a:p>
            <a:fld id="{DFE06696-C689-42EC-9DD8-554D110CE7B3}" type="slidenum">
              <a:rPr lang="en-US" smtClean="0"/>
              <a:t>2</a:t>
            </a:fld>
            <a:endParaRPr lang="en-US"/>
          </a:p>
        </p:txBody>
      </p:sp>
    </p:spTree>
    <p:extLst>
      <p:ext uri="{BB962C8B-B14F-4D97-AF65-F5344CB8AC3E}">
        <p14:creationId xmlns:p14="http://schemas.microsoft.com/office/powerpoint/2010/main" val="3541161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recent application of DIC is vibration testing, where the results of DIC are the converted to the frequency domain to analyze their spectral content and visualize vibration shapes. Vibration testing not only require high-speed cameras, but also that the images have a sufficiently high resolution to capture the displacements at high frequency, which are normally extremely small. The big advantage is that, without having to glue any sensor, the user can obtain highly detailed displacement and strain shapes.</a:t>
            </a:r>
          </a:p>
          <a:p>
            <a:r>
              <a:rPr lang="en-US" dirty="0"/>
              <a:t>A dedicated export functionality makes sure that the geometry and requested data are made available for the other Testlab product to read, giving the option to rely on unique capabilities such as Experimental and Operational modal analysis. Moreover, this gives the opportunity to combine DIC results with more standard data measured with a Simcenter </a:t>
            </a:r>
            <a:r>
              <a:rPr lang="en-US" dirty="0" err="1"/>
              <a:t>Scadas</a:t>
            </a:r>
            <a:r>
              <a:rPr lang="en-US" dirty="0"/>
              <a:t> system, giving the opportunity to combine the advantages of both measurement techniques (very high local spatial resolution together with the accessibility offered by standard sensor to measure on location which are out of sight). </a:t>
            </a:r>
          </a:p>
          <a:p>
            <a:r>
              <a:rPr lang="en-US" dirty="0"/>
              <a:t>Finally, a special module has been created to allow measuring frequency response with low speed cameras using aliasing as a measurement principle. Thanks to this, the high resolution of low speed camera can be used to reconstruct high frequency signals, which level would bot be detectable with high-speed cameras.</a:t>
            </a:r>
          </a:p>
        </p:txBody>
      </p:sp>
      <p:sp>
        <p:nvSpPr>
          <p:cNvPr id="4" name="Slide Number Placeholder 3"/>
          <p:cNvSpPr>
            <a:spLocks noGrp="1"/>
          </p:cNvSpPr>
          <p:nvPr>
            <p:ph type="sldNum" sz="quarter" idx="5"/>
          </p:nvPr>
        </p:nvSpPr>
        <p:spPr/>
        <p:txBody>
          <a:bodyPr/>
          <a:lstStyle/>
          <a:p>
            <a:fld id="{DFE06696-C689-42EC-9DD8-554D110CE7B3}" type="slidenum">
              <a:rPr lang="en-US" smtClean="0"/>
              <a:t>12</a:t>
            </a:fld>
            <a:endParaRPr lang="en-US"/>
          </a:p>
        </p:txBody>
      </p:sp>
    </p:spTree>
    <p:extLst>
      <p:ext uri="{BB962C8B-B14F-4D97-AF65-F5344CB8AC3E}">
        <p14:creationId xmlns:p14="http://schemas.microsoft.com/office/powerpoint/2010/main" val="2988890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a:cs typeface="Arial"/>
              </a:rPr>
              <a:t>Our </a:t>
            </a:r>
            <a:r>
              <a:rPr lang="en-US" dirty="0">
                <a:latin typeface="Arial"/>
                <a:ea typeface="ＭＳ Ｐゴシック"/>
                <a:cs typeface="Arial"/>
              </a:rPr>
              <a:t>Digital </a:t>
            </a:r>
            <a:r>
              <a:rPr lang="en-US" sz="1200" kern="1200" dirty="0">
                <a:solidFill>
                  <a:schemeClr val="tx1"/>
                </a:solidFill>
                <a:effectLst/>
                <a:latin typeface="Arial"/>
                <a:ea typeface="ＭＳ Ｐゴシック"/>
                <a:cs typeface="Arial"/>
              </a:rPr>
              <a:t>Image Correlation solution consists of 5 products, of which </a:t>
            </a:r>
            <a:r>
              <a:rPr lang="en-US" dirty="0">
                <a:latin typeface="Arial"/>
                <a:ea typeface="ＭＳ Ｐゴシック"/>
                <a:cs typeface="Arial"/>
              </a:rPr>
              <a:t>(</a:t>
            </a:r>
            <a:r>
              <a:rPr lang="en-US" sz="1200" b="1" kern="1200" dirty="0">
                <a:solidFill>
                  <a:schemeClr val="tx1"/>
                </a:solidFill>
                <a:effectLst/>
                <a:latin typeface="Arial"/>
                <a:ea typeface="ＭＳ Ｐゴシック"/>
                <a:cs typeface="Arial"/>
              </a:rPr>
              <a:t>Simcenter </a:t>
            </a:r>
            <a:r>
              <a:rPr lang="en-US" b="1" dirty="0">
                <a:latin typeface="Arial"/>
                <a:ea typeface="ＭＳ Ｐゴシック"/>
                <a:cs typeface="Arial"/>
              </a:rPr>
              <a:t>Testlab</a:t>
            </a:r>
            <a:r>
              <a:rPr lang="en-US" dirty="0">
                <a:latin typeface="Arial"/>
                <a:ea typeface="ＭＳ Ｐゴシック"/>
                <a:cs typeface="Arial"/>
              </a:rPr>
              <a:t>) </a:t>
            </a:r>
            <a:r>
              <a:rPr lang="en-US" b="1" dirty="0">
                <a:latin typeface="Arial"/>
                <a:ea typeface="ＭＳ Ｐゴシック"/>
                <a:cs typeface="Arial"/>
              </a:rPr>
              <a:t>DIC</a:t>
            </a:r>
            <a:r>
              <a:rPr lang="en-US" sz="1200" b="1" kern="1200" dirty="0">
                <a:solidFill>
                  <a:schemeClr val="tx1"/>
                </a:solidFill>
                <a:effectLst/>
                <a:latin typeface="Arial"/>
                <a:ea typeface="ＭＳ Ｐゴシック"/>
                <a:cs typeface="Arial"/>
              </a:rPr>
              <a:t> Acquisition</a:t>
            </a:r>
            <a:r>
              <a:rPr lang="en-US" sz="1200" kern="1200" dirty="0">
                <a:solidFill>
                  <a:schemeClr val="tx1"/>
                </a:solidFill>
                <a:effectLst/>
                <a:latin typeface="Arial"/>
                <a:ea typeface="ＭＳ Ｐゴシック"/>
                <a:cs typeface="Arial"/>
              </a:rPr>
              <a:t> and </a:t>
            </a:r>
            <a:r>
              <a:rPr lang="en-US" sz="1200" b="1" kern="1200" dirty="0">
                <a:solidFill>
                  <a:schemeClr val="tx1"/>
                </a:solidFill>
                <a:effectLst/>
                <a:latin typeface="Arial"/>
                <a:ea typeface="ＭＳ Ｐゴシック"/>
                <a:cs typeface="Arial"/>
              </a:rPr>
              <a:t>DIC Analysis</a:t>
            </a:r>
            <a:r>
              <a:rPr lang="en-US" sz="1200" kern="1200" dirty="0">
                <a:solidFill>
                  <a:schemeClr val="tx1"/>
                </a:solidFill>
                <a:effectLst/>
                <a:latin typeface="Arial"/>
                <a:ea typeface="ＭＳ Ｐゴシック"/>
                <a:cs typeface="Arial"/>
              </a:rPr>
              <a:t> are the core ones.</a:t>
            </a:r>
            <a:r>
              <a:rPr lang="en-US" dirty="0">
                <a:latin typeface="Arial"/>
                <a:ea typeface="ＭＳ Ｐゴシック"/>
                <a:cs typeface="Arial"/>
              </a:rPr>
              <a:t> </a:t>
            </a:r>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1" dirty="0">
                <a:latin typeface="Arial"/>
                <a:ea typeface="ＭＳ Ｐゴシック"/>
                <a:cs typeface="Arial"/>
              </a:rPr>
              <a:t>DIC Acquisition</a:t>
            </a:r>
            <a:r>
              <a:rPr lang="en-US" sz="1200" kern="1200" dirty="0">
                <a:solidFill>
                  <a:schemeClr val="tx1"/>
                </a:solidFill>
                <a:effectLst/>
                <a:latin typeface="Arial"/>
                <a:ea typeface="ＭＳ Ｐゴシック"/>
                <a:cs typeface="Arial"/>
              </a:rPr>
              <a:t> manages the calibration of the setup, and the synchronization of the cameras during the acquisition phase. </a:t>
            </a:r>
            <a:r>
              <a:rPr lang="en-US" sz="1200" b="1" kern="1200" dirty="0">
                <a:solidFill>
                  <a:schemeClr val="tx1"/>
                </a:solidFill>
                <a:effectLst/>
                <a:latin typeface="Arial"/>
                <a:ea typeface="ＭＳ Ｐゴシック"/>
                <a:cs typeface="Arial"/>
              </a:rPr>
              <a:t>DIC </a:t>
            </a:r>
            <a:r>
              <a:rPr lang="en-US" b="1" dirty="0">
                <a:latin typeface="Arial"/>
                <a:ea typeface="ＭＳ Ｐゴシック"/>
                <a:cs typeface="Arial"/>
              </a:rPr>
              <a:t>Analysis</a:t>
            </a:r>
            <a:r>
              <a:rPr lang="en-US" sz="1200" kern="1200" dirty="0">
                <a:solidFill>
                  <a:schemeClr val="tx1"/>
                </a:solidFill>
                <a:effectLst/>
                <a:latin typeface="Arial"/>
                <a:ea typeface="ＭＳ Ｐゴシック"/>
                <a:cs typeface="Arial"/>
              </a:rPr>
              <a:t> </a:t>
            </a:r>
            <a:r>
              <a:rPr lang="en-US" dirty="0">
                <a:latin typeface="Arial"/>
                <a:ea typeface="ＭＳ Ｐゴシック"/>
                <a:cs typeface="Arial"/>
              </a:rPr>
              <a:t>is the core DIC engineering platform for </a:t>
            </a:r>
            <a:r>
              <a:rPr lang="en-US" sz="1200" kern="1200" dirty="0">
                <a:solidFill>
                  <a:schemeClr val="tx1"/>
                </a:solidFill>
                <a:effectLst/>
                <a:latin typeface="Arial"/>
                <a:ea typeface="ＭＳ Ｐゴシック"/>
                <a:cs typeface="Arial"/>
              </a:rPr>
              <a:t>correlating the acquired images and </a:t>
            </a:r>
            <a:r>
              <a:rPr lang="en-US" dirty="0">
                <a:latin typeface="Arial"/>
                <a:ea typeface="ＭＳ Ｐゴシック"/>
                <a:cs typeface="Arial"/>
              </a:rPr>
              <a:t>extracting</a:t>
            </a:r>
            <a:r>
              <a:rPr lang="en-US" sz="1200" kern="1200" dirty="0">
                <a:solidFill>
                  <a:schemeClr val="tx1"/>
                </a:solidFill>
                <a:effectLst/>
                <a:latin typeface="Arial"/>
                <a:ea typeface="ＭＳ Ｐゴシック"/>
                <a:cs typeface="Arial"/>
              </a:rPr>
              <a:t> measurement quantities, such as the complete 3D geometry and the full </a:t>
            </a:r>
            <a:r>
              <a:rPr lang="en-US" dirty="0">
                <a:latin typeface="Arial"/>
                <a:ea typeface="ＭＳ Ｐゴシック"/>
                <a:cs typeface="Arial"/>
              </a:rPr>
              <a:t>displacement</a:t>
            </a:r>
            <a:r>
              <a:rPr lang="en-US" sz="1200" kern="1200" dirty="0">
                <a:solidFill>
                  <a:schemeClr val="tx1"/>
                </a:solidFill>
                <a:effectLst/>
                <a:latin typeface="Arial"/>
                <a:ea typeface="ＭＳ Ｐゴシック"/>
                <a:cs typeface="Arial"/>
              </a:rPr>
              <a:t> and strain fields. It’s important to mention that, if the required setup calibration information </a:t>
            </a:r>
            <a:r>
              <a:rPr lang="en-US" dirty="0">
                <a:latin typeface="Arial"/>
                <a:ea typeface="ＭＳ Ｐゴシック"/>
                <a:cs typeface="Arial"/>
              </a:rPr>
              <a:t>is</a:t>
            </a:r>
            <a:r>
              <a:rPr lang="en-US" sz="1200" kern="1200" dirty="0">
                <a:solidFill>
                  <a:schemeClr val="tx1"/>
                </a:solidFill>
                <a:effectLst/>
                <a:latin typeface="Arial"/>
                <a:ea typeface="ＭＳ Ｐゴシック"/>
                <a:cs typeface="Arial"/>
              </a:rPr>
              <a:t> available, </a:t>
            </a:r>
            <a:r>
              <a:rPr lang="en-US" sz="1200" b="1" kern="1200" dirty="0">
                <a:solidFill>
                  <a:schemeClr val="tx1"/>
                </a:solidFill>
                <a:effectLst/>
                <a:latin typeface="Arial"/>
                <a:ea typeface="ＭＳ Ｐゴシック"/>
                <a:cs typeface="Arial"/>
              </a:rPr>
              <a:t>DIC Analysis</a:t>
            </a:r>
            <a:r>
              <a:rPr lang="en-US" sz="1200" kern="1200" dirty="0">
                <a:solidFill>
                  <a:schemeClr val="tx1"/>
                </a:solidFill>
                <a:effectLst/>
                <a:latin typeface="Arial"/>
                <a:ea typeface="ＭＳ Ｐゴシック"/>
                <a:cs typeface="Arial"/>
              </a:rPr>
              <a:t> is open to process images acquired with others solutions. The DIC Analysis platform is designed to be open, meaning user can easily add their own processing </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a:ea typeface="ＭＳ Ｐゴシック"/>
                <a:cs typeface="Arial"/>
              </a:rPr>
              <a:t>There are also </a:t>
            </a:r>
            <a:r>
              <a:rPr lang="en-US" dirty="0">
                <a:latin typeface="Arial"/>
                <a:ea typeface="ＭＳ Ｐゴシック"/>
                <a:cs typeface="Arial"/>
              </a:rPr>
              <a:t>optional </a:t>
            </a:r>
            <a:r>
              <a:rPr lang="en-US" sz="1200" kern="1200" dirty="0">
                <a:solidFill>
                  <a:schemeClr val="tx1"/>
                </a:solidFill>
                <a:effectLst/>
                <a:latin typeface="Arial"/>
                <a:ea typeface="ＭＳ Ｐゴシック"/>
                <a:cs typeface="Arial"/>
              </a:rPr>
              <a:t>modules to complete the </a:t>
            </a:r>
            <a:r>
              <a:rPr lang="en-US" b="1" dirty="0">
                <a:latin typeface="Arial"/>
                <a:ea typeface="ＭＳ Ｐゴシック"/>
                <a:cs typeface="Arial"/>
              </a:rPr>
              <a:t>DIC Analysis</a:t>
            </a:r>
            <a:r>
              <a:rPr lang="en-US" dirty="0">
                <a:latin typeface="Arial"/>
                <a:ea typeface="ＭＳ Ｐゴシック"/>
                <a:cs typeface="Arial"/>
              </a:rPr>
              <a:t> solution</a:t>
            </a:r>
            <a:r>
              <a:rPr lang="en-US" sz="1200" kern="1200" dirty="0">
                <a:solidFill>
                  <a:schemeClr val="tx1"/>
                </a:solidFill>
                <a:effectLst/>
                <a:latin typeface="Arial"/>
                <a:ea typeface="ＭＳ Ｐゴシック"/>
                <a:cs typeface="Arial"/>
              </a:rPr>
              <a:t> </a:t>
            </a:r>
            <a:r>
              <a:rPr lang="en-US" dirty="0">
                <a:latin typeface="Arial"/>
                <a:ea typeface="ＭＳ Ｐゴシック"/>
                <a:cs typeface="Arial"/>
              </a:rPr>
              <a:t>depending</a:t>
            </a:r>
            <a:r>
              <a:rPr lang="en-US" sz="1200" kern="1200" dirty="0">
                <a:solidFill>
                  <a:schemeClr val="tx1"/>
                </a:solidFill>
                <a:effectLst/>
                <a:latin typeface="Arial"/>
                <a:ea typeface="ＭＳ Ｐゴシック"/>
                <a:cs typeface="Arial"/>
              </a:rPr>
              <a:t> on the needs of the </a:t>
            </a:r>
            <a:r>
              <a:rPr lang="en-US" dirty="0">
                <a:latin typeface="Arial"/>
                <a:ea typeface="ＭＳ Ｐゴシック"/>
                <a:cs typeface="Arial"/>
              </a:rPr>
              <a:t>customer:</a:t>
            </a:r>
            <a:endParaRPr lang="en-US" dirty="0"/>
          </a:p>
          <a:p>
            <a:pPr marL="285750" indent="-285750">
              <a:buFont typeface="Arial"/>
              <a:buChar char="•"/>
            </a:pPr>
            <a:r>
              <a:rPr lang="en-US" b="1" dirty="0">
                <a:latin typeface="Arial"/>
                <a:ea typeface="ＭＳ Ｐゴシック"/>
                <a:cs typeface="Arial"/>
              </a:rPr>
              <a:t>DIC</a:t>
            </a:r>
            <a:r>
              <a:rPr lang="en-US" sz="1200" b="1" kern="1200" dirty="0">
                <a:solidFill>
                  <a:schemeClr val="tx1"/>
                </a:solidFill>
                <a:effectLst/>
                <a:latin typeface="Arial"/>
                <a:ea typeface="ＭＳ Ｐゴシック"/>
                <a:cs typeface="Arial"/>
              </a:rPr>
              <a:t> </a:t>
            </a:r>
            <a:r>
              <a:rPr lang="en-US" sz="1200" b="1" kern="1200" dirty="0" err="1">
                <a:solidFill>
                  <a:schemeClr val="tx1"/>
                </a:solidFill>
                <a:effectLst/>
                <a:latin typeface="Arial"/>
                <a:ea typeface="ＭＳ Ｐゴシック"/>
                <a:cs typeface="Arial"/>
              </a:rPr>
              <a:t>Multicam</a:t>
            </a:r>
            <a:r>
              <a:rPr lang="en-US" sz="1200" kern="1200" dirty="0">
                <a:solidFill>
                  <a:schemeClr val="tx1"/>
                </a:solidFill>
                <a:effectLst/>
                <a:latin typeface="Arial"/>
                <a:ea typeface="ＭＳ Ｐゴシック"/>
                <a:cs typeface="Arial"/>
              </a:rPr>
              <a:t> allows combining and processing images from setups with more than 2 cameras to get a more 3D view of complex objects</a:t>
            </a:r>
            <a:r>
              <a:rPr lang="en-US" dirty="0">
                <a:latin typeface="Arial"/>
                <a:ea typeface="ＭＳ Ｐゴシック"/>
                <a:cs typeface="Arial"/>
              </a:rPr>
              <a:t>;</a:t>
            </a:r>
            <a:endParaRPr lang="en-US" dirty="0"/>
          </a:p>
          <a:p>
            <a:pPr marL="285750" indent="-285750">
              <a:buFont typeface="Arial"/>
              <a:buChar char="•"/>
            </a:pPr>
            <a:r>
              <a:rPr lang="en-US" b="1" dirty="0">
                <a:latin typeface="Arial"/>
                <a:ea typeface="ＭＳ Ｐゴシック"/>
                <a:cs typeface="Arial"/>
              </a:rPr>
              <a:t>DIC </a:t>
            </a:r>
            <a:r>
              <a:rPr lang="en-US" sz="1200" b="1" kern="1200" dirty="0">
                <a:solidFill>
                  <a:schemeClr val="tx1"/>
                </a:solidFill>
                <a:effectLst/>
                <a:latin typeface="Arial"/>
                <a:ea typeface="ＭＳ Ｐゴシック"/>
                <a:cs typeface="Arial"/>
              </a:rPr>
              <a:t>Material </a:t>
            </a:r>
            <a:r>
              <a:rPr lang="en-US" b="1" dirty="0">
                <a:latin typeface="Arial"/>
                <a:ea typeface="ＭＳ Ｐゴシック"/>
                <a:cs typeface="Arial"/>
              </a:rPr>
              <a:t>Identification</a:t>
            </a:r>
            <a:r>
              <a:rPr lang="en-US" sz="1200" kern="1200" dirty="0">
                <a:solidFill>
                  <a:schemeClr val="tx1"/>
                </a:solidFill>
                <a:effectLst/>
                <a:latin typeface="Arial"/>
                <a:ea typeface="ＭＳ Ｐゴシック"/>
                <a:cs typeface="Arial"/>
              </a:rPr>
              <a:t> relies on the Virtual Fields Methods to identify mechanical parameters of most material models</a:t>
            </a:r>
            <a:r>
              <a:rPr lang="en-US" dirty="0">
                <a:latin typeface="Arial"/>
                <a:ea typeface="ＭＳ Ｐゴシック"/>
                <a:cs typeface="Arial"/>
              </a:rPr>
              <a:t>;</a:t>
            </a:r>
            <a:endParaRPr lang="en-US" dirty="0"/>
          </a:p>
          <a:p>
            <a:pPr marL="285750" indent="-285750">
              <a:buFont typeface="Arial"/>
              <a:buChar char="•"/>
            </a:pPr>
            <a:r>
              <a:rPr lang="en-US" b="1" dirty="0">
                <a:latin typeface="Arial"/>
                <a:ea typeface="ＭＳ Ｐゴシック"/>
                <a:cs typeface="Arial"/>
              </a:rPr>
              <a:t>DIC</a:t>
            </a:r>
            <a:r>
              <a:rPr lang="en-US" sz="1200" b="1" kern="1200" dirty="0">
                <a:solidFill>
                  <a:schemeClr val="tx1"/>
                </a:solidFill>
                <a:effectLst/>
                <a:latin typeface="Arial"/>
                <a:ea typeface="ＭＳ Ｐゴシック"/>
                <a:cs typeface="Arial"/>
              </a:rPr>
              <a:t> Model Validation</a:t>
            </a:r>
            <a:r>
              <a:rPr lang="en-US" sz="1200" kern="1200" dirty="0">
                <a:solidFill>
                  <a:schemeClr val="tx1"/>
                </a:solidFill>
                <a:effectLst/>
                <a:latin typeface="Arial"/>
                <a:ea typeface="ＭＳ Ｐゴシック"/>
                <a:cs typeface="Arial"/>
              </a:rPr>
              <a:t> allows to quantitatively compare </a:t>
            </a:r>
            <a:r>
              <a:rPr lang="en-US" dirty="0">
                <a:latin typeface="Arial"/>
                <a:ea typeface="ＭＳ Ｐゴシック"/>
                <a:cs typeface="Arial"/>
              </a:rPr>
              <a:t>FE models with </a:t>
            </a:r>
            <a:r>
              <a:rPr lang="en-US" sz="1200" kern="1200" dirty="0">
                <a:solidFill>
                  <a:schemeClr val="tx1"/>
                </a:solidFill>
                <a:effectLst/>
                <a:latin typeface="Arial"/>
                <a:ea typeface="ＭＳ Ｐゴシック"/>
                <a:cs typeface="Arial"/>
              </a:rPr>
              <a:t>DIC </a:t>
            </a:r>
            <a:r>
              <a:rPr lang="en-US" dirty="0">
                <a:latin typeface="Arial"/>
                <a:ea typeface="ＭＳ Ｐゴシック"/>
                <a:cs typeface="Arial"/>
              </a:rPr>
              <a:t>measurement data.</a:t>
            </a:r>
            <a:endParaRPr lang="en-US" sz="1200" kern="1200" dirty="0">
              <a:solidFill>
                <a:schemeClr val="tx1"/>
              </a:solidFill>
              <a:effectLst/>
            </a:endParaRP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pPr>
              <a:defRPr/>
            </a:pPr>
            <a:r>
              <a:rPr lang="en-US" sz="1200" kern="1200" dirty="0">
                <a:solidFill>
                  <a:schemeClr val="tx1"/>
                </a:solidFill>
                <a:effectLst/>
                <a:latin typeface="Arial"/>
                <a:ea typeface="ＭＳ Ｐゴシック"/>
                <a:cs typeface="Arial"/>
              </a:rPr>
              <a:t>Each of these products is covered by a node-locked license, and at this stage the solution is not </a:t>
            </a:r>
            <a:r>
              <a:rPr lang="en-US" sz="1200" kern="1200" dirty="0" err="1">
                <a:solidFill>
                  <a:schemeClr val="tx1"/>
                </a:solidFill>
                <a:effectLst/>
                <a:latin typeface="Arial"/>
                <a:ea typeface="ＭＳ Ｐゴシック"/>
                <a:cs typeface="Arial"/>
              </a:rPr>
              <a:t>tokenable</a:t>
            </a:r>
            <a:r>
              <a:rPr lang="en-US" sz="1200" kern="1200" dirty="0">
                <a:solidFill>
                  <a:schemeClr val="tx1"/>
                </a:solidFill>
                <a:effectLst/>
                <a:latin typeface="Arial"/>
                <a:ea typeface="ＭＳ Ｐゴシック"/>
                <a:cs typeface="Arial"/>
              </a:rPr>
              <a:t>. We are currently working on adding also measurement systems (camera, lenses, lights) to the </a:t>
            </a:r>
            <a:r>
              <a:rPr lang="en-US" sz="1200" kern="1200" dirty="0" err="1">
                <a:solidFill>
                  <a:schemeClr val="tx1"/>
                </a:solidFill>
                <a:effectLst/>
                <a:latin typeface="Arial"/>
                <a:ea typeface="ＭＳ Ｐゴシック"/>
                <a:cs typeface="Arial"/>
              </a:rPr>
              <a:t>pricebook</a:t>
            </a:r>
            <a:r>
              <a:rPr lang="en-US" sz="1200" kern="1200" dirty="0">
                <a:solidFill>
                  <a:schemeClr val="tx1"/>
                </a:solidFill>
                <a:effectLst/>
                <a:latin typeface="Arial"/>
                <a:ea typeface="ＭＳ Ｐゴシック"/>
                <a:cs typeface="Arial"/>
              </a:rPr>
              <a:t> to better support deals</a:t>
            </a:r>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r>
              <a:rPr lang="de-DE">
                <a:latin typeface="Arial" pitchFamily="34" charset="0"/>
              </a:rPr>
              <a:t>Notes </a:t>
            </a:r>
            <a:fld id="{AD141568-5488-4AC9-B82D-9F5CE1225E2A}" type="slidenum">
              <a:rPr lang="de-DE" smtClean="0">
                <a:latin typeface="Arial" pitchFamily="34" charset="0"/>
              </a:rPr>
              <a:pPr/>
              <a:t>13</a:t>
            </a:fld>
            <a:endParaRPr lang="de-DE">
              <a:latin typeface="Arial" pitchFamily="34" charset="0"/>
            </a:endParaRPr>
          </a:p>
        </p:txBody>
      </p:sp>
    </p:spTree>
    <p:extLst>
      <p:ext uri="{BB962C8B-B14F-4D97-AF65-F5344CB8AC3E}">
        <p14:creationId xmlns:p14="http://schemas.microsoft.com/office/powerpoint/2010/main" val="136727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DIC solutions enables to face critical challenges not only in the material testing and product engineering departments, but brings unique benefits to a wide range of engineering applications.</a:t>
            </a:r>
          </a:p>
          <a:p>
            <a:r>
              <a:rPr lang="en-US" b="1" dirty="0"/>
              <a:t>[click]</a:t>
            </a:r>
            <a:r>
              <a:rPr lang="en-US" dirty="0"/>
              <a:t> First of all, it allows qualifying complex materials and identify their properties, without the risk of missing critical features that is </a:t>
            </a:r>
            <a:r>
              <a:rPr lang="en-US" dirty="0" err="1"/>
              <a:t>ineherent</a:t>
            </a:r>
            <a:r>
              <a:rPr lang="en-US" dirty="0"/>
              <a:t> on strain-gauges techniques. Moreover, relying on camera, the technique is truly contactless and can be applied to any kind of materials, from concrete, to composites to plastic films.</a:t>
            </a:r>
          </a:p>
          <a:p>
            <a:r>
              <a:rPr lang="en-US" b="1" dirty="0"/>
              <a:t>[click] </a:t>
            </a:r>
            <a:r>
              <a:rPr lang="en-US" b="0" dirty="0"/>
              <a:t>Second, it can help reducing the complexity and the time spent instrumenting the structure. DIC can easily measure on thousands on location, without any physical sensors or cables being attached to the structure. You not only get geometry and displacements, but also acceleration, velocities and most importantly strains and stress, all of this with just a pair of cameras, allowing to truly observe how your system behaves with the same resolution you would obtain with a numerical simulation. Moreover, the same solution can be used for static, quasi static, fatigue, vibration and dynamic testing, as soon as the proper camera system is selected.</a:t>
            </a:r>
          </a:p>
          <a:p>
            <a:r>
              <a:rPr lang="en-US" b="1" dirty="0"/>
              <a:t>[click] </a:t>
            </a:r>
            <a:r>
              <a:rPr lang="en-US" b="0" dirty="0"/>
              <a:t>And last but not least, Testlab DIC provides key information on the structural behavior and mechanical properties of materials to bring your numerical model to a next level of accuracy. A dedicated tool allows comparing test and simulation data in a direct way, without the user having to think whether the differences are due to imperfection in the model or to data processing. This can really help identifying area where the model requires improvement, and in particular thanks to experimental results that have the same resolution as the model they are compared to.</a:t>
            </a:r>
            <a:endParaRPr lang="en-US" b="1" dirty="0"/>
          </a:p>
        </p:txBody>
      </p:sp>
      <p:sp>
        <p:nvSpPr>
          <p:cNvPr id="4" name="Slide Number Placeholder 3"/>
          <p:cNvSpPr>
            <a:spLocks noGrp="1"/>
          </p:cNvSpPr>
          <p:nvPr>
            <p:ph type="sldNum" sz="quarter" idx="5"/>
          </p:nvPr>
        </p:nvSpPr>
        <p:spPr/>
        <p:txBody>
          <a:bodyPr/>
          <a:lstStyle/>
          <a:p>
            <a:fld id="{DFE06696-C689-42EC-9DD8-554D110CE7B3}" type="slidenum">
              <a:rPr lang="en-US" smtClean="0"/>
              <a:t>14</a:t>
            </a:fld>
            <a:endParaRPr lang="en-US"/>
          </a:p>
        </p:txBody>
      </p:sp>
    </p:spTree>
    <p:extLst>
      <p:ext uri="{BB962C8B-B14F-4D97-AF65-F5344CB8AC3E}">
        <p14:creationId xmlns:p14="http://schemas.microsoft.com/office/powerpoint/2010/main" val="3020722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Image Correlation is an innovative testing and analysis method which relies on images of the object acquired with digital cameras during a test to extract full-field data. This means that, on the part of the object being observed, you will get information on thousands of points, with the possibility to accurately capture local behaviors.</a:t>
            </a:r>
          </a:p>
          <a:p>
            <a:r>
              <a:rPr lang="en-US" dirty="0"/>
              <a:t>Typically, the measurement is performed with two cameras in a stereo configuration, which allows extracting the 3D geometry of the tested area as well as the 3D displacement on all of the points, with a spatial resolution equivalent to that of a Finite Element model. From these quantities, it is then possible to derive velocities, accelerations, strain, stresses and curvatures.</a:t>
            </a:r>
          </a:p>
        </p:txBody>
      </p:sp>
      <p:sp>
        <p:nvSpPr>
          <p:cNvPr id="4" name="Slide Number Placeholder 3"/>
          <p:cNvSpPr>
            <a:spLocks noGrp="1"/>
          </p:cNvSpPr>
          <p:nvPr>
            <p:ph type="sldNum" sz="quarter" idx="5"/>
          </p:nvPr>
        </p:nvSpPr>
        <p:spPr/>
        <p:txBody>
          <a:bodyPr/>
          <a:lstStyle/>
          <a:p>
            <a:fld id="{653A8564-CC0C-49C5-855B-976C778AC55B}" type="slidenum">
              <a:rPr lang="en-US" smtClean="0"/>
              <a:t>15</a:t>
            </a:fld>
            <a:endParaRPr lang="en-US"/>
          </a:p>
        </p:txBody>
      </p:sp>
    </p:spTree>
    <p:extLst>
      <p:ext uri="{BB962C8B-B14F-4D97-AF65-F5344CB8AC3E}">
        <p14:creationId xmlns:p14="http://schemas.microsoft.com/office/powerpoint/2010/main" val="378912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Image Correlation is an innovative testing and analysis method which relies on images of the object acquired with digital cameras during a test to extract full-field data. This means that, on the part of the object being observed, you will get information on thousands of points, with the possibility to accurately capture local behaviors.</a:t>
            </a:r>
          </a:p>
          <a:p>
            <a:r>
              <a:rPr lang="en-US" dirty="0"/>
              <a:t>Typically, the measurement is performed with two cameras in a stereo configuration, which allows extracting the 3D geometry of the tested area as well as the 3D displacement on all of the points, with a spatial resolution equivalent to that of a Finite Element model. From these quantities, it is then possible to derive velocities, accelerations, strain, stresses and curvatures.</a:t>
            </a:r>
          </a:p>
        </p:txBody>
      </p:sp>
      <p:sp>
        <p:nvSpPr>
          <p:cNvPr id="4" name="Slide Number Placeholder 3"/>
          <p:cNvSpPr>
            <a:spLocks noGrp="1"/>
          </p:cNvSpPr>
          <p:nvPr>
            <p:ph type="sldNum" sz="quarter" idx="5"/>
          </p:nvPr>
        </p:nvSpPr>
        <p:spPr/>
        <p:txBody>
          <a:bodyPr/>
          <a:lstStyle/>
          <a:p>
            <a:fld id="{653A8564-CC0C-49C5-855B-976C778AC55B}" type="slidenum">
              <a:rPr lang="en-US" smtClean="0"/>
              <a:t>16</a:t>
            </a:fld>
            <a:endParaRPr lang="en-US"/>
          </a:p>
        </p:txBody>
      </p:sp>
    </p:spTree>
    <p:extLst>
      <p:ext uri="{BB962C8B-B14F-4D97-AF65-F5344CB8AC3E}">
        <p14:creationId xmlns:p14="http://schemas.microsoft.com/office/powerpoint/2010/main" val="1375295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Image Correlation is an innovative testing and analysis method which relies on images of the object acquired with digital cameras during a test to extract full-field data. This means that, on the part of the object being observed, you will get information on thousands of points, with the possibility to accurately capture local behaviors.</a:t>
            </a:r>
          </a:p>
          <a:p>
            <a:r>
              <a:rPr lang="en-US" dirty="0"/>
              <a:t>Typically, the measurement is performed with two cameras in a stereo configuration, which allows extracting the 3D geometry of the tested area as well as the 3D displacement on all of the points, with a spatial resolution equivalent to that of a Finite Element model. From these quantities, it is then possible to derive velocities, accelerations, strain, stresses and curvatures.</a:t>
            </a:r>
          </a:p>
        </p:txBody>
      </p:sp>
      <p:sp>
        <p:nvSpPr>
          <p:cNvPr id="4" name="Slide Number Placeholder 3"/>
          <p:cNvSpPr>
            <a:spLocks noGrp="1"/>
          </p:cNvSpPr>
          <p:nvPr>
            <p:ph type="sldNum" sz="quarter" idx="5"/>
          </p:nvPr>
        </p:nvSpPr>
        <p:spPr/>
        <p:txBody>
          <a:bodyPr/>
          <a:lstStyle/>
          <a:p>
            <a:fld id="{653A8564-CC0C-49C5-855B-976C778AC55B}" type="slidenum">
              <a:rPr lang="en-US" smtClean="0"/>
              <a:t>17</a:t>
            </a:fld>
            <a:endParaRPr lang="en-US"/>
          </a:p>
        </p:txBody>
      </p:sp>
    </p:spTree>
    <p:extLst>
      <p:ext uri="{BB962C8B-B14F-4D97-AF65-F5344CB8AC3E}">
        <p14:creationId xmlns:p14="http://schemas.microsoft.com/office/powerpoint/2010/main" val="3196547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Image Correlation is an innovative testing and analysis method which relies on images of the object acquired with digital cameras during a test to extract full-field data. This means that, on the part of the object being observed, you will get information on thousands of points, with the possibility to accurately capture local behaviors.</a:t>
            </a:r>
          </a:p>
          <a:p>
            <a:r>
              <a:rPr lang="en-US" dirty="0"/>
              <a:t>Typically, the measurement is performed with two cameras in a stereo configuration, which allows extracting the 3D geometry of the tested area as well as the 3D displacement on all of the points, with a spatial resolution equivalent to that of a Finite Element model. From these quantities, it is then possible to derive velocities, accelerations, strain, stresses and curvatures.</a:t>
            </a:r>
          </a:p>
        </p:txBody>
      </p:sp>
      <p:sp>
        <p:nvSpPr>
          <p:cNvPr id="4" name="Slide Number Placeholder 3"/>
          <p:cNvSpPr>
            <a:spLocks noGrp="1"/>
          </p:cNvSpPr>
          <p:nvPr>
            <p:ph type="sldNum" sz="quarter" idx="5"/>
          </p:nvPr>
        </p:nvSpPr>
        <p:spPr/>
        <p:txBody>
          <a:bodyPr/>
          <a:lstStyle/>
          <a:p>
            <a:fld id="{653A8564-CC0C-49C5-855B-976C778AC55B}" type="slidenum">
              <a:rPr lang="en-US" smtClean="0"/>
              <a:t>3</a:t>
            </a:fld>
            <a:endParaRPr lang="en-US"/>
          </a:p>
        </p:txBody>
      </p:sp>
    </p:spTree>
    <p:extLst>
      <p:ext uri="{BB962C8B-B14F-4D97-AF65-F5344CB8AC3E}">
        <p14:creationId xmlns:p14="http://schemas.microsoft.com/office/powerpoint/2010/main" val="378912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 offers several advantages over traditional testing techniques. First, as the sensors are the cameras themselves, there is no need to physically attach sensors to the structures. Because of this, it can be used to test lightweight components, very soft materials, but also hot surfaces and rotating components without needed special sensors. Following from this, there is no need for cables connecting the sensors to the data acquisition, which makes the instrumentation less complex, easier to manage and consequently faster and less error-prone. Also, you do not need a lot of stuff: on top of your cameras, you might optionally need a synchronization box (depending on the setup) and some LED light to make sure the scene is properly lit, and this will do the job. </a:t>
            </a:r>
          </a:p>
          <a:p>
            <a:r>
              <a:rPr lang="en-US" dirty="0"/>
              <a:t>Another advantage over standard techniques is that the delivered results are full field, which means you do not have to choose were to position your sensors with the risk of missing critical information, but you will get data on the complete area of interest. And as we said earlier, it doesn’t stop with position displacements:  once the images are processed, you not only can extract the full planar strain fields, but also, upon specifying the material being tested, the resulting stress distribution, which means each “sensor” deliver different information.</a:t>
            </a:r>
          </a:p>
          <a:p>
            <a:r>
              <a:rPr lang="en-US" dirty="0"/>
              <a:t>Finally, for situation when the object is too big to fit the field of view cameras, or multiple view points are required, a multicamera setup can be created and all data be processed together.</a:t>
            </a:r>
          </a:p>
          <a:p>
            <a:endParaRPr lang="en-US" dirty="0"/>
          </a:p>
        </p:txBody>
      </p:sp>
      <p:sp>
        <p:nvSpPr>
          <p:cNvPr id="4" name="Slide Number Placeholder 3"/>
          <p:cNvSpPr>
            <a:spLocks noGrp="1"/>
          </p:cNvSpPr>
          <p:nvPr>
            <p:ph type="sldNum" sz="quarter" idx="5"/>
          </p:nvPr>
        </p:nvSpPr>
        <p:spPr/>
        <p:txBody>
          <a:bodyPr/>
          <a:lstStyle/>
          <a:p>
            <a:fld id="{DFE06696-C689-42EC-9DD8-554D110CE7B3}" type="slidenum">
              <a:rPr lang="en-US" smtClean="0"/>
              <a:t>4</a:t>
            </a:fld>
            <a:endParaRPr lang="en-US"/>
          </a:p>
        </p:txBody>
      </p:sp>
    </p:spTree>
    <p:extLst>
      <p:ext uri="{BB962C8B-B14F-4D97-AF65-F5344CB8AC3E}">
        <p14:creationId xmlns:p14="http://schemas.microsoft.com/office/powerpoint/2010/main" val="81311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example of the use of DIC is to test material samples and characterize their mechanical behavior. Historically, materials are tested by creating some standardized samples which are then inserted in tensile, compression or bending testing machine. As the load is increased, the deformation and the strain are measured, up to plasticity and/or failure of the sample. </a:t>
            </a:r>
          </a:p>
          <a:p>
            <a:r>
              <a:rPr lang="en-US" dirty="0"/>
              <a:t>In the past, regular strain gauges or rosette where used, which provided point information of the deformation of the object. However, SGs could break before the material does, and depending on their location may fail to detect fracture initiations or other local </a:t>
            </a:r>
            <a:r>
              <a:rPr lang="en-US" dirty="0" err="1"/>
              <a:t>phenomena.Thanks</a:t>
            </a:r>
            <a:r>
              <a:rPr lang="en-US" dirty="0"/>
              <a:t> to DIC, the complete strain distribution can be observed, allowing to globally observe the material behavior and detect imperfections. Also, the sample can be </a:t>
            </a:r>
            <a:r>
              <a:rPr lang="en-US" dirty="0" err="1"/>
              <a:t>streched</a:t>
            </a:r>
            <a:r>
              <a:rPr lang="en-US" dirty="0"/>
              <a:t> indefinitely, way beyond the typical limit of strain gauges, and the technique can be applied to any type of material.</a:t>
            </a:r>
          </a:p>
        </p:txBody>
      </p:sp>
      <p:sp>
        <p:nvSpPr>
          <p:cNvPr id="4" name="Slide Number Placeholder 3"/>
          <p:cNvSpPr>
            <a:spLocks noGrp="1"/>
          </p:cNvSpPr>
          <p:nvPr>
            <p:ph type="sldNum" sz="quarter" idx="5"/>
          </p:nvPr>
        </p:nvSpPr>
        <p:spPr/>
        <p:txBody>
          <a:bodyPr/>
          <a:lstStyle/>
          <a:p>
            <a:fld id="{DFE06696-C689-42EC-9DD8-554D110CE7B3}" type="slidenum">
              <a:rPr lang="en-US" smtClean="0"/>
              <a:t>6</a:t>
            </a:fld>
            <a:endParaRPr lang="en-US"/>
          </a:p>
        </p:txBody>
      </p:sp>
    </p:spTree>
    <p:extLst>
      <p:ext uri="{BB962C8B-B14F-4D97-AF65-F5344CB8AC3E}">
        <p14:creationId xmlns:p14="http://schemas.microsoft.com/office/powerpoint/2010/main" val="2439089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unique feature of our solution is the possibility to use the data collected while testing the sample and use them to identify the mechanical properties of the material using the Virtual Fields Method. With this method, the user can choose from an extensive library of material models the one that best characterizes the sample and then run an optimization processes, with the measured data as input, to identify the model coefficients, (e.g. the Young Modulus, Poisson Ration, </a:t>
            </a:r>
            <a:r>
              <a:rPr lang="en-US" dirty="0" err="1"/>
              <a:t>etc</a:t>
            </a:r>
            <a:r>
              <a:rPr lang="en-US" dirty="0"/>
              <a:t>). Compared to classical approach, which relies on finite element indirect updating techniques, the VFM method has a much faster convergence, do not requires 100s of model evaluation and makes full use of the full-field information available with DIC. Once the images have been processed, the user specifies the type of material behavior for the sample he/she is analyzing. The software will then run the VFM method and identify the coefficient of the material model that best represent the full field experimental results. </a:t>
            </a:r>
          </a:p>
          <a:p>
            <a:r>
              <a:rPr lang="en-US" dirty="0"/>
              <a:t>The material properties can then be easily used in Finite Element simulation to better predict the structural behavior of specimens built using the identified material. This is a very unique feature of our solution that no competitor can offer.</a:t>
            </a:r>
          </a:p>
        </p:txBody>
      </p:sp>
      <p:sp>
        <p:nvSpPr>
          <p:cNvPr id="4" name="Slide Number Placeholder 3"/>
          <p:cNvSpPr>
            <a:spLocks noGrp="1"/>
          </p:cNvSpPr>
          <p:nvPr>
            <p:ph type="sldNum" sz="quarter" idx="5"/>
          </p:nvPr>
        </p:nvSpPr>
        <p:spPr/>
        <p:txBody>
          <a:bodyPr/>
          <a:lstStyle/>
          <a:p>
            <a:fld id="{DFE06696-C689-42EC-9DD8-554D110CE7B3}" type="slidenum">
              <a:rPr lang="en-US" smtClean="0"/>
              <a:t>7</a:t>
            </a:fld>
            <a:endParaRPr lang="en-US"/>
          </a:p>
        </p:txBody>
      </p:sp>
    </p:spTree>
    <p:extLst>
      <p:ext uri="{BB962C8B-B14F-4D97-AF65-F5344CB8AC3E}">
        <p14:creationId xmlns:p14="http://schemas.microsoft.com/office/powerpoint/2010/main" val="255760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application of Digital Image Correlation is to validate numerical model prediction, which is a more and more crucial element in the context of the ever increasing digitalization of the design process. One possibility is to simply compare the deformation or strain maps, which is possible because of the high spatial resolution of DIC models. However, just comparing the results could lead to wrong assessment: are the difference due to errors in the models or they are introduced in the DIC phase? DIC is a powerful technique, but is also sensitive to the settings used so a more robust approach is needed to ensure the effects of these parameters on the results are accounted for.</a:t>
            </a:r>
          </a:p>
          <a:p>
            <a:r>
              <a:rPr lang="en-US" b="1" dirty="0"/>
              <a:t>[click]</a:t>
            </a:r>
            <a:r>
              <a:rPr lang="en-US" dirty="0"/>
              <a:t> to solve this paradigm, we implemented a unique approach which allows importing the simulation results in our DIC solution, align the FE and DIC models and then apply DIC directly on the FE model after virtual images have been generated. By applying the same calculations to FE and experimental images we can ensure that all highlighted differences can be used to improve the accuracy of the model and are not introduced by data processing artifacts. By </a:t>
            </a:r>
            <a:r>
              <a:rPr lang="en-US" dirty="0" err="1"/>
              <a:t>substracting</a:t>
            </a:r>
            <a:r>
              <a:rPr lang="en-US" dirty="0"/>
              <a:t> the DIC results from the FEA ones, we can obtain a correlation map which immediately show us the regions where these differences are visible and the model needs improvements.</a:t>
            </a:r>
          </a:p>
        </p:txBody>
      </p:sp>
      <p:sp>
        <p:nvSpPr>
          <p:cNvPr id="4" name="Slide Number Placeholder 3"/>
          <p:cNvSpPr>
            <a:spLocks noGrp="1"/>
          </p:cNvSpPr>
          <p:nvPr>
            <p:ph type="sldNum" sz="quarter" idx="5"/>
          </p:nvPr>
        </p:nvSpPr>
        <p:spPr/>
        <p:txBody>
          <a:bodyPr/>
          <a:lstStyle/>
          <a:p>
            <a:fld id="{DFE06696-C689-42EC-9DD8-554D110CE7B3}" type="slidenum">
              <a:rPr lang="en-US" smtClean="0"/>
              <a:t>8</a:t>
            </a:fld>
            <a:endParaRPr lang="en-US"/>
          </a:p>
        </p:txBody>
      </p:sp>
    </p:spTree>
    <p:extLst>
      <p:ext uri="{BB962C8B-B14F-4D97-AF65-F5344CB8AC3E}">
        <p14:creationId xmlns:p14="http://schemas.microsoft.com/office/powerpoint/2010/main" val="291311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 in combination with high speed cameras, can also help in analyze highly dynamic events, which only last few instant. </a:t>
            </a:r>
          </a:p>
          <a:p>
            <a:r>
              <a:rPr lang="en-US" dirty="0"/>
              <a:t>This technology is typically used for drop and impact tests, ballistic experiments, blasts and crash test. High speed cameras can easily range from few thousands to millions of frame per seconds, giving the possibility to accurately study extremely fast phenomena. Obviously, this is not just replaying a movie in slow motion, but thanks to DIC you can extract all the quantities of interest like in any other DIC analysis</a:t>
            </a:r>
          </a:p>
        </p:txBody>
      </p:sp>
      <p:sp>
        <p:nvSpPr>
          <p:cNvPr id="4" name="Slide Number Placeholder 3"/>
          <p:cNvSpPr>
            <a:spLocks noGrp="1"/>
          </p:cNvSpPr>
          <p:nvPr>
            <p:ph type="sldNum" sz="quarter" idx="5"/>
          </p:nvPr>
        </p:nvSpPr>
        <p:spPr/>
        <p:txBody>
          <a:bodyPr/>
          <a:lstStyle/>
          <a:p>
            <a:fld id="{DFE06696-C689-42EC-9DD8-554D110CE7B3}" type="slidenum">
              <a:rPr lang="en-US" smtClean="0"/>
              <a:t>9</a:t>
            </a:fld>
            <a:endParaRPr lang="en-US"/>
          </a:p>
        </p:txBody>
      </p:sp>
    </p:spTree>
    <p:extLst>
      <p:ext uri="{BB962C8B-B14F-4D97-AF65-F5344CB8AC3E}">
        <p14:creationId xmlns:p14="http://schemas.microsoft.com/office/powerpoint/2010/main" val="1623384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recent application of DIC is vibration testing, where the results of DIC are the converted to the frequency domain to analyze their spectral content and visualize vibration shapes. Vibration testing not only require high-speed cameras, but also that the images have a sufficiently high resolution to capture the displacements at high frequency, which are normally extremely small. The big advantage is that, without having to glue any sensor, the user can obtain highly detailed displacement and strain shapes.</a:t>
            </a:r>
          </a:p>
          <a:p>
            <a:r>
              <a:rPr lang="en-US" dirty="0"/>
              <a:t>A dedicated export functionality makes sure that the geometry and requested data are made available for the other Testlab product to read, giving the option to rely on unique capabilities such as Experimental and Operational modal analysis. Moreover, this gives the opportunity to combine DIC results with more standard data measured with a Simcenter </a:t>
            </a:r>
            <a:r>
              <a:rPr lang="en-US" dirty="0" err="1"/>
              <a:t>Scadas</a:t>
            </a:r>
            <a:r>
              <a:rPr lang="en-US" dirty="0"/>
              <a:t> system, giving the opportunity to combine the advantages of both measurement techniques (very high local spatial resolution together with the accessibility offered by standard sensor to measure on location which are out of sight). </a:t>
            </a:r>
          </a:p>
          <a:p>
            <a:r>
              <a:rPr lang="en-US" dirty="0"/>
              <a:t>Finally, a special module has been created to allow measuring frequency response with low speed cameras using aliasing as a measurement principle. Thanks to this, the high resolution of low speed camera can be used to reconstruct high frequency signals, which level would bot be detectable with high-speed cameras.</a:t>
            </a:r>
          </a:p>
        </p:txBody>
      </p:sp>
      <p:sp>
        <p:nvSpPr>
          <p:cNvPr id="4" name="Slide Number Placeholder 3"/>
          <p:cNvSpPr>
            <a:spLocks noGrp="1"/>
          </p:cNvSpPr>
          <p:nvPr>
            <p:ph type="sldNum" sz="quarter" idx="5"/>
          </p:nvPr>
        </p:nvSpPr>
        <p:spPr/>
        <p:txBody>
          <a:bodyPr/>
          <a:lstStyle/>
          <a:p>
            <a:fld id="{DFE06696-C689-42EC-9DD8-554D110CE7B3}" type="slidenum">
              <a:rPr lang="en-US" smtClean="0"/>
              <a:t>10</a:t>
            </a:fld>
            <a:endParaRPr lang="en-US"/>
          </a:p>
        </p:txBody>
      </p:sp>
    </p:spTree>
    <p:extLst>
      <p:ext uri="{BB962C8B-B14F-4D97-AF65-F5344CB8AC3E}">
        <p14:creationId xmlns:p14="http://schemas.microsoft.com/office/powerpoint/2010/main" val="1641995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recent application of DIC is vibration testing, where the results of DIC are the converted to the frequency domain to analyze their spectral content and visualize vibration shapes. Vibration testing not only require high-speed cameras, but also that the images have a sufficiently high resolution to capture the displacements at high frequency, which are normally extremely small. The big advantage is that, without having to glue any sensor, the user can obtain highly detailed displacement and strain shapes.</a:t>
            </a:r>
          </a:p>
          <a:p>
            <a:r>
              <a:rPr lang="en-US" dirty="0"/>
              <a:t>A dedicated export functionality makes sure that the geometry and requested data are made available for the other Testlab product to read, giving the option to rely on unique capabilities such as Experimental and Operational modal analysis. Moreover, this gives the opportunity to combine DIC results with more standard data measured with a Simcenter </a:t>
            </a:r>
            <a:r>
              <a:rPr lang="en-US" dirty="0" err="1"/>
              <a:t>Scadas</a:t>
            </a:r>
            <a:r>
              <a:rPr lang="en-US" dirty="0"/>
              <a:t> system, giving the opportunity to combine the advantages of both measurement techniques (very high local spatial resolution together with the accessibility offered by standard sensor to measure on location which are out of sight). </a:t>
            </a:r>
          </a:p>
          <a:p>
            <a:r>
              <a:rPr lang="en-US" dirty="0"/>
              <a:t>Finally, a special module has been created to allow measuring frequency response with low speed cameras using aliasing as a measurement principle. Thanks to this, the high resolution of low speed camera can be used to reconstruct high frequency signals, which level would bot be detectable with high-speed cameras.</a:t>
            </a:r>
          </a:p>
        </p:txBody>
      </p:sp>
      <p:sp>
        <p:nvSpPr>
          <p:cNvPr id="4" name="Slide Number Placeholder 3"/>
          <p:cNvSpPr>
            <a:spLocks noGrp="1"/>
          </p:cNvSpPr>
          <p:nvPr>
            <p:ph type="sldNum" sz="quarter" idx="5"/>
          </p:nvPr>
        </p:nvSpPr>
        <p:spPr/>
        <p:txBody>
          <a:bodyPr/>
          <a:lstStyle/>
          <a:p>
            <a:fld id="{DFE06696-C689-42EC-9DD8-554D110CE7B3}" type="slidenum">
              <a:rPr lang="en-US" smtClean="0"/>
              <a:t>11</a:t>
            </a:fld>
            <a:endParaRPr lang="en-US"/>
          </a:p>
        </p:txBody>
      </p:sp>
    </p:spTree>
    <p:extLst>
      <p:ext uri="{BB962C8B-B14F-4D97-AF65-F5344CB8AC3E}">
        <p14:creationId xmlns:p14="http://schemas.microsoft.com/office/powerpoint/2010/main" val="2202159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Deep Blue 80pt">
    <p:bg>
      <p:bgRef idx="1001">
        <a:schemeClr val="bg2"/>
      </p:bgRef>
    </p:bg>
    <p:spTree>
      <p:nvGrpSpPr>
        <p:cNvPr id="1" name=""/>
        <p:cNvGrpSpPr/>
        <p:nvPr/>
      </p:nvGrpSpPr>
      <p:grpSpPr>
        <a:xfrm>
          <a:off x="0" y="0"/>
          <a:ext cx="0" cy="0"/>
          <a:chOff x="0" y="0"/>
          <a:chExt cx="0" cy="0"/>
        </a:xfrm>
      </p:grpSpPr>
      <p:pic>
        <p:nvPicPr>
          <p:cNvPr id="6" name="Cognisphere" descr="A picture containing fireworks, star, table, sky&#10;&#10;Description automatically generated">
            <a:extLst>
              <a:ext uri="{FF2B5EF4-FFF2-40B4-BE49-F238E27FC236}">
                <a16:creationId xmlns:a16="http://schemas.microsoft.com/office/drawing/2014/main" id="{591CD5A4-BDEB-4734-8FA5-5C3B4A08A4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r>
              <a:rPr lang="en-US"/>
              <a:t>Unrestricted | © Siemens 2021 | Siemens Digital Industries Software | Where engineering meets tomorrow.</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0320034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picture Gradient 48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r>
              <a:rPr lang="en-US"/>
              <a:t>Unrestricted | © Siemens 2021 | Siemens Digital Industries Software | Where engineering meets tomorrow.</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6421923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picture Gradient 40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r>
              <a:rPr lang="en-US"/>
              <a:t>Unrestricted | © Siemens 2021 | Siemens Digital Industries Software | Where engineering meets tomorrow.</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3332597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picture Gradient 36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r>
              <a:rPr lang="en-US"/>
              <a:t>Unrestricted | © Siemens 2021 | Siemens Digital Industries Software | Where engineering meets tomorrow.</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7362959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hapter title dark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399"/>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p>
            <a:r>
              <a:rPr lang="en-US"/>
              <a:t>Unrestricted | © Siemens 2021 | Siemens Digital Industries Software | Where engineering meets tomorrow.</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1774227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pter title dark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2"/>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p>
            <a:r>
              <a:rPr lang="en-US"/>
              <a:t>Unrestricted | © Siemens 2021 | Siemens Digital Industries Software | Where engineering meets tomorrow.</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9105387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pter title dark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121"/>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p>
            <a:r>
              <a:rPr lang="en-US"/>
              <a:t>Unrestricted | © Siemens 2021 | Siemens Digital Industries Software | Where engineering meets tomorrow.</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0849127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able of contents / Agenda">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726159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en-US"/>
              <a:t>Click to edit Master title style</a:t>
            </a:r>
            <a:endParaRPr lang="en-US" dirty="0"/>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38999194"/>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ingle large imag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12192000" cy="6167438"/>
          </a:xfrm>
          <a:solidFill>
            <a:schemeClr val="accent1"/>
          </a:solidFill>
        </p:spPr>
        <p:txBody>
          <a:bodyPr lIns="144000" tIns="108000" rIns="144000" bIns="108000"/>
          <a:lstStyle>
            <a:lvl1pPr marL="0" indent="0">
              <a:buNone/>
              <a:defRPr>
                <a:solidFill>
                  <a:schemeClr val="bg1"/>
                </a:solidFill>
              </a:defRPr>
            </a:lvl1pPr>
          </a:lstStyle>
          <a:p>
            <a:r>
              <a:rPr lang="en-US" noProof="0" dirty="0"/>
              <a:t>Full size picture</a:t>
            </a:r>
          </a:p>
        </p:txBody>
      </p:sp>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a:xfrm>
            <a:off x="1022400" y="1054100"/>
            <a:ext cx="9252000" cy="1491868"/>
          </a:xfrm>
          <a:noFill/>
        </p:spPr>
        <p:txBody>
          <a:bodyPr wrap="square" rIns="0" bIns="0" anchor="t">
            <a:spAutoFit/>
          </a:bodyPr>
          <a:lstStyle>
            <a:lvl1pPr marL="0">
              <a:lnSpc>
                <a:spcPct val="100000"/>
              </a:lnSpc>
              <a:defRPr sz="4800">
                <a:solidFill>
                  <a:schemeClr val="tx1"/>
                </a:solidFill>
              </a:defRPr>
            </a:lvl1pPr>
          </a:lstStyle>
          <a:p>
            <a:r>
              <a:rPr lang="en-US" dirty="0"/>
              <a:t>Click to edit </a:t>
            </a:r>
            <a:br>
              <a:rPr lang="en-US" dirty="0"/>
            </a:br>
            <a:r>
              <a:rPr lang="en-US" dirty="0"/>
              <a:t>Master title style</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r>
              <a:rPr lang="en-US"/>
              <a:t>Unrestricted | © Siemens 2021 | Siemens Digital Industries Software | Where engineering meets tomorrow.</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fld id="{B0C471E2-0EBE-46BD-A5B4-FC566CD91208}" type="slidenum">
              <a:rPr lang="en-US" smtClean="0"/>
              <a:t>‹#›</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809842570"/>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ngle image (Text spotlight)">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7611160" cy="6167438"/>
          </a:xfrm>
          <a:solidFill>
            <a:schemeClr val="accent1"/>
          </a:solidFill>
        </p:spPr>
        <p:txBody>
          <a:bodyPr lIns="144000" tIns="108000" rIns="144000" bIns="108000"/>
          <a:lstStyle>
            <a:lvl1pPr marL="0" indent="0">
              <a:buNone/>
              <a:defRPr>
                <a:solidFill>
                  <a:schemeClr val="bg1"/>
                </a:solidFill>
              </a:defRPr>
            </a:lvl1pPr>
          </a:lstStyle>
          <a:p>
            <a:r>
              <a:rPr lang="en-US" noProof="0" dirty="0"/>
              <a:t>Picture</a:t>
            </a:r>
          </a:p>
        </p:txBody>
      </p:sp>
      <p:sp>
        <p:nvSpPr>
          <p:cNvPr id="2" name="Title">
            <a:extLst>
              <a:ext uri="{FF2B5EF4-FFF2-40B4-BE49-F238E27FC236}">
                <a16:creationId xmlns:a16="http://schemas.microsoft.com/office/drawing/2014/main" id="{AFFC798E-B633-4D30-A7C1-DC796BD8887A}"/>
              </a:ext>
            </a:extLst>
          </p:cNvPr>
          <p:cNvSpPr>
            <a:spLocks noGrp="1"/>
          </p:cNvSpPr>
          <p:nvPr>
            <p:ph type="title" hasCustomPrompt="1"/>
          </p:nvPr>
        </p:nvSpPr>
        <p:spPr>
          <a:xfrm>
            <a:off x="1022400" y="1054100"/>
            <a:ext cx="6156275" cy="2215991"/>
          </a:xfrm>
          <a:noFill/>
        </p:spPr>
        <p:txBody>
          <a:bodyPr wrap="square" rIns="0" bIns="0" anchor="t">
            <a:spAutoFit/>
          </a:bodyPr>
          <a:lstStyle>
            <a:lvl1pPr marL="0">
              <a:lnSpc>
                <a:spcPct val="100000"/>
              </a:lnSpc>
              <a:defRPr sz="4800">
                <a:solidFill>
                  <a:schemeClr val="tx1"/>
                </a:solidFill>
              </a:defRPr>
            </a:lvl1pPr>
          </a:lstStyle>
          <a:p>
            <a:r>
              <a:rPr lang="en-US" dirty="0"/>
              <a:t>Click to edit </a:t>
            </a:r>
            <a:br>
              <a:rPr lang="en-US" dirty="0"/>
            </a:br>
            <a:r>
              <a:rPr lang="en-US" dirty="0"/>
              <a:t>Master title style</a:t>
            </a:r>
            <a:br>
              <a:rPr lang="en-US" dirty="0"/>
            </a:br>
            <a:r>
              <a:rPr lang="en-US" dirty="0"/>
              <a:t>3 lines</a:t>
            </a:r>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a:xfrm>
            <a:off x="8042400" y="1054100"/>
            <a:ext cx="3744000" cy="5113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r>
              <a:rPr lang="en-US"/>
              <a:t>Unrestricted | © Siemens 2021 | Siemens Digital Industries Software | Where engineering meets tomorrow.</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fld id="{B0C471E2-0EBE-46BD-A5B4-FC566CD91208}" type="slidenum">
              <a:rPr lang="en-US" smtClean="0"/>
              <a:t>‹#›</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500730408"/>
      </p:ext>
    </p:extLst>
  </p:cSld>
  <p:clrMapOvr>
    <a:masterClrMapping/>
  </p:clrMapOvr>
  <p:extLst>
    <p:ext uri="{DCECCB84-F9BA-43D5-87BE-67443E8EF086}">
      <p15:sldGuideLst xmlns:p15="http://schemas.microsoft.com/office/powerpoint/2012/main">
        <p15:guide id="1" pos="259">
          <p15:clr>
            <a:srgbClr val="65CEFF"/>
          </p15:clr>
        </p15:guide>
        <p15:guide id="2" pos="4522">
          <p15:clr>
            <a:srgbClr val="65CEFF"/>
          </p15:clr>
        </p15:guide>
        <p15:guide id="3" pos="4794">
          <p15:clr>
            <a:srgbClr val="65CEFF"/>
          </p15:clr>
        </p15:guide>
        <p15:guide id="4" pos="5066">
          <p15:clr>
            <a:srgbClr val="65CEFF"/>
          </p15:clr>
        </p15:guide>
        <p15:guide id="5" pos="6472">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Deep Blue 60pt">
    <p:bg>
      <p:bgRef idx="1001">
        <a:schemeClr val="bg2"/>
      </p:bgRef>
    </p:bg>
    <p:spTree>
      <p:nvGrpSpPr>
        <p:cNvPr id="1" name=""/>
        <p:cNvGrpSpPr/>
        <p:nvPr/>
      </p:nvGrpSpPr>
      <p:grpSpPr>
        <a:xfrm>
          <a:off x="0" y="0"/>
          <a:ext cx="0" cy="0"/>
          <a:chOff x="0" y="0"/>
          <a:chExt cx="0" cy="0"/>
        </a:xfrm>
      </p:grpSpPr>
      <p:pic>
        <p:nvPicPr>
          <p:cNvPr id="7" name="Cognisphere" descr="A close up of a light&#10;&#10;Description automatically generated">
            <a:extLst>
              <a:ext uri="{FF2B5EF4-FFF2-40B4-BE49-F238E27FC236}">
                <a16:creationId xmlns:a16="http://schemas.microsoft.com/office/drawing/2014/main" id="{F50DEF7C-D243-494F-A738-41FC9AF515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M3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r>
              <a:rPr lang="en-US"/>
              <a:t>Unrestricted | © Siemens 2021 | Siemens Digital Industries Software | Where engineering meets tomorrow.</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1068028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0844906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ull bleed color Gradien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5106086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ne object (small)">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en-US"/>
              <a:t>Click to edit Master title style</a:t>
            </a:r>
            <a:endParaRPr lang="en-US" dirty="0"/>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719931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a:extLst>
              <a:ext uri="{FF2B5EF4-FFF2-40B4-BE49-F238E27FC236}">
                <a16:creationId xmlns:a16="http://schemas.microsoft.com/office/drawing/2014/main" id="{E519D384-FA09-4D60-95A8-589F157A93F4}"/>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6" name="Slide Number Placeholder">
            <a:extLst>
              <a:ext uri="{FF2B5EF4-FFF2-40B4-BE49-F238E27FC236}">
                <a16:creationId xmlns:a16="http://schemas.microsoft.com/office/drawing/2014/main" id="{7B1666FD-2258-443A-846C-6C7533C61D5C}"/>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8" name="Siemens Logo">
            <a:extLst>
              <a:ext uri="{FF2B5EF4-FFF2-40B4-BE49-F238E27FC236}">
                <a16:creationId xmlns:a16="http://schemas.microsoft.com/office/drawing/2014/main" id="{91EB517C-C8FD-4E2E-B744-DB952E96B4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930541111"/>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6472">
          <p15:clr>
            <a:srgbClr val="65CEFF"/>
          </p15:clr>
        </p15:guide>
        <p15:guide id="4" pos="7425">
          <p15:clr>
            <a:srgbClr val="65CEFF"/>
          </p15:clr>
        </p15:guide>
        <p15:guide id="5" orient="horz" pos="302">
          <p15:clr>
            <a:srgbClr val="65CEFF"/>
          </p15:clr>
        </p15:guide>
        <p15:guide id="6" orient="horz" pos="664">
          <p15:clr>
            <a:srgbClr val="65CEFF"/>
          </p15:clr>
        </p15:guide>
        <p15:guide id="7" orient="horz" pos="891">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ne object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en-US"/>
              <a:t>Click to edit Master title style</a:t>
            </a:r>
            <a:endParaRPr lang="en-US" dirty="0"/>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113760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a:extLst>
              <a:ext uri="{FF2B5EF4-FFF2-40B4-BE49-F238E27FC236}">
                <a16:creationId xmlns:a16="http://schemas.microsoft.com/office/drawing/2014/main" id="{7367E6C0-4D2C-4C5F-86D8-A2CFF0EB3D6A}"/>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949054180"/>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endParaRPr lang="en-US" dirty="0"/>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a:extLst>
              <a:ext uri="{FF2B5EF4-FFF2-40B4-BE49-F238E27FC236}">
                <a16:creationId xmlns:a16="http://schemas.microsoft.com/office/drawing/2014/main" id="{33A503D1-D234-4258-9A03-D858B10BA46D}"/>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059468837"/>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endParaRPr lang="en-US" dirty="0"/>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4298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py 3">
            <a:extLst>
              <a:ext uri="{FF2B5EF4-FFF2-40B4-BE49-F238E27FC236}">
                <a16:creationId xmlns:a16="http://schemas.microsoft.com/office/drawing/2014/main" id="{F020B491-E63A-4FB5-94ED-2BC31EB35C33}"/>
              </a:ext>
            </a:extLst>
          </p:cNvPr>
          <p:cNvSpPr>
            <a:spLocks noGrp="1"/>
          </p:cNvSpPr>
          <p:nvPr>
            <p:ph sz="half" idx="12"/>
          </p:nvPr>
        </p:nvSpPr>
        <p:spPr>
          <a:xfrm>
            <a:off x="8186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a:extLst>
              <a:ext uri="{FF2B5EF4-FFF2-40B4-BE49-F238E27FC236}">
                <a16:creationId xmlns:a16="http://schemas.microsoft.com/office/drawing/2014/main" id="{E613FA68-C74A-4621-9563-250388EBCC8B}"/>
              </a:ext>
            </a:extLst>
          </p:cNvPr>
          <p:cNvSpPr>
            <a:spLocks noGrp="1"/>
          </p:cNvSpPr>
          <p:nvPr>
            <p:ph type="ftr" sz="quarter" idx="13"/>
          </p:nvPr>
        </p:nvSpPr>
        <p:spPr/>
        <p:txBody>
          <a:bodyPr/>
          <a:lstStyle/>
          <a:p>
            <a:r>
              <a:rPr lang="en-US"/>
              <a:t>Unrestricted | © Siemens 2021 | Siemens Digital Industries Software | Where engineering meets tomorrow.</a:t>
            </a:r>
          </a:p>
        </p:txBody>
      </p:sp>
      <p:sp>
        <p:nvSpPr>
          <p:cNvPr id="7" name="Slide Number Placeholder">
            <a:extLst>
              <a:ext uri="{FF2B5EF4-FFF2-40B4-BE49-F238E27FC236}">
                <a16:creationId xmlns:a16="http://schemas.microsoft.com/office/drawing/2014/main" id="{F9117D9C-D502-472C-A3C8-FA9087A2EDCE}"/>
              </a:ext>
            </a:extLst>
          </p:cNvPr>
          <p:cNvSpPr>
            <a:spLocks noGrp="1"/>
          </p:cNvSpPr>
          <p:nvPr>
            <p:ph type="sldNum" sz="quarter" idx="14"/>
          </p:nvPr>
        </p:nvSpPr>
        <p:spPr/>
        <p:txBody>
          <a:bodyPr/>
          <a:lstStyle/>
          <a:p>
            <a:fld id="{B0C471E2-0EBE-46BD-A5B4-FC566CD91208}" type="slidenum">
              <a:rPr lang="en-US" smtClean="0"/>
              <a:t>‹#›</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553073632"/>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object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endParaRPr lang="en-US" dirty="0"/>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py 2">
            <a:extLst>
              <a:ext uri="{FF2B5EF4-FFF2-40B4-BE49-F238E27FC236}">
                <a16:creationId xmlns:a16="http://schemas.microsoft.com/office/drawing/2014/main" id="{2871E7F7-6A93-4406-8617-80D9CFF396A8}"/>
              </a:ext>
            </a:extLst>
          </p:cNvPr>
          <p:cNvSpPr>
            <a:spLocks noGrp="1"/>
          </p:cNvSpPr>
          <p:nvPr>
            <p:ph sz="half" idx="12"/>
          </p:nvPr>
        </p:nvSpPr>
        <p:spPr>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py 3">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py 4">
            <a:extLst>
              <a:ext uri="{FF2B5EF4-FFF2-40B4-BE49-F238E27FC236}">
                <a16:creationId xmlns:a16="http://schemas.microsoft.com/office/drawing/2014/main" id="{7AD3B9B1-3210-46C8-8222-A0E11719EB88}"/>
              </a:ext>
            </a:extLst>
          </p:cNvPr>
          <p:cNvSpPr>
            <a:spLocks noGrp="1"/>
          </p:cNvSpPr>
          <p:nvPr>
            <p:ph sz="half" idx="13"/>
          </p:nvPr>
        </p:nvSpPr>
        <p:spPr>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a:extLst>
              <a:ext uri="{FF2B5EF4-FFF2-40B4-BE49-F238E27FC236}">
                <a16:creationId xmlns:a16="http://schemas.microsoft.com/office/drawing/2014/main" id="{1DF6F0C8-00D9-4034-B3CC-D376702BE1C8}"/>
              </a:ext>
            </a:extLst>
          </p:cNvPr>
          <p:cNvSpPr>
            <a:spLocks noGrp="1"/>
          </p:cNvSpPr>
          <p:nvPr>
            <p:ph type="ftr" sz="quarter" idx="14"/>
          </p:nvPr>
        </p:nvSpPr>
        <p:spPr/>
        <p:txBody>
          <a:bodyPr/>
          <a:lstStyle/>
          <a:p>
            <a:r>
              <a:rPr lang="en-US"/>
              <a:t>Unrestricted | © Siemens 2021 | Siemens Digital Industries Software | Where engineering meets tomorrow.</a:t>
            </a:r>
          </a:p>
        </p:txBody>
      </p:sp>
      <p:sp>
        <p:nvSpPr>
          <p:cNvPr id="7" name="Slide Number Placeholder">
            <a:extLst>
              <a:ext uri="{FF2B5EF4-FFF2-40B4-BE49-F238E27FC236}">
                <a16:creationId xmlns:a16="http://schemas.microsoft.com/office/drawing/2014/main" id="{53D55964-F7E8-48E3-84D5-FE4FE835C563}"/>
              </a:ext>
            </a:extLst>
          </p:cNvPr>
          <p:cNvSpPr>
            <a:spLocks noGrp="1"/>
          </p:cNvSpPr>
          <p:nvPr>
            <p:ph type="sldNum" sz="quarter" idx="15"/>
          </p:nvPr>
        </p:nvSpPr>
        <p:spPr/>
        <p:txBody>
          <a:bodyPr/>
          <a:lstStyle/>
          <a:p>
            <a:fld id="{B0C471E2-0EBE-46BD-A5B4-FC566CD91208}" type="slidenum">
              <a:rPr lang="en-US" smtClean="0"/>
              <a:t>‹#›</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658125747"/>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s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68133C-15D2-4F33-802E-DF15E7891829}"/>
              </a:ext>
            </a:extLst>
          </p:cNvPr>
          <p:cNvSpPr>
            <a:spLocks noGrp="1"/>
          </p:cNvSpPr>
          <p:nvPr>
            <p:ph type="title"/>
          </p:nvPr>
        </p:nvSpPr>
        <p:spPr/>
        <p:txBody>
          <a:bodyPr/>
          <a:lstStyle/>
          <a:p>
            <a:r>
              <a:rPr lang="en-US"/>
              <a:t>Click to edit Master title style</a:t>
            </a:r>
            <a:endParaRPr lang="en-US" dirty="0"/>
          </a:p>
        </p:txBody>
      </p:sp>
      <p:sp>
        <p:nvSpPr>
          <p:cNvPr id="7" name="Picture Placeholder">
            <a:extLst>
              <a:ext uri="{FF2B5EF4-FFF2-40B4-BE49-F238E27FC236}">
                <a16:creationId xmlns:a16="http://schemas.microsoft.com/office/drawing/2014/main" id="{90866A30-329B-420B-B42B-2C69E0DE6D9B}"/>
              </a:ext>
            </a:extLst>
          </p:cNvPr>
          <p:cNvSpPr>
            <a:spLocks noGrp="1"/>
          </p:cNvSpPr>
          <p:nvPr>
            <p:ph type="pic" sz="quarter" idx="12"/>
          </p:nvPr>
        </p:nvSpPr>
        <p:spPr>
          <a:xfrm>
            <a:off x="411161" y="1414800"/>
            <a:ext cx="7199313" cy="4752000"/>
          </a:xfrm>
          <a:solidFill>
            <a:schemeClr val="bg2"/>
          </a:solidFill>
        </p:spPr>
        <p:txBody>
          <a:bodyPr>
            <a:noAutofit/>
          </a:bodyPr>
          <a:lstStyle/>
          <a:p>
            <a:r>
              <a:rPr lang="en-US"/>
              <a:t>Click icon to add picture</a:t>
            </a:r>
            <a:endParaRPr lang="en-US" dirty="0"/>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a:extLst>
              <a:ext uri="{FF2B5EF4-FFF2-40B4-BE49-F238E27FC236}">
                <a16:creationId xmlns:a16="http://schemas.microsoft.com/office/drawing/2014/main" id="{33756E69-CA2F-47EC-9D32-CB09C4CD83F1}"/>
              </a:ext>
            </a:extLst>
          </p:cNvPr>
          <p:cNvSpPr>
            <a:spLocks noGrp="1"/>
          </p:cNvSpPr>
          <p:nvPr>
            <p:ph type="ftr" sz="quarter" idx="13"/>
          </p:nvPr>
        </p:nvSpPr>
        <p:spPr/>
        <p:txBody>
          <a:bodyPr/>
          <a:lstStyle/>
          <a:p>
            <a:r>
              <a:rPr lang="en-US"/>
              <a:t>Unrestricted | © Siemens 2021 | Siemens Digital Industries Software | Where engineering meets tomorrow.</a:t>
            </a:r>
          </a:p>
        </p:txBody>
      </p:sp>
      <p:sp>
        <p:nvSpPr>
          <p:cNvPr id="5" name="Slide Number Placeholder">
            <a:extLst>
              <a:ext uri="{FF2B5EF4-FFF2-40B4-BE49-F238E27FC236}">
                <a16:creationId xmlns:a16="http://schemas.microsoft.com/office/drawing/2014/main" id="{95022CCB-0484-488B-8637-222C3919B0F7}"/>
              </a:ext>
            </a:extLst>
          </p:cNvPr>
          <p:cNvSpPr>
            <a:spLocks noGrp="1"/>
          </p:cNvSpPr>
          <p:nvPr>
            <p:ph type="sldNum" sz="quarter" idx="14"/>
          </p:nvPr>
        </p:nvSpPr>
        <p:spPr/>
        <p:txBody>
          <a:bodyPr/>
          <a:lstStyle/>
          <a:p>
            <a:fld id="{B0C471E2-0EBE-46BD-A5B4-FC566CD91208}" type="slidenum">
              <a:rPr lang="en-US" smtClean="0"/>
              <a:t>‹#›</a:t>
            </a:fld>
            <a:endParaRPr lang="en-US"/>
          </a:p>
        </p:txBody>
      </p:sp>
      <p:pic>
        <p:nvPicPr>
          <p:cNvPr id="9" name="Siemens Logo">
            <a:extLst>
              <a:ext uri="{FF2B5EF4-FFF2-40B4-BE49-F238E27FC236}">
                <a16:creationId xmlns:a16="http://schemas.microsoft.com/office/drawing/2014/main" id="{F468BE17-5D03-45C2-9D37-CF354AAA958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108373971"/>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s without logo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0C7B869-3095-4D4F-B832-8B6077991AA5}"/>
              </a:ext>
            </a:extLst>
          </p:cNvPr>
          <p:cNvSpPr>
            <a:spLocks noGrp="1"/>
          </p:cNvSpPr>
          <p:nvPr>
            <p:ph type="title"/>
          </p:nvPr>
        </p:nvSpPr>
        <p:spPr/>
        <p:txBody>
          <a:bodyPr/>
          <a:lstStyle/>
          <a:p>
            <a:r>
              <a:rPr lang="en-US"/>
              <a:t>Click to edit Master title style</a:t>
            </a:r>
            <a:endParaRPr lang="en-US" dirty="0"/>
          </a:p>
        </p:txBody>
      </p:sp>
      <p:sp>
        <p:nvSpPr>
          <p:cNvPr id="9" name="Picture Placeholder">
            <a:extLst>
              <a:ext uri="{FF2B5EF4-FFF2-40B4-BE49-F238E27FC236}">
                <a16:creationId xmlns:a16="http://schemas.microsoft.com/office/drawing/2014/main" id="{299C05E6-AE55-4C36-8543-1DA3751542EB}"/>
              </a:ext>
            </a:extLst>
          </p:cNvPr>
          <p:cNvSpPr>
            <a:spLocks noGrp="1"/>
          </p:cNvSpPr>
          <p:nvPr>
            <p:ph type="pic" sz="quarter" idx="12"/>
          </p:nvPr>
        </p:nvSpPr>
        <p:spPr>
          <a:xfrm>
            <a:off x="411163" y="1414800"/>
            <a:ext cx="7199311" cy="4752000"/>
          </a:xfrm>
          <a:solidFill>
            <a:schemeClr val="bg2"/>
          </a:solidFill>
        </p:spPr>
        <p:txBody>
          <a:bodyPr/>
          <a:lstStyle/>
          <a:p>
            <a:r>
              <a:rPr lang="en-US"/>
              <a:t>Click icon to add picture</a:t>
            </a:r>
            <a:endParaRPr lang="en-US" dirty="0"/>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a:extLst>
              <a:ext uri="{FF2B5EF4-FFF2-40B4-BE49-F238E27FC236}">
                <a16:creationId xmlns:a16="http://schemas.microsoft.com/office/drawing/2014/main" id="{2BA12055-C879-45E9-A105-2B26D233C9D4}"/>
              </a:ext>
            </a:extLst>
          </p:cNvPr>
          <p:cNvSpPr>
            <a:spLocks noGrp="1"/>
          </p:cNvSpPr>
          <p:nvPr>
            <p:ph type="ftr" sz="quarter" idx="13"/>
          </p:nvPr>
        </p:nvSpPr>
        <p:spPr/>
        <p:txBody>
          <a:bodyPr/>
          <a:lstStyle/>
          <a:p>
            <a:r>
              <a:rPr lang="en-US"/>
              <a:t>Unrestricted | © Siemens 2021 | Siemens Digital Industries Software | Where engineering meets tomorrow.</a:t>
            </a:r>
          </a:p>
        </p:txBody>
      </p:sp>
      <p:sp>
        <p:nvSpPr>
          <p:cNvPr id="7" name="Slide Number Placeholder">
            <a:extLst>
              <a:ext uri="{FF2B5EF4-FFF2-40B4-BE49-F238E27FC236}">
                <a16:creationId xmlns:a16="http://schemas.microsoft.com/office/drawing/2014/main" id="{9AD82E40-8759-4AAC-B9F2-63E0F2C4CC7C}"/>
              </a:ext>
            </a:extLst>
          </p:cNvPr>
          <p:cNvSpPr>
            <a:spLocks noGrp="1"/>
          </p:cNvSpPr>
          <p:nvPr>
            <p:ph type="sldNum" sz="quarter" idx="14"/>
          </p:nvPr>
        </p:nvSpPr>
        <p:spPr/>
        <p:txBody>
          <a:bodyPr/>
          <a:lstStyle/>
          <a:p>
            <a:fld id="{B0C471E2-0EBE-46BD-A5B4-FC566CD91208}" type="slidenum">
              <a:rPr lang="en-US" smtClean="0"/>
              <a:t>‹#›</a:t>
            </a:fld>
            <a:endParaRPr lang="en-US"/>
          </a:p>
        </p:txBody>
      </p:sp>
      <p:pic>
        <p:nvPicPr>
          <p:cNvPr id="8" name="Siemens Logo">
            <a:extLst>
              <a:ext uri="{FF2B5EF4-FFF2-40B4-BE49-F238E27FC236}">
                <a16:creationId xmlns:a16="http://schemas.microsoft.com/office/drawing/2014/main" id="{71BFC655-2850-F345-9ACF-84A558DBD59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071172743"/>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ne table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6" name="Table Placeholder">
            <a:extLst>
              <a:ext uri="{FF2B5EF4-FFF2-40B4-BE49-F238E27FC236}">
                <a16:creationId xmlns:a16="http://schemas.microsoft.com/office/drawing/2014/main" id="{D41D1FE0-EDDA-47B8-BF1F-831D4733C32A}"/>
              </a:ext>
            </a:extLst>
          </p:cNvPr>
          <p:cNvSpPr>
            <a:spLocks noGrp="1"/>
          </p:cNvSpPr>
          <p:nvPr>
            <p:ph type="tbl" sz="quarter" idx="12"/>
          </p:nvPr>
        </p:nvSpPr>
        <p:spPr>
          <a:xfrm>
            <a:off x="404812" y="1414461"/>
            <a:ext cx="11376026" cy="4392000"/>
          </a:xfrm>
        </p:spPr>
        <p:txBody>
          <a:bodyPr/>
          <a:lstStyle/>
          <a:p>
            <a:r>
              <a:rPr lang="en-US"/>
              <a:t>Click icon to add table</a:t>
            </a:r>
            <a:endParaRPr lang="en-US" dirty="0"/>
          </a:p>
        </p:txBody>
      </p:sp>
      <p:sp>
        <p:nvSpPr>
          <p:cNvPr id="3" name="Footer Placeholder">
            <a:extLst>
              <a:ext uri="{FF2B5EF4-FFF2-40B4-BE49-F238E27FC236}">
                <a16:creationId xmlns:a16="http://schemas.microsoft.com/office/drawing/2014/main" id="{9CEA2FAD-1597-4F5C-878D-02CB854024F3}"/>
              </a:ext>
            </a:extLst>
          </p:cNvPr>
          <p:cNvSpPr>
            <a:spLocks noGrp="1"/>
          </p:cNvSpPr>
          <p:nvPr>
            <p:ph type="ftr" sz="quarter" idx="13"/>
          </p:nvPr>
        </p:nvSpPr>
        <p:spPr/>
        <p:txBody>
          <a:bodyPr/>
          <a:lstStyle/>
          <a:p>
            <a:r>
              <a:rPr lang="en-US"/>
              <a:t>Unrestricted | © Siemens 2021 | Siemens Digital Industries Software | Where engineering meets tomorrow.</a:t>
            </a:r>
          </a:p>
        </p:txBody>
      </p:sp>
      <p:sp>
        <p:nvSpPr>
          <p:cNvPr id="5" name="Slide Number Placeholder">
            <a:extLst>
              <a:ext uri="{FF2B5EF4-FFF2-40B4-BE49-F238E27FC236}">
                <a16:creationId xmlns:a16="http://schemas.microsoft.com/office/drawing/2014/main" id="{CE0A22CB-5E69-4817-B713-C02B97CF6B91}"/>
              </a:ext>
            </a:extLst>
          </p:cNvPr>
          <p:cNvSpPr>
            <a:spLocks noGrp="1"/>
          </p:cNvSpPr>
          <p:nvPr>
            <p:ph type="sldNum" sz="quarter" idx="14"/>
          </p:nvPr>
        </p:nvSpPr>
        <p:spPr/>
        <p:txBody>
          <a:bodyPr/>
          <a:lstStyle/>
          <a:p>
            <a:fld id="{B0C471E2-0EBE-46BD-A5B4-FC566CD91208}" type="slidenum">
              <a:rPr lang="en-US" smtClean="0"/>
              <a:t>‹#›</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402037112"/>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Deep Blue 40pt">
    <p:bg>
      <p:bgRef idx="1001">
        <a:schemeClr val="bg2"/>
      </p:bgRef>
    </p:bg>
    <p:spTree>
      <p:nvGrpSpPr>
        <p:cNvPr id="1" name=""/>
        <p:cNvGrpSpPr/>
        <p:nvPr/>
      </p:nvGrpSpPr>
      <p:grpSpPr>
        <a:xfrm>
          <a:off x="0" y="0"/>
          <a:ext cx="0" cy="0"/>
          <a:chOff x="0" y="0"/>
          <a:chExt cx="0" cy="0"/>
        </a:xfrm>
      </p:grpSpPr>
      <p:pic>
        <p:nvPicPr>
          <p:cNvPr id="7" name="Cognisphere" descr="A picture containing light, star&#10;&#10;Description automatically generated">
            <a:extLst>
              <a:ext uri="{FF2B5EF4-FFF2-40B4-BE49-F238E27FC236}">
                <a16:creationId xmlns:a16="http://schemas.microsoft.com/office/drawing/2014/main" id="{AA220E05-4C1E-4F58-BFC0-57C07A95F7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r>
              <a:rPr lang="en-US"/>
              <a:t>Unrestricted | © Siemens 2021 | Siemens Digital Industries Software | Where engineering meets tomorrow.</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4667516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rocess flow">
    <p:bg>
      <p:bgRef idx="1001">
        <a:schemeClr val="bg2"/>
      </p:bgRef>
    </p:bg>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F2A455C-53B1-4792-8EA9-F00926C48E3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py 1">
            <a:extLst>
              <a:ext uri="{FF2B5EF4-FFF2-40B4-BE49-F238E27FC236}">
                <a16:creationId xmlns:a16="http://schemas.microsoft.com/office/drawing/2014/main" id="{9CE7E2D8-94E8-4FE6-93A5-924CA3EC5315}"/>
              </a:ext>
            </a:extLst>
          </p:cNvPr>
          <p:cNvSpPr>
            <a:spLocks noGrp="1"/>
          </p:cNvSpPr>
          <p:nvPr>
            <p:ph idx="1"/>
          </p:nvPr>
        </p:nvSpPr>
        <p:spPr>
          <a:xfrm>
            <a:off x="411162"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py 2">
            <a:extLst>
              <a:ext uri="{FF2B5EF4-FFF2-40B4-BE49-F238E27FC236}">
                <a16:creationId xmlns:a16="http://schemas.microsoft.com/office/drawing/2014/main" id="{3AC3CE10-0C4B-4A11-BA76-8CAFED13661C}"/>
              </a:ext>
            </a:extLst>
          </p:cNvPr>
          <p:cNvSpPr>
            <a:spLocks noGrp="1"/>
          </p:cNvSpPr>
          <p:nvPr>
            <p:ph idx="13"/>
          </p:nvPr>
        </p:nvSpPr>
        <p:spPr>
          <a:xfrm>
            <a:off x="4299176"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a:extLst>
              <a:ext uri="{FF2B5EF4-FFF2-40B4-BE49-F238E27FC236}">
                <a16:creationId xmlns:a16="http://schemas.microsoft.com/office/drawing/2014/main" id="{91FCCEDD-7521-4BD5-8A32-A62DA6246709}"/>
              </a:ext>
            </a:extLst>
          </p:cNvPr>
          <p:cNvSpPr>
            <a:spLocks noGrp="1"/>
          </p:cNvSpPr>
          <p:nvPr>
            <p:ph type="ftr" sz="quarter" idx="14"/>
          </p:nvPr>
        </p:nvSpPr>
        <p:spPr/>
        <p:txBody>
          <a:bodyPr/>
          <a:lstStyle/>
          <a:p>
            <a:r>
              <a:rPr lang="en-US"/>
              <a:t>Unrestricted | © Siemens 2021 | Siemens Digital Industries Software | Where engineering meets tomorrow.</a:t>
            </a:r>
          </a:p>
        </p:txBody>
      </p:sp>
      <p:sp>
        <p:nvSpPr>
          <p:cNvPr id="7" name="Slide Number Placeholder">
            <a:extLst>
              <a:ext uri="{FF2B5EF4-FFF2-40B4-BE49-F238E27FC236}">
                <a16:creationId xmlns:a16="http://schemas.microsoft.com/office/drawing/2014/main" id="{DC2AAE3E-7F56-4838-BCE7-6B966549F4DA}"/>
              </a:ext>
            </a:extLst>
          </p:cNvPr>
          <p:cNvSpPr>
            <a:spLocks noGrp="1"/>
          </p:cNvSpPr>
          <p:nvPr>
            <p:ph type="sldNum" sz="quarter" idx="15"/>
          </p:nvPr>
        </p:nvSpPr>
        <p:spPr/>
        <p:txBody>
          <a:bodyPr/>
          <a:lstStyle/>
          <a:p>
            <a:fld id="{B0C471E2-0EBE-46BD-A5B4-FC566CD91208}" type="slidenum">
              <a:rPr lang="en-US" smtClean="0"/>
              <a:t>‹#›</a:t>
            </a:fld>
            <a:endParaRPr lang="en-US"/>
          </a:p>
        </p:txBody>
      </p:sp>
      <p:pic>
        <p:nvPicPr>
          <p:cNvPr id="9" name="Siemens Logo">
            <a:extLst>
              <a:ext uri="{FF2B5EF4-FFF2-40B4-BE49-F238E27FC236}">
                <a16:creationId xmlns:a16="http://schemas.microsoft.com/office/drawing/2014/main" id="{E5DDD55C-5C17-4BCD-A9BB-FE8A69DC48D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
        <p:nvSpPr>
          <p:cNvPr id="12" name="Copy 3">
            <a:extLst>
              <a:ext uri="{FF2B5EF4-FFF2-40B4-BE49-F238E27FC236}">
                <a16:creationId xmlns:a16="http://schemas.microsoft.com/office/drawing/2014/main" id="{435A3032-C016-6848-95ED-D5C293A0DF61}"/>
              </a:ext>
            </a:extLst>
          </p:cNvPr>
          <p:cNvSpPr>
            <a:spLocks noGrp="1"/>
          </p:cNvSpPr>
          <p:nvPr>
            <p:ph idx="12"/>
          </p:nvPr>
        </p:nvSpPr>
        <p:spPr>
          <a:xfrm>
            <a:off x="8187189" y="1414462"/>
            <a:ext cx="3600000" cy="4392000"/>
          </a:xfrm>
          <a:prstGeom prst="rect">
            <a:avLst/>
          </a:prstGeom>
          <a:ln w="19050">
            <a:solidFill>
              <a:schemeClr val="accent2"/>
            </a:solidFill>
          </a:ln>
        </p:spPr>
        <p:txBody>
          <a:bodyPr vert="horz" lIns="216000" tIns="144000" rIns="216000" bIns="144000" rtlCol="0">
            <a:noAutofit/>
          </a:bodyPr>
          <a:lstStyle>
            <a:lvl1pPr>
              <a:defRPr lang="en-US">
                <a:ln>
                  <a:noFill/>
                </a:ln>
              </a:defRPr>
            </a:lvl1pPr>
            <a:lvl2pPr>
              <a:buClr>
                <a:schemeClr val="accent1"/>
              </a:buClr>
              <a:defRPr lang="en-US">
                <a:ln>
                  <a:noFill/>
                </a:ln>
              </a:defRPr>
            </a:lvl2pPr>
            <a:lvl3pPr>
              <a:buClr>
                <a:schemeClr val="accent1"/>
              </a:buClr>
              <a:defRPr lang="en-US">
                <a:ln>
                  <a:noFill/>
                </a:ln>
              </a:defRPr>
            </a:lvl3pPr>
            <a:lvl4pPr>
              <a:buClr>
                <a:schemeClr val="accent1"/>
              </a:buClr>
              <a:defRPr lang="en-US">
                <a:ln>
                  <a:noFill/>
                </a:ln>
              </a:defRPr>
            </a:lvl4pPr>
            <a:lvl5pPr>
              <a:buClr>
                <a:schemeClr val="accent1"/>
              </a:buClr>
              <a:defRPr lang="en-US" dirty="0">
                <a:ln>
                  <a:noFill/>
                </a:ln>
              </a:defRPr>
            </a:lvl5pPr>
            <a:lvl6pPr>
              <a:buClr>
                <a:schemeClr val="accent1"/>
              </a:buClr>
              <a:defRPr>
                <a:solidFill>
                  <a:schemeClr val="bg1"/>
                </a:solidFill>
              </a:defRPr>
            </a:lvl6pPr>
            <a:lvl7pPr>
              <a:buClr>
                <a:schemeClr val="accent1"/>
              </a:buClr>
              <a:defRPr>
                <a:solidFill>
                  <a:schemeClr val="bg1"/>
                </a:solidFill>
              </a:defRPr>
            </a:lvl7pPr>
            <a:lvl8pPr>
              <a:buClr>
                <a:schemeClr val="accent1"/>
              </a:buClr>
              <a:defRPr>
                <a:solidFill>
                  <a:schemeClr val="bg1"/>
                </a:solidFill>
              </a:defRPr>
            </a:lvl8pPr>
            <a:lvl9pPr>
              <a:buClr>
                <a:schemeClr val="accent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45268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dark">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p>
          <a:p>
            <a:pPr lvl="1"/>
            <a:r>
              <a:rPr lang="en-US" dirty="0"/>
              <a:t>Name, Author</a:t>
            </a:r>
          </a:p>
        </p:txBody>
      </p:sp>
      <p:sp>
        <p:nvSpPr>
          <p:cNvPr id="11" name="Quote marks">
            <a:extLst>
              <a:ext uri="{FF2B5EF4-FFF2-40B4-BE49-F238E27FC236}">
                <a16:creationId xmlns:a16="http://schemas.microsoft.com/office/drawing/2014/main" id="{916E4245-F21C-4EAB-8B26-FEA21C26067F}"/>
              </a:ext>
            </a:extLst>
          </p:cNvPr>
          <p:cNvSpPr/>
          <p:nvPr/>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dirty="0"/>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p:txBody>
          <a:bodyPr/>
          <a:lstStyle/>
          <a:p>
            <a:r>
              <a:rPr lang="en-US"/>
              <a:t>Unrestricted | © Siemens 2021 | Siemens Digital Industries Software | Where engineering meets tomorrow.</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p:txBody>
          <a:bodyPr/>
          <a:lstStyle/>
          <a:p>
            <a:fld id="{B0C471E2-0EBE-46BD-A5B4-FC566CD91208}" type="slidenum">
              <a:rPr lang="en-US" smtClean="0"/>
              <a:t>‹#›</a:t>
            </a:fld>
            <a:endParaRPr lang="en-US"/>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1614575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tatement dark">
    <p:bg>
      <p:bgRef idx="1001">
        <a:schemeClr val="bg2"/>
      </p:bgRef>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0799"/>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a:t>Click to edit Master title style</a:t>
            </a:r>
            <a:endParaRPr lang="en-US" dirty="0"/>
          </a:p>
        </p:txBody>
      </p:sp>
      <p:sp>
        <p:nvSpPr>
          <p:cNvPr id="2" name="Footer Placeholder">
            <a:extLst>
              <a:ext uri="{FF2B5EF4-FFF2-40B4-BE49-F238E27FC236}">
                <a16:creationId xmlns:a16="http://schemas.microsoft.com/office/drawing/2014/main" id="{09BD8BE5-BFF2-469D-8B93-9556FCC45CF1}"/>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3" name="Slide Number Placeholder">
            <a:extLst>
              <a:ext uri="{FF2B5EF4-FFF2-40B4-BE49-F238E27FC236}">
                <a16:creationId xmlns:a16="http://schemas.microsoft.com/office/drawing/2014/main" id="{F9372441-FA7E-4481-BBC2-24CB6D3017C8}"/>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4" name="Siemens Logo">
            <a:extLst>
              <a:ext uri="{FF2B5EF4-FFF2-40B4-BE49-F238E27FC236}">
                <a16:creationId xmlns:a16="http://schemas.microsoft.com/office/drawing/2014/main" id="{0EF6BB07-4F4E-4859-9572-DA63E35B93A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5592143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ac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en-US" dirty="0"/>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180000" indent="-180000" algn="l">
              <a:spcAft>
                <a:spcPts val="0"/>
              </a:spcAft>
              <a:buFont typeface="Arial" panose="020B0604020202020204" pitchFamily="34" charset="0"/>
              <a:buChar char="•"/>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dirty="0"/>
              <a:t>Click to edit the contact</a:t>
            </a:r>
          </a:p>
          <a:p>
            <a:pPr lvl="1"/>
            <a:r>
              <a:rPr lang="en-US" dirty="0"/>
              <a:t>Name etc.</a:t>
            </a:r>
          </a:p>
          <a:p>
            <a:pPr lvl="2"/>
            <a:r>
              <a:rPr lang="en-US" dirty="0"/>
              <a:t>Department etc.</a:t>
            </a:r>
          </a:p>
          <a:p>
            <a:pPr lvl="3"/>
            <a:r>
              <a:rPr lang="en-US" dirty="0"/>
              <a:t>subchapter</a:t>
            </a:r>
          </a:p>
          <a:p>
            <a:pPr lvl="4"/>
            <a:r>
              <a:rPr lang="en-US" dirty="0"/>
              <a:t>active subchapter</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p>
            <a:fld id="{B0C471E2-0EBE-46BD-A5B4-FC566CD91208}" type="slidenum">
              <a:rPr lang="en-US" smtClean="0"/>
              <a:t>‹#›</a:t>
            </a:fld>
            <a:endParaRPr lang="en-US"/>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0072331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Gradient DB–Petrol 8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7" name="Cognisphere" descr="Background pattern&#10;&#10;Description automatically generated">
            <a:extLst>
              <a:ext uri="{FF2B5EF4-FFF2-40B4-BE49-F238E27FC236}">
                <a16:creationId xmlns:a16="http://schemas.microsoft.com/office/drawing/2014/main" id="{70837433-2C09-4518-AF0D-697A97CAC3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80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r>
              <a:rPr lang="en-US"/>
              <a:t>Unrestricted | © Siemens 2021 | Siemens Digital Industries Software | Where engineering meets tomorrow.</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7977294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Gradient DB–Petrol 6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Background pattern&#10;&#10;Description automatically generated">
            <a:extLst>
              <a:ext uri="{FF2B5EF4-FFF2-40B4-BE49-F238E27FC236}">
                <a16:creationId xmlns:a16="http://schemas.microsoft.com/office/drawing/2014/main" id="{DF3DAF0E-BB8A-4082-8CE7-1BBCE61C8C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769989"/>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1"/>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r>
              <a:rPr lang="en-US"/>
              <a:t>Unrestricted | © Siemens 2021 | Siemens Digital Industries Software | Where engineering meets tomorrow.</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7646122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Gradient DB–Petrol 4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A picture containing background pattern&#10;&#10;Description automatically generated">
            <a:extLst>
              <a:ext uri="{FF2B5EF4-FFF2-40B4-BE49-F238E27FC236}">
                <a16:creationId xmlns:a16="http://schemas.microsoft.com/office/drawing/2014/main" id="{DE598EC2-770B-4F85-A209-57F0E7709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r>
              <a:rPr lang="en-US"/>
              <a:t>Unrestricted | © Siemens 2021 | Siemens Digital Industries Software | Where engineering meets tomorrow.</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0141679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picture dark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r>
              <a:rPr lang="en-US"/>
              <a:t>Unrestricted | © Siemens 2021 | Siemens Digital Industries Software | Where engineering meets tomorrow.</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8901922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picture dark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r>
              <a:rPr lang="en-US"/>
              <a:t>Unrestricted | © Siemens 2021 | Siemens Digital Industries Software | Where engineering meets tomorrow.</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7311025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picture dark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r>
              <a:rPr lang="en-US"/>
              <a:t>Unrestricted | © Siemens 2021 | Siemens Digital Industries Software | Where engineering meets tomorrow.</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7714437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a:xfrm>
            <a:off x="410400" y="478800"/>
            <a:ext cx="9863997" cy="576000"/>
          </a:xfrm>
          <a:prstGeom prst="rect">
            <a:avLst/>
          </a:prstGeom>
        </p:spPr>
        <p:txBody>
          <a:bodyPr vert="horz" lIns="0" tIns="0" rIns="324000" bIns="14400" rtlCol="0" anchor="t" anchorCtr="0">
            <a:noAutofit/>
          </a:bodyPr>
          <a:lstStyle/>
          <a:p>
            <a:r>
              <a:rPr lang="en-US"/>
              <a:t>Click to edit Master title style</a:t>
            </a:r>
            <a:endParaRPr lang="en-US" dirty="0"/>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a:extLst>
              <a:ext uri="{FF2B5EF4-FFF2-40B4-BE49-F238E27FC236}">
                <a16:creationId xmlns:a16="http://schemas.microsoft.com/office/drawing/2014/main" id="{4F5CAFE5-0972-49AB-B42B-7C613C153AFE}"/>
              </a:ext>
            </a:extLst>
          </p:cNvPr>
          <p:cNvSpPr>
            <a:spLocks noGrp="1"/>
          </p:cNvSpPr>
          <p:nvPr>
            <p:ph type="ftr" sz="quarter" idx="3"/>
          </p:nvPr>
        </p:nvSpPr>
        <p:spPr>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defRPr>
            </a:lvl1pPr>
          </a:lstStyle>
          <a:p>
            <a:r>
              <a:rPr lang="en-US"/>
              <a:t>Unrestricted | © Siemens 2021 | Siemens Digital Industries Software | Where engineering meets tomorrow.</a:t>
            </a:r>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defRPr>
            </a:lvl1pPr>
          </a:lstStyle>
          <a:p>
            <a:fld id="{B0C471E2-0EBE-46BD-A5B4-FC566CD91208}" type="slidenum">
              <a:rPr lang="en-US" smtClean="0"/>
              <a:t>‹#›</a:t>
            </a:fld>
            <a:endParaRPr lang="en-US"/>
          </a:p>
        </p:txBody>
      </p:sp>
    </p:spTree>
    <p:extLst>
      <p:ext uri="{BB962C8B-B14F-4D97-AF65-F5344CB8AC3E}">
        <p14:creationId xmlns:p14="http://schemas.microsoft.com/office/powerpoint/2010/main" val="3698173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5.mp4"/><Relationship Id="rId7" Type="http://schemas.openxmlformats.org/officeDocument/2006/relationships/image" Target="../media/image50.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37.jpeg"/><Relationship Id="rId5" Type="http://schemas.openxmlformats.org/officeDocument/2006/relationships/notesSlide" Target="../notesSlides/notesSlide8.xml"/><Relationship Id="rId4" Type="http://schemas.openxmlformats.org/officeDocument/2006/relationships/slideLayout" Target="../slideLayouts/slideLayout17.xml"/><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png"/><Relationship Id="rId7" Type="http://schemas.openxmlformats.org/officeDocument/2006/relationships/image" Target="../media/image57.gif"/><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gif"/></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7.xml"/><Relationship Id="rId7" Type="http://schemas.openxmlformats.org/officeDocument/2006/relationships/image" Target="../media/image6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71.jpe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2.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41.jpe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image" Target="../media/image47.png"/><Relationship Id="rId5" Type="http://schemas.openxmlformats.org/officeDocument/2006/relationships/diagramQuickStyle" Target="../diagrams/quickStyle1.xml"/><Relationship Id="rId10" Type="http://schemas.openxmlformats.org/officeDocument/2006/relationships/image" Target="../media/image46.png"/><Relationship Id="rId4" Type="http://schemas.openxmlformats.org/officeDocument/2006/relationships/diagramLayout" Target="../diagrams/layout1.xml"/><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3.mp4"/><Relationship Id="rId7" Type="http://schemas.openxmlformats.org/officeDocument/2006/relationships/image" Target="../media/image4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7.xml"/><Relationship Id="rId5" Type="http://schemas.openxmlformats.org/officeDocument/2006/relationships/slideLayout" Target="../slideLayouts/slideLayout17.xml"/><Relationship Id="rId4"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7C4D4-98DA-45FB-B5F3-E00DDD9DC3F7}"/>
              </a:ext>
            </a:extLst>
          </p:cNvPr>
          <p:cNvSpPr>
            <a:spLocks noGrp="1"/>
          </p:cNvSpPr>
          <p:nvPr>
            <p:ph type="title"/>
          </p:nvPr>
        </p:nvSpPr>
        <p:spPr>
          <a:xfrm>
            <a:off x="410400" y="1414464"/>
            <a:ext cx="11376788" cy="2492990"/>
          </a:xfrm>
        </p:spPr>
        <p:txBody>
          <a:bodyPr/>
          <a:lstStyle/>
          <a:p>
            <a:pPr marL="539750"/>
            <a:r>
              <a:rPr lang="en-US" sz="5400" dirty="0"/>
              <a:t>Characterizing materials and structures with </a:t>
            </a:r>
            <a:br>
              <a:rPr lang="en-US" sz="5400" dirty="0"/>
            </a:br>
            <a:r>
              <a:rPr lang="en-US" sz="5400" dirty="0"/>
              <a:t>Digital Image Correlation </a:t>
            </a:r>
            <a:endParaRPr lang="en-US" dirty="0"/>
          </a:p>
        </p:txBody>
      </p:sp>
      <p:sp>
        <p:nvSpPr>
          <p:cNvPr id="3" name="Subtitle 2">
            <a:extLst>
              <a:ext uri="{FF2B5EF4-FFF2-40B4-BE49-F238E27FC236}">
                <a16:creationId xmlns:a16="http://schemas.microsoft.com/office/drawing/2014/main" id="{281CFBAF-5B64-4EA3-9366-A8DF352A2A2C}"/>
              </a:ext>
            </a:extLst>
          </p:cNvPr>
          <p:cNvSpPr>
            <a:spLocks noGrp="1"/>
          </p:cNvSpPr>
          <p:nvPr>
            <p:ph type="subTitle" idx="1"/>
          </p:nvPr>
        </p:nvSpPr>
        <p:spPr/>
        <p:txBody>
          <a:bodyPr/>
          <a:lstStyle/>
          <a:p>
            <a:r>
              <a:rPr lang="en-US" dirty="0"/>
              <a:t>Solution presentation</a:t>
            </a:r>
          </a:p>
        </p:txBody>
      </p:sp>
      <p:sp>
        <p:nvSpPr>
          <p:cNvPr id="4" name="Rectangle 3">
            <a:extLst>
              <a:ext uri="{FF2B5EF4-FFF2-40B4-BE49-F238E27FC236}">
                <a16:creationId xmlns:a16="http://schemas.microsoft.com/office/drawing/2014/main" id="{00215CA7-948B-4B51-B752-B7A3B1942CAB}"/>
              </a:ext>
            </a:extLst>
          </p:cNvPr>
          <p:cNvSpPr/>
          <p:nvPr/>
        </p:nvSpPr>
        <p:spPr>
          <a:xfrm>
            <a:off x="0" y="6604000"/>
            <a:ext cx="1270000" cy="153888"/>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US" sz="1000" dirty="0">
              <a:solidFill>
                <a:srgbClr val="000000"/>
              </a:solidFill>
            </a:endParaRPr>
          </a:p>
        </p:txBody>
      </p:sp>
      <p:sp>
        <p:nvSpPr>
          <p:cNvPr id="5" name="Rectangle 4">
            <a:extLst>
              <a:ext uri="{FF2B5EF4-FFF2-40B4-BE49-F238E27FC236}">
                <a16:creationId xmlns:a16="http://schemas.microsoft.com/office/drawing/2014/main" id="{5BB771EA-F9D0-40B4-AAC0-F2B7CD359B58}"/>
              </a:ext>
            </a:extLst>
          </p:cNvPr>
          <p:cNvSpPr/>
          <p:nvPr/>
        </p:nvSpPr>
        <p:spPr>
          <a:xfrm>
            <a:off x="0" y="6604000"/>
            <a:ext cx="1270000" cy="153888"/>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US" sz="1000">
                <a:solidFill>
                  <a:srgbClr val="000000"/>
                </a:solidFill>
              </a:rPr>
              <a:t>Restricted</a:t>
            </a:r>
            <a:endParaRPr lang="en-US" sz="1000" dirty="0">
              <a:solidFill>
                <a:srgbClr val="000000"/>
              </a:solidFill>
            </a:endParaRPr>
          </a:p>
        </p:txBody>
      </p:sp>
    </p:spTree>
    <p:extLst>
      <p:ext uri="{BB962C8B-B14F-4D97-AF65-F5344CB8AC3E}">
        <p14:creationId xmlns:p14="http://schemas.microsoft.com/office/powerpoint/2010/main" val="1560883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64A-30ED-4548-BF1B-8DE72C4870A2}"/>
              </a:ext>
            </a:extLst>
          </p:cNvPr>
          <p:cNvSpPr>
            <a:spLocks noGrp="1"/>
          </p:cNvSpPr>
          <p:nvPr>
            <p:ph type="title"/>
          </p:nvPr>
        </p:nvSpPr>
        <p:spPr/>
        <p:txBody>
          <a:bodyPr/>
          <a:lstStyle/>
          <a:p>
            <a:r>
              <a:rPr lang="en-US" dirty="0"/>
              <a:t>Digital Image Correlation in practice</a:t>
            </a:r>
            <a:br>
              <a:rPr lang="en-US" dirty="0"/>
            </a:br>
            <a:r>
              <a:rPr lang="en-US" dirty="0"/>
              <a:t>Vibration and modal testing</a:t>
            </a:r>
          </a:p>
        </p:txBody>
      </p:sp>
      <p:sp>
        <p:nvSpPr>
          <p:cNvPr id="3" name="Rectangle 2">
            <a:extLst>
              <a:ext uri="{FF2B5EF4-FFF2-40B4-BE49-F238E27FC236}">
                <a16:creationId xmlns:a16="http://schemas.microsoft.com/office/drawing/2014/main" id="{9FBFFA5D-BE1E-4EDA-9C8C-C7B691D0FBD4}"/>
              </a:ext>
            </a:extLst>
          </p:cNvPr>
          <p:cNvSpPr/>
          <p:nvPr/>
        </p:nvSpPr>
        <p:spPr>
          <a:xfrm>
            <a:off x="635000" y="4203130"/>
            <a:ext cx="11061700" cy="19944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marL="285750" indent="-285750" algn="l">
              <a:buFont typeface="Arial" panose="020B0604020202020204" pitchFamily="34" charset="0"/>
              <a:buChar char="•"/>
            </a:pPr>
            <a:r>
              <a:rPr lang="en-US" sz="2400" dirty="0"/>
              <a:t>Measured displacement and strain can be used for frequency analysis</a:t>
            </a:r>
          </a:p>
          <a:p>
            <a:pPr marL="285750" indent="-285750" algn="l">
              <a:buFont typeface="Arial" panose="020B0604020202020204" pitchFamily="34" charset="0"/>
              <a:buChar char="•"/>
            </a:pPr>
            <a:r>
              <a:rPr lang="en-US" sz="2400" dirty="0"/>
              <a:t>Direct link with Simcenter Testlab for dedicated data processing (OMA, EMA)</a:t>
            </a:r>
          </a:p>
          <a:p>
            <a:pPr marL="285750" indent="-285750" algn="l">
              <a:buFont typeface="Arial" panose="020B0604020202020204" pitchFamily="34" charset="0"/>
              <a:buChar char="•"/>
            </a:pPr>
            <a:r>
              <a:rPr lang="en-US" sz="2400" dirty="0"/>
              <a:t>Combine DIC with standard measurement equipment and exciters</a:t>
            </a:r>
          </a:p>
          <a:p>
            <a:pPr marL="285750" indent="-285750">
              <a:buFont typeface="Arial" panose="020B0604020202020204" pitchFamily="34" charset="0"/>
              <a:buChar char="•"/>
            </a:pPr>
            <a:r>
              <a:rPr lang="en-US" sz="2400" dirty="0"/>
              <a:t>Dedicated Vibration module for aliased acquisition with low-speed cameras</a:t>
            </a:r>
          </a:p>
        </p:txBody>
      </p:sp>
      <p:pic>
        <p:nvPicPr>
          <p:cNvPr id="4" name="Picture 3">
            <a:extLst>
              <a:ext uri="{FF2B5EF4-FFF2-40B4-BE49-F238E27FC236}">
                <a16:creationId xmlns:a16="http://schemas.microsoft.com/office/drawing/2014/main" id="{3FBAF2A6-919D-4B1A-AFE3-C1DA660AC6F7}"/>
              </a:ext>
            </a:extLst>
          </p:cNvPr>
          <p:cNvPicPr>
            <a:picLocks noChangeAspect="1"/>
          </p:cNvPicPr>
          <p:nvPr/>
        </p:nvPicPr>
        <p:blipFill>
          <a:blip r:embed="rId6"/>
          <a:stretch>
            <a:fillRect/>
          </a:stretch>
        </p:blipFill>
        <p:spPr>
          <a:xfrm>
            <a:off x="635000" y="1422104"/>
            <a:ext cx="3925081" cy="2617538"/>
          </a:xfrm>
          <a:prstGeom prst="rect">
            <a:avLst/>
          </a:prstGeom>
        </p:spPr>
      </p:pic>
      <p:pic>
        <p:nvPicPr>
          <p:cNvPr id="5" name="Picture 4" descr="Chart, line chart&#10;&#10;Description automatically generated">
            <a:extLst>
              <a:ext uri="{FF2B5EF4-FFF2-40B4-BE49-F238E27FC236}">
                <a16:creationId xmlns:a16="http://schemas.microsoft.com/office/drawing/2014/main" id="{21586B4C-9D78-4F78-8C8A-16AAE45EBB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4050" y="1725073"/>
            <a:ext cx="3495348" cy="1859593"/>
          </a:xfrm>
          <a:prstGeom prst="rect">
            <a:avLst/>
          </a:prstGeom>
        </p:spPr>
      </p:pic>
      <p:pic>
        <p:nvPicPr>
          <p:cNvPr id="6" name="82p47Hz">
            <a:hlinkClick r:id="" action="ppaction://media"/>
            <a:extLst>
              <a:ext uri="{FF2B5EF4-FFF2-40B4-BE49-F238E27FC236}">
                <a16:creationId xmlns:a16="http://schemas.microsoft.com/office/drawing/2014/main" id="{177ACCB8-C5D2-4F6B-8D3C-69ABA0F3330D}"/>
              </a:ext>
            </a:extLst>
          </p:cNvPr>
          <p:cNvPicPr>
            <a:picLocks noChangeAspect="1"/>
          </p:cNvPicPr>
          <p:nvPr>
            <a:videoFile r:link="rId1"/>
            <p:extLst>
              <p:ext uri="{DAA4B4D4-6D71-4841-9C94-3DE7FCFB9230}">
                <p14:media xmlns:p14="http://schemas.microsoft.com/office/powerpoint/2010/main" r:embed="rId2">
                  <p14:trim end="2167"/>
                </p14:media>
              </p:ext>
            </p:extLst>
          </p:nvPr>
        </p:nvPicPr>
        <p:blipFill>
          <a:blip r:embed="rId8"/>
          <a:stretch>
            <a:fillRect/>
          </a:stretch>
        </p:blipFill>
        <p:spPr>
          <a:xfrm>
            <a:off x="8283367" y="1183065"/>
            <a:ext cx="2414097" cy="1438782"/>
          </a:xfrm>
          <a:prstGeom prst="rect">
            <a:avLst/>
          </a:prstGeom>
        </p:spPr>
      </p:pic>
      <p:pic>
        <p:nvPicPr>
          <p:cNvPr id="7" name="109hz">
            <a:hlinkClick r:id="" action="ppaction://media"/>
            <a:extLst>
              <a:ext uri="{FF2B5EF4-FFF2-40B4-BE49-F238E27FC236}">
                <a16:creationId xmlns:a16="http://schemas.microsoft.com/office/drawing/2014/main" id="{69B75B37-2955-4AAB-9951-1BD25504D08E}"/>
              </a:ext>
            </a:extLst>
          </p:cNvPr>
          <p:cNvPicPr>
            <a:picLocks noChangeAspect="1"/>
          </p:cNvPicPr>
          <p:nvPr>
            <a:videoFile r:link="rId1"/>
            <p:extLst>
              <p:ext uri="{DAA4B4D4-6D71-4841-9C94-3DE7FCFB9230}">
                <p14:media xmlns:p14="http://schemas.microsoft.com/office/powerpoint/2010/main" r:embed="rId3">
                  <p14:trim end="1792"/>
                </p14:media>
              </p:ext>
            </p:extLst>
          </p:nvPr>
        </p:nvPicPr>
        <p:blipFill>
          <a:blip r:embed="rId9"/>
          <a:stretch>
            <a:fillRect/>
          </a:stretch>
        </p:blipFill>
        <p:spPr>
          <a:xfrm>
            <a:off x="9248511" y="2581669"/>
            <a:ext cx="2448189" cy="1442683"/>
          </a:xfrm>
          <a:prstGeom prst="rect">
            <a:avLst/>
          </a:prstGeom>
        </p:spPr>
      </p:pic>
      <p:sp>
        <p:nvSpPr>
          <p:cNvPr id="8" name="Footer Placeholder 7">
            <a:extLst>
              <a:ext uri="{FF2B5EF4-FFF2-40B4-BE49-F238E27FC236}">
                <a16:creationId xmlns:a16="http://schemas.microsoft.com/office/drawing/2014/main" id="{E8502C75-89DD-487E-A4B2-4A64F6D707DA}"/>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9" name="Slide Number Placeholder 8">
            <a:extLst>
              <a:ext uri="{FF2B5EF4-FFF2-40B4-BE49-F238E27FC236}">
                <a16:creationId xmlns:a16="http://schemas.microsoft.com/office/drawing/2014/main" id="{21011189-BEC4-4A64-9233-3917EAA53938}"/>
              </a:ext>
            </a:extLst>
          </p:cNvPr>
          <p:cNvSpPr>
            <a:spLocks noGrp="1"/>
          </p:cNvSpPr>
          <p:nvPr>
            <p:ph type="sldNum" sz="quarter" idx="11"/>
          </p:nvPr>
        </p:nvSpPr>
        <p:spPr/>
        <p:txBody>
          <a:bodyPr/>
          <a:lstStyle/>
          <a:p>
            <a:fld id="{B0C471E2-0EBE-46BD-A5B4-FC566CD91208}" type="slidenum">
              <a:rPr lang="en-US" smtClean="0"/>
              <a:t>10</a:t>
            </a:fld>
            <a:endParaRPr lang="en-US"/>
          </a:p>
        </p:txBody>
      </p:sp>
    </p:spTree>
    <p:extLst>
      <p:ext uri="{BB962C8B-B14F-4D97-AF65-F5344CB8AC3E}">
        <p14:creationId xmlns:p14="http://schemas.microsoft.com/office/powerpoint/2010/main" val="322651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6"/>
                                        </p:tgtEl>
                                      </p:cBhvr>
                                    </p:cmd>
                                  </p:childTnLst>
                                </p:cTn>
                              </p:par>
                            </p:childTnLst>
                          </p:cTn>
                        </p:par>
                        <p:par>
                          <p:cTn id="7" fill="hold">
                            <p:stCondLst>
                              <p:cond delay="4000"/>
                            </p:stCondLst>
                            <p:childTnLst>
                              <p:par>
                                <p:cTn id="8" presetID="1" presetClass="mediacall" presetSubtype="0" fill="hold" nodeType="afterEffect">
                                  <p:stCondLst>
                                    <p:cond delay="0"/>
                                  </p:stCondLst>
                                  <p:childTnLst>
                                    <p:cmd type="call" cmd="playFrom(0.0)">
                                      <p:cBhvr>
                                        <p:cTn id="9" dur="4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video>
              <p:cMediaNode vol="80000" mute="1">
                <p:cTn id="20" fill="hold" display="0">
                  <p:stCondLst>
                    <p:cond delay="indefinite"/>
                  </p:stCondLst>
                </p:cTn>
                <p:tgtEl>
                  <p:spTgt spid="6"/>
                </p:tgtEl>
              </p:cMediaNode>
            </p:video>
            <p:video>
              <p:cMediaNode vol="80000" mute="1">
                <p:cTn id="21"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64A-30ED-4548-BF1B-8DE72C4870A2}"/>
              </a:ext>
            </a:extLst>
          </p:cNvPr>
          <p:cNvSpPr>
            <a:spLocks noGrp="1"/>
          </p:cNvSpPr>
          <p:nvPr>
            <p:ph type="title"/>
          </p:nvPr>
        </p:nvSpPr>
        <p:spPr/>
        <p:txBody>
          <a:bodyPr/>
          <a:lstStyle/>
          <a:p>
            <a:r>
              <a:rPr lang="en-US" dirty="0"/>
              <a:t>Digital Image Correlation in practice</a:t>
            </a:r>
            <a:br>
              <a:rPr lang="en-US" dirty="0"/>
            </a:br>
            <a:r>
              <a:rPr lang="en-US" dirty="0"/>
              <a:t>Vibration and modal testing</a:t>
            </a:r>
          </a:p>
        </p:txBody>
      </p:sp>
      <p:sp>
        <p:nvSpPr>
          <p:cNvPr id="3" name="Rectangle 2">
            <a:extLst>
              <a:ext uri="{FF2B5EF4-FFF2-40B4-BE49-F238E27FC236}">
                <a16:creationId xmlns:a16="http://schemas.microsoft.com/office/drawing/2014/main" id="{9FBFFA5D-BE1E-4EDA-9C8C-C7B691D0FBD4}"/>
              </a:ext>
            </a:extLst>
          </p:cNvPr>
          <p:cNvSpPr/>
          <p:nvPr/>
        </p:nvSpPr>
        <p:spPr>
          <a:xfrm>
            <a:off x="635000" y="4203130"/>
            <a:ext cx="11061700" cy="19944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marL="285750" indent="-285750" algn="l">
              <a:buFont typeface="Arial" panose="020B0604020202020204" pitchFamily="34" charset="0"/>
              <a:buChar char="•"/>
            </a:pPr>
            <a:r>
              <a:rPr lang="en-US" sz="2400" dirty="0"/>
              <a:t>Measured displacement and strain can be used for frequency analysis</a:t>
            </a:r>
          </a:p>
          <a:p>
            <a:pPr marL="285750" indent="-285750" algn="l">
              <a:buFont typeface="Arial" panose="020B0604020202020204" pitchFamily="34" charset="0"/>
              <a:buChar char="•"/>
            </a:pPr>
            <a:r>
              <a:rPr lang="en-US" sz="2400" dirty="0"/>
              <a:t>Direct link with Simcenter Testlab for dedicated data processing (OMA, EMA)</a:t>
            </a:r>
          </a:p>
          <a:p>
            <a:pPr marL="285750" indent="-285750" algn="l">
              <a:buFont typeface="Arial" panose="020B0604020202020204" pitchFamily="34" charset="0"/>
              <a:buChar char="•"/>
            </a:pPr>
            <a:r>
              <a:rPr lang="en-US" sz="2400" dirty="0"/>
              <a:t>Combine DIC with standard measurement equipment and exciters</a:t>
            </a:r>
          </a:p>
          <a:p>
            <a:pPr marL="285750" indent="-285750" algn="l">
              <a:buFont typeface="Arial" panose="020B0604020202020204" pitchFamily="34" charset="0"/>
              <a:buChar char="•"/>
            </a:pPr>
            <a:r>
              <a:rPr lang="en-US" sz="2400" dirty="0"/>
              <a:t>Dedicated Vibration module for aliased acquisition with low-speed cameras</a:t>
            </a:r>
          </a:p>
        </p:txBody>
      </p:sp>
      <p:pic>
        <p:nvPicPr>
          <p:cNvPr id="4" name="Picture 3">
            <a:extLst>
              <a:ext uri="{FF2B5EF4-FFF2-40B4-BE49-F238E27FC236}">
                <a16:creationId xmlns:a16="http://schemas.microsoft.com/office/drawing/2014/main" id="{3FBAF2A6-919D-4B1A-AFE3-C1DA660AC6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7936" y="1472393"/>
            <a:ext cx="2937001" cy="2617538"/>
          </a:xfrm>
          <a:prstGeom prst="rect">
            <a:avLst/>
          </a:prstGeom>
        </p:spPr>
      </p:pic>
      <p:sp>
        <p:nvSpPr>
          <p:cNvPr id="8" name="Footer Placeholder 7">
            <a:extLst>
              <a:ext uri="{FF2B5EF4-FFF2-40B4-BE49-F238E27FC236}">
                <a16:creationId xmlns:a16="http://schemas.microsoft.com/office/drawing/2014/main" id="{E8502C75-89DD-487E-A4B2-4A64F6D707DA}"/>
              </a:ext>
            </a:extLst>
          </p:cNvPr>
          <p:cNvSpPr>
            <a:spLocks noGrp="1"/>
          </p:cNvSpPr>
          <p:nvPr>
            <p:ph type="ftr" sz="quarter" idx="10"/>
          </p:nvPr>
        </p:nvSpPr>
        <p:spPr/>
        <p:txBody>
          <a:bodyPr/>
          <a:lstStyle/>
          <a:p>
            <a:r>
              <a:rPr lang="en-US"/>
              <a:t>Unrestricted | © Siemens 2021 | Siemens Digital Industries Software | Where engineering meets tomorrow.</a:t>
            </a:r>
          </a:p>
        </p:txBody>
      </p:sp>
      <p:pic>
        <p:nvPicPr>
          <p:cNvPr id="9" name="Picture 8">
            <a:extLst>
              <a:ext uri="{FF2B5EF4-FFF2-40B4-BE49-F238E27FC236}">
                <a16:creationId xmlns:a16="http://schemas.microsoft.com/office/drawing/2014/main" id="{74EA4C9A-EB79-4893-8F1F-60042F2313E6}"/>
              </a:ext>
            </a:extLst>
          </p:cNvPr>
          <p:cNvPicPr>
            <a:picLocks noChangeAspect="1"/>
          </p:cNvPicPr>
          <p:nvPr/>
        </p:nvPicPr>
        <p:blipFill>
          <a:blip r:embed="rId4"/>
          <a:stretch>
            <a:fillRect/>
          </a:stretch>
        </p:blipFill>
        <p:spPr>
          <a:xfrm>
            <a:off x="3858496" y="3045247"/>
            <a:ext cx="2251998" cy="1044684"/>
          </a:xfrm>
          <a:prstGeom prst="rect">
            <a:avLst/>
          </a:prstGeom>
        </p:spPr>
      </p:pic>
      <p:pic>
        <p:nvPicPr>
          <p:cNvPr id="10" name="Picture 9">
            <a:extLst>
              <a:ext uri="{FF2B5EF4-FFF2-40B4-BE49-F238E27FC236}">
                <a16:creationId xmlns:a16="http://schemas.microsoft.com/office/drawing/2014/main" id="{E7F48A38-98BD-4DFB-BA95-12F07046BD42}"/>
              </a:ext>
            </a:extLst>
          </p:cNvPr>
          <p:cNvPicPr>
            <a:picLocks noChangeAspect="1"/>
          </p:cNvPicPr>
          <p:nvPr/>
        </p:nvPicPr>
        <p:blipFill>
          <a:blip r:embed="rId5"/>
          <a:stretch>
            <a:fillRect/>
          </a:stretch>
        </p:blipFill>
        <p:spPr>
          <a:xfrm>
            <a:off x="3663555" y="1399792"/>
            <a:ext cx="2678143" cy="1559881"/>
          </a:xfrm>
          <a:prstGeom prst="rect">
            <a:avLst/>
          </a:prstGeom>
        </p:spPr>
      </p:pic>
      <p:pic>
        <p:nvPicPr>
          <p:cNvPr id="11" name="Picture 10">
            <a:extLst>
              <a:ext uri="{FF2B5EF4-FFF2-40B4-BE49-F238E27FC236}">
                <a16:creationId xmlns:a16="http://schemas.microsoft.com/office/drawing/2014/main" id="{63CAE379-222B-44A6-8E80-7A99DAE3F86E}"/>
              </a:ext>
            </a:extLst>
          </p:cNvPr>
          <p:cNvPicPr>
            <a:picLocks noChangeAspect="1"/>
          </p:cNvPicPr>
          <p:nvPr/>
        </p:nvPicPr>
        <p:blipFill>
          <a:blip r:embed="rId6"/>
          <a:stretch>
            <a:fillRect/>
          </a:stretch>
        </p:blipFill>
        <p:spPr>
          <a:xfrm>
            <a:off x="9171747" y="1428766"/>
            <a:ext cx="2524953" cy="1270569"/>
          </a:xfrm>
          <a:prstGeom prst="rect">
            <a:avLst/>
          </a:prstGeom>
        </p:spPr>
      </p:pic>
      <p:pic>
        <p:nvPicPr>
          <p:cNvPr id="12" name="Picture 11" descr="Chart, surface chart&#10;&#10;Description automatically generated">
            <a:extLst>
              <a:ext uri="{FF2B5EF4-FFF2-40B4-BE49-F238E27FC236}">
                <a16:creationId xmlns:a16="http://schemas.microsoft.com/office/drawing/2014/main" id="{A944D04B-6F71-408F-954F-F72CDC0CBC08}"/>
              </a:ext>
            </a:extLst>
          </p:cNvPr>
          <p:cNvPicPr>
            <a:picLocks noChangeAspect="1"/>
          </p:cNvPicPr>
          <p:nvPr/>
        </p:nvPicPr>
        <p:blipFill>
          <a:blip r:embed="rId7"/>
          <a:stretch>
            <a:fillRect/>
          </a:stretch>
        </p:blipFill>
        <p:spPr>
          <a:xfrm>
            <a:off x="9171747" y="2812534"/>
            <a:ext cx="2524953" cy="1270569"/>
          </a:xfrm>
          <a:prstGeom prst="rect">
            <a:avLst/>
          </a:prstGeom>
        </p:spPr>
      </p:pic>
      <p:pic>
        <p:nvPicPr>
          <p:cNvPr id="13" name="Picture 12" descr="Chart, map&#10;&#10;Description automatically generated">
            <a:extLst>
              <a:ext uri="{FF2B5EF4-FFF2-40B4-BE49-F238E27FC236}">
                <a16:creationId xmlns:a16="http://schemas.microsoft.com/office/drawing/2014/main" id="{951CB2F9-65DB-4678-B85F-76464A96EDED}"/>
              </a:ext>
            </a:extLst>
          </p:cNvPr>
          <p:cNvPicPr>
            <a:picLocks noChangeAspect="1"/>
          </p:cNvPicPr>
          <p:nvPr/>
        </p:nvPicPr>
        <p:blipFill>
          <a:blip r:embed="rId8"/>
          <a:stretch>
            <a:fillRect/>
          </a:stretch>
        </p:blipFill>
        <p:spPr>
          <a:xfrm>
            <a:off x="6424986" y="2781162"/>
            <a:ext cx="2524953" cy="1270569"/>
          </a:xfrm>
          <a:prstGeom prst="rect">
            <a:avLst/>
          </a:prstGeom>
        </p:spPr>
      </p:pic>
      <p:pic>
        <p:nvPicPr>
          <p:cNvPr id="14" name="Picture 13" descr="Background pattern, surface chart&#10;&#10;Description automatically generated">
            <a:extLst>
              <a:ext uri="{FF2B5EF4-FFF2-40B4-BE49-F238E27FC236}">
                <a16:creationId xmlns:a16="http://schemas.microsoft.com/office/drawing/2014/main" id="{661EBA24-3D93-4989-B2D2-E70F9736A000}"/>
              </a:ext>
            </a:extLst>
          </p:cNvPr>
          <p:cNvPicPr>
            <a:picLocks noChangeAspect="1"/>
          </p:cNvPicPr>
          <p:nvPr/>
        </p:nvPicPr>
        <p:blipFill>
          <a:blip r:embed="rId9"/>
          <a:stretch>
            <a:fillRect/>
          </a:stretch>
        </p:blipFill>
        <p:spPr>
          <a:xfrm>
            <a:off x="6443397" y="1428766"/>
            <a:ext cx="2524952" cy="1270569"/>
          </a:xfrm>
          <a:prstGeom prst="rect">
            <a:avLst/>
          </a:prstGeom>
        </p:spPr>
      </p:pic>
      <p:sp>
        <p:nvSpPr>
          <p:cNvPr id="5" name="Slide Number Placeholder 4">
            <a:extLst>
              <a:ext uri="{FF2B5EF4-FFF2-40B4-BE49-F238E27FC236}">
                <a16:creationId xmlns:a16="http://schemas.microsoft.com/office/drawing/2014/main" id="{090B0DD1-F0DA-4D6C-B274-BACEA19586D0}"/>
              </a:ext>
            </a:extLst>
          </p:cNvPr>
          <p:cNvSpPr>
            <a:spLocks noGrp="1"/>
          </p:cNvSpPr>
          <p:nvPr>
            <p:ph type="sldNum" sz="quarter" idx="11"/>
          </p:nvPr>
        </p:nvSpPr>
        <p:spPr/>
        <p:txBody>
          <a:bodyPr/>
          <a:lstStyle/>
          <a:p>
            <a:fld id="{B0C471E2-0EBE-46BD-A5B4-FC566CD91208}" type="slidenum">
              <a:rPr lang="en-US" smtClean="0"/>
              <a:t>11</a:t>
            </a:fld>
            <a:endParaRPr lang="en-US"/>
          </a:p>
        </p:txBody>
      </p:sp>
    </p:spTree>
    <p:extLst>
      <p:ext uri="{BB962C8B-B14F-4D97-AF65-F5344CB8AC3E}">
        <p14:creationId xmlns:p14="http://schemas.microsoft.com/office/powerpoint/2010/main" val="433324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64A-30ED-4548-BF1B-8DE72C4870A2}"/>
              </a:ext>
            </a:extLst>
          </p:cNvPr>
          <p:cNvSpPr>
            <a:spLocks noGrp="1"/>
          </p:cNvSpPr>
          <p:nvPr>
            <p:ph type="title"/>
          </p:nvPr>
        </p:nvSpPr>
        <p:spPr/>
        <p:txBody>
          <a:bodyPr/>
          <a:lstStyle/>
          <a:p>
            <a:r>
              <a:rPr lang="en-US" dirty="0"/>
              <a:t>Digital Image Correlation in practice</a:t>
            </a:r>
            <a:br>
              <a:rPr lang="en-US" dirty="0"/>
            </a:br>
            <a:r>
              <a:rPr lang="en-US" dirty="0"/>
              <a:t>Vibration and modal testing</a:t>
            </a:r>
          </a:p>
        </p:txBody>
      </p:sp>
      <p:sp>
        <p:nvSpPr>
          <p:cNvPr id="3" name="Rectangle 2">
            <a:extLst>
              <a:ext uri="{FF2B5EF4-FFF2-40B4-BE49-F238E27FC236}">
                <a16:creationId xmlns:a16="http://schemas.microsoft.com/office/drawing/2014/main" id="{9FBFFA5D-BE1E-4EDA-9C8C-C7B691D0FBD4}"/>
              </a:ext>
            </a:extLst>
          </p:cNvPr>
          <p:cNvSpPr/>
          <p:nvPr/>
        </p:nvSpPr>
        <p:spPr>
          <a:xfrm>
            <a:off x="635000" y="4203130"/>
            <a:ext cx="11061700" cy="19944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marL="285750" indent="-285750" algn="l">
              <a:buFont typeface="Arial" panose="020B0604020202020204" pitchFamily="34" charset="0"/>
              <a:buChar char="•"/>
            </a:pPr>
            <a:r>
              <a:rPr lang="en-US" sz="2400" dirty="0"/>
              <a:t>Measured displacement and strain can be used for frequency analysis</a:t>
            </a:r>
          </a:p>
          <a:p>
            <a:pPr marL="285750" indent="-285750" algn="l">
              <a:buFont typeface="Arial" panose="020B0604020202020204" pitchFamily="34" charset="0"/>
              <a:buChar char="•"/>
            </a:pPr>
            <a:r>
              <a:rPr lang="en-US" sz="2400" dirty="0"/>
              <a:t>Direct link with Simcenter Testlab for dedicated data processing (OMA, EMA)</a:t>
            </a:r>
          </a:p>
          <a:p>
            <a:pPr marL="285750" indent="-285750" algn="l">
              <a:buFont typeface="Arial" panose="020B0604020202020204" pitchFamily="34" charset="0"/>
              <a:buChar char="•"/>
            </a:pPr>
            <a:r>
              <a:rPr lang="en-US" sz="2400" dirty="0"/>
              <a:t>Combine DIC with standard measurement equipment and exciters</a:t>
            </a:r>
          </a:p>
          <a:p>
            <a:pPr marL="285750" indent="-285750">
              <a:buFont typeface="Arial" panose="020B0604020202020204" pitchFamily="34" charset="0"/>
              <a:buChar char="•"/>
            </a:pPr>
            <a:r>
              <a:rPr lang="en-US" sz="2400" dirty="0"/>
              <a:t>Dedicated Vibration module for aliased acquisition with low-speed cameras</a:t>
            </a:r>
          </a:p>
        </p:txBody>
      </p:sp>
      <p:pic>
        <p:nvPicPr>
          <p:cNvPr id="4" name="Picture 3">
            <a:extLst>
              <a:ext uri="{FF2B5EF4-FFF2-40B4-BE49-F238E27FC236}">
                <a16:creationId xmlns:a16="http://schemas.microsoft.com/office/drawing/2014/main" id="{3FBAF2A6-919D-4B1A-AFE3-C1DA660AC6F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8305" y="1422104"/>
            <a:ext cx="3918470" cy="2617538"/>
          </a:xfrm>
          <a:prstGeom prst="rect">
            <a:avLst/>
          </a:prstGeom>
        </p:spPr>
      </p:pic>
      <p:sp>
        <p:nvSpPr>
          <p:cNvPr id="8" name="Footer Placeholder 7">
            <a:extLst>
              <a:ext uri="{FF2B5EF4-FFF2-40B4-BE49-F238E27FC236}">
                <a16:creationId xmlns:a16="http://schemas.microsoft.com/office/drawing/2014/main" id="{E8502C75-89DD-487E-A4B2-4A64F6D707DA}"/>
              </a:ext>
            </a:extLst>
          </p:cNvPr>
          <p:cNvSpPr>
            <a:spLocks noGrp="1"/>
          </p:cNvSpPr>
          <p:nvPr>
            <p:ph type="ftr" sz="quarter" idx="10"/>
          </p:nvPr>
        </p:nvSpPr>
        <p:spPr/>
        <p:txBody>
          <a:bodyPr/>
          <a:lstStyle/>
          <a:p>
            <a:r>
              <a:rPr lang="en-US"/>
              <a:t>Unrestricted | © Siemens 2021 | Siemens Digital Industries Software | Where engineering meets tomorrow.</a:t>
            </a:r>
          </a:p>
        </p:txBody>
      </p:sp>
      <p:pic>
        <p:nvPicPr>
          <p:cNvPr id="9" name="Picture 9" descr="Chart, line chart&#10;&#10;Description automatically generated">
            <a:extLst>
              <a:ext uri="{FF2B5EF4-FFF2-40B4-BE49-F238E27FC236}">
                <a16:creationId xmlns:a16="http://schemas.microsoft.com/office/drawing/2014/main" id="{73624E23-5707-4665-8EA9-26CD3B1567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tretch/>
        </p:blipFill>
        <p:spPr>
          <a:xfrm>
            <a:off x="4765708" y="1560305"/>
            <a:ext cx="3553843" cy="1994471"/>
          </a:xfrm>
          <a:prstGeom prst="rect">
            <a:avLst/>
          </a:prstGeom>
        </p:spPr>
      </p:pic>
      <p:pic>
        <p:nvPicPr>
          <p:cNvPr id="10" name="59p14Hz">
            <a:hlinkClick r:id="" action="ppaction://media"/>
            <a:extLst>
              <a:ext uri="{FF2B5EF4-FFF2-40B4-BE49-F238E27FC236}">
                <a16:creationId xmlns:a16="http://schemas.microsoft.com/office/drawing/2014/main" id="{165C826A-C0DF-4230-94D9-69026134136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48498" y="1218288"/>
            <a:ext cx="2651798" cy="1580358"/>
          </a:xfrm>
          <a:prstGeom prst="rect">
            <a:avLst/>
          </a:prstGeom>
        </p:spPr>
      </p:pic>
      <p:pic>
        <p:nvPicPr>
          <p:cNvPr id="11" name="100p1Hz">
            <a:hlinkClick r:id="" action="ppaction://media"/>
            <a:extLst>
              <a:ext uri="{FF2B5EF4-FFF2-40B4-BE49-F238E27FC236}">
                <a16:creationId xmlns:a16="http://schemas.microsoft.com/office/drawing/2014/main" id="{C6E07FF0-3997-4CD2-B4B0-4BE8B657618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484410" y="2760505"/>
            <a:ext cx="2360550" cy="1412953"/>
          </a:xfrm>
          <a:prstGeom prst="rect">
            <a:avLst/>
          </a:prstGeom>
        </p:spPr>
      </p:pic>
      <p:sp>
        <p:nvSpPr>
          <p:cNvPr id="5" name="Slide Number Placeholder 4">
            <a:extLst>
              <a:ext uri="{FF2B5EF4-FFF2-40B4-BE49-F238E27FC236}">
                <a16:creationId xmlns:a16="http://schemas.microsoft.com/office/drawing/2014/main" id="{F0F1228B-9931-49E2-AA24-91620C0AC143}"/>
              </a:ext>
            </a:extLst>
          </p:cNvPr>
          <p:cNvSpPr>
            <a:spLocks noGrp="1"/>
          </p:cNvSpPr>
          <p:nvPr>
            <p:ph type="sldNum" sz="quarter" idx="11"/>
          </p:nvPr>
        </p:nvSpPr>
        <p:spPr/>
        <p:txBody>
          <a:bodyPr/>
          <a:lstStyle/>
          <a:p>
            <a:fld id="{B0C471E2-0EBE-46BD-A5B4-FC566CD91208}" type="slidenum">
              <a:rPr lang="en-US" smtClean="0"/>
              <a:t>12</a:t>
            </a:fld>
            <a:endParaRPr lang="en-US"/>
          </a:p>
        </p:txBody>
      </p:sp>
    </p:spTree>
    <p:extLst>
      <p:ext uri="{BB962C8B-B14F-4D97-AF65-F5344CB8AC3E}">
        <p14:creationId xmlns:p14="http://schemas.microsoft.com/office/powerpoint/2010/main" val="251910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7" fill="hold"/>
                                        <p:tgtEl>
                                          <p:spTgt spid="10"/>
                                        </p:tgtEl>
                                      </p:cBhvr>
                                    </p:cmd>
                                  </p:childTnLst>
                                </p:cTn>
                              </p:par>
                            </p:childTnLst>
                          </p:cTn>
                        </p:par>
                        <p:par>
                          <p:cTn id="7" fill="hold">
                            <p:stCondLst>
                              <p:cond delay="6417"/>
                            </p:stCondLst>
                            <p:childTnLst>
                              <p:par>
                                <p:cTn id="8" presetID="1" presetClass="mediacall" presetSubtype="0" fill="hold" nodeType="afterEffect">
                                  <p:stCondLst>
                                    <p:cond delay="0"/>
                                  </p:stCondLst>
                                  <p:childTnLst>
                                    <p:cmd type="call" cmd="playFrom(0.0)">
                                      <p:cBhvr>
                                        <p:cTn id="9" dur="841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mute="1">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vol="80000" mute="1">
                <p:cTn id="21" fill="hold" display="0">
                  <p:stCondLst>
                    <p:cond delay="indefinite"/>
                  </p:st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03DE-6D63-41AC-9E9C-0C0CDD65018E}"/>
              </a:ext>
            </a:extLst>
          </p:cNvPr>
          <p:cNvSpPr>
            <a:spLocks noGrp="1"/>
          </p:cNvSpPr>
          <p:nvPr>
            <p:ph type="title"/>
          </p:nvPr>
        </p:nvSpPr>
        <p:spPr/>
        <p:txBody>
          <a:bodyPr/>
          <a:lstStyle/>
          <a:p>
            <a:r>
              <a:rPr lang="en-US" sz="1999" dirty="0"/>
              <a:t>Simcenter Testlab Digital Image Correlation</a:t>
            </a:r>
            <a:br>
              <a:rPr lang="en-US" sz="1999" dirty="0"/>
            </a:br>
            <a:r>
              <a:rPr lang="en-US" sz="1999" dirty="0"/>
              <a:t>A complete engineering solution for image acquisition and analysis</a:t>
            </a:r>
            <a:endParaRPr lang="en-US" dirty="0"/>
          </a:p>
        </p:txBody>
      </p:sp>
      <p:sp>
        <p:nvSpPr>
          <p:cNvPr id="3" name="Rectangle 2">
            <a:extLst>
              <a:ext uri="{FF2B5EF4-FFF2-40B4-BE49-F238E27FC236}">
                <a16:creationId xmlns:a16="http://schemas.microsoft.com/office/drawing/2014/main" id="{327ACCF9-3C7E-4DDE-86F2-DF681A9F4E35}"/>
              </a:ext>
            </a:extLst>
          </p:cNvPr>
          <p:cNvSpPr/>
          <p:nvPr/>
        </p:nvSpPr>
        <p:spPr bwMode="auto">
          <a:xfrm>
            <a:off x="626089" y="1441035"/>
            <a:ext cx="2597703" cy="4786858"/>
          </a:xfrm>
          <a:prstGeom prst="rect">
            <a:avLst/>
          </a:prstGeom>
          <a:solidFill>
            <a:srgbClr val="0F8287"/>
          </a:solidFill>
          <a:ln>
            <a:noFill/>
          </a:ln>
          <a:effectLst/>
        </p:spPr>
        <p:txBody>
          <a:bodyPr wrap="square" lIns="107944" tIns="53972" rIns="107944" bIns="53972" numCol="1" spcCol="72000" rtlCol="0" anchor="t">
            <a:noAutofit/>
          </a:bodyPr>
          <a:lstStyle/>
          <a:p>
            <a:pPr algn="ctr">
              <a:lnSpc>
                <a:spcPct val="110000"/>
              </a:lnSpc>
              <a:spcBef>
                <a:spcPct val="0"/>
              </a:spcBef>
            </a:pPr>
            <a:r>
              <a:rPr lang="en-US" sz="1799" b="1">
                <a:solidFill>
                  <a:schemeClr val="bg1"/>
                </a:solidFill>
                <a:ea typeface="Arial Unicode MS"/>
                <a:cs typeface="Arial"/>
              </a:rPr>
              <a:t>Simcenter Testlab DIC Acquisition</a:t>
            </a:r>
            <a:endParaRPr lang="en-US" sz="1799">
              <a:solidFill>
                <a:schemeClr val="bg1"/>
              </a:solidFill>
              <a:ea typeface="Arial Unicode MS" panose="020B0604020202020204" pitchFamily="34" charset="-128"/>
              <a:cs typeface="Arial"/>
            </a:endParaRPr>
          </a:p>
          <a:p>
            <a:pPr algn="ctr">
              <a:lnSpc>
                <a:spcPct val="110000"/>
              </a:lnSpc>
              <a:spcBef>
                <a:spcPct val="0"/>
              </a:spcBef>
            </a:pPr>
            <a:endParaRPr lang="en-US" sz="1799">
              <a:ea typeface="Arial Unicode MS" panose="020B0604020202020204" pitchFamily="34" charset="-128"/>
              <a:cs typeface="Arial"/>
            </a:endParaRPr>
          </a:p>
          <a:p>
            <a:pPr marL="285607" indent="-285607">
              <a:lnSpc>
                <a:spcPct val="110000"/>
              </a:lnSpc>
              <a:spcBef>
                <a:spcPct val="0"/>
              </a:spcBef>
              <a:buFont typeface="Arial,Sans-Serif"/>
              <a:buChar char="•"/>
            </a:pPr>
            <a:r>
              <a:rPr lang="en-US" sz="1599">
                <a:solidFill>
                  <a:schemeClr val="bg1"/>
                </a:solidFill>
                <a:ea typeface="Arial Unicode MS"/>
                <a:cs typeface="Arial"/>
              </a:rPr>
              <a:t>Configure and synchronize cameras for acquisition</a:t>
            </a:r>
          </a:p>
          <a:p>
            <a:pPr marL="285607" indent="-285607">
              <a:lnSpc>
                <a:spcPct val="110000"/>
              </a:lnSpc>
              <a:spcBef>
                <a:spcPct val="0"/>
              </a:spcBef>
              <a:buFont typeface="Arial,Sans-Serif"/>
              <a:buChar char="•"/>
            </a:pPr>
            <a:r>
              <a:rPr lang="en-US" sz="1599">
                <a:solidFill>
                  <a:schemeClr val="bg1"/>
                </a:solidFill>
                <a:ea typeface="Arial Unicode MS"/>
                <a:cs typeface="Arial"/>
              </a:rPr>
              <a:t>Provide quality indicators on the test setup</a:t>
            </a:r>
          </a:p>
          <a:p>
            <a:pPr algn="ctr">
              <a:lnSpc>
                <a:spcPct val="110000"/>
              </a:lnSpc>
              <a:spcBef>
                <a:spcPct val="0"/>
              </a:spcBef>
              <a:buFont typeface="Wingdings" charset="0"/>
              <a:buNone/>
            </a:pPr>
            <a:endParaRPr lang="en-US" sz="1599">
              <a:solidFill>
                <a:schemeClr val="bg1"/>
              </a:solidFill>
              <a:ea typeface="Arial Unicode MS" panose="020B0604020202020204" pitchFamily="34" charset="-128"/>
              <a:cs typeface="Arial Unicode MS" panose="020B0604020202020204" pitchFamily="34" charset="-128"/>
            </a:endParaRPr>
          </a:p>
        </p:txBody>
      </p:sp>
      <p:pic>
        <p:nvPicPr>
          <p:cNvPr id="6" name="Picture 5">
            <a:extLst>
              <a:ext uri="{FF2B5EF4-FFF2-40B4-BE49-F238E27FC236}">
                <a16:creationId xmlns:a16="http://schemas.microsoft.com/office/drawing/2014/main" id="{7318EC33-2ADB-4B2C-907C-061BB4B59EAD}"/>
              </a:ext>
            </a:extLst>
          </p:cNvPr>
          <p:cNvPicPr>
            <a:picLocks noChangeAspect="1"/>
          </p:cNvPicPr>
          <p:nvPr/>
        </p:nvPicPr>
        <p:blipFill>
          <a:blip r:embed="rId3"/>
          <a:stretch>
            <a:fillRect/>
          </a:stretch>
        </p:blipFill>
        <p:spPr>
          <a:xfrm>
            <a:off x="1201784" y="4498414"/>
            <a:ext cx="1439451" cy="1578282"/>
          </a:xfrm>
          <a:prstGeom prst="rect">
            <a:avLst/>
          </a:prstGeom>
        </p:spPr>
      </p:pic>
      <p:sp>
        <p:nvSpPr>
          <p:cNvPr id="7" name="Rectangle 6">
            <a:extLst>
              <a:ext uri="{FF2B5EF4-FFF2-40B4-BE49-F238E27FC236}">
                <a16:creationId xmlns:a16="http://schemas.microsoft.com/office/drawing/2014/main" id="{9C411906-A9DC-4654-B74E-8E00BB00F697}"/>
              </a:ext>
            </a:extLst>
          </p:cNvPr>
          <p:cNvSpPr/>
          <p:nvPr/>
        </p:nvSpPr>
        <p:spPr bwMode="auto">
          <a:xfrm>
            <a:off x="3392499" y="1441033"/>
            <a:ext cx="8171118" cy="1977666"/>
          </a:xfrm>
          <a:prstGeom prst="rect">
            <a:avLst/>
          </a:prstGeom>
          <a:solidFill>
            <a:srgbClr val="005F87"/>
          </a:solidFill>
          <a:ln>
            <a:noFill/>
          </a:ln>
          <a:effectLst/>
        </p:spPr>
        <p:txBody>
          <a:bodyPr wrap="square" lIns="107944" tIns="53972" rIns="107944" bIns="53972" numCol="1" spcCol="72000" rtlCol="0" anchor="t">
            <a:noAutofit/>
          </a:bodyPr>
          <a:lstStyle/>
          <a:p>
            <a:pPr>
              <a:lnSpc>
                <a:spcPct val="110000"/>
              </a:lnSpc>
              <a:spcBef>
                <a:spcPct val="0"/>
              </a:spcBef>
            </a:pPr>
            <a:r>
              <a:rPr lang="en-US" sz="1799" dirty="0">
                <a:solidFill>
                  <a:schemeClr val="bg1"/>
                </a:solidFill>
                <a:ea typeface="Arial Unicode MS"/>
                <a:cs typeface="Arial Unicode MS"/>
              </a:rPr>
              <a:t>                   </a:t>
            </a:r>
            <a:r>
              <a:rPr lang="en-US" sz="1799" b="1" dirty="0">
                <a:solidFill>
                  <a:schemeClr val="bg1"/>
                </a:solidFill>
                <a:ea typeface="Arial Unicode MS"/>
                <a:cs typeface="Arial Unicode MS"/>
              </a:rPr>
              <a:t>Simcenter Testlab DIC Analysis</a:t>
            </a:r>
          </a:p>
          <a:p>
            <a:pPr algn="ctr">
              <a:lnSpc>
                <a:spcPct val="110000"/>
              </a:lnSpc>
              <a:spcBef>
                <a:spcPct val="0"/>
              </a:spcBef>
              <a:buFont typeface="Wingdings" charset="0"/>
              <a:buNone/>
            </a:pPr>
            <a:endParaRPr lang="en-US" sz="1799" dirty="0">
              <a:solidFill>
                <a:schemeClr val="bg1"/>
              </a:solidFill>
              <a:ea typeface="Arial Unicode MS" panose="020B0604020202020204" pitchFamily="34" charset="-128"/>
              <a:cs typeface="Arial Unicode MS" panose="020B0604020202020204" pitchFamily="34" charset="-128"/>
            </a:endParaRPr>
          </a:p>
          <a:p>
            <a:pPr marL="285115" indent="-285115">
              <a:lnSpc>
                <a:spcPct val="110000"/>
              </a:lnSpc>
              <a:spcBef>
                <a:spcPct val="0"/>
              </a:spcBef>
              <a:buFont typeface="Arial" panose="020B0604020202020204" pitchFamily="34" charset="0"/>
              <a:buChar char="•"/>
            </a:pPr>
            <a:r>
              <a:rPr lang="en-US" sz="1599" dirty="0">
                <a:solidFill>
                  <a:schemeClr val="bg1"/>
                </a:solidFill>
                <a:ea typeface="Arial Unicode MS"/>
                <a:cs typeface="Arial Unicode MS"/>
              </a:rPr>
              <a:t>Core DIC engineering platform for image processing</a:t>
            </a:r>
          </a:p>
          <a:p>
            <a:pPr marL="285115" indent="-285115">
              <a:lnSpc>
                <a:spcPct val="110000"/>
              </a:lnSpc>
              <a:spcBef>
                <a:spcPct val="0"/>
              </a:spcBef>
              <a:buFont typeface="Arial" panose="020B0604020202020204" pitchFamily="34" charset="0"/>
              <a:buChar char="•"/>
            </a:pPr>
            <a:r>
              <a:rPr lang="en-US" sz="1599" dirty="0">
                <a:solidFill>
                  <a:schemeClr val="bg1"/>
                </a:solidFill>
                <a:ea typeface="Arial Unicode MS" panose="020B0604020202020204" pitchFamily="34" charset="-128"/>
                <a:cs typeface="Arial Unicode MS" panose="020B0604020202020204" pitchFamily="34" charset="-128"/>
              </a:rPr>
              <a:t>Extract full-field displacements and strains from images</a:t>
            </a:r>
          </a:p>
          <a:p>
            <a:pPr marL="285115" indent="-285115">
              <a:lnSpc>
                <a:spcPct val="110000"/>
              </a:lnSpc>
              <a:spcBef>
                <a:spcPct val="0"/>
              </a:spcBef>
              <a:buFont typeface="Arial" panose="020B0604020202020204" pitchFamily="34" charset="0"/>
              <a:buChar char="•"/>
            </a:pPr>
            <a:r>
              <a:rPr lang="en-US" sz="1599" dirty="0">
                <a:solidFill>
                  <a:schemeClr val="bg1"/>
                </a:solidFill>
                <a:ea typeface="Arial Unicode MS" panose="020B0604020202020204" pitchFamily="34" charset="-128"/>
                <a:cs typeface="Arial Unicode MS" panose="020B0604020202020204" pitchFamily="34" charset="-128"/>
              </a:rPr>
              <a:t>Includes Calibration, Performance Analysis and other tools</a:t>
            </a:r>
          </a:p>
          <a:p>
            <a:pPr marL="285115" indent="-285115">
              <a:lnSpc>
                <a:spcPct val="110000"/>
              </a:lnSpc>
              <a:spcBef>
                <a:spcPct val="0"/>
              </a:spcBef>
              <a:buFont typeface="Arial" panose="020B0604020202020204" pitchFamily="34" charset="0"/>
              <a:buChar char="•"/>
            </a:pPr>
            <a:r>
              <a:rPr lang="en-US" sz="1550" dirty="0">
                <a:solidFill>
                  <a:schemeClr val="bg1"/>
                </a:solidFill>
                <a:ea typeface="Arial Unicode MS"/>
                <a:cs typeface="Arial Unicode MS"/>
              </a:rPr>
              <a:t>Access results in </a:t>
            </a:r>
            <a:r>
              <a:rPr lang="en-US" sz="1550" dirty="0" err="1">
                <a:solidFill>
                  <a:schemeClr val="bg1"/>
                </a:solidFill>
                <a:ea typeface="Arial Unicode MS"/>
                <a:cs typeface="Arial Unicode MS"/>
              </a:rPr>
              <a:t>Simcenter</a:t>
            </a:r>
            <a:r>
              <a:rPr lang="en-US" sz="1550" dirty="0">
                <a:solidFill>
                  <a:schemeClr val="bg1"/>
                </a:solidFill>
                <a:ea typeface="Arial Unicode MS"/>
                <a:cs typeface="Arial Unicode MS"/>
              </a:rPr>
              <a:t> </a:t>
            </a:r>
            <a:r>
              <a:rPr lang="en-US" sz="1550" dirty="0" err="1">
                <a:solidFill>
                  <a:schemeClr val="bg1"/>
                </a:solidFill>
                <a:ea typeface="Arial Unicode MS"/>
                <a:cs typeface="Arial Unicode MS"/>
              </a:rPr>
              <a:t>Testlab</a:t>
            </a:r>
            <a:r>
              <a:rPr lang="en-US" sz="1550" dirty="0">
                <a:solidFill>
                  <a:schemeClr val="bg1"/>
                </a:solidFill>
                <a:ea typeface="Arial Unicode MS"/>
                <a:cs typeface="Arial Unicode MS"/>
              </a:rPr>
              <a:t> for advanced processing</a:t>
            </a:r>
          </a:p>
        </p:txBody>
      </p:sp>
      <p:sp>
        <p:nvSpPr>
          <p:cNvPr id="9" name="Rectangle 8">
            <a:extLst>
              <a:ext uri="{FF2B5EF4-FFF2-40B4-BE49-F238E27FC236}">
                <a16:creationId xmlns:a16="http://schemas.microsoft.com/office/drawing/2014/main" id="{ED570D8E-20EF-4380-A1D1-B75677957EC5}"/>
              </a:ext>
            </a:extLst>
          </p:cNvPr>
          <p:cNvSpPr/>
          <p:nvPr/>
        </p:nvSpPr>
        <p:spPr bwMode="auto">
          <a:xfrm>
            <a:off x="3386779" y="3890201"/>
            <a:ext cx="1896421" cy="2345726"/>
          </a:xfrm>
          <a:prstGeom prst="rect">
            <a:avLst/>
          </a:prstGeom>
          <a:solidFill>
            <a:schemeClr val="accent3"/>
          </a:solidFill>
          <a:ln>
            <a:noFill/>
          </a:ln>
          <a:effectLst/>
        </p:spPr>
        <p:txBody>
          <a:bodyPr wrap="square" lIns="107944" tIns="53972" rIns="107944" bIns="53972" numCol="1" spcCol="72000" rtlCol="0" anchor="t">
            <a:noAutofit/>
          </a:bodyPr>
          <a:lstStyle/>
          <a:p>
            <a:pPr algn="ctr">
              <a:lnSpc>
                <a:spcPct val="110000"/>
              </a:lnSpc>
              <a:spcBef>
                <a:spcPct val="0"/>
              </a:spcBef>
              <a:buFont typeface="Wingdings" charset="0"/>
              <a:buNone/>
            </a:pPr>
            <a:r>
              <a:rPr lang="en-US" sz="1599" u="sng" dirty="0">
                <a:solidFill>
                  <a:schemeClr val="bg1"/>
                </a:solidFill>
                <a:ea typeface="Arial Unicode MS"/>
                <a:cs typeface="Arial Unicode MS"/>
              </a:rPr>
              <a:t>DIC </a:t>
            </a:r>
            <a:r>
              <a:rPr lang="en-US" sz="1599" u="sng" dirty="0" err="1">
                <a:solidFill>
                  <a:schemeClr val="bg1"/>
                </a:solidFill>
                <a:ea typeface="Arial Unicode MS"/>
                <a:cs typeface="Arial Unicode MS"/>
              </a:rPr>
              <a:t>Multicam</a:t>
            </a:r>
            <a:endParaRPr lang="en-US" sz="1599" u="sng" dirty="0">
              <a:solidFill>
                <a:schemeClr val="bg1"/>
              </a:solidFill>
              <a:ea typeface="Arial Unicode MS"/>
              <a:cs typeface="Arial Unicode MS"/>
            </a:endParaRPr>
          </a:p>
          <a:p>
            <a:pPr algn="ctr">
              <a:lnSpc>
                <a:spcPct val="110000"/>
              </a:lnSpc>
              <a:spcBef>
                <a:spcPct val="0"/>
              </a:spcBef>
              <a:buFont typeface="Wingdings" charset="0"/>
              <a:buNone/>
            </a:pPr>
            <a:endParaRPr lang="en-US" sz="1599" b="1" dirty="0">
              <a:solidFill>
                <a:schemeClr val="bg1"/>
              </a:solidFill>
              <a:ea typeface="Arial Unicode MS"/>
              <a:cs typeface="Arial Unicode MS"/>
            </a:endParaRPr>
          </a:p>
          <a:p>
            <a:pPr>
              <a:lnSpc>
                <a:spcPct val="110000"/>
              </a:lnSpc>
              <a:spcBef>
                <a:spcPct val="0"/>
              </a:spcBef>
            </a:pPr>
            <a:r>
              <a:rPr lang="en-US" sz="1399" dirty="0">
                <a:solidFill>
                  <a:schemeClr val="bg1"/>
                </a:solidFill>
                <a:ea typeface="Arial Unicode MS"/>
                <a:cs typeface="Arial Unicode MS"/>
              </a:rPr>
              <a:t>Combine and analyze images from &gt;2 cameras setups</a:t>
            </a:r>
          </a:p>
        </p:txBody>
      </p:sp>
      <p:sp>
        <p:nvSpPr>
          <p:cNvPr id="12" name="Rectangle 11">
            <a:extLst>
              <a:ext uri="{FF2B5EF4-FFF2-40B4-BE49-F238E27FC236}">
                <a16:creationId xmlns:a16="http://schemas.microsoft.com/office/drawing/2014/main" id="{11240DA5-7656-40BC-89FA-0D18321B4CD1}"/>
              </a:ext>
            </a:extLst>
          </p:cNvPr>
          <p:cNvSpPr/>
          <p:nvPr/>
        </p:nvSpPr>
        <p:spPr bwMode="auto">
          <a:xfrm>
            <a:off x="7480097" y="3897894"/>
            <a:ext cx="1968458" cy="2345726"/>
          </a:xfrm>
          <a:prstGeom prst="rect">
            <a:avLst/>
          </a:prstGeom>
          <a:solidFill>
            <a:schemeClr val="accent3"/>
          </a:solidFill>
          <a:ln>
            <a:noFill/>
          </a:ln>
          <a:effectLst/>
        </p:spPr>
        <p:txBody>
          <a:bodyPr wrap="square" lIns="107944" tIns="53972" rIns="107944" bIns="53972" numCol="1" spcCol="72000" rtlCol="0" anchor="t">
            <a:noAutofit/>
          </a:bodyPr>
          <a:lstStyle/>
          <a:p>
            <a:pPr algn="ctr">
              <a:lnSpc>
                <a:spcPct val="110000"/>
              </a:lnSpc>
              <a:spcBef>
                <a:spcPct val="0"/>
              </a:spcBef>
              <a:buFont typeface="Wingdings" charset="0"/>
              <a:buNone/>
            </a:pPr>
            <a:r>
              <a:rPr lang="en-US" sz="1599" u="sng" dirty="0">
                <a:solidFill>
                  <a:schemeClr val="bg1"/>
                </a:solidFill>
                <a:ea typeface="Arial Unicode MS"/>
                <a:cs typeface="Arial Unicode MS"/>
              </a:rPr>
              <a:t>DIC Model Validation</a:t>
            </a:r>
            <a:endParaRPr lang="en-US" sz="1799" u="sng" dirty="0">
              <a:solidFill>
                <a:schemeClr val="bg1"/>
              </a:solidFill>
              <a:cs typeface="Arial" pitchFamily="34" charset="0"/>
            </a:endParaRPr>
          </a:p>
          <a:p>
            <a:pPr>
              <a:lnSpc>
                <a:spcPct val="110000"/>
              </a:lnSpc>
              <a:spcBef>
                <a:spcPct val="0"/>
              </a:spcBef>
            </a:pPr>
            <a:r>
              <a:rPr lang="en-US" sz="1399" dirty="0">
                <a:solidFill>
                  <a:schemeClr val="bg1"/>
                </a:solidFill>
                <a:ea typeface="Arial Unicode MS"/>
                <a:cs typeface="Arial Unicode MS"/>
              </a:rPr>
              <a:t>Compare full-field experimental and FE results</a:t>
            </a:r>
          </a:p>
        </p:txBody>
      </p:sp>
      <p:sp>
        <p:nvSpPr>
          <p:cNvPr id="13" name="Rectangle 12">
            <a:extLst>
              <a:ext uri="{FF2B5EF4-FFF2-40B4-BE49-F238E27FC236}">
                <a16:creationId xmlns:a16="http://schemas.microsoft.com/office/drawing/2014/main" id="{0A521500-4C72-4ED5-AE70-9BE7C26AF111}"/>
              </a:ext>
            </a:extLst>
          </p:cNvPr>
          <p:cNvSpPr/>
          <p:nvPr/>
        </p:nvSpPr>
        <p:spPr bwMode="auto">
          <a:xfrm>
            <a:off x="5415474" y="3917477"/>
            <a:ext cx="1896422" cy="2345726"/>
          </a:xfrm>
          <a:prstGeom prst="rect">
            <a:avLst/>
          </a:prstGeom>
          <a:solidFill>
            <a:schemeClr val="accent3"/>
          </a:solidFill>
          <a:ln>
            <a:noFill/>
          </a:ln>
          <a:effectLst/>
        </p:spPr>
        <p:txBody>
          <a:bodyPr wrap="square" lIns="107944" tIns="53972" rIns="107944" bIns="53972" numCol="1" spcCol="72000" rtlCol="0" anchor="t">
            <a:noAutofit/>
          </a:bodyPr>
          <a:lstStyle/>
          <a:p>
            <a:pPr algn="ctr">
              <a:lnSpc>
                <a:spcPct val="110000"/>
              </a:lnSpc>
              <a:spcBef>
                <a:spcPct val="0"/>
              </a:spcBef>
              <a:buFont typeface="Wingdings" charset="0"/>
              <a:buNone/>
            </a:pPr>
            <a:r>
              <a:rPr lang="en-US" sz="1599" u="sng" dirty="0">
                <a:solidFill>
                  <a:schemeClr val="bg1"/>
                </a:solidFill>
                <a:ea typeface="Arial Unicode MS"/>
                <a:cs typeface="Arial Unicode MS"/>
              </a:rPr>
              <a:t>DIC Material Identification</a:t>
            </a:r>
            <a:endParaRPr lang="en-US" sz="1799" u="sng" dirty="0">
              <a:solidFill>
                <a:schemeClr val="bg1"/>
              </a:solidFill>
              <a:cs typeface="Arial"/>
            </a:endParaRPr>
          </a:p>
          <a:p>
            <a:pPr>
              <a:lnSpc>
                <a:spcPct val="110000"/>
              </a:lnSpc>
              <a:spcBef>
                <a:spcPct val="0"/>
              </a:spcBef>
            </a:pPr>
            <a:r>
              <a:rPr lang="en-US" sz="1399" dirty="0">
                <a:solidFill>
                  <a:schemeClr val="bg1"/>
                </a:solidFill>
                <a:ea typeface="Arial Unicode MS"/>
                <a:cs typeface="Arial Unicode MS"/>
              </a:rPr>
              <a:t>Identify mechanical parameters of most material models</a:t>
            </a:r>
          </a:p>
        </p:txBody>
      </p:sp>
      <p:pic>
        <p:nvPicPr>
          <p:cNvPr id="14" name="Picture 13">
            <a:extLst>
              <a:ext uri="{FF2B5EF4-FFF2-40B4-BE49-F238E27FC236}">
                <a16:creationId xmlns:a16="http://schemas.microsoft.com/office/drawing/2014/main" id="{8D30D1FC-5E36-4BE3-A16D-A02427D7A318}"/>
              </a:ext>
            </a:extLst>
          </p:cNvPr>
          <p:cNvPicPr>
            <a:picLocks noChangeAspect="1"/>
          </p:cNvPicPr>
          <p:nvPr/>
        </p:nvPicPr>
        <p:blipFill>
          <a:blip r:embed="rId4"/>
          <a:stretch>
            <a:fillRect/>
          </a:stretch>
        </p:blipFill>
        <p:spPr>
          <a:xfrm>
            <a:off x="3558760" y="5386624"/>
            <a:ext cx="1598996" cy="822483"/>
          </a:xfrm>
          <a:prstGeom prst="rect">
            <a:avLst/>
          </a:prstGeom>
        </p:spPr>
      </p:pic>
      <p:pic>
        <p:nvPicPr>
          <p:cNvPr id="16" name="Picture 15">
            <a:extLst>
              <a:ext uri="{FF2B5EF4-FFF2-40B4-BE49-F238E27FC236}">
                <a16:creationId xmlns:a16="http://schemas.microsoft.com/office/drawing/2014/main" id="{4E6D1359-3F1B-48D3-AFC6-2989009EAC6B}"/>
              </a:ext>
            </a:extLst>
          </p:cNvPr>
          <p:cNvPicPr>
            <a:picLocks noChangeAspect="1"/>
          </p:cNvPicPr>
          <p:nvPr/>
        </p:nvPicPr>
        <p:blipFill>
          <a:blip r:embed="rId5"/>
          <a:stretch>
            <a:fillRect/>
          </a:stretch>
        </p:blipFill>
        <p:spPr>
          <a:xfrm>
            <a:off x="7789389" y="5352627"/>
            <a:ext cx="1150202" cy="875266"/>
          </a:xfrm>
          <a:prstGeom prst="rect">
            <a:avLst/>
          </a:prstGeom>
        </p:spPr>
      </p:pic>
      <p:pic>
        <p:nvPicPr>
          <p:cNvPr id="17" name="Picture 16">
            <a:extLst>
              <a:ext uri="{FF2B5EF4-FFF2-40B4-BE49-F238E27FC236}">
                <a16:creationId xmlns:a16="http://schemas.microsoft.com/office/drawing/2014/main" id="{6EECDC33-3AFA-4FD0-A51C-40946F8FC05A}"/>
              </a:ext>
            </a:extLst>
          </p:cNvPr>
          <p:cNvPicPr>
            <a:picLocks noChangeAspect="1"/>
          </p:cNvPicPr>
          <p:nvPr/>
        </p:nvPicPr>
        <p:blipFill>
          <a:blip r:embed="rId6"/>
          <a:stretch>
            <a:fillRect/>
          </a:stretch>
        </p:blipFill>
        <p:spPr>
          <a:xfrm>
            <a:off x="5604255" y="5367839"/>
            <a:ext cx="1518859" cy="860054"/>
          </a:xfrm>
          <a:prstGeom prst="rect">
            <a:avLst/>
          </a:prstGeom>
        </p:spPr>
      </p:pic>
      <p:sp>
        <p:nvSpPr>
          <p:cNvPr id="15" name="Rectangle 14">
            <a:extLst>
              <a:ext uri="{FF2B5EF4-FFF2-40B4-BE49-F238E27FC236}">
                <a16:creationId xmlns:a16="http://schemas.microsoft.com/office/drawing/2014/main" id="{6ECCAFEB-042D-424B-A2E8-2FB6AE5E4C3B}"/>
              </a:ext>
            </a:extLst>
          </p:cNvPr>
          <p:cNvSpPr/>
          <p:nvPr/>
        </p:nvSpPr>
        <p:spPr bwMode="auto">
          <a:xfrm>
            <a:off x="3390660" y="3501107"/>
            <a:ext cx="8158627" cy="329607"/>
          </a:xfrm>
          <a:prstGeom prst="rect">
            <a:avLst/>
          </a:prstGeom>
          <a:solidFill>
            <a:schemeClr val="accent3"/>
          </a:solidFill>
          <a:ln>
            <a:noFill/>
          </a:ln>
          <a:effectLst/>
        </p:spPr>
        <p:txBody>
          <a:bodyPr wrap="square" lIns="107944" tIns="53972" rIns="107944" bIns="53972" numCol="1" spcCol="72000" rtlCol="0" anchor="t">
            <a:noAutofit/>
          </a:bodyPr>
          <a:lstStyle/>
          <a:p>
            <a:pPr algn="ctr">
              <a:lnSpc>
                <a:spcPct val="110000"/>
              </a:lnSpc>
              <a:spcBef>
                <a:spcPct val="0"/>
              </a:spcBef>
            </a:pPr>
            <a:r>
              <a:rPr lang="en-US" sz="1599" b="1" dirty="0">
                <a:solidFill>
                  <a:schemeClr val="bg1"/>
                </a:solidFill>
                <a:ea typeface="Arial Unicode MS"/>
                <a:cs typeface="Arial Unicode MS"/>
              </a:rPr>
              <a:t>Simcenter DIC Analysis</a:t>
            </a:r>
            <a:r>
              <a:rPr lang="en-US" sz="1599" dirty="0">
                <a:solidFill>
                  <a:schemeClr val="bg1"/>
                </a:solidFill>
                <a:ea typeface="Arial Unicode MS"/>
                <a:cs typeface="Arial Unicode MS"/>
              </a:rPr>
              <a:t> – optional extensions:</a:t>
            </a:r>
            <a:endParaRPr lang="en-US" sz="1599" dirty="0">
              <a:solidFill>
                <a:schemeClr val="bg1"/>
              </a:solidFill>
              <a:ea typeface="Arial Unicode MS" panose="020B0604020202020204" pitchFamily="34" charset="-128"/>
              <a:cs typeface="Arial Unicode MS" panose="020B0604020202020204" pitchFamily="34" charset="-128"/>
            </a:endParaRPr>
          </a:p>
        </p:txBody>
      </p:sp>
      <p:sp>
        <p:nvSpPr>
          <p:cNvPr id="4" name="Footer Placeholder 3">
            <a:extLst>
              <a:ext uri="{FF2B5EF4-FFF2-40B4-BE49-F238E27FC236}">
                <a16:creationId xmlns:a16="http://schemas.microsoft.com/office/drawing/2014/main" id="{68A14C63-7E98-47CF-837D-FB07182FB56B}"/>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5" name="Slide Number Placeholder 4">
            <a:extLst>
              <a:ext uri="{FF2B5EF4-FFF2-40B4-BE49-F238E27FC236}">
                <a16:creationId xmlns:a16="http://schemas.microsoft.com/office/drawing/2014/main" id="{B144F981-4590-41EC-B95D-98E5022D3AFB}"/>
              </a:ext>
            </a:extLst>
          </p:cNvPr>
          <p:cNvSpPr>
            <a:spLocks noGrp="1"/>
          </p:cNvSpPr>
          <p:nvPr>
            <p:ph type="sldNum" sz="quarter" idx="11"/>
          </p:nvPr>
        </p:nvSpPr>
        <p:spPr/>
        <p:txBody>
          <a:bodyPr/>
          <a:lstStyle/>
          <a:p>
            <a:fld id="{B0C471E2-0EBE-46BD-A5B4-FC566CD91208}" type="slidenum">
              <a:rPr lang="en-US" smtClean="0"/>
              <a:t>13</a:t>
            </a:fld>
            <a:endParaRPr lang="en-US"/>
          </a:p>
        </p:txBody>
      </p:sp>
      <p:sp>
        <p:nvSpPr>
          <p:cNvPr id="18" name="Rectangle 17">
            <a:extLst>
              <a:ext uri="{FF2B5EF4-FFF2-40B4-BE49-F238E27FC236}">
                <a16:creationId xmlns:a16="http://schemas.microsoft.com/office/drawing/2014/main" id="{46D6DD8D-364F-45C2-9626-411BE7FFAAE3}"/>
              </a:ext>
            </a:extLst>
          </p:cNvPr>
          <p:cNvSpPr/>
          <p:nvPr/>
        </p:nvSpPr>
        <p:spPr bwMode="auto">
          <a:xfrm>
            <a:off x="9580829" y="3921365"/>
            <a:ext cx="1968458" cy="2345726"/>
          </a:xfrm>
          <a:prstGeom prst="rect">
            <a:avLst/>
          </a:prstGeom>
          <a:solidFill>
            <a:schemeClr val="accent3"/>
          </a:solidFill>
          <a:ln>
            <a:noFill/>
          </a:ln>
          <a:effectLst/>
        </p:spPr>
        <p:txBody>
          <a:bodyPr wrap="square" lIns="107944" tIns="53972" rIns="107944" bIns="53972" numCol="1" spcCol="72000" rtlCol="0" anchor="t">
            <a:noAutofit/>
          </a:bodyPr>
          <a:lstStyle/>
          <a:p>
            <a:pPr algn="ctr">
              <a:lnSpc>
                <a:spcPct val="110000"/>
              </a:lnSpc>
              <a:spcBef>
                <a:spcPct val="0"/>
              </a:spcBef>
              <a:buFont typeface="Wingdings" charset="0"/>
              <a:buNone/>
            </a:pPr>
            <a:r>
              <a:rPr lang="en-US" sz="1599" u="sng" dirty="0">
                <a:solidFill>
                  <a:schemeClr val="bg1"/>
                </a:solidFill>
                <a:ea typeface="Arial Unicode MS"/>
                <a:cs typeface="Arial Unicode MS"/>
              </a:rPr>
              <a:t>DIC Operational Deflection Shapes</a:t>
            </a:r>
          </a:p>
          <a:p>
            <a:pPr algn="ctr">
              <a:lnSpc>
                <a:spcPct val="110000"/>
              </a:lnSpc>
              <a:spcBef>
                <a:spcPct val="0"/>
              </a:spcBef>
              <a:buFont typeface="Wingdings" charset="0"/>
              <a:buNone/>
            </a:pPr>
            <a:r>
              <a:rPr lang="en-US" sz="1400" dirty="0">
                <a:solidFill>
                  <a:schemeClr val="bg1"/>
                </a:solidFill>
                <a:cs typeface="Arial" pitchFamily="34" charset="0"/>
              </a:rPr>
              <a:t>Visualize the frequency response of your structure</a:t>
            </a:r>
          </a:p>
        </p:txBody>
      </p:sp>
      <p:pic>
        <p:nvPicPr>
          <p:cNvPr id="19" name="Picture 18">
            <a:extLst>
              <a:ext uri="{FF2B5EF4-FFF2-40B4-BE49-F238E27FC236}">
                <a16:creationId xmlns:a16="http://schemas.microsoft.com/office/drawing/2014/main" id="{6F71CEA9-0511-45BD-BF71-DF2297813E80}"/>
              </a:ext>
            </a:extLst>
          </p:cNvPr>
          <p:cNvPicPr>
            <a:picLocks noChangeAspect="1"/>
          </p:cNvPicPr>
          <p:nvPr/>
        </p:nvPicPr>
        <p:blipFill>
          <a:blip r:embed="rId7"/>
          <a:stretch>
            <a:fillRect/>
          </a:stretch>
        </p:blipFill>
        <p:spPr>
          <a:xfrm>
            <a:off x="9705831" y="5324397"/>
            <a:ext cx="1718454" cy="931725"/>
          </a:xfrm>
          <a:prstGeom prst="rect">
            <a:avLst/>
          </a:prstGeom>
        </p:spPr>
      </p:pic>
      <p:pic>
        <p:nvPicPr>
          <p:cNvPr id="20" name="Picture 2">
            <a:extLst>
              <a:ext uri="{FF2B5EF4-FFF2-40B4-BE49-F238E27FC236}">
                <a16:creationId xmlns:a16="http://schemas.microsoft.com/office/drawing/2014/main" id="{7B8FD467-A6A0-43FA-9543-78250DAD39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268"/>
          <a:stretch/>
        </p:blipFill>
        <p:spPr bwMode="auto">
          <a:xfrm>
            <a:off x="9765560" y="1610127"/>
            <a:ext cx="1598996" cy="180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894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D2AF3E-011B-4125-AF93-B41B14C824AA}"/>
              </a:ext>
            </a:extLst>
          </p:cNvPr>
          <p:cNvSpPr>
            <a:spLocks noGrp="1"/>
          </p:cNvSpPr>
          <p:nvPr>
            <p:ph type="title"/>
          </p:nvPr>
        </p:nvSpPr>
        <p:spPr/>
        <p:txBody>
          <a:bodyPr/>
          <a:lstStyle/>
          <a:p>
            <a:r>
              <a:rPr lang="en-US" dirty="0"/>
              <a:t>Digital Image Correlation brings new value to materials testing and product engineering</a:t>
            </a:r>
            <a:br>
              <a:rPr lang="en-US" dirty="0"/>
            </a:br>
            <a:endParaRPr lang="en-US" dirty="0"/>
          </a:p>
        </p:txBody>
      </p:sp>
      <p:sp>
        <p:nvSpPr>
          <p:cNvPr id="4" name="Footer Placeholder 3">
            <a:extLst>
              <a:ext uri="{FF2B5EF4-FFF2-40B4-BE49-F238E27FC236}">
                <a16:creationId xmlns:a16="http://schemas.microsoft.com/office/drawing/2014/main" id="{D87CDA9F-5B0A-4EBB-BADF-51D35E43C0C0}"/>
              </a:ext>
            </a:extLst>
          </p:cNvPr>
          <p:cNvSpPr>
            <a:spLocks noGrp="1"/>
          </p:cNvSpPr>
          <p:nvPr>
            <p:ph type="ftr" sz="quarter" idx="10"/>
          </p:nvPr>
        </p:nvSpPr>
        <p:spPr/>
        <p:txBody>
          <a:bodyPr/>
          <a:lstStyle/>
          <a:p>
            <a:pPr>
              <a:lnSpc>
                <a:spcPct val="100000"/>
              </a:lnSpc>
            </a:pPr>
            <a:r>
              <a:rPr lang="en-US"/>
              <a:t>Unrestricted | © Siemens 2021 | Siemens Digital Industries Software | Where engineering meets tomorrow.</a:t>
            </a:r>
            <a:endParaRPr lang="en-US" dirty="0"/>
          </a:p>
        </p:txBody>
      </p:sp>
      <p:sp>
        <p:nvSpPr>
          <p:cNvPr id="6" name="TextBox 5">
            <a:extLst>
              <a:ext uri="{FF2B5EF4-FFF2-40B4-BE49-F238E27FC236}">
                <a16:creationId xmlns:a16="http://schemas.microsoft.com/office/drawing/2014/main" id="{6CDD0E4B-E24F-4100-8A7B-5AA4EF6D23DF}"/>
              </a:ext>
            </a:extLst>
          </p:cNvPr>
          <p:cNvSpPr txBox="1"/>
          <p:nvPr/>
        </p:nvSpPr>
        <p:spPr>
          <a:xfrm>
            <a:off x="2057400" y="1434393"/>
            <a:ext cx="3215240" cy="1258222"/>
          </a:xfrm>
          <a:prstGeom prst="rect">
            <a:avLst/>
          </a:prstGeom>
          <a:solidFill>
            <a:srgbClr val="005F87"/>
          </a:solidFill>
        </p:spPr>
        <p:txBody>
          <a:bodyPr wrap="square" lIns="0" tIns="0" rIns="0" bIns="0" rtlCol="0" anchor="ctr">
            <a:noAutofit/>
          </a:bodyPr>
          <a:lstStyle/>
          <a:p>
            <a:pPr marL="87313" algn="ctr">
              <a:lnSpc>
                <a:spcPct val="110000"/>
              </a:lnSpc>
              <a:spcBef>
                <a:spcPts val="0"/>
              </a:spcBef>
            </a:pPr>
            <a:r>
              <a:rPr lang="en-US" sz="1600" dirty="0">
                <a:solidFill>
                  <a:schemeClr val="bg1"/>
                </a:solidFill>
              </a:rPr>
              <a:t>Design and engineer </a:t>
            </a:r>
          </a:p>
          <a:p>
            <a:pPr marL="87313" algn="ctr">
              <a:lnSpc>
                <a:spcPct val="110000"/>
              </a:lnSpc>
              <a:spcBef>
                <a:spcPts val="0"/>
              </a:spcBef>
            </a:pPr>
            <a:r>
              <a:rPr lang="en-US" sz="1600" dirty="0">
                <a:solidFill>
                  <a:schemeClr val="bg1"/>
                </a:solidFill>
              </a:rPr>
              <a:t>innovative new materials</a:t>
            </a:r>
          </a:p>
        </p:txBody>
      </p:sp>
      <p:sp>
        <p:nvSpPr>
          <p:cNvPr id="7" name="TextBox 6">
            <a:extLst>
              <a:ext uri="{FF2B5EF4-FFF2-40B4-BE49-F238E27FC236}">
                <a16:creationId xmlns:a16="http://schemas.microsoft.com/office/drawing/2014/main" id="{BA411C57-4D42-422A-AB2E-B9566A5F8D7B}"/>
              </a:ext>
            </a:extLst>
          </p:cNvPr>
          <p:cNvSpPr txBox="1"/>
          <p:nvPr/>
        </p:nvSpPr>
        <p:spPr>
          <a:xfrm>
            <a:off x="589249" y="1434394"/>
            <a:ext cx="1376710" cy="1258222"/>
          </a:xfrm>
          <a:prstGeom prst="rect">
            <a:avLst/>
          </a:prstGeom>
          <a:solidFill>
            <a:srgbClr val="005F87"/>
          </a:solidFill>
          <a:ln>
            <a:noFill/>
          </a:ln>
          <a:effectLst/>
        </p:spPr>
        <p:txBody>
          <a:bodyPr wrap="square" lIns="108000" tIns="54000" rIns="108000" bIns="54000" numCol="1" spcCol="72000" rtlCol="0" anchor="ctr">
            <a:noAutofit/>
          </a:bodyPr>
          <a:lstStyle>
            <a:defPPr>
              <a:defRPr lang="de-DE"/>
            </a:defPPr>
            <a:lvl1pPr algn="ctr">
              <a:lnSpc>
                <a:spcPct val="110000"/>
              </a:lnSpc>
              <a:spcBef>
                <a:spcPct val="0"/>
              </a:spcBef>
              <a:buFont typeface="Wingdings" charset="0"/>
              <a:buNone/>
              <a:defRPr sz="1800">
                <a:solidFill>
                  <a:schemeClr val="tx1"/>
                </a:solidFill>
                <a:latin typeface="+mn-lt"/>
                <a:ea typeface="Arial Unicode MS" panose="020B0604020202020204" pitchFamily="34" charset="-128"/>
                <a:cs typeface="Arial Unicode MS" panose="020B0604020202020204" pitchFamily="34" charset="-128"/>
              </a:defRPr>
            </a:lvl1pPr>
          </a:lstStyle>
          <a:p>
            <a:pPr algn="l"/>
            <a:r>
              <a:rPr lang="en-US" sz="1600" b="1" dirty="0">
                <a:solidFill>
                  <a:schemeClr val="bg1"/>
                </a:solidFill>
              </a:rPr>
              <a:t>Challenges</a:t>
            </a:r>
            <a:r>
              <a:rPr lang="en-US" sz="1600" dirty="0"/>
              <a:t> </a:t>
            </a:r>
          </a:p>
        </p:txBody>
      </p:sp>
      <p:sp>
        <p:nvSpPr>
          <p:cNvPr id="8" name="TextBox 7">
            <a:extLst>
              <a:ext uri="{FF2B5EF4-FFF2-40B4-BE49-F238E27FC236}">
                <a16:creationId xmlns:a16="http://schemas.microsoft.com/office/drawing/2014/main" id="{75DDF788-16D6-4498-9D14-8E232ECDDFD4}"/>
              </a:ext>
            </a:extLst>
          </p:cNvPr>
          <p:cNvSpPr txBox="1"/>
          <p:nvPr/>
        </p:nvSpPr>
        <p:spPr>
          <a:xfrm>
            <a:off x="5364079" y="1434393"/>
            <a:ext cx="3341445" cy="1258222"/>
          </a:xfrm>
          <a:prstGeom prst="rect">
            <a:avLst/>
          </a:prstGeom>
          <a:solidFill>
            <a:srgbClr val="005F87"/>
          </a:solidFill>
        </p:spPr>
        <p:txBody>
          <a:bodyPr wrap="square" lIns="0" tIns="0" rIns="0" bIns="0" rtlCol="0" anchor="ctr">
            <a:noAutofit/>
          </a:bodyPr>
          <a:lstStyle>
            <a:defPPr>
              <a:defRPr lang="de-DE"/>
            </a:defPPr>
            <a:lvl1pPr marL="87313" algn="ctr">
              <a:lnSpc>
                <a:spcPct val="110000"/>
              </a:lnSpc>
              <a:spcBef>
                <a:spcPts val="0"/>
              </a:spcBef>
              <a:defRPr sz="1600">
                <a:solidFill>
                  <a:schemeClr val="bg1"/>
                </a:solidFill>
              </a:defRPr>
            </a:lvl1pPr>
          </a:lstStyle>
          <a:p>
            <a:r>
              <a:rPr lang="en-US" dirty="0"/>
              <a:t>Accelerate component </a:t>
            </a:r>
          </a:p>
          <a:p>
            <a:r>
              <a:rPr lang="en-US" dirty="0"/>
              <a:t>and system validation testing </a:t>
            </a:r>
          </a:p>
        </p:txBody>
      </p:sp>
      <p:sp>
        <p:nvSpPr>
          <p:cNvPr id="9" name="TextBox 8">
            <a:extLst>
              <a:ext uri="{FF2B5EF4-FFF2-40B4-BE49-F238E27FC236}">
                <a16:creationId xmlns:a16="http://schemas.microsoft.com/office/drawing/2014/main" id="{5537DE5D-EAF7-493B-AA63-5AD3AAA59D78}"/>
              </a:ext>
            </a:extLst>
          </p:cNvPr>
          <p:cNvSpPr txBox="1"/>
          <p:nvPr/>
        </p:nvSpPr>
        <p:spPr>
          <a:xfrm>
            <a:off x="8763400" y="1440000"/>
            <a:ext cx="3215239" cy="1253496"/>
          </a:xfrm>
          <a:prstGeom prst="rect">
            <a:avLst/>
          </a:prstGeom>
          <a:solidFill>
            <a:srgbClr val="005F87"/>
          </a:solidFill>
        </p:spPr>
        <p:txBody>
          <a:bodyPr wrap="square" lIns="0" tIns="0" rIns="0" bIns="0" rtlCol="0" anchor="ctr">
            <a:noAutofit/>
          </a:bodyPr>
          <a:lstStyle>
            <a:defPPr>
              <a:defRPr lang="de-DE"/>
            </a:defPPr>
            <a:lvl1pPr marL="87313" algn="ctr">
              <a:lnSpc>
                <a:spcPct val="110000"/>
              </a:lnSpc>
              <a:spcBef>
                <a:spcPts val="0"/>
              </a:spcBef>
              <a:defRPr sz="1600">
                <a:solidFill>
                  <a:schemeClr val="bg1"/>
                </a:solidFill>
              </a:defRPr>
            </a:lvl1pPr>
          </a:lstStyle>
          <a:p>
            <a:r>
              <a:rPr lang="en-US" dirty="0"/>
              <a:t>Increase the accuracy </a:t>
            </a:r>
          </a:p>
          <a:p>
            <a:r>
              <a:rPr lang="en-US" dirty="0"/>
              <a:t>and reliability of simulation </a:t>
            </a:r>
          </a:p>
        </p:txBody>
      </p:sp>
      <p:sp>
        <p:nvSpPr>
          <p:cNvPr id="10" name="TextBox 9">
            <a:extLst>
              <a:ext uri="{FF2B5EF4-FFF2-40B4-BE49-F238E27FC236}">
                <a16:creationId xmlns:a16="http://schemas.microsoft.com/office/drawing/2014/main" id="{73AE762E-4ED6-47B6-AFFD-3DF8F4683E99}"/>
              </a:ext>
            </a:extLst>
          </p:cNvPr>
          <p:cNvSpPr txBox="1"/>
          <p:nvPr/>
        </p:nvSpPr>
        <p:spPr>
          <a:xfrm>
            <a:off x="589249" y="2834365"/>
            <a:ext cx="1376710" cy="1258221"/>
          </a:xfrm>
          <a:prstGeom prst="rect">
            <a:avLst/>
          </a:prstGeom>
          <a:solidFill>
            <a:srgbClr val="41AAC8"/>
          </a:solidFill>
          <a:ln>
            <a:noFill/>
          </a:ln>
          <a:effectLst/>
        </p:spPr>
        <p:txBody>
          <a:bodyPr wrap="square" lIns="108000" tIns="54000" rIns="108000" bIns="54000" numCol="1" spcCol="72000" rtlCol="0" anchor="ctr">
            <a:noAutofit/>
          </a:bodyPr>
          <a:lstStyle>
            <a:defPPr>
              <a:defRPr lang="de-DE"/>
            </a:defPPr>
            <a:lvl1pPr algn="ctr">
              <a:lnSpc>
                <a:spcPct val="110000"/>
              </a:lnSpc>
              <a:spcBef>
                <a:spcPct val="0"/>
              </a:spcBef>
              <a:buFont typeface="Wingdings" charset="0"/>
              <a:buNone/>
              <a:defRPr sz="1800">
                <a:solidFill>
                  <a:schemeClr val="tx1"/>
                </a:solidFill>
                <a:latin typeface="+mn-lt"/>
                <a:ea typeface="Arial Unicode MS" panose="020B0604020202020204" pitchFamily="34" charset="-128"/>
                <a:cs typeface="Arial Unicode MS" panose="020B0604020202020204" pitchFamily="34" charset="-128"/>
              </a:defRPr>
            </a:lvl1pPr>
          </a:lstStyle>
          <a:p>
            <a:pPr algn="l"/>
            <a:r>
              <a:rPr lang="en-US" sz="1600" b="1" dirty="0">
                <a:solidFill>
                  <a:schemeClr val="bg1"/>
                </a:solidFill>
              </a:rPr>
              <a:t>DIC</a:t>
            </a:r>
          </a:p>
          <a:p>
            <a:pPr algn="l"/>
            <a:r>
              <a:rPr lang="en-US" sz="1600" b="1" dirty="0">
                <a:solidFill>
                  <a:schemeClr val="bg1"/>
                </a:solidFill>
              </a:rPr>
              <a:t>Value Proposition </a:t>
            </a:r>
            <a:endParaRPr lang="en-US" sz="1600" dirty="0"/>
          </a:p>
        </p:txBody>
      </p:sp>
      <p:sp>
        <p:nvSpPr>
          <p:cNvPr id="11" name="TextBox 10">
            <a:extLst>
              <a:ext uri="{FF2B5EF4-FFF2-40B4-BE49-F238E27FC236}">
                <a16:creationId xmlns:a16="http://schemas.microsoft.com/office/drawing/2014/main" id="{7062C926-D4F0-4184-B74D-26CAA1CC3B9E}"/>
              </a:ext>
            </a:extLst>
          </p:cNvPr>
          <p:cNvSpPr txBox="1"/>
          <p:nvPr/>
        </p:nvSpPr>
        <p:spPr>
          <a:xfrm>
            <a:off x="2057400" y="2836152"/>
            <a:ext cx="3215240" cy="1256871"/>
          </a:xfrm>
          <a:prstGeom prst="rect">
            <a:avLst/>
          </a:prstGeom>
          <a:solidFill>
            <a:srgbClr val="41AAC8"/>
          </a:solidFill>
        </p:spPr>
        <p:txBody>
          <a:bodyPr wrap="square" lIns="0" tIns="0" rIns="0" bIns="0" rtlCol="0" anchor="ctr">
            <a:noAutofit/>
          </a:bodyPr>
          <a:lstStyle>
            <a:defPPr>
              <a:defRPr lang="de-DE"/>
            </a:defPPr>
            <a:lvl1pPr marL="285750" indent="-193675">
              <a:lnSpc>
                <a:spcPct val="110000"/>
              </a:lnSpc>
              <a:spcBef>
                <a:spcPts val="0"/>
              </a:spcBef>
              <a:buFont typeface="Arial" panose="020B0604020202020204" pitchFamily="34" charset="0"/>
              <a:buChar char="•"/>
              <a:defRPr sz="1400">
                <a:solidFill>
                  <a:schemeClr val="bg1"/>
                </a:solidFill>
              </a:defRPr>
            </a:lvl1pPr>
          </a:lstStyle>
          <a:p>
            <a:r>
              <a:rPr lang="en-US" dirty="0"/>
              <a:t>Qualify complex material properties</a:t>
            </a:r>
          </a:p>
          <a:p>
            <a:r>
              <a:rPr lang="en-US" dirty="0"/>
              <a:t>Reduce dependency on testing </a:t>
            </a:r>
          </a:p>
          <a:p>
            <a:r>
              <a:rPr lang="en-US" dirty="0"/>
              <a:t>Allow true material design iterations</a:t>
            </a:r>
          </a:p>
        </p:txBody>
      </p:sp>
      <p:sp>
        <p:nvSpPr>
          <p:cNvPr id="12" name="TextBox 11">
            <a:extLst>
              <a:ext uri="{FF2B5EF4-FFF2-40B4-BE49-F238E27FC236}">
                <a16:creationId xmlns:a16="http://schemas.microsoft.com/office/drawing/2014/main" id="{B16AB30E-BF23-4752-84BE-78001F984581}"/>
              </a:ext>
            </a:extLst>
          </p:cNvPr>
          <p:cNvSpPr txBox="1"/>
          <p:nvPr/>
        </p:nvSpPr>
        <p:spPr>
          <a:xfrm>
            <a:off x="5364079" y="2836152"/>
            <a:ext cx="3340730" cy="1256871"/>
          </a:xfrm>
          <a:prstGeom prst="rect">
            <a:avLst/>
          </a:prstGeom>
          <a:solidFill>
            <a:srgbClr val="41AAC8"/>
          </a:solidFill>
        </p:spPr>
        <p:txBody>
          <a:bodyPr wrap="square" lIns="0" tIns="0" rIns="0" bIns="0" rtlCol="0" anchor="ctr">
            <a:noAutofit/>
          </a:bodyPr>
          <a:lstStyle>
            <a:defPPr>
              <a:defRPr lang="de-DE"/>
            </a:defPPr>
            <a:lvl1pPr marL="285750" indent="-193675">
              <a:lnSpc>
                <a:spcPct val="110000"/>
              </a:lnSpc>
              <a:spcBef>
                <a:spcPts val="0"/>
              </a:spcBef>
              <a:buFont typeface="Arial" panose="020B0604020202020204" pitchFamily="34" charset="0"/>
              <a:buChar char="•"/>
              <a:defRPr sz="1400">
                <a:solidFill>
                  <a:schemeClr val="bg1"/>
                </a:solidFill>
              </a:defRPr>
            </a:lvl1pPr>
          </a:lstStyle>
          <a:p>
            <a:r>
              <a:rPr lang="en-US" dirty="0"/>
              <a:t>Reduce instrumentation time</a:t>
            </a:r>
          </a:p>
          <a:p>
            <a:r>
              <a:rPr lang="en-US" dirty="0"/>
              <a:t>Gain more data from single tests</a:t>
            </a:r>
          </a:p>
          <a:p>
            <a:r>
              <a:rPr lang="en-US" dirty="0"/>
              <a:t>Define problem root cause on the spot</a:t>
            </a:r>
          </a:p>
        </p:txBody>
      </p:sp>
      <p:sp>
        <p:nvSpPr>
          <p:cNvPr id="13" name="TextBox 12">
            <a:extLst>
              <a:ext uri="{FF2B5EF4-FFF2-40B4-BE49-F238E27FC236}">
                <a16:creationId xmlns:a16="http://schemas.microsoft.com/office/drawing/2014/main" id="{A315A874-433D-4FEB-B79F-13C273420B6F}"/>
              </a:ext>
            </a:extLst>
          </p:cNvPr>
          <p:cNvSpPr txBox="1"/>
          <p:nvPr/>
        </p:nvSpPr>
        <p:spPr>
          <a:xfrm>
            <a:off x="8763400" y="2836152"/>
            <a:ext cx="3215240" cy="1256870"/>
          </a:xfrm>
          <a:prstGeom prst="rect">
            <a:avLst/>
          </a:prstGeom>
          <a:solidFill>
            <a:srgbClr val="41AAC8"/>
          </a:solidFill>
        </p:spPr>
        <p:txBody>
          <a:bodyPr wrap="square" lIns="0" tIns="0" rIns="0" bIns="0" rtlCol="0" anchor="ctr">
            <a:noAutofit/>
          </a:bodyPr>
          <a:lstStyle>
            <a:defPPr>
              <a:defRPr lang="de-DE"/>
            </a:defPPr>
            <a:lvl1pPr marL="285750" indent="-193675">
              <a:lnSpc>
                <a:spcPct val="110000"/>
              </a:lnSpc>
              <a:spcBef>
                <a:spcPts val="0"/>
              </a:spcBef>
              <a:buFont typeface="Arial" panose="020B0604020202020204" pitchFamily="34" charset="0"/>
              <a:buChar char="•"/>
              <a:defRPr sz="1400">
                <a:solidFill>
                  <a:schemeClr val="bg1"/>
                </a:solidFill>
              </a:defRPr>
            </a:lvl1pPr>
          </a:lstStyle>
          <a:p>
            <a:r>
              <a:rPr lang="en-US" dirty="0"/>
              <a:t>Validate simulation models</a:t>
            </a:r>
          </a:p>
          <a:p>
            <a:r>
              <a:rPr lang="en-US" dirty="0"/>
              <a:t>Identify model errors &amp; uncertainties</a:t>
            </a:r>
          </a:p>
          <a:p>
            <a:r>
              <a:rPr lang="en-US" dirty="0"/>
              <a:t>Deploy a robust validation process</a:t>
            </a:r>
          </a:p>
        </p:txBody>
      </p:sp>
      <p:pic>
        <p:nvPicPr>
          <p:cNvPr id="15" name="Picture 14">
            <a:extLst>
              <a:ext uri="{FF2B5EF4-FFF2-40B4-BE49-F238E27FC236}">
                <a16:creationId xmlns:a16="http://schemas.microsoft.com/office/drawing/2014/main" id="{252E6AA5-F524-44EF-9BFB-9DA8ABA0B4E6}"/>
              </a:ext>
            </a:extLst>
          </p:cNvPr>
          <p:cNvPicPr>
            <a:picLocks noChangeAspect="1"/>
          </p:cNvPicPr>
          <p:nvPr/>
        </p:nvPicPr>
        <p:blipFill>
          <a:blip r:embed="rId3"/>
          <a:stretch>
            <a:fillRect/>
          </a:stretch>
        </p:blipFill>
        <p:spPr>
          <a:xfrm>
            <a:off x="8763400" y="4218692"/>
            <a:ext cx="3215239" cy="1807104"/>
          </a:xfrm>
          <a:prstGeom prst="rect">
            <a:avLst/>
          </a:prstGeom>
        </p:spPr>
      </p:pic>
      <p:sp>
        <p:nvSpPr>
          <p:cNvPr id="2" name="Slide Number Placeholder 1">
            <a:extLst>
              <a:ext uri="{FF2B5EF4-FFF2-40B4-BE49-F238E27FC236}">
                <a16:creationId xmlns:a16="http://schemas.microsoft.com/office/drawing/2014/main" id="{A42625D4-3241-48D3-9C67-45B79AB189AD}"/>
              </a:ext>
            </a:extLst>
          </p:cNvPr>
          <p:cNvSpPr>
            <a:spLocks noGrp="1"/>
          </p:cNvSpPr>
          <p:nvPr>
            <p:ph type="sldNum" sz="quarter" idx="11"/>
          </p:nvPr>
        </p:nvSpPr>
        <p:spPr/>
        <p:txBody>
          <a:bodyPr/>
          <a:lstStyle/>
          <a:p>
            <a:fld id="{B0C471E2-0EBE-46BD-A5B4-FC566CD91208}" type="slidenum">
              <a:rPr lang="en-US" smtClean="0"/>
              <a:t>14</a:t>
            </a:fld>
            <a:endParaRPr lang="en-US"/>
          </a:p>
        </p:txBody>
      </p:sp>
      <p:pic>
        <p:nvPicPr>
          <p:cNvPr id="2050" name="Picture 2">
            <a:extLst>
              <a:ext uri="{FF2B5EF4-FFF2-40B4-BE49-F238E27FC236}">
                <a16:creationId xmlns:a16="http://schemas.microsoft.com/office/drawing/2014/main" id="{D466FBD6-2DE4-4D86-832B-2C1B0A717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4234222"/>
            <a:ext cx="3215240" cy="18085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5FE6D07-C46A-4E31-9F90-16644AABAF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16" b="15889"/>
          <a:stretch/>
        </p:blipFill>
        <p:spPr bwMode="auto">
          <a:xfrm>
            <a:off x="5364079" y="4234222"/>
            <a:ext cx="3340730" cy="180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13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F703-F82E-41C4-B516-50690CABF296}"/>
              </a:ext>
            </a:extLst>
          </p:cNvPr>
          <p:cNvSpPr>
            <a:spLocks noGrp="1"/>
          </p:cNvSpPr>
          <p:nvPr>
            <p:ph type="title"/>
          </p:nvPr>
        </p:nvSpPr>
        <p:spPr/>
        <p:txBody>
          <a:bodyPr/>
          <a:lstStyle/>
          <a:p>
            <a:r>
              <a:rPr lang="en-US" dirty="0"/>
              <a:t>Digital Image Correlation (DIC)</a:t>
            </a:r>
            <a:br>
              <a:rPr lang="en-US" dirty="0"/>
            </a:br>
            <a:r>
              <a:rPr lang="en-US" b="0" dirty="0"/>
              <a:t>A new paradigm in materials and structures testing</a:t>
            </a:r>
            <a:endParaRPr lang="en-US" dirty="0"/>
          </a:p>
        </p:txBody>
      </p:sp>
      <p:sp>
        <p:nvSpPr>
          <p:cNvPr id="4" name="Footer Placeholder 3">
            <a:extLst>
              <a:ext uri="{FF2B5EF4-FFF2-40B4-BE49-F238E27FC236}">
                <a16:creationId xmlns:a16="http://schemas.microsoft.com/office/drawing/2014/main" id="{65CC45CB-D6C0-4123-9AAA-F5C334AD46BD}"/>
              </a:ext>
            </a:extLst>
          </p:cNvPr>
          <p:cNvSpPr>
            <a:spLocks noGrp="1"/>
          </p:cNvSpPr>
          <p:nvPr>
            <p:ph type="ftr" sz="quarter" idx="10"/>
          </p:nvPr>
        </p:nvSpPr>
        <p:spPr/>
        <p:txBody>
          <a:bodyPr/>
          <a:lstStyle/>
          <a:p>
            <a:r>
              <a:rPr lang="en-US"/>
              <a:t>Unrestricted | © Siemens 2021 | Siemens Digital Industries Software | Where engineering meets tomorrow.</a:t>
            </a:r>
            <a:endParaRPr lang="en-US" dirty="0"/>
          </a:p>
        </p:txBody>
      </p:sp>
      <p:sp>
        <p:nvSpPr>
          <p:cNvPr id="3" name="Rectangle 2">
            <a:extLst>
              <a:ext uri="{FF2B5EF4-FFF2-40B4-BE49-F238E27FC236}">
                <a16:creationId xmlns:a16="http://schemas.microsoft.com/office/drawing/2014/main" id="{9B240127-8725-4EC6-84D3-26F4B882430C}"/>
              </a:ext>
            </a:extLst>
          </p:cNvPr>
          <p:cNvSpPr/>
          <p:nvPr/>
        </p:nvSpPr>
        <p:spPr>
          <a:xfrm>
            <a:off x="8197703" y="1260670"/>
            <a:ext cx="3498112" cy="57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dirty="0"/>
              <a:t>Camera-based acquisition</a:t>
            </a:r>
          </a:p>
        </p:txBody>
      </p:sp>
      <p:sp>
        <p:nvSpPr>
          <p:cNvPr id="8" name="Rectangle 7">
            <a:extLst>
              <a:ext uri="{FF2B5EF4-FFF2-40B4-BE49-F238E27FC236}">
                <a16:creationId xmlns:a16="http://schemas.microsoft.com/office/drawing/2014/main" id="{0E401859-8D1C-48BB-A76B-D559B2192DED}"/>
              </a:ext>
            </a:extLst>
          </p:cNvPr>
          <p:cNvSpPr/>
          <p:nvPr/>
        </p:nvSpPr>
        <p:spPr>
          <a:xfrm>
            <a:off x="8197703" y="1938056"/>
            <a:ext cx="3498112" cy="2341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2000" dirty="0"/>
              <a:t>Digital Image Correlation extracts </a:t>
            </a:r>
            <a:r>
              <a:rPr lang="en-US" sz="2000" b="1" dirty="0">
                <a:solidFill>
                  <a:schemeClr val="accent2"/>
                </a:solidFill>
              </a:rPr>
              <a:t>FULL-FIELD</a:t>
            </a:r>
            <a:endParaRPr lang="en-US" sz="2000" dirty="0"/>
          </a:p>
          <a:p>
            <a:pPr marL="285750" indent="-285750" algn="l">
              <a:buFont typeface="Arial" panose="020B0604020202020204" pitchFamily="34" charset="0"/>
              <a:buChar char="•"/>
            </a:pPr>
            <a:r>
              <a:rPr lang="en-US" sz="2000" dirty="0"/>
              <a:t>Geometry / shape</a:t>
            </a:r>
          </a:p>
          <a:p>
            <a:pPr marL="285750" indent="-285750" algn="l">
              <a:buFont typeface="Arial" panose="020B0604020202020204" pitchFamily="34" charset="0"/>
              <a:buChar char="•"/>
            </a:pPr>
            <a:r>
              <a:rPr lang="en-US" sz="2000" dirty="0"/>
              <a:t>Displacements</a:t>
            </a:r>
          </a:p>
          <a:p>
            <a:pPr marL="285750" indent="-285750" algn="l">
              <a:buFont typeface="Arial" panose="020B0604020202020204" pitchFamily="34" charset="0"/>
              <a:buChar char="•"/>
            </a:pPr>
            <a:r>
              <a:rPr lang="en-US" sz="2000" dirty="0"/>
              <a:t>Strains</a:t>
            </a:r>
          </a:p>
          <a:p>
            <a:pPr marL="285750" indent="-285750" algn="l">
              <a:buFont typeface="Arial" panose="020B0604020202020204" pitchFamily="34" charset="0"/>
              <a:buChar char="•"/>
            </a:pPr>
            <a:r>
              <a:rPr lang="en-US" sz="2000" dirty="0"/>
              <a:t>Acc, Vel, Stress, Curvature, …</a:t>
            </a:r>
          </a:p>
        </p:txBody>
      </p:sp>
      <p:pic>
        <p:nvPicPr>
          <p:cNvPr id="2050" name="Picture 2">
            <a:extLst>
              <a:ext uri="{FF2B5EF4-FFF2-40B4-BE49-F238E27FC236}">
                <a16:creationId xmlns:a16="http://schemas.microsoft.com/office/drawing/2014/main" id="{A9AE485B-A116-4E31-9565-B71DE0FDF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00" y="1260670"/>
            <a:ext cx="7420824" cy="49487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03DBFCF-101E-4526-8A42-CC0CA2CF596F}"/>
              </a:ext>
            </a:extLst>
          </p:cNvPr>
          <p:cNvPicPr>
            <a:picLocks noChangeAspect="1"/>
          </p:cNvPicPr>
          <p:nvPr/>
        </p:nvPicPr>
        <p:blipFill>
          <a:blip r:embed="rId4"/>
          <a:stretch>
            <a:fillRect/>
          </a:stretch>
        </p:blipFill>
        <p:spPr>
          <a:xfrm>
            <a:off x="8324703" y="4312732"/>
            <a:ext cx="3270397" cy="1896682"/>
          </a:xfrm>
          <a:prstGeom prst="rect">
            <a:avLst/>
          </a:prstGeom>
        </p:spPr>
      </p:pic>
      <p:sp>
        <p:nvSpPr>
          <p:cNvPr id="5" name="Slide Number Placeholder 4">
            <a:extLst>
              <a:ext uri="{FF2B5EF4-FFF2-40B4-BE49-F238E27FC236}">
                <a16:creationId xmlns:a16="http://schemas.microsoft.com/office/drawing/2014/main" id="{3D169687-7ACF-4C29-B937-3DC8888043C4}"/>
              </a:ext>
            </a:extLst>
          </p:cNvPr>
          <p:cNvSpPr>
            <a:spLocks noGrp="1"/>
          </p:cNvSpPr>
          <p:nvPr>
            <p:ph type="sldNum" sz="quarter" idx="11"/>
          </p:nvPr>
        </p:nvSpPr>
        <p:spPr/>
        <p:txBody>
          <a:bodyPr/>
          <a:lstStyle/>
          <a:p>
            <a:fld id="{B0C471E2-0EBE-46BD-A5B4-FC566CD91208}" type="slidenum">
              <a:rPr lang="en-US" smtClean="0"/>
              <a:t>15</a:t>
            </a:fld>
            <a:endParaRPr lang="en-US"/>
          </a:p>
        </p:txBody>
      </p:sp>
    </p:spTree>
    <p:extLst>
      <p:ext uri="{BB962C8B-B14F-4D97-AF65-F5344CB8AC3E}">
        <p14:creationId xmlns:p14="http://schemas.microsoft.com/office/powerpoint/2010/main" val="227770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F703-F82E-41C4-B516-50690CABF296}"/>
              </a:ext>
            </a:extLst>
          </p:cNvPr>
          <p:cNvSpPr>
            <a:spLocks noGrp="1"/>
          </p:cNvSpPr>
          <p:nvPr>
            <p:ph type="title"/>
          </p:nvPr>
        </p:nvSpPr>
        <p:spPr/>
        <p:txBody>
          <a:bodyPr/>
          <a:lstStyle/>
          <a:p>
            <a:r>
              <a:rPr lang="en-US" dirty="0"/>
              <a:t>Digital Image Correlation (DIC)</a:t>
            </a:r>
            <a:br>
              <a:rPr lang="en-US" dirty="0"/>
            </a:br>
            <a:r>
              <a:rPr lang="en-US" b="0" dirty="0"/>
              <a:t>A new paradigm in materials and structures testing</a:t>
            </a:r>
            <a:endParaRPr lang="en-US" dirty="0"/>
          </a:p>
        </p:txBody>
      </p:sp>
      <p:sp>
        <p:nvSpPr>
          <p:cNvPr id="4" name="Footer Placeholder 3">
            <a:extLst>
              <a:ext uri="{FF2B5EF4-FFF2-40B4-BE49-F238E27FC236}">
                <a16:creationId xmlns:a16="http://schemas.microsoft.com/office/drawing/2014/main" id="{65CC45CB-D6C0-4123-9AAA-F5C334AD46BD}"/>
              </a:ext>
            </a:extLst>
          </p:cNvPr>
          <p:cNvSpPr>
            <a:spLocks noGrp="1"/>
          </p:cNvSpPr>
          <p:nvPr>
            <p:ph type="ftr" sz="quarter" idx="10"/>
          </p:nvPr>
        </p:nvSpPr>
        <p:spPr/>
        <p:txBody>
          <a:bodyPr/>
          <a:lstStyle/>
          <a:p>
            <a:r>
              <a:rPr lang="en-US"/>
              <a:t>Unrestricted | © Siemens 2021 | Siemens Digital Industries Software | Where engineering meets tomorrow.</a:t>
            </a:r>
            <a:endParaRPr lang="en-US" dirty="0"/>
          </a:p>
        </p:txBody>
      </p:sp>
      <p:sp>
        <p:nvSpPr>
          <p:cNvPr id="3" name="Rectangle 2">
            <a:extLst>
              <a:ext uri="{FF2B5EF4-FFF2-40B4-BE49-F238E27FC236}">
                <a16:creationId xmlns:a16="http://schemas.microsoft.com/office/drawing/2014/main" id="{9B240127-8725-4EC6-84D3-26F4B882430C}"/>
              </a:ext>
            </a:extLst>
          </p:cNvPr>
          <p:cNvSpPr/>
          <p:nvPr/>
        </p:nvSpPr>
        <p:spPr>
          <a:xfrm>
            <a:off x="8197703" y="1260670"/>
            <a:ext cx="3498112" cy="57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dirty="0"/>
              <a:t>Camera-based acquisition</a:t>
            </a:r>
          </a:p>
        </p:txBody>
      </p:sp>
      <p:sp>
        <p:nvSpPr>
          <p:cNvPr id="8" name="Rectangle 7">
            <a:extLst>
              <a:ext uri="{FF2B5EF4-FFF2-40B4-BE49-F238E27FC236}">
                <a16:creationId xmlns:a16="http://schemas.microsoft.com/office/drawing/2014/main" id="{0E401859-8D1C-48BB-A76B-D559B2192DED}"/>
              </a:ext>
            </a:extLst>
          </p:cNvPr>
          <p:cNvSpPr/>
          <p:nvPr/>
        </p:nvSpPr>
        <p:spPr>
          <a:xfrm>
            <a:off x="8197703" y="1938056"/>
            <a:ext cx="3498112" cy="2341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2000" dirty="0"/>
              <a:t>Digital Image Correlation extracts </a:t>
            </a:r>
            <a:r>
              <a:rPr lang="en-US" sz="2000" b="1" dirty="0">
                <a:solidFill>
                  <a:schemeClr val="accent2"/>
                </a:solidFill>
              </a:rPr>
              <a:t>FULL-FIELD</a:t>
            </a:r>
            <a:endParaRPr lang="en-US" sz="2000" dirty="0"/>
          </a:p>
          <a:p>
            <a:pPr marL="285750" indent="-285750" algn="l">
              <a:buFont typeface="Arial" panose="020B0604020202020204" pitchFamily="34" charset="0"/>
              <a:buChar char="•"/>
            </a:pPr>
            <a:r>
              <a:rPr lang="en-US" sz="2000" dirty="0"/>
              <a:t>Geometry / shape</a:t>
            </a:r>
          </a:p>
          <a:p>
            <a:pPr marL="285750" indent="-285750" algn="l">
              <a:buFont typeface="Arial" panose="020B0604020202020204" pitchFamily="34" charset="0"/>
              <a:buChar char="•"/>
            </a:pPr>
            <a:r>
              <a:rPr lang="en-US" sz="2000" dirty="0"/>
              <a:t>Displacements</a:t>
            </a:r>
          </a:p>
          <a:p>
            <a:pPr marL="285750" indent="-285750" algn="l">
              <a:buFont typeface="Arial" panose="020B0604020202020204" pitchFamily="34" charset="0"/>
              <a:buChar char="•"/>
            </a:pPr>
            <a:r>
              <a:rPr lang="en-US" sz="2000" dirty="0"/>
              <a:t>Strains</a:t>
            </a:r>
          </a:p>
          <a:p>
            <a:pPr marL="285750" indent="-285750" algn="l">
              <a:buFont typeface="Arial" panose="020B0604020202020204" pitchFamily="34" charset="0"/>
              <a:buChar char="•"/>
            </a:pPr>
            <a:r>
              <a:rPr lang="en-US" sz="2000" dirty="0"/>
              <a:t>Acc, Vel, Stress, Curvature, …</a:t>
            </a:r>
          </a:p>
        </p:txBody>
      </p:sp>
      <p:pic>
        <p:nvPicPr>
          <p:cNvPr id="2050" name="Picture 2">
            <a:extLst>
              <a:ext uri="{FF2B5EF4-FFF2-40B4-BE49-F238E27FC236}">
                <a16:creationId xmlns:a16="http://schemas.microsoft.com/office/drawing/2014/main" id="{A9AE485B-A116-4E31-9565-B71DE0FDF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10400" y="1531055"/>
            <a:ext cx="7655708" cy="4303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03DBFCF-101E-4526-8A42-CC0CA2CF596F}"/>
              </a:ext>
            </a:extLst>
          </p:cNvPr>
          <p:cNvPicPr>
            <a:picLocks noChangeAspect="1"/>
          </p:cNvPicPr>
          <p:nvPr/>
        </p:nvPicPr>
        <p:blipFill>
          <a:blip r:embed="rId4"/>
          <a:stretch>
            <a:fillRect/>
          </a:stretch>
        </p:blipFill>
        <p:spPr>
          <a:xfrm>
            <a:off x="8324703" y="4312732"/>
            <a:ext cx="3270397" cy="1896682"/>
          </a:xfrm>
          <a:prstGeom prst="rect">
            <a:avLst/>
          </a:prstGeom>
        </p:spPr>
      </p:pic>
      <p:sp>
        <p:nvSpPr>
          <p:cNvPr id="5" name="Slide Number Placeholder 4">
            <a:extLst>
              <a:ext uri="{FF2B5EF4-FFF2-40B4-BE49-F238E27FC236}">
                <a16:creationId xmlns:a16="http://schemas.microsoft.com/office/drawing/2014/main" id="{FD0B824A-1100-4A32-A89C-8B2780DDE397}"/>
              </a:ext>
            </a:extLst>
          </p:cNvPr>
          <p:cNvSpPr>
            <a:spLocks noGrp="1"/>
          </p:cNvSpPr>
          <p:nvPr>
            <p:ph type="sldNum" sz="quarter" idx="11"/>
          </p:nvPr>
        </p:nvSpPr>
        <p:spPr/>
        <p:txBody>
          <a:bodyPr/>
          <a:lstStyle/>
          <a:p>
            <a:fld id="{B0C471E2-0EBE-46BD-A5B4-FC566CD91208}" type="slidenum">
              <a:rPr lang="en-US" smtClean="0"/>
              <a:t>16</a:t>
            </a:fld>
            <a:endParaRPr lang="en-US"/>
          </a:p>
        </p:txBody>
      </p:sp>
    </p:spTree>
    <p:extLst>
      <p:ext uri="{BB962C8B-B14F-4D97-AF65-F5344CB8AC3E}">
        <p14:creationId xmlns:p14="http://schemas.microsoft.com/office/powerpoint/2010/main" val="870212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F703-F82E-41C4-B516-50690CABF296}"/>
              </a:ext>
            </a:extLst>
          </p:cNvPr>
          <p:cNvSpPr>
            <a:spLocks noGrp="1"/>
          </p:cNvSpPr>
          <p:nvPr>
            <p:ph type="title"/>
          </p:nvPr>
        </p:nvSpPr>
        <p:spPr/>
        <p:txBody>
          <a:bodyPr/>
          <a:lstStyle/>
          <a:p>
            <a:r>
              <a:rPr lang="en-US" dirty="0"/>
              <a:t>Digital Image Correlation (DIC)</a:t>
            </a:r>
            <a:br>
              <a:rPr lang="en-US" dirty="0"/>
            </a:br>
            <a:r>
              <a:rPr lang="en-US" b="0" dirty="0"/>
              <a:t>A new paradigm in materials and structures testing</a:t>
            </a:r>
            <a:endParaRPr lang="en-US" dirty="0"/>
          </a:p>
        </p:txBody>
      </p:sp>
      <p:sp>
        <p:nvSpPr>
          <p:cNvPr id="4" name="Footer Placeholder 3">
            <a:extLst>
              <a:ext uri="{FF2B5EF4-FFF2-40B4-BE49-F238E27FC236}">
                <a16:creationId xmlns:a16="http://schemas.microsoft.com/office/drawing/2014/main" id="{65CC45CB-D6C0-4123-9AAA-F5C334AD46BD}"/>
              </a:ext>
            </a:extLst>
          </p:cNvPr>
          <p:cNvSpPr>
            <a:spLocks noGrp="1"/>
          </p:cNvSpPr>
          <p:nvPr>
            <p:ph type="ftr" sz="quarter" idx="10"/>
          </p:nvPr>
        </p:nvSpPr>
        <p:spPr/>
        <p:txBody>
          <a:bodyPr/>
          <a:lstStyle/>
          <a:p>
            <a:r>
              <a:rPr lang="en-US"/>
              <a:t>Unrestricted | © Siemens 2021 | Siemens Digital Industries Software | Where engineering meets tomorrow.</a:t>
            </a:r>
            <a:endParaRPr lang="en-US" dirty="0"/>
          </a:p>
        </p:txBody>
      </p:sp>
      <p:sp>
        <p:nvSpPr>
          <p:cNvPr id="3" name="Rectangle 2">
            <a:extLst>
              <a:ext uri="{FF2B5EF4-FFF2-40B4-BE49-F238E27FC236}">
                <a16:creationId xmlns:a16="http://schemas.microsoft.com/office/drawing/2014/main" id="{9B240127-8725-4EC6-84D3-26F4B882430C}"/>
              </a:ext>
            </a:extLst>
          </p:cNvPr>
          <p:cNvSpPr/>
          <p:nvPr/>
        </p:nvSpPr>
        <p:spPr>
          <a:xfrm>
            <a:off x="8197703" y="1260670"/>
            <a:ext cx="3498112" cy="57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dirty="0"/>
              <a:t>Camera-based acquisition</a:t>
            </a:r>
          </a:p>
        </p:txBody>
      </p:sp>
      <p:sp>
        <p:nvSpPr>
          <p:cNvPr id="8" name="Rectangle 7">
            <a:extLst>
              <a:ext uri="{FF2B5EF4-FFF2-40B4-BE49-F238E27FC236}">
                <a16:creationId xmlns:a16="http://schemas.microsoft.com/office/drawing/2014/main" id="{0E401859-8D1C-48BB-A76B-D559B2192DED}"/>
              </a:ext>
            </a:extLst>
          </p:cNvPr>
          <p:cNvSpPr/>
          <p:nvPr/>
        </p:nvSpPr>
        <p:spPr>
          <a:xfrm>
            <a:off x="8197703" y="1938056"/>
            <a:ext cx="3498112" cy="2341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2000" dirty="0"/>
              <a:t>Digital Image Correlation extracts </a:t>
            </a:r>
            <a:r>
              <a:rPr lang="en-US" sz="2000" b="1" dirty="0">
                <a:solidFill>
                  <a:schemeClr val="accent2"/>
                </a:solidFill>
              </a:rPr>
              <a:t>FULL-FIELD</a:t>
            </a:r>
            <a:endParaRPr lang="en-US" sz="2000" dirty="0"/>
          </a:p>
          <a:p>
            <a:pPr marL="285750" indent="-285750" algn="l">
              <a:buFont typeface="Arial" panose="020B0604020202020204" pitchFamily="34" charset="0"/>
              <a:buChar char="•"/>
            </a:pPr>
            <a:r>
              <a:rPr lang="en-US" sz="2000" dirty="0"/>
              <a:t>Geometry / shape</a:t>
            </a:r>
          </a:p>
          <a:p>
            <a:pPr marL="285750" indent="-285750" algn="l">
              <a:buFont typeface="Arial" panose="020B0604020202020204" pitchFamily="34" charset="0"/>
              <a:buChar char="•"/>
            </a:pPr>
            <a:r>
              <a:rPr lang="en-US" sz="2000" dirty="0"/>
              <a:t>Displacements</a:t>
            </a:r>
          </a:p>
          <a:p>
            <a:pPr marL="285750" indent="-285750" algn="l">
              <a:buFont typeface="Arial" panose="020B0604020202020204" pitchFamily="34" charset="0"/>
              <a:buChar char="•"/>
            </a:pPr>
            <a:r>
              <a:rPr lang="en-US" sz="2000" dirty="0"/>
              <a:t>Strains</a:t>
            </a:r>
          </a:p>
          <a:p>
            <a:pPr marL="285750" indent="-285750" algn="l">
              <a:buFont typeface="Arial" panose="020B0604020202020204" pitchFamily="34" charset="0"/>
              <a:buChar char="•"/>
            </a:pPr>
            <a:r>
              <a:rPr lang="en-US" sz="2000" dirty="0"/>
              <a:t>Acc, Vel, Stress, Curvature, …</a:t>
            </a:r>
          </a:p>
        </p:txBody>
      </p:sp>
      <p:pic>
        <p:nvPicPr>
          <p:cNvPr id="2050" name="Picture 2">
            <a:extLst>
              <a:ext uri="{FF2B5EF4-FFF2-40B4-BE49-F238E27FC236}">
                <a16:creationId xmlns:a16="http://schemas.microsoft.com/office/drawing/2014/main" id="{A9AE485B-A116-4E31-9565-B71DE0FDF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17355" y="1260670"/>
            <a:ext cx="7406913" cy="49487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03DBFCF-101E-4526-8A42-CC0CA2CF596F}"/>
              </a:ext>
            </a:extLst>
          </p:cNvPr>
          <p:cNvPicPr>
            <a:picLocks noChangeAspect="1"/>
          </p:cNvPicPr>
          <p:nvPr/>
        </p:nvPicPr>
        <p:blipFill>
          <a:blip r:embed="rId4"/>
          <a:stretch>
            <a:fillRect/>
          </a:stretch>
        </p:blipFill>
        <p:spPr>
          <a:xfrm>
            <a:off x="8324703" y="4312732"/>
            <a:ext cx="3270397" cy="1896682"/>
          </a:xfrm>
          <a:prstGeom prst="rect">
            <a:avLst/>
          </a:prstGeom>
        </p:spPr>
      </p:pic>
      <p:sp>
        <p:nvSpPr>
          <p:cNvPr id="5" name="Slide Number Placeholder 4">
            <a:extLst>
              <a:ext uri="{FF2B5EF4-FFF2-40B4-BE49-F238E27FC236}">
                <a16:creationId xmlns:a16="http://schemas.microsoft.com/office/drawing/2014/main" id="{21D00E0C-5782-49FA-A75E-613272427CE0}"/>
              </a:ext>
            </a:extLst>
          </p:cNvPr>
          <p:cNvSpPr>
            <a:spLocks noGrp="1"/>
          </p:cNvSpPr>
          <p:nvPr>
            <p:ph type="sldNum" sz="quarter" idx="11"/>
          </p:nvPr>
        </p:nvSpPr>
        <p:spPr/>
        <p:txBody>
          <a:bodyPr/>
          <a:lstStyle/>
          <a:p>
            <a:fld id="{B0C471E2-0EBE-46BD-A5B4-FC566CD91208}" type="slidenum">
              <a:rPr lang="en-US" smtClean="0"/>
              <a:t>17</a:t>
            </a:fld>
            <a:endParaRPr lang="en-US"/>
          </a:p>
        </p:txBody>
      </p:sp>
    </p:spTree>
    <p:extLst>
      <p:ext uri="{BB962C8B-B14F-4D97-AF65-F5344CB8AC3E}">
        <p14:creationId xmlns:p14="http://schemas.microsoft.com/office/powerpoint/2010/main" val="1465017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7353B0-3EDD-4881-8E07-BF5723AB688F}"/>
              </a:ext>
            </a:extLst>
          </p:cNvPr>
          <p:cNvSpPr>
            <a:spLocks noGrp="1"/>
          </p:cNvSpPr>
          <p:nvPr>
            <p:ph type="title"/>
          </p:nvPr>
        </p:nvSpPr>
        <p:spPr/>
        <p:txBody>
          <a:bodyPr/>
          <a:lstStyle/>
          <a:p>
            <a:r>
              <a:rPr lang="en-US" dirty="0"/>
              <a:t>New technologies bring new experimental challenges</a:t>
            </a:r>
          </a:p>
        </p:txBody>
      </p:sp>
      <p:pic>
        <p:nvPicPr>
          <p:cNvPr id="8" name="Content Placeholder 7" descr="PowerPoint Slide Show  -  support4567">
            <a:extLst>
              <a:ext uri="{FF2B5EF4-FFF2-40B4-BE49-F238E27FC236}">
                <a16:creationId xmlns:a16="http://schemas.microsoft.com/office/drawing/2014/main" id="{9BB09452-2A9F-4311-B331-97C77A99CFB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9497" r="47510"/>
          <a:stretch/>
        </p:blipFill>
        <p:spPr>
          <a:xfrm>
            <a:off x="673506" y="2186670"/>
            <a:ext cx="1801577" cy="1747277"/>
          </a:xfrm>
          <a:prstGeom prst="rect">
            <a:avLst/>
          </a:prstGeom>
        </p:spPr>
      </p:pic>
      <p:sp>
        <p:nvSpPr>
          <p:cNvPr id="10" name="Rectangle 9">
            <a:extLst>
              <a:ext uri="{FF2B5EF4-FFF2-40B4-BE49-F238E27FC236}">
                <a16:creationId xmlns:a16="http://schemas.microsoft.com/office/drawing/2014/main" id="{4D8B6F9C-DC16-4DFC-8C5C-22EA871A261A}"/>
              </a:ext>
            </a:extLst>
          </p:cNvPr>
          <p:cNvSpPr/>
          <p:nvPr/>
        </p:nvSpPr>
        <p:spPr>
          <a:xfrm>
            <a:off x="410400" y="1414800"/>
            <a:ext cx="3600000" cy="57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dirty="0"/>
              <a:t>Design of innovative materials</a:t>
            </a:r>
          </a:p>
        </p:txBody>
      </p:sp>
      <p:sp>
        <p:nvSpPr>
          <p:cNvPr id="11" name="Rectangle 10">
            <a:extLst>
              <a:ext uri="{FF2B5EF4-FFF2-40B4-BE49-F238E27FC236}">
                <a16:creationId xmlns:a16="http://schemas.microsoft.com/office/drawing/2014/main" id="{0CEAF40C-E062-45DC-AE04-7E290A0B913E}"/>
              </a:ext>
            </a:extLst>
          </p:cNvPr>
          <p:cNvSpPr/>
          <p:nvPr/>
        </p:nvSpPr>
        <p:spPr>
          <a:xfrm>
            <a:off x="4296000" y="1414800"/>
            <a:ext cx="3600000"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dirty="0"/>
              <a:t>Accelerate components and system validation testing</a:t>
            </a:r>
          </a:p>
        </p:txBody>
      </p:sp>
      <p:pic>
        <p:nvPicPr>
          <p:cNvPr id="12" name="Picture 11" descr="Image result for composite airplane">
            <a:extLst>
              <a:ext uri="{FF2B5EF4-FFF2-40B4-BE49-F238E27FC236}">
                <a16:creationId xmlns:a16="http://schemas.microsoft.com/office/drawing/2014/main" id="{1CDEB46E-1A39-4332-BDC6-E03E8E44B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295" y="3993563"/>
            <a:ext cx="2436105" cy="17472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19CE257-9608-45AA-A74A-7A0FEC4B2E52}"/>
              </a:ext>
            </a:extLst>
          </p:cNvPr>
          <p:cNvSpPr/>
          <p:nvPr/>
        </p:nvSpPr>
        <p:spPr>
          <a:xfrm>
            <a:off x="8181600" y="1414800"/>
            <a:ext cx="3600000" cy="57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dirty="0"/>
              <a:t>Virtual development</a:t>
            </a:r>
          </a:p>
        </p:txBody>
      </p:sp>
      <p:sp>
        <p:nvSpPr>
          <p:cNvPr id="17" name="Footer Placeholder 16">
            <a:extLst>
              <a:ext uri="{FF2B5EF4-FFF2-40B4-BE49-F238E27FC236}">
                <a16:creationId xmlns:a16="http://schemas.microsoft.com/office/drawing/2014/main" id="{9AD86B71-08BD-4870-9C8B-B7029C87B592}"/>
              </a:ext>
            </a:extLst>
          </p:cNvPr>
          <p:cNvSpPr>
            <a:spLocks noGrp="1"/>
          </p:cNvSpPr>
          <p:nvPr>
            <p:ph type="ftr" sz="quarter" idx="13"/>
          </p:nvPr>
        </p:nvSpPr>
        <p:spPr/>
        <p:txBody>
          <a:bodyPr/>
          <a:lstStyle/>
          <a:p>
            <a:r>
              <a:rPr lang="en-US"/>
              <a:t>Unrestricted | © Siemens 2021 | Siemens Digital Industries Software | Where engineering meets tomorrow.</a:t>
            </a:r>
            <a:endParaRPr lang="en-US" dirty="0"/>
          </a:p>
        </p:txBody>
      </p:sp>
      <p:grpSp>
        <p:nvGrpSpPr>
          <p:cNvPr id="14" name="Group 13">
            <a:extLst>
              <a:ext uri="{FF2B5EF4-FFF2-40B4-BE49-F238E27FC236}">
                <a16:creationId xmlns:a16="http://schemas.microsoft.com/office/drawing/2014/main" id="{ABDC4172-EA02-4DDA-AAAD-F36B1FB1E3DB}"/>
              </a:ext>
            </a:extLst>
          </p:cNvPr>
          <p:cNvGrpSpPr/>
          <p:nvPr/>
        </p:nvGrpSpPr>
        <p:grpSpPr>
          <a:xfrm>
            <a:off x="8613011" y="2084281"/>
            <a:ext cx="2742856" cy="2357090"/>
            <a:chOff x="517475" y="2311743"/>
            <a:chExt cx="3205370" cy="2698154"/>
          </a:xfrm>
        </p:grpSpPr>
        <p:pic>
          <p:nvPicPr>
            <p:cNvPr id="15" name="Graphic 1">
              <a:extLst>
                <a:ext uri="{FF2B5EF4-FFF2-40B4-BE49-F238E27FC236}">
                  <a16:creationId xmlns:a16="http://schemas.microsoft.com/office/drawing/2014/main" id="{74370E8F-3310-4D4E-AD0D-112FEB4372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475" y="2311743"/>
              <a:ext cx="3205370" cy="2234513"/>
            </a:xfrm>
            <a:prstGeom prst="rect">
              <a:avLst/>
            </a:prstGeom>
          </p:spPr>
        </p:pic>
        <p:sp>
          <p:nvSpPr>
            <p:cNvPr id="16" name="TextBox 49">
              <a:extLst>
                <a:ext uri="{FF2B5EF4-FFF2-40B4-BE49-F238E27FC236}">
                  <a16:creationId xmlns:a16="http://schemas.microsoft.com/office/drawing/2014/main" id="{A088C52F-49B3-4E59-BD2F-62D849B9009B}"/>
                </a:ext>
              </a:extLst>
            </p:cNvPr>
            <p:cNvSpPr txBox="1"/>
            <p:nvPr/>
          </p:nvSpPr>
          <p:spPr>
            <a:xfrm>
              <a:off x="1904130" y="4721857"/>
              <a:ext cx="432060" cy="288040"/>
            </a:xfrm>
            <a:prstGeom prst="rect">
              <a:avLst/>
            </a:prstGeom>
            <a:noFill/>
          </p:spPr>
          <p:txBody>
            <a:bodyPr wrap="none" lIns="0" tIns="0" rIns="0" bIns="0" rtlCol="0">
              <a:noAutofit/>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lgn="ctr">
                <a:lnSpc>
                  <a:spcPct val="110000"/>
                </a:lnSpc>
                <a:spcBef>
                  <a:spcPts val="0"/>
                </a:spcBef>
              </a:pPr>
              <a:r>
                <a:rPr lang="nl-BE" sz="1400" b="1" dirty="0">
                  <a:solidFill>
                    <a:schemeClr val="bg1"/>
                  </a:solidFill>
                  <a:latin typeface="Siemens Sans" pitchFamily="2" charset="0"/>
                  <a:ea typeface="Arial Unicode MS" panose="020B0604020202020204" pitchFamily="34" charset="-128"/>
                  <a:cs typeface="Arial Unicode MS" panose="020B0604020202020204" pitchFamily="34" charset="-128"/>
                </a:rPr>
                <a:t>3D</a:t>
              </a:r>
              <a:endParaRPr lang="en-US" sz="1400" b="1" dirty="0">
                <a:solidFill>
                  <a:schemeClr val="bg1"/>
                </a:solidFill>
                <a:latin typeface="Siemens Sans" pitchFamily="2" charset="0"/>
                <a:ea typeface="Arial Unicode MS" panose="020B0604020202020204" pitchFamily="34" charset="-128"/>
                <a:cs typeface="Arial Unicode MS" panose="020B0604020202020204" pitchFamily="34" charset="-128"/>
              </a:endParaRPr>
            </a:p>
          </p:txBody>
        </p:sp>
      </p:grpSp>
      <p:pic>
        <p:nvPicPr>
          <p:cNvPr id="19" name="Picture 18">
            <a:extLst>
              <a:ext uri="{FF2B5EF4-FFF2-40B4-BE49-F238E27FC236}">
                <a16:creationId xmlns:a16="http://schemas.microsoft.com/office/drawing/2014/main" id="{F11E8E4F-1D95-41D1-98BF-ACE9E8438D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8737" t="-1850" r="214" b="1850"/>
          <a:stretch/>
        </p:blipFill>
        <p:spPr>
          <a:xfrm>
            <a:off x="9098091" y="4129818"/>
            <a:ext cx="1757549" cy="1547597"/>
          </a:xfrm>
          <a:prstGeom prst="rect">
            <a:avLst/>
          </a:prstGeom>
          <a:noFill/>
          <a:ln>
            <a:noFill/>
          </a:ln>
          <a:effectLst>
            <a:outerShdw blurRad="50800" dist="38100" dir="2700000" algn="tl" rotWithShape="0">
              <a:prstClr val="black">
                <a:alpha val="40000"/>
              </a:prstClr>
            </a:outerShdw>
          </a:effectLst>
        </p:spPr>
      </p:pic>
      <p:pic>
        <p:nvPicPr>
          <p:cNvPr id="1026" name="Picture 2" descr="Facebook: $40 billion of auto sales to be digitally influenced by 2020:  Bain &amp; Co., Facebook Research - The Economic Times">
            <a:extLst>
              <a:ext uri="{FF2B5EF4-FFF2-40B4-BE49-F238E27FC236}">
                <a16:creationId xmlns:a16="http://schemas.microsoft.com/office/drawing/2014/main" id="{3B6A2146-E9AE-4E87-ABD2-6562AB984D6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444"/>
          <a:stretch/>
        </p:blipFill>
        <p:spPr bwMode="auto">
          <a:xfrm>
            <a:off x="4746091" y="2395834"/>
            <a:ext cx="2696661" cy="29938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CD756E5-49E0-4200-A9AA-80314CD0BBF1}"/>
              </a:ext>
            </a:extLst>
          </p:cNvPr>
          <p:cNvSpPr>
            <a:spLocks noGrp="1"/>
          </p:cNvSpPr>
          <p:nvPr>
            <p:ph type="sldNum" sz="quarter" idx="14"/>
          </p:nvPr>
        </p:nvSpPr>
        <p:spPr/>
        <p:txBody>
          <a:bodyPr/>
          <a:lstStyle/>
          <a:p>
            <a:fld id="{B0C471E2-0EBE-46BD-A5B4-FC566CD91208}" type="slidenum">
              <a:rPr lang="en-US" smtClean="0"/>
              <a:t>2</a:t>
            </a:fld>
            <a:endParaRPr lang="en-US"/>
          </a:p>
        </p:txBody>
      </p:sp>
    </p:spTree>
    <p:extLst>
      <p:ext uri="{BB962C8B-B14F-4D97-AF65-F5344CB8AC3E}">
        <p14:creationId xmlns:p14="http://schemas.microsoft.com/office/powerpoint/2010/main" val="1090224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F703-F82E-41C4-B516-50690CABF296}"/>
              </a:ext>
            </a:extLst>
          </p:cNvPr>
          <p:cNvSpPr>
            <a:spLocks noGrp="1"/>
          </p:cNvSpPr>
          <p:nvPr>
            <p:ph type="title"/>
          </p:nvPr>
        </p:nvSpPr>
        <p:spPr/>
        <p:txBody>
          <a:bodyPr/>
          <a:lstStyle/>
          <a:p>
            <a:r>
              <a:rPr lang="en-US" dirty="0"/>
              <a:t>Simcenter Testlab Digital Image Correlation</a:t>
            </a:r>
            <a:br>
              <a:rPr lang="en-US" dirty="0"/>
            </a:br>
            <a:r>
              <a:rPr lang="en-US" b="0" dirty="0"/>
              <a:t>A new paradigm in materials and structural testing</a:t>
            </a:r>
            <a:endParaRPr lang="en-US" dirty="0"/>
          </a:p>
        </p:txBody>
      </p:sp>
      <p:sp>
        <p:nvSpPr>
          <p:cNvPr id="4" name="Footer Placeholder 3">
            <a:extLst>
              <a:ext uri="{FF2B5EF4-FFF2-40B4-BE49-F238E27FC236}">
                <a16:creationId xmlns:a16="http://schemas.microsoft.com/office/drawing/2014/main" id="{65CC45CB-D6C0-4123-9AAA-F5C334AD46BD}"/>
              </a:ext>
            </a:extLst>
          </p:cNvPr>
          <p:cNvSpPr>
            <a:spLocks noGrp="1"/>
          </p:cNvSpPr>
          <p:nvPr>
            <p:ph type="ftr" sz="quarter" idx="10"/>
          </p:nvPr>
        </p:nvSpPr>
        <p:spPr/>
        <p:txBody>
          <a:bodyPr/>
          <a:lstStyle/>
          <a:p>
            <a:r>
              <a:rPr lang="en-US"/>
              <a:t>Unrestricted | © Siemens 2021 | Siemens Digital Industries Software | Where engineering meets tomorrow.</a:t>
            </a:r>
            <a:endParaRPr lang="en-US" dirty="0"/>
          </a:p>
        </p:txBody>
      </p:sp>
      <p:sp>
        <p:nvSpPr>
          <p:cNvPr id="3" name="Rectangle 2">
            <a:extLst>
              <a:ext uri="{FF2B5EF4-FFF2-40B4-BE49-F238E27FC236}">
                <a16:creationId xmlns:a16="http://schemas.microsoft.com/office/drawing/2014/main" id="{9B240127-8725-4EC6-84D3-26F4B882430C}"/>
              </a:ext>
            </a:extLst>
          </p:cNvPr>
          <p:cNvSpPr/>
          <p:nvPr/>
        </p:nvSpPr>
        <p:spPr>
          <a:xfrm>
            <a:off x="8197703" y="1260670"/>
            <a:ext cx="3498112" cy="57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dirty="0"/>
              <a:t>Camera-based acquisition</a:t>
            </a:r>
          </a:p>
        </p:txBody>
      </p:sp>
      <p:sp>
        <p:nvSpPr>
          <p:cNvPr id="8" name="Rectangle 7">
            <a:extLst>
              <a:ext uri="{FF2B5EF4-FFF2-40B4-BE49-F238E27FC236}">
                <a16:creationId xmlns:a16="http://schemas.microsoft.com/office/drawing/2014/main" id="{0E401859-8D1C-48BB-A76B-D559B2192DED}"/>
              </a:ext>
            </a:extLst>
          </p:cNvPr>
          <p:cNvSpPr/>
          <p:nvPr/>
        </p:nvSpPr>
        <p:spPr>
          <a:xfrm>
            <a:off x="8197703" y="1938056"/>
            <a:ext cx="3498112" cy="2341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2000" dirty="0"/>
              <a:t>Digital Image Correlation extracts </a:t>
            </a:r>
            <a:r>
              <a:rPr lang="en-US" sz="2000" b="1" dirty="0">
                <a:solidFill>
                  <a:schemeClr val="accent2"/>
                </a:solidFill>
              </a:rPr>
              <a:t>FULL-FIELD</a:t>
            </a:r>
            <a:endParaRPr lang="en-US" sz="2000" dirty="0"/>
          </a:p>
          <a:p>
            <a:pPr marL="285750" indent="-285750" algn="l">
              <a:buFont typeface="Arial" panose="020B0604020202020204" pitchFamily="34" charset="0"/>
              <a:buChar char="•"/>
            </a:pPr>
            <a:r>
              <a:rPr lang="en-US" sz="2000" dirty="0"/>
              <a:t>Geometry / shape</a:t>
            </a:r>
          </a:p>
          <a:p>
            <a:pPr marL="285750" indent="-285750" algn="l">
              <a:buFont typeface="Arial" panose="020B0604020202020204" pitchFamily="34" charset="0"/>
              <a:buChar char="•"/>
            </a:pPr>
            <a:r>
              <a:rPr lang="en-US" sz="2000" dirty="0"/>
              <a:t>Displacements</a:t>
            </a:r>
          </a:p>
          <a:p>
            <a:pPr marL="285750" indent="-285750" algn="l">
              <a:buFont typeface="Arial" panose="020B0604020202020204" pitchFamily="34" charset="0"/>
              <a:buChar char="•"/>
            </a:pPr>
            <a:r>
              <a:rPr lang="en-US" sz="2000" dirty="0"/>
              <a:t>Strains</a:t>
            </a:r>
          </a:p>
          <a:p>
            <a:pPr marL="285750" indent="-285750" algn="l">
              <a:buFont typeface="Arial" panose="020B0604020202020204" pitchFamily="34" charset="0"/>
              <a:buChar char="•"/>
            </a:pPr>
            <a:r>
              <a:rPr lang="en-US" sz="2000" dirty="0"/>
              <a:t>Acc, Vel, Stress, Curvature, …</a:t>
            </a:r>
          </a:p>
        </p:txBody>
      </p:sp>
      <p:pic>
        <p:nvPicPr>
          <p:cNvPr id="7" name="Picture 6">
            <a:extLst>
              <a:ext uri="{FF2B5EF4-FFF2-40B4-BE49-F238E27FC236}">
                <a16:creationId xmlns:a16="http://schemas.microsoft.com/office/drawing/2014/main" id="{F03DBFCF-101E-4526-8A42-CC0CA2CF596F}"/>
              </a:ext>
            </a:extLst>
          </p:cNvPr>
          <p:cNvPicPr>
            <a:picLocks noChangeAspect="1"/>
          </p:cNvPicPr>
          <p:nvPr/>
        </p:nvPicPr>
        <p:blipFill>
          <a:blip r:embed="rId3"/>
          <a:stretch>
            <a:fillRect/>
          </a:stretch>
        </p:blipFill>
        <p:spPr>
          <a:xfrm>
            <a:off x="8324703" y="4312732"/>
            <a:ext cx="3270397" cy="1896682"/>
          </a:xfrm>
          <a:prstGeom prst="rect">
            <a:avLst/>
          </a:prstGeom>
        </p:spPr>
      </p:pic>
      <p:sp>
        <p:nvSpPr>
          <p:cNvPr id="5" name="Slide Number Placeholder 4">
            <a:extLst>
              <a:ext uri="{FF2B5EF4-FFF2-40B4-BE49-F238E27FC236}">
                <a16:creationId xmlns:a16="http://schemas.microsoft.com/office/drawing/2014/main" id="{3D169687-7ACF-4C29-B937-3DC8888043C4}"/>
              </a:ext>
            </a:extLst>
          </p:cNvPr>
          <p:cNvSpPr>
            <a:spLocks noGrp="1"/>
          </p:cNvSpPr>
          <p:nvPr>
            <p:ph type="sldNum" sz="quarter" idx="11"/>
          </p:nvPr>
        </p:nvSpPr>
        <p:spPr/>
        <p:txBody>
          <a:bodyPr/>
          <a:lstStyle/>
          <a:p>
            <a:fld id="{B0C471E2-0EBE-46BD-A5B4-FC566CD91208}" type="slidenum">
              <a:rPr lang="en-US" smtClean="0"/>
              <a:t>3</a:t>
            </a:fld>
            <a:endParaRPr lang="en-US"/>
          </a:p>
        </p:txBody>
      </p:sp>
      <p:pic>
        <p:nvPicPr>
          <p:cNvPr id="1026" name="Picture 2">
            <a:extLst>
              <a:ext uri="{FF2B5EF4-FFF2-40B4-BE49-F238E27FC236}">
                <a16:creationId xmlns:a16="http://schemas.microsoft.com/office/drawing/2014/main" id="{BE900B58-2BF8-45BA-A000-AAF260963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96199" y="1260670"/>
            <a:ext cx="7420796" cy="494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899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8D041-2E15-4C1C-8332-D22E2C4986C3}"/>
              </a:ext>
            </a:extLst>
          </p:cNvPr>
          <p:cNvSpPr>
            <a:spLocks noGrp="1"/>
          </p:cNvSpPr>
          <p:nvPr>
            <p:ph type="title"/>
          </p:nvPr>
        </p:nvSpPr>
        <p:spPr/>
        <p:txBody>
          <a:bodyPr/>
          <a:lstStyle/>
          <a:p>
            <a:r>
              <a:rPr lang="en-US" dirty="0"/>
              <a:t>Simcenter Testlab Digital Image Correlation</a:t>
            </a:r>
            <a:br>
              <a:rPr lang="en-US" dirty="0"/>
            </a:br>
            <a:endParaRPr lang="en-US" b="0" dirty="0"/>
          </a:p>
        </p:txBody>
      </p:sp>
      <p:pic>
        <p:nvPicPr>
          <p:cNvPr id="2050" name="Picture 2">
            <a:extLst>
              <a:ext uri="{FF2B5EF4-FFF2-40B4-BE49-F238E27FC236}">
                <a16:creationId xmlns:a16="http://schemas.microsoft.com/office/drawing/2014/main" id="{DCF973B7-CEE6-4A21-B451-E9ADFAAE1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00" y="1209474"/>
            <a:ext cx="7606439" cy="5072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9DA7C10-18FA-4EFE-B5AC-3FBFF9285C14}"/>
              </a:ext>
            </a:extLst>
          </p:cNvPr>
          <p:cNvSpPr/>
          <p:nvPr/>
        </p:nvSpPr>
        <p:spPr>
          <a:xfrm>
            <a:off x="8190962" y="1209474"/>
            <a:ext cx="3590637" cy="9026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l"/>
            <a:r>
              <a:rPr lang="en-US" sz="2000" dirty="0"/>
              <a:t>Contactless measurement solution</a:t>
            </a:r>
          </a:p>
        </p:txBody>
      </p:sp>
      <p:sp>
        <p:nvSpPr>
          <p:cNvPr id="8" name="Rectangle 7">
            <a:extLst>
              <a:ext uri="{FF2B5EF4-FFF2-40B4-BE49-F238E27FC236}">
                <a16:creationId xmlns:a16="http://schemas.microsoft.com/office/drawing/2014/main" id="{5A56B1A3-E8FB-4A63-92AD-2EB401480725}"/>
              </a:ext>
            </a:extLst>
          </p:cNvPr>
          <p:cNvSpPr/>
          <p:nvPr/>
        </p:nvSpPr>
        <p:spPr>
          <a:xfrm>
            <a:off x="8190961" y="2251316"/>
            <a:ext cx="3590637" cy="9026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l"/>
            <a:r>
              <a:rPr lang="en-US" sz="2000" dirty="0"/>
              <a:t>Limited instrumentation for faster experiments</a:t>
            </a:r>
          </a:p>
        </p:txBody>
      </p:sp>
      <p:sp>
        <p:nvSpPr>
          <p:cNvPr id="9" name="Rectangle 8">
            <a:extLst>
              <a:ext uri="{FF2B5EF4-FFF2-40B4-BE49-F238E27FC236}">
                <a16:creationId xmlns:a16="http://schemas.microsoft.com/office/drawing/2014/main" id="{A2F9295C-5944-49DC-878A-9A5E1982E2A9}"/>
              </a:ext>
            </a:extLst>
          </p:cNvPr>
          <p:cNvSpPr/>
          <p:nvPr/>
        </p:nvSpPr>
        <p:spPr>
          <a:xfrm>
            <a:off x="8190960" y="3293158"/>
            <a:ext cx="3590637" cy="9026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l"/>
            <a:r>
              <a:rPr lang="en-US" sz="2000" dirty="0"/>
              <a:t>Full-field results</a:t>
            </a:r>
          </a:p>
        </p:txBody>
      </p:sp>
      <p:sp>
        <p:nvSpPr>
          <p:cNvPr id="10" name="Rectangle 9">
            <a:extLst>
              <a:ext uri="{FF2B5EF4-FFF2-40B4-BE49-F238E27FC236}">
                <a16:creationId xmlns:a16="http://schemas.microsoft.com/office/drawing/2014/main" id="{C42D80B3-A1C2-4B49-BD8D-39E82B0045EC}"/>
              </a:ext>
            </a:extLst>
          </p:cNvPr>
          <p:cNvSpPr/>
          <p:nvPr/>
        </p:nvSpPr>
        <p:spPr>
          <a:xfrm>
            <a:off x="8190959" y="4335000"/>
            <a:ext cx="3590637" cy="9026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l"/>
            <a:r>
              <a:rPr lang="en-US" sz="2000" dirty="0"/>
              <a:t>Obtain strain and stresses</a:t>
            </a:r>
          </a:p>
        </p:txBody>
      </p:sp>
      <p:sp>
        <p:nvSpPr>
          <p:cNvPr id="11" name="Rectangle 10">
            <a:extLst>
              <a:ext uri="{FF2B5EF4-FFF2-40B4-BE49-F238E27FC236}">
                <a16:creationId xmlns:a16="http://schemas.microsoft.com/office/drawing/2014/main" id="{0366E65E-421D-4839-A55D-00425DCC0DF5}"/>
              </a:ext>
            </a:extLst>
          </p:cNvPr>
          <p:cNvSpPr/>
          <p:nvPr/>
        </p:nvSpPr>
        <p:spPr>
          <a:xfrm>
            <a:off x="8190959" y="5376840"/>
            <a:ext cx="3590637" cy="9026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l"/>
            <a:r>
              <a:rPr lang="en-US" sz="2000" dirty="0"/>
              <a:t>Cover the whole object with </a:t>
            </a:r>
            <a:r>
              <a:rPr lang="en-US" sz="2000" dirty="0" err="1"/>
              <a:t>multicam</a:t>
            </a:r>
            <a:r>
              <a:rPr lang="en-US" sz="2000" dirty="0"/>
              <a:t> setups</a:t>
            </a:r>
          </a:p>
        </p:txBody>
      </p:sp>
    </p:spTree>
    <p:extLst>
      <p:ext uri="{BB962C8B-B14F-4D97-AF65-F5344CB8AC3E}">
        <p14:creationId xmlns:p14="http://schemas.microsoft.com/office/powerpoint/2010/main" val="98630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144CB-ABF7-4E71-AE42-5B7631844B42}"/>
              </a:ext>
            </a:extLst>
          </p:cNvPr>
          <p:cNvSpPr>
            <a:spLocks noGrp="1"/>
          </p:cNvSpPr>
          <p:nvPr>
            <p:ph type="title"/>
          </p:nvPr>
        </p:nvSpPr>
        <p:spPr/>
        <p:txBody>
          <a:bodyPr/>
          <a:lstStyle/>
          <a:p>
            <a:r>
              <a:rPr lang="en-US" dirty="0"/>
              <a:t>Simcenter Testlab Digital Image Correlation</a:t>
            </a:r>
            <a:br>
              <a:rPr lang="en-US" dirty="0"/>
            </a:br>
            <a:r>
              <a:rPr lang="en-US" dirty="0"/>
              <a:t>Application domain</a:t>
            </a:r>
          </a:p>
        </p:txBody>
      </p:sp>
      <p:pic>
        <p:nvPicPr>
          <p:cNvPr id="4" name="Picture 2">
            <a:extLst>
              <a:ext uri="{FF2B5EF4-FFF2-40B4-BE49-F238E27FC236}">
                <a16:creationId xmlns:a16="http://schemas.microsoft.com/office/drawing/2014/main" id="{3303E966-D625-4332-A602-D273CCCA8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001" y="1348225"/>
            <a:ext cx="3120200" cy="2080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14DA036-7C28-47BA-9F85-1543435052F0}"/>
              </a:ext>
            </a:extLst>
          </p:cNvPr>
          <p:cNvPicPr>
            <a:picLocks noChangeAspect="1"/>
          </p:cNvPicPr>
          <p:nvPr/>
        </p:nvPicPr>
        <p:blipFill>
          <a:blip r:embed="rId3"/>
          <a:stretch>
            <a:fillRect/>
          </a:stretch>
        </p:blipFill>
        <p:spPr>
          <a:xfrm>
            <a:off x="8280508" y="1348225"/>
            <a:ext cx="3120188" cy="2080775"/>
          </a:xfrm>
          <a:prstGeom prst="rect">
            <a:avLst/>
          </a:prstGeom>
        </p:spPr>
      </p:pic>
      <p:sp>
        <p:nvSpPr>
          <p:cNvPr id="8" name="Rectangle 7">
            <a:extLst>
              <a:ext uri="{FF2B5EF4-FFF2-40B4-BE49-F238E27FC236}">
                <a16:creationId xmlns:a16="http://schemas.microsoft.com/office/drawing/2014/main" id="{DF9DCA98-D179-4D95-B999-1CC717746A35}"/>
              </a:ext>
            </a:extLst>
          </p:cNvPr>
          <p:cNvSpPr/>
          <p:nvPr/>
        </p:nvSpPr>
        <p:spPr>
          <a:xfrm>
            <a:off x="766001" y="3543300"/>
            <a:ext cx="3120200" cy="87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2400" dirty="0"/>
              <a:t>Materials testing</a:t>
            </a:r>
          </a:p>
        </p:txBody>
      </p:sp>
      <p:sp>
        <p:nvSpPr>
          <p:cNvPr id="9" name="Rectangle 8">
            <a:extLst>
              <a:ext uri="{FF2B5EF4-FFF2-40B4-BE49-F238E27FC236}">
                <a16:creationId xmlns:a16="http://schemas.microsoft.com/office/drawing/2014/main" id="{2D6881DE-F4D6-4D1E-8A5E-AC25F6F1B928}"/>
              </a:ext>
            </a:extLst>
          </p:cNvPr>
          <p:cNvSpPr/>
          <p:nvPr/>
        </p:nvSpPr>
        <p:spPr>
          <a:xfrm>
            <a:off x="4677601" y="3543300"/>
            <a:ext cx="3120200" cy="87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2400" dirty="0"/>
              <a:t>Structural testing</a:t>
            </a:r>
          </a:p>
        </p:txBody>
      </p:sp>
      <p:sp>
        <p:nvSpPr>
          <p:cNvPr id="10" name="Rectangle 9">
            <a:extLst>
              <a:ext uri="{FF2B5EF4-FFF2-40B4-BE49-F238E27FC236}">
                <a16:creationId xmlns:a16="http://schemas.microsoft.com/office/drawing/2014/main" id="{7266C835-B04F-4427-91DA-BE2D02302FEC}"/>
              </a:ext>
            </a:extLst>
          </p:cNvPr>
          <p:cNvSpPr/>
          <p:nvPr/>
        </p:nvSpPr>
        <p:spPr>
          <a:xfrm>
            <a:off x="8280496" y="3543300"/>
            <a:ext cx="3120200" cy="87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2400" dirty="0"/>
              <a:t>Structural dynamics testing</a:t>
            </a:r>
          </a:p>
        </p:txBody>
      </p:sp>
      <p:sp>
        <p:nvSpPr>
          <p:cNvPr id="11" name="Rectangle 10">
            <a:extLst>
              <a:ext uri="{FF2B5EF4-FFF2-40B4-BE49-F238E27FC236}">
                <a16:creationId xmlns:a16="http://schemas.microsoft.com/office/drawing/2014/main" id="{1FB95F59-D520-44B1-8900-F63878CFECD1}"/>
              </a:ext>
            </a:extLst>
          </p:cNvPr>
          <p:cNvSpPr/>
          <p:nvPr/>
        </p:nvSpPr>
        <p:spPr>
          <a:xfrm>
            <a:off x="766001" y="4544574"/>
            <a:ext cx="3120200" cy="17292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dirty="0"/>
              <a:t>Determine mechanical properties of materials.</a:t>
            </a:r>
          </a:p>
          <a:p>
            <a:pPr algn="l"/>
            <a:r>
              <a:rPr lang="en-US" dirty="0"/>
              <a:t>Static &amp; quasi-static loading of material samples on dedicated testing machines</a:t>
            </a:r>
          </a:p>
        </p:txBody>
      </p:sp>
      <p:sp>
        <p:nvSpPr>
          <p:cNvPr id="12" name="Rectangle 11">
            <a:extLst>
              <a:ext uri="{FF2B5EF4-FFF2-40B4-BE49-F238E27FC236}">
                <a16:creationId xmlns:a16="http://schemas.microsoft.com/office/drawing/2014/main" id="{90C6882A-DE6C-4D36-9E96-636689456AC7}"/>
              </a:ext>
            </a:extLst>
          </p:cNvPr>
          <p:cNvSpPr/>
          <p:nvPr/>
        </p:nvSpPr>
        <p:spPr>
          <a:xfrm>
            <a:off x="4652202" y="4544574"/>
            <a:ext cx="3120200" cy="17292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dirty="0"/>
              <a:t>Static &amp; quasi-static testing of components and system.</a:t>
            </a:r>
          </a:p>
          <a:p>
            <a:pPr algn="l"/>
            <a:r>
              <a:rPr lang="en-US" dirty="0"/>
              <a:t>Measure full-field strain field under load</a:t>
            </a:r>
          </a:p>
          <a:p>
            <a:pPr algn="l"/>
            <a:r>
              <a:rPr lang="en-US" dirty="0"/>
              <a:t>Dynamic testing (Impacts, Crash, Ballistics </a:t>
            </a:r>
            <a:r>
              <a:rPr lang="en-US" dirty="0" err="1"/>
              <a:t>etc</a:t>
            </a:r>
            <a:r>
              <a:rPr lang="en-US" dirty="0"/>
              <a:t>)</a:t>
            </a:r>
          </a:p>
        </p:txBody>
      </p:sp>
      <p:sp>
        <p:nvSpPr>
          <p:cNvPr id="13" name="Rectangle 12">
            <a:extLst>
              <a:ext uri="{FF2B5EF4-FFF2-40B4-BE49-F238E27FC236}">
                <a16:creationId xmlns:a16="http://schemas.microsoft.com/office/drawing/2014/main" id="{FB1635BF-0551-4D91-AEF4-A0E4D70FCFA1}"/>
              </a:ext>
            </a:extLst>
          </p:cNvPr>
          <p:cNvSpPr/>
          <p:nvPr/>
        </p:nvSpPr>
        <p:spPr>
          <a:xfrm>
            <a:off x="8280496" y="4544574"/>
            <a:ext cx="3120200" cy="17292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dirty="0"/>
              <a:t>Full-field contactless modal analysis</a:t>
            </a:r>
          </a:p>
          <a:p>
            <a:pPr algn="l"/>
            <a:r>
              <a:rPr lang="en-US" dirty="0"/>
              <a:t>Vibration analysis</a:t>
            </a:r>
          </a:p>
          <a:p>
            <a:pPr algn="l"/>
            <a:r>
              <a:rPr lang="en-US" dirty="0"/>
              <a:t>Modal testing with low-speed cameras</a:t>
            </a:r>
          </a:p>
        </p:txBody>
      </p:sp>
      <p:pic>
        <p:nvPicPr>
          <p:cNvPr id="1026" name="Picture 2">
            <a:extLst>
              <a:ext uri="{FF2B5EF4-FFF2-40B4-BE49-F238E27FC236}">
                <a16:creationId xmlns:a16="http://schemas.microsoft.com/office/drawing/2014/main" id="{21D487D0-732B-45D3-B009-3D08281B9D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01" t="4827" r="4930" b="17208"/>
          <a:stretch/>
        </p:blipFill>
        <p:spPr bwMode="auto">
          <a:xfrm>
            <a:off x="4677602" y="1348225"/>
            <a:ext cx="3120200" cy="207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26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856A-3628-4CF5-B843-926A9D727396}"/>
              </a:ext>
            </a:extLst>
          </p:cNvPr>
          <p:cNvSpPr>
            <a:spLocks noGrp="1"/>
          </p:cNvSpPr>
          <p:nvPr>
            <p:ph type="title"/>
          </p:nvPr>
        </p:nvSpPr>
        <p:spPr/>
        <p:txBody>
          <a:bodyPr/>
          <a:lstStyle/>
          <a:p>
            <a:r>
              <a:rPr lang="en-US" dirty="0"/>
              <a:t>Digital image correlation in practice</a:t>
            </a:r>
            <a:br>
              <a:rPr lang="en-US" dirty="0"/>
            </a:br>
            <a:r>
              <a:rPr lang="en-US" dirty="0"/>
              <a:t>The evolution of material testing: from single point to full field</a:t>
            </a:r>
          </a:p>
        </p:txBody>
      </p:sp>
      <p:sp>
        <p:nvSpPr>
          <p:cNvPr id="4" name="Footer Placeholder 3">
            <a:extLst>
              <a:ext uri="{FF2B5EF4-FFF2-40B4-BE49-F238E27FC236}">
                <a16:creationId xmlns:a16="http://schemas.microsoft.com/office/drawing/2014/main" id="{BB903488-C0B2-4917-AE7B-55D2CD1B0E89}"/>
              </a:ext>
            </a:extLst>
          </p:cNvPr>
          <p:cNvSpPr>
            <a:spLocks noGrp="1"/>
          </p:cNvSpPr>
          <p:nvPr>
            <p:ph type="ftr" sz="quarter" idx="10"/>
          </p:nvPr>
        </p:nvSpPr>
        <p:spPr/>
        <p:txBody>
          <a:bodyPr/>
          <a:lstStyle/>
          <a:p>
            <a:r>
              <a:rPr lang="en-US"/>
              <a:t>Unrestricted | © Siemens 2021 | Siemens Digital Industries Software | Where engineering meets tomorrow.</a:t>
            </a:r>
          </a:p>
        </p:txBody>
      </p:sp>
      <p:pic>
        <p:nvPicPr>
          <p:cNvPr id="9" name="Picture 8">
            <a:extLst>
              <a:ext uri="{FF2B5EF4-FFF2-40B4-BE49-F238E27FC236}">
                <a16:creationId xmlns:a16="http://schemas.microsoft.com/office/drawing/2014/main" id="{61899EE5-80C9-4074-A8F2-6943E32A0534}"/>
              </a:ext>
            </a:extLst>
          </p:cNvPr>
          <p:cNvPicPr>
            <a:picLocks noChangeAspect="1"/>
          </p:cNvPicPr>
          <p:nvPr/>
        </p:nvPicPr>
        <p:blipFill>
          <a:blip r:embed="rId3"/>
          <a:stretch>
            <a:fillRect/>
          </a:stretch>
        </p:blipFill>
        <p:spPr>
          <a:xfrm>
            <a:off x="6711742" y="1656768"/>
            <a:ext cx="3975517" cy="2623361"/>
          </a:xfrm>
          <a:prstGeom prst="rect">
            <a:avLst/>
          </a:prstGeom>
        </p:spPr>
      </p:pic>
      <p:pic>
        <p:nvPicPr>
          <p:cNvPr id="10" name="Picture 9">
            <a:extLst>
              <a:ext uri="{FF2B5EF4-FFF2-40B4-BE49-F238E27FC236}">
                <a16:creationId xmlns:a16="http://schemas.microsoft.com/office/drawing/2014/main" id="{8A30B786-053D-4BC2-A305-257B2352E3B0}"/>
              </a:ext>
            </a:extLst>
          </p:cNvPr>
          <p:cNvPicPr>
            <a:picLocks noChangeAspect="1"/>
          </p:cNvPicPr>
          <p:nvPr/>
        </p:nvPicPr>
        <p:blipFill rotWithShape="1">
          <a:blip r:embed="rId4"/>
          <a:srcRect l="50158"/>
          <a:stretch/>
        </p:blipFill>
        <p:spPr>
          <a:xfrm>
            <a:off x="4267746" y="1404907"/>
            <a:ext cx="1166869" cy="2491803"/>
          </a:xfrm>
          <a:prstGeom prst="rect">
            <a:avLst/>
          </a:prstGeom>
        </p:spPr>
      </p:pic>
      <p:sp>
        <p:nvSpPr>
          <p:cNvPr id="11" name="Arrow: Right 10">
            <a:extLst>
              <a:ext uri="{FF2B5EF4-FFF2-40B4-BE49-F238E27FC236}">
                <a16:creationId xmlns:a16="http://schemas.microsoft.com/office/drawing/2014/main" id="{D33FD7B3-5479-4088-9E8B-2DCBADE59C7B}"/>
              </a:ext>
            </a:extLst>
          </p:cNvPr>
          <p:cNvSpPr/>
          <p:nvPr/>
        </p:nvSpPr>
        <p:spPr>
          <a:xfrm>
            <a:off x="5915491" y="1977282"/>
            <a:ext cx="552139" cy="67352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2" name="Rectangle 11">
            <a:extLst>
              <a:ext uri="{FF2B5EF4-FFF2-40B4-BE49-F238E27FC236}">
                <a16:creationId xmlns:a16="http://schemas.microsoft.com/office/drawing/2014/main" id="{FFB0416F-07DC-4A8C-BF9C-7DEA02D23F0C}"/>
              </a:ext>
            </a:extLst>
          </p:cNvPr>
          <p:cNvSpPr/>
          <p:nvPr/>
        </p:nvSpPr>
        <p:spPr>
          <a:xfrm>
            <a:off x="3991429" y="4280129"/>
            <a:ext cx="7705271" cy="1917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285750" indent="-285750" algn="l">
              <a:buFont typeface="Arial" panose="020B0604020202020204" pitchFamily="34" charset="0"/>
              <a:buChar char="•"/>
            </a:pPr>
            <a:r>
              <a:rPr lang="en-US" sz="2400" dirty="0"/>
              <a:t>Full-field information =&gt; no need to decide upfront where to glue the sensor</a:t>
            </a:r>
          </a:p>
          <a:p>
            <a:pPr marL="285750" indent="-285750" algn="l">
              <a:buFont typeface="Arial" panose="020B0604020202020204" pitchFamily="34" charset="0"/>
              <a:buChar char="•"/>
            </a:pPr>
            <a:r>
              <a:rPr lang="en-US" sz="2400" dirty="0"/>
              <a:t>Resolve parasitic effect typical of tensile testing (Bending, load imperfections, </a:t>
            </a:r>
            <a:r>
              <a:rPr lang="en-US" sz="2400" dirty="0" err="1"/>
              <a:t>etc</a:t>
            </a:r>
            <a:r>
              <a:rPr lang="en-US" sz="2400" dirty="0"/>
              <a:t>)</a:t>
            </a:r>
          </a:p>
          <a:p>
            <a:pPr marL="285750" indent="-285750" algn="l">
              <a:buFont typeface="Arial" panose="020B0604020202020204" pitchFamily="34" charset="0"/>
              <a:buChar char="•"/>
            </a:pPr>
            <a:r>
              <a:rPr lang="en-US" sz="2400" dirty="0"/>
              <a:t>Detect non-homogeneous behavior</a:t>
            </a:r>
          </a:p>
          <a:p>
            <a:pPr marL="285750" indent="-285750" algn="l">
              <a:buFont typeface="Arial" panose="020B0604020202020204" pitchFamily="34" charset="0"/>
              <a:buChar char="•"/>
            </a:pPr>
            <a:r>
              <a:rPr lang="en-US" sz="2400" dirty="0"/>
              <a:t>No extension limit</a:t>
            </a:r>
          </a:p>
          <a:p>
            <a:pPr marL="285750" indent="-285750" algn="l">
              <a:buFont typeface="Arial" panose="020B0604020202020204" pitchFamily="34" charset="0"/>
              <a:buChar char="•"/>
            </a:pPr>
            <a:r>
              <a:rPr lang="en-US" sz="2400" dirty="0"/>
              <a:t>Applicable for all types of materials</a:t>
            </a:r>
          </a:p>
        </p:txBody>
      </p:sp>
      <p:sp>
        <p:nvSpPr>
          <p:cNvPr id="8" name="Slide Number Placeholder 7">
            <a:extLst>
              <a:ext uri="{FF2B5EF4-FFF2-40B4-BE49-F238E27FC236}">
                <a16:creationId xmlns:a16="http://schemas.microsoft.com/office/drawing/2014/main" id="{D114111D-27F5-4BE0-A3D0-BFCC9B1C3516}"/>
              </a:ext>
            </a:extLst>
          </p:cNvPr>
          <p:cNvSpPr>
            <a:spLocks noGrp="1"/>
          </p:cNvSpPr>
          <p:nvPr>
            <p:ph type="sldNum" sz="quarter" idx="11"/>
          </p:nvPr>
        </p:nvSpPr>
        <p:spPr/>
        <p:txBody>
          <a:bodyPr/>
          <a:lstStyle/>
          <a:p>
            <a:fld id="{B0C471E2-0EBE-46BD-A5B4-FC566CD91208}" type="slidenum">
              <a:rPr lang="en-US" smtClean="0"/>
              <a:t>6</a:t>
            </a:fld>
            <a:endParaRPr lang="en-US"/>
          </a:p>
        </p:txBody>
      </p:sp>
      <p:pic>
        <p:nvPicPr>
          <p:cNvPr id="1026" name="Picture 2">
            <a:extLst>
              <a:ext uri="{FF2B5EF4-FFF2-40B4-BE49-F238E27FC236}">
                <a16:creationId xmlns:a16="http://schemas.microsoft.com/office/drawing/2014/main" id="{52D65531-7122-44C3-A2BE-B0232BC2C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400" y="1189495"/>
            <a:ext cx="3376470" cy="506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87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856A-3628-4CF5-B843-926A9D727396}"/>
              </a:ext>
            </a:extLst>
          </p:cNvPr>
          <p:cNvSpPr>
            <a:spLocks noGrp="1"/>
          </p:cNvSpPr>
          <p:nvPr>
            <p:ph type="title"/>
          </p:nvPr>
        </p:nvSpPr>
        <p:spPr/>
        <p:txBody>
          <a:bodyPr/>
          <a:lstStyle/>
          <a:p>
            <a:r>
              <a:rPr lang="en-US" dirty="0"/>
              <a:t>Digital Image Correlation in practice</a:t>
            </a:r>
            <a:br>
              <a:rPr lang="en-US" dirty="0"/>
            </a:br>
            <a:r>
              <a:rPr lang="en-US" dirty="0"/>
              <a:t>From deformations to material properties identification</a:t>
            </a:r>
          </a:p>
        </p:txBody>
      </p:sp>
      <p:sp>
        <p:nvSpPr>
          <p:cNvPr id="12" name="Rectangle 11">
            <a:extLst>
              <a:ext uri="{FF2B5EF4-FFF2-40B4-BE49-F238E27FC236}">
                <a16:creationId xmlns:a16="http://schemas.microsoft.com/office/drawing/2014/main" id="{FFB0416F-07DC-4A8C-BF9C-7DEA02D23F0C}"/>
              </a:ext>
            </a:extLst>
          </p:cNvPr>
          <p:cNvSpPr/>
          <p:nvPr/>
        </p:nvSpPr>
        <p:spPr>
          <a:xfrm>
            <a:off x="635000" y="4203130"/>
            <a:ext cx="11061700" cy="19944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marL="285750" indent="-285750" algn="l">
              <a:buFont typeface="Arial" panose="020B0604020202020204" pitchFamily="34" charset="0"/>
              <a:buChar char="•"/>
            </a:pPr>
            <a:r>
              <a:rPr lang="en-US" sz="2400" dirty="0"/>
              <a:t>Wide range of material models available with possibility to specify your own</a:t>
            </a:r>
          </a:p>
          <a:p>
            <a:pPr marL="285750" indent="-285750" algn="l">
              <a:buFont typeface="Arial" panose="020B0604020202020204" pitchFamily="34" charset="0"/>
              <a:buChar char="•"/>
            </a:pPr>
            <a:r>
              <a:rPr lang="en-US" sz="2400" dirty="0"/>
              <a:t>Rely on unique implementation of the Virtual Fields Method</a:t>
            </a:r>
          </a:p>
          <a:p>
            <a:pPr marL="285750" indent="-285750" algn="l">
              <a:buFont typeface="Arial" panose="020B0604020202020204" pitchFamily="34" charset="0"/>
              <a:buChar char="•"/>
            </a:pPr>
            <a:r>
              <a:rPr lang="en-US" sz="2400" dirty="0"/>
              <a:t>More than 10x faster than FE model updating</a:t>
            </a:r>
          </a:p>
          <a:p>
            <a:pPr marL="285750" indent="-285750" algn="l">
              <a:buFont typeface="Arial" panose="020B0604020202020204" pitchFamily="34" charset="0"/>
              <a:buChar char="•"/>
            </a:pPr>
            <a:r>
              <a:rPr lang="en-US" sz="2400" dirty="0"/>
              <a:t>Allows for more accurate Finite Element modelling</a:t>
            </a:r>
          </a:p>
        </p:txBody>
      </p:sp>
      <p:sp>
        <p:nvSpPr>
          <p:cNvPr id="15" name="Arrow: Right 14">
            <a:extLst>
              <a:ext uri="{FF2B5EF4-FFF2-40B4-BE49-F238E27FC236}">
                <a16:creationId xmlns:a16="http://schemas.microsoft.com/office/drawing/2014/main" id="{5D571CA6-85C8-4095-84E6-78DBD4FD874A}"/>
              </a:ext>
            </a:extLst>
          </p:cNvPr>
          <p:cNvSpPr/>
          <p:nvPr/>
        </p:nvSpPr>
        <p:spPr>
          <a:xfrm>
            <a:off x="5950857" y="2342599"/>
            <a:ext cx="883212" cy="5760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3" name="Footer Placeholder 2">
            <a:extLst>
              <a:ext uri="{FF2B5EF4-FFF2-40B4-BE49-F238E27FC236}">
                <a16:creationId xmlns:a16="http://schemas.microsoft.com/office/drawing/2014/main" id="{4D6127BB-B630-4920-B69E-D1B11652C4C3}"/>
              </a:ext>
            </a:extLst>
          </p:cNvPr>
          <p:cNvSpPr>
            <a:spLocks noGrp="1"/>
          </p:cNvSpPr>
          <p:nvPr>
            <p:ph type="ftr" sz="quarter" idx="10"/>
          </p:nvPr>
        </p:nvSpPr>
        <p:spPr/>
        <p:txBody>
          <a:bodyPr/>
          <a:lstStyle/>
          <a:p>
            <a:r>
              <a:rPr lang="en-US"/>
              <a:t>Unrestricted | © Siemens 2021 | Siemens Digital Industries Software | Where engineering meets tomorrow.</a:t>
            </a:r>
          </a:p>
        </p:txBody>
      </p:sp>
      <p:pic>
        <p:nvPicPr>
          <p:cNvPr id="5" name="Picture 4">
            <a:extLst>
              <a:ext uri="{FF2B5EF4-FFF2-40B4-BE49-F238E27FC236}">
                <a16:creationId xmlns:a16="http://schemas.microsoft.com/office/drawing/2014/main" id="{B5215C27-CA43-45EE-8154-803C90EA7718}"/>
              </a:ext>
            </a:extLst>
          </p:cNvPr>
          <p:cNvPicPr>
            <a:picLocks noChangeAspect="1"/>
          </p:cNvPicPr>
          <p:nvPr/>
        </p:nvPicPr>
        <p:blipFill>
          <a:blip r:embed="rId5"/>
          <a:stretch>
            <a:fillRect/>
          </a:stretch>
        </p:blipFill>
        <p:spPr>
          <a:xfrm>
            <a:off x="7424547" y="1341680"/>
            <a:ext cx="2849850" cy="2748251"/>
          </a:xfrm>
          <a:prstGeom prst="rect">
            <a:avLst/>
          </a:prstGeom>
        </p:spPr>
      </p:pic>
      <p:sp>
        <p:nvSpPr>
          <p:cNvPr id="6" name="Slide Number Placeholder 5">
            <a:extLst>
              <a:ext uri="{FF2B5EF4-FFF2-40B4-BE49-F238E27FC236}">
                <a16:creationId xmlns:a16="http://schemas.microsoft.com/office/drawing/2014/main" id="{C5AA8C5C-E219-4BE0-9A6C-FAE6F603BDF2}"/>
              </a:ext>
            </a:extLst>
          </p:cNvPr>
          <p:cNvSpPr>
            <a:spLocks noGrp="1"/>
          </p:cNvSpPr>
          <p:nvPr>
            <p:ph type="sldNum" sz="quarter" idx="11"/>
          </p:nvPr>
        </p:nvSpPr>
        <p:spPr/>
        <p:txBody>
          <a:bodyPr/>
          <a:lstStyle/>
          <a:p>
            <a:fld id="{B0C471E2-0EBE-46BD-A5B4-FC566CD91208}" type="slidenum">
              <a:rPr lang="en-US" smtClean="0"/>
              <a:t>7</a:t>
            </a:fld>
            <a:endParaRPr lang="en-US"/>
          </a:p>
        </p:txBody>
      </p:sp>
      <p:pic>
        <p:nvPicPr>
          <p:cNvPr id="11" name="KUL_strain">
            <a:hlinkClick r:id="" action="ppaction://media"/>
            <a:extLst>
              <a:ext uri="{FF2B5EF4-FFF2-40B4-BE49-F238E27FC236}">
                <a16:creationId xmlns:a16="http://schemas.microsoft.com/office/drawing/2014/main" id="{BC95C057-40D8-47D3-B702-191AA0A344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5000" y="1581207"/>
            <a:ext cx="4495360" cy="2271093"/>
          </a:xfrm>
          <a:prstGeom prst="rect">
            <a:avLst/>
          </a:prstGeom>
        </p:spPr>
      </p:pic>
    </p:spTree>
    <p:extLst>
      <p:ext uri="{BB962C8B-B14F-4D97-AF65-F5344CB8AC3E}">
        <p14:creationId xmlns:p14="http://schemas.microsoft.com/office/powerpoint/2010/main" val="343041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fullScrn="1">
              <p:cMediaNode vol="80000">
                <p:cTn id="12" repeatCount="indefinite" fill="hold" display="0">
                  <p:stCondLst>
                    <p:cond delay="indefinite"/>
                  </p:stCondLst>
                </p:cTn>
                <p:tgtEl>
                  <p:spTgt spid="1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856A-3628-4CF5-B843-926A9D727396}"/>
              </a:ext>
            </a:extLst>
          </p:cNvPr>
          <p:cNvSpPr>
            <a:spLocks noGrp="1"/>
          </p:cNvSpPr>
          <p:nvPr>
            <p:ph type="title"/>
          </p:nvPr>
        </p:nvSpPr>
        <p:spPr/>
        <p:txBody>
          <a:bodyPr/>
          <a:lstStyle/>
          <a:p>
            <a:r>
              <a:rPr lang="en-US" dirty="0"/>
              <a:t>Digital Image Correlation in practice</a:t>
            </a:r>
            <a:br>
              <a:rPr lang="en-US" dirty="0"/>
            </a:br>
            <a:r>
              <a:rPr lang="en-US" dirty="0"/>
              <a:t>Quantitative model validation using full-field information</a:t>
            </a:r>
          </a:p>
        </p:txBody>
      </p:sp>
      <p:sp>
        <p:nvSpPr>
          <p:cNvPr id="12" name="Rectangle 11">
            <a:extLst>
              <a:ext uri="{FF2B5EF4-FFF2-40B4-BE49-F238E27FC236}">
                <a16:creationId xmlns:a16="http://schemas.microsoft.com/office/drawing/2014/main" id="{FFB0416F-07DC-4A8C-BF9C-7DEA02D23F0C}"/>
              </a:ext>
            </a:extLst>
          </p:cNvPr>
          <p:cNvSpPr/>
          <p:nvPr/>
        </p:nvSpPr>
        <p:spPr>
          <a:xfrm>
            <a:off x="635000" y="4203130"/>
            <a:ext cx="11061700" cy="199447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marL="285750" indent="-285750" algn="l">
              <a:buFont typeface="Arial" panose="020B0604020202020204" pitchFamily="34" charset="0"/>
              <a:buChar char="•"/>
            </a:pPr>
            <a:r>
              <a:rPr lang="en-US" sz="2400" dirty="0"/>
              <a:t>Classical approaches simply compare the results visually</a:t>
            </a:r>
          </a:p>
          <a:p>
            <a:pPr marL="285750" indent="-285750" algn="l">
              <a:buFont typeface="Arial" panose="020B0604020202020204" pitchFamily="34" charset="0"/>
              <a:buChar char="•"/>
            </a:pPr>
            <a:r>
              <a:rPr lang="en-US" sz="2400" dirty="0"/>
              <a:t>Risk of confusing processing artifacts with structural differences</a:t>
            </a:r>
          </a:p>
          <a:p>
            <a:pPr marL="285750" indent="-285750" algn="l">
              <a:buFont typeface="Arial" panose="020B0604020202020204" pitchFamily="34" charset="0"/>
              <a:buChar char="•"/>
            </a:pPr>
            <a:r>
              <a:rPr lang="en-US" sz="2400" dirty="0"/>
              <a:t>SOLUTION: apply DIC to virtual images of the FE model</a:t>
            </a:r>
          </a:p>
          <a:p>
            <a:pPr marL="285750" indent="-285750" algn="l">
              <a:buFont typeface="Arial" panose="020B0604020202020204" pitchFamily="34" charset="0"/>
              <a:buChar char="•"/>
            </a:pPr>
            <a:r>
              <a:rPr lang="en-US" sz="2400" dirty="0"/>
              <a:t>Full-field correlation map to reliably detect differences in the behavior</a:t>
            </a:r>
          </a:p>
        </p:txBody>
      </p:sp>
      <p:graphicFrame>
        <p:nvGraphicFramePr>
          <p:cNvPr id="11" name="Diagram 10">
            <a:extLst>
              <a:ext uri="{FF2B5EF4-FFF2-40B4-BE49-F238E27FC236}">
                <a16:creationId xmlns:a16="http://schemas.microsoft.com/office/drawing/2014/main" id="{698B0661-1D3B-466E-886A-DD011E5D542F}"/>
              </a:ext>
            </a:extLst>
          </p:cNvPr>
          <p:cNvGraphicFramePr/>
          <p:nvPr>
            <p:extLst>
              <p:ext uri="{D42A27DB-BD31-4B8C-83A1-F6EECF244321}">
                <p14:modId xmlns:p14="http://schemas.microsoft.com/office/powerpoint/2010/main" val="569350621"/>
              </p:ext>
            </p:extLst>
          </p:nvPr>
        </p:nvGraphicFramePr>
        <p:xfrm>
          <a:off x="1871472" y="1310699"/>
          <a:ext cx="8229600" cy="36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Afbeelding 58">
            <a:extLst>
              <a:ext uri="{FF2B5EF4-FFF2-40B4-BE49-F238E27FC236}">
                <a16:creationId xmlns:a16="http://schemas.microsoft.com/office/drawing/2014/main" id="{B7A2F006-FF2E-4A29-99F1-B560A948A8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850" y="2058680"/>
            <a:ext cx="1224606" cy="1192379"/>
          </a:xfrm>
          <a:prstGeom prst="rect">
            <a:avLst/>
          </a:prstGeom>
          <a:ln>
            <a:noFill/>
          </a:ln>
          <a:effectLst>
            <a:outerShdw blurRad="292100" dist="139700" dir="2700000" algn="tl" rotWithShape="0">
              <a:srgbClr val="333333">
                <a:alpha val="65000"/>
              </a:srgbClr>
            </a:outerShdw>
          </a:effectLst>
        </p:spPr>
      </p:pic>
      <p:pic>
        <p:nvPicPr>
          <p:cNvPr id="14" name="Afbeelding 30">
            <a:extLst>
              <a:ext uri="{FF2B5EF4-FFF2-40B4-BE49-F238E27FC236}">
                <a16:creationId xmlns:a16="http://schemas.microsoft.com/office/drawing/2014/main" id="{E114A7D0-673A-4906-9B5A-9B4DF272C5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3896" y="2058680"/>
            <a:ext cx="1480051" cy="1295057"/>
          </a:xfrm>
          <a:prstGeom prst="rect">
            <a:avLst/>
          </a:prstGeom>
          <a:ln>
            <a:noFill/>
          </a:ln>
          <a:effectLst>
            <a:outerShdw blurRad="292100" dist="139700" dir="2700000" algn="tl" rotWithShape="0">
              <a:srgbClr val="333333">
                <a:alpha val="65000"/>
              </a:srgbClr>
            </a:outerShdw>
          </a:effectLst>
        </p:spPr>
      </p:pic>
      <p:sp>
        <p:nvSpPr>
          <p:cNvPr id="4" name="Arrow: Right 3">
            <a:extLst>
              <a:ext uri="{FF2B5EF4-FFF2-40B4-BE49-F238E27FC236}">
                <a16:creationId xmlns:a16="http://schemas.microsoft.com/office/drawing/2014/main" id="{698BBC56-2F2B-4A35-A457-99C2FC657B65}"/>
              </a:ext>
            </a:extLst>
          </p:cNvPr>
          <p:cNvSpPr/>
          <p:nvPr/>
        </p:nvSpPr>
        <p:spPr>
          <a:xfrm>
            <a:off x="3398144" y="2462368"/>
            <a:ext cx="624984" cy="48768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5" name="Afbeelding 52">
            <a:extLst>
              <a:ext uri="{FF2B5EF4-FFF2-40B4-BE49-F238E27FC236}">
                <a16:creationId xmlns:a16="http://schemas.microsoft.com/office/drawing/2014/main" id="{7EC58791-300B-48D5-AB9C-82F08B0507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5850" y="2037890"/>
            <a:ext cx="1480051" cy="129505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3DBFAC5-E463-49CF-A3D4-8956CBC82CEF}"/>
              </a:ext>
            </a:extLst>
          </p:cNvPr>
          <p:cNvSpPr/>
          <p:nvPr/>
        </p:nvSpPr>
        <p:spPr>
          <a:xfrm>
            <a:off x="5493947" y="2631460"/>
            <a:ext cx="602053" cy="1530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1" name="Rectangle 20">
            <a:extLst>
              <a:ext uri="{FF2B5EF4-FFF2-40B4-BE49-F238E27FC236}">
                <a16:creationId xmlns:a16="http://schemas.microsoft.com/office/drawing/2014/main" id="{B4F48AB8-762F-4CD0-BE84-97D9CC4B5569}"/>
              </a:ext>
            </a:extLst>
          </p:cNvPr>
          <p:cNvSpPr/>
          <p:nvPr/>
        </p:nvSpPr>
        <p:spPr>
          <a:xfrm>
            <a:off x="7645901" y="2827914"/>
            <a:ext cx="602053" cy="1530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2" name="Rectangle 21">
            <a:extLst>
              <a:ext uri="{FF2B5EF4-FFF2-40B4-BE49-F238E27FC236}">
                <a16:creationId xmlns:a16="http://schemas.microsoft.com/office/drawing/2014/main" id="{F4643C94-4097-4AE5-9AF5-8F055526ABAD}"/>
              </a:ext>
            </a:extLst>
          </p:cNvPr>
          <p:cNvSpPr/>
          <p:nvPr/>
        </p:nvSpPr>
        <p:spPr>
          <a:xfrm>
            <a:off x="7649204" y="2475923"/>
            <a:ext cx="602053" cy="1530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23" name="Afbeelding 17">
            <a:extLst>
              <a:ext uri="{FF2B5EF4-FFF2-40B4-BE49-F238E27FC236}">
                <a16:creationId xmlns:a16="http://schemas.microsoft.com/office/drawing/2014/main" id="{29A56CAF-C8A0-4404-9B90-428BE5F4DA71}"/>
              </a:ext>
            </a:extLst>
          </p:cNvPr>
          <p:cNvPicPr>
            <a:picLocks noChangeAspect="1"/>
          </p:cNvPicPr>
          <p:nvPr/>
        </p:nvPicPr>
        <p:blipFill>
          <a:blip r:embed="rId10"/>
          <a:stretch>
            <a:fillRect/>
          </a:stretch>
        </p:blipFill>
        <p:spPr>
          <a:xfrm>
            <a:off x="8339029" y="2017822"/>
            <a:ext cx="1292730" cy="1237063"/>
          </a:xfrm>
          <a:prstGeom prst="rect">
            <a:avLst/>
          </a:prstGeom>
        </p:spPr>
      </p:pic>
      <p:sp>
        <p:nvSpPr>
          <p:cNvPr id="6" name="Footer Placeholder 5">
            <a:extLst>
              <a:ext uri="{FF2B5EF4-FFF2-40B4-BE49-F238E27FC236}">
                <a16:creationId xmlns:a16="http://schemas.microsoft.com/office/drawing/2014/main" id="{E2AA4EE5-5A2B-4EAC-9C5C-ACE04048A4CC}"/>
              </a:ext>
            </a:extLst>
          </p:cNvPr>
          <p:cNvSpPr>
            <a:spLocks noGrp="1"/>
          </p:cNvSpPr>
          <p:nvPr>
            <p:ph type="ftr" sz="quarter" idx="10"/>
          </p:nvPr>
        </p:nvSpPr>
        <p:spPr/>
        <p:txBody>
          <a:bodyPr/>
          <a:lstStyle/>
          <a:p>
            <a:r>
              <a:rPr lang="en-US"/>
              <a:t>Unrestricted | © Siemens 2021 | Siemens Digital Industries Software | Where engineering meets tomorrow.</a:t>
            </a:r>
          </a:p>
        </p:txBody>
      </p:sp>
      <p:pic>
        <p:nvPicPr>
          <p:cNvPr id="16" name="Picture 15">
            <a:extLst>
              <a:ext uri="{FF2B5EF4-FFF2-40B4-BE49-F238E27FC236}">
                <a16:creationId xmlns:a16="http://schemas.microsoft.com/office/drawing/2014/main" id="{68E7E2B7-FEF0-4046-844B-8C3320EF2BC8}"/>
              </a:ext>
            </a:extLst>
          </p:cNvPr>
          <p:cNvPicPr>
            <a:picLocks noChangeAspect="1"/>
          </p:cNvPicPr>
          <p:nvPr/>
        </p:nvPicPr>
        <p:blipFill>
          <a:blip r:embed="rId11"/>
          <a:stretch>
            <a:fillRect/>
          </a:stretch>
        </p:blipFill>
        <p:spPr>
          <a:xfrm>
            <a:off x="1864662" y="1309066"/>
            <a:ext cx="8236410" cy="2639797"/>
          </a:xfrm>
          <a:prstGeom prst="rect">
            <a:avLst/>
          </a:prstGeom>
        </p:spPr>
      </p:pic>
      <p:sp>
        <p:nvSpPr>
          <p:cNvPr id="3" name="Slide Number Placeholder 2">
            <a:extLst>
              <a:ext uri="{FF2B5EF4-FFF2-40B4-BE49-F238E27FC236}">
                <a16:creationId xmlns:a16="http://schemas.microsoft.com/office/drawing/2014/main" id="{255DA4B4-61A6-4BDF-9F46-25882735D89B}"/>
              </a:ext>
            </a:extLst>
          </p:cNvPr>
          <p:cNvSpPr>
            <a:spLocks noGrp="1"/>
          </p:cNvSpPr>
          <p:nvPr>
            <p:ph type="sldNum" sz="quarter" idx="11"/>
          </p:nvPr>
        </p:nvSpPr>
        <p:spPr/>
        <p:txBody>
          <a:bodyPr/>
          <a:lstStyle/>
          <a:p>
            <a:fld id="{B0C471E2-0EBE-46BD-A5B4-FC566CD91208}" type="slidenum">
              <a:rPr lang="en-US" smtClean="0"/>
              <a:t>8</a:t>
            </a:fld>
            <a:endParaRPr lang="en-US"/>
          </a:p>
        </p:txBody>
      </p:sp>
    </p:spTree>
    <p:extLst>
      <p:ext uri="{BB962C8B-B14F-4D97-AF65-F5344CB8AC3E}">
        <p14:creationId xmlns:p14="http://schemas.microsoft.com/office/powerpoint/2010/main" val="207449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50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 presetClass="entr" presetSubtype="0" fill="hold" nodeType="withEffect">
                                  <p:stCondLst>
                                    <p:cond delay="500"/>
                                  </p:stCondLst>
                                  <p:childTnLst>
                                    <p:set>
                                      <p:cBhvr>
                                        <p:cTn id="35" dur="1" fill="hold">
                                          <p:stCondLst>
                                            <p:cond delay="0"/>
                                          </p:stCondLst>
                                        </p:cTn>
                                        <p:tgtEl>
                                          <p:spTgt spid="12">
                                            <p:txEl>
                                              <p:pRg st="2" end="2"/>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4" grpId="0" animBg="1"/>
      <p:bldP spid="5"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apture_2019_8_27_9_37_30">
            <a:hlinkClick r:id="" action="ppaction://media"/>
            <a:extLst>
              <a:ext uri="{FF2B5EF4-FFF2-40B4-BE49-F238E27FC236}">
                <a16:creationId xmlns:a16="http://schemas.microsoft.com/office/drawing/2014/main" id="{7AB769F1-0084-471A-AF47-74C283C1D3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359" t="12714" r="35042" b="7992"/>
          <a:stretch/>
        </p:blipFill>
        <p:spPr>
          <a:xfrm>
            <a:off x="6503767" y="1458269"/>
            <a:ext cx="3770630" cy="2585328"/>
          </a:xfrm>
          <a:prstGeom prst="rect">
            <a:avLst/>
          </a:prstGeom>
        </p:spPr>
      </p:pic>
      <p:sp>
        <p:nvSpPr>
          <p:cNvPr id="2" name="Title 1">
            <a:extLst>
              <a:ext uri="{FF2B5EF4-FFF2-40B4-BE49-F238E27FC236}">
                <a16:creationId xmlns:a16="http://schemas.microsoft.com/office/drawing/2014/main" id="{05F36DB3-0E36-4818-A51B-4CBBF5ABD763}"/>
              </a:ext>
            </a:extLst>
          </p:cNvPr>
          <p:cNvSpPr>
            <a:spLocks noGrp="1"/>
          </p:cNvSpPr>
          <p:nvPr>
            <p:ph type="title"/>
          </p:nvPr>
        </p:nvSpPr>
        <p:spPr/>
        <p:txBody>
          <a:bodyPr/>
          <a:lstStyle/>
          <a:p>
            <a:r>
              <a:rPr lang="en-US" dirty="0"/>
              <a:t>Digital Image Correlation in practice</a:t>
            </a:r>
            <a:br>
              <a:rPr lang="en-US" dirty="0"/>
            </a:br>
            <a:r>
              <a:rPr lang="en-US" dirty="0"/>
              <a:t>High-speed testing for transient events</a:t>
            </a:r>
          </a:p>
        </p:txBody>
      </p:sp>
      <p:sp>
        <p:nvSpPr>
          <p:cNvPr id="3" name="Rectangle 2">
            <a:extLst>
              <a:ext uri="{FF2B5EF4-FFF2-40B4-BE49-F238E27FC236}">
                <a16:creationId xmlns:a16="http://schemas.microsoft.com/office/drawing/2014/main" id="{4EEBC60C-D3D9-4AA8-9863-310BBA3DC46A}"/>
              </a:ext>
            </a:extLst>
          </p:cNvPr>
          <p:cNvSpPr/>
          <p:nvPr/>
        </p:nvSpPr>
        <p:spPr>
          <a:xfrm>
            <a:off x="635000" y="4203130"/>
            <a:ext cx="11061700" cy="19944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marL="285750" indent="-285750" algn="l">
              <a:buFont typeface="Arial" panose="020B0604020202020204" pitchFamily="34" charset="0"/>
              <a:buChar char="•"/>
            </a:pPr>
            <a:r>
              <a:rPr lang="en-US" sz="2400" dirty="0"/>
              <a:t>Analyze images from high-speed cameras</a:t>
            </a:r>
          </a:p>
          <a:p>
            <a:pPr marL="285750" indent="-285750" algn="l">
              <a:buFont typeface="Arial" panose="020B0604020202020204" pitchFamily="34" charset="0"/>
              <a:buChar char="•"/>
            </a:pPr>
            <a:r>
              <a:rPr lang="en-US" sz="2400" dirty="0"/>
              <a:t>Study highly dynamic events (impacts, blasts, crashes)</a:t>
            </a:r>
          </a:p>
          <a:p>
            <a:pPr marL="285750" indent="-285750" algn="l">
              <a:buFont typeface="Arial" panose="020B0604020202020204" pitchFamily="34" charset="0"/>
              <a:buChar char="•"/>
            </a:pPr>
            <a:r>
              <a:rPr lang="en-US" sz="2400" dirty="0"/>
              <a:t>Resolve events with fine temporal scale</a:t>
            </a:r>
          </a:p>
          <a:p>
            <a:pPr marL="285750" indent="-285750" algn="l">
              <a:buFont typeface="Arial" panose="020B0604020202020204" pitchFamily="34" charset="0"/>
              <a:buChar char="•"/>
            </a:pPr>
            <a:r>
              <a:rPr lang="en-US" sz="2400" dirty="0"/>
              <a:t>From 1000s to 1000000s of fps</a:t>
            </a:r>
          </a:p>
        </p:txBody>
      </p:sp>
      <p:pic>
        <p:nvPicPr>
          <p:cNvPr id="4" name="Capture_2019_8_27_9_50_0">
            <a:hlinkClick r:id="" action="ppaction://media"/>
            <a:extLst>
              <a:ext uri="{FF2B5EF4-FFF2-40B4-BE49-F238E27FC236}">
                <a16:creationId xmlns:a16="http://schemas.microsoft.com/office/drawing/2014/main" id="{372B55AB-55BE-43C5-AF9B-BA5497FBB3A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357" t="14177" r="46065" b="8001"/>
          <a:stretch/>
        </p:blipFill>
        <p:spPr>
          <a:xfrm>
            <a:off x="2170175" y="1423938"/>
            <a:ext cx="3176595" cy="2594624"/>
          </a:xfrm>
          <a:prstGeom prst="rect">
            <a:avLst/>
          </a:prstGeom>
        </p:spPr>
      </p:pic>
      <p:sp>
        <p:nvSpPr>
          <p:cNvPr id="6" name="TextBox 5">
            <a:extLst>
              <a:ext uri="{FF2B5EF4-FFF2-40B4-BE49-F238E27FC236}">
                <a16:creationId xmlns:a16="http://schemas.microsoft.com/office/drawing/2014/main" id="{0E1BCEB8-0DC0-4047-8604-6B3DDD4D6BC6}"/>
              </a:ext>
            </a:extLst>
          </p:cNvPr>
          <p:cNvSpPr txBox="1"/>
          <p:nvPr/>
        </p:nvSpPr>
        <p:spPr>
          <a:xfrm>
            <a:off x="635000" y="1741290"/>
            <a:ext cx="1615827" cy="553998"/>
          </a:xfrm>
          <a:prstGeom prst="rect">
            <a:avLst/>
          </a:prstGeom>
          <a:solidFill>
            <a:schemeClr val="bg1"/>
          </a:solidFill>
        </p:spPr>
        <p:txBody>
          <a:bodyPr wrap="none" lIns="0" tIns="0" rIns="0" bIns="0" rtlCol="0">
            <a:spAutoFit/>
          </a:bodyPr>
          <a:lstStyle/>
          <a:p>
            <a:pPr algn="l"/>
            <a:r>
              <a:rPr lang="en-US" dirty="0"/>
              <a:t>Pouch drop test</a:t>
            </a:r>
          </a:p>
          <a:p>
            <a:pPr algn="l"/>
            <a:r>
              <a:rPr lang="en-US" dirty="0"/>
              <a:t>(5k fps)</a:t>
            </a:r>
          </a:p>
        </p:txBody>
      </p:sp>
      <p:sp>
        <p:nvSpPr>
          <p:cNvPr id="7" name="TextBox 6">
            <a:extLst>
              <a:ext uri="{FF2B5EF4-FFF2-40B4-BE49-F238E27FC236}">
                <a16:creationId xmlns:a16="http://schemas.microsoft.com/office/drawing/2014/main" id="{B33FDAD0-89A2-4B4E-8825-22CF16BF264E}"/>
              </a:ext>
            </a:extLst>
          </p:cNvPr>
          <p:cNvSpPr txBox="1"/>
          <p:nvPr/>
        </p:nvSpPr>
        <p:spPr>
          <a:xfrm>
            <a:off x="10097195" y="1423938"/>
            <a:ext cx="1436291" cy="553998"/>
          </a:xfrm>
          <a:prstGeom prst="rect">
            <a:avLst/>
          </a:prstGeom>
          <a:solidFill>
            <a:schemeClr val="bg1"/>
          </a:solidFill>
        </p:spPr>
        <p:txBody>
          <a:bodyPr wrap="none" lIns="0" tIns="0" rIns="0" bIns="0" rtlCol="0">
            <a:spAutoFit/>
          </a:bodyPr>
          <a:lstStyle/>
          <a:p>
            <a:pPr algn="l"/>
            <a:r>
              <a:rPr lang="en-US" dirty="0"/>
              <a:t>Inertial impact</a:t>
            </a:r>
          </a:p>
          <a:p>
            <a:pPr algn="l"/>
            <a:r>
              <a:rPr lang="en-US" dirty="0"/>
              <a:t> (5M fps)</a:t>
            </a:r>
          </a:p>
        </p:txBody>
      </p:sp>
      <p:sp>
        <p:nvSpPr>
          <p:cNvPr id="8" name="Footer Placeholder 7">
            <a:extLst>
              <a:ext uri="{FF2B5EF4-FFF2-40B4-BE49-F238E27FC236}">
                <a16:creationId xmlns:a16="http://schemas.microsoft.com/office/drawing/2014/main" id="{170E1081-59A6-4636-A0A0-B797B5E5294E}"/>
              </a:ext>
            </a:extLst>
          </p:cNvPr>
          <p:cNvSpPr>
            <a:spLocks noGrp="1"/>
          </p:cNvSpPr>
          <p:nvPr>
            <p:ph type="ftr" sz="quarter" idx="10"/>
          </p:nvPr>
        </p:nvSpPr>
        <p:spPr/>
        <p:txBody>
          <a:bodyPr/>
          <a:lstStyle/>
          <a:p>
            <a:r>
              <a:rPr lang="en-US"/>
              <a:t>Unrestricted | © Siemens 2021 | Siemens Digital Industries Software | Where engineering meets tomorrow.</a:t>
            </a:r>
          </a:p>
        </p:txBody>
      </p:sp>
      <p:sp>
        <p:nvSpPr>
          <p:cNvPr id="9" name="Slide Number Placeholder 8">
            <a:extLst>
              <a:ext uri="{FF2B5EF4-FFF2-40B4-BE49-F238E27FC236}">
                <a16:creationId xmlns:a16="http://schemas.microsoft.com/office/drawing/2014/main" id="{06102F6A-FADD-4AC3-B219-8A39EE640BDF}"/>
              </a:ext>
            </a:extLst>
          </p:cNvPr>
          <p:cNvSpPr>
            <a:spLocks noGrp="1"/>
          </p:cNvSpPr>
          <p:nvPr>
            <p:ph type="sldNum" sz="quarter" idx="11"/>
          </p:nvPr>
        </p:nvSpPr>
        <p:spPr/>
        <p:txBody>
          <a:bodyPr/>
          <a:lstStyle/>
          <a:p>
            <a:fld id="{B0C471E2-0EBE-46BD-A5B4-FC566CD91208}" type="slidenum">
              <a:rPr lang="en-US" smtClean="0"/>
              <a:t>9</a:t>
            </a:fld>
            <a:endParaRPr lang="en-US"/>
          </a:p>
        </p:txBody>
      </p:sp>
    </p:spTree>
    <p:extLst>
      <p:ext uri="{BB962C8B-B14F-4D97-AF65-F5344CB8AC3E}">
        <p14:creationId xmlns:p14="http://schemas.microsoft.com/office/powerpoint/2010/main" val="92923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video>
              <p:cMediaNode vol="80000">
                <p:cTn id="22" fill="hold" display="0">
                  <p:stCondLst>
                    <p:cond delay="indefinite"/>
                  </p:stCondLst>
                </p:cTn>
                <p:tgtEl>
                  <p:spTgt spid="10"/>
                </p:tgtEl>
              </p:cMediaNode>
            </p:video>
          </p:childTnLst>
        </p:cTn>
      </p:par>
    </p:tnLst>
  </p:timing>
</p:sld>
</file>

<file path=ppt/theme/theme1.xml><?xml version="1.0" encoding="utf-8"?>
<a:theme xmlns:a="http://schemas.openxmlformats.org/drawingml/2006/main" name="Siemens2021_dark">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Siemens2021_dark" id="{7D743C4F-BDE5-47E2-8A34-1A7616975136}" vid="{5E0CBB96-00BB-413A-A459-1F41CE84AE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3E0BED4F93CE44A25552FE83C752B8" ma:contentTypeVersion="12" ma:contentTypeDescription="Create a new document." ma:contentTypeScope="" ma:versionID="a3474b879b28ee5e6e30a004d22b8d1b">
  <xsd:schema xmlns:xsd="http://www.w3.org/2001/XMLSchema" xmlns:xs="http://www.w3.org/2001/XMLSchema" xmlns:p="http://schemas.microsoft.com/office/2006/metadata/properties" xmlns:ns2="b927d027-f653-43cc-b695-c9622c640b48" xmlns:ns3="2c13c7b2-bc0c-4afb-a4f5-598413268962" targetNamespace="http://schemas.microsoft.com/office/2006/metadata/properties" ma:root="true" ma:fieldsID="3c5582f8a27e5f6873417625a2858893" ns2:_="" ns3:_="">
    <xsd:import namespace="b927d027-f653-43cc-b695-c9622c640b48"/>
    <xsd:import namespace="2c13c7b2-bc0c-4afb-a4f5-5984132689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27d027-f653-43cc-b695-c9622c640b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13c7b2-bc0c-4afb-a4f5-59841326896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0F24D4-9A24-44C7-B07D-F11D43541A77}">
  <ds:schemaRefs>
    <ds:schemaRef ds:uri="http://purl.org/dc/terms/"/>
    <ds:schemaRef ds:uri="b927d027-f653-43cc-b695-c9622c640b48"/>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2c13c7b2-bc0c-4afb-a4f5-598413268962"/>
    <ds:schemaRef ds:uri="http://www.w3.org/XML/1998/namespace"/>
    <ds:schemaRef ds:uri="http://purl.org/dc/elements/1.1/"/>
  </ds:schemaRefs>
</ds:datastoreItem>
</file>

<file path=customXml/itemProps2.xml><?xml version="1.0" encoding="utf-8"?>
<ds:datastoreItem xmlns:ds="http://schemas.openxmlformats.org/officeDocument/2006/customXml" ds:itemID="{5859C4D1-291F-4268-A3EC-697C85841B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27d027-f653-43cc-b695-c9622c640b48"/>
    <ds:schemaRef ds:uri="2c13c7b2-bc0c-4afb-a4f5-5984132689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E756A2-0674-473E-8DF5-49A67E1F3B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1847</TotalTime>
  <Words>4072</Words>
  <Application>Microsoft Office PowerPoint</Application>
  <PresentationFormat>Widescreen</PresentationFormat>
  <Paragraphs>226</Paragraphs>
  <Slides>17</Slides>
  <Notes>15</Notes>
  <HiddenSlides>3</HiddenSlides>
  <MMClips>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Siemens2021_dark</vt:lpstr>
      <vt:lpstr>Characterizing materials and structures with  Digital Image Correlation </vt:lpstr>
      <vt:lpstr>New technologies bring new experimental challenges</vt:lpstr>
      <vt:lpstr>Simcenter Testlab Digital Image Correlation A new paradigm in materials and structural testing</vt:lpstr>
      <vt:lpstr>Simcenter Testlab Digital Image Correlation </vt:lpstr>
      <vt:lpstr>Simcenter Testlab Digital Image Correlation Application domain</vt:lpstr>
      <vt:lpstr>Digital image correlation in practice The evolution of material testing: from single point to full field</vt:lpstr>
      <vt:lpstr>Digital Image Correlation in practice From deformations to material properties identification</vt:lpstr>
      <vt:lpstr>Digital Image Correlation in practice Quantitative model validation using full-field information</vt:lpstr>
      <vt:lpstr>Digital Image Correlation in practice High-speed testing for transient events</vt:lpstr>
      <vt:lpstr>Digital Image Correlation in practice Vibration and modal testing</vt:lpstr>
      <vt:lpstr>Digital Image Correlation in practice Vibration and modal testing</vt:lpstr>
      <vt:lpstr>Digital Image Correlation in practice Vibration and modal testing</vt:lpstr>
      <vt:lpstr>Simcenter Testlab Digital Image Correlation A complete engineering solution for image acquisition and analysis</vt:lpstr>
      <vt:lpstr>Digital Image Correlation brings new value to materials testing and product engineering </vt:lpstr>
      <vt:lpstr>Digital Image Correlation (DIC) A new paradigm in materials and structures testing</vt:lpstr>
      <vt:lpstr>Digital Image Correlation (DIC) A new paradigm in materials and structures testing</vt:lpstr>
      <vt:lpstr>Digital Image Correlation (DIC) A new paradigm in materials and structures testing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 and Structures Testing with Testlab Digital image Correlation</dc:title>
  <dc:creator>Manzato, Simone (DI SW STS TEST PRM PMSE)</dc:creator>
  <cp:keywords>C_Restricted</cp:keywords>
  <cp:lastModifiedBy>Manzato, Simone (DI SW STS TEST PRM PMSE)</cp:lastModifiedBy>
  <cp:revision>48</cp:revision>
  <dcterms:created xsi:type="dcterms:W3CDTF">2021-01-21T07:46:54Z</dcterms:created>
  <dcterms:modified xsi:type="dcterms:W3CDTF">2021-06-22T11:57:01Z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Confidentiality">
    <vt:lpwstr>Restricted</vt:lpwstr>
  </property>
  <property fmtid="{D5CDD505-2E9C-101B-9397-08002B2CF9AE}" pid="3" name="sodocoClasLang">
    <vt:lpwstr>Restricted</vt:lpwstr>
  </property>
  <property fmtid="{D5CDD505-2E9C-101B-9397-08002B2CF9AE}" pid="4" name="sodocoClasLangId">
    <vt:i4>0</vt:i4>
  </property>
  <property fmtid="{D5CDD505-2E9C-101B-9397-08002B2CF9AE}" pid="5" name="sodocoClasId">
    <vt:i4>1</vt:i4>
  </property>
  <property fmtid="{D5CDD505-2E9C-101B-9397-08002B2CF9AE}" pid="6" name="ContentTypeId">
    <vt:lpwstr>0x010100103E0BED4F93CE44A25552FE83C752B8</vt:lpwstr>
  </property>
</Properties>
</file>