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45" r:id="rId4"/>
    <p:sldMasterId id="2147483984" r:id="rId5"/>
    <p:sldMasterId id="2147484019" r:id="rId6"/>
    <p:sldMasterId id="2147484036" r:id="rId7"/>
  </p:sldMasterIdLst>
  <p:notesMasterIdLst>
    <p:notesMasterId r:id="rId34"/>
  </p:notesMasterIdLst>
  <p:handoutMasterIdLst>
    <p:handoutMasterId r:id="rId35"/>
  </p:handoutMasterIdLst>
  <p:sldIdLst>
    <p:sldId id="586" r:id="rId8"/>
    <p:sldId id="1359" r:id="rId9"/>
    <p:sldId id="1374" r:id="rId10"/>
    <p:sldId id="1366" r:id="rId11"/>
    <p:sldId id="1373" r:id="rId12"/>
    <p:sldId id="1363" r:id="rId13"/>
    <p:sldId id="1372" r:id="rId14"/>
    <p:sldId id="1365" r:id="rId15"/>
    <p:sldId id="1386" r:id="rId16"/>
    <p:sldId id="1375" r:id="rId17"/>
    <p:sldId id="1376" r:id="rId18"/>
    <p:sldId id="1360" r:id="rId19"/>
    <p:sldId id="1358" r:id="rId20"/>
    <p:sldId id="1378" r:id="rId21"/>
    <p:sldId id="1377" r:id="rId22"/>
    <p:sldId id="1361" r:id="rId23"/>
    <p:sldId id="1368" r:id="rId24"/>
    <p:sldId id="1379" r:id="rId25"/>
    <p:sldId id="1380" r:id="rId26"/>
    <p:sldId id="1369" r:id="rId27"/>
    <p:sldId id="1385" r:id="rId28"/>
    <p:sldId id="1334" r:id="rId29"/>
    <p:sldId id="1381" r:id="rId30"/>
    <p:sldId id="1382" r:id="rId31"/>
    <p:sldId id="1383" r:id="rId32"/>
    <p:sldId id="1384" r:id="rId3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McHugh" initials="MM" lastIdx="8" clrIdx="0">
    <p:extLst>
      <p:ext uri="{19B8F6BF-5375-455C-9EA6-DF929625EA0E}">
        <p15:presenceInfo xmlns:p15="http://schemas.microsoft.com/office/powerpoint/2012/main" userId="S::mmchugh@thrivenetworks.com::5ae541a8-5e27-4c23-bcba-ebfa5dc3b32a" providerId="AD"/>
      </p:ext>
    </p:extLst>
  </p:cmAuthor>
  <p:cmAuthor id="2" name="Brian Bean" initials="BB" lastIdx="3" clrIdx="1">
    <p:extLst>
      <p:ext uri="{19B8F6BF-5375-455C-9EA6-DF929625EA0E}">
        <p15:presenceInfo xmlns:p15="http://schemas.microsoft.com/office/powerpoint/2012/main" userId="S::bbean@thrivenetworks.com::3a7444bd-34b2-4e7e-ae65-0c3c14ce40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A29"/>
    <a:srgbClr val="000000"/>
    <a:srgbClr val="D6D6D6"/>
    <a:srgbClr val="262968"/>
    <a:srgbClr val="F58461"/>
    <a:srgbClr val="1B6CB2"/>
    <a:srgbClr val="235194"/>
    <a:srgbClr val="1075BC"/>
    <a:srgbClr val="EA4C1A"/>
    <a:srgbClr val="0F82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37C091-C270-420B-9ED0-EDDB1CD4D0A3}" v="5" dt="2022-03-14T15:15:47.1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5" autoAdjust="0"/>
    <p:restoredTop sz="91709" autoAdjust="0"/>
  </p:normalViewPr>
  <p:slideViewPr>
    <p:cSldViewPr snapToGrid="0" snapToObjects="1">
      <p:cViewPr varScale="1">
        <p:scale>
          <a:sx n="100" d="100"/>
          <a:sy n="100" d="100"/>
        </p:scale>
        <p:origin x="710" y="5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handoutMaster" Target="handoutMasters/handoutMaster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Farrell" userId="0e503c09-88a6-44e6-b8df-b2aab9d49063" providerId="ADAL" clId="{CF37C091-C270-420B-9ED0-EDDB1CD4D0A3}"/>
    <pc:docChg chg="addSld delSld modSld">
      <pc:chgData name="Stephanie Farrell" userId="0e503c09-88a6-44e6-b8df-b2aab9d49063" providerId="ADAL" clId="{CF37C091-C270-420B-9ED0-EDDB1CD4D0A3}" dt="2022-03-14T15:15:48.666" v="19" actId="47"/>
      <pc:docMkLst>
        <pc:docMk/>
      </pc:docMkLst>
      <pc:sldChg chg="addSp delSp modSp">
        <pc:chgData name="Stephanie Farrell" userId="0e503c09-88a6-44e6-b8df-b2aab9d49063" providerId="ADAL" clId="{CF37C091-C270-420B-9ED0-EDDB1CD4D0A3}" dt="2022-03-10T20:09:26.871" v="17"/>
        <pc:sldMkLst>
          <pc:docMk/>
          <pc:sldMk cId="2814941394" sldId="1360"/>
        </pc:sldMkLst>
        <pc:spChg chg="mod">
          <ac:chgData name="Stephanie Farrell" userId="0e503c09-88a6-44e6-b8df-b2aab9d49063" providerId="ADAL" clId="{CF37C091-C270-420B-9ED0-EDDB1CD4D0A3}" dt="2022-03-10T20:09:26.871" v="17"/>
          <ac:spMkLst>
            <pc:docMk/>
            <pc:sldMk cId="2814941394" sldId="1360"/>
            <ac:spMk id="54" creationId="{F5E30131-6112-4311-8F08-820C1A592529}"/>
          </ac:spMkLst>
        </pc:spChg>
        <pc:spChg chg="mod">
          <ac:chgData name="Stephanie Farrell" userId="0e503c09-88a6-44e6-b8df-b2aab9d49063" providerId="ADAL" clId="{CF37C091-C270-420B-9ED0-EDDB1CD4D0A3}" dt="2022-03-10T20:09:26.871" v="17"/>
          <ac:spMkLst>
            <pc:docMk/>
            <pc:sldMk cId="2814941394" sldId="1360"/>
            <ac:spMk id="56" creationId="{F93428E0-8EE3-4F89-A8A6-34838E4E6B3F}"/>
          </ac:spMkLst>
        </pc:spChg>
        <pc:spChg chg="mod">
          <ac:chgData name="Stephanie Farrell" userId="0e503c09-88a6-44e6-b8df-b2aab9d49063" providerId="ADAL" clId="{CF37C091-C270-420B-9ED0-EDDB1CD4D0A3}" dt="2022-03-10T20:09:26.871" v="17"/>
          <ac:spMkLst>
            <pc:docMk/>
            <pc:sldMk cId="2814941394" sldId="1360"/>
            <ac:spMk id="58" creationId="{AC5675B5-2655-4169-8C2C-D17882DBC4DA}"/>
          </ac:spMkLst>
        </pc:spChg>
        <pc:spChg chg="mod">
          <ac:chgData name="Stephanie Farrell" userId="0e503c09-88a6-44e6-b8df-b2aab9d49063" providerId="ADAL" clId="{CF37C091-C270-420B-9ED0-EDDB1CD4D0A3}" dt="2022-03-10T20:09:26.871" v="17"/>
          <ac:spMkLst>
            <pc:docMk/>
            <pc:sldMk cId="2814941394" sldId="1360"/>
            <ac:spMk id="59" creationId="{EF0162A5-01A4-46B8-895E-07CD8FB362DF}"/>
          </ac:spMkLst>
        </pc:spChg>
        <pc:spChg chg="mod">
          <ac:chgData name="Stephanie Farrell" userId="0e503c09-88a6-44e6-b8df-b2aab9d49063" providerId="ADAL" clId="{CF37C091-C270-420B-9ED0-EDDB1CD4D0A3}" dt="2022-03-10T20:09:26.871" v="17"/>
          <ac:spMkLst>
            <pc:docMk/>
            <pc:sldMk cId="2814941394" sldId="1360"/>
            <ac:spMk id="108" creationId="{7F58645A-5B45-4A5A-A68A-A27A58B11C84}"/>
          </ac:spMkLst>
        </pc:spChg>
        <pc:spChg chg="mod">
          <ac:chgData name="Stephanie Farrell" userId="0e503c09-88a6-44e6-b8df-b2aab9d49063" providerId="ADAL" clId="{CF37C091-C270-420B-9ED0-EDDB1CD4D0A3}" dt="2022-03-10T20:09:26.871" v="17"/>
          <ac:spMkLst>
            <pc:docMk/>
            <pc:sldMk cId="2814941394" sldId="1360"/>
            <ac:spMk id="109" creationId="{642D79E2-B55D-4555-8602-D636AEAD2A5D}"/>
          </ac:spMkLst>
        </pc:spChg>
        <pc:spChg chg="mod">
          <ac:chgData name="Stephanie Farrell" userId="0e503c09-88a6-44e6-b8df-b2aab9d49063" providerId="ADAL" clId="{CF37C091-C270-420B-9ED0-EDDB1CD4D0A3}" dt="2022-03-10T20:09:26.871" v="17"/>
          <ac:spMkLst>
            <pc:docMk/>
            <pc:sldMk cId="2814941394" sldId="1360"/>
            <ac:spMk id="112" creationId="{6C07399B-4F95-405D-B665-6DE875CD61AD}"/>
          </ac:spMkLst>
        </pc:spChg>
        <pc:spChg chg="mod">
          <ac:chgData name="Stephanie Farrell" userId="0e503c09-88a6-44e6-b8df-b2aab9d49063" providerId="ADAL" clId="{CF37C091-C270-420B-9ED0-EDDB1CD4D0A3}" dt="2022-03-10T20:09:26.871" v="17"/>
          <ac:spMkLst>
            <pc:docMk/>
            <pc:sldMk cId="2814941394" sldId="1360"/>
            <ac:spMk id="113" creationId="{199FB8D8-8479-4612-AB33-30AF8A02F339}"/>
          </ac:spMkLst>
        </pc:spChg>
        <pc:spChg chg="mod">
          <ac:chgData name="Stephanie Farrell" userId="0e503c09-88a6-44e6-b8df-b2aab9d49063" providerId="ADAL" clId="{CF37C091-C270-420B-9ED0-EDDB1CD4D0A3}" dt="2022-03-10T20:09:26.871" v="17"/>
          <ac:spMkLst>
            <pc:docMk/>
            <pc:sldMk cId="2814941394" sldId="1360"/>
            <ac:spMk id="114" creationId="{6502FE2C-BF26-4CA1-8AAC-3D3125286156}"/>
          </ac:spMkLst>
        </pc:spChg>
        <pc:spChg chg="mod">
          <ac:chgData name="Stephanie Farrell" userId="0e503c09-88a6-44e6-b8df-b2aab9d49063" providerId="ADAL" clId="{CF37C091-C270-420B-9ED0-EDDB1CD4D0A3}" dt="2022-03-10T20:09:26.871" v="17"/>
          <ac:spMkLst>
            <pc:docMk/>
            <pc:sldMk cId="2814941394" sldId="1360"/>
            <ac:spMk id="115" creationId="{4EF764EA-FD52-4A9E-91E5-AD467015FD5E}"/>
          </ac:spMkLst>
        </pc:spChg>
        <pc:spChg chg="mod">
          <ac:chgData name="Stephanie Farrell" userId="0e503c09-88a6-44e6-b8df-b2aab9d49063" providerId="ADAL" clId="{CF37C091-C270-420B-9ED0-EDDB1CD4D0A3}" dt="2022-03-10T20:09:26.871" v="17"/>
          <ac:spMkLst>
            <pc:docMk/>
            <pc:sldMk cId="2814941394" sldId="1360"/>
            <ac:spMk id="116" creationId="{6661BD02-29B9-4A2D-9154-B634021D670E}"/>
          </ac:spMkLst>
        </pc:spChg>
        <pc:spChg chg="mod">
          <ac:chgData name="Stephanie Farrell" userId="0e503c09-88a6-44e6-b8df-b2aab9d49063" providerId="ADAL" clId="{CF37C091-C270-420B-9ED0-EDDB1CD4D0A3}" dt="2022-03-10T20:09:26.871" v="17"/>
          <ac:spMkLst>
            <pc:docMk/>
            <pc:sldMk cId="2814941394" sldId="1360"/>
            <ac:spMk id="117" creationId="{F78A397A-4FBB-4F97-8C99-229660C06A64}"/>
          </ac:spMkLst>
        </pc:spChg>
        <pc:spChg chg="mod">
          <ac:chgData name="Stephanie Farrell" userId="0e503c09-88a6-44e6-b8df-b2aab9d49063" providerId="ADAL" clId="{CF37C091-C270-420B-9ED0-EDDB1CD4D0A3}" dt="2022-03-10T20:09:26.871" v="17"/>
          <ac:spMkLst>
            <pc:docMk/>
            <pc:sldMk cId="2814941394" sldId="1360"/>
            <ac:spMk id="121" creationId="{EC6513C1-E8CE-4C48-BA70-69992A4267C5}"/>
          </ac:spMkLst>
        </pc:spChg>
        <pc:spChg chg="mod">
          <ac:chgData name="Stephanie Farrell" userId="0e503c09-88a6-44e6-b8df-b2aab9d49063" providerId="ADAL" clId="{CF37C091-C270-420B-9ED0-EDDB1CD4D0A3}" dt="2022-03-10T20:09:26.871" v="17"/>
          <ac:spMkLst>
            <pc:docMk/>
            <pc:sldMk cId="2814941394" sldId="1360"/>
            <ac:spMk id="122" creationId="{3DAD8504-FAC6-4A25-91D4-E2F0F21CB20B}"/>
          </ac:spMkLst>
        </pc:spChg>
        <pc:spChg chg="mod">
          <ac:chgData name="Stephanie Farrell" userId="0e503c09-88a6-44e6-b8df-b2aab9d49063" providerId="ADAL" clId="{CF37C091-C270-420B-9ED0-EDDB1CD4D0A3}" dt="2022-03-10T20:09:26.871" v="17"/>
          <ac:spMkLst>
            <pc:docMk/>
            <pc:sldMk cId="2814941394" sldId="1360"/>
            <ac:spMk id="125" creationId="{9CB4539B-5B29-43B2-BC85-27662E5C7994}"/>
          </ac:spMkLst>
        </pc:spChg>
        <pc:spChg chg="mod">
          <ac:chgData name="Stephanie Farrell" userId="0e503c09-88a6-44e6-b8df-b2aab9d49063" providerId="ADAL" clId="{CF37C091-C270-420B-9ED0-EDDB1CD4D0A3}" dt="2022-03-10T20:09:26.871" v="17"/>
          <ac:spMkLst>
            <pc:docMk/>
            <pc:sldMk cId="2814941394" sldId="1360"/>
            <ac:spMk id="126" creationId="{11DB07DA-A071-4D50-AD2B-F18CB14571FC}"/>
          </ac:spMkLst>
        </pc:spChg>
        <pc:spChg chg="mod">
          <ac:chgData name="Stephanie Farrell" userId="0e503c09-88a6-44e6-b8df-b2aab9d49063" providerId="ADAL" clId="{CF37C091-C270-420B-9ED0-EDDB1CD4D0A3}" dt="2022-03-10T20:09:26.871" v="17"/>
          <ac:spMkLst>
            <pc:docMk/>
            <pc:sldMk cId="2814941394" sldId="1360"/>
            <ac:spMk id="130" creationId="{51FD0B2F-180B-4C42-BDE5-595F6514ED0D}"/>
          </ac:spMkLst>
        </pc:spChg>
        <pc:spChg chg="mod">
          <ac:chgData name="Stephanie Farrell" userId="0e503c09-88a6-44e6-b8df-b2aab9d49063" providerId="ADAL" clId="{CF37C091-C270-420B-9ED0-EDDB1CD4D0A3}" dt="2022-03-10T20:09:26.871" v="17"/>
          <ac:spMkLst>
            <pc:docMk/>
            <pc:sldMk cId="2814941394" sldId="1360"/>
            <ac:spMk id="131" creationId="{E6EC132E-B679-42D1-895C-FDDDD9265852}"/>
          </ac:spMkLst>
        </pc:spChg>
        <pc:spChg chg="mod">
          <ac:chgData name="Stephanie Farrell" userId="0e503c09-88a6-44e6-b8df-b2aab9d49063" providerId="ADAL" clId="{CF37C091-C270-420B-9ED0-EDDB1CD4D0A3}" dt="2022-03-10T20:09:26.871" v="17"/>
          <ac:spMkLst>
            <pc:docMk/>
            <pc:sldMk cId="2814941394" sldId="1360"/>
            <ac:spMk id="133" creationId="{9D5377D2-7258-43C6-B210-F8B12425C7A9}"/>
          </ac:spMkLst>
        </pc:spChg>
        <pc:spChg chg="mod">
          <ac:chgData name="Stephanie Farrell" userId="0e503c09-88a6-44e6-b8df-b2aab9d49063" providerId="ADAL" clId="{CF37C091-C270-420B-9ED0-EDDB1CD4D0A3}" dt="2022-03-10T20:09:26.871" v="17"/>
          <ac:spMkLst>
            <pc:docMk/>
            <pc:sldMk cId="2814941394" sldId="1360"/>
            <ac:spMk id="134" creationId="{B5B728EF-FDC1-4CCB-BD09-0BA01A05CA71}"/>
          </ac:spMkLst>
        </pc:spChg>
        <pc:spChg chg="mod">
          <ac:chgData name="Stephanie Farrell" userId="0e503c09-88a6-44e6-b8df-b2aab9d49063" providerId="ADAL" clId="{CF37C091-C270-420B-9ED0-EDDB1CD4D0A3}" dt="2022-03-10T20:09:26.871" v="17"/>
          <ac:spMkLst>
            <pc:docMk/>
            <pc:sldMk cId="2814941394" sldId="1360"/>
            <ac:spMk id="135" creationId="{9665D8DE-B90E-4E47-8799-906C6278FE8B}"/>
          </ac:spMkLst>
        </pc:spChg>
        <pc:spChg chg="mod">
          <ac:chgData name="Stephanie Farrell" userId="0e503c09-88a6-44e6-b8df-b2aab9d49063" providerId="ADAL" clId="{CF37C091-C270-420B-9ED0-EDDB1CD4D0A3}" dt="2022-03-10T20:09:26.871" v="17"/>
          <ac:spMkLst>
            <pc:docMk/>
            <pc:sldMk cId="2814941394" sldId="1360"/>
            <ac:spMk id="139" creationId="{B28E91C2-4984-4D9E-B907-8499073A0DAC}"/>
          </ac:spMkLst>
        </pc:spChg>
        <pc:spChg chg="mod">
          <ac:chgData name="Stephanie Farrell" userId="0e503c09-88a6-44e6-b8df-b2aab9d49063" providerId="ADAL" clId="{CF37C091-C270-420B-9ED0-EDDB1CD4D0A3}" dt="2022-03-10T20:09:26.871" v="17"/>
          <ac:spMkLst>
            <pc:docMk/>
            <pc:sldMk cId="2814941394" sldId="1360"/>
            <ac:spMk id="140" creationId="{99925E1A-E12A-437E-A194-4D85D45B74C5}"/>
          </ac:spMkLst>
        </pc:spChg>
        <pc:spChg chg="mod">
          <ac:chgData name="Stephanie Farrell" userId="0e503c09-88a6-44e6-b8df-b2aab9d49063" providerId="ADAL" clId="{CF37C091-C270-420B-9ED0-EDDB1CD4D0A3}" dt="2022-03-10T20:09:26.871" v="17"/>
          <ac:spMkLst>
            <pc:docMk/>
            <pc:sldMk cId="2814941394" sldId="1360"/>
            <ac:spMk id="141" creationId="{E7BBF20E-27F2-411E-A38E-A1EB469D026B}"/>
          </ac:spMkLst>
        </pc:spChg>
        <pc:spChg chg="mod">
          <ac:chgData name="Stephanie Farrell" userId="0e503c09-88a6-44e6-b8df-b2aab9d49063" providerId="ADAL" clId="{CF37C091-C270-420B-9ED0-EDDB1CD4D0A3}" dt="2022-03-10T20:09:26.871" v="17"/>
          <ac:spMkLst>
            <pc:docMk/>
            <pc:sldMk cId="2814941394" sldId="1360"/>
            <ac:spMk id="142" creationId="{6D7DB60F-C114-42AB-B2F8-C9210C3440B0}"/>
          </ac:spMkLst>
        </pc:spChg>
        <pc:spChg chg="mod">
          <ac:chgData name="Stephanie Farrell" userId="0e503c09-88a6-44e6-b8df-b2aab9d49063" providerId="ADAL" clId="{CF37C091-C270-420B-9ED0-EDDB1CD4D0A3}" dt="2022-03-10T20:09:26.871" v="17"/>
          <ac:spMkLst>
            <pc:docMk/>
            <pc:sldMk cId="2814941394" sldId="1360"/>
            <ac:spMk id="143" creationId="{09B48DF1-485E-4071-AD5C-7370768BC11E}"/>
          </ac:spMkLst>
        </pc:spChg>
        <pc:spChg chg="mod">
          <ac:chgData name="Stephanie Farrell" userId="0e503c09-88a6-44e6-b8df-b2aab9d49063" providerId="ADAL" clId="{CF37C091-C270-420B-9ED0-EDDB1CD4D0A3}" dt="2022-03-10T20:09:26.871" v="17"/>
          <ac:spMkLst>
            <pc:docMk/>
            <pc:sldMk cId="2814941394" sldId="1360"/>
            <ac:spMk id="144" creationId="{15BA8DE8-E8A0-49A2-862C-21B562A52588}"/>
          </ac:spMkLst>
        </pc:spChg>
        <pc:spChg chg="mod">
          <ac:chgData name="Stephanie Farrell" userId="0e503c09-88a6-44e6-b8df-b2aab9d49063" providerId="ADAL" clId="{CF37C091-C270-420B-9ED0-EDDB1CD4D0A3}" dt="2022-03-10T20:09:26.871" v="17"/>
          <ac:spMkLst>
            <pc:docMk/>
            <pc:sldMk cId="2814941394" sldId="1360"/>
            <ac:spMk id="145" creationId="{F065D5FA-B964-4520-B1CC-4394672B2A42}"/>
          </ac:spMkLst>
        </pc:spChg>
        <pc:spChg chg="mod">
          <ac:chgData name="Stephanie Farrell" userId="0e503c09-88a6-44e6-b8df-b2aab9d49063" providerId="ADAL" clId="{CF37C091-C270-420B-9ED0-EDDB1CD4D0A3}" dt="2022-03-10T20:09:26.871" v="17"/>
          <ac:spMkLst>
            <pc:docMk/>
            <pc:sldMk cId="2814941394" sldId="1360"/>
            <ac:spMk id="146" creationId="{039C5CD3-BE2C-46C4-A28D-092FCC13CB6D}"/>
          </ac:spMkLst>
        </pc:spChg>
        <pc:spChg chg="mod">
          <ac:chgData name="Stephanie Farrell" userId="0e503c09-88a6-44e6-b8df-b2aab9d49063" providerId="ADAL" clId="{CF37C091-C270-420B-9ED0-EDDB1CD4D0A3}" dt="2022-03-10T20:09:26.871" v="17"/>
          <ac:spMkLst>
            <pc:docMk/>
            <pc:sldMk cId="2814941394" sldId="1360"/>
            <ac:spMk id="147" creationId="{FD2C3A21-D8A2-4B68-B2AD-51B21572C033}"/>
          </ac:spMkLst>
        </pc:spChg>
        <pc:grpChg chg="add mod">
          <ac:chgData name="Stephanie Farrell" userId="0e503c09-88a6-44e6-b8df-b2aab9d49063" providerId="ADAL" clId="{CF37C091-C270-420B-9ED0-EDDB1CD4D0A3}" dt="2022-03-10T20:09:26.871" v="17"/>
          <ac:grpSpMkLst>
            <pc:docMk/>
            <pc:sldMk cId="2814941394" sldId="1360"/>
            <ac:grpSpMk id="52" creationId="{F2E1AF41-4F8F-4E92-A782-9707E2D978B0}"/>
          </ac:grpSpMkLst>
        </pc:grpChg>
        <pc:grpChg chg="del">
          <ac:chgData name="Stephanie Farrell" userId="0e503c09-88a6-44e6-b8df-b2aab9d49063" providerId="ADAL" clId="{CF37C091-C270-420B-9ED0-EDDB1CD4D0A3}" dt="2022-03-10T20:09:25.259" v="16" actId="478"/>
          <ac:grpSpMkLst>
            <pc:docMk/>
            <pc:sldMk cId="2814941394" sldId="1360"/>
            <ac:grpSpMk id="60" creationId="{52DB79ED-7D93-4541-BD86-4E58B32C15E5}"/>
          </ac:grpSpMkLst>
        </pc:grpChg>
        <pc:grpChg chg="mod">
          <ac:chgData name="Stephanie Farrell" userId="0e503c09-88a6-44e6-b8df-b2aab9d49063" providerId="ADAL" clId="{CF37C091-C270-420B-9ED0-EDDB1CD4D0A3}" dt="2022-03-10T20:09:26.871" v="17"/>
          <ac:grpSpMkLst>
            <pc:docMk/>
            <pc:sldMk cId="2814941394" sldId="1360"/>
            <ac:grpSpMk id="118" creationId="{5BE86DAD-8521-48D0-83BC-21E91B0C6339}"/>
          </ac:grpSpMkLst>
        </pc:grpChg>
        <pc:grpChg chg="mod">
          <ac:chgData name="Stephanie Farrell" userId="0e503c09-88a6-44e6-b8df-b2aab9d49063" providerId="ADAL" clId="{CF37C091-C270-420B-9ED0-EDDB1CD4D0A3}" dt="2022-03-10T20:09:26.871" v="17"/>
          <ac:grpSpMkLst>
            <pc:docMk/>
            <pc:sldMk cId="2814941394" sldId="1360"/>
            <ac:grpSpMk id="119" creationId="{DB4B3307-129B-45AE-AE27-DD8A56D0BC98}"/>
          </ac:grpSpMkLst>
        </pc:grpChg>
        <pc:grpChg chg="mod">
          <ac:chgData name="Stephanie Farrell" userId="0e503c09-88a6-44e6-b8df-b2aab9d49063" providerId="ADAL" clId="{CF37C091-C270-420B-9ED0-EDDB1CD4D0A3}" dt="2022-03-10T20:09:26.871" v="17"/>
          <ac:grpSpMkLst>
            <pc:docMk/>
            <pc:sldMk cId="2814941394" sldId="1360"/>
            <ac:grpSpMk id="120" creationId="{AD3DDF4B-F63E-45A2-B066-4BA91EC79B38}"/>
          </ac:grpSpMkLst>
        </pc:grpChg>
        <pc:picChg chg="mod">
          <ac:chgData name="Stephanie Farrell" userId="0e503c09-88a6-44e6-b8df-b2aab9d49063" providerId="ADAL" clId="{CF37C091-C270-420B-9ED0-EDDB1CD4D0A3}" dt="2022-03-10T20:09:26.871" v="17"/>
          <ac:picMkLst>
            <pc:docMk/>
            <pc:sldMk cId="2814941394" sldId="1360"/>
            <ac:picMk id="53" creationId="{A63C7FC3-D2BA-412B-8D54-E73160B3A349}"/>
          </ac:picMkLst>
        </pc:picChg>
        <pc:picChg chg="mod">
          <ac:chgData name="Stephanie Farrell" userId="0e503c09-88a6-44e6-b8df-b2aab9d49063" providerId="ADAL" clId="{CF37C091-C270-420B-9ED0-EDDB1CD4D0A3}" dt="2022-03-10T20:09:26.871" v="17"/>
          <ac:picMkLst>
            <pc:docMk/>
            <pc:sldMk cId="2814941394" sldId="1360"/>
            <ac:picMk id="55" creationId="{EFA75182-85FC-4F69-AAC2-CC166A78E918}"/>
          </ac:picMkLst>
        </pc:picChg>
        <pc:picChg chg="mod">
          <ac:chgData name="Stephanie Farrell" userId="0e503c09-88a6-44e6-b8df-b2aab9d49063" providerId="ADAL" clId="{CF37C091-C270-420B-9ED0-EDDB1CD4D0A3}" dt="2022-03-10T20:09:26.871" v="17"/>
          <ac:picMkLst>
            <pc:docMk/>
            <pc:sldMk cId="2814941394" sldId="1360"/>
            <ac:picMk id="57" creationId="{DB5961D9-C795-4907-82A4-515CEBB8064D}"/>
          </ac:picMkLst>
        </pc:picChg>
        <pc:picChg chg="mod">
          <ac:chgData name="Stephanie Farrell" userId="0e503c09-88a6-44e6-b8df-b2aab9d49063" providerId="ADAL" clId="{CF37C091-C270-420B-9ED0-EDDB1CD4D0A3}" dt="2022-03-10T20:09:26.871" v="17"/>
          <ac:picMkLst>
            <pc:docMk/>
            <pc:sldMk cId="2814941394" sldId="1360"/>
            <ac:picMk id="110" creationId="{ABBE13B3-F41D-4622-953B-3D5004FCCC45}"/>
          </ac:picMkLst>
        </pc:picChg>
        <pc:picChg chg="mod">
          <ac:chgData name="Stephanie Farrell" userId="0e503c09-88a6-44e6-b8df-b2aab9d49063" providerId="ADAL" clId="{CF37C091-C270-420B-9ED0-EDDB1CD4D0A3}" dt="2022-03-10T20:09:26.871" v="17"/>
          <ac:picMkLst>
            <pc:docMk/>
            <pc:sldMk cId="2814941394" sldId="1360"/>
            <ac:picMk id="111" creationId="{BED35FE7-C3EA-475A-AB2D-C096A121604E}"/>
          </ac:picMkLst>
        </pc:picChg>
        <pc:picChg chg="mod">
          <ac:chgData name="Stephanie Farrell" userId="0e503c09-88a6-44e6-b8df-b2aab9d49063" providerId="ADAL" clId="{CF37C091-C270-420B-9ED0-EDDB1CD4D0A3}" dt="2022-03-10T20:09:26.871" v="17"/>
          <ac:picMkLst>
            <pc:docMk/>
            <pc:sldMk cId="2814941394" sldId="1360"/>
            <ac:picMk id="123" creationId="{9A3DD35E-34E6-4C15-9D52-8FDBD8EAC257}"/>
          </ac:picMkLst>
        </pc:picChg>
        <pc:picChg chg="mod">
          <ac:chgData name="Stephanie Farrell" userId="0e503c09-88a6-44e6-b8df-b2aab9d49063" providerId="ADAL" clId="{CF37C091-C270-420B-9ED0-EDDB1CD4D0A3}" dt="2022-03-10T20:09:26.871" v="17"/>
          <ac:picMkLst>
            <pc:docMk/>
            <pc:sldMk cId="2814941394" sldId="1360"/>
            <ac:picMk id="124" creationId="{90E2EFEB-CC96-45FC-ABBB-398BD1A1BFFA}"/>
          </ac:picMkLst>
        </pc:picChg>
        <pc:picChg chg="mod">
          <ac:chgData name="Stephanie Farrell" userId="0e503c09-88a6-44e6-b8df-b2aab9d49063" providerId="ADAL" clId="{CF37C091-C270-420B-9ED0-EDDB1CD4D0A3}" dt="2022-03-10T20:09:26.871" v="17"/>
          <ac:picMkLst>
            <pc:docMk/>
            <pc:sldMk cId="2814941394" sldId="1360"/>
            <ac:picMk id="127" creationId="{07EA276E-E5BB-4ACB-B84A-BD22AD1E5A29}"/>
          </ac:picMkLst>
        </pc:picChg>
        <pc:picChg chg="mod">
          <ac:chgData name="Stephanie Farrell" userId="0e503c09-88a6-44e6-b8df-b2aab9d49063" providerId="ADAL" clId="{CF37C091-C270-420B-9ED0-EDDB1CD4D0A3}" dt="2022-03-10T20:09:26.871" v="17"/>
          <ac:picMkLst>
            <pc:docMk/>
            <pc:sldMk cId="2814941394" sldId="1360"/>
            <ac:picMk id="128" creationId="{D03ABA28-3BF1-4C99-B567-52B50215ED21}"/>
          </ac:picMkLst>
        </pc:picChg>
        <pc:picChg chg="mod">
          <ac:chgData name="Stephanie Farrell" userId="0e503c09-88a6-44e6-b8df-b2aab9d49063" providerId="ADAL" clId="{CF37C091-C270-420B-9ED0-EDDB1CD4D0A3}" dt="2022-03-10T20:09:26.871" v="17"/>
          <ac:picMkLst>
            <pc:docMk/>
            <pc:sldMk cId="2814941394" sldId="1360"/>
            <ac:picMk id="137" creationId="{9950FFC8-2719-4C0E-8114-93F455EF606E}"/>
          </ac:picMkLst>
        </pc:picChg>
        <pc:picChg chg="mod">
          <ac:chgData name="Stephanie Farrell" userId="0e503c09-88a6-44e6-b8df-b2aab9d49063" providerId="ADAL" clId="{CF37C091-C270-420B-9ED0-EDDB1CD4D0A3}" dt="2022-03-10T20:09:26.871" v="17"/>
          <ac:picMkLst>
            <pc:docMk/>
            <pc:sldMk cId="2814941394" sldId="1360"/>
            <ac:picMk id="138" creationId="{0CCB7649-E7CE-4C43-AC0D-6381A277565F}"/>
          </ac:picMkLst>
        </pc:picChg>
        <pc:cxnChg chg="mod">
          <ac:chgData name="Stephanie Farrell" userId="0e503c09-88a6-44e6-b8df-b2aab9d49063" providerId="ADAL" clId="{CF37C091-C270-420B-9ED0-EDDB1CD4D0A3}" dt="2022-03-10T20:09:26.871" v="17"/>
          <ac:cxnSpMkLst>
            <pc:docMk/>
            <pc:sldMk cId="2814941394" sldId="1360"/>
            <ac:cxnSpMk id="129" creationId="{B17D0E14-868A-4901-911C-13587E8D1137}"/>
          </ac:cxnSpMkLst>
        </pc:cxnChg>
        <pc:cxnChg chg="mod">
          <ac:chgData name="Stephanie Farrell" userId="0e503c09-88a6-44e6-b8df-b2aab9d49063" providerId="ADAL" clId="{CF37C091-C270-420B-9ED0-EDDB1CD4D0A3}" dt="2022-03-10T20:09:26.871" v="17"/>
          <ac:cxnSpMkLst>
            <pc:docMk/>
            <pc:sldMk cId="2814941394" sldId="1360"/>
            <ac:cxnSpMk id="132" creationId="{94DF1DA8-094A-4596-B454-E24365F26E98}"/>
          </ac:cxnSpMkLst>
        </pc:cxnChg>
        <pc:cxnChg chg="mod">
          <ac:chgData name="Stephanie Farrell" userId="0e503c09-88a6-44e6-b8df-b2aab9d49063" providerId="ADAL" clId="{CF37C091-C270-420B-9ED0-EDDB1CD4D0A3}" dt="2022-03-10T20:09:26.871" v="17"/>
          <ac:cxnSpMkLst>
            <pc:docMk/>
            <pc:sldMk cId="2814941394" sldId="1360"/>
            <ac:cxnSpMk id="136" creationId="{A21C38E0-C38A-40F1-9145-10D3F9EA676E}"/>
          </ac:cxnSpMkLst>
        </pc:cxnChg>
      </pc:sldChg>
      <pc:sldChg chg="modSp del mod">
        <pc:chgData name="Stephanie Farrell" userId="0e503c09-88a6-44e6-b8df-b2aab9d49063" providerId="ADAL" clId="{CF37C091-C270-420B-9ED0-EDDB1CD4D0A3}" dt="2022-03-14T15:15:48.666" v="19" actId="47"/>
        <pc:sldMkLst>
          <pc:docMk/>
          <pc:sldMk cId="2374041397" sldId="1364"/>
        </pc:sldMkLst>
        <pc:spChg chg="mod">
          <ac:chgData name="Stephanie Farrell" userId="0e503c09-88a6-44e6-b8df-b2aab9d49063" providerId="ADAL" clId="{CF37C091-C270-420B-9ED0-EDDB1CD4D0A3}" dt="2022-03-10T20:08:03.644" v="9" actId="113"/>
          <ac:spMkLst>
            <pc:docMk/>
            <pc:sldMk cId="2374041397" sldId="1364"/>
            <ac:spMk id="31" creationId="{EC40EAEB-B830-4457-A1C5-683D222EAF15}"/>
          </ac:spMkLst>
        </pc:spChg>
        <pc:spChg chg="mod">
          <ac:chgData name="Stephanie Farrell" userId="0e503c09-88a6-44e6-b8df-b2aab9d49063" providerId="ADAL" clId="{CF37C091-C270-420B-9ED0-EDDB1CD4D0A3}" dt="2022-03-10T20:08:33.361" v="15"/>
          <ac:spMkLst>
            <pc:docMk/>
            <pc:sldMk cId="2374041397" sldId="1364"/>
            <ac:spMk id="32" creationId="{8D0AA92C-A7B8-4FBC-8C5F-63B5E9A65DEE}"/>
          </ac:spMkLst>
        </pc:spChg>
        <pc:spChg chg="mod">
          <ac:chgData name="Stephanie Farrell" userId="0e503c09-88a6-44e6-b8df-b2aab9d49063" providerId="ADAL" clId="{CF37C091-C270-420B-9ED0-EDDB1CD4D0A3}" dt="2022-03-10T20:08:33.361" v="15"/>
          <ac:spMkLst>
            <pc:docMk/>
            <pc:sldMk cId="2374041397" sldId="1364"/>
            <ac:spMk id="34" creationId="{0397793B-178F-4A99-BBA6-B1A18AA17DA1}"/>
          </ac:spMkLst>
        </pc:spChg>
      </pc:sldChg>
      <pc:sldChg chg="modSp">
        <pc:chgData name="Stephanie Farrell" userId="0e503c09-88a6-44e6-b8df-b2aab9d49063" providerId="ADAL" clId="{CF37C091-C270-420B-9ED0-EDDB1CD4D0A3}" dt="2022-03-10T20:07:42.365" v="0" actId="14826"/>
        <pc:sldMkLst>
          <pc:docMk/>
          <pc:sldMk cId="2398085410" sldId="1365"/>
        </pc:sldMkLst>
        <pc:picChg chg="mod">
          <ac:chgData name="Stephanie Farrell" userId="0e503c09-88a6-44e6-b8df-b2aab9d49063" providerId="ADAL" clId="{CF37C091-C270-420B-9ED0-EDDB1CD4D0A3}" dt="2022-03-10T20:07:42.365" v="0" actId="14826"/>
          <ac:picMkLst>
            <pc:docMk/>
            <pc:sldMk cId="2398085410" sldId="1365"/>
            <ac:picMk id="20" creationId="{C6C95AB3-305C-4ED7-87D2-F711B69B804A}"/>
          </ac:picMkLst>
        </pc:picChg>
      </pc:sldChg>
      <pc:sldChg chg="modSp mod">
        <pc:chgData name="Stephanie Farrell" userId="0e503c09-88a6-44e6-b8df-b2aab9d49063" providerId="ADAL" clId="{CF37C091-C270-420B-9ED0-EDDB1CD4D0A3}" dt="2022-03-10T20:08:33.361" v="15"/>
        <pc:sldMkLst>
          <pc:docMk/>
          <pc:sldMk cId="1250983899" sldId="1375"/>
        </pc:sldMkLst>
        <pc:spChg chg="mod">
          <ac:chgData name="Stephanie Farrell" userId="0e503c09-88a6-44e6-b8df-b2aab9d49063" providerId="ADAL" clId="{CF37C091-C270-420B-9ED0-EDDB1CD4D0A3}" dt="2022-03-10T20:08:33.361" v="15"/>
          <ac:spMkLst>
            <pc:docMk/>
            <pc:sldMk cId="1250983899" sldId="1375"/>
            <ac:spMk id="3" creationId="{80F1B21A-48C6-4A15-A892-128D7BAD418D}"/>
          </ac:spMkLst>
        </pc:spChg>
      </pc:sldChg>
      <pc:sldChg chg="modSp">
        <pc:chgData name="Stephanie Farrell" userId="0e503c09-88a6-44e6-b8df-b2aab9d49063" providerId="ADAL" clId="{CF37C091-C270-420B-9ED0-EDDB1CD4D0A3}" dt="2022-03-10T20:08:33.361" v="15"/>
        <pc:sldMkLst>
          <pc:docMk/>
          <pc:sldMk cId="12049663" sldId="1376"/>
        </pc:sldMkLst>
        <pc:spChg chg="mod">
          <ac:chgData name="Stephanie Farrell" userId="0e503c09-88a6-44e6-b8df-b2aab9d49063" providerId="ADAL" clId="{CF37C091-C270-420B-9ED0-EDDB1CD4D0A3}" dt="2022-03-10T20:08:33.361" v="15"/>
          <ac:spMkLst>
            <pc:docMk/>
            <pc:sldMk cId="12049663" sldId="1376"/>
            <ac:spMk id="3" creationId="{6B36709F-08F2-467E-8917-156F72AD5D63}"/>
          </ac:spMkLst>
        </pc:spChg>
      </pc:sldChg>
      <pc:sldChg chg="add">
        <pc:chgData name="Stephanie Farrell" userId="0e503c09-88a6-44e6-b8df-b2aab9d49063" providerId="ADAL" clId="{CF37C091-C270-420B-9ED0-EDDB1CD4D0A3}" dt="2022-03-14T15:15:47.145" v="18"/>
        <pc:sldMkLst>
          <pc:docMk/>
          <pc:sldMk cId="1651025051" sldId="138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5785024154589375E-2"/>
          <c:y val="0.17117125812795972"/>
          <c:w val="0.87862318840579712"/>
          <c:h val="0.66879520735920783"/>
        </c:manualLayout>
      </c:layout>
      <c:pie3DChart>
        <c:varyColors val="1"/>
        <c:ser>
          <c:idx val="0"/>
          <c:order val="0"/>
          <c:tx>
            <c:strRef>
              <c:f>Sheet1!$B$1</c:f>
              <c:strCache>
                <c:ptCount val="1"/>
                <c:pt idx="0">
                  <c:v>Partner Feedback on Solution Thrive Presented to Customer</c:v>
                </c:pt>
              </c:strCache>
            </c:strRef>
          </c:tx>
          <c:dPt>
            <c:idx val="0"/>
            <c:bubble3D val="0"/>
            <c:explosion val="7"/>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A060-45E5-BECD-73C23BDE727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A060-45E5-BECD-73C23BDE727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A060-45E5-BECD-73C23BDE727B}"/>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A060-45E5-BECD-73C23BDE727B}"/>
              </c:ext>
            </c:extLst>
          </c:dPt>
          <c:dLbls>
            <c:dLbl>
              <c:idx val="0"/>
              <c:layout>
                <c:manualLayout>
                  <c:x val="1.092395929012685E-2"/>
                  <c:y val="-3.1955594304858885E-2"/>
                </c:manualLayout>
              </c:layout>
              <c:tx>
                <c:rich>
                  <a:bodyPr/>
                  <a:lstStyle/>
                  <a:p>
                    <a:fld id="{91F21007-8218-4B1E-8BBC-FFFF05C1598E}" type="CATEGORYNAME">
                      <a:rPr lang="en-US" smtClean="0"/>
                      <a:pPr/>
                      <a:t>[CATEGORY NAME]</a:t>
                    </a:fld>
                    <a:r>
                      <a:rPr lang="en-US" baseline="0" dirty="0"/>
                      <a:t> </a:t>
                    </a:r>
                    <a:fld id="{0F4B7A0A-A467-4EA0-AAE5-791F0E6C7CE3}" type="VALUE">
                      <a:rPr lang="en-US" baseline="0" smtClean="0"/>
                      <a:pPr/>
                      <a:t>[VALUE]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060-45E5-BECD-73C23BDE727B}"/>
                </c:ext>
              </c:extLst>
            </c:dLbl>
            <c:dLbl>
              <c:idx val="1"/>
              <c:layout>
                <c:manualLayout>
                  <c:x val="-9.8167551913822797E-3"/>
                  <c:y val="-4.1177895316711517E-3"/>
                </c:manualLayout>
              </c:layout>
              <c:tx>
                <c:rich>
                  <a:bodyPr/>
                  <a:lstStyle/>
                  <a:p>
                    <a:fld id="{CB516A5C-707B-4E68-BCD0-BB286145B7A0}" type="CATEGORYNAME">
                      <a:rPr lang="en-US" smtClean="0"/>
                      <a:pPr/>
                      <a:t>[CATEGORY NAME]</a:t>
                    </a:fld>
                    <a:r>
                      <a:rPr lang="en-US" baseline="0" dirty="0"/>
                      <a:t> </a:t>
                    </a:r>
                    <a:fld id="{C86E4189-35E7-4F4A-B894-9B5B64921453}" type="VALUE">
                      <a:rPr lang="en-US" baseline="0" smtClean="0"/>
                      <a:pPr/>
                      <a:t>[VALUE]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060-45E5-BECD-73C23BDE727B}"/>
                </c:ext>
              </c:extLst>
            </c:dLbl>
            <c:dLbl>
              <c:idx val="2"/>
              <c:layout>
                <c:manualLayout>
                  <c:x val="-2.1269636247995001E-2"/>
                  <c:y val="-4.9413474380053814E-2"/>
                </c:manualLayout>
              </c:layout>
              <c:tx>
                <c:rich>
                  <a:bodyPr/>
                  <a:lstStyle/>
                  <a:p>
                    <a:fld id="{B6570E70-CE46-489E-AC86-9CFDFA7ACAAA}" type="CATEGORYNAME">
                      <a:rPr lang="en-US" smtClean="0"/>
                      <a:pPr/>
                      <a:t>[CATEGORY NAME]</a:t>
                    </a:fld>
                    <a:r>
                      <a:rPr lang="en-US" baseline="0" dirty="0"/>
                      <a:t> </a:t>
                    </a:r>
                    <a:fld id="{C66A069E-80AE-4686-8CA8-296A1B9B7DFB}" type="VALUE">
                      <a:rPr lang="en-US" baseline="0" smtClean="0"/>
                      <a:pPr/>
                      <a:t>[VALUE]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060-45E5-BECD-73C23BDE727B}"/>
                </c:ext>
              </c:extLst>
            </c:dLbl>
            <c:dLbl>
              <c:idx val="3"/>
              <c:layout>
                <c:manualLayout>
                  <c:x val="0.17738162894787773"/>
                  <c:y val="-1.6471284627471997E-2"/>
                </c:manualLayout>
              </c:layout>
              <c:tx>
                <c:rich>
                  <a:bodyPr/>
                  <a:lstStyle/>
                  <a:p>
                    <a:fld id="{EB55E4DA-4195-4617-9321-4D0CF930568C}" type="CATEGORYNAME">
                      <a:rPr lang="en-US" smtClean="0"/>
                      <a:pPr/>
                      <a:t>[CATEGORY NAME]</a:t>
                    </a:fld>
                    <a:r>
                      <a:rPr lang="en-US" baseline="0" dirty="0"/>
                      <a:t> </a:t>
                    </a:r>
                    <a:fld id="{284D1CE4-B2C4-461B-B485-FCB04FAA46BD}" type="VALUE">
                      <a:rPr lang="en-US" baseline="0" smtClean="0"/>
                      <a:pPr/>
                      <a:t>[VALUE]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060-45E5-BECD-73C23BDE727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Exceeds Expectations</c:v>
                </c:pt>
                <c:pt idx="1">
                  <c:v>Meets Expectations</c:v>
                </c:pt>
                <c:pt idx="2">
                  <c:v>Fairly Happy</c:v>
                </c:pt>
                <c:pt idx="3">
                  <c:v>Not Happy</c:v>
                </c:pt>
              </c:strCache>
            </c:strRef>
          </c:cat>
          <c:val>
            <c:numRef>
              <c:f>Sheet1!$B$2:$B$5</c:f>
              <c:numCache>
                <c:formatCode>General</c:formatCode>
                <c:ptCount val="4"/>
                <c:pt idx="0">
                  <c:v>9</c:v>
                </c:pt>
                <c:pt idx="1">
                  <c:v>3</c:v>
                </c:pt>
                <c:pt idx="2">
                  <c:v>0</c:v>
                </c:pt>
                <c:pt idx="3">
                  <c:v>0</c:v>
                </c:pt>
              </c:numCache>
            </c:numRef>
          </c:val>
          <c:extLst>
            <c:ext xmlns:c16="http://schemas.microsoft.com/office/drawing/2014/chart" uri="{C3380CC4-5D6E-409C-BE32-E72D297353CC}">
              <c16:uniqueId val="{00000008-A060-45E5-BECD-73C23BDE727B}"/>
            </c:ext>
          </c:extLst>
        </c:ser>
        <c:dLbls>
          <c:dLblPos val="outEnd"/>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Responsiveness to Customer Needs</c:v>
                </c:pt>
                <c:pt idx="1">
                  <c:v>Thrive's Focus on Partner Involvement</c:v>
                </c:pt>
                <c:pt idx="2">
                  <c:v>Clear Presentation of Final Solution</c:v>
                </c:pt>
                <c:pt idx="3">
                  <c:v>Chances of Partner Referring Future Business to Thrive</c:v>
                </c:pt>
              </c:strCache>
            </c:strRef>
          </c:cat>
          <c:val>
            <c:numRef>
              <c:f>Sheet1!$B$2:$B$5</c:f>
              <c:numCache>
                <c:formatCode>General</c:formatCode>
                <c:ptCount val="4"/>
                <c:pt idx="0">
                  <c:v>12</c:v>
                </c:pt>
                <c:pt idx="1">
                  <c:v>11</c:v>
                </c:pt>
                <c:pt idx="2">
                  <c:v>9</c:v>
                </c:pt>
                <c:pt idx="3">
                  <c:v>11</c:v>
                </c:pt>
              </c:numCache>
            </c:numRef>
          </c:val>
          <c:extLst>
            <c:ext xmlns:c16="http://schemas.microsoft.com/office/drawing/2014/chart" uri="{C3380CC4-5D6E-409C-BE32-E72D297353CC}">
              <c16:uniqueId val="{00000000-DE57-4C22-A4AA-245CF6475C12}"/>
            </c:ext>
          </c:extLst>
        </c:ser>
        <c:ser>
          <c:idx val="1"/>
          <c:order val="1"/>
          <c:tx>
            <c:strRef>
              <c:f>Sheet1!$C$1</c:f>
              <c:strCache>
                <c:ptCount val="1"/>
                <c:pt idx="0">
                  <c:v>B+</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Responsiveness to Customer Needs</c:v>
                </c:pt>
                <c:pt idx="1">
                  <c:v>Thrive's Focus on Partner Involvement</c:v>
                </c:pt>
                <c:pt idx="2">
                  <c:v>Clear Presentation of Final Solution</c:v>
                </c:pt>
                <c:pt idx="3">
                  <c:v>Chances of Partner Referring Future Business to Thrive</c:v>
                </c:pt>
              </c:strCache>
            </c:strRef>
          </c:cat>
          <c:val>
            <c:numRef>
              <c:f>Sheet1!$C$2:$C$5</c:f>
              <c:numCache>
                <c:formatCode>General</c:formatCode>
                <c:ptCount val="4"/>
                <c:pt idx="0">
                  <c:v>0</c:v>
                </c:pt>
                <c:pt idx="1">
                  <c:v>1</c:v>
                </c:pt>
                <c:pt idx="2">
                  <c:v>3</c:v>
                </c:pt>
                <c:pt idx="3">
                  <c:v>1</c:v>
                </c:pt>
              </c:numCache>
            </c:numRef>
          </c:val>
          <c:extLst>
            <c:ext xmlns:c16="http://schemas.microsoft.com/office/drawing/2014/chart" uri="{C3380CC4-5D6E-409C-BE32-E72D297353CC}">
              <c16:uniqueId val="{00000001-DE57-4C22-A4AA-245CF6475C12}"/>
            </c:ext>
          </c:extLst>
        </c:ser>
        <c:dLbls>
          <c:dLblPos val="inEnd"/>
          <c:showLegendKey val="0"/>
          <c:showVal val="1"/>
          <c:showCatName val="0"/>
          <c:showSerName val="0"/>
          <c:showPercent val="0"/>
          <c:showBubbleSize val="0"/>
        </c:dLbls>
        <c:gapWidth val="100"/>
        <c:overlap val="-24"/>
        <c:axId val="531551152"/>
        <c:axId val="531552464"/>
      </c:barChart>
      <c:catAx>
        <c:axId val="5315511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31552464"/>
        <c:crosses val="autoZero"/>
        <c:auto val="1"/>
        <c:lblAlgn val="ctr"/>
        <c:lblOffset val="100"/>
        <c:noMultiLvlLbl val="0"/>
      </c:catAx>
      <c:valAx>
        <c:axId val="53155246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31551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DE6B50-B300-4ACA-B61D-061C2F29A66A}" type="doc">
      <dgm:prSet loTypeId="urn:microsoft.com/office/officeart/2005/8/layout/vList4" loCatId="picture" qsTypeId="urn:microsoft.com/office/officeart/2005/8/quickstyle/simple5" qsCatId="simple" csTypeId="urn:microsoft.com/office/officeart/2005/8/colors/accent1_1" csCatId="accent1" phldr="1"/>
      <dgm:spPr/>
      <dgm:t>
        <a:bodyPr/>
        <a:lstStyle/>
        <a:p>
          <a:endParaRPr lang="en-US"/>
        </a:p>
      </dgm:t>
    </dgm:pt>
    <dgm:pt modelId="{19304550-1BF7-42E3-BBB2-4CF98DFF59C5}">
      <dgm:prSet phldrT="[Text]"/>
      <dgm:spPr/>
      <dgm:t>
        <a:bodyPr/>
        <a:lstStyle/>
        <a:p>
          <a:pPr marL="344488" indent="-173038">
            <a:buNone/>
          </a:pPr>
          <a:r>
            <a:rPr lang="en-US" b="1" dirty="0">
              <a:latin typeface="+mj-lt"/>
            </a:rPr>
            <a:t>Prospective Client</a:t>
          </a:r>
        </a:p>
      </dgm:t>
    </dgm:pt>
    <dgm:pt modelId="{615D8C51-3842-475B-8F9B-BB421A2AF094}" type="parTrans" cxnId="{420B0AA6-8983-4F00-B993-79832F0DC741}">
      <dgm:prSet/>
      <dgm:spPr/>
      <dgm:t>
        <a:bodyPr/>
        <a:lstStyle/>
        <a:p>
          <a:endParaRPr lang="en-US">
            <a:latin typeface="+mj-lt"/>
          </a:endParaRPr>
        </a:p>
      </dgm:t>
    </dgm:pt>
    <dgm:pt modelId="{FC3E84DB-3BD0-4A3B-AE56-114CF2B6B4CB}" type="sibTrans" cxnId="{420B0AA6-8983-4F00-B993-79832F0DC741}">
      <dgm:prSet/>
      <dgm:spPr/>
      <dgm:t>
        <a:bodyPr/>
        <a:lstStyle/>
        <a:p>
          <a:endParaRPr lang="en-US">
            <a:latin typeface="+mj-lt"/>
          </a:endParaRPr>
        </a:p>
      </dgm:t>
    </dgm:pt>
    <dgm:pt modelId="{8C965316-040B-41D3-B576-2F3E0D0E99E1}">
      <dgm:prSet phldrT="[Text]"/>
      <dgm:spPr/>
      <dgm:t>
        <a:bodyPr/>
        <a:lstStyle/>
        <a:p>
          <a:pPr marL="344488" indent="-173038">
            <a:buClr>
              <a:schemeClr val="accent1"/>
            </a:buClr>
            <a:buSzPct val="65000"/>
            <a:buFont typeface="Wingdings" panose="05000000000000000000" pitchFamily="2" charset="2"/>
            <a:buChar char="u"/>
          </a:pPr>
          <a:r>
            <a:rPr lang="en-US" dirty="0">
              <a:latin typeface="+mj-lt"/>
            </a:rPr>
            <a:t>100+ employees</a:t>
          </a:r>
        </a:p>
      </dgm:t>
    </dgm:pt>
    <dgm:pt modelId="{AF2C7132-BE07-4865-B005-5C906F9D03D0}" type="parTrans" cxnId="{08128472-8E73-4960-B88E-6378926FBB85}">
      <dgm:prSet/>
      <dgm:spPr/>
      <dgm:t>
        <a:bodyPr/>
        <a:lstStyle/>
        <a:p>
          <a:endParaRPr lang="en-US">
            <a:latin typeface="+mj-lt"/>
          </a:endParaRPr>
        </a:p>
      </dgm:t>
    </dgm:pt>
    <dgm:pt modelId="{59A2D451-486D-4B80-A25C-651B4ED44397}" type="sibTrans" cxnId="{08128472-8E73-4960-B88E-6378926FBB85}">
      <dgm:prSet/>
      <dgm:spPr/>
      <dgm:t>
        <a:bodyPr/>
        <a:lstStyle/>
        <a:p>
          <a:endParaRPr lang="en-US">
            <a:latin typeface="+mj-lt"/>
          </a:endParaRPr>
        </a:p>
      </dgm:t>
    </dgm:pt>
    <dgm:pt modelId="{72999C21-18F0-483F-B825-31A40C179079}">
      <dgm:prSet phldrT="[Text]"/>
      <dgm:spPr/>
      <dgm:t>
        <a:bodyPr/>
        <a:lstStyle/>
        <a:p>
          <a:pPr marL="288925" indent="-173038">
            <a:buNone/>
          </a:pPr>
          <a:r>
            <a:rPr lang="en-US" b="1" dirty="0">
              <a:latin typeface="+mj-lt"/>
            </a:rPr>
            <a:t>Focused Verticals</a:t>
          </a:r>
        </a:p>
      </dgm:t>
    </dgm:pt>
    <dgm:pt modelId="{DDE4AC23-4B62-46A0-A6A1-3EED7AD591F5}" type="parTrans" cxnId="{C49EFEA7-AE26-4426-806A-88F6834CF361}">
      <dgm:prSet/>
      <dgm:spPr/>
      <dgm:t>
        <a:bodyPr/>
        <a:lstStyle/>
        <a:p>
          <a:endParaRPr lang="en-US">
            <a:latin typeface="+mj-lt"/>
          </a:endParaRPr>
        </a:p>
      </dgm:t>
    </dgm:pt>
    <dgm:pt modelId="{1FF96019-25D6-4DFC-830C-DA5B4CDFC49F}" type="sibTrans" cxnId="{C49EFEA7-AE26-4426-806A-88F6834CF361}">
      <dgm:prSet/>
      <dgm:spPr/>
      <dgm:t>
        <a:bodyPr/>
        <a:lstStyle/>
        <a:p>
          <a:endParaRPr lang="en-US">
            <a:latin typeface="+mj-lt"/>
          </a:endParaRPr>
        </a:p>
      </dgm:t>
    </dgm:pt>
    <dgm:pt modelId="{6DEA5353-902E-4BA1-951E-73B3D5C65CFC}">
      <dgm:prSet phldrT="[Text]"/>
      <dgm:spPr/>
      <dgm:t>
        <a:bodyPr/>
        <a:lstStyle/>
        <a:p>
          <a:pPr marL="288925" indent="-173038">
            <a:buClr>
              <a:schemeClr val="accent1"/>
            </a:buClr>
            <a:buSzPct val="65000"/>
            <a:buFont typeface="Wingdings" panose="05000000000000000000" pitchFamily="2" charset="2"/>
            <a:buChar char="u"/>
          </a:pPr>
          <a:r>
            <a:rPr lang="en-US" dirty="0">
              <a:latin typeface="+mj-lt"/>
            </a:rPr>
            <a:t>Financial Services</a:t>
          </a:r>
        </a:p>
      </dgm:t>
    </dgm:pt>
    <dgm:pt modelId="{FBAD834E-0303-4FAA-9271-9652AF67A096}" type="parTrans" cxnId="{A22F8457-EDC3-4523-997B-88E7921B9B24}">
      <dgm:prSet/>
      <dgm:spPr/>
      <dgm:t>
        <a:bodyPr/>
        <a:lstStyle/>
        <a:p>
          <a:endParaRPr lang="en-US">
            <a:latin typeface="+mj-lt"/>
          </a:endParaRPr>
        </a:p>
      </dgm:t>
    </dgm:pt>
    <dgm:pt modelId="{A546E7F4-BAF3-4252-82F2-53CC61F8D2CE}" type="sibTrans" cxnId="{A22F8457-EDC3-4523-997B-88E7921B9B24}">
      <dgm:prSet/>
      <dgm:spPr/>
      <dgm:t>
        <a:bodyPr/>
        <a:lstStyle/>
        <a:p>
          <a:endParaRPr lang="en-US">
            <a:latin typeface="+mj-lt"/>
          </a:endParaRPr>
        </a:p>
      </dgm:t>
    </dgm:pt>
    <dgm:pt modelId="{046E14C5-18E3-4F33-93EE-1C93C383236B}">
      <dgm:prSet phldrT="[Text]"/>
      <dgm:spPr/>
      <dgm:t>
        <a:bodyPr/>
        <a:lstStyle/>
        <a:p>
          <a:pPr marL="288925" indent="-173038">
            <a:buNone/>
          </a:pPr>
          <a:r>
            <a:rPr lang="en-US" b="1" dirty="0">
              <a:latin typeface="+mj-lt"/>
            </a:rPr>
            <a:t>Looking at</a:t>
          </a:r>
        </a:p>
      </dgm:t>
    </dgm:pt>
    <dgm:pt modelId="{F8DC3263-3C00-4EBC-8AE3-36DF974465FC}" type="parTrans" cxnId="{165A1FC5-309B-4191-BA5F-C780ECC6CE82}">
      <dgm:prSet/>
      <dgm:spPr/>
      <dgm:t>
        <a:bodyPr/>
        <a:lstStyle/>
        <a:p>
          <a:endParaRPr lang="en-US">
            <a:latin typeface="+mj-lt"/>
          </a:endParaRPr>
        </a:p>
      </dgm:t>
    </dgm:pt>
    <dgm:pt modelId="{6578AECA-D9AC-40FC-9CB5-6D7D09C3A47A}" type="sibTrans" cxnId="{165A1FC5-309B-4191-BA5F-C780ECC6CE82}">
      <dgm:prSet/>
      <dgm:spPr/>
      <dgm:t>
        <a:bodyPr/>
        <a:lstStyle/>
        <a:p>
          <a:endParaRPr lang="en-US">
            <a:latin typeface="+mj-lt"/>
          </a:endParaRPr>
        </a:p>
      </dgm:t>
    </dgm:pt>
    <dgm:pt modelId="{2F04F2F5-9E91-4DBB-BDB1-3BBED4B0D2D6}">
      <dgm:prSet phldrT="[Text]"/>
      <dgm:spPr/>
      <dgm:t>
        <a:bodyPr/>
        <a:lstStyle/>
        <a:p>
          <a:pPr marL="288925" indent="-173038">
            <a:buClr>
              <a:schemeClr val="accent1"/>
            </a:buClr>
            <a:buSzPct val="65000"/>
            <a:buFont typeface="Wingdings" panose="05000000000000000000" pitchFamily="2" charset="2"/>
            <a:buChar char="u"/>
          </a:pPr>
          <a:r>
            <a:rPr lang="en-US" dirty="0">
              <a:latin typeface="+mj-lt"/>
            </a:rPr>
            <a:t>Digital Transformation</a:t>
          </a:r>
        </a:p>
      </dgm:t>
    </dgm:pt>
    <dgm:pt modelId="{F74FC889-003E-4E82-891A-C50555A4091B}" type="parTrans" cxnId="{CDDD137E-4AB6-49F6-8A70-029266873B34}">
      <dgm:prSet/>
      <dgm:spPr/>
      <dgm:t>
        <a:bodyPr/>
        <a:lstStyle/>
        <a:p>
          <a:endParaRPr lang="en-US">
            <a:latin typeface="+mj-lt"/>
          </a:endParaRPr>
        </a:p>
      </dgm:t>
    </dgm:pt>
    <dgm:pt modelId="{742BA364-613C-443F-9AA1-3C0B93B4A9FC}" type="sibTrans" cxnId="{CDDD137E-4AB6-49F6-8A70-029266873B34}">
      <dgm:prSet/>
      <dgm:spPr/>
      <dgm:t>
        <a:bodyPr/>
        <a:lstStyle/>
        <a:p>
          <a:endParaRPr lang="en-US">
            <a:latin typeface="+mj-lt"/>
          </a:endParaRPr>
        </a:p>
      </dgm:t>
    </dgm:pt>
    <dgm:pt modelId="{11ADB0B8-833F-46C0-9096-F9F313548065}">
      <dgm:prSet/>
      <dgm:spPr/>
      <dgm:t>
        <a:bodyPr/>
        <a:lstStyle/>
        <a:p>
          <a:pPr marL="344488" indent="-173038">
            <a:buClr>
              <a:schemeClr val="accent1"/>
            </a:buClr>
            <a:buSzPct val="65000"/>
            <a:buFont typeface="Wingdings" panose="05000000000000000000" pitchFamily="2" charset="2"/>
            <a:buChar char="u"/>
          </a:pPr>
          <a:r>
            <a:rPr lang="en-US" dirty="0">
              <a:latin typeface="+mj-lt"/>
            </a:rPr>
            <a:t>Business heavily values security and compliance</a:t>
          </a:r>
        </a:p>
      </dgm:t>
    </dgm:pt>
    <dgm:pt modelId="{3A29CB52-3D41-40EA-87B0-E9356141BDF0}" type="parTrans" cxnId="{47920CF2-4E9B-4745-8FB6-317CA6D38A1A}">
      <dgm:prSet/>
      <dgm:spPr/>
      <dgm:t>
        <a:bodyPr/>
        <a:lstStyle/>
        <a:p>
          <a:endParaRPr lang="en-US">
            <a:latin typeface="+mj-lt"/>
          </a:endParaRPr>
        </a:p>
      </dgm:t>
    </dgm:pt>
    <dgm:pt modelId="{8F533EEB-5779-4AEF-9AE2-E6AA77EC852E}" type="sibTrans" cxnId="{47920CF2-4E9B-4745-8FB6-317CA6D38A1A}">
      <dgm:prSet/>
      <dgm:spPr/>
      <dgm:t>
        <a:bodyPr/>
        <a:lstStyle/>
        <a:p>
          <a:endParaRPr lang="en-US">
            <a:latin typeface="+mj-lt"/>
          </a:endParaRPr>
        </a:p>
      </dgm:t>
    </dgm:pt>
    <dgm:pt modelId="{72A13EAA-AB4D-43FB-B7B6-08D493074B7F}">
      <dgm:prSet/>
      <dgm:spPr/>
      <dgm:t>
        <a:bodyPr/>
        <a:lstStyle/>
        <a:p>
          <a:pPr marL="344488" indent="-173038">
            <a:buClr>
              <a:schemeClr val="accent1"/>
            </a:buClr>
            <a:buSzPct val="65000"/>
            <a:buFont typeface="Wingdings" panose="05000000000000000000" pitchFamily="2" charset="2"/>
            <a:buChar char="u"/>
          </a:pPr>
          <a:r>
            <a:rPr lang="en-US" dirty="0">
              <a:latin typeface="+mj-lt"/>
            </a:rPr>
            <a:t>IT team of less than 5</a:t>
          </a:r>
        </a:p>
      </dgm:t>
    </dgm:pt>
    <dgm:pt modelId="{AE160452-B3AC-45E4-A249-18BC80B70303}" type="parTrans" cxnId="{90A55668-1C94-4547-A32C-73FE6ECD645F}">
      <dgm:prSet/>
      <dgm:spPr/>
      <dgm:t>
        <a:bodyPr/>
        <a:lstStyle/>
        <a:p>
          <a:endParaRPr lang="en-US">
            <a:latin typeface="+mj-lt"/>
          </a:endParaRPr>
        </a:p>
      </dgm:t>
    </dgm:pt>
    <dgm:pt modelId="{9C65F594-073B-4DE2-979C-442047C88A60}" type="sibTrans" cxnId="{90A55668-1C94-4547-A32C-73FE6ECD645F}">
      <dgm:prSet/>
      <dgm:spPr/>
      <dgm:t>
        <a:bodyPr/>
        <a:lstStyle/>
        <a:p>
          <a:endParaRPr lang="en-US">
            <a:latin typeface="+mj-lt"/>
          </a:endParaRPr>
        </a:p>
      </dgm:t>
    </dgm:pt>
    <dgm:pt modelId="{FB923428-DE2F-4023-BB42-FF774283C9CC}">
      <dgm:prSet/>
      <dgm:spPr/>
      <dgm:t>
        <a:bodyPr/>
        <a:lstStyle/>
        <a:p>
          <a:pPr marL="344488" indent="-173038">
            <a:buClr>
              <a:schemeClr val="accent1"/>
            </a:buClr>
            <a:buSzPct val="65000"/>
            <a:buFont typeface="Wingdings" panose="05000000000000000000" pitchFamily="2" charset="2"/>
            <a:buChar char="u"/>
          </a:pPr>
          <a:r>
            <a:rPr lang="en-US" dirty="0">
              <a:latin typeface="+mj-lt"/>
            </a:rPr>
            <a:t>Budget for our services is a minimum of $3K MRR- cost not the deciding factor</a:t>
          </a:r>
        </a:p>
      </dgm:t>
    </dgm:pt>
    <dgm:pt modelId="{CD729C2F-BEEB-442B-A9F2-603113A50EFC}" type="parTrans" cxnId="{39EDDB0E-1C86-49EE-9104-E01E80032FED}">
      <dgm:prSet/>
      <dgm:spPr/>
      <dgm:t>
        <a:bodyPr/>
        <a:lstStyle/>
        <a:p>
          <a:endParaRPr lang="en-US">
            <a:latin typeface="+mj-lt"/>
          </a:endParaRPr>
        </a:p>
      </dgm:t>
    </dgm:pt>
    <dgm:pt modelId="{A5DB1B31-403A-4D15-84B7-5DE8FFBB59D4}" type="sibTrans" cxnId="{39EDDB0E-1C86-49EE-9104-E01E80032FED}">
      <dgm:prSet/>
      <dgm:spPr/>
      <dgm:t>
        <a:bodyPr/>
        <a:lstStyle/>
        <a:p>
          <a:endParaRPr lang="en-US">
            <a:latin typeface="+mj-lt"/>
          </a:endParaRPr>
        </a:p>
      </dgm:t>
    </dgm:pt>
    <dgm:pt modelId="{D5A0611A-9C47-4DCF-AB0E-038FA5F074D1}">
      <dgm:prSet/>
      <dgm:spPr/>
      <dgm:t>
        <a:bodyPr/>
        <a:lstStyle/>
        <a:p>
          <a:pPr marL="288925" indent="-173038">
            <a:buClr>
              <a:schemeClr val="accent1"/>
            </a:buClr>
            <a:buSzPct val="65000"/>
            <a:buFont typeface="Wingdings" panose="05000000000000000000" pitchFamily="2" charset="2"/>
            <a:buChar char="u"/>
          </a:pPr>
          <a:r>
            <a:rPr lang="en-US" dirty="0">
              <a:latin typeface="+mj-lt"/>
            </a:rPr>
            <a:t>BioTech</a:t>
          </a:r>
        </a:p>
      </dgm:t>
    </dgm:pt>
    <dgm:pt modelId="{78851156-BD9D-471C-8413-DA92729FBC10}" type="parTrans" cxnId="{6D9D4AD2-AB65-442E-8F08-6A261E548C57}">
      <dgm:prSet/>
      <dgm:spPr/>
      <dgm:t>
        <a:bodyPr/>
        <a:lstStyle/>
        <a:p>
          <a:endParaRPr lang="en-US">
            <a:latin typeface="+mj-lt"/>
          </a:endParaRPr>
        </a:p>
      </dgm:t>
    </dgm:pt>
    <dgm:pt modelId="{F134C751-B96A-4B54-8072-E20B2C6799F4}" type="sibTrans" cxnId="{6D9D4AD2-AB65-442E-8F08-6A261E548C57}">
      <dgm:prSet/>
      <dgm:spPr/>
      <dgm:t>
        <a:bodyPr/>
        <a:lstStyle/>
        <a:p>
          <a:endParaRPr lang="en-US">
            <a:latin typeface="+mj-lt"/>
          </a:endParaRPr>
        </a:p>
      </dgm:t>
    </dgm:pt>
    <dgm:pt modelId="{F8D34931-977B-46FD-80AA-B9943BF1D8E9}">
      <dgm:prSet/>
      <dgm:spPr/>
      <dgm:t>
        <a:bodyPr/>
        <a:lstStyle/>
        <a:p>
          <a:pPr marL="288925" indent="-173038">
            <a:buClr>
              <a:schemeClr val="accent1"/>
            </a:buClr>
            <a:buSzPct val="65000"/>
            <a:buFont typeface="Wingdings" panose="05000000000000000000" pitchFamily="2" charset="2"/>
            <a:buChar char="u"/>
          </a:pPr>
          <a:r>
            <a:rPr lang="en-US" dirty="0">
              <a:latin typeface="+mj-lt"/>
            </a:rPr>
            <a:t>Healthcare</a:t>
          </a:r>
        </a:p>
      </dgm:t>
    </dgm:pt>
    <dgm:pt modelId="{DF81CC25-FEBB-43DA-864E-A56CE4AA584E}" type="parTrans" cxnId="{E0D2AE59-B559-4883-8911-EF7952C111F7}">
      <dgm:prSet/>
      <dgm:spPr/>
      <dgm:t>
        <a:bodyPr/>
        <a:lstStyle/>
        <a:p>
          <a:endParaRPr lang="en-US">
            <a:latin typeface="+mj-lt"/>
          </a:endParaRPr>
        </a:p>
      </dgm:t>
    </dgm:pt>
    <dgm:pt modelId="{E5EB5419-41B0-40BE-8426-F314AD7B827A}" type="sibTrans" cxnId="{E0D2AE59-B559-4883-8911-EF7952C111F7}">
      <dgm:prSet/>
      <dgm:spPr/>
      <dgm:t>
        <a:bodyPr/>
        <a:lstStyle/>
        <a:p>
          <a:endParaRPr lang="en-US">
            <a:latin typeface="+mj-lt"/>
          </a:endParaRPr>
        </a:p>
      </dgm:t>
    </dgm:pt>
    <dgm:pt modelId="{906EAABF-A04C-4B76-868F-DC226FCC8644}">
      <dgm:prSet/>
      <dgm:spPr/>
      <dgm:t>
        <a:bodyPr/>
        <a:lstStyle/>
        <a:p>
          <a:pPr marL="288925" indent="-173038">
            <a:buClr>
              <a:schemeClr val="accent1"/>
            </a:buClr>
            <a:buSzPct val="65000"/>
            <a:buFont typeface="Wingdings" panose="05000000000000000000" pitchFamily="2" charset="2"/>
            <a:buChar char="u"/>
          </a:pPr>
          <a:r>
            <a:rPr lang="en-US" dirty="0">
              <a:latin typeface="+mj-lt"/>
            </a:rPr>
            <a:t>Retail</a:t>
          </a:r>
        </a:p>
      </dgm:t>
    </dgm:pt>
    <dgm:pt modelId="{35573B6A-0B9F-42DB-B3F4-EFF79ECAB246}" type="parTrans" cxnId="{C9A27E86-E88E-4966-86C8-54C3B3EA487C}">
      <dgm:prSet/>
      <dgm:spPr/>
      <dgm:t>
        <a:bodyPr/>
        <a:lstStyle/>
        <a:p>
          <a:endParaRPr lang="en-US">
            <a:latin typeface="+mj-lt"/>
          </a:endParaRPr>
        </a:p>
      </dgm:t>
    </dgm:pt>
    <dgm:pt modelId="{3883104E-569B-4AFB-B24B-57034A08CD61}" type="sibTrans" cxnId="{C9A27E86-E88E-4966-86C8-54C3B3EA487C}">
      <dgm:prSet/>
      <dgm:spPr/>
      <dgm:t>
        <a:bodyPr/>
        <a:lstStyle/>
        <a:p>
          <a:endParaRPr lang="en-US">
            <a:latin typeface="+mj-lt"/>
          </a:endParaRPr>
        </a:p>
      </dgm:t>
    </dgm:pt>
    <dgm:pt modelId="{1676D2B5-CB90-4ED0-A46B-C211DAC08835}">
      <dgm:prSet/>
      <dgm:spPr/>
      <dgm:t>
        <a:bodyPr/>
        <a:lstStyle/>
        <a:p>
          <a:pPr marL="288925" indent="-173038">
            <a:buClr>
              <a:schemeClr val="accent1"/>
            </a:buClr>
            <a:buSzPct val="65000"/>
            <a:buFont typeface="Wingdings" panose="05000000000000000000" pitchFamily="2" charset="2"/>
            <a:buChar char="u"/>
          </a:pPr>
          <a:r>
            <a:rPr lang="en-US" dirty="0">
              <a:latin typeface="+mj-lt"/>
            </a:rPr>
            <a:t>Hyperscale</a:t>
          </a:r>
        </a:p>
      </dgm:t>
    </dgm:pt>
    <dgm:pt modelId="{A64DA15B-EA9A-4EFB-A185-EC15C391E555}" type="parTrans" cxnId="{0D9A1D3E-3589-4112-AE56-1163F03E7B2B}">
      <dgm:prSet/>
      <dgm:spPr/>
      <dgm:t>
        <a:bodyPr/>
        <a:lstStyle/>
        <a:p>
          <a:endParaRPr lang="en-US">
            <a:latin typeface="+mj-lt"/>
          </a:endParaRPr>
        </a:p>
      </dgm:t>
    </dgm:pt>
    <dgm:pt modelId="{11911340-1D43-4B9B-8A67-D6B2A5B9CD5E}" type="sibTrans" cxnId="{0D9A1D3E-3589-4112-AE56-1163F03E7B2B}">
      <dgm:prSet/>
      <dgm:spPr/>
      <dgm:t>
        <a:bodyPr/>
        <a:lstStyle/>
        <a:p>
          <a:endParaRPr lang="en-US">
            <a:latin typeface="+mj-lt"/>
          </a:endParaRPr>
        </a:p>
      </dgm:t>
    </dgm:pt>
    <dgm:pt modelId="{6D06F9D6-8D49-458F-A736-CD7C9EF825E9}">
      <dgm:prSet/>
      <dgm:spPr/>
      <dgm:t>
        <a:bodyPr/>
        <a:lstStyle/>
        <a:p>
          <a:pPr marL="288925" indent="-173038">
            <a:buClr>
              <a:schemeClr val="accent1"/>
            </a:buClr>
            <a:buSzPct val="65000"/>
            <a:buFont typeface="Wingdings" panose="05000000000000000000" pitchFamily="2" charset="2"/>
            <a:buChar char="u"/>
          </a:pPr>
          <a:r>
            <a:rPr lang="en-US" dirty="0">
              <a:latin typeface="+mj-lt"/>
            </a:rPr>
            <a:t>Improved Security Posture</a:t>
          </a:r>
        </a:p>
      </dgm:t>
    </dgm:pt>
    <dgm:pt modelId="{C716094B-65E6-4A34-90D4-CD2276E4E4BD}" type="parTrans" cxnId="{CA37E7C2-30C9-4776-8D29-AFF034CFC618}">
      <dgm:prSet/>
      <dgm:spPr/>
      <dgm:t>
        <a:bodyPr/>
        <a:lstStyle/>
        <a:p>
          <a:endParaRPr lang="en-US">
            <a:latin typeface="+mj-lt"/>
          </a:endParaRPr>
        </a:p>
      </dgm:t>
    </dgm:pt>
    <dgm:pt modelId="{BECEB26C-1EEA-424D-B684-DBB1C7175D25}" type="sibTrans" cxnId="{CA37E7C2-30C9-4776-8D29-AFF034CFC618}">
      <dgm:prSet/>
      <dgm:spPr/>
      <dgm:t>
        <a:bodyPr/>
        <a:lstStyle/>
        <a:p>
          <a:endParaRPr lang="en-US">
            <a:latin typeface="+mj-lt"/>
          </a:endParaRPr>
        </a:p>
      </dgm:t>
    </dgm:pt>
    <dgm:pt modelId="{FE5405B9-6235-43E1-87A5-9C4E7E9100BA}">
      <dgm:prSet/>
      <dgm:spPr/>
      <dgm:t>
        <a:bodyPr/>
        <a:lstStyle/>
        <a:p>
          <a:pPr marL="344488" indent="-173038">
            <a:buClr>
              <a:schemeClr val="accent1"/>
            </a:buClr>
            <a:buSzPct val="65000"/>
            <a:buFont typeface="Wingdings" panose="05000000000000000000" pitchFamily="2" charset="2"/>
            <a:buChar char="u"/>
          </a:pPr>
          <a:r>
            <a:rPr lang="en-US" dirty="0">
              <a:latin typeface="+mj-lt"/>
            </a:rPr>
            <a:t>Growing business that needs to scale</a:t>
          </a:r>
        </a:p>
      </dgm:t>
    </dgm:pt>
    <dgm:pt modelId="{92A58396-CB31-46F6-BA98-53901F925051}" type="parTrans" cxnId="{EB972495-0B31-4B55-ACA3-A572B3F487F7}">
      <dgm:prSet/>
      <dgm:spPr/>
      <dgm:t>
        <a:bodyPr/>
        <a:lstStyle/>
        <a:p>
          <a:endParaRPr lang="en-US"/>
        </a:p>
      </dgm:t>
    </dgm:pt>
    <dgm:pt modelId="{7209E029-136D-4238-9C7F-9A588695670E}" type="sibTrans" cxnId="{EB972495-0B31-4B55-ACA3-A572B3F487F7}">
      <dgm:prSet/>
      <dgm:spPr/>
      <dgm:t>
        <a:bodyPr/>
        <a:lstStyle/>
        <a:p>
          <a:endParaRPr lang="en-US"/>
        </a:p>
      </dgm:t>
    </dgm:pt>
    <dgm:pt modelId="{14ACD0FB-430E-4297-A683-100CE5D61777}">
      <dgm:prSet/>
      <dgm:spPr/>
      <dgm:t>
        <a:bodyPr/>
        <a:lstStyle/>
        <a:p>
          <a:pPr marL="344488" indent="-173038">
            <a:buClr>
              <a:schemeClr val="accent1"/>
            </a:buClr>
            <a:buSzPct val="65000"/>
            <a:buFont typeface="Wingdings" panose="05000000000000000000" pitchFamily="2" charset="2"/>
            <a:buChar char="u"/>
          </a:pPr>
          <a:r>
            <a:rPr lang="en-US" dirty="0">
              <a:latin typeface="+mj-lt"/>
            </a:rPr>
            <a:t>Multiple locations</a:t>
          </a:r>
        </a:p>
      </dgm:t>
    </dgm:pt>
    <dgm:pt modelId="{C2516BD0-88DF-43BA-B51D-FC70415BFD00}" type="parTrans" cxnId="{C078F172-F904-4951-B464-4E1C5B501281}">
      <dgm:prSet/>
      <dgm:spPr/>
      <dgm:t>
        <a:bodyPr/>
        <a:lstStyle/>
        <a:p>
          <a:endParaRPr lang="en-US"/>
        </a:p>
      </dgm:t>
    </dgm:pt>
    <dgm:pt modelId="{FAAEF336-93B8-4454-B18B-31EAA7B507F9}" type="sibTrans" cxnId="{C078F172-F904-4951-B464-4E1C5B501281}">
      <dgm:prSet/>
      <dgm:spPr/>
      <dgm:t>
        <a:bodyPr/>
        <a:lstStyle/>
        <a:p>
          <a:endParaRPr lang="en-US"/>
        </a:p>
      </dgm:t>
    </dgm:pt>
    <dgm:pt modelId="{BCB75835-DB71-45F4-8646-BDD5244EA103}">
      <dgm:prSet/>
      <dgm:spPr/>
      <dgm:t>
        <a:bodyPr/>
        <a:lstStyle/>
        <a:p>
          <a:pPr marL="288925" indent="-173038">
            <a:buClr>
              <a:schemeClr val="accent1"/>
            </a:buClr>
            <a:buSzPct val="65000"/>
            <a:buFont typeface="Wingdings" panose="05000000000000000000" pitchFamily="2" charset="2"/>
            <a:buChar char="u"/>
          </a:pPr>
          <a:r>
            <a:rPr lang="en-US" dirty="0">
              <a:latin typeface="+mj-lt"/>
            </a:rPr>
            <a:t>Developing and executing both a short and long-term technology roadmap</a:t>
          </a:r>
        </a:p>
      </dgm:t>
    </dgm:pt>
    <dgm:pt modelId="{64E5B551-97DF-4E06-BE86-BB98FAAF7E25}" type="parTrans" cxnId="{A5E92009-02C7-43BC-98A5-6E76C383C80A}">
      <dgm:prSet/>
      <dgm:spPr/>
      <dgm:t>
        <a:bodyPr/>
        <a:lstStyle/>
        <a:p>
          <a:endParaRPr lang="en-US"/>
        </a:p>
      </dgm:t>
    </dgm:pt>
    <dgm:pt modelId="{9A4F2581-2EC8-434A-AFFA-D039D4F1C350}" type="sibTrans" cxnId="{A5E92009-02C7-43BC-98A5-6E76C383C80A}">
      <dgm:prSet/>
      <dgm:spPr/>
      <dgm:t>
        <a:bodyPr/>
        <a:lstStyle/>
        <a:p>
          <a:endParaRPr lang="en-US"/>
        </a:p>
      </dgm:t>
    </dgm:pt>
    <dgm:pt modelId="{83D785F1-1E40-426B-8F47-92AD8CA4CD92}">
      <dgm:prSet/>
      <dgm:spPr/>
      <dgm:t>
        <a:bodyPr/>
        <a:lstStyle/>
        <a:p>
          <a:pPr marL="288925" indent="-173038">
            <a:buClr>
              <a:schemeClr val="accent1"/>
            </a:buClr>
            <a:buSzPct val="65000"/>
            <a:buFont typeface="Wingdings" panose="05000000000000000000" pitchFamily="2" charset="2"/>
            <a:buChar char="u"/>
          </a:pPr>
          <a:r>
            <a:rPr lang="en-US" dirty="0">
              <a:latin typeface="+mj-lt"/>
            </a:rPr>
            <a:t>Addressing issues with existing MSP</a:t>
          </a:r>
        </a:p>
      </dgm:t>
    </dgm:pt>
    <dgm:pt modelId="{87241580-F8B1-4927-9E5B-500591D05CED}" type="parTrans" cxnId="{300F0D8F-18CC-42E7-82B5-ECAB9B109181}">
      <dgm:prSet/>
      <dgm:spPr/>
      <dgm:t>
        <a:bodyPr/>
        <a:lstStyle/>
        <a:p>
          <a:endParaRPr lang="en-US"/>
        </a:p>
      </dgm:t>
    </dgm:pt>
    <dgm:pt modelId="{FB464077-52FD-4E5A-8759-3CA4AAFFCD9F}" type="sibTrans" cxnId="{300F0D8F-18CC-42E7-82B5-ECAB9B109181}">
      <dgm:prSet/>
      <dgm:spPr/>
      <dgm:t>
        <a:bodyPr/>
        <a:lstStyle/>
        <a:p>
          <a:endParaRPr lang="en-US"/>
        </a:p>
      </dgm:t>
    </dgm:pt>
    <dgm:pt modelId="{9B1CF593-BEDB-4F8A-BCF9-32A5333DF888}" type="pres">
      <dgm:prSet presAssocID="{63DE6B50-B300-4ACA-B61D-061C2F29A66A}" presName="linear" presStyleCnt="0">
        <dgm:presLayoutVars>
          <dgm:dir/>
          <dgm:resizeHandles val="exact"/>
        </dgm:presLayoutVars>
      </dgm:prSet>
      <dgm:spPr/>
    </dgm:pt>
    <dgm:pt modelId="{E6D5FC07-A429-4A71-BE40-597EEA3697C3}" type="pres">
      <dgm:prSet presAssocID="{19304550-1BF7-42E3-BBB2-4CF98DFF59C5}" presName="comp" presStyleCnt="0"/>
      <dgm:spPr/>
    </dgm:pt>
    <dgm:pt modelId="{09D85351-E810-4ECC-AEBF-44CA0AC2C6A7}" type="pres">
      <dgm:prSet presAssocID="{19304550-1BF7-42E3-BBB2-4CF98DFF59C5}" presName="box" presStyleLbl="node1" presStyleIdx="0" presStyleCnt="3"/>
      <dgm:spPr/>
    </dgm:pt>
    <dgm:pt modelId="{60CE813D-47A7-40BA-9491-F8EE56730312}" type="pres">
      <dgm:prSet presAssocID="{19304550-1BF7-42E3-BBB2-4CF98DFF59C5}"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1E7A9733-8F72-4451-96C4-437513267579}" type="pres">
      <dgm:prSet presAssocID="{19304550-1BF7-42E3-BBB2-4CF98DFF59C5}" presName="text" presStyleLbl="node1" presStyleIdx="0" presStyleCnt="3">
        <dgm:presLayoutVars>
          <dgm:bulletEnabled val="1"/>
        </dgm:presLayoutVars>
      </dgm:prSet>
      <dgm:spPr/>
    </dgm:pt>
    <dgm:pt modelId="{C163892D-F571-4AC8-ADB9-3592798B6C31}" type="pres">
      <dgm:prSet presAssocID="{FC3E84DB-3BD0-4A3B-AE56-114CF2B6B4CB}" presName="spacer" presStyleCnt="0"/>
      <dgm:spPr/>
    </dgm:pt>
    <dgm:pt modelId="{32EEF161-5800-4A38-9E8B-9FEBA1EB8574}" type="pres">
      <dgm:prSet presAssocID="{72999C21-18F0-483F-B825-31A40C179079}" presName="comp" presStyleCnt="0"/>
      <dgm:spPr/>
    </dgm:pt>
    <dgm:pt modelId="{316EA64B-FC2E-4F29-AB10-F355306461E1}" type="pres">
      <dgm:prSet presAssocID="{72999C21-18F0-483F-B825-31A40C179079}" presName="box" presStyleLbl="node1" presStyleIdx="1" presStyleCnt="3"/>
      <dgm:spPr/>
    </dgm:pt>
    <dgm:pt modelId="{893A22A4-E0B2-472F-A99C-8DBF6B30AAA1}" type="pres">
      <dgm:prSet presAssocID="{72999C21-18F0-483F-B825-31A40C179079}"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ADBFB06F-A77A-4C93-B10D-F3B4E21FAE1A}" type="pres">
      <dgm:prSet presAssocID="{72999C21-18F0-483F-B825-31A40C179079}" presName="text" presStyleLbl="node1" presStyleIdx="1" presStyleCnt="3">
        <dgm:presLayoutVars>
          <dgm:bulletEnabled val="1"/>
        </dgm:presLayoutVars>
      </dgm:prSet>
      <dgm:spPr/>
    </dgm:pt>
    <dgm:pt modelId="{0DC64820-96EE-4F41-92E8-027B22A74363}" type="pres">
      <dgm:prSet presAssocID="{1FF96019-25D6-4DFC-830C-DA5B4CDFC49F}" presName="spacer" presStyleCnt="0"/>
      <dgm:spPr/>
    </dgm:pt>
    <dgm:pt modelId="{9AB76EA5-7D42-4DD8-934D-2D4879BD41FE}" type="pres">
      <dgm:prSet presAssocID="{046E14C5-18E3-4F33-93EE-1C93C383236B}" presName="comp" presStyleCnt="0"/>
      <dgm:spPr/>
    </dgm:pt>
    <dgm:pt modelId="{84B3F1CA-AAFD-45F8-8D53-C9AC3B56C38C}" type="pres">
      <dgm:prSet presAssocID="{046E14C5-18E3-4F33-93EE-1C93C383236B}" presName="box" presStyleLbl="node1" presStyleIdx="2" presStyleCnt="3"/>
      <dgm:spPr/>
    </dgm:pt>
    <dgm:pt modelId="{F16049C1-51CE-4910-8FE1-CC7E95A01F4F}" type="pres">
      <dgm:prSet presAssocID="{046E14C5-18E3-4F33-93EE-1C93C383236B}"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DE17941E-65C3-429A-88FC-B68505E18730}" type="pres">
      <dgm:prSet presAssocID="{046E14C5-18E3-4F33-93EE-1C93C383236B}" presName="text" presStyleLbl="node1" presStyleIdx="2" presStyleCnt="3">
        <dgm:presLayoutVars>
          <dgm:bulletEnabled val="1"/>
        </dgm:presLayoutVars>
      </dgm:prSet>
      <dgm:spPr/>
    </dgm:pt>
  </dgm:ptLst>
  <dgm:cxnLst>
    <dgm:cxn modelId="{DD577802-F137-44A2-8D84-18B7244C182D}" type="presOf" srcId="{72A13EAA-AB4D-43FB-B7B6-08D493074B7F}" destId="{09D85351-E810-4ECC-AEBF-44CA0AC2C6A7}" srcOrd="0" destOrd="3" presId="urn:microsoft.com/office/officeart/2005/8/layout/vList4"/>
    <dgm:cxn modelId="{AECE8503-DB70-44FA-B847-F3EBF05CF0F2}" type="presOf" srcId="{19304550-1BF7-42E3-BBB2-4CF98DFF59C5}" destId="{09D85351-E810-4ECC-AEBF-44CA0AC2C6A7}" srcOrd="0" destOrd="0" presId="urn:microsoft.com/office/officeart/2005/8/layout/vList4"/>
    <dgm:cxn modelId="{A5E92009-02C7-43BC-98A5-6E76C383C80A}" srcId="{046E14C5-18E3-4F33-93EE-1C93C383236B}" destId="{BCB75835-DB71-45F4-8646-BDD5244EA103}" srcOrd="3" destOrd="0" parTransId="{64E5B551-97DF-4E06-BE86-BB98FAAF7E25}" sibTransId="{9A4F2581-2EC8-434A-AFFA-D039D4F1C350}"/>
    <dgm:cxn modelId="{39EDDB0E-1C86-49EE-9104-E01E80032FED}" srcId="{19304550-1BF7-42E3-BBB2-4CF98DFF59C5}" destId="{FB923428-DE2F-4023-BB42-FF774283C9CC}" srcOrd="3" destOrd="0" parTransId="{CD729C2F-BEEB-442B-A9F2-603113A50EFC}" sibTransId="{A5DB1B31-403A-4D15-84B7-5DE8FFBB59D4}"/>
    <dgm:cxn modelId="{BE47A410-6FD3-4F18-9626-8BAD558E4A18}" type="presOf" srcId="{046E14C5-18E3-4F33-93EE-1C93C383236B}" destId="{DE17941E-65C3-429A-88FC-B68505E18730}" srcOrd="1" destOrd="0" presId="urn:microsoft.com/office/officeart/2005/8/layout/vList4"/>
    <dgm:cxn modelId="{5BAA6D16-408A-4214-BCF1-7A5D8D103339}" type="presOf" srcId="{11ADB0B8-833F-46C0-9096-F9F313548065}" destId="{1E7A9733-8F72-4451-96C4-437513267579}" srcOrd="1" destOrd="2" presId="urn:microsoft.com/office/officeart/2005/8/layout/vList4"/>
    <dgm:cxn modelId="{1E049C1A-1DC3-409D-9F15-47F4EC947E03}" type="presOf" srcId="{906EAABF-A04C-4B76-868F-DC226FCC8644}" destId="{ADBFB06F-A77A-4C93-B10D-F3B4E21FAE1A}" srcOrd="1" destOrd="4" presId="urn:microsoft.com/office/officeart/2005/8/layout/vList4"/>
    <dgm:cxn modelId="{AF60DB1B-A54D-4D9C-BABA-6BEE08B13836}" type="presOf" srcId="{6D06F9D6-8D49-458F-A736-CD7C9EF825E9}" destId="{84B3F1CA-AAFD-45F8-8D53-C9AC3B56C38C}" srcOrd="0" destOrd="3" presId="urn:microsoft.com/office/officeart/2005/8/layout/vList4"/>
    <dgm:cxn modelId="{ABD4EA1F-0916-4E08-9ECB-8FA286513332}" type="presOf" srcId="{83D785F1-1E40-426B-8F47-92AD8CA4CD92}" destId="{84B3F1CA-AAFD-45F8-8D53-C9AC3B56C38C}" srcOrd="0" destOrd="5" presId="urn:microsoft.com/office/officeart/2005/8/layout/vList4"/>
    <dgm:cxn modelId="{4347BC36-3BBD-4A40-B018-C12CD76170C5}" type="presOf" srcId="{72A13EAA-AB4D-43FB-B7B6-08D493074B7F}" destId="{1E7A9733-8F72-4451-96C4-437513267579}" srcOrd="1" destOrd="3" presId="urn:microsoft.com/office/officeart/2005/8/layout/vList4"/>
    <dgm:cxn modelId="{4076AE37-4D2A-4AF1-9DF0-E11D1B74ADB3}" type="presOf" srcId="{8C965316-040B-41D3-B576-2F3E0D0E99E1}" destId="{09D85351-E810-4ECC-AEBF-44CA0AC2C6A7}" srcOrd="0" destOrd="1" presId="urn:microsoft.com/office/officeart/2005/8/layout/vList4"/>
    <dgm:cxn modelId="{EF11313A-9BC4-4CB8-A595-CB0648585ED2}" type="presOf" srcId="{FB923428-DE2F-4023-BB42-FF774283C9CC}" destId="{1E7A9733-8F72-4451-96C4-437513267579}" srcOrd="1" destOrd="4" presId="urn:microsoft.com/office/officeart/2005/8/layout/vList4"/>
    <dgm:cxn modelId="{4131E03A-045F-4E44-B888-DCCADA33A890}" type="presOf" srcId="{FE5405B9-6235-43E1-87A5-9C4E7E9100BA}" destId="{09D85351-E810-4ECC-AEBF-44CA0AC2C6A7}" srcOrd="0" destOrd="5" presId="urn:microsoft.com/office/officeart/2005/8/layout/vList4"/>
    <dgm:cxn modelId="{08C84D3C-F125-4DD9-B8CC-9ABF4C5492D3}" type="presOf" srcId="{FE5405B9-6235-43E1-87A5-9C4E7E9100BA}" destId="{1E7A9733-8F72-4451-96C4-437513267579}" srcOrd="1" destOrd="5" presId="urn:microsoft.com/office/officeart/2005/8/layout/vList4"/>
    <dgm:cxn modelId="{BED9CF3D-F170-4127-8F4C-EBD8F55AAC0A}" type="presOf" srcId="{14ACD0FB-430E-4297-A683-100CE5D61777}" destId="{1E7A9733-8F72-4451-96C4-437513267579}" srcOrd="1" destOrd="6" presId="urn:microsoft.com/office/officeart/2005/8/layout/vList4"/>
    <dgm:cxn modelId="{0D9A1D3E-3589-4112-AE56-1163F03E7B2B}" srcId="{046E14C5-18E3-4F33-93EE-1C93C383236B}" destId="{1676D2B5-CB90-4ED0-A46B-C211DAC08835}" srcOrd="1" destOrd="0" parTransId="{A64DA15B-EA9A-4EFB-A185-EC15C391E555}" sibTransId="{11911340-1D43-4B9B-8A67-D6B2A5B9CD5E}"/>
    <dgm:cxn modelId="{AFA9FD61-F959-4826-9B62-BF9C6F702B2B}" type="presOf" srcId="{D5A0611A-9C47-4DCF-AB0E-038FA5F074D1}" destId="{316EA64B-FC2E-4F29-AB10-F355306461E1}" srcOrd="0" destOrd="2" presId="urn:microsoft.com/office/officeart/2005/8/layout/vList4"/>
    <dgm:cxn modelId="{FAAE0044-219C-41D1-9547-7B9A712C5196}" type="presOf" srcId="{2F04F2F5-9E91-4DBB-BDB1-3BBED4B0D2D6}" destId="{84B3F1CA-AAFD-45F8-8D53-C9AC3B56C38C}" srcOrd="0" destOrd="1" presId="urn:microsoft.com/office/officeart/2005/8/layout/vList4"/>
    <dgm:cxn modelId="{18224D48-5DED-4B02-BC96-8D9801DC7411}" type="presOf" srcId="{83D785F1-1E40-426B-8F47-92AD8CA4CD92}" destId="{DE17941E-65C3-429A-88FC-B68505E18730}" srcOrd="1" destOrd="5" presId="urn:microsoft.com/office/officeart/2005/8/layout/vList4"/>
    <dgm:cxn modelId="{90A55668-1C94-4547-A32C-73FE6ECD645F}" srcId="{19304550-1BF7-42E3-BBB2-4CF98DFF59C5}" destId="{72A13EAA-AB4D-43FB-B7B6-08D493074B7F}" srcOrd="2" destOrd="0" parTransId="{AE160452-B3AC-45E4-A249-18BC80B70303}" sibTransId="{9C65F594-073B-4DE2-979C-442047C88A60}"/>
    <dgm:cxn modelId="{E037AB4A-2202-46F1-A44A-FB6653EEFF06}" type="presOf" srcId="{2F04F2F5-9E91-4DBB-BDB1-3BBED4B0D2D6}" destId="{DE17941E-65C3-429A-88FC-B68505E18730}" srcOrd="1" destOrd="1" presId="urn:microsoft.com/office/officeart/2005/8/layout/vList4"/>
    <dgm:cxn modelId="{71EC2572-E359-4A31-A7EB-AE922D210602}" type="presOf" srcId="{11ADB0B8-833F-46C0-9096-F9F313548065}" destId="{09D85351-E810-4ECC-AEBF-44CA0AC2C6A7}" srcOrd="0" destOrd="2" presId="urn:microsoft.com/office/officeart/2005/8/layout/vList4"/>
    <dgm:cxn modelId="{08128472-8E73-4960-B88E-6378926FBB85}" srcId="{19304550-1BF7-42E3-BBB2-4CF98DFF59C5}" destId="{8C965316-040B-41D3-B576-2F3E0D0E99E1}" srcOrd="0" destOrd="0" parTransId="{AF2C7132-BE07-4865-B005-5C906F9D03D0}" sibTransId="{59A2D451-486D-4B80-A25C-651B4ED44397}"/>
    <dgm:cxn modelId="{C078F172-F904-4951-B464-4E1C5B501281}" srcId="{19304550-1BF7-42E3-BBB2-4CF98DFF59C5}" destId="{14ACD0FB-430E-4297-A683-100CE5D61777}" srcOrd="5" destOrd="0" parTransId="{C2516BD0-88DF-43BA-B51D-FC70415BFD00}" sibTransId="{FAAEF336-93B8-4454-B18B-31EAA7B507F9}"/>
    <dgm:cxn modelId="{CD424854-912B-459D-9A90-2DE3463D0D6D}" type="presOf" srcId="{19304550-1BF7-42E3-BBB2-4CF98DFF59C5}" destId="{1E7A9733-8F72-4451-96C4-437513267579}" srcOrd="1" destOrd="0" presId="urn:microsoft.com/office/officeart/2005/8/layout/vList4"/>
    <dgm:cxn modelId="{9F032F77-C7EA-4EA8-8F41-ADE9D64AF1CB}" type="presOf" srcId="{BCB75835-DB71-45F4-8646-BDD5244EA103}" destId="{84B3F1CA-AAFD-45F8-8D53-C9AC3B56C38C}" srcOrd="0" destOrd="4" presId="urn:microsoft.com/office/officeart/2005/8/layout/vList4"/>
    <dgm:cxn modelId="{A22F8457-EDC3-4523-997B-88E7921B9B24}" srcId="{72999C21-18F0-483F-B825-31A40C179079}" destId="{6DEA5353-902E-4BA1-951E-73B3D5C65CFC}" srcOrd="0" destOrd="0" parTransId="{FBAD834E-0303-4FAA-9271-9652AF67A096}" sibTransId="{A546E7F4-BAF3-4252-82F2-53CC61F8D2CE}"/>
    <dgm:cxn modelId="{D8422178-B358-44E4-8BEC-3200C1E0D7EF}" type="presOf" srcId="{6D06F9D6-8D49-458F-A736-CD7C9EF825E9}" destId="{DE17941E-65C3-429A-88FC-B68505E18730}" srcOrd="1" destOrd="3" presId="urn:microsoft.com/office/officeart/2005/8/layout/vList4"/>
    <dgm:cxn modelId="{3C438078-52FE-4618-95DB-A9C05C1BF55B}" type="presOf" srcId="{6DEA5353-902E-4BA1-951E-73B3D5C65CFC}" destId="{316EA64B-FC2E-4F29-AB10-F355306461E1}" srcOrd="0" destOrd="1" presId="urn:microsoft.com/office/officeart/2005/8/layout/vList4"/>
    <dgm:cxn modelId="{E0D2AE59-B559-4883-8911-EF7952C111F7}" srcId="{72999C21-18F0-483F-B825-31A40C179079}" destId="{F8D34931-977B-46FD-80AA-B9943BF1D8E9}" srcOrd="2" destOrd="0" parTransId="{DF81CC25-FEBB-43DA-864E-A56CE4AA584E}" sibTransId="{E5EB5419-41B0-40BE-8426-F314AD7B827A}"/>
    <dgm:cxn modelId="{D90C345A-7B64-4F38-A4F7-EC5C347834E8}" type="presOf" srcId="{8C965316-040B-41D3-B576-2F3E0D0E99E1}" destId="{1E7A9733-8F72-4451-96C4-437513267579}" srcOrd="1" destOrd="1" presId="urn:microsoft.com/office/officeart/2005/8/layout/vList4"/>
    <dgm:cxn modelId="{CDDD137E-4AB6-49F6-8A70-029266873B34}" srcId="{046E14C5-18E3-4F33-93EE-1C93C383236B}" destId="{2F04F2F5-9E91-4DBB-BDB1-3BBED4B0D2D6}" srcOrd="0" destOrd="0" parTransId="{F74FC889-003E-4E82-891A-C50555A4091B}" sibTransId="{742BA364-613C-443F-9AA1-3C0B93B4A9FC}"/>
    <dgm:cxn modelId="{F36DE680-7698-4E08-8674-B7525599BD6F}" type="presOf" srcId="{72999C21-18F0-483F-B825-31A40C179079}" destId="{ADBFB06F-A77A-4C93-B10D-F3B4E21FAE1A}" srcOrd="1" destOrd="0" presId="urn:microsoft.com/office/officeart/2005/8/layout/vList4"/>
    <dgm:cxn modelId="{8A8C1C82-B958-4BB3-860E-CDC470E707FF}" type="presOf" srcId="{63DE6B50-B300-4ACA-B61D-061C2F29A66A}" destId="{9B1CF593-BEDB-4F8A-BCF9-32A5333DF888}" srcOrd="0" destOrd="0" presId="urn:microsoft.com/office/officeart/2005/8/layout/vList4"/>
    <dgm:cxn modelId="{C9A27E86-E88E-4966-86C8-54C3B3EA487C}" srcId="{72999C21-18F0-483F-B825-31A40C179079}" destId="{906EAABF-A04C-4B76-868F-DC226FCC8644}" srcOrd="3" destOrd="0" parTransId="{35573B6A-0B9F-42DB-B3F4-EFF79ECAB246}" sibTransId="{3883104E-569B-4AFB-B24B-57034A08CD61}"/>
    <dgm:cxn modelId="{300F0D8F-18CC-42E7-82B5-ECAB9B109181}" srcId="{046E14C5-18E3-4F33-93EE-1C93C383236B}" destId="{83D785F1-1E40-426B-8F47-92AD8CA4CD92}" srcOrd="4" destOrd="0" parTransId="{87241580-F8B1-4927-9E5B-500591D05CED}" sibTransId="{FB464077-52FD-4E5A-8759-3CA4AAFFCD9F}"/>
    <dgm:cxn modelId="{4834AC92-B8DB-4E8F-9ACD-ECFB6A217848}" type="presOf" srcId="{F8D34931-977B-46FD-80AA-B9943BF1D8E9}" destId="{316EA64B-FC2E-4F29-AB10-F355306461E1}" srcOrd="0" destOrd="3" presId="urn:microsoft.com/office/officeart/2005/8/layout/vList4"/>
    <dgm:cxn modelId="{EB972495-0B31-4B55-ACA3-A572B3F487F7}" srcId="{19304550-1BF7-42E3-BBB2-4CF98DFF59C5}" destId="{FE5405B9-6235-43E1-87A5-9C4E7E9100BA}" srcOrd="4" destOrd="0" parTransId="{92A58396-CB31-46F6-BA98-53901F925051}" sibTransId="{7209E029-136D-4238-9C7F-9A588695670E}"/>
    <dgm:cxn modelId="{91907696-934D-4B1F-AD21-09B100B76F24}" type="presOf" srcId="{14ACD0FB-430E-4297-A683-100CE5D61777}" destId="{09D85351-E810-4ECC-AEBF-44CA0AC2C6A7}" srcOrd="0" destOrd="6" presId="urn:microsoft.com/office/officeart/2005/8/layout/vList4"/>
    <dgm:cxn modelId="{EAFA819E-A01B-4BC2-B8D4-4BA80E4723D2}" type="presOf" srcId="{906EAABF-A04C-4B76-868F-DC226FCC8644}" destId="{316EA64B-FC2E-4F29-AB10-F355306461E1}" srcOrd="0" destOrd="4" presId="urn:microsoft.com/office/officeart/2005/8/layout/vList4"/>
    <dgm:cxn modelId="{80B275A0-436F-491A-8ABD-0DB13844BE7F}" type="presOf" srcId="{1676D2B5-CB90-4ED0-A46B-C211DAC08835}" destId="{84B3F1CA-AAFD-45F8-8D53-C9AC3B56C38C}" srcOrd="0" destOrd="2" presId="urn:microsoft.com/office/officeart/2005/8/layout/vList4"/>
    <dgm:cxn modelId="{420B0AA6-8983-4F00-B993-79832F0DC741}" srcId="{63DE6B50-B300-4ACA-B61D-061C2F29A66A}" destId="{19304550-1BF7-42E3-BBB2-4CF98DFF59C5}" srcOrd="0" destOrd="0" parTransId="{615D8C51-3842-475B-8F9B-BB421A2AF094}" sibTransId="{FC3E84DB-3BD0-4A3B-AE56-114CF2B6B4CB}"/>
    <dgm:cxn modelId="{C49EFEA7-AE26-4426-806A-88F6834CF361}" srcId="{63DE6B50-B300-4ACA-B61D-061C2F29A66A}" destId="{72999C21-18F0-483F-B825-31A40C179079}" srcOrd="1" destOrd="0" parTransId="{DDE4AC23-4B62-46A0-A6A1-3EED7AD591F5}" sibTransId="{1FF96019-25D6-4DFC-830C-DA5B4CDFC49F}"/>
    <dgm:cxn modelId="{DCEF7FA8-2581-459B-868E-D2AA98BCA34C}" type="presOf" srcId="{046E14C5-18E3-4F33-93EE-1C93C383236B}" destId="{84B3F1CA-AAFD-45F8-8D53-C9AC3B56C38C}" srcOrd="0" destOrd="0" presId="urn:microsoft.com/office/officeart/2005/8/layout/vList4"/>
    <dgm:cxn modelId="{A35220AC-55B3-4E32-8013-A267A83B3506}" type="presOf" srcId="{FB923428-DE2F-4023-BB42-FF774283C9CC}" destId="{09D85351-E810-4ECC-AEBF-44CA0AC2C6A7}" srcOrd="0" destOrd="4" presId="urn:microsoft.com/office/officeart/2005/8/layout/vList4"/>
    <dgm:cxn modelId="{EB284FBB-0C50-4711-8782-88002F6A8FD0}" type="presOf" srcId="{F8D34931-977B-46FD-80AA-B9943BF1D8E9}" destId="{ADBFB06F-A77A-4C93-B10D-F3B4E21FAE1A}" srcOrd="1" destOrd="3" presId="urn:microsoft.com/office/officeart/2005/8/layout/vList4"/>
    <dgm:cxn modelId="{94FBE0C1-FAF6-4891-956D-7E93E0301AA1}" type="presOf" srcId="{6DEA5353-902E-4BA1-951E-73B3D5C65CFC}" destId="{ADBFB06F-A77A-4C93-B10D-F3B4E21FAE1A}" srcOrd="1" destOrd="1" presId="urn:microsoft.com/office/officeart/2005/8/layout/vList4"/>
    <dgm:cxn modelId="{CA37E7C2-30C9-4776-8D29-AFF034CFC618}" srcId="{046E14C5-18E3-4F33-93EE-1C93C383236B}" destId="{6D06F9D6-8D49-458F-A736-CD7C9EF825E9}" srcOrd="2" destOrd="0" parTransId="{C716094B-65E6-4A34-90D4-CD2276E4E4BD}" sibTransId="{BECEB26C-1EEA-424D-B684-DBB1C7175D25}"/>
    <dgm:cxn modelId="{165A1FC5-309B-4191-BA5F-C780ECC6CE82}" srcId="{63DE6B50-B300-4ACA-B61D-061C2F29A66A}" destId="{046E14C5-18E3-4F33-93EE-1C93C383236B}" srcOrd="2" destOrd="0" parTransId="{F8DC3263-3C00-4EBC-8AE3-36DF974465FC}" sibTransId="{6578AECA-D9AC-40FC-9CB5-6D7D09C3A47A}"/>
    <dgm:cxn modelId="{0061F7CA-B319-4860-9415-93159E434952}" type="presOf" srcId="{1676D2B5-CB90-4ED0-A46B-C211DAC08835}" destId="{DE17941E-65C3-429A-88FC-B68505E18730}" srcOrd="1" destOrd="2" presId="urn:microsoft.com/office/officeart/2005/8/layout/vList4"/>
    <dgm:cxn modelId="{6D9D4AD2-AB65-442E-8F08-6A261E548C57}" srcId="{72999C21-18F0-483F-B825-31A40C179079}" destId="{D5A0611A-9C47-4DCF-AB0E-038FA5F074D1}" srcOrd="1" destOrd="0" parTransId="{78851156-BD9D-471C-8413-DA92729FBC10}" sibTransId="{F134C751-B96A-4B54-8072-E20B2C6799F4}"/>
    <dgm:cxn modelId="{D4EC8BD4-FC2B-4A17-8C04-C3E035F42C7B}" type="presOf" srcId="{72999C21-18F0-483F-B825-31A40C179079}" destId="{316EA64B-FC2E-4F29-AB10-F355306461E1}" srcOrd="0" destOrd="0" presId="urn:microsoft.com/office/officeart/2005/8/layout/vList4"/>
    <dgm:cxn modelId="{A6A9CBD6-2167-432E-B750-8C51D4EB5AC3}" type="presOf" srcId="{BCB75835-DB71-45F4-8646-BDD5244EA103}" destId="{DE17941E-65C3-429A-88FC-B68505E18730}" srcOrd="1" destOrd="4" presId="urn:microsoft.com/office/officeart/2005/8/layout/vList4"/>
    <dgm:cxn modelId="{3A2375D8-2CB3-4B5A-A5A3-FD3E2ACF9E81}" type="presOf" srcId="{D5A0611A-9C47-4DCF-AB0E-038FA5F074D1}" destId="{ADBFB06F-A77A-4C93-B10D-F3B4E21FAE1A}" srcOrd="1" destOrd="2" presId="urn:microsoft.com/office/officeart/2005/8/layout/vList4"/>
    <dgm:cxn modelId="{47920CF2-4E9B-4745-8FB6-317CA6D38A1A}" srcId="{19304550-1BF7-42E3-BBB2-4CF98DFF59C5}" destId="{11ADB0B8-833F-46C0-9096-F9F313548065}" srcOrd="1" destOrd="0" parTransId="{3A29CB52-3D41-40EA-87B0-E9356141BDF0}" sibTransId="{8F533EEB-5779-4AEF-9AE2-E6AA77EC852E}"/>
    <dgm:cxn modelId="{05C88C54-55F0-4712-90F4-FAD2BBEEA33D}" type="presParOf" srcId="{9B1CF593-BEDB-4F8A-BCF9-32A5333DF888}" destId="{E6D5FC07-A429-4A71-BE40-597EEA3697C3}" srcOrd="0" destOrd="0" presId="urn:microsoft.com/office/officeart/2005/8/layout/vList4"/>
    <dgm:cxn modelId="{14835F91-AA04-45FE-928A-E24566CDD481}" type="presParOf" srcId="{E6D5FC07-A429-4A71-BE40-597EEA3697C3}" destId="{09D85351-E810-4ECC-AEBF-44CA0AC2C6A7}" srcOrd="0" destOrd="0" presId="urn:microsoft.com/office/officeart/2005/8/layout/vList4"/>
    <dgm:cxn modelId="{53D1B266-37C9-405D-AC02-DA477641A62D}" type="presParOf" srcId="{E6D5FC07-A429-4A71-BE40-597EEA3697C3}" destId="{60CE813D-47A7-40BA-9491-F8EE56730312}" srcOrd="1" destOrd="0" presId="urn:microsoft.com/office/officeart/2005/8/layout/vList4"/>
    <dgm:cxn modelId="{838BC371-B687-4982-A228-4C7E043A435B}" type="presParOf" srcId="{E6D5FC07-A429-4A71-BE40-597EEA3697C3}" destId="{1E7A9733-8F72-4451-96C4-437513267579}" srcOrd="2" destOrd="0" presId="urn:microsoft.com/office/officeart/2005/8/layout/vList4"/>
    <dgm:cxn modelId="{6E6549E0-97D2-4366-87F9-0BF7692D1495}" type="presParOf" srcId="{9B1CF593-BEDB-4F8A-BCF9-32A5333DF888}" destId="{C163892D-F571-4AC8-ADB9-3592798B6C31}" srcOrd="1" destOrd="0" presId="urn:microsoft.com/office/officeart/2005/8/layout/vList4"/>
    <dgm:cxn modelId="{7914DE5E-B034-4948-9D5B-5D293D366F51}" type="presParOf" srcId="{9B1CF593-BEDB-4F8A-BCF9-32A5333DF888}" destId="{32EEF161-5800-4A38-9E8B-9FEBA1EB8574}" srcOrd="2" destOrd="0" presId="urn:microsoft.com/office/officeart/2005/8/layout/vList4"/>
    <dgm:cxn modelId="{E037BBBA-1853-4D24-BF6E-CB008E598868}" type="presParOf" srcId="{32EEF161-5800-4A38-9E8B-9FEBA1EB8574}" destId="{316EA64B-FC2E-4F29-AB10-F355306461E1}" srcOrd="0" destOrd="0" presId="urn:microsoft.com/office/officeart/2005/8/layout/vList4"/>
    <dgm:cxn modelId="{5909C08F-913B-45B3-9E05-F96C263A4CDA}" type="presParOf" srcId="{32EEF161-5800-4A38-9E8B-9FEBA1EB8574}" destId="{893A22A4-E0B2-472F-A99C-8DBF6B30AAA1}" srcOrd="1" destOrd="0" presId="urn:microsoft.com/office/officeart/2005/8/layout/vList4"/>
    <dgm:cxn modelId="{DAFE6B33-1D3F-4CFD-92FB-58670D0F6165}" type="presParOf" srcId="{32EEF161-5800-4A38-9E8B-9FEBA1EB8574}" destId="{ADBFB06F-A77A-4C93-B10D-F3B4E21FAE1A}" srcOrd="2" destOrd="0" presId="urn:microsoft.com/office/officeart/2005/8/layout/vList4"/>
    <dgm:cxn modelId="{A6171177-EFE2-440C-A29C-7A7B82CBBA57}" type="presParOf" srcId="{9B1CF593-BEDB-4F8A-BCF9-32A5333DF888}" destId="{0DC64820-96EE-4F41-92E8-027B22A74363}" srcOrd="3" destOrd="0" presId="urn:microsoft.com/office/officeart/2005/8/layout/vList4"/>
    <dgm:cxn modelId="{208891E8-1DEF-43C9-A6AD-8179FF8D08AE}" type="presParOf" srcId="{9B1CF593-BEDB-4F8A-BCF9-32A5333DF888}" destId="{9AB76EA5-7D42-4DD8-934D-2D4879BD41FE}" srcOrd="4" destOrd="0" presId="urn:microsoft.com/office/officeart/2005/8/layout/vList4"/>
    <dgm:cxn modelId="{180830F6-85D2-42DD-A6F0-01A3EF938318}" type="presParOf" srcId="{9AB76EA5-7D42-4DD8-934D-2D4879BD41FE}" destId="{84B3F1CA-AAFD-45F8-8D53-C9AC3B56C38C}" srcOrd="0" destOrd="0" presId="urn:microsoft.com/office/officeart/2005/8/layout/vList4"/>
    <dgm:cxn modelId="{499715C9-E939-4D2D-BA33-8AB38EDAE762}" type="presParOf" srcId="{9AB76EA5-7D42-4DD8-934D-2D4879BD41FE}" destId="{F16049C1-51CE-4910-8FE1-CC7E95A01F4F}" srcOrd="1" destOrd="0" presId="urn:microsoft.com/office/officeart/2005/8/layout/vList4"/>
    <dgm:cxn modelId="{BDB43020-5BAB-4678-851C-1BFFA6DF77B1}" type="presParOf" srcId="{9AB76EA5-7D42-4DD8-934D-2D4879BD41FE}" destId="{DE17941E-65C3-429A-88FC-B68505E1873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85351-E810-4ECC-AEBF-44CA0AC2C6A7}">
      <dsp:nvSpPr>
        <dsp:cNvPr id="0" name=""/>
        <dsp:cNvSpPr/>
      </dsp:nvSpPr>
      <dsp:spPr>
        <a:xfrm>
          <a:off x="0" y="0"/>
          <a:ext cx="5776378" cy="1217622"/>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t" anchorCtr="0">
          <a:noAutofit/>
        </a:bodyPr>
        <a:lstStyle/>
        <a:p>
          <a:pPr marL="344488" lvl="0" indent="-173038" algn="l" defTabSz="444500">
            <a:lnSpc>
              <a:spcPct val="90000"/>
            </a:lnSpc>
            <a:spcBef>
              <a:spcPct val="0"/>
            </a:spcBef>
            <a:spcAft>
              <a:spcPct val="35000"/>
            </a:spcAft>
            <a:buNone/>
          </a:pPr>
          <a:r>
            <a:rPr lang="en-US" sz="1000" b="1" kern="1200" dirty="0">
              <a:latin typeface="+mj-lt"/>
            </a:rPr>
            <a:t>Prospective Client</a:t>
          </a:r>
        </a:p>
        <a:p>
          <a:pPr marL="344488" lvl="1" indent="-173038" algn="l" defTabSz="355600">
            <a:lnSpc>
              <a:spcPct val="90000"/>
            </a:lnSpc>
            <a:spcBef>
              <a:spcPct val="0"/>
            </a:spcBef>
            <a:spcAft>
              <a:spcPct val="15000"/>
            </a:spcAft>
            <a:buClr>
              <a:schemeClr val="accent1"/>
            </a:buClr>
            <a:buSzPct val="65000"/>
            <a:buFont typeface="Wingdings" panose="05000000000000000000" pitchFamily="2" charset="2"/>
            <a:buChar char="u"/>
          </a:pPr>
          <a:r>
            <a:rPr lang="en-US" sz="800" kern="1200" dirty="0">
              <a:latin typeface="+mj-lt"/>
            </a:rPr>
            <a:t>100+ employees</a:t>
          </a:r>
        </a:p>
        <a:p>
          <a:pPr marL="344488" lvl="1" indent="-173038" algn="l" defTabSz="355600">
            <a:lnSpc>
              <a:spcPct val="90000"/>
            </a:lnSpc>
            <a:spcBef>
              <a:spcPct val="0"/>
            </a:spcBef>
            <a:spcAft>
              <a:spcPct val="15000"/>
            </a:spcAft>
            <a:buClr>
              <a:schemeClr val="accent1"/>
            </a:buClr>
            <a:buSzPct val="65000"/>
            <a:buFont typeface="Wingdings" panose="05000000000000000000" pitchFamily="2" charset="2"/>
            <a:buChar char="u"/>
          </a:pPr>
          <a:r>
            <a:rPr lang="en-US" sz="800" kern="1200" dirty="0">
              <a:latin typeface="+mj-lt"/>
            </a:rPr>
            <a:t>Business heavily values security and compliance</a:t>
          </a:r>
        </a:p>
        <a:p>
          <a:pPr marL="344488" lvl="1" indent="-173038" algn="l" defTabSz="355600">
            <a:lnSpc>
              <a:spcPct val="90000"/>
            </a:lnSpc>
            <a:spcBef>
              <a:spcPct val="0"/>
            </a:spcBef>
            <a:spcAft>
              <a:spcPct val="15000"/>
            </a:spcAft>
            <a:buClr>
              <a:schemeClr val="accent1"/>
            </a:buClr>
            <a:buSzPct val="65000"/>
            <a:buFont typeface="Wingdings" panose="05000000000000000000" pitchFamily="2" charset="2"/>
            <a:buChar char="u"/>
          </a:pPr>
          <a:r>
            <a:rPr lang="en-US" sz="800" kern="1200" dirty="0">
              <a:latin typeface="+mj-lt"/>
            </a:rPr>
            <a:t>IT team of less than 5</a:t>
          </a:r>
        </a:p>
        <a:p>
          <a:pPr marL="344488" lvl="1" indent="-173038" algn="l" defTabSz="355600">
            <a:lnSpc>
              <a:spcPct val="90000"/>
            </a:lnSpc>
            <a:spcBef>
              <a:spcPct val="0"/>
            </a:spcBef>
            <a:spcAft>
              <a:spcPct val="15000"/>
            </a:spcAft>
            <a:buClr>
              <a:schemeClr val="accent1"/>
            </a:buClr>
            <a:buSzPct val="65000"/>
            <a:buFont typeface="Wingdings" panose="05000000000000000000" pitchFamily="2" charset="2"/>
            <a:buChar char="u"/>
          </a:pPr>
          <a:r>
            <a:rPr lang="en-US" sz="800" kern="1200" dirty="0">
              <a:latin typeface="+mj-lt"/>
            </a:rPr>
            <a:t>Budget for our services is a minimum of $3K MRR- cost not the deciding factor</a:t>
          </a:r>
        </a:p>
        <a:p>
          <a:pPr marL="344488" lvl="1" indent="-173038" algn="l" defTabSz="355600">
            <a:lnSpc>
              <a:spcPct val="90000"/>
            </a:lnSpc>
            <a:spcBef>
              <a:spcPct val="0"/>
            </a:spcBef>
            <a:spcAft>
              <a:spcPct val="15000"/>
            </a:spcAft>
            <a:buClr>
              <a:schemeClr val="accent1"/>
            </a:buClr>
            <a:buSzPct val="65000"/>
            <a:buFont typeface="Wingdings" panose="05000000000000000000" pitchFamily="2" charset="2"/>
            <a:buChar char="u"/>
          </a:pPr>
          <a:r>
            <a:rPr lang="en-US" sz="800" kern="1200" dirty="0">
              <a:latin typeface="+mj-lt"/>
            </a:rPr>
            <a:t>Growing business that needs to scale</a:t>
          </a:r>
        </a:p>
        <a:p>
          <a:pPr marL="344488" lvl="1" indent="-173038" algn="l" defTabSz="355600">
            <a:lnSpc>
              <a:spcPct val="90000"/>
            </a:lnSpc>
            <a:spcBef>
              <a:spcPct val="0"/>
            </a:spcBef>
            <a:spcAft>
              <a:spcPct val="15000"/>
            </a:spcAft>
            <a:buClr>
              <a:schemeClr val="accent1"/>
            </a:buClr>
            <a:buSzPct val="65000"/>
            <a:buFont typeface="Wingdings" panose="05000000000000000000" pitchFamily="2" charset="2"/>
            <a:buChar char="u"/>
          </a:pPr>
          <a:r>
            <a:rPr lang="en-US" sz="800" kern="1200" dirty="0">
              <a:latin typeface="+mj-lt"/>
            </a:rPr>
            <a:t>Multiple locations</a:t>
          </a:r>
        </a:p>
      </dsp:txBody>
      <dsp:txXfrm>
        <a:off x="1277037" y="0"/>
        <a:ext cx="4499340" cy="1217622"/>
      </dsp:txXfrm>
    </dsp:sp>
    <dsp:sp modelId="{60CE813D-47A7-40BA-9491-F8EE56730312}">
      <dsp:nvSpPr>
        <dsp:cNvPr id="0" name=""/>
        <dsp:cNvSpPr/>
      </dsp:nvSpPr>
      <dsp:spPr>
        <a:xfrm>
          <a:off x="121762" y="121762"/>
          <a:ext cx="1155275" cy="974098"/>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16EA64B-FC2E-4F29-AB10-F355306461E1}">
      <dsp:nvSpPr>
        <dsp:cNvPr id="0" name=""/>
        <dsp:cNvSpPr/>
      </dsp:nvSpPr>
      <dsp:spPr>
        <a:xfrm>
          <a:off x="0" y="1339384"/>
          <a:ext cx="5776378" cy="1217622"/>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t" anchorCtr="0">
          <a:noAutofit/>
        </a:bodyPr>
        <a:lstStyle/>
        <a:p>
          <a:pPr marL="288925" lvl="0" indent="-173038" algn="l" defTabSz="444500">
            <a:lnSpc>
              <a:spcPct val="90000"/>
            </a:lnSpc>
            <a:spcBef>
              <a:spcPct val="0"/>
            </a:spcBef>
            <a:spcAft>
              <a:spcPct val="35000"/>
            </a:spcAft>
            <a:buNone/>
          </a:pPr>
          <a:r>
            <a:rPr lang="en-US" sz="1000" b="1" kern="1200" dirty="0">
              <a:latin typeface="+mj-lt"/>
            </a:rPr>
            <a:t>Focused Verticals</a:t>
          </a:r>
        </a:p>
        <a:p>
          <a:pPr marL="288925" lvl="1" indent="-173038" algn="l" defTabSz="355600">
            <a:lnSpc>
              <a:spcPct val="90000"/>
            </a:lnSpc>
            <a:spcBef>
              <a:spcPct val="0"/>
            </a:spcBef>
            <a:spcAft>
              <a:spcPct val="15000"/>
            </a:spcAft>
            <a:buClr>
              <a:schemeClr val="accent1"/>
            </a:buClr>
            <a:buSzPct val="65000"/>
            <a:buFont typeface="Wingdings" panose="05000000000000000000" pitchFamily="2" charset="2"/>
            <a:buChar char="u"/>
          </a:pPr>
          <a:r>
            <a:rPr lang="en-US" sz="800" kern="1200" dirty="0">
              <a:latin typeface="+mj-lt"/>
            </a:rPr>
            <a:t>Financial Services</a:t>
          </a:r>
        </a:p>
        <a:p>
          <a:pPr marL="288925" lvl="1" indent="-173038" algn="l" defTabSz="355600">
            <a:lnSpc>
              <a:spcPct val="90000"/>
            </a:lnSpc>
            <a:spcBef>
              <a:spcPct val="0"/>
            </a:spcBef>
            <a:spcAft>
              <a:spcPct val="15000"/>
            </a:spcAft>
            <a:buClr>
              <a:schemeClr val="accent1"/>
            </a:buClr>
            <a:buSzPct val="65000"/>
            <a:buFont typeface="Wingdings" panose="05000000000000000000" pitchFamily="2" charset="2"/>
            <a:buChar char="u"/>
          </a:pPr>
          <a:r>
            <a:rPr lang="en-US" sz="800" kern="1200" dirty="0">
              <a:latin typeface="+mj-lt"/>
            </a:rPr>
            <a:t>BioTech</a:t>
          </a:r>
        </a:p>
        <a:p>
          <a:pPr marL="288925" lvl="1" indent="-173038" algn="l" defTabSz="355600">
            <a:lnSpc>
              <a:spcPct val="90000"/>
            </a:lnSpc>
            <a:spcBef>
              <a:spcPct val="0"/>
            </a:spcBef>
            <a:spcAft>
              <a:spcPct val="15000"/>
            </a:spcAft>
            <a:buClr>
              <a:schemeClr val="accent1"/>
            </a:buClr>
            <a:buSzPct val="65000"/>
            <a:buFont typeface="Wingdings" panose="05000000000000000000" pitchFamily="2" charset="2"/>
            <a:buChar char="u"/>
          </a:pPr>
          <a:r>
            <a:rPr lang="en-US" sz="800" kern="1200" dirty="0">
              <a:latin typeface="+mj-lt"/>
            </a:rPr>
            <a:t>Healthcare</a:t>
          </a:r>
        </a:p>
        <a:p>
          <a:pPr marL="288925" lvl="1" indent="-173038" algn="l" defTabSz="355600">
            <a:lnSpc>
              <a:spcPct val="90000"/>
            </a:lnSpc>
            <a:spcBef>
              <a:spcPct val="0"/>
            </a:spcBef>
            <a:spcAft>
              <a:spcPct val="15000"/>
            </a:spcAft>
            <a:buClr>
              <a:schemeClr val="accent1"/>
            </a:buClr>
            <a:buSzPct val="65000"/>
            <a:buFont typeface="Wingdings" panose="05000000000000000000" pitchFamily="2" charset="2"/>
            <a:buChar char="u"/>
          </a:pPr>
          <a:r>
            <a:rPr lang="en-US" sz="800" kern="1200" dirty="0">
              <a:latin typeface="+mj-lt"/>
            </a:rPr>
            <a:t>Retail</a:t>
          </a:r>
        </a:p>
      </dsp:txBody>
      <dsp:txXfrm>
        <a:off x="1277037" y="1339384"/>
        <a:ext cx="4499340" cy="1217622"/>
      </dsp:txXfrm>
    </dsp:sp>
    <dsp:sp modelId="{893A22A4-E0B2-472F-A99C-8DBF6B30AAA1}">
      <dsp:nvSpPr>
        <dsp:cNvPr id="0" name=""/>
        <dsp:cNvSpPr/>
      </dsp:nvSpPr>
      <dsp:spPr>
        <a:xfrm>
          <a:off x="121762" y="1461147"/>
          <a:ext cx="1155275" cy="974098"/>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4B3F1CA-AAFD-45F8-8D53-C9AC3B56C38C}">
      <dsp:nvSpPr>
        <dsp:cNvPr id="0" name=""/>
        <dsp:cNvSpPr/>
      </dsp:nvSpPr>
      <dsp:spPr>
        <a:xfrm>
          <a:off x="0" y="2678769"/>
          <a:ext cx="5776378" cy="1217622"/>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t" anchorCtr="0">
          <a:noAutofit/>
        </a:bodyPr>
        <a:lstStyle/>
        <a:p>
          <a:pPr marL="288925" lvl="0" indent="-173038" algn="l" defTabSz="444500">
            <a:lnSpc>
              <a:spcPct val="90000"/>
            </a:lnSpc>
            <a:spcBef>
              <a:spcPct val="0"/>
            </a:spcBef>
            <a:spcAft>
              <a:spcPct val="35000"/>
            </a:spcAft>
            <a:buNone/>
          </a:pPr>
          <a:r>
            <a:rPr lang="en-US" sz="1000" b="1" kern="1200" dirty="0">
              <a:latin typeface="+mj-lt"/>
            </a:rPr>
            <a:t>Looking at</a:t>
          </a:r>
        </a:p>
        <a:p>
          <a:pPr marL="288925" lvl="1" indent="-173038" algn="l" defTabSz="355600">
            <a:lnSpc>
              <a:spcPct val="90000"/>
            </a:lnSpc>
            <a:spcBef>
              <a:spcPct val="0"/>
            </a:spcBef>
            <a:spcAft>
              <a:spcPct val="15000"/>
            </a:spcAft>
            <a:buClr>
              <a:schemeClr val="accent1"/>
            </a:buClr>
            <a:buSzPct val="65000"/>
            <a:buFont typeface="Wingdings" panose="05000000000000000000" pitchFamily="2" charset="2"/>
            <a:buChar char="u"/>
          </a:pPr>
          <a:r>
            <a:rPr lang="en-US" sz="800" kern="1200" dirty="0">
              <a:latin typeface="+mj-lt"/>
            </a:rPr>
            <a:t>Digital Transformation</a:t>
          </a:r>
        </a:p>
        <a:p>
          <a:pPr marL="288925" lvl="1" indent="-173038" algn="l" defTabSz="355600">
            <a:lnSpc>
              <a:spcPct val="90000"/>
            </a:lnSpc>
            <a:spcBef>
              <a:spcPct val="0"/>
            </a:spcBef>
            <a:spcAft>
              <a:spcPct val="15000"/>
            </a:spcAft>
            <a:buClr>
              <a:schemeClr val="accent1"/>
            </a:buClr>
            <a:buSzPct val="65000"/>
            <a:buFont typeface="Wingdings" panose="05000000000000000000" pitchFamily="2" charset="2"/>
            <a:buChar char="u"/>
          </a:pPr>
          <a:r>
            <a:rPr lang="en-US" sz="800" kern="1200" dirty="0">
              <a:latin typeface="+mj-lt"/>
            </a:rPr>
            <a:t>Hyperscale</a:t>
          </a:r>
        </a:p>
        <a:p>
          <a:pPr marL="288925" lvl="1" indent="-173038" algn="l" defTabSz="355600">
            <a:lnSpc>
              <a:spcPct val="90000"/>
            </a:lnSpc>
            <a:spcBef>
              <a:spcPct val="0"/>
            </a:spcBef>
            <a:spcAft>
              <a:spcPct val="15000"/>
            </a:spcAft>
            <a:buClr>
              <a:schemeClr val="accent1"/>
            </a:buClr>
            <a:buSzPct val="65000"/>
            <a:buFont typeface="Wingdings" panose="05000000000000000000" pitchFamily="2" charset="2"/>
            <a:buChar char="u"/>
          </a:pPr>
          <a:r>
            <a:rPr lang="en-US" sz="800" kern="1200" dirty="0">
              <a:latin typeface="+mj-lt"/>
            </a:rPr>
            <a:t>Improved Security Posture</a:t>
          </a:r>
        </a:p>
        <a:p>
          <a:pPr marL="288925" lvl="1" indent="-173038" algn="l" defTabSz="355600">
            <a:lnSpc>
              <a:spcPct val="90000"/>
            </a:lnSpc>
            <a:spcBef>
              <a:spcPct val="0"/>
            </a:spcBef>
            <a:spcAft>
              <a:spcPct val="15000"/>
            </a:spcAft>
            <a:buClr>
              <a:schemeClr val="accent1"/>
            </a:buClr>
            <a:buSzPct val="65000"/>
            <a:buFont typeface="Wingdings" panose="05000000000000000000" pitchFamily="2" charset="2"/>
            <a:buChar char="u"/>
          </a:pPr>
          <a:r>
            <a:rPr lang="en-US" sz="800" kern="1200" dirty="0">
              <a:latin typeface="+mj-lt"/>
            </a:rPr>
            <a:t>Developing and executing both a short and long-term technology roadmap</a:t>
          </a:r>
        </a:p>
        <a:p>
          <a:pPr marL="288925" lvl="1" indent="-173038" algn="l" defTabSz="355600">
            <a:lnSpc>
              <a:spcPct val="90000"/>
            </a:lnSpc>
            <a:spcBef>
              <a:spcPct val="0"/>
            </a:spcBef>
            <a:spcAft>
              <a:spcPct val="15000"/>
            </a:spcAft>
            <a:buClr>
              <a:schemeClr val="accent1"/>
            </a:buClr>
            <a:buSzPct val="65000"/>
            <a:buFont typeface="Wingdings" panose="05000000000000000000" pitchFamily="2" charset="2"/>
            <a:buChar char="u"/>
          </a:pPr>
          <a:r>
            <a:rPr lang="en-US" sz="800" kern="1200" dirty="0">
              <a:latin typeface="+mj-lt"/>
            </a:rPr>
            <a:t>Addressing issues with existing MSP</a:t>
          </a:r>
        </a:p>
      </dsp:txBody>
      <dsp:txXfrm>
        <a:off x="1277037" y="2678769"/>
        <a:ext cx="4499340" cy="1217622"/>
      </dsp:txXfrm>
    </dsp:sp>
    <dsp:sp modelId="{F16049C1-51CE-4910-8FE1-CC7E95A01F4F}">
      <dsp:nvSpPr>
        <dsp:cNvPr id="0" name=""/>
        <dsp:cNvSpPr/>
      </dsp:nvSpPr>
      <dsp:spPr>
        <a:xfrm>
          <a:off x="121762" y="2800531"/>
          <a:ext cx="1155275" cy="974098"/>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FD6766-1532-4CE1-9106-267C384605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73C8CC3-3AF2-435E-94B0-52EC392339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21C962-EFEA-48B4-B724-C2BB7A119F68}" type="datetimeFigureOut">
              <a:rPr lang="en-US" smtClean="0"/>
              <a:t>3/14/2022</a:t>
            </a:fld>
            <a:endParaRPr lang="en-US" dirty="0"/>
          </a:p>
        </p:txBody>
      </p:sp>
      <p:sp>
        <p:nvSpPr>
          <p:cNvPr id="4" name="Footer Placeholder 3">
            <a:extLst>
              <a:ext uri="{FF2B5EF4-FFF2-40B4-BE49-F238E27FC236}">
                <a16:creationId xmlns:a16="http://schemas.microsoft.com/office/drawing/2014/main" id="{E36185FD-BE10-4EDB-9F29-942E472DF4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7D2A5D3-C973-4AFC-B89F-CE1EE6845B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50143-7512-41EE-9E12-86E9062913E2}" type="slidenum">
              <a:rPr lang="en-US" smtClean="0"/>
              <a:t>‹#›</a:t>
            </a:fld>
            <a:endParaRPr lang="en-US" dirty="0"/>
          </a:p>
        </p:txBody>
      </p:sp>
    </p:spTree>
    <p:extLst>
      <p:ext uri="{BB962C8B-B14F-4D97-AF65-F5344CB8AC3E}">
        <p14:creationId xmlns:p14="http://schemas.microsoft.com/office/powerpoint/2010/main" val="1171197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F6AF2-0278-4C43-A46D-E9C436D64737}" type="datetimeFigureOut">
              <a:rPr lang="en-US" smtClean="0"/>
              <a:t>3/14/2022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B4294-26B8-C046-B26C-3FF1F46EFC58}" type="slidenum">
              <a:rPr lang="en-US" smtClean="0"/>
              <a:t>‹#›</a:t>
            </a:fld>
            <a:endParaRPr lang="en-US" dirty="0"/>
          </a:p>
        </p:txBody>
      </p:sp>
    </p:spTree>
    <p:extLst>
      <p:ext uri="{BB962C8B-B14F-4D97-AF65-F5344CB8AC3E}">
        <p14:creationId xmlns:p14="http://schemas.microsoft.com/office/powerpoint/2010/main" val="84893676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35B4294-26B8-C046-B26C-3FF1F46EFC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292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35B4294-26B8-C046-B26C-3FF1F46EFC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44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35B4294-26B8-C046-B26C-3FF1F46EFC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880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twitter.com/thrivenetworks" TargetMode="External"/><Relationship Id="rId7" Type="http://schemas.openxmlformats.org/officeDocument/2006/relationships/hyperlink" Target="https://www.facebook.com/Thrivenetworks/" TargetMode="External"/><Relationship Id="rId12"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hyperlink" Target="https://www.linkedin.com/company/thrive-networks/" TargetMode="External"/><Relationship Id="rId10" Type="http://schemas.openxmlformats.org/officeDocument/2006/relationships/hyperlink" Target="https://www.instagram.com/thrivenextgen/" TargetMode="External"/><Relationship Id="rId4" Type="http://schemas.openxmlformats.org/officeDocument/2006/relationships/image" Target="../media/image29.png"/><Relationship Id="rId9" Type="http://schemas.openxmlformats.org/officeDocument/2006/relationships/image" Target="../media/image3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hrive Content Slide - Marketing-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D33E1C-828B-42E3-AF9B-4C829F0689E8}"/>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64260BA-6309-4D67-8232-3D28D214C40A}"/>
              </a:ext>
            </a:extLst>
          </p:cNvPr>
          <p:cNvCxnSpPr>
            <a:cxnSpLocks/>
          </p:cNvCxnSpPr>
          <p:nvPr userDrawn="1"/>
        </p:nvCxnSpPr>
        <p:spPr>
          <a:xfrm>
            <a:off x="-3" y="853786"/>
            <a:ext cx="2237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BF1CBD6-6415-4DF0-A8E6-87988360C536}"/>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5CAA2474-FF79-4E7C-87B9-C308DAEDC1D9}"/>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2805778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Thrive Content Slide - Marketing-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E49094-3B58-4B91-8A2C-5F0AB3393159}"/>
              </a:ext>
            </a:extLst>
          </p:cNvPr>
          <p:cNvPicPr>
            <a:picLocks noChangeAspect="1"/>
          </p:cNvPicPr>
          <p:nvPr userDrawn="1"/>
        </p:nvPicPr>
        <p:blipFill>
          <a:blip r:embed="rId2"/>
          <a:srcRect/>
          <a:stretch/>
        </p:blipFill>
        <p:spPr>
          <a:xfrm>
            <a:off x="1" y="0"/>
            <a:ext cx="9143998" cy="5143498"/>
          </a:xfrm>
          <a:prstGeom prst="rect">
            <a:avLst/>
          </a:prstGeom>
        </p:spPr>
      </p:pic>
      <p:sp>
        <p:nvSpPr>
          <p:cNvPr id="13" name="Rectangle 12">
            <a:extLst>
              <a:ext uri="{FF2B5EF4-FFF2-40B4-BE49-F238E27FC236}">
                <a16:creationId xmlns:a16="http://schemas.microsoft.com/office/drawing/2014/main" id="{675DD803-4ADA-4CDF-8109-2D6AFE5CDFB0}"/>
              </a:ext>
            </a:extLst>
          </p:cNvPr>
          <p:cNvSpPr/>
          <p:nvPr userDrawn="1"/>
        </p:nvSpPr>
        <p:spPr>
          <a:xfrm>
            <a:off x="4572000" y="0"/>
            <a:ext cx="4571999" cy="5150423"/>
          </a:xfrm>
          <a:prstGeom prst="rect">
            <a:avLst/>
          </a:prstGeom>
          <a:solidFill>
            <a:schemeClr val="bg1"/>
          </a:solidFill>
          <a:ln>
            <a:noFill/>
          </a:ln>
          <a:effectLst>
            <a:innerShdw blurRad="63500" dist="50800" dir="109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C99174B-3AE3-443E-8A5B-8E13DD9C10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28652" y="4609299"/>
            <a:ext cx="1305079" cy="370111"/>
          </a:xfrm>
          <a:prstGeom prst="rect">
            <a:avLst/>
          </a:prstGeom>
        </p:spPr>
      </p:pic>
      <p:cxnSp>
        <p:nvCxnSpPr>
          <p:cNvPr id="9" name="Straight Connector 8">
            <a:extLst>
              <a:ext uri="{FF2B5EF4-FFF2-40B4-BE49-F238E27FC236}">
                <a16:creationId xmlns:a16="http://schemas.microsoft.com/office/drawing/2014/main" id="{8101B351-DF19-4A05-8480-BEC932FC3191}"/>
              </a:ext>
            </a:extLst>
          </p:cNvPr>
          <p:cNvCxnSpPr>
            <a:cxnSpLocks/>
          </p:cNvCxnSpPr>
          <p:nvPr userDrawn="1"/>
        </p:nvCxnSpPr>
        <p:spPr>
          <a:xfrm>
            <a:off x="5125644" y="2478818"/>
            <a:ext cx="201691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5DE099D-2EE2-4F91-B6BD-FD0A6D5F4CD3}"/>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9321B2B-9F0C-4F61-98D1-3127CD4586A1}"/>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2">
            <a:extLst>
              <a:ext uri="{FF2B5EF4-FFF2-40B4-BE49-F238E27FC236}">
                <a16:creationId xmlns:a16="http://schemas.microsoft.com/office/drawing/2014/main" id="{C799D7CC-DB95-4B13-9BEA-B7B6B0293852}"/>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123642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Thrive Content Slide - Marketing-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E49094-3B58-4B91-8A2C-5F0AB3393159}"/>
              </a:ext>
            </a:extLst>
          </p:cNvPr>
          <p:cNvPicPr>
            <a:picLocks noChangeAspect="1"/>
          </p:cNvPicPr>
          <p:nvPr userDrawn="1"/>
        </p:nvPicPr>
        <p:blipFill>
          <a:blip r:embed="rId2"/>
          <a:srcRect/>
          <a:stretch/>
        </p:blipFill>
        <p:spPr>
          <a:xfrm>
            <a:off x="0" y="0"/>
            <a:ext cx="9144000" cy="5143499"/>
          </a:xfrm>
          <a:prstGeom prst="rect">
            <a:avLst/>
          </a:prstGeom>
        </p:spPr>
      </p:pic>
      <p:pic>
        <p:nvPicPr>
          <p:cNvPr id="12" name="Picture 11">
            <a:extLst>
              <a:ext uri="{FF2B5EF4-FFF2-40B4-BE49-F238E27FC236}">
                <a16:creationId xmlns:a16="http://schemas.microsoft.com/office/drawing/2014/main" id="{2C99174B-3AE3-443E-8A5B-8E13DD9C10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28652" y="4605781"/>
            <a:ext cx="1305079" cy="370111"/>
          </a:xfrm>
          <a:prstGeom prst="rect">
            <a:avLst/>
          </a:prstGeom>
        </p:spPr>
      </p:pic>
      <p:cxnSp>
        <p:nvCxnSpPr>
          <p:cNvPr id="9" name="Straight Connector 8">
            <a:extLst>
              <a:ext uri="{FF2B5EF4-FFF2-40B4-BE49-F238E27FC236}">
                <a16:creationId xmlns:a16="http://schemas.microsoft.com/office/drawing/2014/main" id="{8101B351-DF19-4A05-8480-BEC932FC3191}"/>
              </a:ext>
            </a:extLst>
          </p:cNvPr>
          <p:cNvCxnSpPr>
            <a:cxnSpLocks/>
          </p:cNvCxnSpPr>
          <p:nvPr userDrawn="1"/>
        </p:nvCxnSpPr>
        <p:spPr>
          <a:xfrm>
            <a:off x="4345789" y="2479391"/>
            <a:ext cx="201691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62D6F4A-795E-4752-A383-29706D33E1DE}"/>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9CB56C8-392A-4FEF-90AA-E844C80D8E08}"/>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2">
            <a:extLst>
              <a:ext uri="{FF2B5EF4-FFF2-40B4-BE49-F238E27FC236}">
                <a16:creationId xmlns:a16="http://schemas.microsoft.com/office/drawing/2014/main" id="{F3A70EC2-1AF7-4161-BF3A-9F0132982E0C}"/>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3980127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hrive Content Slide - Marketing-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E49094-3B58-4B91-8A2C-5F0AB3393159}"/>
              </a:ext>
            </a:extLst>
          </p:cNvPr>
          <p:cNvPicPr>
            <a:picLocks noChangeAspect="1"/>
          </p:cNvPicPr>
          <p:nvPr userDrawn="1"/>
        </p:nvPicPr>
        <p:blipFill>
          <a:blip r:embed="rId2"/>
          <a:srcRect/>
          <a:stretch/>
        </p:blipFill>
        <p:spPr>
          <a:xfrm>
            <a:off x="0" y="0"/>
            <a:ext cx="9144000" cy="5143499"/>
          </a:xfrm>
          <a:prstGeom prst="rect">
            <a:avLst/>
          </a:prstGeom>
        </p:spPr>
      </p:pic>
      <p:pic>
        <p:nvPicPr>
          <p:cNvPr id="12" name="Picture 11">
            <a:extLst>
              <a:ext uri="{FF2B5EF4-FFF2-40B4-BE49-F238E27FC236}">
                <a16:creationId xmlns:a16="http://schemas.microsoft.com/office/drawing/2014/main" id="{2C99174B-3AE3-443E-8A5B-8E13DD9C10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28652" y="4605781"/>
            <a:ext cx="1305079" cy="370111"/>
          </a:xfrm>
          <a:prstGeom prst="rect">
            <a:avLst/>
          </a:prstGeom>
        </p:spPr>
      </p:pic>
      <p:cxnSp>
        <p:nvCxnSpPr>
          <p:cNvPr id="9" name="Straight Connector 8">
            <a:extLst>
              <a:ext uri="{FF2B5EF4-FFF2-40B4-BE49-F238E27FC236}">
                <a16:creationId xmlns:a16="http://schemas.microsoft.com/office/drawing/2014/main" id="{8101B351-DF19-4A05-8480-BEC932FC3191}"/>
              </a:ext>
            </a:extLst>
          </p:cNvPr>
          <p:cNvCxnSpPr>
            <a:cxnSpLocks/>
          </p:cNvCxnSpPr>
          <p:nvPr userDrawn="1"/>
        </p:nvCxnSpPr>
        <p:spPr>
          <a:xfrm>
            <a:off x="4345789" y="2479391"/>
            <a:ext cx="201691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72E0A6E-012D-4125-8887-2D2D33E48B8F}"/>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F3E1F2F-FF88-44A1-9D4A-30F0C5B28A7A}"/>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2">
            <a:extLst>
              <a:ext uri="{FF2B5EF4-FFF2-40B4-BE49-F238E27FC236}">
                <a16:creationId xmlns:a16="http://schemas.microsoft.com/office/drawing/2014/main" id="{32CA5D04-B91E-4329-A132-C54AACEAD468}"/>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3162284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hrive Content Slide - Marketing-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E49094-3B58-4B91-8A2C-5F0AB3393159}"/>
              </a:ext>
            </a:extLst>
          </p:cNvPr>
          <p:cNvPicPr>
            <a:picLocks noChangeAspect="1"/>
          </p:cNvPicPr>
          <p:nvPr userDrawn="1"/>
        </p:nvPicPr>
        <p:blipFill>
          <a:blip r:embed="rId2"/>
          <a:srcRect/>
          <a:stretch/>
        </p:blipFill>
        <p:spPr>
          <a:xfrm>
            <a:off x="0" y="0"/>
            <a:ext cx="9144000" cy="5143499"/>
          </a:xfrm>
          <a:prstGeom prst="rect">
            <a:avLst/>
          </a:prstGeom>
        </p:spPr>
      </p:pic>
      <p:pic>
        <p:nvPicPr>
          <p:cNvPr id="12" name="Picture 11">
            <a:extLst>
              <a:ext uri="{FF2B5EF4-FFF2-40B4-BE49-F238E27FC236}">
                <a16:creationId xmlns:a16="http://schemas.microsoft.com/office/drawing/2014/main" id="{2C99174B-3AE3-443E-8A5B-8E13DD9C10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28652" y="4605781"/>
            <a:ext cx="1305079" cy="370111"/>
          </a:xfrm>
          <a:prstGeom prst="rect">
            <a:avLst/>
          </a:prstGeom>
        </p:spPr>
      </p:pic>
      <p:cxnSp>
        <p:nvCxnSpPr>
          <p:cNvPr id="9" name="Straight Connector 8">
            <a:extLst>
              <a:ext uri="{FF2B5EF4-FFF2-40B4-BE49-F238E27FC236}">
                <a16:creationId xmlns:a16="http://schemas.microsoft.com/office/drawing/2014/main" id="{8101B351-DF19-4A05-8480-BEC932FC3191}"/>
              </a:ext>
            </a:extLst>
          </p:cNvPr>
          <p:cNvCxnSpPr>
            <a:cxnSpLocks/>
          </p:cNvCxnSpPr>
          <p:nvPr userDrawn="1"/>
        </p:nvCxnSpPr>
        <p:spPr>
          <a:xfrm>
            <a:off x="4345789" y="2479391"/>
            <a:ext cx="201691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AA556EB-D54E-438C-AF7B-7843180AE327}"/>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33629FB-CDA5-4F4F-B8DB-45FC409BC0C1}"/>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2">
            <a:extLst>
              <a:ext uri="{FF2B5EF4-FFF2-40B4-BE49-F238E27FC236}">
                <a16:creationId xmlns:a16="http://schemas.microsoft.com/office/drawing/2014/main" id="{0AA778C5-4AC5-411A-BD94-2565FCD5E105}"/>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387713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hrive Content Slide - Marketing-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99B9A6-638B-4206-954A-274D85958D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993" b="6110"/>
          <a:stretch/>
        </p:blipFill>
        <p:spPr>
          <a:xfrm>
            <a:off x="628652" y="1200464"/>
            <a:ext cx="8236528" cy="3006685"/>
          </a:xfrm>
          <a:prstGeom prst="rect">
            <a:avLst/>
          </a:prstGeom>
        </p:spPr>
      </p:pic>
      <p:sp>
        <p:nvSpPr>
          <p:cNvPr id="7" name="Slide Number Placeholder 2">
            <a:extLst>
              <a:ext uri="{FF2B5EF4-FFF2-40B4-BE49-F238E27FC236}">
                <a16:creationId xmlns:a16="http://schemas.microsoft.com/office/drawing/2014/main" id="{43824546-D7A0-473E-8421-6E52427330B7}"/>
              </a:ext>
            </a:extLst>
          </p:cNvPr>
          <p:cNvSpPr>
            <a:spLocks noGrp="1"/>
          </p:cNvSpPr>
          <p:nvPr>
            <p:ph type="sldNum" sz="quarter" idx="10"/>
          </p:nvPr>
        </p:nvSpPr>
        <p:spPr>
          <a:xfrm>
            <a:off x="7762239" y="4654746"/>
            <a:ext cx="753109" cy="321145"/>
          </a:xfrm>
        </p:spPr>
        <p:txBody>
          <a:bodyPr/>
          <a:lstStyle>
            <a:lvl1pPr>
              <a:defRPr sz="1600"/>
            </a:lvl1pPr>
          </a:lstStyle>
          <a:p>
            <a:fld id="{4A324987-E7B7-4EF9-819F-1672AB0C8F32}" type="slidenum">
              <a:rPr lang="en-US" smtClean="0"/>
              <a:pPr/>
              <a:t>‹#›</a:t>
            </a:fld>
            <a:endParaRPr lang="en-US" dirty="0"/>
          </a:p>
        </p:txBody>
      </p:sp>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
        <p:nvSpPr>
          <p:cNvPr id="9" name="Rectangle 8">
            <a:extLst>
              <a:ext uri="{FF2B5EF4-FFF2-40B4-BE49-F238E27FC236}">
                <a16:creationId xmlns:a16="http://schemas.microsoft.com/office/drawing/2014/main" id="{04DDB5CB-E416-4F5F-8DE4-14917BE961AF}"/>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62117A34-78E3-4972-B7C3-95F407491560}"/>
              </a:ext>
            </a:extLst>
          </p:cNvPr>
          <p:cNvCxnSpPr>
            <a:cxnSpLocks/>
          </p:cNvCxnSpPr>
          <p:nvPr userDrawn="1"/>
        </p:nvCxnSpPr>
        <p:spPr>
          <a:xfrm>
            <a:off x="-3" y="853786"/>
            <a:ext cx="2237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949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hrive Content Slide - Marketing-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2DC35D-7ECB-4FF9-8FC2-826F7D579ABF}"/>
              </a:ext>
            </a:extLst>
          </p:cNvPr>
          <p:cNvSpPr/>
          <p:nvPr userDrawn="1"/>
        </p:nvSpPr>
        <p:spPr>
          <a:xfrm flipH="1">
            <a:off x="394852" y="0"/>
            <a:ext cx="8749147" cy="5150423"/>
          </a:xfrm>
          <a:prstGeom prst="rect">
            <a:avLst/>
          </a:prstGeom>
          <a:solidFill>
            <a:schemeClr val="bg1"/>
          </a:solidFill>
          <a:ln>
            <a:noFill/>
          </a:ln>
          <a:effectLst>
            <a:innerShdw blurRad="63500" dist="50800" dir="2154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ED33E1C-828B-42E3-AF9B-4C829F0689E8}"/>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64260BA-6309-4D67-8232-3D28D214C40A}"/>
              </a:ext>
            </a:extLst>
          </p:cNvPr>
          <p:cNvCxnSpPr>
            <a:cxnSpLocks/>
          </p:cNvCxnSpPr>
          <p:nvPr userDrawn="1"/>
        </p:nvCxnSpPr>
        <p:spPr>
          <a:xfrm>
            <a:off x="-3" y="853786"/>
            <a:ext cx="2237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BF1CBD6-6415-4DF0-A8E6-87988360C536}"/>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5CAA2474-FF79-4E7C-87B9-C308DAEDC1D9}"/>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
        <p:nvSpPr>
          <p:cNvPr id="7" name="Content Placeholder 5">
            <a:extLst>
              <a:ext uri="{FF2B5EF4-FFF2-40B4-BE49-F238E27FC236}">
                <a16:creationId xmlns:a16="http://schemas.microsoft.com/office/drawing/2014/main" id="{34376C02-4EC3-4918-A127-440F68CE9FEF}"/>
              </a:ext>
            </a:extLst>
          </p:cNvPr>
          <p:cNvSpPr>
            <a:spLocks noGrp="1"/>
          </p:cNvSpPr>
          <p:nvPr>
            <p:ph sz="quarter" idx="11"/>
          </p:nvPr>
        </p:nvSpPr>
        <p:spPr>
          <a:xfrm>
            <a:off x="566304" y="285754"/>
            <a:ext cx="5654387" cy="568032"/>
          </a:xfrm>
        </p:spPr>
        <p:txBody>
          <a:bodyPr>
            <a:noAutofit/>
          </a:bodyPr>
          <a:lstStyle>
            <a:lvl1pPr marL="0" indent="0">
              <a:lnSpc>
                <a:spcPct val="100000"/>
              </a:lnSpc>
              <a:buNone/>
              <a:defRPr sz="2600" b="1">
                <a:solidFill>
                  <a:schemeClr val="tx2"/>
                </a:solidFill>
              </a:defRPr>
            </a:lvl1pPr>
            <a:lvl2pPr marL="230187" indent="0">
              <a:buNone/>
              <a:defRPr/>
            </a:lvl2pPr>
            <a:lvl3pPr marL="401638" indent="0">
              <a:buNone/>
              <a:defRPr/>
            </a:lvl3pPr>
            <a:lvl4pPr marL="1371600" indent="0">
              <a:buFont typeface="Arial" panose="020B0604020202020204" pitchFamily="34" charset="0"/>
              <a:buNone/>
              <a:defRPr/>
            </a:lvl4pPr>
            <a:lvl5pPr marL="1828800" indent="0">
              <a:buNone/>
              <a:defRPr/>
            </a:lvl5pPr>
          </a:lstStyle>
          <a:p>
            <a:pPr lvl="0"/>
            <a:r>
              <a:rPr lang="en-US" dirty="0"/>
              <a:t>Click to edit Master text styles</a:t>
            </a:r>
          </a:p>
        </p:txBody>
      </p:sp>
      <p:pic>
        <p:nvPicPr>
          <p:cNvPr id="12" name="Picture 11" descr="A close up of a logo&#10;&#10;Description generated with very high confidence">
            <a:extLst>
              <a:ext uri="{FF2B5EF4-FFF2-40B4-BE49-F238E27FC236}">
                <a16:creationId xmlns:a16="http://schemas.microsoft.com/office/drawing/2014/main" id="{27380752-EB5E-433E-827F-9929269C19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
        <p:nvSpPr>
          <p:cNvPr id="13" name="Content Placeholder 5">
            <a:extLst>
              <a:ext uri="{FF2B5EF4-FFF2-40B4-BE49-F238E27FC236}">
                <a16:creationId xmlns:a16="http://schemas.microsoft.com/office/drawing/2014/main" id="{E756CA20-F6B2-4ABF-AAA9-42EA01BBFA61}"/>
              </a:ext>
            </a:extLst>
          </p:cNvPr>
          <p:cNvSpPr>
            <a:spLocks noGrp="1"/>
          </p:cNvSpPr>
          <p:nvPr>
            <p:ph sz="quarter" idx="12"/>
          </p:nvPr>
        </p:nvSpPr>
        <p:spPr>
          <a:xfrm>
            <a:off x="566304" y="1139540"/>
            <a:ext cx="8219208" cy="1011380"/>
          </a:xfrm>
        </p:spPr>
        <p:txBody>
          <a:bodyPr>
            <a:noAutofit/>
          </a:bodyPr>
          <a:lstStyle>
            <a:lvl1pPr marL="0" indent="0">
              <a:lnSpc>
                <a:spcPct val="100000"/>
              </a:lnSpc>
              <a:buNone/>
              <a:defRPr sz="1400" b="0">
                <a:solidFill>
                  <a:schemeClr val="tx1"/>
                </a:solidFill>
              </a:defRPr>
            </a:lvl1pPr>
            <a:lvl2pPr marL="230187" indent="0">
              <a:buNone/>
              <a:defRPr/>
            </a:lvl2pPr>
            <a:lvl3pPr marL="401638" indent="0">
              <a:buNone/>
              <a:defRPr/>
            </a:lvl3pPr>
            <a:lvl4pPr marL="1371600" indent="0">
              <a:buFont typeface="Arial" panose="020B0604020202020204" pitchFamily="34" charse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690394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hrive Content Slide - COVER P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F505F3-EF3F-4A63-A9D9-AD8A3A15301B}"/>
              </a:ext>
            </a:extLst>
          </p:cNvPr>
          <p:cNvPicPr>
            <a:picLocks noChangeAspect="1"/>
          </p:cNvPicPr>
          <p:nvPr userDrawn="1"/>
        </p:nvPicPr>
        <p:blipFill>
          <a:blip r:embed="rId2"/>
          <a:srcRect/>
          <a:stretch/>
        </p:blipFill>
        <p:spPr>
          <a:xfrm>
            <a:off x="1" y="0"/>
            <a:ext cx="9143998" cy="5146960"/>
          </a:xfrm>
          <a:prstGeom prst="rect">
            <a:avLst/>
          </a:prstGeom>
        </p:spPr>
      </p:pic>
      <p:sp>
        <p:nvSpPr>
          <p:cNvPr id="11" name="Rectangle 10">
            <a:extLst>
              <a:ext uri="{FF2B5EF4-FFF2-40B4-BE49-F238E27FC236}">
                <a16:creationId xmlns:a16="http://schemas.microsoft.com/office/drawing/2014/main" id="{346EC7DF-E63F-4959-B777-5081F56D3AF5}"/>
              </a:ext>
            </a:extLst>
          </p:cNvPr>
          <p:cNvSpPr/>
          <p:nvPr userDrawn="1"/>
        </p:nvSpPr>
        <p:spPr>
          <a:xfrm>
            <a:off x="2" y="0"/>
            <a:ext cx="5587998" cy="5143500"/>
          </a:xfrm>
          <a:prstGeom prst="rect">
            <a:avLst/>
          </a:prstGeom>
          <a:solidFill>
            <a:schemeClr val="bg1"/>
          </a:solidFill>
          <a:ln>
            <a:noFill/>
          </a:ln>
          <a:effectLst>
            <a:innerShdw blurRad="63500" dist="50800" dir="2154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43824546-D7A0-473E-8421-6E52427330B7}"/>
              </a:ext>
            </a:extLst>
          </p:cNvPr>
          <p:cNvSpPr>
            <a:spLocks noGrp="1"/>
          </p:cNvSpPr>
          <p:nvPr>
            <p:ph type="sldNum" sz="quarter" idx="10"/>
          </p:nvPr>
        </p:nvSpPr>
        <p:spPr>
          <a:xfrm>
            <a:off x="7762239" y="4654746"/>
            <a:ext cx="753109" cy="321145"/>
          </a:xfrm>
        </p:spPr>
        <p:txBody>
          <a:bodyPr/>
          <a:lstStyle>
            <a:lvl1pPr>
              <a:defRPr sz="1600">
                <a:solidFill>
                  <a:schemeClr val="bg1"/>
                </a:solidFill>
              </a:defRPr>
            </a:lvl1pPr>
          </a:lstStyle>
          <a:p>
            <a:fld id="{4A324987-E7B7-4EF9-819F-1672AB0C8F32}" type="slidenum">
              <a:rPr lang="en-US" smtClean="0"/>
              <a:pPr/>
              <a:t>‹#›</a:t>
            </a:fld>
            <a:endParaRPr lang="en-US" dirty="0"/>
          </a:p>
        </p:txBody>
      </p:sp>
      <p:cxnSp>
        <p:nvCxnSpPr>
          <p:cNvPr id="9" name="Straight Connector 8">
            <a:extLst>
              <a:ext uri="{FF2B5EF4-FFF2-40B4-BE49-F238E27FC236}">
                <a16:creationId xmlns:a16="http://schemas.microsoft.com/office/drawing/2014/main" id="{4104BF4D-0B0E-45F8-A61B-39A2EBA92A90}"/>
              </a:ext>
            </a:extLst>
          </p:cNvPr>
          <p:cNvCxnSpPr>
            <a:cxnSpLocks/>
          </p:cNvCxnSpPr>
          <p:nvPr userDrawn="1"/>
        </p:nvCxnSpPr>
        <p:spPr>
          <a:xfrm>
            <a:off x="889602" y="2986184"/>
            <a:ext cx="146147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C3C6719-F4EE-48E0-A5AC-63EFA40216D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1059" y="605738"/>
            <a:ext cx="2843794" cy="806479"/>
          </a:xfrm>
          <a:prstGeom prst="rect">
            <a:avLst/>
          </a:prstGeom>
        </p:spPr>
      </p:pic>
      <p:sp>
        <p:nvSpPr>
          <p:cNvPr id="5" name="Content Placeholder 4">
            <a:extLst>
              <a:ext uri="{FF2B5EF4-FFF2-40B4-BE49-F238E27FC236}">
                <a16:creationId xmlns:a16="http://schemas.microsoft.com/office/drawing/2014/main" id="{954C277B-3B98-4963-8D89-5B507E3E941E}"/>
              </a:ext>
            </a:extLst>
          </p:cNvPr>
          <p:cNvSpPr>
            <a:spLocks noGrp="1"/>
          </p:cNvSpPr>
          <p:nvPr>
            <p:ph sz="quarter" idx="11"/>
          </p:nvPr>
        </p:nvSpPr>
        <p:spPr>
          <a:xfrm>
            <a:off x="773117" y="2209328"/>
            <a:ext cx="3958210" cy="713507"/>
          </a:xfrm>
        </p:spPr>
        <p:txBody>
          <a:bodyPr>
            <a:noAutofit/>
          </a:bodyPr>
          <a:lstStyle>
            <a:lvl1pPr marL="0" indent="0">
              <a:buNone/>
              <a:defRPr sz="3200" b="1">
                <a:solidFill>
                  <a:schemeClr val="tx2"/>
                </a:solidFill>
              </a:defRPr>
            </a:lvl1pPr>
            <a:lvl2pPr marL="230187" indent="0">
              <a:buNone/>
              <a:defRPr/>
            </a:lvl2pPr>
            <a:lvl3pPr marL="401638" indent="0">
              <a:buNone/>
              <a:defRPr/>
            </a:lvl3pPr>
            <a:lvl4pPr marL="1371600" indent="0">
              <a:buFont typeface="Arial" panose="020B0604020202020204" pitchFamily="34" charset="0"/>
              <a:buNone/>
              <a:defRPr/>
            </a:lvl4pPr>
            <a:lvl5pPr marL="1828800" indent="0">
              <a:buNone/>
              <a:defRPr/>
            </a:lvl5pPr>
          </a:lstStyle>
          <a:p>
            <a:pPr lvl="0"/>
            <a:r>
              <a:rPr lang="en-US" dirty="0"/>
              <a:t>Click to edit Master text styles</a:t>
            </a:r>
          </a:p>
        </p:txBody>
      </p:sp>
      <p:sp>
        <p:nvSpPr>
          <p:cNvPr id="12" name="Content Placeholder 4">
            <a:extLst>
              <a:ext uri="{FF2B5EF4-FFF2-40B4-BE49-F238E27FC236}">
                <a16:creationId xmlns:a16="http://schemas.microsoft.com/office/drawing/2014/main" id="{53845228-BA6D-4546-BFA4-95A6550D2F47}"/>
              </a:ext>
            </a:extLst>
          </p:cNvPr>
          <p:cNvSpPr>
            <a:spLocks noGrp="1"/>
          </p:cNvSpPr>
          <p:nvPr>
            <p:ph sz="quarter" idx="12"/>
          </p:nvPr>
        </p:nvSpPr>
        <p:spPr>
          <a:xfrm>
            <a:off x="773117" y="3443192"/>
            <a:ext cx="3958210" cy="866775"/>
          </a:xfrm>
        </p:spPr>
        <p:txBody>
          <a:bodyPr>
            <a:noAutofit/>
          </a:bodyPr>
          <a:lstStyle>
            <a:lvl1pPr marL="0" indent="0">
              <a:buNone/>
              <a:defRPr sz="1800" b="0">
                <a:solidFill>
                  <a:schemeClr val="accent2"/>
                </a:solidFill>
              </a:defRPr>
            </a:lvl1pPr>
            <a:lvl2pPr marL="230187" indent="0">
              <a:buNone/>
              <a:defRPr/>
            </a:lvl2pPr>
            <a:lvl3pPr marL="401638" indent="0">
              <a:buNone/>
              <a:defRPr/>
            </a:lvl3pPr>
            <a:lvl4pPr marL="1371600" indent="0">
              <a:buFont typeface="Arial" panose="020B0604020202020204" pitchFamily="34" charset="0"/>
              <a:buNone/>
              <a:defRPr/>
            </a:lvl4pPr>
            <a:lvl5pPr marL="1828800" indent="0">
              <a:buNone/>
              <a:defRPr/>
            </a:lvl5pPr>
          </a:lstStyle>
          <a:p>
            <a:pPr lvl="0"/>
            <a:r>
              <a:rPr lang="en-US" dirty="0"/>
              <a:t>Click to edit Master text styles</a:t>
            </a:r>
          </a:p>
        </p:txBody>
      </p:sp>
      <p:sp>
        <p:nvSpPr>
          <p:cNvPr id="14" name="Rectangle 13">
            <a:extLst>
              <a:ext uri="{FF2B5EF4-FFF2-40B4-BE49-F238E27FC236}">
                <a16:creationId xmlns:a16="http://schemas.microsoft.com/office/drawing/2014/main" id="{561E1DCF-9A49-43FC-B480-587E4FAF1995}"/>
              </a:ext>
            </a:extLst>
          </p:cNvPr>
          <p:cNvSpPr/>
          <p:nvPr userDrawn="1"/>
        </p:nvSpPr>
        <p:spPr>
          <a:xfrm rot="5400000">
            <a:off x="-2374322" y="2374322"/>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181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hrive Content Slide - Marketing-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F505F3-EF3F-4A63-A9D9-AD8A3A15301B}"/>
              </a:ext>
            </a:extLst>
          </p:cNvPr>
          <p:cNvPicPr>
            <a:picLocks noChangeAspect="1"/>
          </p:cNvPicPr>
          <p:nvPr userDrawn="1"/>
        </p:nvPicPr>
        <p:blipFill>
          <a:blip r:embed="rId2"/>
          <a:srcRect/>
          <a:stretch/>
        </p:blipFill>
        <p:spPr>
          <a:xfrm>
            <a:off x="2" y="0"/>
            <a:ext cx="9143996" cy="5143498"/>
          </a:xfrm>
          <a:prstGeom prst="rect">
            <a:avLst/>
          </a:prstGeom>
        </p:spPr>
      </p:pic>
      <p:sp>
        <p:nvSpPr>
          <p:cNvPr id="15" name="Rectangle 14">
            <a:extLst>
              <a:ext uri="{FF2B5EF4-FFF2-40B4-BE49-F238E27FC236}">
                <a16:creationId xmlns:a16="http://schemas.microsoft.com/office/drawing/2014/main" id="{BEB521C2-7D93-478F-A52A-5898333CC982}"/>
              </a:ext>
            </a:extLst>
          </p:cNvPr>
          <p:cNvSpPr/>
          <p:nvPr userDrawn="1"/>
        </p:nvSpPr>
        <p:spPr>
          <a:xfrm>
            <a:off x="4509478" y="0"/>
            <a:ext cx="4634522" cy="5150423"/>
          </a:xfrm>
          <a:prstGeom prst="rect">
            <a:avLst/>
          </a:prstGeom>
          <a:solidFill>
            <a:schemeClr val="bg1"/>
          </a:solidFill>
          <a:ln>
            <a:noFill/>
          </a:ln>
          <a:effectLst>
            <a:innerShdw blurRad="63500" dist="50800" dir="109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7E595B5-74D5-4DF2-BFCD-7DEF87E3D1B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28652" y="4605781"/>
            <a:ext cx="1305079" cy="370111"/>
          </a:xfrm>
          <a:prstGeom prst="rect">
            <a:avLst/>
          </a:prstGeom>
        </p:spPr>
      </p:pic>
      <p:cxnSp>
        <p:nvCxnSpPr>
          <p:cNvPr id="11" name="Straight Connector 10">
            <a:extLst>
              <a:ext uri="{FF2B5EF4-FFF2-40B4-BE49-F238E27FC236}">
                <a16:creationId xmlns:a16="http://schemas.microsoft.com/office/drawing/2014/main" id="{E04A3522-24E5-4DF8-826B-C4F4118011A7}"/>
              </a:ext>
            </a:extLst>
          </p:cNvPr>
          <p:cNvCxnSpPr>
            <a:cxnSpLocks/>
          </p:cNvCxnSpPr>
          <p:nvPr userDrawn="1"/>
        </p:nvCxnSpPr>
        <p:spPr>
          <a:xfrm>
            <a:off x="5025185" y="2488623"/>
            <a:ext cx="13756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04FF157-0EA1-41E1-8224-BEABD44D8342}"/>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EAC2FB9-6170-448C-9317-B1445B4F866E}"/>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2">
            <a:extLst>
              <a:ext uri="{FF2B5EF4-FFF2-40B4-BE49-F238E27FC236}">
                <a16:creationId xmlns:a16="http://schemas.microsoft.com/office/drawing/2014/main" id="{5E38F584-D764-4CD4-A87A-2C6189135420}"/>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3361233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Thrive Content Slide - Marketing-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F505F3-EF3F-4A63-A9D9-AD8A3A15301B}"/>
              </a:ext>
            </a:extLst>
          </p:cNvPr>
          <p:cNvPicPr>
            <a:picLocks noChangeAspect="1"/>
          </p:cNvPicPr>
          <p:nvPr userDrawn="1"/>
        </p:nvPicPr>
        <p:blipFill>
          <a:blip r:embed="rId2"/>
          <a:srcRect/>
          <a:stretch/>
        </p:blipFill>
        <p:spPr>
          <a:xfrm>
            <a:off x="2" y="0"/>
            <a:ext cx="9143996" cy="5143497"/>
          </a:xfrm>
          <a:prstGeom prst="rect">
            <a:avLst/>
          </a:prstGeom>
        </p:spPr>
      </p:pic>
      <p:sp>
        <p:nvSpPr>
          <p:cNvPr id="8" name="Rectangle 7">
            <a:extLst>
              <a:ext uri="{FF2B5EF4-FFF2-40B4-BE49-F238E27FC236}">
                <a16:creationId xmlns:a16="http://schemas.microsoft.com/office/drawing/2014/main" id="{A29B6CAD-98DC-4BF4-BAD9-683BD681A0FA}"/>
              </a:ext>
            </a:extLst>
          </p:cNvPr>
          <p:cNvSpPr/>
          <p:nvPr userDrawn="1"/>
        </p:nvSpPr>
        <p:spPr>
          <a:xfrm>
            <a:off x="4501662" y="0"/>
            <a:ext cx="4642337" cy="5150423"/>
          </a:xfrm>
          <a:prstGeom prst="rect">
            <a:avLst/>
          </a:prstGeom>
          <a:solidFill>
            <a:schemeClr val="bg1"/>
          </a:solidFill>
          <a:ln>
            <a:noFill/>
          </a:ln>
          <a:effectLst>
            <a:innerShdw blurRad="63500" dist="50800" dir="109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7E595B5-74D5-4DF2-BFCD-7DEF87E3D1B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28652" y="4605781"/>
            <a:ext cx="1305079" cy="370111"/>
          </a:xfrm>
          <a:prstGeom prst="rect">
            <a:avLst/>
          </a:prstGeom>
        </p:spPr>
      </p:pic>
      <p:cxnSp>
        <p:nvCxnSpPr>
          <p:cNvPr id="11" name="Straight Connector 10">
            <a:extLst>
              <a:ext uri="{FF2B5EF4-FFF2-40B4-BE49-F238E27FC236}">
                <a16:creationId xmlns:a16="http://schemas.microsoft.com/office/drawing/2014/main" id="{E04A3522-24E5-4DF8-826B-C4F4118011A7}"/>
              </a:ext>
            </a:extLst>
          </p:cNvPr>
          <p:cNvCxnSpPr>
            <a:cxnSpLocks/>
          </p:cNvCxnSpPr>
          <p:nvPr userDrawn="1"/>
        </p:nvCxnSpPr>
        <p:spPr>
          <a:xfrm>
            <a:off x="5025185" y="2488623"/>
            <a:ext cx="13756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04FF157-0EA1-41E1-8224-BEABD44D8342}"/>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D9FE54-1B49-4D23-851E-EDC7C54FEF4D}"/>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2">
            <a:extLst>
              <a:ext uri="{FF2B5EF4-FFF2-40B4-BE49-F238E27FC236}">
                <a16:creationId xmlns:a16="http://schemas.microsoft.com/office/drawing/2014/main" id="{BBB205DF-6435-46A8-9BC1-5A71343EC895}"/>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3509000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hrive Content Slide - Marketing-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F505F3-EF3F-4A63-A9D9-AD8A3A15301B}"/>
              </a:ext>
            </a:extLst>
          </p:cNvPr>
          <p:cNvPicPr>
            <a:picLocks noChangeAspect="1"/>
          </p:cNvPicPr>
          <p:nvPr userDrawn="1"/>
        </p:nvPicPr>
        <p:blipFill>
          <a:blip r:embed="rId2"/>
          <a:srcRect/>
          <a:stretch/>
        </p:blipFill>
        <p:spPr>
          <a:xfrm>
            <a:off x="2" y="0"/>
            <a:ext cx="9143996" cy="5143497"/>
          </a:xfrm>
          <a:prstGeom prst="rect">
            <a:avLst/>
          </a:prstGeom>
        </p:spPr>
      </p:pic>
      <p:sp>
        <p:nvSpPr>
          <p:cNvPr id="8" name="Rectangle 7">
            <a:extLst>
              <a:ext uri="{FF2B5EF4-FFF2-40B4-BE49-F238E27FC236}">
                <a16:creationId xmlns:a16="http://schemas.microsoft.com/office/drawing/2014/main" id="{51DFEF92-5BF9-4EB9-B19F-7F645CCD86E2}"/>
              </a:ext>
            </a:extLst>
          </p:cNvPr>
          <p:cNvSpPr/>
          <p:nvPr userDrawn="1"/>
        </p:nvSpPr>
        <p:spPr>
          <a:xfrm>
            <a:off x="4509478" y="0"/>
            <a:ext cx="4634522" cy="5150423"/>
          </a:xfrm>
          <a:prstGeom prst="rect">
            <a:avLst/>
          </a:prstGeom>
          <a:solidFill>
            <a:schemeClr val="bg1"/>
          </a:solidFill>
          <a:ln>
            <a:noFill/>
          </a:ln>
          <a:effectLst>
            <a:innerShdw blurRad="63500" dist="50800" dir="109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7E595B5-74D5-4DF2-BFCD-7DEF87E3D1B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28652" y="4605781"/>
            <a:ext cx="1305079" cy="370110"/>
          </a:xfrm>
          <a:prstGeom prst="rect">
            <a:avLst/>
          </a:prstGeom>
        </p:spPr>
      </p:pic>
      <p:cxnSp>
        <p:nvCxnSpPr>
          <p:cNvPr id="11" name="Straight Connector 10">
            <a:extLst>
              <a:ext uri="{FF2B5EF4-FFF2-40B4-BE49-F238E27FC236}">
                <a16:creationId xmlns:a16="http://schemas.microsoft.com/office/drawing/2014/main" id="{AEA8F28E-F08C-400D-BAA1-FB333D246015}"/>
              </a:ext>
            </a:extLst>
          </p:cNvPr>
          <p:cNvCxnSpPr>
            <a:cxnSpLocks/>
          </p:cNvCxnSpPr>
          <p:nvPr userDrawn="1"/>
        </p:nvCxnSpPr>
        <p:spPr>
          <a:xfrm>
            <a:off x="5025185" y="2488623"/>
            <a:ext cx="13756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A604999-9663-4E2F-876D-D22422471B2B}"/>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2CD68DC-9B8B-49DA-B3C0-D50CD15BC179}"/>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2">
            <a:extLst>
              <a:ext uri="{FF2B5EF4-FFF2-40B4-BE49-F238E27FC236}">
                <a16:creationId xmlns:a16="http://schemas.microsoft.com/office/drawing/2014/main" id="{98497F34-FD0B-4AD1-83F9-A591B3A881D0}"/>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2351832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hrive Content Slide - Marketing-4">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6A3ABD-F6DB-46EA-9B47-2F6D335C9CD7}"/>
              </a:ext>
            </a:extLst>
          </p:cNvPr>
          <p:cNvSpPr/>
          <p:nvPr userDrawn="1"/>
        </p:nvSpPr>
        <p:spPr>
          <a:xfrm>
            <a:off x="2909456" y="0"/>
            <a:ext cx="6234544" cy="5150423"/>
          </a:xfrm>
          <a:prstGeom prst="rect">
            <a:avLst/>
          </a:prstGeom>
          <a:solidFill>
            <a:schemeClr val="bg1"/>
          </a:solidFill>
          <a:ln>
            <a:noFill/>
          </a:ln>
          <a:effectLst>
            <a:innerShdw blurRad="63500" dist="50800" dir="109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ED33E1C-828B-42E3-AF9B-4C829F0689E8}"/>
              </a:ext>
            </a:extLst>
          </p:cNvPr>
          <p:cNvSpPr/>
          <p:nvPr userDrawn="1"/>
        </p:nvSpPr>
        <p:spPr>
          <a:xfrm rot="5400000">
            <a:off x="-1117025" y="1117021"/>
            <a:ext cx="5143500" cy="2909459"/>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64260BA-6309-4D67-8232-3D28D214C40A}"/>
              </a:ext>
            </a:extLst>
          </p:cNvPr>
          <p:cNvCxnSpPr>
            <a:cxnSpLocks/>
          </p:cNvCxnSpPr>
          <p:nvPr userDrawn="1"/>
        </p:nvCxnSpPr>
        <p:spPr>
          <a:xfrm>
            <a:off x="413906" y="2246168"/>
            <a:ext cx="139930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BF1CBD6-6415-4DF0-A8E6-87988360C536}"/>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5CAA2474-FF79-4E7C-87B9-C308DAEDC1D9}"/>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pic>
        <p:nvPicPr>
          <p:cNvPr id="4" name="Picture 3" descr="A picture containing text, clipart&#10;&#10;Description automatically generated">
            <a:extLst>
              <a:ext uri="{FF2B5EF4-FFF2-40B4-BE49-F238E27FC236}">
                <a16:creationId xmlns:a16="http://schemas.microsoft.com/office/drawing/2014/main" id="{7FDA56CB-A40D-4D80-98C0-10A5085309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906" y="4630264"/>
            <a:ext cx="1130876" cy="320708"/>
          </a:xfrm>
          <a:prstGeom prst="rect">
            <a:avLst/>
          </a:prstGeom>
        </p:spPr>
      </p:pic>
    </p:spTree>
    <p:extLst>
      <p:ext uri="{BB962C8B-B14F-4D97-AF65-F5344CB8AC3E}">
        <p14:creationId xmlns:p14="http://schemas.microsoft.com/office/powerpoint/2010/main" val="2258434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hrive Content Slide - Marketing-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F505F3-EF3F-4A63-A9D9-AD8A3A15301B}"/>
              </a:ext>
            </a:extLst>
          </p:cNvPr>
          <p:cNvPicPr>
            <a:picLocks noChangeAspect="1"/>
          </p:cNvPicPr>
          <p:nvPr userDrawn="1"/>
        </p:nvPicPr>
        <p:blipFill>
          <a:blip r:embed="rId2"/>
          <a:srcRect/>
          <a:stretch/>
        </p:blipFill>
        <p:spPr>
          <a:xfrm>
            <a:off x="3" y="6927"/>
            <a:ext cx="9143994" cy="5143497"/>
          </a:xfrm>
          <a:prstGeom prst="rect">
            <a:avLst/>
          </a:prstGeom>
        </p:spPr>
      </p:pic>
      <p:sp>
        <p:nvSpPr>
          <p:cNvPr id="7" name="Slide Number Placeholder 2">
            <a:extLst>
              <a:ext uri="{FF2B5EF4-FFF2-40B4-BE49-F238E27FC236}">
                <a16:creationId xmlns:a16="http://schemas.microsoft.com/office/drawing/2014/main" id="{43824546-D7A0-473E-8421-6E52427330B7}"/>
              </a:ext>
            </a:extLst>
          </p:cNvPr>
          <p:cNvSpPr>
            <a:spLocks noGrp="1"/>
          </p:cNvSpPr>
          <p:nvPr>
            <p:ph type="sldNum" sz="quarter" idx="10"/>
          </p:nvPr>
        </p:nvSpPr>
        <p:spPr>
          <a:xfrm>
            <a:off x="7762239" y="4654746"/>
            <a:ext cx="753109" cy="321145"/>
          </a:xfrm>
        </p:spPr>
        <p:txBody>
          <a:bodyPr/>
          <a:lstStyle>
            <a:lvl1pPr>
              <a:defRPr sz="1600">
                <a:solidFill>
                  <a:schemeClr val="bg1">
                    <a:lumMod val="75000"/>
                  </a:schemeClr>
                </a:solidFill>
              </a:defRPr>
            </a:lvl1pPr>
          </a:lstStyle>
          <a:p>
            <a:fld id="{4A324987-E7B7-4EF9-819F-1672AB0C8F32}" type="slidenum">
              <a:rPr lang="en-US" smtClean="0"/>
              <a:pPr/>
              <a:t>‹#›</a:t>
            </a:fld>
            <a:endParaRPr lang="en-US" dirty="0"/>
          </a:p>
        </p:txBody>
      </p:sp>
      <p:pic>
        <p:nvPicPr>
          <p:cNvPr id="11" name="Picture 10">
            <a:extLst>
              <a:ext uri="{FF2B5EF4-FFF2-40B4-BE49-F238E27FC236}">
                <a16:creationId xmlns:a16="http://schemas.microsoft.com/office/drawing/2014/main" id="{FDE7D7FD-CCC2-4564-9678-CED9CD51DF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57790" y="755253"/>
            <a:ext cx="3516852" cy="997354"/>
          </a:xfrm>
          <a:prstGeom prst="rect">
            <a:avLst/>
          </a:prstGeom>
        </p:spPr>
      </p:pic>
      <p:cxnSp>
        <p:nvCxnSpPr>
          <p:cNvPr id="12" name="Straight Connector 11">
            <a:extLst>
              <a:ext uri="{FF2B5EF4-FFF2-40B4-BE49-F238E27FC236}">
                <a16:creationId xmlns:a16="http://schemas.microsoft.com/office/drawing/2014/main" id="{7B315713-283D-49F6-9650-9B0C40861BEE}"/>
              </a:ext>
            </a:extLst>
          </p:cNvPr>
          <p:cNvCxnSpPr>
            <a:cxnSpLocks/>
          </p:cNvCxnSpPr>
          <p:nvPr userDrawn="1"/>
        </p:nvCxnSpPr>
        <p:spPr>
          <a:xfrm>
            <a:off x="5030178" y="3477778"/>
            <a:ext cx="13756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BC577EF-9F69-4CB0-9ADB-5FCEC9F68E6F}"/>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946AD4B-59FC-483B-96F9-6B171FD2EF8C}"/>
              </a:ext>
            </a:extLst>
          </p:cNvPr>
          <p:cNvSpPr/>
          <p:nvPr userDrawn="1"/>
        </p:nvSpPr>
        <p:spPr>
          <a:xfrm rot="5400000">
            <a:off x="6448868" y="2462219"/>
            <a:ext cx="5150424" cy="239840"/>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29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hrive Content Slide - Marketing-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F505F3-EF3F-4A63-A9D9-AD8A3A15301B}"/>
              </a:ext>
            </a:extLst>
          </p:cNvPr>
          <p:cNvPicPr>
            <a:picLocks noChangeAspect="1"/>
          </p:cNvPicPr>
          <p:nvPr userDrawn="1"/>
        </p:nvPicPr>
        <p:blipFill>
          <a:blip r:embed="rId2"/>
          <a:srcRect/>
          <a:stretch/>
        </p:blipFill>
        <p:spPr>
          <a:xfrm>
            <a:off x="3" y="0"/>
            <a:ext cx="9143994" cy="5136575"/>
          </a:xfrm>
          <a:prstGeom prst="rect">
            <a:avLst/>
          </a:prstGeom>
        </p:spPr>
      </p:pic>
      <p:sp>
        <p:nvSpPr>
          <p:cNvPr id="17" name="Rectangle 16">
            <a:extLst>
              <a:ext uri="{FF2B5EF4-FFF2-40B4-BE49-F238E27FC236}">
                <a16:creationId xmlns:a16="http://schemas.microsoft.com/office/drawing/2014/main" id="{C83CBD56-6624-4210-8B27-B06D857795DF}"/>
              </a:ext>
            </a:extLst>
          </p:cNvPr>
          <p:cNvSpPr/>
          <p:nvPr userDrawn="1"/>
        </p:nvSpPr>
        <p:spPr>
          <a:xfrm>
            <a:off x="4509478" y="0"/>
            <a:ext cx="4634522" cy="5150423"/>
          </a:xfrm>
          <a:prstGeom prst="rect">
            <a:avLst/>
          </a:prstGeom>
          <a:solidFill>
            <a:schemeClr val="bg1"/>
          </a:solidFill>
          <a:ln>
            <a:noFill/>
          </a:ln>
          <a:effectLst>
            <a:innerShdw blurRad="63500" dist="50800" dir="109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7E595B5-74D5-4DF2-BFCD-7DEF87E3D1B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28652" y="4605781"/>
            <a:ext cx="1305079" cy="370110"/>
          </a:xfrm>
          <a:prstGeom prst="rect">
            <a:avLst/>
          </a:prstGeom>
        </p:spPr>
      </p:pic>
      <p:cxnSp>
        <p:nvCxnSpPr>
          <p:cNvPr id="9" name="Straight Connector 8">
            <a:extLst>
              <a:ext uri="{FF2B5EF4-FFF2-40B4-BE49-F238E27FC236}">
                <a16:creationId xmlns:a16="http://schemas.microsoft.com/office/drawing/2014/main" id="{4104BF4D-0B0E-45F8-A61B-39A2EBA92A90}"/>
              </a:ext>
            </a:extLst>
          </p:cNvPr>
          <p:cNvCxnSpPr>
            <a:cxnSpLocks/>
          </p:cNvCxnSpPr>
          <p:nvPr userDrawn="1"/>
        </p:nvCxnSpPr>
        <p:spPr>
          <a:xfrm>
            <a:off x="5025185" y="2488623"/>
            <a:ext cx="13756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9FE9D6C-8870-4D44-BA94-7E2CE1857ED0}"/>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8AD316A-A258-4C0A-A9AA-0F3B92201FD8}"/>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C29ADAB-EC34-438C-B06A-DE13651AD37D}"/>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2">
            <a:extLst>
              <a:ext uri="{FF2B5EF4-FFF2-40B4-BE49-F238E27FC236}">
                <a16:creationId xmlns:a16="http://schemas.microsoft.com/office/drawing/2014/main" id="{832B5275-CC41-4158-9A64-2DFA4706E32D}"/>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1095908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Thrive Content Slide - Marketing-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F505F3-EF3F-4A63-A9D9-AD8A3A15301B}"/>
              </a:ext>
            </a:extLst>
          </p:cNvPr>
          <p:cNvPicPr>
            <a:picLocks noChangeAspect="1"/>
          </p:cNvPicPr>
          <p:nvPr userDrawn="1"/>
        </p:nvPicPr>
        <p:blipFill>
          <a:blip r:embed="rId2"/>
          <a:srcRect/>
          <a:stretch/>
        </p:blipFill>
        <p:spPr>
          <a:xfrm>
            <a:off x="3" y="0"/>
            <a:ext cx="9143993" cy="5143496"/>
          </a:xfrm>
          <a:prstGeom prst="rect">
            <a:avLst/>
          </a:prstGeom>
        </p:spPr>
      </p:pic>
      <p:sp>
        <p:nvSpPr>
          <p:cNvPr id="15" name="Rectangle 14">
            <a:extLst>
              <a:ext uri="{FF2B5EF4-FFF2-40B4-BE49-F238E27FC236}">
                <a16:creationId xmlns:a16="http://schemas.microsoft.com/office/drawing/2014/main" id="{C969E862-A291-4709-9D41-AB8B99EC5B50}"/>
              </a:ext>
            </a:extLst>
          </p:cNvPr>
          <p:cNvSpPr/>
          <p:nvPr userDrawn="1"/>
        </p:nvSpPr>
        <p:spPr>
          <a:xfrm>
            <a:off x="4572000" y="0"/>
            <a:ext cx="4571999" cy="5150423"/>
          </a:xfrm>
          <a:prstGeom prst="rect">
            <a:avLst/>
          </a:prstGeom>
          <a:solidFill>
            <a:schemeClr val="bg1"/>
          </a:solidFill>
          <a:ln>
            <a:noFill/>
          </a:ln>
          <a:effectLst>
            <a:innerShdw blurRad="63500" dist="50800" dir="109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7E595B5-74D5-4DF2-BFCD-7DEF87E3D1B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28653" y="4605781"/>
            <a:ext cx="1305076" cy="370110"/>
          </a:xfrm>
          <a:prstGeom prst="rect">
            <a:avLst/>
          </a:prstGeom>
        </p:spPr>
      </p:pic>
      <p:cxnSp>
        <p:nvCxnSpPr>
          <p:cNvPr id="9" name="Straight Connector 8">
            <a:extLst>
              <a:ext uri="{FF2B5EF4-FFF2-40B4-BE49-F238E27FC236}">
                <a16:creationId xmlns:a16="http://schemas.microsoft.com/office/drawing/2014/main" id="{4104BF4D-0B0E-45F8-A61B-39A2EBA92A90}"/>
              </a:ext>
            </a:extLst>
          </p:cNvPr>
          <p:cNvCxnSpPr>
            <a:cxnSpLocks/>
          </p:cNvCxnSpPr>
          <p:nvPr userDrawn="1"/>
        </p:nvCxnSpPr>
        <p:spPr>
          <a:xfrm>
            <a:off x="5025185" y="2488623"/>
            <a:ext cx="13756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9FE9D6C-8870-4D44-BA94-7E2CE1857ED0}"/>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8AD316A-A258-4C0A-A9AA-0F3B92201FD8}"/>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C29ADAB-EC34-438C-B06A-DE13651AD37D}"/>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2">
            <a:extLst>
              <a:ext uri="{FF2B5EF4-FFF2-40B4-BE49-F238E27FC236}">
                <a16:creationId xmlns:a16="http://schemas.microsoft.com/office/drawing/2014/main" id="{832B5275-CC41-4158-9A64-2DFA4706E32D}"/>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2236319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Thrive Content Slide - Marketing-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F505F3-EF3F-4A63-A9D9-AD8A3A15301B}"/>
              </a:ext>
            </a:extLst>
          </p:cNvPr>
          <p:cNvPicPr>
            <a:picLocks noChangeAspect="1"/>
          </p:cNvPicPr>
          <p:nvPr userDrawn="1"/>
        </p:nvPicPr>
        <p:blipFill>
          <a:blip r:embed="rId2"/>
          <a:srcRect/>
          <a:stretch/>
        </p:blipFill>
        <p:spPr>
          <a:xfrm>
            <a:off x="3" y="0"/>
            <a:ext cx="9143993" cy="5143495"/>
          </a:xfrm>
          <a:prstGeom prst="rect">
            <a:avLst/>
          </a:prstGeom>
        </p:spPr>
      </p:pic>
      <p:sp>
        <p:nvSpPr>
          <p:cNvPr id="15" name="Rectangle 14">
            <a:extLst>
              <a:ext uri="{FF2B5EF4-FFF2-40B4-BE49-F238E27FC236}">
                <a16:creationId xmlns:a16="http://schemas.microsoft.com/office/drawing/2014/main" id="{3E34457F-1E2F-4CCE-A059-0037132A6A5A}"/>
              </a:ext>
            </a:extLst>
          </p:cNvPr>
          <p:cNvSpPr/>
          <p:nvPr userDrawn="1"/>
        </p:nvSpPr>
        <p:spPr>
          <a:xfrm>
            <a:off x="4572000" y="0"/>
            <a:ext cx="4571999" cy="5150423"/>
          </a:xfrm>
          <a:prstGeom prst="rect">
            <a:avLst/>
          </a:prstGeom>
          <a:solidFill>
            <a:schemeClr val="bg1"/>
          </a:solidFill>
          <a:ln>
            <a:noFill/>
          </a:ln>
          <a:effectLst>
            <a:innerShdw blurRad="63500" dist="50800" dir="109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7E595B5-74D5-4DF2-BFCD-7DEF87E3D1B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28653" y="4605781"/>
            <a:ext cx="1305076" cy="370110"/>
          </a:xfrm>
          <a:prstGeom prst="rect">
            <a:avLst/>
          </a:prstGeom>
        </p:spPr>
      </p:pic>
      <p:cxnSp>
        <p:nvCxnSpPr>
          <p:cNvPr id="9" name="Straight Connector 8">
            <a:extLst>
              <a:ext uri="{FF2B5EF4-FFF2-40B4-BE49-F238E27FC236}">
                <a16:creationId xmlns:a16="http://schemas.microsoft.com/office/drawing/2014/main" id="{4104BF4D-0B0E-45F8-A61B-39A2EBA92A90}"/>
              </a:ext>
            </a:extLst>
          </p:cNvPr>
          <p:cNvCxnSpPr>
            <a:cxnSpLocks/>
          </p:cNvCxnSpPr>
          <p:nvPr userDrawn="1"/>
        </p:nvCxnSpPr>
        <p:spPr>
          <a:xfrm>
            <a:off x="5025185" y="2488623"/>
            <a:ext cx="13756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9FE9D6C-8870-4D44-BA94-7E2CE1857ED0}"/>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8AD316A-A258-4C0A-A9AA-0F3B92201FD8}"/>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C29ADAB-EC34-438C-B06A-DE13651AD37D}"/>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2">
            <a:extLst>
              <a:ext uri="{FF2B5EF4-FFF2-40B4-BE49-F238E27FC236}">
                <a16:creationId xmlns:a16="http://schemas.microsoft.com/office/drawing/2014/main" id="{832B5275-CC41-4158-9A64-2DFA4706E32D}"/>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2534418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hrive Content Slide - Marketing-4">
    <p:spTree>
      <p:nvGrpSpPr>
        <p:cNvPr id="1" name=""/>
        <p:cNvGrpSpPr/>
        <p:nvPr/>
      </p:nvGrpSpPr>
      <p:grpSpPr>
        <a:xfrm>
          <a:off x="0" y="0"/>
          <a:ext cx="0" cy="0"/>
          <a:chOff x="0" y="0"/>
          <a:chExt cx="0" cy="0"/>
        </a:xfrm>
      </p:grpSpPr>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
        <p:nvSpPr>
          <p:cNvPr id="6" name="Rectangle 5">
            <a:extLst>
              <a:ext uri="{FF2B5EF4-FFF2-40B4-BE49-F238E27FC236}">
                <a16:creationId xmlns:a16="http://schemas.microsoft.com/office/drawing/2014/main" id="{3ED33E1C-828B-42E3-AF9B-4C829F0689E8}"/>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64260BA-6309-4D67-8232-3D28D214C40A}"/>
              </a:ext>
            </a:extLst>
          </p:cNvPr>
          <p:cNvCxnSpPr>
            <a:cxnSpLocks/>
          </p:cNvCxnSpPr>
          <p:nvPr userDrawn="1"/>
        </p:nvCxnSpPr>
        <p:spPr>
          <a:xfrm>
            <a:off x="-3" y="853786"/>
            <a:ext cx="2237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BF1CBD6-6415-4DF0-A8E6-87988360C536}"/>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5CAA2474-FF79-4E7C-87B9-C308DAEDC1D9}"/>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657006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Thrive Content Slide - Marketing-4">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83D9E0CD-19B4-4041-A5A4-C9F22856287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4909" y="1"/>
            <a:ext cx="8174182" cy="5143500"/>
          </a:xfrm>
          <a:prstGeom prst="rect">
            <a:avLst/>
          </a:prstGeom>
        </p:spPr>
      </p:pic>
      <p:sp>
        <p:nvSpPr>
          <p:cNvPr id="7" name="Slide Number Placeholder 2">
            <a:extLst>
              <a:ext uri="{FF2B5EF4-FFF2-40B4-BE49-F238E27FC236}">
                <a16:creationId xmlns:a16="http://schemas.microsoft.com/office/drawing/2014/main" id="{43824546-D7A0-473E-8421-6E52427330B7}"/>
              </a:ext>
            </a:extLst>
          </p:cNvPr>
          <p:cNvSpPr>
            <a:spLocks noGrp="1"/>
          </p:cNvSpPr>
          <p:nvPr>
            <p:ph type="sldNum" sz="quarter" idx="10"/>
          </p:nvPr>
        </p:nvSpPr>
        <p:spPr>
          <a:xfrm>
            <a:off x="7762239" y="4654746"/>
            <a:ext cx="753109" cy="321145"/>
          </a:xfrm>
        </p:spPr>
        <p:txBody>
          <a:bodyPr/>
          <a:lstStyle>
            <a:lvl1pPr>
              <a:defRPr sz="1600"/>
            </a:lvl1pPr>
          </a:lstStyle>
          <a:p>
            <a:fld id="{4A324987-E7B7-4EF9-819F-1672AB0C8F32}" type="slidenum">
              <a:rPr lang="en-US" smtClean="0"/>
              <a:pPr/>
              <a:t>‹#›</a:t>
            </a:fld>
            <a:endParaRPr lang="en-US" dirty="0"/>
          </a:p>
        </p:txBody>
      </p:sp>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
        <p:nvSpPr>
          <p:cNvPr id="6" name="Rectangle 5">
            <a:extLst>
              <a:ext uri="{FF2B5EF4-FFF2-40B4-BE49-F238E27FC236}">
                <a16:creationId xmlns:a16="http://schemas.microsoft.com/office/drawing/2014/main" id="{3ED33E1C-828B-42E3-AF9B-4C829F0689E8}"/>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64260BA-6309-4D67-8232-3D28D214C40A}"/>
              </a:ext>
            </a:extLst>
          </p:cNvPr>
          <p:cNvCxnSpPr>
            <a:cxnSpLocks/>
          </p:cNvCxnSpPr>
          <p:nvPr userDrawn="1"/>
        </p:nvCxnSpPr>
        <p:spPr>
          <a:xfrm>
            <a:off x="-3" y="853786"/>
            <a:ext cx="2237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896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Thrive Content Slide - Marketing-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D9E0CD-19B4-4041-A5A4-C9F22856287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303" t="18150" r="5303" b="17379"/>
          <a:stretch/>
        </p:blipFill>
        <p:spPr>
          <a:xfrm>
            <a:off x="852055" y="1205345"/>
            <a:ext cx="7807036" cy="3167067"/>
          </a:xfrm>
          <a:prstGeom prst="rect">
            <a:avLst/>
          </a:prstGeom>
        </p:spPr>
      </p:pic>
      <p:sp>
        <p:nvSpPr>
          <p:cNvPr id="7" name="Slide Number Placeholder 2">
            <a:extLst>
              <a:ext uri="{FF2B5EF4-FFF2-40B4-BE49-F238E27FC236}">
                <a16:creationId xmlns:a16="http://schemas.microsoft.com/office/drawing/2014/main" id="{43824546-D7A0-473E-8421-6E52427330B7}"/>
              </a:ext>
            </a:extLst>
          </p:cNvPr>
          <p:cNvSpPr>
            <a:spLocks noGrp="1"/>
          </p:cNvSpPr>
          <p:nvPr>
            <p:ph type="sldNum" sz="quarter" idx="10"/>
          </p:nvPr>
        </p:nvSpPr>
        <p:spPr>
          <a:xfrm>
            <a:off x="7762239" y="4654746"/>
            <a:ext cx="753109" cy="321145"/>
          </a:xfrm>
        </p:spPr>
        <p:txBody>
          <a:bodyPr/>
          <a:lstStyle>
            <a:lvl1pPr>
              <a:defRPr sz="1600"/>
            </a:lvl1pPr>
          </a:lstStyle>
          <a:p>
            <a:fld id="{4A324987-E7B7-4EF9-819F-1672AB0C8F32}" type="slidenum">
              <a:rPr lang="en-US" smtClean="0"/>
              <a:pPr/>
              <a:t>‹#›</a:t>
            </a:fld>
            <a:endParaRPr lang="en-US" dirty="0"/>
          </a:p>
        </p:txBody>
      </p:sp>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
        <p:nvSpPr>
          <p:cNvPr id="6" name="Rectangle 5">
            <a:extLst>
              <a:ext uri="{FF2B5EF4-FFF2-40B4-BE49-F238E27FC236}">
                <a16:creationId xmlns:a16="http://schemas.microsoft.com/office/drawing/2014/main" id="{3ED33E1C-828B-42E3-AF9B-4C829F0689E8}"/>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64260BA-6309-4D67-8232-3D28D214C40A}"/>
              </a:ext>
            </a:extLst>
          </p:cNvPr>
          <p:cNvCxnSpPr>
            <a:cxnSpLocks/>
          </p:cNvCxnSpPr>
          <p:nvPr userDrawn="1"/>
        </p:nvCxnSpPr>
        <p:spPr>
          <a:xfrm>
            <a:off x="-3" y="853786"/>
            <a:ext cx="2237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929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hrive Content Slide - Marketing-4">
    <p:spTree>
      <p:nvGrpSpPr>
        <p:cNvPr id="1" name=""/>
        <p:cNvGrpSpPr/>
        <p:nvPr/>
      </p:nvGrpSpPr>
      <p:grpSpPr>
        <a:xfrm>
          <a:off x="0" y="0"/>
          <a:ext cx="0" cy="0"/>
          <a:chOff x="0" y="0"/>
          <a:chExt cx="0" cy="0"/>
        </a:xfrm>
      </p:grpSpPr>
      <p:pic>
        <p:nvPicPr>
          <p:cNvPr id="11" name="Picture 10" descr="Chart, funnel chart&#10;&#10;Description automatically generated">
            <a:extLst>
              <a:ext uri="{FF2B5EF4-FFF2-40B4-BE49-F238E27FC236}">
                <a16:creationId xmlns:a16="http://schemas.microsoft.com/office/drawing/2014/main" id="{A99D3B63-B65C-4D87-B62C-C612EF41A34A}"/>
              </a:ext>
            </a:extLst>
          </p:cNvPr>
          <p:cNvPicPr>
            <a:picLocks noChangeAspect="1"/>
          </p:cNvPicPr>
          <p:nvPr userDrawn="1"/>
        </p:nvPicPr>
        <p:blipFill>
          <a:blip r:embed="rId2"/>
          <a:stretch>
            <a:fillRect/>
          </a:stretch>
        </p:blipFill>
        <p:spPr>
          <a:xfrm>
            <a:off x="628652" y="277091"/>
            <a:ext cx="8158786" cy="4589317"/>
          </a:xfrm>
          <a:prstGeom prst="rect">
            <a:avLst/>
          </a:prstGeom>
        </p:spPr>
      </p:pic>
      <p:sp>
        <p:nvSpPr>
          <p:cNvPr id="7" name="Slide Number Placeholder 2">
            <a:extLst>
              <a:ext uri="{FF2B5EF4-FFF2-40B4-BE49-F238E27FC236}">
                <a16:creationId xmlns:a16="http://schemas.microsoft.com/office/drawing/2014/main" id="{43824546-D7A0-473E-8421-6E52427330B7}"/>
              </a:ext>
            </a:extLst>
          </p:cNvPr>
          <p:cNvSpPr>
            <a:spLocks noGrp="1"/>
          </p:cNvSpPr>
          <p:nvPr>
            <p:ph type="sldNum" sz="quarter" idx="10"/>
          </p:nvPr>
        </p:nvSpPr>
        <p:spPr>
          <a:xfrm>
            <a:off x="7762239" y="4654746"/>
            <a:ext cx="753109" cy="321145"/>
          </a:xfrm>
        </p:spPr>
        <p:txBody>
          <a:bodyPr/>
          <a:lstStyle>
            <a:lvl1pPr>
              <a:defRPr sz="1600"/>
            </a:lvl1pPr>
          </a:lstStyle>
          <a:p>
            <a:fld id="{4A324987-E7B7-4EF9-819F-1672AB0C8F32}" type="slidenum">
              <a:rPr lang="en-US" smtClean="0"/>
              <a:pPr/>
              <a:t>‹#›</a:t>
            </a:fld>
            <a:endParaRPr lang="en-US" dirty="0"/>
          </a:p>
        </p:txBody>
      </p:sp>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
        <p:nvSpPr>
          <p:cNvPr id="6" name="Rectangle 5">
            <a:extLst>
              <a:ext uri="{FF2B5EF4-FFF2-40B4-BE49-F238E27FC236}">
                <a16:creationId xmlns:a16="http://schemas.microsoft.com/office/drawing/2014/main" id="{3ED33E1C-828B-42E3-AF9B-4C829F0689E8}"/>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64260BA-6309-4D67-8232-3D28D214C40A}"/>
              </a:ext>
            </a:extLst>
          </p:cNvPr>
          <p:cNvCxnSpPr>
            <a:cxnSpLocks/>
          </p:cNvCxnSpPr>
          <p:nvPr userDrawn="1"/>
        </p:nvCxnSpPr>
        <p:spPr>
          <a:xfrm>
            <a:off x="-3" y="853786"/>
            <a:ext cx="2237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985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Thrive Content Slide - Marketing-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CC77F6-E317-414B-80F2-60C9D995E2DA}"/>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cxnSp>
        <p:nvCxnSpPr>
          <p:cNvPr id="5" name="Straight Connector 4">
            <a:extLst>
              <a:ext uri="{FF2B5EF4-FFF2-40B4-BE49-F238E27FC236}">
                <a16:creationId xmlns:a16="http://schemas.microsoft.com/office/drawing/2014/main" id="{0FF5F47C-3D01-4A5D-B7E2-6498C338E1AF}"/>
              </a:ext>
            </a:extLst>
          </p:cNvPr>
          <p:cNvCxnSpPr>
            <a:cxnSpLocks/>
            <a:stCxn id="3" idx="2"/>
          </p:cNvCxnSpPr>
          <p:nvPr userDrawn="1"/>
        </p:nvCxnSpPr>
        <p:spPr>
          <a:xfrm>
            <a:off x="-3" y="2571751"/>
            <a:ext cx="83820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5AD6C34-F56A-4BAD-B409-13E3C5206B79}"/>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2">
            <a:extLst>
              <a:ext uri="{FF2B5EF4-FFF2-40B4-BE49-F238E27FC236}">
                <a16:creationId xmlns:a16="http://schemas.microsoft.com/office/drawing/2014/main" id="{5FE9174B-373F-4D41-973D-919A57F96676}"/>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2165485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Thrive Content Slide - Marketing-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8C514A-DE10-456A-AEE8-6A69E81ECA50}"/>
              </a:ext>
            </a:extLst>
          </p:cNvPr>
          <p:cNvPicPr>
            <a:picLocks noChangeAspect="1"/>
          </p:cNvPicPr>
          <p:nvPr userDrawn="1"/>
        </p:nvPicPr>
        <p:blipFill>
          <a:blip r:embed="rId2"/>
          <a:srcRect/>
          <a:stretch/>
        </p:blipFill>
        <p:spPr>
          <a:xfrm>
            <a:off x="0" y="0"/>
            <a:ext cx="9144000" cy="5143499"/>
          </a:xfrm>
          <a:prstGeom prst="rect">
            <a:avLst/>
          </a:prstGeom>
        </p:spPr>
      </p:pic>
      <p:sp>
        <p:nvSpPr>
          <p:cNvPr id="3" name="Rectangle 2">
            <a:extLst>
              <a:ext uri="{FF2B5EF4-FFF2-40B4-BE49-F238E27FC236}">
                <a16:creationId xmlns:a16="http://schemas.microsoft.com/office/drawing/2014/main" id="{CFCC77F6-E317-414B-80F2-60C9D995E2DA}"/>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cxnSp>
        <p:nvCxnSpPr>
          <p:cNvPr id="5" name="Straight Connector 4">
            <a:extLst>
              <a:ext uri="{FF2B5EF4-FFF2-40B4-BE49-F238E27FC236}">
                <a16:creationId xmlns:a16="http://schemas.microsoft.com/office/drawing/2014/main" id="{0FF5F47C-3D01-4A5D-B7E2-6498C338E1AF}"/>
              </a:ext>
            </a:extLst>
          </p:cNvPr>
          <p:cNvCxnSpPr>
            <a:cxnSpLocks/>
            <a:stCxn id="3" idx="2"/>
          </p:cNvCxnSpPr>
          <p:nvPr userDrawn="1"/>
        </p:nvCxnSpPr>
        <p:spPr>
          <a:xfrm>
            <a:off x="-3" y="2571751"/>
            <a:ext cx="83820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5AD6C34-F56A-4BAD-B409-13E3C5206B79}"/>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2">
            <a:extLst>
              <a:ext uri="{FF2B5EF4-FFF2-40B4-BE49-F238E27FC236}">
                <a16:creationId xmlns:a16="http://schemas.microsoft.com/office/drawing/2014/main" id="{5FE9174B-373F-4D41-973D-919A57F96676}"/>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3308483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Thrive Content Slide - Marketing-4">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83D9E0CD-19B4-4041-A5A4-C9F22856287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4909" y="1"/>
            <a:ext cx="8174182" cy="5143500"/>
          </a:xfrm>
          <a:prstGeom prst="rect">
            <a:avLst/>
          </a:prstGeom>
        </p:spPr>
      </p:pic>
      <p:sp>
        <p:nvSpPr>
          <p:cNvPr id="7" name="Slide Number Placeholder 2">
            <a:extLst>
              <a:ext uri="{FF2B5EF4-FFF2-40B4-BE49-F238E27FC236}">
                <a16:creationId xmlns:a16="http://schemas.microsoft.com/office/drawing/2014/main" id="{43824546-D7A0-473E-8421-6E52427330B7}"/>
              </a:ext>
            </a:extLst>
          </p:cNvPr>
          <p:cNvSpPr>
            <a:spLocks noGrp="1"/>
          </p:cNvSpPr>
          <p:nvPr>
            <p:ph type="sldNum" sz="quarter" idx="10"/>
          </p:nvPr>
        </p:nvSpPr>
        <p:spPr>
          <a:xfrm>
            <a:off x="7762239" y="4654746"/>
            <a:ext cx="753109" cy="321145"/>
          </a:xfrm>
        </p:spPr>
        <p:txBody>
          <a:bodyPr/>
          <a:lstStyle>
            <a:lvl1pPr>
              <a:defRPr sz="1600"/>
            </a:lvl1pPr>
          </a:lstStyle>
          <a:p>
            <a:fld id="{4A324987-E7B7-4EF9-819F-1672AB0C8F32}" type="slidenum">
              <a:rPr lang="en-US" smtClean="0"/>
              <a:pPr/>
              <a:t>‹#›</a:t>
            </a:fld>
            <a:endParaRPr lang="en-US" dirty="0"/>
          </a:p>
        </p:txBody>
      </p:sp>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
        <p:nvSpPr>
          <p:cNvPr id="6" name="Rectangle 5">
            <a:extLst>
              <a:ext uri="{FF2B5EF4-FFF2-40B4-BE49-F238E27FC236}">
                <a16:creationId xmlns:a16="http://schemas.microsoft.com/office/drawing/2014/main" id="{3ED33E1C-828B-42E3-AF9B-4C829F0689E8}"/>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64260BA-6309-4D67-8232-3D28D214C40A}"/>
              </a:ext>
            </a:extLst>
          </p:cNvPr>
          <p:cNvCxnSpPr>
            <a:cxnSpLocks/>
          </p:cNvCxnSpPr>
          <p:nvPr userDrawn="1"/>
        </p:nvCxnSpPr>
        <p:spPr>
          <a:xfrm>
            <a:off x="-3" y="853786"/>
            <a:ext cx="2237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714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_Thrive Content Slide - Marketing-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8C514A-DE10-456A-AEE8-6A69E81ECA50}"/>
              </a:ext>
            </a:extLst>
          </p:cNvPr>
          <p:cNvPicPr>
            <a:picLocks noChangeAspect="1"/>
          </p:cNvPicPr>
          <p:nvPr userDrawn="1"/>
        </p:nvPicPr>
        <p:blipFill>
          <a:blip r:embed="rId2"/>
          <a:srcRect/>
          <a:stretch/>
        </p:blipFill>
        <p:spPr>
          <a:xfrm>
            <a:off x="1" y="0"/>
            <a:ext cx="9143998" cy="5143499"/>
          </a:xfrm>
          <a:prstGeom prst="rect">
            <a:avLst/>
          </a:prstGeom>
        </p:spPr>
      </p:pic>
      <p:sp>
        <p:nvSpPr>
          <p:cNvPr id="3" name="Rectangle 2">
            <a:extLst>
              <a:ext uri="{FF2B5EF4-FFF2-40B4-BE49-F238E27FC236}">
                <a16:creationId xmlns:a16="http://schemas.microsoft.com/office/drawing/2014/main" id="{CFCC77F6-E317-414B-80F2-60C9D995E2DA}"/>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cxnSp>
        <p:nvCxnSpPr>
          <p:cNvPr id="5" name="Straight Connector 4">
            <a:extLst>
              <a:ext uri="{FF2B5EF4-FFF2-40B4-BE49-F238E27FC236}">
                <a16:creationId xmlns:a16="http://schemas.microsoft.com/office/drawing/2014/main" id="{0FF5F47C-3D01-4A5D-B7E2-6498C338E1AF}"/>
              </a:ext>
            </a:extLst>
          </p:cNvPr>
          <p:cNvCxnSpPr>
            <a:cxnSpLocks/>
            <a:stCxn id="3" idx="2"/>
          </p:cNvCxnSpPr>
          <p:nvPr userDrawn="1"/>
        </p:nvCxnSpPr>
        <p:spPr>
          <a:xfrm>
            <a:off x="-3" y="2571751"/>
            <a:ext cx="83820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5AD6C34-F56A-4BAD-B409-13E3C5206B79}"/>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2">
            <a:extLst>
              <a:ext uri="{FF2B5EF4-FFF2-40B4-BE49-F238E27FC236}">
                <a16:creationId xmlns:a16="http://schemas.microsoft.com/office/drawing/2014/main" id="{5FE9174B-373F-4D41-973D-919A57F96676}"/>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2553358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hrive Content Slide - Marketing-4">
    <p:spTree>
      <p:nvGrpSpPr>
        <p:cNvPr id="1" name=""/>
        <p:cNvGrpSpPr/>
        <p:nvPr/>
      </p:nvGrpSpPr>
      <p:grpSpPr>
        <a:xfrm>
          <a:off x="0" y="0"/>
          <a:ext cx="0" cy="0"/>
          <a:chOff x="0" y="0"/>
          <a:chExt cx="0" cy="0"/>
        </a:xfrm>
      </p:grpSpPr>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
        <p:nvSpPr>
          <p:cNvPr id="6" name="Rectangle 5">
            <a:extLst>
              <a:ext uri="{FF2B5EF4-FFF2-40B4-BE49-F238E27FC236}">
                <a16:creationId xmlns:a16="http://schemas.microsoft.com/office/drawing/2014/main" id="{3ED33E1C-828B-42E3-AF9B-4C829F0689E8}"/>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64260BA-6309-4D67-8232-3D28D214C40A}"/>
              </a:ext>
            </a:extLst>
          </p:cNvPr>
          <p:cNvCxnSpPr>
            <a:cxnSpLocks/>
          </p:cNvCxnSpPr>
          <p:nvPr userDrawn="1"/>
        </p:nvCxnSpPr>
        <p:spPr>
          <a:xfrm>
            <a:off x="-3" y="853786"/>
            <a:ext cx="2237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BF1CBD6-6415-4DF0-A8E6-87988360C536}"/>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5CAA2474-FF79-4E7C-87B9-C308DAEDC1D9}"/>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2474407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hrive Content Slide - Marketing-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CC77F6-E317-414B-80F2-60C9D995E2DA}"/>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cxnSp>
        <p:nvCxnSpPr>
          <p:cNvPr id="5" name="Straight Connector 4">
            <a:extLst>
              <a:ext uri="{FF2B5EF4-FFF2-40B4-BE49-F238E27FC236}">
                <a16:creationId xmlns:a16="http://schemas.microsoft.com/office/drawing/2014/main" id="{0FF5F47C-3D01-4A5D-B7E2-6498C338E1AF}"/>
              </a:ext>
            </a:extLst>
          </p:cNvPr>
          <p:cNvCxnSpPr>
            <a:cxnSpLocks/>
            <a:stCxn id="3" idx="2"/>
          </p:cNvCxnSpPr>
          <p:nvPr userDrawn="1"/>
        </p:nvCxnSpPr>
        <p:spPr>
          <a:xfrm>
            <a:off x="-3" y="2571751"/>
            <a:ext cx="83820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5AD6C34-F56A-4BAD-B409-13E3C5206B79}"/>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2">
            <a:extLst>
              <a:ext uri="{FF2B5EF4-FFF2-40B4-BE49-F238E27FC236}">
                <a16:creationId xmlns:a16="http://schemas.microsoft.com/office/drawing/2014/main" id="{5FE9174B-373F-4D41-973D-919A57F96676}"/>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4044000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_Thrive Content Slide - Marketing-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6FAFEA-53EE-4330-B8AA-5C61E4A68BE4}"/>
              </a:ext>
            </a:extLst>
          </p:cNvPr>
          <p:cNvSpPr/>
          <p:nvPr userDrawn="1"/>
        </p:nvSpPr>
        <p:spPr>
          <a:xfrm>
            <a:off x="1" y="-6923"/>
            <a:ext cx="5805054" cy="5150423"/>
          </a:xfrm>
          <a:prstGeom prst="rect">
            <a:avLst/>
          </a:prstGeom>
          <a:solidFill>
            <a:schemeClr val="bg1"/>
          </a:solidFill>
          <a:ln>
            <a:noFill/>
          </a:ln>
          <a:effectLst>
            <a:innerShdw blurRad="63500" dist="50800" dir="2154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
        <p:nvSpPr>
          <p:cNvPr id="6" name="Rectangle 5">
            <a:extLst>
              <a:ext uri="{FF2B5EF4-FFF2-40B4-BE49-F238E27FC236}">
                <a16:creationId xmlns:a16="http://schemas.microsoft.com/office/drawing/2014/main" id="{F5AD6C34-F56A-4BAD-B409-13E3C5206B79}"/>
              </a:ext>
            </a:extLst>
          </p:cNvPr>
          <p:cNvSpPr/>
          <p:nvPr userDrawn="1"/>
        </p:nvSpPr>
        <p:spPr>
          <a:xfrm rot="5400000">
            <a:off x="4904508" y="900546"/>
            <a:ext cx="5150424" cy="3349331"/>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2">
            <a:extLst>
              <a:ext uri="{FF2B5EF4-FFF2-40B4-BE49-F238E27FC236}">
                <a16:creationId xmlns:a16="http://schemas.microsoft.com/office/drawing/2014/main" id="{5FE9174B-373F-4D41-973D-919A57F96676}"/>
              </a:ext>
            </a:extLst>
          </p:cNvPr>
          <p:cNvSpPr>
            <a:spLocks noGrp="1"/>
          </p:cNvSpPr>
          <p:nvPr>
            <p:ph type="sldNum" sz="quarter" idx="10"/>
          </p:nvPr>
        </p:nvSpPr>
        <p:spPr>
          <a:xfrm>
            <a:off x="8032403" y="4630264"/>
            <a:ext cx="753109" cy="321145"/>
          </a:xfrm>
        </p:spPr>
        <p:txBody>
          <a:bodyPr/>
          <a:lstStyle>
            <a:lvl1pPr>
              <a:defRPr sz="1600">
                <a:solidFill>
                  <a:schemeClr val="bg1"/>
                </a:solidFill>
              </a:defRPr>
            </a:lvl1pPr>
          </a:lstStyle>
          <a:p>
            <a:fld id="{4A324987-E7B7-4EF9-819F-1672AB0C8F32}" type="slidenum">
              <a:rPr lang="en-US" smtClean="0"/>
              <a:pPr/>
              <a:t>‹#›</a:t>
            </a:fld>
            <a:endParaRPr lang="en-US" dirty="0"/>
          </a:p>
        </p:txBody>
      </p:sp>
      <p:cxnSp>
        <p:nvCxnSpPr>
          <p:cNvPr id="5" name="Straight Connector 4">
            <a:extLst>
              <a:ext uri="{FF2B5EF4-FFF2-40B4-BE49-F238E27FC236}">
                <a16:creationId xmlns:a16="http://schemas.microsoft.com/office/drawing/2014/main" id="{0FF5F47C-3D01-4A5D-B7E2-6498C338E1AF}"/>
              </a:ext>
            </a:extLst>
          </p:cNvPr>
          <p:cNvCxnSpPr>
            <a:cxnSpLocks/>
          </p:cNvCxnSpPr>
          <p:nvPr userDrawn="1"/>
        </p:nvCxnSpPr>
        <p:spPr>
          <a:xfrm>
            <a:off x="5375573" y="2443598"/>
            <a:ext cx="83820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35C36BC-A3AE-4394-9BC9-0ABF48FC0851}"/>
              </a:ext>
            </a:extLst>
          </p:cNvPr>
          <p:cNvSpPr/>
          <p:nvPr userDrawn="1"/>
        </p:nvSpPr>
        <p:spPr>
          <a:xfrm rot="5400000">
            <a:off x="-2518064" y="2518065"/>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6931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Thrive Content Slide - THANK YOU">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288E035-1BA9-4E66-B772-8E710453916D}"/>
              </a:ext>
            </a:extLst>
          </p:cNvPr>
          <p:cNvSpPr/>
          <p:nvPr userDrawn="1"/>
        </p:nvSpPr>
        <p:spPr>
          <a:xfrm>
            <a:off x="1" y="0"/>
            <a:ext cx="5805054" cy="5143500"/>
          </a:xfrm>
          <a:prstGeom prst="rect">
            <a:avLst/>
          </a:prstGeom>
          <a:solidFill>
            <a:schemeClr val="bg1"/>
          </a:solidFill>
          <a:ln>
            <a:noFill/>
          </a:ln>
          <a:effectLst>
            <a:innerShdw blurRad="63500" dist="50800" dir="2154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
        <p:nvSpPr>
          <p:cNvPr id="6" name="Rectangle 5">
            <a:extLst>
              <a:ext uri="{FF2B5EF4-FFF2-40B4-BE49-F238E27FC236}">
                <a16:creationId xmlns:a16="http://schemas.microsoft.com/office/drawing/2014/main" id="{F5AD6C34-F56A-4BAD-B409-13E3C5206B79}"/>
              </a:ext>
            </a:extLst>
          </p:cNvPr>
          <p:cNvSpPr/>
          <p:nvPr userDrawn="1"/>
        </p:nvSpPr>
        <p:spPr>
          <a:xfrm rot="5400000">
            <a:off x="4904508" y="900546"/>
            <a:ext cx="5150424" cy="3349331"/>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2">
            <a:extLst>
              <a:ext uri="{FF2B5EF4-FFF2-40B4-BE49-F238E27FC236}">
                <a16:creationId xmlns:a16="http://schemas.microsoft.com/office/drawing/2014/main" id="{5FE9174B-373F-4D41-973D-919A57F96676}"/>
              </a:ext>
            </a:extLst>
          </p:cNvPr>
          <p:cNvSpPr>
            <a:spLocks noGrp="1"/>
          </p:cNvSpPr>
          <p:nvPr>
            <p:ph type="sldNum" sz="quarter" idx="10"/>
          </p:nvPr>
        </p:nvSpPr>
        <p:spPr>
          <a:xfrm>
            <a:off x="8032403" y="4630264"/>
            <a:ext cx="753109" cy="321145"/>
          </a:xfrm>
        </p:spPr>
        <p:txBody>
          <a:bodyPr/>
          <a:lstStyle>
            <a:lvl1pPr>
              <a:defRPr sz="1600">
                <a:solidFill>
                  <a:schemeClr val="bg1"/>
                </a:solidFill>
              </a:defRPr>
            </a:lvl1pPr>
          </a:lstStyle>
          <a:p>
            <a:fld id="{4A324987-E7B7-4EF9-819F-1672AB0C8F32}" type="slidenum">
              <a:rPr lang="en-US" smtClean="0"/>
              <a:pPr/>
              <a:t>‹#›</a:t>
            </a:fld>
            <a:endParaRPr lang="en-US" dirty="0"/>
          </a:p>
        </p:txBody>
      </p:sp>
      <p:cxnSp>
        <p:nvCxnSpPr>
          <p:cNvPr id="5" name="Straight Connector 4">
            <a:extLst>
              <a:ext uri="{FF2B5EF4-FFF2-40B4-BE49-F238E27FC236}">
                <a16:creationId xmlns:a16="http://schemas.microsoft.com/office/drawing/2014/main" id="{0FF5F47C-3D01-4A5D-B7E2-6498C338E1AF}"/>
              </a:ext>
            </a:extLst>
          </p:cNvPr>
          <p:cNvCxnSpPr>
            <a:cxnSpLocks/>
          </p:cNvCxnSpPr>
          <p:nvPr userDrawn="1"/>
        </p:nvCxnSpPr>
        <p:spPr>
          <a:xfrm>
            <a:off x="5375573" y="2443598"/>
            <a:ext cx="83820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35C36BC-A3AE-4394-9BC9-0ABF48FC0851}"/>
              </a:ext>
            </a:extLst>
          </p:cNvPr>
          <p:cNvSpPr/>
          <p:nvPr userDrawn="1"/>
        </p:nvSpPr>
        <p:spPr>
          <a:xfrm rot="5400000">
            <a:off x="-2518064" y="2518065"/>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FB8B10A-43BC-42FF-84BB-8B18E0D8665C}"/>
              </a:ext>
            </a:extLst>
          </p:cNvPr>
          <p:cNvSpPr txBox="1"/>
          <p:nvPr userDrawn="1"/>
        </p:nvSpPr>
        <p:spPr>
          <a:xfrm>
            <a:off x="6168122" y="3802285"/>
            <a:ext cx="2499523" cy="215444"/>
          </a:xfrm>
          <a:prstGeom prst="rect">
            <a:avLst/>
          </a:prstGeom>
          <a:noFill/>
        </p:spPr>
        <p:txBody>
          <a:bodyPr wrap="square" rtlCol="0">
            <a:spAutoFit/>
          </a:bodyPr>
          <a:lstStyle/>
          <a:p>
            <a:pPr algn="ctr"/>
            <a:r>
              <a:rPr lang="en-US" sz="800" b="0" spc="12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866.205.2810 | thrivenextgen.com</a:t>
            </a:r>
            <a:endParaRPr lang="en-US" sz="788" b="0" spc="12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4BCE4C97-1A67-4E65-8666-022635E09117}"/>
              </a:ext>
            </a:extLst>
          </p:cNvPr>
          <p:cNvGrpSpPr/>
          <p:nvPr userDrawn="1"/>
        </p:nvGrpSpPr>
        <p:grpSpPr>
          <a:xfrm>
            <a:off x="6428418" y="3354060"/>
            <a:ext cx="1978930" cy="294625"/>
            <a:chOff x="6429739" y="4179061"/>
            <a:chExt cx="1978930" cy="294625"/>
          </a:xfrm>
        </p:grpSpPr>
        <p:pic>
          <p:nvPicPr>
            <p:cNvPr id="11" name="Picture 10">
              <a:hlinkClick r:id="rId3"/>
              <a:extLst>
                <a:ext uri="{FF2B5EF4-FFF2-40B4-BE49-F238E27FC236}">
                  <a16:creationId xmlns:a16="http://schemas.microsoft.com/office/drawing/2014/main" id="{6D427ABE-8413-460F-8E83-C0A8E2E687E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864559" y="4192237"/>
              <a:ext cx="283128" cy="274320"/>
            </a:xfrm>
            <a:prstGeom prst="rect">
              <a:avLst/>
            </a:prstGeom>
          </p:spPr>
        </p:pic>
        <p:pic>
          <p:nvPicPr>
            <p:cNvPr id="13" name="Picture 12" descr="A close up of a mans face&#10;&#10;Description generated with high confidence">
              <a:hlinkClick r:id="rId5"/>
              <a:extLst>
                <a:ext uri="{FF2B5EF4-FFF2-40B4-BE49-F238E27FC236}">
                  <a16:creationId xmlns:a16="http://schemas.microsoft.com/office/drawing/2014/main" id="{307610D1-6FE7-4D58-A2DF-67BE31840124}"/>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429739" y="4192237"/>
              <a:ext cx="297733" cy="274320"/>
            </a:xfrm>
            <a:prstGeom prst="rect">
              <a:avLst/>
            </a:prstGeom>
          </p:spPr>
        </p:pic>
        <p:pic>
          <p:nvPicPr>
            <p:cNvPr id="14" name="Picture 13">
              <a:hlinkClick r:id="rId7"/>
              <a:extLst>
                <a:ext uri="{FF2B5EF4-FFF2-40B4-BE49-F238E27FC236}">
                  <a16:creationId xmlns:a16="http://schemas.microsoft.com/office/drawing/2014/main" id="{3D2A2BE3-099D-48FD-B876-80AC2729402D}"/>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7704990" y="4192237"/>
              <a:ext cx="283128" cy="274320"/>
            </a:xfrm>
            <a:prstGeom prst="rect">
              <a:avLst/>
            </a:prstGeom>
          </p:spPr>
        </p:pic>
        <p:pic>
          <p:nvPicPr>
            <p:cNvPr id="15" name="Picture 14">
              <a:hlinkClick r:id="rId7"/>
              <a:extLst>
                <a:ext uri="{FF2B5EF4-FFF2-40B4-BE49-F238E27FC236}">
                  <a16:creationId xmlns:a16="http://schemas.microsoft.com/office/drawing/2014/main" id="{C80249BF-FAFE-4C0C-8DE4-9C098DD2F342}"/>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7284774" y="4192237"/>
              <a:ext cx="283129" cy="274320"/>
            </a:xfrm>
            <a:prstGeom prst="rect">
              <a:avLst/>
            </a:prstGeom>
          </p:spPr>
        </p:pic>
        <p:pic>
          <p:nvPicPr>
            <p:cNvPr id="16" name="Picture 15">
              <a:hlinkClick r:id="rId10"/>
              <a:extLst>
                <a:ext uri="{FF2B5EF4-FFF2-40B4-BE49-F238E27FC236}">
                  <a16:creationId xmlns:a16="http://schemas.microsoft.com/office/drawing/2014/main" id="{23E0842E-784A-4D30-913E-3EC96390721E}"/>
                </a:ext>
              </a:extLst>
            </p:cNvPr>
            <p:cNvPicPr>
              <a:picLocks noChangeAspect="1"/>
            </p:cNvPicPr>
            <p:nvPr userDrawn="1"/>
          </p:nvPicPr>
          <p:blipFill>
            <a:blip r:embed="rId11" cstate="print">
              <a:extLst>
                <a:ext uri="{28A0092B-C50C-407E-A947-70E740481C1C}">
                  <a14:useLocalDpi xmlns:a14="http://schemas.microsoft.com/office/drawing/2010/main"/>
                </a:ext>
              </a:extLst>
            </a:blip>
            <a:srcRect/>
            <a:stretch/>
          </p:blipFill>
          <p:spPr>
            <a:xfrm>
              <a:off x="8125205" y="4179061"/>
              <a:ext cx="283464" cy="294625"/>
            </a:xfrm>
            <a:prstGeom prst="rect">
              <a:avLst/>
            </a:prstGeom>
          </p:spPr>
        </p:pic>
      </p:grpSp>
      <p:sp>
        <p:nvSpPr>
          <p:cNvPr id="17" name="TextBox 16">
            <a:extLst>
              <a:ext uri="{FF2B5EF4-FFF2-40B4-BE49-F238E27FC236}">
                <a16:creationId xmlns:a16="http://schemas.microsoft.com/office/drawing/2014/main" id="{4DFC3D26-CC87-494F-82BF-E31ED8AA27C3}"/>
              </a:ext>
            </a:extLst>
          </p:cNvPr>
          <p:cNvSpPr txBox="1"/>
          <p:nvPr userDrawn="1"/>
        </p:nvSpPr>
        <p:spPr>
          <a:xfrm>
            <a:off x="464478" y="525856"/>
            <a:ext cx="2632012"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Open Sans"/>
                <a:ea typeface="+mn-ea"/>
                <a:cs typeface="+mn-cs"/>
              </a:rPr>
              <a:t>Thank You</a:t>
            </a:r>
            <a:endParaRPr kumimoji="0" lang="en-US" sz="3600" b="0" i="0" u="none" strike="noStrike" kern="1200" cap="none" spc="0" normalizeH="0" baseline="0" noProof="0" dirty="0">
              <a:ln>
                <a:noFill/>
              </a:ln>
              <a:solidFill>
                <a:schemeClr val="tx2"/>
              </a:solidFill>
              <a:effectLst/>
              <a:uLnTx/>
              <a:uFillTx/>
              <a:latin typeface="Open Sans"/>
              <a:ea typeface="+mn-ea"/>
              <a:cs typeface="+mn-cs"/>
            </a:endParaRPr>
          </a:p>
        </p:txBody>
      </p:sp>
      <p:pic>
        <p:nvPicPr>
          <p:cNvPr id="3" name="Picture 2" descr="Logo&#10;&#10;Description automatically generated">
            <a:extLst>
              <a:ext uri="{FF2B5EF4-FFF2-40B4-BE49-F238E27FC236}">
                <a16:creationId xmlns:a16="http://schemas.microsoft.com/office/drawing/2014/main" id="{3D4C1D0A-2F23-43B2-8394-1482CF836022}"/>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496285" y="1341215"/>
            <a:ext cx="1966481" cy="1754044"/>
          </a:xfrm>
          <a:prstGeom prst="rect">
            <a:avLst/>
          </a:prstGeom>
        </p:spPr>
      </p:pic>
    </p:spTree>
    <p:extLst>
      <p:ext uri="{BB962C8B-B14F-4D97-AF65-F5344CB8AC3E}">
        <p14:creationId xmlns:p14="http://schemas.microsoft.com/office/powerpoint/2010/main" val="39365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Thrive Content Slide - Marketing-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D9E0CD-19B4-4041-A5A4-C9F22856287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303" t="18150" r="5303" b="17379"/>
          <a:stretch/>
        </p:blipFill>
        <p:spPr>
          <a:xfrm>
            <a:off x="852055" y="1205345"/>
            <a:ext cx="7807036" cy="3167067"/>
          </a:xfrm>
          <a:prstGeom prst="rect">
            <a:avLst/>
          </a:prstGeom>
        </p:spPr>
      </p:pic>
      <p:sp>
        <p:nvSpPr>
          <p:cNvPr id="7" name="Slide Number Placeholder 2">
            <a:extLst>
              <a:ext uri="{FF2B5EF4-FFF2-40B4-BE49-F238E27FC236}">
                <a16:creationId xmlns:a16="http://schemas.microsoft.com/office/drawing/2014/main" id="{43824546-D7A0-473E-8421-6E52427330B7}"/>
              </a:ext>
            </a:extLst>
          </p:cNvPr>
          <p:cNvSpPr>
            <a:spLocks noGrp="1"/>
          </p:cNvSpPr>
          <p:nvPr>
            <p:ph type="sldNum" sz="quarter" idx="10"/>
          </p:nvPr>
        </p:nvSpPr>
        <p:spPr>
          <a:xfrm>
            <a:off x="7762239" y="4654746"/>
            <a:ext cx="753109" cy="321145"/>
          </a:xfrm>
        </p:spPr>
        <p:txBody>
          <a:bodyPr/>
          <a:lstStyle>
            <a:lvl1pPr>
              <a:defRPr sz="1600"/>
            </a:lvl1pPr>
          </a:lstStyle>
          <a:p>
            <a:fld id="{4A324987-E7B7-4EF9-819F-1672AB0C8F32}" type="slidenum">
              <a:rPr lang="en-US" smtClean="0"/>
              <a:pPr/>
              <a:t>‹#›</a:t>
            </a:fld>
            <a:endParaRPr lang="en-US" dirty="0"/>
          </a:p>
        </p:txBody>
      </p:sp>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
        <p:nvSpPr>
          <p:cNvPr id="6" name="Rectangle 5">
            <a:extLst>
              <a:ext uri="{FF2B5EF4-FFF2-40B4-BE49-F238E27FC236}">
                <a16:creationId xmlns:a16="http://schemas.microsoft.com/office/drawing/2014/main" id="{3ED33E1C-828B-42E3-AF9B-4C829F0689E8}"/>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64260BA-6309-4D67-8232-3D28D214C40A}"/>
              </a:ext>
            </a:extLst>
          </p:cNvPr>
          <p:cNvCxnSpPr>
            <a:cxnSpLocks/>
          </p:cNvCxnSpPr>
          <p:nvPr userDrawn="1"/>
        </p:nvCxnSpPr>
        <p:spPr>
          <a:xfrm>
            <a:off x="-3" y="853786"/>
            <a:ext cx="2237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600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8_Thrive Content Slide - Marketing-4">
    <p:spTree>
      <p:nvGrpSpPr>
        <p:cNvPr id="1" name=""/>
        <p:cNvGrpSpPr/>
        <p:nvPr/>
      </p:nvGrpSpPr>
      <p:grpSpPr>
        <a:xfrm>
          <a:off x="0" y="0"/>
          <a:ext cx="0" cy="0"/>
          <a:chOff x="0" y="0"/>
          <a:chExt cx="0" cy="0"/>
        </a:xfrm>
      </p:grpSpPr>
      <p:pic>
        <p:nvPicPr>
          <p:cNvPr id="11" name="Picture 10" descr="Chart, funnel chart&#10;&#10;Description automatically generated">
            <a:extLst>
              <a:ext uri="{FF2B5EF4-FFF2-40B4-BE49-F238E27FC236}">
                <a16:creationId xmlns:a16="http://schemas.microsoft.com/office/drawing/2014/main" id="{A99D3B63-B65C-4D87-B62C-C612EF41A34A}"/>
              </a:ext>
            </a:extLst>
          </p:cNvPr>
          <p:cNvPicPr>
            <a:picLocks noChangeAspect="1"/>
          </p:cNvPicPr>
          <p:nvPr userDrawn="1"/>
        </p:nvPicPr>
        <p:blipFill>
          <a:blip r:embed="rId2"/>
          <a:stretch>
            <a:fillRect/>
          </a:stretch>
        </p:blipFill>
        <p:spPr>
          <a:xfrm>
            <a:off x="628652" y="277091"/>
            <a:ext cx="8158786" cy="4589317"/>
          </a:xfrm>
          <a:prstGeom prst="rect">
            <a:avLst/>
          </a:prstGeom>
        </p:spPr>
      </p:pic>
      <p:sp>
        <p:nvSpPr>
          <p:cNvPr id="7" name="Slide Number Placeholder 2">
            <a:extLst>
              <a:ext uri="{FF2B5EF4-FFF2-40B4-BE49-F238E27FC236}">
                <a16:creationId xmlns:a16="http://schemas.microsoft.com/office/drawing/2014/main" id="{43824546-D7A0-473E-8421-6E52427330B7}"/>
              </a:ext>
            </a:extLst>
          </p:cNvPr>
          <p:cNvSpPr>
            <a:spLocks noGrp="1"/>
          </p:cNvSpPr>
          <p:nvPr>
            <p:ph type="sldNum" sz="quarter" idx="10"/>
          </p:nvPr>
        </p:nvSpPr>
        <p:spPr>
          <a:xfrm>
            <a:off x="7762239" y="4654746"/>
            <a:ext cx="753109" cy="321145"/>
          </a:xfrm>
        </p:spPr>
        <p:txBody>
          <a:bodyPr/>
          <a:lstStyle>
            <a:lvl1pPr>
              <a:defRPr sz="1600"/>
            </a:lvl1pPr>
          </a:lstStyle>
          <a:p>
            <a:fld id="{4A324987-E7B7-4EF9-819F-1672AB0C8F32}" type="slidenum">
              <a:rPr lang="en-US" smtClean="0"/>
              <a:pPr/>
              <a:t>‹#›</a:t>
            </a:fld>
            <a:endParaRPr lang="en-US" dirty="0"/>
          </a:p>
        </p:txBody>
      </p:sp>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
        <p:nvSpPr>
          <p:cNvPr id="6" name="Rectangle 5">
            <a:extLst>
              <a:ext uri="{FF2B5EF4-FFF2-40B4-BE49-F238E27FC236}">
                <a16:creationId xmlns:a16="http://schemas.microsoft.com/office/drawing/2014/main" id="{3ED33E1C-828B-42E3-AF9B-4C829F0689E8}"/>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64260BA-6309-4D67-8232-3D28D214C40A}"/>
              </a:ext>
            </a:extLst>
          </p:cNvPr>
          <p:cNvCxnSpPr>
            <a:cxnSpLocks/>
          </p:cNvCxnSpPr>
          <p:nvPr userDrawn="1"/>
        </p:nvCxnSpPr>
        <p:spPr>
          <a:xfrm>
            <a:off x="-3" y="853786"/>
            <a:ext cx="2237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331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Thrive Content Slide - Marketing-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9D3B63-B65C-4D87-B62C-C612EF41A3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541" t="17812" b="9736"/>
          <a:stretch/>
        </p:blipFill>
        <p:spPr>
          <a:xfrm>
            <a:off x="508033" y="666757"/>
            <a:ext cx="8397168" cy="3622957"/>
          </a:xfrm>
          <a:prstGeom prst="rect">
            <a:avLst/>
          </a:prstGeom>
        </p:spPr>
      </p:pic>
      <p:sp>
        <p:nvSpPr>
          <p:cNvPr id="7" name="Slide Number Placeholder 2">
            <a:extLst>
              <a:ext uri="{FF2B5EF4-FFF2-40B4-BE49-F238E27FC236}">
                <a16:creationId xmlns:a16="http://schemas.microsoft.com/office/drawing/2014/main" id="{43824546-D7A0-473E-8421-6E52427330B7}"/>
              </a:ext>
            </a:extLst>
          </p:cNvPr>
          <p:cNvSpPr>
            <a:spLocks noGrp="1"/>
          </p:cNvSpPr>
          <p:nvPr>
            <p:ph type="sldNum" sz="quarter" idx="10"/>
          </p:nvPr>
        </p:nvSpPr>
        <p:spPr>
          <a:xfrm>
            <a:off x="7762239" y="4654746"/>
            <a:ext cx="753109" cy="321145"/>
          </a:xfrm>
        </p:spPr>
        <p:txBody>
          <a:bodyPr/>
          <a:lstStyle>
            <a:lvl1pPr>
              <a:defRPr sz="1600"/>
            </a:lvl1pPr>
          </a:lstStyle>
          <a:p>
            <a:fld id="{4A324987-E7B7-4EF9-819F-1672AB0C8F32}" type="slidenum">
              <a:rPr lang="en-US" smtClean="0"/>
              <a:pPr/>
              <a:t>‹#›</a:t>
            </a:fld>
            <a:endParaRPr lang="en-US" dirty="0"/>
          </a:p>
        </p:txBody>
      </p:sp>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
        <p:nvSpPr>
          <p:cNvPr id="6" name="Rectangle 5">
            <a:extLst>
              <a:ext uri="{FF2B5EF4-FFF2-40B4-BE49-F238E27FC236}">
                <a16:creationId xmlns:a16="http://schemas.microsoft.com/office/drawing/2014/main" id="{3ED33E1C-828B-42E3-AF9B-4C829F0689E8}"/>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64260BA-6309-4D67-8232-3D28D214C40A}"/>
              </a:ext>
            </a:extLst>
          </p:cNvPr>
          <p:cNvCxnSpPr>
            <a:cxnSpLocks/>
          </p:cNvCxnSpPr>
          <p:nvPr userDrawn="1"/>
        </p:nvCxnSpPr>
        <p:spPr>
          <a:xfrm>
            <a:off x="-3" y="853786"/>
            <a:ext cx="2237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92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Thrive Content Slide - Marketing-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CC77F6-E317-414B-80F2-60C9D995E2DA}"/>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cxnSp>
        <p:nvCxnSpPr>
          <p:cNvPr id="5" name="Straight Connector 4">
            <a:extLst>
              <a:ext uri="{FF2B5EF4-FFF2-40B4-BE49-F238E27FC236}">
                <a16:creationId xmlns:a16="http://schemas.microsoft.com/office/drawing/2014/main" id="{0FF5F47C-3D01-4A5D-B7E2-6498C338E1AF}"/>
              </a:ext>
            </a:extLst>
          </p:cNvPr>
          <p:cNvCxnSpPr>
            <a:cxnSpLocks/>
            <a:stCxn id="3" idx="2"/>
          </p:cNvCxnSpPr>
          <p:nvPr userDrawn="1"/>
        </p:nvCxnSpPr>
        <p:spPr>
          <a:xfrm>
            <a:off x="-3" y="2571751"/>
            <a:ext cx="83820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5AD6C34-F56A-4BAD-B409-13E3C5206B79}"/>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2">
            <a:extLst>
              <a:ext uri="{FF2B5EF4-FFF2-40B4-BE49-F238E27FC236}">
                <a16:creationId xmlns:a16="http://schemas.microsoft.com/office/drawing/2014/main" id="{5FE9174B-373F-4D41-973D-919A57F96676}"/>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318548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hrive Content Slide - Marketing-4">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F9E49094-3B58-4B91-8A2C-5F0AB3393159}"/>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2" name="Picture 11" descr="A close up of a logo&#10;&#10;Description generated with very high confidence">
            <a:extLst>
              <a:ext uri="{FF2B5EF4-FFF2-40B4-BE49-F238E27FC236}">
                <a16:creationId xmlns:a16="http://schemas.microsoft.com/office/drawing/2014/main" id="{2C99174B-3AE3-443E-8A5B-8E13DD9C10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cxnSp>
        <p:nvCxnSpPr>
          <p:cNvPr id="9" name="Straight Connector 8">
            <a:extLst>
              <a:ext uri="{FF2B5EF4-FFF2-40B4-BE49-F238E27FC236}">
                <a16:creationId xmlns:a16="http://schemas.microsoft.com/office/drawing/2014/main" id="{8101B351-DF19-4A05-8480-BEC932FC3191}"/>
              </a:ext>
            </a:extLst>
          </p:cNvPr>
          <p:cNvCxnSpPr>
            <a:cxnSpLocks/>
          </p:cNvCxnSpPr>
          <p:nvPr userDrawn="1"/>
        </p:nvCxnSpPr>
        <p:spPr>
          <a:xfrm>
            <a:off x="4345789" y="2479391"/>
            <a:ext cx="201691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8A9AD2D-844B-4E0A-87C8-4D407EBE6773}"/>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B4832E6-1620-46C3-8AD3-E8CC9F9FA515}"/>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2">
            <a:extLst>
              <a:ext uri="{FF2B5EF4-FFF2-40B4-BE49-F238E27FC236}">
                <a16:creationId xmlns:a16="http://schemas.microsoft.com/office/drawing/2014/main" id="{350337ED-61BC-4A86-9D07-601BC89FC99C}"/>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3491095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hrive Content Slide - Marketing-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E49094-3B58-4B91-8A2C-5F0AB3393159}"/>
              </a:ext>
            </a:extLst>
          </p:cNvPr>
          <p:cNvPicPr>
            <a:picLocks noChangeAspect="1"/>
          </p:cNvPicPr>
          <p:nvPr userDrawn="1"/>
        </p:nvPicPr>
        <p:blipFill>
          <a:blip r:embed="rId2"/>
          <a:srcRect/>
          <a:stretch/>
        </p:blipFill>
        <p:spPr>
          <a:xfrm>
            <a:off x="1" y="0"/>
            <a:ext cx="9143998" cy="5143499"/>
          </a:xfrm>
          <a:prstGeom prst="rect">
            <a:avLst/>
          </a:prstGeom>
        </p:spPr>
      </p:pic>
      <p:sp>
        <p:nvSpPr>
          <p:cNvPr id="15" name="Rectangle 14">
            <a:extLst>
              <a:ext uri="{FF2B5EF4-FFF2-40B4-BE49-F238E27FC236}">
                <a16:creationId xmlns:a16="http://schemas.microsoft.com/office/drawing/2014/main" id="{068731B3-403E-4EB8-A494-BA97BD8B9477}"/>
              </a:ext>
            </a:extLst>
          </p:cNvPr>
          <p:cNvSpPr/>
          <p:nvPr userDrawn="1"/>
        </p:nvSpPr>
        <p:spPr>
          <a:xfrm>
            <a:off x="4572000" y="0"/>
            <a:ext cx="4571999" cy="5150423"/>
          </a:xfrm>
          <a:prstGeom prst="rect">
            <a:avLst/>
          </a:prstGeom>
          <a:solidFill>
            <a:schemeClr val="bg1"/>
          </a:solidFill>
          <a:ln>
            <a:noFill/>
          </a:ln>
          <a:effectLst>
            <a:innerShdw blurRad="63500" dist="50800" dir="1092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C99174B-3AE3-443E-8A5B-8E13DD9C108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28652" y="4609299"/>
            <a:ext cx="1305079" cy="370111"/>
          </a:xfrm>
          <a:prstGeom prst="rect">
            <a:avLst/>
          </a:prstGeom>
        </p:spPr>
      </p:pic>
      <p:cxnSp>
        <p:nvCxnSpPr>
          <p:cNvPr id="9" name="Straight Connector 8">
            <a:extLst>
              <a:ext uri="{FF2B5EF4-FFF2-40B4-BE49-F238E27FC236}">
                <a16:creationId xmlns:a16="http://schemas.microsoft.com/office/drawing/2014/main" id="{8101B351-DF19-4A05-8480-BEC932FC3191}"/>
              </a:ext>
            </a:extLst>
          </p:cNvPr>
          <p:cNvCxnSpPr>
            <a:cxnSpLocks/>
          </p:cNvCxnSpPr>
          <p:nvPr userDrawn="1"/>
        </p:nvCxnSpPr>
        <p:spPr>
          <a:xfrm>
            <a:off x="5125644" y="2478818"/>
            <a:ext cx="201691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5DE099D-2EE2-4F91-B6BD-FD0A6D5F4CD3}"/>
              </a:ext>
            </a:extLst>
          </p:cNvPr>
          <p:cNvSpPr/>
          <p:nvPr userDrawn="1"/>
        </p:nvSpPr>
        <p:spPr>
          <a:xfrm rot="5400000">
            <a:off x="-2374325" y="2374323"/>
            <a:ext cx="5143500" cy="394856"/>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9321B2B-9F0C-4F61-98D1-3127CD4586A1}"/>
              </a:ext>
            </a:extLst>
          </p:cNvPr>
          <p:cNvSpPr/>
          <p:nvPr userDrawn="1"/>
        </p:nvSpPr>
        <p:spPr>
          <a:xfrm rot="5400000">
            <a:off x="6522026" y="2518064"/>
            <a:ext cx="5150424" cy="114295"/>
          </a:xfrm>
          <a:prstGeom prst="rect">
            <a:avLst/>
          </a:prstGeom>
          <a:gradFill flip="none" rotWithShape="1">
            <a:gsLst>
              <a:gs pos="0">
                <a:srgbClr val="262968"/>
              </a:gs>
              <a:gs pos="74000">
                <a:srgbClr val="1B6CB2"/>
              </a:gs>
              <a:gs pos="49000">
                <a:srgbClr val="235194"/>
              </a:gs>
              <a:gs pos="100000">
                <a:srgbClr val="1075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2">
            <a:extLst>
              <a:ext uri="{FF2B5EF4-FFF2-40B4-BE49-F238E27FC236}">
                <a16:creationId xmlns:a16="http://schemas.microsoft.com/office/drawing/2014/main" id="{C799D7CC-DB95-4B13-9BEA-B7B6B0293852}"/>
              </a:ext>
            </a:extLst>
          </p:cNvPr>
          <p:cNvSpPr>
            <a:spLocks noGrp="1"/>
          </p:cNvSpPr>
          <p:nvPr>
            <p:ph type="sldNum" sz="quarter" idx="10"/>
          </p:nvPr>
        </p:nvSpPr>
        <p:spPr>
          <a:xfrm>
            <a:off x="8032403" y="4630264"/>
            <a:ext cx="753109" cy="321145"/>
          </a:xfrm>
        </p:spPr>
        <p:txBody>
          <a:bodyPr/>
          <a:lstStyle>
            <a:lvl1pPr>
              <a:defRPr sz="1600"/>
            </a:lvl1pPr>
          </a:lstStyle>
          <a:p>
            <a:fld id="{4A324987-E7B7-4EF9-819F-1672AB0C8F32}" type="slidenum">
              <a:rPr lang="en-US" smtClean="0"/>
              <a:pPr/>
              <a:t>‹#›</a:t>
            </a:fld>
            <a:endParaRPr lang="en-US" dirty="0"/>
          </a:p>
        </p:txBody>
      </p:sp>
    </p:spTree>
    <p:extLst>
      <p:ext uri="{BB962C8B-B14F-4D97-AF65-F5344CB8AC3E}">
        <p14:creationId xmlns:p14="http://schemas.microsoft.com/office/powerpoint/2010/main" val="2875138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15.png"/><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8807C3-7DB6-4FA5-A2C4-608F7FD89EA4}"/>
              </a:ext>
            </a:extLst>
          </p:cNvPr>
          <p:cNvSpPr>
            <a:spLocks noGrp="1"/>
          </p:cNvSpPr>
          <p:nvPr>
            <p:ph type="title"/>
          </p:nvPr>
        </p:nvSpPr>
        <p:spPr>
          <a:xfrm>
            <a:off x="628650" y="507206"/>
            <a:ext cx="7886700" cy="7612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EBD5B1-686A-4E9B-A5DD-79B5E3A473B7}"/>
              </a:ext>
            </a:extLst>
          </p:cNvPr>
          <p:cNvSpPr>
            <a:spLocks noGrp="1"/>
          </p:cNvSpPr>
          <p:nvPr>
            <p:ph type="body" idx="1"/>
          </p:nvPr>
        </p:nvSpPr>
        <p:spPr>
          <a:xfrm>
            <a:off x="628650" y="1370013"/>
            <a:ext cx="7886700" cy="31126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756FD541-FDC5-49A5-843B-7EDFB9D21786}"/>
              </a:ext>
            </a:extLst>
          </p:cNvPr>
          <p:cNvSpPr>
            <a:spLocks noGrp="1"/>
          </p:cNvSpPr>
          <p:nvPr>
            <p:ph type="sldNum" sz="quarter" idx="4"/>
          </p:nvPr>
        </p:nvSpPr>
        <p:spPr>
          <a:xfrm>
            <a:off x="7775787" y="4654747"/>
            <a:ext cx="739562" cy="321145"/>
          </a:xfrm>
          <a:prstGeom prst="rect">
            <a:avLst/>
          </a:prstGeom>
        </p:spPr>
        <p:txBody>
          <a:bodyPr vert="horz" lIns="91440" tIns="45720" rIns="91440" bIns="45720" rtlCol="0" anchor="ctr"/>
          <a:lstStyle>
            <a:lvl1pPr algn="r">
              <a:defRPr sz="1600">
                <a:solidFill>
                  <a:srgbClr val="B2B2B2"/>
                </a:solidFill>
                <a:latin typeface="Open Sans" panose="020B0606030504020204" pitchFamily="34" charset="0"/>
                <a:ea typeface="Open Sans" panose="020B0606030504020204" pitchFamily="34" charset="0"/>
                <a:cs typeface="Open Sans" panose="020B0606030504020204" pitchFamily="34" charset="0"/>
              </a:defRPr>
            </a:lvl1pPr>
          </a:lstStyle>
          <a:p>
            <a:fld id="{4A324987-E7B7-4EF9-819F-1672AB0C8F32}" type="slidenum">
              <a:rPr lang="en-US" smtClean="0"/>
              <a:pPr/>
              <a:t>‹#›</a:t>
            </a:fld>
            <a:endParaRPr lang="en-US" dirty="0"/>
          </a:p>
        </p:txBody>
      </p:sp>
      <p:pic>
        <p:nvPicPr>
          <p:cNvPr id="7" name="Picture 6" descr="A close up of a logo&#10;&#10;Description generated with very high confidence">
            <a:extLst>
              <a:ext uri="{FF2B5EF4-FFF2-40B4-BE49-F238E27FC236}">
                <a16:creationId xmlns:a16="http://schemas.microsoft.com/office/drawing/2014/main" id="{D3CE63DD-FE60-42EE-AB5D-874187CF65A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Tree>
    <p:extLst>
      <p:ext uri="{BB962C8B-B14F-4D97-AF65-F5344CB8AC3E}">
        <p14:creationId xmlns:p14="http://schemas.microsoft.com/office/powerpoint/2010/main" val="2674229000"/>
      </p:ext>
    </p:extLst>
  </p:cSld>
  <p:clrMap bg1="lt1" tx1="dk1" bg2="lt2" tx2="dk2" accent1="accent1" accent2="accent2" accent3="accent3" accent4="accent4" accent5="accent5" accent6="accent6" hlink="hlink" folHlink="folHlink"/>
  <p:sldLayoutIdLst>
    <p:sldLayoutId id="2147483979" r:id="rId1"/>
    <p:sldLayoutId id="2147484055" r:id="rId2"/>
    <p:sldLayoutId id="2147484013" r:id="rId3"/>
    <p:sldLayoutId id="2147484016" r:id="rId4"/>
    <p:sldLayoutId id="2147484014" r:id="rId5"/>
    <p:sldLayoutId id="2147484053" r:id="rId6"/>
    <p:sldLayoutId id="2147484006" r:id="rId7"/>
    <p:sldLayoutId id="2147483999" r:id="rId8"/>
    <p:sldLayoutId id="2147484003" r:id="rId9"/>
    <p:sldLayoutId id="2147484054" r:id="rId10"/>
    <p:sldLayoutId id="2147484002" r:id="rId11"/>
    <p:sldLayoutId id="2147484001" r:id="rId12"/>
    <p:sldLayoutId id="2147484000" r:id="rId13"/>
    <p:sldLayoutId id="2147483996" r:id="rId14"/>
    <p:sldLayoutId id="2147484060" r:id="rId15"/>
  </p:sldLayoutIdLst>
  <p:hf hdr="0" ftr="0" dt="0"/>
  <p:txStyles>
    <p:titleStyle>
      <a:lvl1pPr algn="l" defTabSz="914400" rtl="0" eaLnBrk="1" latinLnBrk="0" hangingPunct="1">
        <a:lnSpc>
          <a:spcPct val="90000"/>
        </a:lnSpc>
        <a:spcBef>
          <a:spcPct val="0"/>
        </a:spcBef>
        <a:buNone/>
        <a:defRPr sz="2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4000"/>
        </a:lnSpc>
        <a:spcBef>
          <a:spcPts val="0"/>
        </a:spcBef>
        <a:buClr>
          <a:srgbClr val="F15A29"/>
        </a:buClr>
        <a:buSzPct val="65000"/>
        <a:buFont typeface="Wingdings" panose="05000000000000000000" pitchFamily="2" charset="2"/>
        <a:buChar char="u"/>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00050" indent="-169863" algn="l" defTabSz="914400" rtl="0" eaLnBrk="1" latinLnBrk="0" hangingPunct="1">
        <a:lnSpc>
          <a:spcPct val="114000"/>
        </a:lnSpc>
        <a:spcBef>
          <a:spcPts val="0"/>
        </a:spcBef>
        <a:buClr>
          <a:srgbClr val="F15A29"/>
        </a:buClr>
        <a:buFont typeface="Roboto Light" pitchFamily="2"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228600" algn="l" defTabSz="914400" rtl="0" eaLnBrk="1" latinLnBrk="0" hangingPunct="1">
        <a:lnSpc>
          <a:spcPct val="114000"/>
        </a:lnSpc>
        <a:spcBef>
          <a:spcPts val="0"/>
        </a:spcBef>
        <a:buClr>
          <a:srgbClr val="F15A29"/>
        </a:buClr>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8807C3-7DB6-4FA5-A2C4-608F7FD89EA4}"/>
              </a:ext>
            </a:extLst>
          </p:cNvPr>
          <p:cNvSpPr>
            <a:spLocks noGrp="1"/>
          </p:cNvSpPr>
          <p:nvPr>
            <p:ph type="title"/>
          </p:nvPr>
        </p:nvSpPr>
        <p:spPr>
          <a:xfrm>
            <a:off x="628650" y="507206"/>
            <a:ext cx="7886700" cy="7612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EBD5B1-686A-4E9B-A5DD-79B5E3A473B7}"/>
              </a:ext>
            </a:extLst>
          </p:cNvPr>
          <p:cNvSpPr>
            <a:spLocks noGrp="1"/>
          </p:cNvSpPr>
          <p:nvPr>
            <p:ph type="body" idx="1"/>
          </p:nvPr>
        </p:nvSpPr>
        <p:spPr>
          <a:xfrm>
            <a:off x="628650" y="1370013"/>
            <a:ext cx="7886700" cy="31126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756FD541-FDC5-49A5-843B-7EDFB9D21786}"/>
              </a:ext>
            </a:extLst>
          </p:cNvPr>
          <p:cNvSpPr>
            <a:spLocks noGrp="1"/>
          </p:cNvSpPr>
          <p:nvPr>
            <p:ph type="sldNum" sz="quarter" idx="4"/>
          </p:nvPr>
        </p:nvSpPr>
        <p:spPr>
          <a:xfrm>
            <a:off x="7775787" y="4654747"/>
            <a:ext cx="739562" cy="321145"/>
          </a:xfrm>
          <a:prstGeom prst="rect">
            <a:avLst/>
          </a:prstGeom>
        </p:spPr>
        <p:txBody>
          <a:bodyPr vert="horz" lIns="91440" tIns="45720" rIns="91440" bIns="45720" rtlCol="0" anchor="ctr"/>
          <a:lstStyle>
            <a:lvl1pPr algn="r">
              <a:defRPr sz="1600">
                <a:solidFill>
                  <a:srgbClr val="B2B2B2"/>
                </a:solidFill>
                <a:latin typeface="Open Sans" panose="020B0606030504020204" pitchFamily="34" charset="0"/>
                <a:ea typeface="Open Sans" panose="020B0606030504020204" pitchFamily="34" charset="0"/>
                <a:cs typeface="Open Sans" panose="020B0606030504020204" pitchFamily="34" charset="0"/>
              </a:defRPr>
            </a:lvl1pPr>
          </a:lstStyle>
          <a:p>
            <a:fld id="{4A324987-E7B7-4EF9-819F-1672AB0C8F32}" type="slidenum">
              <a:rPr lang="en-US" smtClean="0"/>
              <a:pPr/>
              <a:t>‹#›</a:t>
            </a:fld>
            <a:endParaRPr lang="en-US" dirty="0"/>
          </a:p>
        </p:txBody>
      </p:sp>
      <p:pic>
        <p:nvPicPr>
          <p:cNvPr id="7" name="Picture 6" descr="A close up of a logo&#10;&#10;Description generated with very high confidence">
            <a:extLst>
              <a:ext uri="{FF2B5EF4-FFF2-40B4-BE49-F238E27FC236}">
                <a16:creationId xmlns:a16="http://schemas.microsoft.com/office/drawing/2014/main" id="{D3CE63DD-FE60-42EE-AB5D-874187CF65A8}"/>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Tree>
    <p:extLst>
      <p:ext uri="{BB962C8B-B14F-4D97-AF65-F5344CB8AC3E}">
        <p14:creationId xmlns:p14="http://schemas.microsoft.com/office/powerpoint/2010/main" val="3336871734"/>
      </p:ext>
    </p:extLst>
  </p:cSld>
  <p:clrMap bg1="lt1" tx1="dk1" bg2="lt2" tx2="dk2" accent1="accent1" accent2="accent2" accent3="accent3" accent4="accent4" accent5="accent5" accent6="accent6" hlink="hlink" folHlink="folHlink"/>
  <p:sldLayoutIdLst>
    <p:sldLayoutId id="2147484059" r:id="rId1"/>
    <p:sldLayoutId id="2147484007" r:id="rId2"/>
    <p:sldLayoutId id="2147484015" r:id="rId3"/>
    <p:sldLayoutId id="2147484008" r:id="rId4"/>
    <p:sldLayoutId id="2147484011" r:id="rId5"/>
    <p:sldLayoutId id="2147484009" r:id="rId6"/>
    <p:sldLayoutId id="2147484056" r:id="rId7"/>
    <p:sldLayoutId id="2147484057" r:id="rId8"/>
  </p:sldLayoutIdLst>
  <p:hf hdr="0" ftr="0" dt="0"/>
  <p:txStyles>
    <p:titleStyle>
      <a:lvl1pPr algn="l" defTabSz="914400" rtl="0" eaLnBrk="1" latinLnBrk="0" hangingPunct="1">
        <a:lnSpc>
          <a:spcPct val="90000"/>
        </a:lnSpc>
        <a:spcBef>
          <a:spcPct val="0"/>
        </a:spcBef>
        <a:buNone/>
        <a:defRPr sz="2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4000"/>
        </a:lnSpc>
        <a:spcBef>
          <a:spcPts val="0"/>
        </a:spcBef>
        <a:buClr>
          <a:srgbClr val="F15A29"/>
        </a:buClr>
        <a:buSzPct val="65000"/>
        <a:buFont typeface="Wingdings" panose="05000000000000000000" pitchFamily="2" charset="2"/>
        <a:buChar char="u"/>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00050" indent="-169863" algn="l" defTabSz="914400" rtl="0" eaLnBrk="1" latinLnBrk="0" hangingPunct="1">
        <a:lnSpc>
          <a:spcPct val="114000"/>
        </a:lnSpc>
        <a:spcBef>
          <a:spcPts val="0"/>
        </a:spcBef>
        <a:buClr>
          <a:srgbClr val="F15A29"/>
        </a:buClr>
        <a:buFont typeface="Roboto Light" pitchFamily="2"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228600" algn="l" defTabSz="914400" rtl="0" eaLnBrk="1" latinLnBrk="0" hangingPunct="1">
        <a:lnSpc>
          <a:spcPct val="114000"/>
        </a:lnSpc>
        <a:spcBef>
          <a:spcPts val="0"/>
        </a:spcBef>
        <a:buClr>
          <a:srgbClr val="F15A29"/>
        </a:buClr>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8807C3-7DB6-4FA5-A2C4-608F7FD89EA4}"/>
              </a:ext>
            </a:extLst>
          </p:cNvPr>
          <p:cNvSpPr>
            <a:spLocks noGrp="1"/>
          </p:cNvSpPr>
          <p:nvPr>
            <p:ph type="title"/>
          </p:nvPr>
        </p:nvSpPr>
        <p:spPr>
          <a:xfrm>
            <a:off x="628650" y="507206"/>
            <a:ext cx="7886700" cy="7612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EBD5B1-686A-4E9B-A5DD-79B5E3A473B7}"/>
              </a:ext>
            </a:extLst>
          </p:cNvPr>
          <p:cNvSpPr>
            <a:spLocks noGrp="1"/>
          </p:cNvSpPr>
          <p:nvPr>
            <p:ph type="body" idx="1"/>
          </p:nvPr>
        </p:nvSpPr>
        <p:spPr>
          <a:xfrm>
            <a:off x="628650" y="1370013"/>
            <a:ext cx="7886700" cy="31126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756FD541-FDC5-49A5-843B-7EDFB9D21786}"/>
              </a:ext>
            </a:extLst>
          </p:cNvPr>
          <p:cNvSpPr>
            <a:spLocks noGrp="1"/>
          </p:cNvSpPr>
          <p:nvPr>
            <p:ph type="sldNum" sz="quarter" idx="4"/>
          </p:nvPr>
        </p:nvSpPr>
        <p:spPr>
          <a:xfrm>
            <a:off x="7775787" y="4654747"/>
            <a:ext cx="739562" cy="321145"/>
          </a:xfrm>
          <a:prstGeom prst="rect">
            <a:avLst/>
          </a:prstGeom>
        </p:spPr>
        <p:txBody>
          <a:bodyPr vert="horz" lIns="91440" tIns="45720" rIns="91440" bIns="45720" rtlCol="0" anchor="ctr"/>
          <a:lstStyle>
            <a:lvl1pPr algn="r">
              <a:defRPr sz="1600">
                <a:solidFill>
                  <a:srgbClr val="B2B2B2"/>
                </a:solidFill>
                <a:latin typeface="Open Sans" panose="020B0606030504020204" pitchFamily="34" charset="0"/>
                <a:ea typeface="Open Sans" panose="020B0606030504020204" pitchFamily="34" charset="0"/>
                <a:cs typeface="Open Sans" panose="020B0606030504020204" pitchFamily="34" charset="0"/>
              </a:defRPr>
            </a:lvl1pPr>
          </a:lstStyle>
          <a:p>
            <a:fld id="{4A324987-E7B7-4EF9-819F-1672AB0C8F32}" type="slidenum">
              <a:rPr lang="en-US" smtClean="0"/>
              <a:pPr/>
              <a:t>‹#›</a:t>
            </a:fld>
            <a:endParaRPr lang="en-US" dirty="0"/>
          </a:p>
        </p:txBody>
      </p:sp>
      <p:pic>
        <p:nvPicPr>
          <p:cNvPr id="7" name="Picture 6" descr="A close up of a logo&#10;&#10;Description generated with very high confidence">
            <a:extLst>
              <a:ext uri="{FF2B5EF4-FFF2-40B4-BE49-F238E27FC236}">
                <a16:creationId xmlns:a16="http://schemas.microsoft.com/office/drawing/2014/main" id="{D3CE63DD-FE60-42EE-AB5D-874187CF65A8}"/>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Tree>
    <p:extLst>
      <p:ext uri="{BB962C8B-B14F-4D97-AF65-F5344CB8AC3E}">
        <p14:creationId xmlns:p14="http://schemas.microsoft.com/office/powerpoint/2010/main" val="1638129914"/>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31" r:id="rId7"/>
  </p:sldLayoutIdLst>
  <p:hf hdr="0" ftr="0" dt="0"/>
  <p:txStyles>
    <p:titleStyle>
      <a:lvl1pPr algn="l" defTabSz="914400" rtl="0" eaLnBrk="1" latinLnBrk="0" hangingPunct="1">
        <a:lnSpc>
          <a:spcPct val="90000"/>
        </a:lnSpc>
        <a:spcBef>
          <a:spcPct val="0"/>
        </a:spcBef>
        <a:buNone/>
        <a:defRPr sz="2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4000"/>
        </a:lnSpc>
        <a:spcBef>
          <a:spcPts val="0"/>
        </a:spcBef>
        <a:buClr>
          <a:srgbClr val="F15A29"/>
        </a:buClr>
        <a:buSzPct val="65000"/>
        <a:buFont typeface="Wingdings" panose="05000000000000000000" pitchFamily="2" charset="2"/>
        <a:buChar char="u"/>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00050" indent="-169863" algn="l" defTabSz="914400" rtl="0" eaLnBrk="1" latinLnBrk="0" hangingPunct="1">
        <a:lnSpc>
          <a:spcPct val="114000"/>
        </a:lnSpc>
        <a:spcBef>
          <a:spcPts val="0"/>
        </a:spcBef>
        <a:buClr>
          <a:srgbClr val="F15A29"/>
        </a:buClr>
        <a:buFont typeface="Roboto Light" pitchFamily="2"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228600" algn="l" defTabSz="914400" rtl="0" eaLnBrk="1" latinLnBrk="0" hangingPunct="1">
        <a:lnSpc>
          <a:spcPct val="114000"/>
        </a:lnSpc>
        <a:spcBef>
          <a:spcPts val="0"/>
        </a:spcBef>
        <a:buClr>
          <a:srgbClr val="F15A29"/>
        </a:buClr>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8807C3-7DB6-4FA5-A2C4-608F7FD89EA4}"/>
              </a:ext>
            </a:extLst>
          </p:cNvPr>
          <p:cNvSpPr>
            <a:spLocks noGrp="1"/>
          </p:cNvSpPr>
          <p:nvPr>
            <p:ph type="title"/>
          </p:nvPr>
        </p:nvSpPr>
        <p:spPr>
          <a:xfrm>
            <a:off x="628650" y="507206"/>
            <a:ext cx="7886700" cy="7612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EBD5B1-686A-4E9B-A5DD-79B5E3A473B7}"/>
              </a:ext>
            </a:extLst>
          </p:cNvPr>
          <p:cNvSpPr>
            <a:spLocks noGrp="1"/>
          </p:cNvSpPr>
          <p:nvPr>
            <p:ph type="body" idx="1"/>
          </p:nvPr>
        </p:nvSpPr>
        <p:spPr>
          <a:xfrm>
            <a:off x="628650" y="1370013"/>
            <a:ext cx="7886700" cy="31126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756FD541-FDC5-49A5-843B-7EDFB9D21786}"/>
              </a:ext>
            </a:extLst>
          </p:cNvPr>
          <p:cNvSpPr>
            <a:spLocks noGrp="1"/>
          </p:cNvSpPr>
          <p:nvPr>
            <p:ph type="sldNum" sz="quarter" idx="4"/>
          </p:nvPr>
        </p:nvSpPr>
        <p:spPr>
          <a:xfrm>
            <a:off x="7775787" y="4654747"/>
            <a:ext cx="739562" cy="321145"/>
          </a:xfrm>
          <a:prstGeom prst="rect">
            <a:avLst/>
          </a:prstGeom>
        </p:spPr>
        <p:txBody>
          <a:bodyPr vert="horz" lIns="91440" tIns="45720" rIns="91440" bIns="45720" rtlCol="0" anchor="ctr"/>
          <a:lstStyle>
            <a:lvl1pPr algn="r">
              <a:defRPr sz="1600">
                <a:solidFill>
                  <a:srgbClr val="B2B2B2"/>
                </a:solidFill>
                <a:latin typeface="Open Sans" panose="020B0606030504020204" pitchFamily="34" charset="0"/>
                <a:ea typeface="Open Sans" panose="020B0606030504020204" pitchFamily="34" charset="0"/>
                <a:cs typeface="Open Sans" panose="020B0606030504020204" pitchFamily="34" charset="0"/>
              </a:defRPr>
            </a:lvl1pPr>
          </a:lstStyle>
          <a:p>
            <a:fld id="{4A324987-E7B7-4EF9-819F-1672AB0C8F32}" type="slidenum">
              <a:rPr lang="en-US" smtClean="0"/>
              <a:pPr/>
              <a:t>‹#›</a:t>
            </a:fld>
            <a:endParaRPr lang="en-US" dirty="0"/>
          </a:p>
        </p:txBody>
      </p:sp>
      <p:pic>
        <p:nvPicPr>
          <p:cNvPr id="7" name="Picture 6" descr="A close up of a logo&#10;&#10;Description generated with very high confidence">
            <a:extLst>
              <a:ext uri="{FF2B5EF4-FFF2-40B4-BE49-F238E27FC236}">
                <a16:creationId xmlns:a16="http://schemas.microsoft.com/office/drawing/2014/main" id="{D3CE63DD-FE60-42EE-AB5D-874187CF65A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28652" y="4605781"/>
            <a:ext cx="1305080" cy="370111"/>
          </a:xfrm>
          <a:prstGeom prst="rect">
            <a:avLst/>
          </a:prstGeom>
        </p:spPr>
      </p:pic>
    </p:spTree>
    <p:extLst>
      <p:ext uri="{BB962C8B-B14F-4D97-AF65-F5344CB8AC3E}">
        <p14:creationId xmlns:p14="http://schemas.microsoft.com/office/powerpoint/2010/main" val="3566015932"/>
      </p:ext>
    </p:extLst>
  </p:cSld>
  <p:clrMap bg1="lt1" tx1="dk1" bg2="lt2" tx2="dk2" accent1="accent1" accent2="accent2" accent3="accent3" accent4="accent4" accent5="accent5" accent6="accent6" hlink="hlink" folHlink="folHlink"/>
  <p:sldLayoutIdLst>
    <p:sldLayoutId id="2147484037" r:id="rId1"/>
    <p:sldLayoutId id="2147484041" r:id="rId2"/>
    <p:sldLayoutId id="2147484042" r:id="rId3"/>
    <p:sldLayoutId id="2147484048" r:id="rId4"/>
  </p:sldLayoutIdLst>
  <p:hf hdr="0" ftr="0" dt="0"/>
  <p:txStyles>
    <p:titleStyle>
      <a:lvl1pPr algn="l" defTabSz="914400" rtl="0" eaLnBrk="1" latinLnBrk="0" hangingPunct="1">
        <a:lnSpc>
          <a:spcPct val="90000"/>
        </a:lnSpc>
        <a:spcBef>
          <a:spcPct val="0"/>
        </a:spcBef>
        <a:buNone/>
        <a:defRPr sz="2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4000"/>
        </a:lnSpc>
        <a:spcBef>
          <a:spcPts val="0"/>
        </a:spcBef>
        <a:buClr>
          <a:srgbClr val="F15A29"/>
        </a:buClr>
        <a:buSzPct val="65000"/>
        <a:buFont typeface="Wingdings" panose="05000000000000000000" pitchFamily="2" charset="2"/>
        <a:buChar char="u"/>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00050" indent="-169863" algn="l" defTabSz="914400" rtl="0" eaLnBrk="1" latinLnBrk="0" hangingPunct="1">
        <a:lnSpc>
          <a:spcPct val="114000"/>
        </a:lnSpc>
        <a:spcBef>
          <a:spcPts val="0"/>
        </a:spcBef>
        <a:buClr>
          <a:srgbClr val="F15A29"/>
        </a:buClr>
        <a:buFont typeface="Roboto Light" pitchFamily="2"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228600" algn="l" defTabSz="914400" rtl="0" eaLnBrk="1" latinLnBrk="0" hangingPunct="1">
        <a:lnSpc>
          <a:spcPct val="114000"/>
        </a:lnSpc>
        <a:spcBef>
          <a:spcPts val="0"/>
        </a:spcBef>
        <a:buClr>
          <a:srgbClr val="F15A29"/>
        </a:buClr>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png"/><Relationship Id="rId7" Type="http://schemas.openxmlformats.org/officeDocument/2006/relationships/image" Target="../media/image35.png"/><Relationship Id="rId12" Type="http://schemas.openxmlformats.org/officeDocument/2006/relationships/image" Target="../media/image47.jpe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emf"/><Relationship Id="rId11" Type="http://schemas.openxmlformats.org/officeDocument/2006/relationships/image" Target="../media/image46.jpeg"/><Relationship Id="rId5" Type="http://schemas.openxmlformats.org/officeDocument/2006/relationships/image" Target="../media/image41.png"/><Relationship Id="rId10" Type="http://schemas.openxmlformats.org/officeDocument/2006/relationships/image" Target="../media/image45.jpeg"/><Relationship Id="rId4" Type="http://schemas.openxmlformats.org/officeDocument/2006/relationships/image" Target="../media/image40.jpeg"/><Relationship Id="rId9" Type="http://schemas.openxmlformats.org/officeDocument/2006/relationships/image" Target="../media/image4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E5DED0-6EDF-4BF1-A6DA-C6A2E5813137}"/>
              </a:ext>
            </a:extLst>
          </p:cNvPr>
          <p:cNvSpPr>
            <a:spLocks noGrp="1"/>
          </p:cNvSpPr>
          <p:nvPr>
            <p:ph sz="quarter" idx="11"/>
          </p:nvPr>
        </p:nvSpPr>
        <p:spPr/>
        <p:txBody>
          <a:bodyPr/>
          <a:lstStyle/>
          <a:p>
            <a:r>
              <a:rPr lang="en-US" sz="4000" dirty="0"/>
              <a:t>Overview</a:t>
            </a:r>
          </a:p>
        </p:txBody>
      </p:sp>
      <p:sp>
        <p:nvSpPr>
          <p:cNvPr id="4" name="Content Placeholder 3">
            <a:extLst>
              <a:ext uri="{FF2B5EF4-FFF2-40B4-BE49-F238E27FC236}">
                <a16:creationId xmlns:a16="http://schemas.microsoft.com/office/drawing/2014/main" id="{FF6DE3F4-CE7A-4E01-B9F2-5DC4D0E89E04}"/>
              </a:ext>
            </a:extLst>
          </p:cNvPr>
          <p:cNvSpPr>
            <a:spLocks noGrp="1"/>
          </p:cNvSpPr>
          <p:nvPr>
            <p:ph sz="quarter" idx="12"/>
          </p:nvPr>
        </p:nvSpPr>
        <p:spPr/>
        <p:txBody>
          <a:bodyPr/>
          <a:lstStyle/>
          <a:p>
            <a:r>
              <a:rPr lang="en-US" dirty="0"/>
              <a:t>NextGen Technology Services</a:t>
            </a:r>
          </a:p>
        </p:txBody>
      </p:sp>
    </p:spTree>
    <p:extLst>
      <p:ext uri="{BB962C8B-B14F-4D97-AF65-F5344CB8AC3E}">
        <p14:creationId xmlns:p14="http://schemas.microsoft.com/office/powerpoint/2010/main" val="4022598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F7993E-A198-4C9C-9B2F-D81D876966F2}"/>
              </a:ext>
            </a:extLst>
          </p:cNvPr>
          <p:cNvSpPr>
            <a:spLocks noGrp="1"/>
          </p:cNvSpPr>
          <p:nvPr>
            <p:ph type="sldNum" sz="quarter" idx="10"/>
          </p:nvPr>
        </p:nvSpPr>
        <p:spPr/>
        <p:txBody>
          <a:bodyPr/>
          <a:lstStyle/>
          <a:p>
            <a:fld id="{4A324987-E7B7-4EF9-819F-1672AB0C8F32}" type="slidenum">
              <a:rPr lang="en-US" smtClean="0"/>
              <a:pPr/>
              <a:t>10</a:t>
            </a:fld>
            <a:endParaRPr lang="en-US" dirty="0"/>
          </a:p>
        </p:txBody>
      </p:sp>
      <p:sp>
        <p:nvSpPr>
          <p:cNvPr id="3" name="TextBox 2">
            <a:extLst>
              <a:ext uri="{FF2B5EF4-FFF2-40B4-BE49-F238E27FC236}">
                <a16:creationId xmlns:a16="http://schemas.microsoft.com/office/drawing/2014/main" id="{80F1B21A-48C6-4A15-A892-128D7BAD418D}"/>
              </a:ext>
            </a:extLst>
          </p:cNvPr>
          <p:cNvSpPr txBox="1"/>
          <p:nvPr/>
        </p:nvSpPr>
        <p:spPr>
          <a:xfrm>
            <a:off x="4992068" y="1854428"/>
            <a:ext cx="3200355"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200" b="1" dirty="0">
                <a:solidFill>
                  <a:srgbClr val="293D7A"/>
                </a:solidFill>
                <a:latin typeface="Open Sans"/>
              </a:rPr>
              <a:t>Cybersecurity</a:t>
            </a:r>
            <a:endParaRPr kumimoji="0" lang="en-US" sz="3200" b="0" i="0" u="none" strike="noStrike" kern="1200" cap="none" spc="0" normalizeH="0" baseline="0" noProof="0" dirty="0">
              <a:ln>
                <a:noFill/>
              </a:ln>
              <a:solidFill>
                <a:srgbClr val="0F82C6"/>
              </a:solidFill>
              <a:effectLst/>
              <a:uLnTx/>
              <a:uFillTx/>
              <a:latin typeface="Open Sans"/>
              <a:ea typeface="+mn-ea"/>
              <a:cs typeface="+mn-cs"/>
            </a:endParaRPr>
          </a:p>
        </p:txBody>
      </p:sp>
    </p:spTree>
    <p:extLst>
      <p:ext uri="{BB962C8B-B14F-4D97-AF65-F5344CB8AC3E}">
        <p14:creationId xmlns:p14="http://schemas.microsoft.com/office/powerpoint/2010/main" val="1250983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B2831F-78BA-46AC-B5D7-4CFCA538A712}"/>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A324987-E7B7-4EF9-819F-1672AB0C8F32}" type="slidenum">
              <a:rPr kumimoji="0" lang="en-US" sz="1600" b="0" i="0" u="none" strike="noStrike" kern="1200" cap="none" spc="0" normalizeH="0" baseline="0" noProof="0" smtClean="0">
                <a:ln>
                  <a:noFill/>
                </a:ln>
                <a:solidFill>
                  <a:srgbClr val="B2B2B2"/>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srgbClr val="B2B2B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6B36709F-08F2-467E-8917-156F72AD5D63}"/>
              </a:ext>
            </a:extLst>
          </p:cNvPr>
          <p:cNvSpPr txBox="1"/>
          <p:nvPr/>
        </p:nvSpPr>
        <p:spPr>
          <a:xfrm>
            <a:off x="494182" y="285427"/>
            <a:ext cx="7688744"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3D7A"/>
                </a:solidFill>
                <a:effectLst/>
                <a:uLnTx/>
                <a:uFillTx/>
                <a:latin typeface="Open Sans"/>
                <a:ea typeface="+mn-ea"/>
                <a:cs typeface="+mn-cs"/>
              </a:rPr>
              <a:t>The Cybersecurity Lifecycle of an Agent</a:t>
            </a:r>
            <a:endParaRPr kumimoji="0" lang="en-US" sz="2800" b="0" i="0" u="none" strike="noStrike" kern="1200" cap="none" spc="0" normalizeH="0" baseline="0" noProof="0" dirty="0">
              <a:ln>
                <a:noFill/>
              </a:ln>
              <a:solidFill>
                <a:srgbClr val="293D7A"/>
              </a:solidFill>
              <a:effectLst/>
              <a:uLnTx/>
              <a:uFillTx/>
              <a:latin typeface="Open Sans"/>
              <a:ea typeface="+mn-ea"/>
              <a:cs typeface="+mn-cs"/>
            </a:endParaRPr>
          </a:p>
        </p:txBody>
      </p:sp>
      <p:grpSp>
        <p:nvGrpSpPr>
          <p:cNvPr id="13" name="Group 12">
            <a:extLst>
              <a:ext uri="{FF2B5EF4-FFF2-40B4-BE49-F238E27FC236}">
                <a16:creationId xmlns:a16="http://schemas.microsoft.com/office/drawing/2014/main" id="{FBCA595E-C336-46F1-B95F-0733A9548632}"/>
              </a:ext>
            </a:extLst>
          </p:cNvPr>
          <p:cNvGrpSpPr/>
          <p:nvPr/>
        </p:nvGrpSpPr>
        <p:grpSpPr>
          <a:xfrm>
            <a:off x="703307" y="1126792"/>
            <a:ext cx="7941932" cy="3633306"/>
            <a:chOff x="611864" y="1160044"/>
            <a:chExt cx="7941932" cy="3633306"/>
          </a:xfrm>
        </p:grpSpPr>
        <p:pic>
          <p:nvPicPr>
            <p:cNvPr id="24" name="Picture 23">
              <a:extLst>
                <a:ext uri="{FF2B5EF4-FFF2-40B4-BE49-F238E27FC236}">
                  <a16:creationId xmlns:a16="http://schemas.microsoft.com/office/drawing/2014/main" id="{6985BC93-DA82-4625-8BBE-0135EBEC1FA4}"/>
                </a:ext>
              </a:extLst>
            </p:cNvPr>
            <p:cNvPicPr>
              <a:picLocks noChangeAspect="1"/>
            </p:cNvPicPr>
            <p:nvPr/>
          </p:nvPicPr>
          <p:blipFill>
            <a:blip r:embed="rId2" cstate="print">
              <a:extLst>
                <a:ext uri="{28A0092B-C50C-407E-A947-70E740481C1C}">
                  <a14:useLocalDpi xmlns:a14="http://schemas.microsoft.com/office/drawing/2010/main"/>
                </a:ext>
              </a:extLst>
            </a:blip>
            <a:srcRect t="12781" b="12781"/>
            <a:stretch/>
          </p:blipFill>
          <p:spPr>
            <a:xfrm>
              <a:off x="611864" y="1214683"/>
              <a:ext cx="7941932" cy="3325438"/>
            </a:xfrm>
            <a:prstGeom prst="rect">
              <a:avLst/>
            </a:prstGeom>
          </p:spPr>
        </p:pic>
        <p:sp>
          <p:nvSpPr>
            <p:cNvPr id="10" name="TextBox 9">
              <a:extLst>
                <a:ext uri="{FF2B5EF4-FFF2-40B4-BE49-F238E27FC236}">
                  <a16:creationId xmlns:a16="http://schemas.microsoft.com/office/drawing/2014/main" id="{EA8270F0-2F7A-42A8-B688-220D749EBCA5}"/>
                </a:ext>
              </a:extLst>
            </p:cNvPr>
            <p:cNvSpPr txBox="1"/>
            <p:nvPr/>
          </p:nvSpPr>
          <p:spPr>
            <a:xfrm>
              <a:off x="3198709" y="1160044"/>
              <a:ext cx="2768242" cy="711028"/>
            </a:xfrm>
            <a:prstGeom prst="rect">
              <a:avLst/>
            </a:prstGeom>
            <a:noFill/>
          </p:spPr>
          <p:txBody>
            <a:bodyPr wrap="square" rtlCol="0">
              <a:spAutoFit/>
            </a:bodyPr>
            <a:lstStyle/>
            <a:p>
              <a:pPr marL="0" marR="0" lvl="0" indent="0" algn="ctr" defTabSz="685800" rtl="0" eaLnBrk="1" fontAlgn="auto" latinLnBrk="0" hangingPunct="1">
                <a:lnSpc>
                  <a:spcPct val="114000"/>
                </a:lnSpc>
                <a:spcBef>
                  <a:spcPts val="0"/>
                </a:spcBef>
                <a:spcAft>
                  <a:spcPts val="600"/>
                </a:spcAft>
                <a:buClr>
                  <a:srgbClr val="F15A29"/>
                </a:buClr>
                <a:buSzPct val="115000"/>
                <a:buFontTx/>
                <a:buNone/>
                <a:tabLst/>
                <a:defRPr/>
              </a:pPr>
              <a:r>
                <a:rPr kumimoji="0" lang="en-US" sz="1200" b="0" i="0" u="none" strike="noStrike" kern="1200" cap="none" spc="0" normalizeH="0" baseline="0" noProof="0" dirty="0">
                  <a:ln>
                    <a:noFill/>
                  </a:ln>
                  <a:solidFill>
                    <a:srgbClr val="13538A"/>
                  </a:solidFill>
                  <a:effectLst/>
                  <a:uLnTx/>
                  <a:uFillTx/>
                  <a:latin typeface="Open Sans" panose="020B0606030504020204" pitchFamily="34" charset="0"/>
                  <a:ea typeface="Open Sans" panose="020B0606030504020204" pitchFamily="34" charset="0"/>
                  <a:cs typeface="Open Sans" panose="020B0606030504020204" pitchFamily="34" charset="0"/>
                </a:rPr>
                <a:t>Starting to learn about cyber and has begun looking for opportunities with their customer base</a:t>
              </a:r>
            </a:p>
          </p:txBody>
        </p:sp>
        <p:sp>
          <p:nvSpPr>
            <p:cNvPr id="11" name="TextBox 10">
              <a:extLst>
                <a:ext uri="{FF2B5EF4-FFF2-40B4-BE49-F238E27FC236}">
                  <a16:creationId xmlns:a16="http://schemas.microsoft.com/office/drawing/2014/main" id="{3AE99046-5195-4EA1-87A4-605CE2C175C8}"/>
                </a:ext>
              </a:extLst>
            </p:cNvPr>
            <p:cNvSpPr txBox="1"/>
            <p:nvPr/>
          </p:nvSpPr>
          <p:spPr>
            <a:xfrm>
              <a:off x="5169649" y="3871816"/>
              <a:ext cx="2648688"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F15A29"/>
                </a:buClr>
                <a:buSzPct val="115000"/>
                <a:buFontTx/>
                <a:buNone/>
                <a:tabLst/>
                <a:defRPr/>
              </a:pPr>
              <a:r>
                <a:rPr kumimoji="0" lang="en-US" sz="1200" b="0" i="0" u="none" strike="noStrike" kern="1200" cap="none" spc="0" normalizeH="0" baseline="0" noProof="0" dirty="0">
                  <a:ln>
                    <a:noFill/>
                  </a:ln>
                  <a:solidFill>
                    <a:srgbClr val="F05A28"/>
                  </a:solidFill>
                  <a:effectLst/>
                  <a:uLnTx/>
                  <a:uFillTx/>
                  <a:latin typeface="Open Sans" panose="020B0606030504020204" pitchFamily="34" charset="0"/>
                  <a:ea typeface="Open Sans" panose="020B0606030504020204" pitchFamily="34" charset="0"/>
                  <a:cs typeface="Open Sans" panose="020B0606030504020204" pitchFamily="34" charset="0"/>
                </a:rPr>
                <a:t>Leading with a consultative approach to build a roadmap for the risk within their customer base</a:t>
              </a:r>
            </a:p>
          </p:txBody>
        </p:sp>
        <p:sp>
          <p:nvSpPr>
            <p:cNvPr id="9" name="TextBox 8">
              <a:extLst>
                <a:ext uri="{FF2B5EF4-FFF2-40B4-BE49-F238E27FC236}">
                  <a16:creationId xmlns:a16="http://schemas.microsoft.com/office/drawing/2014/main" id="{2BD3E521-81EF-4FC4-A201-E2159848CF66}"/>
                </a:ext>
              </a:extLst>
            </p:cNvPr>
            <p:cNvSpPr txBox="1"/>
            <p:nvPr/>
          </p:nvSpPr>
          <p:spPr>
            <a:xfrm>
              <a:off x="1309772" y="3871816"/>
              <a:ext cx="2648689" cy="921534"/>
            </a:xfrm>
            <a:prstGeom prst="rect">
              <a:avLst/>
            </a:prstGeom>
            <a:noFill/>
          </p:spPr>
          <p:txBody>
            <a:bodyPr wrap="square" rtlCol="0">
              <a:spAutoFit/>
            </a:bodyPr>
            <a:lstStyle/>
            <a:p>
              <a:pPr marL="0" marR="0" lvl="0" indent="0" algn="ctr" defTabSz="685800" rtl="0" eaLnBrk="1" fontAlgn="auto" latinLnBrk="0" hangingPunct="1">
                <a:lnSpc>
                  <a:spcPct val="114000"/>
                </a:lnSpc>
                <a:spcBef>
                  <a:spcPts val="0"/>
                </a:spcBef>
                <a:spcAft>
                  <a:spcPts val="600"/>
                </a:spcAft>
                <a:buClr>
                  <a:srgbClr val="F15A29"/>
                </a:buClr>
                <a:buSzPct val="115000"/>
                <a:buFontTx/>
                <a:buNone/>
                <a:tabLst/>
                <a:defRPr/>
              </a:pPr>
              <a:r>
                <a:rPr kumimoji="0" lang="en-US" sz="1200" b="0" i="0" u="none" strike="noStrike" kern="1200" cap="none" spc="0" normalizeH="0" baseline="0" noProof="0" dirty="0">
                  <a:ln>
                    <a:noFill/>
                  </a:ln>
                  <a:solidFill>
                    <a:srgbClr val="0F82C6"/>
                  </a:solidFill>
                  <a:effectLst/>
                  <a:uLnTx/>
                  <a:uFillTx/>
                  <a:latin typeface="Open Sans" panose="020B0606030504020204" pitchFamily="34" charset="0"/>
                  <a:ea typeface="Open Sans" panose="020B0606030504020204" pitchFamily="34" charset="0"/>
                  <a:cs typeface="Open Sans" panose="020B0606030504020204" pitchFamily="34" charset="0"/>
                </a:rPr>
                <a:t>Bringing forward cyber opportunities to the partner only when the client asks specifically for the service</a:t>
              </a:r>
            </a:p>
          </p:txBody>
        </p:sp>
        <p:cxnSp>
          <p:nvCxnSpPr>
            <p:cNvPr id="8" name="Straight Connector 7">
              <a:extLst>
                <a:ext uri="{FF2B5EF4-FFF2-40B4-BE49-F238E27FC236}">
                  <a16:creationId xmlns:a16="http://schemas.microsoft.com/office/drawing/2014/main" id="{BF4FEB7C-443E-46F3-AF3F-C6082A3CEA45}"/>
                </a:ext>
              </a:extLst>
            </p:cNvPr>
            <p:cNvCxnSpPr>
              <a:cxnSpLocks/>
            </p:cNvCxnSpPr>
            <p:nvPr/>
          </p:nvCxnSpPr>
          <p:spPr>
            <a:xfrm>
              <a:off x="2634117" y="3316778"/>
              <a:ext cx="0" cy="523702"/>
            </a:xfrm>
            <a:prstGeom prst="line">
              <a:avLst/>
            </a:prstGeom>
            <a:ln w="28575">
              <a:solidFill>
                <a:srgbClr val="0F82C6"/>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17D64A-E092-4A09-A3FD-971EF6241066}"/>
                </a:ext>
              </a:extLst>
            </p:cNvPr>
            <p:cNvCxnSpPr>
              <a:cxnSpLocks/>
            </p:cNvCxnSpPr>
            <p:nvPr/>
          </p:nvCxnSpPr>
          <p:spPr>
            <a:xfrm flipV="1">
              <a:off x="4582830" y="1898078"/>
              <a:ext cx="0" cy="523702"/>
            </a:xfrm>
            <a:prstGeom prst="line">
              <a:avLst/>
            </a:prstGeom>
            <a:ln w="28575">
              <a:solidFill>
                <a:srgbClr val="13538A"/>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B86DD5-61A7-42C4-9365-80B5F91D437C}"/>
                </a:ext>
              </a:extLst>
            </p:cNvPr>
            <p:cNvCxnSpPr>
              <a:cxnSpLocks/>
            </p:cNvCxnSpPr>
            <p:nvPr/>
          </p:nvCxnSpPr>
          <p:spPr>
            <a:xfrm>
              <a:off x="6493993" y="3316778"/>
              <a:ext cx="0" cy="523702"/>
            </a:xfrm>
            <a:prstGeom prst="line">
              <a:avLst/>
            </a:prstGeom>
            <a:ln w="28575">
              <a:solidFill>
                <a:srgbClr val="F05A28"/>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49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58E5E9-6AE9-4908-8855-8B9AD0A90998}"/>
              </a:ext>
            </a:extLst>
          </p:cNvPr>
          <p:cNvSpPr txBox="1"/>
          <p:nvPr/>
        </p:nvSpPr>
        <p:spPr>
          <a:xfrm>
            <a:off x="506482" y="311588"/>
            <a:ext cx="8279029"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600" b="1" dirty="0">
                <a:solidFill>
                  <a:srgbClr val="293D7A"/>
                </a:solidFill>
                <a:latin typeface="Open Sans"/>
              </a:rPr>
              <a:t>Thrive Security Framework</a:t>
            </a:r>
            <a:endParaRPr kumimoji="0" lang="en-US" sz="2600" b="0" i="0" u="none" strike="noStrike" kern="1200" cap="none" spc="0" normalizeH="0" baseline="0" noProof="0" dirty="0">
              <a:ln>
                <a:noFill/>
              </a:ln>
              <a:solidFill>
                <a:srgbClr val="0F82C6"/>
              </a:solidFill>
              <a:effectLst/>
              <a:uLnTx/>
              <a:uFillTx/>
              <a:latin typeface="Open Sans"/>
              <a:ea typeface="+mn-ea"/>
              <a:cs typeface="+mn-cs"/>
            </a:endParaRPr>
          </a:p>
        </p:txBody>
      </p:sp>
      <p:sp>
        <p:nvSpPr>
          <p:cNvPr id="4" name="Slide Number Placeholder 5">
            <a:extLst>
              <a:ext uri="{FF2B5EF4-FFF2-40B4-BE49-F238E27FC236}">
                <a16:creationId xmlns:a16="http://schemas.microsoft.com/office/drawing/2014/main" id="{D13ABE85-1E48-487B-86D9-1A2ED1A576D8}"/>
              </a:ext>
            </a:extLst>
          </p:cNvPr>
          <p:cNvSpPr>
            <a:spLocks noGrp="1"/>
          </p:cNvSpPr>
          <p:nvPr>
            <p:ph type="sldNum" sz="quarter" idx="10"/>
          </p:nvPr>
        </p:nvSpPr>
        <p:spPr>
          <a:xfrm>
            <a:off x="8032403" y="4701853"/>
            <a:ext cx="753109" cy="321145"/>
          </a:xfrm>
          <a:prstGeom prst="rect">
            <a:avLst/>
          </a:prstGeom>
        </p:spPr>
        <p:txBody>
          <a:bodyPr vert="horz" lIns="91440" tIns="45720" rIns="91440" bIns="45720" rtlCol="0" anchor="ctr"/>
          <a:lstStyle>
            <a:lvl1pPr algn="r">
              <a:defRPr sz="1000">
                <a:solidFill>
                  <a:srgbClr val="C7C8D8"/>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A324987-E7B7-4EF9-819F-1672AB0C8F32}" type="slidenum">
              <a:rPr kumimoji="0" lang="en-US" sz="1400" b="0" i="0" u="none" strike="noStrike" kern="1200" cap="none" spc="0" normalizeH="0" baseline="0" noProof="0" smtClean="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2" name="Group 51">
            <a:extLst>
              <a:ext uri="{FF2B5EF4-FFF2-40B4-BE49-F238E27FC236}">
                <a16:creationId xmlns:a16="http://schemas.microsoft.com/office/drawing/2014/main" id="{F2E1AF41-4F8F-4E92-A782-9707E2D978B0}"/>
              </a:ext>
            </a:extLst>
          </p:cNvPr>
          <p:cNvGrpSpPr/>
          <p:nvPr/>
        </p:nvGrpSpPr>
        <p:grpSpPr>
          <a:xfrm>
            <a:off x="770830" y="1130763"/>
            <a:ext cx="7885209" cy="3612517"/>
            <a:chOff x="366044" y="894282"/>
            <a:chExt cx="8590388" cy="4217830"/>
          </a:xfrm>
        </p:grpSpPr>
        <p:pic>
          <p:nvPicPr>
            <p:cNvPr id="53" name="Picture 20" descr="Image result for &quot;microsoft 365&quot; logo">
              <a:extLst>
                <a:ext uri="{FF2B5EF4-FFF2-40B4-BE49-F238E27FC236}">
                  <a16:creationId xmlns:a16="http://schemas.microsoft.com/office/drawing/2014/main" id="{A63C7FC3-D2BA-412B-8D54-E73160B3A34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66790" y="928485"/>
              <a:ext cx="922875" cy="560775"/>
            </a:xfrm>
            <a:prstGeom prst="rect">
              <a:avLst/>
            </a:prstGeom>
            <a:noFill/>
            <a:extLst>
              <a:ext uri="{909E8E84-426E-40DD-AFC4-6F175D3DCCD1}">
                <a14:hiddenFill xmlns:a14="http://schemas.microsoft.com/office/drawing/2010/main">
                  <a:solidFill>
                    <a:srgbClr val="FFFFFF"/>
                  </a:solidFill>
                </a14:hiddenFill>
              </a:ext>
            </a:extLst>
          </p:spPr>
        </p:pic>
        <p:sp>
          <p:nvSpPr>
            <p:cNvPr id="54" name="Arrow: Up 53">
              <a:extLst>
                <a:ext uri="{FF2B5EF4-FFF2-40B4-BE49-F238E27FC236}">
                  <a16:creationId xmlns:a16="http://schemas.microsoft.com/office/drawing/2014/main" id="{F5E30131-6112-4311-8F08-820C1A592529}"/>
                </a:ext>
              </a:extLst>
            </p:cNvPr>
            <p:cNvSpPr/>
            <p:nvPr/>
          </p:nvSpPr>
          <p:spPr>
            <a:xfrm>
              <a:off x="1303452" y="1484088"/>
              <a:ext cx="298964" cy="430633"/>
            </a:xfrm>
            <a:prstGeom prst="up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pic>
          <p:nvPicPr>
            <p:cNvPr id="55" name="Picture 54" descr="A picture containing object&#10;&#10;Description generated with high confidence">
              <a:extLst>
                <a:ext uri="{FF2B5EF4-FFF2-40B4-BE49-F238E27FC236}">
                  <a16:creationId xmlns:a16="http://schemas.microsoft.com/office/drawing/2014/main" id="{EFA75182-85FC-4F69-AAC2-CC166A78E9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5885" y="1033219"/>
              <a:ext cx="1478196" cy="366421"/>
            </a:xfrm>
            <a:prstGeom prst="rect">
              <a:avLst/>
            </a:prstGeom>
          </p:spPr>
        </p:pic>
        <p:sp>
          <p:nvSpPr>
            <p:cNvPr id="56" name="Arrow: Up 55">
              <a:extLst>
                <a:ext uri="{FF2B5EF4-FFF2-40B4-BE49-F238E27FC236}">
                  <a16:creationId xmlns:a16="http://schemas.microsoft.com/office/drawing/2014/main" id="{F93428E0-8EE3-4F89-A8A6-34838E4E6B3F}"/>
                </a:ext>
              </a:extLst>
            </p:cNvPr>
            <p:cNvSpPr/>
            <p:nvPr/>
          </p:nvSpPr>
          <p:spPr>
            <a:xfrm>
              <a:off x="2780093" y="1484088"/>
              <a:ext cx="298964" cy="430633"/>
            </a:xfrm>
            <a:prstGeom prst="up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pic>
          <p:nvPicPr>
            <p:cNvPr id="57" name="Picture 2" descr="Image result for aws logo">
              <a:extLst>
                <a:ext uri="{FF2B5EF4-FFF2-40B4-BE49-F238E27FC236}">
                  <a16:creationId xmlns:a16="http://schemas.microsoft.com/office/drawing/2014/main" id="{DB5961D9-C795-4907-82A4-515CEBB8064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48665" y="902898"/>
              <a:ext cx="729988" cy="546786"/>
            </a:xfrm>
            <a:prstGeom prst="rect">
              <a:avLst/>
            </a:prstGeom>
            <a:noFill/>
            <a:extLst>
              <a:ext uri="{909E8E84-426E-40DD-AFC4-6F175D3DCCD1}">
                <a14:hiddenFill xmlns:a14="http://schemas.microsoft.com/office/drawing/2010/main">
                  <a:solidFill>
                    <a:srgbClr val="FFFFFF"/>
                  </a:solidFill>
                </a14:hiddenFill>
              </a:ext>
            </a:extLst>
          </p:spPr>
        </p:pic>
        <p:sp>
          <p:nvSpPr>
            <p:cNvPr id="58" name="Arrow: Up 57">
              <a:extLst>
                <a:ext uri="{FF2B5EF4-FFF2-40B4-BE49-F238E27FC236}">
                  <a16:creationId xmlns:a16="http://schemas.microsoft.com/office/drawing/2014/main" id="{AC5675B5-2655-4169-8C2C-D17882DBC4DA}"/>
                </a:ext>
              </a:extLst>
            </p:cNvPr>
            <p:cNvSpPr/>
            <p:nvPr/>
          </p:nvSpPr>
          <p:spPr>
            <a:xfrm>
              <a:off x="4124637" y="1484088"/>
              <a:ext cx="298964" cy="430633"/>
            </a:xfrm>
            <a:prstGeom prst="up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59" name="Arrow: Up 58">
              <a:extLst>
                <a:ext uri="{FF2B5EF4-FFF2-40B4-BE49-F238E27FC236}">
                  <a16:creationId xmlns:a16="http://schemas.microsoft.com/office/drawing/2014/main" id="{EF0162A5-01A4-46B8-895E-07CD8FB362DF}"/>
                </a:ext>
              </a:extLst>
            </p:cNvPr>
            <p:cNvSpPr/>
            <p:nvPr/>
          </p:nvSpPr>
          <p:spPr>
            <a:xfrm>
              <a:off x="6615160" y="1484088"/>
              <a:ext cx="298964" cy="430633"/>
            </a:xfrm>
            <a:prstGeom prst="up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08" name="Arrow: Up 107">
              <a:extLst>
                <a:ext uri="{FF2B5EF4-FFF2-40B4-BE49-F238E27FC236}">
                  <a16:creationId xmlns:a16="http://schemas.microsoft.com/office/drawing/2014/main" id="{7F58645A-5B45-4A5A-A68A-A27A58B11C84}"/>
                </a:ext>
              </a:extLst>
            </p:cNvPr>
            <p:cNvSpPr/>
            <p:nvPr/>
          </p:nvSpPr>
          <p:spPr>
            <a:xfrm>
              <a:off x="7955901" y="1484088"/>
              <a:ext cx="298964" cy="430633"/>
            </a:xfrm>
            <a:prstGeom prst="up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09" name="Arrow: Up 108">
              <a:extLst>
                <a:ext uri="{FF2B5EF4-FFF2-40B4-BE49-F238E27FC236}">
                  <a16:creationId xmlns:a16="http://schemas.microsoft.com/office/drawing/2014/main" id="{642D79E2-B55D-4555-8602-D636AEAD2A5D}"/>
                </a:ext>
              </a:extLst>
            </p:cNvPr>
            <p:cNvSpPr/>
            <p:nvPr/>
          </p:nvSpPr>
          <p:spPr>
            <a:xfrm rot="10800000">
              <a:off x="3643657" y="1932498"/>
              <a:ext cx="298964" cy="430633"/>
            </a:xfrm>
            <a:prstGeom prst="up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pic>
          <p:nvPicPr>
            <p:cNvPr id="110" name="Picture 18" descr="Image result for azure logo">
              <a:extLst>
                <a:ext uri="{FF2B5EF4-FFF2-40B4-BE49-F238E27FC236}">
                  <a16:creationId xmlns:a16="http://schemas.microsoft.com/office/drawing/2014/main" id="{ABBE13B3-F41D-4622-953B-3D5004FCCC4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68804" y="945098"/>
              <a:ext cx="922875" cy="528245"/>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10">
              <a:extLst>
                <a:ext uri="{FF2B5EF4-FFF2-40B4-BE49-F238E27FC236}">
                  <a16:creationId xmlns:a16="http://schemas.microsoft.com/office/drawing/2014/main" id="{BED35FE7-C3EA-475A-AB2D-C096A121604E}"/>
                </a:ext>
              </a:extLst>
            </p:cNvPr>
            <p:cNvPicPr>
              <a:picLocks noChangeAspect="1"/>
            </p:cNvPicPr>
            <p:nvPr/>
          </p:nvPicPr>
          <p:blipFill>
            <a:blip r:embed="rId6"/>
            <a:stretch>
              <a:fillRect/>
            </a:stretch>
          </p:blipFill>
          <p:spPr>
            <a:xfrm>
              <a:off x="7536295" y="902898"/>
              <a:ext cx="974797" cy="570456"/>
            </a:xfrm>
            <a:prstGeom prst="rect">
              <a:avLst/>
            </a:prstGeom>
          </p:spPr>
        </p:pic>
        <p:sp>
          <p:nvSpPr>
            <p:cNvPr id="112" name="TextBox 111">
              <a:extLst>
                <a:ext uri="{FF2B5EF4-FFF2-40B4-BE49-F238E27FC236}">
                  <a16:creationId xmlns:a16="http://schemas.microsoft.com/office/drawing/2014/main" id="{6C07399B-4F95-405D-B665-6DE875CD61AD}"/>
                </a:ext>
              </a:extLst>
            </p:cNvPr>
            <p:cNvSpPr txBox="1"/>
            <p:nvPr/>
          </p:nvSpPr>
          <p:spPr>
            <a:xfrm>
              <a:off x="7598981" y="1015124"/>
              <a:ext cx="925209" cy="359348"/>
            </a:xfrm>
            <a:prstGeom prst="rect">
              <a:avLst/>
            </a:prstGeom>
            <a:noFill/>
          </p:spPr>
          <p:txBody>
            <a:bodyPr wrap="square" rtlCol="0">
              <a:spAutoFit/>
            </a:bodyPr>
            <a:lstStyle/>
            <a:p>
              <a:pPr algn="ctr"/>
              <a:r>
                <a:rPr lang="en-US" sz="700" b="1" dirty="0"/>
                <a:t>SaaS &amp;</a:t>
              </a:r>
            </a:p>
            <a:p>
              <a:pPr algn="ctr"/>
              <a:r>
                <a:rPr lang="en-US" sz="700" b="1" dirty="0"/>
                <a:t>Any Other CSP</a:t>
              </a:r>
            </a:p>
          </p:txBody>
        </p:sp>
        <p:sp>
          <p:nvSpPr>
            <p:cNvPr id="113" name="Rectangle 112">
              <a:extLst>
                <a:ext uri="{FF2B5EF4-FFF2-40B4-BE49-F238E27FC236}">
                  <a16:creationId xmlns:a16="http://schemas.microsoft.com/office/drawing/2014/main" id="{199FB8D8-8479-4612-AB33-30AF8A02F339}"/>
                </a:ext>
              </a:extLst>
            </p:cNvPr>
            <p:cNvSpPr/>
            <p:nvPr/>
          </p:nvSpPr>
          <p:spPr>
            <a:xfrm>
              <a:off x="2341808" y="2380908"/>
              <a:ext cx="2788920" cy="268283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4" name="Rectangle 113">
              <a:extLst>
                <a:ext uri="{FF2B5EF4-FFF2-40B4-BE49-F238E27FC236}">
                  <a16:creationId xmlns:a16="http://schemas.microsoft.com/office/drawing/2014/main" id="{6502FE2C-BF26-4CA1-8AAC-3D3125286156}"/>
                </a:ext>
              </a:extLst>
            </p:cNvPr>
            <p:cNvSpPr/>
            <p:nvPr/>
          </p:nvSpPr>
          <p:spPr>
            <a:xfrm>
              <a:off x="6172747" y="2380908"/>
              <a:ext cx="2691489" cy="2682835"/>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5" name="Arrow: Left-Right 114">
              <a:extLst>
                <a:ext uri="{FF2B5EF4-FFF2-40B4-BE49-F238E27FC236}">
                  <a16:creationId xmlns:a16="http://schemas.microsoft.com/office/drawing/2014/main" id="{4EF764EA-FD52-4A9E-91E5-AD467015FD5E}"/>
                </a:ext>
              </a:extLst>
            </p:cNvPr>
            <p:cNvSpPr/>
            <p:nvPr/>
          </p:nvSpPr>
          <p:spPr>
            <a:xfrm>
              <a:off x="1796959" y="2711884"/>
              <a:ext cx="495646" cy="99355"/>
            </a:xfrm>
            <a:prstGeom prst="lef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16" name="Arrow: Left-Right 115">
              <a:extLst>
                <a:ext uri="{FF2B5EF4-FFF2-40B4-BE49-F238E27FC236}">
                  <a16:creationId xmlns:a16="http://schemas.microsoft.com/office/drawing/2014/main" id="{6661BD02-29B9-4A2D-9154-B634021D670E}"/>
                </a:ext>
              </a:extLst>
            </p:cNvPr>
            <p:cNvSpPr/>
            <p:nvPr/>
          </p:nvSpPr>
          <p:spPr>
            <a:xfrm>
              <a:off x="1798674" y="4000195"/>
              <a:ext cx="518667" cy="99355"/>
            </a:xfrm>
            <a:prstGeom prst="leftRightArrow">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17" name="Arrow: Left-Right 116">
              <a:extLst>
                <a:ext uri="{FF2B5EF4-FFF2-40B4-BE49-F238E27FC236}">
                  <a16:creationId xmlns:a16="http://schemas.microsoft.com/office/drawing/2014/main" id="{F78A397A-4FBB-4F97-8C99-229660C06A64}"/>
                </a:ext>
              </a:extLst>
            </p:cNvPr>
            <p:cNvSpPr/>
            <p:nvPr/>
          </p:nvSpPr>
          <p:spPr>
            <a:xfrm>
              <a:off x="5164314" y="3412621"/>
              <a:ext cx="994345" cy="383367"/>
            </a:xfrm>
            <a:prstGeom prst="leftRightArrow">
              <a:avLst>
                <a:gd name="adj1" fmla="val 77371"/>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t>Secure Connection</a:t>
              </a:r>
            </a:p>
          </p:txBody>
        </p:sp>
        <p:grpSp>
          <p:nvGrpSpPr>
            <p:cNvPr id="118" name="Group 117">
              <a:extLst>
                <a:ext uri="{FF2B5EF4-FFF2-40B4-BE49-F238E27FC236}">
                  <a16:creationId xmlns:a16="http://schemas.microsoft.com/office/drawing/2014/main" id="{5BE86DAD-8521-48D0-83BC-21E91B0C6339}"/>
                </a:ext>
              </a:extLst>
            </p:cNvPr>
            <p:cNvGrpSpPr/>
            <p:nvPr/>
          </p:nvGrpSpPr>
          <p:grpSpPr>
            <a:xfrm>
              <a:off x="2371870" y="4240485"/>
              <a:ext cx="502920" cy="502920"/>
              <a:chOff x="4314649" y="3879839"/>
              <a:chExt cx="844280" cy="856415"/>
            </a:xfrm>
          </p:grpSpPr>
          <p:sp>
            <p:nvSpPr>
              <p:cNvPr id="146" name="Oval 145">
                <a:extLst>
                  <a:ext uri="{FF2B5EF4-FFF2-40B4-BE49-F238E27FC236}">
                    <a16:creationId xmlns:a16="http://schemas.microsoft.com/office/drawing/2014/main" id="{039C5CD3-BE2C-46C4-A28D-092FCC13CB6D}"/>
                  </a:ext>
                </a:extLst>
              </p:cNvPr>
              <p:cNvSpPr/>
              <p:nvPr/>
            </p:nvSpPr>
            <p:spPr>
              <a:xfrm>
                <a:off x="4371029" y="4004734"/>
                <a:ext cx="731520" cy="731520"/>
              </a:xfrm>
              <a:prstGeom prst="ellipse">
                <a:avLst/>
              </a:prstGeom>
              <a:solidFill>
                <a:srgbClr val="244061"/>
              </a:solidFill>
              <a:ln w="381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Roboto" panose="02000000000000000000" pitchFamily="2" charset="0"/>
                  <a:ea typeface="Roboto" panose="02000000000000000000" pitchFamily="2" charset="0"/>
                  <a:cs typeface="Roboto" panose="02000000000000000000" pitchFamily="2" charset="0"/>
                </a:endParaRPr>
              </a:p>
            </p:txBody>
          </p:sp>
          <p:sp>
            <p:nvSpPr>
              <p:cNvPr id="147" name="Text Placeholder 14">
                <a:extLst>
                  <a:ext uri="{FF2B5EF4-FFF2-40B4-BE49-F238E27FC236}">
                    <a16:creationId xmlns:a16="http://schemas.microsoft.com/office/drawing/2014/main" id="{FD2C3A21-D8A2-4B68-B2AD-51B21572C033}"/>
                  </a:ext>
                </a:extLst>
              </p:cNvPr>
              <p:cNvSpPr txBox="1">
                <a:spLocks/>
              </p:cNvSpPr>
              <p:nvPr/>
            </p:nvSpPr>
            <p:spPr>
              <a:xfrm>
                <a:off x="4314649" y="3879839"/>
                <a:ext cx="844280" cy="844281"/>
              </a:xfrm>
              <a:prstGeom prst="rect">
                <a:avLst/>
              </a:prstGeom>
            </p:spPr>
            <p:txBody>
              <a:bodyPr vert="horz" lIns="91440" tIns="45720" rIns="91440" bIns="45720" rtlCol="0">
                <a:noAutofit/>
              </a:bodyPr>
              <a:lstStyle>
                <a:lvl1pPr marL="171450" indent="-171450" algn="l" defTabSz="685800" rtl="0" eaLnBrk="1" latinLnBrk="0" hangingPunct="1">
                  <a:lnSpc>
                    <a:spcPct val="150000"/>
                  </a:lnSpc>
                  <a:spcBef>
                    <a:spcPts val="750"/>
                  </a:spcBef>
                  <a:buFontTx/>
                  <a:buBlip>
                    <a:blip r:embed="rId7"/>
                  </a:buBlip>
                  <a:tabLst/>
                  <a:defRPr sz="1200" b="0" i="0" kern="1200">
                    <a:solidFill>
                      <a:schemeClr val="tx1"/>
                    </a:solidFill>
                    <a:latin typeface="Roboto Light" charset="0"/>
                    <a:ea typeface="Roboto Light" charset="0"/>
                    <a:cs typeface="Roboto Light" charset="0"/>
                  </a:defRPr>
                </a:lvl1pPr>
                <a:lvl2pPr marL="292100" indent="0" algn="l" defTabSz="685800" rtl="0" eaLnBrk="1" latinLnBrk="0" hangingPunct="1">
                  <a:lnSpc>
                    <a:spcPct val="90000"/>
                  </a:lnSpc>
                  <a:spcBef>
                    <a:spcPts val="375"/>
                  </a:spcBef>
                  <a:buFontTx/>
                  <a:buNone/>
                  <a:tabLst/>
                  <a:defRPr sz="1200" b="0" i="0" kern="1200">
                    <a:solidFill>
                      <a:schemeClr val="tx1"/>
                    </a:solidFill>
                    <a:latin typeface="Roboto Light" charset="0"/>
                    <a:ea typeface="Roboto Light" charset="0"/>
                    <a:cs typeface="Roboto Light" charset="0"/>
                  </a:defRPr>
                </a:lvl2pPr>
                <a:lvl3pPr marL="57785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3pPr>
                <a:lvl4pPr marL="86360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4pPr>
                <a:lvl5pPr marL="1201737"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0F82C6"/>
                  </a:buClr>
                  <a:buNone/>
                  <a:defRPr/>
                </a:pPr>
                <a:r>
                  <a:rPr lang="en-US" sz="16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1</a:t>
                </a:r>
              </a:p>
            </p:txBody>
          </p:sp>
        </p:grpSp>
        <p:grpSp>
          <p:nvGrpSpPr>
            <p:cNvPr id="119" name="Group 118">
              <a:extLst>
                <a:ext uri="{FF2B5EF4-FFF2-40B4-BE49-F238E27FC236}">
                  <a16:creationId xmlns:a16="http://schemas.microsoft.com/office/drawing/2014/main" id="{DB4B3307-129B-45AE-AE27-DD8A56D0BC98}"/>
                </a:ext>
              </a:extLst>
            </p:cNvPr>
            <p:cNvGrpSpPr/>
            <p:nvPr/>
          </p:nvGrpSpPr>
          <p:grpSpPr>
            <a:xfrm>
              <a:off x="2371870" y="3374754"/>
              <a:ext cx="502920" cy="502920"/>
              <a:chOff x="4600328" y="2537138"/>
              <a:chExt cx="844280" cy="864808"/>
            </a:xfrm>
          </p:grpSpPr>
          <p:sp>
            <p:nvSpPr>
              <p:cNvPr id="144" name="Oval 143">
                <a:extLst>
                  <a:ext uri="{FF2B5EF4-FFF2-40B4-BE49-F238E27FC236}">
                    <a16:creationId xmlns:a16="http://schemas.microsoft.com/office/drawing/2014/main" id="{15BA8DE8-E8A0-49A2-862C-21B562A52588}"/>
                  </a:ext>
                </a:extLst>
              </p:cNvPr>
              <p:cNvSpPr/>
              <p:nvPr/>
            </p:nvSpPr>
            <p:spPr>
              <a:xfrm>
                <a:off x="4656711" y="2670426"/>
                <a:ext cx="731520" cy="731520"/>
              </a:xfrm>
              <a:prstGeom prst="ellipse">
                <a:avLst/>
              </a:prstGeom>
              <a:solidFill>
                <a:srgbClr val="0F82C6"/>
              </a:solidFill>
              <a:ln w="381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Roboto" panose="02000000000000000000" pitchFamily="2" charset="0"/>
                  <a:ea typeface="Roboto" panose="02000000000000000000" pitchFamily="2" charset="0"/>
                  <a:cs typeface="Roboto" panose="02000000000000000000" pitchFamily="2" charset="0"/>
                </a:endParaRPr>
              </a:p>
            </p:txBody>
          </p:sp>
          <p:sp>
            <p:nvSpPr>
              <p:cNvPr id="145" name="Text Placeholder 14">
                <a:extLst>
                  <a:ext uri="{FF2B5EF4-FFF2-40B4-BE49-F238E27FC236}">
                    <a16:creationId xmlns:a16="http://schemas.microsoft.com/office/drawing/2014/main" id="{F065D5FA-B964-4520-B1CC-4394672B2A42}"/>
                  </a:ext>
                </a:extLst>
              </p:cNvPr>
              <p:cNvSpPr txBox="1">
                <a:spLocks/>
              </p:cNvSpPr>
              <p:nvPr/>
            </p:nvSpPr>
            <p:spPr>
              <a:xfrm>
                <a:off x="4600328" y="2537138"/>
                <a:ext cx="844280" cy="844280"/>
              </a:xfrm>
              <a:prstGeom prst="rect">
                <a:avLst/>
              </a:prstGeom>
            </p:spPr>
            <p:txBody>
              <a:bodyPr vert="horz" lIns="91440" tIns="45720" rIns="91440" bIns="45720" rtlCol="0">
                <a:noAutofit/>
              </a:bodyPr>
              <a:lstStyle>
                <a:lvl1pPr marL="171450" indent="-171450" algn="l" defTabSz="685800" rtl="0" eaLnBrk="1" latinLnBrk="0" hangingPunct="1">
                  <a:lnSpc>
                    <a:spcPct val="150000"/>
                  </a:lnSpc>
                  <a:spcBef>
                    <a:spcPts val="750"/>
                  </a:spcBef>
                  <a:buFontTx/>
                  <a:buBlip>
                    <a:blip r:embed="rId7"/>
                  </a:buBlip>
                  <a:tabLst/>
                  <a:defRPr sz="1200" b="0" i="0" kern="1200">
                    <a:solidFill>
                      <a:schemeClr val="tx1"/>
                    </a:solidFill>
                    <a:latin typeface="Roboto Light" charset="0"/>
                    <a:ea typeface="Roboto Light" charset="0"/>
                    <a:cs typeface="Roboto Light" charset="0"/>
                  </a:defRPr>
                </a:lvl1pPr>
                <a:lvl2pPr marL="292100" indent="0" algn="l" defTabSz="685800" rtl="0" eaLnBrk="1" latinLnBrk="0" hangingPunct="1">
                  <a:lnSpc>
                    <a:spcPct val="90000"/>
                  </a:lnSpc>
                  <a:spcBef>
                    <a:spcPts val="375"/>
                  </a:spcBef>
                  <a:buFontTx/>
                  <a:buNone/>
                  <a:tabLst/>
                  <a:defRPr sz="1200" b="0" i="0" kern="1200">
                    <a:solidFill>
                      <a:schemeClr val="tx1"/>
                    </a:solidFill>
                    <a:latin typeface="Roboto Light" charset="0"/>
                    <a:ea typeface="Roboto Light" charset="0"/>
                    <a:cs typeface="Roboto Light" charset="0"/>
                  </a:defRPr>
                </a:lvl2pPr>
                <a:lvl3pPr marL="57785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3pPr>
                <a:lvl4pPr marL="86360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4pPr>
                <a:lvl5pPr marL="1201737"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0F82C6"/>
                  </a:buClr>
                  <a:buNone/>
                  <a:defRPr/>
                </a:pPr>
                <a:r>
                  <a:rPr lang="en-US" sz="16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2</a:t>
                </a:r>
              </a:p>
            </p:txBody>
          </p:sp>
        </p:grpSp>
        <p:grpSp>
          <p:nvGrpSpPr>
            <p:cNvPr id="120" name="Group 119">
              <a:extLst>
                <a:ext uri="{FF2B5EF4-FFF2-40B4-BE49-F238E27FC236}">
                  <a16:creationId xmlns:a16="http://schemas.microsoft.com/office/drawing/2014/main" id="{AD3DDF4B-F63E-45A2-B066-4BA91EC79B38}"/>
                </a:ext>
              </a:extLst>
            </p:cNvPr>
            <p:cNvGrpSpPr/>
            <p:nvPr/>
          </p:nvGrpSpPr>
          <p:grpSpPr>
            <a:xfrm>
              <a:off x="2371870" y="2478999"/>
              <a:ext cx="502920" cy="502920"/>
              <a:chOff x="4219240" y="1866109"/>
              <a:chExt cx="844280" cy="844279"/>
            </a:xfrm>
          </p:grpSpPr>
          <p:sp>
            <p:nvSpPr>
              <p:cNvPr id="142" name="Oval 141">
                <a:extLst>
                  <a:ext uri="{FF2B5EF4-FFF2-40B4-BE49-F238E27FC236}">
                    <a16:creationId xmlns:a16="http://schemas.microsoft.com/office/drawing/2014/main" id="{6D7DB60F-C114-42AB-B2F8-C9210C3440B0}"/>
                  </a:ext>
                </a:extLst>
              </p:cNvPr>
              <p:cNvSpPr/>
              <p:nvPr/>
            </p:nvSpPr>
            <p:spPr>
              <a:xfrm>
                <a:off x="4279027" y="1977991"/>
                <a:ext cx="731520" cy="731520"/>
              </a:xfrm>
              <a:prstGeom prst="ellipse">
                <a:avLst/>
              </a:prstGeom>
              <a:solidFill>
                <a:srgbClr val="00C4FF"/>
              </a:solidFill>
              <a:ln w="38100">
                <a:solidFill>
                  <a:srgbClr val="00C4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endParaRPr lang="en-US" sz="1200" b="1" dirty="0">
                  <a:latin typeface="Roboto" panose="02000000000000000000" pitchFamily="2" charset="0"/>
                  <a:ea typeface="Roboto" panose="02000000000000000000" pitchFamily="2" charset="0"/>
                  <a:cs typeface="Roboto" panose="02000000000000000000" pitchFamily="2" charset="0"/>
                </a:endParaRPr>
              </a:p>
            </p:txBody>
          </p:sp>
          <p:sp>
            <p:nvSpPr>
              <p:cNvPr id="143" name="Text Placeholder 14">
                <a:extLst>
                  <a:ext uri="{FF2B5EF4-FFF2-40B4-BE49-F238E27FC236}">
                    <a16:creationId xmlns:a16="http://schemas.microsoft.com/office/drawing/2014/main" id="{09B48DF1-485E-4071-AD5C-7370768BC11E}"/>
                  </a:ext>
                </a:extLst>
              </p:cNvPr>
              <p:cNvSpPr txBox="1">
                <a:spLocks/>
              </p:cNvSpPr>
              <p:nvPr/>
            </p:nvSpPr>
            <p:spPr>
              <a:xfrm>
                <a:off x="4219240" y="1866109"/>
                <a:ext cx="844280" cy="844279"/>
              </a:xfrm>
              <a:prstGeom prst="rect">
                <a:avLst/>
              </a:prstGeom>
            </p:spPr>
            <p:txBody>
              <a:bodyPr vert="horz" lIns="91440" tIns="45720" rIns="91440" bIns="45720" rtlCol="0">
                <a:noAutofit/>
              </a:bodyPr>
              <a:lstStyle>
                <a:lvl1pPr marL="171450" indent="-171450" algn="l" defTabSz="685800" rtl="0" eaLnBrk="1" latinLnBrk="0" hangingPunct="1">
                  <a:lnSpc>
                    <a:spcPct val="150000"/>
                  </a:lnSpc>
                  <a:spcBef>
                    <a:spcPts val="750"/>
                  </a:spcBef>
                  <a:buFontTx/>
                  <a:buBlip>
                    <a:blip r:embed="rId7"/>
                  </a:buBlip>
                  <a:tabLst/>
                  <a:defRPr sz="1200" b="0" i="0" kern="1200">
                    <a:solidFill>
                      <a:schemeClr val="tx1"/>
                    </a:solidFill>
                    <a:latin typeface="Roboto Light" charset="0"/>
                    <a:ea typeface="Roboto Light" charset="0"/>
                    <a:cs typeface="Roboto Light" charset="0"/>
                  </a:defRPr>
                </a:lvl1pPr>
                <a:lvl2pPr marL="292100" indent="0" algn="l" defTabSz="685800" rtl="0" eaLnBrk="1" latinLnBrk="0" hangingPunct="1">
                  <a:lnSpc>
                    <a:spcPct val="90000"/>
                  </a:lnSpc>
                  <a:spcBef>
                    <a:spcPts val="375"/>
                  </a:spcBef>
                  <a:buFontTx/>
                  <a:buNone/>
                  <a:tabLst/>
                  <a:defRPr sz="1200" b="0" i="0" kern="1200">
                    <a:solidFill>
                      <a:schemeClr val="tx1"/>
                    </a:solidFill>
                    <a:latin typeface="Roboto Light" charset="0"/>
                    <a:ea typeface="Roboto Light" charset="0"/>
                    <a:cs typeface="Roboto Light" charset="0"/>
                  </a:defRPr>
                </a:lvl2pPr>
                <a:lvl3pPr marL="57785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3pPr>
                <a:lvl4pPr marL="86360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4pPr>
                <a:lvl5pPr marL="1201737"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0F82C6"/>
                  </a:buClr>
                  <a:buNone/>
                  <a:defRPr/>
                </a:pPr>
                <a:r>
                  <a:rPr lang="en-US" sz="16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3</a:t>
                </a:r>
              </a:p>
            </p:txBody>
          </p:sp>
        </p:grpSp>
        <p:sp>
          <p:nvSpPr>
            <p:cNvPr id="121" name="Rectangle 120">
              <a:extLst>
                <a:ext uri="{FF2B5EF4-FFF2-40B4-BE49-F238E27FC236}">
                  <a16:creationId xmlns:a16="http://schemas.microsoft.com/office/drawing/2014/main" id="{EC6513C1-E8CE-4C48-BA70-69992A4267C5}"/>
                </a:ext>
              </a:extLst>
            </p:cNvPr>
            <p:cNvSpPr/>
            <p:nvPr/>
          </p:nvSpPr>
          <p:spPr>
            <a:xfrm>
              <a:off x="432563" y="2380846"/>
              <a:ext cx="1330974" cy="84124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2" name="TextBox 121">
              <a:extLst>
                <a:ext uri="{FF2B5EF4-FFF2-40B4-BE49-F238E27FC236}">
                  <a16:creationId xmlns:a16="http://schemas.microsoft.com/office/drawing/2014/main" id="{3DAD8504-FAC6-4A25-91D4-E2F0F21CB20B}"/>
                </a:ext>
              </a:extLst>
            </p:cNvPr>
            <p:cNvSpPr txBox="1"/>
            <p:nvPr/>
          </p:nvSpPr>
          <p:spPr>
            <a:xfrm>
              <a:off x="707153" y="2995265"/>
              <a:ext cx="872359" cy="269510"/>
            </a:xfrm>
            <a:prstGeom prst="rect">
              <a:avLst/>
            </a:prstGeom>
            <a:noFill/>
          </p:spPr>
          <p:txBody>
            <a:bodyPr wrap="square" rtlCol="0">
              <a:spAutoFit/>
            </a:bodyPr>
            <a:lstStyle/>
            <a:p>
              <a:r>
                <a:rPr lang="en-US" sz="900" dirty="0"/>
                <a:t>Employees</a:t>
              </a:r>
            </a:p>
          </p:txBody>
        </p:sp>
        <p:pic>
          <p:nvPicPr>
            <p:cNvPr id="123" name="Picture 122" descr="A person wearing a suit and tie&#10;&#10;Description automatically generated">
              <a:extLst>
                <a:ext uri="{FF2B5EF4-FFF2-40B4-BE49-F238E27FC236}">
                  <a16:creationId xmlns:a16="http://schemas.microsoft.com/office/drawing/2014/main" id="{9A3DD35E-34E6-4C15-9D52-8FDBD8EAC25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5912" y="2441612"/>
              <a:ext cx="462482" cy="569860"/>
            </a:xfrm>
            <a:prstGeom prst="rect">
              <a:avLst/>
            </a:prstGeom>
          </p:spPr>
        </p:pic>
        <p:pic>
          <p:nvPicPr>
            <p:cNvPr id="124" name="Picture 123" descr="A picture containing clipart&#10;&#10;Description automatically generated">
              <a:extLst>
                <a:ext uri="{FF2B5EF4-FFF2-40B4-BE49-F238E27FC236}">
                  <a16:creationId xmlns:a16="http://schemas.microsoft.com/office/drawing/2014/main" id="{90E2EFEB-CC96-45FC-ABBB-398BD1A1BFF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47706" y="2441612"/>
              <a:ext cx="539496" cy="567030"/>
            </a:xfrm>
            <a:prstGeom prst="rect">
              <a:avLst/>
            </a:prstGeom>
          </p:spPr>
        </p:pic>
        <p:sp>
          <p:nvSpPr>
            <p:cNvPr id="125" name="Rectangle 124">
              <a:extLst>
                <a:ext uri="{FF2B5EF4-FFF2-40B4-BE49-F238E27FC236}">
                  <a16:creationId xmlns:a16="http://schemas.microsoft.com/office/drawing/2014/main" id="{9CB4539B-5B29-43B2-BC85-27662E5C7994}"/>
                </a:ext>
              </a:extLst>
            </p:cNvPr>
            <p:cNvSpPr/>
            <p:nvPr/>
          </p:nvSpPr>
          <p:spPr>
            <a:xfrm>
              <a:off x="432563" y="3669023"/>
              <a:ext cx="1335024" cy="84151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6" name="TextBox 125">
              <a:extLst>
                <a:ext uri="{FF2B5EF4-FFF2-40B4-BE49-F238E27FC236}">
                  <a16:creationId xmlns:a16="http://schemas.microsoft.com/office/drawing/2014/main" id="{11DB07DA-A071-4D50-AD2B-F18CB14571FC}"/>
                </a:ext>
              </a:extLst>
            </p:cNvPr>
            <p:cNvSpPr txBox="1"/>
            <p:nvPr/>
          </p:nvSpPr>
          <p:spPr>
            <a:xfrm>
              <a:off x="366044" y="4292625"/>
              <a:ext cx="1513782" cy="269510"/>
            </a:xfrm>
            <a:prstGeom prst="rect">
              <a:avLst/>
            </a:prstGeom>
            <a:noFill/>
          </p:spPr>
          <p:txBody>
            <a:bodyPr wrap="square" rtlCol="0">
              <a:spAutoFit/>
            </a:bodyPr>
            <a:lstStyle/>
            <a:p>
              <a:r>
                <a:rPr lang="en-US" sz="900" dirty="0"/>
                <a:t>Contractor/Customer</a:t>
              </a:r>
            </a:p>
          </p:txBody>
        </p:sp>
        <p:pic>
          <p:nvPicPr>
            <p:cNvPr id="127" name="Picture 126" descr="A person wearing a suit and tie&#10;&#10;Description automatically generated">
              <a:extLst>
                <a:ext uri="{FF2B5EF4-FFF2-40B4-BE49-F238E27FC236}">
                  <a16:creationId xmlns:a16="http://schemas.microsoft.com/office/drawing/2014/main" id="{07EA276E-E5BB-4ACB-B84A-BD22AD1E5A2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0251" y="3739820"/>
              <a:ext cx="434333" cy="564786"/>
            </a:xfrm>
            <a:prstGeom prst="rect">
              <a:avLst/>
            </a:prstGeom>
          </p:spPr>
        </p:pic>
        <p:pic>
          <p:nvPicPr>
            <p:cNvPr id="128" name="Picture 127" descr="A picture containing clipart&#10;&#10;Description automatically generated">
              <a:extLst>
                <a:ext uri="{FF2B5EF4-FFF2-40B4-BE49-F238E27FC236}">
                  <a16:creationId xmlns:a16="http://schemas.microsoft.com/office/drawing/2014/main" id="{D03ABA28-3BF1-4C99-B567-52B50215ED2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00075" y="3739820"/>
              <a:ext cx="422520" cy="566928"/>
            </a:xfrm>
            <a:prstGeom prst="rect">
              <a:avLst/>
            </a:prstGeom>
          </p:spPr>
        </p:pic>
        <p:cxnSp>
          <p:nvCxnSpPr>
            <p:cNvPr id="129" name="Straight Connector 128">
              <a:extLst>
                <a:ext uri="{FF2B5EF4-FFF2-40B4-BE49-F238E27FC236}">
                  <a16:creationId xmlns:a16="http://schemas.microsoft.com/office/drawing/2014/main" id="{B17D0E14-868A-4901-911C-13587E8D1137}"/>
                </a:ext>
              </a:extLst>
            </p:cNvPr>
            <p:cNvCxnSpPr>
              <a:cxnSpLocks/>
            </p:cNvCxnSpPr>
            <p:nvPr/>
          </p:nvCxnSpPr>
          <p:spPr>
            <a:xfrm>
              <a:off x="2506999" y="4033288"/>
              <a:ext cx="2461976" cy="0"/>
            </a:xfrm>
            <a:prstGeom prst="line">
              <a:avLst/>
            </a:prstGeom>
            <a:ln w="12700">
              <a:solidFill>
                <a:srgbClr val="C7C8D8"/>
              </a:solidFill>
              <a:prstDash val="solid"/>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51FD0B2F-180B-4C42-BDE5-595F6514ED0D}"/>
                </a:ext>
              </a:extLst>
            </p:cNvPr>
            <p:cNvSpPr/>
            <p:nvPr/>
          </p:nvSpPr>
          <p:spPr>
            <a:xfrm>
              <a:off x="2809606" y="4034069"/>
              <a:ext cx="2373752" cy="1078043"/>
            </a:xfrm>
            <a:prstGeom prst="rect">
              <a:avLst/>
            </a:prstGeom>
          </p:spPr>
          <p:txBody>
            <a:bodyPr wrap="square">
              <a:spAutoFit/>
            </a:bodyPr>
            <a:lstStyle/>
            <a:p>
              <a:pPr marL="171450" indent="-171450"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Patching – OS &amp; 3</a:t>
              </a:r>
              <a:r>
                <a:rPr lang="en-US" sz="900" baseline="30000" dirty="0">
                  <a:ea typeface="Roboto" panose="02000000000000000000" pitchFamily="2" charset="0"/>
                  <a:cs typeface="Roboto" panose="02000000000000000000" pitchFamily="2" charset="0"/>
                </a:rPr>
                <a:t>rd</a:t>
              </a:r>
              <a:r>
                <a:rPr lang="en-US" sz="900" dirty="0">
                  <a:ea typeface="Roboto" panose="02000000000000000000" pitchFamily="2" charset="0"/>
                  <a:cs typeface="Roboto" panose="02000000000000000000" pitchFamily="2" charset="0"/>
                </a:rPr>
                <a:t> Party App</a:t>
              </a:r>
            </a:p>
            <a:p>
              <a:pPr marL="171450" indent="-171450"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Next-Gen Anti-virus &amp; EDR</a:t>
              </a:r>
            </a:p>
            <a:p>
              <a:pPr marL="171450" indent="-171450"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Advanced Mail Security</a:t>
              </a:r>
            </a:p>
            <a:p>
              <a:pPr marL="171450" indent="-171450"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Two Factor Authentication</a:t>
              </a:r>
            </a:p>
            <a:p>
              <a:pPr marL="171450" indent="-171450"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Next Generation Firewall</a:t>
              </a:r>
            </a:p>
            <a:p>
              <a:pPr marL="171450" indent="-171450"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Backup &amp; Disaster Recovery</a:t>
              </a:r>
            </a:p>
          </p:txBody>
        </p:sp>
        <p:sp>
          <p:nvSpPr>
            <p:cNvPr id="131" name="Rectangle 130">
              <a:extLst>
                <a:ext uri="{FF2B5EF4-FFF2-40B4-BE49-F238E27FC236}">
                  <a16:creationId xmlns:a16="http://schemas.microsoft.com/office/drawing/2014/main" id="{E6EC132E-B679-42D1-895C-FDDDD9265852}"/>
                </a:ext>
              </a:extLst>
            </p:cNvPr>
            <p:cNvSpPr/>
            <p:nvPr/>
          </p:nvSpPr>
          <p:spPr>
            <a:xfrm>
              <a:off x="2821934" y="3153484"/>
              <a:ext cx="2373752" cy="916336"/>
            </a:xfrm>
            <a:prstGeom prst="rect">
              <a:avLst/>
            </a:prstGeom>
          </p:spPr>
          <p:txBody>
            <a:bodyPr wrap="square">
              <a:spAutoFit/>
            </a:bodyPr>
            <a:lstStyle/>
            <a:p>
              <a:pPr marL="171450" indent="-171450"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Security Monitoring (SIEM\SOC)</a:t>
              </a:r>
            </a:p>
            <a:p>
              <a:pPr marL="171450" indent="-171450"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Security Awareness Training</a:t>
              </a:r>
            </a:p>
            <a:p>
              <a:pPr marL="171450" indent="-171450"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Single Sign-On</a:t>
              </a:r>
            </a:p>
            <a:p>
              <a:pPr marL="171450" indent="-171450"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Mobile Device Management</a:t>
              </a:r>
            </a:p>
            <a:p>
              <a:pPr marL="171450" indent="-171450"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DNS Security</a:t>
              </a:r>
            </a:p>
          </p:txBody>
        </p:sp>
        <p:cxnSp>
          <p:nvCxnSpPr>
            <p:cNvPr id="132" name="Straight Connector 131">
              <a:extLst>
                <a:ext uri="{FF2B5EF4-FFF2-40B4-BE49-F238E27FC236}">
                  <a16:creationId xmlns:a16="http://schemas.microsoft.com/office/drawing/2014/main" id="{94DF1DA8-094A-4596-B454-E24365F26E98}"/>
                </a:ext>
              </a:extLst>
            </p:cNvPr>
            <p:cNvCxnSpPr>
              <a:cxnSpLocks/>
            </p:cNvCxnSpPr>
            <p:nvPr/>
          </p:nvCxnSpPr>
          <p:spPr>
            <a:xfrm>
              <a:off x="6238789" y="2673783"/>
              <a:ext cx="2461976" cy="0"/>
            </a:xfrm>
            <a:prstGeom prst="line">
              <a:avLst/>
            </a:prstGeom>
            <a:ln w="12700">
              <a:solidFill>
                <a:srgbClr val="C7C8D8"/>
              </a:solidFill>
              <a:prstDash val="solid"/>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9D5377D2-7258-43C6-B210-F8B12425C7A9}"/>
                </a:ext>
              </a:extLst>
            </p:cNvPr>
            <p:cNvSpPr/>
            <p:nvPr/>
          </p:nvSpPr>
          <p:spPr>
            <a:xfrm>
              <a:off x="2827353" y="2410889"/>
              <a:ext cx="2433292" cy="916336"/>
            </a:xfrm>
            <a:prstGeom prst="rect">
              <a:avLst/>
            </a:prstGeom>
          </p:spPr>
          <p:txBody>
            <a:bodyPr wrap="square">
              <a:spAutoFit/>
            </a:bodyPr>
            <a:lstStyle/>
            <a:p>
              <a:pPr marL="174625" indent="-174625"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Vulnerability Management</a:t>
              </a:r>
            </a:p>
            <a:p>
              <a:pPr marL="174625" indent="-174625"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Web Application Firewall</a:t>
              </a:r>
            </a:p>
            <a:p>
              <a:pPr marL="174625" indent="-174625"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Data Protection (Encryption\DLP)</a:t>
              </a:r>
            </a:p>
            <a:p>
              <a:pPr marL="174625" indent="-174625" defTabSz="914377">
                <a:buClr>
                  <a:srgbClr val="F15A29"/>
                </a:buClr>
                <a:buSzPct val="65000"/>
                <a:buFont typeface="Wingdings" panose="05000000000000000000" pitchFamily="2" charset="2"/>
                <a:buChar char="u"/>
                <a:defRPr/>
              </a:pPr>
              <a:r>
                <a:rPr lang="en-US" sz="900" dirty="0" err="1">
                  <a:ea typeface="Roboto" panose="02000000000000000000" pitchFamily="2" charset="0"/>
                  <a:cs typeface="Roboto" panose="02000000000000000000" pitchFamily="2" charset="0"/>
                </a:rPr>
                <a:t>vCISO</a:t>
              </a:r>
              <a:endParaRPr lang="en-US" sz="900" dirty="0">
                <a:ea typeface="Roboto" panose="02000000000000000000" pitchFamily="2" charset="0"/>
                <a:cs typeface="Roboto" panose="02000000000000000000" pitchFamily="2" charset="0"/>
              </a:endParaRPr>
            </a:p>
            <a:p>
              <a:pPr defTabSz="914377">
                <a:buClr>
                  <a:srgbClr val="F15A29"/>
                </a:buClr>
                <a:buSzPct val="65000"/>
                <a:defRPr/>
              </a:pPr>
              <a:endParaRPr lang="en-US" sz="900" dirty="0">
                <a:ea typeface="Roboto" panose="02000000000000000000" pitchFamily="2" charset="0"/>
                <a:cs typeface="Roboto" panose="02000000000000000000" pitchFamily="2" charset="0"/>
              </a:endParaRPr>
            </a:p>
          </p:txBody>
        </p:sp>
        <p:sp>
          <p:nvSpPr>
            <p:cNvPr id="134" name="Rectangle 133">
              <a:extLst>
                <a:ext uri="{FF2B5EF4-FFF2-40B4-BE49-F238E27FC236}">
                  <a16:creationId xmlns:a16="http://schemas.microsoft.com/office/drawing/2014/main" id="{B5B728EF-FDC1-4CCB-BD09-0BA01A05CA71}"/>
                </a:ext>
              </a:extLst>
            </p:cNvPr>
            <p:cNvSpPr/>
            <p:nvPr/>
          </p:nvSpPr>
          <p:spPr>
            <a:xfrm>
              <a:off x="6275162" y="2410889"/>
              <a:ext cx="2508258" cy="269510"/>
            </a:xfrm>
            <a:prstGeom prst="rect">
              <a:avLst/>
            </a:prstGeom>
          </p:spPr>
          <p:txBody>
            <a:bodyPr wrap="square">
              <a:spAutoFit/>
            </a:bodyPr>
            <a:lstStyle/>
            <a:p>
              <a:pPr defTabSz="914377">
                <a:buClr>
                  <a:srgbClr val="0F82C6"/>
                </a:buClr>
                <a:defRPr/>
              </a:pPr>
              <a:r>
                <a:rPr lang="en-US" sz="900" dirty="0">
                  <a:ea typeface="Roboto" panose="02000000000000000000" pitchFamily="2" charset="0"/>
                  <a:cs typeface="Roboto" panose="02000000000000000000" pitchFamily="2" charset="0"/>
                </a:rPr>
                <a:t>24 x7 Network &amp; Security Operations</a:t>
              </a:r>
            </a:p>
          </p:txBody>
        </p:sp>
        <p:sp>
          <p:nvSpPr>
            <p:cNvPr id="135" name="Rectangle 134">
              <a:extLst>
                <a:ext uri="{FF2B5EF4-FFF2-40B4-BE49-F238E27FC236}">
                  <a16:creationId xmlns:a16="http://schemas.microsoft.com/office/drawing/2014/main" id="{9665D8DE-B90E-4E47-8799-906C6278FE8B}"/>
                </a:ext>
              </a:extLst>
            </p:cNvPr>
            <p:cNvSpPr/>
            <p:nvPr/>
          </p:nvSpPr>
          <p:spPr>
            <a:xfrm>
              <a:off x="6217267" y="3826883"/>
              <a:ext cx="2739165" cy="1239749"/>
            </a:xfrm>
            <a:prstGeom prst="rect">
              <a:avLst/>
            </a:prstGeom>
          </p:spPr>
          <p:txBody>
            <a:bodyPr wrap="square">
              <a:spAutoFit/>
            </a:bodyPr>
            <a:lstStyle/>
            <a:p>
              <a:pPr marL="174625" indent="-174625"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380+ technical engineers</a:t>
              </a:r>
            </a:p>
            <a:p>
              <a:pPr marL="174625" indent="-174625"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Monitoring, Management, Remediation</a:t>
              </a:r>
            </a:p>
            <a:p>
              <a:pPr marL="174625" indent="-174625"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Process &amp; Procedures to work with multiple parties(external and 3</a:t>
              </a:r>
              <a:r>
                <a:rPr lang="en-US" sz="900" baseline="30000" dirty="0">
                  <a:ea typeface="Roboto" panose="02000000000000000000" pitchFamily="2" charset="0"/>
                  <a:cs typeface="Roboto" panose="02000000000000000000" pitchFamily="2" charset="0"/>
                </a:rPr>
                <a:t>rd</a:t>
              </a:r>
              <a:r>
                <a:rPr lang="en-US" sz="900" dirty="0">
                  <a:ea typeface="Roboto" panose="02000000000000000000" pitchFamily="2" charset="0"/>
                  <a:cs typeface="Roboto" panose="02000000000000000000" pitchFamily="2" charset="0"/>
                </a:rPr>
                <a:t> party)</a:t>
              </a:r>
            </a:p>
            <a:p>
              <a:pPr marL="174625" indent="-174625"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Automation of playbooks &amp; workflows</a:t>
              </a:r>
            </a:p>
            <a:p>
              <a:pPr marL="174625" indent="-174625" defTabSz="914377">
                <a:buClr>
                  <a:srgbClr val="F15A29"/>
                </a:buClr>
                <a:buSzPct val="65000"/>
                <a:buFont typeface="Wingdings" panose="05000000000000000000" pitchFamily="2" charset="2"/>
                <a:buChar char="u"/>
                <a:defRPr/>
              </a:pPr>
              <a:r>
                <a:rPr lang="en-US" sz="900" dirty="0">
                  <a:ea typeface="Roboto" panose="02000000000000000000" pitchFamily="2" charset="0"/>
                  <a:cs typeface="Roboto" panose="02000000000000000000" pitchFamily="2" charset="0"/>
                </a:rPr>
                <a:t>ServiceNow utilized for service and incident management</a:t>
              </a:r>
            </a:p>
          </p:txBody>
        </p:sp>
        <p:cxnSp>
          <p:nvCxnSpPr>
            <p:cNvPr id="136" name="Straight Connector 135">
              <a:extLst>
                <a:ext uri="{FF2B5EF4-FFF2-40B4-BE49-F238E27FC236}">
                  <a16:creationId xmlns:a16="http://schemas.microsoft.com/office/drawing/2014/main" id="{A21C38E0-C38A-40F1-9145-10D3F9EA676E}"/>
                </a:ext>
              </a:extLst>
            </p:cNvPr>
            <p:cNvCxnSpPr>
              <a:cxnSpLocks/>
            </p:cNvCxnSpPr>
            <p:nvPr/>
          </p:nvCxnSpPr>
          <p:spPr>
            <a:xfrm>
              <a:off x="2506999" y="3156163"/>
              <a:ext cx="2461976" cy="0"/>
            </a:xfrm>
            <a:prstGeom prst="line">
              <a:avLst/>
            </a:prstGeom>
            <a:ln w="12700">
              <a:solidFill>
                <a:srgbClr val="C7C8D8"/>
              </a:solidFill>
              <a:prstDash val="solid"/>
            </a:ln>
          </p:spPr>
          <p:style>
            <a:lnRef idx="1">
              <a:schemeClr val="accent1"/>
            </a:lnRef>
            <a:fillRef idx="0">
              <a:schemeClr val="accent1"/>
            </a:fillRef>
            <a:effectRef idx="0">
              <a:schemeClr val="accent1"/>
            </a:effectRef>
            <a:fontRef idx="minor">
              <a:schemeClr val="tx1"/>
            </a:fontRef>
          </p:style>
        </p:cxnSp>
        <p:pic>
          <p:nvPicPr>
            <p:cNvPr id="137" name="Picture 136" descr="A close up of text on a white background&#10;&#10;Description automatically generated">
              <a:extLst>
                <a:ext uri="{FF2B5EF4-FFF2-40B4-BE49-F238E27FC236}">
                  <a16:creationId xmlns:a16="http://schemas.microsoft.com/office/drawing/2014/main" id="{9950FFC8-2719-4C0E-8114-93F455EF606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67841" y="2708056"/>
              <a:ext cx="1508553" cy="1157675"/>
            </a:xfrm>
            <a:prstGeom prst="rect">
              <a:avLst/>
            </a:prstGeom>
          </p:spPr>
        </p:pic>
        <p:pic>
          <p:nvPicPr>
            <p:cNvPr id="138" name="Picture 137">
              <a:extLst>
                <a:ext uri="{FF2B5EF4-FFF2-40B4-BE49-F238E27FC236}">
                  <a16:creationId xmlns:a16="http://schemas.microsoft.com/office/drawing/2014/main" id="{0CCB7649-E7CE-4C43-AC0D-6381A277565F}"/>
                </a:ext>
              </a:extLst>
            </p:cNvPr>
            <p:cNvPicPr>
              <a:picLocks noChangeAspect="1"/>
            </p:cNvPicPr>
            <p:nvPr/>
          </p:nvPicPr>
          <p:blipFill>
            <a:blip r:embed="rId6"/>
            <a:stretch>
              <a:fillRect/>
            </a:stretch>
          </p:blipFill>
          <p:spPr>
            <a:xfrm>
              <a:off x="6269827" y="894282"/>
              <a:ext cx="974797" cy="570456"/>
            </a:xfrm>
            <a:prstGeom prst="rect">
              <a:avLst/>
            </a:prstGeom>
          </p:spPr>
        </p:pic>
        <p:sp>
          <p:nvSpPr>
            <p:cNvPr id="139" name="TextBox 138">
              <a:extLst>
                <a:ext uri="{FF2B5EF4-FFF2-40B4-BE49-F238E27FC236}">
                  <a16:creationId xmlns:a16="http://schemas.microsoft.com/office/drawing/2014/main" id="{B28E91C2-4984-4D9E-B907-8499073A0DAC}"/>
                </a:ext>
              </a:extLst>
            </p:cNvPr>
            <p:cNvSpPr txBox="1"/>
            <p:nvPr/>
          </p:nvSpPr>
          <p:spPr>
            <a:xfrm>
              <a:off x="6325964" y="1030360"/>
              <a:ext cx="925209" cy="359348"/>
            </a:xfrm>
            <a:prstGeom prst="rect">
              <a:avLst/>
            </a:prstGeom>
            <a:noFill/>
          </p:spPr>
          <p:txBody>
            <a:bodyPr wrap="square" rtlCol="0">
              <a:spAutoFit/>
            </a:bodyPr>
            <a:lstStyle/>
            <a:p>
              <a:pPr algn="ctr"/>
              <a:r>
                <a:rPr lang="en-US" sz="700" b="1" dirty="0"/>
                <a:t>On-Premises</a:t>
              </a:r>
            </a:p>
            <a:p>
              <a:pPr algn="ctr"/>
              <a:r>
                <a:rPr lang="en-US" sz="700" b="1" dirty="0"/>
                <a:t>Data Center</a:t>
              </a:r>
            </a:p>
          </p:txBody>
        </p:sp>
        <p:sp>
          <p:nvSpPr>
            <p:cNvPr id="140" name="Arrow: Up 139">
              <a:extLst>
                <a:ext uri="{FF2B5EF4-FFF2-40B4-BE49-F238E27FC236}">
                  <a16:creationId xmlns:a16="http://schemas.microsoft.com/office/drawing/2014/main" id="{99925E1A-E12A-437E-A194-4D85D45B74C5}"/>
                </a:ext>
              </a:extLst>
            </p:cNvPr>
            <p:cNvSpPr/>
            <p:nvPr/>
          </p:nvSpPr>
          <p:spPr>
            <a:xfrm>
              <a:off x="5264177" y="1484088"/>
              <a:ext cx="298964" cy="430633"/>
            </a:xfrm>
            <a:prstGeom prst="up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41" name="Rectangle 140">
              <a:extLst>
                <a:ext uri="{FF2B5EF4-FFF2-40B4-BE49-F238E27FC236}">
                  <a16:creationId xmlns:a16="http://schemas.microsoft.com/office/drawing/2014/main" id="{E7BBF20E-27F2-411E-A38E-A1EB469D026B}"/>
                </a:ext>
              </a:extLst>
            </p:cNvPr>
            <p:cNvSpPr/>
            <p:nvPr/>
          </p:nvSpPr>
          <p:spPr>
            <a:xfrm>
              <a:off x="432563" y="1721765"/>
              <a:ext cx="8431673" cy="421466"/>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Secure Connectivity</a:t>
              </a:r>
            </a:p>
          </p:txBody>
        </p:sp>
      </p:grpSp>
    </p:spTree>
    <p:extLst>
      <p:ext uri="{BB962C8B-B14F-4D97-AF65-F5344CB8AC3E}">
        <p14:creationId xmlns:p14="http://schemas.microsoft.com/office/powerpoint/2010/main" val="2814941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646455-76EF-4C1B-84CB-BD8385D99061}"/>
              </a:ext>
            </a:extLst>
          </p:cNvPr>
          <p:cNvSpPr txBox="1"/>
          <p:nvPr/>
        </p:nvSpPr>
        <p:spPr>
          <a:xfrm>
            <a:off x="506482" y="275855"/>
            <a:ext cx="5776554"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93D7A"/>
                </a:solidFill>
                <a:effectLst/>
                <a:uLnTx/>
                <a:uFillTx/>
                <a:latin typeface="Open Sans"/>
                <a:ea typeface="+mn-ea"/>
                <a:cs typeface="+mn-cs"/>
              </a:rPr>
              <a:t>Recent Assessment Wins</a:t>
            </a:r>
            <a:endParaRPr kumimoji="0" lang="en-US" sz="2600" b="0" i="0" u="none" strike="noStrike" kern="1200" cap="none" spc="0" normalizeH="0" baseline="0" noProof="0" dirty="0">
              <a:ln>
                <a:noFill/>
              </a:ln>
              <a:solidFill>
                <a:srgbClr val="0F82C6"/>
              </a:solidFill>
              <a:effectLst/>
              <a:uLnTx/>
              <a:uFillTx/>
              <a:latin typeface="Open Sans"/>
              <a:ea typeface="+mn-ea"/>
              <a:cs typeface="+mn-cs"/>
            </a:endParaRPr>
          </a:p>
        </p:txBody>
      </p:sp>
      <p:sp>
        <p:nvSpPr>
          <p:cNvPr id="5" name="TextBox 4">
            <a:extLst>
              <a:ext uri="{FF2B5EF4-FFF2-40B4-BE49-F238E27FC236}">
                <a16:creationId xmlns:a16="http://schemas.microsoft.com/office/drawing/2014/main" id="{FF262D48-BF09-4BF0-9C17-0148782DF7F7}"/>
              </a:ext>
            </a:extLst>
          </p:cNvPr>
          <p:cNvSpPr txBox="1"/>
          <p:nvPr/>
        </p:nvSpPr>
        <p:spPr>
          <a:xfrm>
            <a:off x="7092887" y="2470126"/>
            <a:ext cx="1569326"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Open Sans"/>
                <a:ea typeface="+mn-ea"/>
                <a:cs typeface="+mn-cs"/>
              </a:rPr>
              <a:t>Manufacturing</a:t>
            </a:r>
            <a:endParaRPr kumimoji="0" lang="en-US" sz="1100" b="0" i="0" u="none" strike="noStrike" kern="1200" cap="none" spc="0" normalizeH="0" baseline="0" noProof="0" dirty="0">
              <a:ln>
                <a:noFill/>
              </a:ln>
              <a:solidFill>
                <a:srgbClr val="333333"/>
              </a:solidFill>
              <a:effectLst/>
              <a:uLnTx/>
              <a:uFillTx/>
              <a:latin typeface="Open Sans"/>
              <a:ea typeface="+mn-ea"/>
              <a:cs typeface="+mn-cs"/>
            </a:endParaRPr>
          </a:p>
        </p:txBody>
      </p:sp>
      <p:sp>
        <p:nvSpPr>
          <p:cNvPr id="6" name="TextBox 5">
            <a:extLst>
              <a:ext uri="{FF2B5EF4-FFF2-40B4-BE49-F238E27FC236}">
                <a16:creationId xmlns:a16="http://schemas.microsoft.com/office/drawing/2014/main" id="{7D1B9D9D-32F8-4F92-B04F-6F900D1A5172}"/>
              </a:ext>
            </a:extLst>
          </p:cNvPr>
          <p:cNvSpPr txBox="1"/>
          <p:nvPr/>
        </p:nvSpPr>
        <p:spPr>
          <a:xfrm>
            <a:off x="886687" y="2470126"/>
            <a:ext cx="1524000"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Open Sans"/>
                <a:ea typeface="+mn-ea"/>
                <a:cs typeface="+mn-cs"/>
              </a:rPr>
              <a:t>Retail</a:t>
            </a:r>
            <a:endParaRPr kumimoji="0" lang="en-US" sz="1000" b="0" i="0" u="none" strike="noStrike" kern="1200" cap="none" spc="0" normalizeH="0" baseline="0" noProof="0" dirty="0">
              <a:ln>
                <a:noFill/>
              </a:ln>
              <a:solidFill>
                <a:srgbClr val="333333"/>
              </a:solidFill>
              <a:effectLst/>
              <a:uLnTx/>
              <a:uFillTx/>
              <a:latin typeface="Open Sans"/>
              <a:ea typeface="+mn-ea"/>
              <a:cs typeface="+mn-cs"/>
            </a:endParaRPr>
          </a:p>
        </p:txBody>
      </p:sp>
      <p:sp>
        <p:nvSpPr>
          <p:cNvPr id="7" name="TextBox 6">
            <a:extLst>
              <a:ext uri="{FF2B5EF4-FFF2-40B4-BE49-F238E27FC236}">
                <a16:creationId xmlns:a16="http://schemas.microsoft.com/office/drawing/2014/main" id="{A06B9AA9-7CF8-4E40-B815-EC59B5BA4824}"/>
              </a:ext>
            </a:extLst>
          </p:cNvPr>
          <p:cNvSpPr txBox="1"/>
          <p:nvPr/>
        </p:nvSpPr>
        <p:spPr>
          <a:xfrm>
            <a:off x="5515204" y="2470126"/>
            <a:ext cx="1584960"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Open Sans"/>
                <a:ea typeface="+mn-ea"/>
                <a:cs typeface="+mn-cs"/>
              </a:rPr>
              <a:t>Construction Equipment</a:t>
            </a:r>
            <a:endParaRPr kumimoji="0" lang="en-US" sz="1050" b="0" i="0" u="none" strike="noStrike" kern="1200" cap="none" spc="0" normalizeH="0" baseline="0" noProof="0" dirty="0">
              <a:ln>
                <a:noFill/>
              </a:ln>
              <a:solidFill>
                <a:srgbClr val="333333"/>
              </a:solidFill>
              <a:effectLst/>
              <a:uLnTx/>
              <a:uFillTx/>
              <a:latin typeface="Open Sans"/>
              <a:ea typeface="+mn-ea"/>
              <a:cs typeface="+mn-cs"/>
            </a:endParaRPr>
          </a:p>
        </p:txBody>
      </p:sp>
      <p:sp>
        <p:nvSpPr>
          <p:cNvPr id="8" name="TextBox 7">
            <a:extLst>
              <a:ext uri="{FF2B5EF4-FFF2-40B4-BE49-F238E27FC236}">
                <a16:creationId xmlns:a16="http://schemas.microsoft.com/office/drawing/2014/main" id="{678F9E5B-CB15-4BE7-9BA0-C5978D667186}"/>
              </a:ext>
            </a:extLst>
          </p:cNvPr>
          <p:cNvSpPr txBox="1"/>
          <p:nvPr/>
        </p:nvSpPr>
        <p:spPr>
          <a:xfrm>
            <a:off x="2486780" y="1580269"/>
            <a:ext cx="1440180"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Open Sans"/>
                <a:ea typeface="+mn-ea"/>
                <a:cs typeface="+mn-cs"/>
              </a:rPr>
              <a:t>$18K NRC</a:t>
            </a:r>
            <a:endParaRPr kumimoji="0" lang="en-US" sz="11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 name="TextBox 9">
            <a:extLst>
              <a:ext uri="{FF2B5EF4-FFF2-40B4-BE49-F238E27FC236}">
                <a16:creationId xmlns:a16="http://schemas.microsoft.com/office/drawing/2014/main" id="{64A535A9-4AFD-4E0A-91F1-9950FC251107}"/>
              </a:ext>
            </a:extLst>
          </p:cNvPr>
          <p:cNvSpPr txBox="1"/>
          <p:nvPr/>
        </p:nvSpPr>
        <p:spPr>
          <a:xfrm>
            <a:off x="4020312" y="2470126"/>
            <a:ext cx="1447800"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Open Sans"/>
                <a:ea typeface="+mn-ea"/>
                <a:cs typeface="+mn-cs"/>
              </a:rPr>
              <a:t>Software Company</a:t>
            </a:r>
            <a:endParaRPr kumimoji="0" lang="en-US" sz="1100" b="0" i="0" u="none" strike="noStrike" kern="1200" cap="none" spc="0" normalizeH="0" baseline="0" noProof="0" dirty="0">
              <a:ln>
                <a:noFill/>
              </a:ln>
              <a:solidFill>
                <a:srgbClr val="333333"/>
              </a:solidFill>
              <a:effectLst/>
              <a:uLnTx/>
              <a:uFillTx/>
              <a:latin typeface="Open Sans"/>
              <a:ea typeface="+mn-ea"/>
              <a:cs typeface="+mn-cs"/>
            </a:endParaRPr>
          </a:p>
        </p:txBody>
      </p:sp>
      <p:sp>
        <p:nvSpPr>
          <p:cNvPr id="11" name="TextBox 10">
            <a:extLst>
              <a:ext uri="{FF2B5EF4-FFF2-40B4-BE49-F238E27FC236}">
                <a16:creationId xmlns:a16="http://schemas.microsoft.com/office/drawing/2014/main" id="{379DE168-43DA-476F-BF6F-10D631E96153}"/>
              </a:ext>
            </a:extLst>
          </p:cNvPr>
          <p:cNvSpPr txBox="1"/>
          <p:nvPr/>
        </p:nvSpPr>
        <p:spPr>
          <a:xfrm>
            <a:off x="2498802" y="2470126"/>
            <a:ext cx="1440180"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Open Sans"/>
                <a:ea typeface="+mn-ea"/>
                <a:cs typeface="+mn-cs"/>
              </a:rPr>
              <a:t>Private School</a:t>
            </a:r>
            <a:endParaRPr kumimoji="0" lang="en-US" sz="1100" b="0" i="0" u="none" strike="noStrike" kern="1200" cap="none" spc="0" normalizeH="0" baseline="0" noProof="0" dirty="0">
              <a:ln>
                <a:noFill/>
              </a:ln>
              <a:solidFill>
                <a:srgbClr val="333333"/>
              </a:solidFill>
              <a:effectLst/>
              <a:uLnTx/>
              <a:uFillTx/>
              <a:latin typeface="Open Sans"/>
              <a:ea typeface="+mn-ea"/>
              <a:cs typeface="+mn-cs"/>
            </a:endParaRPr>
          </a:p>
        </p:txBody>
      </p:sp>
      <p:sp>
        <p:nvSpPr>
          <p:cNvPr id="12" name="TextBox 11">
            <a:extLst>
              <a:ext uri="{FF2B5EF4-FFF2-40B4-BE49-F238E27FC236}">
                <a16:creationId xmlns:a16="http://schemas.microsoft.com/office/drawing/2014/main" id="{9D0818CC-706A-4DA8-8FAD-DD7130087AAC}"/>
              </a:ext>
            </a:extLst>
          </p:cNvPr>
          <p:cNvSpPr txBox="1"/>
          <p:nvPr/>
        </p:nvSpPr>
        <p:spPr>
          <a:xfrm>
            <a:off x="7157460" y="1580269"/>
            <a:ext cx="1440180"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Open Sans"/>
                <a:ea typeface="+mn-ea"/>
                <a:cs typeface="+mn-cs"/>
              </a:rPr>
              <a:t>$25K NRC</a:t>
            </a:r>
            <a:endParaRPr kumimoji="0" lang="en-US" sz="11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Rectangle 3">
            <a:extLst>
              <a:ext uri="{FF2B5EF4-FFF2-40B4-BE49-F238E27FC236}">
                <a16:creationId xmlns:a16="http://schemas.microsoft.com/office/drawing/2014/main" id="{2D2471B0-C43E-4CD8-884E-284AE366D2B0}"/>
              </a:ext>
            </a:extLst>
          </p:cNvPr>
          <p:cNvSpPr/>
          <p:nvPr/>
        </p:nvSpPr>
        <p:spPr>
          <a:xfrm>
            <a:off x="822960" y="3995736"/>
            <a:ext cx="7854493" cy="450938"/>
          </a:xfrm>
          <a:prstGeom prst="rect">
            <a:avLst/>
          </a:prstGeom>
          <a:solidFill>
            <a:schemeClr val="bg1">
              <a:lumMod val="95000"/>
              <a:alpha val="78824"/>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4768F4E7-7230-4586-B6A7-5F1D40458501}"/>
              </a:ext>
            </a:extLst>
          </p:cNvPr>
          <p:cNvSpPr txBox="1"/>
          <p:nvPr/>
        </p:nvSpPr>
        <p:spPr>
          <a:xfrm>
            <a:off x="928597" y="1575578"/>
            <a:ext cx="1440180"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Open Sans"/>
                <a:ea typeface="+mn-ea"/>
                <a:cs typeface="+mn-cs"/>
              </a:rPr>
              <a:t>$17K NRC</a:t>
            </a:r>
            <a:endParaRPr kumimoji="0" lang="en-US" sz="11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4" name="TextBox 13">
            <a:extLst>
              <a:ext uri="{FF2B5EF4-FFF2-40B4-BE49-F238E27FC236}">
                <a16:creationId xmlns:a16="http://schemas.microsoft.com/office/drawing/2014/main" id="{EC78EAD2-8980-4C81-8B82-5ACA7FB61DD8}"/>
              </a:ext>
            </a:extLst>
          </p:cNvPr>
          <p:cNvSpPr txBox="1"/>
          <p:nvPr/>
        </p:nvSpPr>
        <p:spPr>
          <a:xfrm>
            <a:off x="4024122" y="1580269"/>
            <a:ext cx="1440180"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Open Sans"/>
                <a:ea typeface="+mn-ea"/>
                <a:cs typeface="+mn-cs"/>
              </a:rPr>
              <a:t>$20K NRC</a:t>
            </a:r>
            <a:endParaRPr kumimoji="0" lang="en-US" sz="11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5" name="TextBox 14">
            <a:extLst>
              <a:ext uri="{FF2B5EF4-FFF2-40B4-BE49-F238E27FC236}">
                <a16:creationId xmlns:a16="http://schemas.microsoft.com/office/drawing/2014/main" id="{7005206E-616F-4309-8145-D8F307722E5C}"/>
              </a:ext>
            </a:extLst>
          </p:cNvPr>
          <p:cNvSpPr txBox="1"/>
          <p:nvPr/>
        </p:nvSpPr>
        <p:spPr>
          <a:xfrm>
            <a:off x="5587594" y="1580269"/>
            <a:ext cx="1440180"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Open Sans"/>
                <a:ea typeface="+mn-ea"/>
                <a:cs typeface="+mn-cs"/>
              </a:rPr>
              <a:t>$23K NRC</a:t>
            </a:r>
            <a:endParaRPr kumimoji="0" lang="en-US" sz="11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9" name="TextBox 8">
            <a:extLst>
              <a:ext uri="{FF2B5EF4-FFF2-40B4-BE49-F238E27FC236}">
                <a16:creationId xmlns:a16="http://schemas.microsoft.com/office/drawing/2014/main" id="{D987B58C-862A-4246-9AB3-5ED3B4D9B0DC}"/>
              </a:ext>
            </a:extLst>
          </p:cNvPr>
          <p:cNvSpPr txBox="1"/>
          <p:nvPr/>
        </p:nvSpPr>
        <p:spPr>
          <a:xfrm>
            <a:off x="1002792" y="3977420"/>
            <a:ext cx="7437120" cy="487569"/>
          </a:xfrm>
          <a:prstGeom prst="rect">
            <a:avLst/>
          </a:prstGeom>
          <a:noFill/>
        </p:spPr>
        <p:txBody>
          <a:bodyPr wrap="square" rtlCol="0">
            <a:spAutoFit/>
          </a:bodyPr>
          <a:lstStyle/>
          <a:p>
            <a:pPr marL="0" marR="0" lvl="1" indent="0" algn="ctr" defTabSz="711200" rtl="0" eaLnBrk="1" fontAlgn="auto" latinLnBrk="0" hangingPunct="1">
              <a:lnSpc>
                <a:spcPct val="114000"/>
              </a:lnSpc>
              <a:spcBef>
                <a:spcPts val="0"/>
              </a:spcBef>
              <a:spcAft>
                <a:spcPts val="0"/>
              </a:spcAft>
              <a:buClr>
                <a:srgbClr val="F15A29"/>
              </a:buClr>
              <a:buSzPct val="65000"/>
              <a:buFontTx/>
              <a:buNone/>
              <a:tabLst/>
              <a:defRPr/>
            </a:pPr>
            <a:r>
              <a:rPr kumimoji="0" lang="en-US" sz="2400" b="1" i="0" u="none" strike="noStrike" kern="1200" cap="none" spc="0" normalizeH="0" baseline="0" noProof="0" dirty="0">
                <a:ln>
                  <a:noFill/>
                </a:ln>
                <a:solidFill>
                  <a:srgbClr val="293D7A"/>
                </a:solidFill>
                <a:effectLst/>
                <a:uLnTx/>
                <a:uFillTx/>
                <a:latin typeface="Open Sans"/>
                <a:ea typeface="+mn-ea"/>
                <a:cs typeface="+mn-cs"/>
              </a:rPr>
              <a:t>Security Health Assessment Sales Cycles</a:t>
            </a:r>
            <a:endParaRPr kumimoji="0" lang="en-US" sz="1400" b="1" i="0" u="none" strike="noStrike" kern="1200" cap="none" spc="0" normalizeH="0" baseline="0" noProof="0" dirty="0">
              <a:ln>
                <a:noFill/>
              </a:ln>
              <a:solidFill>
                <a:srgbClr val="293D7A"/>
              </a:solidFill>
              <a:effectLst/>
              <a:uLnTx/>
              <a:uFillTx/>
              <a:latin typeface="Open Sans"/>
              <a:ea typeface="+mn-ea"/>
              <a:cs typeface="+mn-cs"/>
            </a:endParaRPr>
          </a:p>
        </p:txBody>
      </p:sp>
      <p:sp>
        <p:nvSpPr>
          <p:cNvPr id="16" name="Slide Number Placeholder 5">
            <a:extLst>
              <a:ext uri="{FF2B5EF4-FFF2-40B4-BE49-F238E27FC236}">
                <a16:creationId xmlns:a16="http://schemas.microsoft.com/office/drawing/2014/main" id="{3A856375-90FA-4401-826F-294FAB2D194E}"/>
              </a:ext>
            </a:extLst>
          </p:cNvPr>
          <p:cNvSpPr>
            <a:spLocks noGrp="1"/>
          </p:cNvSpPr>
          <p:nvPr>
            <p:ph type="sldNum" sz="quarter" idx="10"/>
          </p:nvPr>
        </p:nvSpPr>
        <p:spPr>
          <a:xfrm>
            <a:off x="8032403" y="4701853"/>
            <a:ext cx="753109" cy="321145"/>
          </a:xfrm>
          <a:prstGeom prst="rect">
            <a:avLst/>
          </a:prstGeom>
        </p:spPr>
        <p:txBody>
          <a:bodyPr vert="horz" lIns="91440" tIns="45720" rIns="91440" bIns="45720" rtlCol="0" anchor="ctr"/>
          <a:lstStyle>
            <a:lvl1pPr algn="r">
              <a:defRPr sz="1000">
                <a:solidFill>
                  <a:srgbClr val="C7C8D8"/>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A324987-E7B7-4EF9-819F-1672AB0C8F32}" type="slidenum">
              <a:rPr kumimoji="0" lang="en-US" sz="1400" b="0" i="0" u="none" strike="noStrike" kern="1200" cap="none" spc="0" normalizeH="0" baseline="0" noProof="0" smtClean="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18805A61-25B7-4460-91B1-046714A9364A}"/>
              </a:ext>
            </a:extLst>
          </p:cNvPr>
          <p:cNvSpPr txBox="1"/>
          <p:nvPr/>
        </p:nvSpPr>
        <p:spPr>
          <a:xfrm>
            <a:off x="886687" y="3547211"/>
            <a:ext cx="1524000"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Open Sans"/>
                <a:ea typeface="+mn-ea"/>
                <a:cs typeface="+mn-cs"/>
              </a:rPr>
              <a:t>3 weeks</a:t>
            </a:r>
            <a:endParaRPr kumimoji="0" lang="en-US" sz="1050" b="1" i="0" u="none" strike="noStrike" kern="1200" cap="none" spc="0" normalizeH="0" baseline="0" noProof="0" dirty="0">
              <a:ln>
                <a:noFill/>
              </a:ln>
              <a:solidFill>
                <a:srgbClr val="333333"/>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3D231984-D607-4FF0-BD53-A1BCE903D23C}"/>
              </a:ext>
            </a:extLst>
          </p:cNvPr>
          <p:cNvSpPr txBox="1"/>
          <p:nvPr/>
        </p:nvSpPr>
        <p:spPr>
          <a:xfrm>
            <a:off x="2456892" y="3547211"/>
            <a:ext cx="1524000"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Open Sans"/>
                <a:ea typeface="+mn-ea"/>
                <a:cs typeface="+mn-cs"/>
              </a:rPr>
              <a:t>1 month</a:t>
            </a:r>
            <a:endParaRPr kumimoji="0" lang="en-US" sz="1050" b="1" i="0" u="none" strike="noStrike" kern="1200" cap="none" spc="0" normalizeH="0" baseline="0" noProof="0" dirty="0">
              <a:ln>
                <a:noFill/>
              </a:ln>
              <a:solidFill>
                <a:srgbClr val="333333"/>
              </a:solidFill>
              <a:effectLst/>
              <a:uLnTx/>
              <a:uFillTx/>
              <a:latin typeface="Open Sans"/>
              <a:ea typeface="+mn-ea"/>
              <a:cs typeface="+mn-cs"/>
            </a:endParaRPr>
          </a:p>
        </p:txBody>
      </p:sp>
      <p:sp>
        <p:nvSpPr>
          <p:cNvPr id="19" name="TextBox 18">
            <a:extLst>
              <a:ext uri="{FF2B5EF4-FFF2-40B4-BE49-F238E27FC236}">
                <a16:creationId xmlns:a16="http://schemas.microsoft.com/office/drawing/2014/main" id="{378BD56B-76C6-4CFF-B8CF-53CAAA439800}"/>
              </a:ext>
            </a:extLst>
          </p:cNvPr>
          <p:cNvSpPr txBox="1"/>
          <p:nvPr/>
        </p:nvSpPr>
        <p:spPr>
          <a:xfrm>
            <a:off x="3982212" y="3547211"/>
            <a:ext cx="1524000"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Open Sans"/>
                <a:ea typeface="+mn-ea"/>
                <a:cs typeface="+mn-cs"/>
              </a:rPr>
              <a:t>2 months</a:t>
            </a:r>
            <a:endParaRPr kumimoji="0" lang="en-US" sz="1050" b="1" i="0" u="none" strike="noStrike" kern="1200" cap="none" spc="0" normalizeH="0" baseline="0" noProof="0" dirty="0">
              <a:ln>
                <a:noFill/>
              </a:ln>
              <a:solidFill>
                <a:srgbClr val="333333"/>
              </a:solidFill>
              <a:effectLst/>
              <a:uLnTx/>
              <a:uFillTx/>
              <a:latin typeface="Open Sans"/>
              <a:ea typeface="+mn-ea"/>
              <a:cs typeface="+mn-cs"/>
            </a:endParaRPr>
          </a:p>
        </p:txBody>
      </p:sp>
      <p:sp>
        <p:nvSpPr>
          <p:cNvPr id="20" name="TextBox 19">
            <a:extLst>
              <a:ext uri="{FF2B5EF4-FFF2-40B4-BE49-F238E27FC236}">
                <a16:creationId xmlns:a16="http://schemas.microsoft.com/office/drawing/2014/main" id="{49B1891D-95DD-4635-AE63-114C89EE948A}"/>
              </a:ext>
            </a:extLst>
          </p:cNvPr>
          <p:cNvSpPr txBox="1"/>
          <p:nvPr/>
        </p:nvSpPr>
        <p:spPr>
          <a:xfrm>
            <a:off x="5545684" y="3547211"/>
            <a:ext cx="1524000"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Open Sans"/>
                <a:ea typeface="+mn-ea"/>
                <a:cs typeface="+mn-cs"/>
              </a:rPr>
              <a:t>9 days</a:t>
            </a:r>
            <a:endParaRPr kumimoji="0" lang="en-US" sz="1050" b="1" i="0" u="none" strike="noStrike" kern="1200" cap="none" spc="0" normalizeH="0" baseline="0" noProof="0" dirty="0">
              <a:ln>
                <a:noFill/>
              </a:ln>
              <a:solidFill>
                <a:srgbClr val="333333"/>
              </a:solidFill>
              <a:effectLst/>
              <a:uLnTx/>
              <a:uFillTx/>
              <a:latin typeface="Open Sans"/>
              <a:ea typeface="+mn-ea"/>
              <a:cs typeface="+mn-cs"/>
            </a:endParaRPr>
          </a:p>
        </p:txBody>
      </p:sp>
      <p:sp>
        <p:nvSpPr>
          <p:cNvPr id="21" name="TextBox 20">
            <a:extLst>
              <a:ext uri="{FF2B5EF4-FFF2-40B4-BE49-F238E27FC236}">
                <a16:creationId xmlns:a16="http://schemas.microsoft.com/office/drawing/2014/main" id="{B6AC5211-587E-4A00-8970-E814288C1A28}"/>
              </a:ext>
            </a:extLst>
          </p:cNvPr>
          <p:cNvSpPr txBox="1"/>
          <p:nvPr/>
        </p:nvSpPr>
        <p:spPr>
          <a:xfrm>
            <a:off x="7115550" y="3547211"/>
            <a:ext cx="1524000"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Open Sans"/>
                <a:ea typeface="+mn-ea"/>
                <a:cs typeface="+mn-cs"/>
              </a:rPr>
              <a:t>3 weeks</a:t>
            </a:r>
            <a:endParaRPr kumimoji="0" lang="en-US" sz="1050" b="1" i="0" u="none" strike="noStrike" kern="1200" cap="none" spc="0" normalizeH="0" baseline="0" noProof="0" dirty="0">
              <a:ln>
                <a:noFill/>
              </a:ln>
              <a:solidFill>
                <a:srgbClr val="333333"/>
              </a:solidFill>
              <a:effectLst/>
              <a:uLnTx/>
              <a:uFillTx/>
              <a:latin typeface="Open Sans"/>
              <a:ea typeface="+mn-ea"/>
              <a:cs typeface="+mn-cs"/>
            </a:endParaRPr>
          </a:p>
        </p:txBody>
      </p:sp>
      <p:sp>
        <p:nvSpPr>
          <p:cNvPr id="22" name="Arrow: Striped Right 21">
            <a:extLst>
              <a:ext uri="{FF2B5EF4-FFF2-40B4-BE49-F238E27FC236}">
                <a16:creationId xmlns:a16="http://schemas.microsoft.com/office/drawing/2014/main" id="{45BE5796-4227-4236-BBC6-1468AD53D802}"/>
              </a:ext>
            </a:extLst>
          </p:cNvPr>
          <p:cNvSpPr/>
          <p:nvPr/>
        </p:nvSpPr>
        <p:spPr>
          <a:xfrm rot="5400000">
            <a:off x="1387078" y="3052563"/>
            <a:ext cx="523218" cy="523220"/>
          </a:xfrm>
          <a:prstGeom prst="stripedRightArrow">
            <a:avLst>
              <a:gd name="adj1" fmla="val 67476"/>
              <a:gd name="adj2" fmla="val 55825"/>
            </a:avLst>
          </a:prstGeom>
          <a:solidFill>
            <a:srgbClr val="FDD05A">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3" name="Arrow: Striped Right 22">
            <a:extLst>
              <a:ext uri="{FF2B5EF4-FFF2-40B4-BE49-F238E27FC236}">
                <a16:creationId xmlns:a16="http://schemas.microsoft.com/office/drawing/2014/main" id="{09FE5066-D62E-48CA-AFCE-C0C32169298D}"/>
              </a:ext>
            </a:extLst>
          </p:cNvPr>
          <p:cNvSpPr/>
          <p:nvPr/>
        </p:nvSpPr>
        <p:spPr>
          <a:xfrm rot="5400000">
            <a:off x="2957283" y="3063383"/>
            <a:ext cx="523218" cy="523220"/>
          </a:xfrm>
          <a:prstGeom prst="stripedRightArrow">
            <a:avLst>
              <a:gd name="adj1" fmla="val 67476"/>
              <a:gd name="adj2" fmla="val 55825"/>
            </a:avLst>
          </a:prstGeom>
          <a:solidFill>
            <a:srgbClr val="F05A28">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4" name="Arrow: Striped Right 23">
            <a:extLst>
              <a:ext uri="{FF2B5EF4-FFF2-40B4-BE49-F238E27FC236}">
                <a16:creationId xmlns:a16="http://schemas.microsoft.com/office/drawing/2014/main" id="{3EDC79FA-9695-4240-B697-2862D0544D22}"/>
              </a:ext>
            </a:extLst>
          </p:cNvPr>
          <p:cNvSpPr/>
          <p:nvPr/>
        </p:nvSpPr>
        <p:spPr>
          <a:xfrm rot="5400000">
            <a:off x="4482603" y="3057679"/>
            <a:ext cx="523218" cy="523220"/>
          </a:xfrm>
          <a:prstGeom prst="stripedRightArrow">
            <a:avLst>
              <a:gd name="adj1" fmla="val 67476"/>
              <a:gd name="adj2" fmla="val 55825"/>
            </a:avLst>
          </a:prstGeom>
          <a:solidFill>
            <a:srgbClr val="37C9EF">
              <a:alpha val="4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5" name="Arrow: Striped Right 24">
            <a:extLst>
              <a:ext uri="{FF2B5EF4-FFF2-40B4-BE49-F238E27FC236}">
                <a16:creationId xmlns:a16="http://schemas.microsoft.com/office/drawing/2014/main" id="{753499DC-ED0B-40B8-870A-20BCFBF2F052}"/>
              </a:ext>
            </a:extLst>
          </p:cNvPr>
          <p:cNvSpPr/>
          <p:nvPr/>
        </p:nvSpPr>
        <p:spPr>
          <a:xfrm rot="5400000">
            <a:off x="7615941" y="3048961"/>
            <a:ext cx="523218" cy="523220"/>
          </a:xfrm>
          <a:prstGeom prst="stripedRightArrow">
            <a:avLst>
              <a:gd name="adj1" fmla="val 67476"/>
              <a:gd name="adj2" fmla="val 55825"/>
            </a:avLst>
          </a:prstGeom>
          <a:solidFill>
            <a:srgbClr val="13538A">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6" name="Arrow: Striped Right 25">
            <a:extLst>
              <a:ext uri="{FF2B5EF4-FFF2-40B4-BE49-F238E27FC236}">
                <a16:creationId xmlns:a16="http://schemas.microsoft.com/office/drawing/2014/main" id="{BC7D30D7-4735-4DF0-805D-ACD67814B4A3}"/>
              </a:ext>
            </a:extLst>
          </p:cNvPr>
          <p:cNvSpPr/>
          <p:nvPr/>
        </p:nvSpPr>
        <p:spPr>
          <a:xfrm rot="5400000">
            <a:off x="6046075" y="3065385"/>
            <a:ext cx="523218" cy="523220"/>
          </a:xfrm>
          <a:prstGeom prst="stripedRightArrow">
            <a:avLst>
              <a:gd name="adj1" fmla="val 67476"/>
              <a:gd name="adj2" fmla="val 55825"/>
            </a:avLst>
          </a:prstGeom>
          <a:solidFill>
            <a:srgbClr val="2C92D5">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640369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295F4-75BC-475C-AD2A-D59B40ECB822}"/>
              </a:ext>
            </a:extLst>
          </p:cNvPr>
          <p:cNvSpPr>
            <a:spLocks noGrp="1"/>
          </p:cNvSpPr>
          <p:nvPr>
            <p:ph type="sldNum" sz="quarter" idx="10"/>
          </p:nvPr>
        </p:nvSpPr>
        <p:spPr/>
        <p:txBody>
          <a:bodyPr/>
          <a:lstStyle/>
          <a:p>
            <a:fld id="{4A324987-E7B7-4EF9-819F-1672AB0C8F32}" type="slidenum">
              <a:rPr lang="en-US" smtClean="0"/>
              <a:pPr/>
              <a:t>14</a:t>
            </a:fld>
            <a:endParaRPr lang="en-US" dirty="0"/>
          </a:p>
        </p:txBody>
      </p:sp>
      <p:sp>
        <p:nvSpPr>
          <p:cNvPr id="3" name="TextBox 2">
            <a:extLst>
              <a:ext uri="{FF2B5EF4-FFF2-40B4-BE49-F238E27FC236}">
                <a16:creationId xmlns:a16="http://schemas.microsoft.com/office/drawing/2014/main" id="{A66FE89F-D842-4A8F-98A2-2579D31B0671}"/>
              </a:ext>
            </a:extLst>
          </p:cNvPr>
          <p:cNvSpPr txBox="1"/>
          <p:nvPr/>
        </p:nvSpPr>
        <p:spPr>
          <a:xfrm>
            <a:off x="5045408" y="1849576"/>
            <a:ext cx="3200355"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200" b="1" dirty="0">
                <a:solidFill>
                  <a:srgbClr val="293D7A"/>
                </a:solidFill>
                <a:latin typeface="Open Sans"/>
              </a:rPr>
              <a:t>Cloud</a:t>
            </a:r>
            <a:endParaRPr kumimoji="0" lang="en-US" sz="3200" b="0" i="0" u="none" strike="noStrike" kern="1200" cap="none" spc="0" normalizeH="0" baseline="0" noProof="0" dirty="0">
              <a:ln>
                <a:noFill/>
              </a:ln>
              <a:solidFill>
                <a:srgbClr val="0F82C6"/>
              </a:solidFill>
              <a:effectLst/>
              <a:uLnTx/>
              <a:uFillTx/>
              <a:latin typeface="Open Sans"/>
              <a:ea typeface="+mn-ea"/>
              <a:cs typeface="+mn-cs"/>
            </a:endParaRPr>
          </a:p>
        </p:txBody>
      </p:sp>
    </p:spTree>
    <p:extLst>
      <p:ext uri="{BB962C8B-B14F-4D97-AF65-F5344CB8AC3E}">
        <p14:creationId xmlns:p14="http://schemas.microsoft.com/office/powerpoint/2010/main" val="336277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58E5E9-6AE9-4908-8855-8B9AD0A90998}"/>
              </a:ext>
            </a:extLst>
          </p:cNvPr>
          <p:cNvSpPr txBox="1"/>
          <p:nvPr/>
        </p:nvSpPr>
        <p:spPr>
          <a:xfrm>
            <a:off x="506482" y="311588"/>
            <a:ext cx="8279029"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93D7A"/>
                </a:solidFill>
                <a:effectLst/>
                <a:uLnTx/>
                <a:uFillTx/>
                <a:latin typeface="Open Sans"/>
                <a:ea typeface="+mn-ea"/>
                <a:cs typeface="+mn-cs"/>
              </a:rPr>
              <a:t>ThriveCloud</a:t>
            </a:r>
            <a:endParaRPr kumimoji="0" lang="en-US" sz="2600" b="0" i="0" u="none" strike="noStrike" kern="1200" cap="none" spc="0" normalizeH="0" baseline="0" noProof="0" dirty="0">
              <a:ln>
                <a:noFill/>
              </a:ln>
              <a:solidFill>
                <a:srgbClr val="0F82C6"/>
              </a:solidFill>
              <a:effectLst/>
              <a:uLnTx/>
              <a:uFillTx/>
              <a:latin typeface="Open Sans"/>
              <a:ea typeface="+mn-ea"/>
              <a:cs typeface="+mn-cs"/>
            </a:endParaRPr>
          </a:p>
        </p:txBody>
      </p:sp>
      <p:sp>
        <p:nvSpPr>
          <p:cNvPr id="4" name="Slide Number Placeholder 5">
            <a:extLst>
              <a:ext uri="{FF2B5EF4-FFF2-40B4-BE49-F238E27FC236}">
                <a16:creationId xmlns:a16="http://schemas.microsoft.com/office/drawing/2014/main" id="{D13ABE85-1E48-487B-86D9-1A2ED1A576D8}"/>
              </a:ext>
            </a:extLst>
          </p:cNvPr>
          <p:cNvSpPr>
            <a:spLocks noGrp="1"/>
          </p:cNvSpPr>
          <p:nvPr>
            <p:ph type="sldNum" sz="quarter" idx="10"/>
          </p:nvPr>
        </p:nvSpPr>
        <p:spPr>
          <a:xfrm>
            <a:off x="8032403" y="4701853"/>
            <a:ext cx="753109" cy="321145"/>
          </a:xfrm>
          <a:prstGeom prst="rect">
            <a:avLst/>
          </a:prstGeom>
        </p:spPr>
        <p:txBody>
          <a:bodyPr vert="horz" lIns="91440" tIns="45720" rIns="91440" bIns="45720" rtlCol="0" anchor="ctr"/>
          <a:lstStyle>
            <a:lvl1pPr algn="r">
              <a:defRPr sz="1000">
                <a:solidFill>
                  <a:srgbClr val="C7C8D8"/>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A324987-E7B7-4EF9-819F-1672AB0C8F32}" type="slidenum">
              <a:rPr kumimoji="0" lang="en-US" sz="1400" b="0" i="0" u="none" strike="noStrike" kern="1200" cap="none" spc="0" normalizeH="0" baseline="0" noProof="0" smtClean="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61F9C904-DB3E-42A1-8347-44BF51321D65}"/>
              </a:ext>
            </a:extLst>
          </p:cNvPr>
          <p:cNvGrpSpPr/>
          <p:nvPr/>
        </p:nvGrpSpPr>
        <p:grpSpPr>
          <a:xfrm>
            <a:off x="1142969" y="1150247"/>
            <a:ext cx="7006054" cy="3595924"/>
            <a:chOff x="914226" y="1181478"/>
            <a:chExt cx="7006054" cy="3595924"/>
          </a:xfrm>
        </p:grpSpPr>
        <p:sp>
          <p:nvSpPr>
            <p:cNvPr id="6" name="Freeform 20">
              <a:extLst>
                <a:ext uri="{FF2B5EF4-FFF2-40B4-BE49-F238E27FC236}">
                  <a16:creationId xmlns:a16="http://schemas.microsoft.com/office/drawing/2014/main" id="{CD276180-4625-435D-8E39-A127A7C41B1F}"/>
                </a:ext>
              </a:extLst>
            </p:cNvPr>
            <p:cNvSpPr>
              <a:spLocks noChangeAspect="1"/>
            </p:cNvSpPr>
            <p:nvPr/>
          </p:nvSpPr>
          <p:spPr>
            <a:xfrm>
              <a:off x="3631530" y="1959214"/>
              <a:ext cx="2294911" cy="1174244"/>
            </a:xfrm>
            <a:custGeom>
              <a:avLst/>
              <a:gdLst>
                <a:gd name="connsiteX0" fmla="*/ 3079624 w 4900414"/>
                <a:gd name="connsiteY0" fmla="*/ 0 h 3218287"/>
                <a:gd name="connsiteX1" fmla="*/ 4343906 w 4900414"/>
                <a:gd name="connsiteY1" fmla="*/ 1140907 h 3218287"/>
                <a:gd name="connsiteX2" fmla="*/ 4349333 w 4900414"/>
                <a:gd name="connsiteY2" fmla="*/ 1248388 h 3218287"/>
                <a:gd name="connsiteX3" fmla="*/ 4418472 w 4900414"/>
                <a:gd name="connsiteY3" fmla="*/ 1269850 h 3218287"/>
                <a:gd name="connsiteX4" fmla="*/ 4900414 w 4900414"/>
                <a:gd name="connsiteY4" fmla="*/ 1996932 h 3218287"/>
                <a:gd name="connsiteX5" fmla="*/ 4192001 w 4900414"/>
                <a:gd name="connsiteY5" fmla="*/ 2781951 h 3218287"/>
                <a:gd name="connsiteX6" fmla="*/ 4120758 w 4900414"/>
                <a:gd name="connsiteY6" fmla="*/ 2785549 h 3218287"/>
                <a:gd name="connsiteX7" fmla="*/ 4074711 w 4900414"/>
                <a:gd name="connsiteY7" fmla="*/ 2870384 h 3218287"/>
                <a:gd name="connsiteX8" fmla="*/ 3420383 w 4900414"/>
                <a:gd name="connsiteY8" fmla="*/ 3218287 h 3218287"/>
                <a:gd name="connsiteX9" fmla="*/ 2862410 w 4900414"/>
                <a:gd name="connsiteY9" fmla="*/ 2987167 h 3218287"/>
                <a:gd name="connsiteX10" fmla="*/ 2771960 w 4900414"/>
                <a:gd name="connsiteY10" fmla="*/ 2877540 h 3218287"/>
                <a:gd name="connsiteX11" fmla="*/ 2681509 w 4900414"/>
                <a:gd name="connsiteY11" fmla="*/ 2987167 h 3218287"/>
                <a:gd name="connsiteX12" fmla="*/ 2123536 w 4900414"/>
                <a:gd name="connsiteY12" fmla="*/ 3218287 h 3218287"/>
                <a:gd name="connsiteX13" fmla="*/ 1469208 w 4900414"/>
                <a:gd name="connsiteY13" fmla="*/ 2870384 h 3218287"/>
                <a:gd name="connsiteX14" fmla="*/ 1456315 w 4900414"/>
                <a:gd name="connsiteY14" fmla="*/ 2846630 h 3218287"/>
                <a:gd name="connsiteX15" fmla="*/ 1443422 w 4900414"/>
                <a:gd name="connsiteY15" fmla="*/ 2870384 h 3218287"/>
                <a:gd name="connsiteX16" fmla="*/ 789093 w 4900414"/>
                <a:gd name="connsiteY16" fmla="*/ 3218287 h 3218287"/>
                <a:gd name="connsiteX17" fmla="*/ 0 w 4900414"/>
                <a:gd name="connsiteY17" fmla="*/ 2429194 h 3218287"/>
                <a:gd name="connsiteX18" fmla="*/ 347904 w 4900414"/>
                <a:gd name="connsiteY18" fmla="*/ 1774866 h 3218287"/>
                <a:gd name="connsiteX19" fmla="*/ 435606 w 4900414"/>
                <a:gd name="connsiteY19" fmla="*/ 1727263 h 3218287"/>
                <a:gd name="connsiteX20" fmla="*/ 402698 w 4900414"/>
                <a:gd name="connsiteY20" fmla="*/ 1621252 h 3218287"/>
                <a:gd name="connsiteX21" fmla="*/ 381360 w 4900414"/>
                <a:gd name="connsiteY21" fmla="*/ 1409583 h 3218287"/>
                <a:gd name="connsiteX22" fmla="*/ 1431644 w 4900414"/>
                <a:gd name="connsiteY22" fmla="*/ 359299 h 3218287"/>
                <a:gd name="connsiteX23" fmla="*/ 2018868 w 4900414"/>
                <a:gd name="connsiteY23" fmla="*/ 538671 h 3218287"/>
                <a:gd name="connsiteX24" fmla="*/ 2033702 w 4900414"/>
                <a:gd name="connsiteY24" fmla="*/ 549764 h 3218287"/>
                <a:gd name="connsiteX25" fmla="*/ 2098980 w 4900414"/>
                <a:gd name="connsiteY25" fmla="*/ 462469 h 3218287"/>
                <a:gd name="connsiteX26" fmla="*/ 3079624 w 4900414"/>
                <a:gd name="connsiteY26" fmla="*/ 0 h 32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00414" h="3218287">
                  <a:moveTo>
                    <a:pt x="3079624" y="0"/>
                  </a:moveTo>
                  <a:cubicBezTo>
                    <a:pt x="3737625" y="0"/>
                    <a:pt x="4278826" y="500077"/>
                    <a:pt x="4343906" y="1140907"/>
                  </a:cubicBezTo>
                  <a:lnTo>
                    <a:pt x="4349333" y="1248388"/>
                  </a:lnTo>
                  <a:lnTo>
                    <a:pt x="4418472" y="1269850"/>
                  </a:lnTo>
                  <a:cubicBezTo>
                    <a:pt x="4701689" y="1389641"/>
                    <a:pt x="4900414" y="1670079"/>
                    <a:pt x="4900414" y="1996932"/>
                  </a:cubicBezTo>
                  <a:cubicBezTo>
                    <a:pt x="4900414" y="2405498"/>
                    <a:pt x="4589906" y="2741542"/>
                    <a:pt x="4192001" y="2781951"/>
                  </a:cubicBezTo>
                  <a:lnTo>
                    <a:pt x="4120758" y="2785549"/>
                  </a:lnTo>
                  <a:lnTo>
                    <a:pt x="4074711" y="2870384"/>
                  </a:lnTo>
                  <a:cubicBezTo>
                    <a:pt x="3932906" y="3080284"/>
                    <a:pt x="3692761" y="3218287"/>
                    <a:pt x="3420383" y="3218287"/>
                  </a:cubicBezTo>
                  <a:cubicBezTo>
                    <a:pt x="3202481" y="3218287"/>
                    <a:pt x="3005208" y="3129965"/>
                    <a:pt x="2862410" y="2987167"/>
                  </a:cubicBezTo>
                  <a:lnTo>
                    <a:pt x="2771960" y="2877540"/>
                  </a:lnTo>
                  <a:lnTo>
                    <a:pt x="2681509" y="2987167"/>
                  </a:lnTo>
                  <a:cubicBezTo>
                    <a:pt x="2538711" y="3129965"/>
                    <a:pt x="2341438" y="3218287"/>
                    <a:pt x="2123536" y="3218287"/>
                  </a:cubicBezTo>
                  <a:cubicBezTo>
                    <a:pt x="1851159" y="3218287"/>
                    <a:pt x="1611014" y="3080284"/>
                    <a:pt x="1469208" y="2870384"/>
                  </a:cubicBezTo>
                  <a:lnTo>
                    <a:pt x="1456315" y="2846630"/>
                  </a:lnTo>
                  <a:lnTo>
                    <a:pt x="1443422" y="2870384"/>
                  </a:lnTo>
                  <a:cubicBezTo>
                    <a:pt x="1301616" y="3080284"/>
                    <a:pt x="1061471" y="3218287"/>
                    <a:pt x="789093" y="3218287"/>
                  </a:cubicBezTo>
                  <a:cubicBezTo>
                    <a:pt x="353289" y="3218287"/>
                    <a:pt x="0" y="2864998"/>
                    <a:pt x="0" y="2429194"/>
                  </a:cubicBezTo>
                  <a:cubicBezTo>
                    <a:pt x="0" y="2156817"/>
                    <a:pt x="138004" y="1916672"/>
                    <a:pt x="347904" y="1774866"/>
                  </a:cubicBezTo>
                  <a:lnTo>
                    <a:pt x="435606" y="1727263"/>
                  </a:lnTo>
                  <a:lnTo>
                    <a:pt x="402698" y="1621252"/>
                  </a:lnTo>
                  <a:cubicBezTo>
                    <a:pt x="388708" y="1552881"/>
                    <a:pt x="381360" y="1482090"/>
                    <a:pt x="381360" y="1409583"/>
                  </a:cubicBezTo>
                  <a:cubicBezTo>
                    <a:pt x="381360" y="829527"/>
                    <a:pt x="851588" y="359299"/>
                    <a:pt x="1431644" y="359299"/>
                  </a:cubicBezTo>
                  <a:cubicBezTo>
                    <a:pt x="1649165" y="359299"/>
                    <a:pt x="1851242" y="425425"/>
                    <a:pt x="2018868" y="538671"/>
                  </a:cubicBezTo>
                  <a:lnTo>
                    <a:pt x="2033702" y="549764"/>
                  </a:lnTo>
                  <a:lnTo>
                    <a:pt x="2098980" y="462469"/>
                  </a:lnTo>
                  <a:cubicBezTo>
                    <a:pt x="2332071" y="180028"/>
                    <a:pt x="2684824" y="0"/>
                    <a:pt x="3079624" y="0"/>
                  </a:cubicBezTo>
                  <a:close/>
                </a:path>
              </a:pathLst>
            </a:custGeom>
            <a:gradFill>
              <a:gsLst>
                <a:gs pos="100000">
                  <a:srgbClr val="283D74"/>
                </a:gs>
                <a:gs pos="0">
                  <a:srgbClr val="0E82C5"/>
                </a:gs>
              </a:gsLst>
              <a:lin ang="0" scaled="1"/>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j-lt"/>
                <a:ea typeface="+mn-ea"/>
                <a:cs typeface="+mn-cs"/>
              </a:endParaRPr>
            </a:p>
          </p:txBody>
        </p:sp>
        <p:sp>
          <p:nvSpPr>
            <p:cNvPr id="7" name="Freeform 21">
              <a:extLst>
                <a:ext uri="{FF2B5EF4-FFF2-40B4-BE49-F238E27FC236}">
                  <a16:creationId xmlns:a16="http://schemas.microsoft.com/office/drawing/2014/main" id="{5C4116A2-46BD-4AD0-8A9E-7952A7B3DAEE}"/>
                </a:ext>
              </a:extLst>
            </p:cNvPr>
            <p:cNvSpPr>
              <a:spLocks noChangeAspect="1"/>
            </p:cNvSpPr>
            <p:nvPr/>
          </p:nvSpPr>
          <p:spPr>
            <a:xfrm>
              <a:off x="3624070" y="1932910"/>
              <a:ext cx="2146737" cy="1085950"/>
            </a:xfrm>
            <a:custGeom>
              <a:avLst/>
              <a:gdLst>
                <a:gd name="connsiteX0" fmla="*/ 3079624 w 4900414"/>
                <a:gd name="connsiteY0" fmla="*/ 0 h 3218287"/>
                <a:gd name="connsiteX1" fmla="*/ 4343906 w 4900414"/>
                <a:gd name="connsiteY1" fmla="*/ 1140907 h 3218287"/>
                <a:gd name="connsiteX2" fmla="*/ 4349333 w 4900414"/>
                <a:gd name="connsiteY2" fmla="*/ 1248388 h 3218287"/>
                <a:gd name="connsiteX3" fmla="*/ 4418472 w 4900414"/>
                <a:gd name="connsiteY3" fmla="*/ 1269850 h 3218287"/>
                <a:gd name="connsiteX4" fmla="*/ 4900414 w 4900414"/>
                <a:gd name="connsiteY4" fmla="*/ 1996932 h 3218287"/>
                <a:gd name="connsiteX5" fmla="*/ 4192001 w 4900414"/>
                <a:gd name="connsiteY5" fmla="*/ 2781951 h 3218287"/>
                <a:gd name="connsiteX6" fmla="*/ 4120758 w 4900414"/>
                <a:gd name="connsiteY6" fmla="*/ 2785549 h 3218287"/>
                <a:gd name="connsiteX7" fmla="*/ 4074711 w 4900414"/>
                <a:gd name="connsiteY7" fmla="*/ 2870384 h 3218287"/>
                <a:gd name="connsiteX8" fmla="*/ 3420383 w 4900414"/>
                <a:gd name="connsiteY8" fmla="*/ 3218287 h 3218287"/>
                <a:gd name="connsiteX9" fmla="*/ 2862410 w 4900414"/>
                <a:gd name="connsiteY9" fmla="*/ 2987167 h 3218287"/>
                <a:gd name="connsiteX10" fmla="*/ 2771960 w 4900414"/>
                <a:gd name="connsiteY10" fmla="*/ 2877540 h 3218287"/>
                <a:gd name="connsiteX11" fmla="*/ 2681509 w 4900414"/>
                <a:gd name="connsiteY11" fmla="*/ 2987167 h 3218287"/>
                <a:gd name="connsiteX12" fmla="*/ 2123536 w 4900414"/>
                <a:gd name="connsiteY12" fmla="*/ 3218287 h 3218287"/>
                <a:gd name="connsiteX13" fmla="*/ 1469208 w 4900414"/>
                <a:gd name="connsiteY13" fmla="*/ 2870384 h 3218287"/>
                <a:gd name="connsiteX14" fmla="*/ 1456315 w 4900414"/>
                <a:gd name="connsiteY14" fmla="*/ 2846630 h 3218287"/>
                <a:gd name="connsiteX15" fmla="*/ 1443422 w 4900414"/>
                <a:gd name="connsiteY15" fmla="*/ 2870384 h 3218287"/>
                <a:gd name="connsiteX16" fmla="*/ 789093 w 4900414"/>
                <a:gd name="connsiteY16" fmla="*/ 3218287 h 3218287"/>
                <a:gd name="connsiteX17" fmla="*/ 0 w 4900414"/>
                <a:gd name="connsiteY17" fmla="*/ 2429194 h 3218287"/>
                <a:gd name="connsiteX18" fmla="*/ 347904 w 4900414"/>
                <a:gd name="connsiteY18" fmla="*/ 1774866 h 3218287"/>
                <a:gd name="connsiteX19" fmla="*/ 435606 w 4900414"/>
                <a:gd name="connsiteY19" fmla="*/ 1727263 h 3218287"/>
                <a:gd name="connsiteX20" fmla="*/ 402698 w 4900414"/>
                <a:gd name="connsiteY20" fmla="*/ 1621252 h 3218287"/>
                <a:gd name="connsiteX21" fmla="*/ 381360 w 4900414"/>
                <a:gd name="connsiteY21" fmla="*/ 1409583 h 3218287"/>
                <a:gd name="connsiteX22" fmla="*/ 1431644 w 4900414"/>
                <a:gd name="connsiteY22" fmla="*/ 359299 h 3218287"/>
                <a:gd name="connsiteX23" fmla="*/ 2018868 w 4900414"/>
                <a:gd name="connsiteY23" fmla="*/ 538671 h 3218287"/>
                <a:gd name="connsiteX24" fmla="*/ 2033702 w 4900414"/>
                <a:gd name="connsiteY24" fmla="*/ 549764 h 3218287"/>
                <a:gd name="connsiteX25" fmla="*/ 2098980 w 4900414"/>
                <a:gd name="connsiteY25" fmla="*/ 462469 h 3218287"/>
                <a:gd name="connsiteX26" fmla="*/ 3079624 w 4900414"/>
                <a:gd name="connsiteY26" fmla="*/ 0 h 32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00414" h="3218287">
                  <a:moveTo>
                    <a:pt x="3079624" y="0"/>
                  </a:moveTo>
                  <a:cubicBezTo>
                    <a:pt x="3737625" y="0"/>
                    <a:pt x="4278826" y="500077"/>
                    <a:pt x="4343906" y="1140907"/>
                  </a:cubicBezTo>
                  <a:lnTo>
                    <a:pt x="4349333" y="1248388"/>
                  </a:lnTo>
                  <a:lnTo>
                    <a:pt x="4418472" y="1269850"/>
                  </a:lnTo>
                  <a:cubicBezTo>
                    <a:pt x="4701689" y="1389641"/>
                    <a:pt x="4900414" y="1670079"/>
                    <a:pt x="4900414" y="1996932"/>
                  </a:cubicBezTo>
                  <a:cubicBezTo>
                    <a:pt x="4900414" y="2405498"/>
                    <a:pt x="4589906" y="2741542"/>
                    <a:pt x="4192001" y="2781951"/>
                  </a:cubicBezTo>
                  <a:lnTo>
                    <a:pt x="4120758" y="2785549"/>
                  </a:lnTo>
                  <a:lnTo>
                    <a:pt x="4074711" y="2870384"/>
                  </a:lnTo>
                  <a:cubicBezTo>
                    <a:pt x="3932906" y="3080284"/>
                    <a:pt x="3692761" y="3218287"/>
                    <a:pt x="3420383" y="3218287"/>
                  </a:cubicBezTo>
                  <a:cubicBezTo>
                    <a:pt x="3202481" y="3218287"/>
                    <a:pt x="3005208" y="3129965"/>
                    <a:pt x="2862410" y="2987167"/>
                  </a:cubicBezTo>
                  <a:lnTo>
                    <a:pt x="2771960" y="2877540"/>
                  </a:lnTo>
                  <a:lnTo>
                    <a:pt x="2681509" y="2987167"/>
                  </a:lnTo>
                  <a:cubicBezTo>
                    <a:pt x="2538711" y="3129965"/>
                    <a:pt x="2341438" y="3218287"/>
                    <a:pt x="2123536" y="3218287"/>
                  </a:cubicBezTo>
                  <a:cubicBezTo>
                    <a:pt x="1851159" y="3218287"/>
                    <a:pt x="1611014" y="3080284"/>
                    <a:pt x="1469208" y="2870384"/>
                  </a:cubicBezTo>
                  <a:lnTo>
                    <a:pt x="1456315" y="2846630"/>
                  </a:lnTo>
                  <a:lnTo>
                    <a:pt x="1443422" y="2870384"/>
                  </a:lnTo>
                  <a:cubicBezTo>
                    <a:pt x="1301616" y="3080284"/>
                    <a:pt x="1061471" y="3218287"/>
                    <a:pt x="789093" y="3218287"/>
                  </a:cubicBezTo>
                  <a:cubicBezTo>
                    <a:pt x="353289" y="3218287"/>
                    <a:pt x="0" y="2864998"/>
                    <a:pt x="0" y="2429194"/>
                  </a:cubicBezTo>
                  <a:cubicBezTo>
                    <a:pt x="0" y="2156817"/>
                    <a:pt x="138004" y="1916672"/>
                    <a:pt x="347904" y="1774866"/>
                  </a:cubicBezTo>
                  <a:lnTo>
                    <a:pt x="435606" y="1727263"/>
                  </a:lnTo>
                  <a:lnTo>
                    <a:pt x="402698" y="1621252"/>
                  </a:lnTo>
                  <a:cubicBezTo>
                    <a:pt x="388708" y="1552881"/>
                    <a:pt x="381360" y="1482090"/>
                    <a:pt x="381360" y="1409583"/>
                  </a:cubicBezTo>
                  <a:cubicBezTo>
                    <a:pt x="381360" y="829527"/>
                    <a:pt x="851588" y="359299"/>
                    <a:pt x="1431644" y="359299"/>
                  </a:cubicBezTo>
                  <a:cubicBezTo>
                    <a:pt x="1649165" y="359299"/>
                    <a:pt x="1851242" y="425425"/>
                    <a:pt x="2018868" y="538671"/>
                  </a:cubicBezTo>
                  <a:lnTo>
                    <a:pt x="2033702" y="549764"/>
                  </a:lnTo>
                  <a:lnTo>
                    <a:pt x="2098980" y="462469"/>
                  </a:lnTo>
                  <a:cubicBezTo>
                    <a:pt x="2332071" y="180028"/>
                    <a:pt x="2684824" y="0"/>
                    <a:pt x="3079624" y="0"/>
                  </a:cubicBezTo>
                  <a:close/>
                </a:path>
              </a:pathLst>
            </a:custGeom>
            <a:solidFill>
              <a:srgbClr val="FFFFFF"/>
            </a:solidFill>
            <a:ln w="22225" cap="flat" cmpd="sng" algn="ctr">
              <a:gradFill flip="none" rotWithShape="1">
                <a:gsLst>
                  <a:gs pos="0">
                    <a:srgbClr val="0E82C5"/>
                  </a:gs>
                  <a:gs pos="100000">
                    <a:srgbClr val="283D74"/>
                  </a:gs>
                </a:gsLst>
                <a:lin ang="0" scaled="1"/>
                <a:tileRect/>
              </a:gra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j-lt"/>
                <a:ea typeface="+mn-ea"/>
                <a:cs typeface="+mn-cs"/>
              </a:endParaRPr>
            </a:p>
          </p:txBody>
        </p:sp>
        <p:grpSp>
          <p:nvGrpSpPr>
            <p:cNvPr id="8" name="Group 7">
              <a:extLst>
                <a:ext uri="{FF2B5EF4-FFF2-40B4-BE49-F238E27FC236}">
                  <a16:creationId xmlns:a16="http://schemas.microsoft.com/office/drawing/2014/main" id="{6511CDB7-7F0E-454D-BAA7-6B1D7E785BB2}"/>
                </a:ext>
              </a:extLst>
            </p:cNvPr>
            <p:cNvGrpSpPr/>
            <p:nvPr/>
          </p:nvGrpSpPr>
          <p:grpSpPr>
            <a:xfrm>
              <a:off x="6245631" y="3061547"/>
              <a:ext cx="1445595" cy="1514486"/>
              <a:chOff x="2218893" y="1362747"/>
              <a:chExt cx="1445595" cy="1514486"/>
            </a:xfrm>
          </p:grpSpPr>
          <p:grpSp>
            <p:nvGrpSpPr>
              <p:cNvPr id="29" name="Group 28">
                <a:extLst>
                  <a:ext uri="{FF2B5EF4-FFF2-40B4-BE49-F238E27FC236}">
                    <a16:creationId xmlns:a16="http://schemas.microsoft.com/office/drawing/2014/main" id="{CD443070-DDE2-45B3-9492-C81A5B7687A4}"/>
                  </a:ext>
                </a:extLst>
              </p:cNvPr>
              <p:cNvGrpSpPr/>
              <p:nvPr/>
            </p:nvGrpSpPr>
            <p:grpSpPr>
              <a:xfrm>
                <a:off x="2393051" y="1362747"/>
                <a:ext cx="1097279" cy="1097278"/>
                <a:chOff x="4107126" y="1344209"/>
                <a:chExt cx="1097279" cy="1097278"/>
              </a:xfrm>
              <a:effectLst>
                <a:outerShdw blurRad="50800" dist="38100" dir="2700000" algn="tl" rotWithShape="0">
                  <a:prstClr val="black">
                    <a:alpha val="40000"/>
                  </a:prstClr>
                </a:outerShdw>
              </a:effectLst>
            </p:grpSpPr>
            <p:sp>
              <p:nvSpPr>
                <p:cNvPr id="31" name="Rectangle: Rounded Corners 30">
                  <a:extLst>
                    <a:ext uri="{FF2B5EF4-FFF2-40B4-BE49-F238E27FC236}">
                      <a16:creationId xmlns:a16="http://schemas.microsoft.com/office/drawing/2014/main" id="{FF60EDE4-6A6F-4C94-9166-6D88236234AF}"/>
                    </a:ext>
                  </a:extLst>
                </p:cNvPr>
                <p:cNvSpPr/>
                <p:nvPr/>
              </p:nvSpPr>
              <p:spPr>
                <a:xfrm>
                  <a:off x="4107126" y="1344209"/>
                  <a:ext cx="1097279" cy="1097278"/>
                </a:xfrm>
                <a:prstGeom prst="roundRect">
                  <a:avLst/>
                </a:prstGeom>
                <a:solidFill>
                  <a:schemeClr val="bg1"/>
                </a:solidFill>
                <a:ln w="76200" cmpd="thickThin">
                  <a:solidFill>
                    <a:srgbClr val="F15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32" name="Picture 31">
                  <a:extLst>
                    <a:ext uri="{FF2B5EF4-FFF2-40B4-BE49-F238E27FC236}">
                      <a16:creationId xmlns:a16="http://schemas.microsoft.com/office/drawing/2014/main" id="{34AD9921-F7E3-430D-BFB1-317B18DBDC9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180164" y="1578562"/>
                  <a:ext cx="951202" cy="628572"/>
                </a:xfrm>
                <a:prstGeom prst="rect">
                  <a:avLst/>
                </a:prstGeom>
                <a:solidFill>
                  <a:schemeClr val="bg1"/>
                </a:solidFill>
              </p:spPr>
            </p:pic>
          </p:grpSp>
          <p:sp>
            <p:nvSpPr>
              <p:cNvPr id="30" name="Rectangle 29">
                <a:extLst>
                  <a:ext uri="{FF2B5EF4-FFF2-40B4-BE49-F238E27FC236}">
                    <a16:creationId xmlns:a16="http://schemas.microsoft.com/office/drawing/2014/main" id="{1885D080-B5A3-4068-9723-04A3F7255E87}"/>
                  </a:ext>
                </a:extLst>
              </p:cNvPr>
              <p:cNvSpPr/>
              <p:nvPr/>
            </p:nvSpPr>
            <p:spPr>
              <a:xfrm>
                <a:off x="2218893" y="2569456"/>
                <a:ext cx="1445595" cy="307777"/>
              </a:xfrm>
              <a:prstGeom prst="rect">
                <a:avLst/>
              </a:prstGeom>
            </p:spPr>
            <p:txBody>
              <a:bodyPr wrap="square">
                <a:spAutoFit/>
              </a:bodyPr>
              <a:lstStyle/>
              <a:p>
                <a:pPr algn="ctr" defTabSz="914377">
                  <a:spcAft>
                    <a:spcPts val="600"/>
                  </a:spcAft>
                  <a:buClr>
                    <a:schemeClr val="accent1"/>
                  </a:buClr>
                  <a:buSzPct val="65000"/>
                  <a:defRPr/>
                </a:pPr>
                <a:r>
                  <a:rPr lang="en-US" sz="1400" dirty="0">
                    <a:latin typeface="+mj-lt"/>
                    <a:ea typeface="Open Sans" panose="020B0606030504020204" pitchFamily="34" charset="0"/>
                    <a:cs typeface="Open Sans" panose="020B0606030504020204" pitchFamily="34" charset="0"/>
                  </a:rPr>
                  <a:t>Public Cloud</a:t>
                </a:r>
              </a:p>
            </p:txBody>
          </p:sp>
        </p:grpSp>
        <p:grpSp>
          <p:nvGrpSpPr>
            <p:cNvPr id="9" name="Group 8">
              <a:extLst>
                <a:ext uri="{FF2B5EF4-FFF2-40B4-BE49-F238E27FC236}">
                  <a16:creationId xmlns:a16="http://schemas.microsoft.com/office/drawing/2014/main" id="{C6C815B6-9901-422F-A63F-EC724BF22610}"/>
                </a:ext>
              </a:extLst>
            </p:cNvPr>
            <p:cNvGrpSpPr/>
            <p:nvPr/>
          </p:nvGrpSpPr>
          <p:grpSpPr>
            <a:xfrm>
              <a:off x="1750775" y="1181478"/>
              <a:ext cx="1445596" cy="1490424"/>
              <a:chOff x="5304656" y="1357652"/>
              <a:chExt cx="1445596" cy="1490424"/>
            </a:xfrm>
          </p:grpSpPr>
          <p:sp>
            <p:nvSpPr>
              <p:cNvPr id="25" name="Rectangle 24">
                <a:extLst>
                  <a:ext uri="{FF2B5EF4-FFF2-40B4-BE49-F238E27FC236}">
                    <a16:creationId xmlns:a16="http://schemas.microsoft.com/office/drawing/2014/main" id="{38CA8767-04BC-4280-AEFE-48E1307BDC0B}"/>
                  </a:ext>
                </a:extLst>
              </p:cNvPr>
              <p:cNvSpPr/>
              <p:nvPr/>
            </p:nvSpPr>
            <p:spPr>
              <a:xfrm>
                <a:off x="5304656" y="2540299"/>
                <a:ext cx="1445596" cy="307777"/>
              </a:xfrm>
              <a:prstGeom prst="rect">
                <a:avLst/>
              </a:prstGeom>
            </p:spPr>
            <p:txBody>
              <a:bodyPr wrap="square">
                <a:spAutoFit/>
              </a:bodyPr>
              <a:lstStyle/>
              <a:p>
                <a:pPr algn="ctr" defTabSz="914377">
                  <a:spcAft>
                    <a:spcPts val="600"/>
                  </a:spcAft>
                  <a:buClr>
                    <a:schemeClr val="accent1"/>
                  </a:buClr>
                  <a:buSzPct val="65000"/>
                  <a:defRPr/>
                </a:pPr>
                <a:r>
                  <a:rPr lang="en-US" sz="1400" dirty="0">
                    <a:latin typeface="+mj-lt"/>
                    <a:ea typeface="Open Sans" panose="020B0606030504020204" pitchFamily="34" charset="0"/>
                    <a:cs typeface="Open Sans" panose="020B0606030504020204" pitchFamily="34" charset="0"/>
                  </a:rPr>
                  <a:t>Multi-Tenant</a:t>
                </a:r>
              </a:p>
            </p:txBody>
          </p:sp>
          <p:grpSp>
            <p:nvGrpSpPr>
              <p:cNvPr id="26" name="Group 25">
                <a:extLst>
                  <a:ext uri="{FF2B5EF4-FFF2-40B4-BE49-F238E27FC236}">
                    <a16:creationId xmlns:a16="http://schemas.microsoft.com/office/drawing/2014/main" id="{76568962-D716-4F57-8BC0-19C0D11CE579}"/>
                  </a:ext>
                </a:extLst>
              </p:cNvPr>
              <p:cNvGrpSpPr/>
              <p:nvPr/>
            </p:nvGrpSpPr>
            <p:grpSpPr>
              <a:xfrm>
                <a:off x="5478814" y="1357652"/>
                <a:ext cx="1097280" cy="1097280"/>
                <a:chOff x="6522637" y="1344208"/>
                <a:chExt cx="1097280" cy="1097280"/>
              </a:xfrm>
            </p:grpSpPr>
            <p:sp>
              <p:nvSpPr>
                <p:cNvPr id="27" name="Rectangle: Rounded Corners 26">
                  <a:extLst>
                    <a:ext uri="{FF2B5EF4-FFF2-40B4-BE49-F238E27FC236}">
                      <a16:creationId xmlns:a16="http://schemas.microsoft.com/office/drawing/2014/main" id="{75389DCF-4827-402C-9088-6C28010E5F8F}"/>
                    </a:ext>
                  </a:extLst>
                </p:cNvPr>
                <p:cNvSpPr/>
                <p:nvPr/>
              </p:nvSpPr>
              <p:spPr>
                <a:xfrm>
                  <a:off x="6522637" y="1344208"/>
                  <a:ext cx="1097280" cy="1097280"/>
                </a:xfrm>
                <a:prstGeom prst="roundRect">
                  <a:avLst/>
                </a:prstGeom>
                <a:solidFill>
                  <a:schemeClr val="bg1"/>
                </a:solidFill>
                <a:ln w="76200" cmpd="thickThin">
                  <a:solidFill>
                    <a:srgbClr val="F15A2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28" name="Picture 27">
                  <a:extLst>
                    <a:ext uri="{FF2B5EF4-FFF2-40B4-BE49-F238E27FC236}">
                      <a16:creationId xmlns:a16="http://schemas.microsoft.com/office/drawing/2014/main" id="{9A3D0F81-AA65-49AA-8398-C2EC13940CE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608115" y="1449187"/>
                  <a:ext cx="926325" cy="887323"/>
                </a:xfrm>
                <a:prstGeom prst="rect">
                  <a:avLst/>
                </a:prstGeom>
                <a:solidFill>
                  <a:schemeClr val="bg1"/>
                </a:solidFill>
              </p:spPr>
            </p:pic>
          </p:grpSp>
        </p:grpSp>
        <p:grpSp>
          <p:nvGrpSpPr>
            <p:cNvPr id="10" name="Group 9">
              <a:extLst>
                <a:ext uri="{FF2B5EF4-FFF2-40B4-BE49-F238E27FC236}">
                  <a16:creationId xmlns:a16="http://schemas.microsoft.com/office/drawing/2014/main" id="{A725A04C-593D-4898-ABC8-EEF80BCCBB2D}"/>
                </a:ext>
              </a:extLst>
            </p:cNvPr>
            <p:cNvGrpSpPr/>
            <p:nvPr/>
          </p:nvGrpSpPr>
          <p:grpSpPr>
            <a:xfrm>
              <a:off x="6016578" y="1276651"/>
              <a:ext cx="1903702" cy="1462595"/>
              <a:chOff x="1989839" y="3179912"/>
              <a:chExt cx="1903702" cy="1462595"/>
            </a:xfrm>
          </p:grpSpPr>
          <p:sp>
            <p:nvSpPr>
              <p:cNvPr id="21" name="Rectangle 20">
                <a:extLst>
                  <a:ext uri="{FF2B5EF4-FFF2-40B4-BE49-F238E27FC236}">
                    <a16:creationId xmlns:a16="http://schemas.microsoft.com/office/drawing/2014/main" id="{3AEE8FC1-53DC-437A-9733-C2128550BAE2}"/>
                  </a:ext>
                </a:extLst>
              </p:cNvPr>
              <p:cNvSpPr/>
              <p:nvPr/>
            </p:nvSpPr>
            <p:spPr>
              <a:xfrm>
                <a:off x="1989839" y="4334730"/>
                <a:ext cx="1903702" cy="307777"/>
              </a:xfrm>
              <a:prstGeom prst="rect">
                <a:avLst/>
              </a:prstGeom>
            </p:spPr>
            <p:txBody>
              <a:bodyPr wrap="square">
                <a:spAutoFit/>
              </a:bodyPr>
              <a:lstStyle/>
              <a:p>
                <a:pPr algn="ctr" defTabSz="914377">
                  <a:spcAft>
                    <a:spcPts val="600"/>
                  </a:spcAft>
                  <a:buClr>
                    <a:schemeClr val="accent1"/>
                  </a:buClr>
                  <a:buSzPct val="65000"/>
                  <a:defRPr/>
                </a:pPr>
                <a:r>
                  <a:rPr lang="en-US" sz="1400" dirty="0">
                    <a:latin typeface="+mj-lt"/>
                    <a:ea typeface="Open Sans" panose="020B0606030504020204" pitchFamily="34" charset="0"/>
                    <a:cs typeface="Open Sans" panose="020B0606030504020204" pitchFamily="34" charset="0"/>
                  </a:rPr>
                  <a:t>Private Cloud</a:t>
                </a:r>
              </a:p>
            </p:txBody>
          </p:sp>
          <p:grpSp>
            <p:nvGrpSpPr>
              <p:cNvPr id="22" name="Group 21">
                <a:extLst>
                  <a:ext uri="{FF2B5EF4-FFF2-40B4-BE49-F238E27FC236}">
                    <a16:creationId xmlns:a16="http://schemas.microsoft.com/office/drawing/2014/main" id="{30D5B38D-B7A3-40DF-82BE-4BD842053F6A}"/>
                  </a:ext>
                </a:extLst>
              </p:cNvPr>
              <p:cNvGrpSpPr/>
              <p:nvPr/>
            </p:nvGrpSpPr>
            <p:grpSpPr>
              <a:xfrm>
                <a:off x="2393050" y="3179912"/>
                <a:ext cx="1097280" cy="1097280"/>
                <a:chOff x="2788096" y="3161374"/>
                <a:chExt cx="1097280" cy="1097280"/>
              </a:xfrm>
            </p:grpSpPr>
            <p:sp>
              <p:nvSpPr>
                <p:cNvPr id="23" name="Rectangle: Rounded Corners 22">
                  <a:extLst>
                    <a:ext uri="{FF2B5EF4-FFF2-40B4-BE49-F238E27FC236}">
                      <a16:creationId xmlns:a16="http://schemas.microsoft.com/office/drawing/2014/main" id="{81FBCEE3-FA22-4179-9614-97330D79742B}"/>
                    </a:ext>
                  </a:extLst>
                </p:cNvPr>
                <p:cNvSpPr/>
                <p:nvPr/>
              </p:nvSpPr>
              <p:spPr>
                <a:xfrm>
                  <a:off x="2788096" y="3161374"/>
                  <a:ext cx="1097280" cy="1097280"/>
                </a:xfrm>
                <a:prstGeom prst="roundRect">
                  <a:avLst/>
                </a:prstGeom>
                <a:solidFill>
                  <a:schemeClr val="bg1"/>
                </a:solidFill>
                <a:ln w="76200" cmpd="thickThin">
                  <a:solidFill>
                    <a:srgbClr val="F15A2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24" name="Picture 23">
                  <a:extLst>
                    <a:ext uri="{FF2B5EF4-FFF2-40B4-BE49-F238E27FC236}">
                      <a16:creationId xmlns:a16="http://schemas.microsoft.com/office/drawing/2014/main" id="{993D6822-B166-460C-8E13-8CFEFB808C7C}"/>
                    </a:ext>
                  </a:extLst>
                </p:cNvPr>
                <p:cNvPicPr>
                  <a:picLocks noChangeAspect="1"/>
                </p:cNvPicPr>
                <p:nvPr/>
              </p:nvPicPr>
              <p:blipFill>
                <a:blip r:embed="rId4"/>
                <a:srcRect/>
                <a:stretch/>
              </p:blipFill>
              <p:spPr>
                <a:xfrm>
                  <a:off x="2840253" y="3366624"/>
                  <a:ext cx="992966" cy="712545"/>
                </a:xfrm>
                <a:prstGeom prst="rect">
                  <a:avLst/>
                </a:prstGeom>
                <a:solidFill>
                  <a:schemeClr val="bg1"/>
                </a:solidFill>
              </p:spPr>
            </p:pic>
          </p:grpSp>
        </p:grpSp>
        <p:grpSp>
          <p:nvGrpSpPr>
            <p:cNvPr id="11" name="Group 10">
              <a:extLst>
                <a:ext uri="{FF2B5EF4-FFF2-40B4-BE49-F238E27FC236}">
                  <a16:creationId xmlns:a16="http://schemas.microsoft.com/office/drawing/2014/main" id="{4171DDD3-E143-4D52-BAAB-9D2358A5A95A}"/>
                </a:ext>
              </a:extLst>
            </p:cNvPr>
            <p:cNvGrpSpPr/>
            <p:nvPr/>
          </p:nvGrpSpPr>
          <p:grpSpPr>
            <a:xfrm>
              <a:off x="914226" y="3080826"/>
              <a:ext cx="3043532" cy="1696576"/>
              <a:chOff x="4505688" y="3161374"/>
              <a:chExt cx="3043532" cy="1696576"/>
            </a:xfrm>
          </p:grpSpPr>
          <p:sp>
            <p:nvSpPr>
              <p:cNvPr id="17" name="Rectangle 16">
                <a:extLst>
                  <a:ext uri="{FF2B5EF4-FFF2-40B4-BE49-F238E27FC236}">
                    <a16:creationId xmlns:a16="http://schemas.microsoft.com/office/drawing/2014/main" id="{A33D743B-EC07-401C-824B-67445A5E1229}"/>
                  </a:ext>
                </a:extLst>
              </p:cNvPr>
              <p:cNvSpPr/>
              <p:nvPr/>
            </p:nvSpPr>
            <p:spPr>
              <a:xfrm>
                <a:off x="4505688" y="4334730"/>
                <a:ext cx="3043532" cy="523220"/>
              </a:xfrm>
              <a:prstGeom prst="rect">
                <a:avLst/>
              </a:prstGeom>
            </p:spPr>
            <p:txBody>
              <a:bodyPr wrap="square">
                <a:spAutoFit/>
              </a:bodyPr>
              <a:lstStyle/>
              <a:p>
                <a:pPr algn="ctr" defTabSz="914377">
                  <a:spcAft>
                    <a:spcPts val="600"/>
                  </a:spcAft>
                  <a:buClr>
                    <a:schemeClr val="accent1"/>
                  </a:buClr>
                  <a:buSzPct val="65000"/>
                  <a:defRPr/>
                </a:pPr>
                <a:r>
                  <a:rPr lang="en-US" sz="1400" dirty="0">
                    <a:latin typeface="+mj-lt"/>
                    <a:ea typeface="Open Sans" panose="020B0606030504020204" pitchFamily="34" charset="0"/>
                    <a:cs typeface="Open Sans" panose="020B0606030504020204" pitchFamily="34" charset="0"/>
                  </a:rPr>
                  <a:t>Disaster Recovery as a Service (DRaaS)</a:t>
                </a:r>
              </a:p>
            </p:txBody>
          </p:sp>
          <p:grpSp>
            <p:nvGrpSpPr>
              <p:cNvPr id="18" name="Group 17">
                <a:extLst>
                  <a:ext uri="{FF2B5EF4-FFF2-40B4-BE49-F238E27FC236}">
                    <a16:creationId xmlns:a16="http://schemas.microsoft.com/office/drawing/2014/main" id="{FEAD537A-35CE-4E9E-9BF3-04A1C7BAA37E}"/>
                  </a:ext>
                </a:extLst>
              </p:cNvPr>
              <p:cNvGrpSpPr/>
              <p:nvPr/>
            </p:nvGrpSpPr>
            <p:grpSpPr>
              <a:xfrm>
                <a:off x="5478814" y="3161374"/>
                <a:ext cx="1097280" cy="1097280"/>
                <a:chOff x="5404908" y="3161374"/>
                <a:chExt cx="1097280" cy="1097280"/>
              </a:xfrm>
            </p:grpSpPr>
            <p:sp>
              <p:nvSpPr>
                <p:cNvPr id="19" name="Rectangle: Rounded Corners 18">
                  <a:extLst>
                    <a:ext uri="{FF2B5EF4-FFF2-40B4-BE49-F238E27FC236}">
                      <a16:creationId xmlns:a16="http://schemas.microsoft.com/office/drawing/2014/main" id="{0341EBA7-2092-4695-9CCA-EEFABEED98C3}"/>
                    </a:ext>
                  </a:extLst>
                </p:cNvPr>
                <p:cNvSpPr/>
                <p:nvPr/>
              </p:nvSpPr>
              <p:spPr>
                <a:xfrm>
                  <a:off x="5404908" y="3161374"/>
                  <a:ext cx="1097280" cy="1097280"/>
                </a:xfrm>
                <a:prstGeom prst="roundRect">
                  <a:avLst/>
                </a:prstGeom>
                <a:solidFill>
                  <a:schemeClr val="bg1"/>
                </a:solidFill>
                <a:ln w="76200" cmpd="thickThin">
                  <a:solidFill>
                    <a:srgbClr val="F15A2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20" name="Picture 19">
                  <a:extLst>
                    <a:ext uri="{FF2B5EF4-FFF2-40B4-BE49-F238E27FC236}">
                      <a16:creationId xmlns:a16="http://schemas.microsoft.com/office/drawing/2014/main" id="{4499B4F0-7E85-4F15-888A-7B98E218165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478815" y="3366624"/>
                  <a:ext cx="949466" cy="686780"/>
                </a:xfrm>
                <a:prstGeom prst="rect">
                  <a:avLst/>
                </a:prstGeom>
                <a:solidFill>
                  <a:schemeClr val="bg1"/>
                </a:solidFill>
              </p:spPr>
            </p:pic>
          </p:grpSp>
        </p:grpSp>
        <p:sp>
          <p:nvSpPr>
            <p:cNvPr id="12" name="TextBox 11">
              <a:extLst>
                <a:ext uri="{FF2B5EF4-FFF2-40B4-BE49-F238E27FC236}">
                  <a16:creationId xmlns:a16="http://schemas.microsoft.com/office/drawing/2014/main" id="{1715D467-080B-49DF-8D41-2D8816183015}"/>
                </a:ext>
              </a:extLst>
            </p:cNvPr>
            <p:cNvSpPr txBox="1"/>
            <p:nvPr/>
          </p:nvSpPr>
          <p:spPr>
            <a:xfrm>
              <a:off x="3997945" y="2287180"/>
              <a:ext cx="1455842" cy="461665"/>
            </a:xfrm>
            <a:prstGeom prst="rect">
              <a:avLst/>
            </a:prstGeom>
            <a:noFill/>
          </p:spPr>
          <p:txBody>
            <a:bodyPr wrap="square" rtlCol="0">
              <a:spAutoFit/>
            </a:bodyPr>
            <a:lstStyle/>
            <a:p>
              <a:pPr algn="ctr"/>
              <a:r>
                <a:rPr lang="en-US" sz="2400" dirty="0">
                  <a:latin typeface="+mj-lt"/>
                </a:rPr>
                <a:t>Hybrid</a:t>
              </a:r>
            </a:p>
          </p:txBody>
        </p:sp>
        <p:sp>
          <p:nvSpPr>
            <p:cNvPr id="13" name="Arrow: Striped Right 12">
              <a:extLst>
                <a:ext uri="{FF2B5EF4-FFF2-40B4-BE49-F238E27FC236}">
                  <a16:creationId xmlns:a16="http://schemas.microsoft.com/office/drawing/2014/main" id="{BE9AC02F-37E6-45DF-9591-95EC4E958AA6}"/>
                </a:ext>
              </a:extLst>
            </p:cNvPr>
            <p:cNvSpPr/>
            <p:nvPr/>
          </p:nvSpPr>
          <p:spPr>
            <a:xfrm rot="12518983">
              <a:off x="3119737" y="1960146"/>
              <a:ext cx="704501" cy="146231"/>
            </a:xfrm>
            <a:prstGeom prst="stripedRightArrow">
              <a:avLst>
                <a:gd name="adj1" fmla="val 50000"/>
                <a:gd name="adj2" fmla="val 79602"/>
              </a:avLst>
            </a:prstGeom>
            <a:gradFill flip="none" rotWithShape="1">
              <a:gsLst>
                <a:gs pos="0">
                  <a:schemeClr val="accent2"/>
                </a:gs>
                <a:gs pos="100000">
                  <a:schemeClr val="tx2"/>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4" name="Arrow: Striped Right 13">
              <a:extLst>
                <a:ext uri="{FF2B5EF4-FFF2-40B4-BE49-F238E27FC236}">
                  <a16:creationId xmlns:a16="http://schemas.microsoft.com/office/drawing/2014/main" id="{B023D575-A82B-4B3D-893E-7079DF765DE8}"/>
                </a:ext>
              </a:extLst>
            </p:cNvPr>
            <p:cNvSpPr/>
            <p:nvPr/>
          </p:nvSpPr>
          <p:spPr>
            <a:xfrm rot="8783193">
              <a:off x="3022136" y="3165129"/>
              <a:ext cx="704501" cy="163233"/>
            </a:xfrm>
            <a:prstGeom prst="stripedRightArrow">
              <a:avLst>
                <a:gd name="adj1" fmla="val 50000"/>
                <a:gd name="adj2" fmla="val 79602"/>
              </a:avLst>
            </a:prstGeom>
            <a:gradFill flip="none" rotWithShape="1">
              <a:gsLst>
                <a:gs pos="0">
                  <a:schemeClr val="accent2"/>
                </a:gs>
                <a:gs pos="100000">
                  <a:schemeClr val="tx2"/>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5" name="Arrow: Striped Right 14">
              <a:extLst>
                <a:ext uri="{FF2B5EF4-FFF2-40B4-BE49-F238E27FC236}">
                  <a16:creationId xmlns:a16="http://schemas.microsoft.com/office/drawing/2014/main" id="{FD05E03D-3493-4CD9-9C64-9B20766BE47C}"/>
                </a:ext>
              </a:extLst>
            </p:cNvPr>
            <p:cNvSpPr/>
            <p:nvPr/>
          </p:nvSpPr>
          <p:spPr>
            <a:xfrm rot="1900833">
              <a:off x="5611519" y="3122481"/>
              <a:ext cx="704501" cy="143941"/>
            </a:xfrm>
            <a:prstGeom prst="stripedRightArrow">
              <a:avLst>
                <a:gd name="adj1" fmla="val 50000"/>
                <a:gd name="adj2" fmla="val 79602"/>
              </a:avLst>
            </a:prstGeom>
            <a:gradFill flip="none" rotWithShape="1">
              <a:gsLst>
                <a:gs pos="0">
                  <a:schemeClr val="accent2"/>
                </a:gs>
                <a:gs pos="100000">
                  <a:schemeClr val="tx2"/>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6" name="Arrow: Striped Right 15">
              <a:extLst>
                <a:ext uri="{FF2B5EF4-FFF2-40B4-BE49-F238E27FC236}">
                  <a16:creationId xmlns:a16="http://schemas.microsoft.com/office/drawing/2014/main" id="{A2B80BF3-76C0-4AB1-ACD2-7BEF87BF41A0}"/>
                </a:ext>
              </a:extLst>
            </p:cNvPr>
            <p:cNvSpPr/>
            <p:nvPr/>
          </p:nvSpPr>
          <p:spPr>
            <a:xfrm rot="19993648">
              <a:off x="5583781" y="1946616"/>
              <a:ext cx="704501" cy="143345"/>
            </a:xfrm>
            <a:prstGeom prst="stripedRightArrow">
              <a:avLst>
                <a:gd name="adj1" fmla="val 50000"/>
                <a:gd name="adj2" fmla="val 79602"/>
              </a:avLst>
            </a:prstGeom>
            <a:gradFill flip="none" rotWithShape="1">
              <a:gsLst>
                <a:gs pos="0">
                  <a:schemeClr val="accent2"/>
                </a:gs>
                <a:gs pos="100000">
                  <a:schemeClr val="tx2"/>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spTree>
    <p:extLst>
      <p:ext uri="{BB962C8B-B14F-4D97-AF65-F5344CB8AC3E}">
        <p14:creationId xmlns:p14="http://schemas.microsoft.com/office/powerpoint/2010/main" val="3422233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8A60FD-96DF-41D9-8F0B-DAE84B53362E}"/>
              </a:ext>
            </a:extLst>
          </p:cNvPr>
          <p:cNvSpPr>
            <a:spLocks noGrp="1"/>
          </p:cNvSpPr>
          <p:nvPr>
            <p:ph type="sldNum" sz="quarter" idx="10"/>
          </p:nvPr>
        </p:nvSpPr>
        <p:spPr/>
        <p:txBody>
          <a:bodyPr/>
          <a:lstStyle/>
          <a:p>
            <a:fld id="{4A324987-E7B7-4EF9-819F-1672AB0C8F32}" type="slidenum">
              <a:rPr lang="en-US" smtClean="0"/>
              <a:pPr/>
              <a:t>16</a:t>
            </a:fld>
            <a:endParaRPr lang="en-US" dirty="0"/>
          </a:p>
        </p:txBody>
      </p:sp>
      <p:sp>
        <p:nvSpPr>
          <p:cNvPr id="3" name="TextBox 2">
            <a:extLst>
              <a:ext uri="{FF2B5EF4-FFF2-40B4-BE49-F238E27FC236}">
                <a16:creationId xmlns:a16="http://schemas.microsoft.com/office/drawing/2014/main" id="{3B4C178E-6B95-4CB9-A1CB-7D9040C2564B}"/>
              </a:ext>
            </a:extLst>
          </p:cNvPr>
          <p:cNvSpPr txBox="1"/>
          <p:nvPr/>
        </p:nvSpPr>
        <p:spPr>
          <a:xfrm>
            <a:off x="4900628" y="820534"/>
            <a:ext cx="3793792" cy="156966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200" b="1" dirty="0">
                <a:solidFill>
                  <a:srgbClr val="293D7A"/>
                </a:solidFill>
                <a:latin typeface="Open Sans"/>
              </a:rPr>
              <a:t>Best Fit Opportunities &amp; What to Look For</a:t>
            </a:r>
            <a:endParaRPr kumimoji="0" lang="en-US" sz="3200" b="0" i="0" u="none" strike="noStrike" kern="1200" cap="none" spc="0" normalizeH="0" baseline="0" noProof="0" dirty="0">
              <a:ln>
                <a:noFill/>
              </a:ln>
              <a:solidFill>
                <a:srgbClr val="0F82C6"/>
              </a:solidFill>
              <a:effectLst/>
              <a:uLnTx/>
              <a:uFillTx/>
              <a:latin typeface="Open Sans"/>
              <a:ea typeface="+mn-ea"/>
              <a:cs typeface="+mn-cs"/>
            </a:endParaRPr>
          </a:p>
        </p:txBody>
      </p:sp>
    </p:spTree>
    <p:extLst>
      <p:ext uri="{BB962C8B-B14F-4D97-AF65-F5344CB8AC3E}">
        <p14:creationId xmlns:p14="http://schemas.microsoft.com/office/powerpoint/2010/main" val="1688633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58E5E9-6AE9-4908-8855-8B9AD0A90998}"/>
              </a:ext>
            </a:extLst>
          </p:cNvPr>
          <p:cNvSpPr txBox="1"/>
          <p:nvPr/>
        </p:nvSpPr>
        <p:spPr>
          <a:xfrm>
            <a:off x="506482" y="311588"/>
            <a:ext cx="8279029"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93D7A"/>
                </a:solidFill>
                <a:effectLst/>
                <a:uLnTx/>
                <a:uFillTx/>
                <a:latin typeface="Open Sans"/>
                <a:ea typeface="+mn-ea"/>
                <a:cs typeface="+mn-cs"/>
              </a:rPr>
              <a:t>Ideal Customer</a:t>
            </a:r>
            <a:endParaRPr kumimoji="0" lang="en-US" sz="2600" b="0" i="0" u="none" strike="noStrike" kern="1200" cap="none" spc="0" normalizeH="0" baseline="0" noProof="0" dirty="0">
              <a:ln>
                <a:noFill/>
              </a:ln>
              <a:solidFill>
                <a:srgbClr val="0F82C6"/>
              </a:solidFill>
              <a:effectLst/>
              <a:uLnTx/>
              <a:uFillTx/>
              <a:latin typeface="Open Sans"/>
              <a:ea typeface="+mn-ea"/>
              <a:cs typeface="+mn-cs"/>
            </a:endParaRPr>
          </a:p>
        </p:txBody>
      </p:sp>
      <p:sp>
        <p:nvSpPr>
          <p:cNvPr id="4" name="Slide Number Placeholder 5">
            <a:extLst>
              <a:ext uri="{FF2B5EF4-FFF2-40B4-BE49-F238E27FC236}">
                <a16:creationId xmlns:a16="http://schemas.microsoft.com/office/drawing/2014/main" id="{D13ABE85-1E48-487B-86D9-1A2ED1A576D8}"/>
              </a:ext>
            </a:extLst>
          </p:cNvPr>
          <p:cNvSpPr>
            <a:spLocks noGrp="1"/>
          </p:cNvSpPr>
          <p:nvPr>
            <p:ph type="sldNum" sz="quarter" idx="10"/>
          </p:nvPr>
        </p:nvSpPr>
        <p:spPr>
          <a:prstGeom prst="rect">
            <a:avLst/>
          </a:prstGeom>
        </p:spPr>
        <p:txBody>
          <a:bodyPr vert="horz" lIns="91440" tIns="45720" rIns="91440" bIns="45720" rtlCol="0" anchor="ctr"/>
          <a:lstStyle>
            <a:lvl1pPr algn="r">
              <a:defRPr sz="1000">
                <a:solidFill>
                  <a:srgbClr val="C7C8D8"/>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A324987-E7B7-4EF9-819F-1672AB0C8F32}" type="slidenum">
              <a:rPr kumimoji="0" lang="en-US" sz="1400" b="0" i="0" u="none" strike="noStrike" kern="1200" cap="none" spc="0" normalizeH="0" baseline="0" noProof="0" smtClean="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5C325398-374A-4769-9A66-CBE7A3CC35C8}"/>
              </a:ext>
            </a:extLst>
          </p:cNvPr>
          <p:cNvPicPr>
            <a:picLocks noChangeAspect="1"/>
          </p:cNvPicPr>
          <p:nvPr/>
        </p:nvPicPr>
        <p:blipFill>
          <a:blip r:embed="rId2"/>
          <a:srcRect/>
          <a:stretch/>
        </p:blipFill>
        <p:spPr>
          <a:xfrm>
            <a:off x="1565002" y="875124"/>
            <a:ext cx="6744385" cy="3831848"/>
          </a:xfrm>
          <a:prstGeom prst="rect">
            <a:avLst/>
          </a:prstGeom>
        </p:spPr>
      </p:pic>
    </p:spTree>
    <p:extLst>
      <p:ext uri="{BB962C8B-B14F-4D97-AF65-F5344CB8AC3E}">
        <p14:creationId xmlns:p14="http://schemas.microsoft.com/office/powerpoint/2010/main" val="3900536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58E5E9-6AE9-4908-8855-8B9AD0A90998}"/>
              </a:ext>
            </a:extLst>
          </p:cNvPr>
          <p:cNvSpPr txBox="1"/>
          <p:nvPr/>
        </p:nvSpPr>
        <p:spPr>
          <a:xfrm>
            <a:off x="506482" y="311588"/>
            <a:ext cx="8279029"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93D7A"/>
                </a:solidFill>
                <a:effectLst/>
                <a:uLnTx/>
                <a:uFillTx/>
                <a:latin typeface="Open Sans"/>
                <a:ea typeface="+mn-ea"/>
                <a:cs typeface="+mn-cs"/>
              </a:rPr>
              <a:t>Best Fit Opportunities</a:t>
            </a:r>
            <a:endParaRPr kumimoji="0" lang="en-US" sz="2600" b="0" i="0" u="none" strike="noStrike" kern="1200" cap="none" spc="0" normalizeH="0" baseline="0" noProof="0" dirty="0">
              <a:ln>
                <a:noFill/>
              </a:ln>
              <a:solidFill>
                <a:srgbClr val="0F82C6"/>
              </a:solidFill>
              <a:effectLst/>
              <a:uLnTx/>
              <a:uFillTx/>
              <a:latin typeface="Open Sans"/>
              <a:ea typeface="+mn-ea"/>
              <a:cs typeface="+mn-cs"/>
            </a:endParaRPr>
          </a:p>
        </p:txBody>
      </p:sp>
      <p:sp>
        <p:nvSpPr>
          <p:cNvPr id="4" name="Slide Number Placeholder 5">
            <a:extLst>
              <a:ext uri="{FF2B5EF4-FFF2-40B4-BE49-F238E27FC236}">
                <a16:creationId xmlns:a16="http://schemas.microsoft.com/office/drawing/2014/main" id="{D13ABE85-1E48-487B-86D9-1A2ED1A576D8}"/>
              </a:ext>
            </a:extLst>
          </p:cNvPr>
          <p:cNvSpPr>
            <a:spLocks noGrp="1"/>
          </p:cNvSpPr>
          <p:nvPr>
            <p:ph type="sldNum" sz="quarter" idx="10"/>
          </p:nvPr>
        </p:nvSpPr>
        <p:spPr>
          <a:prstGeom prst="rect">
            <a:avLst/>
          </a:prstGeom>
        </p:spPr>
        <p:txBody>
          <a:bodyPr vert="horz" lIns="91440" tIns="45720" rIns="91440" bIns="45720" rtlCol="0" anchor="ctr"/>
          <a:lstStyle>
            <a:lvl1pPr algn="r">
              <a:defRPr sz="1000">
                <a:solidFill>
                  <a:srgbClr val="C7C8D8"/>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A324987-E7B7-4EF9-819F-1672AB0C8F32}" type="slidenum">
              <a:rPr kumimoji="0" lang="en-US" sz="1400" b="0" i="0" u="none" strike="noStrike" kern="1200" cap="none" spc="0" normalizeH="0" baseline="0" noProof="0" smtClean="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Diagram 4">
            <a:extLst>
              <a:ext uri="{FF2B5EF4-FFF2-40B4-BE49-F238E27FC236}">
                <a16:creationId xmlns:a16="http://schemas.microsoft.com/office/drawing/2014/main" id="{26EF20F8-235E-4A1E-87CF-269155EB162B}"/>
              </a:ext>
            </a:extLst>
          </p:cNvPr>
          <p:cNvGraphicFramePr/>
          <p:nvPr>
            <p:extLst>
              <p:ext uri="{D42A27DB-BD31-4B8C-83A1-F6EECF244321}">
                <p14:modId xmlns:p14="http://schemas.microsoft.com/office/powerpoint/2010/main" val="2576029984"/>
              </p:ext>
            </p:extLst>
          </p:nvPr>
        </p:nvGraphicFramePr>
        <p:xfrm>
          <a:off x="2256025" y="1047205"/>
          <a:ext cx="5776378" cy="3896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2231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9D548C-7D93-4402-83BD-C60EBDC63F1D}"/>
              </a:ext>
            </a:extLst>
          </p:cNvPr>
          <p:cNvSpPr>
            <a:spLocks noGrp="1"/>
          </p:cNvSpPr>
          <p:nvPr>
            <p:ph type="sldNum" sz="quarter" idx="10"/>
          </p:nvPr>
        </p:nvSpPr>
        <p:spPr/>
        <p:txBody>
          <a:bodyPr/>
          <a:lstStyle/>
          <a:p>
            <a:fld id="{4A324987-E7B7-4EF9-819F-1672AB0C8F32}" type="slidenum">
              <a:rPr lang="en-US" smtClean="0"/>
              <a:pPr/>
              <a:t>19</a:t>
            </a:fld>
            <a:endParaRPr lang="en-US" dirty="0"/>
          </a:p>
        </p:txBody>
      </p:sp>
      <p:sp>
        <p:nvSpPr>
          <p:cNvPr id="5" name="Title 2">
            <a:extLst>
              <a:ext uri="{FF2B5EF4-FFF2-40B4-BE49-F238E27FC236}">
                <a16:creationId xmlns:a16="http://schemas.microsoft.com/office/drawing/2014/main" id="{53872FDF-15D3-43F3-882F-BA832C2474A4}"/>
              </a:ext>
            </a:extLst>
          </p:cNvPr>
          <p:cNvSpPr txBox="1">
            <a:spLocks/>
          </p:cNvSpPr>
          <p:nvPr/>
        </p:nvSpPr>
        <p:spPr>
          <a:xfrm>
            <a:off x="295278" y="1626935"/>
            <a:ext cx="2468880" cy="510407"/>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solidFill>
                  <a:schemeClr val="bg1"/>
                </a:solidFill>
              </a:rPr>
              <a:t>Case Study</a:t>
            </a:r>
          </a:p>
        </p:txBody>
      </p:sp>
      <p:sp>
        <p:nvSpPr>
          <p:cNvPr id="6" name="Title 2">
            <a:extLst>
              <a:ext uri="{FF2B5EF4-FFF2-40B4-BE49-F238E27FC236}">
                <a16:creationId xmlns:a16="http://schemas.microsoft.com/office/drawing/2014/main" id="{2D4FA324-E426-4BF7-9860-02B8C2E78801}"/>
              </a:ext>
            </a:extLst>
          </p:cNvPr>
          <p:cNvSpPr txBox="1">
            <a:spLocks/>
          </p:cNvSpPr>
          <p:nvPr/>
        </p:nvSpPr>
        <p:spPr>
          <a:xfrm>
            <a:off x="310517" y="2487643"/>
            <a:ext cx="2317625" cy="64418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400" b="1"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600" b="0" dirty="0"/>
              <a:t>Multi-Site Retail Company</a:t>
            </a:r>
          </a:p>
        </p:txBody>
      </p:sp>
      <p:sp>
        <p:nvSpPr>
          <p:cNvPr id="7" name="Rectangle 6">
            <a:extLst>
              <a:ext uri="{FF2B5EF4-FFF2-40B4-BE49-F238E27FC236}">
                <a16:creationId xmlns:a16="http://schemas.microsoft.com/office/drawing/2014/main" id="{DCB73822-F7FF-401C-9A3E-8D4059A7249F}"/>
              </a:ext>
            </a:extLst>
          </p:cNvPr>
          <p:cNvSpPr/>
          <p:nvPr/>
        </p:nvSpPr>
        <p:spPr>
          <a:xfrm>
            <a:off x="6515858" y="491732"/>
            <a:ext cx="2057603" cy="3991581"/>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8" name="Content Placeholder 4">
            <a:extLst>
              <a:ext uri="{FF2B5EF4-FFF2-40B4-BE49-F238E27FC236}">
                <a16:creationId xmlns:a16="http://schemas.microsoft.com/office/drawing/2014/main" id="{1634A104-34C8-49D9-A080-DFAA3C4A1282}"/>
              </a:ext>
            </a:extLst>
          </p:cNvPr>
          <p:cNvSpPr txBox="1">
            <a:spLocks/>
          </p:cNvSpPr>
          <p:nvPr/>
        </p:nvSpPr>
        <p:spPr>
          <a:xfrm>
            <a:off x="6606604" y="576609"/>
            <a:ext cx="1888703" cy="390670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14000"/>
              </a:lnSpc>
              <a:spcBef>
                <a:spcPts val="0"/>
              </a:spcBef>
              <a:buClr>
                <a:srgbClr val="F15A29"/>
              </a:buClr>
              <a:buSzPct val="65000"/>
              <a:buFont typeface="Wingdings" panose="05000000000000000000" pitchFamily="2" charset="2"/>
              <a:buChar char="u"/>
              <a:defRPr sz="1600" kern="1200">
                <a:solidFill>
                  <a:schemeClr val="tx1"/>
                </a:solidFill>
                <a:latin typeface="+mj-lt"/>
                <a:ea typeface="Open Sans Light" panose="020B0306030504020204" pitchFamily="34" charset="0"/>
                <a:cs typeface="Open Sans Light" panose="020B0306030504020204" pitchFamily="34" charset="0"/>
              </a:defRPr>
            </a:lvl1pPr>
            <a:lvl2pPr marL="400050" indent="-169863" algn="l" defTabSz="914400" rtl="0" eaLnBrk="1" latinLnBrk="0" hangingPunct="1">
              <a:lnSpc>
                <a:spcPct val="114000"/>
              </a:lnSpc>
              <a:spcBef>
                <a:spcPts val="0"/>
              </a:spcBef>
              <a:buClr>
                <a:srgbClr val="F15A29"/>
              </a:buClr>
              <a:buFont typeface="Roboto Light" pitchFamily="2" charset="0"/>
              <a:buChar char="-"/>
              <a:defRPr sz="1400" kern="1200">
                <a:solidFill>
                  <a:schemeClr val="tx1"/>
                </a:solidFill>
                <a:latin typeface="+mj-lt"/>
                <a:ea typeface="Open Sans Light" panose="020B0306030504020204" pitchFamily="34" charset="0"/>
                <a:cs typeface="Open Sans Light" panose="020B0306030504020204" pitchFamily="34" charset="0"/>
              </a:defRPr>
            </a:lvl2pPr>
            <a:lvl3pPr marL="630238" indent="-228600" algn="l" defTabSz="914400" rtl="0" eaLnBrk="1" latinLnBrk="0" hangingPunct="1">
              <a:lnSpc>
                <a:spcPct val="114000"/>
              </a:lnSpc>
              <a:spcBef>
                <a:spcPts val="0"/>
              </a:spcBef>
              <a:buClr>
                <a:srgbClr val="F15A29"/>
              </a:buClr>
              <a:buFont typeface="Arial" panose="020B0604020202020204" pitchFamily="34" charset="0"/>
              <a:buChar char="•"/>
              <a:defRPr sz="1200" kern="1200">
                <a:solidFill>
                  <a:schemeClr val="tx1"/>
                </a:solidFill>
                <a:latin typeface="+mj-lt"/>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4000"/>
              </a:lnSpc>
              <a:spcBef>
                <a:spcPts val="0"/>
              </a:spcBef>
              <a:spcAft>
                <a:spcPts val="600"/>
              </a:spcAft>
              <a:buClr>
                <a:srgbClr val="F15A29"/>
              </a:buClr>
              <a:buSzPct val="65000"/>
              <a:buFont typeface="Wingdings" panose="05000000000000000000" pitchFamily="2" charset="2"/>
              <a:buNone/>
              <a:tabLst/>
              <a:defRPr/>
            </a:pPr>
            <a:r>
              <a:rPr kumimoji="0" lang="en-US" sz="1500" b="1" i="0" u="none" strike="noStrike" kern="1200" cap="none" spc="0" normalizeH="0" baseline="0" noProof="0" dirty="0">
                <a:ln>
                  <a:noFill/>
                </a:ln>
                <a:solidFill>
                  <a:schemeClr val="bg1"/>
                </a:solidFill>
                <a:effectLst>
                  <a:outerShdw blurRad="50800" dist="38100" dir="8100000" algn="tr" rotWithShape="0">
                    <a:prstClr val="black">
                      <a:alpha val="40000"/>
                    </a:prstClr>
                  </a:outerShdw>
                </a:effectLst>
                <a:uLnTx/>
                <a:uFillTx/>
                <a:latin typeface="Open Sans"/>
                <a:ea typeface="Open Sans Light" panose="020B0306030504020204" pitchFamily="34" charset="0"/>
                <a:cs typeface="Open Sans Light" panose="020B0306030504020204" pitchFamily="34" charset="0"/>
              </a:rPr>
              <a:t>Thrive Solutions</a:t>
            </a:r>
          </a:p>
          <a:p>
            <a:pPr marL="117475" marR="0" lvl="0" indent="-117475" algn="l" defTabSz="914400" rtl="0" eaLnBrk="1" fontAlgn="auto" latinLnBrk="0" hangingPunct="1">
              <a:lnSpc>
                <a:spcPct val="134000"/>
              </a:lnSpc>
              <a:spcBef>
                <a:spcPts val="0"/>
              </a:spcBef>
              <a:spcAft>
                <a:spcPts val="600"/>
              </a:spcAft>
              <a:buClr>
                <a:schemeClr val="bg1"/>
              </a:buClr>
              <a:buSzPct val="65000"/>
              <a:buFont typeface="Wingdings" panose="05000000000000000000" pitchFamily="2" charset="2"/>
              <a:buChar char="u"/>
              <a:tabLst/>
              <a:defRPr/>
            </a:pPr>
            <a:r>
              <a:rPr kumimoji="0" lang="en-US" sz="1200" b="0" i="0" u="none" strike="noStrike" kern="1200" cap="none" spc="0" normalizeH="0" baseline="0" noProof="0" dirty="0">
                <a:ln>
                  <a:noFill/>
                </a:ln>
                <a:solidFill>
                  <a:schemeClr val="bg1"/>
                </a:solidFill>
                <a:effectLst>
                  <a:outerShdw blurRad="50800" dist="38100" dir="8100000" algn="tr" rotWithShape="0">
                    <a:prstClr val="black">
                      <a:alpha val="40000"/>
                    </a:prstClr>
                  </a:outerShdw>
                </a:effectLst>
                <a:uLnTx/>
                <a:uFillTx/>
                <a:latin typeface="Open Sans"/>
                <a:ea typeface="Open Sans Light" panose="020B0306030504020204" pitchFamily="34" charset="0"/>
                <a:cs typeface="Open Sans Light" panose="020B0306030504020204" pitchFamily="34" charset="0"/>
              </a:rPr>
              <a:t>Managed Patching</a:t>
            </a:r>
          </a:p>
          <a:p>
            <a:pPr marL="117475" marR="0" lvl="0" indent="-117475" algn="l" defTabSz="914400" rtl="0" eaLnBrk="1" fontAlgn="auto" latinLnBrk="0" hangingPunct="1">
              <a:lnSpc>
                <a:spcPct val="134000"/>
              </a:lnSpc>
              <a:spcBef>
                <a:spcPts val="0"/>
              </a:spcBef>
              <a:spcAft>
                <a:spcPts val="600"/>
              </a:spcAft>
              <a:buClr>
                <a:schemeClr val="bg1"/>
              </a:buClr>
              <a:buSzPct val="65000"/>
              <a:buFont typeface="Wingdings" panose="05000000000000000000" pitchFamily="2" charset="2"/>
              <a:buChar char="u"/>
              <a:tabLst/>
              <a:defRPr/>
            </a:pPr>
            <a:r>
              <a:rPr kumimoji="0" lang="en-US" sz="1200" b="0" i="0" u="none" strike="noStrike" kern="1200" cap="none" spc="0" normalizeH="0" baseline="0" noProof="0" dirty="0">
                <a:ln>
                  <a:noFill/>
                </a:ln>
                <a:solidFill>
                  <a:schemeClr val="bg1"/>
                </a:solidFill>
                <a:effectLst>
                  <a:outerShdw blurRad="50800" dist="38100" dir="8100000" algn="tr" rotWithShape="0">
                    <a:prstClr val="black">
                      <a:alpha val="40000"/>
                    </a:prstClr>
                  </a:outerShdw>
                </a:effectLst>
                <a:uLnTx/>
                <a:uFillTx/>
                <a:latin typeface="Open Sans"/>
                <a:ea typeface="Open Sans Light" panose="020B0306030504020204" pitchFamily="34" charset="0"/>
                <a:cs typeface="Open Sans Light" panose="020B0306030504020204" pitchFamily="34" charset="0"/>
              </a:rPr>
              <a:t>Managed Firewalls with access points at each location and unified threat management</a:t>
            </a:r>
          </a:p>
          <a:p>
            <a:pPr marL="117475" marR="0" lvl="0" indent="-117475" algn="l" defTabSz="914400" rtl="0" eaLnBrk="1" fontAlgn="auto" latinLnBrk="0" hangingPunct="1">
              <a:lnSpc>
                <a:spcPct val="134000"/>
              </a:lnSpc>
              <a:spcBef>
                <a:spcPts val="0"/>
              </a:spcBef>
              <a:spcAft>
                <a:spcPts val="600"/>
              </a:spcAft>
              <a:buClr>
                <a:schemeClr val="bg1"/>
              </a:buClr>
              <a:buSzPct val="65000"/>
              <a:buFont typeface="Wingdings" panose="05000000000000000000" pitchFamily="2" charset="2"/>
              <a:buChar char="u"/>
              <a:tabLst/>
              <a:defRPr/>
            </a:pPr>
            <a:r>
              <a:rPr kumimoji="0" lang="en-US" sz="1200" b="0" i="0" u="none" strike="noStrike" kern="1200" cap="none" spc="0" normalizeH="0" baseline="0" noProof="0" dirty="0">
                <a:ln>
                  <a:noFill/>
                </a:ln>
                <a:solidFill>
                  <a:schemeClr val="bg1"/>
                </a:solidFill>
                <a:effectLst>
                  <a:outerShdw blurRad="50800" dist="38100" dir="8100000" algn="tr" rotWithShape="0">
                    <a:prstClr val="black">
                      <a:alpha val="40000"/>
                    </a:prstClr>
                  </a:outerShdw>
                </a:effectLst>
                <a:uLnTx/>
                <a:uFillTx/>
                <a:latin typeface="Open Sans"/>
                <a:ea typeface="Open Sans Light" panose="020B0306030504020204" pitchFamily="34" charset="0"/>
                <a:cs typeface="Open Sans Light" panose="020B0306030504020204" pitchFamily="34" charset="0"/>
              </a:rPr>
              <a:t>Advanced email security</a:t>
            </a:r>
          </a:p>
          <a:p>
            <a:pPr marL="117475" marR="0" lvl="0" indent="-117475" algn="l" defTabSz="914400" rtl="0" eaLnBrk="1" fontAlgn="auto" latinLnBrk="0" hangingPunct="1">
              <a:lnSpc>
                <a:spcPct val="134000"/>
              </a:lnSpc>
              <a:spcBef>
                <a:spcPts val="0"/>
              </a:spcBef>
              <a:spcAft>
                <a:spcPts val="600"/>
              </a:spcAft>
              <a:buClr>
                <a:schemeClr val="bg1"/>
              </a:buClr>
              <a:buSzPct val="65000"/>
              <a:buFont typeface="Wingdings" panose="05000000000000000000" pitchFamily="2" charset="2"/>
              <a:buChar char="u"/>
              <a:tabLst/>
              <a:defRPr/>
            </a:pPr>
            <a:r>
              <a:rPr kumimoji="0" lang="en-US" sz="1200" b="0" i="0" u="none" strike="noStrike" kern="1200" cap="none" spc="0" normalizeH="0" baseline="0" noProof="0" dirty="0">
                <a:ln>
                  <a:noFill/>
                </a:ln>
                <a:solidFill>
                  <a:schemeClr val="bg1"/>
                </a:solidFill>
                <a:effectLst>
                  <a:outerShdw blurRad="50800" dist="38100" dir="8100000" algn="tr" rotWithShape="0">
                    <a:prstClr val="black">
                      <a:alpha val="40000"/>
                    </a:prstClr>
                  </a:outerShdw>
                </a:effectLst>
                <a:uLnTx/>
                <a:uFillTx/>
                <a:latin typeface="Open Sans"/>
                <a:ea typeface="Open Sans Light" panose="020B0306030504020204" pitchFamily="34" charset="0"/>
                <a:cs typeface="Open Sans Light" panose="020B0306030504020204" pitchFamily="34" charset="0"/>
              </a:rPr>
              <a:t>MDM for Mobile Devices used by sales reps and in store associates</a:t>
            </a:r>
          </a:p>
          <a:p>
            <a:pPr marL="117475" marR="0" lvl="0" indent="-117475" algn="l" defTabSz="914400" rtl="0" eaLnBrk="1" fontAlgn="auto" latinLnBrk="0" hangingPunct="1">
              <a:lnSpc>
                <a:spcPct val="134000"/>
              </a:lnSpc>
              <a:spcBef>
                <a:spcPts val="0"/>
              </a:spcBef>
              <a:spcAft>
                <a:spcPts val="600"/>
              </a:spcAft>
              <a:buClr>
                <a:schemeClr val="bg1"/>
              </a:buClr>
              <a:buSzPct val="65000"/>
              <a:buFont typeface="Wingdings" panose="05000000000000000000" pitchFamily="2" charset="2"/>
              <a:buChar char="u"/>
              <a:tabLst/>
              <a:defRPr/>
            </a:pPr>
            <a:r>
              <a:rPr kumimoji="0" lang="en-US" sz="1200" b="0" i="0" u="none" strike="noStrike" kern="1200" cap="none" spc="0" normalizeH="0" baseline="0" noProof="0" dirty="0">
                <a:ln>
                  <a:noFill/>
                </a:ln>
                <a:solidFill>
                  <a:schemeClr val="bg1"/>
                </a:solidFill>
                <a:effectLst>
                  <a:outerShdw blurRad="50800" dist="38100" dir="8100000" algn="tr" rotWithShape="0">
                    <a:prstClr val="black">
                      <a:alpha val="40000"/>
                    </a:prstClr>
                  </a:outerShdw>
                </a:effectLst>
                <a:uLnTx/>
                <a:uFillTx/>
                <a:latin typeface="Open Sans"/>
                <a:ea typeface="Open Sans Light" panose="020B0306030504020204" pitchFamily="34" charset="0"/>
                <a:cs typeface="Open Sans Light" panose="020B0306030504020204" pitchFamily="34" charset="0"/>
              </a:rPr>
              <a:t>24x7 SIEM &amp; SOC for Advanced Threat Detection and Remediation</a:t>
            </a:r>
          </a:p>
          <a:p>
            <a:pPr marL="117475" marR="0" lvl="0" indent="-117475" algn="l" defTabSz="914400" rtl="0" eaLnBrk="1" fontAlgn="auto" latinLnBrk="0" hangingPunct="1">
              <a:lnSpc>
                <a:spcPct val="134000"/>
              </a:lnSpc>
              <a:spcBef>
                <a:spcPts val="0"/>
              </a:spcBef>
              <a:spcAft>
                <a:spcPts val="600"/>
              </a:spcAft>
              <a:buClr>
                <a:schemeClr val="bg1"/>
              </a:buClr>
              <a:buSzPct val="65000"/>
              <a:buFont typeface="Wingdings" panose="05000000000000000000" pitchFamily="2" charset="2"/>
              <a:buChar char="u"/>
              <a:tabLst/>
              <a:defRPr/>
            </a:pPr>
            <a:r>
              <a:rPr kumimoji="0" lang="en-US" sz="1200" b="0" i="0" u="none" strike="noStrike" kern="1200" cap="none" spc="0" normalizeH="0" baseline="0" noProof="0" dirty="0">
                <a:ln>
                  <a:noFill/>
                </a:ln>
                <a:solidFill>
                  <a:schemeClr val="bg1"/>
                </a:solidFill>
                <a:effectLst>
                  <a:outerShdw blurRad="50800" dist="38100" dir="8100000" algn="tr" rotWithShape="0">
                    <a:prstClr val="black">
                      <a:alpha val="40000"/>
                    </a:prstClr>
                  </a:outerShdw>
                </a:effectLst>
                <a:uLnTx/>
                <a:uFillTx/>
                <a:latin typeface="Open Sans"/>
                <a:ea typeface="Open Sans Light" panose="020B0306030504020204" pitchFamily="34" charset="0"/>
                <a:cs typeface="Open Sans Light" panose="020B0306030504020204" pitchFamily="34" charset="0"/>
              </a:rPr>
              <a:t>Data Center managed backups and DRaaS</a:t>
            </a:r>
          </a:p>
        </p:txBody>
      </p:sp>
      <p:sp>
        <p:nvSpPr>
          <p:cNvPr id="9" name="Content Placeholder 4">
            <a:extLst>
              <a:ext uri="{FF2B5EF4-FFF2-40B4-BE49-F238E27FC236}">
                <a16:creationId xmlns:a16="http://schemas.microsoft.com/office/drawing/2014/main" id="{1040E28C-97B8-44A3-B5C4-DAE3AD0097F9}"/>
              </a:ext>
            </a:extLst>
          </p:cNvPr>
          <p:cNvSpPr txBox="1">
            <a:spLocks/>
          </p:cNvSpPr>
          <p:nvPr/>
        </p:nvSpPr>
        <p:spPr>
          <a:xfrm>
            <a:off x="3215808" y="2779120"/>
            <a:ext cx="3021642" cy="18362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4000"/>
              </a:lnSpc>
              <a:spcBef>
                <a:spcPts val="0"/>
              </a:spcBef>
              <a:buClr>
                <a:srgbClr val="F15A29"/>
              </a:buClr>
              <a:buSzPct val="65000"/>
              <a:buFont typeface="Wingdings" panose="05000000000000000000" pitchFamily="2" charset="2"/>
              <a:buChar char="u"/>
              <a:defRPr sz="1600" kern="1200">
                <a:solidFill>
                  <a:schemeClr val="tx1"/>
                </a:solidFill>
                <a:latin typeface="+mj-lt"/>
                <a:ea typeface="Open Sans Light" panose="020B0306030504020204" pitchFamily="34" charset="0"/>
                <a:cs typeface="Open Sans Light" panose="020B0306030504020204" pitchFamily="34" charset="0"/>
              </a:defRPr>
            </a:lvl1pPr>
            <a:lvl2pPr marL="400050" indent="-169863" algn="l" defTabSz="914400" rtl="0" eaLnBrk="1" latinLnBrk="0" hangingPunct="1">
              <a:lnSpc>
                <a:spcPct val="114000"/>
              </a:lnSpc>
              <a:spcBef>
                <a:spcPts val="0"/>
              </a:spcBef>
              <a:buClr>
                <a:srgbClr val="F15A29"/>
              </a:buClr>
              <a:buFont typeface="Roboto Light" pitchFamily="2" charset="0"/>
              <a:buChar char="-"/>
              <a:defRPr sz="1400" kern="1200">
                <a:solidFill>
                  <a:schemeClr val="tx1"/>
                </a:solidFill>
                <a:latin typeface="+mj-lt"/>
                <a:ea typeface="Open Sans Light" panose="020B0306030504020204" pitchFamily="34" charset="0"/>
                <a:cs typeface="Open Sans Light" panose="020B0306030504020204" pitchFamily="34" charset="0"/>
              </a:defRPr>
            </a:lvl2pPr>
            <a:lvl3pPr marL="630238" indent="-228600" algn="l" defTabSz="914400" rtl="0" eaLnBrk="1" latinLnBrk="0" hangingPunct="1">
              <a:lnSpc>
                <a:spcPct val="114000"/>
              </a:lnSpc>
              <a:spcBef>
                <a:spcPts val="0"/>
              </a:spcBef>
              <a:buClr>
                <a:srgbClr val="F15A29"/>
              </a:buClr>
              <a:buFont typeface="Arial" panose="020B0604020202020204" pitchFamily="34" charset="0"/>
              <a:buChar char="•"/>
              <a:defRPr sz="1200" kern="1200">
                <a:solidFill>
                  <a:schemeClr val="tx1"/>
                </a:solidFill>
                <a:latin typeface="+mj-lt"/>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600"/>
              </a:spcAft>
              <a:buClr>
                <a:srgbClr val="F15A29"/>
              </a:buClr>
              <a:buSzPct val="65000"/>
              <a:buFont typeface="Wingdings" panose="05000000000000000000" pitchFamily="2" charset="2"/>
              <a:buNone/>
              <a:tabLst/>
              <a:defRPr/>
            </a:pPr>
            <a:r>
              <a:rPr kumimoji="0" lang="en-US" sz="1400" b="1" i="0" u="none" strike="noStrike" kern="1200" cap="none" spc="0" normalizeH="0" baseline="0" noProof="0" dirty="0">
                <a:ln>
                  <a:noFill/>
                </a:ln>
                <a:solidFill>
                  <a:srgbClr val="333333"/>
                </a:solidFill>
                <a:effectLst/>
                <a:uLnTx/>
                <a:uFillTx/>
                <a:latin typeface="Open Sans"/>
                <a:ea typeface="Open Sans Light" panose="020B0306030504020204" pitchFamily="34" charset="0"/>
                <a:cs typeface="Open Sans Light" panose="020B0306030504020204" pitchFamily="34" charset="0"/>
              </a:rPr>
              <a:t>Situation</a:t>
            </a:r>
          </a:p>
          <a:p>
            <a:pPr marL="228600" marR="0" lvl="0" indent="-228600" algn="l" defTabSz="914400" rtl="0" eaLnBrk="1" fontAlgn="auto" latinLnBrk="0" hangingPunct="1">
              <a:lnSpc>
                <a:spcPct val="114000"/>
              </a:lnSpc>
              <a:spcBef>
                <a:spcPts val="0"/>
              </a:spcBef>
              <a:spcAft>
                <a:spcPts val="600"/>
              </a:spcAft>
              <a:buClr>
                <a:srgbClr val="F15A29"/>
              </a:buClr>
              <a:buSzPct val="65000"/>
              <a:buFont typeface="Wingdings" panose="05000000000000000000" pitchFamily="2" charset="2"/>
              <a:buChar char="u"/>
              <a:tabLst/>
              <a:defRPr/>
            </a:pPr>
            <a:r>
              <a:rPr kumimoji="0" lang="en-US" sz="1200" b="0" i="0" u="none" strike="noStrike" kern="1200" cap="none" spc="0" normalizeH="0" baseline="0" noProof="0" dirty="0">
                <a:ln>
                  <a:noFill/>
                </a:ln>
                <a:solidFill>
                  <a:srgbClr val="333333"/>
                </a:solidFill>
                <a:effectLst/>
                <a:uLnTx/>
                <a:uFillTx/>
                <a:latin typeface="Open Sans"/>
                <a:ea typeface="Open Sans Light" panose="020B0306030504020204" pitchFamily="34" charset="0"/>
                <a:cs typeface="Open Sans Light" panose="020B0306030504020204" pitchFamily="34" charset="0"/>
              </a:rPr>
              <a:t>86 Locations</a:t>
            </a:r>
          </a:p>
          <a:p>
            <a:pPr marL="228600" marR="0" lvl="0" indent="-228600" algn="l" defTabSz="914400" rtl="0" eaLnBrk="1" fontAlgn="auto" latinLnBrk="0" hangingPunct="1">
              <a:lnSpc>
                <a:spcPct val="114000"/>
              </a:lnSpc>
              <a:spcBef>
                <a:spcPts val="0"/>
              </a:spcBef>
              <a:spcAft>
                <a:spcPts val="600"/>
              </a:spcAft>
              <a:buClr>
                <a:srgbClr val="F15A29"/>
              </a:buClr>
              <a:buSzPct val="65000"/>
              <a:buFont typeface="Wingdings" panose="05000000000000000000" pitchFamily="2" charset="2"/>
              <a:buChar char="u"/>
              <a:tabLst/>
              <a:defRPr/>
            </a:pPr>
            <a:r>
              <a:rPr kumimoji="0" lang="en-US" sz="1200" b="0" i="0" u="none" strike="noStrike" kern="1200" cap="none" spc="0" normalizeH="0" baseline="0" noProof="0" dirty="0">
                <a:ln>
                  <a:noFill/>
                </a:ln>
                <a:solidFill>
                  <a:srgbClr val="333333"/>
                </a:solidFill>
                <a:effectLst/>
                <a:uLnTx/>
                <a:uFillTx/>
                <a:latin typeface="Open Sans"/>
                <a:ea typeface="Open Sans Light" panose="020B0306030504020204" pitchFamily="34" charset="0"/>
                <a:cs typeface="Open Sans Light" panose="020B0306030504020204" pitchFamily="34" charset="0"/>
              </a:rPr>
              <a:t>Increasing regulatory requirements</a:t>
            </a:r>
          </a:p>
          <a:p>
            <a:pPr marL="228600" marR="0" lvl="0" indent="-228600" algn="l" defTabSz="914400" rtl="0" eaLnBrk="1" fontAlgn="auto" latinLnBrk="0" hangingPunct="1">
              <a:lnSpc>
                <a:spcPct val="114000"/>
              </a:lnSpc>
              <a:spcBef>
                <a:spcPts val="0"/>
              </a:spcBef>
              <a:spcAft>
                <a:spcPts val="600"/>
              </a:spcAft>
              <a:buClr>
                <a:srgbClr val="F15A29"/>
              </a:buClr>
              <a:buSzPct val="65000"/>
              <a:buFont typeface="Wingdings" panose="05000000000000000000" pitchFamily="2" charset="2"/>
              <a:buChar char="u"/>
              <a:tabLst/>
              <a:defRPr/>
            </a:pPr>
            <a:r>
              <a:rPr kumimoji="0" lang="en-US" sz="1200" b="0" i="0" u="none" strike="noStrike" kern="1200" cap="none" spc="0" normalizeH="0" baseline="0" noProof="0" dirty="0">
                <a:ln>
                  <a:noFill/>
                </a:ln>
                <a:solidFill>
                  <a:srgbClr val="333333"/>
                </a:solidFill>
                <a:effectLst/>
                <a:uLnTx/>
                <a:uFillTx/>
                <a:latin typeface="Open Sans"/>
                <a:ea typeface="Open Sans Light" panose="020B0306030504020204" pitchFamily="34" charset="0"/>
                <a:cs typeface="Open Sans Light" panose="020B0306030504020204" pitchFamily="34" charset="0"/>
              </a:rPr>
              <a:t>State data privacy regulation requirements</a:t>
            </a:r>
          </a:p>
          <a:p>
            <a:pPr marL="228600" marR="0" lvl="0" indent="-228600" algn="l" defTabSz="914400" rtl="0" eaLnBrk="1" fontAlgn="auto" latinLnBrk="0" hangingPunct="1">
              <a:lnSpc>
                <a:spcPct val="114000"/>
              </a:lnSpc>
              <a:spcBef>
                <a:spcPts val="0"/>
              </a:spcBef>
              <a:spcAft>
                <a:spcPts val="600"/>
              </a:spcAft>
              <a:buClr>
                <a:srgbClr val="F15A29"/>
              </a:buClr>
              <a:buSzPct val="65000"/>
              <a:buFont typeface="Wingdings" panose="05000000000000000000" pitchFamily="2" charset="2"/>
              <a:buChar char="u"/>
              <a:tabLst/>
              <a:defRPr/>
            </a:pPr>
            <a:r>
              <a:rPr kumimoji="0" lang="en-US" sz="1200" b="0" i="0" u="none" strike="noStrike" kern="1200" cap="none" spc="0" normalizeH="0" baseline="0" noProof="0" dirty="0">
                <a:ln>
                  <a:noFill/>
                </a:ln>
                <a:solidFill>
                  <a:srgbClr val="333333"/>
                </a:solidFill>
                <a:effectLst/>
                <a:uLnTx/>
                <a:uFillTx/>
                <a:latin typeface="Open Sans"/>
                <a:ea typeface="Open Sans Light" panose="020B0306030504020204" pitchFamily="34" charset="0"/>
                <a:cs typeface="Open Sans Light" panose="020B0306030504020204" pitchFamily="34" charset="0"/>
              </a:rPr>
              <a:t>New mobile application has increased their data output</a:t>
            </a:r>
          </a:p>
        </p:txBody>
      </p:sp>
      <p:pic>
        <p:nvPicPr>
          <p:cNvPr id="10" name="Picture 9" descr="A picture containing room, road, double&#10;&#10;Description automatically generated">
            <a:extLst>
              <a:ext uri="{FF2B5EF4-FFF2-40B4-BE49-F238E27FC236}">
                <a16:creationId xmlns:a16="http://schemas.microsoft.com/office/drawing/2014/main" id="{250765FB-4669-44BE-B860-AC4BBBB1B1D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15808" y="697281"/>
            <a:ext cx="2790075" cy="1501021"/>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01086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D019474-D690-4424-A252-82FDF1ABF9BA}"/>
              </a:ext>
            </a:extLst>
          </p:cNvPr>
          <p:cNvSpPr txBox="1"/>
          <p:nvPr/>
        </p:nvSpPr>
        <p:spPr>
          <a:xfrm>
            <a:off x="932872" y="2279362"/>
            <a:ext cx="2266204"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93D7A"/>
                </a:solidFill>
                <a:effectLst/>
                <a:uLnTx/>
                <a:uFillTx/>
                <a:latin typeface="Open Sans"/>
                <a:ea typeface="+mn-ea"/>
                <a:cs typeface="+mn-cs"/>
              </a:rPr>
              <a:t>Agenda</a:t>
            </a:r>
            <a:endParaRPr kumimoji="0" lang="en-US" sz="3200" b="0" i="0" u="none" strike="noStrike" kern="1200" cap="none" spc="0" normalizeH="0" baseline="0" noProof="0" dirty="0">
              <a:ln>
                <a:noFill/>
              </a:ln>
              <a:solidFill>
                <a:srgbClr val="0F82C6"/>
              </a:solidFill>
              <a:effectLst/>
              <a:uLnTx/>
              <a:uFillTx/>
              <a:latin typeface="Open Sans"/>
              <a:ea typeface="+mn-ea"/>
              <a:cs typeface="+mn-cs"/>
            </a:endParaRPr>
          </a:p>
        </p:txBody>
      </p:sp>
      <p:grpSp>
        <p:nvGrpSpPr>
          <p:cNvPr id="20" name="Group 19">
            <a:extLst>
              <a:ext uri="{FF2B5EF4-FFF2-40B4-BE49-F238E27FC236}">
                <a16:creationId xmlns:a16="http://schemas.microsoft.com/office/drawing/2014/main" id="{93B12136-CE26-46CD-A28E-EBE2A9DFDFF7}"/>
              </a:ext>
            </a:extLst>
          </p:cNvPr>
          <p:cNvGrpSpPr/>
          <p:nvPr/>
        </p:nvGrpSpPr>
        <p:grpSpPr>
          <a:xfrm>
            <a:off x="3668902" y="1072833"/>
            <a:ext cx="5201841" cy="457200"/>
            <a:chOff x="540670" y="1327445"/>
            <a:chExt cx="5201841" cy="457200"/>
          </a:xfrm>
        </p:grpSpPr>
        <p:sp>
          <p:nvSpPr>
            <p:cNvPr id="21" name="Freeform: Shape 20">
              <a:extLst>
                <a:ext uri="{FF2B5EF4-FFF2-40B4-BE49-F238E27FC236}">
                  <a16:creationId xmlns:a16="http://schemas.microsoft.com/office/drawing/2014/main" id="{A475674B-01F6-4EF8-8172-998F2B9D60ED}"/>
                </a:ext>
              </a:extLst>
            </p:cNvPr>
            <p:cNvSpPr/>
            <p:nvPr/>
          </p:nvSpPr>
          <p:spPr>
            <a:xfrm>
              <a:off x="540670" y="1327445"/>
              <a:ext cx="457200" cy="457200"/>
            </a:xfrm>
            <a:custGeom>
              <a:avLst/>
              <a:gdLst>
                <a:gd name="connsiteX0" fmla="*/ 0 w 1150091"/>
                <a:gd name="connsiteY0" fmla="*/ 575046 h 1150091"/>
                <a:gd name="connsiteX1" fmla="*/ 575046 w 1150091"/>
                <a:gd name="connsiteY1" fmla="*/ 0 h 1150091"/>
                <a:gd name="connsiteX2" fmla="*/ 1150092 w 1150091"/>
                <a:gd name="connsiteY2" fmla="*/ 575046 h 1150091"/>
                <a:gd name="connsiteX3" fmla="*/ 575046 w 1150091"/>
                <a:gd name="connsiteY3" fmla="*/ 1150092 h 1150091"/>
                <a:gd name="connsiteX4" fmla="*/ 0 w 1150091"/>
                <a:gd name="connsiteY4" fmla="*/ 575046 h 115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91" h="1150091">
                  <a:moveTo>
                    <a:pt x="0" y="575046"/>
                  </a:moveTo>
                  <a:cubicBezTo>
                    <a:pt x="0" y="257457"/>
                    <a:pt x="257457" y="0"/>
                    <a:pt x="575046" y="0"/>
                  </a:cubicBezTo>
                  <a:cubicBezTo>
                    <a:pt x="892635" y="0"/>
                    <a:pt x="1150092" y="257457"/>
                    <a:pt x="1150092" y="575046"/>
                  </a:cubicBezTo>
                  <a:cubicBezTo>
                    <a:pt x="1150092" y="892635"/>
                    <a:pt x="892635" y="1150092"/>
                    <a:pt x="575046" y="1150092"/>
                  </a:cubicBezTo>
                  <a:cubicBezTo>
                    <a:pt x="257457" y="1150092"/>
                    <a:pt x="0" y="892635"/>
                    <a:pt x="0" y="575046"/>
                  </a:cubicBezTo>
                  <a:close/>
                </a:path>
              </a:pathLst>
            </a:cu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8093" tIns="181127" rIns="258093" bIns="181127"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a:ea typeface="+mn-ea"/>
                  <a:cs typeface="+mn-cs"/>
                </a:rPr>
                <a:t>1</a:t>
              </a:r>
            </a:p>
          </p:txBody>
        </p:sp>
        <p:sp>
          <p:nvSpPr>
            <p:cNvPr id="32" name="TextBox 31">
              <a:extLst>
                <a:ext uri="{FF2B5EF4-FFF2-40B4-BE49-F238E27FC236}">
                  <a16:creationId xmlns:a16="http://schemas.microsoft.com/office/drawing/2014/main" id="{1BF3A754-CF05-4ABF-9E18-7294303946C7}"/>
                </a:ext>
              </a:extLst>
            </p:cNvPr>
            <p:cNvSpPr txBox="1"/>
            <p:nvPr/>
          </p:nvSpPr>
          <p:spPr>
            <a:xfrm>
              <a:off x="1169581" y="1368216"/>
              <a:ext cx="4572930" cy="355931"/>
            </a:xfrm>
            <a:prstGeom prst="rect">
              <a:avLst/>
            </a:prstGeom>
            <a:noFill/>
          </p:spPr>
          <p:txBody>
            <a:bodyPr wrap="square" rtlCol="0">
              <a:spAutoFit/>
            </a:bodyPr>
            <a:lstStyle/>
            <a:p>
              <a:pPr marL="0" marR="0" lvl="1" indent="0" algn="l" defTabSz="711200" rtl="0" eaLnBrk="1" fontAlgn="auto" latinLnBrk="0" hangingPunct="1">
                <a:lnSpc>
                  <a:spcPct val="114000"/>
                </a:lnSpc>
                <a:spcBef>
                  <a:spcPts val="0"/>
                </a:spcBef>
                <a:spcAft>
                  <a:spcPts val="0"/>
                </a:spcAft>
                <a:buClr>
                  <a:srgbClr val="F15A29"/>
                </a:buClr>
                <a:buSzPct val="65000"/>
                <a:buFontTx/>
                <a:buNone/>
                <a:tabLst/>
                <a:defRPr/>
              </a:pPr>
              <a:r>
                <a:rPr kumimoji="0" lang="en-US" sz="1600" i="0" u="none" strike="noStrike" kern="1200" cap="none" spc="0" normalizeH="0" baseline="0" noProof="0" dirty="0">
                  <a:ln>
                    <a:noFill/>
                  </a:ln>
                  <a:solidFill>
                    <a:srgbClr val="0F82C6"/>
                  </a:solidFill>
                  <a:effectLst/>
                  <a:uLnTx/>
                  <a:uFillTx/>
                  <a:latin typeface="Open Sans"/>
                  <a:ea typeface="+mn-ea"/>
                  <a:cs typeface="+mn-cs"/>
                </a:rPr>
                <a:t>Introductions: Understanding your Business</a:t>
              </a:r>
            </a:p>
          </p:txBody>
        </p:sp>
      </p:grpSp>
      <p:grpSp>
        <p:nvGrpSpPr>
          <p:cNvPr id="30" name="Group 29">
            <a:extLst>
              <a:ext uri="{FF2B5EF4-FFF2-40B4-BE49-F238E27FC236}">
                <a16:creationId xmlns:a16="http://schemas.microsoft.com/office/drawing/2014/main" id="{2AE6E1F8-5C93-455E-9DC2-54F5C06E61F3}"/>
              </a:ext>
            </a:extLst>
          </p:cNvPr>
          <p:cNvGrpSpPr/>
          <p:nvPr/>
        </p:nvGrpSpPr>
        <p:grpSpPr>
          <a:xfrm>
            <a:off x="3668902" y="1746675"/>
            <a:ext cx="4162489" cy="457200"/>
            <a:chOff x="547323" y="1978187"/>
            <a:chExt cx="4162489" cy="457200"/>
          </a:xfrm>
        </p:grpSpPr>
        <p:sp>
          <p:nvSpPr>
            <p:cNvPr id="22" name="Freeform: Shape 21">
              <a:extLst>
                <a:ext uri="{FF2B5EF4-FFF2-40B4-BE49-F238E27FC236}">
                  <a16:creationId xmlns:a16="http://schemas.microsoft.com/office/drawing/2014/main" id="{7C3D50AF-9312-48F0-84E1-97B21151176A}"/>
                </a:ext>
              </a:extLst>
            </p:cNvPr>
            <p:cNvSpPr/>
            <p:nvPr/>
          </p:nvSpPr>
          <p:spPr>
            <a:xfrm>
              <a:off x="547323" y="1978187"/>
              <a:ext cx="457200" cy="457200"/>
            </a:xfrm>
            <a:custGeom>
              <a:avLst/>
              <a:gdLst>
                <a:gd name="connsiteX0" fmla="*/ 0 w 1150091"/>
                <a:gd name="connsiteY0" fmla="*/ 575046 h 1150091"/>
                <a:gd name="connsiteX1" fmla="*/ 575046 w 1150091"/>
                <a:gd name="connsiteY1" fmla="*/ 0 h 1150091"/>
                <a:gd name="connsiteX2" fmla="*/ 1150092 w 1150091"/>
                <a:gd name="connsiteY2" fmla="*/ 575046 h 1150091"/>
                <a:gd name="connsiteX3" fmla="*/ 575046 w 1150091"/>
                <a:gd name="connsiteY3" fmla="*/ 1150092 h 1150091"/>
                <a:gd name="connsiteX4" fmla="*/ 0 w 1150091"/>
                <a:gd name="connsiteY4" fmla="*/ 575046 h 115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91" h="1150091">
                  <a:moveTo>
                    <a:pt x="0" y="575046"/>
                  </a:moveTo>
                  <a:cubicBezTo>
                    <a:pt x="0" y="257457"/>
                    <a:pt x="257457" y="0"/>
                    <a:pt x="575046" y="0"/>
                  </a:cubicBezTo>
                  <a:cubicBezTo>
                    <a:pt x="892635" y="0"/>
                    <a:pt x="1150092" y="257457"/>
                    <a:pt x="1150092" y="575046"/>
                  </a:cubicBezTo>
                  <a:cubicBezTo>
                    <a:pt x="1150092" y="892635"/>
                    <a:pt x="892635" y="1150092"/>
                    <a:pt x="575046" y="1150092"/>
                  </a:cubicBezTo>
                  <a:cubicBezTo>
                    <a:pt x="257457" y="1150092"/>
                    <a:pt x="0" y="892635"/>
                    <a:pt x="0" y="575046"/>
                  </a:cubicBezTo>
                  <a:close/>
                </a:path>
              </a:pathLst>
            </a:cu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8093" tIns="181127" rIns="258093" bIns="181127"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a:ea typeface="+mn-ea"/>
                  <a:cs typeface="+mn-cs"/>
                </a:rPr>
                <a:t>2</a:t>
              </a:r>
            </a:p>
          </p:txBody>
        </p:sp>
        <p:sp>
          <p:nvSpPr>
            <p:cNvPr id="27" name="TextBox 26">
              <a:extLst>
                <a:ext uri="{FF2B5EF4-FFF2-40B4-BE49-F238E27FC236}">
                  <a16:creationId xmlns:a16="http://schemas.microsoft.com/office/drawing/2014/main" id="{17DD37DA-4E2C-478D-9926-085279F7A91A}"/>
                </a:ext>
              </a:extLst>
            </p:cNvPr>
            <p:cNvSpPr txBox="1"/>
            <p:nvPr/>
          </p:nvSpPr>
          <p:spPr>
            <a:xfrm>
              <a:off x="1191377" y="2007479"/>
              <a:ext cx="3518435" cy="355931"/>
            </a:xfrm>
            <a:prstGeom prst="rect">
              <a:avLst/>
            </a:prstGeom>
            <a:noFill/>
          </p:spPr>
          <p:txBody>
            <a:bodyPr wrap="square" rtlCol="0">
              <a:spAutoFit/>
            </a:bodyPr>
            <a:lstStyle/>
            <a:p>
              <a:pPr marL="0" marR="0" lvl="1" indent="0" algn="l" defTabSz="711200" rtl="0" eaLnBrk="1" fontAlgn="auto" latinLnBrk="0" hangingPunct="1">
                <a:lnSpc>
                  <a:spcPct val="114000"/>
                </a:lnSpc>
                <a:spcBef>
                  <a:spcPts val="0"/>
                </a:spcBef>
                <a:spcAft>
                  <a:spcPts val="0"/>
                </a:spcAft>
                <a:buClr>
                  <a:srgbClr val="F15A29"/>
                </a:buClr>
                <a:buSzPct val="65000"/>
                <a:buFontTx/>
                <a:buNone/>
                <a:tabLst/>
                <a:defRPr/>
              </a:pPr>
              <a:r>
                <a:rPr kumimoji="0" lang="en-US" sz="1600" i="0" u="none" strike="noStrike" kern="1200" cap="none" spc="0" normalizeH="0" baseline="0" noProof="0" dirty="0">
                  <a:ln>
                    <a:noFill/>
                  </a:ln>
                  <a:solidFill>
                    <a:srgbClr val="0F82C6"/>
                  </a:solidFill>
                  <a:effectLst/>
                  <a:uLnTx/>
                  <a:uFillTx/>
                  <a:latin typeface="Open Sans"/>
                  <a:ea typeface="+mn-ea"/>
                  <a:cs typeface="+mn-cs"/>
                </a:rPr>
                <a:t>Key Differentiators</a:t>
              </a:r>
            </a:p>
          </p:txBody>
        </p:sp>
      </p:grpSp>
      <p:grpSp>
        <p:nvGrpSpPr>
          <p:cNvPr id="31" name="Group 30">
            <a:extLst>
              <a:ext uri="{FF2B5EF4-FFF2-40B4-BE49-F238E27FC236}">
                <a16:creationId xmlns:a16="http://schemas.microsoft.com/office/drawing/2014/main" id="{B5495EEA-12F1-40B4-A355-A186C08F6029}"/>
              </a:ext>
            </a:extLst>
          </p:cNvPr>
          <p:cNvGrpSpPr/>
          <p:nvPr/>
        </p:nvGrpSpPr>
        <p:grpSpPr>
          <a:xfrm>
            <a:off x="3668902" y="2420517"/>
            <a:ext cx="4405422" cy="457200"/>
            <a:chOff x="547323" y="2628929"/>
            <a:chExt cx="4405422" cy="457200"/>
          </a:xfrm>
        </p:grpSpPr>
        <p:sp>
          <p:nvSpPr>
            <p:cNvPr id="23" name="Freeform: Shape 22">
              <a:extLst>
                <a:ext uri="{FF2B5EF4-FFF2-40B4-BE49-F238E27FC236}">
                  <a16:creationId xmlns:a16="http://schemas.microsoft.com/office/drawing/2014/main" id="{2DB3F72C-6BC8-400A-AB3A-621A90FEC1AB}"/>
                </a:ext>
              </a:extLst>
            </p:cNvPr>
            <p:cNvSpPr/>
            <p:nvPr/>
          </p:nvSpPr>
          <p:spPr>
            <a:xfrm>
              <a:off x="547323" y="2628929"/>
              <a:ext cx="457200" cy="457200"/>
            </a:xfrm>
            <a:custGeom>
              <a:avLst/>
              <a:gdLst>
                <a:gd name="connsiteX0" fmla="*/ 0 w 1150091"/>
                <a:gd name="connsiteY0" fmla="*/ 575046 h 1150091"/>
                <a:gd name="connsiteX1" fmla="*/ 575046 w 1150091"/>
                <a:gd name="connsiteY1" fmla="*/ 0 h 1150091"/>
                <a:gd name="connsiteX2" fmla="*/ 1150092 w 1150091"/>
                <a:gd name="connsiteY2" fmla="*/ 575046 h 1150091"/>
                <a:gd name="connsiteX3" fmla="*/ 575046 w 1150091"/>
                <a:gd name="connsiteY3" fmla="*/ 1150092 h 1150091"/>
                <a:gd name="connsiteX4" fmla="*/ 0 w 1150091"/>
                <a:gd name="connsiteY4" fmla="*/ 575046 h 115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91" h="1150091">
                  <a:moveTo>
                    <a:pt x="0" y="575046"/>
                  </a:moveTo>
                  <a:cubicBezTo>
                    <a:pt x="0" y="257457"/>
                    <a:pt x="257457" y="0"/>
                    <a:pt x="575046" y="0"/>
                  </a:cubicBezTo>
                  <a:cubicBezTo>
                    <a:pt x="892635" y="0"/>
                    <a:pt x="1150092" y="257457"/>
                    <a:pt x="1150092" y="575046"/>
                  </a:cubicBezTo>
                  <a:cubicBezTo>
                    <a:pt x="1150092" y="892635"/>
                    <a:pt x="892635" y="1150092"/>
                    <a:pt x="575046" y="1150092"/>
                  </a:cubicBezTo>
                  <a:cubicBezTo>
                    <a:pt x="257457" y="1150092"/>
                    <a:pt x="0" y="892635"/>
                    <a:pt x="0" y="575046"/>
                  </a:cubicBezTo>
                  <a:close/>
                </a:path>
              </a:pathLst>
            </a:cu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8093" tIns="181127" rIns="258093" bIns="181127"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a:ea typeface="+mn-ea"/>
                  <a:cs typeface="+mn-cs"/>
                </a:rPr>
                <a:t>3</a:t>
              </a:r>
            </a:p>
          </p:txBody>
        </p:sp>
        <p:sp>
          <p:nvSpPr>
            <p:cNvPr id="28" name="TextBox 27">
              <a:extLst>
                <a:ext uri="{FF2B5EF4-FFF2-40B4-BE49-F238E27FC236}">
                  <a16:creationId xmlns:a16="http://schemas.microsoft.com/office/drawing/2014/main" id="{922C0213-E476-4DD8-A443-4CF05448D8CF}"/>
                </a:ext>
              </a:extLst>
            </p:cNvPr>
            <p:cNvSpPr txBox="1"/>
            <p:nvPr/>
          </p:nvSpPr>
          <p:spPr>
            <a:xfrm>
              <a:off x="1188581" y="2641957"/>
              <a:ext cx="3764164" cy="355931"/>
            </a:xfrm>
            <a:prstGeom prst="rect">
              <a:avLst/>
            </a:prstGeom>
            <a:noFill/>
          </p:spPr>
          <p:txBody>
            <a:bodyPr wrap="square" rtlCol="0">
              <a:spAutoFit/>
            </a:bodyPr>
            <a:lstStyle/>
            <a:p>
              <a:pPr marL="0" marR="0" lvl="1" indent="0" algn="l" defTabSz="711200" rtl="0" eaLnBrk="1" fontAlgn="auto" latinLnBrk="0" hangingPunct="1">
                <a:lnSpc>
                  <a:spcPct val="114000"/>
                </a:lnSpc>
                <a:spcBef>
                  <a:spcPts val="0"/>
                </a:spcBef>
                <a:spcAft>
                  <a:spcPts val="0"/>
                </a:spcAft>
                <a:buClr>
                  <a:srgbClr val="F15A29"/>
                </a:buClr>
                <a:buSzPct val="65000"/>
                <a:buFontTx/>
                <a:buNone/>
                <a:tabLst/>
                <a:defRPr/>
              </a:pPr>
              <a:r>
                <a:rPr kumimoji="0" lang="en-US" sz="1600" i="0" u="none" strike="noStrike" kern="1200" cap="none" spc="0" normalizeH="0" baseline="0" noProof="0" dirty="0">
                  <a:ln>
                    <a:noFill/>
                  </a:ln>
                  <a:solidFill>
                    <a:srgbClr val="0F82C6"/>
                  </a:solidFill>
                  <a:effectLst/>
                  <a:uLnTx/>
                  <a:uFillTx/>
                  <a:latin typeface="Open Sans"/>
                  <a:ea typeface="+mn-ea"/>
                  <a:cs typeface="+mn-cs"/>
                </a:rPr>
                <a:t>Service Offering Overview</a:t>
              </a:r>
            </a:p>
          </p:txBody>
        </p:sp>
      </p:grpSp>
      <p:grpSp>
        <p:nvGrpSpPr>
          <p:cNvPr id="37" name="Group 36">
            <a:extLst>
              <a:ext uri="{FF2B5EF4-FFF2-40B4-BE49-F238E27FC236}">
                <a16:creationId xmlns:a16="http://schemas.microsoft.com/office/drawing/2014/main" id="{3667393D-588A-4CC5-854A-324966D454B3}"/>
              </a:ext>
            </a:extLst>
          </p:cNvPr>
          <p:cNvGrpSpPr/>
          <p:nvPr/>
        </p:nvGrpSpPr>
        <p:grpSpPr>
          <a:xfrm>
            <a:off x="3656555" y="3094359"/>
            <a:ext cx="4389119" cy="475703"/>
            <a:chOff x="540670" y="3261168"/>
            <a:chExt cx="4389119" cy="475703"/>
          </a:xfrm>
        </p:grpSpPr>
        <p:sp>
          <p:nvSpPr>
            <p:cNvPr id="24" name="Freeform: Shape 23">
              <a:extLst>
                <a:ext uri="{FF2B5EF4-FFF2-40B4-BE49-F238E27FC236}">
                  <a16:creationId xmlns:a16="http://schemas.microsoft.com/office/drawing/2014/main" id="{3DFF1363-ED62-4341-9723-7AD4079689CB}"/>
                </a:ext>
              </a:extLst>
            </p:cNvPr>
            <p:cNvSpPr/>
            <p:nvPr/>
          </p:nvSpPr>
          <p:spPr>
            <a:xfrm>
              <a:off x="540670" y="3279671"/>
              <a:ext cx="457200" cy="457200"/>
            </a:xfrm>
            <a:custGeom>
              <a:avLst/>
              <a:gdLst>
                <a:gd name="connsiteX0" fmla="*/ 0 w 1150091"/>
                <a:gd name="connsiteY0" fmla="*/ 575046 h 1150091"/>
                <a:gd name="connsiteX1" fmla="*/ 575046 w 1150091"/>
                <a:gd name="connsiteY1" fmla="*/ 0 h 1150091"/>
                <a:gd name="connsiteX2" fmla="*/ 1150092 w 1150091"/>
                <a:gd name="connsiteY2" fmla="*/ 575046 h 1150091"/>
                <a:gd name="connsiteX3" fmla="*/ 575046 w 1150091"/>
                <a:gd name="connsiteY3" fmla="*/ 1150092 h 1150091"/>
                <a:gd name="connsiteX4" fmla="*/ 0 w 1150091"/>
                <a:gd name="connsiteY4" fmla="*/ 575046 h 115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91" h="1150091">
                  <a:moveTo>
                    <a:pt x="0" y="575046"/>
                  </a:moveTo>
                  <a:cubicBezTo>
                    <a:pt x="0" y="257457"/>
                    <a:pt x="257457" y="0"/>
                    <a:pt x="575046" y="0"/>
                  </a:cubicBezTo>
                  <a:cubicBezTo>
                    <a:pt x="892635" y="0"/>
                    <a:pt x="1150092" y="257457"/>
                    <a:pt x="1150092" y="575046"/>
                  </a:cubicBezTo>
                  <a:cubicBezTo>
                    <a:pt x="1150092" y="892635"/>
                    <a:pt x="892635" y="1150092"/>
                    <a:pt x="575046" y="1150092"/>
                  </a:cubicBezTo>
                  <a:cubicBezTo>
                    <a:pt x="257457" y="1150092"/>
                    <a:pt x="0" y="892635"/>
                    <a:pt x="0" y="575046"/>
                  </a:cubicBezTo>
                  <a:close/>
                </a:path>
              </a:pathLst>
            </a:cu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8093" tIns="181127" rIns="258093" bIns="181127"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a:ea typeface="+mn-ea"/>
                  <a:cs typeface="+mn-cs"/>
                </a:rPr>
                <a:t>4</a:t>
              </a:r>
            </a:p>
          </p:txBody>
        </p:sp>
        <p:sp>
          <p:nvSpPr>
            <p:cNvPr id="29" name="TextBox 28">
              <a:extLst>
                <a:ext uri="{FF2B5EF4-FFF2-40B4-BE49-F238E27FC236}">
                  <a16:creationId xmlns:a16="http://schemas.microsoft.com/office/drawing/2014/main" id="{DAA06878-FAAD-4D9D-9266-53C1382D7EE1}"/>
                </a:ext>
              </a:extLst>
            </p:cNvPr>
            <p:cNvSpPr txBox="1"/>
            <p:nvPr/>
          </p:nvSpPr>
          <p:spPr>
            <a:xfrm>
              <a:off x="1181928" y="3261168"/>
              <a:ext cx="3747861" cy="355931"/>
            </a:xfrm>
            <a:prstGeom prst="rect">
              <a:avLst/>
            </a:prstGeom>
            <a:noFill/>
          </p:spPr>
          <p:txBody>
            <a:bodyPr wrap="square" rtlCol="0">
              <a:spAutoFit/>
            </a:bodyPr>
            <a:lstStyle/>
            <a:p>
              <a:pPr marL="0" marR="0" lvl="1" indent="0" algn="l" defTabSz="711200" rtl="0" eaLnBrk="1" fontAlgn="auto" latinLnBrk="0" hangingPunct="1">
                <a:lnSpc>
                  <a:spcPct val="114000"/>
                </a:lnSpc>
                <a:spcBef>
                  <a:spcPts val="0"/>
                </a:spcBef>
                <a:spcAft>
                  <a:spcPts val="0"/>
                </a:spcAft>
                <a:buClr>
                  <a:srgbClr val="F15A29"/>
                </a:buClr>
                <a:buSzPct val="65000"/>
                <a:buFontTx/>
                <a:buNone/>
                <a:tabLst/>
                <a:defRPr/>
              </a:pPr>
              <a:r>
                <a:rPr kumimoji="0" lang="en-US" sz="1600" i="0" u="none" strike="noStrike" kern="1200" cap="none" spc="0" normalizeH="0" baseline="0" noProof="0" dirty="0">
                  <a:ln>
                    <a:noFill/>
                  </a:ln>
                  <a:solidFill>
                    <a:srgbClr val="0F82C6"/>
                  </a:solidFill>
                  <a:effectLst/>
                  <a:uLnTx/>
                  <a:uFillTx/>
                  <a:latin typeface="Open Sans"/>
                  <a:ea typeface="+mn-ea"/>
                  <a:cs typeface="+mn-cs"/>
                </a:rPr>
                <a:t>Identifying Opportunities</a:t>
              </a:r>
            </a:p>
          </p:txBody>
        </p:sp>
      </p:grpSp>
      <p:sp>
        <p:nvSpPr>
          <p:cNvPr id="16" name="Slide Number Placeholder 5">
            <a:extLst>
              <a:ext uri="{FF2B5EF4-FFF2-40B4-BE49-F238E27FC236}">
                <a16:creationId xmlns:a16="http://schemas.microsoft.com/office/drawing/2014/main" id="{05F3A4D1-0D3B-42CA-B8B9-A2054371C532}"/>
              </a:ext>
            </a:extLst>
          </p:cNvPr>
          <p:cNvSpPr>
            <a:spLocks noGrp="1"/>
          </p:cNvSpPr>
          <p:nvPr>
            <p:ph type="sldNum" sz="quarter" idx="10"/>
          </p:nvPr>
        </p:nvSpPr>
        <p:spPr>
          <a:xfrm>
            <a:off x="8032403" y="4701853"/>
            <a:ext cx="753109" cy="321145"/>
          </a:xfrm>
          <a:prstGeom prst="rect">
            <a:avLst/>
          </a:prstGeom>
        </p:spPr>
        <p:txBody>
          <a:bodyPr vert="horz" lIns="91440" tIns="45720" rIns="91440" bIns="45720" rtlCol="0" anchor="ctr"/>
          <a:lstStyle>
            <a:lvl1pPr algn="r">
              <a:defRPr sz="1000">
                <a:solidFill>
                  <a:srgbClr val="C7C8D8"/>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A324987-E7B7-4EF9-819F-1672AB0C8F32}" type="slidenum">
              <a:rPr kumimoji="0" lang="en-US" sz="1400" b="0" i="0" u="none" strike="noStrike" kern="1200" cap="none" spc="0" normalizeH="0" baseline="0" noProof="0" smtClean="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5" name="Group 24">
            <a:extLst>
              <a:ext uri="{FF2B5EF4-FFF2-40B4-BE49-F238E27FC236}">
                <a16:creationId xmlns:a16="http://schemas.microsoft.com/office/drawing/2014/main" id="{1F48EF02-B138-45C1-B506-7AD4AF62B076}"/>
              </a:ext>
            </a:extLst>
          </p:cNvPr>
          <p:cNvGrpSpPr/>
          <p:nvPr/>
        </p:nvGrpSpPr>
        <p:grpSpPr>
          <a:xfrm>
            <a:off x="3668902" y="3786703"/>
            <a:ext cx="4162489" cy="457200"/>
            <a:chOff x="540670" y="3279671"/>
            <a:chExt cx="4162489" cy="457200"/>
          </a:xfrm>
        </p:grpSpPr>
        <p:sp>
          <p:nvSpPr>
            <p:cNvPr id="26" name="Freeform: Shape 25">
              <a:extLst>
                <a:ext uri="{FF2B5EF4-FFF2-40B4-BE49-F238E27FC236}">
                  <a16:creationId xmlns:a16="http://schemas.microsoft.com/office/drawing/2014/main" id="{421D60EF-6453-4A47-AE57-B92B344D9AA9}"/>
                </a:ext>
              </a:extLst>
            </p:cNvPr>
            <p:cNvSpPr/>
            <p:nvPr/>
          </p:nvSpPr>
          <p:spPr>
            <a:xfrm>
              <a:off x="540670" y="3279671"/>
              <a:ext cx="457200" cy="457200"/>
            </a:xfrm>
            <a:custGeom>
              <a:avLst/>
              <a:gdLst>
                <a:gd name="connsiteX0" fmla="*/ 0 w 1150091"/>
                <a:gd name="connsiteY0" fmla="*/ 575046 h 1150091"/>
                <a:gd name="connsiteX1" fmla="*/ 575046 w 1150091"/>
                <a:gd name="connsiteY1" fmla="*/ 0 h 1150091"/>
                <a:gd name="connsiteX2" fmla="*/ 1150092 w 1150091"/>
                <a:gd name="connsiteY2" fmla="*/ 575046 h 1150091"/>
                <a:gd name="connsiteX3" fmla="*/ 575046 w 1150091"/>
                <a:gd name="connsiteY3" fmla="*/ 1150092 h 1150091"/>
                <a:gd name="connsiteX4" fmla="*/ 0 w 1150091"/>
                <a:gd name="connsiteY4" fmla="*/ 575046 h 115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91" h="1150091">
                  <a:moveTo>
                    <a:pt x="0" y="575046"/>
                  </a:moveTo>
                  <a:cubicBezTo>
                    <a:pt x="0" y="257457"/>
                    <a:pt x="257457" y="0"/>
                    <a:pt x="575046" y="0"/>
                  </a:cubicBezTo>
                  <a:cubicBezTo>
                    <a:pt x="892635" y="0"/>
                    <a:pt x="1150092" y="257457"/>
                    <a:pt x="1150092" y="575046"/>
                  </a:cubicBezTo>
                  <a:cubicBezTo>
                    <a:pt x="1150092" y="892635"/>
                    <a:pt x="892635" y="1150092"/>
                    <a:pt x="575046" y="1150092"/>
                  </a:cubicBezTo>
                  <a:cubicBezTo>
                    <a:pt x="257457" y="1150092"/>
                    <a:pt x="0" y="892635"/>
                    <a:pt x="0" y="575046"/>
                  </a:cubicBezTo>
                  <a:close/>
                </a:path>
              </a:pathLst>
            </a:cu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8093" tIns="181127" rIns="258093" bIns="181127"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a:ea typeface="+mn-ea"/>
                  <a:cs typeface="+mn-cs"/>
                </a:rPr>
                <a:t>5</a:t>
              </a:r>
            </a:p>
          </p:txBody>
        </p:sp>
        <p:sp>
          <p:nvSpPr>
            <p:cNvPr id="33" name="TextBox 32">
              <a:extLst>
                <a:ext uri="{FF2B5EF4-FFF2-40B4-BE49-F238E27FC236}">
                  <a16:creationId xmlns:a16="http://schemas.microsoft.com/office/drawing/2014/main" id="{B71DF3ED-F80D-4562-92C2-F07EC259E532}"/>
                </a:ext>
              </a:extLst>
            </p:cNvPr>
            <p:cNvSpPr txBox="1"/>
            <p:nvPr/>
          </p:nvSpPr>
          <p:spPr>
            <a:xfrm>
              <a:off x="1198030" y="3299696"/>
              <a:ext cx="3505129" cy="355931"/>
            </a:xfrm>
            <a:prstGeom prst="rect">
              <a:avLst/>
            </a:prstGeom>
            <a:noFill/>
          </p:spPr>
          <p:txBody>
            <a:bodyPr wrap="square" rtlCol="0">
              <a:spAutoFit/>
            </a:bodyPr>
            <a:lstStyle/>
            <a:p>
              <a:pPr marL="0" marR="0" lvl="1" indent="0" algn="l" defTabSz="711200" rtl="0" eaLnBrk="1" fontAlgn="auto" latinLnBrk="0" hangingPunct="1">
                <a:lnSpc>
                  <a:spcPct val="114000"/>
                </a:lnSpc>
                <a:spcBef>
                  <a:spcPts val="0"/>
                </a:spcBef>
                <a:spcAft>
                  <a:spcPts val="0"/>
                </a:spcAft>
                <a:buClr>
                  <a:srgbClr val="F15A29"/>
                </a:buClr>
                <a:buSzPct val="65000"/>
                <a:buFontTx/>
                <a:buNone/>
                <a:tabLst/>
                <a:defRPr/>
              </a:pPr>
              <a:r>
                <a:rPr kumimoji="0" lang="en-US" sz="1600" i="0" u="none" strike="noStrike" kern="1200" cap="none" spc="0" normalizeH="0" baseline="0" noProof="0" dirty="0">
                  <a:ln>
                    <a:noFill/>
                  </a:ln>
                  <a:solidFill>
                    <a:srgbClr val="0F82C6"/>
                  </a:solidFill>
                  <a:effectLst/>
                  <a:uLnTx/>
                  <a:uFillTx/>
                  <a:latin typeface="Open Sans"/>
                  <a:ea typeface="+mn-ea"/>
                  <a:cs typeface="+mn-cs"/>
                </a:rPr>
                <a:t>Case Studies / How to Engage</a:t>
              </a:r>
            </a:p>
          </p:txBody>
        </p:sp>
      </p:grpSp>
    </p:spTree>
    <p:extLst>
      <p:ext uri="{BB962C8B-B14F-4D97-AF65-F5344CB8AC3E}">
        <p14:creationId xmlns:p14="http://schemas.microsoft.com/office/powerpoint/2010/main" val="1291014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581212-9C04-4632-A3B8-BEFF7E71134A}"/>
              </a:ext>
            </a:extLst>
          </p:cNvPr>
          <p:cNvSpPr>
            <a:spLocks noGrp="1"/>
          </p:cNvSpPr>
          <p:nvPr>
            <p:ph type="sldNum" sz="quarter" idx="10"/>
          </p:nvPr>
        </p:nvSpPr>
        <p:spPr/>
        <p:txBody>
          <a:bodyPr/>
          <a:lstStyle/>
          <a:p>
            <a:fld id="{4A324987-E7B7-4EF9-819F-1672AB0C8F32}" type="slidenum">
              <a:rPr lang="en-US" smtClean="0"/>
              <a:pPr/>
              <a:t>20</a:t>
            </a:fld>
            <a:endParaRPr lang="en-US" dirty="0"/>
          </a:p>
        </p:txBody>
      </p:sp>
      <p:sp>
        <p:nvSpPr>
          <p:cNvPr id="3" name="Text Placeholder 3">
            <a:extLst>
              <a:ext uri="{FF2B5EF4-FFF2-40B4-BE49-F238E27FC236}">
                <a16:creationId xmlns:a16="http://schemas.microsoft.com/office/drawing/2014/main" id="{E5E3D03C-4A3D-427F-AE48-8DA4D40421A0}"/>
              </a:ext>
            </a:extLst>
          </p:cNvPr>
          <p:cNvSpPr txBox="1">
            <a:spLocks/>
          </p:cNvSpPr>
          <p:nvPr/>
        </p:nvSpPr>
        <p:spPr>
          <a:xfrm>
            <a:off x="3474720" y="367518"/>
            <a:ext cx="5204460" cy="4408462"/>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0"/>
              </a:spcBef>
              <a:buClr>
                <a:srgbClr val="F15A29"/>
              </a:buClr>
              <a:buSzPct val="65000"/>
              <a:buFont typeface="Wingdings" panose="05000000000000000000" pitchFamily="2" charset="2"/>
              <a:buChar char="u"/>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00050" indent="-169863" algn="l" defTabSz="914400" rtl="0" eaLnBrk="1" latinLnBrk="0" hangingPunct="1">
              <a:lnSpc>
                <a:spcPct val="114000"/>
              </a:lnSpc>
              <a:spcBef>
                <a:spcPts val="0"/>
              </a:spcBef>
              <a:buClr>
                <a:srgbClr val="F15A29"/>
              </a:buClr>
              <a:buFont typeface="Roboto Light" pitchFamily="2"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228600" algn="l" defTabSz="914400" rtl="0" eaLnBrk="1" latinLnBrk="0" hangingPunct="1">
              <a:lnSpc>
                <a:spcPct val="114000"/>
              </a:lnSpc>
              <a:spcBef>
                <a:spcPts val="0"/>
              </a:spcBef>
              <a:buClr>
                <a:srgbClr val="F15A29"/>
              </a:buClr>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400" dirty="0"/>
              <a:t> </a:t>
            </a:r>
            <a:r>
              <a:rPr lang="en-US" sz="1400" b="1" dirty="0">
                <a:solidFill>
                  <a:schemeClr val="accent2"/>
                </a:solidFill>
              </a:rPr>
              <a:t>5 Things to Listen For</a:t>
            </a:r>
            <a:endParaRPr lang="en-US" sz="1400" dirty="0">
              <a:solidFill>
                <a:schemeClr val="accent2"/>
              </a:solidFill>
            </a:endParaRPr>
          </a:p>
          <a:p>
            <a:r>
              <a:rPr lang="en-US" sz="1200" dirty="0"/>
              <a:t>Client mentions any security issues or initiatives.</a:t>
            </a:r>
          </a:p>
          <a:p>
            <a:r>
              <a:rPr lang="en-US" sz="1200" dirty="0"/>
              <a:t>Has the client discussed moving to the cloud (DRaaS, O365, AWS, Azure, Hyperscale etc.)?</a:t>
            </a:r>
          </a:p>
          <a:p>
            <a:r>
              <a:rPr lang="en-US" sz="1200" dirty="0"/>
              <a:t>Client mentions compliance and regulatory requirements.</a:t>
            </a:r>
          </a:p>
          <a:p>
            <a:r>
              <a:rPr lang="en-US" sz="1200" dirty="0"/>
              <a:t>Client is expanding or outgrowing IT team, existing MSP or cloud provider. </a:t>
            </a:r>
          </a:p>
          <a:p>
            <a:r>
              <a:rPr lang="en-US" sz="1200" dirty="0"/>
              <a:t>Client has had outages, service issues, failed audits or major IT problems</a:t>
            </a:r>
          </a:p>
          <a:p>
            <a:pPr marL="0" indent="0">
              <a:buFont typeface="Wingdings" panose="05000000000000000000" pitchFamily="2" charset="2"/>
              <a:buNone/>
            </a:pPr>
            <a:r>
              <a:rPr lang="en-US" sz="1200" dirty="0"/>
              <a:t> </a:t>
            </a:r>
          </a:p>
          <a:p>
            <a:pPr marL="0" indent="0">
              <a:buFont typeface="Wingdings" panose="05000000000000000000" pitchFamily="2" charset="2"/>
              <a:buNone/>
            </a:pPr>
            <a:r>
              <a:rPr lang="en-US" sz="1400" b="1" dirty="0">
                <a:solidFill>
                  <a:schemeClr val="accent2"/>
                </a:solidFill>
              </a:rPr>
              <a:t>5 Questions to Ask</a:t>
            </a:r>
            <a:endParaRPr lang="en-US" sz="1400" dirty="0">
              <a:solidFill>
                <a:schemeClr val="accent2"/>
              </a:solidFill>
            </a:endParaRPr>
          </a:p>
          <a:p>
            <a:r>
              <a:rPr lang="en-US" sz="1200" dirty="0"/>
              <a:t>Have you validated and do you feel comfortable with your current security strategy? </a:t>
            </a:r>
          </a:p>
          <a:p>
            <a:r>
              <a:rPr lang="en-US" sz="1200" dirty="0"/>
              <a:t>Have you identified where you need to invest when it comes to IT? </a:t>
            </a:r>
          </a:p>
          <a:p>
            <a:r>
              <a:rPr lang="en-US" sz="1200" dirty="0"/>
              <a:t>How is your current cloud strategy helping you maximize your IT ROI?</a:t>
            </a:r>
          </a:p>
          <a:p>
            <a:r>
              <a:rPr lang="en-US" sz="1200" dirty="0"/>
              <a:t>Are you getting everything your company needs from how IT is setup in your organization?</a:t>
            </a:r>
          </a:p>
          <a:p>
            <a:r>
              <a:rPr lang="en-US" sz="1200" dirty="0"/>
              <a:t>Do you have any compliance or regulatory requirements to adhere to? </a:t>
            </a:r>
            <a:endParaRPr lang="en-US" sz="1200" dirty="0">
              <a:latin typeface="+mj-lt"/>
            </a:endParaRPr>
          </a:p>
        </p:txBody>
      </p:sp>
      <p:sp>
        <p:nvSpPr>
          <p:cNvPr id="4" name="TextBox 3">
            <a:extLst>
              <a:ext uri="{FF2B5EF4-FFF2-40B4-BE49-F238E27FC236}">
                <a16:creationId xmlns:a16="http://schemas.microsoft.com/office/drawing/2014/main" id="{A482B5FC-A527-4D63-BD75-0D3886CF67DE}"/>
              </a:ext>
            </a:extLst>
          </p:cNvPr>
          <p:cNvSpPr txBox="1"/>
          <p:nvPr/>
        </p:nvSpPr>
        <p:spPr>
          <a:xfrm>
            <a:off x="932872" y="2033140"/>
            <a:ext cx="2266204" cy="1077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93D7A"/>
                </a:solidFill>
                <a:effectLst/>
                <a:uLnTx/>
                <a:uFillTx/>
                <a:latin typeface="Open Sans"/>
                <a:ea typeface="+mn-ea"/>
                <a:cs typeface="+mn-cs"/>
              </a:rPr>
              <a:t>How to Engage</a:t>
            </a:r>
            <a:endParaRPr kumimoji="0" lang="en-US" sz="3200" b="0" i="0" u="none" strike="noStrike" kern="1200" cap="none" spc="0" normalizeH="0" baseline="0" noProof="0" dirty="0">
              <a:ln>
                <a:noFill/>
              </a:ln>
              <a:solidFill>
                <a:srgbClr val="0F82C6"/>
              </a:solidFill>
              <a:effectLst/>
              <a:uLnTx/>
              <a:uFillTx/>
              <a:latin typeface="Open Sans"/>
              <a:ea typeface="+mn-ea"/>
              <a:cs typeface="+mn-cs"/>
            </a:endParaRPr>
          </a:p>
        </p:txBody>
      </p:sp>
    </p:spTree>
    <p:extLst>
      <p:ext uri="{BB962C8B-B14F-4D97-AF65-F5344CB8AC3E}">
        <p14:creationId xmlns:p14="http://schemas.microsoft.com/office/powerpoint/2010/main" val="3683751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581212-9C04-4632-A3B8-BEFF7E71134A}"/>
              </a:ext>
            </a:extLst>
          </p:cNvPr>
          <p:cNvSpPr>
            <a:spLocks noGrp="1"/>
          </p:cNvSpPr>
          <p:nvPr>
            <p:ph type="sldNum" sz="quarter" idx="10"/>
          </p:nvPr>
        </p:nvSpPr>
        <p:spPr/>
        <p:txBody>
          <a:bodyPr/>
          <a:lstStyle/>
          <a:p>
            <a:fld id="{4A324987-E7B7-4EF9-819F-1672AB0C8F32}" type="slidenum">
              <a:rPr lang="en-US" smtClean="0"/>
              <a:pPr/>
              <a:t>21</a:t>
            </a:fld>
            <a:endParaRPr lang="en-US" dirty="0"/>
          </a:p>
        </p:txBody>
      </p:sp>
      <p:sp>
        <p:nvSpPr>
          <p:cNvPr id="4" name="TextBox 3">
            <a:extLst>
              <a:ext uri="{FF2B5EF4-FFF2-40B4-BE49-F238E27FC236}">
                <a16:creationId xmlns:a16="http://schemas.microsoft.com/office/drawing/2014/main" id="{A482B5FC-A527-4D63-BD75-0D3886CF67DE}"/>
              </a:ext>
            </a:extLst>
          </p:cNvPr>
          <p:cNvSpPr txBox="1"/>
          <p:nvPr/>
        </p:nvSpPr>
        <p:spPr>
          <a:xfrm>
            <a:off x="1017253" y="1786920"/>
            <a:ext cx="3117426" cy="156966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200" b="1" dirty="0">
                <a:solidFill>
                  <a:srgbClr val="293D7A"/>
                </a:solidFill>
                <a:latin typeface="Open Sans"/>
              </a:rPr>
              <a:t>Advanced Security Questions</a:t>
            </a:r>
            <a:endParaRPr kumimoji="0" lang="en-US" sz="3200" b="0" i="0" u="none" strike="noStrike" kern="1200" cap="none" spc="0" normalizeH="0" baseline="0" noProof="0" dirty="0">
              <a:ln>
                <a:noFill/>
              </a:ln>
              <a:solidFill>
                <a:srgbClr val="0F82C6"/>
              </a:solidFill>
              <a:effectLst/>
              <a:uLnTx/>
              <a:uFillTx/>
              <a:latin typeface="Open Sans"/>
              <a:ea typeface="+mn-ea"/>
              <a:cs typeface="+mn-cs"/>
            </a:endParaRPr>
          </a:p>
        </p:txBody>
      </p:sp>
      <p:sp>
        <p:nvSpPr>
          <p:cNvPr id="5" name="TextBox 4">
            <a:extLst>
              <a:ext uri="{FF2B5EF4-FFF2-40B4-BE49-F238E27FC236}">
                <a16:creationId xmlns:a16="http://schemas.microsoft.com/office/drawing/2014/main" id="{857FE6DF-A1A4-4281-92A0-B96C47BB4DD5}"/>
              </a:ext>
            </a:extLst>
          </p:cNvPr>
          <p:cNvSpPr txBox="1"/>
          <p:nvPr/>
        </p:nvSpPr>
        <p:spPr>
          <a:xfrm>
            <a:off x="3956346" y="266194"/>
            <a:ext cx="2200614"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93D7A"/>
                </a:solidFill>
                <a:effectLst/>
                <a:uLnTx/>
                <a:uFillTx/>
                <a:latin typeface="Open Sans"/>
                <a:ea typeface="+mn-ea"/>
                <a:cs typeface="+mn-cs"/>
              </a:rPr>
              <a:t>Do you have a SIEM (Security Incident &amp; Event Management) and / or SOC </a:t>
            </a:r>
            <a:r>
              <a:rPr lang="en-US" sz="900" b="1" dirty="0">
                <a:solidFill>
                  <a:srgbClr val="293D7A"/>
                </a:solidFill>
                <a:latin typeface="Open Sans"/>
              </a:rPr>
              <a:t>(Security Operations Center) in place today?</a:t>
            </a:r>
            <a:endParaRPr kumimoji="0" lang="en-US" sz="9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7" name="TextBox 6">
            <a:extLst>
              <a:ext uri="{FF2B5EF4-FFF2-40B4-BE49-F238E27FC236}">
                <a16:creationId xmlns:a16="http://schemas.microsoft.com/office/drawing/2014/main" id="{3237665E-12C9-4612-A71F-5D057B967415}"/>
              </a:ext>
            </a:extLst>
          </p:cNvPr>
          <p:cNvSpPr txBox="1"/>
          <p:nvPr/>
        </p:nvSpPr>
        <p:spPr>
          <a:xfrm>
            <a:off x="3956346" y="852885"/>
            <a:ext cx="2200614"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effectLst/>
                <a:uLnTx/>
                <a:uFillTx/>
                <a:latin typeface="Open Sans"/>
                <a:ea typeface="+mn-ea"/>
                <a:cs typeface="+mn-cs"/>
              </a:rPr>
              <a:t>Who</a:t>
            </a:r>
            <a:r>
              <a:rPr lang="en-US" sz="800" dirty="0">
                <a:latin typeface="Open Sans"/>
              </a:rPr>
              <a:t> is responding to the alerts? Outsourced SOC or Internal?</a:t>
            </a:r>
            <a:endParaRPr kumimoji="0" lang="en-US" sz="800" i="0" u="none" strike="noStrike" kern="1200" cap="none" spc="0" normalizeH="0" baseline="0" noProof="0" dirty="0">
              <a:ln>
                <a:noFill/>
              </a:ln>
              <a:effectLst/>
              <a:uLnTx/>
              <a:uFillTx/>
              <a:latin typeface="Open Sans"/>
              <a:ea typeface="+mn-ea"/>
              <a:cs typeface="+mn-cs"/>
            </a:endParaRPr>
          </a:p>
        </p:txBody>
      </p:sp>
      <p:sp>
        <p:nvSpPr>
          <p:cNvPr id="8" name="TextBox 7">
            <a:extLst>
              <a:ext uri="{FF2B5EF4-FFF2-40B4-BE49-F238E27FC236}">
                <a16:creationId xmlns:a16="http://schemas.microsoft.com/office/drawing/2014/main" id="{DCACA554-C3AB-4C29-96A7-24B16412599A}"/>
              </a:ext>
            </a:extLst>
          </p:cNvPr>
          <p:cNvSpPr txBox="1"/>
          <p:nvPr/>
        </p:nvSpPr>
        <p:spPr>
          <a:xfrm>
            <a:off x="3956346" y="1238459"/>
            <a:ext cx="2200614"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93D7A"/>
                </a:solidFill>
                <a:effectLst/>
                <a:uLnTx/>
                <a:uFillTx/>
                <a:latin typeface="Open Sans"/>
                <a:ea typeface="+mn-ea"/>
                <a:cs typeface="+mn-cs"/>
              </a:rPr>
              <a:t>Are </a:t>
            </a:r>
            <a:r>
              <a:rPr lang="en-US" sz="900" b="1" dirty="0">
                <a:solidFill>
                  <a:srgbClr val="293D7A"/>
                </a:solidFill>
                <a:latin typeface="Open Sans"/>
              </a:rPr>
              <a:t>you currently leveraging any Next Gen AV or Endpoint Detection and Response (EDR) solutions?</a:t>
            </a:r>
            <a:endParaRPr kumimoji="0" lang="en-US" sz="9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9" name="TextBox 8">
            <a:extLst>
              <a:ext uri="{FF2B5EF4-FFF2-40B4-BE49-F238E27FC236}">
                <a16:creationId xmlns:a16="http://schemas.microsoft.com/office/drawing/2014/main" id="{89AC091C-6FA7-4191-949A-6DF0C3081D4B}"/>
              </a:ext>
            </a:extLst>
          </p:cNvPr>
          <p:cNvSpPr txBox="1"/>
          <p:nvPr/>
        </p:nvSpPr>
        <p:spPr>
          <a:xfrm>
            <a:off x="3956346" y="1719144"/>
            <a:ext cx="2200614"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effectLst/>
                <a:uLnTx/>
                <a:uFillTx/>
                <a:latin typeface="Open Sans"/>
                <a:ea typeface="+mn-ea"/>
                <a:cs typeface="+mn-cs"/>
              </a:rPr>
              <a:t>If not, what are you doing for your endpoints to secure them?</a:t>
            </a:r>
          </a:p>
        </p:txBody>
      </p:sp>
      <p:sp>
        <p:nvSpPr>
          <p:cNvPr id="10" name="TextBox 9">
            <a:extLst>
              <a:ext uri="{FF2B5EF4-FFF2-40B4-BE49-F238E27FC236}">
                <a16:creationId xmlns:a16="http://schemas.microsoft.com/office/drawing/2014/main" id="{3FAE0DD0-C6AC-42DC-BD97-4D4C4651CB26}"/>
              </a:ext>
            </a:extLst>
          </p:cNvPr>
          <p:cNvSpPr txBox="1"/>
          <p:nvPr/>
        </p:nvSpPr>
        <p:spPr>
          <a:xfrm>
            <a:off x="3956346" y="2185018"/>
            <a:ext cx="2200614"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93D7A"/>
                </a:solidFill>
                <a:effectLst/>
                <a:uLnTx/>
                <a:uFillTx/>
                <a:latin typeface="Open Sans"/>
                <a:ea typeface="+mn-ea"/>
                <a:cs typeface="+mn-cs"/>
              </a:rPr>
              <a:t>Do you train your end users for Phishing attempts? What Security Awareness tools do you use?</a:t>
            </a:r>
            <a:endParaRPr kumimoji="0" lang="en-US" sz="9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12" name="TextBox 11">
            <a:extLst>
              <a:ext uri="{FF2B5EF4-FFF2-40B4-BE49-F238E27FC236}">
                <a16:creationId xmlns:a16="http://schemas.microsoft.com/office/drawing/2014/main" id="{39A5FA43-2357-4A4D-931C-417962C43D8E}"/>
              </a:ext>
            </a:extLst>
          </p:cNvPr>
          <p:cNvSpPr txBox="1"/>
          <p:nvPr/>
        </p:nvSpPr>
        <p:spPr>
          <a:xfrm>
            <a:off x="3956346" y="3048804"/>
            <a:ext cx="2200614"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93D7A"/>
                </a:solidFill>
                <a:effectLst/>
                <a:uLnTx/>
                <a:uFillTx/>
                <a:latin typeface="Open Sans"/>
                <a:ea typeface="+mn-ea"/>
                <a:cs typeface="+mn-cs"/>
              </a:rPr>
              <a:t>Are your current firewalls being centrally managed and updated to current</a:t>
            </a:r>
            <a:r>
              <a:rPr lang="en-US" sz="900" b="1" dirty="0">
                <a:solidFill>
                  <a:srgbClr val="293D7A"/>
                </a:solidFill>
                <a:latin typeface="Open Sans"/>
              </a:rPr>
              <a:t> level of firmware?</a:t>
            </a:r>
            <a:endParaRPr kumimoji="0" lang="en-US" sz="9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73717A4B-95B1-4E99-B31A-8944D324927E}"/>
              </a:ext>
            </a:extLst>
          </p:cNvPr>
          <p:cNvSpPr txBox="1"/>
          <p:nvPr/>
        </p:nvSpPr>
        <p:spPr>
          <a:xfrm>
            <a:off x="3956346" y="3516369"/>
            <a:ext cx="2200614"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dirty="0">
                <a:latin typeface="Open Sans"/>
              </a:rPr>
              <a:t>Have you enabled IDS, IPS and Content Filtering</a:t>
            </a:r>
            <a:endParaRPr kumimoji="0" lang="en-US" sz="800" i="0" u="none" strike="noStrike" kern="1200" cap="none" spc="0" normalizeH="0" baseline="0" noProof="0" dirty="0">
              <a:ln>
                <a:noFill/>
              </a:ln>
              <a:effectLst/>
              <a:uLnTx/>
              <a:uFillTx/>
              <a:latin typeface="Open Sans"/>
              <a:ea typeface="+mn-ea"/>
              <a:cs typeface="+mn-cs"/>
            </a:endParaRPr>
          </a:p>
        </p:txBody>
      </p:sp>
      <p:sp>
        <p:nvSpPr>
          <p:cNvPr id="14" name="TextBox 13">
            <a:extLst>
              <a:ext uri="{FF2B5EF4-FFF2-40B4-BE49-F238E27FC236}">
                <a16:creationId xmlns:a16="http://schemas.microsoft.com/office/drawing/2014/main" id="{1C2AF19B-DA71-49BB-B438-3FBD7D0AD636}"/>
              </a:ext>
            </a:extLst>
          </p:cNvPr>
          <p:cNvSpPr txBox="1"/>
          <p:nvPr/>
        </p:nvSpPr>
        <p:spPr>
          <a:xfrm>
            <a:off x="3956346" y="4018348"/>
            <a:ext cx="2200614"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93D7A"/>
                </a:solidFill>
                <a:effectLst/>
                <a:uLnTx/>
                <a:uFillTx/>
                <a:latin typeface="Open Sans"/>
                <a:ea typeface="+mn-ea"/>
                <a:cs typeface="+mn-cs"/>
              </a:rPr>
              <a:t>Have you implemented 2FA (Two Factor Authentication) or MFA (Multi Factor Authentication)?</a:t>
            </a:r>
            <a:endParaRPr kumimoji="0" lang="en-US" sz="9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15" name="TextBox 14">
            <a:extLst>
              <a:ext uri="{FF2B5EF4-FFF2-40B4-BE49-F238E27FC236}">
                <a16:creationId xmlns:a16="http://schemas.microsoft.com/office/drawing/2014/main" id="{3A63CCBA-9517-4610-BAFA-FC5F49BA743F}"/>
              </a:ext>
            </a:extLst>
          </p:cNvPr>
          <p:cNvSpPr txBox="1"/>
          <p:nvPr/>
        </p:nvSpPr>
        <p:spPr>
          <a:xfrm>
            <a:off x="3956346" y="4501562"/>
            <a:ext cx="2200614" cy="21544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effectLst/>
                <a:uLnTx/>
                <a:uFillTx/>
                <a:latin typeface="Open Sans"/>
                <a:ea typeface="+mn-ea"/>
                <a:cs typeface="+mn-cs"/>
              </a:rPr>
              <a:t>What applications are you protecti</a:t>
            </a:r>
            <a:r>
              <a:rPr lang="en-US" sz="800" dirty="0">
                <a:latin typeface="Open Sans"/>
              </a:rPr>
              <a:t>ng?</a:t>
            </a:r>
            <a:endParaRPr kumimoji="0" lang="en-US" sz="800" i="0" u="none" strike="noStrike" kern="1200" cap="none" spc="0" normalizeH="0" baseline="0" noProof="0" dirty="0">
              <a:ln>
                <a:noFill/>
              </a:ln>
              <a:effectLst/>
              <a:uLnTx/>
              <a:uFillTx/>
              <a:latin typeface="Open Sans"/>
              <a:ea typeface="+mn-ea"/>
              <a:cs typeface="+mn-cs"/>
            </a:endParaRPr>
          </a:p>
        </p:txBody>
      </p:sp>
      <p:sp>
        <p:nvSpPr>
          <p:cNvPr id="16" name="TextBox 15">
            <a:extLst>
              <a:ext uri="{FF2B5EF4-FFF2-40B4-BE49-F238E27FC236}">
                <a16:creationId xmlns:a16="http://schemas.microsoft.com/office/drawing/2014/main" id="{E34EDCFD-7DCF-4510-8221-728E5A1D808E}"/>
              </a:ext>
            </a:extLst>
          </p:cNvPr>
          <p:cNvSpPr txBox="1"/>
          <p:nvPr/>
        </p:nvSpPr>
        <p:spPr>
          <a:xfrm>
            <a:off x="6805984" y="289277"/>
            <a:ext cx="1923407"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93D7A"/>
                </a:solidFill>
                <a:effectLst/>
                <a:uLnTx/>
                <a:uFillTx/>
                <a:latin typeface="Open Sans"/>
                <a:ea typeface="+mn-ea"/>
                <a:cs typeface="+mn-cs"/>
              </a:rPr>
              <a:t>Have you implemented Single Sign On (SSO)?</a:t>
            </a:r>
            <a:endParaRPr kumimoji="0" lang="en-US" sz="9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18" name="TextBox 17">
            <a:extLst>
              <a:ext uri="{FF2B5EF4-FFF2-40B4-BE49-F238E27FC236}">
                <a16:creationId xmlns:a16="http://schemas.microsoft.com/office/drawing/2014/main" id="{4E37DA13-4691-45F6-94DB-60971023BE09}"/>
              </a:ext>
            </a:extLst>
          </p:cNvPr>
          <p:cNvSpPr txBox="1"/>
          <p:nvPr/>
        </p:nvSpPr>
        <p:spPr>
          <a:xfrm>
            <a:off x="6805984" y="1147986"/>
            <a:ext cx="1923407"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93D7A"/>
                </a:solidFill>
                <a:effectLst/>
                <a:uLnTx/>
                <a:uFillTx/>
                <a:latin typeface="Open Sans"/>
                <a:ea typeface="+mn-ea"/>
                <a:cs typeface="+mn-cs"/>
              </a:rPr>
              <a:t>How are you currently keeping your servers and endpoints patched?</a:t>
            </a:r>
            <a:endParaRPr kumimoji="0" lang="en-US" sz="9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19" name="TextBox 18">
            <a:extLst>
              <a:ext uri="{FF2B5EF4-FFF2-40B4-BE49-F238E27FC236}">
                <a16:creationId xmlns:a16="http://schemas.microsoft.com/office/drawing/2014/main" id="{D12CC9FF-4881-4C2D-9A4C-5908C8971D81}"/>
              </a:ext>
            </a:extLst>
          </p:cNvPr>
          <p:cNvSpPr txBox="1"/>
          <p:nvPr/>
        </p:nvSpPr>
        <p:spPr>
          <a:xfrm>
            <a:off x="6805984" y="1631290"/>
            <a:ext cx="1923407"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effectLst/>
                <a:uLnTx/>
                <a:uFillTx/>
                <a:latin typeface="Open Sans"/>
                <a:ea typeface="+mn-ea"/>
                <a:cs typeface="+mn-cs"/>
              </a:rPr>
              <a:t>Are you patching 3</a:t>
            </a:r>
            <a:r>
              <a:rPr kumimoji="0" lang="en-US" sz="800" i="0" u="none" strike="noStrike" kern="1200" cap="none" spc="0" normalizeH="0" baseline="30000" noProof="0" dirty="0">
                <a:ln>
                  <a:noFill/>
                </a:ln>
                <a:effectLst/>
                <a:uLnTx/>
                <a:uFillTx/>
                <a:latin typeface="Open Sans"/>
                <a:ea typeface="+mn-ea"/>
                <a:cs typeface="+mn-cs"/>
              </a:rPr>
              <a:t>rd</a:t>
            </a:r>
            <a:r>
              <a:rPr kumimoji="0" lang="en-US" sz="800" i="0" u="none" strike="noStrike" kern="1200" cap="none" spc="0" normalizeH="0" baseline="0" noProof="0" dirty="0">
                <a:ln>
                  <a:noFill/>
                </a:ln>
                <a:effectLst/>
                <a:uLnTx/>
                <a:uFillTx/>
                <a:latin typeface="Open Sans"/>
                <a:ea typeface="+mn-ea"/>
                <a:cs typeface="+mn-cs"/>
              </a:rPr>
              <a:t> party applications regularly? If so, by what method?</a:t>
            </a:r>
          </a:p>
        </p:txBody>
      </p:sp>
      <p:sp>
        <p:nvSpPr>
          <p:cNvPr id="20" name="TextBox 19">
            <a:extLst>
              <a:ext uri="{FF2B5EF4-FFF2-40B4-BE49-F238E27FC236}">
                <a16:creationId xmlns:a16="http://schemas.microsoft.com/office/drawing/2014/main" id="{F7FD39F5-72AF-4525-8DFF-4DE10ECA35DD}"/>
              </a:ext>
            </a:extLst>
          </p:cNvPr>
          <p:cNvSpPr txBox="1"/>
          <p:nvPr/>
        </p:nvSpPr>
        <p:spPr>
          <a:xfrm>
            <a:off x="6805984" y="2159227"/>
            <a:ext cx="1923407"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93D7A"/>
                </a:solidFill>
                <a:effectLst/>
                <a:uLnTx/>
                <a:uFillTx/>
                <a:latin typeface="Open Sans"/>
                <a:ea typeface="+mn-ea"/>
                <a:cs typeface="+mn-cs"/>
              </a:rPr>
              <a:t>Do you perform regular vulnerability scans?</a:t>
            </a:r>
            <a:endParaRPr kumimoji="0" lang="en-US" sz="9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21" name="TextBox 20">
            <a:extLst>
              <a:ext uri="{FF2B5EF4-FFF2-40B4-BE49-F238E27FC236}">
                <a16:creationId xmlns:a16="http://schemas.microsoft.com/office/drawing/2014/main" id="{1C589F21-F60C-463F-94F7-4F3218F41FBB}"/>
              </a:ext>
            </a:extLst>
          </p:cNvPr>
          <p:cNvSpPr txBox="1"/>
          <p:nvPr/>
        </p:nvSpPr>
        <p:spPr>
          <a:xfrm>
            <a:off x="6825715" y="2495137"/>
            <a:ext cx="1923407"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effectLst/>
                <a:uLnTx/>
                <a:uFillTx/>
                <a:latin typeface="Open Sans"/>
                <a:ea typeface="+mn-ea"/>
                <a:cs typeface="+mn-cs"/>
              </a:rPr>
              <a:t>Who is analyzing the scans and remediating the findings?</a:t>
            </a:r>
          </a:p>
        </p:txBody>
      </p:sp>
      <p:sp>
        <p:nvSpPr>
          <p:cNvPr id="22" name="TextBox 21">
            <a:extLst>
              <a:ext uri="{FF2B5EF4-FFF2-40B4-BE49-F238E27FC236}">
                <a16:creationId xmlns:a16="http://schemas.microsoft.com/office/drawing/2014/main" id="{B0AD8F2E-F7F5-4709-A00B-3EC223A52170}"/>
              </a:ext>
            </a:extLst>
          </p:cNvPr>
          <p:cNvSpPr txBox="1"/>
          <p:nvPr/>
        </p:nvSpPr>
        <p:spPr>
          <a:xfrm>
            <a:off x="6805984" y="3070093"/>
            <a:ext cx="1923407" cy="7848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93D7A"/>
                </a:solidFill>
                <a:effectLst/>
                <a:uLnTx/>
                <a:uFillTx/>
                <a:latin typeface="Open Sans"/>
                <a:ea typeface="+mn-ea"/>
                <a:cs typeface="+mn-cs"/>
              </a:rPr>
              <a:t>If you have workloads in the Cloud, are you</a:t>
            </a:r>
            <a:r>
              <a:rPr lang="en-US" sz="900" b="1" dirty="0">
                <a:solidFill>
                  <a:srgbClr val="293D7A"/>
                </a:solidFill>
                <a:latin typeface="Open Sans"/>
              </a:rPr>
              <a:t> providing the same level of security to them as you are in your on-premises workloads?</a:t>
            </a:r>
            <a:endParaRPr kumimoji="0" lang="en-US" sz="9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24" name="TextBox 23">
            <a:extLst>
              <a:ext uri="{FF2B5EF4-FFF2-40B4-BE49-F238E27FC236}">
                <a16:creationId xmlns:a16="http://schemas.microsoft.com/office/drawing/2014/main" id="{AAD5ECE6-5D9D-472A-A73E-B3D163670415}"/>
              </a:ext>
            </a:extLst>
          </p:cNvPr>
          <p:cNvSpPr txBox="1"/>
          <p:nvPr/>
        </p:nvSpPr>
        <p:spPr>
          <a:xfrm>
            <a:off x="6805984" y="3962905"/>
            <a:ext cx="1923407"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93D7A"/>
                </a:solidFill>
                <a:effectLst/>
                <a:uLnTx/>
                <a:uFillTx/>
                <a:latin typeface="Open Sans"/>
                <a:ea typeface="+mn-ea"/>
                <a:cs typeface="+mn-cs"/>
              </a:rPr>
              <a:t>How are you protecting your users from email born security threats?</a:t>
            </a:r>
            <a:endParaRPr kumimoji="0" lang="en-US" sz="9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25" name="TextBox 24">
            <a:extLst>
              <a:ext uri="{FF2B5EF4-FFF2-40B4-BE49-F238E27FC236}">
                <a16:creationId xmlns:a16="http://schemas.microsoft.com/office/drawing/2014/main" id="{F1EE76C5-24D0-462A-B7A6-B03C7AD43240}"/>
              </a:ext>
            </a:extLst>
          </p:cNvPr>
          <p:cNvSpPr txBox="1"/>
          <p:nvPr/>
        </p:nvSpPr>
        <p:spPr>
          <a:xfrm>
            <a:off x="6805984" y="4452282"/>
            <a:ext cx="1923407"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effectLst/>
                <a:uLnTx/>
                <a:uFillTx/>
                <a:latin typeface="Open Sans"/>
                <a:ea typeface="+mn-ea"/>
                <a:cs typeface="+mn-cs"/>
              </a:rPr>
              <a:t>If you have your email in the Cloud (i.e. O365), are you backing it up?</a:t>
            </a:r>
          </a:p>
        </p:txBody>
      </p:sp>
    </p:spTree>
    <p:extLst>
      <p:ext uri="{BB962C8B-B14F-4D97-AF65-F5344CB8AC3E}">
        <p14:creationId xmlns:p14="http://schemas.microsoft.com/office/powerpoint/2010/main" val="3484213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104B1B02-9771-448D-9360-7F64936A796C}"/>
              </a:ext>
            </a:extLst>
          </p:cNvPr>
          <p:cNvSpPr/>
          <p:nvPr/>
        </p:nvSpPr>
        <p:spPr>
          <a:xfrm>
            <a:off x="2755665" y="257835"/>
            <a:ext cx="274320" cy="274320"/>
          </a:xfrm>
          <a:custGeom>
            <a:avLst/>
            <a:gdLst>
              <a:gd name="connsiteX0" fmla="*/ 0 w 1150091"/>
              <a:gd name="connsiteY0" fmla="*/ 575046 h 1150091"/>
              <a:gd name="connsiteX1" fmla="*/ 575046 w 1150091"/>
              <a:gd name="connsiteY1" fmla="*/ 0 h 1150091"/>
              <a:gd name="connsiteX2" fmla="*/ 1150092 w 1150091"/>
              <a:gd name="connsiteY2" fmla="*/ 575046 h 1150091"/>
              <a:gd name="connsiteX3" fmla="*/ 575046 w 1150091"/>
              <a:gd name="connsiteY3" fmla="*/ 1150092 h 1150091"/>
              <a:gd name="connsiteX4" fmla="*/ 0 w 1150091"/>
              <a:gd name="connsiteY4" fmla="*/ 575046 h 115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91" h="1150091">
                <a:moveTo>
                  <a:pt x="0" y="575046"/>
                </a:moveTo>
                <a:cubicBezTo>
                  <a:pt x="0" y="257457"/>
                  <a:pt x="257457" y="0"/>
                  <a:pt x="575046" y="0"/>
                </a:cubicBezTo>
                <a:cubicBezTo>
                  <a:pt x="892635" y="0"/>
                  <a:pt x="1150092" y="257457"/>
                  <a:pt x="1150092" y="575046"/>
                </a:cubicBezTo>
                <a:cubicBezTo>
                  <a:pt x="1150092" y="892635"/>
                  <a:pt x="892635" y="1150092"/>
                  <a:pt x="575046" y="1150092"/>
                </a:cubicBezTo>
                <a:cubicBezTo>
                  <a:pt x="257457" y="1150092"/>
                  <a:pt x="0" y="892635"/>
                  <a:pt x="0" y="575046"/>
                </a:cubicBezTo>
                <a:close/>
              </a:path>
            </a:pathLst>
          </a:custGeom>
          <a:solidFill>
            <a:srgbClr val="F15A2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8093" tIns="181127" rIns="258093" bIns="181127"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mn-ea"/>
                <a:cs typeface="+mn-cs"/>
              </a:rPr>
              <a:t>3</a:t>
            </a:r>
          </a:p>
        </p:txBody>
      </p:sp>
      <p:sp>
        <p:nvSpPr>
          <p:cNvPr id="26" name="Freeform: Shape 25">
            <a:extLst>
              <a:ext uri="{FF2B5EF4-FFF2-40B4-BE49-F238E27FC236}">
                <a16:creationId xmlns:a16="http://schemas.microsoft.com/office/drawing/2014/main" id="{43209FAC-8F7D-4B47-B793-EC60E83DE960}"/>
              </a:ext>
            </a:extLst>
          </p:cNvPr>
          <p:cNvSpPr/>
          <p:nvPr/>
        </p:nvSpPr>
        <p:spPr>
          <a:xfrm>
            <a:off x="384577" y="2274356"/>
            <a:ext cx="274320" cy="274320"/>
          </a:xfrm>
          <a:custGeom>
            <a:avLst/>
            <a:gdLst>
              <a:gd name="connsiteX0" fmla="*/ 0 w 1150091"/>
              <a:gd name="connsiteY0" fmla="*/ 575046 h 1150091"/>
              <a:gd name="connsiteX1" fmla="*/ 575046 w 1150091"/>
              <a:gd name="connsiteY1" fmla="*/ 0 h 1150091"/>
              <a:gd name="connsiteX2" fmla="*/ 1150092 w 1150091"/>
              <a:gd name="connsiteY2" fmla="*/ 575046 h 1150091"/>
              <a:gd name="connsiteX3" fmla="*/ 575046 w 1150091"/>
              <a:gd name="connsiteY3" fmla="*/ 1150092 h 1150091"/>
              <a:gd name="connsiteX4" fmla="*/ 0 w 1150091"/>
              <a:gd name="connsiteY4" fmla="*/ 575046 h 115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91" h="1150091">
                <a:moveTo>
                  <a:pt x="0" y="575046"/>
                </a:moveTo>
                <a:cubicBezTo>
                  <a:pt x="0" y="257457"/>
                  <a:pt x="257457" y="0"/>
                  <a:pt x="575046" y="0"/>
                </a:cubicBezTo>
                <a:cubicBezTo>
                  <a:pt x="892635" y="0"/>
                  <a:pt x="1150092" y="257457"/>
                  <a:pt x="1150092" y="575046"/>
                </a:cubicBezTo>
                <a:cubicBezTo>
                  <a:pt x="1150092" y="892635"/>
                  <a:pt x="892635" y="1150092"/>
                  <a:pt x="575046" y="1150092"/>
                </a:cubicBezTo>
                <a:cubicBezTo>
                  <a:pt x="257457" y="1150092"/>
                  <a:pt x="0" y="892635"/>
                  <a:pt x="0" y="575046"/>
                </a:cubicBezTo>
                <a:close/>
              </a:path>
            </a:pathLst>
          </a:cu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8093" tIns="181127" rIns="258093" bIns="181127"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mn-ea"/>
                <a:cs typeface="+mn-cs"/>
              </a:rPr>
              <a:t>2</a:t>
            </a:r>
          </a:p>
        </p:txBody>
      </p:sp>
      <p:sp>
        <p:nvSpPr>
          <p:cNvPr id="27" name="Freeform: Shape 26">
            <a:extLst>
              <a:ext uri="{FF2B5EF4-FFF2-40B4-BE49-F238E27FC236}">
                <a16:creationId xmlns:a16="http://schemas.microsoft.com/office/drawing/2014/main" id="{1EF59456-68B5-4EDC-9C15-A47993D9A909}"/>
              </a:ext>
            </a:extLst>
          </p:cNvPr>
          <p:cNvSpPr/>
          <p:nvPr/>
        </p:nvSpPr>
        <p:spPr>
          <a:xfrm>
            <a:off x="2787717" y="1912444"/>
            <a:ext cx="274320" cy="274320"/>
          </a:xfrm>
          <a:custGeom>
            <a:avLst/>
            <a:gdLst>
              <a:gd name="connsiteX0" fmla="*/ 0 w 1150091"/>
              <a:gd name="connsiteY0" fmla="*/ 575046 h 1150091"/>
              <a:gd name="connsiteX1" fmla="*/ 575046 w 1150091"/>
              <a:gd name="connsiteY1" fmla="*/ 0 h 1150091"/>
              <a:gd name="connsiteX2" fmla="*/ 1150092 w 1150091"/>
              <a:gd name="connsiteY2" fmla="*/ 575046 h 1150091"/>
              <a:gd name="connsiteX3" fmla="*/ 575046 w 1150091"/>
              <a:gd name="connsiteY3" fmla="*/ 1150092 h 1150091"/>
              <a:gd name="connsiteX4" fmla="*/ 0 w 1150091"/>
              <a:gd name="connsiteY4" fmla="*/ 575046 h 115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91" h="1150091">
                <a:moveTo>
                  <a:pt x="0" y="575046"/>
                </a:moveTo>
                <a:cubicBezTo>
                  <a:pt x="0" y="257457"/>
                  <a:pt x="257457" y="0"/>
                  <a:pt x="575046" y="0"/>
                </a:cubicBezTo>
                <a:cubicBezTo>
                  <a:pt x="892635" y="0"/>
                  <a:pt x="1150092" y="257457"/>
                  <a:pt x="1150092" y="575046"/>
                </a:cubicBezTo>
                <a:cubicBezTo>
                  <a:pt x="1150092" y="892635"/>
                  <a:pt x="892635" y="1150092"/>
                  <a:pt x="575046" y="1150092"/>
                </a:cubicBezTo>
                <a:cubicBezTo>
                  <a:pt x="257457" y="1150092"/>
                  <a:pt x="0" y="892635"/>
                  <a:pt x="0" y="575046"/>
                </a:cubicBezTo>
                <a:close/>
              </a:path>
            </a:pathLst>
          </a:cu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8093" tIns="181127" rIns="258093" bIns="181127"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mn-ea"/>
                <a:cs typeface="+mn-cs"/>
              </a:rPr>
              <a:t>4</a:t>
            </a:r>
          </a:p>
        </p:txBody>
      </p:sp>
      <p:sp>
        <p:nvSpPr>
          <p:cNvPr id="24" name="Freeform: Shape 23">
            <a:extLst>
              <a:ext uri="{FF2B5EF4-FFF2-40B4-BE49-F238E27FC236}">
                <a16:creationId xmlns:a16="http://schemas.microsoft.com/office/drawing/2014/main" id="{B47B6A8D-5EBC-4C6C-96A6-22E1420FEC15}"/>
              </a:ext>
            </a:extLst>
          </p:cNvPr>
          <p:cNvSpPr/>
          <p:nvPr/>
        </p:nvSpPr>
        <p:spPr>
          <a:xfrm>
            <a:off x="383147" y="253391"/>
            <a:ext cx="274320" cy="274320"/>
          </a:xfrm>
          <a:custGeom>
            <a:avLst/>
            <a:gdLst>
              <a:gd name="connsiteX0" fmla="*/ 0 w 1150091"/>
              <a:gd name="connsiteY0" fmla="*/ 575046 h 1150091"/>
              <a:gd name="connsiteX1" fmla="*/ 575046 w 1150091"/>
              <a:gd name="connsiteY1" fmla="*/ 0 h 1150091"/>
              <a:gd name="connsiteX2" fmla="*/ 1150092 w 1150091"/>
              <a:gd name="connsiteY2" fmla="*/ 575046 h 1150091"/>
              <a:gd name="connsiteX3" fmla="*/ 575046 w 1150091"/>
              <a:gd name="connsiteY3" fmla="*/ 1150092 h 1150091"/>
              <a:gd name="connsiteX4" fmla="*/ 0 w 1150091"/>
              <a:gd name="connsiteY4" fmla="*/ 575046 h 115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91" h="1150091">
                <a:moveTo>
                  <a:pt x="0" y="575046"/>
                </a:moveTo>
                <a:cubicBezTo>
                  <a:pt x="0" y="257457"/>
                  <a:pt x="257457" y="0"/>
                  <a:pt x="575046" y="0"/>
                </a:cubicBezTo>
                <a:cubicBezTo>
                  <a:pt x="892635" y="0"/>
                  <a:pt x="1150092" y="257457"/>
                  <a:pt x="1150092" y="575046"/>
                </a:cubicBezTo>
                <a:cubicBezTo>
                  <a:pt x="1150092" y="892635"/>
                  <a:pt x="892635" y="1150092"/>
                  <a:pt x="575046" y="1150092"/>
                </a:cubicBezTo>
                <a:cubicBezTo>
                  <a:pt x="257457" y="1150092"/>
                  <a:pt x="0" y="892635"/>
                  <a:pt x="0" y="575046"/>
                </a:cubicBezTo>
                <a:close/>
              </a:path>
            </a:pathLst>
          </a:custGeom>
          <a:solidFill>
            <a:srgbClr val="F15A2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8093" tIns="181127" rIns="258093" bIns="181127"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mn-ea"/>
                <a:cs typeface="+mn-cs"/>
              </a:rPr>
              <a:t>1</a:t>
            </a:r>
          </a:p>
        </p:txBody>
      </p:sp>
      <p:sp>
        <p:nvSpPr>
          <p:cNvPr id="43" name="Slide Number Placeholder 5">
            <a:extLst>
              <a:ext uri="{FF2B5EF4-FFF2-40B4-BE49-F238E27FC236}">
                <a16:creationId xmlns:a16="http://schemas.microsoft.com/office/drawing/2014/main" id="{B4D60C27-2E3D-4009-B5CF-0D38CEF29D9A}"/>
              </a:ext>
            </a:extLst>
          </p:cNvPr>
          <p:cNvSpPr>
            <a:spLocks noGrp="1"/>
          </p:cNvSpPr>
          <p:nvPr>
            <p:ph type="sldNum" sz="quarter" idx="10"/>
          </p:nvPr>
        </p:nvSpPr>
        <p:spPr>
          <a:prstGeom prst="rect">
            <a:avLst/>
          </a:prstGeom>
        </p:spPr>
        <p:txBody>
          <a:bodyPr vert="horz" lIns="91440" tIns="45720" rIns="91440" bIns="45720" rtlCol="0" anchor="ctr"/>
          <a:lstStyle>
            <a:lvl1pPr algn="r">
              <a:defRPr sz="1000">
                <a:solidFill>
                  <a:srgbClr val="C7C8D8"/>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A324987-E7B7-4EF9-819F-1672AB0C8F32}" type="slidenum">
              <a:rPr kumimoji="0" lang="en-US" sz="1400" b="0"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1D87389A-6E43-4B90-AF7B-94E358317C5D}"/>
              </a:ext>
            </a:extLst>
          </p:cNvPr>
          <p:cNvSpPr txBox="1"/>
          <p:nvPr/>
        </p:nvSpPr>
        <p:spPr>
          <a:xfrm>
            <a:off x="6139037" y="2119129"/>
            <a:ext cx="2428715" cy="584775"/>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a:ea typeface="+mn-ea"/>
                <a:cs typeface="+mn-cs"/>
              </a:rPr>
              <a:t>Next </a:t>
            </a:r>
            <a:r>
              <a:rPr lang="en-US" sz="3200" b="1" dirty="0">
                <a:solidFill>
                  <a:prstClr val="white"/>
                </a:solidFill>
                <a:latin typeface="Open Sans"/>
              </a:rPr>
              <a:t>Steps</a:t>
            </a:r>
            <a:endParaRPr kumimoji="0" lang="en-US" sz="32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6" name="TextBox 5">
            <a:extLst>
              <a:ext uri="{FF2B5EF4-FFF2-40B4-BE49-F238E27FC236}">
                <a16:creationId xmlns:a16="http://schemas.microsoft.com/office/drawing/2014/main" id="{BBF3A91F-DBBA-4921-AE89-15592A51F30D}"/>
              </a:ext>
            </a:extLst>
          </p:cNvPr>
          <p:cNvSpPr txBox="1"/>
          <p:nvPr/>
        </p:nvSpPr>
        <p:spPr>
          <a:xfrm>
            <a:off x="633498" y="166286"/>
            <a:ext cx="2103118" cy="523220"/>
          </a:xfrm>
          <a:prstGeom prst="rect">
            <a:avLst/>
          </a:prstGeom>
          <a:noFill/>
        </p:spPr>
        <p:txBody>
          <a:bodyPr wrap="square" rtlCol="0">
            <a:spAutoFit/>
          </a:bodyPr>
          <a:lstStyle/>
          <a:p>
            <a:pPr marL="0" marR="0" lvl="0" indent="0" algn="l" defTabSz="685800" rtl="0" eaLnBrk="1" fontAlgn="auto" latinLnBrk="0" hangingPunct="1">
              <a:spcBef>
                <a:spcPts val="0"/>
              </a:spcBef>
              <a:buClrTx/>
              <a:buSzTx/>
              <a:buFontTx/>
              <a:buNone/>
              <a:tabLst/>
              <a:defRPr/>
            </a:pPr>
            <a:r>
              <a:rPr kumimoji="0" lang="en-US" sz="1400" b="1" i="0" u="none" strike="noStrike" kern="1200" cap="none" spc="0" normalizeH="0" baseline="0" noProof="0" dirty="0">
                <a:ln>
                  <a:noFill/>
                </a:ln>
                <a:solidFill>
                  <a:srgbClr val="0F82C6"/>
                </a:solidFill>
                <a:effectLst/>
                <a:uLnTx/>
                <a:uFillTx/>
                <a:latin typeface="Open Sans"/>
                <a:ea typeface="+mn-ea"/>
                <a:cs typeface="+mn-cs"/>
              </a:rPr>
              <a:t>GO TO</a:t>
            </a:r>
          </a:p>
          <a:p>
            <a:pPr marL="0" marR="0" lvl="0" indent="0" algn="l" defTabSz="685800" rtl="0" eaLnBrk="1" fontAlgn="auto" latinLnBrk="0" hangingPunct="1">
              <a:spcBef>
                <a:spcPts val="0"/>
              </a:spcBef>
              <a:spcAft>
                <a:spcPts val="600"/>
              </a:spcAft>
              <a:buClrTx/>
              <a:buSzTx/>
              <a:buFontTx/>
              <a:buNone/>
              <a:tabLst/>
              <a:defRPr/>
            </a:pPr>
            <a:r>
              <a:rPr lang="en-US" sz="1400" b="1" dirty="0">
                <a:solidFill>
                  <a:srgbClr val="0F82C6"/>
                </a:solidFill>
                <a:latin typeface="Open Sans"/>
              </a:rPr>
              <a:t>MARKET</a:t>
            </a:r>
            <a:endParaRPr kumimoji="0" lang="en-US" sz="14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8" name="TextBox 7">
            <a:extLst>
              <a:ext uri="{FF2B5EF4-FFF2-40B4-BE49-F238E27FC236}">
                <a16:creationId xmlns:a16="http://schemas.microsoft.com/office/drawing/2014/main" id="{5DDD4E0E-5C37-4490-8B10-8C372C819BAA}"/>
              </a:ext>
            </a:extLst>
          </p:cNvPr>
          <p:cNvSpPr txBox="1"/>
          <p:nvPr/>
        </p:nvSpPr>
        <p:spPr>
          <a:xfrm>
            <a:off x="3036368" y="227233"/>
            <a:ext cx="2103118" cy="322909"/>
          </a:xfrm>
          <a:prstGeom prst="rect">
            <a:avLst/>
          </a:prstGeom>
          <a:noFill/>
        </p:spPr>
        <p:txBody>
          <a:bodyPr wrap="square" rtlCol="0">
            <a:spAutoFit/>
          </a:bodyPr>
          <a:lstStyle/>
          <a:p>
            <a:pPr marL="0" marR="0" lvl="0" indent="0" algn="l" defTabSz="685800" rtl="0" eaLnBrk="1" fontAlgn="auto" latinLnBrk="0" hangingPunct="1">
              <a:lnSpc>
                <a:spcPct val="114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F82C6"/>
                </a:solidFill>
                <a:effectLst/>
                <a:uLnTx/>
                <a:uFillTx/>
                <a:latin typeface="Open Sans"/>
                <a:ea typeface="+mn-ea"/>
                <a:cs typeface="+mn-cs"/>
              </a:rPr>
              <a:t>ENGAGEMENT</a:t>
            </a:r>
            <a:endParaRPr kumimoji="0" lang="en-US" sz="1050" b="0" i="0" u="none" strike="noStrike" kern="1200" cap="none" spc="0" normalizeH="0" baseline="0" noProof="0" dirty="0">
              <a:ln>
                <a:noFill/>
              </a:ln>
              <a:solidFill>
                <a:srgbClr val="333333"/>
              </a:solidFill>
              <a:effectLst/>
              <a:uLnTx/>
              <a:uFillTx/>
              <a:latin typeface="Open Sans"/>
              <a:ea typeface="+mn-ea"/>
              <a:cs typeface="+mn-cs"/>
            </a:endParaRPr>
          </a:p>
        </p:txBody>
      </p:sp>
      <p:sp>
        <p:nvSpPr>
          <p:cNvPr id="10" name="TextBox 9">
            <a:extLst>
              <a:ext uri="{FF2B5EF4-FFF2-40B4-BE49-F238E27FC236}">
                <a16:creationId xmlns:a16="http://schemas.microsoft.com/office/drawing/2014/main" id="{E5B902AB-874D-499E-9B05-B2D4C0A12CCB}"/>
              </a:ext>
            </a:extLst>
          </p:cNvPr>
          <p:cNvSpPr txBox="1"/>
          <p:nvPr/>
        </p:nvSpPr>
        <p:spPr>
          <a:xfrm>
            <a:off x="674044" y="2238608"/>
            <a:ext cx="2103118" cy="322909"/>
          </a:xfrm>
          <a:prstGeom prst="rect">
            <a:avLst/>
          </a:prstGeom>
          <a:noFill/>
        </p:spPr>
        <p:txBody>
          <a:bodyPr wrap="square" rtlCol="0">
            <a:spAutoFit/>
          </a:bodyPr>
          <a:lstStyle/>
          <a:p>
            <a:pPr marL="0" marR="0" lvl="0" indent="0" algn="l" defTabSz="685800" rtl="0" eaLnBrk="1" fontAlgn="auto" latinLnBrk="0" hangingPunct="1">
              <a:lnSpc>
                <a:spcPct val="114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F82C6"/>
                </a:solidFill>
                <a:effectLst/>
                <a:uLnTx/>
                <a:uFillTx/>
                <a:latin typeface="Open Sans"/>
                <a:ea typeface="+mn-ea"/>
                <a:cs typeface="+mn-cs"/>
              </a:rPr>
              <a:t>TRAINING</a:t>
            </a:r>
            <a:endParaRPr kumimoji="0" lang="en-US" sz="1050" b="0" i="0" u="none" strike="noStrike" kern="1200" cap="none" spc="0" normalizeH="0" baseline="0" noProof="0" dirty="0">
              <a:ln>
                <a:noFill/>
              </a:ln>
              <a:solidFill>
                <a:srgbClr val="333333"/>
              </a:solidFill>
              <a:effectLst/>
              <a:uLnTx/>
              <a:uFillTx/>
              <a:latin typeface="Open Sans"/>
              <a:ea typeface="+mn-ea"/>
              <a:cs typeface="+mn-cs"/>
            </a:endParaRPr>
          </a:p>
        </p:txBody>
      </p:sp>
      <p:sp>
        <p:nvSpPr>
          <p:cNvPr id="11" name="TextBox 10">
            <a:extLst>
              <a:ext uri="{FF2B5EF4-FFF2-40B4-BE49-F238E27FC236}">
                <a16:creationId xmlns:a16="http://schemas.microsoft.com/office/drawing/2014/main" id="{7DF3C0E2-08AE-4B11-9C4A-82021397E876}"/>
              </a:ext>
            </a:extLst>
          </p:cNvPr>
          <p:cNvSpPr txBox="1"/>
          <p:nvPr/>
        </p:nvSpPr>
        <p:spPr>
          <a:xfrm>
            <a:off x="3036368" y="1843027"/>
            <a:ext cx="2103118" cy="568489"/>
          </a:xfrm>
          <a:prstGeom prst="rect">
            <a:avLst/>
          </a:prstGeom>
          <a:noFill/>
        </p:spPr>
        <p:txBody>
          <a:bodyPr wrap="square" rtlCol="0">
            <a:spAutoFit/>
          </a:bodyPr>
          <a:lstStyle/>
          <a:p>
            <a:pPr marL="0" marR="0" lvl="0" indent="0" algn="l" defTabSz="685800" rtl="0" eaLnBrk="1" fontAlgn="auto" latinLnBrk="0" hangingPunct="1">
              <a:lnSpc>
                <a:spcPct val="114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F82C6"/>
                </a:solidFill>
                <a:effectLst/>
                <a:uLnTx/>
                <a:uFillTx/>
                <a:latin typeface="Open Sans"/>
                <a:ea typeface="+mn-ea"/>
                <a:cs typeface="+mn-cs"/>
              </a:rPr>
              <a:t>CUSTOMER COMMUNICATION</a:t>
            </a:r>
            <a:endParaRPr kumimoji="0" lang="en-US" sz="1050" b="0" i="0" u="none" strike="noStrike" kern="1200" cap="none" spc="0" normalizeH="0" baseline="0" noProof="0" dirty="0">
              <a:ln>
                <a:noFill/>
              </a:ln>
              <a:solidFill>
                <a:srgbClr val="333333"/>
              </a:solidFill>
              <a:effectLst/>
              <a:uLnTx/>
              <a:uFillTx/>
              <a:latin typeface="Open Sans"/>
              <a:ea typeface="+mn-ea"/>
              <a:cs typeface="+mn-cs"/>
            </a:endParaRPr>
          </a:p>
        </p:txBody>
      </p:sp>
      <p:cxnSp>
        <p:nvCxnSpPr>
          <p:cNvPr id="18" name="Straight Connector 17">
            <a:extLst>
              <a:ext uri="{FF2B5EF4-FFF2-40B4-BE49-F238E27FC236}">
                <a16:creationId xmlns:a16="http://schemas.microsoft.com/office/drawing/2014/main" id="{C51E82A3-F591-4615-871B-F43ADE03ECD0}"/>
              </a:ext>
            </a:extLst>
          </p:cNvPr>
          <p:cNvCxnSpPr/>
          <p:nvPr/>
        </p:nvCxnSpPr>
        <p:spPr>
          <a:xfrm>
            <a:off x="734678" y="706228"/>
            <a:ext cx="1143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FE9B441-1485-4642-B963-88228400D412}"/>
              </a:ext>
            </a:extLst>
          </p:cNvPr>
          <p:cNvCxnSpPr>
            <a:cxnSpLocks/>
          </p:cNvCxnSpPr>
          <p:nvPr/>
        </p:nvCxnSpPr>
        <p:spPr>
          <a:xfrm>
            <a:off x="3140959" y="532155"/>
            <a:ext cx="1143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657B68-D44E-47A4-B342-4F03F969BEB6}"/>
              </a:ext>
            </a:extLst>
          </p:cNvPr>
          <p:cNvCxnSpPr/>
          <p:nvPr/>
        </p:nvCxnSpPr>
        <p:spPr>
          <a:xfrm>
            <a:off x="749918" y="2539542"/>
            <a:ext cx="1143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90A310-5B3C-44C9-8E9A-95B290857934}"/>
              </a:ext>
            </a:extLst>
          </p:cNvPr>
          <p:cNvCxnSpPr>
            <a:cxnSpLocks/>
          </p:cNvCxnSpPr>
          <p:nvPr/>
        </p:nvCxnSpPr>
        <p:spPr>
          <a:xfrm>
            <a:off x="3107725" y="2444403"/>
            <a:ext cx="11430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A3DF10F-F806-4611-B880-DC6CF2EA8E62}"/>
              </a:ext>
            </a:extLst>
          </p:cNvPr>
          <p:cNvSpPr txBox="1"/>
          <p:nvPr/>
        </p:nvSpPr>
        <p:spPr>
          <a:xfrm>
            <a:off x="633498" y="2612409"/>
            <a:ext cx="2103118" cy="1835887"/>
          </a:xfrm>
          <a:prstGeom prst="rect">
            <a:avLst/>
          </a:prstGeom>
          <a:noFill/>
        </p:spPr>
        <p:txBody>
          <a:bodyPr wrap="square" rtlCol="0">
            <a:spAutoFit/>
          </a:bodyPr>
          <a:lstStyle/>
          <a:p>
            <a:pPr marL="0" marR="0" lvl="0" indent="0" algn="l" defTabSz="685800" rtl="0" eaLnBrk="1" fontAlgn="auto" latinLnBrk="0" hangingPunct="1">
              <a:lnSpc>
                <a:spcPct val="114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Open Sans"/>
                <a:ea typeface="+mn-ea"/>
                <a:cs typeface="+mn-cs"/>
              </a:rPr>
              <a:t>Once the Go to Market has been created, setup both sales and technical training to get the team up to speed on what Thrive’s offering, differentiators and the opportunity. Understand partners business so Thrive can proactively seek out opportunities when possible.</a:t>
            </a:r>
          </a:p>
        </p:txBody>
      </p:sp>
      <p:sp>
        <p:nvSpPr>
          <p:cNvPr id="29" name="TextBox 28">
            <a:extLst>
              <a:ext uri="{FF2B5EF4-FFF2-40B4-BE49-F238E27FC236}">
                <a16:creationId xmlns:a16="http://schemas.microsoft.com/office/drawing/2014/main" id="{4D1C7090-04D1-4C9F-8EFF-D2C206D64044}"/>
              </a:ext>
            </a:extLst>
          </p:cNvPr>
          <p:cNvSpPr txBox="1"/>
          <p:nvPr/>
        </p:nvSpPr>
        <p:spPr>
          <a:xfrm>
            <a:off x="633498" y="732430"/>
            <a:ext cx="2103118" cy="1485022"/>
          </a:xfrm>
          <a:prstGeom prst="rect">
            <a:avLst/>
          </a:prstGeom>
          <a:noFill/>
        </p:spPr>
        <p:txBody>
          <a:bodyPr wrap="square" rtlCol="0">
            <a:spAutoFit/>
          </a:bodyPr>
          <a:lstStyle/>
          <a:p>
            <a:pPr marL="0" marR="0" lvl="0" indent="0" algn="l" defTabSz="685800" rtl="0" eaLnBrk="1" fontAlgn="auto" latinLnBrk="0" hangingPunct="1">
              <a:lnSpc>
                <a:spcPct val="114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Open Sans"/>
                <a:ea typeface="+mn-ea"/>
                <a:cs typeface="+mn-cs"/>
              </a:rPr>
              <a:t>Review Partner’s and Thrive’s solutions, identify the overlap, opportunity and prioritize where to focus going forward. Specific market segment, service offering? Understand the org. </a:t>
            </a:r>
            <a:r>
              <a:rPr lang="en-US" sz="1000" dirty="0">
                <a:solidFill>
                  <a:srgbClr val="333333"/>
                </a:solidFill>
                <a:latin typeface="Open Sans"/>
              </a:rPr>
              <a:t>structure of the partner and understand how to engage.</a:t>
            </a:r>
            <a:endParaRPr kumimoji="0" lang="en-US" sz="1000" b="0" i="0" u="none" strike="noStrike" kern="1200" cap="none" spc="0" normalizeH="0" baseline="0" noProof="0" dirty="0">
              <a:ln>
                <a:noFill/>
              </a:ln>
              <a:solidFill>
                <a:srgbClr val="333333"/>
              </a:solidFill>
              <a:effectLst/>
              <a:uLnTx/>
              <a:uFillTx/>
              <a:latin typeface="Open Sans"/>
              <a:ea typeface="+mn-ea"/>
              <a:cs typeface="+mn-cs"/>
            </a:endParaRPr>
          </a:p>
        </p:txBody>
      </p:sp>
      <p:sp>
        <p:nvSpPr>
          <p:cNvPr id="30" name="TextBox 29">
            <a:extLst>
              <a:ext uri="{FF2B5EF4-FFF2-40B4-BE49-F238E27FC236}">
                <a16:creationId xmlns:a16="http://schemas.microsoft.com/office/drawing/2014/main" id="{9DEF9F36-0C93-4D42-8AB0-7D6384100A9E}"/>
              </a:ext>
            </a:extLst>
          </p:cNvPr>
          <p:cNvSpPr txBox="1"/>
          <p:nvPr/>
        </p:nvSpPr>
        <p:spPr>
          <a:xfrm>
            <a:off x="3062037" y="610519"/>
            <a:ext cx="2632311" cy="1134157"/>
          </a:xfrm>
          <a:prstGeom prst="rect">
            <a:avLst/>
          </a:prstGeom>
          <a:noFill/>
        </p:spPr>
        <p:txBody>
          <a:bodyPr wrap="square" rtlCol="0">
            <a:spAutoFit/>
          </a:bodyPr>
          <a:lstStyle/>
          <a:p>
            <a:pPr marL="0" marR="0" lvl="0" indent="0" algn="l" defTabSz="685800" rtl="0" eaLnBrk="1" fontAlgn="auto" latinLnBrk="0" hangingPunct="1">
              <a:lnSpc>
                <a:spcPct val="114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Open Sans"/>
                <a:ea typeface="+mn-ea"/>
                <a:cs typeface="+mn-cs"/>
              </a:rPr>
              <a:t>Discuss who and how Thrive engages with the employees, customers and prospects along with rules of engagement set by partner on how to work together and lines of demarcation when working a deal.</a:t>
            </a:r>
          </a:p>
        </p:txBody>
      </p:sp>
      <p:sp>
        <p:nvSpPr>
          <p:cNvPr id="31" name="TextBox 30">
            <a:extLst>
              <a:ext uri="{FF2B5EF4-FFF2-40B4-BE49-F238E27FC236}">
                <a16:creationId xmlns:a16="http://schemas.microsoft.com/office/drawing/2014/main" id="{967214A6-FDA5-479B-BFFF-0903430A6397}"/>
              </a:ext>
            </a:extLst>
          </p:cNvPr>
          <p:cNvSpPr txBox="1"/>
          <p:nvPr/>
        </p:nvSpPr>
        <p:spPr>
          <a:xfrm>
            <a:off x="3036368" y="2510957"/>
            <a:ext cx="2428715" cy="958724"/>
          </a:xfrm>
          <a:prstGeom prst="rect">
            <a:avLst/>
          </a:prstGeom>
          <a:noFill/>
        </p:spPr>
        <p:txBody>
          <a:bodyPr wrap="square" rtlCol="0">
            <a:spAutoFit/>
          </a:bodyPr>
          <a:lstStyle/>
          <a:p>
            <a:pPr marL="0" marR="0" lvl="0" indent="0" algn="l" defTabSz="685800" rtl="0" eaLnBrk="1" fontAlgn="auto" latinLnBrk="0" hangingPunct="1">
              <a:lnSpc>
                <a:spcPct val="114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Open Sans"/>
                <a:ea typeface="+mn-ea"/>
                <a:cs typeface="+mn-cs"/>
              </a:rPr>
              <a:t>Layout how the partner communicates with their customers (email campaigns, newsletter, webinars, events) and see where we insert Thrive into the process</a:t>
            </a:r>
          </a:p>
        </p:txBody>
      </p:sp>
      <p:sp>
        <p:nvSpPr>
          <p:cNvPr id="23" name="TextBox 22">
            <a:extLst>
              <a:ext uri="{FF2B5EF4-FFF2-40B4-BE49-F238E27FC236}">
                <a16:creationId xmlns:a16="http://schemas.microsoft.com/office/drawing/2014/main" id="{546C3FF8-B2C3-4A02-BA43-A826E106B9B2}"/>
              </a:ext>
            </a:extLst>
          </p:cNvPr>
          <p:cNvSpPr txBox="1"/>
          <p:nvPr/>
        </p:nvSpPr>
        <p:spPr>
          <a:xfrm>
            <a:off x="3036368" y="3992685"/>
            <a:ext cx="2428715" cy="958724"/>
          </a:xfrm>
          <a:prstGeom prst="rect">
            <a:avLst/>
          </a:prstGeom>
          <a:noFill/>
        </p:spPr>
        <p:txBody>
          <a:bodyPr wrap="square" rtlCol="0">
            <a:spAutoFit/>
          </a:bodyPr>
          <a:lstStyle/>
          <a:p>
            <a:pPr marL="0" marR="0" lvl="0" indent="0" algn="l" defTabSz="685800" rtl="0" eaLnBrk="1" fontAlgn="auto" latinLnBrk="0" hangingPunct="1">
              <a:lnSpc>
                <a:spcPct val="114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Open Sans"/>
                <a:ea typeface="+mn-ea"/>
                <a:cs typeface="+mn-cs"/>
              </a:rPr>
              <a:t>What resources can Thrive provide to assist Partner in positioning Thrive services both internally and within their account base? Testimonials? Bootcamps? Joining sales calls?</a:t>
            </a:r>
          </a:p>
        </p:txBody>
      </p:sp>
      <p:sp>
        <p:nvSpPr>
          <p:cNvPr id="28" name="TextBox 27">
            <a:extLst>
              <a:ext uri="{FF2B5EF4-FFF2-40B4-BE49-F238E27FC236}">
                <a16:creationId xmlns:a16="http://schemas.microsoft.com/office/drawing/2014/main" id="{B54588D6-A281-45C3-A0DF-E35F4AE70E4B}"/>
              </a:ext>
            </a:extLst>
          </p:cNvPr>
          <p:cNvSpPr txBox="1"/>
          <p:nvPr/>
        </p:nvSpPr>
        <p:spPr>
          <a:xfrm>
            <a:off x="3037887" y="3591412"/>
            <a:ext cx="2103118" cy="322909"/>
          </a:xfrm>
          <a:prstGeom prst="rect">
            <a:avLst/>
          </a:prstGeom>
          <a:noFill/>
        </p:spPr>
        <p:txBody>
          <a:bodyPr wrap="square" rtlCol="0">
            <a:spAutoFit/>
          </a:bodyPr>
          <a:lstStyle/>
          <a:p>
            <a:pPr marL="0" marR="0" lvl="0" indent="0" algn="l" defTabSz="685800" rtl="0" eaLnBrk="1" fontAlgn="auto" latinLnBrk="0" hangingPunct="1">
              <a:lnSpc>
                <a:spcPct val="114000"/>
              </a:lnSpc>
              <a:spcBef>
                <a:spcPts val="0"/>
              </a:spcBef>
              <a:spcAft>
                <a:spcPts val="600"/>
              </a:spcAft>
              <a:buClrTx/>
              <a:buSzTx/>
              <a:buFontTx/>
              <a:buNone/>
              <a:tabLst/>
              <a:defRPr/>
            </a:pPr>
            <a:r>
              <a:rPr lang="en-US" sz="1400" b="1" dirty="0">
                <a:solidFill>
                  <a:srgbClr val="0F82C6"/>
                </a:solidFill>
                <a:latin typeface="Open Sans"/>
              </a:rPr>
              <a:t>RESOURCES</a:t>
            </a:r>
            <a:endParaRPr kumimoji="0" lang="en-US" sz="1050" b="0" i="0" u="none" strike="noStrike" kern="1200" cap="none" spc="0" normalizeH="0" baseline="0" noProof="0" dirty="0">
              <a:ln>
                <a:noFill/>
              </a:ln>
              <a:solidFill>
                <a:srgbClr val="333333"/>
              </a:solidFill>
              <a:effectLst/>
              <a:uLnTx/>
              <a:uFillTx/>
              <a:latin typeface="Open Sans"/>
              <a:ea typeface="+mn-ea"/>
              <a:cs typeface="+mn-cs"/>
            </a:endParaRPr>
          </a:p>
        </p:txBody>
      </p:sp>
      <p:sp>
        <p:nvSpPr>
          <p:cNvPr id="33" name="Freeform: Shape 32">
            <a:extLst>
              <a:ext uri="{FF2B5EF4-FFF2-40B4-BE49-F238E27FC236}">
                <a16:creationId xmlns:a16="http://schemas.microsoft.com/office/drawing/2014/main" id="{4FCA1D45-F2CC-468F-8598-514F9D752F8B}"/>
              </a:ext>
            </a:extLst>
          </p:cNvPr>
          <p:cNvSpPr/>
          <p:nvPr/>
        </p:nvSpPr>
        <p:spPr>
          <a:xfrm>
            <a:off x="2749332" y="3621458"/>
            <a:ext cx="274320" cy="274320"/>
          </a:xfrm>
          <a:custGeom>
            <a:avLst/>
            <a:gdLst>
              <a:gd name="connsiteX0" fmla="*/ 0 w 1150091"/>
              <a:gd name="connsiteY0" fmla="*/ 575046 h 1150091"/>
              <a:gd name="connsiteX1" fmla="*/ 575046 w 1150091"/>
              <a:gd name="connsiteY1" fmla="*/ 0 h 1150091"/>
              <a:gd name="connsiteX2" fmla="*/ 1150092 w 1150091"/>
              <a:gd name="connsiteY2" fmla="*/ 575046 h 1150091"/>
              <a:gd name="connsiteX3" fmla="*/ 575046 w 1150091"/>
              <a:gd name="connsiteY3" fmla="*/ 1150092 h 1150091"/>
              <a:gd name="connsiteX4" fmla="*/ 0 w 1150091"/>
              <a:gd name="connsiteY4" fmla="*/ 575046 h 115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91" h="1150091">
                <a:moveTo>
                  <a:pt x="0" y="575046"/>
                </a:moveTo>
                <a:cubicBezTo>
                  <a:pt x="0" y="257457"/>
                  <a:pt x="257457" y="0"/>
                  <a:pt x="575046" y="0"/>
                </a:cubicBezTo>
                <a:cubicBezTo>
                  <a:pt x="892635" y="0"/>
                  <a:pt x="1150092" y="257457"/>
                  <a:pt x="1150092" y="575046"/>
                </a:cubicBezTo>
                <a:cubicBezTo>
                  <a:pt x="1150092" y="892635"/>
                  <a:pt x="892635" y="1150092"/>
                  <a:pt x="575046" y="1150092"/>
                </a:cubicBezTo>
                <a:cubicBezTo>
                  <a:pt x="257457" y="1150092"/>
                  <a:pt x="0" y="892635"/>
                  <a:pt x="0" y="575046"/>
                </a:cubicBezTo>
                <a:close/>
              </a:path>
            </a:pathLst>
          </a:cu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8093" tIns="181127" rIns="258093" bIns="181127"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lang="en-US" sz="1600" dirty="0">
                <a:solidFill>
                  <a:prstClr val="white"/>
                </a:solidFill>
                <a:latin typeface="Open Sans"/>
              </a:rPr>
              <a:t>5</a:t>
            </a:r>
            <a:endParaRPr kumimoji="0" lang="en-US" sz="1600" b="0" i="0" u="none" strike="noStrike" kern="1200" cap="none" spc="0" normalizeH="0" baseline="0" noProof="0" dirty="0">
              <a:ln>
                <a:noFill/>
              </a:ln>
              <a:solidFill>
                <a:prstClr val="white"/>
              </a:solidFill>
              <a:effectLst/>
              <a:uLnTx/>
              <a:uFillTx/>
              <a:latin typeface="Open Sans"/>
              <a:ea typeface="+mn-ea"/>
              <a:cs typeface="+mn-cs"/>
            </a:endParaRPr>
          </a:p>
        </p:txBody>
      </p:sp>
      <p:cxnSp>
        <p:nvCxnSpPr>
          <p:cNvPr id="34" name="Straight Connector 33">
            <a:extLst>
              <a:ext uri="{FF2B5EF4-FFF2-40B4-BE49-F238E27FC236}">
                <a16:creationId xmlns:a16="http://schemas.microsoft.com/office/drawing/2014/main" id="{2F676974-229E-4DD7-ADD6-6068FEAFD78E}"/>
              </a:ext>
            </a:extLst>
          </p:cNvPr>
          <p:cNvCxnSpPr>
            <a:cxnSpLocks/>
          </p:cNvCxnSpPr>
          <p:nvPr/>
        </p:nvCxnSpPr>
        <p:spPr>
          <a:xfrm>
            <a:off x="3107725" y="3914321"/>
            <a:ext cx="1143000" cy="0"/>
          </a:xfrm>
          <a:prstGeom prst="line">
            <a:avLst/>
          </a:prstGeom>
          <a:ln w="31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365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581212-9C04-4632-A3B8-BEFF7E71134A}"/>
              </a:ext>
            </a:extLst>
          </p:cNvPr>
          <p:cNvSpPr>
            <a:spLocks noGrp="1"/>
          </p:cNvSpPr>
          <p:nvPr>
            <p:ph type="sldNum" sz="quarter" idx="10"/>
          </p:nvPr>
        </p:nvSpPr>
        <p:spPr/>
        <p:txBody>
          <a:bodyPr/>
          <a:lstStyle/>
          <a:p>
            <a:fld id="{4A324987-E7B7-4EF9-819F-1672AB0C8F32}" type="slidenum">
              <a:rPr lang="en-US" smtClean="0"/>
              <a:pPr/>
              <a:t>23</a:t>
            </a:fld>
            <a:endParaRPr lang="en-US" dirty="0"/>
          </a:p>
        </p:txBody>
      </p:sp>
      <p:sp>
        <p:nvSpPr>
          <p:cNvPr id="4" name="TextBox 3">
            <a:extLst>
              <a:ext uri="{FF2B5EF4-FFF2-40B4-BE49-F238E27FC236}">
                <a16:creationId xmlns:a16="http://schemas.microsoft.com/office/drawing/2014/main" id="{A482B5FC-A527-4D63-BD75-0D3886CF67DE}"/>
              </a:ext>
            </a:extLst>
          </p:cNvPr>
          <p:cNvSpPr txBox="1"/>
          <p:nvPr/>
        </p:nvSpPr>
        <p:spPr>
          <a:xfrm>
            <a:off x="573365" y="332939"/>
            <a:ext cx="6882512"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93D7A"/>
                </a:solidFill>
                <a:effectLst/>
                <a:uLnTx/>
                <a:uFillTx/>
                <a:latin typeface="Open Sans"/>
                <a:ea typeface="+mn-ea"/>
                <a:cs typeface="+mn-cs"/>
              </a:rPr>
              <a:t>Partner Satisfaction Survey Results</a:t>
            </a:r>
            <a:endParaRPr kumimoji="0" lang="en-US" sz="2600" b="0" i="0" u="none" strike="noStrike" kern="1200" cap="none" spc="0" normalizeH="0" baseline="0" noProof="0" dirty="0">
              <a:ln>
                <a:noFill/>
              </a:ln>
              <a:solidFill>
                <a:srgbClr val="0F82C6"/>
              </a:solidFill>
              <a:effectLst/>
              <a:uLnTx/>
              <a:uFillTx/>
              <a:latin typeface="Open Sans"/>
              <a:ea typeface="+mn-ea"/>
              <a:cs typeface="+mn-cs"/>
            </a:endParaRPr>
          </a:p>
        </p:txBody>
      </p:sp>
      <p:graphicFrame>
        <p:nvGraphicFramePr>
          <p:cNvPr id="5" name="Content Placeholder 5">
            <a:extLst>
              <a:ext uri="{FF2B5EF4-FFF2-40B4-BE49-F238E27FC236}">
                <a16:creationId xmlns:a16="http://schemas.microsoft.com/office/drawing/2014/main" id="{1B746494-C71C-4E72-8C5E-844CA1C99986}"/>
              </a:ext>
            </a:extLst>
          </p:cNvPr>
          <p:cNvGraphicFramePr>
            <a:graphicFrameLocks/>
          </p:cNvGraphicFramePr>
          <p:nvPr>
            <p:extLst>
              <p:ext uri="{D42A27DB-BD31-4B8C-83A1-F6EECF244321}">
                <p14:modId xmlns:p14="http://schemas.microsoft.com/office/powerpoint/2010/main" val="2862280053"/>
              </p:ext>
            </p:extLst>
          </p:nvPr>
        </p:nvGraphicFramePr>
        <p:xfrm>
          <a:off x="1089660" y="1747276"/>
          <a:ext cx="6942743" cy="272034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9C8D94EB-98D3-4CE7-8239-ABC28A95DB7D}"/>
              </a:ext>
            </a:extLst>
          </p:cNvPr>
          <p:cNvSpPr txBox="1"/>
          <p:nvPr/>
        </p:nvSpPr>
        <p:spPr>
          <a:xfrm>
            <a:off x="655319" y="1227746"/>
            <a:ext cx="8138075" cy="338554"/>
          </a:xfrm>
          <a:prstGeom prst="rect">
            <a:avLst/>
          </a:prstGeom>
          <a:noFill/>
        </p:spPr>
        <p:txBody>
          <a:bodyPr wrap="square" lIns="91440" tIns="45720" rIns="91440" bIns="45720" rtlCol="0" anchor="t">
            <a:spAutoFit/>
          </a:bodyPr>
          <a:lstStyle/>
          <a:p>
            <a:pPr algn="ctr" rtl="0">
              <a:defRPr sz="1862" b="0" i="0" u="none" strike="noStrike" kern="1200" spc="0" baseline="0">
                <a:solidFill>
                  <a:prstClr val="black">
                    <a:lumMod val="65000"/>
                    <a:lumOff val="35000"/>
                  </a:prstClr>
                </a:solidFill>
                <a:latin typeface="+mn-lt"/>
                <a:ea typeface="+mn-ea"/>
                <a:cs typeface="+mn-cs"/>
              </a:defRPr>
            </a:pPr>
            <a:r>
              <a:rPr lang="en-US" sz="1600" b="1" dirty="0">
                <a:solidFill>
                  <a:srgbClr val="0F82C6"/>
                </a:solidFill>
                <a:latin typeface="Open Sans"/>
                <a:ea typeface="Open Sans"/>
                <a:cs typeface="Open Sans"/>
              </a:rPr>
              <a:t>Partner Feedback on Solution Thrive Presented to Customer</a:t>
            </a:r>
          </a:p>
        </p:txBody>
      </p:sp>
    </p:spTree>
    <p:extLst>
      <p:ext uri="{BB962C8B-B14F-4D97-AF65-F5344CB8AC3E}">
        <p14:creationId xmlns:p14="http://schemas.microsoft.com/office/powerpoint/2010/main" val="1946150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581212-9C04-4632-A3B8-BEFF7E71134A}"/>
              </a:ext>
            </a:extLst>
          </p:cNvPr>
          <p:cNvSpPr>
            <a:spLocks noGrp="1"/>
          </p:cNvSpPr>
          <p:nvPr>
            <p:ph type="sldNum" sz="quarter" idx="10"/>
          </p:nvPr>
        </p:nvSpPr>
        <p:spPr/>
        <p:txBody>
          <a:bodyPr/>
          <a:lstStyle/>
          <a:p>
            <a:fld id="{4A324987-E7B7-4EF9-819F-1672AB0C8F32}" type="slidenum">
              <a:rPr lang="en-US" smtClean="0"/>
              <a:pPr/>
              <a:t>24</a:t>
            </a:fld>
            <a:endParaRPr lang="en-US" dirty="0"/>
          </a:p>
        </p:txBody>
      </p:sp>
      <p:sp>
        <p:nvSpPr>
          <p:cNvPr id="4" name="TextBox 3">
            <a:extLst>
              <a:ext uri="{FF2B5EF4-FFF2-40B4-BE49-F238E27FC236}">
                <a16:creationId xmlns:a16="http://schemas.microsoft.com/office/drawing/2014/main" id="{A482B5FC-A527-4D63-BD75-0D3886CF67DE}"/>
              </a:ext>
            </a:extLst>
          </p:cNvPr>
          <p:cNvSpPr txBox="1"/>
          <p:nvPr/>
        </p:nvSpPr>
        <p:spPr>
          <a:xfrm>
            <a:off x="573365" y="332939"/>
            <a:ext cx="6882512"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93D7A"/>
                </a:solidFill>
                <a:effectLst/>
                <a:uLnTx/>
                <a:uFillTx/>
                <a:latin typeface="Open Sans"/>
                <a:ea typeface="+mn-ea"/>
                <a:cs typeface="+mn-cs"/>
              </a:rPr>
              <a:t>Partner Satisfaction Data Overview</a:t>
            </a:r>
            <a:endParaRPr kumimoji="0" lang="en-US" sz="2600" b="0" i="0" u="none" strike="noStrike" kern="1200" cap="none" spc="0" normalizeH="0" baseline="0" noProof="0" dirty="0">
              <a:ln>
                <a:noFill/>
              </a:ln>
              <a:solidFill>
                <a:srgbClr val="0F82C6"/>
              </a:solidFill>
              <a:effectLst/>
              <a:uLnTx/>
              <a:uFillTx/>
              <a:latin typeface="Open Sans"/>
              <a:ea typeface="+mn-ea"/>
              <a:cs typeface="+mn-cs"/>
            </a:endParaRPr>
          </a:p>
        </p:txBody>
      </p:sp>
      <p:graphicFrame>
        <p:nvGraphicFramePr>
          <p:cNvPr id="7" name="Content Placeholder 5">
            <a:extLst>
              <a:ext uri="{FF2B5EF4-FFF2-40B4-BE49-F238E27FC236}">
                <a16:creationId xmlns:a16="http://schemas.microsoft.com/office/drawing/2014/main" id="{88D83DE3-752D-43D1-A16D-1BF974F0877D}"/>
              </a:ext>
            </a:extLst>
          </p:cNvPr>
          <p:cNvGraphicFramePr>
            <a:graphicFrameLocks/>
          </p:cNvGraphicFramePr>
          <p:nvPr>
            <p:extLst>
              <p:ext uri="{D42A27DB-BD31-4B8C-83A1-F6EECF244321}">
                <p14:modId xmlns:p14="http://schemas.microsoft.com/office/powerpoint/2010/main" val="3142516885"/>
              </p:ext>
            </p:extLst>
          </p:nvPr>
        </p:nvGraphicFramePr>
        <p:xfrm>
          <a:off x="845821" y="1127760"/>
          <a:ext cx="7673340" cy="33974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24572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D3F0E0-AF24-4D29-8A6B-965D6D43E104}"/>
              </a:ext>
            </a:extLst>
          </p:cNvPr>
          <p:cNvSpPr>
            <a:spLocks noGrp="1"/>
          </p:cNvSpPr>
          <p:nvPr>
            <p:ph type="sldNum" sz="quarter" idx="10"/>
          </p:nvPr>
        </p:nvSpPr>
        <p:spPr/>
        <p:txBody>
          <a:bodyPr/>
          <a:lstStyle/>
          <a:p>
            <a:fld id="{4A324987-E7B7-4EF9-819F-1672AB0C8F32}" type="slidenum">
              <a:rPr lang="en-US" smtClean="0"/>
              <a:pPr/>
              <a:t>25</a:t>
            </a:fld>
            <a:endParaRPr lang="en-US" dirty="0"/>
          </a:p>
        </p:txBody>
      </p:sp>
      <p:sp>
        <p:nvSpPr>
          <p:cNvPr id="3" name="TextBox 2">
            <a:extLst>
              <a:ext uri="{FF2B5EF4-FFF2-40B4-BE49-F238E27FC236}">
                <a16:creationId xmlns:a16="http://schemas.microsoft.com/office/drawing/2014/main" id="{3C79A81E-2958-46D4-B951-81218BDDC8C2}"/>
              </a:ext>
            </a:extLst>
          </p:cNvPr>
          <p:cNvSpPr txBox="1"/>
          <p:nvPr/>
        </p:nvSpPr>
        <p:spPr>
          <a:xfrm>
            <a:off x="4900628" y="1773034"/>
            <a:ext cx="3200355"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200" b="1" dirty="0">
                <a:solidFill>
                  <a:srgbClr val="293D7A"/>
                </a:solidFill>
                <a:latin typeface="Open Sans"/>
              </a:rPr>
              <a:t>Questions</a:t>
            </a:r>
            <a:endParaRPr kumimoji="0" lang="en-US" sz="3200" b="0" i="0" u="none" strike="noStrike" kern="1200" cap="none" spc="0" normalizeH="0" baseline="0" noProof="0" dirty="0">
              <a:ln>
                <a:noFill/>
              </a:ln>
              <a:solidFill>
                <a:srgbClr val="0F82C6"/>
              </a:solidFill>
              <a:effectLst/>
              <a:uLnTx/>
              <a:uFillTx/>
              <a:latin typeface="Open Sans"/>
              <a:ea typeface="+mn-ea"/>
              <a:cs typeface="+mn-cs"/>
            </a:endParaRPr>
          </a:p>
        </p:txBody>
      </p:sp>
    </p:spTree>
    <p:extLst>
      <p:ext uri="{BB962C8B-B14F-4D97-AF65-F5344CB8AC3E}">
        <p14:creationId xmlns:p14="http://schemas.microsoft.com/office/powerpoint/2010/main" val="4271212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38BF7-B4CA-4345-8598-1F20721FAAD0}"/>
              </a:ext>
            </a:extLst>
          </p:cNvPr>
          <p:cNvSpPr>
            <a:spLocks noGrp="1"/>
          </p:cNvSpPr>
          <p:nvPr>
            <p:ph type="sldNum" sz="quarter" idx="10"/>
          </p:nvPr>
        </p:nvSpPr>
        <p:spPr/>
        <p:txBody>
          <a:bodyPr/>
          <a:lstStyle/>
          <a:p>
            <a:fld id="{4A324987-E7B7-4EF9-819F-1672AB0C8F32}" type="slidenum">
              <a:rPr lang="en-US" smtClean="0"/>
              <a:pPr/>
              <a:t>26</a:t>
            </a:fld>
            <a:endParaRPr lang="en-US" dirty="0"/>
          </a:p>
        </p:txBody>
      </p:sp>
      <p:sp>
        <p:nvSpPr>
          <p:cNvPr id="4" name="TextBox 3">
            <a:extLst>
              <a:ext uri="{FF2B5EF4-FFF2-40B4-BE49-F238E27FC236}">
                <a16:creationId xmlns:a16="http://schemas.microsoft.com/office/drawing/2014/main" id="{2C886429-9C1F-4805-BBE0-3ED1331228D5}"/>
              </a:ext>
            </a:extLst>
          </p:cNvPr>
          <p:cNvSpPr txBox="1"/>
          <p:nvPr/>
        </p:nvSpPr>
        <p:spPr>
          <a:xfrm>
            <a:off x="1683780" y="2094402"/>
            <a:ext cx="2674860" cy="757900"/>
          </a:xfrm>
          <a:prstGeom prst="rect">
            <a:avLst/>
          </a:prstGeom>
          <a:noFill/>
        </p:spPr>
        <p:txBody>
          <a:bodyPr wrap="square" rtlCol="0">
            <a:spAutoFit/>
          </a:bodyPr>
          <a:lstStyle/>
          <a:p>
            <a:pPr lvl="0" algn="ctr">
              <a:lnSpc>
                <a:spcPct val="125000"/>
              </a:lnSpc>
            </a:pPr>
            <a:r>
              <a:rPr lang="en-US" sz="1800" b="1" dirty="0">
                <a:solidFill>
                  <a:srgbClr val="FF0000"/>
                </a:solidFill>
                <a:latin typeface="+mj-lt"/>
              </a:rPr>
              <a:t>Add Contact Information</a:t>
            </a:r>
          </a:p>
        </p:txBody>
      </p:sp>
    </p:spTree>
    <p:extLst>
      <p:ext uri="{BB962C8B-B14F-4D97-AF65-F5344CB8AC3E}">
        <p14:creationId xmlns:p14="http://schemas.microsoft.com/office/powerpoint/2010/main" val="3445076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653F3D-EF8B-407F-97FA-04421AB5B5A9}"/>
              </a:ext>
            </a:extLst>
          </p:cNvPr>
          <p:cNvSpPr>
            <a:spLocks noGrp="1"/>
          </p:cNvSpPr>
          <p:nvPr>
            <p:ph type="sldNum" sz="quarter" idx="10"/>
          </p:nvPr>
        </p:nvSpPr>
        <p:spPr/>
        <p:txBody>
          <a:bodyPr/>
          <a:lstStyle/>
          <a:p>
            <a:fld id="{4A324987-E7B7-4EF9-819F-1672AB0C8F32}" type="slidenum">
              <a:rPr lang="en-US" smtClean="0"/>
              <a:pPr/>
              <a:t>3</a:t>
            </a:fld>
            <a:endParaRPr lang="en-US" dirty="0"/>
          </a:p>
        </p:txBody>
      </p:sp>
      <p:sp>
        <p:nvSpPr>
          <p:cNvPr id="3" name="TextBox 2">
            <a:extLst>
              <a:ext uri="{FF2B5EF4-FFF2-40B4-BE49-F238E27FC236}">
                <a16:creationId xmlns:a16="http://schemas.microsoft.com/office/drawing/2014/main" id="{313E34F2-44C5-4A9A-BBAF-A3BFBB3EC145}"/>
              </a:ext>
            </a:extLst>
          </p:cNvPr>
          <p:cNvSpPr txBox="1"/>
          <p:nvPr/>
        </p:nvSpPr>
        <p:spPr>
          <a:xfrm>
            <a:off x="506482" y="311588"/>
            <a:ext cx="8279029"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93D7A"/>
                </a:solidFill>
                <a:effectLst/>
                <a:uLnTx/>
                <a:uFillTx/>
                <a:latin typeface="Open Sans"/>
                <a:ea typeface="+mn-ea"/>
                <a:cs typeface="+mn-cs"/>
              </a:rPr>
              <a:t>Understanding Your Business</a:t>
            </a:r>
            <a:endParaRPr kumimoji="0" lang="en-US" sz="2600" b="0" i="0" u="none" strike="noStrike" kern="1200" cap="none" spc="0" normalizeH="0" baseline="0" noProof="0" dirty="0">
              <a:ln>
                <a:noFill/>
              </a:ln>
              <a:solidFill>
                <a:srgbClr val="0F82C6"/>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5F167841-ED89-4BED-BB16-4DB032611560}"/>
              </a:ext>
            </a:extLst>
          </p:cNvPr>
          <p:cNvSpPr txBox="1"/>
          <p:nvPr/>
        </p:nvSpPr>
        <p:spPr>
          <a:xfrm>
            <a:off x="943410" y="2439018"/>
            <a:ext cx="1341120" cy="1345561"/>
          </a:xfrm>
          <a:prstGeom prst="rect">
            <a:avLst/>
          </a:prstGeom>
          <a:noFill/>
        </p:spPr>
        <p:txBody>
          <a:bodyPr wrap="square" rtlCol="0">
            <a:spAutoFit/>
          </a:bodyPr>
          <a:lstStyle/>
          <a:p>
            <a:pPr marL="0" marR="0" lvl="0" indent="0" algn="ctr" defTabSz="685800" rtl="0" eaLnBrk="1" fontAlgn="auto" latinLnBrk="0" hangingPunct="1">
              <a:lnSpc>
                <a:spcPct val="114000"/>
              </a:lnSpc>
              <a:spcBef>
                <a:spcPts val="0"/>
              </a:spcBef>
              <a:spcAft>
                <a:spcPts val="600"/>
              </a:spcAft>
              <a:buClrTx/>
              <a:buSzTx/>
              <a:buFontTx/>
              <a:buNone/>
              <a:tabLst/>
              <a:defRPr/>
            </a:pPr>
            <a:r>
              <a:rPr kumimoji="0" lang="en-US" sz="900" b="0" i="0" u="none" strike="noStrike" kern="1200" cap="none" spc="0" normalizeH="0" baseline="0" noProof="0" dirty="0">
                <a:ln>
                  <a:noFill/>
                </a:ln>
                <a:effectLst/>
                <a:uLnTx/>
                <a:uFillTx/>
                <a:latin typeface="Open Sans"/>
                <a:ea typeface="+mn-ea"/>
                <a:cs typeface="+mn-cs"/>
              </a:rPr>
              <a:t>What are the core services your business sells today, and do you have a specific customer profile in terms of vertical or employee size?</a:t>
            </a:r>
          </a:p>
        </p:txBody>
      </p:sp>
      <p:sp>
        <p:nvSpPr>
          <p:cNvPr id="7" name="Text Placeholder 14">
            <a:extLst>
              <a:ext uri="{FF2B5EF4-FFF2-40B4-BE49-F238E27FC236}">
                <a16:creationId xmlns:a16="http://schemas.microsoft.com/office/drawing/2014/main" id="{2FF4DA2C-282B-4E51-A607-C3C62D372702}"/>
              </a:ext>
            </a:extLst>
          </p:cNvPr>
          <p:cNvSpPr txBox="1">
            <a:spLocks/>
          </p:cNvSpPr>
          <p:nvPr/>
        </p:nvSpPr>
        <p:spPr>
          <a:xfrm>
            <a:off x="1226650" y="1401324"/>
            <a:ext cx="774641" cy="757614"/>
          </a:xfrm>
          <a:prstGeom prst="rect">
            <a:avLst/>
          </a:prstGeom>
          <a:effectLst/>
        </p:spPr>
        <p:txBody>
          <a:bodyPr vert="horz" lIns="91440" tIns="45720" rIns="91440" bIns="45720" rtlCol="0">
            <a:normAutofit fontScale="92500" lnSpcReduction="10000"/>
          </a:bodyPr>
          <a:lstStyle>
            <a:lvl1pPr marL="171450" indent="-171450" algn="l" defTabSz="685800" rtl="0" eaLnBrk="1" latinLnBrk="0" hangingPunct="1">
              <a:lnSpc>
                <a:spcPct val="150000"/>
              </a:lnSpc>
              <a:spcBef>
                <a:spcPts val="750"/>
              </a:spcBef>
              <a:buFontTx/>
              <a:buBlip>
                <a:blip r:embed="rId2"/>
              </a:buBlip>
              <a:tabLst/>
              <a:defRPr sz="1200" b="0" i="0" kern="1200">
                <a:solidFill>
                  <a:schemeClr val="tx1"/>
                </a:solidFill>
                <a:latin typeface="Roboto Light" charset="0"/>
                <a:ea typeface="Roboto Light" charset="0"/>
                <a:cs typeface="Roboto Light" charset="0"/>
              </a:defRPr>
            </a:lvl1pPr>
            <a:lvl2pPr marL="292100" indent="0" algn="l" defTabSz="685800" rtl="0" eaLnBrk="1" latinLnBrk="0" hangingPunct="1">
              <a:lnSpc>
                <a:spcPct val="90000"/>
              </a:lnSpc>
              <a:spcBef>
                <a:spcPts val="375"/>
              </a:spcBef>
              <a:buFontTx/>
              <a:buNone/>
              <a:tabLst/>
              <a:defRPr sz="1200" b="0" i="0" kern="1200">
                <a:solidFill>
                  <a:schemeClr val="tx1"/>
                </a:solidFill>
                <a:latin typeface="Roboto Light" charset="0"/>
                <a:ea typeface="Roboto Light" charset="0"/>
                <a:cs typeface="Roboto Light" charset="0"/>
              </a:defRPr>
            </a:lvl2pPr>
            <a:lvl3pPr marL="57785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3pPr>
            <a:lvl4pPr marL="86360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4pPr>
            <a:lvl5pPr marL="1201737"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0F82C6"/>
              </a:buClr>
              <a:buNone/>
              <a:defRPr/>
            </a:pPr>
            <a:r>
              <a:rPr lang="en-US" sz="3600" dirty="0">
                <a:solidFill>
                  <a:schemeClr val="bg1"/>
                </a:solidFill>
                <a:effectLst>
                  <a:outerShdw blurRad="38100" dist="38100" dir="2700000" algn="tl">
                    <a:srgbClr val="000000">
                      <a:alpha val="43137"/>
                    </a:srgbClr>
                  </a:outerShdw>
                </a:effectLst>
                <a:latin typeface="+mj-lt"/>
                <a:ea typeface="Roboto" panose="02000000000000000000" pitchFamily="2" charset="0"/>
                <a:cs typeface="Roboto" panose="02000000000000000000" pitchFamily="2" charset="0"/>
              </a:rPr>
              <a:t>1</a:t>
            </a:r>
          </a:p>
        </p:txBody>
      </p:sp>
      <p:sp>
        <p:nvSpPr>
          <p:cNvPr id="8" name="Text Placeholder 14">
            <a:extLst>
              <a:ext uri="{FF2B5EF4-FFF2-40B4-BE49-F238E27FC236}">
                <a16:creationId xmlns:a16="http://schemas.microsoft.com/office/drawing/2014/main" id="{4EE0E9DF-6D3A-4F51-A0ED-5707850397A1}"/>
              </a:ext>
            </a:extLst>
          </p:cNvPr>
          <p:cNvSpPr txBox="1">
            <a:spLocks/>
          </p:cNvSpPr>
          <p:nvPr/>
        </p:nvSpPr>
        <p:spPr>
          <a:xfrm>
            <a:off x="2788750" y="1401324"/>
            <a:ext cx="774641" cy="757614"/>
          </a:xfrm>
          <a:prstGeom prst="rect">
            <a:avLst/>
          </a:prstGeom>
          <a:effectLst/>
        </p:spPr>
        <p:txBody>
          <a:bodyPr vert="horz" lIns="91440" tIns="45720" rIns="91440" bIns="45720" rtlCol="0">
            <a:normAutofit fontScale="92500" lnSpcReduction="10000"/>
          </a:bodyPr>
          <a:lstStyle>
            <a:lvl1pPr marL="171450" indent="-171450" algn="l" defTabSz="685800" rtl="0" eaLnBrk="1" latinLnBrk="0" hangingPunct="1">
              <a:lnSpc>
                <a:spcPct val="150000"/>
              </a:lnSpc>
              <a:spcBef>
                <a:spcPts val="750"/>
              </a:spcBef>
              <a:buFontTx/>
              <a:buBlip>
                <a:blip r:embed="rId2"/>
              </a:buBlip>
              <a:tabLst/>
              <a:defRPr sz="1200" b="0" i="0" kern="1200">
                <a:solidFill>
                  <a:schemeClr val="tx1"/>
                </a:solidFill>
                <a:latin typeface="Roboto Light" charset="0"/>
                <a:ea typeface="Roboto Light" charset="0"/>
                <a:cs typeface="Roboto Light" charset="0"/>
              </a:defRPr>
            </a:lvl1pPr>
            <a:lvl2pPr marL="292100" indent="0" algn="l" defTabSz="685800" rtl="0" eaLnBrk="1" latinLnBrk="0" hangingPunct="1">
              <a:lnSpc>
                <a:spcPct val="90000"/>
              </a:lnSpc>
              <a:spcBef>
                <a:spcPts val="375"/>
              </a:spcBef>
              <a:buFontTx/>
              <a:buNone/>
              <a:tabLst/>
              <a:defRPr sz="1200" b="0" i="0" kern="1200">
                <a:solidFill>
                  <a:schemeClr val="tx1"/>
                </a:solidFill>
                <a:latin typeface="Roboto Light" charset="0"/>
                <a:ea typeface="Roboto Light" charset="0"/>
                <a:cs typeface="Roboto Light" charset="0"/>
              </a:defRPr>
            </a:lvl2pPr>
            <a:lvl3pPr marL="57785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3pPr>
            <a:lvl4pPr marL="86360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4pPr>
            <a:lvl5pPr marL="1201737"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0F82C6"/>
              </a:buClr>
              <a:buNone/>
              <a:defRPr/>
            </a:pPr>
            <a:r>
              <a:rPr lang="en-US" sz="3600" dirty="0">
                <a:solidFill>
                  <a:schemeClr val="bg1"/>
                </a:solidFill>
                <a:effectLst>
                  <a:outerShdw blurRad="38100" dist="38100" dir="2700000" algn="tl">
                    <a:srgbClr val="000000">
                      <a:alpha val="43137"/>
                    </a:srgbClr>
                  </a:outerShdw>
                </a:effectLst>
                <a:latin typeface="+mj-lt"/>
                <a:ea typeface="Roboto" panose="02000000000000000000" pitchFamily="2" charset="0"/>
                <a:cs typeface="Roboto" panose="02000000000000000000" pitchFamily="2" charset="0"/>
              </a:rPr>
              <a:t>2</a:t>
            </a:r>
          </a:p>
        </p:txBody>
      </p:sp>
      <p:sp>
        <p:nvSpPr>
          <p:cNvPr id="9" name="Text Placeholder 14">
            <a:extLst>
              <a:ext uri="{FF2B5EF4-FFF2-40B4-BE49-F238E27FC236}">
                <a16:creationId xmlns:a16="http://schemas.microsoft.com/office/drawing/2014/main" id="{D295D4CE-A221-42AD-BB57-54FDC67EBAD7}"/>
              </a:ext>
            </a:extLst>
          </p:cNvPr>
          <p:cNvSpPr txBox="1">
            <a:spLocks/>
          </p:cNvSpPr>
          <p:nvPr/>
        </p:nvSpPr>
        <p:spPr>
          <a:xfrm>
            <a:off x="4350850" y="1401324"/>
            <a:ext cx="774641" cy="757614"/>
          </a:xfrm>
          <a:prstGeom prst="rect">
            <a:avLst/>
          </a:prstGeom>
          <a:effectLst/>
        </p:spPr>
        <p:txBody>
          <a:bodyPr vert="horz" lIns="91440" tIns="45720" rIns="91440" bIns="45720" rtlCol="0">
            <a:normAutofit fontScale="92500" lnSpcReduction="10000"/>
          </a:bodyPr>
          <a:lstStyle>
            <a:lvl1pPr marL="171450" indent="-171450" algn="l" defTabSz="685800" rtl="0" eaLnBrk="1" latinLnBrk="0" hangingPunct="1">
              <a:lnSpc>
                <a:spcPct val="150000"/>
              </a:lnSpc>
              <a:spcBef>
                <a:spcPts val="750"/>
              </a:spcBef>
              <a:buFontTx/>
              <a:buBlip>
                <a:blip r:embed="rId2"/>
              </a:buBlip>
              <a:tabLst/>
              <a:defRPr sz="1200" b="0" i="0" kern="1200">
                <a:solidFill>
                  <a:schemeClr val="tx1"/>
                </a:solidFill>
                <a:latin typeface="Roboto Light" charset="0"/>
                <a:ea typeface="Roboto Light" charset="0"/>
                <a:cs typeface="Roboto Light" charset="0"/>
              </a:defRPr>
            </a:lvl1pPr>
            <a:lvl2pPr marL="292100" indent="0" algn="l" defTabSz="685800" rtl="0" eaLnBrk="1" latinLnBrk="0" hangingPunct="1">
              <a:lnSpc>
                <a:spcPct val="90000"/>
              </a:lnSpc>
              <a:spcBef>
                <a:spcPts val="375"/>
              </a:spcBef>
              <a:buFontTx/>
              <a:buNone/>
              <a:tabLst/>
              <a:defRPr sz="1200" b="0" i="0" kern="1200">
                <a:solidFill>
                  <a:schemeClr val="tx1"/>
                </a:solidFill>
                <a:latin typeface="Roboto Light" charset="0"/>
                <a:ea typeface="Roboto Light" charset="0"/>
                <a:cs typeface="Roboto Light" charset="0"/>
              </a:defRPr>
            </a:lvl2pPr>
            <a:lvl3pPr marL="57785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3pPr>
            <a:lvl4pPr marL="86360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4pPr>
            <a:lvl5pPr marL="1201737"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0F82C6"/>
              </a:buClr>
              <a:buNone/>
              <a:defRPr/>
            </a:pPr>
            <a:r>
              <a:rPr lang="en-US" sz="3600" dirty="0">
                <a:solidFill>
                  <a:schemeClr val="bg1"/>
                </a:solidFill>
                <a:effectLst>
                  <a:outerShdw blurRad="38100" dist="38100" dir="2700000" algn="tl">
                    <a:srgbClr val="000000">
                      <a:alpha val="43137"/>
                    </a:srgbClr>
                  </a:outerShdw>
                </a:effectLst>
                <a:latin typeface="+mj-lt"/>
                <a:ea typeface="Roboto" panose="02000000000000000000" pitchFamily="2" charset="0"/>
                <a:cs typeface="Roboto" panose="02000000000000000000" pitchFamily="2" charset="0"/>
              </a:rPr>
              <a:t>3</a:t>
            </a:r>
          </a:p>
        </p:txBody>
      </p:sp>
      <p:sp>
        <p:nvSpPr>
          <p:cNvPr id="10" name="Text Placeholder 14">
            <a:extLst>
              <a:ext uri="{FF2B5EF4-FFF2-40B4-BE49-F238E27FC236}">
                <a16:creationId xmlns:a16="http://schemas.microsoft.com/office/drawing/2014/main" id="{49D01C58-C545-4ABF-9B42-D0441E4A7D99}"/>
              </a:ext>
            </a:extLst>
          </p:cNvPr>
          <p:cNvSpPr txBox="1">
            <a:spLocks/>
          </p:cNvSpPr>
          <p:nvPr/>
        </p:nvSpPr>
        <p:spPr>
          <a:xfrm>
            <a:off x="7475050" y="1401324"/>
            <a:ext cx="774641" cy="757614"/>
          </a:xfrm>
          <a:prstGeom prst="rect">
            <a:avLst/>
          </a:prstGeom>
          <a:effectLst/>
        </p:spPr>
        <p:txBody>
          <a:bodyPr vert="horz" lIns="91440" tIns="45720" rIns="91440" bIns="45720" rtlCol="0">
            <a:normAutofit fontScale="92500" lnSpcReduction="10000"/>
          </a:bodyPr>
          <a:lstStyle>
            <a:lvl1pPr marL="171450" indent="-171450" algn="l" defTabSz="685800" rtl="0" eaLnBrk="1" latinLnBrk="0" hangingPunct="1">
              <a:lnSpc>
                <a:spcPct val="150000"/>
              </a:lnSpc>
              <a:spcBef>
                <a:spcPts val="750"/>
              </a:spcBef>
              <a:buFontTx/>
              <a:buBlip>
                <a:blip r:embed="rId2"/>
              </a:buBlip>
              <a:tabLst/>
              <a:defRPr sz="1200" b="0" i="0" kern="1200">
                <a:solidFill>
                  <a:schemeClr val="tx1"/>
                </a:solidFill>
                <a:latin typeface="Roboto Light" charset="0"/>
                <a:ea typeface="Roboto Light" charset="0"/>
                <a:cs typeface="Roboto Light" charset="0"/>
              </a:defRPr>
            </a:lvl1pPr>
            <a:lvl2pPr marL="292100" indent="0" algn="l" defTabSz="685800" rtl="0" eaLnBrk="1" latinLnBrk="0" hangingPunct="1">
              <a:lnSpc>
                <a:spcPct val="90000"/>
              </a:lnSpc>
              <a:spcBef>
                <a:spcPts val="375"/>
              </a:spcBef>
              <a:buFontTx/>
              <a:buNone/>
              <a:tabLst/>
              <a:defRPr sz="1200" b="0" i="0" kern="1200">
                <a:solidFill>
                  <a:schemeClr val="tx1"/>
                </a:solidFill>
                <a:latin typeface="Roboto Light" charset="0"/>
                <a:ea typeface="Roboto Light" charset="0"/>
                <a:cs typeface="Roboto Light" charset="0"/>
              </a:defRPr>
            </a:lvl2pPr>
            <a:lvl3pPr marL="57785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3pPr>
            <a:lvl4pPr marL="86360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4pPr>
            <a:lvl5pPr marL="1201737"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0F82C6"/>
              </a:buClr>
              <a:buNone/>
              <a:defRPr/>
            </a:pPr>
            <a:r>
              <a:rPr lang="en-US" sz="3600" dirty="0">
                <a:solidFill>
                  <a:schemeClr val="bg1"/>
                </a:solidFill>
                <a:effectLst>
                  <a:outerShdw blurRad="38100" dist="38100" dir="2700000" algn="tl">
                    <a:srgbClr val="000000">
                      <a:alpha val="43137"/>
                    </a:srgbClr>
                  </a:outerShdw>
                </a:effectLst>
                <a:latin typeface="+mj-lt"/>
                <a:ea typeface="Roboto" panose="02000000000000000000" pitchFamily="2" charset="0"/>
                <a:cs typeface="Roboto" panose="02000000000000000000" pitchFamily="2" charset="0"/>
              </a:rPr>
              <a:t>5</a:t>
            </a:r>
          </a:p>
        </p:txBody>
      </p:sp>
      <p:sp>
        <p:nvSpPr>
          <p:cNvPr id="11" name="Text Placeholder 14">
            <a:extLst>
              <a:ext uri="{FF2B5EF4-FFF2-40B4-BE49-F238E27FC236}">
                <a16:creationId xmlns:a16="http://schemas.microsoft.com/office/drawing/2014/main" id="{52C1C603-8E33-4F26-9D28-A394C76DA12E}"/>
              </a:ext>
            </a:extLst>
          </p:cNvPr>
          <p:cNvSpPr txBox="1">
            <a:spLocks/>
          </p:cNvSpPr>
          <p:nvPr/>
        </p:nvSpPr>
        <p:spPr>
          <a:xfrm>
            <a:off x="5912950" y="1401324"/>
            <a:ext cx="774641" cy="757614"/>
          </a:xfrm>
          <a:prstGeom prst="rect">
            <a:avLst/>
          </a:prstGeom>
          <a:effectLst/>
        </p:spPr>
        <p:txBody>
          <a:bodyPr vert="horz" lIns="91440" tIns="45720" rIns="91440" bIns="45720" rtlCol="0">
            <a:normAutofit fontScale="92500" lnSpcReduction="10000"/>
          </a:bodyPr>
          <a:lstStyle>
            <a:lvl1pPr marL="171450" indent="-171450" algn="l" defTabSz="685800" rtl="0" eaLnBrk="1" latinLnBrk="0" hangingPunct="1">
              <a:lnSpc>
                <a:spcPct val="150000"/>
              </a:lnSpc>
              <a:spcBef>
                <a:spcPts val="750"/>
              </a:spcBef>
              <a:buFontTx/>
              <a:buBlip>
                <a:blip r:embed="rId2"/>
              </a:buBlip>
              <a:tabLst/>
              <a:defRPr sz="1200" b="0" i="0" kern="1200">
                <a:solidFill>
                  <a:schemeClr val="tx1"/>
                </a:solidFill>
                <a:latin typeface="Roboto Light" charset="0"/>
                <a:ea typeface="Roboto Light" charset="0"/>
                <a:cs typeface="Roboto Light" charset="0"/>
              </a:defRPr>
            </a:lvl1pPr>
            <a:lvl2pPr marL="292100" indent="0" algn="l" defTabSz="685800" rtl="0" eaLnBrk="1" latinLnBrk="0" hangingPunct="1">
              <a:lnSpc>
                <a:spcPct val="90000"/>
              </a:lnSpc>
              <a:spcBef>
                <a:spcPts val="375"/>
              </a:spcBef>
              <a:buFontTx/>
              <a:buNone/>
              <a:tabLst/>
              <a:defRPr sz="1200" b="0" i="0" kern="1200">
                <a:solidFill>
                  <a:schemeClr val="tx1"/>
                </a:solidFill>
                <a:latin typeface="Roboto Light" charset="0"/>
                <a:ea typeface="Roboto Light" charset="0"/>
                <a:cs typeface="Roboto Light" charset="0"/>
              </a:defRPr>
            </a:lvl2pPr>
            <a:lvl3pPr marL="57785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3pPr>
            <a:lvl4pPr marL="863600"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4pPr>
            <a:lvl5pPr marL="1201737" indent="0" algn="l" defTabSz="685800" rtl="0" eaLnBrk="1" latinLnBrk="0" hangingPunct="1">
              <a:lnSpc>
                <a:spcPct val="90000"/>
              </a:lnSpc>
              <a:spcBef>
                <a:spcPts val="375"/>
              </a:spcBef>
              <a:buFontTx/>
              <a:buNone/>
              <a:tabLst/>
              <a:defRPr sz="1100" b="0" i="0" kern="1200">
                <a:solidFill>
                  <a:schemeClr val="tx1"/>
                </a:solidFill>
                <a:latin typeface="Roboto Light" charset="0"/>
                <a:ea typeface="Roboto Light" charset="0"/>
                <a:cs typeface="Roboto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0F82C6"/>
              </a:buClr>
              <a:buNone/>
              <a:defRPr/>
            </a:pPr>
            <a:r>
              <a:rPr lang="en-US" sz="3600" dirty="0">
                <a:solidFill>
                  <a:schemeClr val="bg1"/>
                </a:solidFill>
                <a:effectLst>
                  <a:outerShdw blurRad="38100" dist="38100" dir="2700000" algn="tl">
                    <a:srgbClr val="000000">
                      <a:alpha val="43137"/>
                    </a:srgbClr>
                  </a:outerShdw>
                </a:effectLst>
                <a:latin typeface="+mj-lt"/>
                <a:ea typeface="Roboto" panose="02000000000000000000" pitchFamily="2" charset="0"/>
                <a:cs typeface="Roboto" panose="02000000000000000000" pitchFamily="2" charset="0"/>
              </a:rPr>
              <a:t>4</a:t>
            </a:r>
          </a:p>
        </p:txBody>
      </p:sp>
      <p:sp>
        <p:nvSpPr>
          <p:cNvPr id="12" name="TextBox 11">
            <a:extLst>
              <a:ext uri="{FF2B5EF4-FFF2-40B4-BE49-F238E27FC236}">
                <a16:creationId xmlns:a16="http://schemas.microsoft.com/office/drawing/2014/main" id="{D98E9065-53D0-4BE5-AC96-1E9F967905B1}"/>
              </a:ext>
            </a:extLst>
          </p:cNvPr>
          <p:cNvSpPr txBox="1"/>
          <p:nvPr/>
        </p:nvSpPr>
        <p:spPr>
          <a:xfrm>
            <a:off x="2488366" y="2439018"/>
            <a:ext cx="1341120" cy="1503425"/>
          </a:xfrm>
          <a:prstGeom prst="rect">
            <a:avLst/>
          </a:prstGeom>
          <a:noFill/>
        </p:spPr>
        <p:txBody>
          <a:bodyPr wrap="square" rtlCol="0">
            <a:spAutoFit/>
          </a:bodyPr>
          <a:lstStyle/>
          <a:p>
            <a:pPr marL="0" marR="0" lvl="0" indent="0" algn="ctr" defTabSz="685800" rtl="0" eaLnBrk="1" fontAlgn="auto" latinLnBrk="0" hangingPunct="1">
              <a:lnSpc>
                <a:spcPct val="114000"/>
              </a:lnSpc>
              <a:spcBef>
                <a:spcPts val="0"/>
              </a:spcBef>
              <a:spcAft>
                <a:spcPts val="600"/>
              </a:spcAft>
              <a:buClrTx/>
              <a:buSzTx/>
              <a:buFontTx/>
              <a:buNone/>
              <a:tabLst/>
              <a:defRPr/>
            </a:pPr>
            <a:r>
              <a:rPr kumimoji="0" lang="en-US" sz="900" b="0" i="0" u="none" strike="noStrike" kern="1200" cap="none" spc="0" normalizeH="0" baseline="0" noProof="0" dirty="0">
                <a:ln>
                  <a:noFill/>
                </a:ln>
                <a:effectLst/>
                <a:uLnTx/>
                <a:uFillTx/>
                <a:latin typeface="Open Sans"/>
                <a:ea typeface="+mn-ea"/>
                <a:cs typeface="+mn-cs"/>
              </a:rPr>
              <a:t>Are there any specific gaps in your supplier portfolio you are looking to address or services you are looking to learn more about to expand your offerings to your customers?</a:t>
            </a:r>
          </a:p>
        </p:txBody>
      </p:sp>
      <p:sp>
        <p:nvSpPr>
          <p:cNvPr id="13" name="TextBox 12">
            <a:extLst>
              <a:ext uri="{FF2B5EF4-FFF2-40B4-BE49-F238E27FC236}">
                <a16:creationId xmlns:a16="http://schemas.microsoft.com/office/drawing/2014/main" id="{9DE39D38-56CF-49BE-A16F-F5196B8A79E9}"/>
              </a:ext>
            </a:extLst>
          </p:cNvPr>
          <p:cNvSpPr txBox="1"/>
          <p:nvPr/>
        </p:nvSpPr>
        <p:spPr>
          <a:xfrm>
            <a:off x="4067610" y="2439018"/>
            <a:ext cx="1341120" cy="1503425"/>
          </a:xfrm>
          <a:prstGeom prst="rect">
            <a:avLst/>
          </a:prstGeom>
          <a:noFill/>
        </p:spPr>
        <p:txBody>
          <a:bodyPr wrap="square" rtlCol="0">
            <a:spAutoFit/>
          </a:bodyPr>
          <a:lstStyle/>
          <a:p>
            <a:pPr marL="0" marR="0" lvl="0" indent="0" algn="ctr" defTabSz="685800" rtl="0" eaLnBrk="1" fontAlgn="auto" latinLnBrk="0" hangingPunct="1">
              <a:lnSpc>
                <a:spcPct val="114000"/>
              </a:lnSpc>
              <a:spcBef>
                <a:spcPts val="0"/>
              </a:spcBef>
              <a:spcAft>
                <a:spcPts val="600"/>
              </a:spcAft>
              <a:buClrTx/>
              <a:buSzTx/>
              <a:buFontTx/>
              <a:buNone/>
              <a:tabLst/>
              <a:defRPr/>
            </a:pPr>
            <a:r>
              <a:rPr kumimoji="0" lang="en-US" sz="900" b="0" i="0" u="none" strike="noStrike" kern="1200" cap="none" spc="0" normalizeH="0" baseline="0" noProof="0" dirty="0">
                <a:ln>
                  <a:noFill/>
                </a:ln>
                <a:effectLst/>
                <a:uLnTx/>
                <a:uFillTx/>
                <a:latin typeface="Open Sans"/>
                <a:ea typeface="+mn-ea"/>
                <a:cs typeface="+mn-cs"/>
              </a:rPr>
              <a:t>How much experience do you have selling Security and Managed Services, have you had much success working with other vendors in these areas?</a:t>
            </a:r>
          </a:p>
        </p:txBody>
      </p:sp>
      <p:sp>
        <p:nvSpPr>
          <p:cNvPr id="14" name="TextBox 13">
            <a:extLst>
              <a:ext uri="{FF2B5EF4-FFF2-40B4-BE49-F238E27FC236}">
                <a16:creationId xmlns:a16="http://schemas.microsoft.com/office/drawing/2014/main" id="{5087063C-8E45-4C65-9C5C-970D435EAE3E}"/>
              </a:ext>
            </a:extLst>
          </p:cNvPr>
          <p:cNvSpPr txBox="1"/>
          <p:nvPr/>
        </p:nvSpPr>
        <p:spPr>
          <a:xfrm>
            <a:off x="5629710" y="2439018"/>
            <a:ext cx="1341120" cy="714106"/>
          </a:xfrm>
          <a:prstGeom prst="rect">
            <a:avLst/>
          </a:prstGeom>
          <a:noFill/>
        </p:spPr>
        <p:txBody>
          <a:bodyPr wrap="square" rtlCol="0">
            <a:spAutoFit/>
          </a:bodyPr>
          <a:lstStyle/>
          <a:p>
            <a:pPr marL="0" marR="0" lvl="0" indent="0" algn="ctr" defTabSz="685800" rtl="0" eaLnBrk="1" fontAlgn="auto" latinLnBrk="0" hangingPunct="1">
              <a:lnSpc>
                <a:spcPct val="114000"/>
              </a:lnSpc>
              <a:spcBef>
                <a:spcPts val="0"/>
              </a:spcBef>
              <a:spcAft>
                <a:spcPts val="600"/>
              </a:spcAft>
              <a:buClrTx/>
              <a:buSzTx/>
              <a:buFontTx/>
              <a:buNone/>
              <a:tabLst/>
              <a:defRPr/>
            </a:pPr>
            <a:r>
              <a:rPr kumimoji="0" lang="en-US" sz="900" b="0" i="0" u="none" strike="noStrike" kern="1200" cap="none" spc="0" normalizeH="0" baseline="0" noProof="0" dirty="0">
                <a:ln>
                  <a:noFill/>
                </a:ln>
                <a:effectLst/>
                <a:uLnTx/>
                <a:uFillTx/>
                <a:latin typeface="Open Sans"/>
                <a:ea typeface="+mn-ea"/>
                <a:cs typeface="+mn-cs"/>
              </a:rPr>
              <a:t>What is your process when engaging a supplier in an opportunity?</a:t>
            </a:r>
          </a:p>
        </p:txBody>
      </p:sp>
      <p:sp>
        <p:nvSpPr>
          <p:cNvPr id="15" name="TextBox 14">
            <a:extLst>
              <a:ext uri="{FF2B5EF4-FFF2-40B4-BE49-F238E27FC236}">
                <a16:creationId xmlns:a16="http://schemas.microsoft.com/office/drawing/2014/main" id="{A1AAD471-145C-421C-A06D-C5D0AC4BDAC4}"/>
              </a:ext>
            </a:extLst>
          </p:cNvPr>
          <p:cNvSpPr txBox="1"/>
          <p:nvPr/>
        </p:nvSpPr>
        <p:spPr>
          <a:xfrm>
            <a:off x="7193280" y="2439017"/>
            <a:ext cx="1341120" cy="1503425"/>
          </a:xfrm>
          <a:prstGeom prst="rect">
            <a:avLst/>
          </a:prstGeom>
          <a:noFill/>
        </p:spPr>
        <p:txBody>
          <a:bodyPr wrap="square" rtlCol="0">
            <a:spAutoFit/>
          </a:bodyPr>
          <a:lstStyle/>
          <a:p>
            <a:pPr marL="0" marR="0" lvl="0" indent="0" algn="ctr" defTabSz="685800" rtl="0" eaLnBrk="1" fontAlgn="auto" latinLnBrk="0" hangingPunct="1">
              <a:lnSpc>
                <a:spcPct val="114000"/>
              </a:lnSpc>
              <a:spcBef>
                <a:spcPts val="0"/>
              </a:spcBef>
              <a:spcAft>
                <a:spcPts val="600"/>
              </a:spcAft>
              <a:buClrTx/>
              <a:buSzTx/>
              <a:buFontTx/>
              <a:buNone/>
              <a:tabLst/>
              <a:defRPr/>
            </a:pPr>
            <a:r>
              <a:rPr kumimoji="0" lang="en-US" sz="900" b="0" i="0" u="none" strike="noStrike" kern="1200" cap="none" spc="0" normalizeH="0" baseline="0" noProof="0" dirty="0">
                <a:ln>
                  <a:noFill/>
                </a:ln>
                <a:effectLst/>
                <a:uLnTx/>
                <a:uFillTx/>
                <a:latin typeface="Open Sans"/>
                <a:ea typeface="+mn-ea"/>
                <a:cs typeface="+mn-cs"/>
              </a:rPr>
              <a:t>Are there specific Master Agents you work through? For future registration purposes its always important to identify if you have multiple options to choose from there.</a:t>
            </a:r>
          </a:p>
        </p:txBody>
      </p:sp>
    </p:spTree>
    <p:extLst>
      <p:ext uri="{BB962C8B-B14F-4D97-AF65-F5344CB8AC3E}">
        <p14:creationId xmlns:p14="http://schemas.microsoft.com/office/powerpoint/2010/main" val="2840490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58E5E9-6AE9-4908-8855-8B9AD0A90998}"/>
              </a:ext>
            </a:extLst>
          </p:cNvPr>
          <p:cNvSpPr txBox="1"/>
          <p:nvPr/>
        </p:nvSpPr>
        <p:spPr>
          <a:xfrm>
            <a:off x="506482" y="311588"/>
            <a:ext cx="8279029"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93D7A"/>
                </a:solidFill>
                <a:effectLst/>
                <a:uLnTx/>
                <a:uFillTx/>
                <a:latin typeface="Open Sans"/>
                <a:ea typeface="+mn-ea"/>
                <a:cs typeface="+mn-cs"/>
              </a:rPr>
              <a:t>Why Partners Work with Thrive</a:t>
            </a:r>
            <a:endParaRPr kumimoji="0" lang="en-US" sz="2600" b="0" i="0" u="none" strike="noStrike" kern="1200" cap="none" spc="0" normalizeH="0" baseline="0" noProof="0" dirty="0">
              <a:ln>
                <a:noFill/>
              </a:ln>
              <a:solidFill>
                <a:srgbClr val="0F82C6"/>
              </a:solidFill>
              <a:effectLst/>
              <a:uLnTx/>
              <a:uFillTx/>
              <a:latin typeface="Open Sans"/>
              <a:ea typeface="+mn-ea"/>
              <a:cs typeface="+mn-cs"/>
            </a:endParaRPr>
          </a:p>
        </p:txBody>
      </p:sp>
      <p:sp>
        <p:nvSpPr>
          <p:cNvPr id="4" name="Slide Number Placeholder 5">
            <a:extLst>
              <a:ext uri="{FF2B5EF4-FFF2-40B4-BE49-F238E27FC236}">
                <a16:creationId xmlns:a16="http://schemas.microsoft.com/office/drawing/2014/main" id="{D13ABE85-1E48-487B-86D9-1A2ED1A576D8}"/>
              </a:ext>
            </a:extLst>
          </p:cNvPr>
          <p:cNvSpPr>
            <a:spLocks noGrp="1"/>
          </p:cNvSpPr>
          <p:nvPr>
            <p:ph type="sldNum" sz="quarter" idx="10"/>
          </p:nvPr>
        </p:nvSpPr>
        <p:spPr>
          <a:prstGeom prst="rect">
            <a:avLst/>
          </a:prstGeom>
        </p:spPr>
        <p:txBody>
          <a:bodyPr vert="horz" lIns="91440" tIns="45720" rIns="91440" bIns="45720" rtlCol="0" anchor="ctr"/>
          <a:lstStyle>
            <a:lvl1pPr algn="r">
              <a:defRPr sz="1000">
                <a:solidFill>
                  <a:srgbClr val="C7C8D8"/>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A324987-E7B7-4EF9-819F-1672AB0C8F32}" type="slidenum">
              <a:rPr kumimoji="0" lang="en-US" sz="1400" b="0" i="0" u="none" strike="noStrike" kern="1200" cap="none" spc="0" normalizeH="0" baseline="0" noProof="0" smtClean="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5F7EB01E-B44B-45D0-A366-4F02D0E7F580}"/>
              </a:ext>
            </a:extLst>
          </p:cNvPr>
          <p:cNvSpPr txBox="1"/>
          <p:nvPr/>
        </p:nvSpPr>
        <p:spPr>
          <a:xfrm>
            <a:off x="3523383" y="5014922"/>
            <a:ext cx="7780399" cy="354694"/>
          </a:xfrm>
          <a:prstGeom prst="rect">
            <a:avLst/>
          </a:prstGeom>
          <a:noFill/>
        </p:spPr>
        <p:txBody>
          <a:bodyPr wrap="square" rtlCol="0">
            <a:noAutofit/>
          </a:bodyPr>
          <a:lstStyle/>
          <a:p>
            <a:endParaRPr lang="en-US" sz="1100" dirty="0"/>
          </a:p>
        </p:txBody>
      </p:sp>
      <p:sp>
        <p:nvSpPr>
          <p:cNvPr id="44" name="TextBox 43">
            <a:extLst>
              <a:ext uri="{FF2B5EF4-FFF2-40B4-BE49-F238E27FC236}">
                <a16:creationId xmlns:a16="http://schemas.microsoft.com/office/drawing/2014/main" id="{6CDE0A7F-277A-4851-892A-5315F0FB6A07}"/>
              </a:ext>
            </a:extLst>
          </p:cNvPr>
          <p:cNvSpPr txBox="1"/>
          <p:nvPr/>
        </p:nvSpPr>
        <p:spPr>
          <a:xfrm>
            <a:off x="702078" y="2716839"/>
            <a:ext cx="1579946" cy="1134157"/>
          </a:xfrm>
          <a:prstGeom prst="rect">
            <a:avLst/>
          </a:prstGeom>
          <a:noFill/>
        </p:spPr>
        <p:txBody>
          <a:bodyPr wrap="square" rtlCol="0">
            <a:spAutoFit/>
          </a:bodyPr>
          <a:lstStyle/>
          <a:p>
            <a:pPr marL="0" marR="0" lvl="0" indent="0" algn="ctr" defTabSz="685800" rtl="0" eaLnBrk="1" fontAlgn="auto" latinLnBrk="0" hangingPunct="1">
              <a:lnSpc>
                <a:spcPct val="114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Open Sans"/>
                <a:ea typeface="+mn-ea"/>
                <a:cs typeface="+mn-cs"/>
              </a:rPr>
              <a:t>Long history throughout the management team of building businesses through lifelong channel relationships.</a:t>
            </a:r>
          </a:p>
        </p:txBody>
      </p:sp>
      <p:sp>
        <p:nvSpPr>
          <p:cNvPr id="46" name="TextBox 45">
            <a:extLst>
              <a:ext uri="{FF2B5EF4-FFF2-40B4-BE49-F238E27FC236}">
                <a16:creationId xmlns:a16="http://schemas.microsoft.com/office/drawing/2014/main" id="{1FFB7A6F-EB9E-4861-8F9F-5F88388A4702}"/>
              </a:ext>
            </a:extLst>
          </p:cNvPr>
          <p:cNvSpPr txBox="1"/>
          <p:nvPr/>
        </p:nvSpPr>
        <p:spPr>
          <a:xfrm>
            <a:off x="2452691" y="2388431"/>
            <a:ext cx="1579946" cy="1134157"/>
          </a:xfrm>
          <a:prstGeom prst="rect">
            <a:avLst/>
          </a:prstGeom>
          <a:noFill/>
        </p:spPr>
        <p:txBody>
          <a:bodyPr wrap="square" rtlCol="0">
            <a:spAutoFit/>
          </a:bodyPr>
          <a:lstStyle/>
          <a:p>
            <a:pPr marL="0" marR="0" lvl="0" indent="0" algn="ctr" defTabSz="685800" rtl="0" eaLnBrk="1" fontAlgn="auto" latinLnBrk="0" hangingPunct="1">
              <a:lnSpc>
                <a:spcPct val="114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Open Sans"/>
                <a:ea typeface="+mn-ea"/>
                <a:cs typeface="+mn-cs"/>
              </a:rPr>
              <a:t>Suite of services that can manage a customer’s entire IT environment to help you maximize your relationships.</a:t>
            </a:r>
          </a:p>
        </p:txBody>
      </p:sp>
      <p:sp>
        <p:nvSpPr>
          <p:cNvPr id="47" name="TextBox 46">
            <a:extLst>
              <a:ext uri="{FF2B5EF4-FFF2-40B4-BE49-F238E27FC236}">
                <a16:creationId xmlns:a16="http://schemas.microsoft.com/office/drawing/2014/main" id="{1A54DC46-6533-4DF2-9D17-110A8DA28502}"/>
              </a:ext>
            </a:extLst>
          </p:cNvPr>
          <p:cNvSpPr txBox="1"/>
          <p:nvPr/>
        </p:nvSpPr>
        <p:spPr>
          <a:xfrm>
            <a:off x="3892629" y="2004671"/>
            <a:ext cx="1579946" cy="1134157"/>
          </a:xfrm>
          <a:prstGeom prst="rect">
            <a:avLst/>
          </a:prstGeom>
          <a:noFill/>
        </p:spPr>
        <p:txBody>
          <a:bodyPr wrap="square" rtlCol="0">
            <a:spAutoFit/>
          </a:bodyPr>
          <a:lstStyle/>
          <a:p>
            <a:pPr marL="0" marR="0" lvl="0" indent="0" algn="ctr" defTabSz="685800" rtl="0" eaLnBrk="1" fontAlgn="auto" latinLnBrk="0" hangingPunct="1">
              <a:lnSpc>
                <a:spcPct val="114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Open Sans"/>
                <a:ea typeface="+mn-ea"/>
                <a:cs typeface="+mn-cs"/>
              </a:rPr>
              <a:t>Disruptive next generation services driven by an automation and self-service platform built on ServiceNow.</a:t>
            </a:r>
          </a:p>
        </p:txBody>
      </p:sp>
      <p:sp>
        <p:nvSpPr>
          <p:cNvPr id="48" name="TextBox 47">
            <a:extLst>
              <a:ext uri="{FF2B5EF4-FFF2-40B4-BE49-F238E27FC236}">
                <a16:creationId xmlns:a16="http://schemas.microsoft.com/office/drawing/2014/main" id="{E35BAA85-3CF7-450A-8B3F-DCC6A56EF44E}"/>
              </a:ext>
            </a:extLst>
          </p:cNvPr>
          <p:cNvSpPr txBox="1"/>
          <p:nvPr/>
        </p:nvSpPr>
        <p:spPr>
          <a:xfrm>
            <a:off x="5412080" y="1626054"/>
            <a:ext cx="1579946" cy="958724"/>
          </a:xfrm>
          <a:prstGeom prst="rect">
            <a:avLst/>
          </a:prstGeom>
          <a:noFill/>
        </p:spPr>
        <p:txBody>
          <a:bodyPr wrap="square" rtlCol="0">
            <a:spAutoFit/>
          </a:bodyPr>
          <a:lstStyle/>
          <a:p>
            <a:pPr marL="0" marR="0" lvl="0" indent="0" algn="ctr" defTabSz="685800" rtl="0" eaLnBrk="1" fontAlgn="auto" latinLnBrk="0" hangingPunct="1">
              <a:lnSpc>
                <a:spcPct val="114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Open Sans"/>
                <a:ea typeface="+mn-ea"/>
                <a:cs typeface="+mn-cs"/>
              </a:rPr>
              <a:t>One of the largest and fastest growing MSPs and MSSPs in the country with a nationwide reach.</a:t>
            </a:r>
          </a:p>
        </p:txBody>
      </p:sp>
      <p:sp>
        <p:nvSpPr>
          <p:cNvPr id="49" name="TextBox 48">
            <a:extLst>
              <a:ext uri="{FF2B5EF4-FFF2-40B4-BE49-F238E27FC236}">
                <a16:creationId xmlns:a16="http://schemas.microsoft.com/office/drawing/2014/main" id="{3A0DD2AF-5D28-4607-B352-A598B34A897F}"/>
              </a:ext>
            </a:extLst>
          </p:cNvPr>
          <p:cNvSpPr txBox="1"/>
          <p:nvPr/>
        </p:nvSpPr>
        <p:spPr>
          <a:xfrm>
            <a:off x="7147847" y="1265265"/>
            <a:ext cx="1579946" cy="958724"/>
          </a:xfrm>
          <a:prstGeom prst="rect">
            <a:avLst/>
          </a:prstGeom>
          <a:noFill/>
        </p:spPr>
        <p:txBody>
          <a:bodyPr wrap="square" rtlCol="0">
            <a:spAutoFit/>
          </a:bodyPr>
          <a:lstStyle/>
          <a:p>
            <a:pPr marL="0" marR="0" lvl="0" indent="0" algn="ctr" defTabSz="685800" rtl="0" eaLnBrk="1" fontAlgn="auto" latinLnBrk="0" hangingPunct="1">
              <a:lnSpc>
                <a:spcPct val="114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Open Sans"/>
                <a:ea typeface="+mn-ea"/>
                <a:cs typeface="+mn-cs"/>
              </a:rPr>
              <a:t>Proven playbook on how to help a partner sell Managed IT Solutions when it isn’t their core competency.</a:t>
            </a:r>
          </a:p>
        </p:txBody>
      </p:sp>
    </p:spTree>
    <p:extLst>
      <p:ext uri="{BB962C8B-B14F-4D97-AF65-F5344CB8AC3E}">
        <p14:creationId xmlns:p14="http://schemas.microsoft.com/office/powerpoint/2010/main" val="1289220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58E5E9-6AE9-4908-8855-8B9AD0A90998}"/>
              </a:ext>
            </a:extLst>
          </p:cNvPr>
          <p:cNvSpPr txBox="1"/>
          <p:nvPr/>
        </p:nvSpPr>
        <p:spPr>
          <a:xfrm>
            <a:off x="586740" y="246509"/>
            <a:ext cx="8203078"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93D7A"/>
                </a:solidFill>
                <a:effectLst/>
                <a:uLnTx/>
                <a:uFillTx/>
                <a:latin typeface="Open Sans"/>
                <a:ea typeface="+mn-ea"/>
                <a:cs typeface="+mn-cs"/>
              </a:rPr>
              <a:t>Why Customers Work with Thrive</a:t>
            </a:r>
            <a:endParaRPr kumimoji="0" lang="en-US" sz="2600" b="0" i="0" u="none" strike="noStrike" kern="1200" cap="none" spc="0" normalizeH="0" baseline="0" noProof="0" dirty="0">
              <a:ln>
                <a:noFill/>
              </a:ln>
              <a:solidFill>
                <a:srgbClr val="0F82C6"/>
              </a:solidFill>
              <a:effectLst/>
              <a:uLnTx/>
              <a:uFillTx/>
              <a:latin typeface="Open Sans"/>
              <a:ea typeface="+mn-ea"/>
              <a:cs typeface="+mn-cs"/>
            </a:endParaRPr>
          </a:p>
        </p:txBody>
      </p:sp>
      <p:sp>
        <p:nvSpPr>
          <p:cNvPr id="4" name="Slide Number Placeholder 5">
            <a:extLst>
              <a:ext uri="{FF2B5EF4-FFF2-40B4-BE49-F238E27FC236}">
                <a16:creationId xmlns:a16="http://schemas.microsoft.com/office/drawing/2014/main" id="{D13ABE85-1E48-487B-86D9-1A2ED1A576D8}"/>
              </a:ext>
            </a:extLst>
          </p:cNvPr>
          <p:cNvSpPr>
            <a:spLocks noGrp="1"/>
          </p:cNvSpPr>
          <p:nvPr>
            <p:ph type="sldNum" sz="quarter" idx="10"/>
          </p:nvPr>
        </p:nvSpPr>
        <p:spPr>
          <a:prstGeom prst="rect">
            <a:avLst/>
          </a:prstGeom>
        </p:spPr>
        <p:txBody>
          <a:bodyPr vert="horz" lIns="91440" tIns="45720" rIns="91440" bIns="45720" rtlCol="0" anchor="ctr"/>
          <a:lstStyle>
            <a:lvl1pPr algn="r">
              <a:defRPr sz="1000">
                <a:solidFill>
                  <a:srgbClr val="C7C8D8"/>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A324987-E7B7-4EF9-819F-1672AB0C8F32}" type="slidenum">
              <a:rPr kumimoji="0" lang="en-US" sz="1400" b="0" i="0" u="none" strike="noStrike" kern="1200" cap="none" spc="0" normalizeH="0" baseline="0" noProof="0" smtClean="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5F7EB01E-B44B-45D0-A366-4F02D0E7F580}"/>
              </a:ext>
            </a:extLst>
          </p:cNvPr>
          <p:cNvSpPr txBox="1"/>
          <p:nvPr/>
        </p:nvSpPr>
        <p:spPr>
          <a:xfrm>
            <a:off x="3523383" y="5014922"/>
            <a:ext cx="7780399" cy="354694"/>
          </a:xfrm>
          <a:prstGeom prst="rect">
            <a:avLst/>
          </a:prstGeom>
          <a:noFill/>
        </p:spPr>
        <p:txBody>
          <a:bodyPr wrap="square" rtlCol="0">
            <a:noAutofit/>
          </a:bodyPr>
          <a:lstStyle/>
          <a:p>
            <a:endParaRPr lang="en-US" sz="1100" dirty="0"/>
          </a:p>
        </p:txBody>
      </p:sp>
      <p:sp>
        <p:nvSpPr>
          <p:cNvPr id="44" name="TextBox 43">
            <a:extLst>
              <a:ext uri="{FF2B5EF4-FFF2-40B4-BE49-F238E27FC236}">
                <a16:creationId xmlns:a16="http://schemas.microsoft.com/office/drawing/2014/main" id="{6CDE0A7F-277A-4851-892A-5315F0FB6A07}"/>
              </a:ext>
            </a:extLst>
          </p:cNvPr>
          <p:cNvSpPr txBox="1"/>
          <p:nvPr/>
        </p:nvSpPr>
        <p:spPr>
          <a:xfrm>
            <a:off x="748997" y="2960601"/>
            <a:ext cx="2006130" cy="1631216"/>
          </a:xfrm>
          <a:prstGeom prst="rect">
            <a:avLst/>
          </a:prstGeom>
          <a:noFill/>
        </p:spPr>
        <p:txBody>
          <a:bodyPr wrap="square" rtlCol="0">
            <a:spAutoFit/>
          </a:bodyPr>
          <a:lstStyle/>
          <a:p>
            <a:pPr marL="0" marR="0" lvl="0" indent="0" algn="ctr" defTabSz="685800" rtl="0" eaLnBrk="1" fontAlgn="auto" latinLnBrk="0" hangingPunct="1">
              <a:spcBef>
                <a:spcPts val="0"/>
              </a:spcBef>
              <a:buClrTx/>
              <a:buSzTx/>
              <a:buFontTx/>
              <a:buNone/>
              <a:tabLst/>
              <a:defRPr/>
            </a:pPr>
            <a:r>
              <a:rPr kumimoji="0" lang="en-US" sz="1000" b="1" i="0" u="none" strike="noStrike" kern="1200" cap="none" spc="0" normalizeH="0" baseline="0" noProof="0" dirty="0">
                <a:ln>
                  <a:noFill/>
                </a:ln>
                <a:effectLst/>
                <a:uLnTx/>
                <a:uFillTx/>
                <a:latin typeface="Open Sans"/>
                <a:ea typeface="+mn-ea"/>
                <a:cs typeface="+mn-cs"/>
              </a:rPr>
              <a:t>Thrive is one of the largest and fastest growing MSPs in the U.S. Thrive is a proven technology partner that continuously drives business outcomes, innovation, and overall customer success through its traditional and NextGen managed services.</a:t>
            </a:r>
          </a:p>
        </p:txBody>
      </p:sp>
      <p:sp>
        <p:nvSpPr>
          <p:cNvPr id="46" name="TextBox 45">
            <a:extLst>
              <a:ext uri="{FF2B5EF4-FFF2-40B4-BE49-F238E27FC236}">
                <a16:creationId xmlns:a16="http://schemas.microsoft.com/office/drawing/2014/main" id="{1FFB7A6F-EB9E-4861-8F9F-5F88388A4702}"/>
              </a:ext>
            </a:extLst>
          </p:cNvPr>
          <p:cNvSpPr txBox="1"/>
          <p:nvPr/>
        </p:nvSpPr>
        <p:spPr>
          <a:xfrm>
            <a:off x="2382146" y="1089639"/>
            <a:ext cx="1579946" cy="1015663"/>
          </a:xfrm>
          <a:prstGeom prst="rect">
            <a:avLst/>
          </a:prstGeom>
          <a:noFill/>
        </p:spPr>
        <p:txBody>
          <a:bodyPr wrap="square" rtlCol="0">
            <a:spAutoFit/>
          </a:bodyPr>
          <a:lstStyle/>
          <a:p>
            <a:pPr marL="0" marR="0" lvl="0" indent="0" algn="ctr" defTabSz="685800" rtl="0" eaLnBrk="1" fontAlgn="auto" latinLnBrk="0" hangingPunct="1">
              <a:spcBef>
                <a:spcPts val="0"/>
              </a:spcBef>
              <a:buClrTx/>
              <a:buSzTx/>
              <a:buFontTx/>
              <a:buNone/>
              <a:tabLst/>
              <a:defRPr/>
            </a:pPr>
            <a:r>
              <a:rPr kumimoji="0" lang="en-US" sz="1000" b="1" i="0" u="none" strike="noStrike" kern="1200" cap="none" spc="0" normalizeH="0" baseline="0" noProof="0" dirty="0">
                <a:ln>
                  <a:noFill/>
                </a:ln>
                <a:effectLst/>
                <a:uLnTx/>
                <a:uFillTx/>
                <a:latin typeface="Open Sans"/>
                <a:ea typeface="+mn-ea"/>
                <a:cs typeface="+mn-cs"/>
              </a:rPr>
              <a:t>Suite of services that can takeover a customer’s entire IT environment to help you maximize your relationships.</a:t>
            </a:r>
          </a:p>
        </p:txBody>
      </p:sp>
      <p:sp>
        <p:nvSpPr>
          <p:cNvPr id="10" name="TextBox 9">
            <a:extLst>
              <a:ext uri="{FF2B5EF4-FFF2-40B4-BE49-F238E27FC236}">
                <a16:creationId xmlns:a16="http://schemas.microsoft.com/office/drawing/2014/main" id="{DCC2D8B9-16F9-4C91-A170-3E4E13328952}"/>
              </a:ext>
            </a:extLst>
          </p:cNvPr>
          <p:cNvSpPr txBox="1"/>
          <p:nvPr/>
        </p:nvSpPr>
        <p:spPr>
          <a:xfrm>
            <a:off x="3959149" y="2960601"/>
            <a:ext cx="1579946" cy="1015663"/>
          </a:xfrm>
          <a:prstGeom prst="rect">
            <a:avLst/>
          </a:prstGeom>
          <a:noFill/>
        </p:spPr>
        <p:txBody>
          <a:bodyPr wrap="square" rtlCol="0">
            <a:spAutoFit/>
          </a:bodyPr>
          <a:lstStyle/>
          <a:p>
            <a:pPr marL="0" marR="0" lvl="0" indent="0" algn="ctr" defTabSz="685800" rtl="0" eaLnBrk="1" fontAlgn="auto" latinLnBrk="0" hangingPunct="1">
              <a:spcBef>
                <a:spcPts val="0"/>
              </a:spcBef>
              <a:buClrTx/>
              <a:buSzTx/>
              <a:buFontTx/>
              <a:buNone/>
              <a:tabLst/>
              <a:defRPr/>
            </a:pPr>
            <a:r>
              <a:rPr kumimoji="0" lang="en-US" sz="1000" b="1" i="0" u="none" strike="noStrike" kern="1200" cap="none" spc="0" normalizeH="0" baseline="0" noProof="0" dirty="0">
                <a:ln>
                  <a:noFill/>
                </a:ln>
                <a:effectLst/>
                <a:uLnTx/>
                <a:uFillTx/>
                <a:latin typeface="Open Sans"/>
                <a:ea typeface="+mn-ea"/>
                <a:cs typeface="+mn-cs"/>
              </a:rPr>
              <a:t>Disruptive next generation services driven by an automation and self-service platform built on ServiceNow.</a:t>
            </a:r>
          </a:p>
        </p:txBody>
      </p:sp>
      <p:sp>
        <p:nvSpPr>
          <p:cNvPr id="11" name="TextBox 10">
            <a:extLst>
              <a:ext uri="{FF2B5EF4-FFF2-40B4-BE49-F238E27FC236}">
                <a16:creationId xmlns:a16="http://schemas.microsoft.com/office/drawing/2014/main" id="{624316AB-43E2-4A2D-8CA9-6CC047E03972}"/>
              </a:ext>
            </a:extLst>
          </p:cNvPr>
          <p:cNvSpPr txBox="1"/>
          <p:nvPr/>
        </p:nvSpPr>
        <p:spPr>
          <a:xfrm>
            <a:off x="5502598" y="1089639"/>
            <a:ext cx="1579946" cy="861774"/>
          </a:xfrm>
          <a:prstGeom prst="rect">
            <a:avLst/>
          </a:prstGeom>
          <a:noFill/>
        </p:spPr>
        <p:txBody>
          <a:bodyPr wrap="square" rtlCol="0">
            <a:spAutoFit/>
          </a:bodyPr>
          <a:lstStyle/>
          <a:p>
            <a:pPr marL="0" marR="0" lvl="0" indent="0" algn="ctr" defTabSz="685800" rtl="0" eaLnBrk="1" fontAlgn="auto" latinLnBrk="0" hangingPunct="1">
              <a:spcBef>
                <a:spcPts val="0"/>
              </a:spcBef>
              <a:buClrTx/>
              <a:buSzTx/>
              <a:buFontTx/>
              <a:buNone/>
              <a:tabLst/>
              <a:defRPr/>
            </a:pPr>
            <a:r>
              <a:rPr kumimoji="0" lang="en-US" sz="1000" b="1" i="0" u="none" strike="noStrike" kern="1200" cap="none" spc="0" normalizeH="0" baseline="0" noProof="0" dirty="0">
                <a:ln>
                  <a:noFill/>
                </a:ln>
                <a:effectLst/>
                <a:uLnTx/>
                <a:uFillTx/>
                <a:latin typeface="Open Sans"/>
                <a:ea typeface="+mn-ea"/>
                <a:cs typeface="+mn-cs"/>
              </a:rPr>
              <a:t>One of the largest and fastest growing MSPs and MSSPs in the country with a nationwide reach.</a:t>
            </a:r>
          </a:p>
        </p:txBody>
      </p:sp>
      <p:sp>
        <p:nvSpPr>
          <p:cNvPr id="12" name="TextBox 11">
            <a:extLst>
              <a:ext uri="{FF2B5EF4-FFF2-40B4-BE49-F238E27FC236}">
                <a16:creationId xmlns:a16="http://schemas.microsoft.com/office/drawing/2014/main" id="{033AB1EA-CF33-47FC-AD0E-67B13C9B5645}"/>
              </a:ext>
            </a:extLst>
          </p:cNvPr>
          <p:cNvSpPr txBox="1"/>
          <p:nvPr/>
        </p:nvSpPr>
        <p:spPr>
          <a:xfrm>
            <a:off x="6908782" y="2960601"/>
            <a:ext cx="1706914" cy="1323439"/>
          </a:xfrm>
          <a:prstGeom prst="rect">
            <a:avLst/>
          </a:prstGeom>
          <a:noFill/>
        </p:spPr>
        <p:txBody>
          <a:bodyPr wrap="square" rtlCol="0">
            <a:spAutoFit/>
          </a:bodyPr>
          <a:lstStyle/>
          <a:p>
            <a:pPr marL="0" marR="0" lvl="0" indent="0" algn="ctr" defTabSz="685800" rtl="0" eaLnBrk="1" fontAlgn="auto" latinLnBrk="0" hangingPunct="1">
              <a:spcBef>
                <a:spcPts val="0"/>
              </a:spcBef>
              <a:buClrTx/>
              <a:buSzTx/>
              <a:buFontTx/>
              <a:buNone/>
              <a:tabLst/>
              <a:defRPr/>
            </a:pPr>
            <a:r>
              <a:rPr kumimoji="0" lang="en-US" sz="1000" b="1" i="0" u="none" strike="noStrike" kern="1200" cap="none" spc="0" normalizeH="0" baseline="0" noProof="0" dirty="0">
                <a:ln>
                  <a:noFill/>
                </a:ln>
                <a:effectLst/>
                <a:uLnTx/>
                <a:uFillTx/>
                <a:latin typeface="Open Sans"/>
                <a:ea typeface="+mn-ea"/>
                <a:cs typeface="+mn-cs"/>
              </a:rPr>
              <a:t>Thrive has an Industry leading automated self-service Managed Services Platform back by ServiceNow delivering you the optimal customer experience.</a:t>
            </a:r>
          </a:p>
        </p:txBody>
      </p:sp>
    </p:spTree>
    <p:extLst>
      <p:ext uri="{BB962C8B-B14F-4D97-AF65-F5344CB8AC3E}">
        <p14:creationId xmlns:p14="http://schemas.microsoft.com/office/powerpoint/2010/main" val="3516248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8A60FD-96DF-41D9-8F0B-DAE84B53362E}"/>
              </a:ext>
            </a:extLst>
          </p:cNvPr>
          <p:cNvSpPr>
            <a:spLocks noGrp="1"/>
          </p:cNvSpPr>
          <p:nvPr>
            <p:ph type="sldNum" sz="quarter" idx="10"/>
          </p:nvPr>
        </p:nvSpPr>
        <p:spPr/>
        <p:txBody>
          <a:bodyPr/>
          <a:lstStyle/>
          <a:p>
            <a:fld id="{4A324987-E7B7-4EF9-819F-1672AB0C8F32}" type="slidenum">
              <a:rPr lang="en-US" smtClean="0"/>
              <a:pPr/>
              <a:t>6</a:t>
            </a:fld>
            <a:endParaRPr lang="en-US" dirty="0"/>
          </a:p>
        </p:txBody>
      </p:sp>
      <p:sp>
        <p:nvSpPr>
          <p:cNvPr id="3" name="TextBox 2">
            <a:extLst>
              <a:ext uri="{FF2B5EF4-FFF2-40B4-BE49-F238E27FC236}">
                <a16:creationId xmlns:a16="http://schemas.microsoft.com/office/drawing/2014/main" id="{3B4C178E-6B95-4CB9-A1CB-7D9040C2564B}"/>
              </a:ext>
            </a:extLst>
          </p:cNvPr>
          <p:cNvSpPr txBox="1"/>
          <p:nvPr/>
        </p:nvSpPr>
        <p:spPr>
          <a:xfrm>
            <a:off x="4900628" y="1369174"/>
            <a:ext cx="3200355" cy="1077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200" b="1" dirty="0">
                <a:solidFill>
                  <a:srgbClr val="293D7A"/>
                </a:solidFill>
                <a:latin typeface="Open Sans"/>
              </a:rPr>
              <a:t>Thrive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3200" b="1" dirty="0">
                <a:solidFill>
                  <a:srgbClr val="293D7A"/>
                </a:solidFill>
                <a:latin typeface="Open Sans"/>
              </a:rPr>
              <a:t>Overview</a:t>
            </a:r>
            <a:endParaRPr kumimoji="0" lang="en-US" sz="3200" b="0" i="0" u="none" strike="noStrike" kern="1200" cap="none" spc="0" normalizeH="0" baseline="0" noProof="0" dirty="0">
              <a:ln>
                <a:noFill/>
              </a:ln>
              <a:solidFill>
                <a:srgbClr val="0F82C6"/>
              </a:solidFill>
              <a:effectLst/>
              <a:uLnTx/>
              <a:uFillTx/>
              <a:latin typeface="Open Sans"/>
              <a:ea typeface="+mn-ea"/>
              <a:cs typeface="+mn-cs"/>
            </a:endParaRPr>
          </a:p>
        </p:txBody>
      </p:sp>
    </p:spTree>
    <p:extLst>
      <p:ext uri="{BB962C8B-B14F-4D97-AF65-F5344CB8AC3E}">
        <p14:creationId xmlns:p14="http://schemas.microsoft.com/office/powerpoint/2010/main" val="406556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E21BCB-3025-45CB-9FEA-7447AD539183}"/>
              </a:ext>
            </a:extLst>
          </p:cNvPr>
          <p:cNvSpPr txBox="1"/>
          <p:nvPr/>
        </p:nvSpPr>
        <p:spPr>
          <a:xfrm>
            <a:off x="811282" y="2077409"/>
            <a:ext cx="2693917" cy="1077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93D7A"/>
                </a:solidFill>
                <a:effectLst/>
                <a:uLnTx/>
                <a:uFillTx/>
                <a:latin typeface="Open Sans"/>
                <a:ea typeface="+mn-ea"/>
                <a:cs typeface="+mn-cs"/>
              </a:rPr>
              <a:t>Outsourcing Trends</a:t>
            </a:r>
            <a:endParaRPr kumimoji="0" lang="en-US" sz="3200" b="0" i="0" u="none" strike="noStrike" kern="1200" cap="none" spc="0" normalizeH="0" baseline="0" noProof="0" dirty="0">
              <a:ln>
                <a:noFill/>
              </a:ln>
              <a:solidFill>
                <a:srgbClr val="0F82C6"/>
              </a:solidFill>
              <a:effectLst/>
              <a:uLnTx/>
              <a:uFillTx/>
              <a:latin typeface="Open Sans"/>
              <a:ea typeface="+mn-ea"/>
              <a:cs typeface="+mn-cs"/>
            </a:endParaRPr>
          </a:p>
        </p:txBody>
      </p:sp>
      <p:sp>
        <p:nvSpPr>
          <p:cNvPr id="4" name="Slide Number Placeholder 5">
            <a:extLst>
              <a:ext uri="{FF2B5EF4-FFF2-40B4-BE49-F238E27FC236}">
                <a16:creationId xmlns:a16="http://schemas.microsoft.com/office/drawing/2014/main" id="{940D6B8D-3A3B-4843-B6EA-D8A2B0F6F13E}"/>
              </a:ext>
            </a:extLst>
          </p:cNvPr>
          <p:cNvSpPr>
            <a:spLocks noGrp="1"/>
          </p:cNvSpPr>
          <p:nvPr>
            <p:ph type="sldNum" sz="quarter" idx="10"/>
          </p:nvPr>
        </p:nvSpPr>
        <p:spPr>
          <a:prstGeom prst="rect">
            <a:avLst/>
          </a:prstGeom>
        </p:spPr>
        <p:txBody>
          <a:bodyPr vert="horz" lIns="91440" tIns="45720" rIns="91440" bIns="45720" rtlCol="0" anchor="ctr"/>
          <a:lstStyle>
            <a:lvl1pPr algn="r">
              <a:defRPr sz="1000">
                <a:solidFill>
                  <a:srgbClr val="C7C8D8"/>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A324987-E7B7-4EF9-819F-1672AB0C8F32}" type="slidenum">
              <a:rPr kumimoji="0" lang="en-US" sz="1400" b="0" i="0" u="none" strike="noStrike" kern="1200" cap="none" spc="0" normalizeH="0" baseline="0" noProof="0" smtClean="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4AB5A33-75A3-41DE-A0D6-43F26762A6D2}"/>
              </a:ext>
            </a:extLst>
          </p:cNvPr>
          <p:cNvSpPr txBox="1"/>
          <p:nvPr/>
        </p:nvSpPr>
        <p:spPr>
          <a:xfrm>
            <a:off x="4495799" y="403354"/>
            <a:ext cx="1923407"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3D7A"/>
                </a:solidFill>
                <a:effectLst/>
                <a:uLnTx/>
                <a:uFillTx/>
                <a:latin typeface="Open Sans"/>
                <a:ea typeface="+mn-ea"/>
                <a:cs typeface="+mn-cs"/>
              </a:rPr>
              <a:t>Disaster Recovery</a:t>
            </a:r>
            <a:endParaRPr kumimoji="0" lang="en-US" sz="14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34" name="TextBox 33">
            <a:extLst>
              <a:ext uri="{FF2B5EF4-FFF2-40B4-BE49-F238E27FC236}">
                <a16:creationId xmlns:a16="http://schemas.microsoft.com/office/drawing/2014/main" id="{483C1647-35A2-4DA4-B039-57C07A2DEA80}"/>
              </a:ext>
            </a:extLst>
          </p:cNvPr>
          <p:cNvSpPr txBox="1"/>
          <p:nvPr/>
        </p:nvSpPr>
        <p:spPr>
          <a:xfrm>
            <a:off x="4495799" y="1300109"/>
            <a:ext cx="1804783" cy="7386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3D7A"/>
                </a:solidFill>
                <a:effectLst/>
                <a:uLnTx/>
                <a:uFillTx/>
                <a:latin typeface="Open Sans"/>
                <a:ea typeface="+mn-ea"/>
                <a:cs typeface="+mn-cs"/>
              </a:rPr>
              <a:t>Managed Detection &amp; Response / SOC</a:t>
            </a:r>
            <a:endParaRPr kumimoji="0" lang="en-US" sz="14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35" name="TextBox 34">
            <a:extLst>
              <a:ext uri="{FF2B5EF4-FFF2-40B4-BE49-F238E27FC236}">
                <a16:creationId xmlns:a16="http://schemas.microsoft.com/office/drawing/2014/main" id="{9F586FB0-FF29-4F46-9D6A-28B82D1BF19B}"/>
              </a:ext>
            </a:extLst>
          </p:cNvPr>
          <p:cNvSpPr txBox="1"/>
          <p:nvPr/>
        </p:nvSpPr>
        <p:spPr>
          <a:xfrm>
            <a:off x="4503420" y="2349913"/>
            <a:ext cx="1796310"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3D7A"/>
                </a:solidFill>
                <a:effectLst/>
                <a:uLnTx/>
                <a:uFillTx/>
                <a:latin typeface="Open Sans"/>
                <a:ea typeface="+mn-ea"/>
                <a:cs typeface="+mn-cs"/>
              </a:rPr>
              <a:t>SIEM</a:t>
            </a:r>
            <a:endParaRPr kumimoji="0" lang="en-US" sz="14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36" name="TextBox 35">
            <a:extLst>
              <a:ext uri="{FF2B5EF4-FFF2-40B4-BE49-F238E27FC236}">
                <a16:creationId xmlns:a16="http://schemas.microsoft.com/office/drawing/2014/main" id="{60EE8447-E8A0-4DC1-ABD6-D4F94B41206E}"/>
              </a:ext>
            </a:extLst>
          </p:cNvPr>
          <p:cNvSpPr txBox="1"/>
          <p:nvPr/>
        </p:nvSpPr>
        <p:spPr>
          <a:xfrm>
            <a:off x="4495799" y="3232346"/>
            <a:ext cx="1923407" cy="7386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3D7A"/>
                </a:solidFill>
                <a:effectLst/>
                <a:uLnTx/>
                <a:uFillTx/>
                <a:latin typeface="Open Sans"/>
                <a:ea typeface="+mn-ea"/>
                <a:cs typeface="+mn-cs"/>
              </a:rPr>
              <a:t>Vulnerability Scanning / Remediation</a:t>
            </a:r>
            <a:endParaRPr kumimoji="0" lang="en-US" sz="14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37" name="TextBox 36">
            <a:extLst>
              <a:ext uri="{FF2B5EF4-FFF2-40B4-BE49-F238E27FC236}">
                <a16:creationId xmlns:a16="http://schemas.microsoft.com/office/drawing/2014/main" id="{5DCCB84E-E72B-45C9-9FA3-E42C784280D8}"/>
              </a:ext>
            </a:extLst>
          </p:cNvPr>
          <p:cNvSpPr txBox="1"/>
          <p:nvPr/>
        </p:nvSpPr>
        <p:spPr>
          <a:xfrm>
            <a:off x="4495799" y="4279223"/>
            <a:ext cx="1923407"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3D7A"/>
                </a:solidFill>
                <a:effectLst/>
                <a:uLnTx/>
                <a:uFillTx/>
                <a:latin typeface="Open Sans"/>
                <a:ea typeface="+mn-ea"/>
                <a:cs typeface="+mn-cs"/>
              </a:rPr>
              <a:t>Patching</a:t>
            </a:r>
            <a:endParaRPr kumimoji="0" lang="en-US" sz="14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38" name="TextBox 37">
            <a:extLst>
              <a:ext uri="{FF2B5EF4-FFF2-40B4-BE49-F238E27FC236}">
                <a16:creationId xmlns:a16="http://schemas.microsoft.com/office/drawing/2014/main" id="{C88BCA70-C588-4380-AA67-C3F7A3597C78}"/>
              </a:ext>
            </a:extLst>
          </p:cNvPr>
          <p:cNvSpPr txBox="1"/>
          <p:nvPr/>
        </p:nvSpPr>
        <p:spPr>
          <a:xfrm>
            <a:off x="7275397" y="420767"/>
            <a:ext cx="1574878"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3D7A"/>
                </a:solidFill>
                <a:effectLst/>
                <a:uLnTx/>
                <a:uFillTx/>
                <a:latin typeface="Open Sans"/>
                <a:ea typeface="+mn-ea"/>
                <a:cs typeface="+mn-cs"/>
              </a:rPr>
              <a:t>Backup</a:t>
            </a:r>
            <a:endParaRPr kumimoji="0" lang="en-US" sz="14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39" name="TextBox 38">
            <a:extLst>
              <a:ext uri="{FF2B5EF4-FFF2-40B4-BE49-F238E27FC236}">
                <a16:creationId xmlns:a16="http://schemas.microsoft.com/office/drawing/2014/main" id="{4F7B5B7F-CA95-47E9-926E-A1027B4C8FEF}"/>
              </a:ext>
            </a:extLst>
          </p:cNvPr>
          <p:cNvSpPr txBox="1"/>
          <p:nvPr/>
        </p:nvSpPr>
        <p:spPr>
          <a:xfrm>
            <a:off x="7275396" y="1300108"/>
            <a:ext cx="1510116"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3D7A"/>
                </a:solidFill>
                <a:effectLst/>
                <a:uLnTx/>
                <a:uFillTx/>
                <a:latin typeface="Open Sans"/>
                <a:ea typeface="+mn-ea"/>
                <a:cs typeface="+mn-cs"/>
              </a:rPr>
              <a:t>Cloud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3D7A"/>
                </a:solidFill>
                <a:effectLst/>
                <a:uLnTx/>
                <a:uFillTx/>
                <a:latin typeface="Open Sans"/>
                <a:ea typeface="+mn-ea"/>
                <a:cs typeface="+mn-cs"/>
              </a:rPr>
              <a:t>Management</a:t>
            </a:r>
            <a:endParaRPr kumimoji="0" lang="en-US" sz="14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44" name="TextBox 43">
            <a:extLst>
              <a:ext uri="{FF2B5EF4-FFF2-40B4-BE49-F238E27FC236}">
                <a16:creationId xmlns:a16="http://schemas.microsoft.com/office/drawing/2014/main" id="{7F896418-D988-47D9-9B1E-E051FE2B2830}"/>
              </a:ext>
            </a:extLst>
          </p:cNvPr>
          <p:cNvSpPr txBox="1"/>
          <p:nvPr/>
        </p:nvSpPr>
        <p:spPr>
          <a:xfrm>
            <a:off x="7275397" y="2339019"/>
            <a:ext cx="1574879"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3D7A"/>
                </a:solidFill>
                <a:effectLst/>
                <a:uLnTx/>
                <a:uFillTx/>
                <a:latin typeface="Open Sans"/>
                <a:ea typeface="+mn-ea"/>
                <a:cs typeface="+mn-cs"/>
              </a:rPr>
              <a:t>SD-WAN</a:t>
            </a:r>
            <a:endParaRPr kumimoji="0" lang="en-US" sz="14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45" name="TextBox 44">
            <a:extLst>
              <a:ext uri="{FF2B5EF4-FFF2-40B4-BE49-F238E27FC236}">
                <a16:creationId xmlns:a16="http://schemas.microsoft.com/office/drawing/2014/main" id="{516DBDF0-99ED-4C58-9D43-6BC1F85BE380}"/>
              </a:ext>
            </a:extLst>
          </p:cNvPr>
          <p:cNvSpPr txBox="1"/>
          <p:nvPr/>
        </p:nvSpPr>
        <p:spPr>
          <a:xfrm>
            <a:off x="7275397" y="3229668"/>
            <a:ext cx="1574879" cy="7386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3D7A"/>
                </a:solidFill>
                <a:effectLst/>
                <a:uLnTx/>
                <a:uFillTx/>
                <a:latin typeface="Open Sans"/>
                <a:ea typeface="+mn-ea"/>
                <a:cs typeface="+mn-cs"/>
              </a:rPr>
              <a:t>Global Network Management</a:t>
            </a:r>
            <a:endParaRPr kumimoji="0" lang="en-US" sz="1400" b="1" i="0" u="none" strike="noStrike" kern="1200" cap="none" spc="0" normalizeH="0" baseline="0" noProof="0" dirty="0">
              <a:ln>
                <a:noFill/>
              </a:ln>
              <a:solidFill>
                <a:srgbClr val="0F82C6"/>
              </a:solidFill>
              <a:effectLst/>
              <a:uLnTx/>
              <a:uFillTx/>
              <a:latin typeface="Open Sans"/>
              <a:ea typeface="+mn-ea"/>
              <a:cs typeface="+mn-cs"/>
            </a:endParaRPr>
          </a:p>
        </p:txBody>
      </p:sp>
      <p:sp>
        <p:nvSpPr>
          <p:cNvPr id="46" name="TextBox 45">
            <a:extLst>
              <a:ext uri="{FF2B5EF4-FFF2-40B4-BE49-F238E27FC236}">
                <a16:creationId xmlns:a16="http://schemas.microsoft.com/office/drawing/2014/main" id="{23D649BF-8483-4701-91B5-9DBB55948261}"/>
              </a:ext>
            </a:extLst>
          </p:cNvPr>
          <p:cNvSpPr txBox="1"/>
          <p:nvPr/>
        </p:nvSpPr>
        <p:spPr>
          <a:xfrm>
            <a:off x="7275397" y="4243818"/>
            <a:ext cx="1574878"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3D7A"/>
                </a:solidFill>
                <a:effectLst/>
                <a:uLnTx/>
                <a:uFillTx/>
                <a:latin typeface="Open Sans"/>
                <a:ea typeface="+mn-ea"/>
                <a:cs typeface="+mn-cs"/>
              </a:rPr>
              <a:t>Helpdesk</a:t>
            </a:r>
            <a:endParaRPr kumimoji="0" lang="en-US" sz="1400" b="1" i="0" u="none" strike="noStrike" kern="1200" cap="none" spc="0" normalizeH="0" baseline="0" noProof="0" dirty="0">
              <a:ln>
                <a:noFill/>
              </a:ln>
              <a:solidFill>
                <a:srgbClr val="0F82C6"/>
              </a:solidFill>
              <a:effectLst/>
              <a:uLnTx/>
              <a:uFillTx/>
              <a:latin typeface="Open Sans"/>
              <a:ea typeface="+mn-ea"/>
              <a:cs typeface="+mn-cs"/>
            </a:endParaRPr>
          </a:p>
        </p:txBody>
      </p:sp>
    </p:spTree>
    <p:extLst>
      <p:ext uri="{BB962C8B-B14F-4D97-AF65-F5344CB8AC3E}">
        <p14:creationId xmlns:p14="http://schemas.microsoft.com/office/powerpoint/2010/main" val="1585940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58E5E9-6AE9-4908-8855-8B9AD0A90998}"/>
              </a:ext>
            </a:extLst>
          </p:cNvPr>
          <p:cNvSpPr txBox="1"/>
          <p:nvPr/>
        </p:nvSpPr>
        <p:spPr>
          <a:xfrm>
            <a:off x="506482" y="311588"/>
            <a:ext cx="8279029"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93D7A"/>
                </a:solidFill>
                <a:effectLst/>
                <a:uLnTx/>
                <a:uFillTx/>
                <a:latin typeface="Open Sans"/>
                <a:ea typeface="+mn-ea"/>
                <a:cs typeface="+mn-cs"/>
              </a:rPr>
              <a:t>NextGen Managed Services</a:t>
            </a:r>
            <a:endParaRPr kumimoji="0" lang="en-US" sz="2600" b="0" i="0" u="none" strike="noStrike" kern="1200" cap="none" spc="0" normalizeH="0" baseline="0" noProof="0" dirty="0">
              <a:ln>
                <a:noFill/>
              </a:ln>
              <a:solidFill>
                <a:srgbClr val="0F82C6"/>
              </a:solidFill>
              <a:effectLst/>
              <a:uLnTx/>
              <a:uFillTx/>
              <a:latin typeface="Open Sans"/>
              <a:ea typeface="+mn-ea"/>
              <a:cs typeface="+mn-cs"/>
            </a:endParaRPr>
          </a:p>
        </p:txBody>
      </p:sp>
      <p:sp>
        <p:nvSpPr>
          <p:cNvPr id="4" name="Slide Number Placeholder 5">
            <a:extLst>
              <a:ext uri="{FF2B5EF4-FFF2-40B4-BE49-F238E27FC236}">
                <a16:creationId xmlns:a16="http://schemas.microsoft.com/office/drawing/2014/main" id="{D13ABE85-1E48-487B-86D9-1A2ED1A576D8}"/>
              </a:ext>
            </a:extLst>
          </p:cNvPr>
          <p:cNvSpPr>
            <a:spLocks noGrp="1"/>
          </p:cNvSpPr>
          <p:nvPr>
            <p:ph type="sldNum" sz="quarter" idx="10"/>
          </p:nvPr>
        </p:nvSpPr>
        <p:spPr>
          <a:xfrm>
            <a:off x="8032403" y="4701853"/>
            <a:ext cx="753109" cy="321145"/>
          </a:xfrm>
          <a:prstGeom prst="rect">
            <a:avLst/>
          </a:prstGeom>
        </p:spPr>
        <p:txBody>
          <a:bodyPr vert="horz" lIns="91440" tIns="45720" rIns="91440" bIns="45720" rtlCol="0" anchor="ctr"/>
          <a:lstStyle>
            <a:lvl1pPr algn="r">
              <a:defRPr sz="1000">
                <a:solidFill>
                  <a:srgbClr val="C7C8D8"/>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A324987-E7B7-4EF9-819F-1672AB0C8F32}" type="slidenum">
              <a:rPr kumimoji="0" lang="en-US" sz="1400" b="0" i="0" u="none" strike="noStrike" kern="1200" cap="none" spc="0" normalizeH="0" baseline="0" noProof="0" smtClean="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Content Placeholder 1">
            <a:extLst>
              <a:ext uri="{FF2B5EF4-FFF2-40B4-BE49-F238E27FC236}">
                <a16:creationId xmlns:a16="http://schemas.microsoft.com/office/drawing/2014/main" id="{CF691909-F6DA-4AEA-929A-564C3F7E3F51}"/>
              </a:ext>
            </a:extLst>
          </p:cNvPr>
          <p:cNvSpPr txBox="1">
            <a:spLocks/>
          </p:cNvSpPr>
          <p:nvPr/>
        </p:nvSpPr>
        <p:spPr>
          <a:xfrm>
            <a:off x="624840" y="1851088"/>
            <a:ext cx="3691809" cy="203454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accent4"/>
              </a:buClr>
              <a:buFont typeface="Wingdings" charset="2"/>
              <a:buChar char="§"/>
              <a:defRPr sz="1800" b="0" i="0" kern="1200">
                <a:solidFill>
                  <a:schemeClr val="tx1"/>
                </a:solidFill>
                <a:latin typeface="Gill Sans Light" panose="020B0302020104020203" pitchFamily="34" charset="-79"/>
                <a:ea typeface="Open Sans" panose="020B0606030504020204" pitchFamily="34" charset="0"/>
                <a:cs typeface="Gill Sans Light" panose="020B0302020104020203" pitchFamily="34" charset="-79"/>
              </a:defRPr>
            </a:lvl1pPr>
            <a:lvl2pPr marL="742950" indent="-285750" algn="l" defTabSz="457200" rtl="0" eaLnBrk="1" latinLnBrk="0" hangingPunct="1">
              <a:spcBef>
                <a:spcPct val="20000"/>
              </a:spcBef>
              <a:buClr>
                <a:schemeClr val="accent4"/>
              </a:buClr>
              <a:buFont typeface="Arial" panose="020B0604020202020204" pitchFamily="34" charset="0"/>
              <a:buChar char="•"/>
              <a:defRPr sz="1600" b="0" i="0" kern="1200">
                <a:solidFill>
                  <a:schemeClr val="tx1"/>
                </a:solidFill>
                <a:latin typeface="Gill Sans Light" panose="020B0302020104020203" pitchFamily="34" charset="-79"/>
                <a:ea typeface="Open Sans" panose="020B0606030504020204" pitchFamily="34" charset="0"/>
                <a:cs typeface="Gill Sans Light" panose="020B0302020104020203" pitchFamily="34" charset="-79"/>
              </a:defRPr>
            </a:lvl2pPr>
            <a:lvl3pPr marL="1143000" indent="-228600" algn="l" defTabSz="457200" rtl="0" eaLnBrk="1" latinLnBrk="0" hangingPunct="1">
              <a:spcBef>
                <a:spcPct val="20000"/>
              </a:spcBef>
              <a:buClr>
                <a:schemeClr val="accent4"/>
              </a:buClr>
              <a:buFont typeface="Wingdings" charset="2"/>
              <a:buChar char="§"/>
              <a:defRPr sz="1400" b="0" i="0" kern="1200">
                <a:solidFill>
                  <a:schemeClr val="tx1"/>
                </a:solidFill>
                <a:latin typeface="Gill Sans Light" panose="020B0302020104020203" pitchFamily="34" charset="-79"/>
                <a:ea typeface="Open Sans Light" panose="020B0306030504020204" pitchFamily="34" charset="0"/>
                <a:cs typeface="Gill Sans Light" panose="020B0302020104020203" pitchFamily="34" charset="-79"/>
              </a:defRPr>
            </a:lvl3pPr>
            <a:lvl4pPr marL="1600200" indent="-228600" algn="l" defTabSz="457200" rtl="0" eaLnBrk="1" latinLnBrk="0" hangingPunct="1">
              <a:spcBef>
                <a:spcPct val="20000"/>
              </a:spcBef>
              <a:buClr>
                <a:schemeClr val="accent4"/>
              </a:buClr>
              <a:buSzPct val="80000"/>
              <a:buFont typeface="Courier New" panose="02070309020205020404" pitchFamily="49" charset="0"/>
              <a:buChar char="o"/>
              <a:defRPr sz="1200" b="0" i="0" kern="1200">
                <a:solidFill>
                  <a:schemeClr val="tx1"/>
                </a:solidFill>
                <a:latin typeface="Gill Sans Light" panose="020B0302020104020203" pitchFamily="34" charset="-79"/>
                <a:ea typeface="Open Sans Light" panose="020B0306030504020204" pitchFamily="34" charset="0"/>
                <a:cs typeface="Gill Sans Light" panose="020B0302020104020203" pitchFamily="34" charset="-79"/>
              </a:defRPr>
            </a:lvl4pPr>
            <a:lvl5pPr marL="2057400" indent="-228600" algn="l" defTabSz="457200" rtl="0" eaLnBrk="1" latinLnBrk="0" hangingPunct="1">
              <a:spcBef>
                <a:spcPct val="20000"/>
              </a:spcBef>
              <a:buFont typeface="Arial"/>
              <a:buChar char="»"/>
              <a:defRPr sz="10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nSpc>
                <a:spcPct val="114000"/>
              </a:lnSpc>
              <a:spcBef>
                <a:spcPts val="0"/>
              </a:spcBef>
              <a:buClr>
                <a:srgbClr val="F05A28"/>
              </a:buClr>
              <a:buNone/>
              <a:defRPr/>
            </a:pPr>
            <a:r>
              <a:rPr lang="en-US" b="1" dirty="0">
                <a:solidFill>
                  <a:schemeClr val="accent2"/>
                </a:solidFill>
                <a:latin typeface="+mj-lt"/>
              </a:rPr>
              <a:t>Thrive’s NextGen managed services platform is designed to optimize business application performance via secure, redundant Cloud-based infrastructure.</a:t>
            </a:r>
          </a:p>
        </p:txBody>
      </p:sp>
      <p:pic>
        <p:nvPicPr>
          <p:cNvPr id="20" name="Picture 19">
            <a:extLst>
              <a:ext uri="{FF2B5EF4-FFF2-40B4-BE49-F238E27FC236}">
                <a16:creationId xmlns:a16="http://schemas.microsoft.com/office/drawing/2014/main" id="{C6C95AB3-305C-4ED7-87D2-F711B69B804A}"/>
              </a:ext>
            </a:extLst>
          </p:cNvPr>
          <p:cNvPicPr>
            <a:picLocks noChangeAspect="1"/>
          </p:cNvPicPr>
          <p:nvPr/>
        </p:nvPicPr>
        <p:blipFill>
          <a:blip r:embed="rId2"/>
          <a:srcRect/>
          <a:stretch/>
        </p:blipFill>
        <p:spPr>
          <a:xfrm>
            <a:off x="4409819" y="875449"/>
            <a:ext cx="3841223" cy="3985819"/>
          </a:xfrm>
          <a:prstGeom prst="rect">
            <a:avLst/>
          </a:prstGeom>
        </p:spPr>
      </p:pic>
    </p:spTree>
    <p:extLst>
      <p:ext uri="{BB962C8B-B14F-4D97-AF65-F5344CB8AC3E}">
        <p14:creationId xmlns:p14="http://schemas.microsoft.com/office/powerpoint/2010/main" val="2398085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58E5E9-6AE9-4908-8855-8B9AD0A90998}"/>
              </a:ext>
            </a:extLst>
          </p:cNvPr>
          <p:cNvSpPr txBox="1"/>
          <p:nvPr/>
        </p:nvSpPr>
        <p:spPr>
          <a:xfrm>
            <a:off x="506482" y="311588"/>
            <a:ext cx="8279029"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3D7A"/>
                </a:solidFill>
                <a:effectLst/>
                <a:uLnTx/>
                <a:uFillTx/>
                <a:latin typeface="Open Sans"/>
                <a:ea typeface="+mn-ea"/>
                <a:cs typeface="+mn-cs"/>
              </a:rPr>
              <a:t>Thrive Overview</a:t>
            </a:r>
            <a:endParaRPr kumimoji="0" lang="en-US" sz="2800" b="0" i="0" u="none" strike="noStrike" kern="1200" cap="none" spc="0" normalizeH="0" baseline="0" noProof="0" dirty="0">
              <a:ln>
                <a:noFill/>
              </a:ln>
              <a:solidFill>
                <a:srgbClr val="0F82C6"/>
              </a:solidFill>
              <a:effectLst/>
              <a:uLnTx/>
              <a:uFillTx/>
              <a:latin typeface="Open Sans"/>
              <a:ea typeface="+mn-ea"/>
              <a:cs typeface="+mn-cs"/>
            </a:endParaRPr>
          </a:p>
        </p:txBody>
      </p:sp>
      <p:sp>
        <p:nvSpPr>
          <p:cNvPr id="4" name="Slide Number Placeholder 5">
            <a:extLst>
              <a:ext uri="{FF2B5EF4-FFF2-40B4-BE49-F238E27FC236}">
                <a16:creationId xmlns:a16="http://schemas.microsoft.com/office/drawing/2014/main" id="{D13ABE85-1E48-487B-86D9-1A2ED1A576D8}"/>
              </a:ext>
            </a:extLst>
          </p:cNvPr>
          <p:cNvSpPr>
            <a:spLocks noGrp="1"/>
          </p:cNvSpPr>
          <p:nvPr>
            <p:ph type="sldNum" sz="quarter" idx="10"/>
          </p:nvPr>
        </p:nvSpPr>
        <p:spPr>
          <a:xfrm>
            <a:off x="8032403" y="4701853"/>
            <a:ext cx="753109" cy="321145"/>
          </a:xfrm>
          <a:prstGeom prst="rect">
            <a:avLst/>
          </a:prstGeom>
        </p:spPr>
        <p:txBody>
          <a:bodyPr vert="horz" lIns="91440" tIns="45720" rIns="91440" bIns="45720" rtlCol="0" anchor="ctr"/>
          <a:lstStyle>
            <a:lvl1pPr algn="r">
              <a:defRPr sz="1000">
                <a:solidFill>
                  <a:srgbClr val="C7C8D8"/>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A324987-E7B7-4EF9-819F-1672AB0C8F32}" type="slidenum">
              <a:rPr kumimoji="0" lang="en-US" sz="1400" b="0" i="0" u="none" strike="noStrike" kern="1200" cap="none" spc="0" normalizeH="0" baseline="0" noProof="0" smtClean="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srgbClr val="C7C8D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C4CBA39C-9B47-4F0E-898E-AB813B0311DE}"/>
              </a:ext>
            </a:extLst>
          </p:cNvPr>
          <p:cNvSpPr txBox="1"/>
          <p:nvPr/>
        </p:nvSpPr>
        <p:spPr>
          <a:xfrm>
            <a:off x="7130306" y="1101234"/>
            <a:ext cx="1727212" cy="3486768"/>
          </a:xfrm>
          <a:prstGeom prst="rect">
            <a:avLst/>
          </a:prstGeom>
          <a:gradFill>
            <a:gsLst>
              <a:gs pos="0">
                <a:srgbClr val="DDDDDD"/>
              </a:gs>
              <a:gs pos="50000">
                <a:srgbClr val="EAEAEA"/>
              </a:gs>
              <a:gs pos="100000">
                <a:schemeClr val="bg1"/>
              </a:gs>
            </a:gsLst>
            <a:lin ang="0" scaled="1"/>
          </a:gradFill>
          <a:effectLst>
            <a:outerShdw blurRad="50800" dist="38100" algn="l" rotWithShape="0">
              <a:prstClr val="black">
                <a:alpha val="40000"/>
              </a:prstClr>
            </a:outerShdw>
          </a:effectLst>
          <a:scene3d>
            <a:camera prst="perspectiveLeft"/>
            <a:lightRig rig="threePt" dir="t"/>
          </a:scene3d>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68275" lvl="0" indent="-168275" defTabSz="914400">
              <a:buFont typeface="Arial" panose="020B0604020202020204" pitchFamily="34" charset="0"/>
              <a:buChar char="•"/>
              <a:defRPr/>
            </a:pPr>
            <a:endParaRPr lang="en-US" sz="1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DD75CBA8-2AB4-43DC-B5F0-52E54C64FB7E}"/>
              </a:ext>
            </a:extLst>
          </p:cNvPr>
          <p:cNvSpPr txBox="1"/>
          <p:nvPr/>
        </p:nvSpPr>
        <p:spPr>
          <a:xfrm>
            <a:off x="5659755" y="1104207"/>
            <a:ext cx="1727212" cy="3486768"/>
          </a:xfrm>
          <a:prstGeom prst="rect">
            <a:avLst/>
          </a:prstGeom>
          <a:gradFill>
            <a:gsLst>
              <a:gs pos="0">
                <a:srgbClr val="DDDDDD"/>
              </a:gs>
              <a:gs pos="50000">
                <a:srgbClr val="EAEAEA"/>
              </a:gs>
              <a:gs pos="100000">
                <a:schemeClr val="bg1"/>
              </a:gs>
            </a:gsLst>
            <a:lin ang="0" scaled="1"/>
          </a:gradFill>
          <a:effectLst>
            <a:outerShdw blurRad="50800" dist="38100" algn="l" rotWithShape="0">
              <a:prstClr val="black">
                <a:alpha val="40000"/>
              </a:prstClr>
            </a:outerShdw>
          </a:effectLst>
          <a:scene3d>
            <a:camera prst="perspectiveLeft"/>
            <a:lightRig rig="threePt" dir="t"/>
          </a:scene3d>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68275" lvl="0" indent="-168275" defTabSz="914400">
              <a:buFont typeface="Arial" panose="020B0604020202020204" pitchFamily="34" charset="0"/>
              <a:buChar char="•"/>
              <a:defRPr/>
            </a:pPr>
            <a:endParaRPr lang="en-US" sz="1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A26641C1-7492-4DD3-8A4E-E74563857A0E}"/>
              </a:ext>
            </a:extLst>
          </p:cNvPr>
          <p:cNvSpPr txBox="1"/>
          <p:nvPr/>
        </p:nvSpPr>
        <p:spPr>
          <a:xfrm>
            <a:off x="4098929" y="1101781"/>
            <a:ext cx="1671591" cy="3486768"/>
          </a:xfrm>
          <a:prstGeom prst="rect">
            <a:avLst/>
          </a:prstGeom>
          <a:gradFill>
            <a:gsLst>
              <a:gs pos="0">
                <a:srgbClr val="DDDDDD"/>
              </a:gs>
              <a:gs pos="50000">
                <a:srgbClr val="EAEAEA"/>
              </a:gs>
              <a:gs pos="100000">
                <a:schemeClr val="bg1"/>
              </a:gs>
            </a:gsLst>
            <a:lin ang="0" scaled="1"/>
          </a:gradFill>
          <a:effectLst>
            <a:outerShdw blurRad="50800" dist="38100" algn="l" rotWithShape="0">
              <a:prstClr val="black">
                <a:alpha val="40000"/>
              </a:prstClr>
            </a:outerShdw>
          </a:effectLst>
          <a:scene3d>
            <a:camera prst="perspectiveLeft"/>
            <a:lightRig rig="threePt" dir="t"/>
          </a:scene3d>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68275" lvl="0" indent="-168275" defTabSz="914400">
              <a:buFont typeface="Arial" panose="020B0604020202020204" pitchFamily="34" charset="0"/>
              <a:buChar char="•"/>
              <a:defRPr/>
            </a:pPr>
            <a:endParaRPr lang="en-US" sz="1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03F5F070-D1ED-4486-9609-4F3412DD0655}"/>
              </a:ext>
            </a:extLst>
          </p:cNvPr>
          <p:cNvSpPr txBox="1"/>
          <p:nvPr/>
        </p:nvSpPr>
        <p:spPr>
          <a:xfrm>
            <a:off x="2578816" y="1090405"/>
            <a:ext cx="1671591" cy="3486768"/>
          </a:xfrm>
          <a:prstGeom prst="rect">
            <a:avLst/>
          </a:prstGeom>
          <a:gradFill>
            <a:gsLst>
              <a:gs pos="0">
                <a:srgbClr val="DDDDDD"/>
              </a:gs>
              <a:gs pos="50000">
                <a:srgbClr val="EAEAEA"/>
              </a:gs>
              <a:gs pos="100000">
                <a:schemeClr val="bg1"/>
              </a:gs>
            </a:gsLst>
            <a:lin ang="0" scaled="1"/>
          </a:gradFill>
          <a:effectLst>
            <a:outerShdw blurRad="50800" dist="38100" algn="l" rotWithShape="0">
              <a:prstClr val="black">
                <a:alpha val="40000"/>
              </a:prstClr>
            </a:outerShdw>
          </a:effectLst>
          <a:scene3d>
            <a:camera prst="perspectiveLeft"/>
            <a:lightRig rig="threePt" dir="t"/>
          </a:scene3d>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68275" lvl="0" indent="-168275" defTabSz="914400">
              <a:buFont typeface="Arial" panose="020B0604020202020204" pitchFamily="34" charset="0"/>
              <a:buChar char="•"/>
              <a:defRPr/>
            </a:pPr>
            <a:endParaRPr lang="en-US" sz="1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E7E1CBC5-FEE3-43BD-B5F7-BF28E5CC00C4}"/>
              </a:ext>
            </a:extLst>
          </p:cNvPr>
          <p:cNvSpPr txBox="1"/>
          <p:nvPr/>
        </p:nvSpPr>
        <p:spPr>
          <a:xfrm>
            <a:off x="587385" y="1079029"/>
            <a:ext cx="2374455" cy="3492363"/>
          </a:xfrm>
          <a:prstGeom prst="rect">
            <a:avLst/>
          </a:prstGeom>
          <a:gradFill>
            <a:gsLst>
              <a:gs pos="0">
                <a:srgbClr val="0F82C6"/>
              </a:gs>
              <a:gs pos="100000">
                <a:schemeClr val="tx2"/>
              </a:gs>
            </a:gsLst>
            <a:lin ang="5400000" scaled="1"/>
          </a:gradFill>
          <a:effectLst>
            <a:outerShdw blurRad="50800" dist="38100" algn="l" rotWithShape="0">
              <a:prstClr val="black">
                <a:alpha val="40000"/>
              </a:prstClr>
            </a:outerShdw>
          </a:effectLst>
          <a:scene3d>
            <a:camera prst="perspectiveLeft">
              <a:rot lat="0" lon="1200000" rev="0"/>
            </a:camera>
            <a:lightRig rig="threePt" dir="t"/>
          </a:scene3d>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68275" lvl="0" indent="-168275" defTabSz="914400">
              <a:buFont typeface="Arial" panose="020B0604020202020204" pitchFamily="34" charset="0"/>
              <a:buChar char="•"/>
              <a:defRPr/>
            </a:pPr>
            <a:endParaRPr lang="en-US" sz="1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802E6AAC-1474-43EF-9F51-E5FD285C8449}"/>
              </a:ext>
            </a:extLst>
          </p:cNvPr>
          <p:cNvSpPr txBox="1"/>
          <p:nvPr/>
        </p:nvSpPr>
        <p:spPr>
          <a:xfrm>
            <a:off x="785059" y="1189669"/>
            <a:ext cx="1771039" cy="400110"/>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ABOUT US</a:t>
            </a:r>
          </a:p>
        </p:txBody>
      </p:sp>
      <p:sp>
        <p:nvSpPr>
          <p:cNvPr id="31" name="TextBox 30">
            <a:extLst>
              <a:ext uri="{FF2B5EF4-FFF2-40B4-BE49-F238E27FC236}">
                <a16:creationId xmlns:a16="http://schemas.microsoft.com/office/drawing/2014/main" id="{EC40EAEB-B830-4457-A1C5-683D222EAF15}"/>
              </a:ext>
            </a:extLst>
          </p:cNvPr>
          <p:cNvSpPr txBox="1"/>
          <p:nvPr/>
        </p:nvSpPr>
        <p:spPr>
          <a:xfrm>
            <a:off x="668432" y="1628244"/>
            <a:ext cx="2238412" cy="2605842"/>
          </a:xfrm>
          <a:prstGeom prst="rect">
            <a:avLst/>
          </a:prstGeom>
          <a:noFill/>
        </p:spPr>
        <p:txBody>
          <a:bodyPr wrap="square" rtlCol="0">
            <a:spAutoFit/>
          </a:bodyPr>
          <a:lstStyle/>
          <a:p>
            <a:pPr marL="115888" lvl="0" indent="-115888" defTabSz="914400">
              <a:spcAft>
                <a:spcPts val="800"/>
              </a:spcAft>
              <a:buClr>
                <a:srgbClr val="F15A29"/>
              </a:buClr>
              <a:buSzPct val="65000"/>
              <a:buFont typeface="Wingdings" panose="05000000000000000000" pitchFamily="2" charset="2"/>
              <a:buChar char="u"/>
              <a:defRPr/>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Year Founded:</a:t>
            </a: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2000</a:t>
            </a:r>
          </a:p>
          <a:p>
            <a:pPr marL="115888" lvl="0" indent="-115888" defTabSz="914400">
              <a:spcAft>
                <a:spcPts val="800"/>
              </a:spcAft>
              <a:buClr>
                <a:srgbClr val="F15A29"/>
              </a:buClr>
              <a:buSzPct val="65000"/>
              <a:buFont typeface="Wingdings" panose="05000000000000000000" pitchFamily="2" charset="2"/>
              <a:buChar char="u"/>
              <a:defRPr/>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Headquarters: </a:t>
            </a: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Foxborough, MA, US</a:t>
            </a:r>
          </a:p>
          <a:p>
            <a:pPr marL="115888" lvl="0" indent="-115888" defTabSz="914400">
              <a:spcAft>
                <a:spcPts val="800"/>
              </a:spcAft>
              <a:buClr>
                <a:srgbClr val="F15A29"/>
              </a:buClr>
              <a:buSzPct val="65000"/>
              <a:buFont typeface="Wingdings" panose="05000000000000000000" pitchFamily="2" charset="2"/>
              <a:buChar char="u"/>
              <a:defRPr/>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Total Employees: </a:t>
            </a: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700+</a:t>
            </a:r>
          </a:p>
          <a:p>
            <a:pPr marL="115888" lvl="0" indent="-115888" defTabSz="914400">
              <a:spcAft>
                <a:spcPts val="800"/>
              </a:spcAft>
              <a:buClr>
                <a:srgbClr val="F15A29"/>
              </a:buClr>
              <a:buSzPct val="65000"/>
              <a:buFont typeface="Wingdings" panose="05000000000000000000" pitchFamily="2" charset="2"/>
              <a:buChar char="u"/>
              <a:defRPr/>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Technical Engineers: </a:t>
            </a: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420+</a:t>
            </a:r>
          </a:p>
          <a:p>
            <a:pPr marL="115888" lvl="0" indent="-115888" defTabSz="914400">
              <a:spcAft>
                <a:spcPts val="800"/>
              </a:spcAft>
              <a:buClr>
                <a:srgbClr val="F15A29"/>
              </a:buClr>
              <a:buSzPct val="65000"/>
              <a:buFont typeface="Wingdings" panose="05000000000000000000" pitchFamily="2" charset="2"/>
              <a:buChar char="u"/>
              <a:defRPr/>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Technical Certifications:</a:t>
            </a: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900+</a:t>
            </a:r>
          </a:p>
          <a:p>
            <a:pPr marL="115888" lvl="0" indent="-115888" defTabSz="914400">
              <a:spcAft>
                <a:spcPts val="800"/>
              </a:spcAft>
              <a:buClr>
                <a:srgbClr val="F15A29"/>
              </a:buClr>
              <a:buSzPct val="65000"/>
              <a:buFont typeface="Wingdings" panose="05000000000000000000" pitchFamily="2" charset="2"/>
              <a:buChar char="u"/>
              <a:defRPr/>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End-Users: </a:t>
            </a: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120,000+</a:t>
            </a:r>
          </a:p>
          <a:p>
            <a:pPr marL="115888" lvl="0" indent="-115888" defTabSz="914400">
              <a:spcAft>
                <a:spcPts val="800"/>
              </a:spcAft>
              <a:buClr>
                <a:srgbClr val="F15A29"/>
              </a:buClr>
              <a:buSzPct val="65000"/>
              <a:buFont typeface="Wingdings" panose="05000000000000000000" pitchFamily="2" charset="2"/>
              <a:buChar char="u"/>
              <a:defRPr/>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Total Devices: </a:t>
            </a: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225,000+</a:t>
            </a:r>
          </a:p>
          <a:p>
            <a:pPr marL="115888" lvl="0" indent="-115888" defTabSz="914400">
              <a:spcAft>
                <a:spcPts val="800"/>
              </a:spcAft>
              <a:buClr>
                <a:srgbClr val="F15A29"/>
              </a:buClr>
              <a:buSzPct val="65000"/>
              <a:buFont typeface="Wingdings" panose="05000000000000000000" pitchFamily="2" charset="2"/>
              <a:buChar char="u"/>
              <a:defRPr/>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Years of Technical Experience:</a:t>
            </a:r>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2000+</a:t>
            </a:r>
          </a:p>
          <a:p>
            <a:pPr marL="115888" lvl="0" indent="-115888" defTabSz="914400">
              <a:spcAft>
                <a:spcPts val="800"/>
              </a:spcAft>
              <a:buClr>
                <a:srgbClr val="F15A29"/>
              </a:buClr>
              <a:buSzPct val="65000"/>
              <a:buFont typeface="Wingdings" panose="05000000000000000000" pitchFamily="2" charset="2"/>
              <a:buChar char="u"/>
              <a:defRPr/>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 II Type 2 Certified</a:t>
            </a:r>
          </a:p>
        </p:txBody>
      </p:sp>
      <p:sp>
        <p:nvSpPr>
          <p:cNvPr id="32" name="TextBox 31">
            <a:extLst>
              <a:ext uri="{FF2B5EF4-FFF2-40B4-BE49-F238E27FC236}">
                <a16:creationId xmlns:a16="http://schemas.microsoft.com/office/drawing/2014/main" id="{8D0AA92C-A7B8-4FBC-8C5F-63B5E9A65DEE}"/>
              </a:ext>
            </a:extLst>
          </p:cNvPr>
          <p:cNvSpPr txBox="1"/>
          <p:nvPr/>
        </p:nvSpPr>
        <p:spPr>
          <a:xfrm>
            <a:off x="4199400" y="1459102"/>
            <a:ext cx="1521558" cy="2970044"/>
          </a:xfrm>
          <a:prstGeom prst="rect">
            <a:avLst/>
          </a:prstGeom>
          <a:noFill/>
        </p:spPr>
        <p:txBody>
          <a:bodyPr wrap="square" rtlCol="0">
            <a:spAutoFit/>
          </a:bodyPr>
          <a:lstStyle/>
          <a:p>
            <a:pPr marL="115888" indent="-115888" defTabSz="914400">
              <a:spcAft>
                <a:spcPts val="600"/>
              </a:spcAft>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Flexible and Powerful Platform that Delivers NextGen Managed Services that Optimize Business Performance, Enable Scalability, and Power Digital Infrastructure Operations</a:t>
            </a:r>
          </a:p>
          <a:p>
            <a:pPr marL="115888" lvl="0" indent="-115888" defTabSz="914400">
              <a:spcAft>
                <a:spcPts val="600"/>
              </a:spcAft>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Private, Public &amp; Hybrid Cloud</a:t>
            </a:r>
          </a:p>
          <a:p>
            <a:pPr marL="115888" lvl="0" indent="-115888" defTabSz="914400">
              <a:spcAft>
                <a:spcPts val="600"/>
              </a:spcAft>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SOC/Cybersecurity</a:t>
            </a:r>
          </a:p>
          <a:p>
            <a:pPr marL="115888" lvl="0" indent="-115888" defTabSz="914400">
              <a:spcAft>
                <a:spcPts val="600"/>
              </a:spcAft>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Backup/Disaster Recovery</a:t>
            </a:r>
          </a:p>
          <a:p>
            <a:pPr marL="115888" lvl="0" indent="-115888" defTabSz="914400">
              <a:spcAft>
                <a:spcPts val="600"/>
              </a:spcAft>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Collaboration</a:t>
            </a:r>
          </a:p>
          <a:p>
            <a:pPr marL="115888" lvl="0" indent="-115888" defTabSz="914400">
              <a:spcAft>
                <a:spcPts val="600"/>
              </a:spcAft>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Global Network Management</a:t>
            </a:r>
          </a:p>
          <a:p>
            <a:pPr marL="115888" lvl="0" indent="-115888" defTabSz="914400">
              <a:spcAft>
                <a:spcPts val="600"/>
              </a:spcAft>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Professional Services</a:t>
            </a:r>
          </a:p>
          <a:p>
            <a:pPr marL="115888" lvl="0" indent="-115888" defTabSz="914400">
              <a:spcAft>
                <a:spcPts val="600"/>
              </a:spcAft>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Help Desk &amp; End User Support</a:t>
            </a:r>
          </a:p>
        </p:txBody>
      </p:sp>
      <p:sp>
        <p:nvSpPr>
          <p:cNvPr id="33" name="TextBox 32">
            <a:extLst>
              <a:ext uri="{FF2B5EF4-FFF2-40B4-BE49-F238E27FC236}">
                <a16:creationId xmlns:a16="http://schemas.microsoft.com/office/drawing/2014/main" id="{7EBC9D08-CCDC-4A39-81D2-5B4381F61680}"/>
              </a:ext>
            </a:extLst>
          </p:cNvPr>
          <p:cNvSpPr txBox="1"/>
          <p:nvPr/>
        </p:nvSpPr>
        <p:spPr>
          <a:xfrm>
            <a:off x="2929483" y="1454627"/>
            <a:ext cx="1341453" cy="2677656"/>
          </a:xfrm>
          <a:prstGeom prst="rect">
            <a:avLst/>
          </a:prstGeom>
          <a:noFill/>
        </p:spPr>
        <p:txBody>
          <a:bodyPr wrap="square" rtlCol="0">
            <a:spAutoFit/>
          </a:bodyPr>
          <a:lstStyle/>
          <a:p>
            <a:pPr marL="115888" lvl="0" indent="-115888" defTabSz="914400">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1,500+ Customers Worldwide</a:t>
            </a:r>
          </a:p>
          <a:p>
            <a:pPr lvl="0" defTabSz="914400">
              <a:buClr>
                <a:srgbClr val="F15A29"/>
              </a:buClr>
              <a:buSzPct val="65000"/>
              <a:defRPr/>
            </a:pPr>
            <a:endParaRPr lang="en-US" sz="800" dirty="0">
              <a:latin typeface="Open Sans" panose="020B0606030504020204" pitchFamily="34" charset="0"/>
              <a:ea typeface="Open Sans" panose="020B0606030504020204" pitchFamily="34" charset="0"/>
              <a:cs typeface="Open Sans" panose="020B0606030504020204" pitchFamily="34" charset="0"/>
            </a:endParaRPr>
          </a:p>
          <a:p>
            <a:pPr marL="115888" lvl="0" indent="-115888" defTabSz="914400">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Servicing SMBs to Enterprises, with a heavy concentration in the Mid-Market (100 to 5,000 employees)</a:t>
            </a:r>
          </a:p>
          <a:p>
            <a:pPr lvl="0" defTabSz="914400">
              <a:buClr>
                <a:srgbClr val="F15A29"/>
              </a:buClr>
              <a:buSzPct val="65000"/>
              <a:defRPr/>
            </a:pPr>
            <a:endParaRPr lang="en-US" sz="800" dirty="0">
              <a:latin typeface="Open Sans" panose="020B0606030504020204" pitchFamily="34" charset="0"/>
              <a:ea typeface="Open Sans" panose="020B0606030504020204" pitchFamily="34" charset="0"/>
              <a:cs typeface="Open Sans" panose="020B0606030504020204" pitchFamily="34" charset="0"/>
            </a:endParaRPr>
          </a:p>
          <a:p>
            <a:pPr marL="115888" lvl="0" indent="-115888" defTabSz="914400">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Diverse Customer Base with Focus on:</a:t>
            </a:r>
          </a:p>
          <a:p>
            <a:pPr marL="228600" lvl="1" indent="-112713" defTabSz="914400">
              <a:buClr>
                <a:srgbClr val="F15A29"/>
              </a:buClr>
              <a:buSzPct val="100000"/>
              <a:buFont typeface="Open Sans" panose="020B0606030504020204" pitchFamily="34" charset="0"/>
              <a:buChar char="-"/>
              <a:defRPr/>
            </a:pPr>
            <a:r>
              <a:rPr lang="en-US" sz="800" dirty="0">
                <a:latin typeface="Open Sans" panose="020B0606030504020204" pitchFamily="34" charset="0"/>
                <a:ea typeface="Open Sans" panose="020B0606030504020204" pitchFamily="34" charset="0"/>
                <a:cs typeface="Open Sans" panose="020B0606030504020204" pitchFamily="34" charset="0"/>
              </a:rPr>
              <a:t>Financial Services </a:t>
            </a:r>
          </a:p>
          <a:p>
            <a:pPr marL="228600" lvl="1" indent="-112713" defTabSz="914400">
              <a:buClr>
                <a:srgbClr val="F15A29"/>
              </a:buClr>
              <a:buSzPct val="100000"/>
              <a:buFont typeface="Open Sans" panose="020B0606030504020204" pitchFamily="34" charset="0"/>
              <a:buChar char="-"/>
              <a:defRPr/>
            </a:pPr>
            <a:r>
              <a:rPr lang="en-US" sz="800" dirty="0">
                <a:latin typeface="Open Sans" panose="020B0606030504020204" pitchFamily="34" charset="0"/>
                <a:ea typeface="Open Sans" panose="020B0606030504020204" pitchFamily="34" charset="0"/>
                <a:cs typeface="Open Sans" panose="020B0606030504020204" pitchFamily="34" charset="0"/>
              </a:rPr>
              <a:t>Healthcare</a:t>
            </a:r>
          </a:p>
          <a:p>
            <a:pPr marL="228600" lvl="1" indent="-112713" defTabSz="914400">
              <a:buClr>
                <a:srgbClr val="F15A29"/>
              </a:buClr>
              <a:buSzPct val="100000"/>
              <a:buFont typeface="Open Sans" panose="020B0606030504020204" pitchFamily="34" charset="0"/>
              <a:buChar char="-"/>
              <a:defRPr/>
            </a:pPr>
            <a:r>
              <a:rPr lang="en-US" sz="800" dirty="0">
                <a:latin typeface="Open Sans" panose="020B0606030504020204" pitchFamily="34" charset="0"/>
                <a:ea typeface="Open Sans" panose="020B0606030504020204" pitchFamily="34" charset="0"/>
                <a:cs typeface="Open Sans" panose="020B0606030504020204" pitchFamily="34" charset="0"/>
              </a:rPr>
              <a:t>Legal</a:t>
            </a:r>
          </a:p>
          <a:p>
            <a:pPr marL="228600" lvl="1" indent="-112713" defTabSz="914400">
              <a:buClr>
                <a:srgbClr val="F15A29"/>
              </a:buClr>
              <a:buSzPct val="100000"/>
              <a:buFont typeface="Open Sans" panose="020B0606030504020204" pitchFamily="34" charset="0"/>
              <a:buChar char="-"/>
              <a:defRPr/>
            </a:pPr>
            <a:r>
              <a:rPr lang="en-US" sz="800" dirty="0">
                <a:latin typeface="Open Sans" panose="020B0606030504020204" pitchFamily="34" charset="0"/>
                <a:ea typeface="Open Sans" panose="020B0606030504020204" pitchFamily="34" charset="0"/>
                <a:cs typeface="Open Sans" panose="020B0606030504020204" pitchFamily="34" charset="0"/>
              </a:rPr>
              <a:t>Life Sciences</a:t>
            </a:r>
          </a:p>
          <a:p>
            <a:pPr marL="228600" lvl="1" indent="-112713" defTabSz="914400">
              <a:buClr>
                <a:srgbClr val="F15A29"/>
              </a:buClr>
              <a:buSzPct val="100000"/>
              <a:buFont typeface="Open Sans" panose="020B0606030504020204" pitchFamily="34" charset="0"/>
              <a:buChar char="-"/>
              <a:defRPr/>
            </a:pPr>
            <a:r>
              <a:rPr lang="en-US" sz="800" dirty="0">
                <a:latin typeface="Open Sans" panose="020B0606030504020204" pitchFamily="34" charset="0"/>
                <a:ea typeface="Open Sans" panose="020B0606030504020204" pitchFamily="34" charset="0"/>
                <a:cs typeface="Open Sans" panose="020B0606030504020204" pitchFamily="34" charset="0"/>
              </a:rPr>
              <a:t>Retail</a:t>
            </a:r>
          </a:p>
          <a:p>
            <a:pPr marL="228600" lvl="1" indent="-112713" defTabSz="914400">
              <a:buClr>
                <a:srgbClr val="F15A29"/>
              </a:buClr>
              <a:buSzPct val="100000"/>
              <a:buFont typeface="Open Sans" panose="020B0606030504020204" pitchFamily="34" charset="0"/>
              <a:buChar char="-"/>
              <a:defRPr/>
            </a:pPr>
            <a:r>
              <a:rPr lang="en-US" sz="800" dirty="0">
                <a:latin typeface="Open Sans" panose="020B0606030504020204" pitchFamily="34" charset="0"/>
                <a:ea typeface="Open Sans" panose="020B0606030504020204" pitchFamily="34" charset="0"/>
                <a:cs typeface="Open Sans" panose="020B0606030504020204" pitchFamily="34" charset="0"/>
              </a:rPr>
              <a:t>Manufacturing</a:t>
            </a:r>
          </a:p>
          <a:p>
            <a:pPr marL="228600" lvl="1" indent="-112713" defTabSz="914400">
              <a:buClr>
                <a:srgbClr val="F15A29"/>
              </a:buClr>
              <a:buSzPct val="100000"/>
              <a:buFont typeface="Open Sans" panose="020B0606030504020204" pitchFamily="34" charset="0"/>
              <a:buChar char="-"/>
              <a:defRPr/>
            </a:pPr>
            <a:endParaRPr lang="en-US" sz="800" dirty="0">
              <a:latin typeface="Open Sans" panose="020B0606030504020204" pitchFamily="34" charset="0"/>
              <a:ea typeface="Open Sans" panose="020B0606030504020204" pitchFamily="34" charset="0"/>
              <a:cs typeface="Open Sans" panose="020B0606030504020204" pitchFamily="34" charset="0"/>
            </a:endParaRPr>
          </a:p>
          <a:p>
            <a:pPr lvl="1" defTabSz="914400">
              <a:buClr>
                <a:srgbClr val="F15A29"/>
              </a:buClr>
              <a:buSzPct val="65000"/>
              <a:defRPr/>
            </a:pPr>
            <a:endParaRPr lang="en-US" sz="800" dirty="0">
              <a:latin typeface="Open Sans" panose="020B0606030504020204" pitchFamily="34" charset="0"/>
              <a:ea typeface="Open Sans" panose="020B0606030504020204" pitchFamily="34" charset="0"/>
              <a:cs typeface="Open Sans" panose="020B0606030504020204" pitchFamily="34" charset="0"/>
            </a:endParaRPr>
          </a:p>
          <a:p>
            <a:pPr lvl="0" defTabSz="914400">
              <a:buClr>
                <a:srgbClr val="F15A29"/>
              </a:buClr>
              <a:buSzPct val="65000"/>
              <a:defRPr/>
            </a:pP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0397793B-178F-4A99-BBA6-B1A18AA17DA1}"/>
              </a:ext>
            </a:extLst>
          </p:cNvPr>
          <p:cNvSpPr txBox="1"/>
          <p:nvPr/>
        </p:nvSpPr>
        <p:spPr>
          <a:xfrm>
            <a:off x="5715671" y="1455536"/>
            <a:ext cx="1501705" cy="2800767"/>
          </a:xfrm>
          <a:prstGeom prst="rect">
            <a:avLst/>
          </a:prstGeom>
          <a:noFill/>
        </p:spPr>
        <p:txBody>
          <a:bodyPr wrap="square" rtlCol="0">
            <a:spAutoFit/>
          </a:bodyPr>
          <a:lstStyle/>
          <a:p>
            <a:pPr marL="115888" indent="-115888" defTabSz="914400">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Automation and Orchestration Managed Services Platform Built on ServiceNow that Optimizes the Client Experience</a:t>
            </a:r>
          </a:p>
          <a:p>
            <a:pPr marL="115888" lvl="0" indent="-115888" defTabSz="914400">
              <a:buClr>
                <a:srgbClr val="F15A29"/>
              </a:buClr>
              <a:buSzPct val="65000"/>
              <a:buFont typeface="Wingdings" panose="05000000000000000000" pitchFamily="2" charset="2"/>
              <a:buChar char="u"/>
              <a:defRPr/>
            </a:pPr>
            <a:endParaRPr lang="en-US" sz="800" dirty="0">
              <a:latin typeface="Open Sans" panose="020B0606030504020204" pitchFamily="34" charset="0"/>
              <a:ea typeface="Open Sans" panose="020B0606030504020204" pitchFamily="34" charset="0"/>
              <a:cs typeface="Open Sans" panose="020B0606030504020204" pitchFamily="34" charset="0"/>
            </a:endParaRPr>
          </a:p>
          <a:p>
            <a:pPr marL="115888" lvl="0" indent="-115888" defTabSz="914400">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NextGen Platform of Products, Services &amp; Technologies</a:t>
            </a:r>
          </a:p>
          <a:p>
            <a:pPr lvl="0" defTabSz="914400">
              <a:buClr>
                <a:srgbClr val="F15A29"/>
              </a:buClr>
              <a:buSzPct val="65000"/>
              <a:defRPr/>
            </a:pPr>
            <a:endParaRPr lang="en-US" sz="800" dirty="0">
              <a:latin typeface="Open Sans" panose="020B0606030504020204" pitchFamily="34" charset="0"/>
              <a:ea typeface="Open Sans" panose="020B0606030504020204" pitchFamily="34" charset="0"/>
              <a:cs typeface="Open Sans" panose="020B0606030504020204" pitchFamily="34" charset="0"/>
            </a:endParaRPr>
          </a:p>
          <a:p>
            <a:pPr marL="115888" lvl="0" indent="-115888" defTabSz="914400">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Advanced Cybersecurity Services</a:t>
            </a:r>
          </a:p>
          <a:p>
            <a:pPr lvl="0" defTabSz="914400">
              <a:buClr>
                <a:srgbClr val="F15A29"/>
              </a:buClr>
              <a:buSzPct val="65000"/>
              <a:defRPr/>
            </a:pPr>
            <a:endParaRPr lang="en-US" sz="800" dirty="0">
              <a:latin typeface="Open Sans" panose="020B0606030504020204" pitchFamily="34" charset="0"/>
              <a:ea typeface="Open Sans" panose="020B0606030504020204" pitchFamily="34" charset="0"/>
              <a:cs typeface="Open Sans" panose="020B0606030504020204" pitchFamily="34" charset="0"/>
            </a:endParaRPr>
          </a:p>
          <a:p>
            <a:pPr marL="115888" lvl="0" indent="-115888" defTabSz="914400">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Dedicated Technical Service Delivery Team Focused on Your Company and Vertical</a:t>
            </a:r>
          </a:p>
          <a:p>
            <a:pPr lvl="0" defTabSz="914400">
              <a:buClr>
                <a:srgbClr val="F15A29"/>
              </a:buClr>
              <a:buSzPct val="65000"/>
              <a:defRPr/>
            </a:pPr>
            <a:endParaRPr lang="en-US" sz="800" dirty="0">
              <a:latin typeface="Open Sans" panose="020B0606030504020204" pitchFamily="34" charset="0"/>
              <a:ea typeface="Open Sans" panose="020B0606030504020204" pitchFamily="34" charset="0"/>
              <a:cs typeface="Open Sans" panose="020B0606030504020204" pitchFamily="34" charset="0"/>
            </a:endParaRPr>
          </a:p>
          <a:p>
            <a:pPr marL="115888" indent="-115888" defTabSz="914400">
              <a:buClr>
                <a:srgbClr val="F15A29"/>
              </a:buClr>
              <a:buSzPct val="65000"/>
              <a:buFont typeface="Wingdings" panose="05000000000000000000" pitchFamily="2" charset="2"/>
              <a:buChar char="u"/>
              <a:defRPr/>
            </a:pPr>
            <a:r>
              <a:rPr lang="en-US" sz="800" dirty="0">
                <a:latin typeface="Open Sans" panose="020B0606030504020204" pitchFamily="34" charset="0"/>
                <a:ea typeface="Open Sans" panose="020B0606030504020204" pitchFamily="34" charset="0"/>
                <a:cs typeface="Open Sans" panose="020B0606030504020204" pitchFamily="34" charset="0"/>
              </a:rPr>
              <a:t>Consultative Approach Using the</a:t>
            </a:r>
            <a:r>
              <a:rPr lang="en-US" sz="800" b="1" dirty="0">
                <a:solidFill>
                  <a:schemeClr val="tx2"/>
                </a:solidFill>
                <a:latin typeface="Open Sans" panose="020B0606030504020204" pitchFamily="34" charset="0"/>
                <a:ea typeface="Open Sans" panose="020B0606030504020204" pitchFamily="34" charset="0"/>
                <a:cs typeface="Open Sans" panose="020B0606030504020204" pitchFamily="34" charset="0"/>
              </a:rPr>
              <a:t> Thrive</a:t>
            </a:r>
            <a:r>
              <a:rPr lang="en-US" sz="800" b="1" dirty="0">
                <a:solidFill>
                  <a:srgbClr val="0F82C6"/>
                </a:solidFill>
                <a:latin typeface="Open Sans" panose="020B0606030504020204" pitchFamily="34" charset="0"/>
                <a:ea typeface="Open Sans" panose="020B0606030504020204" pitchFamily="34" charset="0"/>
                <a:cs typeface="Open Sans" panose="020B0606030504020204" pitchFamily="34" charset="0"/>
              </a:rPr>
              <a:t>5</a:t>
            </a:r>
            <a:r>
              <a:rPr lang="en-US" sz="8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800" b="1" dirty="0">
                <a:solidFill>
                  <a:srgbClr val="263870"/>
                </a:solidFill>
                <a:latin typeface="Open Sans" panose="020B0606030504020204" pitchFamily="34" charset="0"/>
                <a:ea typeface="Open Sans" panose="020B0606030504020204" pitchFamily="34" charset="0"/>
                <a:cs typeface="Open Sans" panose="020B0606030504020204" pitchFamily="34" charset="0"/>
              </a:rPr>
              <a:t>Methodology</a:t>
            </a:r>
            <a:r>
              <a:rPr lang="en-US" sz="8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5" name="TextBox 34">
            <a:extLst>
              <a:ext uri="{FF2B5EF4-FFF2-40B4-BE49-F238E27FC236}">
                <a16:creationId xmlns:a16="http://schemas.microsoft.com/office/drawing/2014/main" id="{80EC1C20-7847-4E32-940C-2CC9644E85B9}"/>
              </a:ext>
            </a:extLst>
          </p:cNvPr>
          <p:cNvSpPr txBox="1"/>
          <p:nvPr/>
        </p:nvSpPr>
        <p:spPr>
          <a:xfrm>
            <a:off x="7348163" y="1451653"/>
            <a:ext cx="1400257" cy="2677656"/>
          </a:xfrm>
          <a:prstGeom prst="rect">
            <a:avLst/>
          </a:prstGeom>
          <a:noFill/>
        </p:spPr>
        <p:txBody>
          <a:bodyPr wrap="square" rtlCol="0">
            <a:spAutoFit/>
          </a:bodyPr>
          <a:lstStyle/>
          <a:p>
            <a:pPr marL="115888" lvl="0" indent="-115888" defTabSz="914400">
              <a:buClr>
                <a:srgbClr val="F15A29"/>
              </a:buClr>
              <a:buSzPct val="65000"/>
              <a:buFont typeface="Wingdings" panose="05000000000000000000" pitchFamily="2" charset="2"/>
              <a:buChar char="u"/>
              <a:defRPr/>
            </a:pPr>
            <a:r>
              <a:rPr lang="en-US" sz="8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Backed By Court Square Capital (New York, NY) and M/C Partners (Boston, MA)</a:t>
            </a:r>
          </a:p>
          <a:p>
            <a:pPr marL="115888" lvl="0" indent="-115888" defTabSz="914400">
              <a:buClr>
                <a:srgbClr val="F15A29"/>
              </a:buClr>
              <a:buSzPct val="65000"/>
              <a:buFont typeface="Wingdings" panose="05000000000000000000" pitchFamily="2" charset="2"/>
              <a:buChar char="u"/>
              <a:defRPr/>
            </a:pPr>
            <a:endParaRPr lang="en-US" sz="8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15888" lvl="0" indent="-115888" defTabSz="914400">
              <a:buClr>
                <a:srgbClr val="F15A29"/>
              </a:buClr>
              <a:buSzPct val="65000"/>
              <a:buFont typeface="Wingdings" panose="05000000000000000000" pitchFamily="2" charset="2"/>
              <a:buChar char="u"/>
              <a:defRPr/>
            </a:pPr>
            <a:r>
              <a:rPr lang="en-US" sz="8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Court Square portfolio companies include Ahead Technologies, DataBlue and Momentum Telecom</a:t>
            </a:r>
          </a:p>
          <a:p>
            <a:pPr marL="115888" lvl="0" indent="-115888" defTabSz="914400">
              <a:buClr>
                <a:srgbClr val="F15A29"/>
              </a:buClr>
              <a:buSzPct val="65000"/>
              <a:buFont typeface="Wingdings" panose="05000000000000000000" pitchFamily="2" charset="2"/>
              <a:buChar char="u"/>
              <a:defRPr/>
            </a:pPr>
            <a:endParaRPr lang="en-US" sz="8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15888" lvl="0" indent="-115888" defTabSz="914400">
              <a:buClr>
                <a:srgbClr val="F15A29"/>
              </a:buClr>
              <a:buSzPct val="65000"/>
              <a:buFont typeface="Wingdings" panose="05000000000000000000" pitchFamily="2" charset="2"/>
              <a:buChar char="u"/>
              <a:defRPr/>
            </a:pPr>
            <a:r>
              <a:rPr lang="en-US" sz="8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M/C Partners portfolio companies Include: Zayo, Lightower, Involta, Denovo and West Monroe </a:t>
            </a:r>
          </a:p>
          <a:p>
            <a:pPr marL="115888" lvl="0" indent="-115888" defTabSz="914400">
              <a:buClr>
                <a:srgbClr val="F15A29"/>
              </a:buClr>
              <a:buSzPct val="65000"/>
              <a:buFont typeface="Wingdings" panose="05000000000000000000" pitchFamily="2" charset="2"/>
              <a:buChar char="u"/>
              <a:defRPr/>
            </a:pPr>
            <a:endParaRPr lang="en-US" sz="8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15888" lvl="0" indent="-115888" defTabSz="914400">
              <a:buClr>
                <a:srgbClr val="F15A29"/>
              </a:buClr>
              <a:buSzPct val="65000"/>
              <a:buFont typeface="Wingdings" panose="05000000000000000000" pitchFamily="2" charset="2"/>
              <a:buChar char="u"/>
              <a:defRPr/>
            </a:pPr>
            <a:r>
              <a:rPr lang="en-US" sz="8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Senior Management Has More than 100 Years of Technology Service Experience</a:t>
            </a:r>
          </a:p>
        </p:txBody>
      </p:sp>
      <p:sp>
        <p:nvSpPr>
          <p:cNvPr id="36" name="TextBox 35">
            <a:extLst>
              <a:ext uri="{FF2B5EF4-FFF2-40B4-BE49-F238E27FC236}">
                <a16:creationId xmlns:a16="http://schemas.microsoft.com/office/drawing/2014/main" id="{545E510D-D338-469E-8C0F-7828C02CC530}"/>
              </a:ext>
            </a:extLst>
          </p:cNvPr>
          <p:cNvSpPr txBox="1"/>
          <p:nvPr/>
        </p:nvSpPr>
        <p:spPr>
          <a:xfrm>
            <a:off x="4268298" y="1165779"/>
            <a:ext cx="1516751" cy="276999"/>
          </a:xfrm>
          <a:prstGeom prst="rect">
            <a:avLst/>
          </a:prstGeom>
          <a:noFill/>
        </p:spPr>
        <p:txBody>
          <a:bodyPr wrap="square" rtlCol="0">
            <a:spAutoFit/>
          </a:bodyPr>
          <a:lstStyle/>
          <a:p>
            <a:pPr algn="ctr"/>
            <a:r>
              <a:rPr lang="en-US" sz="12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Services</a:t>
            </a:r>
          </a:p>
        </p:txBody>
      </p:sp>
      <p:sp>
        <p:nvSpPr>
          <p:cNvPr id="37" name="TextBox 36">
            <a:extLst>
              <a:ext uri="{FF2B5EF4-FFF2-40B4-BE49-F238E27FC236}">
                <a16:creationId xmlns:a16="http://schemas.microsoft.com/office/drawing/2014/main" id="{70E4C954-860F-4CA5-B116-C34768C07B23}"/>
              </a:ext>
            </a:extLst>
          </p:cNvPr>
          <p:cNvSpPr txBox="1"/>
          <p:nvPr/>
        </p:nvSpPr>
        <p:spPr>
          <a:xfrm>
            <a:off x="7207712" y="1156484"/>
            <a:ext cx="1557028" cy="276999"/>
          </a:xfrm>
          <a:prstGeom prst="rect">
            <a:avLst/>
          </a:prstGeom>
          <a:noFill/>
        </p:spPr>
        <p:txBody>
          <a:bodyPr wrap="square" rtlCol="0">
            <a:spAutoFit/>
          </a:bodyPr>
          <a:lstStyle/>
          <a:p>
            <a:pPr algn="ctr"/>
            <a:r>
              <a:rPr lang="en-US" sz="1200" b="1" dirty="0">
                <a:solidFill>
                  <a:srgbClr val="293D7A"/>
                </a:solidFill>
                <a:latin typeface="Open Sans" panose="020B0606030504020204" pitchFamily="34" charset="0"/>
                <a:ea typeface="Open Sans" panose="020B0606030504020204" pitchFamily="34" charset="0"/>
                <a:cs typeface="Open Sans" panose="020B0606030504020204" pitchFamily="34" charset="0"/>
              </a:rPr>
              <a:t>     Leadership</a:t>
            </a:r>
          </a:p>
        </p:txBody>
      </p:sp>
      <p:sp>
        <p:nvSpPr>
          <p:cNvPr id="38" name="TextBox 37">
            <a:extLst>
              <a:ext uri="{FF2B5EF4-FFF2-40B4-BE49-F238E27FC236}">
                <a16:creationId xmlns:a16="http://schemas.microsoft.com/office/drawing/2014/main" id="{68C674D5-852A-4FB4-BF13-84664A06F682}"/>
              </a:ext>
            </a:extLst>
          </p:cNvPr>
          <p:cNvSpPr txBox="1"/>
          <p:nvPr/>
        </p:nvSpPr>
        <p:spPr>
          <a:xfrm>
            <a:off x="2876020" y="1165713"/>
            <a:ext cx="1459386" cy="276999"/>
          </a:xfrm>
          <a:prstGeom prst="rect">
            <a:avLst/>
          </a:prstGeom>
          <a:noFill/>
        </p:spPr>
        <p:txBody>
          <a:bodyPr wrap="square" rtlCol="0">
            <a:spAutoFit/>
          </a:bodyPr>
          <a:lstStyle/>
          <a:p>
            <a:pPr algn="ctr"/>
            <a:r>
              <a:rPr lang="en-US" sz="1200" b="1" dirty="0">
                <a:solidFill>
                  <a:srgbClr val="0F82C6"/>
                </a:solidFill>
                <a:latin typeface="Open Sans" panose="020B0606030504020204" pitchFamily="34" charset="0"/>
                <a:ea typeface="Open Sans" panose="020B0606030504020204" pitchFamily="34" charset="0"/>
                <a:cs typeface="Open Sans" panose="020B0606030504020204" pitchFamily="34" charset="0"/>
              </a:rPr>
              <a:t>Client Base</a:t>
            </a:r>
          </a:p>
        </p:txBody>
      </p:sp>
      <p:sp>
        <p:nvSpPr>
          <p:cNvPr id="39" name="TextBox 38">
            <a:extLst>
              <a:ext uri="{FF2B5EF4-FFF2-40B4-BE49-F238E27FC236}">
                <a16:creationId xmlns:a16="http://schemas.microsoft.com/office/drawing/2014/main" id="{82B20467-D5D8-4DC3-8254-3BD0D0874AF2}"/>
              </a:ext>
            </a:extLst>
          </p:cNvPr>
          <p:cNvSpPr txBox="1"/>
          <p:nvPr/>
        </p:nvSpPr>
        <p:spPr>
          <a:xfrm>
            <a:off x="5641864" y="1159458"/>
            <a:ext cx="1733093" cy="276999"/>
          </a:xfrm>
          <a:prstGeom prst="rect">
            <a:avLst/>
          </a:prstGeom>
          <a:noFill/>
        </p:spPr>
        <p:txBody>
          <a:bodyPr wrap="square" rtlCol="0">
            <a:spAutoFit/>
          </a:bodyPr>
          <a:lstStyle/>
          <a:p>
            <a:pPr algn="ctr"/>
            <a:r>
              <a:rPr lang="en-US" sz="1200" b="1" dirty="0">
                <a:solidFill>
                  <a:srgbClr val="339933"/>
                </a:solidFill>
                <a:latin typeface="Open Sans" panose="020B0606030504020204" pitchFamily="34" charset="0"/>
                <a:ea typeface="Open Sans" panose="020B0606030504020204" pitchFamily="34" charset="0"/>
                <a:cs typeface="Open Sans" panose="020B0606030504020204" pitchFamily="34" charset="0"/>
              </a:rPr>
              <a:t>  Key Differentiators</a:t>
            </a:r>
          </a:p>
        </p:txBody>
      </p:sp>
    </p:spTree>
    <p:extLst>
      <p:ext uri="{BB962C8B-B14F-4D97-AF65-F5344CB8AC3E}">
        <p14:creationId xmlns:p14="http://schemas.microsoft.com/office/powerpoint/2010/main" val="1651025051"/>
      </p:ext>
    </p:extLst>
  </p:cSld>
  <p:clrMapOvr>
    <a:masterClrMapping/>
  </p:clrMapOvr>
</p:sld>
</file>

<file path=ppt/theme/theme1.xml><?xml version="1.0" encoding="utf-8"?>
<a:theme xmlns:a="http://schemas.openxmlformats.org/drawingml/2006/main" name="Thrive - Title &amp; Content Slides">
  <a:themeElements>
    <a:clrScheme name="Thrive">
      <a:dk1>
        <a:srgbClr val="333333"/>
      </a:dk1>
      <a:lt1>
        <a:sysClr val="window" lastClr="FFFFFF"/>
      </a:lt1>
      <a:dk2>
        <a:srgbClr val="293D7A"/>
      </a:dk2>
      <a:lt2>
        <a:srgbClr val="F3F3F3"/>
      </a:lt2>
      <a:accent1>
        <a:srgbClr val="F15A29"/>
      </a:accent1>
      <a:accent2>
        <a:srgbClr val="0F82C6"/>
      </a:accent2>
      <a:accent3>
        <a:srgbClr val="646464"/>
      </a:accent3>
      <a:accent4>
        <a:srgbClr val="FFCE00"/>
      </a:accent4>
      <a:accent5>
        <a:srgbClr val="5B9BD5"/>
      </a:accent5>
      <a:accent6>
        <a:srgbClr val="70AD47"/>
      </a:accent6>
      <a:hlink>
        <a:srgbClr val="0563C1"/>
      </a:hlink>
      <a:folHlink>
        <a:srgbClr val="954F72"/>
      </a:folHlink>
    </a:clrScheme>
    <a:fontScheme name="Thrive">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rive - Title &amp; Content Slides">
  <a:themeElements>
    <a:clrScheme name="Thrive">
      <a:dk1>
        <a:srgbClr val="333333"/>
      </a:dk1>
      <a:lt1>
        <a:sysClr val="window" lastClr="FFFFFF"/>
      </a:lt1>
      <a:dk2>
        <a:srgbClr val="293D7A"/>
      </a:dk2>
      <a:lt2>
        <a:srgbClr val="F3F3F3"/>
      </a:lt2>
      <a:accent1>
        <a:srgbClr val="F15A29"/>
      </a:accent1>
      <a:accent2>
        <a:srgbClr val="0F82C6"/>
      </a:accent2>
      <a:accent3>
        <a:srgbClr val="646464"/>
      </a:accent3>
      <a:accent4>
        <a:srgbClr val="FFCE00"/>
      </a:accent4>
      <a:accent5>
        <a:srgbClr val="5B9BD5"/>
      </a:accent5>
      <a:accent6>
        <a:srgbClr val="538135"/>
      </a:accent6>
      <a:hlink>
        <a:srgbClr val="0563C1"/>
      </a:hlink>
      <a:folHlink>
        <a:srgbClr val="954F72"/>
      </a:folHlink>
    </a:clrScheme>
    <a:fontScheme name="Thrive">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rive - Title &amp; Content Slides">
  <a:themeElements>
    <a:clrScheme name="Thrive">
      <a:dk1>
        <a:srgbClr val="333333"/>
      </a:dk1>
      <a:lt1>
        <a:sysClr val="window" lastClr="FFFFFF"/>
      </a:lt1>
      <a:dk2>
        <a:srgbClr val="293D7A"/>
      </a:dk2>
      <a:lt2>
        <a:srgbClr val="F3F3F3"/>
      </a:lt2>
      <a:accent1>
        <a:srgbClr val="F15A29"/>
      </a:accent1>
      <a:accent2>
        <a:srgbClr val="0F82C6"/>
      </a:accent2>
      <a:accent3>
        <a:srgbClr val="646464"/>
      </a:accent3>
      <a:accent4>
        <a:srgbClr val="FFCE00"/>
      </a:accent4>
      <a:accent5>
        <a:srgbClr val="5B9BD5"/>
      </a:accent5>
      <a:accent6>
        <a:srgbClr val="70AD47"/>
      </a:accent6>
      <a:hlink>
        <a:srgbClr val="0563C1"/>
      </a:hlink>
      <a:folHlink>
        <a:srgbClr val="954F72"/>
      </a:folHlink>
    </a:clrScheme>
    <a:fontScheme name="Thrive">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hrive - Title &amp; Content Slides">
  <a:themeElements>
    <a:clrScheme name="Thrive">
      <a:dk1>
        <a:srgbClr val="333333"/>
      </a:dk1>
      <a:lt1>
        <a:sysClr val="window" lastClr="FFFFFF"/>
      </a:lt1>
      <a:dk2>
        <a:srgbClr val="293D7A"/>
      </a:dk2>
      <a:lt2>
        <a:srgbClr val="F3F3F3"/>
      </a:lt2>
      <a:accent1>
        <a:srgbClr val="F15A29"/>
      </a:accent1>
      <a:accent2>
        <a:srgbClr val="0F82C6"/>
      </a:accent2>
      <a:accent3>
        <a:srgbClr val="646464"/>
      </a:accent3>
      <a:accent4>
        <a:srgbClr val="FFCE00"/>
      </a:accent4>
      <a:accent5>
        <a:srgbClr val="5B9BD5"/>
      </a:accent5>
      <a:accent6>
        <a:srgbClr val="70AD47"/>
      </a:accent6>
      <a:hlink>
        <a:srgbClr val="0563C1"/>
      </a:hlink>
      <a:folHlink>
        <a:srgbClr val="954F72"/>
      </a:folHlink>
    </a:clrScheme>
    <a:fontScheme name="Thrive">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B94359327E014B8052FF9BB7A38EB9" ma:contentTypeVersion="14" ma:contentTypeDescription="Create a new document." ma:contentTypeScope="" ma:versionID="d4822c08a2b6cec619442c2eb6391001">
  <xsd:schema xmlns:xsd="http://www.w3.org/2001/XMLSchema" xmlns:xs="http://www.w3.org/2001/XMLSchema" xmlns:p="http://schemas.microsoft.com/office/2006/metadata/properties" xmlns:ns3="7de413ac-d41f-4395-9e61-8189916bfa1c" xmlns:ns4="2738c1b0-7880-4726-8cef-c9d31ad8196e" targetNamespace="http://schemas.microsoft.com/office/2006/metadata/properties" ma:root="true" ma:fieldsID="e1c8f42e02e8f22da582c1a9a8c514ed" ns3:_="" ns4:_="">
    <xsd:import namespace="7de413ac-d41f-4395-9e61-8189916bfa1c"/>
    <xsd:import namespace="2738c1b0-7880-4726-8cef-c9d31ad8196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e413ac-d41f-4395-9e61-8189916bfa1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38c1b0-7880-4726-8cef-c9d31ad8196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51F13F-83F2-4456-91D3-FACA6B99AF80}">
  <ds:schemaRefs>
    <ds:schemaRef ds:uri="http://schemas.microsoft.com/sharepoint/v3/contenttype/forms"/>
  </ds:schemaRefs>
</ds:datastoreItem>
</file>

<file path=customXml/itemProps2.xml><?xml version="1.0" encoding="utf-8"?>
<ds:datastoreItem xmlns:ds="http://schemas.openxmlformats.org/officeDocument/2006/customXml" ds:itemID="{EEEED4D5-3676-487F-BC9B-CD0B4F0EFD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e413ac-d41f-4395-9e61-8189916bfa1c"/>
    <ds:schemaRef ds:uri="2738c1b0-7880-4726-8cef-c9d31ad819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5CD3CF-4909-42D2-AAC2-46C9E369BAE8}">
  <ds:schemaRefs>
    <ds:schemaRef ds:uri="2738c1b0-7880-4726-8cef-c9d31ad8196e"/>
    <ds:schemaRef ds:uri="http://purl.org/dc/dcmitype/"/>
    <ds:schemaRef ds:uri="http://purl.org/dc/elements/1.1/"/>
    <ds:schemaRef ds:uri="http://purl.org/dc/terms/"/>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7de413ac-d41f-4395-9e61-8189916bfa1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34136</TotalTime>
  <Words>1686</Words>
  <Application>Microsoft Office PowerPoint</Application>
  <PresentationFormat>On-screen Show (16:9)</PresentationFormat>
  <Paragraphs>291</Paragraphs>
  <Slides>26</Slides>
  <Notes>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26</vt:i4>
      </vt:variant>
    </vt:vector>
  </HeadingPairs>
  <TitlesOfParts>
    <vt:vector size="36" baseType="lpstr">
      <vt:lpstr>Arial</vt:lpstr>
      <vt:lpstr>Calibri</vt:lpstr>
      <vt:lpstr>Open Sans</vt:lpstr>
      <vt:lpstr>Roboto</vt:lpstr>
      <vt:lpstr>Roboto Light</vt:lpstr>
      <vt:lpstr>Wingdings</vt:lpstr>
      <vt:lpstr>Thrive - Title &amp; Content Slides</vt:lpstr>
      <vt:lpstr>Thrive - Title &amp; Content Slides</vt:lpstr>
      <vt:lpstr>1_Thrive - Title &amp; Content Slides</vt:lpstr>
      <vt:lpstr>2_Thrive - Title &amp; Content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Farrell</dc:creator>
  <cp:lastModifiedBy>Stephanie Farrell</cp:lastModifiedBy>
  <cp:revision>1218</cp:revision>
  <dcterms:created xsi:type="dcterms:W3CDTF">2018-06-14T11:45:16Z</dcterms:created>
  <dcterms:modified xsi:type="dcterms:W3CDTF">2022-03-14T15:15:55Z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0x010100E8B94359327E014B8052FF9BB7A38EB9</vt:lpwstr>
  </property>
</Properties>
</file>