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3"/>
  </p:notesMasterIdLst>
  <p:sldIdLst>
    <p:sldId id="256" r:id="rId5"/>
    <p:sldId id="304" r:id="rId6"/>
    <p:sldId id="2196" r:id="rId7"/>
    <p:sldId id="2183" r:id="rId8"/>
    <p:sldId id="2199" r:id="rId9"/>
    <p:sldId id="2184" r:id="rId10"/>
    <p:sldId id="2226" r:id="rId11"/>
    <p:sldId id="2218" r:id="rId12"/>
    <p:sldId id="2219" r:id="rId13"/>
    <p:sldId id="2220" r:id="rId14"/>
    <p:sldId id="2221" r:id="rId15"/>
    <p:sldId id="2222" r:id="rId16"/>
    <p:sldId id="2223" r:id="rId17"/>
    <p:sldId id="2224" r:id="rId18"/>
    <p:sldId id="2225" r:id="rId19"/>
    <p:sldId id="383" r:id="rId20"/>
    <p:sldId id="2204"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3840" userDrawn="1">
          <p15:clr>
            <a:srgbClr val="A4A3A4"/>
          </p15:clr>
        </p15:guide>
        <p15:guide id="3" orient="horz" pos="3816" userDrawn="1">
          <p15:clr>
            <a:srgbClr val="A4A3A4"/>
          </p15:clr>
        </p15:guide>
        <p15:guide id="4" orient="horz" pos="640" userDrawn="1">
          <p15:clr>
            <a:srgbClr val="A4A3A4"/>
          </p15:clr>
        </p15:guide>
        <p15:guide id="5" orient="horz" pos="3385" userDrawn="1">
          <p15:clr>
            <a:srgbClr val="A4A3A4"/>
          </p15:clr>
        </p15:guide>
        <p15:guide id="6" pos="5473" userDrawn="1">
          <p15:clr>
            <a:srgbClr val="A4A3A4"/>
          </p15:clr>
        </p15:guide>
        <p15:guide id="7" pos="3318" userDrawn="1">
          <p15:clr>
            <a:srgbClr val="A4A3A4"/>
          </p15:clr>
        </p15:guide>
        <p15:guide id="8" pos="483" userDrawn="1">
          <p15:clr>
            <a:srgbClr val="A4A3A4"/>
          </p15:clr>
        </p15:guide>
        <p15:guide id="9" orient="horz" pos="95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ol Joshi" initials="AJ" lastIdx="1" clrIdx="0">
    <p:extLst>
      <p:ext uri="{19B8F6BF-5375-455C-9EA6-DF929625EA0E}">
        <p15:presenceInfo xmlns:p15="http://schemas.microsoft.com/office/powerpoint/2012/main" userId="S::Amol.Joshi@cruciallogics.com::639c6c03-61f3-472a-bd92-460ad3c6f2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9934"/>
    <a:srgbClr val="F88C2B"/>
    <a:srgbClr val="FC9A17"/>
    <a:srgbClr val="4C4A4A"/>
    <a:srgbClr val="919194"/>
    <a:srgbClr val="FBE4D0"/>
    <a:srgbClr val="F5F5F5"/>
    <a:srgbClr val="C4B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0" autoAdjust="0"/>
    <p:restoredTop sz="88981"/>
  </p:normalViewPr>
  <p:slideViewPr>
    <p:cSldViewPr snapToGrid="0">
      <p:cViewPr varScale="1">
        <p:scale>
          <a:sx n="112" d="100"/>
          <a:sy n="112" d="100"/>
        </p:scale>
        <p:origin x="640" y="184"/>
      </p:cViewPr>
      <p:guideLst>
        <p:guide orient="horz" pos="527"/>
        <p:guide pos="3840"/>
        <p:guide orient="horz" pos="3816"/>
        <p:guide orient="horz" pos="640"/>
        <p:guide orient="horz" pos="3385"/>
        <p:guide pos="5473"/>
        <p:guide pos="3318"/>
        <p:guide pos="483"/>
        <p:guide orient="horz" pos="95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2CE4-7D25-DD4F-837C-B522812C846E}" type="datetimeFigureOut">
              <a:rPr lang="en-US" smtClean="0"/>
              <a:t>1/26/22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4DCCA-816E-1047-87EC-92A7CCDA086B}" type="slidenum">
              <a:rPr lang="en-US" smtClean="0"/>
              <a:t>‹#›</a:t>
            </a:fld>
            <a:endParaRPr lang="en-US"/>
          </a:p>
        </p:txBody>
      </p:sp>
    </p:spTree>
    <p:extLst>
      <p:ext uri="{BB962C8B-B14F-4D97-AF65-F5344CB8AC3E}">
        <p14:creationId xmlns:p14="http://schemas.microsoft.com/office/powerpoint/2010/main" val="4280534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4DCCA-816E-1047-87EC-92A7CCDA086B}" type="slidenum">
              <a:rPr lang="en-US" smtClean="0"/>
              <a:t>1</a:t>
            </a:fld>
            <a:endParaRPr lang="en-US"/>
          </a:p>
        </p:txBody>
      </p:sp>
    </p:spTree>
    <p:extLst>
      <p:ext uri="{BB962C8B-B14F-4D97-AF65-F5344CB8AC3E}">
        <p14:creationId xmlns:p14="http://schemas.microsoft.com/office/powerpoint/2010/main" val="351013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374DCCA-816E-1047-87EC-92A7CCDA086B}" type="slidenum">
              <a:rPr lang="en-US" smtClean="0"/>
              <a:t>17</a:t>
            </a:fld>
            <a:endParaRPr lang="en-US"/>
          </a:p>
        </p:txBody>
      </p:sp>
    </p:spTree>
    <p:extLst>
      <p:ext uri="{BB962C8B-B14F-4D97-AF65-F5344CB8AC3E}">
        <p14:creationId xmlns:p14="http://schemas.microsoft.com/office/powerpoint/2010/main" val="318568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endParaRPr lang="en-CA"/>
          </a:p>
        </p:txBody>
      </p:sp>
      <p:sp>
        <p:nvSpPr>
          <p:cNvPr id="4" name="Slide Number Placeholder 3"/>
          <p:cNvSpPr>
            <a:spLocks noGrp="1"/>
          </p:cNvSpPr>
          <p:nvPr>
            <p:ph type="sldNum" sz="quarter" idx="10"/>
          </p:nvPr>
        </p:nvSpPr>
        <p:spPr/>
        <p:txBody>
          <a:bodyPr/>
          <a:lstStyle/>
          <a:p>
            <a:fld id="{BA17F9EA-A771-4807-AA34-DEBC53907D13}" type="slidenum">
              <a:rPr lang="en-CA" smtClean="0"/>
              <a:t>2</a:t>
            </a:fld>
            <a:endParaRPr lang="en-CA"/>
          </a:p>
        </p:txBody>
      </p:sp>
    </p:spTree>
    <p:extLst>
      <p:ext uri="{BB962C8B-B14F-4D97-AF65-F5344CB8AC3E}">
        <p14:creationId xmlns:p14="http://schemas.microsoft.com/office/powerpoint/2010/main" val="125277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223677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4</a:t>
            </a:fld>
            <a:endParaRPr lang="en-US"/>
          </a:p>
        </p:txBody>
      </p:sp>
    </p:spTree>
    <p:extLst>
      <p:ext uri="{BB962C8B-B14F-4D97-AF65-F5344CB8AC3E}">
        <p14:creationId xmlns:p14="http://schemas.microsoft.com/office/powerpoint/2010/main" val="117855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5</a:t>
            </a:fld>
            <a:endParaRPr lang="en-US"/>
          </a:p>
        </p:txBody>
      </p:sp>
    </p:spTree>
    <p:extLst>
      <p:ext uri="{BB962C8B-B14F-4D97-AF65-F5344CB8AC3E}">
        <p14:creationId xmlns:p14="http://schemas.microsoft.com/office/powerpoint/2010/main" val="188377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17910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8</a:t>
            </a:fld>
            <a:endParaRPr lang="en-US"/>
          </a:p>
        </p:txBody>
      </p:sp>
    </p:spTree>
    <p:extLst>
      <p:ext uri="{BB962C8B-B14F-4D97-AF65-F5344CB8AC3E}">
        <p14:creationId xmlns:p14="http://schemas.microsoft.com/office/powerpoint/2010/main" val="185062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215733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2D21D1-52E2-420B-B491-CFF6D7BB79FB}" type="slidenum">
              <a:rPr lang="en-US" smtClean="0"/>
              <a:pPr/>
              <a:t>10</a:t>
            </a:fld>
            <a:endParaRPr lang="en-US"/>
          </a:p>
        </p:txBody>
      </p:sp>
    </p:spTree>
    <p:extLst>
      <p:ext uri="{BB962C8B-B14F-4D97-AF65-F5344CB8AC3E}">
        <p14:creationId xmlns:p14="http://schemas.microsoft.com/office/powerpoint/2010/main" val="2038170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0.tiff"/><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6" name="Picture 15" descr="A picture containing indoor, building, sitting, light&#10;&#10;Description automatically generated">
            <a:extLst>
              <a:ext uri="{FF2B5EF4-FFF2-40B4-BE49-F238E27FC236}">
                <a16:creationId xmlns:a16="http://schemas.microsoft.com/office/drawing/2014/main" id="{1882C3B9-524C-BF47-ACAE-63F31CE04B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1" y="274642"/>
            <a:ext cx="10972801" cy="711081"/>
          </a:xfrm>
          <a:prstGeom prst="rect">
            <a:avLst/>
          </a:prstGeom>
        </p:spPr>
        <p:txBody>
          <a:bodyPr/>
          <a:lstStyle>
            <a:lvl1pPr>
              <a:defRPr sz="5000" b="1">
                <a:solidFill>
                  <a:schemeClr val="accent1"/>
                </a:solidFill>
                <a:latin typeface="Myriad Pro" charset="0"/>
                <a:ea typeface="Myriad Pro" charset="0"/>
                <a:cs typeface="Myriad Pro" charset="0"/>
              </a:defRPr>
            </a:lvl1pPr>
          </a:lstStyle>
          <a:p>
            <a:r>
              <a:rPr lang="en-US"/>
              <a:t>Click to edit Master title style</a:t>
            </a:r>
          </a:p>
        </p:txBody>
      </p:sp>
      <p:sp>
        <p:nvSpPr>
          <p:cNvPr id="7" name="Slide Number Placeholder 6"/>
          <p:cNvSpPr>
            <a:spLocks noGrp="1"/>
          </p:cNvSpPr>
          <p:nvPr>
            <p:ph type="sldNum" sz="quarter" idx="12"/>
          </p:nvPr>
        </p:nvSpPr>
        <p:spPr>
          <a:xfrm>
            <a:off x="0" y="6356354"/>
            <a:ext cx="12192000" cy="365125"/>
          </a:xfrm>
          <a:prstGeom prst="rect">
            <a:avLst/>
          </a:prstGeom>
        </p:spPr>
        <p:txBody>
          <a:bodyPr/>
          <a:lstStyle>
            <a:lvl1pPr algn="ctr">
              <a:defRPr b="1">
                <a:solidFill>
                  <a:schemeClr val="accent5"/>
                </a:solidFill>
              </a:defRPr>
            </a:lvl1pPr>
          </a:lstStyle>
          <a:p>
            <a:fld id="{96E69268-9C8B-4EBF-A9EE-DC5DC2D48DC3}" type="slidenum">
              <a:rPr lang="en-US" smtClean="0"/>
              <a:pPr/>
              <a:t>‹#›</a:t>
            </a:fld>
            <a:endParaRPr lang="en-US"/>
          </a:p>
        </p:txBody>
      </p:sp>
      <p:grpSp>
        <p:nvGrpSpPr>
          <p:cNvPr id="6" name="Group 5">
            <a:extLst>
              <a:ext uri="{FF2B5EF4-FFF2-40B4-BE49-F238E27FC236}">
                <a16:creationId xmlns:a16="http://schemas.microsoft.com/office/drawing/2014/main" id="{D16249DF-C535-F54A-8E3A-F53B1CC62E7C}"/>
              </a:ext>
            </a:extLst>
          </p:cNvPr>
          <p:cNvGrpSpPr/>
          <p:nvPr userDrawn="1"/>
        </p:nvGrpSpPr>
        <p:grpSpPr>
          <a:xfrm>
            <a:off x="-339725" y="274642"/>
            <a:ext cx="685806" cy="711081"/>
            <a:chOff x="-339725" y="274642"/>
            <a:chExt cx="685806" cy="711081"/>
          </a:xfrm>
        </p:grpSpPr>
        <p:sp>
          <p:nvSpPr>
            <p:cNvPr id="12" name="Parallelogram 11">
              <a:extLst>
                <a:ext uri="{FF2B5EF4-FFF2-40B4-BE49-F238E27FC236}">
                  <a16:creationId xmlns:a16="http://schemas.microsoft.com/office/drawing/2014/main" id="{9043BBDD-C3CB-064C-9893-636E91F17D23}"/>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5DE9DC2-10F7-9F49-81BA-5D39857F7799}"/>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9" name="Picture 8">
            <a:extLst>
              <a:ext uri="{FF2B5EF4-FFF2-40B4-BE49-F238E27FC236}">
                <a16:creationId xmlns:a16="http://schemas.microsoft.com/office/drawing/2014/main" id="{1A92904C-18BC-EC4D-A5BD-CB0CA22052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43456" y="6301910"/>
            <a:ext cx="1774371" cy="421832"/>
          </a:xfrm>
          <a:prstGeom prst="rect">
            <a:avLst/>
          </a:prstGeom>
        </p:spPr>
      </p:pic>
    </p:spTree>
    <p:extLst>
      <p:ext uri="{BB962C8B-B14F-4D97-AF65-F5344CB8AC3E}">
        <p14:creationId xmlns:p14="http://schemas.microsoft.com/office/powerpoint/2010/main" val="146430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15" name="Picture 14">
            <a:extLst>
              <a:ext uri="{FF2B5EF4-FFF2-40B4-BE49-F238E27FC236}">
                <a16:creationId xmlns:a16="http://schemas.microsoft.com/office/drawing/2014/main" id="{417772B7-3918-6A47-ADB1-24D38C9514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56320" y="-8816"/>
            <a:ext cx="4266676" cy="6897812"/>
          </a:xfrm>
          <a:prstGeom prst="rect">
            <a:avLst/>
          </a:prstGeom>
        </p:spPr>
      </p:pic>
    </p:spTree>
    <p:extLst>
      <p:ext uri="{BB962C8B-B14F-4D97-AF65-F5344CB8AC3E}">
        <p14:creationId xmlns:p14="http://schemas.microsoft.com/office/powerpoint/2010/main" val="273705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27674" y="0"/>
            <a:ext cx="4264326" cy="6858000"/>
          </a:xfrm>
          <a:prstGeom prst="rect">
            <a:avLst/>
          </a:prstGeom>
        </p:spPr>
      </p:pic>
    </p:spTree>
    <p:extLst>
      <p:ext uri="{BB962C8B-B14F-4D97-AF65-F5344CB8AC3E}">
        <p14:creationId xmlns:p14="http://schemas.microsoft.com/office/powerpoint/2010/main" val="1957333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12" name="Picture 2">
            <a:extLst>
              <a:ext uri="{FF2B5EF4-FFF2-40B4-BE49-F238E27FC236}">
                <a16:creationId xmlns:a16="http://schemas.microsoft.com/office/drawing/2014/main" id="{25905D2F-088B-A34C-B534-7C9977266694}"/>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909089" y="0"/>
            <a:ext cx="4291150" cy="688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87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29563" y="0"/>
            <a:ext cx="4262438" cy="6858000"/>
          </a:xfrm>
          <a:prstGeom prst="rect">
            <a:avLst/>
          </a:prstGeom>
        </p:spPr>
      </p:pic>
    </p:spTree>
    <p:extLst>
      <p:ext uri="{BB962C8B-B14F-4D97-AF65-F5344CB8AC3E}">
        <p14:creationId xmlns:p14="http://schemas.microsoft.com/office/powerpoint/2010/main" val="306768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8248" y="1"/>
            <a:ext cx="4264325" cy="68579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picture containing person, person, person, people&#10;&#10;Description automatically generated">
            <a:extLst>
              <a:ext uri="{FF2B5EF4-FFF2-40B4-BE49-F238E27FC236}">
                <a16:creationId xmlns:a16="http://schemas.microsoft.com/office/drawing/2014/main" id="{F85B20C8-27BF-3043-B4B5-91558AF83E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17087" y="0"/>
            <a:ext cx="4274913" cy="6858000"/>
          </a:xfrm>
          <a:prstGeom prst="rect">
            <a:avLst/>
          </a:prstGeom>
        </p:spPr>
      </p:pic>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14" name="Picture 13">
            <a:extLst>
              <a:ext uri="{FF2B5EF4-FFF2-40B4-BE49-F238E27FC236}">
                <a16:creationId xmlns:a16="http://schemas.microsoft.com/office/drawing/2014/main" id="{B735D363-3B68-6F43-B3A9-F43F4FD60E0D}"/>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7917088" y="-65593"/>
            <a:ext cx="4340816" cy="7051279"/>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6702725" y="-69011"/>
            <a:ext cx="5562118" cy="7073660"/>
          </a:xfrm>
          <a:prstGeom prst="rect">
            <a:avLst/>
          </a:prstGeom>
        </p:spPr>
      </p:pic>
    </p:spTree>
    <p:extLst>
      <p:ext uri="{BB962C8B-B14F-4D97-AF65-F5344CB8AC3E}">
        <p14:creationId xmlns:p14="http://schemas.microsoft.com/office/powerpoint/2010/main" val="3044046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53555" y="0"/>
            <a:ext cx="4238445" cy="6858000"/>
          </a:xfrm>
          <a:prstGeom prst="rect">
            <a:avLst/>
          </a:prstGeom>
        </p:spPr>
      </p:pic>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50201" y="0"/>
            <a:ext cx="4241800" cy="6858000"/>
          </a:xfrm>
          <a:prstGeom prst="rect">
            <a:avLst/>
          </a:prstGeom>
        </p:spPr>
      </p:pic>
    </p:spTree>
    <p:extLst>
      <p:ext uri="{BB962C8B-B14F-4D97-AF65-F5344CB8AC3E}">
        <p14:creationId xmlns:p14="http://schemas.microsoft.com/office/powerpoint/2010/main" val="761663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6E69268-9C8B-4EBF-A9EE-DC5DC2D48DC3}" type="slidenum">
              <a:rPr lang="en-US" smtClean="0"/>
              <a:pPr/>
              <a:t>‹#›</a:t>
            </a:fld>
            <a:endParaRPr lang="en-US"/>
          </a:p>
        </p:txBody>
      </p:sp>
      <p:sp>
        <p:nvSpPr>
          <p:cNvPr id="5" name="Slide Number Placeholder 6"/>
          <p:cNvSpPr txBox="1">
            <a:spLocks/>
          </p:cNvSpPr>
          <p:nvPr userDrawn="1"/>
        </p:nvSpPr>
        <p:spPr>
          <a:xfrm>
            <a:off x="8998859" y="6356354"/>
            <a:ext cx="2844800" cy="365125"/>
          </a:xfrm>
          <a:prstGeom prst="rect">
            <a:avLst/>
          </a:prstGeom>
        </p:spPr>
        <p:txBody>
          <a:bodyPr vert="horz" lIns="121899" tIns="60949" rIns="121899" bIns="60949" rtlCol="0" anchor="ctr"/>
          <a:lstStyle>
            <a:defPPr>
              <a:defRPr lang="en-US"/>
            </a:defPPr>
            <a:lvl1pPr marL="0" algn="r" defTabSz="914400" rtl="0" eaLnBrk="1" latinLnBrk="0" hangingPunct="1">
              <a:defRPr sz="1600" b="1"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grpSp>
        <p:nvGrpSpPr>
          <p:cNvPr id="9" name="Group 8">
            <a:extLst>
              <a:ext uri="{FF2B5EF4-FFF2-40B4-BE49-F238E27FC236}">
                <a16:creationId xmlns:a16="http://schemas.microsoft.com/office/drawing/2014/main" id="{EE3B5362-C49E-4D45-B72A-990BC6FA2575}"/>
              </a:ext>
            </a:extLst>
          </p:cNvPr>
          <p:cNvGrpSpPr/>
          <p:nvPr userDrawn="1"/>
        </p:nvGrpSpPr>
        <p:grpSpPr>
          <a:xfrm>
            <a:off x="-339725" y="274642"/>
            <a:ext cx="685806" cy="711081"/>
            <a:chOff x="-339725" y="274642"/>
            <a:chExt cx="685806" cy="711081"/>
          </a:xfrm>
        </p:grpSpPr>
        <p:sp>
          <p:nvSpPr>
            <p:cNvPr id="10" name="Parallelogram 9">
              <a:extLst>
                <a:ext uri="{FF2B5EF4-FFF2-40B4-BE49-F238E27FC236}">
                  <a16:creationId xmlns:a16="http://schemas.microsoft.com/office/drawing/2014/main" id="{0514A9CF-50C4-9D41-B55B-E26549CB553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044F4E6E-38D4-7846-9E92-3EF0FD13D20C}"/>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F85B20C8-27BF-3043-B4B5-91558AF83E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17087" y="0"/>
            <a:ext cx="4274913" cy="6857999"/>
          </a:xfrm>
          <a:prstGeom prst="rect">
            <a:avLst/>
          </a:prstGeom>
        </p:spPr>
      </p:pic>
      <p:pic>
        <p:nvPicPr>
          <p:cNvPr id="13" name="Picture 12">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spTree>
    <p:extLst>
      <p:ext uri="{BB962C8B-B14F-4D97-AF65-F5344CB8AC3E}">
        <p14:creationId xmlns:p14="http://schemas.microsoft.com/office/powerpoint/2010/main" val="1713465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998859" y="6356354"/>
            <a:ext cx="2844800" cy="365125"/>
          </a:xfrm>
          <a:prstGeom prst="rect">
            <a:avLst/>
          </a:prstGeom>
        </p:spPr>
        <p:txBody>
          <a:bodyPr/>
          <a:lstStyle>
            <a:lvl1pPr algn="r">
              <a:defRPr b="1">
                <a:solidFill>
                  <a:schemeClr val="accent5"/>
                </a:solidFill>
              </a:defRPr>
            </a:lvl1pPr>
          </a:lstStyle>
          <a:p>
            <a:fld id="{96E69268-9C8B-4EBF-A9EE-DC5DC2D48DC3}" type="slidenum">
              <a:rPr lang="en-US" smtClean="0"/>
              <a:pPr/>
              <a:t>‹#›</a:t>
            </a:fld>
            <a:endParaRPr lang="en-US"/>
          </a:p>
        </p:txBody>
      </p:sp>
      <p:sp>
        <p:nvSpPr>
          <p:cNvPr id="6" name="Google Shape;48;p21">
            <a:extLst>
              <a:ext uri="{FF2B5EF4-FFF2-40B4-BE49-F238E27FC236}">
                <a16:creationId xmlns:a16="http://schemas.microsoft.com/office/drawing/2014/main" id="{66EA814D-5A5E-D046-9A89-76F4D737E804}"/>
              </a:ext>
            </a:extLst>
          </p:cNvPr>
          <p:cNvSpPr txBox="1">
            <a:spLocks noGrp="1"/>
          </p:cNvSpPr>
          <p:nvPr>
            <p:ph type="title"/>
          </p:nvPr>
        </p:nvSpPr>
        <p:spPr>
          <a:xfrm>
            <a:off x="762374" y="363116"/>
            <a:ext cx="6920379" cy="452236"/>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7BC50F"/>
              </a:buClr>
              <a:buSzPts val="1400"/>
              <a:buFont typeface="Helvetica Neue"/>
              <a:buNone/>
              <a:tabLst>
                <a:tab pos="527050" algn="l"/>
              </a:tabLst>
              <a:defRPr sz="54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endParaRPr/>
          </a:p>
        </p:txBody>
      </p:sp>
      <p:sp>
        <p:nvSpPr>
          <p:cNvPr id="7" name="Google Shape;16;p17"/>
          <p:cNvSpPr txBox="1">
            <a:spLocks noGrp="1"/>
          </p:cNvSpPr>
          <p:nvPr>
            <p:ph type="body" idx="1"/>
          </p:nvPr>
        </p:nvSpPr>
        <p:spPr>
          <a:xfrm>
            <a:off x="762372" y="887464"/>
            <a:ext cx="6920379" cy="5132336"/>
          </a:xfrm>
          <a:prstGeom prst="rect">
            <a:avLst/>
          </a:prstGeom>
          <a:noFill/>
          <a:ln>
            <a:noFill/>
          </a:ln>
        </p:spPr>
        <p:txBody>
          <a:bodyPr spcFirstLastPara="1" wrap="square" lIns="0" tIns="0" rIns="0" bIns="0" anchor="t" anchorCtr="0">
            <a:noAutofit/>
          </a:bodyPr>
          <a:lstStyle>
            <a:lvl1pPr marL="20638" marR="0" lvl="0" indent="-20638" algn="l" rtl="0">
              <a:lnSpc>
                <a:spcPct val="100000"/>
              </a:lnSpc>
              <a:spcBef>
                <a:spcPts val="1000"/>
              </a:spcBef>
              <a:spcAft>
                <a:spcPts val="0"/>
              </a:spcAft>
              <a:buClr>
                <a:srgbClr val="7F7F7F"/>
              </a:buClr>
              <a:buSzPts val="1400"/>
              <a:buFont typeface="Arial"/>
              <a:buNone/>
              <a:tabLst/>
              <a:defRPr sz="2400" b="0" i="0" u="none" strike="noStrike" cap="none">
                <a:solidFill>
                  <a:schemeClr val="tx1">
                    <a:lumMod val="65000"/>
                    <a:lumOff val="35000"/>
                  </a:schemeClr>
                </a:solidFill>
                <a:latin typeface="Myriad Pro" charset="0"/>
                <a:ea typeface="Myriad Pro" charset="0"/>
                <a:cs typeface="Myriad Pro" charset="0"/>
                <a:sym typeface="Helvetica Neue"/>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929033" y="0"/>
            <a:ext cx="4262967" cy="6858000"/>
          </a:xfrm>
          <a:prstGeom prst="rect">
            <a:avLst/>
          </a:prstGeom>
        </p:spPr>
      </p:pic>
      <p:grpSp>
        <p:nvGrpSpPr>
          <p:cNvPr id="10" name="Group 9">
            <a:extLst>
              <a:ext uri="{FF2B5EF4-FFF2-40B4-BE49-F238E27FC236}">
                <a16:creationId xmlns:a16="http://schemas.microsoft.com/office/drawing/2014/main" id="{8D4F5E8B-FCAD-A749-B005-D6C5366A22DB}"/>
              </a:ext>
            </a:extLst>
          </p:cNvPr>
          <p:cNvGrpSpPr/>
          <p:nvPr userDrawn="1"/>
        </p:nvGrpSpPr>
        <p:grpSpPr>
          <a:xfrm>
            <a:off x="-339725" y="274642"/>
            <a:ext cx="685806" cy="711081"/>
            <a:chOff x="-339725" y="274642"/>
            <a:chExt cx="685806" cy="711081"/>
          </a:xfrm>
        </p:grpSpPr>
        <p:sp>
          <p:nvSpPr>
            <p:cNvPr id="11" name="Parallelogram 10">
              <a:extLst>
                <a:ext uri="{FF2B5EF4-FFF2-40B4-BE49-F238E27FC236}">
                  <a16:creationId xmlns:a16="http://schemas.microsoft.com/office/drawing/2014/main" id="{FB8CC0C7-1992-0341-8A77-EC3C4E0B5376}"/>
                </a:ext>
              </a:extLst>
            </p:cNvPr>
            <p:cNvSpPr/>
            <p:nvPr userDrawn="1"/>
          </p:nvSpPr>
          <p:spPr>
            <a:xfrm>
              <a:off x="-339725" y="501470"/>
              <a:ext cx="685806" cy="484253"/>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D1661134-8B71-7845-837F-91417A907728}"/>
                </a:ext>
              </a:extLst>
            </p:cNvPr>
            <p:cNvSpPr/>
            <p:nvPr userDrawn="1"/>
          </p:nvSpPr>
          <p:spPr>
            <a:xfrm>
              <a:off x="-339725" y="274642"/>
              <a:ext cx="685806" cy="484253"/>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picture containing person, table, indoor, person&#10;&#10;Description automatically generated">
            <a:extLst>
              <a:ext uri="{FF2B5EF4-FFF2-40B4-BE49-F238E27FC236}">
                <a16:creationId xmlns:a16="http://schemas.microsoft.com/office/drawing/2014/main" id="{148EC6F9-25C2-A44A-8735-2C5C80B78E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29033" y="0"/>
            <a:ext cx="4262967" cy="6858000"/>
          </a:xfrm>
          <a:prstGeom prst="rect">
            <a:avLst/>
          </a:prstGeom>
        </p:spPr>
      </p:pic>
      <p:pic>
        <p:nvPicPr>
          <p:cNvPr id="14" name="Picture 13">
            <a:extLst>
              <a:ext uri="{FF2B5EF4-FFF2-40B4-BE49-F238E27FC236}">
                <a16:creationId xmlns:a16="http://schemas.microsoft.com/office/drawing/2014/main" id="{09D4B4DA-CC5B-FE44-A53F-4138EB7CAC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spTree>
    <p:extLst>
      <p:ext uri="{BB962C8B-B14F-4D97-AF65-F5344CB8AC3E}">
        <p14:creationId xmlns:p14="http://schemas.microsoft.com/office/powerpoint/2010/main" val="82881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extLst>
      <p:ext uri="{BB962C8B-B14F-4D97-AF65-F5344CB8AC3E}">
        <p14:creationId xmlns:p14="http://schemas.microsoft.com/office/powerpoint/2010/main" val="2627433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005EBD-3C84-3A4A-837C-54CF403B948B}"/>
              </a:ext>
            </a:extLst>
          </p:cNvPr>
          <p:cNvSpPr/>
          <p:nvPr userDrawn="1"/>
        </p:nvSpPr>
        <p:spPr>
          <a:xfrm>
            <a:off x="1588" y="3998854"/>
            <a:ext cx="12192000" cy="2859146"/>
          </a:xfrm>
          <a:prstGeom prst="rect">
            <a:avLst/>
          </a:prstGeom>
          <a:solidFill>
            <a:srgbClr val="3533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FC42B5-1B81-456D-850D-BE9D1F4B0B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7" y="0"/>
            <a:ext cx="12188825" cy="4063592"/>
          </a:xfrm>
          <a:prstGeom prst="rect">
            <a:avLst/>
          </a:prstGeom>
        </p:spPr>
      </p:pic>
      <p:sp>
        <p:nvSpPr>
          <p:cNvPr id="13" name="Google Shape;48;p21"/>
          <p:cNvSpPr txBox="1">
            <a:spLocks noGrp="1"/>
          </p:cNvSpPr>
          <p:nvPr>
            <p:ph type="title" hasCustomPrompt="1"/>
          </p:nvPr>
        </p:nvSpPr>
        <p:spPr>
          <a:xfrm>
            <a:off x="1367480" y="4785573"/>
            <a:ext cx="9457040" cy="1229497"/>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7BC50F"/>
              </a:buClr>
              <a:buSzPts val="1400"/>
              <a:buFont typeface="Helvetica Neue"/>
              <a:buNone/>
              <a:defRPr sz="9000" b="1" i="0" u="none" strike="noStrike" cap="none">
                <a:solidFill>
                  <a:schemeClr val="accent1"/>
                </a:solidFill>
                <a:latin typeface="Myriad Pro" charset="0"/>
                <a:ea typeface="Myriad Pro" charset="0"/>
                <a:cs typeface="Myriad Pro" charset="0"/>
                <a:sym typeface="Helvetica Neue"/>
              </a:defRPr>
            </a:lvl1pPr>
            <a:lvl2pPr marR="0" lvl="1"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2pPr>
            <a:lvl3pPr marR="0" lvl="2"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3pPr>
            <a:lvl4pPr marR="0" lvl="3"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4pPr>
            <a:lvl5pPr marR="0" lvl="4" algn="l" rtl="0">
              <a:lnSpc>
                <a:spcPct val="100000"/>
              </a:lnSpc>
              <a:spcBef>
                <a:spcPts val="0"/>
              </a:spcBef>
              <a:spcAft>
                <a:spcPts val="0"/>
              </a:spcAft>
              <a:buClr>
                <a:schemeClr val="dk2"/>
              </a:buClr>
              <a:buSzPts val="1400"/>
              <a:buFont typeface="PT Sans"/>
              <a:buNone/>
              <a:defRPr sz="2300" b="0" i="0" u="none" strike="noStrike" cap="none">
                <a:solidFill>
                  <a:schemeClr val="dk2"/>
                </a:solidFill>
                <a:latin typeface="PT Sans"/>
                <a:ea typeface="PT Sans"/>
                <a:cs typeface="PT Sans"/>
                <a:sym typeface="PT Sans"/>
              </a:defRPr>
            </a:lvl5pPr>
            <a:lvl6pPr marR="0" lvl="5"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6pPr>
            <a:lvl7pPr marR="0" lvl="6"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7pPr>
            <a:lvl8pPr marR="0" lvl="7"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8pPr>
            <a:lvl9pPr marR="0" lvl="8" algn="l" rtl="0">
              <a:lnSpc>
                <a:spcPct val="100000"/>
              </a:lnSpc>
              <a:spcBef>
                <a:spcPts val="0"/>
              </a:spcBef>
              <a:spcAft>
                <a:spcPts val="0"/>
              </a:spcAft>
              <a:buClr>
                <a:srgbClr val="4D4D4D"/>
              </a:buClr>
              <a:buSzPts val="1400"/>
              <a:buFont typeface="Arial"/>
              <a:buNone/>
              <a:defRPr sz="1800" b="0" i="0" u="none" strike="noStrike" cap="none">
                <a:solidFill>
                  <a:srgbClr val="4D4D4D"/>
                </a:solidFill>
                <a:latin typeface="Arial"/>
                <a:ea typeface="Arial"/>
                <a:cs typeface="Arial"/>
                <a:sym typeface="Arial"/>
              </a:defRPr>
            </a:lvl9pPr>
          </a:lstStyle>
          <a:p>
            <a:r>
              <a:rPr lang="en-US"/>
              <a:t>THANK YOU</a:t>
            </a:r>
            <a:endParaRPr/>
          </a:p>
        </p:txBody>
      </p:sp>
      <p:pic>
        <p:nvPicPr>
          <p:cNvPr id="9" name="Picture 8">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6259475"/>
            <a:ext cx="2101080" cy="483030"/>
          </a:xfrm>
          <a:prstGeom prst="rect">
            <a:avLst/>
          </a:prstGeom>
        </p:spPr>
      </p:pic>
      <p:sp>
        <p:nvSpPr>
          <p:cNvPr id="12" name="Rectangle 11"/>
          <p:cNvSpPr/>
          <p:nvPr userDrawn="1"/>
        </p:nvSpPr>
        <p:spPr>
          <a:xfrm>
            <a:off x="892256" y="4063593"/>
            <a:ext cx="10663518" cy="1044630"/>
          </a:xfrm>
          <a:prstGeom prst="rect">
            <a:avLst/>
          </a:prstGeom>
          <a:noFill/>
          <a:ln>
            <a:noFill/>
          </a:ln>
          <a:effectLst>
            <a:softEdge rad="31750"/>
          </a:effectLst>
        </p:spPr>
        <p:style>
          <a:lnRef idx="0">
            <a:scrgbClr r="0" g="0" b="0"/>
          </a:lnRef>
          <a:fillRef idx="0">
            <a:scrgbClr r="0" g="0" b="0"/>
          </a:fillRef>
          <a:effectRef idx="0">
            <a:scrgbClr r="0" g="0" b="0"/>
          </a:effectRef>
          <a:fontRef idx="minor">
            <a:schemeClr val="lt1"/>
          </a:fontRef>
        </p:style>
        <p:txBody>
          <a:bodyPr lIns="182832" rIns="182832" rtlCol="0" anchor="ctr"/>
          <a:lstStyle/>
          <a:p>
            <a:pPr algn="ctr"/>
            <a:r>
              <a:rPr lang="en-US" sz="4399" b="1">
                <a:solidFill>
                  <a:schemeClr val="accent1"/>
                </a:solidFill>
                <a:latin typeface="Trebuchet MS" panose="020B0703020202090204" pitchFamily="34" charset="0"/>
                <a:ea typeface="Segoe UI Symbol" panose="020B0502040204020203" pitchFamily="34" charset="0"/>
              </a:rPr>
              <a:t>We’re here to help.</a:t>
            </a:r>
          </a:p>
          <a:p>
            <a:pPr algn="ctr"/>
            <a:endParaRPr lang="en-US" sz="2000" b="1">
              <a:solidFill>
                <a:schemeClr val="accent1"/>
              </a:solidFill>
              <a:latin typeface="Trebuchet MS" panose="020B0703020202090204" pitchFamily="34" charset="0"/>
              <a:ea typeface="Segoe UI Symbol" panose="020B0502040204020203" pitchFamily="34" charset="0"/>
            </a:endParaRPr>
          </a:p>
        </p:txBody>
      </p:sp>
      <p:sp>
        <p:nvSpPr>
          <p:cNvPr id="14" name="Rectangle 13">
            <a:extLst>
              <a:ext uri="{FF2B5EF4-FFF2-40B4-BE49-F238E27FC236}">
                <a16:creationId xmlns:a16="http://schemas.microsoft.com/office/drawing/2014/main" id="{975C28F3-817C-4A4C-A515-FAA2844DD8E4}"/>
              </a:ext>
            </a:extLst>
          </p:cNvPr>
          <p:cNvSpPr/>
          <p:nvPr userDrawn="1"/>
        </p:nvSpPr>
        <p:spPr>
          <a:xfrm>
            <a:off x="1588" y="6459794"/>
            <a:ext cx="12188826" cy="261610"/>
          </a:xfrm>
          <a:prstGeom prst="rect">
            <a:avLst/>
          </a:prstGeom>
        </p:spPr>
        <p:txBody>
          <a:bodyPr wrap="square">
            <a:spAutoFit/>
          </a:bodyPr>
          <a:lstStyle/>
          <a:p>
            <a:pPr algn="ctr"/>
            <a:r>
              <a:rPr lang="en-US" sz="1100" i="1" u="sng">
                <a:solidFill>
                  <a:schemeClr val="accent1"/>
                </a:solidFill>
              </a:rPr>
              <a:t>This Solution Presenter’s pricing and Scope is valid for 30 days</a:t>
            </a:r>
            <a:endParaRPr lang="en-US" sz="700" i="1" u="sng">
              <a:solidFill>
                <a:schemeClr val="accent1"/>
              </a:solidFil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1/26/22</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060747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1/26/22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129555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7" name="Content Placeholder 6"/>
          <p:cNvSpPr>
            <a:spLocks noGrp="1"/>
          </p:cNvSpPr>
          <p:nvPr>
            <p:ph sz="quarter" idx="13"/>
          </p:nvPr>
        </p:nvSpPr>
        <p:spPr>
          <a:xfrm>
            <a:off x="609600" y="1143000"/>
            <a:ext cx="10972801" cy="5029200"/>
          </a:xfrm>
        </p:spPr>
        <p:txBody>
          <a:bodyPr/>
          <a:lstStyle>
            <a:lvl2pPr>
              <a:defRPr>
                <a:solidFill>
                  <a:srgbClr val="5C5F62"/>
                </a:solidFill>
              </a:defRPr>
            </a:lvl2pPr>
            <a:lvl3pPr>
              <a:defRPr>
                <a:solidFill>
                  <a:srgbClr val="7F8185"/>
                </a:solidFill>
              </a:defRPr>
            </a:lvl3pPr>
            <a:lvl4pPr>
              <a:defRPr>
                <a:solidFill>
                  <a:srgbClr val="D8D6D6"/>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2"/>
          <p:cNvSpPr>
            <a:spLocks noGrp="1"/>
          </p:cNvSpPr>
          <p:nvPr>
            <p:ph type="dt" sz="half" idx="10"/>
          </p:nvPr>
        </p:nvSpPr>
        <p:spPr>
          <a:xfrm>
            <a:off x="609600" y="6356354"/>
            <a:ext cx="2844800" cy="365125"/>
          </a:xfrm>
        </p:spPr>
        <p:txBody>
          <a:bodyPr/>
          <a:lstStyle/>
          <a:p>
            <a:fld id="{DB5D4290-599D-4AB1-AA3C-E30675251EB0}" type="datetime1">
              <a:rPr lang="en-US" smtClean="0"/>
              <a:t>1/26/22</a:t>
            </a:fld>
            <a:endParaRPr lang="en-US"/>
          </a:p>
        </p:txBody>
      </p:sp>
      <p:sp>
        <p:nvSpPr>
          <p:cNvPr id="9" name="Slide Number Placeholder 4"/>
          <p:cNvSpPr>
            <a:spLocks noGrp="1"/>
          </p:cNvSpPr>
          <p:nvPr>
            <p:ph type="sldNum" sz="quarter" idx="12"/>
          </p:nvPr>
        </p:nvSpPr>
        <p:spPr>
          <a:xfrm>
            <a:off x="8737602" y="6356354"/>
            <a:ext cx="2844800" cy="365125"/>
          </a:xfr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37855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58000"/>
          </a:xfrm>
          <a:prstGeom prst="rect">
            <a:avLst/>
          </a:prstGeom>
        </p:spPr>
      </p:pic>
      <p:sp>
        <p:nvSpPr>
          <p:cNvPr id="6" name="Title 1">
            <a:extLst>
              <a:ext uri="{FF2B5EF4-FFF2-40B4-BE49-F238E27FC236}">
                <a16:creationId xmlns:a16="http://schemas.microsoft.com/office/drawing/2014/main" id="{B24F34A8-F645-7846-9B6B-7EF5F2D175F0}"/>
              </a:ext>
            </a:extLst>
          </p:cNvPr>
          <p:cNvSpPr>
            <a:spLocks noGrp="1"/>
          </p:cNvSpPr>
          <p:nvPr>
            <p:ph type="ctrTitle"/>
          </p:nvPr>
        </p:nvSpPr>
        <p:spPr>
          <a:xfrm>
            <a:off x="914400" y="4463464"/>
            <a:ext cx="10363200" cy="883666"/>
          </a:xfrm>
          <a:prstGeom prst="rect">
            <a:avLst/>
          </a:prstGeom>
        </p:spPr>
        <p:txBody>
          <a:bodyPr>
            <a:noAutofit/>
          </a:bodyPr>
          <a:lstStyle>
            <a:lvl1pPr algn="ctr">
              <a:defRPr lang="en-US" sz="6000" b="1" kern="1200" smtClean="0">
                <a:solidFill>
                  <a:schemeClr val="tx2"/>
                </a:solidFill>
                <a:latin typeface="Myriad Pro" charset="0"/>
                <a:ea typeface="Myriad Pro" charset="0"/>
                <a:cs typeface="Myriad Pro" charset="0"/>
              </a:defRPr>
            </a:lvl1pPr>
          </a:lstStyle>
          <a:p>
            <a:r>
              <a:rPr lang="en-US"/>
              <a:t>Click to edit Master title style</a:t>
            </a:r>
          </a:p>
        </p:txBody>
      </p:sp>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picture containing orange, person, sitting, riding&#10;&#10;Description automatically generated">
            <a:extLst>
              <a:ext uri="{FF2B5EF4-FFF2-40B4-BE49-F238E27FC236}">
                <a16:creationId xmlns:a16="http://schemas.microsoft.com/office/drawing/2014/main" id="{87E133CB-4651-294B-8611-8E0EFB6B50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0"/>
            <a:ext cx="12192000" cy="6856800"/>
          </a:xfrm>
          <a:prstGeom prst="rect">
            <a:avLst/>
          </a:prstGeom>
        </p:spPr>
      </p:pic>
      <p:sp>
        <p:nvSpPr>
          <p:cNvPr id="6" name="Title 1">
            <a:extLst>
              <a:ext uri="{FF2B5EF4-FFF2-40B4-BE49-F238E27FC236}">
                <a16:creationId xmlns:a16="http://schemas.microsoft.com/office/drawing/2014/main" id="{B24F34A8-F645-7846-9B6B-7EF5F2D175F0}"/>
              </a:ext>
            </a:extLst>
          </p:cNvPr>
          <p:cNvSpPr>
            <a:spLocks noGrp="1"/>
          </p:cNvSpPr>
          <p:nvPr>
            <p:ph type="ctrTitle"/>
          </p:nvPr>
        </p:nvSpPr>
        <p:spPr>
          <a:xfrm>
            <a:off x="914400" y="1811704"/>
            <a:ext cx="10363200" cy="883666"/>
          </a:xfrm>
          <a:prstGeom prst="rect">
            <a:avLst/>
          </a:prstGeom>
        </p:spPr>
        <p:txBody>
          <a:bodyPr>
            <a:noAutofit/>
          </a:bodyPr>
          <a:lstStyle>
            <a:lvl1pPr algn="ctr">
              <a:defRPr lang="en-US" sz="6000" b="1" kern="1200" smtClean="0">
                <a:solidFill>
                  <a:schemeClr val="tx1"/>
                </a:solidFill>
                <a:latin typeface="Myriad Pro" charset="0"/>
                <a:ea typeface="Myriad Pro" charset="0"/>
                <a:cs typeface="Myriad Pro" charset="0"/>
              </a:defRPr>
            </a:lvl1pPr>
          </a:lstStyle>
          <a:p>
            <a:r>
              <a:rPr lang="en-US"/>
              <a:t>Click to edit Master title style</a:t>
            </a:r>
          </a:p>
        </p:txBody>
      </p:sp>
      <p:pic>
        <p:nvPicPr>
          <p:cNvPr id="10" name="Picture 9">
            <a:extLst>
              <a:ext uri="{FF2B5EF4-FFF2-40B4-BE49-F238E27FC236}">
                <a16:creationId xmlns:a16="http://schemas.microsoft.com/office/drawing/2014/main" id="{09D4B4DA-CC5B-FE44-A53F-4138EB7CAC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54" y="246302"/>
            <a:ext cx="2101080" cy="48303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2"/>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1"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EBEE37D4-FF9C-0743-9E26-A4B44C021314}" type="datetime1">
              <a:rPr lang="en-CA" smtClean="0"/>
              <a:t>2022-01-26</a:t>
            </a:fld>
            <a:endParaRPr lang="en-US"/>
          </a:p>
        </p:txBody>
      </p:sp>
      <p:sp>
        <p:nvSpPr>
          <p:cNvPr id="6" name="Slide Number Placeholder 5"/>
          <p:cNvSpPr>
            <a:spLocks noGrp="1"/>
          </p:cNvSpPr>
          <p:nvPr>
            <p:ph type="sldNum" sz="quarter" idx="4"/>
          </p:nvPr>
        </p:nvSpPr>
        <p:spPr>
          <a:xfrm>
            <a:off x="8737602" y="6356354"/>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70346322"/>
      </p:ext>
    </p:extLst>
  </p:cSld>
  <p:clrMap bg1="dk1" tx1="lt1" bg2="dk2" tx2="lt2" accent1="accent1" accent2="accent2" accent3="accent3" accent4="accent4" accent5="accent5" accent6="accent6" hlink="hlink" folHlink="folHlink"/>
  <p:sldLayoutIdLst>
    <p:sldLayoutId id="2147483753" r:id="rId1"/>
    <p:sldLayoutId id="2147483663" r:id="rId2"/>
    <p:sldLayoutId id="2147483747" r:id="rId3"/>
    <p:sldLayoutId id="2147483748" r:id="rId4"/>
    <p:sldLayoutId id="2147483749" r:id="rId5"/>
    <p:sldLayoutId id="2147483750" r:id="rId6"/>
    <p:sldLayoutId id="2147483751" r:id="rId7"/>
    <p:sldLayoutId id="2147483746" r:id="rId8"/>
    <p:sldLayoutId id="2147483752" r:id="rId9"/>
    <p:sldLayoutId id="2147483738" r:id="rId10"/>
    <p:sldLayoutId id="2147483759" r:id="rId11"/>
    <p:sldLayoutId id="2147483760" r:id="rId12"/>
    <p:sldLayoutId id="2147483757" r:id="rId13"/>
    <p:sldLayoutId id="2147483758" r:id="rId14"/>
    <p:sldLayoutId id="2147483763" r:id="rId15"/>
    <p:sldLayoutId id="2147483761" r:id="rId16"/>
    <p:sldLayoutId id="2147483762" r:id="rId17"/>
    <p:sldLayoutId id="2147483744" r:id="rId18"/>
    <p:sldLayoutId id="2147483745" r:id="rId19"/>
    <p:sldLayoutId id="2147483743" r:id="rId20"/>
    <p:sldLayoutId id="2147483754" r:id="rId21"/>
    <p:sldLayoutId id="2147483755" r:id="rId22"/>
    <p:sldLayoutId id="2147483756" r:id="rId23"/>
  </p:sldLayoutIdLst>
  <p:hf hdr="0" ftr="0" dt="0"/>
  <p:txStyles>
    <p:titleStyle>
      <a:lvl1pPr algn="l" defTabSz="1218621" rtl="0" eaLnBrk="1" latinLnBrk="0" hangingPunct="1">
        <a:spcBef>
          <a:spcPct val="0"/>
        </a:spcBef>
        <a:buNone/>
        <a:defRPr sz="3599" kern="1200">
          <a:solidFill>
            <a:schemeClr val="tx1"/>
          </a:solidFill>
          <a:latin typeface="+mj-lt"/>
          <a:ea typeface="+mj-ea"/>
          <a:cs typeface="+mj-cs"/>
        </a:defRPr>
      </a:lvl1pPr>
    </p:titleStyle>
    <p:bodyStyle>
      <a:lvl1pPr marL="456983" indent="-456983" algn="l" defTabSz="1218621" rtl="0" eaLnBrk="1" latinLnBrk="0" hangingPunct="1">
        <a:spcBef>
          <a:spcPct val="20000"/>
        </a:spcBef>
        <a:buFont typeface="Arial" pitchFamily="34" charset="0"/>
        <a:buChar char="•"/>
        <a:defRPr sz="3599" kern="1200">
          <a:solidFill>
            <a:schemeClr val="tx1"/>
          </a:solidFill>
          <a:latin typeface="+mj-lt"/>
          <a:ea typeface="+mn-ea"/>
          <a:cs typeface="+mn-cs"/>
        </a:defRPr>
      </a:lvl1pPr>
      <a:lvl2pPr marL="990130" indent="-380819" algn="l" defTabSz="1218621" rtl="0" eaLnBrk="1" latinLnBrk="0" hangingPunct="1">
        <a:spcBef>
          <a:spcPct val="20000"/>
        </a:spcBef>
        <a:buFont typeface="Arial" pitchFamily="34" charset="0"/>
        <a:buChar char="–"/>
        <a:defRPr sz="3199" kern="1200">
          <a:solidFill>
            <a:schemeClr val="tx1"/>
          </a:solidFill>
          <a:latin typeface="+mj-lt"/>
          <a:ea typeface="+mn-ea"/>
          <a:cs typeface="+mn-cs"/>
        </a:defRPr>
      </a:lvl2pPr>
      <a:lvl3pPr marL="1523276" indent="-304656" algn="l" defTabSz="1218621" rtl="0" eaLnBrk="1" latinLnBrk="0" hangingPunct="1">
        <a:spcBef>
          <a:spcPct val="20000"/>
        </a:spcBef>
        <a:buFont typeface="Arial" pitchFamily="34" charset="0"/>
        <a:buChar char="•"/>
        <a:defRPr sz="2399" kern="1200">
          <a:solidFill>
            <a:schemeClr val="tx1"/>
          </a:solidFill>
          <a:latin typeface="+mj-lt"/>
          <a:ea typeface="+mn-ea"/>
          <a:cs typeface="+mn-cs"/>
        </a:defRPr>
      </a:lvl3pPr>
      <a:lvl4pPr marL="2132587" indent="-304656" algn="l" defTabSz="1218621" rtl="0" eaLnBrk="1" latinLnBrk="0" hangingPunct="1">
        <a:spcBef>
          <a:spcPct val="20000"/>
        </a:spcBef>
        <a:buFont typeface="Arial" pitchFamily="34" charset="0"/>
        <a:buChar char="–"/>
        <a:defRPr sz="1999" kern="1200">
          <a:solidFill>
            <a:schemeClr val="tx1"/>
          </a:solidFill>
          <a:latin typeface="+mj-lt"/>
          <a:ea typeface="+mn-ea"/>
          <a:cs typeface="+mn-cs"/>
        </a:defRPr>
      </a:lvl4pPr>
      <a:lvl5pPr marL="2741897" indent="-304656" algn="l" defTabSz="1218621" rtl="0" eaLnBrk="1" latinLnBrk="0" hangingPunct="1">
        <a:spcBef>
          <a:spcPct val="20000"/>
        </a:spcBef>
        <a:buFont typeface="Arial" pitchFamily="34" charset="0"/>
        <a:buChar char="»"/>
        <a:defRPr sz="1999" kern="1200">
          <a:solidFill>
            <a:schemeClr val="tx1"/>
          </a:solidFill>
          <a:latin typeface="+mj-lt"/>
          <a:ea typeface="+mn-ea"/>
          <a:cs typeface="+mn-cs"/>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emf"/><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DBA583-28CF-5344-8904-474227A6657B}"/>
              </a:ext>
            </a:extLst>
          </p:cNvPr>
          <p:cNvPicPr>
            <a:picLocks noChangeAspect="1"/>
          </p:cNvPicPr>
          <p:nvPr/>
        </p:nvPicPr>
        <p:blipFill>
          <a:blip r:embed="rId3"/>
          <a:stretch>
            <a:fillRect/>
          </a:stretch>
        </p:blipFill>
        <p:spPr>
          <a:xfrm>
            <a:off x="0" y="0"/>
            <a:ext cx="12227571" cy="6858000"/>
          </a:xfrm>
          <a:prstGeom prst="rect">
            <a:avLst/>
          </a:prstGeom>
        </p:spPr>
      </p:pic>
    </p:spTree>
    <p:extLst>
      <p:ext uri="{BB962C8B-B14F-4D97-AF65-F5344CB8AC3E}">
        <p14:creationId xmlns:p14="http://schemas.microsoft.com/office/powerpoint/2010/main" val="385275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3D1D8B-AF71-AA4D-B478-F9A1A4B134D2}"/>
              </a:ext>
            </a:extLst>
          </p:cNvPr>
          <p:cNvSpPr txBox="1">
            <a:spLocks/>
          </p:cNvSpPr>
          <p:nvPr/>
        </p:nvSpPr>
        <p:spPr>
          <a:xfrm>
            <a:off x="786532" y="1089024"/>
            <a:ext cx="11076605" cy="3105903"/>
          </a:xfrm>
          <a:prstGeom prst="rect">
            <a:avLst/>
          </a:prstGeom>
        </p:spPr>
        <p:txBody>
          <a:bodyPr vert="horz" lIns="121899" tIns="60949" rIns="121899" bIns="60949" rtlCol="0">
            <a:normAutofit/>
          </a:bodyPr>
          <a:lstStyle>
            <a:lvl1pPr marL="457120" indent="-457120" algn="l" defTabSz="1218987" rtl="0" eaLnBrk="1" latinLnBrk="0" hangingPunct="1">
              <a:spcBef>
                <a:spcPct val="20000"/>
              </a:spcBef>
              <a:buFont typeface="Arial" pitchFamily="34" charset="0"/>
              <a:buChar char="•"/>
              <a:defRPr sz="3600" b="0" i="0" kern="1200">
                <a:solidFill>
                  <a:schemeClr val="tx1"/>
                </a:solidFill>
                <a:latin typeface="Trebuchet MS" panose="020B0703020202090204" pitchFamily="34" charset="0"/>
                <a:ea typeface="+mn-ea"/>
                <a:cs typeface="+mn-cs"/>
              </a:defRPr>
            </a:lvl1pPr>
            <a:lvl2pPr marL="990427" indent="-380933" algn="l" defTabSz="1218987" rtl="0" eaLnBrk="1" latinLnBrk="0" hangingPunct="1">
              <a:spcBef>
                <a:spcPct val="20000"/>
              </a:spcBef>
              <a:buFont typeface="Arial" pitchFamily="34" charset="0"/>
              <a:buChar char="–"/>
              <a:defRPr sz="3200" b="0" i="0" kern="1200">
                <a:solidFill>
                  <a:srgbClr val="5C5F62"/>
                </a:solidFill>
                <a:latin typeface="Trebuchet MS" panose="020B0703020202090204" pitchFamily="34" charset="0"/>
                <a:ea typeface="+mn-ea"/>
                <a:cs typeface="+mn-cs"/>
              </a:defRPr>
            </a:lvl2pPr>
            <a:lvl3pPr marL="1523733" indent="-304747" algn="l" defTabSz="1218987" rtl="0" eaLnBrk="1" latinLnBrk="0" hangingPunct="1">
              <a:spcBef>
                <a:spcPct val="20000"/>
              </a:spcBef>
              <a:buFont typeface="Arial" pitchFamily="34" charset="0"/>
              <a:buChar char="•"/>
              <a:defRPr sz="2400" b="0" i="0" kern="1200">
                <a:solidFill>
                  <a:srgbClr val="7F8185"/>
                </a:solidFill>
                <a:latin typeface="Trebuchet MS" panose="020B0703020202090204" pitchFamily="34" charset="0"/>
                <a:ea typeface="+mn-ea"/>
                <a:cs typeface="+mn-cs"/>
              </a:defRPr>
            </a:lvl3pPr>
            <a:lvl4pPr marL="2133227" indent="-304747" algn="l" defTabSz="1218987" rtl="0" eaLnBrk="1" latinLnBrk="0" hangingPunct="1">
              <a:spcBef>
                <a:spcPct val="20000"/>
              </a:spcBef>
              <a:buFont typeface="Arial" pitchFamily="34" charset="0"/>
              <a:buChar char="–"/>
              <a:defRPr sz="2000" b="0" i="0" kern="1200">
                <a:solidFill>
                  <a:srgbClr val="D8D6D6"/>
                </a:solidFill>
                <a:latin typeface="Trebuchet MS" panose="020B0703020202090204" pitchFamily="34" charset="0"/>
                <a:ea typeface="+mn-ea"/>
                <a:cs typeface="+mn-cs"/>
              </a:defRPr>
            </a:lvl4pPr>
            <a:lvl5pPr marL="2742720" indent="-304747" algn="l" defTabSz="1218987" rtl="0" eaLnBrk="1" latinLnBrk="0" hangingPunct="1">
              <a:spcBef>
                <a:spcPct val="20000"/>
              </a:spcBef>
              <a:buFont typeface="Arial" pitchFamily="34" charset="0"/>
              <a:buChar char="»"/>
              <a:defRPr sz="2000" b="0" i="0" kern="1200">
                <a:solidFill>
                  <a:schemeClr val="tx1"/>
                </a:solidFill>
                <a:latin typeface="Trebuchet MS" panose="020B0703020202090204"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l">
              <a:lnSpc>
                <a:spcPts val="4400"/>
              </a:lnSpc>
              <a:buClr>
                <a:srgbClr val="F88C2B"/>
              </a:buClr>
              <a:buFont typeface="+mj-lt"/>
              <a:buAutoNum type="arabicPeriod"/>
            </a:pPr>
            <a:endParaRPr lang="en-CA" sz="2800" b="1" i="0">
              <a:solidFill>
                <a:srgbClr val="333333"/>
              </a:solidFill>
              <a:effectLst/>
              <a:latin typeface="Myriad Pro" panose="020B0503030403020204" pitchFamily="34" charset="0"/>
            </a:endParaRPr>
          </a:p>
        </p:txBody>
      </p:sp>
      <p:sp>
        <p:nvSpPr>
          <p:cNvPr id="2" name="Title 1">
            <a:extLst>
              <a:ext uri="{FF2B5EF4-FFF2-40B4-BE49-F238E27FC236}">
                <a16:creationId xmlns:a16="http://schemas.microsoft.com/office/drawing/2014/main" id="{EB170932-80BF-DB4C-824D-F320D0D69725}"/>
              </a:ext>
            </a:extLst>
          </p:cNvPr>
          <p:cNvSpPr>
            <a:spLocks noGrp="1"/>
          </p:cNvSpPr>
          <p:nvPr>
            <p:ph type="title"/>
          </p:nvPr>
        </p:nvSpPr>
        <p:spPr>
          <a:xfrm>
            <a:off x="609601" y="262467"/>
            <a:ext cx="10972801" cy="1087323"/>
          </a:xfrm>
        </p:spPr>
        <p:txBody>
          <a:bodyPr>
            <a:noAutofit/>
          </a:bodyPr>
          <a:lstStyle/>
          <a:p>
            <a:pPr>
              <a:lnSpc>
                <a:spcPts val="4400"/>
              </a:lnSpc>
              <a:spcAft>
                <a:spcPts val="800"/>
              </a:spcAft>
            </a:pPr>
            <a:r>
              <a:rPr lang="en-US" sz="4800" dirty="0">
                <a:latin typeface="Open Sans" panose="020B0606030504020204" pitchFamily="34" charset="0"/>
                <a:ea typeface="Open Sans" panose="020B0606030504020204" pitchFamily="34" charset="0"/>
                <a:cs typeface="Open Sans" panose="020B0606030504020204" pitchFamily="34" charset="0"/>
              </a:rPr>
              <a:t>Network Spoofing</a:t>
            </a:r>
            <a:endParaRPr lang="en-US" sz="4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A188DD5-45FF-4713-B712-679510C7E230}"/>
              </a:ext>
            </a:extLst>
          </p:cNvPr>
          <p:cNvSpPr txBox="1"/>
          <p:nvPr/>
        </p:nvSpPr>
        <p:spPr>
          <a:xfrm>
            <a:off x="673392" y="1442633"/>
            <a:ext cx="7336468" cy="4324261"/>
          </a:xfrm>
          <a:prstGeom prst="rect">
            <a:avLst/>
          </a:prstGeom>
          <a:noFill/>
        </p:spPr>
        <p:txBody>
          <a:bodyPr wrap="square" lIns="91440" tIns="45720" rIns="91440" bIns="45720" anchor="t">
            <a:spAutoFit/>
          </a:bodyPr>
          <a:lstStyle/>
          <a:p>
            <a:pPr indent="-457200">
              <a:spcAft>
                <a:spcPts val="800"/>
              </a:spcAft>
            </a:pPr>
            <a:r>
              <a:rPr lang="en-US" sz="1500" dirty="0">
                <a:solidFill>
                  <a:srgbClr val="444444"/>
                </a:solidFill>
                <a:latin typeface="+mj-lt"/>
              </a:rPr>
              <a:t>A</a:t>
            </a:r>
            <a:r>
              <a:rPr lang="en-US" sz="1500" b="0" i="0" dirty="0">
                <a:solidFill>
                  <a:srgbClr val="444444"/>
                </a:solidFill>
                <a:effectLst/>
                <a:latin typeface="+mj-lt"/>
              </a:rPr>
              <a:t> spoofer is an individual who assumes the identity of another person, program or computer to fool other people, devices, and software into believing they are a trusted source. Typical forms of involve email spoofing, IP spoofing and network spoofing.</a:t>
            </a:r>
          </a:p>
          <a:p>
            <a:pPr indent="-284400">
              <a:spcAft>
                <a:spcPts val="800"/>
              </a:spcAft>
            </a:pPr>
            <a:endParaRPr lang="en-US" sz="1500" b="1" dirty="0">
              <a:solidFill>
                <a:srgbClr val="444444"/>
              </a:solidFill>
              <a:latin typeface="+mj-lt"/>
              <a:ea typeface="Calibri" panose="020F0502020204030204" pitchFamily="34" charset="0"/>
              <a:cs typeface="Times New Roman"/>
            </a:endParaRPr>
          </a:p>
          <a:p>
            <a:pPr indent="-284400">
              <a:spcAft>
                <a:spcPts val="800"/>
              </a:spcAft>
            </a:pPr>
            <a:r>
              <a:rPr lang="en-US" sz="1500" b="1" dirty="0">
                <a:solidFill>
                  <a:srgbClr val="444444"/>
                </a:solidFill>
                <a:latin typeface="+mj-lt"/>
                <a:ea typeface="Calibri" panose="020F0502020204030204" pitchFamily="34" charset="0"/>
                <a:cs typeface="Times New Roman"/>
              </a:rPr>
              <a:t>Don’t get spoofed!</a:t>
            </a:r>
          </a:p>
          <a:p>
            <a:pPr marL="285750" indent="-284400">
              <a:buFont typeface="Arial" panose="020B0604020202020204" pitchFamily="34" charset="0"/>
              <a:buChar char="•"/>
            </a:pPr>
            <a:r>
              <a:rPr lang="en-CA" sz="1500" dirty="0"/>
              <a:t>During our engagements, we listen on the wireless radio to determine which SSIDs mobile devices are beaconing out to.  </a:t>
            </a:r>
          </a:p>
          <a:p>
            <a:pPr marL="285750" indent="-284400">
              <a:buFont typeface="Arial" panose="020B0604020202020204" pitchFamily="34" charset="0"/>
              <a:buChar char="•"/>
            </a:pPr>
            <a:r>
              <a:rPr lang="en-CA" sz="1500" dirty="0">
                <a:latin typeface="+mj-lt"/>
              </a:rPr>
              <a:t>The SSID is captured by bad actors listening on a radio and then will set up an Evil Twin.</a:t>
            </a:r>
          </a:p>
          <a:p>
            <a:pPr marL="285750" indent="-284400">
              <a:buFont typeface="Arial" panose="020B0604020202020204" pitchFamily="34" charset="0"/>
              <a:buChar char="•"/>
            </a:pPr>
            <a:r>
              <a:rPr lang="en-CA" sz="1500" dirty="0">
                <a:latin typeface="+mj-lt"/>
              </a:rPr>
              <a:t>Spoofing can happen at many protocols including DHCP, WPAD (windows proxy service) or any other protocols to bait user credentials.</a:t>
            </a:r>
          </a:p>
          <a:p>
            <a:pPr marL="285750" indent="-285750">
              <a:buFont typeface="Arial" panose="020B0604020202020204" pitchFamily="34" charset="0"/>
              <a:buChar char="•"/>
            </a:pPr>
            <a:endParaRPr lang="en-CA" sz="1500" dirty="0">
              <a:latin typeface="+mj-lt"/>
            </a:endParaRPr>
          </a:p>
          <a:p>
            <a:endParaRPr lang="en-CA" sz="1500" b="1" dirty="0">
              <a:latin typeface="+mj-lt"/>
            </a:endParaRPr>
          </a:p>
          <a:p>
            <a:r>
              <a:rPr lang="en-CA" sz="1500" b="1" dirty="0">
                <a:latin typeface="+mj-lt"/>
              </a:rPr>
              <a:t>How to Avoid Spoofing</a:t>
            </a:r>
          </a:p>
          <a:p>
            <a:pPr marL="285750" indent="-285750">
              <a:buFont typeface="Arial" panose="020B0604020202020204" pitchFamily="34" charset="0"/>
              <a:buChar char="•"/>
            </a:pPr>
            <a:r>
              <a:rPr lang="en-CA" sz="1500" dirty="0"/>
              <a:t>Disable legacy protocols.</a:t>
            </a:r>
          </a:p>
          <a:p>
            <a:pPr marL="285750" indent="-285750">
              <a:buFont typeface="Arial" panose="020B0604020202020204" pitchFamily="34" charset="0"/>
              <a:buChar char="•"/>
            </a:pPr>
            <a:r>
              <a:rPr lang="en-CA" sz="1500" dirty="0"/>
              <a:t>Enforce corporate data to be transferred via secure protocols by having proper application policies in place </a:t>
            </a:r>
          </a:p>
          <a:p>
            <a:pPr marL="285750" indent="-285750">
              <a:buFont typeface="Arial" panose="020B0604020202020204" pitchFamily="34" charset="0"/>
              <a:buChar char="•"/>
            </a:pPr>
            <a:r>
              <a:rPr lang="en-CA" sz="1500" dirty="0"/>
              <a:t>Per App VPN</a:t>
            </a:r>
          </a:p>
        </p:txBody>
      </p:sp>
      <p:sp>
        <p:nvSpPr>
          <p:cNvPr id="6" name="Slide Number Placeholder 2">
            <a:extLst>
              <a:ext uri="{FF2B5EF4-FFF2-40B4-BE49-F238E27FC236}">
                <a16:creationId xmlns:a16="http://schemas.microsoft.com/office/drawing/2014/main" id="{98E99A47-0B6A-474A-BA84-4F6F7978C800}"/>
              </a:ext>
            </a:extLst>
          </p:cNvPr>
          <p:cNvSpPr>
            <a:spLocks noGrp="1"/>
          </p:cNvSpPr>
          <p:nvPr>
            <p:ph type="sldNum" sz="quarter" idx="12"/>
          </p:nvPr>
        </p:nvSpPr>
        <p:spPr>
          <a:xfrm>
            <a:off x="0" y="6356354"/>
            <a:ext cx="12192000" cy="365125"/>
          </a:xfrm>
        </p:spPr>
        <p:txBody>
          <a:bodyPr/>
          <a:lstStyle/>
          <a:p>
            <a:fld id="{96E69268-9C8B-4EBF-A9EE-DC5DC2D48DC3}" type="slidenum">
              <a:rPr lang="en-US" smtClean="0"/>
              <a:pPr/>
              <a:t>10</a:t>
            </a:fld>
            <a:endParaRPr lang="en-US"/>
          </a:p>
        </p:txBody>
      </p:sp>
      <p:pic>
        <p:nvPicPr>
          <p:cNvPr id="4" name="Picture 3" descr="A picture containing indoor, dark&#10;&#10;Description automatically generated">
            <a:extLst>
              <a:ext uri="{FF2B5EF4-FFF2-40B4-BE49-F238E27FC236}">
                <a16:creationId xmlns:a16="http://schemas.microsoft.com/office/drawing/2014/main" id="{30BC13C1-3579-E94E-85D0-0BE035ECC614}"/>
              </a:ext>
            </a:extLst>
          </p:cNvPr>
          <p:cNvPicPr>
            <a:picLocks noChangeAspect="1"/>
          </p:cNvPicPr>
          <p:nvPr/>
        </p:nvPicPr>
        <p:blipFill rotWithShape="1">
          <a:blip r:embed="rId3"/>
          <a:srcRect l="17747" r="18710"/>
          <a:stretch/>
        </p:blipFill>
        <p:spPr>
          <a:xfrm>
            <a:off x="8700110" y="-145073"/>
            <a:ext cx="3503613" cy="6202973"/>
          </a:xfrm>
          <a:prstGeom prst="rect">
            <a:avLst/>
          </a:prstGeom>
        </p:spPr>
      </p:pic>
    </p:spTree>
    <p:extLst>
      <p:ext uri="{BB962C8B-B14F-4D97-AF65-F5344CB8AC3E}">
        <p14:creationId xmlns:p14="http://schemas.microsoft.com/office/powerpoint/2010/main" val="71711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AB2-ADDF-4DC7-80A1-C5618FBB0BA3}"/>
              </a:ext>
            </a:extLst>
          </p:cNvPr>
          <p:cNvSpPr>
            <a:spLocks noGrp="1"/>
          </p:cNvSpPr>
          <p:nvPr>
            <p:ph type="title"/>
          </p:nvPr>
        </p:nvSpPr>
        <p:spPr/>
        <p:txBody>
          <a:bodyPr vert="horz" lIns="121899" tIns="60949" rIns="121899" bIns="60949" rtlCol="0" anchor="ctr">
            <a:noAutofit/>
          </a:bodyPr>
          <a:lstStyle/>
          <a:p>
            <a:pPr>
              <a:lnSpc>
                <a:spcPct val="107000"/>
              </a:lnSpc>
              <a:spcAft>
                <a:spcPts val="800"/>
              </a:spcAft>
            </a:pPr>
            <a:r>
              <a:rPr lang="en-CA" sz="4800" dirty="0">
                <a:effectLst/>
                <a:latin typeface="Open Sans" panose="020B0606030504020204" pitchFamily="34" charset="0"/>
                <a:ea typeface="Open Sans" panose="020B0606030504020204" pitchFamily="34" charset="0"/>
                <a:cs typeface="Open Sans" panose="020B0606030504020204" pitchFamily="34" charset="0"/>
              </a:rPr>
              <a:t>Phishing</a:t>
            </a:r>
            <a:endParaRPr lang="en-CA" sz="4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56DE6690-B3B9-479C-B6DC-F2A6CA67219D}"/>
              </a:ext>
            </a:extLst>
          </p:cNvPr>
          <p:cNvSpPr>
            <a:spLocks noGrp="1"/>
          </p:cNvSpPr>
          <p:nvPr>
            <p:ph type="sldNum" sz="quarter" idx="12"/>
          </p:nvPr>
        </p:nvSpPr>
        <p:spPr/>
        <p:txBody>
          <a:bodyPr/>
          <a:lstStyle/>
          <a:p>
            <a:fld id="{96E69268-9C8B-4EBF-A9EE-DC5DC2D48DC3}" type="slidenum">
              <a:rPr lang="en-US" smtClean="0"/>
              <a:pPr/>
              <a:t>11</a:t>
            </a:fld>
            <a:endParaRPr lang="en-US"/>
          </a:p>
        </p:txBody>
      </p:sp>
      <p:sp>
        <p:nvSpPr>
          <p:cNvPr id="5" name="TextBox 4">
            <a:extLst>
              <a:ext uri="{FF2B5EF4-FFF2-40B4-BE49-F238E27FC236}">
                <a16:creationId xmlns:a16="http://schemas.microsoft.com/office/drawing/2014/main" id="{B029F646-7AB6-4158-B8B7-5B46372F6D66}"/>
              </a:ext>
            </a:extLst>
          </p:cNvPr>
          <p:cNvSpPr txBox="1"/>
          <p:nvPr/>
        </p:nvSpPr>
        <p:spPr>
          <a:xfrm>
            <a:off x="664445" y="1435671"/>
            <a:ext cx="7845598" cy="4386842"/>
          </a:xfrm>
          <a:prstGeom prst="rect">
            <a:avLst/>
          </a:prstGeom>
          <a:noFill/>
        </p:spPr>
        <p:txBody>
          <a:bodyPr wrap="square" lIns="91440" tIns="45720" rIns="91440" bIns="45720" anchor="t">
            <a:spAutoFit/>
          </a:bodyPr>
          <a:lstStyle/>
          <a:p>
            <a:pPr indent="-284400">
              <a:spcAft>
                <a:spcPts val="800"/>
              </a:spcAft>
            </a:pPr>
            <a:r>
              <a:rPr lang="en-US" sz="1500" b="0" i="0" dirty="0">
                <a:effectLst/>
                <a:latin typeface="+mj-lt"/>
              </a:rPr>
              <a:t>Social engineering attacks </a:t>
            </a:r>
            <a:r>
              <a:rPr lang="en-US" sz="1500" dirty="0">
                <a:latin typeface="+mj-lt"/>
              </a:rPr>
              <a:t>occur</a:t>
            </a:r>
            <a:r>
              <a:rPr lang="en-US" sz="1500" b="0" i="0" dirty="0">
                <a:effectLst/>
                <a:latin typeface="+mj-lt"/>
              </a:rPr>
              <a:t> when bad actors send fake emails (phishing attacks) or text messages (smishing attacks) to your employees in an effort to trick them into handing over private information like their passwords or downloading malware onto their devices.</a:t>
            </a:r>
            <a:endParaRPr lang="en-US" sz="1500" dirty="0">
              <a:latin typeface="+mj-lt"/>
              <a:ea typeface="+mn-lt"/>
              <a:cs typeface="+mn-lt"/>
            </a:endParaRPr>
          </a:p>
          <a:p>
            <a:pPr indent="-284400">
              <a:lnSpc>
                <a:spcPct val="107000"/>
              </a:lnSpc>
            </a:pPr>
            <a:endParaRPr lang="en-US" sz="1500" b="1" dirty="0">
              <a:latin typeface="+mj-lt"/>
              <a:ea typeface="+mn-lt"/>
              <a:cs typeface="+mn-lt"/>
            </a:endParaRPr>
          </a:p>
          <a:p>
            <a:pPr indent="-284400">
              <a:lnSpc>
                <a:spcPct val="107000"/>
              </a:lnSpc>
            </a:pPr>
            <a:r>
              <a:rPr lang="en-US" sz="1500" b="1" dirty="0">
                <a:latin typeface="+mj-lt"/>
                <a:ea typeface="+mn-lt"/>
                <a:cs typeface="+mn-lt"/>
              </a:rPr>
              <a:t>Why Phishing</a:t>
            </a:r>
          </a:p>
          <a:p>
            <a:pPr indent="-284400">
              <a:buFont typeface="Arial" panose="020B0604020202020204" pitchFamily="34" charset="0"/>
              <a:buChar char="•"/>
            </a:pPr>
            <a:r>
              <a:rPr lang="en-CA" sz="1500" dirty="0">
                <a:latin typeface="+mj-lt"/>
              </a:rPr>
              <a:t>Surge in after hours work usually happens on our phones.</a:t>
            </a:r>
          </a:p>
          <a:p>
            <a:pPr indent="-284400">
              <a:buFont typeface="Arial" panose="020B0604020202020204" pitchFamily="34" charset="0"/>
              <a:buChar char="•"/>
            </a:pPr>
            <a:r>
              <a:rPr lang="en-CA" sz="1500" dirty="0">
                <a:latin typeface="+mj-lt"/>
              </a:rPr>
              <a:t>Bad actors are targeting us early in the morning or late at night.</a:t>
            </a:r>
          </a:p>
          <a:p>
            <a:pPr indent="-284400">
              <a:buFont typeface="Arial" panose="020B0604020202020204" pitchFamily="34" charset="0"/>
              <a:buChar char="•"/>
            </a:pPr>
            <a:r>
              <a:rPr lang="en-CA" sz="1500" dirty="0"/>
              <a:t>COVID-19 vaccine booking system breach leveraged smishing.</a:t>
            </a:r>
            <a:endParaRPr lang="en-CA" sz="1500" dirty="0">
              <a:latin typeface="+mj-lt"/>
              <a:ea typeface="+mn-lt"/>
              <a:cs typeface="+mn-lt"/>
            </a:endParaRPr>
          </a:p>
          <a:p>
            <a:pPr indent="-284400">
              <a:lnSpc>
                <a:spcPct val="107000"/>
              </a:lnSpc>
              <a:spcAft>
                <a:spcPts val="800"/>
              </a:spcAft>
            </a:pPr>
            <a:endParaRPr lang="en-CA" sz="1500" b="1" dirty="0">
              <a:latin typeface="+mj-lt"/>
              <a:ea typeface="+mn-lt"/>
              <a:cs typeface="+mn-lt"/>
            </a:endParaRPr>
          </a:p>
          <a:p>
            <a:pPr indent="-284400"/>
            <a:r>
              <a:rPr lang="en-CA" sz="1500" b="1" dirty="0">
                <a:latin typeface="+mj-lt"/>
                <a:ea typeface="+mn-lt"/>
                <a:cs typeface="+mn-lt"/>
              </a:rPr>
              <a:t>Avoid Phishing</a:t>
            </a:r>
          </a:p>
          <a:p>
            <a:pPr indent="-284400"/>
            <a:r>
              <a:rPr lang="en-CA" sz="1500" dirty="0">
                <a:latin typeface="+mj-lt"/>
                <a:ea typeface="+mn-lt"/>
                <a:cs typeface="+mn-lt"/>
              </a:rPr>
              <a:t>Having your phishing mechanisms extend to mobile devices is key. Even if a user clicks on a link in an email, the link should be scanned for any malicious activity before allowing the user to proceed further. </a:t>
            </a:r>
          </a:p>
          <a:p>
            <a:pPr indent="-284400">
              <a:buAutoNum type="arabicPeriod"/>
            </a:pPr>
            <a:r>
              <a:rPr lang="en-CA" sz="1500" dirty="0">
                <a:latin typeface="+mj-lt"/>
                <a:ea typeface="+mn-lt"/>
                <a:cs typeface="+mn-lt"/>
              </a:rPr>
              <a:t>Do not allow access from unmanaged devices.</a:t>
            </a:r>
          </a:p>
          <a:p>
            <a:pPr indent="-284400">
              <a:buAutoNum type="arabicPeriod"/>
            </a:pPr>
            <a:r>
              <a:rPr lang="en-CA" sz="1500" dirty="0">
                <a:latin typeface="+mj-lt"/>
                <a:ea typeface="+mn-lt"/>
                <a:cs typeface="+mn-lt"/>
              </a:rPr>
              <a:t>Do not allow access from applications that cannot be controlled by the corporation.</a:t>
            </a:r>
            <a:endParaRPr lang="en-US" sz="1500" dirty="0">
              <a:latin typeface="+mj-lt"/>
              <a:ea typeface="+mn-lt"/>
              <a:cs typeface="+mn-lt"/>
            </a:endParaRPr>
          </a:p>
          <a:p>
            <a:pPr marL="285750" indent="-285750">
              <a:lnSpc>
                <a:spcPct val="107000"/>
              </a:lnSpc>
              <a:spcAft>
                <a:spcPts val="800"/>
              </a:spcAft>
              <a:buFont typeface="Arial" panose="020B0604020202020204" pitchFamily="34" charset="0"/>
              <a:buChar char="•"/>
            </a:pPr>
            <a:endParaRPr lang="en-CA" sz="1500" dirty="0">
              <a:effectLst/>
              <a:latin typeface="Myriad Pro" panose="020B0503030403020204" pitchFamily="34" charset="0"/>
              <a:ea typeface="+mn-lt"/>
              <a:cs typeface="+mn-lt"/>
            </a:endParaRPr>
          </a:p>
          <a:p>
            <a:pPr>
              <a:lnSpc>
                <a:spcPct val="107000"/>
              </a:lnSpc>
              <a:spcAft>
                <a:spcPts val="800"/>
              </a:spcAft>
            </a:pPr>
            <a:endParaRPr lang="en-CA" sz="1500" b="1" i="1" dirty="0">
              <a:latin typeface="Myriad Pro" panose="020B0503030403020204" pitchFamily="34" charset="0"/>
            </a:endParaRPr>
          </a:p>
        </p:txBody>
      </p:sp>
      <p:pic>
        <p:nvPicPr>
          <p:cNvPr id="6" name="Picture 5" descr="A close up of a keyboard&#10;&#10;Description automatically generated with low confidence">
            <a:extLst>
              <a:ext uri="{FF2B5EF4-FFF2-40B4-BE49-F238E27FC236}">
                <a16:creationId xmlns:a16="http://schemas.microsoft.com/office/drawing/2014/main" id="{894F48FD-C4F1-8E42-BAEA-0E976FCBEBC6}"/>
              </a:ext>
            </a:extLst>
          </p:cNvPr>
          <p:cNvPicPr>
            <a:picLocks noChangeAspect="1"/>
          </p:cNvPicPr>
          <p:nvPr/>
        </p:nvPicPr>
        <p:blipFill rotWithShape="1">
          <a:blip r:embed="rId2"/>
          <a:srcRect l="29069" t="289" r="32927" b="10106"/>
          <a:stretch/>
        </p:blipFill>
        <p:spPr>
          <a:xfrm>
            <a:off x="8688387" y="0"/>
            <a:ext cx="3503613" cy="6057901"/>
          </a:xfrm>
          <a:prstGeom prst="rect">
            <a:avLst/>
          </a:prstGeom>
        </p:spPr>
      </p:pic>
    </p:spTree>
    <p:extLst>
      <p:ext uri="{BB962C8B-B14F-4D97-AF65-F5344CB8AC3E}">
        <p14:creationId xmlns:p14="http://schemas.microsoft.com/office/powerpoint/2010/main" val="399622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AB2-ADDF-4DC7-80A1-C5618FBB0BA3}"/>
              </a:ext>
            </a:extLst>
          </p:cNvPr>
          <p:cNvSpPr>
            <a:spLocks noGrp="1"/>
          </p:cNvSpPr>
          <p:nvPr>
            <p:ph type="title"/>
          </p:nvPr>
        </p:nvSpPr>
        <p:spPr/>
        <p:txBody>
          <a:bodyPr vert="horz" lIns="121899" tIns="60949" rIns="121899" bIns="60949" rtlCol="0" anchor="ctr">
            <a:noAutofit/>
          </a:bodyPr>
          <a:lstStyle/>
          <a:p>
            <a:pPr>
              <a:lnSpc>
                <a:spcPct val="107000"/>
              </a:lnSpc>
              <a:spcAft>
                <a:spcPts val="800"/>
              </a:spcAft>
            </a:pPr>
            <a:r>
              <a:rPr lang="en-CA" sz="4800" dirty="0">
                <a:effectLst/>
                <a:latin typeface="Open Sans" panose="020B0606030504020204" pitchFamily="34" charset="0"/>
                <a:ea typeface="Open Sans" panose="020B0606030504020204" pitchFamily="34" charset="0"/>
                <a:cs typeface="Open Sans" panose="020B0606030504020204" pitchFamily="34" charset="0"/>
              </a:rPr>
              <a:t>Spyware</a:t>
            </a:r>
            <a:endParaRPr lang="en-CA" sz="4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56DE6690-B3B9-479C-B6DC-F2A6CA67219D}"/>
              </a:ext>
            </a:extLst>
          </p:cNvPr>
          <p:cNvSpPr>
            <a:spLocks noGrp="1"/>
          </p:cNvSpPr>
          <p:nvPr>
            <p:ph type="sldNum" sz="quarter" idx="12"/>
          </p:nvPr>
        </p:nvSpPr>
        <p:spPr/>
        <p:txBody>
          <a:bodyPr/>
          <a:lstStyle/>
          <a:p>
            <a:fld id="{96E69268-9C8B-4EBF-A9EE-DC5DC2D48DC3}" type="slidenum">
              <a:rPr lang="en-US" smtClean="0"/>
              <a:pPr/>
              <a:t>12</a:t>
            </a:fld>
            <a:endParaRPr lang="en-US"/>
          </a:p>
        </p:txBody>
      </p:sp>
      <p:sp>
        <p:nvSpPr>
          <p:cNvPr id="5" name="TextBox 4">
            <a:extLst>
              <a:ext uri="{FF2B5EF4-FFF2-40B4-BE49-F238E27FC236}">
                <a16:creationId xmlns:a16="http://schemas.microsoft.com/office/drawing/2014/main" id="{B029F646-7AB6-4158-B8B7-5B46372F6D66}"/>
              </a:ext>
            </a:extLst>
          </p:cNvPr>
          <p:cNvSpPr txBox="1"/>
          <p:nvPr/>
        </p:nvSpPr>
        <p:spPr>
          <a:xfrm>
            <a:off x="678622" y="1428582"/>
            <a:ext cx="7572244" cy="4247317"/>
          </a:xfrm>
          <a:prstGeom prst="rect">
            <a:avLst/>
          </a:prstGeom>
          <a:noFill/>
        </p:spPr>
        <p:txBody>
          <a:bodyPr wrap="square" lIns="91440" tIns="45720" rIns="91440" bIns="45720" anchor="t">
            <a:spAutoFit/>
          </a:bodyPr>
          <a:lstStyle/>
          <a:p>
            <a:pPr algn="l"/>
            <a:r>
              <a:rPr lang="en-US" sz="1500" b="0" i="0" dirty="0">
                <a:effectLst/>
                <a:latin typeface="+mj-lt"/>
              </a:rPr>
              <a:t>Spyware is used to survey or collect data and is most commonly installed on a mobile device when users click on a malicious advertisement (“</a:t>
            </a:r>
            <a:r>
              <a:rPr lang="en-US" sz="1500" b="0" i="0" dirty="0" err="1">
                <a:effectLst/>
                <a:latin typeface="+mj-lt"/>
              </a:rPr>
              <a:t>malvertisement</a:t>
            </a:r>
            <a:r>
              <a:rPr lang="en-US" sz="1500" b="0" i="0" dirty="0">
                <a:effectLst/>
                <a:latin typeface="+mj-lt"/>
              </a:rPr>
              <a:t>”) or through scams that trick users into downloading it unintentionally. </a:t>
            </a:r>
          </a:p>
          <a:p>
            <a:pPr algn="l"/>
            <a:endParaRPr lang="en-US" sz="1500" dirty="0">
              <a:latin typeface="+mj-lt"/>
            </a:endParaRPr>
          </a:p>
          <a:p>
            <a:pPr algn="l"/>
            <a:r>
              <a:rPr lang="en-US" sz="1500" b="1" i="0" dirty="0">
                <a:effectLst/>
                <a:latin typeface="+mj-lt"/>
              </a:rPr>
              <a:t>Spyware is a Problem</a:t>
            </a:r>
          </a:p>
          <a:p>
            <a:pPr marL="285750" indent="-285750">
              <a:buFont typeface="Arial" panose="020B0604020202020204" pitchFamily="34" charset="0"/>
              <a:buChar char="•"/>
            </a:pPr>
            <a:r>
              <a:rPr lang="en-CA" sz="1500" dirty="0"/>
              <a:t>Phones are with us every day and contain a mic, camera, accelerometers, GPS, and more. </a:t>
            </a:r>
          </a:p>
          <a:p>
            <a:pPr marL="285750" indent="-285750">
              <a:buFont typeface="Arial" panose="020B0604020202020204" pitchFamily="34" charset="0"/>
              <a:buChar char="•"/>
            </a:pPr>
            <a:r>
              <a:rPr lang="en-CA" sz="1500" dirty="0"/>
              <a:t>In 2015, Italy-based </a:t>
            </a:r>
            <a:r>
              <a:rPr lang="en-CA" sz="1500" dirty="0" err="1"/>
              <a:t>HackingTeam</a:t>
            </a:r>
            <a:r>
              <a:rPr lang="en-CA" sz="1500" dirty="0"/>
              <a:t> was compromised, and promptly went out of business, outlining the tip of the iceberg on surveillance.</a:t>
            </a:r>
          </a:p>
          <a:p>
            <a:pPr marL="285750" indent="-285750">
              <a:buFont typeface="Arial" panose="020B0604020202020204" pitchFamily="34" charset="0"/>
              <a:buChar char="•"/>
            </a:pPr>
            <a:r>
              <a:rPr lang="en-CA" sz="1500" dirty="0"/>
              <a:t>Fast-forward to 2021 and Project Pegasus starts to get media coverage for its use in nation-state surveillance.</a:t>
            </a:r>
          </a:p>
          <a:p>
            <a:pPr marL="285750" indent="-285750">
              <a:buFont typeface="Arial" panose="020B0604020202020204" pitchFamily="34" charset="0"/>
              <a:buChar char="•"/>
            </a:pPr>
            <a:r>
              <a:rPr lang="en-CA" sz="1500" dirty="0"/>
              <a:t>Hackers all around the world look at our phones as the prime target.</a:t>
            </a:r>
            <a:br>
              <a:rPr lang="en-CA" sz="1500" dirty="0">
                <a:latin typeface="+mj-lt"/>
              </a:rPr>
            </a:br>
            <a:endParaRPr lang="en-CA" sz="1500" b="1" i="0" dirty="0">
              <a:effectLst/>
              <a:latin typeface="+mj-lt"/>
            </a:endParaRPr>
          </a:p>
          <a:p>
            <a:r>
              <a:rPr lang="en-CA" sz="1500" b="1" i="0" dirty="0">
                <a:effectLst/>
                <a:latin typeface="+mj-lt"/>
              </a:rPr>
              <a:t>Avoid Spyware</a:t>
            </a:r>
          </a:p>
          <a:p>
            <a:pPr marL="285750" indent="-285750">
              <a:buFont typeface="Arial" panose="020B0604020202020204" pitchFamily="34" charset="0"/>
              <a:buChar char="•"/>
            </a:pPr>
            <a:r>
              <a:rPr lang="en-CA" sz="1500" b="0" i="0" dirty="0">
                <a:effectLst/>
                <a:latin typeface="+mj-lt"/>
              </a:rPr>
              <a:t>Mobile devices should utilize </a:t>
            </a:r>
            <a:r>
              <a:rPr lang="en-CA" sz="1500" dirty="0">
                <a:latin typeface="+mj-lt"/>
              </a:rPr>
              <a:t>the same corporate anti-malware strategy that applies to corporate computers.</a:t>
            </a:r>
          </a:p>
          <a:p>
            <a:pPr marL="285750" indent="-285750">
              <a:buFont typeface="Arial" panose="020B0604020202020204" pitchFamily="34" charset="0"/>
              <a:buChar char="•"/>
            </a:pPr>
            <a:r>
              <a:rPr lang="en-CA" sz="1500" dirty="0">
                <a:latin typeface="+mj-lt"/>
              </a:rPr>
              <a:t>Advance threat protection mechanisms such as Defender for Endpoint does a good job amalgamating the overall malware strategy. </a:t>
            </a:r>
          </a:p>
          <a:p>
            <a:endParaRPr lang="en-US" sz="1500" b="0" i="0" dirty="0">
              <a:effectLst/>
              <a:latin typeface="fakt-web"/>
            </a:endParaRPr>
          </a:p>
        </p:txBody>
      </p:sp>
      <p:pic>
        <p:nvPicPr>
          <p:cNvPr id="8" name="Picture 7">
            <a:extLst>
              <a:ext uri="{FF2B5EF4-FFF2-40B4-BE49-F238E27FC236}">
                <a16:creationId xmlns:a16="http://schemas.microsoft.com/office/drawing/2014/main" id="{A24E0F14-8339-D842-B387-BCA8D431ED43}"/>
              </a:ext>
            </a:extLst>
          </p:cNvPr>
          <p:cNvPicPr>
            <a:picLocks noChangeAspect="1"/>
          </p:cNvPicPr>
          <p:nvPr/>
        </p:nvPicPr>
        <p:blipFill>
          <a:blip r:embed="rId2"/>
          <a:stretch>
            <a:fillRect/>
          </a:stretch>
        </p:blipFill>
        <p:spPr>
          <a:xfrm>
            <a:off x="8126730" y="0"/>
            <a:ext cx="4065270" cy="6195060"/>
          </a:xfrm>
          <a:prstGeom prst="rect">
            <a:avLst/>
          </a:prstGeom>
        </p:spPr>
      </p:pic>
    </p:spTree>
    <p:extLst>
      <p:ext uri="{BB962C8B-B14F-4D97-AF65-F5344CB8AC3E}">
        <p14:creationId xmlns:p14="http://schemas.microsoft.com/office/powerpoint/2010/main" val="3854212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E7B2-3116-449F-8091-36B54D93116D}"/>
              </a:ext>
            </a:extLst>
          </p:cNvPr>
          <p:cNvSpPr>
            <a:spLocks noGrp="1"/>
          </p:cNvSpPr>
          <p:nvPr>
            <p:ph type="title"/>
          </p:nvPr>
        </p:nvSpPr>
        <p:spPr/>
        <p:txBody>
          <a:bodyPr>
            <a:noAutofit/>
          </a:bodyPr>
          <a:lstStyle/>
          <a:p>
            <a:r>
              <a:rPr lang="en-US" sz="4800" dirty="0">
                <a:latin typeface="Open Sans" panose="020B0606030504020204" pitchFamily="34" charset="0"/>
                <a:ea typeface="Open Sans" panose="020B0606030504020204" pitchFamily="34" charset="0"/>
                <a:cs typeface="Open Sans" panose="020B0606030504020204" pitchFamily="34" charset="0"/>
              </a:rPr>
              <a:t>Broken Cryptography</a:t>
            </a:r>
          </a:p>
        </p:txBody>
      </p:sp>
      <p:sp>
        <p:nvSpPr>
          <p:cNvPr id="3" name="Slide Number Placeholder 2">
            <a:extLst>
              <a:ext uri="{FF2B5EF4-FFF2-40B4-BE49-F238E27FC236}">
                <a16:creationId xmlns:a16="http://schemas.microsoft.com/office/drawing/2014/main" id="{9D473A6E-95AD-49E4-9F44-636B11BD4417}"/>
              </a:ext>
            </a:extLst>
          </p:cNvPr>
          <p:cNvSpPr>
            <a:spLocks noGrp="1"/>
          </p:cNvSpPr>
          <p:nvPr>
            <p:ph type="sldNum" sz="quarter" idx="12"/>
          </p:nvPr>
        </p:nvSpPr>
        <p:spPr/>
        <p:txBody>
          <a:bodyPr/>
          <a:lstStyle/>
          <a:p>
            <a:fld id="{96E69268-9C8B-4EBF-A9EE-DC5DC2D48DC3}" type="slidenum">
              <a:rPr lang="en-US" smtClean="0"/>
              <a:pPr/>
              <a:t>13</a:t>
            </a:fld>
            <a:endParaRPr lang="en-US"/>
          </a:p>
        </p:txBody>
      </p:sp>
      <p:sp>
        <p:nvSpPr>
          <p:cNvPr id="4" name="TextBox 3">
            <a:extLst>
              <a:ext uri="{FF2B5EF4-FFF2-40B4-BE49-F238E27FC236}">
                <a16:creationId xmlns:a16="http://schemas.microsoft.com/office/drawing/2014/main" id="{326B71E1-AA3C-4275-8DA5-5F4F8F3668B0}"/>
              </a:ext>
            </a:extLst>
          </p:cNvPr>
          <p:cNvSpPr txBox="1"/>
          <p:nvPr/>
        </p:nvSpPr>
        <p:spPr>
          <a:xfrm>
            <a:off x="666309" y="1433918"/>
            <a:ext cx="7372572" cy="4811574"/>
          </a:xfrm>
          <a:prstGeom prst="rect">
            <a:avLst/>
          </a:prstGeom>
          <a:noFill/>
        </p:spPr>
        <p:txBody>
          <a:bodyPr wrap="square" lIns="91440" tIns="45720" rIns="91440" bIns="45720" anchor="t">
            <a:spAutoFit/>
          </a:bodyPr>
          <a:lstStyle/>
          <a:p>
            <a:pPr>
              <a:spcAft>
                <a:spcPts val="800"/>
              </a:spcAft>
            </a:pPr>
            <a:r>
              <a:rPr lang="en-US" sz="1500" b="0" i="0" dirty="0">
                <a:solidFill>
                  <a:srgbClr val="595959"/>
                </a:solidFill>
                <a:effectLst/>
                <a:latin typeface="+mj-lt"/>
              </a:rPr>
              <a:t>Sensitive data at rest on a mobile device commonly falls victim to unintended disclosure due to poor, or complete lack of, cryptographic implementations. Developers dealing with tight deadlines or trying to cut corners may use encryption algorithms with existing vulnerabilities or not use any encryption at all. </a:t>
            </a:r>
          </a:p>
          <a:p>
            <a:endParaRPr lang="en-US" sz="1500" b="1" dirty="0">
              <a:solidFill>
                <a:srgbClr val="595959"/>
              </a:solidFill>
              <a:latin typeface="+mj-lt"/>
            </a:endParaRPr>
          </a:p>
          <a:p>
            <a:r>
              <a:rPr lang="en-US" sz="1500" b="1" dirty="0">
                <a:solidFill>
                  <a:srgbClr val="595959"/>
                </a:solidFill>
                <a:latin typeface="+mj-lt"/>
              </a:rPr>
              <a:t>Why Cryptography is Broken</a:t>
            </a:r>
          </a:p>
          <a:p>
            <a:pPr marL="285750" indent="-285750">
              <a:buFont typeface="Arial" panose="020B0604020202020204" pitchFamily="34" charset="0"/>
              <a:buChar char="•"/>
            </a:pPr>
            <a:r>
              <a:rPr lang="en-CA" sz="1500" dirty="0">
                <a:latin typeface="+mj-lt"/>
              </a:rPr>
              <a:t>There are no standardized frameworks for certificate validation and many apps blindly accept all certificates. </a:t>
            </a:r>
          </a:p>
          <a:p>
            <a:pPr marL="285750" indent="-285750">
              <a:buFont typeface="Arial" panose="020B0604020202020204" pitchFamily="34" charset="0"/>
              <a:buChar char="•"/>
            </a:pPr>
            <a:r>
              <a:rPr lang="en-CA" sz="1500" dirty="0">
                <a:latin typeface="+mj-lt"/>
              </a:rPr>
              <a:t>The bad actor takes the man-in-the-middle position between the target's mobile application and the back-end API. We've managed to pull clear-text credentials off phones with this technique.</a:t>
            </a:r>
          </a:p>
          <a:p>
            <a:pPr marL="285750" indent="-285750">
              <a:buFont typeface="Arial" panose="020B0604020202020204" pitchFamily="34" charset="0"/>
              <a:buChar char="•"/>
            </a:pPr>
            <a:r>
              <a:rPr lang="en-CA" sz="1500" dirty="0">
                <a:latin typeface="+mj-lt"/>
              </a:rPr>
              <a:t>Apps don’t use secure random number generators for any crypto activity and surprisingly we're still finding encoding (base64) used instead of encryption, especially within the mobile filesystem. </a:t>
            </a:r>
          </a:p>
          <a:p>
            <a:pPr marL="285750" indent="-285750">
              <a:buFont typeface="Arial" panose="020B0604020202020204" pitchFamily="34" charset="0"/>
              <a:buChar char="•"/>
            </a:pPr>
            <a:endParaRPr lang="en-CA" sz="1500" dirty="0">
              <a:latin typeface="+mj-lt"/>
            </a:endParaRPr>
          </a:p>
          <a:p>
            <a:endParaRPr lang="en-CA" sz="1500" b="1" dirty="0">
              <a:latin typeface="+mj-lt"/>
            </a:endParaRPr>
          </a:p>
          <a:p>
            <a:r>
              <a:rPr lang="en-CA" sz="1500" b="1" dirty="0">
                <a:latin typeface="+mj-lt"/>
              </a:rPr>
              <a:t>Avoid Broken Cryptography</a:t>
            </a:r>
          </a:p>
          <a:p>
            <a:pPr marL="285750" indent="-285750">
              <a:buFont typeface="Arial" panose="020B0604020202020204" pitchFamily="34" charset="0"/>
              <a:buChar char="•"/>
            </a:pPr>
            <a:r>
              <a:rPr lang="en-CA" sz="1500" dirty="0">
                <a:latin typeface="+mj-lt"/>
              </a:rPr>
              <a:t>Managed applications.</a:t>
            </a:r>
          </a:p>
          <a:p>
            <a:pPr marL="285750" indent="-285750">
              <a:buFont typeface="Arial" panose="020B0604020202020204" pitchFamily="34" charset="0"/>
              <a:buChar char="•"/>
            </a:pPr>
            <a:r>
              <a:rPr lang="en-CA" sz="1500" dirty="0">
                <a:latin typeface="+mj-lt"/>
              </a:rPr>
              <a:t>Managed mobiles.</a:t>
            </a:r>
          </a:p>
          <a:p>
            <a:pPr marL="285750" indent="-285750">
              <a:buFont typeface="Arial" panose="020B0604020202020204" pitchFamily="34" charset="0"/>
              <a:buChar char="•"/>
            </a:pPr>
            <a:r>
              <a:rPr lang="en-CA" sz="1500" dirty="0">
                <a:latin typeface="+mj-lt"/>
              </a:rPr>
              <a:t>Only allow corporate approved devices to access corporate data.</a:t>
            </a:r>
          </a:p>
        </p:txBody>
      </p:sp>
      <p:pic>
        <p:nvPicPr>
          <p:cNvPr id="5" name="Picture 4">
            <a:extLst>
              <a:ext uri="{FF2B5EF4-FFF2-40B4-BE49-F238E27FC236}">
                <a16:creationId xmlns:a16="http://schemas.microsoft.com/office/drawing/2014/main" id="{E6A8F5FA-B345-0040-97AB-8C0FC8F8FE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8388" y="-19455"/>
            <a:ext cx="3587918" cy="6090247"/>
          </a:xfrm>
          <a:prstGeom prst="rect">
            <a:avLst/>
          </a:prstGeom>
        </p:spPr>
      </p:pic>
    </p:spTree>
    <p:extLst>
      <p:ext uri="{BB962C8B-B14F-4D97-AF65-F5344CB8AC3E}">
        <p14:creationId xmlns:p14="http://schemas.microsoft.com/office/powerpoint/2010/main" val="253688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449D-7D60-4837-B966-052ADD914655}"/>
              </a:ext>
            </a:extLst>
          </p:cNvPr>
          <p:cNvSpPr>
            <a:spLocks noGrp="1"/>
          </p:cNvSpPr>
          <p:nvPr>
            <p:ph type="title"/>
          </p:nvPr>
        </p:nvSpPr>
        <p:spPr>
          <a:xfrm>
            <a:off x="354331" y="274642"/>
            <a:ext cx="11228072" cy="711081"/>
          </a:xfrm>
        </p:spPr>
        <p:txBody>
          <a:bodyPr>
            <a:noAutofit/>
          </a:bodyPr>
          <a:lstStyle/>
          <a:p>
            <a:r>
              <a:rPr lang="en-US" sz="4800" dirty="0">
                <a:latin typeface="Open Sans" panose="020B0606030504020204" pitchFamily="34" charset="0"/>
                <a:ea typeface="Open Sans" panose="020B0606030504020204" pitchFamily="34" charset="0"/>
                <a:cs typeface="Open Sans" panose="020B0606030504020204" pitchFamily="34" charset="0"/>
              </a:rPr>
              <a:t>Improper Session Handling</a:t>
            </a:r>
          </a:p>
        </p:txBody>
      </p:sp>
      <p:sp>
        <p:nvSpPr>
          <p:cNvPr id="3" name="Slide Number Placeholder 2">
            <a:extLst>
              <a:ext uri="{FF2B5EF4-FFF2-40B4-BE49-F238E27FC236}">
                <a16:creationId xmlns:a16="http://schemas.microsoft.com/office/drawing/2014/main" id="{6652C9B6-C223-4C4C-813F-B51FBEBC6E09}"/>
              </a:ext>
            </a:extLst>
          </p:cNvPr>
          <p:cNvSpPr>
            <a:spLocks noGrp="1"/>
          </p:cNvSpPr>
          <p:nvPr>
            <p:ph type="sldNum" sz="quarter" idx="12"/>
          </p:nvPr>
        </p:nvSpPr>
        <p:spPr/>
        <p:txBody>
          <a:bodyPr/>
          <a:lstStyle/>
          <a:p>
            <a:fld id="{96E69268-9C8B-4EBF-A9EE-DC5DC2D48DC3}" type="slidenum">
              <a:rPr lang="en-US" smtClean="0"/>
              <a:pPr/>
              <a:t>14</a:t>
            </a:fld>
            <a:endParaRPr lang="en-US"/>
          </a:p>
        </p:txBody>
      </p:sp>
      <p:sp>
        <p:nvSpPr>
          <p:cNvPr id="4" name="TextBox 3">
            <a:extLst>
              <a:ext uri="{FF2B5EF4-FFF2-40B4-BE49-F238E27FC236}">
                <a16:creationId xmlns:a16="http://schemas.microsoft.com/office/drawing/2014/main" id="{69945E4E-FE9E-4B92-A252-0D38954D9B69}"/>
              </a:ext>
            </a:extLst>
          </p:cNvPr>
          <p:cNvSpPr txBox="1"/>
          <p:nvPr/>
        </p:nvSpPr>
        <p:spPr>
          <a:xfrm>
            <a:off x="680484" y="1419018"/>
            <a:ext cx="7941013" cy="5031827"/>
          </a:xfrm>
          <a:prstGeom prst="rect">
            <a:avLst/>
          </a:prstGeom>
          <a:noFill/>
        </p:spPr>
        <p:txBody>
          <a:bodyPr wrap="square" lIns="91440" tIns="45720" rIns="91440" bIns="45720" anchor="t">
            <a:spAutoFit/>
          </a:bodyPr>
          <a:lstStyle/>
          <a:p>
            <a:pPr>
              <a:spcAft>
                <a:spcPts val="800"/>
              </a:spcAft>
            </a:pPr>
            <a:r>
              <a:rPr lang="en-US" sz="1500" b="0" i="0" dirty="0">
                <a:solidFill>
                  <a:srgbClr val="444444"/>
                </a:solidFill>
                <a:effectLst/>
                <a:latin typeface="+mj-lt"/>
                <a:cs typeface="Arial" panose="020B0604020202020204" pitchFamily="34" charset="0"/>
              </a:rPr>
              <a:t>Improper session </a:t>
            </a:r>
            <a:r>
              <a:rPr lang="en-US" sz="1500" dirty="0">
                <a:solidFill>
                  <a:srgbClr val="444444"/>
                </a:solidFill>
                <a:latin typeface="+mj-lt"/>
                <a:cs typeface="Arial" panose="020B0604020202020204" pitchFamily="34" charset="0"/>
              </a:rPr>
              <a:t>h</a:t>
            </a:r>
            <a:r>
              <a:rPr lang="en-US" sz="1500" b="0" i="0" dirty="0">
                <a:solidFill>
                  <a:srgbClr val="444444"/>
                </a:solidFill>
                <a:effectLst/>
                <a:latin typeface="+mj-lt"/>
                <a:cs typeface="Arial" panose="020B0604020202020204" pitchFamily="34" charset="0"/>
              </a:rPr>
              <a:t>andling typically results in the same outcomes as poor authentication. Once you are authenticated and given a session, that session allows one access to the mobile application. Mobile app code must protect user sessions just as carefully as its authentication mechanism.</a:t>
            </a:r>
            <a:endParaRPr lang="en-US" sz="1500" dirty="0">
              <a:solidFill>
                <a:srgbClr val="444444"/>
              </a:solidFill>
              <a:latin typeface="+mj-lt"/>
              <a:cs typeface="Arial" panose="020B0604020202020204" pitchFamily="34" charset="0"/>
            </a:endParaRPr>
          </a:p>
          <a:p>
            <a:pPr>
              <a:lnSpc>
                <a:spcPct val="107000"/>
              </a:lnSpc>
              <a:spcAft>
                <a:spcPts val="800"/>
              </a:spcAft>
            </a:pPr>
            <a:endParaRPr lang="en-US" sz="1500" b="1" i="0" dirty="0">
              <a:solidFill>
                <a:srgbClr val="444444"/>
              </a:solidFill>
              <a:effectLst/>
              <a:latin typeface="+mj-lt"/>
              <a:cs typeface="Arial" panose="020B0604020202020204" pitchFamily="34" charset="0"/>
            </a:endParaRPr>
          </a:p>
          <a:p>
            <a:pPr>
              <a:lnSpc>
                <a:spcPct val="107000"/>
              </a:lnSpc>
              <a:spcAft>
                <a:spcPts val="800"/>
              </a:spcAft>
            </a:pPr>
            <a:r>
              <a:rPr lang="en-US" sz="1500" b="1" i="0" dirty="0">
                <a:solidFill>
                  <a:srgbClr val="444444"/>
                </a:solidFill>
                <a:effectLst/>
                <a:latin typeface="+mj-lt"/>
                <a:cs typeface="Arial" panose="020B0604020202020204" pitchFamily="34" charset="0"/>
              </a:rPr>
              <a:t>How To Avoid Impression Session Handling</a:t>
            </a:r>
          </a:p>
          <a:p>
            <a:pPr marL="285750" indent="-285750">
              <a:buFont typeface="Arial" panose="020B0604020202020204" pitchFamily="34" charset="0"/>
              <a:buChar char="•"/>
            </a:pPr>
            <a:r>
              <a:rPr lang="en-CA" sz="1500" dirty="0">
                <a:latin typeface="+mj-lt"/>
                <a:cs typeface="Arial" panose="020B0604020202020204" pitchFamily="34" charset="0"/>
              </a:rPr>
              <a:t>Client-side vs Server-side code is a tough concept for developers that do not have formal cybersecurity training. </a:t>
            </a:r>
          </a:p>
          <a:p>
            <a:pPr marL="285750" indent="-285750">
              <a:buFont typeface="Arial" panose="020B0604020202020204" pitchFamily="34" charset="0"/>
              <a:buChar char="•"/>
            </a:pPr>
            <a:r>
              <a:rPr lang="en-CA" sz="1500" dirty="0">
                <a:latin typeface="+mj-lt"/>
                <a:cs typeface="Arial" panose="020B0604020202020204" pitchFamily="34" charset="0"/>
              </a:rPr>
              <a:t>We find mobile applications that determine when they're authorized to call certain API endpoints. Now bad actors can call an API endpoint, sometimes without any authentication/session, and exfiltrate sensitive data. </a:t>
            </a:r>
          </a:p>
          <a:p>
            <a:pPr marL="285750" indent="-285750">
              <a:buFont typeface="Arial" panose="020B0604020202020204" pitchFamily="34" charset="0"/>
              <a:buChar char="•"/>
            </a:pPr>
            <a:r>
              <a:rPr lang="en-CA" sz="1500" dirty="0">
                <a:latin typeface="+mj-lt"/>
                <a:cs typeface="Arial" panose="020B0604020202020204" pitchFamily="34" charset="0"/>
              </a:rPr>
              <a:t>We also see applications that are developed where the login/password are sent with every API request.</a:t>
            </a:r>
          </a:p>
          <a:p>
            <a:endParaRPr lang="en-CA" sz="1500" dirty="0">
              <a:latin typeface="+mj-lt"/>
              <a:cs typeface="Arial" panose="020B0604020202020204" pitchFamily="34" charset="0"/>
            </a:endParaRPr>
          </a:p>
          <a:p>
            <a:endParaRPr lang="en-CA" sz="1500" b="1" dirty="0">
              <a:latin typeface="+mj-lt"/>
              <a:cs typeface="Arial" panose="020B0604020202020204" pitchFamily="34" charset="0"/>
            </a:endParaRPr>
          </a:p>
          <a:p>
            <a:r>
              <a:rPr lang="en-CA" sz="1500" b="1" dirty="0">
                <a:latin typeface="+mj-lt"/>
                <a:cs typeface="Arial" panose="020B0604020202020204" pitchFamily="34" charset="0"/>
              </a:rPr>
              <a:t>Proper Session Handling:</a:t>
            </a:r>
          </a:p>
          <a:p>
            <a:pPr marL="285750" indent="-285750">
              <a:buFont typeface="Arial" panose="020B0604020202020204" pitchFamily="34" charset="0"/>
              <a:buChar char="•"/>
            </a:pPr>
            <a:r>
              <a:rPr lang="en-CA" sz="1500" dirty="0">
                <a:latin typeface="+mj-lt"/>
                <a:cs typeface="Arial" panose="020B0604020202020204" pitchFamily="34" charset="0"/>
              </a:rPr>
              <a:t>Sessions in HTTP need to be random, and not guessable. This also factors into session management that removes the predictability of sessions.</a:t>
            </a:r>
            <a:endParaRPr lang="en-CA" sz="1500" b="1" dirty="0">
              <a:latin typeface="+mj-lt"/>
              <a:cs typeface="Arial" panose="020B0604020202020204" pitchFamily="34" charset="0"/>
            </a:endParaRPr>
          </a:p>
          <a:p>
            <a:pPr marL="285750" indent="-285750">
              <a:buFont typeface="Arial" panose="020B0604020202020204" pitchFamily="34" charset="0"/>
              <a:buChar char="•"/>
            </a:pPr>
            <a:r>
              <a:rPr lang="en-CA" sz="1500" dirty="0">
                <a:latin typeface="+mj-lt"/>
                <a:cs typeface="Arial" panose="020B0604020202020204" pitchFamily="34" charset="0"/>
              </a:rPr>
              <a:t>Managed applications that have undergone vulnerability testing can be allowed.</a:t>
            </a:r>
          </a:p>
          <a:p>
            <a:pPr marL="285750" indent="-285750">
              <a:buFont typeface="Arial" panose="020B0604020202020204" pitchFamily="34" charset="0"/>
              <a:buChar char="•"/>
            </a:pPr>
            <a:r>
              <a:rPr lang="en-CA" sz="1500" dirty="0">
                <a:latin typeface="+mj-lt"/>
                <a:cs typeface="Arial" panose="020B0604020202020204" pitchFamily="34" charset="0"/>
              </a:rPr>
              <a:t>Delineate between corporate managed applications and non corporate managed applications.</a:t>
            </a:r>
          </a:p>
          <a:p>
            <a:pPr>
              <a:lnSpc>
                <a:spcPct val="107000"/>
              </a:lnSpc>
              <a:spcAft>
                <a:spcPts val="800"/>
              </a:spcAft>
            </a:pPr>
            <a:endParaRPr lang="en-US" sz="1400" b="1" dirty="0">
              <a:latin typeface="Myriad Pro" panose="020B0503030403020204" pitchFamily="34" charset="0"/>
              <a:ea typeface="Calibri" panose="020F0502020204030204" pitchFamily="34" charset="0"/>
              <a:cs typeface="Times New Roman"/>
            </a:endParaRPr>
          </a:p>
        </p:txBody>
      </p:sp>
      <p:pic>
        <p:nvPicPr>
          <p:cNvPr id="8" name="Picture 7" descr="A picture containing text, person, cellphone, coffee&#10;&#10;Description automatically generated">
            <a:extLst>
              <a:ext uri="{FF2B5EF4-FFF2-40B4-BE49-F238E27FC236}">
                <a16:creationId xmlns:a16="http://schemas.microsoft.com/office/drawing/2014/main" id="{C763762F-E911-9F4C-BE08-ED13250DF5FD}"/>
              </a:ext>
            </a:extLst>
          </p:cNvPr>
          <p:cNvPicPr>
            <a:picLocks noChangeAspect="1"/>
          </p:cNvPicPr>
          <p:nvPr/>
        </p:nvPicPr>
        <p:blipFill rotWithShape="1">
          <a:blip r:embed="rId2"/>
          <a:srcRect l="19245" r="42587"/>
          <a:stretch/>
        </p:blipFill>
        <p:spPr>
          <a:xfrm>
            <a:off x="8700112" y="-61787"/>
            <a:ext cx="3503611" cy="6119687"/>
          </a:xfrm>
          <a:prstGeom prst="rect">
            <a:avLst/>
          </a:prstGeom>
        </p:spPr>
      </p:pic>
    </p:spTree>
    <p:extLst>
      <p:ext uri="{BB962C8B-B14F-4D97-AF65-F5344CB8AC3E}">
        <p14:creationId xmlns:p14="http://schemas.microsoft.com/office/powerpoint/2010/main" val="40151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B9367-8121-4902-B2A0-44F924CCB0E7}"/>
              </a:ext>
            </a:extLst>
          </p:cNvPr>
          <p:cNvSpPr>
            <a:spLocks noGrp="1"/>
          </p:cNvSpPr>
          <p:nvPr>
            <p:ph type="title"/>
          </p:nvPr>
        </p:nvSpPr>
        <p:spPr/>
        <p:txBody>
          <a:bodyPr>
            <a:noAutofit/>
          </a:bodyPr>
          <a:lstStyle/>
          <a:p>
            <a:r>
              <a:rPr lang="en-US" sz="4800" dirty="0">
                <a:latin typeface="Open Sans" panose="020B0606030504020204" pitchFamily="34" charset="0"/>
                <a:ea typeface="Open Sans" panose="020B0606030504020204" pitchFamily="34" charset="0"/>
                <a:cs typeface="Open Sans" panose="020B0606030504020204" pitchFamily="34" charset="0"/>
              </a:rPr>
              <a:t>Questions For You</a:t>
            </a:r>
          </a:p>
        </p:txBody>
      </p:sp>
      <p:sp>
        <p:nvSpPr>
          <p:cNvPr id="3" name="Slide Number Placeholder 2">
            <a:extLst>
              <a:ext uri="{FF2B5EF4-FFF2-40B4-BE49-F238E27FC236}">
                <a16:creationId xmlns:a16="http://schemas.microsoft.com/office/drawing/2014/main" id="{1E49458F-55C4-45B6-8E29-34BE1E18542D}"/>
              </a:ext>
            </a:extLst>
          </p:cNvPr>
          <p:cNvSpPr>
            <a:spLocks noGrp="1"/>
          </p:cNvSpPr>
          <p:nvPr>
            <p:ph type="sldNum" sz="quarter" idx="12"/>
          </p:nvPr>
        </p:nvSpPr>
        <p:spPr/>
        <p:txBody>
          <a:bodyPr/>
          <a:lstStyle/>
          <a:p>
            <a:fld id="{96E69268-9C8B-4EBF-A9EE-DC5DC2D48DC3}" type="slidenum">
              <a:rPr lang="en-US" smtClean="0"/>
              <a:pPr/>
              <a:t>15</a:t>
            </a:fld>
            <a:endParaRPr lang="en-US"/>
          </a:p>
        </p:txBody>
      </p:sp>
      <p:sp>
        <p:nvSpPr>
          <p:cNvPr id="5" name="TextBox 4">
            <a:extLst>
              <a:ext uri="{FF2B5EF4-FFF2-40B4-BE49-F238E27FC236}">
                <a16:creationId xmlns:a16="http://schemas.microsoft.com/office/drawing/2014/main" id="{09D76AD4-0722-42DA-896A-52C9B3EEE3E8}"/>
              </a:ext>
            </a:extLst>
          </p:cNvPr>
          <p:cNvSpPr txBox="1"/>
          <p:nvPr/>
        </p:nvSpPr>
        <p:spPr>
          <a:xfrm>
            <a:off x="1632067" y="1479092"/>
            <a:ext cx="10972800" cy="506292"/>
          </a:xfrm>
          <a:prstGeom prst="rect">
            <a:avLst/>
          </a:prstGeom>
          <a:noFill/>
        </p:spPr>
        <p:txBody>
          <a:bodyPr wrap="square">
            <a:spAutoFit/>
          </a:bodyPr>
          <a:lstStyle/>
          <a:p>
            <a:pPr>
              <a:lnSpc>
                <a:spcPct val="150000"/>
              </a:lnSpc>
              <a:buClr>
                <a:srgbClr val="F88C2B"/>
              </a:buClr>
            </a:pPr>
            <a:r>
              <a:rPr lang="en-CA" sz="2000" dirty="0">
                <a:latin typeface="+mj-lt"/>
              </a:rPr>
              <a:t>Why are mobile devices treated differently than workstations?</a:t>
            </a:r>
          </a:p>
        </p:txBody>
      </p:sp>
      <p:pic>
        <p:nvPicPr>
          <p:cNvPr id="6" name="Graphic 5">
            <a:extLst>
              <a:ext uri="{FF2B5EF4-FFF2-40B4-BE49-F238E27FC236}">
                <a16:creationId xmlns:a16="http://schemas.microsoft.com/office/drawing/2014/main" id="{F5EF596C-85D0-3643-89AE-6A221BD12C3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101" y="1342309"/>
            <a:ext cx="892628" cy="892628"/>
          </a:xfrm>
          <a:prstGeom prst="rect">
            <a:avLst/>
          </a:prstGeom>
        </p:spPr>
      </p:pic>
      <p:pic>
        <p:nvPicPr>
          <p:cNvPr id="7" name="Graphic 6">
            <a:extLst>
              <a:ext uri="{FF2B5EF4-FFF2-40B4-BE49-F238E27FC236}">
                <a16:creationId xmlns:a16="http://schemas.microsoft.com/office/drawing/2014/main" id="{56D2F07C-85BF-0047-B9A5-1CEFDFB9905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101" y="2201686"/>
            <a:ext cx="892628" cy="892628"/>
          </a:xfrm>
          <a:prstGeom prst="rect">
            <a:avLst/>
          </a:prstGeom>
        </p:spPr>
      </p:pic>
      <p:pic>
        <p:nvPicPr>
          <p:cNvPr id="8" name="Graphic 7">
            <a:extLst>
              <a:ext uri="{FF2B5EF4-FFF2-40B4-BE49-F238E27FC236}">
                <a16:creationId xmlns:a16="http://schemas.microsoft.com/office/drawing/2014/main" id="{E58D8402-171A-4B41-A6B6-3B8B6C0ABAA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101" y="3061063"/>
            <a:ext cx="892628" cy="892628"/>
          </a:xfrm>
          <a:prstGeom prst="rect">
            <a:avLst/>
          </a:prstGeom>
        </p:spPr>
      </p:pic>
      <p:pic>
        <p:nvPicPr>
          <p:cNvPr id="9" name="Graphic 8">
            <a:extLst>
              <a:ext uri="{FF2B5EF4-FFF2-40B4-BE49-F238E27FC236}">
                <a16:creationId xmlns:a16="http://schemas.microsoft.com/office/drawing/2014/main" id="{144A9F52-E0CC-FF4A-A168-A23BB0255B5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101" y="3920440"/>
            <a:ext cx="892628" cy="892628"/>
          </a:xfrm>
          <a:prstGeom prst="rect">
            <a:avLst/>
          </a:prstGeom>
        </p:spPr>
      </p:pic>
      <p:sp>
        <p:nvSpPr>
          <p:cNvPr id="11" name="TextBox 10">
            <a:extLst>
              <a:ext uri="{FF2B5EF4-FFF2-40B4-BE49-F238E27FC236}">
                <a16:creationId xmlns:a16="http://schemas.microsoft.com/office/drawing/2014/main" id="{3C13CADD-4C01-A344-9005-816CED57BCF8}"/>
              </a:ext>
            </a:extLst>
          </p:cNvPr>
          <p:cNvSpPr txBox="1"/>
          <p:nvPr/>
        </p:nvSpPr>
        <p:spPr>
          <a:xfrm>
            <a:off x="1632067" y="2362200"/>
            <a:ext cx="10972800" cy="506292"/>
          </a:xfrm>
          <a:prstGeom prst="rect">
            <a:avLst/>
          </a:prstGeom>
          <a:noFill/>
        </p:spPr>
        <p:txBody>
          <a:bodyPr wrap="square">
            <a:spAutoFit/>
          </a:bodyPr>
          <a:lstStyle/>
          <a:p>
            <a:pPr>
              <a:lnSpc>
                <a:spcPct val="150000"/>
              </a:lnSpc>
              <a:buClr>
                <a:srgbClr val="F88C2B"/>
              </a:buClr>
            </a:pPr>
            <a:r>
              <a:rPr lang="en-CA" sz="2000" dirty="0"/>
              <a:t>Why can’t the same policies that apply to the workstations be applied to mobile?</a:t>
            </a:r>
          </a:p>
        </p:txBody>
      </p:sp>
      <p:sp>
        <p:nvSpPr>
          <p:cNvPr id="12" name="TextBox 11">
            <a:extLst>
              <a:ext uri="{FF2B5EF4-FFF2-40B4-BE49-F238E27FC236}">
                <a16:creationId xmlns:a16="http://schemas.microsoft.com/office/drawing/2014/main" id="{12CE06C3-BD7A-AE48-8005-347B9D2830D9}"/>
              </a:ext>
            </a:extLst>
          </p:cNvPr>
          <p:cNvSpPr txBox="1"/>
          <p:nvPr/>
        </p:nvSpPr>
        <p:spPr>
          <a:xfrm>
            <a:off x="1632067" y="3276600"/>
            <a:ext cx="10972800" cy="506292"/>
          </a:xfrm>
          <a:prstGeom prst="rect">
            <a:avLst/>
          </a:prstGeom>
          <a:noFill/>
        </p:spPr>
        <p:txBody>
          <a:bodyPr wrap="square">
            <a:spAutoFit/>
          </a:bodyPr>
          <a:lstStyle/>
          <a:p>
            <a:pPr>
              <a:lnSpc>
                <a:spcPct val="150000"/>
              </a:lnSpc>
              <a:buClr>
                <a:srgbClr val="F88C2B"/>
              </a:buClr>
            </a:pPr>
            <a:r>
              <a:rPr lang="en-CA" sz="2000" dirty="0"/>
              <a:t>Should corporations allow unmanaged mobiles on your network? </a:t>
            </a:r>
          </a:p>
        </p:txBody>
      </p:sp>
      <p:sp>
        <p:nvSpPr>
          <p:cNvPr id="13" name="TextBox 12">
            <a:extLst>
              <a:ext uri="{FF2B5EF4-FFF2-40B4-BE49-F238E27FC236}">
                <a16:creationId xmlns:a16="http://schemas.microsoft.com/office/drawing/2014/main" id="{1F13A746-6CC6-0149-9DF8-C2CACD0CDA51}"/>
              </a:ext>
            </a:extLst>
          </p:cNvPr>
          <p:cNvSpPr txBox="1"/>
          <p:nvPr/>
        </p:nvSpPr>
        <p:spPr>
          <a:xfrm>
            <a:off x="1632067" y="4114800"/>
            <a:ext cx="10972800" cy="506292"/>
          </a:xfrm>
          <a:prstGeom prst="rect">
            <a:avLst/>
          </a:prstGeom>
          <a:noFill/>
        </p:spPr>
        <p:txBody>
          <a:bodyPr wrap="square">
            <a:spAutoFit/>
          </a:bodyPr>
          <a:lstStyle/>
          <a:p>
            <a:pPr>
              <a:lnSpc>
                <a:spcPct val="150000"/>
              </a:lnSpc>
              <a:buClr>
                <a:srgbClr val="F88C2B"/>
              </a:buClr>
            </a:pPr>
            <a:r>
              <a:rPr lang="en-CA" sz="2000" dirty="0"/>
              <a:t>What will be your biggest challenge in rolling out a proper MDM solution, especially BYOD?</a:t>
            </a:r>
          </a:p>
        </p:txBody>
      </p:sp>
    </p:spTree>
    <p:extLst>
      <p:ext uri="{BB962C8B-B14F-4D97-AF65-F5344CB8AC3E}">
        <p14:creationId xmlns:p14="http://schemas.microsoft.com/office/powerpoint/2010/main" val="426686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table&#10;&#10;Description automatically generated">
            <a:extLst>
              <a:ext uri="{FF2B5EF4-FFF2-40B4-BE49-F238E27FC236}">
                <a16:creationId xmlns:a16="http://schemas.microsoft.com/office/drawing/2014/main" id="{DCBB4282-3AB5-42BA-BFB2-8C700AF6F8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6" y="1"/>
            <a:ext cx="12195439" cy="6866765"/>
          </a:xfrm>
          <a:prstGeom prst="rect">
            <a:avLst/>
          </a:prstGeom>
        </p:spPr>
      </p:pic>
      <p:sp>
        <p:nvSpPr>
          <p:cNvPr id="8" name="Rectangle 7">
            <a:extLst>
              <a:ext uri="{FF2B5EF4-FFF2-40B4-BE49-F238E27FC236}">
                <a16:creationId xmlns:a16="http://schemas.microsoft.com/office/drawing/2014/main" id="{CA43442A-17CE-B44D-B3AB-D3AF12CA83B2}"/>
              </a:ext>
            </a:extLst>
          </p:cNvPr>
          <p:cNvSpPr/>
          <p:nvPr/>
        </p:nvSpPr>
        <p:spPr>
          <a:xfrm>
            <a:off x="0" y="0"/>
            <a:ext cx="12195439" cy="6866765"/>
          </a:xfrm>
          <a:prstGeom prst="rect">
            <a:avLst/>
          </a:prstGeom>
          <a:solidFill>
            <a:srgbClr val="F6B46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3" name="Picture 2">
            <a:extLst>
              <a:ext uri="{FF2B5EF4-FFF2-40B4-BE49-F238E27FC236}">
                <a16:creationId xmlns:a16="http://schemas.microsoft.com/office/drawing/2014/main" id="{17E5EC46-2A6B-784D-B44E-DEE8B7F186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693" t="65368" r="48145" b="7230"/>
          <a:stretch/>
        </p:blipFill>
        <p:spPr>
          <a:xfrm>
            <a:off x="576750" y="457974"/>
            <a:ext cx="4285134" cy="5958091"/>
          </a:xfrm>
          <a:prstGeom prst="rect">
            <a:avLst/>
          </a:prstGeom>
        </p:spPr>
      </p:pic>
      <p:sp>
        <p:nvSpPr>
          <p:cNvPr id="4" name="Rectangle 3">
            <a:extLst>
              <a:ext uri="{FF2B5EF4-FFF2-40B4-BE49-F238E27FC236}">
                <a16:creationId xmlns:a16="http://schemas.microsoft.com/office/drawing/2014/main" id="{3EC159CE-2891-5249-9548-E79E8BDA42B6}"/>
              </a:ext>
            </a:extLst>
          </p:cNvPr>
          <p:cNvSpPr/>
          <p:nvPr/>
        </p:nvSpPr>
        <p:spPr>
          <a:xfrm>
            <a:off x="3320987" y="1550233"/>
            <a:ext cx="7766223" cy="1707715"/>
          </a:xfrm>
          <a:prstGeom prst="rect">
            <a:avLst/>
          </a:prstGeom>
        </p:spPr>
        <p:txBody>
          <a:bodyPr wrap="square">
            <a:spAutoFit/>
          </a:bodyPr>
          <a:lstStyle/>
          <a:p>
            <a:r>
              <a:rPr lang="en-CA" sz="10497" b="1" dirty="0">
                <a:solidFill>
                  <a:srgbClr val="585454"/>
                </a:solidFill>
                <a:latin typeface="Myriad Pro" charset="0"/>
                <a:ea typeface="Myriad Pro" charset="0"/>
                <a:cs typeface="Myriad Pro" charset="0"/>
              </a:rPr>
              <a:t>Questions?</a:t>
            </a:r>
            <a:endParaRPr lang="en-US" sz="10497" b="1" dirty="0">
              <a:solidFill>
                <a:srgbClr val="585454"/>
              </a:solidFill>
              <a:latin typeface="Myriad Pro" charset="0"/>
              <a:ea typeface="Myriad Pro" charset="0"/>
              <a:cs typeface="Myriad Pro" charset="0"/>
            </a:endParaRPr>
          </a:p>
        </p:txBody>
      </p:sp>
      <p:sp>
        <p:nvSpPr>
          <p:cNvPr id="2" name="Content Placeholder 2">
            <a:extLst>
              <a:ext uri="{FF2B5EF4-FFF2-40B4-BE49-F238E27FC236}">
                <a16:creationId xmlns:a16="http://schemas.microsoft.com/office/drawing/2014/main" id="{E90C46CD-E507-1E4C-A8BC-15180EFC97C5}"/>
              </a:ext>
            </a:extLst>
          </p:cNvPr>
          <p:cNvSpPr txBox="1">
            <a:spLocks/>
          </p:cNvSpPr>
          <p:nvPr/>
        </p:nvSpPr>
        <p:spPr>
          <a:xfrm>
            <a:off x="3315942" y="3098458"/>
            <a:ext cx="7350952" cy="2079634"/>
          </a:xfrm>
          <a:prstGeom prst="rect">
            <a:avLst/>
          </a:prstGeom>
        </p:spPr>
        <p:txBody>
          <a:bodyPr lIns="91440" tIns="45720" rIns="91440" bIns="45720" anchor="t">
            <a:normAutofit/>
          </a:bodyPr>
          <a:lstStyle>
            <a:lvl1pPr marL="457120" indent="-457120" algn="l" defTabSz="1218987" rtl="0" eaLnBrk="1" latinLnBrk="0" hangingPunct="1">
              <a:spcBef>
                <a:spcPct val="20000"/>
              </a:spcBef>
              <a:buFont typeface="Arial" pitchFamily="34" charset="0"/>
              <a:buChar char="•"/>
              <a:defRPr sz="3600" b="0" i="0" kern="1200">
                <a:solidFill>
                  <a:schemeClr val="tx1"/>
                </a:solidFill>
                <a:latin typeface="Trebuchet MS" panose="020B0703020202090204" pitchFamily="34" charset="0"/>
                <a:ea typeface="+mn-ea"/>
                <a:cs typeface="+mn-cs"/>
              </a:defRPr>
            </a:lvl1pPr>
            <a:lvl2pPr marL="990427" indent="-380933" algn="l" defTabSz="1218987" rtl="0" eaLnBrk="1" latinLnBrk="0" hangingPunct="1">
              <a:spcBef>
                <a:spcPct val="20000"/>
              </a:spcBef>
              <a:buFont typeface="Arial" pitchFamily="34" charset="0"/>
              <a:buChar char="–"/>
              <a:defRPr sz="3200" b="0" i="0" kern="1200">
                <a:solidFill>
                  <a:schemeClr val="tx1"/>
                </a:solidFill>
                <a:latin typeface="Trebuchet MS" panose="020B0703020202090204" pitchFamily="34" charset="0"/>
                <a:ea typeface="+mn-ea"/>
                <a:cs typeface="+mn-cs"/>
              </a:defRPr>
            </a:lvl2pPr>
            <a:lvl3pPr marL="1523733" indent="-304747" algn="l" defTabSz="1218987" rtl="0" eaLnBrk="1" latinLnBrk="0" hangingPunct="1">
              <a:spcBef>
                <a:spcPct val="20000"/>
              </a:spcBef>
              <a:buFont typeface="Arial" pitchFamily="34" charset="0"/>
              <a:buChar char="•"/>
              <a:defRPr sz="2400" b="0" i="0" kern="1200">
                <a:solidFill>
                  <a:schemeClr val="tx1"/>
                </a:solidFill>
                <a:latin typeface="Trebuchet MS" panose="020B0703020202090204" pitchFamily="34" charset="0"/>
                <a:ea typeface="+mn-ea"/>
                <a:cs typeface="+mn-cs"/>
              </a:defRPr>
            </a:lvl3pPr>
            <a:lvl4pPr marL="2133227" indent="-304747" algn="l" defTabSz="1218987" rtl="0" eaLnBrk="1" latinLnBrk="0" hangingPunct="1">
              <a:spcBef>
                <a:spcPct val="20000"/>
              </a:spcBef>
              <a:buFont typeface="Arial" pitchFamily="34" charset="0"/>
              <a:buChar char="–"/>
              <a:defRPr sz="2000" b="0" i="0" kern="1200">
                <a:solidFill>
                  <a:schemeClr val="tx1"/>
                </a:solidFill>
                <a:latin typeface="Trebuchet MS" panose="020B0703020202090204" pitchFamily="34" charset="0"/>
                <a:ea typeface="+mn-ea"/>
                <a:cs typeface="+mn-cs"/>
              </a:defRPr>
            </a:lvl4pPr>
            <a:lvl5pPr marL="2742720" indent="-304747" algn="l" defTabSz="1218987" rtl="0" eaLnBrk="1" latinLnBrk="0" hangingPunct="1">
              <a:spcBef>
                <a:spcPct val="20000"/>
              </a:spcBef>
              <a:buFont typeface="Arial" pitchFamily="34" charset="0"/>
              <a:buChar char="»"/>
              <a:defRPr sz="2000" b="0" i="0" kern="1200">
                <a:solidFill>
                  <a:schemeClr val="tx1"/>
                </a:solidFill>
                <a:latin typeface="Trebuchet MS" panose="020B0703020202090204"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CA" sz="3150" b="1">
                <a:solidFill>
                  <a:srgbClr val="585454"/>
                </a:solidFill>
                <a:latin typeface="Myriad Pro"/>
              </a:rPr>
              <a:t>To ask our speakers a question, </a:t>
            </a:r>
            <a:br>
              <a:rPr lang="en-CA" sz="3150">
                <a:latin typeface="Myriad Pro" charset="0"/>
              </a:rPr>
            </a:br>
            <a:r>
              <a:rPr lang="en-US" sz="3150">
                <a:solidFill>
                  <a:srgbClr val="585454"/>
                </a:solidFill>
                <a:latin typeface="Myriad Pro"/>
              </a:rPr>
              <a:t>type your question into the Chat located in the bottom right portion of the screen.</a:t>
            </a:r>
            <a:endParaRPr lang="en-US">
              <a:latin typeface="Myriad Pro"/>
            </a:endParaRPr>
          </a:p>
        </p:txBody>
      </p:sp>
    </p:spTree>
    <p:extLst>
      <p:ext uri="{BB962C8B-B14F-4D97-AF65-F5344CB8AC3E}">
        <p14:creationId xmlns:p14="http://schemas.microsoft.com/office/powerpoint/2010/main" val="112972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4383-3106-4034-B324-FB2C7A96737C}"/>
              </a:ext>
            </a:extLst>
          </p:cNvPr>
          <p:cNvSpPr>
            <a:spLocks noGrp="1"/>
          </p:cNvSpPr>
          <p:nvPr>
            <p:ph type="title"/>
          </p:nvPr>
        </p:nvSpPr>
        <p:spPr/>
        <p:txBody>
          <a:bodyPr>
            <a:noAutofit/>
          </a:bodyPr>
          <a:lstStyle/>
          <a:p>
            <a:r>
              <a:rPr lang="en-CA" sz="4800" dirty="0">
                <a:latin typeface="Open Sans" panose="020B0606030504020204" pitchFamily="34" charset="0"/>
                <a:ea typeface="Open Sans" panose="020B0606030504020204" pitchFamily="34" charset="0"/>
                <a:cs typeface="Open Sans" panose="020B0606030504020204" pitchFamily="34" charset="0"/>
              </a:rPr>
              <a:t>Mobile Application Security Testing</a:t>
            </a:r>
            <a:endParaRPr lang="en-US" sz="4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26332A0A-4F66-427E-B077-246434B5A6E8}"/>
              </a:ext>
            </a:extLst>
          </p:cNvPr>
          <p:cNvSpPr>
            <a:spLocks noGrp="1"/>
          </p:cNvSpPr>
          <p:nvPr>
            <p:ph type="sldNum" sz="quarter" idx="12"/>
          </p:nvPr>
        </p:nvSpPr>
        <p:spPr/>
        <p:txBody>
          <a:bodyPr/>
          <a:lstStyle/>
          <a:p>
            <a:fld id="{96E69268-9C8B-4EBF-A9EE-DC5DC2D48DC3}" type="slidenum">
              <a:rPr lang="en-US" smtClean="0"/>
              <a:pPr/>
              <a:t>17</a:t>
            </a:fld>
            <a:endParaRPr lang="en-US"/>
          </a:p>
        </p:txBody>
      </p:sp>
      <p:sp>
        <p:nvSpPr>
          <p:cNvPr id="5" name="TextBox 4">
            <a:extLst>
              <a:ext uri="{FF2B5EF4-FFF2-40B4-BE49-F238E27FC236}">
                <a16:creationId xmlns:a16="http://schemas.microsoft.com/office/drawing/2014/main" id="{D487D38F-25FB-4500-9E9D-BDDB3B8E41AB}"/>
              </a:ext>
            </a:extLst>
          </p:cNvPr>
          <p:cNvSpPr txBox="1"/>
          <p:nvPr/>
        </p:nvSpPr>
        <p:spPr>
          <a:xfrm>
            <a:off x="-5548891" y="1136395"/>
            <a:ext cx="5040891" cy="2990499"/>
          </a:xfrm>
          <a:prstGeom prst="rect">
            <a:avLst/>
          </a:prstGeom>
          <a:noFill/>
        </p:spPr>
        <p:txBody>
          <a:bodyPr wrap="square" lIns="91440" tIns="45720" rIns="91440" bIns="45720" anchor="t">
            <a:spAutoFit/>
          </a:bodyPr>
          <a:lstStyle/>
          <a:p>
            <a:r>
              <a:rPr lang="en-US" b="1" dirty="0">
                <a:latin typeface="Myriad Pro" panose="020B0503030403020204" pitchFamily="34" charset="0"/>
                <a:ea typeface="+mn-lt"/>
                <a:cs typeface="+mn-lt"/>
              </a:rPr>
              <a:t>● Continuous Penetration Testing Services</a:t>
            </a:r>
            <a:endParaRPr lang="en-US" dirty="0">
              <a:latin typeface="Myriad Pro" panose="020B0503030403020204" pitchFamily="34" charset="0"/>
              <a:ea typeface="+mn-lt"/>
              <a:cs typeface="+mn-lt"/>
            </a:endParaRPr>
          </a:p>
          <a:p>
            <a:pPr marL="742950" lvl="1" indent="-285750">
              <a:buFont typeface="Arial"/>
              <a:buChar char="•"/>
            </a:pPr>
            <a:r>
              <a:rPr lang="en-US" dirty="0">
                <a:latin typeface="Myriad Pro" panose="020B0503030403020204" pitchFamily="34" charset="0"/>
                <a:ea typeface="+mn-lt"/>
                <a:cs typeface="+mn-lt"/>
              </a:rPr>
              <a:t>Infrastructure Pentest</a:t>
            </a:r>
          </a:p>
          <a:p>
            <a:pPr marL="742950" lvl="1" indent="-285750">
              <a:buFont typeface="Arial"/>
              <a:buChar char="•"/>
            </a:pPr>
            <a:r>
              <a:rPr lang="en-US" dirty="0">
                <a:latin typeface="Myriad Pro" panose="020B0503030403020204" pitchFamily="34" charset="0"/>
                <a:ea typeface="+mn-lt"/>
                <a:cs typeface="+mn-lt"/>
              </a:rPr>
              <a:t>Authenticated Vulnerability Scans</a:t>
            </a:r>
          </a:p>
          <a:p>
            <a:pPr marL="742950" lvl="1" indent="-285750">
              <a:buFont typeface="Arial"/>
              <a:buChar char="•"/>
            </a:pPr>
            <a:r>
              <a:rPr lang="en-US" dirty="0">
                <a:latin typeface="Myriad Pro" panose="020B0503030403020204" pitchFamily="34" charset="0"/>
                <a:ea typeface="+mn-lt"/>
                <a:cs typeface="+mn-lt"/>
              </a:rPr>
              <a:t>E-mail Phishing Simulations</a:t>
            </a:r>
          </a:p>
          <a:p>
            <a:pPr marL="742950" lvl="1" indent="-285750">
              <a:buFont typeface="Arial"/>
              <a:buChar char="•"/>
            </a:pPr>
            <a:r>
              <a:rPr lang="en-US" dirty="0">
                <a:latin typeface="Myriad Pro" panose="020B0503030403020204" pitchFamily="34" charset="0"/>
                <a:ea typeface="+mn-lt"/>
                <a:cs typeface="+mn-lt"/>
              </a:rPr>
              <a:t>Active Directory </a:t>
            </a:r>
            <a:r>
              <a:rPr lang="en-US" b="1" dirty="0">
                <a:latin typeface="Myriad Pro" panose="020B0503030403020204" pitchFamily="34" charset="0"/>
                <a:ea typeface="+mn-lt"/>
                <a:cs typeface="+mn-lt"/>
              </a:rPr>
              <a:t>Bloodhound</a:t>
            </a:r>
            <a:r>
              <a:rPr lang="en-US" dirty="0">
                <a:latin typeface="Myriad Pro" panose="020B0503030403020204" pitchFamily="34" charset="0"/>
                <a:ea typeface="+mn-lt"/>
                <a:cs typeface="+mn-lt"/>
              </a:rPr>
              <a:t> </a:t>
            </a:r>
            <a:r>
              <a:rPr lang="en-US" b="1" dirty="0">
                <a:latin typeface="Myriad Pro" panose="020B0503030403020204" pitchFamily="34" charset="0"/>
                <a:ea typeface="+mn-lt"/>
                <a:cs typeface="+mn-lt"/>
              </a:rPr>
              <a:t>Audit</a:t>
            </a:r>
            <a:endParaRPr lang="en-US" dirty="0">
              <a:latin typeface="Myriad Pro" panose="020B0503030403020204" pitchFamily="34" charset="0"/>
              <a:cs typeface="Calibri"/>
            </a:endParaRPr>
          </a:p>
          <a:p>
            <a:pPr marL="742950" lvl="1" indent="-285750">
              <a:buFont typeface="Arial"/>
              <a:buChar char="•"/>
            </a:pPr>
            <a:r>
              <a:rPr lang="en-US" dirty="0">
                <a:latin typeface="Myriad Pro" panose="020B0503030403020204" pitchFamily="34" charset="0"/>
                <a:ea typeface="+mn-lt"/>
                <a:cs typeface="+mn-lt"/>
              </a:rPr>
              <a:t>Active Directory </a:t>
            </a:r>
            <a:r>
              <a:rPr lang="en-US" b="1" dirty="0">
                <a:latin typeface="Myriad Pro" panose="020B0503030403020204" pitchFamily="34" charset="0"/>
                <a:ea typeface="+mn-lt"/>
                <a:cs typeface="+mn-lt"/>
              </a:rPr>
              <a:t>Password</a:t>
            </a:r>
            <a:r>
              <a:rPr lang="en-US" dirty="0">
                <a:latin typeface="Myriad Pro" panose="020B0503030403020204" pitchFamily="34" charset="0"/>
                <a:ea typeface="+mn-lt"/>
                <a:cs typeface="+mn-lt"/>
              </a:rPr>
              <a:t> </a:t>
            </a:r>
            <a:r>
              <a:rPr lang="en-US" b="1" dirty="0">
                <a:latin typeface="Myriad Pro" panose="020B0503030403020204" pitchFamily="34" charset="0"/>
                <a:ea typeface="+mn-lt"/>
                <a:cs typeface="+mn-lt"/>
              </a:rPr>
              <a:t>Audit</a:t>
            </a:r>
            <a:endParaRPr lang="en-US" dirty="0">
              <a:latin typeface="Myriad Pro" panose="020B0503030403020204" pitchFamily="34" charset="0"/>
              <a:ea typeface="+mn-lt"/>
              <a:cs typeface="+mn-lt"/>
            </a:endParaRPr>
          </a:p>
          <a:p>
            <a:pPr marL="742950" lvl="1" indent="-285750">
              <a:buFont typeface="Arial"/>
              <a:buChar char="•"/>
            </a:pPr>
            <a:r>
              <a:rPr lang="en-US" b="1" dirty="0">
                <a:latin typeface="Myriad Pro" panose="020B0503030403020204" pitchFamily="34" charset="0"/>
                <a:ea typeface="+mn-lt"/>
                <a:cs typeface="+mn-lt"/>
              </a:rPr>
              <a:t>Ransomware</a:t>
            </a:r>
            <a:r>
              <a:rPr lang="en-US" dirty="0">
                <a:latin typeface="Myriad Pro" panose="020B0503030403020204" pitchFamily="34" charset="0"/>
                <a:ea typeface="+mn-lt"/>
                <a:cs typeface="+mn-lt"/>
              </a:rPr>
              <a:t> Assessment</a:t>
            </a:r>
          </a:p>
          <a:p>
            <a:pPr marL="742950" lvl="1" indent="-285750">
              <a:buFont typeface="Arial"/>
              <a:buChar char="•"/>
            </a:pPr>
            <a:r>
              <a:rPr lang="en-US" dirty="0">
                <a:latin typeface="Myriad Pro" panose="020B0503030403020204" pitchFamily="34" charset="0"/>
                <a:ea typeface="+mn-lt"/>
                <a:cs typeface="+mn-lt"/>
              </a:rPr>
              <a:t>Web Application </a:t>
            </a:r>
            <a:r>
              <a:rPr lang="en-US" dirty="0" err="1">
                <a:latin typeface="Myriad Pro" panose="020B0503030403020204" pitchFamily="34" charset="0"/>
                <a:ea typeface="+mn-lt"/>
                <a:cs typeface="+mn-lt"/>
              </a:rPr>
              <a:t>Pentests</a:t>
            </a:r>
            <a:endParaRPr lang="en-US" dirty="0">
              <a:latin typeface="Myriad Pro" panose="020B0503030403020204" pitchFamily="34" charset="0"/>
              <a:cs typeface="Calibri"/>
            </a:endParaRPr>
          </a:p>
          <a:p>
            <a:pPr>
              <a:lnSpc>
                <a:spcPct val="107000"/>
              </a:lnSpc>
              <a:spcAft>
                <a:spcPts val="800"/>
              </a:spcAft>
            </a:pPr>
            <a:endParaRPr lang="en-US" sz="1800" dirty="0">
              <a:effectLst/>
              <a:latin typeface="Myriad Pro" panose="020B0503030403020204" pitchFamily="34" charset="0"/>
              <a:ea typeface="Calibri" panose="020F0502020204030204" pitchFamily="34" charset="0"/>
              <a:cs typeface="Calibri-Italic"/>
            </a:endParaRPr>
          </a:p>
          <a:p>
            <a:pPr marL="285750" indent="-285750">
              <a:lnSpc>
                <a:spcPct val="107000"/>
              </a:lnSpc>
              <a:spcAft>
                <a:spcPts val="800"/>
              </a:spcAft>
              <a:buFont typeface="Arial" panose="020B0604020202020204" pitchFamily="34" charset="0"/>
              <a:buChar char="•"/>
            </a:pPr>
            <a:endParaRPr lang="en-US" sz="1800" dirty="0">
              <a:effectLst/>
              <a:latin typeface="Myriad Pro" panose="020B0503030403020204" pitchFamily="34" charset="0"/>
              <a:ea typeface="Calibri" panose="020F0502020204030204" pitchFamily="34" charset="0"/>
              <a:cs typeface="Calibri-Italic"/>
            </a:endParaRPr>
          </a:p>
        </p:txBody>
      </p:sp>
      <p:sp>
        <p:nvSpPr>
          <p:cNvPr id="7" name="TextBox 6">
            <a:extLst>
              <a:ext uri="{FF2B5EF4-FFF2-40B4-BE49-F238E27FC236}">
                <a16:creationId xmlns:a16="http://schemas.microsoft.com/office/drawing/2014/main" id="{C5B615CF-BCF3-4C72-A272-E2D965F0EF44}"/>
              </a:ext>
            </a:extLst>
          </p:cNvPr>
          <p:cNvSpPr txBox="1"/>
          <p:nvPr/>
        </p:nvSpPr>
        <p:spPr>
          <a:xfrm>
            <a:off x="6096000" y="4040499"/>
            <a:ext cx="5355084" cy="1600438"/>
          </a:xfrm>
          <a:prstGeom prst="rect">
            <a:avLst/>
          </a:prstGeom>
          <a:noFill/>
        </p:spPr>
        <p:txBody>
          <a:bodyPr wrap="square" lIns="91440" tIns="45720" rIns="91440" bIns="45720" anchor="t">
            <a:spAutoFit/>
          </a:bodyPr>
          <a:lstStyle/>
          <a:p>
            <a:r>
              <a:rPr lang="en-US" sz="1600" b="1" dirty="0">
                <a:latin typeface="+mj-lt"/>
                <a:ea typeface="+mn-lt"/>
                <a:cs typeface="+mn-lt"/>
              </a:rPr>
              <a:t>How To Get Started</a:t>
            </a:r>
            <a:endParaRPr lang="en-US" sz="1600" dirty="0">
              <a:latin typeface="+mj-lt"/>
            </a:endParaRPr>
          </a:p>
          <a:p>
            <a:pPr marL="742950" lvl="1" indent="-285750">
              <a:buFont typeface="Arial"/>
              <a:buChar char="•"/>
            </a:pPr>
            <a:r>
              <a:rPr lang="en-US" sz="1600" dirty="0">
                <a:latin typeface="+mj-lt"/>
                <a:ea typeface="+mn-lt"/>
                <a:cs typeface="+mn-lt"/>
              </a:rPr>
              <a:t>Respond to our webinar follow up email to book your free security advisory session before February15 </a:t>
            </a:r>
          </a:p>
          <a:p>
            <a:pPr marL="742950" lvl="1" indent="-285750">
              <a:buFont typeface="Arial"/>
              <a:buChar char="•"/>
            </a:pPr>
            <a:r>
              <a:rPr lang="en-US" sz="1600" dirty="0">
                <a:latin typeface="+mj-lt"/>
                <a:ea typeface="+mn-lt"/>
                <a:cs typeface="+mn-lt"/>
              </a:rPr>
              <a:t>Download the additional information and resources in our follow up email</a:t>
            </a:r>
          </a:p>
          <a:p>
            <a:endParaRPr lang="en-US" sz="1800" b="1" i="1" dirty="0">
              <a:effectLst/>
              <a:latin typeface="Myriad Pro" panose="020B0503030403020204" pitchFamily="34" charset="0"/>
              <a:ea typeface="Calibri" panose="020F0502020204030204" pitchFamily="34" charset="0"/>
              <a:cs typeface="Calibri"/>
            </a:endParaRPr>
          </a:p>
        </p:txBody>
      </p:sp>
      <p:sp>
        <p:nvSpPr>
          <p:cNvPr id="4" name="Rectangle 3">
            <a:extLst>
              <a:ext uri="{FF2B5EF4-FFF2-40B4-BE49-F238E27FC236}">
                <a16:creationId xmlns:a16="http://schemas.microsoft.com/office/drawing/2014/main" id="{11BC8A06-4FBD-C54A-81A2-BB84B0CB23B2}"/>
              </a:ext>
            </a:extLst>
          </p:cNvPr>
          <p:cNvSpPr/>
          <p:nvPr/>
        </p:nvSpPr>
        <p:spPr>
          <a:xfrm>
            <a:off x="5930138" y="1786449"/>
            <a:ext cx="5355084" cy="2062103"/>
          </a:xfrm>
          <a:prstGeom prst="rect">
            <a:avLst/>
          </a:prstGeom>
        </p:spPr>
        <p:txBody>
          <a:bodyPr wrap="square">
            <a:spAutoFit/>
          </a:bodyPr>
          <a:lstStyle/>
          <a:p>
            <a:r>
              <a:rPr lang="en-US" sz="1600" b="1" dirty="0">
                <a:latin typeface="+mj-lt"/>
                <a:ea typeface="+mn-lt"/>
                <a:cs typeface="+mn-lt"/>
              </a:rPr>
              <a:t>Mobile Application Security Testing</a:t>
            </a:r>
            <a:endParaRPr lang="en-US" sz="1600" b="1" dirty="0">
              <a:latin typeface="+mj-lt"/>
            </a:endParaRPr>
          </a:p>
          <a:p>
            <a:pPr marL="742950" lvl="1" indent="-285750">
              <a:buFont typeface="Arial"/>
              <a:buChar char="•"/>
            </a:pPr>
            <a:r>
              <a:rPr lang="en-US" sz="1600" dirty="0">
                <a:latin typeface="+mj-lt"/>
                <a:ea typeface="+mn-lt"/>
                <a:cs typeface="+mn-lt"/>
              </a:rPr>
              <a:t>Comprehensive testing of custom developed mobile applications on both iOS and Android devices</a:t>
            </a:r>
            <a:endParaRPr lang="en-US" sz="1600" dirty="0">
              <a:latin typeface="+mj-lt"/>
              <a:cs typeface="Calibri"/>
            </a:endParaRPr>
          </a:p>
          <a:p>
            <a:pPr marL="742950" lvl="1" indent="-285750">
              <a:buFont typeface="Arial"/>
              <a:buChar char="•"/>
            </a:pPr>
            <a:r>
              <a:rPr lang="en-US" sz="1600" dirty="0">
                <a:latin typeface="+mj-lt"/>
                <a:ea typeface="+mn-lt"/>
                <a:cs typeface="+mn-lt"/>
              </a:rPr>
              <a:t>Dynamic Application Security Testing (DAST) of back-end API to validate server-side controls</a:t>
            </a:r>
          </a:p>
          <a:p>
            <a:pPr marL="742950" lvl="1" indent="-285750">
              <a:buFont typeface="Arial"/>
              <a:buChar char="•"/>
            </a:pPr>
            <a:r>
              <a:rPr lang="en-US" sz="1600" dirty="0">
                <a:latin typeface="+mj-lt"/>
                <a:ea typeface="+mn-lt"/>
                <a:cs typeface="+mn-lt"/>
              </a:rPr>
              <a:t>Critical-flow analysis to review key features through a security lens (network capture, log review, disk activity, and credential exposure).</a:t>
            </a:r>
            <a:endParaRPr lang="en-US" sz="1600" dirty="0">
              <a:latin typeface="+mj-lt"/>
              <a:cs typeface="Calibri"/>
            </a:endParaRPr>
          </a:p>
        </p:txBody>
      </p:sp>
      <p:pic>
        <p:nvPicPr>
          <p:cNvPr id="9" name="Picture 8">
            <a:extLst>
              <a:ext uri="{FF2B5EF4-FFF2-40B4-BE49-F238E27FC236}">
                <a16:creationId xmlns:a16="http://schemas.microsoft.com/office/drawing/2014/main" id="{9E00B68C-141C-2541-A0CD-3C9AB762175B}"/>
              </a:ext>
            </a:extLst>
          </p:cNvPr>
          <p:cNvPicPr>
            <a:picLocks noChangeAspect="1"/>
          </p:cNvPicPr>
          <p:nvPr/>
        </p:nvPicPr>
        <p:blipFill>
          <a:blip r:embed="rId3"/>
          <a:stretch>
            <a:fillRect/>
          </a:stretch>
        </p:blipFill>
        <p:spPr>
          <a:xfrm>
            <a:off x="906778" y="1077529"/>
            <a:ext cx="3745232" cy="4962432"/>
          </a:xfrm>
          <a:prstGeom prst="rect">
            <a:avLst/>
          </a:prstGeom>
        </p:spPr>
      </p:pic>
    </p:spTree>
    <p:extLst>
      <p:ext uri="{BB962C8B-B14F-4D97-AF65-F5344CB8AC3E}">
        <p14:creationId xmlns:p14="http://schemas.microsoft.com/office/powerpoint/2010/main" val="355390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005EBD-3C84-3A4A-837C-54CF403B948B}"/>
              </a:ext>
            </a:extLst>
          </p:cNvPr>
          <p:cNvSpPr/>
          <p:nvPr/>
        </p:nvSpPr>
        <p:spPr>
          <a:xfrm>
            <a:off x="0" y="-155119"/>
            <a:ext cx="7148674" cy="6857999"/>
          </a:xfrm>
          <a:prstGeom prst="rect">
            <a:avLst/>
          </a:prstGeom>
          <a:solidFill>
            <a:srgbClr val="35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0330" y="254527"/>
            <a:ext cx="5744308" cy="2651488"/>
          </a:xfrm>
          <a:prstGeom prst="rect">
            <a:avLst/>
          </a:prstGeom>
          <a:noFill/>
          <a:ln>
            <a:noFill/>
          </a:ln>
          <a:effectLst>
            <a:softEdge rad="31750"/>
          </a:effectLst>
        </p:spPr>
        <p:style>
          <a:lnRef idx="0">
            <a:scrgbClr r="0" g="0" b="0"/>
          </a:lnRef>
          <a:fillRef idx="0">
            <a:scrgbClr r="0" g="0" b="0"/>
          </a:fillRef>
          <a:effectRef idx="0">
            <a:scrgbClr r="0" g="0" b="0"/>
          </a:effectRef>
          <a:fontRef idx="minor">
            <a:schemeClr val="lt1"/>
          </a:fontRef>
        </p:style>
        <p:txBody>
          <a:bodyPr lIns="182832" rIns="182832" rtlCol="0" anchor="ctr"/>
          <a:lstStyle/>
          <a:p>
            <a:pPr algn="ctr"/>
            <a:r>
              <a:rPr lang="en-US" sz="4400" b="1">
                <a:solidFill>
                  <a:schemeClr val="accent1"/>
                </a:solidFill>
                <a:latin typeface="Myriad Pro" charset="0"/>
                <a:ea typeface="Myriad Pro" charset="0"/>
                <a:cs typeface="Myriad Pro" charset="0"/>
              </a:rPr>
              <a:t>Thank you </a:t>
            </a:r>
            <a:br>
              <a:rPr lang="en-US" sz="4400" b="1">
                <a:solidFill>
                  <a:schemeClr val="accent1"/>
                </a:solidFill>
                <a:latin typeface="Myriad Pro" charset="0"/>
                <a:ea typeface="Myriad Pro" charset="0"/>
                <a:cs typeface="Myriad Pro" charset="0"/>
              </a:rPr>
            </a:br>
            <a:r>
              <a:rPr lang="en-US" sz="4400" b="1">
                <a:solidFill>
                  <a:schemeClr val="accent1"/>
                </a:solidFill>
                <a:latin typeface="Myriad Pro" charset="0"/>
                <a:ea typeface="Myriad Pro" charset="0"/>
                <a:cs typeface="Myriad Pro" charset="0"/>
              </a:rPr>
              <a:t>for joining us today.</a:t>
            </a:r>
          </a:p>
        </p:txBody>
      </p:sp>
      <p:sp>
        <p:nvSpPr>
          <p:cNvPr id="6" name="Rectangle 5">
            <a:extLst>
              <a:ext uri="{FF2B5EF4-FFF2-40B4-BE49-F238E27FC236}">
                <a16:creationId xmlns:a16="http://schemas.microsoft.com/office/drawing/2014/main" id="{F95D66B5-42CB-464F-9090-29C7F66E0627}"/>
              </a:ext>
            </a:extLst>
          </p:cNvPr>
          <p:cNvSpPr/>
          <p:nvPr/>
        </p:nvSpPr>
        <p:spPr>
          <a:xfrm>
            <a:off x="1687036" y="2638924"/>
            <a:ext cx="3370895" cy="1043234"/>
          </a:xfrm>
          <a:prstGeom prst="rect">
            <a:avLst/>
          </a:prstGeom>
        </p:spPr>
        <p:txBody>
          <a:bodyPr wrap="square">
            <a:spAutoFit/>
          </a:bodyPr>
          <a:lstStyle/>
          <a:p>
            <a:pPr algn="ctr">
              <a:lnSpc>
                <a:spcPts val="2460"/>
              </a:lnSpc>
              <a:spcBef>
                <a:spcPts val="600"/>
              </a:spcBef>
            </a:pPr>
            <a:r>
              <a:rPr lang="en-US" sz="2400" b="1" dirty="0">
                <a:solidFill>
                  <a:srgbClr val="F6F6F6"/>
                </a:solidFill>
                <a:latin typeface="Myriad Pro" charset="0"/>
                <a:ea typeface="Myriad Pro" charset="0"/>
                <a:cs typeface="Myriad Pro" charset="0"/>
              </a:rPr>
              <a:t>Amol Joshi</a:t>
            </a:r>
            <a:br>
              <a:rPr lang="en-US" b="1" dirty="0">
                <a:solidFill>
                  <a:srgbClr val="F6F6F6"/>
                </a:solidFill>
                <a:latin typeface="Myriad Pro" charset="0"/>
                <a:ea typeface="Myriad Pro" charset="0"/>
                <a:cs typeface="Myriad Pro" charset="0"/>
              </a:rPr>
            </a:br>
            <a:r>
              <a:rPr lang="en-CA" dirty="0" err="1">
                <a:solidFill>
                  <a:srgbClr val="F6F6F6"/>
                </a:solidFill>
                <a:latin typeface="Myriad Pro" charset="0"/>
                <a:ea typeface="Myriad Pro" charset="0"/>
                <a:cs typeface="Myriad Pro" charset="0"/>
              </a:rPr>
              <a:t>CrucialLogics</a:t>
            </a:r>
            <a:br>
              <a:rPr lang="en-CA" dirty="0">
                <a:solidFill>
                  <a:srgbClr val="F6F6F6"/>
                </a:solidFill>
                <a:latin typeface="Myriad Pro" charset="0"/>
                <a:ea typeface="Myriad Pro" charset="0"/>
                <a:cs typeface="Myriad Pro" charset="0"/>
              </a:rPr>
            </a:br>
            <a:r>
              <a:rPr lang="en-CA" dirty="0" err="1">
                <a:solidFill>
                  <a:srgbClr val="F6F6F6"/>
                </a:solidFill>
                <a:latin typeface="Myriad Pro" charset="0"/>
                <a:ea typeface="Myriad Pro" charset="0"/>
                <a:cs typeface="Myriad Pro" charset="0"/>
              </a:rPr>
              <a:t>Amol.Joshi@cruciallogics.com</a:t>
            </a:r>
            <a:endParaRPr lang="en-CA" dirty="0">
              <a:solidFill>
                <a:srgbClr val="F6F6F6"/>
              </a:solidFill>
              <a:latin typeface="Myriad Pro" charset="0"/>
              <a:ea typeface="Myriad Pro" charset="0"/>
              <a:cs typeface="Myriad Pro" charset="0"/>
            </a:endParaRPr>
          </a:p>
        </p:txBody>
      </p:sp>
      <p:sp>
        <p:nvSpPr>
          <p:cNvPr id="8" name="Rectangle 7">
            <a:extLst>
              <a:ext uri="{FF2B5EF4-FFF2-40B4-BE49-F238E27FC236}">
                <a16:creationId xmlns:a16="http://schemas.microsoft.com/office/drawing/2014/main" id="{BAC2EA47-F401-414C-B3DE-81C38B83082F}"/>
              </a:ext>
            </a:extLst>
          </p:cNvPr>
          <p:cNvSpPr/>
          <p:nvPr/>
        </p:nvSpPr>
        <p:spPr>
          <a:xfrm>
            <a:off x="1414297" y="4050546"/>
            <a:ext cx="4074019" cy="1043234"/>
          </a:xfrm>
          <a:prstGeom prst="rect">
            <a:avLst/>
          </a:prstGeom>
        </p:spPr>
        <p:txBody>
          <a:bodyPr wrap="square">
            <a:spAutoFit/>
          </a:bodyPr>
          <a:lstStyle/>
          <a:p>
            <a:pPr algn="ctr">
              <a:lnSpc>
                <a:spcPts val="2460"/>
              </a:lnSpc>
              <a:spcBef>
                <a:spcPts val="600"/>
              </a:spcBef>
            </a:pPr>
            <a:r>
              <a:rPr lang="en-US" sz="2400" b="1" dirty="0">
                <a:solidFill>
                  <a:schemeClr val="tx2"/>
                </a:solidFill>
                <a:latin typeface="Myriad Pro" charset="0"/>
                <a:ea typeface="Myriad Pro" charset="0"/>
                <a:cs typeface="Myriad Pro" charset="0"/>
              </a:rPr>
              <a:t>Richard Rogerson</a:t>
            </a:r>
            <a:br>
              <a:rPr lang="en-US" b="1" dirty="0">
                <a:solidFill>
                  <a:schemeClr val="tx2"/>
                </a:solidFill>
                <a:latin typeface="Myriad Pro" charset="0"/>
                <a:ea typeface="Myriad Pro" charset="0"/>
                <a:cs typeface="Myriad Pro" charset="0"/>
              </a:rPr>
            </a:br>
            <a:r>
              <a:rPr lang="en-US" dirty="0" err="1">
                <a:solidFill>
                  <a:schemeClr val="tx2"/>
                </a:solidFill>
                <a:latin typeface="Myriad Pro" charset="0"/>
                <a:ea typeface="Myriad Pro" charset="0"/>
                <a:cs typeface="Myriad Pro" charset="0"/>
              </a:rPr>
              <a:t>Packetlabs</a:t>
            </a:r>
            <a:br>
              <a:rPr lang="en-US" dirty="0">
                <a:solidFill>
                  <a:schemeClr val="tx2"/>
                </a:solidFill>
                <a:latin typeface="Myriad Pro" charset="0"/>
                <a:ea typeface="Myriad Pro" charset="0"/>
                <a:cs typeface="Myriad Pro" charset="0"/>
              </a:rPr>
            </a:br>
            <a:r>
              <a:rPr lang="en-CA" dirty="0" err="1">
                <a:solidFill>
                  <a:srgbClr val="F6F6F6"/>
                </a:solidFill>
                <a:latin typeface="Myriad Pro" charset="0"/>
                <a:ea typeface="Myriad Pro" charset="0"/>
                <a:cs typeface="Myriad Pro" charset="0"/>
              </a:rPr>
              <a:t>Rogerson@packetlabs.net</a:t>
            </a:r>
            <a:endParaRPr lang="en-CA" dirty="0">
              <a:solidFill>
                <a:srgbClr val="F6F6F6"/>
              </a:solidFill>
              <a:latin typeface="Myriad Pro" charset="0"/>
              <a:ea typeface="Myriad Pro" charset="0"/>
              <a:cs typeface="Myriad Pro" charset="0"/>
            </a:endParaRPr>
          </a:p>
        </p:txBody>
      </p:sp>
      <p:pic>
        <p:nvPicPr>
          <p:cNvPr id="9" name="Picture 8">
            <a:extLst>
              <a:ext uri="{FF2B5EF4-FFF2-40B4-BE49-F238E27FC236}">
                <a16:creationId xmlns:a16="http://schemas.microsoft.com/office/drawing/2014/main" id="{B77BA613-21B2-496D-AF80-00D4690F79F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6902613" y="1"/>
            <a:ext cx="5287800" cy="6858000"/>
          </a:xfrm>
          <a:prstGeom prst="rect">
            <a:avLst/>
          </a:prstGeom>
        </p:spPr>
      </p:pic>
      <p:sp>
        <p:nvSpPr>
          <p:cNvPr id="10" name="Rectangle 9">
            <a:extLst>
              <a:ext uri="{FF2B5EF4-FFF2-40B4-BE49-F238E27FC236}">
                <a16:creationId xmlns:a16="http://schemas.microsoft.com/office/drawing/2014/main" id="{1D3B78DB-8830-4346-8DF6-AA1EB0652B65}"/>
              </a:ext>
            </a:extLst>
          </p:cNvPr>
          <p:cNvSpPr/>
          <p:nvPr/>
        </p:nvSpPr>
        <p:spPr>
          <a:xfrm>
            <a:off x="1415091" y="5462168"/>
            <a:ext cx="3874297" cy="1026243"/>
          </a:xfrm>
          <a:prstGeom prst="rect">
            <a:avLst/>
          </a:prstGeom>
        </p:spPr>
        <p:txBody>
          <a:bodyPr wrap="square">
            <a:spAutoFit/>
          </a:bodyPr>
          <a:lstStyle/>
          <a:p>
            <a:pPr algn="ctr">
              <a:lnSpc>
                <a:spcPts val="2460"/>
              </a:lnSpc>
              <a:spcBef>
                <a:spcPts val="600"/>
              </a:spcBef>
            </a:pPr>
            <a:r>
              <a:rPr lang="en-US" sz="2400" b="1" dirty="0">
                <a:solidFill>
                  <a:srgbClr val="F6F6F6"/>
                </a:solidFill>
                <a:latin typeface="Myriad Pro" charset="0"/>
                <a:ea typeface="Myriad Pro" charset="0"/>
                <a:cs typeface="Myriad Pro" charset="0"/>
              </a:rPr>
              <a:t>Claudio </a:t>
            </a:r>
            <a:r>
              <a:rPr lang="en-US" sz="2400" b="1" dirty="0" err="1">
                <a:solidFill>
                  <a:srgbClr val="F6F6F6"/>
                </a:solidFill>
                <a:latin typeface="Myriad Pro" charset="0"/>
                <a:ea typeface="Myriad Pro" charset="0"/>
                <a:cs typeface="Myriad Pro" charset="0"/>
              </a:rPr>
              <a:t>Damaso</a:t>
            </a:r>
            <a:br>
              <a:rPr lang="en-US" b="1" dirty="0">
                <a:solidFill>
                  <a:srgbClr val="F6F6F6"/>
                </a:solidFill>
                <a:latin typeface="Myriad Pro" charset="0"/>
                <a:ea typeface="Myriad Pro" charset="0"/>
                <a:cs typeface="Myriad Pro" charset="0"/>
              </a:rPr>
            </a:br>
            <a:r>
              <a:rPr lang="en-CA" dirty="0" err="1">
                <a:solidFill>
                  <a:srgbClr val="F6F6F6"/>
                </a:solidFill>
                <a:latin typeface="Myriad Pro" charset="0"/>
                <a:ea typeface="Myriad Pro" charset="0"/>
                <a:cs typeface="Myriad Pro" charset="0"/>
              </a:rPr>
              <a:t>CrucialLogics</a:t>
            </a:r>
            <a:br>
              <a:rPr lang="en-CA" dirty="0">
                <a:solidFill>
                  <a:srgbClr val="F6F6F6"/>
                </a:solidFill>
                <a:latin typeface="Myriad Pro" charset="0"/>
                <a:ea typeface="Myriad Pro" charset="0"/>
                <a:cs typeface="Myriad Pro" charset="0"/>
              </a:rPr>
            </a:br>
            <a:r>
              <a:rPr lang="en-CA" dirty="0" err="1">
                <a:solidFill>
                  <a:srgbClr val="F6F6F6"/>
                </a:solidFill>
                <a:latin typeface="Myriad Pro" charset="0"/>
                <a:ea typeface="Myriad Pro" charset="0"/>
                <a:cs typeface="Myriad Pro" charset="0"/>
              </a:rPr>
              <a:t>Claudio.Damaso@cruciallogics.com</a:t>
            </a:r>
            <a:endParaRPr lang="en-CA" dirty="0">
              <a:solidFill>
                <a:srgbClr val="F6F6F6"/>
              </a:solidFill>
              <a:latin typeface="Myriad Pro" charset="0"/>
              <a:ea typeface="Myriad Pro" charset="0"/>
              <a:cs typeface="Myriad Pro" charset="0"/>
            </a:endParaRPr>
          </a:p>
        </p:txBody>
      </p:sp>
    </p:spTree>
    <p:extLst>
      <p:ext uri="{BB962C8B-B14F-4D97-AF65-F5344CB8AC3E}">
        <p14:creationId xmlns:p14="http://schemas.microsoft.com/office/powerpoint/2010/main" val="2511299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itting next to a computer&#10;&#10;Description automatically generated">
            <a:extLst>
              <a:ext uri="{FF2B5EF4-FFF2-40B4-BE49-F238E27FC236}">
                <a16:creationId xmlns:a16="http://schemas.microsoft.com/office/drawing/2014/main" id="{1CB927FD-B1DB-49EA-AD93-76640B2885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8" name="Rectangle 7">
            <a:extLst>
              <a:ext uri="{FF2B5EF4-FFF2-40B4-BE49-F238E27FC236}">
                <a16:creationId xmlns:a16="http://schemas.microsoft.com/office/drawing/2014/main" id="{0EF076AF-4F49-F240-8736-3432FA0F3E73}"/>
              </a:ext>
            </a:extLst>
          </p:cNvPr>
          <p:cNvSpPr/>
          <p:nvPr/>
        </p:nvSpPr>
        <p:spPr>
          <a:xfrm>
            <a:off x="7589750" y="-1"/>
            <a:ext cx="4608900" cy="6859497"/>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Title 1"/>
          <p:cNvSpPr>
            <a:spLocks noGrp="1"/>
          </p:cNvSpPr>
          <p:nvPr>
            <p:ph type="title"/>
          </p:nvPr>
        </p:nvSpPr>
        <p:spPr>
          <a:xfrm>
            <a:off x="7771963" y="666825"/>
            <a:ext cx="4354134" cy="2091317"/>
          </a:xfrm>
        </p:spPr>
        <p:txBody>
          <a:bodyPr anchor="t">
            <a:normAutofit/>
          </a:bodyPr>
          <a:lstStyle/>
          <a:p>
            <a:r>
              <a:rPr lang="en-CA" sz="4000" b="1">
                <a:solidFill>
                  <a:schemeClr val="tx2"/>
                </a:solidFill>
                <a:latin typeface="Myriad Pro" charset="0"/>
                <a:ea typeface="Myriad Pro" charset="0"/>
                <a:cs typeface="Myriad Pro" charset="0"/>
              </a:rPr>
              <a:t>Thank you for </a:t>
            </a:r>
            <a:br>
              <a:rPr lang="en-CA" sz="4000" b="1">
                <a:solidFill>
                  <a:schemeClr val="tx2"/>
                </a:solidFill>
                <a:latin typeface="Myriad Pro" charset="0"/>
                <a:ea typeface="Myriad Pro" charset="0"/>
                <a:cs typeface="Myriad Pro" charset="0"/>
              </a:rPr>
            </a:br>
            <a:r>
              <a:rPr lang="en-CA" sz="4000" b="1">
                <a:solidFill>
                  <a:schemeClr val="tx2"/>
                </a:solidFill>
                <a:latin typeface="Myriad Pro" charset="0"/>
                <a:ea typeface="Myriad Pro" charset="0"/>
                <a:cs typeface="Myriad Pro" charset="0"/>
              </a:rPr>
              <a:t>joining us today!</a:t>
            </a:r>
          </a:p>
        </p:txBody>
      </p:sp>
      <p:sp>
        <p:nvSpPr>
          <p:cNvPr id="21" name="Rectangle 20"/>
          <p:cNvSpPr/>
          <p:nvPr/>
        </p:nvSpPr>
        <p:spPr>
          <a:xfrm>
            <a:off x="7767178" y="2041449"/>
            <a:ext cx="4423234" cy="2169825"/>
          </a:xfrm>
          <a:prstGeom prst="rect">
            <a:avLst/>
          </a:prstGeom>
        </p:spPr>
        <p:txBody>
          <a:bodyPr wrap="square">
            <a:spAutoFit/>
          </a:bodyPr>
          <a:lstStyle/>
          <a:p>
            <a:pPr marL="257098" indent="-257098">
              <a:spcAft>
                <a:spcPts val="900"/>
              </a:spcAft>
              <a:buFont typeface="Arial" charset="0"/>
              <a:buChar char="•"/>
            </a:pPr>
            <a:r>
              <a:rPr lang="en-US" sz="2000" b="1">
                <a:solidFill>
                  <a:srgbClr val="585454"/>
                </a:solidFill>
                <a:latin typeface="Myriad Pro" charset="0"/>
                <a:ea typeface="Myriad Pro" charset="0"/>
                <a:cs typeface="Myriad Pro" charset="0"/>
              </a:rPr>
              <a:t>This session is being </a:t>
            </a:r>
            <a:br>
              <a:rPr lang="en-US" sz="2000" b="1">
                <a:solidFill>
                  <a:srgbClr val="585454"/>
                </a:solidFill>
                <a:latin typeface="Myriad Pro" charset="0"/>
                <a:ea typeface="Myriad Pro" charset="0"/>
                <a:cs typeface="Myriad Pro" charset="0"/>
              </a:rPr>
            </a:br>
            <a:r>
              <a:rPr lang="en-US" sz="2000" b="1">
                <a:solidFill>
                  <a:srgbClr val="585454"/>
                </a:solidFill>
                <a:latin typeface="Myriad Pro" charset="0"/>
                <a:ea typeface="Myriad Pro" charset="0"/>
                <a:cs typeface="Myriad Pro" charset="0"/>
              </a:rPr>
              <a:t>recorded for replay </a:t>
            </a:r>
          </a:p>
          <a:p>
            <a:pPr marL="257098" indent="-257098">
              <a:spcAft>
                <a:spcPts val="900"/>
              </a:spcAft>
              <a:buFont typeface="Arial" charset="0"/>
              <a:buChar char="•"/>
            </a:pPr>
            <a:r>
              <a:rPr lang="en-CA" sz="2000" b="1">
                <a:solidFill>
                  <a:srgbClr val="585454"/>
                </a:solidFill>
                <a:latin typeface="Myriad Pro" charset="0"/>
                <a:ea typeface="Myriad Pro" charset="0"/>
                <a:cs typeface="Myriad Pro" charset="0"/>
              </a:rPr>
              <a:t>Listen-only mode during </a:t>
            </a:r>
            <a:br>
              <a:rPr lang="en-CA" sz="2000" b="1">
                <a:solidFill>
                  <a:srgbClr val="585454"/>
                </a:solidFill>
                <a:latin typeface="Myriad Pro" charset="0"/>
                <a:ea typeface="Myriad Pro" charset="0"/>
                <a:cs typeface="Myriad Pro" charset="0"/>
              </a:rPr>
            </a:br>
            <a:r>
              <a:rPr lang="en-CA" sz="2000" b="1">
                <a:solidFill>
                  <a:srgbClr val="585454"/>
                </a:solidFill>
                <a:latin typeface="Myriad Pro" charset="0"/>
                <a:ea typeface="Myriad Pro" charset="0"/>
                <a:cs typeface="Myriad Pro" charset="0"/>
              </a:rPr>
              <a:t>the presentation</a:t>
            </a:r>
          </a:p>
          <a:p>
            <a:pPr marL="257098" indent="-257098">
              <a:spcAft>
                <a:spcPts val="900"/>
              </a:spcAft>
              <a:buFont typeface="Arial" charset="0"/>
              <a:buChar char="•"/>
            </a:pPr>
            <a:r>
              <a:rPr lang="en-CA" sz="2000" b="1">
                <a:solidFill>
                  <a:srgbClr val="585454"/>
                </a:solidFill>
                <a:latin typeface="Myriad Pro" charset="0"/>
                <a:ea typeface="Myriad Pro" charset="0"/>
                <a:cs typeface="Myriad Pro" charset="0"/>
              </a:rPr>
              <a:t>Ask questions!  Please submit questions via the chat</a:t>
            </a:r>
          </a:p>
        </p:txBody>
      </p:sp>
    </p:spTree>
    <p:extLst>
      <p:ext uri="{BB962C8B-B14F-4D97-AF65-F5344CB8AC3E}">
        <p14:creationId xmlns:p14="http://schemas.microsoft.com/office/powerpoint/2010/main" val="198818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682942-D71F-9E4B-9B0F-6637A0E62CA0}"/>
              </a:ext>
            </a:extLst>
          </p:cNvPr>
          <p:cNvSpPr/>
          <p:nvPr/>
        </p:nvSpPr>
        <p:spPr>
          <a:xfrm>
            <a:off x="5163461" y="1862036"/>
            <a:ext cx="6115728" cy="1107996"/>
          </a:xfrm>
          <a:prstGeom prst="rect">
            <a:avLst/>
          </a:prstGeom>
        </p:spPr>
        <p:txBody>
          <a:bodyPr wrap="square" anchor="t">
            <a:spAutoFit/>
          </a:bodyPr>
          <a:lstStyle/>
          <a:p>
            <a:r>
              <a:rPr lang="en-CA" sz="4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Amol Joshi</a:t>
            </a:r>
            <a:br>
              <a:rPr lang="en-CA" b="1" dirty="0">
                <a:latin typeface="Myriad Pro" charset="0"/>
                <a:ea typeface="Myriad Pro" charset="0"/>
                <a:cs typeface="Myriad Pro" charset="0"/>
              </a:rPr>
            </a:br>
            <a:r>
              <a:rPr lang="en-CA" b="1" dirty="0">
                <a:latin typeface="Myriad Pro" charset="0"/>
                <a:ea typeface="Myriad Pro" charset="0"/>
                <a:cs typeface="Myriad Pro" charset="0"/>
              </a:rPr>
              <a:t>Partner Enterprise Services, </a:t>
            </a:r>
            <a:r>
              <a:rPr lang="en-CA" b="1" dirty="0" err="1">
                <a:latin typeface="Myriad Pro" charset="0"/>
                <a:ea typeface="Myriad Pro" charset="0"/>
                <a:cs typeface="Myriad Pro" charset="0"/>
              </a:rPr>
              <a:t>CrucialLogics</a:t>
            </a:r>
            <a:endParaRPr lang="en-CA" sz="4800" b="1" dirty="0">
              <a:solidFill>
                <a:schemeClr val="accent1"/>
              </a:solidFill>
              <a:latin typeface="Myriad Pro" charset="0"/>
              <a:ea typeface="Myriad Pro" charset="0"/>
              <a:cs typeface="Myriad Pro" charset="0"/>
            </a:endParaRPr>
          </a:p>
        </p:txBody>
      </p:sp>
      <p:sp>
        <p:nvSpPr>
          <p:cNvPr id="5" name="Title 4">
            <a:extLst>
              <a:ext uri="{FF2B5EF4-FFF2-40B4-BE49-F238E27FC236}">
                <a16:creationId xmlns:a16="http://schemas.microsoft.com/office/drawing/2014/main" id="{09766A28-5CED-6F44-B4BD-1696E133C8D8}"/>
              </a:ext>
            </a:extLst>
          </p:cNvPr>
          <p:cNvSpPr>
            <a:spLocks noGrp="1"/>
          </p:cNvSpPr>
          <p:nvPr>
            <p:ph type="title"/>
          </p:nvPr>
        </p:nvSpPr>
        <p:spPr/>
        <p:txBody>
          <a:bodyPr>
            <a:normAutofit fontScale="90000"/>
          </a:bodyPr>
          <a:lstStyle/>
          <a:p>
            <a:r>
              <a:rPr lang="en-US"/>
              <a:t>Speaker</a:t>
            </a:r>
          </a:p>
        </p:txBody>
      </p:sp>
      <p:sp>
        <p:nvSpPr>
          <p:cNvPr id="7" name="Rectangle 6"/>
          <p:cNvSpPr/>
          <p:nvPr/>
        </p:nvSpPr>
        <p:spPr>
          <a:xfrm>
            <a:off x="0" y="3390900"/>
            <a:ext cx="12192000" cy="3467100"/>
          </a:xfrm>
          <a:prstGeom prst="rect">
            <a:avLst/>
          </a:prstGeom>
          <a:solidFill>
            <a:srgbClr val="4C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8" name="Picture 3" descr="A person wearing a suit and tie&#10;&#10;Description automatically generated">
            <a:extLst>
              <a:ext uri="{FF2B5EF4-FFF2-40B4-BE49-F238E27FC236}">
                <a16:creationId xmlns:a16="http://schemas.microsoft.com/office/drawing/2014/main" id="{BFCA4863-F981-496C-AF5D-BCA14C639DA3}"/>
              </a:ext>
            </a:extLst>
          </p:cNvPr>
          <p:cNvPicPr>
            <a:picLocks noChangeAspect="1"/>
          </p:cNvPicPr>
          <p:nvPr/>
        </p:nvPicPr>
        <p:blipFill>
          <a:blip r:embed="rId3"/>
          <a:stretch>
            <a:fillRect/>
          </a:stretch>
        </p:blipFill>
        <p:spPr>
          <a:xfrm>
            <a:off x="1066127" y="1454937"/>
            <a:ext cx="3599548" cy="3948551"/>
          </a:xfrm>
          <a:prstGeom prst="rect">
            <a:avLst/>
          </a:prstGeom>
        </p:spPr>
      </p:pic>
      <p:sp>
        <p:nvSpPr>
          <p:cNvPr id="2" name="Rectangle 1">
            <a:extLst>
              <a:ext uri="{FF2B5EF4-FFF2-40B4-BE49-F238E27FC236}">
                <a16:creationId xmlns:a16="http://schemas.microsoft.com/office/drawing/2014/main" id="{DEE0F154-902A-D543-9713-D818AE38DEE6}"/>
              </a:ext>
            </a:extLst>
          </p:cNvPr>
          <p:cNvSpPr/>
          <p:nvPr/>
        </p:nvSpPr>
        <p:spPr>
          <a:xfrm>
            <a:off x="5163459" y="3946525"/>
            <a:ext cx="6542585" cy="2535246"/>
          </a:xfrm>
          <a:prstGeom prst="rect">
            <a:avLst/>
          </a:prstGeom>
        </p:spPr>
        <p:txBody>
          <a:bodyPr wrap="square" anchor="t">
            <a:spAutoFit/>
          </a:bodyPr>
          <a:lstStyle/>
          <a:p>
            <a:pPr>
              <a:lnSpc>
                <a:spcPts val="2400"/>
              </a:lnSpc>
            </a:pPr>
            <a:r>
              <a:rPr lang="en-US">
                <a:solidFill>
                  <a:schemeClr val="tx2"/>
                </a:solidFill>
                <a:latin typeface="Myriad Pro" charset="0"/>
                <a:ea typeface="Myriad Pro" charset="0"/>
                <a:cs typeface="Myriad Pro" charset="0"/>
              </a:rPr>
              <a:t>Amol is a senior security executive with over 16 years of experience in leading and executing complex IT transformations and security programs. He’s a firm believer in achieving security through standardization, avoiding complexity and that security be achieved using native, easy-to-use technologies. Amol approaches business challenges in a detail-oriented way and demonstrates quantifiable results throughout the course of highly technical and complex engagements.</a:t>
            </a:r>
          </a:p>
        </p:txBody>
      </p:sp>
    </p:spTree>
    <p:extLst>
      <p:ext uri="{BB962C8B-B14F-4D97-AF65-F5344CB8AC3E}">
        <p14:creationId xmlns:p14="http://schemas.microsoft.com/office/powerpoint/2010/main" val="281792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682942-D71F-9E4B-9B0F-6637A0E62CA0}"/>
              </a:ext>
            </a:extLst>
          </p:cNvPr>
          <p:cNvSpPr/>
          <p:nvPr/>
        </p:nvSpPr>
        <p:spPr>
          <a:xfrm>
            <a:off x="5163461" y="1862036"/>
            <a:ext cx="6115728" cy="1107996"/>
          </a:xfrm>
          <a:prstGeom prst="rect">
            <a:avLst/>
          </a:prstGeom>
        </p:spPr>
        <p:txBody>
          <a:bodyPr wrap="square">
            <a:spAutoFit/>
          </a:bodyPr>
          <a:lstStyle/>
          <a:p>
            <a:r>
              <a:rPr lang="en-CA" sz="4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Richard Rogerson</a:t>
            </a:r>
            <a:br>
              <a:rPr lang="en-CA" b="1" dirty="0">
                <a:latin typeface="Myriad Pro" charset="0"/>
                <a:ea typeface="Myriad Pro" charset="0"/>
                <a:cs typeface="Myriad Pro" charset="0"/>
              </a:rPr>
            </a:br>
            <a:r>
              <a:rPr lang="en-CA" b="1" dirty="0">
                <a:latin typeface="Myriad Pro" charset="0"/>
                <a:ea typeface="Myriad Pro" charset="0"/>
                <a:cs typeface="Myriad Pro" charset="0"/>
              </a:rPr>
              <a:t>Managing Partner, </a:t>
            </a:r>
            <a:r>
              <a:rPr lang="en-CA" b="1" dirty="0" err="1">
                <a:latin typeface="Myriad Pro" charset="0"/>
                <a:ea typeface="Myriad Pro" charset="0"/>
                <a:cs typeface="Myriad Pro" charset="0"/>
              </a:rPr>
              <a:t>Packetlabs</a:t>
            </a:r>
            <a:endParaRPr lang="en-CA" sz="4800" b="1" dirty="0">
              <a:solidFill>
                <a:schemeClr val="accent1"/>
              </a:solidFill>
              <a:latin typeface="Myriad Pro" charset="0"/>
              <a:ea typeface="Myriad Pro" charset="0"/>
              <a:cs typeface="Myriad Pro" charset="0"/>
            </a:endParaRPr>
          </a:p>
        </p:txBody>
      </p:sp>
      <p:sp>
        <p:nvSpPr>
          <p:cNvPr id="3" name="Title 2">
            <a:extLst>
              <a:ext uri="{FF2B5EF4-FFF2-40B4-BE49-F238E27FC236}">
                <a16:creationId xmlns:a16="http://schemas.microsoft.com/office/drawing/2014/main" id="{E001B2AB-D848-0F43-8E74-7E7AB71F744A}"/>
              </a:ext>
            </a:extLst>
          </p:cNvPr>
          <p:cNvSpPr>
            <a:spLocks noGrp="1"/>
          </p:cNvSpPr>
          <p:nvPr>
            <p:ph type="title"/>
          </p:nvPr>
        </p:nvSpPr>
        <p:spPr/>
        <p:txBody>
          <a:bodyPr>
            <a:normAutofit fontScale="90000"/>
          </a:bodyPr>
          <a:lstStyle/>
          <a:p>
            <a:r>
              <a:rPr lang="en-US"/>
              <a:t>Speaker</a:t>
            </a:r>
          </a:p>
        </p:txBody>
      </p:sp>
      <p:sp>
        <p:nvSpPr>
          <p:cNvPr id="4" name="Rectangle 3"/>
          <p:cNvSpPr/>
          <p:nvPr/>
        </p:nvSpPr>
        <p:spPr>
          <a:xfrm>
            <a:off x="0" y="3390900"/>
            <a:ext cx="12192000" cy="3467100"/>
          </a:xfrm>
          <a:prstGeom prst="rect">
            <a:avLst/>
          </a:prstGeom>
          <a:solidFill>
            <a:srgbClr val="4C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7" name="Picture 6">
            <a:extLst>
              <a:ext uri="{FF2B5EF4-FFF2-40B4-BE49-F238E27FC236}">
                <a16:creationId xmlns:a16="http://schemas.microsoft.com/office/drawing/2014/main" id="{F5A65DA9-DBE6-694D-99F5-36B8AE7640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799" y="1473201"/>
            <a:ext cx="3581401" cy="3912838"/>
          </a:xfrm>
          <a:prstGeom prst="rect">
            <a:avLst/>
          </a:prstGeom>
        </p:spPr>
      </p:pic>
      <p:sp>
        <p:nvSpPr>
          <p:cNvPr id="9" name="Rectangle 8">
            <a:extLst>
              <a:ext uri="{FF2B5EF4-FFF2-40B4-BE49-F238E27FC236}">
                <a16:creationId xmlns:a16="http://schemas.microsoft.com/office/drawing/2014/main" id="{DEE0F154-902A-D543-9713-D818AE38DEE6}"/>
              </a:ext>
            </a:extLst>
          </p:cNvPr>
          <p:cNvSpPr/>
          <p:nvPr/>
        </p:nvSpPr>
        <p:spPr>
          <a:xfrm>
            <a:off x="5163459" y="3946525"/>
            <a:ext cx="6542585" cy="2227469"/>
          </a:xfrm>
          <a:prstGeom prst="rect">
            <a:avLst/>
          </a:prstGeom>
        </p:spPr>
        <p:txBody>
          <a:bodyPr wrap="square" anchor="t">
            <a:spAutoFit/>
          </a:bodyPr>
          <a:lstStyle/>
          <a:p>
            <a:pPr>
              <a:lnSpc>
                <a:spcPts val="2400"/>
              </a:lnSpc>
            </a:pPr>
            <a:r>
              <a:rPr lang="en-US">
                <a:solidFill>
                  <a:schemeClr val="tx2"/>
                </a:solidFill>
                <a:latin typeface="Myriad Pro" charset="0"/>
                <a:ea typeface="Myriad Pro" charset="0"/>
                <a:cs typeface="Myriad Pro" charset="0"/>
              </a:rPr>
              <a:t>Richard leads a team of ethical hackers who find critical vulnerabilities in client systems before a breach. He has 10+ years of professional consulting experience delivering and leading offensive campaigns. He has several of the most advanced cybersecurity certifications and has been featured in the media several times for his views on cybersecurity breaches including Business E-mail Compromise, Ransomware and Nation-state </a:t>
            </a:r>
            <a:r>
              <a:rPr lang="en-US" err="1">
                <a:solidFill>
                  <a:schemeClr val="tx2"/>
                </a:solidFill>
                <a:latin typeface="Myriad Pro" charset="0"/>
                <a:ea typeface="Myriad Pro" charset="0"/>
                <a:cs typeface="Myriad Pro" charset="0"/>
              </a:rPr>
              <a:t>APTs.</a:t>
            </a:r>
            <a:endParaRPr lang="en-US">
              <a:solidFill>
                <a:schemeClr val="tx2"/>
              </a:solidFill>
              <a:latin typeface="Myriad Pro" charset="0"/>
              <a:ea typeface="Myriad Pro" charset="0"/>
              <a:cs typeface="Myriad Pro" charset="0"/>
            </a:endParaRPr>
          </a:p>
        </p:txBody>
      </p:sp>
    </p:spTree>
    <p:extLst>
      <p:ext uri="{BB962C8B-B14F-4D97-AF65-F5344CB8AC3E}">
        <p14:creationId xmlns:p14="http://schemas.microsoft.com/office/powerpoint/2010/main" val="130681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D682942-D71F-9E4B-9B0F-6637A0E62CA0}"/>
              </a:ext>
            </a:extLst>
          </p:cNvPr>
          <p:cNvSpPr/>
          <p:nvPr/>
        </p:nvSpPr>
        <p:spPr>
          <a:xfrm>
            <a:off x="5163461" y="1862036"/>
            <a:ext cx="6115728" cy="1415772"/>
          </a:xfrm>
          <a:prstGeom prst="rect">
            <a:avLst/>
          </a:prstGeom>
        </p:spPr>
        <p:txBody>
          <a:bodyPr wrap="square">
            <a:spAutoFit/>
          </a:bodyPr>
          <a:lstStyle/>
          <a:p>
            <a:r>
              <a:rPr lang="en-CA" sz="4800" b="1" dirty="0">
                <a:solidFill>
                  <a:schemeClr val="accent1"/>
                </a:solidFill>
                <a:latin typeface="Myriad Pro" charset="0"/>
                <a:ea typeface="Myriad Pro" charset="0"/>
                <a:cs typeface="Myriad Pro" charset="0"/>
              </a:rPr>
              <a:t>Claudio Damaso</a:t>
            </a:r>
            <a:br>
              <a:rPr lang="en-CA" b="1" dirty="0">
                <a:latin typeface="Myriad Pro" charset="0"/>
                <a:ea typeface="Myriad Pro" charset="0"/>
                <a:cs typeface="Myriad Pro" charset="0"/>
              </a:rPr>
            </a:br>
            <a:r>
              <a:rPr lang="en-CA" b="1" dirty="0">
                <a:latin typeface="Myriad Pro" charset="0"/>
                <a:ea typeface="Myriad Pro" charset="0"/>
                <a:cs typeface="Myriad Pro" charset="0"/>
              </a:rPr>
              <a:t>Associate Partner, Cloud &amp; Security</a:t>
            </a:r>
          </a:p>
          <a:p>
            <a:r>
              <a:rPr lang="en-CA" b="1" dirty="0">
                <a:solidFill>
                  <a:schemeClr val="accent1"/>
                </a:solidFill>
                <a:latin typeface="Myriad Pro" charset="0"/>
                <a:ea typeface="Myriad Pro" charset="0"/>
                <a:cs typeface="Myriad Pro" charset="0"/>
              </a:rPr>
              <a:t>AKA – The Most Secure CIO in the World</a:t>
            </a:r>
          </a:p>
        </p:txBody>
      </p:sp>
      <p:sp>
        <p:nvSpPr>
          <p:cNvPr id="3" name="Title 2">
            <a:extLst>
              <a:ext uri="{FF2B5EF4-FFF2-40B4-BE49-F238E27FC236}">
                <a16:creationId xmlns:a16="http://schemas.microsoft.com/office/drawing/2014/main" id="{E001B2AB-D848-0F43-8E74-7E7AB71F744A}"/>
              </a:ext>
            </a:extLst>
          </p:cNvPr>
          <p:cNvSpPr>
            <a:spLocks noGrp="1"/>
          </p:cNvSpPr>
          <p:nvPr>
            <p:ph type="title"/>
          </p:nvPr>
        </p:nvSpPr>
        <p:spPr/>
        <p:txBody>
          <a:bodyPr>
            <a:normAutofit fontScale="90000"/>
          </a:bodyPr>
          <a:lstStyle/>
          <a:p>
            <a:r>
              <a:rPr lang="en-US" dirty="0"/>
              <a:t>Speaker</a:t>
            </a:r>
          </a:p>
        </p:txBody>
      </p:sp>
      <p:sp>
        <p:nvSpPr>
          <p:cNvPr id="4" name="Rectangle 3"/>
          <p:cNvSpPr/>
          <p:nvPr/>
        </p:nvSpPr>
        <p:spPr>
          <a:xfrm>
            <a:off x="0" y="3390900"/>
            <a:ext cx="12192000" cy="3467100"/>
          </a:xfrm>
          <a:prstGeom prst="rect">
            <a:avLst/>
          </a:prstGeom>
          <a:solidFill>
            <a:srgbClr val="4C4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9" name="Rectangle 8">
            <a:extLst>
              <a:ext uri="{FF2B5EF4-FFF2-40B4-BE49-F238E27FC236}">
                <a16:creationId xmlns:a16="http://schemas.microsoft.com/office/drawing/2014/main" id="{DEE0F154-902A-D543-9713-D818AE38DEE6}"/>
              </a:ext>
            </a:extLst>
          </p:cNvPr>
          <p:cNvSpPr/>
          <p:nvPr/>
        </p:nvSpPr>
        <p:spPr>
          <a:xfrm>
            <a:off x="5163459" y="3946525"/>
            <a:ext cx="6542585" cy="2228880"/>
          </a:xfrm>
          <a:prstGeom prst="rect">
            <a:avLst/>
          </a:prstGeom>
        </p:spPr>
        <p:txBody>
          <a:bodyPr wrap="square" anchor="t">
            <a:spAutoFit/>
          </a:bodyPr>
          <a:lstStyle/>
          <a:p>
            <a:pPr>
              <a:lnSpc>
                <a:spcPts val="2400"/>
              </a:lnSpc>
            </a:pPr>
            <a:r>
              <a:rPr lang="en-CA" dirty="0">
                <a:solidFill>
                  <a:schemeClr val="tx2"/>
                </a:solidFill>
              </a:rPr>
              <a:t>Claudio is a cybersecurity veteran with over 20 years of experience helping organizations identify business risk.  Claudio's pragmatic approach to cyber risk focuses on maintaining business systems availability, protecting intellectual property, limiting corporate liability, safeguarding corporate brands, and ultimately ensuring compliance.  He has been a speaker at several security events and a panel guest for some of the largest security organizations globally.   </a:t>
            </a:r>
            <a:endParaRPr lang="en-US" dirty="0">
              <a:solidFill>
                <a:schemeClr val="tx2"/>
              </a:solidFill>
              <a:latin typeface="Myriad Pro" panose="020B0503030403020204" pitchFamily="34" charset="0"/>
              <a:ea typeface="Myriad Pro" charset="0"/>
              <a:cs typeface="Myriad Pro" charset="0"/>
            </a:endParaRPr>
          </a:p>
        </p:txBody>
      </p:sp>
      <p:pic>
        <p:nvPicPr>
          <p:cNvPr id="1026" name="Picture 2">
            <a:extLst>
              <a:ext uri="{FF2B5EF4-FFF2-40B4-BE49-F238E27FC236}">
                <a16:creationId xmlns:a16="http://schemas.microsoft.com/office/drawing/2014/main" id="{DD1BDC26-115B-4555-AAB4-192F793DA0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408"/>
          <a:stretch/>
        </p:blipFill>
        <p:spPr bwMode="auto">
          <a:xfrm>
            <a:off x="1058709" y="1479731"/>
            <a:ext cx="3599162" cy="389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463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3D1D8B-AF71-AA4D-B478-F9A1A4B134D2}"/>
              </a:ext>
            </a:extLst>
          </p:cNvPr>
          <p:cNvSpPr txBox="1">
            <a:spLocks/>
          </p:cNvSpPr>
          <p:nvPr/>
        </p:nvSpPr>
        <p:spPr>
          <a:xfrm>
            <a:off x="786532" y="1089024"/>
            <a:ext cx="11076605" cy="3105903"/>
          </a:xfrm>
          <a:prstGeom prst="rect">
            <a:avLst/>
          </a:prstGeom>
        </p:spPr>
        <p:txBody>
          <a:bodyPr vert="horz" lIns="121899" tIns="60949" rIns="121899" bIns="60949" rtlCol="0">
            <a:normAutofit/>
          </a:bodyPr>
          <a:lstStyle>
            <a:lvl1pPr marL="457120" indent="-457120" algn="l" defTabSz="1218987" rtl="0" eaLnBrk="1" latinLnBrk="0" hangingPunct="1">
              <a:spcBef>
                <a:spcPct val="20000"/>
              </a:spcBef>
              <a:buFont typeface="Arial" pitchFamily="34" charset="0"/>
              <a:buChar char="•"/>
              <a:defRPr sz="3600" b="0" i="0" kern="1200">
                <a:solidFill>
                  <a:schemeClr val="tx1"/>
                </a:solidFill>
                <a:latin typeface="Trebuchet MS" panose="020B0703020202090204" pitchFamily="34" charset="0"/>
                <a:ea typeface="+mn-ea"/>
                <a:cs typeface="+mn-cs"/>
              </a:defRPr>
            </a:lvl1pPr>
            <a:lvl2pPr marL="990427" indent="-380933" algn="l" defTabSz="1218987" rtl="0" eaLnBrk="1" latinLnBrk="0" hangingPunct="1">
              <a:spcBef>
                <a:spcPct val="20000"/>
              </a:spcBef>
              <a:buFont typeface="Arial" pitchFamily="34" charset="0"/>
              <a:buChar char="–"/>
              <a:defRPr sz="3200" b="0" i="0" kern="1200">
                <a:solidFill>
                  <a:srgbClr val="5C5F62"/>
                </a:solidFill>
                <a:latin typeface="Trebuchet MS" panose="020B0703020202090204" pitchFamily="34" charset="0"/>
                <a:ea typeface="+mn-ea"/>
                <a:cs typeface="+mn-cs"/>
              </a:defRPr>
            </a:lvl2pPr>
            <a:lvl3pPr marL="1523733" indent="-304747" algn="l" defTabSz="1218987" rtl="0" eaLnBrk="1" latinLnBrk="0" hangingPunct="1">
              <a:spcBef>
                <a:spcPct val="20000"/>
              </a:spcBef>
              <a:buFont typeface="Arial" pitchFamily="34" charset="0"/>
              <a:buChar char="•"/>
              <a:defRPr sz="2400" b="0" i="0" kern="1200">
                <a:solidFill>
                  <a:srgbClr val="7F8185"/>
                </a:solidFill>
                <a:latin typeface="Trebuchet MS" panose="020B0703020202090204" pitchFamily="34" charset="0"/>
                <a:ea typeface="+mn-ea"/>
                <a:cs typeface="+mn-cs"/>
              </a:defRPr>
            </a:lvl3pPr>
            <a:lvl4pPr marL="2133227" indent="-304747" algn="l" defTabSz="1218987" rtl="0" eaLnBrk="1" latinLnBrk="0" hangingPunct="1">
              <a:spcBef>
                <a:spcPct val="20000"/>
              </a:spcBef>
              <a:buFont typeface="Arial" pitchFamily="34" charset="0"/>
              <a:buChar char="–"/>
              <a:defRPr sz="2000" b="0" i="0" kern="1200">
                <a:solidFill>
                  <a:srgbClr val="D8D6D6"/>
                </a:solidFill>
                <a:latin typeface="Trebuchet MS" panose="020B0703020202090204" pitchFamily="34" charset="0"/>
                <a:ea typeface="+mn-ea"/>
                <a:cs typeface="+mn-cs"/>
              </a:defRPr>
            </a:lvl4pPr>
            <a:lvl5pPr marL="2742720" indent="-304747" algn="l" defTabSz="1218987" rtl="0" eaLnBrk="1" latinLnBrk="0" hangingPunct="1">
              <a:spcBef>
                <a:spcPct val="20000"/>
              </a:spcBef>
              <a:buFont typeface="Arial" pitchFamily="34" charset="0"/>
              <a:buChar char="»"/>
              <a:defRPr sz="2000" b="0" i="0" kern="1200">
                <a:solidFill>
                  <a:schemeClr val="tx1"/>
                </a:solidFill>
                <a:latin typeface="Trebuchet MS" panose="020B0703020202090204"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l">
              <a:lnSpc>
                <a:spcPts val="4400"/>
              </a:lnSpc>
              <a:buClr>
                <a:srgbClr val="F88C2B"/>
              </a:buClr>
              <a:buFont typeface="+mj-lt"/>
              <a:buAutoNum type="arabicPeriod"/>
            </a:pPr>
            <a:endParaRPr lang="en-CA" sz="2800" b="1" i="0">
              <a:solidFill>
                <a:srgbClr val="333333"/>
              </a:solidFill>
              <a:effectLst/>
              <a:latin typeface="Myriad Pro" panose="020B0503030403020204" pitchFamily="34" charset="0"/>
            </a:endParaRPr>
          </a:p>
        </p:txBody>
      </p:sp>
      <p:sp>
        <p:nvSpPr>
          <p:cNvPr id="2" name="Title 1">
            <a:extLst>
              <a:ext uri="{FF2B5EF4-FFF2-40B4-BE49-F238E27FC236}">
                <a16:creationId xmlns:a16="http://schemas.microsoft.com/office/drawing/2014/main" id="{EB170932-80BF-DB4C-824D-F320D0D69725}"/>
              </a:ext>
            </a:extLst>
          </p:cNvPr>
          <p:cNvSpPr>
            <a:spLocks noGrp="1"/>
          </p:cNvSpPr>
          <p:nvPr>
            <p:ph type="title"/>
          </p:nvPr>
        </p:nvSpPr>
        <p:spPr/>
        <p:txBody>
          <a:bodyPr>
            <a:noAutofit/>
          </a:bodyPr>
          <a:lstStyle/>
          <a:p>
            <a:r>
              <a:rPr lang="en-CA" sz="4800" dirty="0">
                <a:solidFill>
                  <a:srgbClr val="FC9A18"/>
                </a:solidFill>
                <a:latin typeface="Open Sans" panose="020B0606030504020204" pitchFamily="34" charset="0"/>
                <a:ea typeface="Open Sans" panose="020B0606030504020204" pitchFamily="34" charset="0"/>
                <a:cs typeface="Open Sans" panose="020B0606030504020204" pitchFamily="34" charset="0"/>
              </a:rPr>
              <a:t>Today's Agenda</a:t>
            </a:r>
          </a:p>
        </p:txBody>
      </p:sp>
      <p:sp>
        <p:nvSpPr>
          <p:cNvPr id="3" name="TextBox 2">
            <a:extLst>
              <a:ext uri="{FF2B5EF4-FFF2-40B4-BE49-F238E27FC236}">
                <a16:creationId xmlns:a16="http://schemas.microsoft.com/office/drawing/2014/main" id="{CEDC59DF-2CA6-4218-98CB-5FA789CAC1E0}"/>
              </a:ext>
            </a:extLst>
          </p:cNvPr>
          <p:cNvSpPr txBox="1"/>
          <p:nvPr/>
        </p:nvSpPr>
        <p:spPr>
          <a:xfrm>
            <a:off x="786532" y="5490216"/>
            <a:ext cx="1557130" cy="253916"/>
          </a:xfrm>
          <a:prstGeom prst="rect">
            <a:avLst/>
          </a:prstGeom>
          <a:noFill/>
        </p:spPr>
        <p:txBody>
          <a:bodyPr wrap="square" lIns="91440" tIns="45720" rIns="91440" bIns="45720" rtlCol="0" anchor="t">
            <a:spAutoFit/>
          </a:bodyPr>
          <a:lstStyle/>
          <a:p>
            <a:endParaRPr lang="en-US" sz="1050">
              <a:solidFill>
                <a:srgbClr val="00B050"/>
              </a:solidFill>
              <a:latin typeface="Segoe UI"/>
              <a:cs typeface="Segoe UI"/>
            </a:endParaRPr>
          </a:p>
        </p:txBody>
      </p:sp>
      <p:pic>
        <p:nvPicPr>
          <p:cNvPr id="9" name="Graphic 8">
            <a:extLst>
              <a:ext uri="{FF2B5EF4-FFF2-40B4-BE49-F238E27FC236}">
                <a16:creationId xmlns:a16="http://schemas.microsoft.com/office/drawing/2014/main" id="{C41F048B-6A20-F04D-A2B4-A47450A1A7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8620" y="1458687"/>
            <a:ext cx="892628" cy="892628"/>
          </a:xfrm>
          <a:prstGeom prst="rect">
            <a:avLst/>
          </a:prstGeom>
        </p:spPr>
      </p:pic>
      <p:pic>
        <p:nvPicPr>
          <p:cNvPr id="11" name="Graphic 10">
            <a:extLst>
              <a:ext uri="{FF2B5EF4-FFF2-40B4-BE49-F238E27FC236}">
                <a16:creationId xmlns:a16="http://schemas.microsoft.com/office/drawing/2014/main" id="{F4C4AFDA-04FA-4548-99F1-363275B566D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8620" y="2394858"/>
            <a:ext cx="892628" cy="892628"/>
          </a:xfrm>
          <a:prstGeom prst="rect">
            <a:avLst/>
          </a:prstGeom>
        </p:spPr>
      </p:pic>
      <p:pic>
        <p:nvPicPr>
          <p:cNvPr id="12" name="Graphic 11">
            <a:extLst>
              <a:ext uri="{FF2B5EF4-FFF2-40B4-BE49-F238E27FC236}">
                <a16:creationId xmlns:a16="http://schemas.microsoft.com/office/drawing/2014/main" id="{6CD93438-DE6C-6B48-91CC-C996D4903E1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8620" y="3392829"/>
            <a:ext cx="892628" cy="892628"/>
          </a:xfrm>
          <a:prstGeom prst="rect">
            <a:avLst/>
          </a:prstGeom>
        </p:spPr>
      </p:pic>
      <p:pic>
        <p:nvPicPr>
          <p:cNvPr id="13" name="Graphic 12">
            <a:extLst>
              <a:ext uri="{FF2B5EF4-FFF2-40B4-BE49-F238E27FC236}">
                <a16:creationId xmlns:a16="http://schemas.microsoft.com/office/drawing/2014/main" id="{8438C6D9-D040-8C41-808C-1A3800FFA80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98620" y="4358643"/>
            <a:ext cx="892628" cy="892628"/>
          </a:xfrm>
          <a:prstGeom prst="rect">
            <a:avLst/>
          </a:prstGeom>
        </p:spPr>
      </p:pic>
      <p:sp>
        <p:nvSpPr>
          <p:cNvPr id="14" name="Slide Number Placeholder 2">
            <a:extLst>
              <a:ext uri="{FF2B5EF4-FFF2-40B4-BE49-F238E27FC236}">
                <a16:creationId xmlns:a16="http://schemas.microsoft.com/office/drawing/2014/main" id="{F650FB48-E18B-DF4F-8A91-0C241476B23C}"/>
              </a:ext>
            </a:extLst>
          </p:cNvPr>
          <p:cNvSpPr>
            <a:spLocks noGrp="1"/>
          </p:cNvSpPr>
          <p:nvPr>
            <p:ph type="sldNum" sz="quarter" idx="12"/>
          </p:nvPr>
        </p:nvSpPr>
        <p:spPr>
          <a:xfrm>
            <a:off x="0" y="6356354"/>
            <a:ext cx="12192000" cy="365125"/>
          </a:xfrm>
        </p:spPr>
        <p:txBody>
          <a:bodyPr/>
          <a:lstStyle/>
          <a:p>
            <a:fld id="{96E69268-9C8B-4EBF-A9EE-DC5DC2D48DC3}" type="slidenum">
              <a:rPr lang="en-US" smtClean="0"/>
              <a:pPr/>
              <a:t>6</a:t>
            </a:fld>
            <a:endParaRPr lang="en-US"/>
          </a:p>
        </p:txBody>
      </p:sp>
      <p:sp>
        <p:nvSpPr>
          <p:cNvPr id="4" name="TextBox 3">
            <a:extLst>
              <a:ext uri="{FF2B5EF4-FFF2-40B4-BE49-F238E27FC236}">
                <a16:creationId xmlns:a16="http://schemas.microsoft.com/office/drawing/2014/main" id="{43DFFCC9-7D57-134D-A0FC-755C1316FB7D}"/>
              </a:ext>
            </a:extLst>
          </p:cNvPr>
          <p:cNvSpPr txBox="1"/>
          <p:nvPr/>
        </p:nvSpPr>
        <p:spPr>
          <a:xfrm>
            <a:off x="7358190" y="2686442"/>
            <a:ext cx="3464982" cy="461665"/>
          </a:xfrm>
          <a:prstGeom prst="rect">
            <a:avLst/>
          </a:prstGeom>
          <a:noFill/>
        </p:spPr>
        <p:txBody>
          <a:bodyPr wrap="square" rtlCol="0">
            <a:spAutoFit/>
          </a:bodyPr>
          <a:lstStyle/>
          <a:p>
            <a:r>
              <a:rPr lang="en-US" sz="2400" dirty="0"/>
              <a:t>Broken cryptography</a:t>
            </a:r>
          </a:p>
        </p:txBody>
      </p:sp>
      <p:sp>
        <p:nvSpPr>
          <p:cNvPr id="15" name="TextBox 14">
            <a:extLst>
              <a:ext uri="{FF2B5EF4-FFF2-40B4-BE49-F238E27FC236}">
                <a16:creationId xmlns:a16="http://schemas.microsoft.com/office/drawing/2014/main" id="{11A6321D-FF4D-CC42-8096-2094BB3A3B10}"/>
              </a:ext>
            </a:extLst>
          </p:cNvPr>
          <p:cNvSpPr txBox="1"/>
          <p:nvPr/>
        </p:nvSpPr>
        <p:spPr>
          <a:xfrm>
            <a:off x="2792588" y="2686442"/>
            <a:ext cx="3594972" cy="461665"/>
          </a:xfrm>
          <a:prstGeom prst="rect">
            <a:avLst/>
          </a:prstGeom>
          <a:noFill/>
        </p:spPr>
        <p:txBody>
          <a:bodyPr wrap="square" rtlCol="0">
            <a:spAutoFit/>
          </a:bodyPr>
          <a:lstStyle/>
          <a:p>
            <a:r>
              <a:rPr lang="en-US" sz="2400" dirty="0"/>
              <a:t>Unsecured WIFI</a:t>
            </a:r>
          </a:p>
        </p:txBody>
      </p:sp>
      <p:sp>
        <p:nvSpPr>
          <p:cNvPr id="16" name="TextBox 15">
            <a:extLst>
              <a:ext uri="{FF2B5EF4-FFF2-40B4-BE49-F238E27FC236}">
                <a16:creationId xmlns:a16="http://schemas.microsoft.com/office/drawing/2014/main" id="{A280BA68-7ACE-C948-9691-E4C80124B255}"/>
              </a:ext>
            </a:extLst>
          </p:cNvPr>
          <p:cNvSpPr txBox="1"/>
          <p:nvPr/>
        </p:nvSpPr>
        <p:spPr>
          <a:xfrm>
            <a:off x="2792587" y="4620291"/>
            <a:ext cx="3298764" cy="461665"/>
          </a:xfrm>
          <a:prstGeom prst="rect">
            <a:avLst/>
          </a:prstGeom>
          <a:noFill/>
        </p:spPr>
        <p:txBody>
          <a:bodyPr wrap="square" rtlCol="0">
            <a:spAutoFit/>
          </a:bodyPr>
          <a:lstStyle/>
          <a:p>
            <a:r>
              <a:rPr lang="en-US" sz="2400" dirty="0"/>
              <a:t>Phishing</a:t>
            </a:r>
          </a:p>
        </p:txBody>
      </p:sp>
      <p:sp>
        <p:nvSpPr>
          <p:cNvPr id="17" name="TextBox 16">
            <a:extLst>
              <a:ext uri="{FF2B5EF4-FFF2-40B4-BE49-F238E27FC236}">
                <a16:creationId xmlns:a16="http://schemas.microsoft.com/office/drawing/2014/main" id="{5CFB3926-E149-4745-9465-0B7FB73038B9}"/>
              </a:ext>
            </a:extLst>
          </p:cNvPr>
          <p:cNvSpPr txBox="1"/>
          <p:nvPr/>
        </p:nvSpPr>
        <p:spPr>
          <a:xfrm>
            <a:off x="2792587" y="3654477"/>
            <a:ext cx="3464982" cy="461665"/>
          </a:xfrm>
          <a:prstGeom prst="rect">
            <a:avLst/>
          </a:prstGeom>
          <a:noFill/>
        </p:spPr>
        <p:txBody>
          <a:bodyPr wrap="square" rtlCol="0">
            <a:spAutoFit/>
          </a:bodyPr>
          <a:lstStyle/>
          <a:p>
            <a:r>
              <a:rPr lang="en-US" sz="2400" dirty="0"/>
              <a:t>Network spoofing</a:t>
            </a:r>
          </a:p>
        </p:txBody>
      </p:sp>
      <p:pic>
        <p:nvPicPr>
          <p:cNvPr id="18" name="Graphic 17">
            <a:extLst>
              <a:ext uri="{FF2B5EF4-FFF2-40B4-BE49-F238E27FC236}">
                <a16:creationId xmlns:a16="http://schemas.microsoft.com/office/drawing/2014/main" id="{184C5040-D7DA-1647-BE7E-F93E8C166E0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0" y="1462772"/>
            <a:ext cx="892628" cy="892628"/>
          </a:xfrm>
          <a:prstGeom prst="rect">
            <a:avLst/>
          </a:prstGeom>
        </p:spPr>
      </p:pic>
      <p:pic>
        <p:nvPicPr>
          <p:cNvPr id="19" name="Graphic 18">
            <a:extLst>
              <a:ext uri="{FF2B5EF4-FFF2-40B4-BE49-F238E27FC236}">
                <a16:creationId xmlns:a16="http://schemas.microsoft.com/office/drawing/2014/main" id="{AAC84E42-D4DC-7240-8847-4D22FDCF08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0" y="2458701"/>
            <a:ext cx="892628" cy="892628"/>
          </a:xfrm>
          <a:prstGeom prst="rect">
            <a:avLst/>
          </a:prstGeom>
        </p:spPr>
      </p:pic>
      <p:pic>
        <p:nvPicPr>
          <p:cNvPr id="20" name="Graphic 19">
            <a:extLst>
              <a:ext uri="{FF2B5EF4-FFF2-40B4-BE49-F238E27FC236}">
                <a16:creationId xmlns:a16="http://schemas.microsoft.com/office/drawing/2014/main" id="{1A419B69-BAC0-C844-9B2B-8FB33124C5C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0" y="3392829"/>
            <a:ext cx="892628" cy="892628"/>
          </a:xfrm>
          <a:prstGeom prst="rect">
            <a:avLst/>
          </a:prstGeom>
        </p:spPr>
      </p:pic>
      <p:sp>
        <p:nvSpPr>
          <p:cNvPr id="22" name="TextBox 21">
            <a:extLst>
              <a:ext uri="{FF2B5EF4-FFF2-40B4-BE49-F238E27FC236}">
                <a16:creationId xmlns:a16="http://schemas.microsoft.com/office/drawing/2014/main" id="{139C5350-C0C2-6A4F-BD64-4F4A614C5B1E}"/>
              </a:ext>
            </a:extLst>
          </p:cNvPr>
          <p:cNvSpPr txBox="1"/>
          <p:nvPr/>
        </p:nvSpPr>
        <p:spPr>
          <a:xfrm>
            <a:off x="7358191" y="1684388"/>
            <a:ext cx="3719540" cy="461665"/>
          </a:xfrm>
          <a:prstGeom prst="rect">
            <a:avLst/>
          </a:prstGeom>
          <a:noFill/>
        </p:spPr>
        <p:txBody>
          <a:bodyPr wrap="square" rtlCol="0">
            <a:spAutoFit/>
          </a:bodyPr>
          <a:lstStyle/>
          <a:p>
            <a:r>
              <a:rPr lang="en-US" sz="2400" dirty="0"/>
              <a:t>Spyware</a:t>
            </a:r>
          </a:p>
        </p:txBody>
      </p:sp>
      <p:sp>
        <p:nvSpPr>
          <p:cNvPr id="23" name="TextBox 22">
            <a:extLst>
              <a:ext uri="{FF2B5EF4-FFF2-40B4-BE49-F238E27FC236}">
                <a16:creationId xmlns:a16="http://schemas.microsoft.com/office/drawing/2014/main" id="{D9733E07-2E28-3049-B672-CCBFA5D7ECA2}"/>
              </a:ext>
            </a:extLst>
          </p:cNvPr>
          <p:cNvSpPr txBox="1"/>
          <p:nvPr/>
        </p:nvSpPr>
        <p:spPr>
          <a:xfrm>
            <a:off x="2792587" y="1684388"/>
            <a:ext cx="2518825" cy="461665"/>
          </a:xfrm>
          <a:prstGeom prst="rect">
            <a:avLst/>
          </a:prstGeom>
          <a:noFill/>
        </p:spPr>
        <p:txBody>
          <a:bodyPr wrap="square" rtlCol="0">
            <a:spAutoFit/>
          </a:bodyPr>
          <a:lstStyle/>
          <a:p>
            <a:r>
              <a:rPr lang="en-US" sz="2400" dirty="0"/>
              <a:t>Data leakage</a:t>
            </a:r>
          </a:p>
        </p:txBody>
      </p:sp>
      <p:sp>
        <p:nvSpPr>
          <p:cNvPr id="24" name="TextBox 23">
            <a:extLst>
              <a:ext uri="{FF2B5EF4-FFF2-40B4-BE49-F238E27FC236}">
                <a16:creationId xmlns:a16="http://schemas.microsoft.com/office/drawing/2014/main" id="{E2EFF400-23A5-A549-A903-9BE37EDCC877}"/>
              </a:ext>
            </a:extLst>
          </p:cNvPr>
          <p:cNvSpPr txBox="1"/>
          <p:nvPr/>
        </p:nvSpPr>
        <p:spPr>
          <a:xfrm>
            <a:off x="7358189" y="3654477"/>
            <a:ext cx="3464982" cy="461665"/>
          </a:xfrm>
          <a:prstGeom prst="rect">
            <a:avLst/>
          </a:prstGeom>
          <a:noFill/>
        </p:spPr>
        <p:txBody>
          <a:bodyPr wrap="square" rtlCol="0">
            <a:spAutoFit/>
          </a:bodyPr>
          <a:lstStyle/>
          <a:p>
            <a:r>
              <a:rPr lang="en-US" sz="2400" dirty="0"/>
              <a:t>Improper session handling</a:t>
            </a:r>
          </a:p>
        </p:txBody>
      </p:sp>
    </p:spTree>
    <p:extLst>
      <p:ext uri="{BB962C8B-B14F-4D97-AF65-F5344CB8AC3E}">
        <p14:creationId xmlns:p14="http://schemas.microsoft.com/office/powerpoint/2010/main" val="1407876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5119-F61B-45A1-9AED-C2D69117A842}"/>
              </a:ext>
            </a:extLst>
          </p:cNvPr>
          <p:cNvSpPr>
            <a:spLocks noGrp="1"/>
          </p:cNvSpPr>
          <p:nvPr>
            <p:ph type="title"/>
          </p:nvPr>
        </p:nvSpPr>
        <p:spPr>
          <a:xfrm>
            <a:off x="609601" y="125532"/>
            <a:ext cx="11323319" cy="711081"/>
          </a:xfrm>
        </p:spPr>
        <p:txBody>
          <a:bodyPr>
            <a:noAutofit/>
          </a:bodyPr>
          <a:lstStyle/>
          <a:p>
            <a:r>
              <a:rPr lang="en-CA" sz="3600" b="1" dirty="0">
                <a:solidFill>
                  <a:srgbClr val="F69934"/>
                </a:solidFill>
                <a:latin typeface="Open Sans" panose="020B0606030504020204" pitchFamily="34" charset="0"/>
                <a:ea typeface="Open Sans" panose="020B0606030504020204" pitchFamily="34" charset="0"/>
                <a:cs typeface="Open Sans" panose="020B0606030504020204" pitchFamily="34" charset="0"/>
              </a:rPr>
              <a:t>Different Mobile Device Management Scenarios </a:t>
            </a:r>
            <a:endParaRPr lang="en-US" sz="3600" dirty="0">
              <a:solidFill>
                <a:srgbClr val="F69934"/>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32" name="Table 148">
            <a:extLst>
              <a:ext uri="{FF2B5EF4-FFF2-40B4-BE49-F238E27FC236}">
                <a16:creationId xmlns:a16="http://schemas.microsoft.com/office/drawing/2014/main" id="{89B45E04-DAD7-4CC8-B9C6-08E602F4192A}"/>
              </a:ext>
            </a:extLst>
          </p:cNvPr>
          <p:cNvGraphicFramePr>
            <a:graphicFrameLocks noGrp="1"/>
          </p:cNvGraphicFramePr>
          <p:nvPr/>
        </p:nvGraphicFramePr>
        <p:xfrm>
          <a:off x="155944" y="2629787"/>
          <a:ext cx="11901378" cy="3423802"/>
        </p:xfrm>
        <a:graphic>
          <a:graphicData uri="http://schemas.openxmlformats.org/drawingml/2006/table">
            <a:tbl>
              <a:tblPr firstRow="1" bandRow="1">
                <a:tableStyleId>{9D7B26C5-4107-4FEC-AEDC-1716B250A1EF}</a:tableStyleId>
              </a:tblPr>
              <a:tblGrid>
                <a:gridCol w="3753790">
                  <a:extLst>
                    <a:ext uri="{9D8B030D-6E8A-4147-A177-3AD203B41FA5}">
                      <a16:colId xmlns:a16="http://schemas.microsoft.com/office/drawing/2014/main" val="2390933857"/>
                    </a:ext>
                  </a:extLst>
                </a:gridCol>
                <a:gridCol w="4300245">
                  <a:extLst>
                    <a:ext uri="{9D8B030D-6E8A-4147-A177-3AD203B41FA5}">
                      <a16:colId xmlns:a16="http://schemas.microsoft.com/office/drawing/2014/main" val="375339775"/>
                    </a:ext>
                  </a:extLst>
                </a:gridCol>
                <a:gridCol w="3847343">
                  <a:extLst>
                    <a:ext uri="{9D8B030D-6E8A-4147-A177-3AD203B41FA5}">
                      <a16:colId xmlns:a16="http://schemas.microsoft.com/office/drawing/2014/main" val="2263979378"/>
                    </a:ext>
                  </a:extLst>
                </a:gridCol>
              </a:tblGrid>
              <a:tr h="339943">
                <a:tc>
                  <a:txBody>
                    <a:bodyPr/>
                    <a:lstStyle/>
                    <a:p>
                      <a:pPr algn="ctr"/>
                      <a:r>
                        <a:rPr lang="en-US" sz="1200" b="1" dirty="0"/>
                        <a:t>MAM-WE (Personal)</a:t>
                      </a:r>
                    </a:p>
                  </a:txBody>
                  <a:tcPr>
                    <a:lnR>
                      <a:noFill/>
                    </a:lnR>
                  </a:tcPr>
                </a:tc>
                <a:tc>
                  <a:txBody>
                    <a:bodyPr/>
                    <a:lstStyle/>
                    <a:p>
                      <a:pPr algn="ctr"/>
                      <a:r>
                        <a:rPr lang="en-US" sz="1200" b="1" dirty="0"/>
                        <a:t>BYOD (Personal)</a:t>
                      </a:r>
                    </a:p>
                  </a:txBody>
                  <a:tcPr>
                    <a:lnL>
                      <a:noFill/>
                    </a:lnL>
                    <a:lnR>
                      <a:noFill/>
                    </a:lnR>
                  </a:tcPr>
                </a:tc>
                <a:tc>
                  <a:txBody>
                    <a:bodyPr/>
                    <a:lstStyle/>
                    <a:p>
                      <a:pPr algn="ctr"/>
                      <a:r>
                        <a:rPr lang="en-US" sz="1200" b="1" dirty="0"/>
                        <a:t>CORP (Corporate)</a:t>
                      </a:r>
                    </a:p>
                  </a:txBody>
                  <a:tcPr>
                    <a:lnL>
                      <a:noFill/>
                    </a:lnL>
                  </a:tcPr>
                </a:tc>
                <a:extLst>
                  <a:ext uri="{0D108BD9-81ED-4DB2-BD59-A6C34878D82A}">
                    <a16:rowId xmlns:a16="http://schemas.microsoft.com/office/drawing/2014/main" val="4155860665"/>
                  </a:ext>
                </a:extLst>
              </a:tr>
              <a:tr h="466249">
                <a:tc>
                  <a:txBody>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lang="en-US" sz="1200" b="1" dirty="0"/>
                        <a:t>Microsoft Application Management – Without Enrollment</a:t>
                      </a:r>
                    </a:p>
                  </a:txBody>
                  <a:tcPr>
                    <a:lnR>
                      <a:noFill/>
                    </a:lnR>
                  </a:tcPr>
                </a:tc>
                <a:tc>
                  <a:txBody>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lang="en-US" sz="1200" b="1" dirty="0"/>
                        <a:t>Bring Your Own Device</a:t>
                      </a:r>
                    </a:p>
                  </a:txBody>
                  <a:tcPr>
                    <a:lnL>
                      <a:noFill/>
                    </a:lnL>
                    <a:lnR>
                      <a:noFill/>
                    </a:lnR>
                  </a:tcPr>
                </a:tc>
                <a:tc>
                  <a:txBody>
                    <a:bodyPr/>
                    <a:lstStyle/>
                    <a:p>
                      <a:pPr marL="0" marR="0" lvl="0" indent="0" algn="ctr" defTabSz="1218621" rtl="0" eaLnBrk="1" fontAlgn="auto" latinLnBrk="0" hangingPunct="1">
                        <a:lnSpc>
                          <a:spcPct val="100000"/>
                        </a:lnSpc>
                        <a:spcBef>
                          <a:spcPts val="0"/>
                        </a:spcBef>
                        <a:spcAft>
                          <a:spcPts val="0"/>
                        </a:spcAft>
                        <a:buClrTx/>
                        <a:buSzTx/>
                        <a:buFontTx/>
                        <a:buNone/>
                        <a:tabLst/>
                        <a:defRPr/>
                      </a:pPr>
                      <a:r>
                        <a:rPr lang="en-US" sz="1200" b="1" dirty="0"/>
                        <a:t>Company Owned Device</a:t>
                      </a:r>
                    </a:p>
                  </a:txBody>
                  <a:tcPr>
                    <a:lnL>
                      <a:noFill/>
                    </a:lnL>
                  </a:tcPr>
                </a:tc>
                <a:extLst>
                  <a:ext uri="{0D108BD9-81ED-4DB2-BD59-A6C34878D82A}">
                    <a16:rowId xmlns:a16="http://schemas.microsoft.com/office/drawing/2014/main" val="1439812281"/>
                  </a:ext>
                </a:extLst>
              </a:tr>
              <a:tr h="906516">
                <a:tc>
                  <a:txBody>
                    <a:bodyPr/>
                    <a:lstStyle/>
                    <a:p>
                      <a:r>
                        <a:rPr lang="en-US" sz="1200" dirty="0"/>
                        <a:t>User signs-in to each app and configures them.  No personal data is wiped.</a:t>
                      </a:r>
                    </a:p>
                  </a:txBody>
                  <a:tcPr>
                    <a:lnR>
                      <a:noFill/>
                    </a:lnR>
                  </a:tcPr>
                </a:tc>
                <a:tc>
                  <a:txBody>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lang="en-US" sz="1200" dirty="0"/>
                        <a:t>User signs-in to Company portal app to auto install and configure </a:t>
                      </a:r>
                      <a:r>
                        <a:rPr lang="en-US" sz="1200" dirty="0" err="1"/>
                        <a:t>Outlook|OneDrive|Teams|etc</a:t>
                      </a:r>
                      <a:r>
                        <a:rPr lang="en-US" sz="1200" dirty="0"/>
                        <a:t>. apps.  No personal data is wiped.</a:t>
                      </a:r>
                    </a:p>
                  </a:txBody>
                  <a:tcPr>
                    <a:lnL>
                      <a:noFill/>
                    </a:lnL>
                    <a:lnR>
                      <a:noFill/>
                    </a:lnR>
                  </a:tcPr>
                </a:tc>
                <a:tc>
                  <a:txBody>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lang="en-US" sz="1200" dirty="0"/>
                        <a:t>Enrollment: Factory reset of device. </a:t>
                      </a:r>
                      <a:br>
                        <a:rPr lang="en-US" sz="1200" dirty="0"/>
                      </a:br>
                      <a:r>
                        <a:rPr lang="en-US" sz="1200" dirty="0"/>
                        <a:t>All data on device is wiped.</a:t>
                      </a:r>
                    </a:p>
                  </a:txBody>
                  <a:tcPr>
                    <a:lnL>
                      <a:noFill/>
                    </a:lnL>
                  </a:tcPr>
                </a:tc>
                <a:extLst>
                  <a:ext uri="{0D108BD9-81ED-4DB2-BD59-A6C34878D82A}">
                    <a16:rowId xmlns:a16="http://schemas.microsoft.com/office/drawing/2014/main" val="612136773"/>
                  </a:ext>
                </a:extLst>
              </a:tr>
              <a:tr h="311615">
                <a:tc>
                  <a:txBody>
                    <a:bodyPr/>
                    <a:lstStyle/>
                    <a:p>
                      <a:r>
                        <a:rPr lang="en-US" sz="1200" dirty="0"/>
                        <a:t>Applications partially managed</a:t>
                      </a:r>
                    </a:p>
                  </a:txBody>
                  <a:tcPr>
                    <a:lnR>
                      <a:noFill/>
                    </a:lnR>
                  </a:tcPr>
                </a:tc>
                <a:tc>
                  <a:txBody>
                    <a:bodyPr/>
                    <a:lstStyle/>
                    <a:p>
                      <a:r>
                        <a:rPr lang="en-US" sz="1200" dirty="0"/>
                        <a:t>Device and applications partially managed</a:t>
                      </a:r>
                    </a:p>
                  </a:txBody>
                  <a:tcPr>
                    <a:lnL>
                      <a:noFill/>
                    </a:lnL>
                    <a:lnR>
                      <a:noFill/>
                    </a:lnR>
                  </a:tcPr>
                </a:tc>
                <a:tc>
                  <a:txBody>
                    <a:bodyPr/>
                    <a:lstStyle/>
                    <a:p>
                      <a:r>
                        <a:rPr lang="en-US" sz="1200" dirty="0"/>
                        <a:t>Device and applications fully managed</a:t>
                      </a:r>
                    </a:p>
                  </a:txBody>
                  <a:tcPr>
                    <a:lnL>
                      <a:noFill/>
                    </a:lnL>
                  </a:tcPr>
                </a:tc>
                <a:extLst>
                  <a:ext uri="{0D108BD9-81ED-4DB2-BD59-A6C34878D82A}">
                    <a16:rowId xmlns:a16="http://schemas.microsoft.com/office/drawing/2014/main" val="3587842928"/>
                  </a:ext>
                </a:extLst>
              </a:tr>
              <a:tr h="509916">
                <a:tc>
                  <a:txBody>
                    <a:bodyPr/>
                    <a:lstStyle/>
                    <a:p>
                      <a:r>
                        <a:rPr lang="en-US" sz="1200" dirty="0"/>
                        <a:t>Identity: App level multi-identity support scenario. </a:t>
                      </a:r>
                      <a:br>
                        <a:rPr lang="en-US" sz="1200" dirty="0"/>
                      </a:br>
                      <a:r>
                        <a:rPr lang="en-US" sz="1200" dirty="0"/>
                        <a:t>MFA support.</a:t>
                      </a:r>
                    </a:p>
                  </a:txBody>
                  <a:tcPr>
                    <a:lnR>
                      <a:noFill/>
                    </a:lnR>
                  </a:tcPr>
                </a:tc>
                <a:tc>
                  <a:txBody>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lang="en-US" sz="1200" dirty="0"/>
                        <a:t>Identity: Separate identities (personal and corporate) scenario. </a:t>
                      </a:r>
                      <a:br>
                        <a:rPr lang="en-US" sz="1200" dirty="0"/>
                      </a:br>
                      <a:r>
                        <a:rPr lang="en-US" sz="1200" dirty="0"/>
                        <a:t>MFA support.</a:t>
                      </a:r>
                    </a:p>
                  </a:txBody>
                  <a:tcPr>
                    <a:lnL>
                      <a:noFill/>
                    </a:lnL>
                    <a:lnR>
                      <a:noFill/>
                    </a:lnR>
                  </a:tcPr>
                </a:tc>
                <a:tc>
                  <a:txBody>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lang="en-US" sz="1200" dirty="0"/>
                        <a:t>Identity: Single identity (corporate) usage scenario. </a:t>
                      </a:r>
                      <a:br>
                        <a:rPr lang="en-US" sz="1200" dirty="0"/>
                      </a:br>
                      <a:r>
                        <a:rPr lang="en-US" sz="1200" dirty="0"/>
                        <a:t>MFA support.</a:t>
                      </a:r>
                    </a:p>
                  </a:txBody>
                  <a:tcPr>
                    <a:lnL>
                      <a:noFill/>
                    </a:lnL>
                  </a:tcPr>
                </a:tc>
                <a:extLst>
                  <a:ext uri="{0D108BD9-81ED-4DB2-BD59-A6C34878D82A}">
                    <a16:rowId xmlns:a16="http://schemas.microsoft.com/office/drawing/2014/main" val="544525999"/>
                  </a:ext>
                </a:extLst>
              </a:tr>
              <a:tr h="509916">
                <a:tc>
                  <a:txBody>
                    <a:bodyPr/>
                    <a:lstStyle/>
                    <a:p>
                      <a:r>
                        <a:rPr lang="en-US" sz="1200" dirty="0"/>
                        <a:t>Application protection policies (PIN, don’t copy/paste, </a:t>
                      </a:r>
                      <a:br>
                        <a:rPr lang="en-US" sz="1200" dirty="0"/>
                      </a:br>
                      <a:r>
                        <a:rPr lang="en-US" sz="1200" dirty="0"/>
                        <a:t>jailbroken, etc.)</a:t>
                      </a:r>
                    </a:p>
                  </a:txBody>
                  <a:tcPr>
                    <a:lnR>
                      <a:noFill/>
                    </a:lnR>
                  </a:tcPr>
                </a:tc>
                <a:tc>
                  <a:txBody>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lang="en-US" sz="1200" dirty="0"/>
                        <a:t>Application protection policies (PIN, don’t copy/paste, </a:t>
                      </a:r>
                      <a:br>
                        <a:rPr lang="en-US" sz="1200" dirty="0"/>
                      </a:br>
                      <a:r>
                        <a:rPr lang="en-US" sz="1200" dirty="0"/>
                        <a:t>jailbroken, etc.)</a:t>
                      </a:r>
                    </a:p>
                  </a:txBody>
                  <a:tcPr>
                    <a:lnL>
                      <a:noFill/>
                    </a:lnL>
                    <a:lnR>
                      <a:noFill/>
                    </a:lnR>
                  </a:tcPr>
                </a:tc>
                <a:tc>
                  <a:txBody>
                    <a:bodyPr/>
                    <a:lstStyle/>
                    <a:p>
                      <a:pPr marL="0" marR="0" lvl="0" indent="0" algn="l" defTabSz="1218621" rtl="0" eaLnBrk="1" fontAlgn="auto" latinLnBrk="0" hangingPunct="1">
                        <a:lnSpc>
                          <a:spcPct val="100000"/>
                        </a:lnSpc>
                        <a:spcBef>
                          <a:spcPts val="0"/>
                        </a:spcBef>
                        <a:spcAft>
                          <a:spcPts val="0"/>
                        </a:spcAft>
                        <a:buClrTx/>
                        <a:buSzTx/>
                        <a:buFontTx/>
                        <a:buNone/>
                        <a:tabLst/>
                        <a:defRPr/>
                      </a:pPr>
                      <a:r>
                        <a:rPr lang="en-US" sz="1200" dirty="0"/>
                        <a:t>Application protection policies (PIN, don’t copy/paste, </a:t>
                      </a:r>
                      <a:br>
                        <a:rPr lang="en-US" sz="1200" dirty="0"/>
                      </a:br>
                      <a:r>
                        <a:rPr lang="en-US" sz="1200" dirty="0"/>
                        <a:t>jailbroken, etc.)</a:t>
                      </a:r>
                    </a:p>
                  </a:txBody>
                  <a:tcPr>
                    <a:lnL>
                      <a:noFill/>
                    </a:lnL>
                  </a:tcPr>
                </a:tc>
                <a:extLst>
                  <a:ext uri="{0D108BD9-81ED-4DB2-BD59-A6C34878D82A}">
                    <a16:rowId xmlns:a16="http://schemas.microsoft.com/office/drawing/2014/main" val="3375434568"/>
                  </a:ext>
                </a:extLst>
              </a:tr>
              <a:tr h="379647">
                <a:tc>
                  <a:txBody>
                    <a:bodyPr/>
                    <a:lstStyle/>
                    <a:p>
                      <a:r>
                        <a:rPr lang="en-US" sz="1200" dirty="0"/>
                        <a:t>Wipe: App wipe deletes corporate data from app only</a:t>
                      </a:r>
                    </a:p>
                  </a:txBody>
                  <a:tcPr>
                    <a:lnR>
                      <a:noFill/>
                    </a:lnR>
                  </a:tcPr>
                </a:tc>
                <a:tc>
                  <a:txBody>
                    <a:bodyPr/>
                    <a:lstStyle/>
                    <a:p>
                      <a:r>
                        <a:rPr lang="en-US" sz="1200" dirty="0"/>
                        <a:t>Wipe: Work profile wipe deletes all corporate apps and data only</a:t>
                      </a:r>
                    </a:p>
                  </a:txBody>
                  <a:tcPr>
                    <a:lnL>
                      <a:noFill/>
                    </a:lnL>
                    <a:lnR>
                      <a:noFill/>
                    </a:lnR>
                  </a:tcPr>
                </a:tc>
                <a:tc>
                  <a:txBody>
                    <a:bodyPr/>
                    <a:lstStyle/>
                    <a:p>
                      <a:r>
                        <a:rPr lang="en-US" sz="1200" dirty="0"/>
                        <a:t>Wipe: Factory reset deletes all apps and data</a:t>
                      </a:r>
                    </a:p>
                  </a:txBody>
                  <a:tcPr>
                    <a:lnL>
                      <a:noFill/>
                    </a:lnL>
                  </a:tcPr>
                </a:tc>
                <a:extLst>
                  <a:ext uri="{0D108BD9-81ED-4DB2-BD59-A6C34878D82A}">
                    <a16:rowId xmlns:a16="http://schemas.microsoft.com/office/drawing/2014/main" val="644398052"/>
                  </a:ext>
                </a:extLst>
              </a:tr>
            </a:tbl>
          </a:graphicData>
        </a:graphic>
      </p:graphicFrame>
      <p:grpSp>
        <p:nvGrpSpPr>
          <p:cNvPr id="72" name="Group 71">
            <a:extLst>
              <a:ext uri="{FF2B5EF4-FFF2-40B4-BE49-F238E27FC236}">
                <a16:creationId xmlns:a16="http://schemas.microsoft.com/office/drawing/2014/main" id="{A1CB02A1-5CF7-6145-929E-5AD2AC485386}"/>
              </a:ext>
            </a:extLst>
          </p:cNvPr>
          <p:cNvGrpSpPr/>
          <p:nvPr/>
        </p:nvGrpSpPr>
        <p:grpSpPr>
          <a:xfrm>
            <a:off x="5579096" y="884084"/>
            <a:ext cx="1033808" cy="1659958"/>
            <a:chOff x="5392391" y="832700"/>
            <a:chExt cx="1416078" cy="2273758"/>
          </a:xfrm>
        </p:grpSpPr>
        <p:grpSp>
          <p:nvGrpSpPr>
            <p:cNvPr id="33" name="Group 32">
              <a:extLst>
                <a:ext uri="{FF2B5EF4-FFF2-40B4-BE49-F238E27FC236}">
                  <a16:creationId xmlns:a16="http://schemas.microsoft.com/office/drawing/2014/main" id="{7B00EDB1-2240-4147-A8D6-DCE98FC52705}"/>
                </a:ext>
              </a:extLst>
            </p:cNvPr>
            <p:cNvGrpSpPr/>
            <p:nvPr/>
          </p:nvGrpSpPr>
          <p:grpSpPr>
            <a:xfrm>
              <a:off x="5392391" y="832700"/>
              <a:ext cx="1416078" cy="2273758"/>
              <a:chOff x="2649586" y="1679716"/>
              <a:chExt cx="2907027" cy="4667736"/>
            </a:xfrm>
          </p:grpSpPr>
          <p:grpSp>
            <p:nvGrpSpPr>
              <p:cNvPr id="34" name="Group 33">
                <a:extLst>
                  <a:ext uri="{FF2B5EF4-FFF2-40B4-BE49-F238E27FC236}">
                    <a16:creationId xmlns:a16="http://schemas.microsoft.com/office/drawing/2014/main" id="{1F925BB7-A65B-43B7-999C-E963A13D2D31}"/>
                  </a:ext>
                </a:extLst>
              </p:cNvPr>
              <p:cNvGrpSpPr/>
              <p:nvPr/>
            </p:nvGrpSpPr>
            <p:grpSpPr>
              <a:xfrm>
                <a:off x="2649586" y="1679716"/>
                <a:ext cx="2907027" cy="4667736"/>
                <a:chOff x="2581922" y="5648184"/>
                <a:chExt cx="590648" cy="948389"/>
              </a:xfrm>
            </p:grpSpPr>
            <p:sp>
              <p:nvSpPr>
                <p:cNvPr id="47" name="Freeform 5">
                  <a:extLst>
                    <a:ext uri="{FF2B5EF4-FFF2-40B4-BE49-F238E27FC236}">
                      <a16:creationId xmlns:a16="http://schemas.microsoft.com/office/drawing/2014/main" id="{214C3795-DF0C-443B-85B0-65FF10D6B71E}"/>
                    </a:ext>
                  </a:extLst>
                </p:cNvPr>
                <p:cNvSpPr>
                  <a:spLocks/>
                </p:cNvSpPr>
                <p:nvPr/>
              </p:nvSpPr>
              <p:spPr bwMode="auto">
                <a:xfrm>
                  <a:off x="2581922" y="5648184"/>
                  <a:ext cx="590648" cy="948389"/>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14314">
                    <a:defRPr/>
                  </a:pPr>
                  <a:endParaRPr lang="en-US" sz="980" dirty="0"/>
                </a:p>
              </p:txBody>
            </p:sp>
            <p:sp>
              <p:nvSpPr>
                <p:cNvPr id="48" name="Rectangle 6">
                  <a:extLst>
                    <a:ext uri="{FF2B5EF4-FFF2-40B4-BE49-F238E27FC236}">
                      <a16:creationId xmlns:a16="http://schemas.microsoft.com/office/drawing/2014/main" id="{B6CB77D3-5A53-4740-801F-8E0407ABBDE0}"/>
                    </a:ext>
                  </a:extLst>
                </p:cNvPr>
                <p:cNvSpPr>
                  <a:spLocks noChangeArrowheads="1"/>
                </p:cNvSpPr>
                <p:nvPr/>
              </p:nvSpPr>
              <p:spPr bwMode="auto">
                <a:xfrm>
                  <a:off x="2607191" y="5710812"/>
                  <a:ext cx="533794" cy="832066"/>
                </a:xfrm>
                <a:prstGeom prst="rect">
                  <a:avLst/>
                </a:prstGeom>
                <a:solidFill>
                  <a:schemeClr val="tx2"/>
                </a:solidFill>
                <a:ln>
                  <a:noFill/>
                </a:ln>
              </p:spPr>
              <p:txBody>
                <a:bodyPr/>
                <a:lstStyle/>
                <a:p>
                  <a:pPr defTabSz="914314">
                    <a:defRPr/>
                  </a:pPr>
                  <a:endParaRPr lang="en-US" sz="980" dirty="0"/>
                </a:p>
              </p:txBody>
            </p:sp>
          </p:grpSp>
          <p:pic>
            <p:nvPicPr>
              <p:cNvPr id="35" name="Picture 34">
                <a:extLst>
                  <a:ext uri="{FF2B5EF4-FFF2-40B4-BE49-F238E27FC236}">
                    <a16:creationId xmlns:a16="http://schemas.microsoft.com/office/drawing/2014/main" id="{E7AE165E-FFC6-46DF-B700-51EF23A5E8C1}"/>
                  </a:ext>
                </a:extLst>
              </p:cNvPr>
              <p:cNvPicPr>
                <a:picLocks noChangeAspect="1"/>
              </p:cNvPicPr>
              <p:nvPr/>
            </p:nvPicPr>
            <p:blipFill>
              <a:blip r:embed="rId2"/>
              <a:stretch>
                <a:fillRect/>
              </a:stretch>
            </p:blipFill>
            <p:spPr>
              <a:xfrm>
                <a:off x="4692628" y="2577461"/>
                <a:ext cx="498019" cy="484982"/>
              </a:xfrm>
              <a:prstGeom prst="rect">
                <a:avLst/>
              </a:prstGeom>
            </p:spPr>
          </p:pic>
          <p:pic>
            <p:nvPicPr>
              <p:cNvPr id="36" name="Picture 35">
                <a:extLst>
                  <a:ext uri="{FF2B5EF4-FFF2-40B4-BE49-F238E27FC236}">
                    <a16:creationId xmlns:a16="http://schemas.microsoft.com/office/drawing/2014/main" id="{E4B1FCEA-1DD6-4CC0-BC6A-6E32FDBF2FBB}"/>
                  </a:ext>
                </a:extLst>
              </p:cNvPr>
              <p:cNvPicPr>
                <a:picLocks noChangeAspect="1"/>
              </p:cNvPicPr>
              <p:nvPr/>
            </p:nvPicPr>
            <p:blipFill>
              <a:blip r:embed="rId3"/>
              <a:stretch>
                <a:fillRect/>
              </a:stretch>
            </p:blipFill>
            <p:spPr>
              <a:xfrm>
                <a:off x="3818879" y="2574626"/>
                <a:ext cx="516893" cy="490653"/>
              </a:xfrm>
              <a:prstGeom prst="rect">
                <a:avLst/>
              </a:prstGeom>
            </p:spPr>
          </p:pic>
          <p:pic>
            <p:nvPicPr>
              <p:cNvPr id="37" name="Picture 36">
                <a:extLst>
                  <a:ext uri="{FF2B5EF4-FFF2-40B4-BE49-F238E27FC236}">
                    <a16:creationId xmlns:a16="http://schemas.microsoft.com/office/drawing/2014/main" id="{1D957965-CEC4-45DA-ADC9-4216A6215F84}"/>
                  </a:ext>
                </a:extLst>
              </p:cNvPr>
              <p:cNvPicPr>
                <a:picLocks noChangeAspect="1"/>
              </p:cNvPicPr>
              <p:nvPr/>
            </p:nvPicPr>
            <p:blipFill>
              <a:blip r:embed="rId4"/>
              <a:stretch>
                <a:fillRect/>
              </a:stretch>
            </p:blipFill>
            <p:spPr>
              <a:xfrm>
                <a:off x="2935263" y="2568881"/>
                <a:ext cx="531251" cy="502142"/>
              </a:xfrm>
              <a:prstGeom prst="rect">
                <a:avLst/>
              </a:prstGeom>
            </p:spPr>
          </p:pic>
          <p:pic>
            <p:nvPicPr>
              <p:cNvPr id="38" name="Picture 37">
                <a:extLst>
                  <a:ext uri="{FF2B5EF4-FFF2-40B4-BE49-F238E27FC236}">
                    <a16:creationId xmlns:a16="http://schemas.microsoft.com/office/drawing/2014/main" id="{B01A8499-5EB1-4BB9-9416-8A990C168F1D}"/>
                  </a:ext>
                </a:extLst>
              </p:cNvPr>
              <p:cNvPicPr>
                <a:picLocks noChangeAspect="1"/>
              </p:cNvPicPr>
              <p:nvPr/>
            </p:nvPicPr>
            <p:blipFill>
              <a:blip r:embed="rId5"/>
              <a:stretch>
                <a:fillRect/>
              </a:stretch>
            </p:blipFill>
            <p:spPr>
              <a:xfrm>
                <a:off x="2956640" y="3383938"/>
                <a:ext cx="508051" cy="508051"/>
              </a:xfrm>
              <a:prstGeom prst="rect">
                <a:avLst/>
              </a:prstGeom>
            </p:spPr>
          </p:pic>
          <p:pic>
            <p:nvPicPr>
              <p:cNvPr id="39" name="Picture 38">
                <a:extLst>
                  <a:ext uri="{FF2B5EF4-FFF2-40B4-BE49-F238E27FC236}">
                    <a16:creationId xmlns:a16="http://schemas.microsoft.com/office/drawing/2014/main" id="{F8BB3D21-0153-48E4-9867-E3E4F7B5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0517" y="4254996"/>
                <a:ext cx="480297" cy="480297"/>
              </a:xfrm>
              <a:prstGeom prst="roundRect">
                <a:avLst/>
              </a:prstGeom>
            </p:spPr>
          </p:pic>
          <p:pic>
            <p:nvPicPr>
              <p:cNvPr id="40" name="Picture 4" descr="http://ts2.mm.bing.net/th?&amp;id=HN.608001291450647668&amp;w=366&amp;h=366&amp;c=0&amp;pid=1.9&amp;rs=0&amp;p=0">
                <a:extLst>
                  <a:ext uri="{FF2B5EF4-FFF2-40B4-BE49-F238E27FC236}">
                    <a16:creationId xmlns:a16="http://schemas.microsoft.com/office/drawing/2014/main" id="{DEE26805-7406-43B2-BE63-320ADEDCD3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089" y="5066243"/>
                <a:ext cx="479153" cy="47915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41" name="Picture 6" descr="http://ts2.mm.bing.net/th?&amp;id=HN.608012587202643007&amp;w=366&amp;h=366&amp;c=0&amp;pid=1.9&amp;rs=0&amp;p=0">
                <a:extLst>
                  <a:ext uri="{FF2B5EF4-FFF2-40B4-BE49-F238E27FC236}">
                    <a16:creationId xmlns:a16="http://schemas.microsoft.com/office/drawing/2014/main" id="{16C2A88A-0E54-424F-849B-8C60B442D6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8896" y="5067391"/>
                <a:ext cx="476856" cy="476856"/>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47D1FB86-573F-4385-A474-ADC91B3F2155}"/>
                  </a:ext>
                </a:extLst>
              </p:cNvPr>
              <p:cNvPicPr>
                <a:picLocks noChangeAspect="1"/>
              </p:cNvPicPr>
              <p:nvPr/>
            </p:nvPicPr>
            <p:blipFill>
              <a:blip r:embed="rId9"/>
              <a:stretch>
                <a:fillRect/>
              </a:stretch>
            </p:blipFill>
            <p:spPr>
              <a:xfrm>
                <a:off x="3832499" y="4249263"/>
                <a:ext cx="489651" cy="481752"/>
              </a:xfrm>
              <a:prstGeom prst="rect">
                <a:avLst/>
              </a:prstGeom>
            </p:spPr>
          </p:pic>
          <p:pic>
            <p:nvPicPr>
              <p:cNvPr id="43" name="Picture 42">
                <a:extLst>
                  <a:ext uri="{FF2B5EF4-FFF2-40B4-BE49-F238E27FC236}">
                    <a16:creationId xmlns:a16="http://schemas.microsoft.com/office/drawing/2014/main" id="{3E95DD2E-3C54-453C-A805-2953914EBF93}"/>
                  </a:ext>
                </a:extLst>
              </p:cNvPr>
              <p:cNvPicPr>
                <a:picLocks noChangeAspect="1"/>
              </p:cNvPicPr>
              <p:nvPr/>
            </p:nvPicPr>
            <p:blipFill>
              <a:blip r:embed="rId5"/>
              <a:stretch>
                <a:fillRect/>
              </a:stretch>
            </p:blipFill>
            <p:spPr>
              <a:xfrm>
                <a:off x="4691238" y="5042863"/>
                <a:ext cx="525912" cy="525912"/>
              </a:xfrm>
              <a:prstGeom prst="rect">
                <a:avLst/>
              </a:prstGeom>
            </p:spPr>
          </p:pic>
          <p:pic>
            <p:nvPicPr>
              <p:cNvPr id="44" name="Picture 43">
                <a:extLst>
                  <a:ext uri="{FF2B5EF4-FFF2-40B4-BE49-F238E27FC236}">
                    <a16:creationId xmlns:a16="http://schemas.microsoft.com/office/drawing/2014/main" id="{A7AF5515-A7FB-4EA6-9258-546196237EF3}"/>
                  </a:ext>
                </a:extLst>
              </p:cNvPr>
              <p:cNvPicPr>
                <a:picLocks noChangeAspect="1"/>
              </p:cNvPicPr>
              <p:nvPr/>
            </p:nvPicPr>
            <p:blipFill>
              <a:blip r:embed="rId10"/>
              <a:stretch>
                <a:fillRect/>
              </a:stretch>
            </p:blipFill>
            <p:spPr>
              <a:xfrm>
                <a:off x="4696889" y="4241945"/>
                <a:ext cx="514611" cy="506399"/>
              </a:xfrm>
              <a:prstGeom prst="rect">
                <a:avLst/>
              </a:prstGeom>
            </p:spPr>
          </p:pic>
          <p:pic>
            <p:nvPicPr>
              <p:cNvPr id="45" name="Picture 44">
                <a:extLst>
                  <a:ext uri="{FF2B5EF4-FFF2-40B4-BE49-F238E27FC236}">
                    <a16:creationId xmlns:a16="http://schemas.microsoft.com/office/drawing/2014/main" id="{9768FAC0-2BD3-438A-A3DA-0B71898572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4381" y="3405420"/>
                <a:ext cx="465886" cy="465088"/>
              </a:xfrm>
              <a:prstGeom prst="rect">
                <a:avLst/>
              </a:prstGeom>
            </p:spPr>
          </p:pic>
          <p:pic>
            <p:nvPicPr>
              <p:cNvPr id="46" name="Picture 45">
                <a:extLst>
                  <a:ext uri="{FF2B5EF4-FFF2-40B4-BE49-F238E27FC236}">
                    <a16:creationId xmlns:a16="http://schemas.microsoft.com/office/drawing/2014/main" id="{F9EDD016-6ABD-4DEC-B5C4-DC67E7F957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1128" y="3394897"/>
                <a:ext cx="486133" cy="486133"/>
              </a:xfrm>
              <a:prstGeom prst="rect">
                <a:avLst/>
              </a:prstGeom>
            </p:spPr>
          </p:pic>
        </p:grpSp>
        <p:sp>
          <p:nvSpPr>
            <p:cNvPr id="66" name="Rectangle 65">
              <a:extLst>
                <a:ext uri="{FF2B5EF4-FFF2-40B4-BE49-F238E27FC236}">
                  <a16:creationId xmlns:a16="http://schemas.microsoft.com/office/drawing/2014/main" id="{128F392F-4AAB-459B-884F-F41231281D62}"/>
                </a:ext>
              </a:extLst>
            </p:cNvPr>
            <p:cNvSpPr/>
            <p:nvPr/>
          </p:nvSpPr>
          <p:spPr bwMode="auto">
            <a:xfrm>
              <a:off x="5479240" y="1190612"/>
              <a:ext cx="1215856" cy="801472"/>
            </a:xfrm>
            <a:prstGeom prst="rect">
              <a:avLst/>
            </a:prstGeom>
            <a:noFill/>
            <a:ln w="30607" cap="rnd" cmpd="sng">
              <a:solidFill>
                <a:srgbClr val="FF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solidFill>
                  <a:schemeClr val="tx1"/>
                </a:solidFill>
              </a:endParaRPr>
            </a:p>
          </p:txBody>
        </p:sp>
      </p:grpSp>
      <p:grpSp>
        <p:nvGrpSpPr>
          <p:cNvPr id="73" name="Group 72">
            <a:extLst>
              <a:ext uri="{FF2B5EF4-FFF2-40B4-BE49-F238E27FC236}">
                <a16:creationId xmlns:a16="http://schemas.microsoft.com/office/drawing/2014/main" id="{590401B2-4E8A-9B42-813C-3F333D6CCC6B}"/>
              </a:ext>
            </a:extLst>
          </p:cNvPr>
          <p:cNvGrpSpPr/>
          <p:nvPr/>
        </p:nvGrpSpPr>
        <p:grpSpPr>
          <a:xfrm>
            <a:off x="9496404" y="859405"/>
            <a:ext cx="1081106" cy="1701423"/>
            <a:chOff x="9269522" y="808021"/>
            <a:chExt cx="1480865" cy="2330556"/>
          </a:xfrm>
        </p:grpSpPr>
        <p:grpSp>
          <p:nvGrpSpPr>
            <p:cNvPr id="49" name="Group 48">
              <a:extLst>
                <a:ext uri="{FF2B5EF4-FFF2-40B4-BE49-F238E27FC236}">
                  <a16:creationId xmlns:a16="http://schemas.microsoft.com/office/drawing/2014/main" id="{4422AB01-5DBE-4A35-9015-71ECDE1DA3E5}"/>
                </a:ext>
              </a:extLst>
            </p:cNvPr>
            <p:cNvGrpSpPr/>
            <p:nvPr/>
          </p:nvGrpSpPr>
          <p:grpSpPr>
            <a:xfrm>
              <a:off x="9304690" y="841193"/>
              <a:ext cx="1416078" cy="2273758"/>
              <a:chOff x="2649586" y="1679716"/>
              <a:chExt cx="2907027" cy="4667736"/>
            </a:xfrm>
          </p:grpSpPr>
          <p:grpSp>
            <p:nvGrpSpPr>
              <p:cNvPr id="50" name="Group 49">
                <a:extLst>
                  <a:ext uri="{FF2B5EF4-FFF2-40B4-BE49-F238E27FC236}">
                    <a16:creationId xmlns:a16="http://schemas.microsoft.com/office/drawing/2014/main" id="{D4A948D1-2DE1-4054-A0B3-A480F2375EFE}"/>
                  </a:ext>
                </a:extLst>
              </p:cNvPr>
              <p:cNvGrpSpPr/>
              <p:nvPr/>
            </p:nvGrpSpPr>
            <p:grpSpPr>
              <a:xfrm>
                <a:off x="2649586" y="1679716"/>
                <a:ext cx="2907027" cy="4667736"/>
                <a:chOff x="2581922" y="5648184"/>
                <a:chExt cx="590648" cy="948389"/>
              </a:xfrm>
            </p:grpSpPr>
            <p:sp>
              <p:nvSpPr>
                <p:cNvPr id="63" name="Freeform 5">
                  <a:extLst>
                    <a:ext uri="{FF2B5EF4-FFF2-40B4-BE49-F238E27FC236}">
                      <a16:creationId xmlns:a16="http://schemas.microsoft.com/office/drawing/2014/main" id="{2AB1EA01-366C-4512-BC06-633580417338}"/>
                    </a:ext>
                  </a:extLst>
                </p:cNvPr>
                <p:cNvSpPr>
                  <a:spLocks/>
                </p:cNvSpPr>
                <p:nvPr/>
              </p:nvSpPr>
              <p:spPr bwMode="auto">
                <a:xfrm>
                  <a:off x="2581922" y="5648184"/>
                  <a:ext cx="590648" cy="948389"/>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14314">
                    <a:defRPr/>
                  </a:pPr>
                  <a:endParaRPr lang="en-US" sz="980" dirty="0"/>
                </a:p>
              </p:txBody>
            </p:sp>
            <p:sp>
              <p:nvSpPr>
                <p:cNvPr id="64" name="Rectangle 6">
                  <a:extLst>
                    <a:ext uri="{FF2B5EF4-FFF2-40B4-BE49-F238E27FC236}">
                      <a16:creationId xmlns:a16="http://schemas.microsoft.com/office/drawing/2014/main" id="{E9803EA8-5E8B-48BB-B537-DE3DA2ACE512}"/>
                    </a:ext>
                  </a:extLst>
                </p:cNvPr>
                <p:cNvSpPr>
                  <a:spLocks noChangeArrowheads="1"/>
                </p:cNvSpPr>
                <p:nvPr/>
              </p:nvSpPr>
              <p:spPr bwMode="auto">
                <a:xfrm>
                  <a:off x="2607191" y="5710812"/>
                  <a:ext cx="533794" cy="832066"/>
                </a:xfrm>
                <a:prstGeom prst="rect">
                  <a:avLst/>
                </a:prstGeom>
                <a:solidFill>
                  <a:schemeClr val="tx2"/>
                </a:solidFill>
                <a:ln>
                  <a:noFill/>
                </a:ln>
              </p:spPr>
              <p:txBody>
                <a:bodyPr/>
                <a:lstStyle/>
                <a:p>
                  <a:pPr defTabSz="914314">
                    <a:defRPr/>
                  </a:pPr>
                  <a:endParaRPr lang="en-US" sz="980" dirty="0"/>
                </a:p>
              </p:txBody>
            </p:sp>
          </p:grpSp>
          <p:pic>
            <p:nvPicPr>
              <p:cNvPr id="51" name="Picture 50">
                <a:extLst>
                  <a:ext uri="{FF2B5EF4-FFF2-40B4-BE49-F238E27FC236}">
                    <a16:creationId xmlns:a16="http://schemas.microsoft.com/office/drawing/2014/main" id="{E343DFC6-B73D-4FA2-B9BC-548C2944B399}"/>
                  </a:ext>
                </a:extLst>
              </p:cNvPr>
              <p:cNvPicPr>
                <a:picLocks noChangeAspect="1"/>
              </p:cNvPicPr>
              <p:nvPr/>
            </p:nvPicPr>
            <p:blipFill>
              <a:blip r:embed="rId2"/>
              <a:stretch>
                <a:fillRect/>
              </a:stretch>
            </p:blipFill>
            <p:spPr>
              <a:xfrm>
                <a:off x="4692628" y="2577461"/>
                <a:ext cx="498019" cy="484982"/>
              </a:xfrm>
              <a:prstGeom prst="rect">
                <a:avLst/>
              </a:prstGeom>
            </p:spPr>
          </p:pic>
          <p:pic>
            <p:nvPicPr>
              <p:cNvPr id="52" name="Picture 51">
                <a:extLst>
                  <a:ext uri="{FF2B5EF4-FFF2-40B4-BE49-F238E27FC236}">
                    <a16:creationId xmlns:a16="http://schemas.microsoft.com/office/drawing/2014/main" id="{C009FE91-1771-4281-B958-BD067C82F99C}"/>
                  </a:ext>
                </a:extLst>
              </p:cNvPr>
              <p:cNvPicPr>
                <a:picLocks noChangeAspect="1"/>
              </p:cNvPicPr>
              <p:nvPr/>
            </p:nvPicPr>
            <p:blipFill>
              <a:blip r:embed="rId3"/>
              <a:stretch>
                <a:fillRect/>
              </a:stretch>
            </p:blipFill>
            <p:spPr>
              <a:xfrm>
                <a:off x="3818879" y="2574626"/>
                <a:ext cx="516893" cy="490653"/>
              </a:xfrm>
              <a:prstGeom prst="rect">
                <a:avLst/>
              </a:prstGeom>
            </p:spPr>
          </p:pic>
          <p:pic>
            <p:nvPicPr>
              <p:cNvPr id="53" name="Picture 52">
                <a:extLst>
                  <a:ext uri="{FF2B5EF4-FFF2-40B4-BE49-F238E27FC236}">
                    <a16:creationId xmlns:a16="http://schemas.microsoft.com/office/drawing/2014/main" id="{288A5D63-E04F-41D5-9206-8343327327D4}"/>
                  </a:ext>
                </a:extLst>
              </p:cNvPr>
              <p:cNvPicPr>
                <a:picLocks noChangeAspect="1"/>
              </p:cNvPicPr>
              <p:nvPr/>
            </p:nvPicPr>
            <p:blipFill>
              <a:blip r:embed="rId4"/>
              <a:stretch>
                <a:fillRect/>
              </a:stretch>
            </p:blipFill>
            <p:spPr>
              <a:xfrm>
                <a:off x="2935263" y="2568881"/>
                <a:ext cx="531251" cy="502142"/>
              </a:xfrm>
              <a:prstGeom prst="rect">
                <a:avLst/>
              </a:prstGeom>
            </p:spPr>
          </p:pic>
          <p:pic>
            <p:nvPicPr>
              <p:cNvPr id="54" name="Picture 53">
                <a:extLst>
                  <a:ext uri="{FF2B5EF4-FFF2-40B4-BE49-F238E27FC236}">
                    <a16:creationId xmlns:a16="http://schemas.microsoft.com/office/drawing/2014/main" id="{67860E48-E040-49F3-98CA-69D6A095917E}"/>
                  </a:ext>
                </a:extLst>
              </p:cNvPr>
              <p:cNvPicPr>
                <a:picLocks noChangeAspect="1"/>
              </p:cNvPicPr>
              <p:nvPr/>
            </p:nvPicPr>
            <p:blipFill>
              <a:blip r:embed="rId5"/>
              <a:stretch>
                <a:fillRect/>
              </a:stretch>
            </p:blipFill>
            <p:spPr>
              <a:xfrm>
                <a:off x="2956640" y="3383938"/>
                <a:ext cx="508051" cy="508051"/>
              </a:xfrm>
              <a:prstGeom prst="rect">
                <a:avLst/>
              </a:prstGeom>
            </p:spPr>
          </p:pic>
          <p:pic>
            <p:nvPicPr>
              <p:cNvPr id="55" name="Picture 54">
                <a:extLst>
                  <a:ext uri="{FF2B5EF4-FFF2-40B4-BE49-F238E27FC236}">
                    <a16:creationId xmlns:a16="http://schemas.microsoft.com/office/drawing/2014/main" id="{1C4123CD-633F-42C9-9E55-CC33132C0D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0517" y="4254996"/>
                <a:ext cx="480297" cy="480297"/>
              </a:xfrm>
              <a:prstGeom prst="roundRect">
                <a:avLst/>
              </a:prstGeom>
            </p:spPr>
          </p:pic>
          <p:pic>
            <p:nvPicPr>
              <p:cNvPr id="56" name="Picture 4" descr="http://ts2.mm.bing.net/th?&amp;id=HN.608001291450647668&amp;w=366&amp;h=366&amp;c=0&amp;pid=1.9&amp;rs=0&amp;p=0">
                <a:extLst>
                  <a:ext uri="{FF2B5EF4-FFF2-40B4-BE49-F238E27FC236}">
                    <a16:creationId xmlns:a16="http://schemas.microsoft.com/office/drawing/2014/main" id="{C9F5CF5E-5A90-4AC9-BB78-210D44BDEF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089" y="5066243"/>
                <a:ext cx="479153" cy="47915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57" name="Picture 6" descr="http://ts2.mm.bing.net/th?&amp;id=HN.608012587202643007&amp;w=366&amp;h=366&amp;c=0&amp;pid=1.9&amp;rs=0&amp;p=0">
                <a:extLst>
                  <a:ext uri="{FF2B5EF4-FFF2-40B4-BE49-F238E27FC236}">
                    <a16:creationId xmlns:a16="http://schemas.microsoft.com/office/drawing/2014/main" id="{E013A751-6167-455B-BA7B-7308531ECD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8896" y="5067391"/>
                <a:ext cx="476856" cy="476856"/>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BCC250C5-8470-4D11-8C73-565C79EC5271}"/>
                  </a:ext>
                </a:extLst>
              </p:cNvPr>
              <p:cNvPicPr>
                <a:picLocks noChangeAspect="1"/>
              </p:cNvPicPr>
              <p:nvPr/>
            </p:nvPicPr>
            <p:blipFill>
              <a:blip r:embed="rId9"/>
              <a:stretch>
                <a:fillRect/>
              </a:stretch>
            </p:blipFill>
            <p:spPr>
              <a:xfrm>
                <a:off x="3832499" y="4249263"/>
                <a:ext cx="489651" cy="481752"/>
              </a:xfrm>
              <a:prstGeom prst="rect">
                <a:avLst/>
              </a:prstGeom>
            </p:spPr>
          </p:pic>
          <p:pic>
            <p:nvPicPr>
              <p:cNvPr id="59" name="Picture 58">
                <a:extLst>
                  <a:ext uri="{FF2B5EF4-FFF2-40B4-BE49-F238E27FC236}">
                    <a16:creationId xmlns:a16="http://schemas.microsoft.com/office/drawing/2014/main" id="{818C568B-4941-47A6-9EE6-3AB2FA329BEF}"/>
                  </a:ext>
                </a:extLst>
              </p:cNvPr>
              <p:cNvPicPr>
                <a:picLocks noChangeAspect="1"/>
              </p:cNvPicPr>
              <p:nvPr/>
            </p:nvPicPr>
            <p:blipFill>
              <a:blip r:embed="rId5"/>
              <a:stretch>
                <a:fillRect/>
              </a:stretch>
            </p:blipFill>
            <p:spPr>
              <a:xfrm>
                <a:off x="4691238" y="5042863"/>
                <a:ext cx="525912" cy="525912"/>
              </a:xfrm>
              <a:prstGeom prst="rect">
                <a:avLst/>
              </a:prstGeom>
            </p:spPr>
          </p:pic>
          <p:pic>
            <p:nvPicPr>
              <p:cNvPr id="60" name="Picture 59">
                <a:extLst>
                  <a:ext uri="{FF2B5EF4-FFF2-40B4-BE49-F238E27FC236}">
                    <a16:creationId xmlns:a16="http://schemas.microsoft.com/office/drawing/2014/main" id="{ABCA5DA6-53C6-40C2-8BDF-B622849B2E78}"/>
                  </a:ext>
                </a:extLst>
              </p:cNvPr>
              <p:cNvPicPr>
                <a:picLocks noChangeAspect="1"/>
              </p:cNvPicPr>
              <p:nvPr/>
            </p:nvPicPr>
            <p:blipFill>
              <a:blip r:embed="rId10"/>
              <a:stretch>
                <a:fillRect/>
              </a:stretch>
            </p:blipFill>
            <p:spPr>
              <a:xfrm>
                <a:off x="4696889" y="4241945"/>
                <a:ext cx="514611" cy="506399"/>
              </a:xfrm>
              <a:prstGeom prst="rect">
                <a:avLst/>
              </a:prstGeom>
            </p:spPr>
          </p:pic>
          <p:pic>
            <p:nvPicPr>
              <p:cNvPr id="61" name="Picture 60">
                <a:extLst>
                  <a:ext uri="{FF2B5EF4-FFF2-40B4-BE49-F238E27FC236}">
                    <a16:creationId xmlns:a16="http://schemas.microsoft.com/office/drawing/2014/main" id="{C9E57832-6701-46E8-9074-3D4FBA2C50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4381" y="3405420"/>
                <a:ext cx="465886" cy="465088"/>
              </a:xfrm>
              <a:prstGeom prst="rect">
                <a:avLst/>
              </a:prstGeom>
            </p:spPr>
          </p:pic>
          <p:pic>
            <p:nvPicPr>
              <p:cNvPr id="62" name="Picture 61">
                <a:extLst>
                  <a:ext uri="{FF2B5EF4-FFF2-40B4-BE49-F238E27FC236}">
                    <a16:creationId xmlns:a16="http://schemas.microsoft.com/office/drawing/2014/main" id="{8D1A0F45-B3B5-4940-93E1-D228814607F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1128" y="3394897"/>
                <a:ext cx="486133" cy="486133"/>
              </a:xfrm>
              <a:prstGeom prst="rect">
                <a:avLst/>
              </a:prstGeom>
            </p:spPr>
          </p:pic>
        </p:grpSp>
        <p:sp>
          <p:nvSpPr>
            <p:cNvPr id="67" name="Rectangle 66">
              <a:extLst>
                <a:ext uri="{FF2B5EF4-FFF2-40B4-BE49-F238E27FC236}">
                  <a16:creationId xmlns:a16="http://schemas.microsoft.com/office/drawing/2014/main" id="{89A1ACEB-0715-4601-9860-761AA73C6225}"/>
                </a:ext>
              </a:extLst>
            </p:cNvPr>
            <p:cNvSpPr/>
            <p:nvPr/>
          </p:nvSpPr>
          <p:spPr bwMode="auto">
            <a:xfrm>
              <a:off x="9269522" y="808021"/>
              <a:ext cx="1480865" cy="2330556"/>
            </a:xfrm>
            <a:prstGeom prst="rect">
              <a:avLst/>
            </a:prstGeom>
            <a:noFill/>
            <a:ln w="30607" cap="rnd" cmpd="sng">
              <a:solidFill>
                <a:srgbClr val="FF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solidFill>
                  <a:schemeClr val="tx1"/>
                </a:solidFill>
              </a:endParaRPr>
            </a:p>
          </p:txBody>
        </p:sp>
      </p:grpSp>
      <p:grpSp>
        <p:nvGrpSpPr>
          <p:cNvPr id="71" name="Group 70">
            <a:extLst>
              <a:ext uri="{FF2B5EF4-FFF2-40B4-BE49-F238E27FC236}">
                <a16:creationId xmlns:a16="http://schemas.microsoft.com/office/drawing/2014/main" id="{FC1C1422-AC24-8444-8EC3-3A8CC9E08E99}"/>
              </a:ext>
            </a:extLst>
          </p:cNvPr>
          <p:cNvGrpSpPr/>
          <p:nvPr/>
        </p:nvGrpSpPr>
        <p:grpSpPr>
          <a:xfrm>
            <a:off x="1547632" y="895504"/>
            <a:ext cx="2311988" cy="1659958"/>
            <a:chOff x="1671384" y="842429"/>
            <a:chExt cx="3166888" cy="2273758"/>
          </a:xfrm>
        </p:grpSpPr>
        <p:grpSp>
          <p:nvGrpSpPr>
            <p:cNvPr id="4" name="Group 3">
              <a:extLst>
                <a:ext uri="{FF2B5EF4-FFF2-40B4-BE49-F238E27FC236}">
                  <a16:creationId xmlns:a16="http://schemas.microsoft.com/office/drawing/2014/main" id="{F6F7B0F7-6484-479A-AC2B-F561CBC708F4}"/>
                </a:ext>
              </a:extLst>
            </p:cNvPr>
            <p:cNvGrpSpPr/>
            <p:nvPr/>
          </p:nvGrpSpPr>
          <p:grpSpPr>
            <a:xfrm>
              <a:off x="1671384" y="842429"/>
              <a:ext cx="1416078" cy="2273758"/>
              <a:chOff x="2649586" y="1679716"/>
              <a:chExt cx="2907027" cy="4667736"/>
            </a:xfrm>
          </p:grpSpPr>
          <p:grpSp>
            <p:nvGrpSpPr>
              <p:cNvPr id="6" name="Group 5">
                <a:extLst>
                  <a:ext uri="{FF2B5EF4-FFF2-40B4-BE49-F238E27FC236}">
                    <a16:creationId xmlns:a16="http://schemas.microsoft.com/office/drawing/2014/main" id="{A0F391C8-A433-4EA1-871A-6E895FDDC346}"/>
                  </a:ext>
                </a:extLst>
              </p:cNvPr>
              <p:cNvGrpSpPr/>
              <p:nvPr/>
            </p:nvGrpSpPr>
            <p:grpSpPr>
              <a:xfrm>
                <a:off x="2649586" y="1679716"/>
                <a:ext cx="2907027" cy="4667736"/>
                <a:chOff x="2581922" y="5648184"/>
                <a:chExt cx="590648" cy="948389"/>
              </a:xfrm>
            </p:grpSpPr>
            <p:sp>
              <p:nvSpPr>
                <p:cNvPr id="19" name="Freeform 5">
                  <a:extLst>
                    <a:ext uri="{FF2B5EF4-FFF2-40B4-BE49-F238E27FC236}">
                      <a16:creationId xmlns:a16="http://schemas.microsoft.com/office/drawing/2014/main" id="{354ABB11-4C61-4675-B390-53EBB4000761}"/>
                    </a:ext>
                  </a:extLst>
                </p:cNvPr>
                <p:cNvSpPr>
                  <a:spLocks/>
                </p:cNvSpPr>
                <p:nvPr/>
              </p:nvSpPr>
              <p:spPr bwMode="auto">
                <a:xfrm>
                  <a:off x="2581922" y="5648184"/>
                  <a:ext cx="590648" cy="948389"/>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14314">
                    <a:defRPr/>
                  </a:pPr>
                  <a:endParaRPr lang="en-US" sz="980" dirty="0"/>
                </a:p>
              </p:txBody>
            </p:sp>
            <p:sp>
              <p:nvSpPr>
                <p:cNvPr id="20" name="Rectangle 6">
                  <a:extLst>
                    <a:ext uri="{FF2B5EF4-FFF2-40B4-BE49-F238E27FC236}">
                      <a16:creationId xmlns:a16="http://schemas.microsoft.com/office/drawing/2014/main" id="{7DEF999E-2796-4F84-9B39-879C191A0DD6}"/>
                    </a:ext>
                  </a:extLst>
                </p:cNvPr>
                <p:cNvSpPr>
                  <a:spLocks noChangeArrowheads="1"/>
                </p:cNvSpPr>
                <p:nvPr/>
              </p:nvSpPr>
              <p:spPr bwMode="auto">
                <a:xfrm>
                  <a:off x="2607191" y="5710812"/>
                  <a:ext cx="533794" cy="832066"/>
                </a:xfrm>
                <a:prstGeom prst="rect">
                  <a:avLst/>
                </a:prstGeom>
                <a:solidFill>
                  <a:schemeClr val="tx2"/>
                </a:solidFill>
                <a:ln>
                  <a:noFill/>
                </a:ln>
              </p:spPr>
              <p:txBody>
                <a:bodyPr/>
                <a:lstStyle/>
                <a:p>
                  <a:pPr defTabSz="914314">
                    <a:defRPr/>
                  </a:pPr>
                  <a:endParaRPr lang="en-US" sz="980" dirty="0"/>
                </a:p>
              </p:txBody>
            </p:sp>
          </p:grpSp>
          <p:pic>
            <p:nvPicPr>
              <p:cNvPr id="8" name="Picture 7">
                <a:extLst>
                  <a:ext uri="{FF2B5EF4-FFF2-40B4-BE49-F238E27FC236}">
                    <a16:creationId xmlns:a16="http://schemas.microsoft.com/office/drawing/2014/main" id="{BA031368-57B0-4101-BDF3-B75188901C45}"/>
                  </a:ext>
                </a:extLst>
              </p:cNvPr>
              <p:cNvPicPr>
                <a:picLocks noChangeAspect="1"/>
              </p:cNvPicPr>
              <p:nvPr/>
            </p:nvPicPr>
            <p:blipFill>
              <a:blip r:embed="rId3"/>
              <a:stretch>
                <a:fillRect/>
              </a:stretch>
            </p:blipFill>
            <p:spPr>
              <a:xfrm>
                <a:off x="3818879" y="2574626"/>
                <a:ext cx="516893" cy="490653"/>
              </a:xfrm>
              <a:prstGeom prst="rect">
                <a:avLst/>
              </a:prstGeom>
            </p:spPr>
          </p:pic>
          <p:pic>
            <p:nvPicPr>
              <p:cNvPr id="9" name="Picture 8">
                <a:extLst>
                  <a:ext uri="{FF2B5EF4-FFF2-40B4-BE49-F238E27FC236}">
                    <a16:creationId xmlns:a16="http://schemas.microsoft.com/office/drawing/2014/main" id="{3D16DD97-E94F-4D86-B042-7B977D30DC61}"/>
                  </a:ext>
                </a:extLst>
              </p:cNvPr>
              <p:cNvPicPr>
                <a:picLocks noChangeAspect="1"/>
              </p:cNvPicPr>
              <p:nvPr/>
            </p:nvPicPr>
            <p:blipFill>
              <a:blip r:embed="rId4"/>
              <a:stretch>
                <a:fillRect/>
              </a:stretch>
            </p:blipFill>
            <p:spPr>
              <a:xfrm>
                <a:off x="2935263" y="2568881"/>
                <a:ext cx="531251" cy="502142"/>
              </a:xfrm>
              <a:prstGeom prst="rect">
                <a:avLst/>
              </a:prstGeom>
            </p:spPr>
          </p:pic>
          <p:pic>
            <p:nvPicPr>
              <p:cNvPr id="10" name="Picture 9">
                <a:extLst>
                  <a:ext uri="{FF2B5EF4-FFF2-40B4-BE49-F238E27FC236}">
                    <a16:creationId xmlns:a16="http://schemas.microsoft.com/office/drawing/2014/main" id="{98F6C863-BB2B-498C-86B8-D9E42549A611}"/>
                  </a:ext>
                </a:extLst>
              </p:cNvPr>
              <p:cNvPicPr>
                <a:picLocks noChangeAspect="1"/>
              </p:cNvPicPr>
              <p:nvPr/>
            </p:nvPicPr>
            <p:blipFill>
              <a:blip r:embed="rId5"/>
              <a:stretch>
                <a:fillRect/>
              </a:stretch>
            </p:blipFill>
            <p:spPr>
              <a:xfrm>
                <a:off x="2956640" y="3383938"/>
                <a:ext cx="508051" cy="508051"/>
              </a:xfrm>
              <a:prstGeom prst="rect">
                <a:avLst/>
              </a:prstGeom>
            </p:spPr>
          </p:pic>
          <p:pic>
            <p:nvPicPr>
              <p:cNvPr id="11" name="Picture 10">
                <a:extLst>
                  <a:ext uri="{FF2B5EF4-FFF2-40B4-BE49-F238E27FC236}">
                    <a16:creationId xmlns:a16="http://schemas.microsoft.com/office/drawing/2014/main" id="{637B2281-BE18-4C2C-BAB6-FA5639884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0517" y="4254996"/>
                <a:ext cx="480297" cy="480297"/>
              </a:xfrm>
              <a:prstGeom prst="roundRect">
                <a:avLst/>
              </a:prstGeom>
            </p:spPr>
          </p:pic>
          <p:pic>
            <p:nvPicPr>
              <p:cNvPr id="12" name="Picture 4" descr="http://ts2.mm.bing.net/th?&amp;id=HN.608001291450647668&amp;w=366&amp;h=366&amp;c=0&amp;pid=1.9&amp;rs=0&amp;p=0">
                <a:extLst>
                  <a:ext uri="{FF2B5EF4-FFF2-40B4-BE49-F238E27FC236}">
                    <a16:creationId xmlns:a16="http://schemas.microsoft.com/office/drawing/2014/main" id="{BB16760E-2D04-44A8-996B-6796CD28B1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089" y="5066243"/>
                <a:ext cx="479153" cy="47915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3" name="Picture 6" descr="http://ts2.mm.bing.net/th?&amp;id=HN.608012587202643007&amp;w=366&amp;h=366&amp;c=0&amp;pid=1.9&amp;rs=0&amp;p=0">
                <a:extLst>
                  <a:ext uri="{FF2B5EF4-FFF2-40B4-BE49-F238E27FC236}">
                    <a16:creationId xmlns:a16="http://schemas.microsoft.com/office/drawing/2014/main" id="{AC236C8B-E568-4668-A15E-DD2C971819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38896" y="5067391"/>
                <a:ext cx="476856" cy="476856"/>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E9AE9F8-D935-4597-8DA1-013D05C362EA}"/>
                  </a:ext>
                </a:extLst>
              </p:cNvPr>
              <p:cNvPicPr>
                <a:picLocks noChangeAspect="1"/>
              </p:cNvPicPr>
              <p:nvPr/>
            </p:nvPicPr>
            <p:blipFill>
              <a:blip r:embed="rId9"/>
              <a:stretch>
                <a:fillRect/>
              </a:stretch>
            </p:blipFill>
            <p:spPr>
              <a:xfrm>
                <a:off x="3832499" y="4249263"/>
                <a:ext cx="489651" cy="481752"/>
              </a:xfrm>
              <a:prstGeom prst="rect">
                <a:avLst/>
              </a:prstGeom>
            </p:spPr>
          </p:pic>
          <p:pic>
            <p:nvPicPr>
              <p:cNvPr id="15" name="Picture 14">
                <a:extLst>
                  <a:ext uri="{FF2B5EF4-FFF2-40B4-BE49-F238E27FC236}">
                    <a16:creationId xmlns:a16="http://schemas.microsoft.com/office/drawing/2014/main" id="{9C02ACAC-5549-4EFE-9381-A5108F5BD150}"/>
                  </a:ext>
                </a:extLst>
              </p:cNvPr>
              <p:cNvPicPr>
                <a:picLocks noChangeAspect="1"/>
              </p:cNvPicPr>
              <p:nvPr/>
            </p:nvPicPr>
            <p:blipFill>
              <a:blip r:embed="rId5"/>
              <a:stretch>
                <a:fillRect/>
              </a:stretch>
            </p:blipFill>
            <p:spPr>
              <a:xfrm>
                <a:off x="4691238" y="5042863"/>
                <a:ext cx="525912" cy="525912"/>
              </a:xfrm>
              <a:prstGeom prst="rect">
                <a:avLst/>
              </a:prstGeom>
            </p:spPr>
          </p:pic>
          <p:pic>
            <p:nvPicPr>
              <p:cNvPr id="16" name="Picture 15">
                <a:extLst>
                  <a:ext uri="{FF2B5EF4-FFF2-40B4-BE49-F238E27FC236}">
                    <a16:creationId xmlns:a16="http://schemas.microsoft.com/office/drawing/2014/main" id="{72538A09-A85E-437B-ABBA-D5F06012572F}"/>
                  </a:ext>
                </a:extLst>
              </p:cNvPr>
              <p:cNvPicPr>
                <a:picLocks noChangeAspect="1"/>
              </p:cNvPicPr>
              <p:nvPr/>
            </p:nvPicPr>
            <p:blipFill>
              <a:blip r:embed="rId10"/>
              <a:stretch>
                <a:fillRect/>
              </a:stretch>
            </p:blipFill>
            <p:spPr>
              <a:xfrm>
                <a:off x="4696889" y="4241945"/>
                <a:ext cx="514611" cy="506399"/>
              </a:xfrm>
              <a:prstGeom prst="rect">
                <a:avLst/>
              </a:prstGeom>
            </p:spPr>
          </p:pic>
          <p:pic>
            <p:nvPicPr>
              <p:cNvPr id="17" name="Picture 16">
                <a:extLst>
                  <a:ext uri="{FF2B5EF4-FFF2-40B4-BE49-F238E27FC236}">
                    <a16:creationId xmlns:a16="http://schemas.microsoft.com/office/drawing/2014/main" id="{771A0E40-A4AF-4C9D-932B-A4040F8CB6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4381" y="3405420"/>
                <a:ext cx="465886" cy="465088"/>
              </a:xfrm>
              <a:prstGeom prst="rect">
                <a:avLst/>
              </a:prstGeom>
            </p:spPr>
          </p:pic>
          <p:pic>
            <p:nvPicPr>
              <p:cNvPr id="18" name="Picture 17">
                <a:extLst>
                  <a:ext uri="{FF2B5EF4-FFF2-40B4-BE49-F238E27FC236}">
                    <a16:creationId xmlns:a16="http://schemas.microsoft.com/office/drawing/2014/main" id="{EA7CC545-D72B-4BDB-BE15-984E18E6348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1128" y="3394897"/>
                <a:ext cx="486133" cy="486133"/>
              </a:xfrm>
              <a:prstGeom prst="rect">
                <a:avLst/>
              </a:prstGeom>
            </p:spPr>
          </p:pic>
        </p:grpSp>
        <p:sp>
          <p:nvSpPr>
            <p:cNvPr id="21" name="Trapezoid 4">
              <a:extLst>
                <a:ext uri="{FF2B5EF4-FFF2-40B4-BE49-F238E27FC236}">
                  <a16:creationId xmlns:a16="http://schemas.microsoft.com/office/drawing/2014/main" id="{0CB53DAF-FA95-4B91-8941-9859C36816D4}"/>
                </a:ext>
              </a:extLst>
            </p:cNvPr>
            <p:cNvSpPr/>
            <p:nvPr/>
          </p:nvSpPr>
          <p:spPr bwMode="auto">
            <a:xfrm rot="12600000">
              <a:off x="2827638" y="933353"/>
              <a:ext cx="558740" cy="684922"/>
            </a:xfrm>
            <a:custGeom>
              <a:avLst/>
              <a:gdLst>
                <a:gd name="connsiteX0" fmla="*/ 0 w 1861165"/>
                <a:gd name="connsiteY0" fmla="*/ 3361255 h 3361255"/>
                <a:gd name="connsiteX1" fmla="*/ 465291 w 1861165"/>
                <a:gd name="connsiteY1" fmla="*/ 0 h 3361255"/>
                <a:gd name="connsiteX2" fmla="*/ 1395874 w 1861165"/>
                <a:gd name="connsiteY2" fmla="*/ 0 h 3361255"/>
                <a:gd name="connsiteX3" fmla="*/ 1861165 w 1861165"/>
                <a:gd name="connsiteY3" fmla="*/ 3361255 h 3361255"/>
                <a:gd name="connsiteX4" fmla="*/ 0 w 1861165"/>
                <a:gd name="connsiteY4" fmla="*/ 3361255 h 3361255"/>
                <a:gd name="connsiteX0" fmla="*/ 0 w 3058293"/>
                <a:gd name="connsiteY0" fmla="*/ 3192727 h 3361255"/>
                <a:gd name="connsiteX1" fmla="*/ 1662419 w 3058293"/>
                <a:gd name="connsiteY1" fmla="*/ 0 h 3361255"/>
                <a:gd name="connsiteX2" fmla="*/ 2593002 w 3058293"/>
                <a:gd name="connsiteY2" fmla="*/ 0 h 3361255"/>
                <a:gd name="connsiteX3" fmla="*/ 3058293 w 3058293"/>
                <a:gd name="connsiteY3" fmla="*/ 3361255 h 3361255"/>
                <a:gd name="connsiteX4" fmla="*/ 0 w 3058293"/>
                <a:gd name="connsiteY4" fmla="*/ 3192727 h 3361255"/>
                <a:gd name="connsiteX0" fmla="*/ 0 w 3058293"/>
                <a:gd name="connsiteY0" fmla="*/ 3192727 h 3361255"/>
                <a:gd name="connsiteX1" fmla="*/ 733539 w 3058293"/>
                <a:gd name="connsiteY1" fmla="*/ 1783895 h 3361255"/>
                <a:gd name="connsiteX2" fmla="*/ 1662419 w 3058293"/>
                <a:gd name="connsiteY2" fmla="*/ 0 h 3361255"/>
                <a:gd name="connsiteX3" fmla="*/ 2593002 w 3058293"/>
                <a:gd name="connsiteY3" fmla="*/ 0 h 3361255"/>
                <a:gd name="connsiteX4" fmla="*/ 3058293 w 3058293"/>
                <a:gd name="connsiteY4" fmla="*/ 3361255 h 3361255"/>
                <a:gd name="connsiteX5" fmla="*/ 0 w 3058293"/>
                <a:gd name="connsiteY5" fmla="*/ 3192727 h 3361255"/>
                <a:gd name="connsiteX0" fmla="*/ 0 w 3058293"/>
                <a:gd name="connsiteY0" fmla="*/ 3192727 h 3361255"/>
                <a:gd name="connsiteX1" fmla="*/ 2199472 w 3058293"/>
                <a:gd name="connsiteY1" fmla="*/ 1936295 h 3361255"/>
                <a:gd name="connsiteX2" fmla="*/ 1662419 w 3058293"/>
                <a:gd name="connsiteY2" fmla="*/ 0 h 3361255"/>
                <a:gd name="connsiteX3" fmla="*/ 2593002 w 3058293"/>
                <a:gd name="connsiteY3" fmla="*/ 0 h 3361255"/>
                <a:gd name="connsiteX4" fmla="*/ 3058293 w 3058293"/>
                <a:gd name="connsiteY4" fmla="*/ 3361255 h 3361255"/>
                <a:gd name="connsiteX5" fmla="*/ 0 w 3058293"/>
                <a:gd name="connsiteY5" fmla="*/ 3192727 h 3361255"/>
                <a:gd name="connsiteX0" fmla="*/ 0 w 3337462"/>
                <a:gd name="connsiteY0" fmla="*/ 3192727 h 3361255"/>
                <a:gd name="connsiteX1" fmla="*/ 2199472 w 3337462"/>
                <a:gd name="connsiteY1" fmla="*/ 1936295 h 3361255"/>
                <a:gd name="connsiteX2" fmla="*/ 1662419 w 3337462"/>
                <a:gd name="connsiteY2" fmla="*/ 0 h 3361255"/>
                <a:gd name="connsiteX3" fmla="*/ 3337462 w 3337462"/>
                <a:gd name="connsiteY3" fmla="*/ 2187181 h 3361255"/>
                <a:gd name="connsiteX4" fmla="*/ 3058293 w 3337462"/>
                <a:gd name="connsiteY4" fmla="*/ 3361255 h 3361255"/>
                <a:gd name="connsiteX5" fmla="*/ 0 w 3337462"/>
                <a:gd name="connsiteY5" fmla="*/ 3192727 h 3361255"/>
                <a:gd name="connsiteX0" fmla="*/ 0 w 3337462"/>
                <a:gd name="connsiteY0" fmla="*/ 1617464 h 1785992"/>
                <a:gd name="connsiteX1" fmla="*/ 2199472 w 3337462"/>
                <a:gd name="connsiteY1" fmla="*/ 361032 h 1785992"/>
                <a:gd name="connsiteX2" fmla="*/ 3203981 w 3337462"/>
                <a:gd name="connsiteY2" fmla="*/ 0 h 1785992"/>
                <a:gd name="connsiteX3" fmla="*/ 3337462 w 3337462"/>
                <a:gd name="connsiteY3" fmla="*/ 611918 h 1785992"/>
                <a:gd name="connsiteX4" fmla="*/ 3058293 w 3337462"/>
                <a:gd name="connsiteY4" fmla="*/ 1785992 h 1785992"/>
                <a:gd name="connsiteX5" fmla="*/ 0 w 3337462"/>
                <a:gd name="connsiteY5" fmla="*/ 1617464 h 1785992"/>
                <a:gd name="connsiteX0" fmla="*/ 0 w 3688550"/>
                <a:gd name="connsiteY0" fmla="*/ 1617464 h 1785992"/>
                <a:gd name="connsiteX1" fmla="*/ 2199472 w 3688550"/>
                <a:gd name="connsiteY1" fmla="*/ 361032 h 1785992"/>
                <a:gd name="connsiteX2" fmla="*/ 3203981 w 3688550"/>
                <a:gd name="connsiteY2" fmla="*/ 0 h 1785992"/>
                <a:gd name="connsiteX3" fmla="*/ 3688550 w 3688550"/>
                <a:gd name="connsiteY3" fmla="*/ 169010 h 1785992"/>
                <a:gd name="connsiteX4" fmla="*/ 3058293 w 3688550"/>
                <a:gd name="connsiteY4" fmla="*/ 1785992 h 1785992"/>
                <a:gd name="connsiteX5" fmla="*/ 0 w 3688550"/>
                <a:gd name="connsiteY5" fmla="*/ 1617464 h 1785992"/>
                <a:gd name="connsiteX0" fmla="*/ 0 w 3688550"/>
                <a:gd name="connsiteY0" fmla="*/ 1617464 h 1785992"/>
                <a:gd name="connsiteX1" fmla="*/ 2199472 w 3688550"/>
                <a:gd name="connsiteY1" fmla="*/ 361032 h 1785992"/>
                <a:gd name="connsiteX2" fmla="*/ 3203981 w 3688550"/>
                <a:gd name="connsiteY2" fmla="*/ 0 h 1785992"/>
                <a:gd name="connsiteX3" fmla="*/ 3688550 w 3688550"/>
                <a:gd name="connsiteY3" fmla="*/ 169010 h 1785992"/>
                <a:gd name="connsiteX4" fmla="*/ 3546155 w 3688550"/>
                <a:gd name="connsiteY4" fmla="*/ 569638 h 1785992"/>
                <a:gd name="connsiteX5" fmla="*/ 3058293 w 3688550"/>
                <a:gd name="connsiteY5" fmla="*/ 1785992 h 1785992"/>
                <a:gd name="connsiteX6" fmla="*/ 0 w 3688550"/>
                <a:gd name="connsiteY6" fmla="*/ 1617464 h 1785992"/>
                <a:gd name="connsiteX0" fmla="*/ 0 w 3546155"/>
                <a:gd name="connsiteY0" fmla="*/ 1617464 h 1785992"/>
                <a:gd name="connsiteX1" fmla="*/ 2199472 w 3546155"/>
                <a:gd name="connsiteY1" fmla="*/ 361032 h 1785992"/>
                <a:gd name="connsiteX2" fmla="*/ 3203981 w 3546155"/>
                <a:gd name="connsiteY2" fmla="*/ 0 h 1785992"/>
                <a:gd name="connsiteX3" fmla="*/ 3375668 w 3546155"/>
                <a:gd name="connsiteY3" fmla="*/ 349652 h 1785992"/>
                <a:gd name="connsiteX4" fmla="*/ 3546155 w 3546155"/>
                <a:gd name="connsiteY4" fmla="*/ 569638 h 1785992"/>
                <a:gd name="connsiteX5" fmla="*/ 3058293 w 3546155"/>
                <a:gd name="connsiteY5" fmla="*/ 1785992 h 1785992"/>
                <a:gd name="connsiteX6" fmla="*/ 0 w 3546155"/>
                <a:gd name="connsiteY6" fmla="*/ 1617464 h 1785992"/>
                <a:gd name="connsiteX0" fmla="*/ 0 w 3546155"/>
                <a:gd name="connsiteY0" fmla="*/ 1630955 h 1799483"/>
                <a:gd name="connsiteX1" fmla="*/ 2199472 w 3546155"/>
                <a:gd name="connsiteY1" fmla="*/ 374523 h 1799483"/>
                <a:gd name="connsiteX2" fmla="*/ 3183550 w 3546155"/>
                <a:gd name="connsiteY2" fmla="*/ 0 h 1799483"/>
                <a:gd name="connsiteX3" fmla="*/ 3375668 w 3546155"/>
                <a:gd name="connsiteY3" fmla="*/ 363143 h 1799483"/>
                <a:gd name="connsiteX4" fmla="*/ 3546155 w 3546155"/>
                <a:gd name="connsiteY4" fmla="*/ 583129 h 1799483"/>
                <a:gd name="connsiteX5" fmla="*/ 3058293 w 3546155"/>
                <a:gd name="connsiteY5" fmla="*/ 1799483 h 1799483"/>
                <a:gd name="connsiteX6" fmla="*/ 0 w 3546155"/>
                <a:gd name="connsiteY6" fmla="*/ 1630955 h 1799483"/>
                <a:gd name="connsiteX0" fmla="*/ 0 w 3708690"/>
                <a:gd name="connsiteY0" fmla="*/ 1630955 h 1799483"/>
                <a:gd name="connsiteX1" fmla="*/ 2199472 w 3708690"/>
                <a:gd name="connsiteY1" fmla="*/ 374523 h 1799483"/>
                <a:gd name="connsiteX2" fmla="*/ 3183550 w 3708690"/>
                <a:gd name="connsiteY2" fmla="*/ 0 h 1799483"/>
                <a:gd name="connsiteX3" fmla="*/ 3375668 w 3708690"/>
                <a:gd name="connsiteY3" fmla="*/ 363143 h 1799483"/>
                <a:gd name="connsiteX4" fmla="*/ 3708690 w 3708690"/>
                <a:gd name="connsiteY4" fmla="*/ 185870 h 1799483"/>
                <a:gd name="connsiteX5" fmla="*/ 3058293 w 3708690"/>
                <a:gd name="connsiteY5" fmla="*/ 1799483 h 1799483"/>
                <a:gd name="connsiteX6" fmla="*/ 0 w 3708690"/>
                <a:gd name="connsiteY6" fmla="*/ 1630955 h 1799483"/>
                <a:gd name="connsiteX0" fmla="*/ 0 w 3708690"/>
                <a:gd name="connsiteY0" fmla="*/ 1630955 h 2023527"/>
                <a:gd name="connsiteX1" fmla="*/ 2199472 w 3708690"/>
                <a:gd name="connsiteY1" fmla="*/ 374523 h 2023527"/>
                <a:gd name="connsiteX2" fmla="*/ 3183550 w 3708690"/>
                <a:gd name="connsiteY2" fmla="*/ 0 h 2023527"/>
                <a:gd name="connsiteX3" fmla="*/ 3375668 w 3708690"/>
                <a:gd name="connsiteY3" fmla="*/ 363143 h 2023527"/>
                <a:gd name="connsiteX4" fmla="*/ 3708690 w 3708690"/>
                <a:gd name="connsiteY4" fmla="*/ 185870 h 2023527"/>
                <a:gd name="connsiteX5" fmla="*/ 2757827 w 3708690"/>
                <a:gd name="connsiteY5" fmla="*/ 2023527 h 2023527"/>
                <a:gd name="connsiteX6" fmla="*/ 0 w 3708690"/>
                <a:gd name="connsiteY6" fmla="*/ 1630955 h 2023527"/>
                <a:gd name="connsiteX0" fmla="*/ 0 w 4037600"/>
                <a:gd name="connsiteY0" fmla="*/ 1871421 h 2023527"/>
                <a:gd name="connsiteX1" fmla="*/ 2528382 w 4037600"/>
                <a:gd name="connsiteY1" fmla="*/ 374523 h 2023527"/>
                <a:gd name="connsiteX2" fmla="*/ 3512460 w 4037600"/>
                <a:gd name="connsiteY2" fmla="*/ 0 h 2023527"/>
                <a:gd name="connsiteX3" fmla="*/ 3704578 w 4037600"/>
                <a:gd name="connsiteY3" fmla="*/ 363143 h 2023527"/>
                <a:gd name="connsiteX4" fmla="*/ 4037600 w 4037600"/>
                <a:gd name="connsiteY4" fmla="*/ 185870 h 2023527"/>
                <a:gd name="connsiteX5" fmla="*/ 3086737 w 4037600"/>
                <a:gd name="connsiteY5" fmla="*/ 2023527 h 2023527"/>
                <a:gd name="connsiteX6" fmla="*/ 0 w 4037600"/>
                <a:gd name="connsiteY6" fmla="*/ 1871421 h 2023527"/>
                <a:gd name="connsiteX0" fmla="*/ 0 w 4037600"/>
                <a:gd name="connsiteY0" fmla="*/ 1871421 h 2023527"/>
                <a:gd name="connsiteX1" fmla="*/ 2202011 w 4037600"/>
                <a:gd name="connsiteY1" fmla="*/ 575595 h 2023527"/>
                <a:gd name="connsiteX2" fmla="*/ 3512460 w 4037600"/>
                <a:gd name="connsiteY2" fmla="*/ 0 h 2023527"/>
                <a:gd name="connsiteX3" fmla="*/ 3704578 w 4037600"/>
                <a:gd name="connsiteY3" fmla="*/ 363143 h 2023527"/>
                <a:gd name="connsiteX4" fmla="*/ 4037600 w 4037600"/>
                <a:gd name="connsiteY4" fmla="*/ 185870 h 2023527"/>
                <a:gd name="connsiteX5" fmla="*/ 3086737 w 4037600"/>
                <a:gd name="connsiteY5" fmla="*/ 2023527 h 2023527"/>
                <a:gd name="connsiteX6" fmla="*/ 0 w 4037600"/>
                <a:gd name="connsiteY6" fmla="*/ 1871421 h 2023527"/>
                <a:gd name="connsiteX0" fmla="*/ 0 w 4037600"/>
                <a:gd name="connsiteY0" fmla="*/ 1871421 h 2023527"/>
                <a:gd name="connsiteX1" fmla="*/ 2122435 w 4037600"/>
                <a:gd name="connsiteY1" fmla="*/ 393973 h 2023527"/>
                <a:gd name="connsiteX2" fmla="*/ 3512460 w 4037600"/>
                <a:gd name="connsiteY2" fmla="*/ 0 h 2023527"/>
                <a:gd name="connsiteX3" fmla="*/ 3704578 w 4037600"/>
                <a:gd name="connsiteY3" fmla="*/ 363143 h 2023527"/>
                <a:gd name="connsiteX4" fmla="*/ 4037600 w 4037600"/>
                <a:gd name="connsiteY4" fmla="*/ 185870 h 2023527"/>
                <a:gd name="connsiteX5" fmla="*/ 3086737 w 4037600"/>
                <a:gd name="connsiteY5" fmla="*/ 2023527 h 2023527"/>
                <a:gd name="connsiteX6" fmla="*/ 0 w 4037600"/>
                <a:gd name="connsiteY6" fmla="*/ 1871421 h 2023527"/>
                <a:gd name="connsiteX0" fmla="*/ 0 w 4037600"/>
                <a:gd name="connsiteY0" fmla="*/ 1871421 h 1871421"/>
                <a:gd name="connsiteX1" fmla="*/ 2122435 w 4037600"/>
                <a:gd name="connsiteY1" fmla="*/ 393973 h 1871421"/>
                <a:gd name="connsiteX2" fmla="*/ 3512460 w 4037600"/>
                <a:gd name="connsiteY2" fmla="*/ 0 h 1871421"/>
                <a:gd name="connsiteX3" fmla="*/ 3704578 w 4037600"/>
                <a:gd name="connsiteY3" fmla="*/ 363143 h 1871421"/>
                <a:gd name="connsiteX4" fmla="*/ 4037600 w 4037600"/>
                <a:gd name="connsiteY4" fmla="*/ 185870 h 1871421"/>
                <a:gd name="connsiteX5" fmla="*/ 2975782 w 4037600"/>
                <a:gd name="connsiteY5" fmla="*/ 1809452 h 1871421"/>
                <a:gd name="connsiteX6" fmla="*/ 0 w 4037600"/>
                <a:gd name="connsiteY6" fmla="*/ 1871421 h 1871421"/>
                <a:gd name="connsiteX0" fmla="*/ 0 w 1957757"/>
                <a:gd name="connsiteY0" fmla="*/ 1138395 h 1809452"/>
                <a:gd name="connsiteX1" fmla="*/ 42592 w 1957757"/>
                <a:gd name="connsiteY1" fmla="*/ 393973 h 1809452"/>
                <a:gd name="connsiteX2" fmla="*/ 1432617 w 1957757"/>
                <a:gd name="connsiteY2" fmla="*/ 0 h 1809452"/>
                <a:gd name="connsiteX3" fmla="*/ 1624735 w 1957757"/>
                <a:gd name="connsiteY3" fmla="*/ 363143 h 1809452"/>
                <a:gd name="connsiteX4" fmla="*/ 1957757 w 1957757"/>
                <a:gd name="connsiteY4" fmla="*/ 185870 h 1809452"/>
                <a:gd name="connsiteX5" fmla="*/ 895939 w 1957757"/>
                <a:gd name="connsiteY5" fmla="*/ 1809452 h 1809452"/>
                <a:gd name="connsiteX6" fmla="*/ 0 w 1957757"/>
                <a:gd name="connsiteY6" fmla="*/ 1138395 h 1809452"/>
                <a:gd name="connsiteX0" fmla="*/ 0 w 1957757"/>
                <a:gd name="connsiteY0" fmla="*/ 1138395 h 1809452"/>
                <a:gd name="connsiteX1" fmla="*/ 46599 w 1957757"/>
                <a:gd name="connsiteY1" fmla="*/ 379017 h 1809452"/>
                <a:gd name="connsiteX2" fmla="*/ 1432617 w 1957757"/>
                <a:gd name="connsiteY2" fmla="*/ 0 h 1809452"/>
                <a:gd name="connsiteX3" fmla="*/ 1624735 w 1957757"/>
                <a:gd name="connsiteY3" fmla="*/ 363143 h 1809452"/>
                <a:gd name="connsiteX4" fmla="*/ 1957757 w 1957757"/>
                <a:gd name="connsiteY4" fmla="*/ 185870 h 1809452"/>
                <a:gd name="connsiteX5" fmla="*/ 895939 w 1957757"/>
                <a:gd name="connsiteY5" fmla="*/ 1809452 h 1809452"/>
                <a:gd name="connsiteX6" fmla="*/ 0 w 1957757"/>
                <a:gd name="connsiteY6" fmla="*/ 1138395 h 1809452"/>
                <a:gd name="connsiteX0" fmla="*/ 0 w 1957757"/>
                <a:gd name="connsiteY0" fmla="*/ 1077839 h 1748896"/>
                <a:gd name="connsiteX1" fmla="*/ 46599 w 1957757"/>
                <a:gd name="connsiteY1" fmla="*/ 318461 h 1748896"/>
                <a:gd name="connsiteX2" fmla="*/ 1419759 w 1957757"/>
                <a:gd name="connsiteY2" fmla="*/ 0 h 1748896"/>
                <a:gd name="connsiteX3" fmla="*/ 1624735 w 1957757"/>
                <a:gd name="connsiteY3" fmla="*/ 302587 h 1748896"/>
                <a:gd name="connsiteX4" fmla="*/ 1957757 w 1957757"/>
                <a:gd name="connsiteY4" fmla="*/ 125314 h 1748896"/>
                <a:gd name="connsiteX5" fmla="*/ 895939 w 1957757"/>
                <a:gd name="connsiteY5" fmla="*/ 1748896 h 1748896"/>
                <a:gd name="connsiteX6" fmla="*/ 0 w 1957757"/>
                <a:gd name="connsiteY6" fmla="*/ 1077839 h 1748896"/>
                <a:gd name="connsiteX0" fmla="*/ 0 w 1957757"/>
                <a:gd name="connsiteY0" fmla="*/ 1077839 h 1748896"/>
                <a:gd name="connsiteX1" fmla="*/ 46599 w 1957757"/>
                <a:gd name="connsiteY1" fmla="*/ 318461 h 1748896"/>
                <a:gd name="connsiteX2" fmla="*/ 1419759 w 1957757"/>
                <a:gd name="connsiteY2" fmla="*/ 0 h 1748896"/>
                <a:gd name="connsiteX3" fmla="*/ 1621533 w 1957757"/>
                <a:gd name="connsiteY3" fmla="*/ 352256 h 1748896"/>
                <a:gd name="connsiteX4" fmla="*/ 1957757 w 1957757"/>
                <a:gd name="connsiteY4" fmla="*/ 125314 h 1748896"/>
                <a:gd name="connsiteX5" fmla="*/ 895939 w 1957757"/>
                <a:gd name="connsiteY5" fmla="*/ 1748896 h 1748896"/>
                <a:gd name="connsiteX6" fmla="*/ 0 w 1957757"/>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621533 w 1955005"/>
                <a:gd name="connsiteY3" fmla="*/ 352256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624901 w 1955005"/>
                <a:gd name="connsiteY3" fmla="*/ 339685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624901 w 1955005"/>
                <a:gd name="connsiteY3" fmla="*/ 339685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726825 w 1955005"/>
                <a:gd name="connsiteY3" fmla="*/ 286152 h 1748896"/>
                <a:gd name="connsiteX4" fmla="*/ 1955005 w 1955005"/>
                <a:gd name="connsiteY4" fmla="*/ 148156 h 1748896"/>
                <a:gd name="connsiteX5" fmla="*/ 895939 w 1955005"/>
                <a:gd name="connsiteY5" fmla="*/ 1748896 h 1748896"/>
                <a:gd name="connsiteX6" fmla="*/ 0 w 1955005"/>
                <a:gd name="connsiteY6" fmla="*/ 1077839 h 1748896"/>
                <a:gd name="connsiteX0" fmla="*/ 0 w 1955005"/>
                <a:gd name="connsiteY0" fmla="*/ 1080079 h 1751136"/>
                <a:gd name="connsiteX1" fmla="*/ 46599 w 1955005"/>
                <a:gd name="connsiteY1" fmla="*/ 320701 h 1751136"/>
                <a:gd name="connsiteX2" fmla="*/ 1419759 w 1955005"/>
                <a:gd name="connsiteY2" fmla="*/ 2240 h 1751136"/>
                <a:gd name="connsiteX3" fmla="*/ 1605620 w 1955005"/>
                <a:gd name="connsiteY3" fmla="*/ 184169 h 1751136"/>
                <a:gd name="connsiteX4" fmla="*/ 1726825 w 1955005"/>
                <a:gd name="connsiteY4" fmla="*/ 288392 h 1751136"/>
                <a:gd name="connsiteX5" fmla="*/ 1955005 w 1955005"/>
                <a:gd name="connsiteY5" fmla="*/ 150396 h 1751136"/>
                <a:gd name="connsiteX6" fmla="*/ 895939 w 1955005"/>
                <a:gd name="connsiteY6" fmla="*/ 1751136 h 1751136"/>
                <a:gd name="connsiteX7" fmla="*/ 0 w 1955005"/>
                <a:gd name="connsiteY7" fmla="*/ 1080079 h 1751136"/>
                <a:gd name="connsiteX0" fmla="*/ 0 w 1955005"/>
                <a:gd name="connsiteY0" fmla="*/ 1079529 h 1750586"/>
                <a:gd name="connsiteX1" fmla="*/ 46599 w 1955005"/>
                <a:gd name="connsiteY1" fmla="*/ 320151 h 1750586"/>
                <a:gd name="connsiteX2" fmla="*/ 1419759 w 1955005"/>
                <a:gd name="connsiteY2" fmla="*/ 1690 h 1750586"/>
                <a:gd name="connsiteX3" fmla="*/ 1553365 w 1955005"/>
                <a:gd name="connsiteY3" fmla="*/ 240355 h 1750586"/>
                <a:gd name="connsiteX4" fmla="*/ 1726825 w 1955005"/>
                <a:gd name="connsiteY4" fmla="*/ 287842 h 1750586"/>
                <a:gd name="connsiteX5" fmla="*/ 1955005 w 1955005"/>
                <a:gd name="connsiteY5" fmla="*/ 149846 h 1750586"/>
                <a:gd name="connsiteX6" fmla="*/ 895939 w 1955005"/>
                <a:gd name="connsiteY6" fmla="*/ 1750586 h 1750586"/>
                <a:gd name="connsiteX7" fmla="*/ 0 w 1955005"/>
                <a:gd name="connsiteY7" fmla="*/ 1079529 h 1750586"/>
                <a:gd name="connsiteX0" fmla="*/ 0 w 1955005"/>
                <a:gd name="connsiteY0" fmla="*/ 1079529 h 1750586"/>
                <a:gd name="connsiteX1" fmla="*/ 46599 w 1955005"/>
                <a:gd name="connsiteY1" fmla="*/ 320151 h 1750586"/>
                <a:gd name="connsiteX2" fmla="*/ 1419759 w 1955005"/>
                <a:gd name="connsiteY2" fmla="*/ 1690 h 1750586"/>
                <a:gd name="connsiteX3" fmla="*/ 1553365 w 1955005"/>
                <a:gd name="connsiteY3" fmla="*/ 240355 h 1750586"/>
                <a:gd name="connsiteX4" fmla="*/ 1726825 w 1955005"/>
                <a:gd name="connsiteY4" fmla="*/ 287842 h 1750586"/>
                <a:gd name="connsiteX5" fmla="*/ 1955005 w 1955005"/>
                <a:gd name="connsiteY5" fmla="*/ 149846 h 1750586"/>
                <a:gd name="connsiteX6" fmla="*/ 895939 w 1955005"/>
                <a:gd name="connsiteY6" fmla="*/ 1750586 h 1750586"/>
                <a:gd name="connsiteX7" fmla="*/ 0 w 1955005"/>
                <a:gd name="connsiteY7" fmla="*/ 1079529 h 1750586"/>
                <a:gd name="connsiteX0" fmla="*/ 0 w 1955005"/>
                <a:gd name="connsiteY0" fmla="*/ 1078485 h 1749542"/>
                <a:gd name="connsiteX1" fmla="*/ 46599 w 1955005"/>
                <a:gd name="connsiteY1" fmla="*/ 319107 h 1749542"/>
                <a:gd name="connsiteX2" fmla="*/ 1419759 w 1955005"/>
                <a:gd name="connsiteY2" fmla="*/ 646 h 1749542"/>
                <a:gd name="connsiteX3" fmla="*/ 1553365 w 1955005"/>
                <a:gd name="connsiteY3" fmla="*/ 239311 h 1749542"/>
                <a:gd name="connsiteX4" fmla="*/ 1726825 w 1955005"/>
                <a:gd name="connsiteY4" fmla="*/ 286798 h 1749542"/>
                <a:gd name="connsiteX5" fmla="*/ 1955005 w 1955005"/>
                <a:gd name="connsiteY5" fmla="*/ 148802 h 1749542"/>
                <a:gd name="connsiteX6" fmla="*/ 895939 w 1955005"/>
                <a:gd name="connsiteY6" fmla="*/ 1749542 h 1749542"/>
                <a:gd name="connsiteX7" fmla="*/ 0 w 1955005"/>
                <a:gd name="connsiteY7" fmla="*/ 1078485 h 1749542"/>
                <a:gd name="connsiteX0" fmla="*/ 0 w 1955005"/>
                <a:gd name="connsiteY0" fmla="*/ 1077839 h 1748896"/>
                <a:gd name="connsiteX1" fmla="*/ 46599 w 1955005"/>
                <a:gd name="connsiteY1" fmla="*/ 318461 h 1748896"/>
                <a:gd name="connsiteX2" fmla="*/ 1419759 w 1955005"/>
                <a:gd name="connsiteY2" fmla="*/ 0 h 1748896"/>
                <a:gd name="connsiteX3" fmla="*/ 1553365 w 1955005"/>
                <a:gd name="connsiteY3" fmla="*/ 238665 h 1748896"/>
                <a:gd name="connsiteX4" fmla="*/ 1726825 w 1955005"/>
                <a:gd name="connsiteY4" fmla="*/ 286152 h 1748896"/>
                <a:gd name="connsiteX5" fmla="*/ 1955005 w 1955005"/>
                <a:gd name="connsiteY5" fmla="*/ 148156 h 1748896"/>
                <a:gd name="connsiteX6" fmla="*/ 895939 w 1955005"/>
                <a:gd name="connsiteY6" fmla="*/ 1748896 h 1748896"/>
                <a:gd name="connsiteX7" fmla="*/ 0 w 1955005"/>
                <a:gd name="connsiteY7"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555049 w 1955005"/>
                <a:gd name="connsiteY3" fmla="*/ 232380 h 1748896"/>
                <a:gd name="connsiteX4" fmla="*/ 1726825 w 1955005"/>
                <a:gd name="connsiteY4" fmla="*/ 286152 h 1748896"/>
                <a:gd name="connsiteX5" fmla="*/ 1955005 w 1955005"/>
                <a:gd name="connsiteY5" fmla="*/ 148156 h 1748896"/>
                <a:gd name="connsiteX6" fmla="*/ 895939 w 1955005"/>
                <a:gd name="connsiteY6" fmla="*/ 1748896 h 1748896"/>
                <a:gd name="connsiteX7" fmla="*/ 0 w 1955005"/>
                <a:gd name="connsiteY7" fmla="*/ 1077839 h 1748896"/>
                <a:gd name="connsiteX0" fmla="*/ 0 w 1955005"/>
                <a:gd name="connsiteY0" fmla="*/ 1077839 h 1748896"/>
                <a:gd name="connsiteX1" fmla="*/ 46599 w 1955005"/>
                <a:gd name="connsiteY1" fmla="*/ 318461 h 1748896"/>
                <a:gd name="connsiteX2" fmla="*/ 1419759 w 1955005"/>
                <a:gd name="connsiteY2" fmla="*/ 0 h 1748896"/>
                <a:gd name="connsiteX3" fmla="*/ 1555049 w 1955005"/>
                <a:gd name="connsiteY3" fmla="*/ 232380 h 1748896"/>
                <a:gd name="connsiteX4" fmla="*/ 1726825 w 1955005"/>
                <a:gd name="connsiteY4" fmla="*/ 286152 h 1748896"/>
                <a:gd name="connsiteX5" fmla="*/ 1955005 w 1955005"/>
                <a:gd name="connsiteY5" fmla="*/ 148156 h 1748896"/>
                <a:gd name="connsiteX6" fmla="*/ 895939 w 1955005"/>
                <a:gd name="connsiteY6" fmla="*/ 1748896 h 1748896"/>
                <a:gd name="connsiteX7" fmla="*/ 0 w 1955005"/>
                <a:gd name="connsiteY7" fmla="*/ 1077839 h 1748896"/>
                <a:gd name="connsiteX0" fmla="*/ 0 w 1955005"/>
                <a:gd name="connsiteY0" fmla="*/ 1096226 h 1767283"/>
                <a:gd name="connsiteX1" fmla="*/ 46599 w 1955005"/>
                <a:gd name="connsiteY1" fmla="*/ 336848 h 1767283"/>
                <a:gd name="connsiteX2" fmla="*/ 1419759 w 1955005"/>
                <a:gd name="connsiteY2" fmla="*/ 18387 h 1767283"/>
                <a:gd name="connsiteX3" fmla="*/ 1450900 w 1955005"/>
                <a:gd name="connsiteY3" fmla="*/ 61168 h 1767283"/>
                <a:gd name="connsiteX4" fmla="*/ 1555049 w 1955005"/>
                <a:gd name="connsiteY4" fmla="*/ 250767 h 1767283"/>
                <a:gd name="connsiteX5" fmla="*/ 1726825 w 1955005"/>
                <a:gd name="connsiteY5" fmla="*/ 304539 h 1767283"/>
                <a:gd name="connsiteX6" fmla="*/ 1955005 w 1955005"/>
                <a:gd name="connsiteY6" fmla="*/ 166543 h 1767283"/>
                <a:gd name="connsiteX7" fmla="*/ 895939 w 1955005"/>
                <a:gd name="connsiteY7" fmla="*/ 1767283 h 1767283"/>
                <a:gd name="connsiteX8" fmla="*/ 0 w 1955005"/>
                <a:gd name="connsiteY8" fmla="*/ 1096226 h 1767283"/>
                <a:gd name="connsiteX0" fmla="*/ 0 w 1955005"/>
                <a:gd name="connsiteY0" fmla="*/ 1307205 h 1978262"/>
                <a:gd name="connsiteX1" fmla="*/ 46599 w 1955005"/>
                <a:gd name="connsiteY1" fmla="*/ 547827 h 1978262"/>
                <a:gd name="connsiteX2" fmla="*/ 1651621 w 1955005"/>
                <a:gd name="connsiteY2" fmla="*/ 5173 h 1978262"/>
                <a:gd name="connsiteX3" fmla="*/ 1450900 w 1955005"/>
                <a:gd name="connsiteY3" fmla="*/ 272147 h 1978262"/>
                <a:gd name="connsiteX4" fmla="*/ 1555049 w 1955005"/>
                <a:gd name="connsiteY4" fmla="*/ 461746 h 1978262"/>
                <a:gd name="connsiteX5" fmla="*/ 1726825 w 1955005"/>
                <a:gd name="connsiteY5" fmla="*/ 515518 h 1978262"/>
                <a:gd name="connsiteX6" fmla="*/ 1955005 w 1955005"/>
                <a:gd name="connsiteY6" fmla="*/ 377522 h 1978262"/>
                <a:gd name="connsiteX7" fmla="*/ 895939 w 1955005"/>
                <a:gd name="connsiteY7" fmla="*/ 1978262 h 1978262"/>
                <a:gd name="connsiteX8" fmla="*/ 0 w 1955005"/>
                <a:gd name="connsiteY8" fmla="*/ 1307205 h 1978262"/>
                <a:gd name="connsiteX0" fmla="*/ 0 w 1955005"/>
                <a:gd name="connsiteY0" fmla="*/ 1302032 h 1973089"/>
                <a:gd name="connsiteX1" fmla="*/ 46599 w 1955005"/>
                <a:gd name="connsiteY1" fmla="*/ 542654 h 1973089"/>
                <a:gd name="connsiteX2" fmla="*/ 1651621 w 1955005"/>
                <a:gd name="connsiteY2" fmla="*/ 0 h 1973089"/>
                <a:gd name="connsiteX3" fmla="*/ 1450900 w 1955005"/>
                <a:gd name="connsiteY3" fmla="*/ 266974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50900 w 1955005"/>
                <a:gd name="connsiteY3" fmla="*/ 266974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55049 w 1955005"/>
                <a:gd name="connsiteY4" fmla="*/ 456573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9561 w 1955005"/>
                <a:gd name="connsiteY4" fmla="*/ 516348 h 1973089"/>
                <a:gd name="connsiteX5" fmla="*/ 1726825 w 1955005"/>
                <a:gd name="connsiteY5" fmla="*/ 510345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9561 w 1955005"/>
                <a:gd name="connsiteY4" fmla="*/ 516348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2032 h 1973089"/>
                <a:gd name="connsiteX1" fmla="*/ 46599 w 1955005"/>
                <a:gd name="connsiteY1" fmla="*/ 542654 h 1973089"/>
                <a:gd name="connsiteX2" fmla="*/ 1651621 w 1955005"/>
                <a:gd name="connsiteY2" fmla="*/ 0 h 1973089"/>
                <a:gd name="connsiteX3" fmla="*/ 1449833 w 1955005"/>
                <a:gd name="connsiteY3" fmla="*/ 283531 h 1973089"/>
                <a:gd name="connsiteX4" fmla="*/ 1586027 w 1955005"/>
                <a:gd name="connsiteY4" fmla="*/ 491821 h 1973089"/>
                <a:gd name="connsiteX5" fmla="*/ 1749051 w 1955005"/>
                <a:gd name="connsiteY5" fmla="*/ 502826 h 1973089"/>
                <a:gd name="connsiteX6" fmla="*/ 1955005 w 1955005"/>
                <a:gd name="connsiteY6" fmla="*/ 372349 h 1973089"/>
                <a:gd name="connsiteX7" fmla="*/ 895939 w 1955005"/>
                <a:gd name="connsiteY7" fmla="*/ 1973089 h 1973089"/>
                <a:gd name="connsiteX8" fmla="*/ 0 w 1955005"/>
                <a:gd name="connsiteY8" fmla="*/ 1302032 h 1973089"/>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86027 w 1955005"/>
                <a:gd name="connsiteY4" fmla="*/ 495354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86027 w 1955005"/>
                <a:gd name="connsiteY4" fmla="*/ 495354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051 w 1955005"/>
                <a:gd name="connsiteY5" fmla="*/ 506359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668 w 1955005"/>
                <a:gd name="connsiteY5" fmla="*/ 516630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668 w 1955005"/>
                <a:gd name="connsiteY5" fmla="*/ 516630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49668 w 1955005"/>
                <a:gd name="connsiteY5" fmla="*/ 516630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38780 w 1955005"/>
                <a:gd name="connsiteY5" fmla="*/ 506975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38780 w 1955005"/>
                <a:gd name="connsiteY5" fmla="*/ 506975 h 1976622"/>
                <a:gd name="connsiteX6" fmla="*/ 1955005 w 1955005"/>
                <a:gd name="connsiteY6" fmla="*/ 375882 h 1976622"/>
                <a:gd name="connsiteX7" fmla="*/ 895939 w 1955005"/>
                <a:gd name="connsiteY7" fmla="*/ 1976622 h 1976622"/>
                <a:gd name="connsiteX8" fmla="*/ 0 w 1955005"/>
                <a:gd name="connsiteY8" fmla="*/ 1305565 h 1976622"/>
                <a:gd name="connsiteX0" fmla="*/ 0 w 1955005"/>
                <a:gd name="connsiteY0" fmla="*/ 1305565 h 1976622"/>
                <a:gd name="connsiteX1" fmla="*/ 46599 w 1955005"/>
                <a:gd name="connsiteY1" fmla="*/ 546187 h 1976622"/>
                <a:gd name="connsiteX2" fmla="*/ 1676148 w 1955005"/>
                <a:gd name="connsiteY2" fmla="*/ 0 h 1976622"/>
                <a:gd name="connsiteX3" fmla="*/ 1449833 w 1955005"/>
                <a:gd name="connsiteY3" fmla="*/ 287064 h 1976622"/>
                <a:gd name="connsiteX4" fmla="*/ 1568855 w 1955005"/>
                <a:gd name="connsiteY4" fmla="*/ 484015 h 1976622"/>
                <a:gd name="connsiteX5" fmla="*/ 1738780 w 1955005"/>
                <a:gd name="connsiteY5" fmla="*/ 506975 h 1976622"/>
                <a:gd name="connsiteX6" fmla="*/ 1955005 w 1955005"/>
                <a:gd name="connsiteY6" fmla="*/ 375882 h 1976622"/>
                <a:gd name="connsiteX7" fmla="*/ 895939 w 1955005"/>
                <a:gd name="connsiteY7" fmla="*/ 1976622 h 1976622"/>
                <a:gd name="connsiteX8" fmla="*/ 0 w 1955005"/>
                <a:gd name="connsiteY8" fmla="*/ 1305565 h 197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5005" h="1976622">
                  <a:moveTo>
                    <a:pt x="0" y="1305565"/>
                  </a:moveTo>
                  <a:lnTo>
                    <a:pt x="46599" y="546187"/>
                  </a:lnTo>
                  <a:lnTo>
                    <a:pt x="1676148" y="0"/>
                  </a:lnTo>
                  <a:cubicBezTo>
                    <a:pt x="1340923" y="155203"/>
                    <a:pt x="1421450" y="219823"/>
                    <a:pt x="1449833" y="287064"/>
                  </a:cubicBezTo>
                  <a:cubicBezTo>
                    <a:pt x="1495839" y="338817"/>
                    <a:pt x="1518848" y="416550"/>
                    <a:pt x="1568855" y="484015"/>
                  </a:cubicBezTo>
                  <a:cubicBezTo>
                    <a:pt x="1604893" y="532634"/>
                    <a:pt x="1624309" y="571642"/>
                    <a:pt x="1738780" y="506975"/>
                  </a:cubicBezTo>
                  <a:lnTo>
                    <a:pt x="1955005" y="375882"/>
                  </a:lnTo>
                  <a:lnTo>
                    <a:pt x="895939" y="1976622"/>
                  </a:lnTo>
                  <a:lnTo>
                    <a:pt x="0" y="1305565"/>
                  </a:lnTo>
                  <a:close/>
                </a:path>
              </a:pathLst>
            </a:custGeom>
            <a:solidFill>
              <a:schemeClr val="bg1">
                <a:lumMod val="85000"/>
                <a:alpha val="70000"/>
              </a:schemeClr>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solidFill>
                  <a:schemeClr val="tx1"/>
                </a:solidFill>
              </a:endParaRPr>
            </a:p>
          </p:txBody>
        </p:sp>
        <p:grpSp>
          <p:nvGrpSpPr>
            <p:cNvPr id="22" name="Group 21">
              <a:extLst>
                <a:ext uri="{FF2B5EF4-FFF2-40B4-BE49-F238E27FC236}">
                  <a16:creationId xmlns:a16="http://schemas.microsoft.com/office/drawing/2014/main" id="{27506D2B-2A89-419D-B17A-01CC6F2E8BE2}"/>
                </a:ext>
              </a:extLst>
            </p:cNvPr>
            <p:cNvGrpSpPr/>
            <p:nvPr/>
          </p:nvGrpSpPr>
          <p:grpSpPr>
            <a:xfrm>
              <a:off x="3121647" y="908715"/>
              <a:ext cx="1716625" cy="705071"/>
              <a:chOff x="4121708" y="-2904834"/>
              <a:chExt cx="6532554" cy="2683121"/>
            </a:xfrm>
          </p:grpSpPr>
          <p:sp>
            <p:nvSpPr>
              <p:cNvPr id="23" name="Rectangle 22">
                <a:extLst>
                  <a:ext uri="{FF2B5EF4-FFF2-40B4-BE49-F238E27FC236}">
                    <a16:creationId xmlns:a16="http://schemas.microsoft.com/office/drawing/2014/main" id="{F71B5E8F-D657-4C19-9EC7-4895F4164D7B}"/>
                  </a:ext>
                </a:extLst>
              </p:cNvPr>
              <p:cNvSpPr/>
              <p:nvPr/>
            </p:nvSpPr>
            <p:spPr bwMode="auto">
              <a:xfrm>
                <a:off x="4571998" y="-2362198"/>
                <a:ext cx="4632381" cy="2140485"/>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500" dirty="0">
                  <a:solidFill>
                    <a:schemeClr val="tx1"/>
                  </a:solidFill>
                </a:endParaRPr>
              </a:p>
            </p:txBody>
          </p:sp>
          <p:sp>
            <p:nvSpPr>
              <p:cNvPr id="24" name="Rectangle 23">
                <a:extLst>
                  <a:ext uri="{FF2B5EF4-FFF2-40B4-BE49-F238E27FC236}">
                    <a16:creationId xmlns:a16="http://schemas.microsoft.com/office/drawing/2014/main" id="{060AEE62-5CB7-4FE9-856B-F23FFAFDE78D}"/>
                  </a:ext>
                </a:extLst>
              </p:cNvPr>
              <p:cNvSpPr/>
              <p:nvPr/>
            </p:nvSpPr>
            <p:spPr bwMode="auto">
              <a:xfrm>
                <a:off x="4571991" y="-1219202"/>
                <a:ext cx="6054551" cy="997489"/>
              </a:xfrm>
              <a:prstGeom prst="rect">
                <a:avLst/>
              </a:prstGeom>
              <a:solidFill>
                <a:schemeClr val="tx2"/>
              </a:solidFill>
              <a:ln>
                <a:noFill/>
                <a:headEnd type="none" w="med" len="med"/>
                <a:tailEnd type="none" w="med" len="med"/>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500" dirty="0">
                  <a:solidFill>
                    <a:schemeClr val="tx1"/>
                  </a:solidFill>
                </a:endParaRPr>
              </a:p>
            </p:txBody>
          </p:sp>
          <p:sp>
            <p:nvSpPr>
              <p:cNvPr id="25" name="Rectangle 24">
                <a:extLst>
                  <a:ext uri="{FF2B5EF4-FFF2-40B4-BE49-F238E27FC236}">
                    <a16:creationId xmlns:a16="http://schemas.microsoft.com/office/drawing/2014/main" id="{5BDDA63F-CC55-4DAF-A24E-DFEBBA13FD7D}"/>
                  </a:ext>
                </a:extLst>
              </p:cNvPr>
              <p:cNvSpPr/>
              <p:nvPr/>
            </p:nvSpPr>
            <p:spPr bwMode="auto">
              <a:xfrm>
                <a:off x="4571996" y="-2904834"/>
                <a:ext cx="6082266" cy="77000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500" dirty="0">
                  <a:solidFill>
                    <a:schemeClr val="tx1"/>
                  </a:solidFill>
                </a:endParaRPr>
              </a:p>
            </p:txBody>
          </p:sp>
          <p:cxnSp>
            <p:nvCxnSpPr>
              <p:cNvPr id="26" name="Straight Connector 25">
                <a:extLst>
                  <a:ext uri="{FF2B5EF4-FFF2-40B4-BE49-F238E27FC236}">
                    <a16:creationId xmlns:a16="http://schemas.microsoft.com/office/drawing/2014/main" id="{74CDEA21-D15E-43D8-9524-25D394C21B8E}"/>
                  </a:ext>
                </a:extLst>
              </p:cNvPr>
              <p:cNvCxnSpPr>
                <a:cxnSpLocks/>
                <a:endCxn id="31" idx="1"/>
              </p:cNvCxnSpPr>
              <p:nvPr/>
            </p:nvCxnSpPr>
            <p:spPr>
              <a:xfrm>
                <a:off x="4572001" y="-1241059"/>
                <a:ext cx="3972282" cy="17952"/>
              </a:xfrm>
              <a:prstGeom prst="line">
                <a:avLst/>
              </a:prstGeom>
              <a:ln w="57150" cmpd="sng">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27" name="Picture 173">
                <a:extLst>
                  <a:ext uri="{FF2B5EF4-FFF2-40B4-BE49-F238E27FC236}">
                    <a16:creationId xmlns:a16="http://schemas.microsoft.com/office/drawing/2014/main" id="{C9EE13AC-C7B7-4245-89A3-157B7BC44F1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67625" y="-1732602"/>
                <a:ext cx="504638" cy="819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5B4CD1E8-1DEC-455F-B6EF-39D54FEE0F18}"/>
                  </a:ext>
                </a:extLst>
              </p:cNvPr>
              <p:cNvSpPr/>
              <p:nvPr/>
            </p:nvSpPr>
            <p:spPr bwMode="auto">
              <a:xfrm>
                <a:off x="4121708" y="-2700714"/>
                <a:ext cx="5311090" cy="120324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nchor="ctr"/>
              <a:lstStyle/>
              <a:p>
                <a:pPr defTabSz="914016">
                  <a:lnSpc>
                    <a:spcPct val="90000"/>
                  </a:lnSpc>
                  <a:defRPr/>
                </a:pPr>
                <a:r>
                  <a:rPr lang="en-US" sz="700" b="1" dirty="0">
                    <a:solidFill>
                      <a:schemeClr val="tx1"/>
                    </a:solidFill>
                    <a:latin typeface="+mj-lt"/>
                  </a:rPr>
                  <a:t>Corporate data</a:t>
                </a:r>
              </a:p>
            </p:txBody>
          </p:sp>
          <p:sp>
            <p:nvSpPr>
              <p:cNvPr id="29" name="Rectangle 28">
                <a:extLst>
                  <a:ext uri="{FF2B5EF4-FFF2-40B4-BE49-F238E27FC236}">
                    <a16:creationId xmlns:a16="http://schemas.microsoft.com/office/drawing/2014/main" id="{6D0CA38A-CB47-4554-9BB6-81FBFECD1CD6}"/>
                  </a:ext>
                </a:extLst>
              </p:cNvPr>
              <p:cNvSpPr/>
              <p:nvPr/>
            </p:nvSpPr>
            <p:spPr bwMode="auto">
              <a:xfrm>
                <a:off x="4149408" y="-1636018"/>
                <a:ext cx="4842148" cy="127101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nchor="ctr"/>
              <a:lstStyle/>
              <a:p>
                <a:pPr defTabSz="914016">
                  <a:lnSpc>
                    <a:spcPct val="90000"/>
                  </a:lnSpc>
                  <a:defRPr/>
                </a:pPr>
                <a:r>
                  <a:rPr lang="en-US" sz="700" b="1" dirty="0">
                    <a:solidFill>
                      <a:schemeClr val="tx1"/>
                    </a:solidFill>
                    <a:latin typeface="+mj-lt"/>
                  </a:rPr>
                  <a:t>Personal data</a:t>
                </a:r>
              </a:p>
            </p:txBody>
          </p:sp>
          <p:sp>
            <p:nvSpPr>
              <p:cNvPr id="30" name="Rectangle 29">
                <a:extLst>
                  <a:ext uri="{FF2B5EF4-FFF2-40B4-BE49-F238E27FC236}">
                    <a16:creationId xmlns:a16="http://schemas.microsoft.com/office/drawing/2014/main" id="{84AE6AE7-266B-4D99-B404-2F18AB6D727F}"/>
                  </a:ext>
                </a:extLst>
              </p:cNvPr>
              <p:cNvSpPr/>
              <p:nvPr/>
            </p:nvSpPr>
            <p:spPr bwMode="auto">
              <a:xfrm>
                <a:off x="4577183" y="-2895748"/>
                <a:ext cx="5301151" cy="68584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nchor="b"/>
              <a:lstStyle/>
              <a:p>
                <a:pPr defTabSz="914016">
                  <a:lnSpc>
                    <a:spcPct val="90000"/>
                  </a:lnSpc>
                  <a:defRPr/>
                </a:pPr>
                <a:r>
                  <a:rPr lang="en-US" sz="900" b="1" dirty="0">
                    <a:solidFill>
                      <a:schemeClr val="tx1"/>
                    </a:solidFill>
                    <a:latin typeface="Segoe UI Semibold"/>
                    <a:cs typeface="Segoe UI Semibold"/>
                  </a:rPr>
                  <a:t>Multi-identity</a:t>
                </a:r>
                <a:endParaRPr lang="en-US" sz="400" b="1" dirty="0">
                  <a:solidFill>
                    <a:schemeClr val="tx1"/>
                  </a:solidFill>
                  <a:latin typeface="Segoe UI Semibold"/>
                  <a:cs typeface="Segoe UI Semibold"/>
                </a:endParaRPr>
              </a:p>
            </p:txBody>
          </p:sp>
          <p:pic>
            <p:nvPicPr>
              <p:cNvPr id="31" name="Picture 30">
                <a:extLst>
                  <a:ext uri="{FF2B5EF4-FFF2-40B4-BE49-F238E27FC236}">
                    <a16:creationId xmlns:a16="http://schemas.microsoft.com/office/drawing/2014/main" id="{870F8CC7-F8FA-4C12-A682-3A88A16386A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763" b="96774" l="5236" r="95288"/>
                        </a14:imgEffect>
                      </a14:imgLayer>
                    </a14:imgProps>
                  </a:ext>
                </a:extLst>
              </a:blip>
              <a:stretch>
                <a:fillRect/>
              </a:stretch>
            </p:blipFill>
            <p:spPr>
              <a:xfrm>
                <a:off x="8544283" y="-1882746"/>
                <a:ext cx="1354746" cy="1319274"/>
              </a:xfrm>
              <a:prstGeom prst="rect">
                <a:avLst/>
              </a:prstGeom>
            </p:spPr>
          </p:pic>
        </p:grpSp>
        <p:pic>
          <p:nvPicPr>
            <p:cNvPr id="69" name="Picture 68">
              <a:extLst>
                <a:ext uri="{FF2B5EF4-FFF2-40B4-BE49-F238E27FC236}">
                  <a16:creationId xmlns:a16="http://schemas.microsoft.com/office/drawing/2014/main" id="{D38D17F0-F5C5-DD4E-AD50-13FB694A6196}"/>
                </a:ext>
              </a:extLst>
            </p:cNvPr>
            <p:cNvPicPr>
              <a:picLocks noChangeAspect="1"/>
            </p:cNvPicPr>
            <p:nvPr/>
          </p:nvPicPr>
          <p:blipFill>
            <a:blip r:embed="rId2"/>
            <a:stretch>
              <a:fillRect/>
            </a:stretch>
          </p:blipFill>
          <p:spPr>
            <a:xfrm>
              <a:off x="2666596" y="1279741"/>
              <a:ext cx="242596" cy="236246"/>
            </a:xfrm>
            <a:prstGeom prst="rect">
              <a:avLst/>
            </a:prstGeom>
          </p:spPr>
        </p:pic>
        <p:sp>
          <p:nvSpPr>
            <p:cNvPr id="70" name="Rectangle 69">
              <a:extLst>
                <a:ext uri="{FF2B5EF4-FFF2-40B4-BE49-F238E27FC236}">
                  <a16:creationId xmlns:a16="http://schemas.microsoft.com/office/drawing/2014/main" id="{4996D2C7-D6E3-4641-97F3-BDF2E38FE4DA}"/>
                </a:ext>
              </a:extLst>
            </p:cNvPr>
            <p:cNvSpPr/>
            <p:nvPr/>
          </p:nvSpPr>
          <p:spPr bwMode="auto">
            <a:xfrm>
              <a:off x="2607729" y="1224896"/>
              <a:ext cx="371209" cy="342746"/>
            </a:xfrm>
            <a:prstGeom prst="rect">
              <a:avLst/>
            </a:prstGeom>
            <a:noFill/>
            <a:ln w="30607" cap="rnd" cmpd="sng">
              <a:solidFill>
                <a:srgbClr val="FF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solidFill>
                  <a:schemeClr val="tx1"/>
                </a:solidFill>
              </a:endParaRPr>
            </a:p>
          </p:txBody>
        </p:sp>
      </p:grpSp>
    </p:spTree>
    <p:extLst>
      <p:ext uri="{BB962C8B-B14F-4D97-AF65-F5344CB8AC3E}">
        <p14:creationId xmlns:p14="http://schemas.microsoft.com/office/powerpoint/2010/main" val="285375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3D1D8B-AF71-AA4D-B478-F9A1A4B134D2}"/>
              </a:ext>
            </a:extLst>
          </p:cNvPr>
          <p:cNvSpPr txBox="1">
            <a:spLocks/>
          </p:cNvSpPr>
          <p:nvPr/>
        </p:nvSpPr>
        <p:spPr>
          <a:xfrm>
            <a:off x="786532" y="1089024"/>
            <a:ext cx="11076605" cy="3105903"/>
          </a:xfrm>
          <a:prstGeom prst="rect">
            <a:avLst/>
          </a:prstGeom>
        </p:spPr>
        <p:txBody>
          <a:bodyPr vert="horz" lIns="121899" tIns="60949" rIns="121899" bIns="60949" rtlCol="0">
            <a:normAutofit/>
          </a:bodyPr>
          <a:lstStyle>
            <a:lvl1pPr marL="457120" indent="-457120" algn="l" defTabSz="1218987" rtl="0" eaLnBrk="1" latinLnBrk="0" hangingPunct="1">
              <a:spcBef>
                <a:spcPct val="20000"/>
              </a:spcBef>
              <a:buFont typeface="Arial" pitchFamily="34" charset="0"/>
              <a:buChar char="•"/>
              <a:defRPr sz="3600" b="0" i="0" kern="1200">
                <a:solidFill>
                  <a:schemeClr val="tx1"/>
                </a:solidFill>
                <a:latin typeface="Trebuchet MS" panose="020B0703020202090204" pitchFamily="34" charset="0"/>
                <a:ea typeface="+mn-ea"/>
                <a:cs typeface="+mn-cs"/>
              </a:defRPr>
            </a:lvl1pPr>
            <a:lvl2pPr marL="990427" indent="-380933" algn="l" defTabSz="1218987" rtl="0" eaLnBrk="1" latinLnBrk="0" hangingPunct="1">
              <a:spcBef>
                <a:spcPct val="20000"/>
              </a:spcBef>
              <a:buFont typeface="Arial" pitchFamily="34" charset="0"/>
              <a:buChar char="–"/>
              <a:defRPr sz="3200" b="0" i="0" kern="1200">
                <a:solidFill>
                  <a:srgbClr val="5C5F62"/>
                </a:solidFill>
                <a:latin typeface="Trebuchet MS" panose="020B0703020202090204" pitchFamily="34" charset="0"/>
                <a:ea typeface="+mn-ea"/>
                <a:cs typeface="+mn-cs"/>
              </a:defRPr>
            </a:lvl2pPr>
            <a:lvl3pPr marL="1523733" indent="-304747" algn="l" defTabSz="1218987" rtl="0" eaLnBrk="1" latinLnBrk="0" hangingPunct="1">
              <a:spcBef>
                <a:spcPct val="20000"/>
              </a:spcBef>
              <a:buFont typeface="Arial" pitchFamily="34" charset="0"/>
              <a:buChar char="•"/>
              <a:defRPr sz="2400" b="0" i="0" kern="1200">
                <a:solidFill>
                  <a:srgbClr val="7F8185"/>
                </a:solidFill>
                <a:latin typeface="Trebuchet MS" panose="020B0703020202090204" pitchFamily="34" charset="0"/>
                <a:ea typeface="+mn-ea"/>
                <a:cs typeface="+mn-cs"/>
              </a:defRPr>
            </a:lvl3pPr>
            <a:lvl4pPr marL="2133227" indent="-304747" algn="l" defTabSz="1218987" rtl="0" eaLnBrk="1" latinLnBrk="0" hangingPunct="1">
              <a:spcBef>
                <a:spcPct val="20000"/>
              </a:spcBef>
              <a:buFont typeface="Arial" pitchFamily="34" charset="0"/>
              <a:buChar char="–"/>
              <a:defRPr sz="2000" b="0" i="0" kern="1200">
                <a:solidFill>
                  <a:srgbClr val="D8D6D6"/>
                </a:solidFill>
                <a:latin typeface="Trebuchet MS" panose="020B0703020202090204" pitchFamily="34" charset="0"/>
                <a:ea typeface="+mn-ea"/>
                <a:cs typeface="+mn-cs"/>
              </a:defRPr>
            </a:lvl4pPr>
            <a:lvl5pPr marL="2742720" indent="-304747" algn="l" defTabSz="1218987" rtl="0" eaLnBrk="1" latinLnBrk="0" hangingPunct="1">
              <a:spcBef>
                <a:spcPct val="20000"/>
              </a:spcBef>
              <a:buFont typeface="Arial" pitchFamily="34" charset="0"/>
              <a:buChar char="»"/>
              <a:defRPr sz="2000" b="0" i="0" kern="1200">
                <a:solidFill>
                  <a:schemeClr val="tx1"/>
                </a:solidFill>
                <a:latin typeface="Trebuchet MS" panose="020B0703020202090204"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l">
              <a:lnSpc>
                <a:spcPts val="4400"/>
              </a:lnSpc>
              <a:buClr>
                <a:srgbClr val="F88C2B"/>
              </a:buClr>
              <a:buFont typeface="+mj-lt"/>
              <a:buAutoNum type="arabicPeriod"/>
            </a:pPr>
            <a:endParaRPr lang="en-CA" sz="2800" b="1" i="0">
              <a:solidFill>
                <a:srgbClr val="333333"/>
              </a:solidFill>
              <a:effectLst/>
              <a:latin typeface="Myriad Pro" panose="020B0503030403020204" pitchFamily="34" charset="0"/>
            </a:endParaRPr>
          </a:p>
        </p:txBody>
      </p:sp>
      <p:sp>
        <p:nvSpPr>
          <p:cNvPr id="2" name="Title 1">
            <a:extLst>
              <a:ext uri="{FF2B5EF4-FFF2-40B4-BE49-F238E27FC236}">
                <a16:creationId xmlns:a16="http://schemas.microsoft.com/office/drawing/2014/main" id="{EB170932-80BF-DB4C-824D-F320D0D69725}"/>
              </a:ext>
            </a:extLst>
          </p:cNvPr>
          <p:cNvSpPr>
            <a:spLocks noGrp="1"/>
          </p:cNvSpPr>
          <p:nvPr>
            <p:ph type="title"/>
          </p:nvPr>
        </p:nvSpPr>
        <p:spPr>
          <a:xfrm>
            <a:off x="609601" y="262467"/>
            <a:ext cx="10972801" cy="1163523"/>
          </a:xfrm>
        </p:spPr>
        <p:txBody>
          <a:bodyPr>
            <a:noAutofit/>
          </a:bodyPr>
          <a:lstStyle/>
          <a:p>
            <a:pPr>
              <a:lnSpc>
                <a:spcPts val="4400"/>
              </a:lnSpc>
            </a:pPr>
            <a:r>
              <a:rPr lang="en-CA" sz="4800" dirty="0">
                <a:solidFill>
                  <a:srgbClr val="FC9A18"/>
                </a:solidFill>
                <a:latin typeface="Open Sans" panose="020B0606030504020204" pitchFamily="34" charset="0"/>
                <a:ea typeface="Open Sans" panose="020B0606030504020204" pitchFamily="34" charset="0"/>
                <a:cs typeface="Open Sans" panose="020B0606030504020204" pitchFamily="34" charset="0"/>
              </a:rPr>
              <a:t>Data Leakage</a:t>
            </a:r>
          </a:p>
        </p:txBody>
      </p:sp>
      <p:sp>
        <p:nvSpPr>
          <p:cNvPr id="5" name="TextBox 4">
            <a:extLst>
              <a:ext uri="{FF2B5EF4-FFF2-40B4-BE49-F238E27FC236}">
                <a16:creationId xmlns:a16="http://schemas.microsoft.com/office/drawing/2014/main" id="{2A188DD5-45FF-4713-B712-679510C7E230}"/>
              </a:ext>
            </a:extLst>
          </p:cNvPr>
          <p:cNvSpPr txBox="1"/>
          <p:nvPr/>
        </p:nvSpPr>
        <p:spPr>
          <a:xfrm>
            <a:off x="686536" y="1425990"/>
            <a:ext cx="7983639" cy="4349909"/>
          </a:xfrm>
          <a:prstGeom prst="rect">
            <a:avLst/>
          </a:prstGeom>
          <a:noFill/>
        </p:spPr>
        <p:txBody>
          <a:bodyPr wrap="square" lIns="91440" tIns="45720" rIns="91440" bIns="45720" anchor="t">
            <a:spAutoFit/>
          </a:bodyPr>
          <a:lstStyle/>
          <a:p>
            <a:pPr indent="-457200">
              <a:spcAft>
                <a:spcPts val="800"/>
              </a:spcAft>
            </a:pPr>
            <a:r>
              <a:rPr lang="en-US" sz="1500" dirty="0">
                <a:latin typeface="+mj-lt"/>
                <a:ea typeface="Calibri" panose="020F0502020204030204" pitchFamily="34" charset="0"/>
                <a:cs typeface="Times New Roman"/>
              </a:rPr>
              <a:t>Data leakage is the unauthorized transmission of data from within an organization to an external destination or recipient. Data Leakage threat vectors for mobile devices can be exploited by apps, visited websites and risky usage.</a:t>
            </a:r>
            <a:endParaRPr lang="en-CA" sz="1500" dirty="0">
              <a:latin typeface="+mj-lt"/>
            </a:endParaRPr>
          </a:p>
          <a:p>
            <a:endParaRPr lang="en-CA" sz="1500" b="1" dirty="0">
              <a:latin typeface="+mj-lt"/>
            </a:endParaRPr>
          </a:p>
          <a:p>
            <a:r>
              <a:rPr lang="en-CA" sz="1500" b="1" dirty="0">
                <a:latin typeface="+mj-lt"/>
              </a:rPr>
              <a:t>Areas of data leakage on mobile:</a:t>
            </a:r>
          </a:p>
          <a:p>
            <a:pPr marL="285750" indent="-285750">
              <a:buFont typeface="Arial" panose="020B0604020202020204" pitchFamily="34" charset="0"/>
              <a:buChar char="•"/>
            </a:pPr>
            <a:r>
              <a:rPr lang="en-CA" sz="1500" dirty="0">
                <a:latin typeface="+mj-lt"/>
              </a:rPr>
              <a:t>Fidelity of user experiences/security controls (i.e., does the mobile app offer the same </a:t>
            </a:r>
            <a:br>
              <a:rPr lang="en-CA" sz="1500" dirty="0">
                <a:latin typeface="+mj-lt"/>
              </a:rPr>
            </a:br>
            <a:r>
              <a:rPr lang="en-CA" sz="1500" dirty="0">
                <a:latin typeface="+mj-lt"/>
              </a:rPr>
              <a:t>security as the desktop version).</a:t>
            </a:r>
          </a:p>
          <a:p>
            <a:pPr marL="285750" indent="-285750">
              <a:buFont typeface="Arial" panose="020B0604020202020204" pitchFamily="34" charset="0"/>
              <a:buChar char="•"/>
            </a:pPr>
            <a:r>
              <a:rPr lang="en-CA" sz="1500" dirty="0">
                <a:latin typeface="+mj-lt"/>
              </a:rPr>
              <a:t>Data loss on mobile (i.e., saving email to personal iCloud/Google drive).</a:t>
            </a:r>
          </a:p>
          <a:p>
            <a:pPr marL="285750" indent="-285750">
              <a:buFont typeface="Arial" panose="020B0604020202020204" pitchFamily="34" charset="0"/>
              <a:buChar char="•"/>
            </a:pPr>
            <a:r>
              <a:rPr lang="en-CA" sz="1500" dirty="0">
                <a:latin typeface="+mj-lt"/>
              </a:rPr>
              <a:t>Insecure applications: Application developed without security oversight/requirements </a:t>
            </a:r>
            <a:br>
              <a:rPr lang="en-CA" sz="1500" dirty="0">
                <a:latin typeface="+mj-lt"/>
              </a:rPr>
            </a:br>
            <a:r>
              <a:rPr lang="en-CA" sz="1500" dirty="0">
                <a:latin typeface="+mj-lt"/>
              </a:rPr>
              <a:t>may be caching content (to speed up user experience) but that data may be exposed.</a:t>
            </a:r>
          </a:p>
          <a:p>
            <a:pPr marL="285750" indent="-285750">
              <a:buFont typeface="Arial" panose="020B0604020202020204" pitchFamily="34" charset="0"/>
              <a:buChar char="•"/>
            </a:pPr>
            <a:r>
              <a:rPr lang="en-CA" sz="1500" dirty="0">
                <a:latin typeface="+mj-lt"/>
              </a:rPr>
              <a:t>Malware on phones, if the phone is compromised, so is the data.</a:t>
            </a:r>
          </a:p>
          <a:p>
            <a:endParaRPr lang="en-CA" sz="1500" dirty="0">
              <a:latin typeface="+mj-lt"/>
            </a:endParaRPr>
          </a:p>
          <a:p>
            <a:endParaRPr lang="en-CA" sz="1500" b="1" dirty="0">
              <a:latin typeface="+mj-lt"/>
            </a:endParaRPr>
          </a:p>
          <a:p>
            <a:r>
              <a:rPr lang="en-CA" sz="1500" b="1" dirty="0">
                <a:latin typeface="+mj-lt"/>
              </a:rPr>
              <a:t>Avoid Data Leakage:</a:t>
            </a:r>
          </a:p>
          <a:p>
            <a:pPr marL="285750" indent="-285750">
              <a:buFont typeface="Arial" panose="020B0604020202020204" pitchFamily="34" charset="0"/>
              <a:buChar char="•"/>
            </a:pPr>
            <a:r>
              <a:rPr lang="en-CA" sz="1500" dirty="0">
                <a:latin typeface="+mj-lt"/>
              </a:rPr>
              <a:t>Extend the Data Loss Prevention and Information Protection policies over to your mobile devices.</a:t>
            </a:r>
          </a:p>
          <a:p>
            <a:pPr marL="285750" indent="-285750">
              <a:buFont typeface="Arial" panose="020B0604020202020204" pitchFamily="34" charset="0"/>
              <a:buChar char="•"/>
            </a:pPr>
            <a:r>
              <a:rPr lang="en-CA" sz="1500" dirty="0">
                <a:solidFill>
                  <a:schemeClr val="bg1"/>
                </a:solidFill>
              </a:rPr>
              <a:t>Having policies to prevent users and applications from transferring data from corporate-owned apps to personal apps is key. Do not allow copy and paste from corporate to personal.</a:t>
            </a:r>
          </a:p>
          <a:p>
            <a:pPr marL="285750" indent="-285750">
              <a:buFont typeface="Arial" panose="020B0604020202020204" pitchFamily="34" charset="0"/>
              <a:buChar char="•"/>
            </a:pPr>
            <a:r>
              <a:rPr lang="en-CA" sz="1500" dirty="0">
                <a:solidFill>
                  <a:schemeClr val="bg1"/>
                </a:solidFill>
              </a:rPr>
              <a:t>Disable screenshot options for corporate data.</a:t>
            </a:r>
          </a:p>
        </p:txBody>
      </p:sp>
      <p:sp>
        <p:nvSpPr>
          <p:cNvPr id="6" name="Slide Number Placeholder 2">
            <a:extLst>
              <a:ext uri="{FF2B5EF4-FFF2-40B4-BE49-F238E27FC236}">
                <a16:creationId xmlns:a16="http://schemas.microsoft.com/office/drawing/2014/main" id="{A88E225D-0045-2045-A085-A7689861028A}"/>
              </a:ext>
            </a:extLst>
          </p:cNvPr>
          <p:cNvSpPr>
            <a:spLocks noGrp="1"/>
          </p:cNvSpPr>
          <p:nvPr>
            <p:ph type="sldNum" sz="quarter" idx="12"/>
          </p:nvPr>
        </p:nvSpPr>
        <p:spPr>
          <a:xfrm>
            <a:off x="0" y="6356354"/>
            <a:ext cx="12192000" cy="365125"/>
          </a:xfrm>
        </p:spPr>
        <p:txBody>
          <a:bodyPr/>
          <a:lstStyle/>
          <a:p>
            <a:fld id="{96E69268-9C8B-4EBF-A9EE-DC5DC2D48DC3}" type="slidenum">
              <a:rPr lang="en-US" smtClean="0"/>
              <a:pPr/>
              <a:t>8</a:t>
            </a:fld>
            <a:endParaRPr lang="en-US" dirty="0"/>
          </a:p>
        </p:txBody>
      </p:sp>
      <p:pic>
        <p:nvPicPr>
          <p:cNvPr id="4" name="Picture 3">
            <a:extLst>
              <a:ext uri="{FF2B5EF4-FFF2-40B4-BE49-F238E27FC236}">
                <a16:creationId xmlns:a16="http://schemas.microsoft.com/office/drawing/2014/main" id="{26C6BC5D-FCB7-3240-83EA-16C84CD470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91" r="3548"/>
          <a:stretch/>
        </p:blipFill>
        <p:spPr>
          <a:xfrm>
            <a:off x="8686800" y="0"/>
            <a:ext cx="3505200" cy="6082749"/>
          </a:xfrm>
          <a:prstGeom prst="rect">
            <a:avLst/>
          </a:prstGeom>
        </p:spPr>
      </p:pic>
    </p:spTree>
    <p:extLst>
      <p:ext uri="{BB962C8B-B14F-4D97-AF65-F5344CB8AC3E}">
        <p14:creationId xmlns:p14="http://schemas.microsoft.com/office/powerpoint/2010/main" val="1125041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3D1D8B-AF71-AA4D-B478-F9A1A4B134D2}"/>
              </a:ext>
            </a:extLst>
          </p:cNvPr>
          <p:cNvSpPr txBox="1">
            <a:spLocks/>
          </p:cNvSpPr>
          <p:nvPr/>
        </p:nvSpPr>
        <p:spPr>
          <a:xfrm>
            <a:off x="786532" y="1089024"/>
            <a:ext cx="11076605" cy="3105903"/>
          </a:xfrm>
          <a:prstGeom prst="rect">
            <a:avLst/>
          </a:prstGeom>
        </p:spPr>
        <p:txBody>
          <a:bodyPr vert="horz" lIns="121899" tIns="60949" rIns="121899" bIns="60949" rtlCol="0">
            <a:normAutofit/>
          </a:bodyPr>
          <a:lstStyle>
            <a:lvl1pPr marL="457120" indent="-457120" algn="l" defTabSz="1218987" rtl="0" eaLnBrk="1" latinLnBrk="0" hangingPunct="1">
              <a:spcBef>
                <a:spcPct val="20000"/>
              </a:spcBef>
              <a:buFont typeface="Arial" pitchFamily="34" charset="0"/>
              <a:buChar char="•"/>
              <a:defRPr sz="3600" b="0" i="0" kern="1200">
                <a:solidFill>
                  <a:schemeClr val="tx1"/>
                </a:solidFill>
                <a:latin typeface="Trebuchet MS" panose="020B0703020202090204" pitchFamily="34" charset="0"/>
                <a:ea typeface="+mn-ea"/>
                <a:cs typeface="+mn-cs"/>
              </a:defRPr>
            </a:lvl1pPr>
            <a:lvl2pPr marL="990427" indent="-380933" algn="l" defTabSz="1218987" rtl="0" eaLnBrk="1" latinLnBrk="0" hangingPunct="1">
              <a:spcBef>
                <a:spcPct val="20000"/>
              </a:spcBef>
              <a:buFont typeface="Arial" pitchFamily="34" charset="0"/>
              <a:buChar char="–"/>
              <a:defRPr sz="3200" b="0" i="0" kern="1200">
                <a:solidFill>
                  <a:srgbClr val="5C5F62"/>
                </a:solidFill>
                <a:latin typeface="Trebuchet MS" panose="020B0703020202090204" pitchFamily="34" charset="0"/>
                <a:ea typeface="+mn-ea"/>
                <a:cs typeface="+mn-cs"/>
              </a:defRPr>
            </a:lvl2pPr>
            <a:lvl3pPr marL="1523733" indent="-304747" algn="l" defTabSz="1218987" rtl="0" eaLnBrk="1" latinLnBrk="0" hangingPunct="1">
              <a:spcBef>
                <a:spcPct val="20000"/>
              </a:spcBef>
              <a:buFont typeface="Arial" pitchFamily="34" charset="0"/>
              <a:buChar char="•"/>
              <a:defRPr sz="2400" b="0" i="0" kern="1200">
                <a:solidFill>
                  <a:srgbClr val="7F8185"/>
                </a:solidFill>
                <a:latin typeface="Trebuchet MS" panose="020B0703020202090204" pitchFamily="34" charset="0"/>
                <a:ea typeface="+mn-ea"/>
                <a:cs typeface="+mn-cs"/>
              </a:defRPr>
            </a:lvl3pPr>
            <a:lvl4pPr marL="2133227" indent="-304747" algn="l" defTabSz="1218987" rtl="0" eaLnBrk="1" latinLnBrk="0" hangingPunct="1">
              <a:spcBef>
                <a:spcPct val="20000"/>
              </a:spcBef>
              <a:buFont typeface="Arial" pitchFamily="34" charset="0"/>
              <a:buChar char="–"/>
              <a:defRPr sz="2000" b="0" i="0" kern="1200">
                <a:solidFill>
                  <a:srgbClr val="D8D6D6"/>
                </a:solidFill>
                <a:latin typeface="Trebuchet MS" panose="020B0703020202090204" pitchFamily="34" charset="0"/>
                <a:ea typeface="+mn-ea"/>
                <a:cs typeface="+mn-cs"/>
              </a:defRPr>
            </a:lvl4pPr>
            <a:lvl5pPr marL="2742720" indent="-304747" algn="l" defTabSz="1218987" rtl="0" eaLnBrk="1" latinLnBrk="0" hangingPunct="1">
              <a:spcBef>
                <a:spcPct val="20000"/>
              </a:spcBef>
              <a:buFont typeface="Arial" pitchFamily="34" charset="0"/>
              <a:buChar char="»"/>
              <a:defRPr sz="2000" b="0" i="0" kern="1200">
                <a:solidFill>
                  <a:schemeClr val="tx1"/>
                </a:solidFill>
                <a:latin typeface="Trebuchet MS" panose="020B0703020202090204" pitchFamily="34" charset="0"/>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l">
              <a:lnSpc>
                <a:spcPts val="4400"/>
              </a:lnSpc>
              <a:buClr>
                <a:srgbClr val="F88C2B"/>
              </a:buClr>
              <a:buFont typeface="+mj-lt"/>
              <a:buAutoNum type="arabicPeriod"/>
            </a:pPr>
            <a:endParaRPr lang="en-CA" sz="2800" b="1">
              <a:solidFill>
                <a:srgbClr val="333333"/>
              </a:solidFill>
              <a:effectLst/>
              <a:latin typeface="Myriad Pro" panose="020B0503030403020204" pitchFamily="34" charset="0"/>
            </a:endParaRPr>
          </a:p>
        </p:txBody>
      </p:sp>
      <p:sp>
        <p:nvSpPr>
          <p:cNvPr id="2" name="Title 1">
            <a:extLst>
              <a:ext uri="{FF2B5EF4-FFF2-40B4-BE49-F238E27FC236}">
                <a16:creationId xmlns:a16="http://schemas.microsoft.com/office/drawing/2014/main" id="{EB170932-80BF-DB4C-824D-F320D0D69725}"/>
              </a:ext>
            </a:extLst>
          </p:cNvPr>
          <p:cNvSpPr>
            <a:spLocks noGrp="1"/>
          </p:cNvSpPr>
          <p:nvPr>
            <p:ph type="title"/>
          </p:nvPr>
        </p:nvSpPr>
        <p:spPr/>
        <p:txBody>
          <a:bodyPr>
            <a:noAutofit/>
          </a:bodyPr>
          <a:lstStyle/>
          <a:p>
            <a:pPr>
              <a:lnSpc>
                <a:spcPct val="107000"/>
              </a:lnSpc>
              <a:spcAft>
                <a:spcPts val="800"/>
              </a:spcAft>
            </a:pPr>
            <a:r>
              <a:rPr lang="en-CA" sz="4800" dirty="0">
                <a:effectLst/>
                <a:latin typeface="Open Sans" panose="020B0606030504020204" pitchFamily="34" charset="0"/>
                <a:ea typeface="Open Sans" panose="020B0606030504020204" pitchFamily="34" charset="0"/>
                <a:cs typeface="Open Sans" panose="020B0606030504020204" pitchFamily="34" charset="0"/>
              </a:rPr>
              <a:t>Unsecured </a:t>
            </a:r>
            <a:r>
              <a:rPr lang="en-CA" sz="4800" dirty="0" err="1">
                <a:effectLst/>
                <a:latin typeface="Open Sans" panose="020B0606030504020204" pitchFamily="34" charset="0"/>
                <a:ea typeface="Open Sans" panose="020B0606030504020204" pitchFamily="34" charset="0"/>
                <a:cs typeface="Open Sans" panose="020B0606030504020204" pitchFamily="34" charset="0"/>
              </a:rPr>
              <a:t>WiFi</a:t>
            </a:r>
            <a:endParaRPr lang="en-US" sz="4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A188DD5-45FF-4713-B712-679510C7E230}"/>
              </a:ext>
            </a:extLst>
          </p:cNvPr>
          <p:cNvSpPr txBox="1"/>
          <p:nvPr/>
        </p:nvSpPr>
        <p:spPr>
          <a:xfrm>
            <a:off x="697230" y="1284177"/>
            <a:ext cx="7473103" cy="5080115"/>
          </a:xfrm>
          <a:prstGeom prst="rect">
            <a:avLst/>
          </a:prstGeom>
          <a:noFill/>
        </p:spPr>
        <p:txBody>
          <a:bodyPr wrap="square" lIns="91440" tIns="45720" rIns="91440" bIns="45720" anchor="t">
            <a:spAutoFit/>
          </a:bodyPr>
          <a:lstStyle/>
          <a:p>
            <a:pPr indent="-284400"/>
            <a:r>
              <a:rPr lang="en-US" sz="1500" b="0" i="0" dirty="0">
                <a:effectLst/>
                <a:latin typeface="+mj-lt"/>
              </a:rPr>
              <a:t>Public </a:t>
            </a:r>
            <a:r>
              <a:rPr lang="en-US" sz="1500" b="0" i="0" dirty="0" err="1">
                <a:effectLst/>
                <a:latin typeface="+mj-lt"/>
              </a:rPr>
              <a:t>WiFi</a:t>
            </a:r>
            <a:r>
              <a:rPr lang="en-US" sz="1500" b="0" i="0" dirty="0">
                <a:effectLst/>
                <a:latin typeface="+mj-lt"/>
              </a:rPr>
              <a:t> networks are generally insecure and can expose devices to many </a:t>
            </a:r>
            <a:r>
              <a:rPr lang="en-US" sz="1500" dirty="0">
                <a:latin typeface="+mj-lt"/>
              </a:rPr>
              <a:t>issues</a:t>
            </a:r>
            <a:r>
              <a:rPr lang="en-US" sz="1500" b="0" i="0" dirty="0">
                <a:effectLst/>
                <a:latin typeface="+mj-lt"/>
              </a:rPr>
              <a:t>.  As organizations moved to remote work options over the last two years, public </a:t>
            </a:r>
            <a:r>
              <a:rPr lang="en-US" sz="1500" dirty="0" err="1">
                <a:latin typeface="+mj-lt"/>
              </a:rPr>
              <a:t>WiFi</a:t>
            </a:r>
            <a:r>
              <a:rPr lang="en-US" sz="1500" b="0" i="0" dirty="0">
                <a:effectLst/>
                <a:latin typeface="+mj-lt"/>
              </a:rPr>
              <a:t> presents a huge risk to all organizations.</a:t>
            </a:r>
          </a:p>
          <a:p>
            <a:pPr indent="-284400"/>
            <a:endParaRPr lang="en-US" sz="1500" dirty="0">
              <a:latin typeface="+mj-lt"/>
            </a:endParaRPr>
          </a:p>
          <a:p>
            <a:pPr indent="-284400"/>
            <a:endParaRPr lang="en-US" sz="1500" b="1" i="0" dirty="0">
              <a:effectLst/>
              <a:latin typeface="+mj-lt"/>
            </a:endParaRPr>
          </a:p>
          <a:p>
            <a:pPr indent="-284400"/>
            <a:r>
              <a:rPr lang="en-US" sz="1500" b="1" i="0" dirty="0">
                <a:effectLst/>
                <a:latin typeface="+mj-lt"/>
              </a:rPr>
              <a:t>The issue:</a:t>
            </a:r>
          </a:p>
          <a:p>
            <a:pPr marL="285750" indent="-284400">
              <a:buFont typeface="Arial" panose="020B0604020202020204" pitchFamily="34" charset="0"/>
              <a:buChar char="•"/>
            </a:pPr>
            <a:r>
              <a:rPr lang="en-CA" sz="1500" dirty="0">
                <a:latin typeface="+mj-lt"/>
              </a:rPr>
              <a:t>Canadian data plans are fairly restrictive, and users find </a:t>
            </a:r>
            <a:r>
              <a:rPr lang="en-CA" sz="1500" dirty="0" err="1">
                <a:latin typeface="+mj-lt"/>
              </a:rPr>
              <a:t>WiFi</a:t>
            </a:r>
            <a:r>
              <a:rPr lang="en-CA" sz="1500" dirty="0">
                <a:latin typeface="+mj-lt"/>
              </a:rPr>
              <a:t> to save data. </a:t>
            </a:r>
          </a:p>
          <a:p>
            <a:pPr marL="285750" indent="-284400">
              <a:buFont typeface="Arial" panose="020B0604020202020204" pitchFamily="34" charset="0"/>
              <a:buChar char="•"/>
            </a:pPr>
            <a:r>
              <a:rPr lang="en-CA" sz="1500" dirty="0">
                <a:latin typeface="+mj-lt"/>
              </a:rPr>
              <a:t>Connecting to public </a:t>
            </a:r>
            <a:r>
              <a:rPr lang="en-CA" sz="1500" dirty="0" err="1">
                <a:latin typeface="+mj-lt"/>
              </a:rPr>
              <a:t>WiFi</a:t>
            </a:r>
            <a:r>
              <a:rPr lang="en-CA" sz="1500" dirty="0">
                <a:latin typeface="+mj-lt"/>
              </a:rPr>
              <a:t> may be intercepted and not all mobile applications validate certificate authorities consistently.</a:t>
            </a:r>
          </a:p>
          <a:p>
            <a:pPr marL="285750" indent="-284400">
              <a:buFont typeface="Arial" panose="020B0604020202020204" pitchFamily="34" charset="0"/>
              <a:buChar char="•"/>
            </a:pPr>
            <a:r>
              <a:rPr lang="en-CA" sz="1500" dirty="0">
                <a:ea typeface="Calibri" panose="020F0502020204030204" pitchFamily="34" charset="0"/>
                <a:cs typeface="Times New Roman"/>
              </a:rPr>
              <a:t>Open wireless networks enable a greater attack surface area on mobile devices.</a:t>
            </a:r>
          </a:p>
          <a:p>
            <a:pPr marL="1350"/>
            <a:endParaRPr lang="en-CA" sz="1500" dirty="0">
              <a:latin typeface="+mj-lt"/>
              <a:ea typeface="Calibri" panose="020F0502020204030204" pitchFamily="34" charset="0"/>
              <a:cs typeface="Times New Roman"/>
            </a:endParaRPr>
          </a:p>
          <a:p>
            <a:pPr indent="-284400"/>
            <a:endParaRPr lang="en-CA" sz="1500" b="1" dirty="0">
              <a:latin typeface="+mj-lt"/>
              <a:ea typeface="Calibri" panose="020F0502020204030204" pitchFamily="34" charset="0"/>
              <a:cs typeface="Times New Roman"/>
            </a:endParaRPr>
          </a:p>
          <a:p>
            <a:pPr indent="-284400"/>
            <a:r>
              <a:rPr lang="en-CA" sz="1500" b="1" dirty="0">
                <a:latin typeface="+mj-lt"/>
                <a:ea typeface="Calibri" panose="020F0502020204030204" pitchFamily="34" charset="0"/>
                <a:cs typeface="Times New Roman"/>
              </a:rPr>
              <a:t>Secure your </a:t>
            </a:r>
            <a:r>
              <a:rPr lang="en-CA" sz="1500" b="1" dirty="0" err="1">
                <a:latin typeface="+mj-lt"/>
                <a:ea typeface="Calibri" panose="020F0502020204030204" pitchFamily="34" charset="0"/>
                <a:cs typeface="Times New Roman"/>
              </a:rPr>
              <a:t>WiFi</a:t>
            </a:r>
            <a:r>
              <a:rPr lang="en-CA" sz="1500" b="1" dirty="0">
                <a:latin typeface="+mj-lt"/>
                <a:ea typeface="Calibri" panose="020F0502020204030204" pitchFamily="34" charset="0"/>
                <a:cs typeface="Times New Roman"/>
              </a:rPr>
              <a:t>:</a:t>
            </a:r>
          </a:p>
          <a:p>
            <a:pPr marL="285750" indent="-284400">
              <a:buFont typeface="Arial" panose="020B0604020202020204" pitchFamily="34" charset="0"/>
              <a:buChar char="•"/>
            </a:pPr>
            <a:r>
              <a:rPr lang="en-CA" sz="1500" dirty="0">
                <a:latin typeface="+mj-lt"/>
                <a:ea typeface="Calibri" panose="020F0502020204030204" pitchFamily="34" charset="0"/>
                <a:cs typeface="Times New Roman"/>
              </a:rPr>
              <a:t>On a managed corporate phone you could encrypt traffic by using a VPN service – which is hard to enforce.</a:t>
            </a:r>
          </a:p>
          <a:p>
            <a:pPr marL="285750" indent="-284400">
              <a:buFont typeface="Arial" panose="020B0604020202020204" pitchFamily="34" charset="0"/>
              <a:buChar char="•"/>
            </a:pPr>
            <a:r>
              <a:rPr lang="en-CA" sz="1500" dirty="0">
                <a:latin typeface="+mj-lt"/>
                <a:ea typeface="Calibri" panose="020F0502020204030204" pitchFamily="34" charset="0"/>
                <a:cs typeface="Times New Roman"/>
              </a:rPr>
              <a:t>Having your sensitive data labeled and encrypted is one way to prevent it from reaching bad actors. </a:t>
            </a:r>
          </a:p>
          <a:p>
            <a:pPr marL="285750" indent="-284400">
              <a:buFont typeface="Arial" panose="020B0604020202020204" pitchFamily="34" charset="0"/>
              <a:buChar char="•"/>
            </a:pPr>
            <a:r>
              <a:rPr lang="en-US" sz="1500" dirty="0">
                <a:latin typeface="+mj-lt"/>
                <a:ea typeface="Calibri" panose="020F0502020204030204" pitchFamily="34" charset="0"/>
                <a:cs typeface="Times New Roman"/>
              </a:rPr>
              <a:t>Mobile management policies that allow corporate data to only be accessed and transferred using corporate approved and controlled apps is important. </a:t>
            </a:r>
          </a:p>
          <a:p>
            <a:pPr marL="285750" indent="-284400">
              <a:buFont typeface="Arial" panose="020B0604020202020204" pitchFamily="34" charset="0"/>
              <a:buChar char="•"/>
            </a:pPr>
            <a:r>
              <a:rPr lang="en-US" sz="1500" dirty="0">
                <a:latin typeface="+mj-lt"/>
                <a:ea typeface="Calibri" panose="020F0502020204030204" pitchFamily="34" charset="0"/>
                <a:cs typeface="Times New Roman"/>
              </a:rPr>
              <a:t>If you are allowing users to use native applications that you cannot control via policy, then you cannot establish secure communication protocols for these applications to use.</a:t>
            </a:r>
            <a:endParaRPr lang="en-CA" sz="1500" dirty="0">
              <a:latin typeface="+mj-lt"/>
              <a:ea typeface="Calibri" panose="020F0502020204030204" pitchFamily="34" charset="0"/>
              <a:cs typeface="Times New Roman"/>
            </a:endParaRPr>
          </a:p>
        </p:txBody>
      </p:sp>
      <p:sp>
        <p:nvSpPr>
          <p:cNvPr id="6" name="Slide Number Placeholder 2">
            <a:extLst>
              <a:ext uri="{FF2B5EF4-FFF2-40B4-BE49-F238E27FC236}">
                <a16:creationId xmlns:a16="http://schemas.microsoft.com/office/drawing/2014/main" id="{5A037913-5B21-AB47-871D-75ED8E8BC6AA}"/>
              </a:ext>
            </a:extLst>
          </p:cNvPr>
          <p:cNvSpPr>
            <a:spLocks noGrp="1"/>
          </p:cNvSpPr>
          <p:nvPr>
            <p:ph type="sldNum" sz="quarter" idx="12"/>
          </p:nvPr>
        </p:nvSpPr>
        <p:spPr>
          <a:xfrm>
            <a:off x="0" y="6356354"/>
            <a:ext cx="12192000" cy="365125"/>
          </a:xfrm>
        </p:spPr>
        <p:txBody>
          <a:bodyPr/>
          <a:lstStyle/>
          <a:p>
            <a:fld id="{96E69268-9C8B-4EBF-A9EE-DC5DC2D48DC3}" type="slidenum">
              <a:rPr lang="en-US" smtClean="0">
                <a:latin typeface="Myriad Pro" panose="020B0503030403020204" pitchFamily="34" charset="0"/>
              </a:rPr>
              <a:pPr/>
              <a:t>9</a:t>
            </a:fld>
            <a:endParaRPr lang="en-US" dirty="0">
              <a:latin typeface="Myriad Pro" panose="020B0503030403020204" pitchFamily="34" charset="0"/>
            </a:endParaRPr>
          </a:p>
        </p:txBody>
      </p:sp>
      <p:pic>
        <p:nvPicPr>
          <p:cNvPr id="9" name="Picture 8" descr="A drawing of a computer&#10;&#10;Description automatically generated with low confidence">
            <a:extLst>
              <a:ext uri="{FF2B5EF4-FFF2-40B4-BE49-F238E27FC236}">
                <a16:creationId xmlns:a16="http://schemas.microsoft.com/office/drawing/2014/main" id="{972270A3-F80B-F14D-83D4-6F38BBCFB9F0}"/>
              </a:ext>
            </a:extLst>
          </p:cNvPr>
          <p:cNvPicPr>
            <a:picLocks noChangeAspect="1"/>
          </p:cNvPicPr>
          <p:nvPr/>
        </p:nvPicPr>
        <p:blipFill rotWithShape="1">
          <a:blip r:embed="rId3"/>
          <a:srcRect l="24600" t="10454" r="24746" b="1962"/>
          <a:stretch/>
        </p:blipFill>
        <p:spPr>
          <a:xfrm>
            <a:off x="8688387" y="0"/>
            <a:ext cx="3503613" cy="6057900"/>
          </a:xfrm>
          <a:prstGeom prst="rect">
            <a:avLst/>
          </a:prstGeom>
        </p:spPr>
      </p:pic>
    </p:spTree>
    <p:extLst>
      <p:ext uri="{BB962C8B-B14F-4D97-AF65-F5344CB8AC3E}">
        <p14:creationId xmlns:p14="http://schemas.microsoft.com/office/powerpoint/2010/main" val="2156414475"/>
      </p:ext>
    </p:extLst>
  </p:cSld>
  <p:clrMapOvr>
    <a:masterClrMapping/>
  </p:clrMapOvr>
</p:sld>
</file>

<file path=ppt/theme/theme1.xml><?xml version="1.0" encoding="utf-8"?>
<a:theme xmlns:a="http://schemas.openxmlformats.org/drawingml/2006/main" name="1_Office Theme">
  <a:themeElements>
    <a:clrScheme name="Crucial-Logics-Colours1">
      <a:dk1>
        <a:srgbClr val="3B3838"/>
      </a:dk1>
      <a:lt1>
        <a:srgbClr val="585454"/>
      </a:lt1>
      <a:dk2>
        <a:srgbClr val="E4E4E4"/>
      </a:dk2>
      <a:lt2>
        <a:srgbClr val="FFFFFF"/>
      </a:lt2>
      <a:accent1>
        <a:srgbClr val="FC9A18"/>
      </a:accent1>
      <a:accent2>
        <a:srgbClr val="FDB351"/>
      </a:accent2>
      <a:accent3>
        <a:srgbClr val="FDCC8B"/>
      </a:accent3>
      <a:accent4>
        <a:srgbClr val="FEE6C5"/>
      </a:accent4>
      <a:accent5>
        <a:srgbClr val="868789"/>
      </a:accent5>
      <a:accent6>
        <a:srgbClr val="AEAFB0"/>
      </a:accent6>
      <a:hlink>
        <a:srgbClr val="D6D7D8"/>
      </a:hlink>
      <a:folHlink>
        <a:srgbClr val="E7E7E8"/>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EC14D517441A47AC20BF2B374E10AB" ma:contentTypeVersion="14" ma:contentTypeDescription="Create a new document." ma:contentTypeScope="" ma:versionID="4bdddf90687ad73fbf358ec8ad506c09">
  <xsd:schema xmlns:xsd="http://www.w3.org/2001/XMLSchema" xmlns:xs="http://www.w3.org/2001/XMLSchema" xmlns:p="http://schemas.microsoft.com/office/2006/metadata/properties" xmlns:ns3="a5624d23-3932-41e4-8ee9-3ba2591dea1a" xmlns:ns4="3d2a47bb-329f-4b5c-adda-f56eb5be0596" targetNamespace="http://schemas.microsoft.com/office/2006/metadata/properties" ma:root="true" ma:fieldsID="d70e568c0ab35535dc97374aad142d3e" ns3:_="" ns4:_="">
    <xsd:import namespace="a5624d23-3932-41e4-8ee9-3ba2591dea1a"/>
    <xsd:import namespace="3d2a47bb-329f-4b5c-adda-f56eb5be059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624d23-3932-41e4-8ee9-3ba2591dea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2a47bb-329f-4b5c-adda-f56eb5be059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9FC58F-6EF3-4B92-9B9B-C9B73A283DB8}">
  <ds:schemaRefs>
    <ds:schemaRef ds:uri="http://schemas.microsoft.com/sharepoint/v3/contenttype/forms"/>
  </ds:schemaRefs>
</ds:datastoreItem>
</file>

<file path=customXml/itemProps2.xml><?xml version="1.0" encoding="utf-8"?>
<ds:datastoreItem xmlns:ds="http://schemas.openxmlformats.org/officeDocument/2006/customXml" ds:itemID="{C0F3F38C-E524-4A6F-A03B-6420DEDE99BF}">
  <ds:schemaRefs>
    <ds:schemaRef ds:uri="http://purl.org/dc/elements/1.1/"/>
    <ds:schemaRef ds:uri="http://purl.org/dc/dcmitype/"/>
    <ds:schemaRef ds:uri="http://schemas.microsoft.com/office/2006/documentManagement/types"/>
    <ds:schemaRef ds:uri="http://schemas.microsoft.com/office/2006/metadata/properties"/>
    <ds:schemaRef ds:uri="3d2a47bb-329f-4b5c-adda-f56eb5be0596"/>
    <ds:schemaRef ds:uri="http://purl.org/dc/terms/"/>
    <ds:schemaRef ds:uri="a5624d23-3932-41e4-8ee9-3ba2591dea1a"/>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1EC3ED5-EBC6-4780-B2EB-D7136C4BCF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624d23-3932-41e4-8ee9-3ba2591dea1a"/>
    <ds:schemaRef ds:uri="3d2a47bb-329f-4b5c-adda-f56eb5be05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9193</TotalTime>
  <Words>1920</Words>
  <Application>Microsoft Macintosh PowerPoint</Application>
  <PresentationFormat>Widescreen</PresentationFormat>
  <Paragraphs>188</Paragraphs>
  <Slides>18</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Calibri</vt:lpstr>
      <vt:lpstr>fakt-web</vt:lpstr>
      <vt:lpstr>Helvetica Neue</vt:lpstr>
      <vt:lpstr>Myriad Pro</vt:lpstr>
      <vt:lpstr>Open Sans</vt:lpstr>
      <vt:lpstr>PT Sans</vt:lpstr>
      <vt:lpstr>Segoe UI</vt:lpstr>
      <vt:lpstr>Segoe UI Semibold</vt:lpstr>
      <vt:lpstr>Trebuchet MS</vt:lpstr>
      <vt:lpstr>1_Office Theme</vt:lpstr>
      <vt:lpstr>PowerPoint Presentation</vt:lpstr>
      <vt:lpstr>Thank you for  joining us today!</vt:lpstr>
      <vt:lpstr>Speaker</vt:lpstr>
      <vt:lpstr>Speaker</vt:lpstr>
      <vt:lpstr>Speaker</vt:lpstr>
      <vt:lpstr>Today's Agenda</vt:lpstr>
      <vt:lpstr>Different Mobile Device Management Scenarios </vt:lpstr>
      <vt:lpstr>Data Leakage</vt:lpstr>
      <vt:lpstr>Unsecured WiFi</vt:lpstr>
      <vt:lpstr>Network Spoofing</vt:lpstr>
      <vt:lpstr>Phishing</vt:lpstr>
      <vt:lpstr>Spyware</vt:lpstr>
      <vt:lpstr>Broken Cryptography</vt:lpstr>
      <vt:lpstr>Improper Session Handling</vt:lpstr>
      <vt:lpstr>Questions For You</vt:lpstr>
      <vt:lpstr>PowerPoint Presentation</vt:lpstr>
      <vt:lpstr>Mobile Application Security Testing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Nim Nadarajah</dc:creator>
  <cp:keywords/>
  <dc:description/>
  <cp:lastModifiedBy>Gayle Kosokowsky</cp:lastModifiedBy>
  <cp:revision>76</cp:revision>
  <dcterms:created xsi:type="dcterms:W3CDTF">2020-07-29T03:37:51Z</dcterms:created>
  <dcterms:modified xsi:type="dcterms:W3CDTF">2022-01-26T18:21:34Z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0x01010006EC14D517441A47AC20BF2B374E10AB</vt:lpwstr>
  </property>
</Properties>
</file>