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1" r:id="rId4"/>
    <p:sldMasterId id="2147483723" r:id="rId5"/>
  </p:sldMasterIdLst>
  <p:notesMasterIdLst>
    <p:notesMasterId r:id="rId32"/>
  </p:notesMasterIdLst>
  <p:handoutMasterIdLst>
    <p:handoutMasterId r:id="rId33"/>
  </p:handoutMasterIdLst>
  <p:sldIdLst>
    <p:sldId id="391" r:id="rId6"/>
    <p:sldId id="3135" r:id="rId7"/>
    <p:sldId id="3136" r:id="rId8"/>
    <p:sldId id="1415" r:id="rId9"/>
    <p:sldId id="1430" r:id="rId10"/>
    <p:sldId id="1345" r:id="rId11"/>
    <p:sldId id="1436" r:id="rId12"/>
    <p:sldId id="271" r:id="rId13"/>
    <p:sldId id="258" r:id="rId14"/>
    <p:sldId id="279" r:id="rId15"/>
    <p:sldId id="263" r:id="rId16"/>
    <p:sldId id="268" r:id="rId17"/>
    <p:sldId id="280" r:id="rId18"/>
    <p:sldId id="281" r:id="rId19"/>
    <p:sldId id="287" r:id="rId20"/>
    <p:sldId id="282" r:id="rId21"/>
    <p:sldId id="283" r:id="rId22"/>
    <p:sldId id="285" r:id="rId23"/>
    <p:sldId id="284" r:id="rId24"/>
    <p:sldId id="286" r:id="rId25"/>
    <p:sldId id="262" r:id="rId26"/>
    <p:sldId id="273" r:id="rId27"/>
    <p:sldId id="3139" r:id="rId28"/>
    <p:sldId id="1385" r:id="rId29"/>
    <p:sldId id="1449" r:id="rId30"/>
    <p:sldId id="1617" r:id="rId3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A36666"/>
    <a:srgbClr val="548235"/>
    <a:srgbClr val="D3002D"/>
    <a:srgbClr val="004946"/>
    <a:srgbClr val="008989"/>
    <a:srgbClr val="FFE900"/>
    <a:srgbClr val="FF9300"/>
    <a:srgbClr val="FFFFFF"/>
    <a:srgbClr val="170C9F"/>
    <a:srgbClr val="0091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72" d="100"/>
          <a:sy n="72" d="100"/>
        </p:scale>
        <p:origin x="81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eaLnBrk="1" hangingPunct="1">
              <a:defRPr sz="1200">
                <a:latin typeface="Arial" charset="0"/>
                <a:ea typeface="ＭＳ Ｐゴシック" charset="-128"/>
              </a:defRPr>
            </a:lvl1pPr>
          </a:lstStyle>
          <a:p>
            <a:pPr>
              <a:defRPr/>
            </a:pPr>
            <a:endParaRPr lang="en-CA"/>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eaLnBrk="1" hangingPunct="1">
              <a:defRPr sz="1200">
                <a:latin typeface="Arial" charset="0"/>
                <a:ea typeface="ＭＳ Ｐゴシック" charset="-128"/>
              </a:defRPr>
            </a:lvl1pPr>
          </a:lstStyle>
          <a:p>
            <a:pPr>
              <a:defRPr/>
            </a:pPr>
            <a:fld id="{FC2BA61C-B826-884B-B577-AEDBF255B58A}" type="datetimeFigureOut">
              <a:rPr lang="en-CA"/>
              <a:pPr>
                <a:defRPr/>
              </a:pPr>
              <a:t>2021-08-31</a:t>
            </a:fld>
            <a:endParaRPr lang="en-CA"/>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eaLnBrk="1" hangingPunct="1">
              <a:defRPr sz="1200">
                <a:latin typeface="Arial" charset="0"/>
                <a:ea typeface="ＭＳ Ｐゴシック" charset="-128"/>
              </a:defRPr>
            </a:lvl1pPr>
          </a:lstStyle>
          <a:p>
            <a:pPr>
              <a:defRPr/>
            </a:pPr>
            <a:endParaRPr lang="en-CA"/>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ea typeface="ＭＳ Ｐゴシック" panose="020B0600070205080204" pitchFamily="34" charset="-128"/>
              </a:defRPr>
            </a:lvl1pPr>
          </a:lstStyle>
          <a:p>
            <a:pPr>
              <a:defRPr/>
            </a:pPr>
            <a:fld id="{126EB975-DBB8-2345-A612-F2AB5F00F723}" type="slidenum">
              <a:rPr lang="en-CA" altLang="en-US"/>
              <a:pPr>
                <a:defRPr/>
              </a:pPr>
              <a:t>‹#›</a:t>
            </a:fld>
            <a:endParaRPr lang="en-CA"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93177" tIns="46589" rIns="93177" bIns="46589" numCol="1" anchor="t" anchorCtr="0" compatLnSpc="1">
            <a:prstTxWarp prst="textNoShape">
              <a:avLst/>
            </a:prstTxWarp>
          </a:bodyPr>
          <a:lstStyle>
            <a:lvl1pPr defTabSz="931863" eaLnBrk="1" hangingPunct="1">
              <a:defRPr sz="1200">
                <a:latin typeface="Arial" charset="0"/>
                <a:ea typeface="ＭＳ Ｐゴシック" charset="-128"/>
              </a:defRPr>
            </a:lvl1pPr>
          </a:lstStyle>
          <a:p>
            <a:pPr>
              <a:defRPr/>
            </a:pPr>
            <a:endParaRPr lang="en-US" altLang="en-US"/>
          </a:p>
        </p:txBody>
      </p:sp>
      <p:sp>
        <p:nvSpPr>
          <p:cNvPr id="3075"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93177" tIns="46589" rIns="93177" bIns="46589" numCol="1" anchor="t" anchorCtr="0" compatLnSpc="1">
            <a:prstTxWarp prst="textNoShape">
              <a:avLst/>
            </a:prstTxWarp>
          </a:bodyPr>
          <a:lstStyle>
            <a:lvl1pPr algn="r" defTabSz="931863" eaLnBrk="1" hangingPunct="1">
              <a:defRPr sz="1200">
                <a:latin typeface="Arial" charset="0"/>
                <a:ea typeface="ＭＳ Ｐゴシック" charset="-128"/>
              </a:defRPr>
            </a:lvl1pPr>
          </a:lstStyle>
          <a:p>
            <a:pPr>
              <a:defRPr/>
            </a:pPr>
            <a:endParaRPr lang="en-US" altLang="en-US"/>
          </a:p>
        </p:txBody>
      </p:sp>
      <p:sp>
        <p:nvSpPr>
          <p:cNvPr id="3076"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xmlns="" val="1"/>
            </a:ext>
          </a:extLst>
        </p:spPr>
      </p:sp>
      <p:sp>
        <p:nvSpPr>
          <p:cNvPr id="3077"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93177" tIns="46589" rIns="93177" bIns="46589" numCol="1" anchor="t" anchorCtr="0" compatLnSpc="1">
            <a:prstTxWarp prst="textNoShape">
              <a:avLst/>
            </a:prstTxWarp>
          </a:bodyPr>
          <a:lstStyle/>
          <a:p>
            <a:pPr lvl="0"/>
            <a:r>
              <a:rPr lang="en-CA" altLang="en-US" noProof="0"/>
              <a:t>Click to edit Master text styles</a:t>
            </a:r>
          </a:p>
          <a:p>
            <a:pPr lvl="1"/>
            <a:r>
              <a:rPr lang="en-CA" altLang="en-US" noProof="0"/>
              <a:t>Second level</a:t>
            </a:r>
          </a:p>
          <a:p>
            <a:pPr lvl="2"/>
            <a:r>
              <a:rPr lang="en-CA" altLang="en-US" noProof="0"/>
              <a:t>Third level</a:t>
            </a:r>
          </a:p>
          <a:p>
            <a:pPr lvl="3"/>
            <a:r>
              <a:rPr lang="en-CA" altLang="en-US" noProof="0"/>
              <a:t>Fourth level</a:t>
            </a:r>
          </a:p>
          <a:p>
            <a:pPr lvl="4"/>
            <a:r>
              <a:rPr lang="en-CA" altLang="en-US" noProof="0"/>
              <a:t>Fifth level</a:t>
            </a:r>
          </a:p>
        </p:txBody>
      </p:sp>
      <p:sp>
        <p:nvSpPr>
          <p:cNvPr id="3078"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93177" tIns="46589" rIns="93177" bIns="46589" numCol="1" anchor="b" anchorCtr="0" compatLnSpc="1">
            <a:prstTxWarp prst="textNoShape">
              <a:avLst/>
            </a:prstTxWarp>
          </a:bodyPr>
          <a:lstStyle>
            <a:lvl1pPr defTabSz="931863" eaLnBrk="1" hangingPunct="1">
              <a:defRPr sz="1200">
                <a:latin typeface="Arial" charset="0"/>
                <a:ea typeface="ＭＳ Ｐゴシック" charset="-128"/>
              </a:defRPr>
            </a:lvl1pPr>
          </a:lstStyle>
          <a:p>
            <a:pPr>
              <a:defRPr/>
            </a:pPr>
            <a:endParaRPr lang="en-US" altLang="en-US"/>
          </a:p>
        </p:txBody>
      </p:sp>
      <p:sp>
        <p:nvSpPr>
          <p:cNvPr id="3079"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93177" tIns="46589" rIns="93177" bIns="46589" numCol="1" anchor="b" anchorCtr="0" compatLnSpc="1">
            <a:prstTxWarp prst="textNoShape">
              <a:avLst/>
            </a:prstTxWarp>
          </a:bodyPr>
          <a:lstStyle>
            <a:lvl1pPr algn="r" defTabSz="931863" eaLnBrk="1" hangingPunct="1">
              <a:defRPr sz="1200">
                <a:latin typeface="Arial" panose="020B0604020202020204" pitchFamily="34" charset="0"/>
                <a:ea typeface="ＭＳ Ｐゴシック" panose="020B0600070205080204" pitchFamily="34" charset="-128"/>
              </a:defRPr>
            </a:lvl1pPr>
          </a:lstStyle>
          <a:p>
            <a:pPr>
              <a:defRPr/>
            </a:pPr>
            <a:fld id="{BA888B90-17D8-2F40-8ACC-AE3DD468C240}" type="slidenum">
              <a:rPr lang="en-CA" altLang="en-US"/>
              <a:pPr>
                <a:defRPr/>
              </a:pPr>
              <a:t>‹#›</a:t>
            </a:fld>
            <a:endParaRPr lang="en-CA"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BA888B90-17D8-2F40-8ACC-AE3DD468C240}" type="slidenum">
              <a:rPr kumimoji="0" lang="en-CA"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4</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422013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E5F5D1E-66F2-40A5-81A2-854EE5BAFA28}" type="slidenum">
              <a:rPr lang="en-US" smtClean="0"/>
              <a:t>7</a:t>
            </a:fld>
            <a:endParaRPr lang="en-US" dirty="0"/>
          </a:p>
        </p:txBody>
      </p:sp>
    </p:spTree>
    <p:extLst>
      <p:ext uri="{BB962C8B-B14F-4D97-AF65-F5344CB8AC3E}">
        <p14:creationId xmlns:p14="http://schemas.microsoft.com/office/powerpoint/2010/main" val="2439014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88B90-17D8-2F40-8ACC-AE3DD468C240}" type="slidenum">
              <a:rPr kumimoji="0" lang="en-CA"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498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720B4126-0FF4-A447-82E1-A53BC06C8CEB}" type="datetime1">
              <a:rPr lang="en-US" altLang="en-US" smtClean="0"/>
              <a:pPr>
                <a:defRPr/>
              </a:pPr>
              <a:t>8/31/2021</a:t>
            </a:fld>
            <a:endParaRPr lang="en-CA" altLang="en-US"/>
          </a:p>
        </p:txBody>
      </p:sp>
      <p:sp>
        <p:nvSpPr>
          <p:cNvPr id="5" name="Footer Placeholder 4"/>
          <p:cNvSpPr>
            <a:spLocks noGrp="1"/>
          </p:cNvSpPr>
          <p:nvPr>
            <p:ph type="ftr" sz="quarter" idx="11"/>
          </p:nvPr>
        </p:nvSpPr>
        <p:spPr/>
        <p:txBody>
          <a:bodyPr/>
          <a:lstStyle/>
          <a:p>
            <a:pPr>
              <a:defRPr/>
            </a:pPr>
            <a:endParaRPr lang="en-CA" altLang="en-US"/>
          </a:p>
        </p:txBody>
      </p:sp>
      <p:sp>
        <p:nvSpPr>
          <p:cNvPr id="6" name="Slide Number Placeholder 5"/>
          <p:cNvSpPr>
            <a:spLocks noGrp="1"/>
          </p:cNvSpPr>
          <p:nvPr>
            <p:ph type="sldNum" sz="quarter" idx="12"/>
          </p:nvPr>
        </p:nvSpPr>
        <p:spPr/>
        <p:txBody>
          <a:bodyPr/>
          <a:lstStyle/>
          <a:p>
            <a:pPr>
              <a:defRPr/>
            </a:pPr>
            <a:fld id="{E6C3DA11-CDC9-D943-93CD-82DB968DAD5F}" type="slidenum">
              <a:rPr lang="en-US" smtClean="0"/>
              <a:pPr>
                <a:defRPr/>
              </a:pPr>
              <a:t>‹#›</a:t>
            </a:fld>
            <a:endParaRPr lang="en-US"/>
          </a:p>
        </p:txBody>
      </p:sp>
    </p:spTree>
    <p:extLst>
      <p:ext uri="{BB962C8B-B14F-4D97-AF65-F5344CB8AC3E}">
        <p14:creationId xmlns:p14="http://schemas.microsoft.com/office/powerpoint/2010/main" val="3334596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8B95504E-A676-4449-9AAA-5B1B5C3D7AD5}" type="datetime1">
              <a:rPr lang="en-US" altLang="en-US" smtClean="0"/>
              <a:pPr>
                <a:defRPr/>
              </a:pPr>
              <a:t>8/31/2021</a:t>
            </a:fld>
            <a:endParaRPr lang="en-CA" altLang="en-US"/>
          </a:p>
        </p:txBody>
      </p:sp>
      <p:sp>
        <p:nvSpPr>
          <p:cNvPr id="5" name="Footer Placeholder 4"/>
          <p:cNvSpPr>
            <a:spLocks noGrp="1"/>
          </p:cNvSpPr>
          <p:nvPr>
            <p:ph type="ftr" sz="quarter" idx="11"/>
          </p:nvPr>
        </p:nvSpPr>
        <p:spPr/>
        <p:txBody>
          <a:bodyPr/>
          <a:lstStyle/>
          <a:p>
            <a:pPr>
              <a:defRPr/>
            </a:pPr>
            <a:endParaRPr lang="en-CA" altLang="en-US"/>
          </a:p>
        </p:txBody>
      </p:sp>
      <p:sp>
        <p:nvSpPr>
          <p:cNvPr id="6" name="Slide Number Placeholder 5"/>
          <p:cNvSpPr>
            <a:spLocks noGrp="1"/>
          </p:cNvSpPr>
          <p:nvPr>
            <p:ph type="sldNum" sz="quarter" idx="12"/>
          </p:nvPr>
        </p:nvSpPr>
        <p:spPr/>
        <p:txBody>
          <a:bodyPr/>
          <a:lstStyle/>
          <a:p>
            <a:pPr>
              <a:defRPr/>
            </a:pPr>
            <a:fld id="{E31907CD-DF9B-AA40-A9A5-111DF67F13E1}" type="slidenum">
              <a:rPr lang="en-US" smtClean="0"/>
              <a:pPr>
                <a:defRPr/>
              </a:pPr>
              <a:t>‹#›</a:t>
            </a:fld>
            <a:endParaRPr lang="en-US"/>
          </a:p>
        </p:txBody>
      </p:sp>
    </p:spTree>
    <p:extLst>
      <p:ext uri="{BB962C8B-B14F-4D97-AF65-F5344CB8AC3E}">
        <p14:creationId xmlns:p14="http://schemas.microsoft.com/office/powerpoint/2010/main" val="407475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51E2379-1294-974C-8EA0-C98D3A14ABE5}" type="datetime1">
              <a:rPr lang="en-US" altLang="en-US" smtClean="0"/>
              <a:pPr>
                <a:defRPr/>
              </a:pPr>
              <a:t>8/31/2021</a:t>
            </a:fld>
            <a:endParaRPr lang="en-CA" altLang="en-US"/>
          </a:p>
        </p:txBody>
      </p:sp>
      <p:sp>
        <p:nvSpPr>
          <p:cNvPr id="5" name="Footer Placeholder 4"/>
          <p:cNvSpPr>
            <a:spLocks noGrp="1"/>
          </p:cNvSpPr>
          <p:nvPr>
            <p:ph type="ftr" sz="quarter" idx="11"/>
          </p:nvPr>
        </p:nvSpPr>
        <p:spPr/>
        <p:txBody>
          <a:bodyPr/>
          <a:lstStyle/>
          <a:p>
            <a:pPr>
              <a:defRPr/>
            </a:pPr>
            <a:endParaRPr lang="en-CA" altLang="en-US"/>
          </a:p>
        </p:txBody>
      </p:sp>
      <p:sp>
        <p:nvSpPr>
          <p:cNvPr id="6" name="Slide Number Placeholder 5"/>
          <p:cNvSpPr>
            <a:spLocks noGrp="1"/>
          </p:cNvSpPr>
          <p:nvPr>
            <p:ph type="sldNum" sz="quarter" idx="12"/>
          </p:nvPr>
        </p:nvSpPr>
        <p:spPr/>
        <p:txBody>
          <a:bodyPr/>
          <a:lstStyle/>
          <a:p>
            <a:pPr>
              <a:defRPr/>
            </a:pPr>
            <a:fld id="{71DFB0AE-4F67-7940-9F0F-F51760B65F2B}" type="slidenum">
              <a:rPr lang="en-US" smtClean="0"/>
              <a:pPr>
                <a:defRPr/>
              </a:pPr>
              <a:t>‹#›</a:t>
            </a:fld>
            <a:endParaRPr lang="en-US"/>
          </a:p>
        </p:txBody>
      </p:sp>
    </p:spTree>
    <p:extLst>
      <p:ext uri="{BB962C8B-B14F-4D97-AF65-F5344CB8AC3E}">
        <p14:creationId xmlns:p14="http://schemas.microsoft.com/office/powerpoint/2010/main" val="434882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7110D20-F6F0-4E40-B0F3-3B8F81600C04}" type="datetimeFigureOut">
              <a:rPr lang="en-CA" smtClean="0"/>
              <a:t>2021-08-31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87706A3-381B-4491-B70D-FBCCE11F88AD}" type="slidenum">
              <a:rPr lang="en-CA" smtClean="0"/>
              <a:t>‹#›</a:t>
            </a:fld>
            <a:endParaRPr lang="en-CA"/>
          </a:p>
        </p:txBody>
      </p:sp>
    </p:spTree>
    <p:extLst>
      <p:ext uri="{BB962C8B-B14F-4D97-AF65-F5344CB8AC3E}">
        <p14:creationId xmlns:p14="http://schemas.microsoft.com/office/powerpoint/2010/main" val="4031823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110D20-F6F0-4E40-B0F3-3B8F81600C04}" type="datetimeFigureOut">
              <a:rPr lang="en-CA" smtClean="0"/>
              <a:t>2021-08-31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87706A3-381B-4491-B70D-FBCCE11F88AD}" type="slidenum">
              <a:rPr lang="en-CA" smtClean="0"/>
              <a:t>‹#›</a:t>
            </a:fld>
            <a:endParaRPr lang="en-CA"/>
          </a:p>
        </p:txBody>
      </p:sp>
    </p:spTree>
    <p:extLst>
      <p:ext uri="{BB962C8B-B14F-4D97-AF65-F5344CB8AC3E}">
        <p14:creationId xmlns:p14="http://schemas.microsoft.com/office/powerpoint/2010/main" val="2871115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110D20-F6F0-4E40-B0F3-3B8F81600C04}" type="datetimeFigureOut">
              <a:rPr lang="en-CA" smtClean="0"/>
              <a:t>2021-08-31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87706A3-381B-4491-B70D-FBCCE11F88AD}" type="slidenum">
              <a:rPr lang="en-CA" smtClean="0"/>
              <a:t>‹#›</a:t>
            </a:fld>
            <a:endParaRPr lang="en-CA"/>
          </a:p>
        </p:txBody>
      </p:sp>
    </p:spTree>
    <p:extLst>
      <p:ext uri="{BB962C8B-B14F-4D97-AF65-F5344CB8AC3E}">
        <p14:creationId xmlns:p14="http://schemas.microsoft.com/office/powerpoint/2010/main" val="4000993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110D20-F6F0-4E40-B0F3-3B8F81600C04}" type="datetimeFigureOut">
              <a:rPr lang="en-CA" smtClean="0"/>
              <a:t>2021-08-31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87706A3-381B-4491-B70D-FBCCE11F88AD}" type="slidenum">
              <a:rPr lang="en-CA" smtClean="0"/>
              <a:t>‹#›</a:t>
            </a:fld>
            <a:endParaRPr lang="en-CA"/>
          </a:p>
        </p:txBody>
      </p:sp>
    </p:spTree>
    <p:extLst>
      <p:ext uri="{BB962C8B-B14F-4D97-AF65-F5344CB8AC3E}">
        <p14:creationId xmlns:p14="http://schemas.microsoft.com/office/powerpoint/2010/main" val="2152902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110D20-F6F0-4E40-B0F3-3B8F81600C04}" type="datetimeFigureOut">
              <a:rPr lang="en-CA" smtClean="0"/>
              <a:t>2021-08-31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487706A3-381B-4491-B70D-FBCCE11F88AD}" type="slidenum">
              <a:rPr lang="en-CA" smtClean="0"/>
              <a:t>‹#›</a:t>
            </a:fld>
            <a:endParaRPr lang="en-CA"/>
          </a:p>
        </p:txBody>
      </p:sp>
    </p:spTree>
    <p:extLst>
      <p:ext uri="{BB962C8B-B14F-4D97-AF65-F5344CB8AC3E}">
        <p14:creationId xmlns:p14="http://schemas.microsoft.com/office/powerpoint/2010/main" val="3671390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110D20-F6F0-4E40-B0F3-3B8F81600C04}" type="datetimeFigureOut">
              <a:rPr lang="en-CA" smtClean="0"/>
              <a:t>2021-08-31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487706A3-381B-4491-B70D-FBCCE11F88AD}" type="slidenum">
              <a:rPr lang="en-CA" smtClean="0"/>
              <a:t>‹#›</a:t>
            </a:fld>
            <a:endParaRPr lang="en-CA"/>
          </a:p>
        </p:txBody>
      </p:sp>
    </p:spTree>
    <p:extLst>
      <p:ext uri="{BB962C8B-B14F-4D97-AF65-F5344CB8AC3E}">
        <p14:creationId xmlns:p14="http://schemas.microsoft.com/office/powerpoint/2010/main" val="950125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110D20-F6F0-4E40-B0F3-3B8F81600C04}" type="datetimeFigureOut">
              <a:rPr lang="en-CA" smtClean="0"/>
              <a:t>2021-08-31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487706A3-381B-4491-B70D-FBCCE11F88AD}" type="slidenum">
              <a:rPr lang="en-CA" smtClean="0"/>
              <a:t>‹#›</a:t>
            </a:fld>
            <a:endParaRPr lang="en-CA"/>
          </a:p>
        </p:txBody>
      </p:sp>
    </p:spTree>
    <p:extLst>
      <p:ext uri="{BB962C8B-B14F-4D97-AF65-F5344CB8AC3E}">
        <p14:creationId xmlns:p14="http://schemas.microsoft.com/office/powerpoint/2010/main" val="1462017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110D20-F6F0-4E40-B0F3-3B8F81600C04}" type="datetimeFigureOut">
              <a:rPr lang="en-CA" smtClean="0"/>
              <a:t>2021-08-31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87706A3-381B-4491-B70D-FBCCE11F88AD}" type="slidenum">
              <a:rPr lang="en-CA" smtClean="0"/>
              <a:t>‹#›</a:t>
            </a:fld>
            <a:endParaRPr lang="en-CA"/>
          </a:p>
        </p:txBody>
      </p:sp>
    </p:spTree>
    <p:extLst>
      <p:ext uri="{BB962C8B-B14F-4D97-AF65-F5344CB8AC3E}">
        <p14:creationId xmlns:p14="http://schemas.microsoft.com/office/powerpoint/2010/main" val="2878922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46A763F-2ED5-F44C-A893-1000BFB7C368}" type="datetime1">
              <a:rPr lang="en-US" altLang="en-US" smtClean="0"/>
              <a:pPr>
                <a:defRPr/>
              </a:pPr>
              <a:t>8/31/2021</a:t>
            </a:fld>
            <a:endParaRPr lang="en-CA" altLang="en-US"/>
          </a:p>
        </p:txBody>
      </p:sp>
      <p:sp>
        <p:nvSpPr>
          <p:cNvPr id="5" name="Footer Placeholder 4"/>
          <p:cNvSpPr>
            <a:spLocks noGrp="1"/>
          </p:cNvSpPr>
          <p:nvPr>
            <p:ph type="ftr" sz="quarter" idx="11"/>
          </p:nvPr>
        </p:nvSpPr>
        <p:spPr/>
        <p:txBody>
          <a:bodyPr/>
          <a:lstStyle/>
          <a:p>
            <a:pPr>
              <a:defRPr/>
            </a:pPr>
            <a:endParaRPr lang="en-CA" altLang="en-US"/>
          </a:p>
        </p:txBody>
      </p:sp>
      <p:sp>
        <p:nvSpPr>
          <p:cNvPr id="6" name="Slide Number Placeholder 5"/>
          <p:cNvSpPr>
            <a:spLocks noGrp="1"/>
          </p:cNvSpPr>
          <p:nvPr>
            <p:ph type="sldNum" sz="quarter" idx="12"/>
          </p:nvPr>
        </p:nvSpPr>
        <p:spPr/>
        <p:txBody>
          <a:bodyPr/>
          <a:lstStyle/>
          <a:p>
            <a:pPr>
              <a:defRPr/>
            </a:pPr>
            <a:fld id="{7D794409-2DC8-434E-A26E-301F3740E1CD}" type="slidenum">
              <a:rPr lang="en-US" smtClean="0"/>
              <a:pPr>
                <a:defRPr/>
              </a:pPr>
              <a:t>‹#›</a:t>
            </a:fld>
            <a:endParaRPr lang="en-US"/>
          </a:p>
        </p:txBody>
      </p:sp>
    </p:spTree>
    <p:extLst>
      <p:ext uri="{BB962C8B-B14F-4D97-AF65-F5344CB8AC3E}">
        <p14:creationId xmlns:p14="http://schemas.microsoft.com/office/powerpoint/2010/main" val="4186730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110D20-F6F0-4E40-B0F3-3B8F81600C04}" type="datetimeFigureOut">
              <a:rPr lang="en-CA" smtClean="0"/>
              <a:t>2021-08-31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87706A3-381B-4491-B70D-FBCCE11F88AD}" type="slidenum">
              <a:rPr lang="en-CA" smtClean="0"/>
              <a:t>‹#›</a:t>
            </a:fld>
            <a:endParaRPr lang="en-CA"/>
          </a:p>
        </p:txBody>
      </p:sp>
    </p:spTree>
    <p:extLst>
      <p:ext uri="{BB962C8B-B14F-4D97-AF65-F5344CB8AC3E}">
        <p14:creationId xmlns:p14="http://schemas.microsoft.com/office/powerpoint/2010/main" val="814935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110D20-F6F0-4E40-B0F3-3B8F81600C04}" type="datetimeFigureOut">
              <a:rPr lang="en-CA" smtClean="0"/>
              <a:t>2021-08-31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87706A3-381B-4491-B70D-FBCCE11F88AD}" type="slidenum">
              <a:rPr lang="en-CA" smtClean="0"/>
              <a:t>‹#›</a:t>
            </a:fld>
            <a:endParaRPr lang="en-CA"/>
          </a:p>
        </p:txBody>
      </p:sp>
    </p:spTree>
    <p:extLst>
      <p:ext uri="{BB962C8B-B14F-4D97-AF65-F5344CB8AC3E}">
        <p14:creationId xmlns:p14="http://schemas.microsoft.com/office/powerpoint/2010/main" val="31095171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110D20-F6F0-4E40-B0F3-3B8F81600C04}" type="datetimeFigureOut">
              <a:rPr lang="en-CA" smtClean="0"/>
              <a:t>2021-08-31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87706A3-381B-4491-B70D-FBCCE11F88AD}" type="slidenum">
              <a:rPr lang="en-CA" smtClean="0"/>
              <a:t>‹#›</a:t>
            </a:fld>
            <a:endParaRPr lang="en-CA"/>
          </a:p>
        </p:txBody>
      </p:sp>
    </p:spTree>
    <p:extLst>
      <p:ext uri="{BB962C8B-B14F-4D97-AF65-F5344CB8AC3E}">
        <p14:creationId xmlns:p14="http://schemas.microsoft.com/office/powerpoint/2010/main" val="131382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25034AEA-35FF-644B-93BE-EAFD305AEC55}" type="datetime1">
              <a:rPr lang="en-US" altLang="en-US" smtClean="0"/>
              <a:pPr>
                <a:defRPr/>
              </a:pPr>
              <a:t>8/31/2021</a:t>
            </a:fld>
            <a:endParaRPr lang="en-CA" altLang="en-US"/>
          </a:p>
        </p:txBody>
      </p:sp>
      <p:sp>
        <p:nvSpPr>
          <p:cNvPr id="5" name="Footer Placeholder 4"/>
          <p:cNvSpPr>
            <a:spLocks noGrp="1"/>
          </p:cNvSpPr>
          <p:nvPr>
            <p:ph type="ftr" sz="quarter" idx="11"/>
          </p:nvPr>
        </p:nvSpPr>
        <p:spPr/>
        <p:txBody>
          <a:bodyPr/>
          <a:lstStyle/>
          <a:p>
            <a:pPr>
              <a:defRPr/>
            </a:pPr>
            <a:endParaRPr lang="en-CA" altLang="en-US"/>
          </a:p>
        </p:txBody>
      </p:sp>
      <p:sp>
        <p:nvSpPr>
          <p:cNvPr id="6" name="Slide Number Placeholder 5"/>
          <p:cNvSpPr>
            <a:spLocks noGrp="1"/>
          </p:cNvSpPr>
          <p:nvPr>
            <p:ph type="sldNum" sz="quarter" idx="12"/>
          </p:nvPr>
        </p:nvSpPr>
        <p:spPr/>
        <p:txBody>
          <a:bodyPr/>
          <a:lstStyle/>
          <a:p>
            <a:pPr>
              <a:defRPr/>
            </a:pPr>
            <a:fld id="{5EB88AFA-BF57-6243-BF27-7AE1F5BC363D}" type="slidenum">
              <a:rPr lang="en-US" smtClean="0"/>
              <a:pPr>
                <a:defRPr/>
              </a:pPr>
              <a:t>‹#›</a:t>
            </a:fld>
            <a:endParaRPr lang="en-US"/>
          </a:p>
        </p:txBody>
      </p:sp>
    </p:spTree>
    <p:extLst>
      <p:ext uri="{BB962C8B-B14F-4D97-AF65-F5344CB8AC3E}">
        <p14:creationId xmlns:p14="http://schemas.microsoft.com/office/powerpoint/2010/main" val="958042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49D5D46C-E02E-3C4A-9713-DACCA32009A4}" type="datetime1">
              <a:rPr lang="en-US" altLang="en-US" smtClean="0"/>
              <a:pPr>
                <a:defRPr/>
              </a:pPr>
              <a:t>8/31/2021</a:t>
            </a:fld>
            <a:endParaRPr lang="en-CA" altLang="en-US"/>
          </a:p>
        </p:txBody>
      </p:sp>
      <p:sp>
        <p:nvSpPr>
          <p:cNvPr id="6" name="Footer Placeholder 5"/>
          <p:cNvSpPr>
            <a:spLocks noGrp="1"/>
          </p:cNvSpPr>
          <p:nvPr>
            <p:ph type="ftr" sz="quarter" idx="11"/>
          </p:nvPr>
        </p:nvSpPr>
        <p:spPr/>
        <p:txBody>
          <a:bodyPr/>
          <a:lstStyle/>
          <a:p>
            <a:pPr>
              <a:defRPr/>
            </a:pPr>
            <a:endParaRPr lang="en-CA" altLang="en-US"/>
          </a:p>
        </p:txBody>
      </p:sp>
      <p:sp>
        <p:nvSpPr>
          <p:cNvPr id="7" name="Slide Number Placeholder 6"/>
          <p:cNvSpPr>
            <a:spLocks noGrp="1"/>
          </p:cNvSpPr>
          <p:nvPr>
            <p:ph type="sldNum" sz="quarter" idx="12"/>
          </p:nvPr>
        </p:nvSpPr>
        <p:spPr/>
        <p:txBody>
          <a:bodyPr/>
          <a:lstStyle/>
          <a:p>
            <a:pPr>
              <a:defRPr/>
            </a:pPr>
            <a:fld id="{CF3ADF93-C4C3-7C4C-A630-EEDC836298B0}" type="slidenum">
              <a:rPr lang="en-US" smtClean="0"/>
              <a:pPr>
                <a:defRPr/>
              </a:pPr>
              <a:t>‹#›</a:t>
            </a:fld>
            <a:endParaRPr lang="en-US"/>
          </a:p>
        </p:txBody>
      </p:sp>
    </p:spTree>
    <p:extLst>
      <p:ext uri="{BB962C8B-B14F-4D97-AF65-F5344CB8AC3E}">
        <p14:creationId xmlns:p14="http://schemas.microsoft.com/office/powerpoint/2010/main" val="3800909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2A0FA00A-EFD7-4B4E-89F6-FD9863BDF0ED}" type="datetime1">
              <a:rPr lang="en-US" altLang="en-US" smtClean="0"/>
              <a:pPr>
                <a:defRPr/>
              </a:pPr>
              <a:t>8/31/2021</a:t>
            </a:fld>
            <a:endParaRPr lang="en-CA" altLang="en-US"/>
          </a:p>
        </p:txBody>
      </p:sp>
      <p:sp>
        <p:nvSpPr>
          <p:cNvPr id="8" name="Footer Placeholder 7"/>
          <p:cNvSpPr>
            <a:spLocks noGrp="1"/>
          </p:cNvSpPr>
          <p:nvPr>
            <p:ph type="ftr" sz="quarter" idx="11"/>
          </p:nvPr>
        </p:nvSpPr>
        <p:spPr/>
        <p:txBody>
          <a:bodyPr/>
          <a:lstStyle/>
          <a:p>
            <a:pPr>
              <a:defRPr/>
            </a:pPr>
            <a:endParaRPr lang="en-CA" altLang="en-US"/>
          </a:p>
        </p:txBody>
      </p:sp>
      <p:sp>
        <p:nvSpPr>
          <p:cNvPr id="9" name="Slide Number Placeholder 8"/>
          <p:cNvSpPr>
            <a:spLocks noGrp="1"/>
          </p:cNvSpPr>
          <p:nvPr>
            <p:ph type="sldNum" sz="quarter" idx="12"/>
          </p:nvPr>
        </p:nvSpPr>
        <p:spPr/>
        <p:txBody>
          <a:bodyPr/>
          <a:lstStyle/>
          <a:p>
            <a:pPr>
              <a:defRPr/>
            </a:pPr>
            <a:fld id="{405C103E-1E1F-1442-915F-916D00E27A95}" type="slidenum">
              <a:rPr lang="en-US" smtClean="0"/>
              <a:pPr>
                <a:defRPr/>
              </a:pPr>
              <a:t>‹#›</a:t>
            </a:fld>
            <a:endParaRPr lang="en-US"/>
          </a:p>
        </p:txBody>
      </p:sp>
    </p:spTree>
    <p:extLst>
      <p:ext uri="{BB962C8B-B14F-4D97-AF65-F5344CB8AC3E}">
        <p14:creationId xmlns:p14="http://schemas.microsoft.com/office/powerpoint/2010/main" val="3627898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758A1E2-4BB5-EC41-8396-89129516DD4B}" type="datetime1">
              <a:rPr lang="en-US" altLang="en-US" smtClean="0"/>
              <a:pPr>
                <a:defRPr/>
              </a:pPr>
              <a:t>8/31/2021</a:t>
            </a:fld>
            <a:endParaRPr lang="en-CA" altLang="en-US"/>
          </a:p>
        </p:txBody>
      </p:sp>
      <p:sp>
        <p:nvSpPr>
          <p:cNvPr id="4" name="Footer Placeholder 3"/>
          <p:cNvSpPr>
            <a:spLocks noGrp="1"/>
          </p:cNvSpPr>
          <p:nvPr>
            <p:ph type="ftr" sz="quarter" idx="11"/>
          </p:nvPr>
        </p:nvSpPr>
        <p:spPr/>
        <p:txBody>
          <a:bodyPr/>
          <a:lstStyle/>
          <a:p>
            <a:pPr>
              <a:defRPr/>
            </a:pPr>
            <a:endParaRPr lang="en-CA" altLang="en-US"/>
          </a:p>
        </p:txBody>
      </p:sp>
      <p:sp>
        <p:nvSpPr>
          <p:cNvPr id="5" name="Slide Number Placeholder 4"/>
          <p:cNvSpPr>
            <a:spLocks noGrp="1"/>
          </p:cNvSpPr>
          <p:nvPr>
            <p:ph type="sldNum" sz="quarter" idx="12"/>
          </p:nvPr>
        </p:nvSpPr>
        <p:spPr/>
        <p:txBody>
          <a:bodyPr/>
          <a:lstStyle/>
          <a:p>
            <a:pPr>
              <a:defRPr/>
            </a:pPr>
            <a:fld id="{4878ED20-AFFF-1040-822B-85E02C7F395C}" type="slidenum">
              <a:rPr lang="en-US" smtClean="0"/>
              <a:pPr>
                <a:defRPr/>
              </a:pPr>
              <a:t>‹#›</a:t>
            </a:fld>
            <a:endParaRPr lang="en-US"/>
          </a:p>
        </p:txBody>
      </p:sp>
    </p:spTree>
    <p:extLst>
      <p:ext uri="{BB962C8B-B14F-4D97-AF65-F5344CB8AC3E}">
        <p14:creationId xmlns:p14="http://schemas.microsoft.com/office/powerpoint/2010/main" val="1246722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69B8C1E-D0EA-C24C-9809-5BF1327EA911}" type="datetime1">
              <a:rPr lang="en-US" altLang="en-US" smtClean="0"/>
              <a:pPr>
                <a:defRPr/>
              </a:pPr>
              <a:t>8/31/2021</a:t>
            </a:fld>
            <a:endParaRPr lang="en-CA" altLang="en-US"/>
          </a:p>
        </p:txBody>
      </p:sp>
      <p:sp>
        <p:nvSpPr>
          <p:cNvPr id="3" name="Footer Placeholder 2"/>
          <p:cNvSpPr>
            <a:spLocks noGrp="1"/>
          </p:cNvSpPr>
          <p:nvPr>
            <p:ph type="ftr" sz="quarter" idx="11"/>
          </p:nvPr>
        </p:nvSpPr>
        <p:spPr/>
        <p:txBody>
          <a:bodyPr/>
          <a:lstStyle/>
          <a:p>
            <a:pPr>
              <a:defRPr/>
            </a:pPr>
            <a:endParaRPr lang="en-CA" altLang="en-US"/>
          </a:p>
        </p:txBody>
      </p:sp>
      <p:sp>
        <p:nvSpPr>
          <p:cNvPr id="4" name="Slide Number Placeholder 3"/>
          <p:cNvSpPr>
            <a:spLocks noGrp="1"/>
          </p:cNvSpPr>
          <p:nvPr>
            <p:ph type="sldNum" sz="quarter" idx="12"/>
          </p:nvPr>
        </p:nvSpPr>
        <p:spPr/>
        <p:txBody>
          <a:bodyPr/>
          <a:lstStyle/>
          <a:p>
            <a:pPr>
              <a:defRPr/>
            </a:pPr>
            <a:fld id="{FD43FBA6-40A8-714B-8D51-2508A71B5456}" type="slidenum">
              <a:rPr lang="en-US" smtClean="0"/>
              <a:pPr>
                <a:defRPr/>
              </a:pPr>
              <a:t>‹#›</a:t>
            </a:fld>
            <a:endParaRPr lang="en-US"/>
          </a:p>
        </p:txBody>
      </p:sp>
    </p:spTree>
    <p:extLst>
      <p:ext uri="{BB962C8B-B14F-4D97-AF65-F5344CB8AC3E}">
        <p14:creationId xmlns:p14="http://schemas.microsoft.com/office/powerpoint/2010/main" val="2441711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7711D446-65EC-B846-B17E-7D954C40DA8D}" type="datetime1">
              <a:rPr lang="en-US" altLang="en-US" smtClean="0"/>
              <a:pPr>
                <a:defRPr/>
              </a:pPr>
              <a:t>8/31/2021</a:t>
            </a:fld>
            <a:endParaRPr lang="en-CA" altLang="en-US"/>
          </a:p>
        </p:txBody>
      </p:sp>
      <p:sp>
        <p:nvSpPr>
          <p:cNvPr id="6" name="Footer Placeholder 5"/>
          <p:cNvSpPr>
            <a:spLocks noGrp="1"/>
          </p:cNvSpPr>
          <p:nvPr>
            <p:ph type="ftr" sz="quarter" idx="11"/>
          </p:nvPr>
        </p:nvSpPr>
        <p:spPr/>
        <p:txBody>
          <a:bodyPr/>
          <a:lstStyle/>
          <a:p>
            <a:pPr>
              <a:defRPr/>
            </a:pPr>
            <a:endParaRPr lang="en-CA" altLang="en-US"/>
          </a:p>
        </p:txBody>
      </p:sp>
      <p:sp>
        <p:nvSpPr>
          <p:cNvPr id="7" name="Slide Number Placeholder 6"/>
          <p:cNvSpPr>
            <a:spLocks noGrp="1"/>
          </p:cNvSpPr>
          <p:nvPr>
            <p:ph type="sldNum" sz="quarter" idx="12"/>
          </p:nvPr>
        </p:nvSpPr>
        <p:spPr/>
        <p:txBody>
          <a:bodyPr/>
          <a:lstStyle/>
          <a:p>
            <a:pPr>
              <a:defRPr/>
            </a:pPr>
            <a:fld id="{B6E1FF07-0218-2441-AE9E-46B695028E4E}" type="slidenum">
              <a:rPr lang="en-US" smtClean="0"/>
              <a:pPr>
                <a:defRPr/>
              </a:pPr>
              <a:t>‹#›</a:t>
            </a:fld>
            <a:endParaRPr lang="en-US"/>
          </a:p>
        </p:txBody>
      </p:sp>
    </p:spTree>
    <p:extLst>
      <p:ext uri="{BB962C8B-B14F-4D97-AF65-F5344CB8AC3E}">
        <p14:creationId xmlns:p14="http://schemas.microsoft.com/office/powerpoint/2010/main" val="3691509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1AF0546-9B0D-6F48-9BBD-3E7538677E5E}" type="datetime1">
              <a:rPr lang="en-US" altLang="en-US" smtClean="0"/>
              <a:pPr>
                <a:defRPr/>
              </a:pPr>
              <a:t>8/31/2021</a:t>
            </a:fld>
            <a:endParaRPr lang="en-CA" altLang="en-US"/>
          </a:p>
        </p:txBody>
      </p:sp>
      <p:sp>
        <p:nvSpPr>
          <p:cNvPr id="6" name="Footer Placeholder 5"/>
          <p:cNvSpPr>
            <a:spLocks noGrp="1"/>
          </p:cNvSpPr>
          <p:nvPr>
            <p:ph type="ftr" sz="quarter" idx="11"/>
          </p:nvPr>
        </p:nvSpPr>
        <p:spPr/>
        <p:txBody>
          <a:bodyPr/>
          <a:lstStyle/>
          <a:p>
            <a:pPr>
              <a:defRPr/>
            </a:pPr>
            <a:endParaRPr lang="en-CA" altLang="en-US"/>
          </a:p>
        </p:txBody>
      </p:sp>
      <p:sp>
        <p:nvSpPr>
          <p:cNvPr id="7" name="Slide Number Placeholder 6"/>
          <p:cNvSpPr>
            <a:spLocks noGrp="1"/>
          </p:cNvSpPr>
          <p:nvPr>
            <p:ph type="sldNum" sz="quarter" idx="12"/>
          </p:nvPr>
        </p:nvSpPr>
        <p:spPr/>
        <p:txBody>
          <a:bodyPr/>
          <a:lstStyle/>
          <a:p>
            <a:pPr>
              <a:defRPr/>
            </a:pPr>
            <a:fld id="{99FD23AD-C4ED-F541-A45B-E2B0F3506DA9}" type="slidenum">
              <a:rPr lang="en-US" smtClean="0"/>
              <a:pPr>
                <a:defRPr/>
              </a:pPr>
              <a:t>‹#›</a:t>
            </a:fld>
            <a:endParaRPr lang="en-US"/>
          </a:p>
        </p:txBody>
      </p:sp>
    </p:spTree>
    <p:extLst>
      <p:ext uri="{BB962C8B-B14F-4D97-AF65-F5344CB8AC3E}">
        <p14:creationId xmlns:p14="http://schemas.microsoft.com/office/powerpoint/2010/main" val="897948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8B4C980-E7A9-D143-94D5-5973A0BAEB9D}" type="datetime1">
              <a:rPr lang="en-US" altLang="en-US" smtClean="0"/>
              <a:pPr>
                <a:defRPr/>
              </a:pPr>
              <a:t>8/31/2021</a:t>
            </a:fld>
            <a:endParaRPr lang="en-CA"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CA"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CA8B3D7-5534-DE46-8600-31123908D143}" type="slidenum">
              <a:rPr lang="en-US" smtClean="0"/>
              <a:pPr>
                <a:defRPr/>
              </a:pPr>
              <a:t>‹#›</a:t>
            </a:fld>
            <a:endParaRPr lang="en-US"/>
          </a:p>
        </p:txBody>
      </p:sp>
    </p:spTree>
    <p:extLst>
      <p:ext uri="{BB962C8B-B14F-4D97-AF65-F5344CB8AC3E}">
        <p14:creationId xmlns:p14="http://schemas.microsoft.com/office/powerpoint/2010/main" val="224691003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110D20-F6F0-4E40-B0F3-3B8F81600C04}" type="datetimeFigureOut">
              <a:rPr lang="en-CA" smtClean="0"/>
              <a:t>2021-08-31</a:t>
            </a:fld>
            <a:endParaRPr lang="en-CA"/>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7706A3-381B-4491-B70D-FBCCE11F88AD}" type="slidenum">
              <a:rPr lang="en-CA" smtClean="0"/>
              <a:t>‹#›</a:t>
            </a:fld>
            <a:endParaRPr lang="en-CA"/>
          </a:p>
        </p:txBody>
      </p:sp>
    </p:spTree>
    <p:extLst>
      <p:ext uri="{BB962C8B-B14F-4D97-AF65-F5344CB8AC3E}">
        <p14:creationId xmlns:p14="http://schemas.microsoft.com/office/powerpoint/2010/main" val="216805142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hyperlink" Target="https://www.tamarackcommunity.ca/eventlisting#webinars"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tamarackcommunity.ca/citiesdeepeningcommunity"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30976" y="4053385"/>
            <a:ext cx="184731" cy="369332"/>
          </a:xfrm>
          <a:prstGeom prst="rect">
            <a:avLst/>
          </a:prstGeom>
          <a:noFill/>
        </p:spPr>
        <p:txBody>
          <a:bodyPr wrap="none" rtlCol="0">
            <a:spAutoFit/>
          </a:bodyPr>
          <a:lstStyle/>
          <a:p>
            <a:endParaRPr lang="en-US"/>
          </a:p>
        </p:txBody>
      </p:sp>
      <p:pic>
        <p:nvPicPr>
          <p:cNvPr id="9" name="Picture 8"/>
          <p:cNvPicPr/>
          <p:nvPr/>
        </p:nvPicPr>
        <p:blipFill>
          <a:blip r:embed="rId2" cstate="screen">
            <a:extLst>
              <a:ext uri="{28A0092B-C50C-407E-A947-70E740481C1C}">
                <a14:useLocalDpi xmlns:a14="http://schemas.microsoft.com/office/drawing/2010/main"/>
              </a:ext>
            </a:extLst>
          </a:blip>
          <a:stretch>
            <a:fillRect/>
          </a:stretch>
        </p:blipFill>
        <p:spPr>
          <a:xfrm>
            <a:off x="2227810" y="6151407"/>
            <a:ext cx="1689387" cy="519580"/>
          </a:xfrm>
          <a:prstGeom prst="rect">
            <a:avLst/>
          </a:prstGeom>
        </p:spPr>
      </p:pic>
      <p:sp>
        <p:nvSpPr>
          <p:cNvPr id="7" name="Rectangle 6">
            <a:extLst>
              <a:ext uri="{FF2B5EF4-FFF2-40B4-BE49-F238E27FC236}">
                <a16:creationId xmlns:a16="http://schemas.microsoft.com/office/drawing/2014/main" id="{1A5CDEC9-2219-4D41-ABE9-FC63A9DA1927}"/>
              </a:ext>
            </a:extLst>
          </p:cNvPr>
          <p:cNvSpPr/>
          <p:nvPr/>
        </p:nvSpPr>
        <p:spPr>
          <a:xfrm>
            <a:off x="3478136" y="2659560"/>
            <a:ext cx="5235729" cy="769441"/>
          </a:xfrm>
          <a:prstGeom prst="rect">
            <a:avLst/>
          </a:prstGeom>
        </p:spPr>
        <p:txBody>
          <a:bodyPr wrap="none">
            <a:spAutoFit/>
          </a:bodyPr>
          <a:lstStyle/>
          <a:p>
            <a:pPr algn="ctr"/>
            <a:r>
              <a:rPr lang="en-US" sz="4400" b="1">
                <a:solidFill>
                  <a:schemeClr val="bg1"/>
                </a:solidFill>
                <a:latin typeface="Calibri" panose="020F0502020204030204" pitchFamily="34" charset="0"/>
                <a:cs typeface="Calibri" panose="020F0502020204030204" pitchFamily="34" charset="0"/>
              </a:rPr>
              <a:t>WEBINAR TITLE SLIDE</a:t>
            </a:r>
          </a:p>
        </p:txBody>
      </p:sp>
      <p:sp>
        <p:nvSpPr>
          <p:cNvPr id="10" name="TextBox 9">
            <a:extLst>
              <a:ext uri="{FF2B5EF4-FFF2-40B4-BE49-F238E27FC236}">
                <a16:creationId xmlns:a16="http://schemas.microsoft.com/office/drawing/2014/main" id="{3235870B-444B-A94F-849C-EAE96CA4BAF2}"/>
              </a:ext>
            </a:extLst>
          </p:cNvPr>
          <p:cNvSpPr txBox="1"/>
          <p:nvPr/>
        </p:nvSpPr>
        <p:spPr>
          <a:xfrm>
            <a:off x="3599081" y="624251"/>
            <a:ext cx="5029518" cy="369332"/>
          </a:xfrm>
          <a:prstGeom prst="rect">
            <a:avLst/>
          </a:prstGeom>
          <a:noFill/>
        </p:spPr>
        <p:txBody>
          <a:bodyPr wrap="none" rtlCol="0" anchor="t">
            <a:spAutoFit/>
          </a:bodyPr>
          <a:lstStyle/>
          <a:p>
            <a:r>
              <a:rPr lang="en-US" i="1">
                <a:solidFill>
                  <a:schemeClr val="bg1"/>
                </a:solidFill>
                <a:latin typeface="Baskerville"/>
                <a:ea typeface="Baskerville" panose="02020502070401020303" pitchFamily="18" charset="0"/>
              </a:rPr>
              <a:t>A Tamarack Learning Centre/Vibrant Communities Webinar</a:t>
            </a:r>
            <a:endParaRPr lang="en-US">
              <a:solidFill>
                <a:schemeClr val="bg1"/>
              </a:solidFill>
            </a:endParaRPr>
          </a:p>
        </p:txBody>
      </p:sp>
      <p:pic>
        <p:nvPicPr>
          <p:cNvPr id="8" name="Picture 7" descr="A picture containing text, building, outdoor&#10;&#10;Description automatically generated">
            <a:extLst>
              <a:ext uri="{FF2B5EF4-FFF2-40B4-BE49-F238E27FC236}">
                <a16:creationId xmlns:a16="http://schemas.microsoft.com/office/drawing/2014/main" id="{7B4D4571-CBCA-4543-A748-E5088E4FE908}"/>
              </a:ext>
            </a:extLst>
          </p:cNvPr>
          <p:cNvPicPr>
            <a:picLocks noChangeAspect="1"/>
          </p:cNvPicPr>
          <p:nvPr/>
        </p:nvPicPr>
        <p:blipFill>
          <a:blip r:embed="rId3"/>
          <a:stretch>
            <a:fillRect/>
          </a:stretch>
        </p:blipFill>
        <p:spPr>
          <a:xfrm>
            <a:off x="762" y="428"/>
            <a:ext cx="12190476" cy="6857143"/>
          </a:xfrm>
          <a:prstGeom prst="rect">
            <a:avLst/>
          </a:prstGeom>
        </p:spPr>
      </p:pic>
    </p:spTree>
    <p:extLst>
      <p:ext uri="{BB962C8B-B14F-4D97-AF65-F5344CB8AC3E}">
        <p14:creationId xmlns:p14="http://schemas.microsoft.com/office/powerpoint/2010/main" val="285739499"/>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C08E46-3DDB-4886-8A33-2E175B0AD7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3504" y="5613990"/>
            <a:ext cx="2186588" cy="686730"/>
          </a:xfrm>
          <a:prstGeom prst="rect">
            <a:avLst/>
          </a:prstGeom>
        </p:spPr>
      </p:pic>
      <p:sp>
        <p:nvSpPr>
          <p:cNvPr id="3" name="TextBox 2">
            <a:extLst>
              <a:ext uri="{FF2B5EF4-FFF2-40B4-BE49-F238E27FC236}">
                <a16:creationId xmlns:a16="http://schemas.microsoft.com/office/drawing/2014/main" id="{DA420EC7-363F-4E81-BEA5-50A2EE50A89F}"/>
              </a:ext>
            </a:extLst>
          </p:cNvPr>
          <p:cNvSpPr txBox="1"/>
          <p:nvPr/>
        </p:nvSpPr>
        <p:spPr>
          <a:xfrm>
            <a:off x="294774" y="129813"/>
            <a:ext cx="5666873" cy="1569660"/>
          </a:xfrm>
          <a:prstGeom prst="rect">
            <a:avLst/>
          </a:prstGeom>
          <a:noFill/>
        </p:spPr>
        <p:txBody>
          <a:bodyPr wrap="square" rtlCol="0">
            <a:spAutoFit/>
          </a:bodyPr>
          <a:lstStyle/>
          <a:p>
            <a:r>
              <a:rPr lang="en-CA" sz="9600" dirty="0"/>
              <a:t>Why?</a:t>
            </a:r>
          </a:p>
        </p:txBody>
      </p:sp>
      <p:sp>
        <p:nvSpPr>
          <p:cNvPr id="4" name="TextBox 3">
            <a:extLst>
              <a:ext uri="{FF2B5EF4-FFF2-40B4-BE49-F238E27FC236}">
                <a16:creationId xmlns:a16="http://schemas.microsoft.com/office/drawing/2014/main" id="{F4EFDD79-38B7-42F8-913A-8ECD25B96008}"/>
              </a:ext>
            </a:extLst>
          </p:cNvPr>
          <p:cNvSpPr txBox="1"/>
          <p:nvPr/>
        </p:nvSpPr>
        <p:spPr>
          <a:xfrm>
            <a:off x="1347538" y="1750220"/>
            <a:ext cx="8831178" cy="2800767"/>
          </a:xfrm>
          <a:prstGeom prst="rect">
            <a:avLst/>
          </a:prstGeom>
          <a:noFill/>
        </p:spPr>
        <p:txBody>
          <a:bodyPr wrap="square" rtlCol="0">
            <a:spAutoFit/>
          </a:bodyPr>
          <a:lstStyle/>
          <a:p>
            <a:r>
              <a:rPr lang="en-CA" sz="4400" dirty="0"/>
              <a:t>Neighbourhoods told us</a:t>
            </a:r>
          </a:p>
          <a:p>
            <a:pPr marL="571500" indent="-571500">
              <a:buFont typeface="Arial" panose="020B0604020202020204" pitchFamily="34" charset="0"/>
              <a:buChar char="•"/>
            </a:pPr>
            <a:r>
              <a:rPr lang="en-CA" sz="4400" dirty="0"/>
              <a:t>Problem properties are a priority;</a:t>
            </a:r>
          </a:p>
          <a:p>
            <a:pPr marL="571500" indent="-571500">
              <a:buFont typeface="Arial" panose="020B0604020202020204" pitchFamily="34" charset="0"/>
              <a:buChar char="•"/>
            </a:pPr>
            <a:r>
              <a:rPr lang="en-CA" sz="4400" dirty="0"/>
              <a:t>More market housing is a priority.</a:t>
            </a:r>
          </a:p>
          <a:p>
            <a:endParaRPr lang="en-CA" sz="4400" dirty="0"/>
          </a:p>
        </p:txBody>
      </p:sp>
      <p:pic>
        <p:nvPicPr>
          <p:cNvPr id="5" name="Picture 4">
            <a:extLst>
              <a:ext uri="{FF2B5EF4-FFF2-40B4-BE49-F238E27FC236}">
                <a16:creationId xmlns:a16="http://schemas.microsoft.com/office/drawing/2014/main" id="{FC7547F6-7021-4868-9E31-F68EBC339988}"/>
              </a:ext>
            </a:extLst>
          </p:cNvPr>
          <p:cNvPicPr>
            <a:picLocks noChangeAspect="1"/>
          </p:cNvPicPr>
          <p:nvPr/>
        </p:nvPicPr>
        <p:blipFill>
          <a:blip r:embed="rId3"/>
          <a:stretch>
            <a:fillRect/>
          </a:stretch>
        </p:blipFill>
        <p:spPr>
          <a:xfrm>
            <a:off x="2137589" y="4618749"/>
            <a:ext cx="8698134" cy="995241"/>
          </a:xfrm>
          <a:prstGeom prst="rect">
            <a:avLst/>
          </a:prstGeom>
        </p:spPr>
      </p:pic>
    </p:spTree>
    <p:extLst>
      <p:ext uri="{BB962C8B-B14F-4D97-AF65-F5344CB8AC3E}">
        <p14:creationId xmlns:p14="http://schemas.microsoft.com/office/powerpoint/2010/main" val="242832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8BC3A8-67AA-4D1F-841A-AD7D850E1586}"/>
              </a:ext>
            </a:extLst>
          </p:cNvPr>
          <p:cNvPicPr>
            <a:picLocks noChangeAspect="1"/>
          </p:cNvPicPr>
          <p:nvPr/>
        </p:nvPicPr>
        <p:blipFill rotWithShape="1">
          <a:blip r:embed="rId2">
            <a:alphaModFix amt="40000"/>
          </a:blip>
          <a:srcRect t="16343" r="-2" b="19542"/>
          <a:stretch/>
        </p:blipFill>
        <p:spPr>
          <a:xfrm>
            <a:off x="20" y="10"/>
            <a:ext cx="8450297" cy="6857990"/>
          </a:xfrm>
          <a:prstGeom prst="rect">
            <a:avLst/>
          </a:prstGeom>
        </p:spPr>
      </p:pic>
      <p:sp>
        <p:nvSpPr>
          <p:cNvPr id="3" name="TextBox 2">
            <a:extLst>
              <a:ext uri="{FF2B5EF4-FFF2-40B4-BE49-F238E27FC236}">
                <a16:creationId xmlns:a16="http://schemas.microsoft.com/office/drawing/2014/main" id="{EA2A4351-6F9A-4A87-8AB5-375F102BE9D9}"/>
              </a:ext>
            </a:extLst>
          </p:cNvPr>
          <p:cNvSpPr txBox="1"/>
          <p:nvPr/>
        </p:nvSpPr>
        <p:spPr>
          <a:xfrm>
            <a:off x="838201" y="365125"/>
            <a:ext cx="5251316" cy="162763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latin typeface="+mj-lt"/>
                <a:ea typeface="+mj-ea"/>
                <a:cs typeface="+mj-cs"/>
              </a:rPr>
              <a:t>CORE NEIGHBOURHOODS</a:t>
            </a:r>
            <a:endParaRPr lang="en-US" sz="4400" b="1" kern="1200" dirty="0">
              <a:latin typeface="+mj-lt"/>
              <a:ea typeface="+mj-ea"/>
              <a:cs typeface="+mj-cs"/>
            </a:endParaRPr>
          </a:p>
        </p:txBody>
      </p:sp>
      <p:sp>
        <p:nvSpPr>
          <p:cNvPr id="4" name="Rectangle: Rounded Corners 3">
            <a:extLst>
              <a:ext uri="{FF2B5EF4-FFF2-40B4-BE49-F238E27FC236}">
                <a16:creationId xmlns:a16="http://schemas.microsoft.com/office/drawing/2014/main" id="{00BDDC08-8556-4AD8-BDF3-E047D88BD9FA}"/>
              </a:ext>
            </a:extLst>
          </p:cNvPr>
          <p:cNvSpPr/>
          <p:nvPr/>
        </p:nvSpPr>
        <p:spPr>
          <a:xfrm>
            <a:off x="270342" y="2357876"/>
            <a:ext cx="4876799" cy="3957178"/>
          </a:xfrm>
          <a:prstGeom prst="round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3200" b="1" dirty="0">
                <a:solidFill>
                  <a:srgbClr val="FFFFFF"/>
                </a:solidFill>
              </a:rPr>
              <a:t>THE PROBLEM:</a:t>
            </a:r>
          </a:p>
          <a:p>
            <a:pPr indent="-228600">
              <a:lnSpc>
                <a:spcPct val="90000"/>
              </a:lnSpc>
              <a:spcAft>
                <a:spcPts val="600"/>
              </a:spcAft>
              <a:buFont typeface="Arial" panose="020B0604020202020204" pitchFamily="34" charset="0"/>
              <a:buChar char="•"/>
            </a:pPr>
            <a:endParaRPr lang="en-US" sz="3200" b="1" dirty="0">
              <a:solidFill>
                <a:srgbClr val="FFFFFF"/>
              </a:solidFill>
            </a:endParaRPr>
          </a:p>
          <a:p>
            <a:pPr indent="-228600">
              <a:lnSpc>
                <a:spcPct val="90000"/>
              </a:lnSpc>
              <a:spcAft>
                <a:spcPts val="600"/>
              </a:spcAft>
              <a:buFont typeface="Arial" panose="020B0604020202020204" pitchFamily="34" charset="0"/>
              <a:buChar char="•"/>
            </a:pPr>
            <a:r>
              <a:rPr lang="en-US" sz="3200" b="1" dirty="0">
                <a:solidFill>
                  <a:srgbClr val="FFFFFF"/>
                </a:solidFill>
              </a:rPr>
              <a:t>190+ PROBLEM</a:t>
            </a:r>
          </a:p>
          <a:p>
            <a:pPr>
              <a:lnSpc>
                <a:spcPct val="90000"/>
              </a:lnSpc>
              <a:spcAft>
                <a:spcPts val="600"/>
              </a:spcAft>
            </a:pPr>
            <a:r>
              <a:rPr lang="en-US" sz="3200" b="1" dirty="0">
                <a:solidFill>
                  <a:srgbClr val="FFFFFF"/>
                </a:solidFill>
              </a:rPr>
              <a:t>             PROPERTIES</a:t>
            </a:r>
          </a:p>
          <a:p>
            <a:pPr>
              <a:lnSpc>
                <a:spcPct val="90000"/>
              </a:lnSpc>
              <a:spcAft>
                <a:spcPts val="600"/>
              </a:spcAft>
            </a:pPr>
            <a:r>
              <a:rPr lang="en-US" sz="2400" b="1" dirty="0">
                <a:solidFill>
                  <a:srgbClr val="FFFFFF"/>
                </a:solidFill>
              </a:rPr>
              <a:t>     in urban core </a:t>
            </a:r>
            <a:r>
              <a:rPr lang="en-US" sz="2400" b="1" dirty="0" err="1">
                <a:solidFill>
                  <a:srgbClr val="FFFFFF"/>
                </a:solidFill>
              </a:rPr>
              <a:t>neighbourhoods</a:t>
            </a:r>
            <a:endParaRPr lang="en-US" sz="2400" b="1" dirty="0">
              <a:solidFill>
                <a:srgbClr val="FFFFFF"/>
              </a:solidFill>
            </a:endParaRPr>
          </a:p>
        </p:txBody>
      </p:sp>
      <p:pic>
        <p:nvPicPr>
          <p:cNvPr id="6" name="Picture 5">
            <a:extLst>
              <a:ext uri="{FF2B5EF4-FFF2-40B4-BE49-F238E27FC236}">
                <a16:creationId xmlns:a16="http://schemas.microsoft.com/office/drawing/2014/main" id="{CBFFAFAE-0F75-4D96-927B-BA424015C5B6}"/>
              </a:ext>
            </a:extLst>
          </p:cNvPr>
          <p:cNvPicPr>
            <a:picLocks noChangeAspect="1"/>
          </p:cNvPicPr>
          <p:nvPr/>
        </p:nvPicPr>
        <p:blipFill rotWithShape="1">
          <a:blip r:embed="rId3"/>
          <a:srcRect l="3278" r="5678"/>
          <a:stretch/>
        </p:blipFill>
        <p:spPr>
          <a:xfrm>
            <a:off x="6328124" y="0"/>
            <a:ext cx="5863856"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556298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151BB9-D85B-44A7-A629-46C01A30A0ED}"/>
              </a:ext>
            </a:extLst>
          </p:cNvPr>
          <p:cNvSpPr txBox="1"/>
          <p:nvPr/>
        </p:nvSpPr>
        <p:spPr>
          <a:xfrm>
            <a:off x="186437" y="231429"/>
            <a:ext cx="4394635" cy="1569660"/>
          </a:xfrm>
          <a:prstGeom prst="rect">
            <a:avLst/>
          </a:prstGeom>
          <a:solidFill>
            <a:srgbClr val="548235"/>
          </a:solidFill>
        </p:spPr>
        <p:txBody>
          <a:bodyPr wrap="square" rtlCol="0">
            <a:spAutoFit/>
          </a:bodyPr>
          <a:lstStyle/>
          <a:p>
            <a:pPr algn="ctr"/>
            <a:r>
              <a:rPr lang="en-CA" sz="3200" dirty="0">
                <a:solidFill>
                  <a:schemeClr val="bg1"/>
                </a:solidFill>
              </a:rPr>
              <a:t>Living near a problem property is a 24/7 experience:</a:t>
            </a:r>
          </a:p>
        </p:txBody>
      </p:sp>
      <p:pic>
        <p:nvPicPr>
          <p:cNvPr id="6" name="Picture 5">
            <a:extLst>
              <a:ext uri="{FF2B5EF4-FFF2-40B4-BE49-F238E27FC236}">
                <a16:creationId xmlns:a16="http://schemas.microsoft.com/office/drawing/2014/main" id="{51643B70-31D8-4A2B-AD1C-7E39C00B777B}"/>
              </a:ext>
            </a:extLst>
          </p:cNvPr>
          <p:cNvPicPr>
            <a:picLocks noChangeAspect="1"/>
          </p:cNvPicPr>
          <p:nvPr/>
        </p:nvPicPr>
        <p:blipFill>
          <a:blip r:embed="rId2"/>
          <a:stretch>
            <a:fillRect/>
          </a:stretch>
        </p:blipFill>
        <p:spPr>
          <a:xfrm>
            <a:off x="397947" y="2391363"/>
            <a:ext cx="4820517" cy="2075273"/>
          </a:xfrm>
          <a:prstGeom prst="rect">
            <a:avLst/>
          </a:prstGeom>
        </p:spPr>
      </p:pic>
      <p:pic>
        <p:nvPicPr>
          <p:cNvPr id="7" name="Picture 6">
            <a:extLst>
              <a:ext uri="{FF2B5EF4-FFF2-40B4-BE49-F238E27FC236}">
                <a16:creationId xmlns:a16="http://schemas.microsoft.com/office/drawing/2014/main" id="{39322535-901C-44EB-B138-DD5BB5C70342}"/>
              </a:ext>
            </a:extLst>
          </p:cNvPr>
          <p:cNvPicPr>
            <a:picLocks noChangeAspect="1"/>
          </p:cNvPicPr>
          <p:nvPr/>
        </p:nvPicPr>
        <p:blipFill>
          <a:blip r:embed="rId3"/>
          <a:stretch>
            <a:fillRect/>
          </a:stretch>
        </p:blipFill>
        <p:spPr>
          <a:xfrm>
            <a:off x="397947" y="4918716"/>
            <a:ext cx="5101054" cy="154826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5855" y="0"/>
            <a:ext cx="6336145" cy="6858000"/>
          </a:xfrm>
          <a:prstGeom prst="rect">
            <a:avLst/>
          </a:prstGeom>
        </p:spPr>
      </p:pic>
    </p:spTree>
    <p:extLst>
      <p:ext uri="{BB962C8B-B14F-4D97-AF65-F5344CB8AC3E}">
        <p14:creationId xmlns:p14="http://schemas.microsoft.com/office/powerpoint/2010/main" val="34788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ogo&#10;&#10;Description automatically generated">
            <a:extLst>
              <a:ext uri="{FF2B5EF4-FFF2-40B4-BE49-F238E27FC236}">
                <a16:creationId xmlns:a16="http://schemas.microsoft.com/office/drawing/2014/main" id="{D6524396-248C-4E4B-928C-F34B692FDA10}"/>
              </a:ext>
            </a:extLst>
          </p:cNvPr>
          <p:cNvPicPr>
            <a:picLocks noChangeAspect="1"/>
          </p:cNvPicPr>
          <p:nvPr/>
        </p:nvPicPr>
        <p:blipFill>
          <a:blip r:embed="rId2"/>
          <a:stretch>
            <a:fillRect/>
          </a:stretch>
        </p:blipFill>
        <p:spPr>
          <a:xfrm>
            <a:off x="2867025" y="128588"/>
            <a:ext cx="6600824" cy="6600824"/>
          </a:xfrm>
          <a:prstGeom prst="rect">
            <a:avLst/>
          </a:prstGeom>
        </p:spPr>
      </p:pic>
      <p:pic>
        <p:nvPicPr>
          <p:cNvPr id="3" name="Picture 2">
            <a:extLst>
              <a:ext uri="{FF2B5EF4-FFF2-40B4-BE49-F238E27FC236}">
                <a16:creationId xmlns:a16="http://schemas.microsoft.com/office/drawing/2014/main" id="{03C4BBB6-ECCE-4423-A076-39D7AA3AA1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504" y="5613990"/>
            <a:ext cx="2186588" cy="686730"/>
          </a:xfrm>
          <a:prstGeom prst="rect">
            <a:avLst/>
          </a:prstGeom>
        </p:spPr>
      </p:pic>
    </p:spTree>
    <p:extLst>
      <p:ext uri="{BB962C8B-B14F-4D97-AF65-F5344CB8AC3E}">
        <p14:creationId xmlns:p14="http://schemas.microsoft.com/office/powerpoint/2010/main" val="1284686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E10FE91-A060-4CAB-9B91-CDED9DC960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3504" y="5613990"/>
            <a:ext cx="2186588" cy="686730"/>
          </a:xfrm>
          <a:prstGeom prst="rect">
            <a:avLst/>
          </a:prstGeom>
        </p:spPr>
      </p:pic>
      <p:pic>
        <p:nvPicPr>
          <p:cNvPr id="3" name="Picture 3" descr="A picture containing indoor, sink, dirty, cluttered&#10;&#10;Description automatically generated">
            <a:extLst>
              <a:ext uri="{FF2B5EF4-FFF2-40B4-BE49-F238E27FC236}">
                <a16:creationId xmlns:a16="http://schemas.microsoft.com/office/drawing/2014/main" id="{66C895F6-0CBA-46F4-8AFD-C84A22466748}"/>
              </a:ext>
            </a:extLst>
          </p:cNvPr>
          <p:cNvPicPr>
            <a:picLocks noChangeAspect="1"/>
          </p:cNvPicPr>
          <p:nvPr/>
        </p:nvPicPr>
        <p:blipFill rotWithShape="1">
          <a:blip r:embed="rId3"/>
          <a:srcRect t="11913" r="-1" b="35415"/>
          <a:stretch/>
        </p:blipFill>
        <p:spPr>
          <a:xfrm>
            <a:off x="6421035" y="643467"/>
            <a:ext cx="5129784" cy="5571066"/>
          </a:xfrm>
          <a:prstGeom prst="rect">
            <a:avLst/>
          </a:prstGeom>
        </p:spPr>
      </p:pic>
      <p:pic>
        <p:nvPicPr>
          <p:cNvPr id="4" name="Picture 4" descr="A picture containing outdoor, grass, tree, green&#10;&#10;Description automatically generated">
            <a:extLst>
              <a:ext uri="{FF2B5EF4-FFF2-40B4-BE49-F238E27FC236}">
                <a16:creationId xmlns:a16="http://schemas.microsoft.com/office/drawing/2014/main" id="{809BF918-DE84-43EE-A31E-A01AE74181E3}"/>
              </a:ext>
            </a:extLst>
          </p:cNvPr>
          <p:cNvPicPr>
            <a:picLocks noChangeAspect="1"/>
          </p:cNvPicPr>
          <p:nvPr/>
        </p:nvPicPr>
        <p:blipFill rotWithShape="1">
          <a:blip r:embed="rId4"/>
          <a:srcRect t="18549" r="-2" b="-2"/>
          <a:stretch/>
        </p:blipFill>
        <p:spPr>
          <a:xfrm>
            <a:off x="641180" y="643467"/>
            <a:ext cx="5129784" cy="5571066"/>
          </a:xfrm>
          <a:prstGeom prst="rect">
            <a:avLst/>
          </a:prstGeom>
        </p:spPr>
      </p:pic>
    </p:spTree>
    <p:extLst>
      <p:ext uri="{BB962C8B-B14F-4D97-AF65-F5344CB8AC3E}">
        <p14:creationId xmlns:p14="http://schemas.microsoft.com/office/powerpoint/2010/main" val="442117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A7C00A3-95C7-4178-9AF7-85BA7BB5A7B6}"/>
              </a:ext>
            </a:extLst>
          </p:cNvPr>
          <p:cNvPicPr>
            <a:picLocks noChangeAspect="1"/>
          </p:cNvPicPr>
          <p:nvPr/>
        </p:nvPicPr>
        <p:blipFill>
          <a:blip r:embed="rId2"/>
          <a:stretch>
            <a:fillRect/>
          </a:stretch>
        </p:blipFill>
        <p:spPr>
          <a:xfrm>
            <a:off x="436729" y="197381"/>
            <a:ext cx="11398153" cy="6417747"/>
          </a:xfrm>
          <a:prstGeom prst="rect">
            <a:avLst/>
          </a:prstGeom>
        </p:spPr>
      </p:pic>
    </p:spTree>
    <p:extLst>
      <p:ext uri="{BB962C8B-B14F-4D97-AF65-F5344CB8AC3E}">
        <p14:creationId xmlns:p14="http://schemas.microsoft.com/office/powerpoint/2010/main" val="1527121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10;&#10;Description automatically generated">
            <a:extLst>
              <a:ext uri="{FF2B5EF4-FFF2-40B4-BE49-F238E27FC236}">
                <a16:creationId xmlns:a16="http://schemas.microsoft.com/office/drawing/2014/main" id="{FB63DADF-4581-42CE-9EC5-B038AB12D8EA}"/>
              </a:ext>
            </a:extLst>
          </p:cNvPr>
          <p:cNvPicPr>
            <a:picLocks noChangeAspect="1"/>
          </p:cNvPicPr>
          <p:nvPr/>
        </p:nvPicPr>
        <p:blipFill>
          <a:blip r:embed="rId2"/>
          <a:stretch>
            <a:fillRect/>
          </a:stretch>
        </p:blipFill>
        <p:spPr>
          <a:xfrm>
            <a:off x="3093244" y="640556"/>
            <a:ext cx="5803105" cy="5803105"/>
          </a:xfrm>
          <a:prstGeom prst="rect">
            <a:avLst/>
          </a:prstGeom>
        </p:spPr>
      </p:pic>
      <p:pic>
        <p:nvPicPr>
          <p:cNvPr id="3" name="Picture 2">
            <a:extLst>
              <a:ext uri="{FF2B5EF4-FFF2-40B4-BE49-F238E27FC236}">
                <a16:creationId xmlns:a16="http://schemas.microsoft.com/office/drawing/2014/main" id="{AC014C2C-6D01-4454-AFB4-EAACE9B64F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504" y="5613990"/>
            <a:ext cx="2186588" cy="686730"/>
          </a:xfrm>
          <a:prstGeom prst="rect">
            <a:avLst/>
          </a:prstGeom>
        </p:spPr>
      </p:pic>
    </p:spTree>
    <p:extLst>
      <p:ext uri="{BB962C8B-B14F-4D97-AF65-F5344CB8AC3E}">
        <p14:creationId xmlns:p14="http://schemas.microsoft.com/office/powerpoint/2010/main" val="1588844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0C9B8C-E64F-4A48-AF0A-67A063F96F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3504" y="5613990"/>
            <a:ext cx="2186588" cy="686730"/>
          </a:xfrm>
          <a:prstGeom prst="rect">
            <a:avLst/>
          </a:prstGeom>
        </p:spPr>
      </p:pic>
      <p:pic>
        <p:nvPicPr>
          <p:cNvPr id="3" name="Picture 3" descr="A picture containing indoor, outdoor object, gear&#10;&#10;Description automatically generated">
            <a:extLst>
              <a:ext uri="{FF2B5EF4-FFF2-40B4-BE49-F238E27FC236}">
                <a16:creationId xmlns:a16="http://schemas.microsoft.com/office/drawing/2014/main" id="{F19467F4-FC74-464C-A853-874A5EDE1840}"/>
              </a:ext>
            </a:extLst>
          </p:cNvPr>
          <p:cNvPicPr>
            <a:picLocks noChangeAspect="1"/>
          </p:cNvPicPr>
          <p:nvPr/>
        </p:nvPicPr>
        <p:blipFill>
          <a:blip r:embed="rId3"/>
          <a:stretch>
            <a:fillRect/>
          </a:stretch>
        </p:blipFill>
        <p:spPr>
          <a:xfrm>
            <a:off x="6176433" y="1501759"/>
            <a:ext cx="5372100" cy="3854482"/>
          </a:xfrm>
          <a:prstGeom prst="rect">
            <a:avLst/>
          </a:prstGeom>
        </p:spPr>
      </p:pic>
      <p:pic>
        <p:nvPicPr>
          <p:cNvPr id="2" name="Picture 2" descr="A picture containing grass, sky, outdoor, house&#10;&#10;Description automatically generated">
            <a:extLst>
              <a:ext uri="{FF2B5EF4-FFF2-40B4-BE49-F238E27FC236}">
                <a16:creationId xmlns:a16="http://schemas.microsoft.com/office/drawing/2014/main" id="{C607BF1D-B801-451C-88C9-DC26B9755277}"/>
              </a:ext>
            </a:extLst>
          </p:cNvPr>
          <p:cNvPicPr>
            <a:picLocks noChangeAspect="1"/>
          </p:cNvPicPr>
          <p:nvPr/>
        </p:nvPicPr>
        <p:blipFill>
          <a:blip r:embed="rId4"/>
          <a:stretch>
            <a:fillRect/>
          </a:stretch>
        </p:blipFill>
        <p:spPr>
          <a:xfrm>
            <a:off x="725042" y="643467"/>
            <a:ext cx="5208946" cy="5571066"/>
          </a:xfrm>
          <a:prstGeom prst="rect">
            <a:avLst/>
          </a:prstGeom>
        </p:spPr>
      </p:pic>
    </p:spTree>
    <p:extLst>
      <p:ext uri="{BB962C8B-B14F-4D97-AF65-F5344CB8AC3E}">
        <p14:creationId xmlns:p14="http://schemas.microsoft.com/office/powerpoint/2010/main" val="2345493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AE7F72-4B82-47ED-BB7A-EF5739E526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3504" y="5613990"/>
            <a:ext cx="2186588" cy="686730"/>
          </a:xfrm>
          <a:prstGeom prst="rect">
            <a:avLst/>
          </a:prstGeom>
        </p:spPr>
      </p:pic>
      <p:pic>
        <p:nvPicPr>
          <p:cNvPr id="2" name="Picture 2" descr="A picture containing text, sky, outdoor, road&#10;&#10;Description automatically generated">
            <a:extLst>
              <a:ext uri="{FF2B5EF4-FFF2-40B4-BE49-F238E27FC236}">
                <a16:creationId xmlns:a16="http://schemas.microsoft.com/office/drawing/2014/main" id="{0780407B-1BD8-40F0-8B1A-CA783B1F35CB}"/>
              </a:ext>
            </a:extLst>
          </p:cNvPr>
          <p:cNvPicPr>
            <a:picLocks noChangeAspect="1"/>
          </p:cNvPicPr>
          <p:nvPr/>
        </p:nvPicPr>
        <p:blipFill rotWithShape="1">
          <a:blip r:embed="rId3"/>
          <a:srcRect l="14814" r="22932"/>
          <a:stretch/>
        </p:blipFill>
        <p:spPr>
          <a:xfrm>
            <a:off x="573420" y="457200"/>
            <a:ext cx="11045159" cy="5943600"/>
          </a:xfrm>
          <a:prstGeom prst="rect">
            <a:avLst/>
          </a:prstGeom>
        </p:spPr>
      </p:pic>
    </p:spTree>
    <p:extLst>
      <p:ext uri="{BB962C8B-B14F-4D97-AF65-F5344CB8AC3E}">
        <p14:creationId xmlns:p14="http://schemas.microsoft.com/office/powerpoint/2010/main" val="3887852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72902B3-2D39-47B1-ADB6-8B807C48D2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3504" y="5613990"/>
            <a:ext cx="2186588" cy="686730"/>
          </a:xfrm>
          <a:prstGeom prst="rect">
            <a:avLst/>
          </a:prstGeom>
        </p:spPr>
      </p:pic>
      <p:pic>
        <p:nvPicPr>
          <p:cNvPr id="5" name="Picture 5" descr="A picture containing sky, outdoor, railroad&#10;&#10;Description automatically generated">
            <a:extLst>
              <a:ext uri="{FF2B5EF4-FFF2-40B4-BE49-F238E27FC236}">
                <a16:creationId xmlns:a16="http://schemas.microsoft.com/office/drawing/2014/main" id="{564C41C1-78D9-4CCB-9F8B-EFEF7A4BD8F6}"/>
              </a:ext>
            </a:extLst>
          </p:cNvPr>
          <p:cNvPicPr>
            <a:picLocks noChangeAspect="1"/>
          </p:cNvPicPr>
          <p:nvPr/>
        </p:nvPicPr>
        <p:blipFill rotWithShape="1">
          <a:blip r:embed="rId3"/>
          <a:srcRect r="-1" b="-1"/>
          <a:stretch/>
        </p:blipFill>
        <p:spPr>
          <a:xfrm>
            <a:off x="838200" y="233807"/>
            <a:ext cx="10468866" cy="5888737"/>
          </a:xfrm>
          <a:prstGeom prst="rect">
            <a:avLst/>
          </a:prstGeom>
          <a:ln w="28575">
            <a:solidFill>
              <a:schemeClr val="bg1"/>
            </a:solidFill>
          </a:ln>
        </p:spPr>
      </p:pic>
    </p:spTree>
    <p:extLst>
      <p:ext uri="{BB962C8B-B14F-4D97-AF65-F5344CB8AC3E}">
        <p14:creationId xmlns:p14="http://schemas.microsoft.com/office/powerpoint/2010/main" val="1954982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74B10D-0EDA-3B42-8F6C-C11355E07C9D}"/>
              </a:ext>
            </a:extLst>
          </p:cNvPr>
          <p:cNvSpPr/>
          <p:nvPr/>
        </p:nvSpPr>
        <p:spPr>
          <a:xfrm>
            <a:off x="0" y="0"/>
            <a:ext cx="12192000" cy="6858000"/>
          </a:xfrm>
          <a:prstGeom prst="rect">
            <a:avLst/>
          </a:prstGeom>
          <a:solidFill>
            <a:srgbClr val="00898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400">
              <a:solidFill>
                <a:prstClr val="white"/>
              </a:solidFill>
              <a:latin typeface="Glacial Indifference" pitchFamily="50" charset="0"/>
            </a:endParaRPr>
          </a:p>
        </p:txBody>
      </p:sp>
      <p:pic>
        <p:nvPicPr>
          <p:cNvPr id="5" name="2020 Webinar Pre Show Widescreen W_O events.mp4" descr="2020 Webinar Pre Show Widescreen W_O events.mp4">
            <a:hlinkClick r:id="" action="ppaction://media"/>
            <a:extLst>
              <a:ext uri="{FF2B5EF4-FFF2-40B4-BE49-F238E27FC236}">
                <a16:creationId xmlns:a16="http://schemas.microsoft.com/office/drawing/2014/main" id="{868C4940-4B03-C54C-9A06-E6CD674EEF8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14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B2069EE-A08E-44F0-B3F9-3CF8CC2DC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6740" cy="6857542"/>
          </a:xfrm>
          <a:custGeom>
            <a:avLst/>
            <a:gdLst>
              <a:gd name="connsiteX0" fmla="*/ 0 w 6126740"/>
              <a:gd name="connsiteY0" fmla="*/ 0 h 6857542"/>
              <a:gd name="connsiteX1" fmla="*/ 4980067 w 6126740"/>
              <a:gd name="connsiteY1" fmla="*/ 0 h 6857542"/>
              <a:gd name="connsiteX2" fmla="*/ 4992714 w 6126740"/>
              <a:gd name="connsiteY2" fmla="*/ 31774 h 6857542"/>
              <a:gd name="connsiteX3" fmla="*/ 6047722 w 6126740"/>
              <a:gd name="connsiteY3" fmla="*/ 2682457 h 6857542"/>
              <a:gd name="connsiteX4" fmla="*/ 6047722 w 6126740"/>
              <a:gd name="connsiteY4" fmla="*/ 3752208 h 6857542"/>
              <a:gd name="connsiteX5" fmla="*/ 4890218 w 6126740"/>
              <a:gd name="connsiteY5" fmla="*/ 6660411 h 6857542"/>
              <a:gd name="connsiteX6" fmla="*/ 4811756 w 6126740"/>
              <a:gd name="connsiteY6" fmla="*/ 6857542 h 6857542"/>
              <a:gd name="connsiteX7" fmla="*/ 0 w 6126740"/>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740" h="6857542">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D378CA02-1A66-420A-BAF2-7A7C39B906D2}"/>
              </a:ext>
            </a:extLst>
          </p:cNvPr>
          <p:cNvSpPr/>
          <p:nvPr/>
        </p:nvSpPr>
        <p:spPr>
          <a:xfrm>
            <a:off x="-112295" y="-458"/>
            <a:ext cx="12192000" cy="68575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6" name="Group 15">
            <a:extLst>
              <a:ext uri="{FF2B5EF4-FFF2-40B4-BE49-F238E27FC236}">
                <a16:creationId xmlns:a16="http://schemas.microsoft.com/office/drawing/2014/main" id="{9C6E8597-0CCE-4A8A-9326-AA52691A1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0080" y="640080"/>
            <a:ext cx="1128382" cy="847206"/>
            <a:chOff x="5307830" y="325570"/>
            <a:chExt cx="1128382" cy="847206"/>
          </a:xfrm>
        </p:grpSpPr>
        <p:sp>
          <p:nvSpPr>
            <p:cNvPr id="17" name="Freeform 5">
              <a:extLst>
                <a:ext uri="{FF2B5EF4-FFF2-40B4-BE49-F238E27FC236}">
                  <a16:creationId xmlns:a16="http://schemas.microsoft.com/office/drawing/2014/main" id="{E78FE76E-DF1D-420B-957F-8ECE93C02B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8" name="Freeform 5">
              <a:extLst>
                <a:ext uri="{FF2B5EF4-FFF2-40B4-BE49-F238E27FC236}">
                  <a16:creationId xmlns:a16="http://schemas.microsoft.com/office/drawing/2014/main" id="{CF2F61F0-9758-4DEF-AC08-7B00F04A46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pic>
        <p:nvPicPr>
          <p:cNvPr id="7" name="Picture 7" descr="Text, logo&#10;&#10;Description automatically generated">
            <a:extLst>
              <a:ext uri="{FF2B5EF4-FFF2-40B4-BE49-F238E27FC236}">
                <a16:creationId xmlns:a16="http://schemas.microsoft.com/office/drawing/2014/main" id="{2FDD2849-9EFE-4E2C-9ED8-3D88C49782EF}"/>
              </a:ext>
            </a:extLst>
          </p:cNvPr>
          <p:cNvPicPr>
            <a:picLocks noChangeAspect="1"/>
          </p:cNvPicPr>
          <p:nvPr/>
        </p:nvPicPr>
        <p:blipFill>
          <a:blip r:embed="rId2"/>
          <a:stretch>
            <a:fillRect/>
          </a:stretch>
        </p:blipFill>
        <p:spPr>
          <a:xfrm>
            <a:off x="5603631" y="416663"/>
            <a:ext cx="6588369" cy="950485"/>
          </a:xfrm>
          <a:prstGeom prst="rect">
            <a:avLst/>
          </a:prstGeom>
        </p:spPr>
      </p:pic>
      <p:sp>
        <p:nvSpPr>
          <p:cNvPr id="2" name="TextBox 1">
            <a:extLst>
              <a:ext uri="{FF2B5EF4-FFF2-40B4-BE49-F238E27FC236}">
                <a16:creationId xmlns:a16="http://schemas.microsoft.com/office/drawing/2014/main" id="{1FE0C075-D661-475E-95A0-51374D07EFCC}"/>
              </a:ext>
            </a:extLst>
          </p:cNvPr>
          <p:cNvSpPr txBox="1"/>
          <p:nvPr/>
        </p:nvSpPr>
        <p:spPr>
          <a:xfrm>
            <a:off x="6432086" y="1518003"/>
            <a:ext cx="5454568" cy="4401205"/>
          </a:xfrm>
          <a:prstGeom prst="rect">
            <a:avLst/>
          </a:prstGeom>
          <a:noFill/>
        </p:spPr>
        <p:txBody>
          <a:bodyPr wrap="square" rtlCol="0">
            <a:spAutoFit/>
          </a:bodyPr>
          <a:lstStyle/>
          <a:p>
            <a:r>
              <a:rPr lang="en-US" sz="2800" b="1" dirty="0"/>
              <a:t>Episode One</a:t>
            </a:r>
            <a:r>
              <a:rPr lang="en-US" sz="2800" dirty="0"/>
              <a:t>: Introduction to the Podcast Series</a:t>
            </a:r>
          </a:p>
          <a:p>
            <a:r>
              <a:rPr lang="en-US" sz="2800" b="1" dirty="0"/>
              <a:t>Episode Two</a:t>
            </a:r>
            <a:r>
              <a:rPr lang="en-US" sz="2800" dirty="0"/>
              <a:t>: Laying the Foundation</a:t>
            </a:r>
          </a:p>
          <a:p>
            <a:r>
              <a:rPr lang="en-US" sz="2800" b="1" dirty="0"/>
              <a:t>Episode Three</a:t>
            </a:r>
            <a:r>
              <a:rPr lang="en-US" sz="2800" dirty="0"/>
              <a:t>: Building Capacity and Community Momentum</a:t>
            </a:r>
          </a:p>
          <a:p>
            <a:r>
              <a:rPr lang="en-US" sz="2800" b="1" dirty="0"/>
              <a:t>Episode Four</a:t>
            </a:r>
            <a:r>
              <a:rPr lang="en-US" sz="2800" dirty="0"/>
              <a:t>: Planning for Success</a:t>
            </a:r>
          </a:p>
          <a:p>
            <a:r>
              <a:rPr lang="en-US" sz="2800" b="1" dirty="0"/>
              <a:t>Episode Five</a:t>
            </a:r>
            <a:r>
              <a:rPr lang="en-US" sz="2800" dirty="0"/>
              <a:t>: Organizational and Legal Documents </a:t>
            </a:r>
          </a:p>
          <a:p>
            <a:r>
              <a:rPr lang="en-US" sz="2800" b="1" dirty="0"/>
              <a:t>Episode Six</a:t>
            </a:r>
            <a:r>
              <a:rPr lang="en-US" sz="2800" dirty="0"/>
              <a:t>: Prepare for Launch</a:t>
            </a:r>
          </a:p>
          <a:p>
            <a:r>
              <a:rPr lang="en-US" sz="2800" b="1" dirty="0"/>
              <a:t>Episode Seven</a:t>
            </a:r>
            <a:r>
              <a:rPr lang="en-US" sz="2800" dirty="0"/>
              <a:t>: Operations </a:t>
            </a:r>
            <a:endParaRPr lang="en-CA" sz="2800" dirty="0"/>
          </a:p>
        </p:txBody>
      </p:sp>
      <p:sp>
        <p:nvSpPr>
          <p:cNvPr id="3" name="Content Placeholder 2">
            <a:extLst>
              <a:ext uri="{FF2B5EF4-FFF2-40B4-BE49-F238E27FC236}">
                <a16:creationId xmlns:a16="http://schemas.microsoft.com/office/drawing/2014/main" id="{9B08EBF1-CBAF-49DD-BCC1-58EC10F938CF}"/>
              </a:ext>
            </a:extLst>
          </p:cNvPr>
          <p:cNvSpPr>
            <a:spLocks noGrp="1"/>
          </p:cNvSpPr>
          <p:nvPr>
            <p:ph idx="1"/>
          </p:nvPr>
        </p:nvSpPr>
        <p:spPr>
          <a:xfrm>
            <a:off x="767983" y="2186501"/>
            <a:ext cx="4590773" cy="2741213"/>
          </a:xfrm>
        </p:spPr>
        <p:txBody>
          <a:bodyPr vert="horz" lIns="91440" tIns="45720" rIns="91440" bIns="45720" rtlCol="0" anchor="t">
            <a:normAutofit/>
          </a:bodyPr>
          <a:lstStyle/>
          <a:p>
            <a:pPr marL="0" indent="0">
              <a:buNone/>
            </a:pPr>
            <a:r>
              <a:rPr lang="en-US" sz="3200" dirty="0">
                <a:ea typeface="+mn-lt"/>
                <a:cs typeface="+mn-lt"/>
              </a:rPr>
              <a:t>https://edmontoncdc.org/podcast-series-piazza-delivery/</a:t>
            </a:r>
            <a:endParaRPr lang="en-US" sz="3200" dirty="0">
              <a:cs typeface="Calibri" panose="020F0502020204030204"/>
            </a:endParaRPr>
          </a:p>
        </p:txBody>
      </p:sp>
      <p:pic>
        <p:nvPicPr>
          <p:cNvPr id="19" name="Picture 18">
            <a:extLst>
              <a:ext uri="{FF2B5EF4-FFF2-40B4-BE49-F238E27FC236}">
                <a16:creationId xmlns:a16="http://schemas.microsoft.com/office/drawing/2014/main" id="{BD0614FD-5431-4E30-80A5-0FAE6C2635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504" y="5613990"/>
            <a:ext cx="2186588" cy="686730"/>
          </a:xfrm>
          <a:prstGeom prst="rect">
            <a:avLst/>
          </a:prstGeom>
        </p:spPr>
      </p:pic>
    </p:spTree>
    <p:extLst>
      <p:ext uri="{BB962C8B-B14F-4D97-AF65-F5344CB8AC3E}">
        <p14:creationId xmlns:p14="http://schemas.microsoft.com/office/powerpoint/2010/main" val="107789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2E7624-88FA-4C27-871A-7D901235EC09}"/>
              </a:ext>
            </a:extLst>
          </p:cNvPr>
          <p:cNvPicPr>
            <a:picLocks noChangeAspect="1"/>
          </p:cNvPicPr>
          <p:nvPr/>
        </p:nvPicPr>
        <p:blipFill rotWithShape="1">
          <a:blip r:embed="rId2"/>
          <a:srcRect l="10890" r="5132" b="1"/>
          <a:stretch/>
        </p:blipFill>
        <p:spPr>
          <a:xfrm>
            <a:off x="0" y="10"/>
            <a:ext cx="12188932" cy="6857990"/>
          </a:xfrm>
          <a:prstGeom prst="rect">
            <a:avLst/>
          </a:prstGeom>
          <a:solidFill>
            <a:schemeClr val="accent6"/>
          </a:solidFill>
        </p:spPr>
      </p:pic>
      <p:sp>
        <p:nvSpPr>
          <p:cNvPr id="2" name="Snip Single Corner Rectangle 1"/>
          <p:cNvSpPr/>
          <p:nvPr/>
        </p:nvSpPr>
        <p:spPr>
          <a:xfrm>
            <a:off x="2239639" y="0"/>
            <a:ext cx="9952361" cy="2185060"/>
          </a:xfrm>
          <a:prstGeom prst="snip1Rect">
            <a:avLst/>
          </a:prstGeom>
          <a:solidFill>
            <a:srgbClr val="548235">
              <a:alpha val="8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F70F5CA6-6BD9-4897-B916-D19138004047}"/>
              </a:ext>
            </a:extLst>
          </p:cNvPr>
          <p:cNvSpPr txBox="1"/>
          <p:nvPr/>
        </p:nvSpPr>
        <p:spPr>
          <a:xfrm>
            <a:off x="3244579" y="265977"/>
            <a:ext cx="9265771" cy="62283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dirty="0">
                <a:latin typeface="+mj-lt"/>
                <a:ea typeface="+mj-ea"/>
                <a:cs typeface="+mj-cs"/>
              </a:rPr>
              <a:t>EDMONTON CDC LONG TERM STRATEGY</a:t>
            </a:r>
          </a:p>
        </p:txBody>
      </p:sp>
      <p:sp>
        <p:nvSpPr>
          <p:cNvPr id="7" name="TextBox 6">
            <a:extLst>
              <a:ext uri="{FF2B5EF4-FFF2-40B4-BE49-F238E27FC236}">
                <a16:creationId xmlns:a16="http://schemas.microsoft.com/office/drawing/2014/main" id="{4FD98218-A6A2-4C0D-9E1D-4336220DA958}"/>
              </a:ext>
            </a:extLst>
          </p:cNvPr>
          <p:cNvSpPr txBox="1"/>
          <p:nvPr/>
        </p:nvSpPr>
        <p:spPr>
          <a:xfrm>
            <a:off x="2264496" y="1092540"/>
            <a:ext cx="10143203" cy="1249240"/>
          </a:xfrm>
          <a:prstGeom prst="rect">
            <a:avLst/>
          </a:prstGeom>
        </p:spPr>
        <p:txBody>
          <a:bodyPr vert="horz" lIns="91440" tIns="45720" rIns="91440" bIns="45720" rtlCol="0">
            <a:normAutofit/>
          </a:bodyPr>
          <a:lstStyle/>
          <a:p>
            <a:pPr>
              <a:lnSpc>
                <a:spcPct val="90000"/>
              </a:lnSpc>
              <a:spcAft>
                <a:spcPts val="600"/>
              </a:spcAft>
            </a:pPr>
            <a:r>
              <a:rPr lang="en-US" sz="2800" dirty="0">
                <a:solidFill>
                  <a:schemeClr val="bg1"/>
                </a:solidFill>
              </a:rPr>
              <a:t>   </a:t>
            </a:r>
            <a:r>
              <a:rPr lang="en-US" sz="2800" dirty="0"/>
              <a:t>Purchase, demolish &amp; develop affordably priced homes for sale</a:t>
            </a:r>
          </a:p>
        </p:txBody>
      </p:sp>
    </p:spTree>
    <p:extLst>
      <p:ext uri="{BB962C8B-B14F-4D97-AF65-F5344CB8AC3E}">
        <p14:creationId xmlns:p14="http://schemas.microsoft.com/office/powerpoint/2010/main" val="261530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6BCE21-D37B-48EC-985A-C3697E6C3DD7}"/>
              </a:ext>
            </a:extLst>
          </p:cNvPr>
          <p:cNvSpPr txBox="1"/>
          <p:nvPr/>
        </p:nvSpPr>
        <p:spPr>
          <a:xfrm>
            <a:off x="542067" y="333161"/>
            <a:ext cx="10728683" cy="830997"/>
          </a:xfrm>
          <a:prstGeom prst="rect">
            <a:avLst/>
          </a:prstGeom>
          <a:noFill/>
        </p:spPr>
        <p:txBody>
          <a:bodyPr wrap="square" rtlCol="0">
            <a:spAutoFit/>
          </a:bodyPr>
          <a:lstStyle/>
          <a:p>
            <a:r>
              <a:rPr lang="en-CA" sz="4800" dirty="0">
                <a:latin typeface="Bahnschrift SemiBold SemiConden" panose="020B0502040204020203" pitchFamily="34" charset="0"/>
              </a:rPr>
              <a:t>THEORY OF CHANGE</a:t>
            </a:r>
          </a:p>
        </p:txBody>
      </p:sp>
      <p:sp>
        <p:nvSpPr>
          <p:cNvPr id="2" name="TextBox 1">
            <a:extLst>
              <a:ext uri="{FF2B5EF4-FFF2-40B4-BE49-F238E27FC236}">
                <a16:creationId xmlns:a16="http://schemas.microsoft.com/office/drawing/2014/main" id="{23F4BF18-A6EA-4C66-9AF4-3A04C5BA9D46}"/>
              </a:ext>
            </a:extLst>
          </p:cNvPr>
          <p:cNvSpPr txBox="1"/>
          <p:nvPr/>
        </p:nvSpPr>
        <p:spPr>
          <a:xfrm>
            <a:off x="199817" y="1490058"/>
            <a:ext cx="4664468" cy="2062103"/>
          </a:xfrm>
          <a:prstGeom prst="rect">
            <a:avLst/>
          </a:prstGeom>
          <a:noFill/>
        </p:spPr>
        <p:txBody>
          <a:bodyPr wrap="square" rtlCol="0">
            <a:spAutoFit/>
          </a:bodyPr>
          <a:lstStyle/>
          <a:p>
            <a:r>
              <a:rPr lang="en-CA" sz="3200" dirty="0"/>
              <a:t>Significantly reduce the # of problem properties.</a:t>
            </a:r>
          </a:p>
          <a:p>
            <a:endParaRPr lang="en-CA" sz="3200" dirty="0"/>
          </a:p>
          <a:p>
            <a:endParaRPr lang="en-CA" sz="3200" dirty="0"/>
          </a:p>
        </p:txBody>
      </p:sp>
      <p:sp>
        <p:nvSpPr>
          <p:cNvPr id="4" name="Plus Sign 3">
            <a:extLst>
              <a:ext uri="{FF2B5EF4-FFF2-40B4-BE49-F238E27FC236}">
                <a16:creationId xmlns:a16="http://schemas.microsoft.com/office/drawing/2014/main" id="{4403D3EE-4857-42C6-BA08-CC09C46AA9C9}"/>
              </a:ext>
            </a:extLst>
          </p:cNvPr>
          <p:cNvSpPr/>
          <p:nvPr/>
        </p:nvSpPr>
        <p:spPr>
          <a:xfrm>
            <a:off x="4834693" y="1625589"/>
            <a:ext cx="729465" cy="616450"/>
          </a:xfrm>
          <a:prstGeom prst="math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38F1E3CC-7107-42A7-B6D4-DBAB86A2115E}"/>
              </a:ext>
            </a:extLst>
          </p:cNvPr>
          <p:cNvSpPr txBox="1"/>
          <p:nvPr/>
        </p:nvSpPr>
        <p:spPr>
          <a:xfrm>
            <a:off x="5943342" y="1303410"/>
            <a:ext cx="4355088" cy="1569660"/>
          </a:xfrm>
          <a:prstGeom prst="rect">
            <a:avLst/>
          </a:prstGeom>
          <a:noFill/>
        </p:spPr>
        <p:txBody>
          <a:bodyPr wrap="square" rtlCol="0">
            <a:spAutoFit/>
          </a:bodyPr>
          <a:lstStyle/>
          <a:p>
            <a:r>
              <a:rPr lang="en-CA" sz="3200" dirty="0"/>
              <a:t>Significantly increase the # of affordably priced homes for sale</a:t>
            </a:r>
          </a:p>
        </p:txBody>
      </p:sp>
      <p:sp>
        <p:nvSpPr>
          <p:cNvPr id="7" name="Equals 6">
            <a:extLst>
              <a:ext uri="{FF2B5EF4-FFF2-40B4-BE49-F238E27FC236}">
                <a16:creationId xmlns:a16="http://schemas.microsoft.com/office/drawing/2014/main" id="{0DA09696-E15D-4496-863B-A4185D0C4260}"/>
              </a:ext>
            </a:extLst>
          </p:cNvPr>
          <p:cNvSpPr/>
          <p:nvPr/>
        </p:nvSpPr>
        <p:spPr>
          <a:xfrm>
            <a:off x="10447020" y="1585198"/>
            <a:ext cx="1062990" cy="700801"/>
          </a:xfrm>
          <a:prstGeom prst="mathEqua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8" name="TextBox 7">
            <a:extLst>
              <a:ext uri="{FF2B5EF4-FFF2-40B4-BE49-F238E27FC236}">
                <a16:creationId xmlns:a16="http://schemas.microsoft.com/office/drawing/2014/main" id="{A43496F0-0E18-4FCE-B2C5-150A9DBA6015}"/>
              </a:ext>
            </a:extLst>
          </p:cNvPr>
          <p:cNvSpPr txBox="1"/>
          <p:nvPr/>
        </p:nvSpPr>
        <p:spPr>
          <a:xfrm>
            <a:off x="199817" y="3274610"/>
            <a:ext cx="5983813" cy="3046988"/>
          </a:xfrm>
          <a:prstGeom prst="rect">
            <a:avLst/>
          </a:prstGeom>
          <a:solidFill>
            <a:srgbClr val="548235"/>
          </a:solidFill>
        </p:spPr>
        <p:txBody>
          <a:bodyPr wrap="square" rtlCol="0">
            <a:spAutoFit/>
          </a:bodyPr>
          <a:lstStyle/>
          <a:p>
            <a:pPr marL="457200" indent="-457200">
              <a:buFont typeface="Arial" panose="020B0604020202020204" pitchFamily="34" charset="0"/>
              <a:buChar char="•"/>
            </a:pPr>
            <a:r>
              <a:rPr lang="en-CA" sz="3200" dirty="0"/>
              <a:t>Stronger local economy.</a:t>
            </a:r>
          </a:p>
          <a:p>
            <a:pPr marL="457200" indent="-457200">
              <a:buFont typeface="Arial" panose="020B0604020202020204" pitchFamily="34" charset="0"/>
              <a:buChar char="•"/>
            </a:pPr>
            <a:r>
              <a:rPr lang="en-CA" sz="3200" dirty="0"/>
              <a:t>Increased safety.</a:t>
            </a:r>
          </a:p>
          <a:p>
            <a:pPr marL="457200" indent="-457200">
              <a:buFont typeface="Arial" panose="020B0604020202020204" pitchFamily="34" charset="0"/>
              <a:buChar char="•"/>
            </a:pPr>
            <a:r>
              <a:rPr lang="en-CA" sz="3200" dirty="0"/>
              <a:t>Decreased crime.</a:t>
            </a:r>
          </a:p>
          <a:p>
            <a:pPr marL="457200" indent="-457200">
              <a:buFont typeface="Arial" panose="020B0604020202020204" pitchFamily="34" charset="0"/>
              <a:buChar char="•"/>
            </a:pPr>
            <a:r>
              <a:rPr lang="en-CA" sz="3200" dirty="0"/>
              <a:t>Decreased emergency services.</a:t>
            </a:r>
          </a:p>
          <a:p>
            <a:pPr marL="457200" indent="-457200">
              <a:buFont typeface="Arial" panose="020B0604020202020204" pitchFamily="34" charset="0"/>
              <a:buChar char="•"/>
            </a:pPr>
            <a:r>
              <a:rPr lang="en-CA" sz="3200" dirty="0"/>
              <a:t>Increased social cohesion.</a:t>
            </a:r>
          </a:p>
          <a:p>
            <a:pPr marL="457200" indent="-457200">
              <a:buFont typeface="Arial" panose="020B0604020202020204" pitchFamily="34" charset="0"/>
              <a:buChar char="•"/>
            </a:pPr>
            <a:r>
              <a:rPr lang="en-CA" sz="3200" dirty="0"/>
              <a:t>Local business development.</a:t>
            </a:r>
          </a:p>
        </p:txBody>
      </p:sp>
      <p:sp>
        <p:nvSpPr>
          <p:cNvPr id="9" name="TextBox 8">
            <a:extLst>
              <a:ext uri="{FF2B5EF4-FFF2-40B4-BE49-F238E27FC236}">
                <a16:creationId xmlns:a16="http://schemas.microsoft.com/office/drawing/2014/main" id="{D34E9F10-71D7-4893-905E-6EB5AA0435F9}"/>
              </a:ext>
            </a:extLst>
          </p:cNvPr>
          <p:cNvSpPr txBox="1"/>
          <p:nvPr/>
        </p:nvSpPr>
        <p:spPr>
          <a:xfrm>
            <a:off x="6526531" y="3263988"/>
            <a:ext cx="5200650" cy="3046988"/>
          </a:xfrm>
          <a:prstGeom prst="rect">
            <a:avLst/>
          </a:prstGeom>
          <a:solidFill>
            <a:srgbClr val="548235"/>
          </a:solidFill>
        </p:spPr>
        <p:txBody>
          <a:bodyPr wrap="square" rtlCol="0">
            <a:spAutoFit/>
          </a:bodyPr>
          <a:lstStyle/>
          <a:p>
            <a:pPr marL="457200" indent="-457200">
              <a:buFont typeface="Arial" panose="020B0604020202020204" pitchFamily="34" charset="0"/>
              <a:buChar char="•"/>
            </a:pPr>
            <a:r>
              <a:rPr lang="en-CA" sz="3200" dirty="0"/>
              <a:t>Increased walkability.</a:t>
            </a:r>
          </a:p>
          <a:p>
            <a:pPr marL="457200" indent="-457200">
              <a:buFont typeface="Arial" panose="020B0604020202020204" pitchFamily="34" charset="0"/>
              <a:buChar char="•"/>
            </a:pPr>
            <a:r>
              <a:rPr lang="en-CA" sz="3200" dirty="0"/>
              <a:t>Increased attractiveness. </a:t>
            </a:r>
          </a:p>
          <a:p>
            <a:pPr marL="457200" indent="-457200">
              <a:buFont typeface="Arial" panose="020B0604020202020204" pitchFamily="34" charset="0"/>
              <a:buChar char="•"/>
            </a:pPr>
            <a:r>
              <a:rPr lang="en-CA" sz="3200" dirty="0"/>
              <a:t>Increased City revenue.</a:t>
            </a:r>
          </a:p>
          <a:p>
            <a:pPr marL="457200" indent="-457200">
              <a:buFont typeface="Arial" panose="020B0604020202020204" pitchFamily="34" charset="0"/>
              <a:buChar char="•"/>
            </a:pPr>
            <a:r>
              <a:rPr lang="en-CA" sz="3200" dirty="0"/>
              <a:t>Other developers show up.</a:t>
            </a:r>
          </a:p>
          <a:p>
            <a:pPr marL="457200" indent="-457200">
              <a:buFont typeface="Arial" panose="020B0604020202020204" pitchFamily="34" charset="0"/>
              <a:buChar char="•"/>
            </a:pPr>
            <a:r>
              <a:rPr lang="en-CA" sz="3200" dirty="0"/>
              <a:t>New housing stock.</a:t>
            </a:r>
          </a:p>
          <a:p>
            <a:pPr marL="457200" indent="-457200">
              <a:buFont typeface="Arial" panose="020B0604020202020204" pitchFamily="34" charset="0"/>
              <a:buChar char="•"/>
            </a:pPr>
            <a:r>
              <a:rPr lang="en-CA" sz="3200" dirty="0"/>
              <a:t>More housing choices.</a:t>
            </a:r>
          </a:p>
        </p:txBody>
      </p:sp>
    </p:spTree>
    <p:extLst>
      <p:ext uri="{BB962C8B-B14F-4D97-AF65-F5344CB8AC3E}">
        <p14:creationId xmlns:p14="http://schemas.microsoft.com/office/powerpoint/2010/main" val="1308785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E83E24-9AB3-D141-BBD6-A60990316C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96664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08FB67-8E05-A943-A472-D7CCC736F1B5}"/>
              </a:ext>
            </a:extLst>
          </p:cNvPr>
          <p:cNvPicPr>
            <a:picLocks noChangeAspect="1"/>
          </p:cNvPicPr>
          <p:nvPr/>
        </p:nvPicPr>
        <p:blipFill rotWithShape="1">
          <a:blip r:embed="rId3"/>
          <a:srcRect l="15927"/>
          <a:stretch/>
        </p:blipFill>
        <p:spPr>
          <a:xfrm>
            <a:off x="-1" y="-1272402"/>
            <a:ext cx="12192000" cy="8130402"/>
          </a:xfrm>
          <a:prstGeom prst="rect">
            <a:avLst/>
          </a:prstGeom>
        </p:spPr>
      </p:pic>
      <p:sp>
        <p:nvSpPr>
          <p:cNvPr id="6" name="Rectangle 5">
            <a:extLst>
              <a:ext uri="{FF2B5EF4-FFF2-40B4-BE49-F238E27FC236}">
                <a16:creationId xmlns:a16="http://schemas.microsoft.com/office/drawing/2014/main" id="{23DB2D89-3976-4C45-AD88-78142CA6EB09}"/>
              </a:ext>
            </a:extLst>
          </p:cNvPr>
          <p:cNvSpPr/>
          <p:nvPr/>
        </p:nvSpPr>
        <p:spPr>
          <a:xfrm>
            <a:off x="-1" y="-1272402"/>
            <a:ext cx="12191999" cy="8130402"/>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12EF280-ACF4-46CA-91F2-35B3191F3ABC}"/>
              </a:ext>
            </a:extLst>
          </p:cNvPr>
          <p:cNvSpPr txBox="1"/>
          <p:nvPr/>
        </p:nvSpPr>
        <p:spPr>
          <a:xfrm>
            <a:off x="2583402" y="4754674"/>
            <a:ext cx="634603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700">
                <a:solidFill>
                  <a:srgbClr val="FFFFFF"/>
                </a:solidFill>
                <a:latin typeface="+mj-lt"/>
                <a:ea typeface="+mj-ea"/>
                <a:cs typeface="+mj-cs"/>
                <a:sym typeface="Arial"/>
              </a:defRPr>
            </a:pPr>
            <a:r>
              <a:rPr kumimoji="0" lang="en-US" sz="1600" b="0" i="1" u="none" strike="noStrike" kern="1200" cap="none" spc="0" normalizeH="0" baseline="0" noProof="0">
                <a:ln>
                  <a:noFill/>
                </a:ln>
                <a:solidFill>
                  <a:srgbClr val="FFFFFF"/>
                </a:solidFill>
                <a:effectLst/>
                <a:uLnTx/>
                <a:uFillTx/>
                <a:latin typeface="Calibri Light" panose="020F0302020204030204"/>
                <a:ea typeface="+mn-ea"/>
                <a:cs typeface="+mn-cs"/>
                <a:sym typeface="Arial"/>
              </a:rPr>
              <a:t>View our community building webinars:</a:t>
            </a:r>
            <a:endParaRPr kumimoji="0" lang="en-US" sz="1600" b="0" i="0" u="none" strike="noStrike" kern="1200" cap="none" spc="0" normalizeH="0" baseline="0" noProof="0">
              <a:ln>
                <a:noFill/>
              </a:ln>
              <a:solidFill>
                <a:srgbClr val="FFFFFF"/>
              </a:solidFill>
              <a:effectLst/>
              <a:uLnTx/>
              <a:uFillTx/>
              <a:latin typeface="Calibri Light"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sz="1700">
                <a:solidFill>
                  <a:srgbClr val="FFFFFF"/>
                </a:solidFill>
                <a:latin typeface="+mj-lt"/>
                <a:ea typeface="+mj-ea"/>
                <a:cs typeface="+mj-cs"/>
                <a:sym typeface="Arial"/>
              </a:defRPr>
            </a:pPr>
            <a:r>
              <a:rPr kumimoji="0" lang="en-US" sz="2000" b="1" i="0" u="none" strike="noStrike" kern="1200" cap="none" spc="0" normalizeH="0" baseline="0" noProof="0">
                <a:ln>
                  <a:noFill/>
                </a:ln>
                <a:solidFill>
                  <a:prstClr val="white"/>
                </a:solidFill>
                <a:effectLst/>
                <a:uLnTx/>
                <a:uFillTx/>
                <a:latin typeface="Calibri Light" panose="020F0302020204030204"/>
                <a:ea typeface="+mn-ea"/>
                <a:cs typeface="+mn-cs"/>
                <a:sym typeface="Arial"/>
                <a:hlinkClick r:id="rId4"/>
              </a:rPr>
              <a:t>https://www.tamarackcommunity.ca/eventlisting#webinars</a:t>
            </a:r>
            <a:endParaRPr kumimoji="0" lang="en-US" sz="2000" b="1" i="0" u="none" strike="noStrike" kern="1200" cap="none" spc="0" normalizeH="0" baseline="0" noProof="0">
              <a:ln>
                <a:noFill/>
              </a:ln>
              <a:solidFill>
                <a:prstClr val="white"/>
              </a:solidFill>
              <a:effectLst/>
              <a:uLnTx/>
              <a:uFillTx/>
              <a:latin typeface="Calibri Light"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sz="1700">
                <a:solidFill>
                  <a:srgbClr val="FFFFFF"/>
                </a:solidFill>
                <a:latin typeface="+mj-lt"/>
                <a:ea typeface="+mj-ea"/>
                <a:cs typeface="+mj-cs"/>
                <a:sym typeface="Arial"/>
              </a:defRPr>
            </a:pPr>
            <a:endParaRPr kumimoji="0" lang="en-US" sz="2000" b="1" i="0" u="none" strike="noStrike" kern="1200" cap="none" spc="0" normalizeH="0" baseline="0" noProof="0">
              <a:ln>
                <a:noFill/>
              </a:ln>
              <a:solidFill>
                <a:prstClr val="white"/>
              </a:solidFill>
              <a:effectLst/>
              <a:uLnTx/>
              <a:uFillTx/>
              <a:latin typeface="Calibri Light" panose="020F0302020204030204"/>
              <a:ea typeface="+mn-ea"/>
              <a:cs typeface="+mn-cs"/>
              <a:sym typeface="Arial"/>
            </a:endParaRPr>
          </a:p>
        </p:txBody>
      </p:sp>
      <p:sp>
        <p:nvSpPr>
          <p:cNvPr id="9" name="TextBox 8">
            <a:extLst>
              <a:ext uri="{FF2B5EF4-FFF2-40B4-BE49-F238E27FC236}">
                <a16:creationId xmlns:a16="http://schemas.microsoft.com/office/drawing/2014/main" id="{58E5C536-8546-4EC4-A688-255BA9B6AB85}"/>
              </a:ext>
            </a:extLst>
          </p:cNvPr>
          <p:cNvSpPr txBox="1"/>
          <p:nvPr/>
        </p:nvSpPr>
        <p:spPr>
          <a:xfrm>
            <a:off x="3262563" y="2373999"/>
            <a:ext cx="607933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2000" b="1">
                <a:solidFill>
                  <a:srgbClr val="FFFFFF"/>
                </a:solidFill>
                <a:latin typeface="+mj-lt"/>
                <a:ea typeface="+mj-ea"/>
                <a:cs typeface="+mj-cs"/>
                <a:sym typeface="Arial"/>
              </a:defRPr>
            </a:pPr>
            <a:endParaRPr kumimoji="0" lang="en-CA" sz="2000" b="1" i="0" u="none" strike="noStrike" kern="1200" cap="none" spc="0" normalizeH="0" baseline="0" noProof="0">
              <a:ln>
                <a:noFill/>
              </a:ln>
              <a:solidFill>
                <a:srgbClr val="FFFFFF"/>
              </a:solidFill>
              <a:effectLst/>
              <a:uLnTx/>
              <a:uFillTx/>
              <a:latin typeface="Calibri Light" panose="020F0302020204030204"/>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sz="2000" b="1">
                <a:solidFill>
                  <a:srgbClr val="FFFFFF"/>
                </a:solidFill>
                <a:latin typeface="+mj-lt"/>
                <a:ea typeface="+mj-ea"/>
                <a:cs typeface="+mj-cs"/>
                <a:sym typeface="Arial"/>
              </a:defRPr>
            </a:pPr>
            <a:r>
              <a:rPr kumimoji="0" lang="en-CA" sz="2000" b="1" i="0" u="none" strike="noStrike" kern="1200" cap="none" spc="0" normalizeH="0" baseline="0" noProof="0">
                <a:ln>
                  <a:noFill/>
                </a:ln>
                <a:solidFill>
                  <a:prstClr val="white"/>
                </a:solidFill>
                <a:effectLst/>
                <a:uLnTx/>
                <a:uFillTx/>
                <a:latin typeface="Arial"/>
                <a:ea typeface="+mn-ea"/>
                <a:cs typeface="Arial"/>
                <a:sym typeface="Arial"/>
              </a:rPr>
              <a:t>Equip yourself for Community Change by joining us for free community building webinars and live podcasts </a:t>
            </a:r>
          </a:p>
        </p:txBody>
      </p:sp>
      <p:sp>
        <p:nvSpPr>
          <p:cNvPr id="11" name="TextBox 12">
            <a:extLst>
              <a:ext uri="{FF2B5EF4-FFF2-40B4-BE49-F238E27FC236}">
                <a16:creationId xmlns:a16="http://schemas.microsoft.com/office/drawing/2014/main" id="{70BA0B2E-ABEB-3943-AA06-F33E909F2B5D}"/>
              </a:ext>
            </a:extLst>
          </p:cNvPr>
          <p:cNvSpPr txBox="1"/>
          <p:nvPr/>
        </p:nvSpPr>
        <p:spPr>
          <a:xfrm>
            <a:off x="1142999" y="998407"/>
            <a:ext cx="9905998" cy="1252265"/>
          </a:xfrm>
          <a:prstGeom prst="rect">
            <a:avLst/>
          </a:prstGeom>
          <a:ln w="12700">
            <a:miter lim="400000"/>
          </a:ln>
          <a:extLst>
            <a:ext uri="{C572A759-6A51-4108-AA02-DFA0A04FC94B}">
              <ma14:wrappingTextBoxFlag xmlns:ma14="http://schemas.microsoft.com/office/mac/drawingml/2011/main" xmlns="" val="1"/>
            </a:ext>
          </a:extLst>
        </p:spPr>
        <p:txBody>
          <a:bodyPr wrap="square" lIns="25717" tIns="25717" rIns="25717" bIns="25717"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3200" b="1">
                <a:solidFill>
                  <a:srgbClr val="FFFFFF"/>
                </a:solidFill>
                <a:latin typeface="+mj-lt"/>
                <a:ea typeface="+mj-ea"/>
                <a:cs typeface="+mj-cs"/>
                <a:sym typeface="Arial"/>
              </a:defRPr>
            </a:pPr>
            <a:r>
              <a:rPr kumimoji="0" lang="en-CA" sz="5400" b="1" i="0" u="none" strike="noStrike" kern="1200" cap="none" spc="0" normalizeH="0" baseline="0" noProof="0">
                <a:ln>
                  <a:noFill/>
                </a:ln>
                <a:solidFill>
                  <a:srgbClr val="FFFFFF"/>
                </a:solidFill>
                <a:effectLst/>
                <a:uLnTx/>
                <a:uFillTx/>
                <a:latin typeface="Calibri Light" panose="020F0302020204030204"/>
                <a:ea typeface="+mn-ea"/>
                <a:cs typeface="+mn-cs"/>
                <a:sym typeface="Arial"/>
              </a:rPr>
              <a:t>Community Building Webinars</a:t>
            </a:r>
          </a:p>
          <a:p>
            <a:pPr marL="0" marR="0" lvl="0" indent="0" algn="l" defTabSz="914400" rtl="0" eaLnBrk="1" fontAlgn="auto" latinLnBrk="0" hangingPunct="1">
              <a:lnSpc>
                <a:spcPct val="100000"/>
              </a:lnSpc>
              <a:spcBef>
                <a:spcPts val="0"/>
              </a:spcBef>
              <a:spcAft>
                <a:spcPts val="0"/>
              </a:spcAft>
              <a:buClrTx/>
              <a:buSzTx/>
              <a:buFontTx/>
              <a:buNone/>
              <a:tabLst/>
              <a:defRPr sz="3200" b="1">
                <a:solidFill>
                  <a:srgbClr val="FFFFFF"/>
                </a:solidFill>
                <a:latin typeface="+mj-lt"/>
                <a:ea typeface="+mj-ea"/>
                <a:cs typeface="+mj-cs"/>
                <a:sym typeface="Arial"/>
              </a:defRPr>
            </a:pPr>
            <a:endParaRPr kumimoji="0" lang="en-CA" sz="2400" b="1" i="0" u="none" strike="noStrike" kern="1200" cap="none" spc="0" normalizeH="0" baseline="0" noProof="0">
              <a:ln>
                <a:noFill/>
              </a:ln>
              <a:solidFill>
                <a:srgbClr val="FFFFFF"/>
              </a:solidFill>
              <a:effectLst/>
              <a:uLnTx/>
              <a:uFillTx/>
              <a:latin typeface="Calibri Light" panose="020F0302020204030204"/>
              <a:ea typeface="+mn-ea"/>
              <a:cs typeface="+mn-cs"/>
              <a:sym typeface="Arial"/>
            </a:endParaRPr>
          </a:p>
        </p:txBody>
      </p:sp>
      <p:pic>
        <p:nvPicPr>
          <p:cNvPr id="3" name="Picture 2">
            <a:extLst>
              <a:ext uri="{FF2B5EF4-FFF2-40B4-BE49-F238E27FC236}">
                <a16:creationId xmlns:a16="http://schemas.microsoft.com/office/drawing/2014/main" id="{F08B17D9-4433-DA44-97C3-AF0C4E6771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1895" y="5931073"/>
            <a:ext cx="2190750" cy="501650"/>
          </a:xfrm>
          <a:prstGeom prst="rect">
            <a:avLst/>
          </a:prstGeom>
        </p:spPr>
      </p:pic>
    </p:spTree>
    <p:extLst>
      <p:ext uri="{BB962C8B-B14F-4D97-AF65-F5344CB8AC3E}">
        <p14:creationId xmlns:p14="http://schemas.microsoft.com/office/powerpoint/2010/main" val="4000779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0D7F3A-9507-C94D-BCE7-DB8B7276B19B}"/>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Tree>
    <p:extLst>
      <p:ext uri="{BB962C8B-B14F-4D97-AF65-F5344CB8AC3E}">
        <p14:creationId xmlns:p14="http://schemas.microsoft.com/office/powerpoint/2010/main" val="2453900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background pattern&#10;&#10;Description automatically generated">
            <a:hlinkClick r:id="rId2"/>
            <a:extLst>
              <a:ext uri="{FF2B5EF4-FFF2-40B4-BE49-F238E27FC236}">
                <a16:creationId xmlns:a16="http://schemas.microsoft.com/office/drawing/2014/main" id="{F1F19C12-954F-420F-A8B5-AD8AFC9FE965}"/>
              </a:ext>
            </a:extLst>
          </p:cNvPr>
          <p:cNvPicPr>
            <a:picLocks noChangeAspect="1"/>
          </p:cNvPicPr>
          <p:nvPr/>
        </p:nvPicPr>
        <p:blipFill rotWithShape="1">
          <a:blip r:embed="rId3"/>
          <a:srcRect b="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19B985E-B2C3-4F41-847A-E5C149033303}"/>
              </a:ext>
            </a:extLst>
          </p:cNvPr>
          <p:cNvSpPr txBox="1"/>
          <p:nvPr/>
        </p:nvSpPr>
        <p:spPr>
          <a:xfrm>
            <a:off x="801278" y="5703216"/>
            <a:ext cx="6909847" cy="400110"/>
          </a:xfrm>
          <a:prstGeom prst="rect">
            <a:avLst/>
          </a:prstGeom>
          <a:noFill/>
        </p:spPr>
        <p:txBody>
          <a:bodyPr wrap="square" rtlCol="0">
            <a:spAutoFit/>
          </a:bodyPr>
          <a:lstStyle/>
          <a:p>
            <a:r>
              <a:rPr lang="en-CA" sz="2000">
                <a:solidFill>
                  <a:srgbClr val="FFFF00"/>
                </a:solidFill>
              </a:rPr>
              <a:t>https://www.tamarackcommunity.ca/citiesdeepeningcommunity</a:t>
            </a:r>
          </a:p>
        </p:txBody>
      </p:sp>
    </p:spTree>
    <p:extLst>
      <p:ext uri="{BB962C8B-B14F-4D97-AF65-F5344CB8AC3E}">
        <p14:creationId xmlns:p14="http://schemas.microsoft.com/office/powerpoint/2010/main" val="3535419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30976" y="4053385"/>
            <a:ext cx="184731" cy="369332"/>
          </a:xfrm>
          <a:prstGeom prst="rect">
            <a:avLst/>
          </a:prstGeom>
          <a:noFill/>
        </p:spPr>
        <p:txBody>
          <a:bodyPr wrap="none" rtlCol="0">
            <a:spAutoFit/>
          </a:bodyPr>
          <a:lstStyle/>
          <a:p>
            <a:endParaRPr lang="en-US"/>
          </a:p>
        </p:txBody>
      </p:sp>
      <p:pic>
        <p:nvPicPr>
          <p:cNvPr id="9" name="Picture 8"/>
          <p:cNvPicPr/>
          <p:nvPr/>
        </p:nvPicPr>
        <p:blipFill>
          <a:blip r:embed="rId2" cstate="screen">
            <a:extLst>
              <a:ext uri="{28A0092B-C50C-407E-A947-70E740481C1C}">
                <a14:useLocalDpi xmlns:a14="http://schemas.microsoft.com/office/drawing/2010/main"/>
              </a:ext>
            </a:extLst>
          </a:blip>
          <a:stretch>
            <a:fillRect/>
          </a:stretch>
        </p:blipFill>
        <p:spPr>
          <a:xfrm>
            <a:off x="2227810" y="6151407"/>
            <a:ext cx="1689387" cy="519580"/>
          </a:xfrm>
          <a:prstGeom prst="rect">
            <a:avLst/>
          </a:prstGeom>
        </p:spPr>
      </p:pic>
      <p:sp>
        <p:nvSpPr>
          <p:cNvPr id="7" name="Rectangle 6">
            <a:extLst>
              <a:ext uri="{FF2B5EF4-FFF2-40B4-BE49-F238E27FC236}">
                <a16:creationId xmlns:a16="http://schemas.microsoft.com/office/drawing/2014/main" id="{1A5CDEC9-2219-4D41-ABE9-FC63A9DA1927}"/>
              </a:ext>
            </a:extLst>
          </p:cNvPr>
          <p:cNvSpPr/>
          <p:nvPr/>
        </p:nvSpPr>
        <p:spPr>
          <a:xfrm>
            <a:off x="3478136" y="2659560"/>
            <a:ext cx="5235729" cy="769441"/>
          </a:xfrm>
          <a:prstGeom prst="rect">
            <a:avLst/>
          </a:prstGeom>
        </p:spPr>
        <p:txBody>
          <a:bodyPr wrap="none">
            <a:spAutoFit/>
          </a:bodyPr>
          <a:lstStyle/>
          <a:p>
            <a:pPr algn="ctr"/>
            <a:r>
              <a:rPr lang="en-US" sz="4400" b="1">
                <a:solidFill>
                  <a:schemeClr val="bg1"/>
                </a:solidFill>
                <a:latin typeface="Calibri" panose="020F0502020204030204" pitchFamily="34" charset="0"/>
                <a:cs typeface="Calibri" panose="020F0502020204030204" pitchFamily="34" charset="0"/>
              </a:rPr>
              <a:t>WEBINAR TITLE SLIDE</a:t>
            </a:r>
          </a:p>
        </p:txBody>
      </p:sp>
      <p:sp>
        <p:nvSpPr>
          <p:cNvPr id="10" name="TextBox 9">
            <a:extLst>
              <a:ext uri="{FF2B5EF4-FFF2-40B4-BE49-F238E27FC236}">
                <a16:creationId xmlns:a16="http://schemas.microsoft.com/office/drawing/2014/main" id="{3235870B-444B-A94F-849C-EAE96CA4BAF2}"/>
              </a:ext>
            </a:extLst>
          </p:cNvPr>
          <p:cNvSpPr txBox="1"/>
          <p:nvPr/>
        </p:nvSpPr>
        <p:spPr>
          <a:xfrm>
            <a:off x="3599081" y="624251"/>
            <a:ext cx="5029518" cy="369332"/>
          </a:xfrm>
          <a:prstGeom prst="rect">
            <a:avLst/>
          </a:prstGeom>
          <a:noFill/>
        </p:spPr>
        <p:txBody>
          <a:bodyPr wrap="none" rtlCol="0" anchor="t">
            <a:spAutoFit/>
          </a:bodyPr>
          <a:lstStyle/>
          <a:p>
            <a:r>
              <a:rPr lang="en-US" i="1">
                <a:solidFill>
                  <a:schemeClr val="bg1"/>
                </a:solidFill>
                <a:latin typeface="Baskerville"/>
                <a:ea typeface="Baskerville" panose="02020502070401020303" pitchFamily="18" charset="0"/>
              </a:rPr>
              <a:t>A Tamarack Learning Centre/Vibrant Communities Webinar</a:t>
            </a:r>
            <a:endParaRPr lang="en-US">
              <a:solidFill>
                <a:schemeClr val="bg1"/>
              </a:solidFill>
            </a:endParaRPr>
          </a:p>
        </p:txBody>
      </p:sp>
      <p:pic>
        <p:nvPicPr>
          <p:cNvPr id="8" name="Picture 7" descr="A picture containing text, building, outdoor&#10;&#10;Description automatically generated">
            <a:extLst>
              <a:ext uri="{FF2B5EF4-FFF2-40B4-BE49-F238E27FC236}">
                <a16:creationId xmlns:a16="http://schemas.microsoft.com/office/drawing/2014/main" id="{174EF4B0-7A02-46E0-A621-741D5A03E3EC}"/>
              </a:ext>
            </a:extLst>
          </p:cNvPr>
          <p:cNvPicPr>
            <a:picLocks noChangeAspect="1"/>
          </p:cNvPicPr>
          <p:nvPr/>
        </p:nvPicPr>
        <p:blipFill>
          <a:blip r:embed="rId3"/>
          <a:stretch>
            <a:fillRect/>
          </a:stretch>
        </p:blipFill>
        <p:spPr>
          <a:xfrm>
            <a:off x="762" y="428"/>
            <a:ext cx="12190476" cy="6857143"/>
          </a:xfrm>
          <a:prstGeom prst="rect">
            <a:avLst/>
          </a:prstGeom>
        </p:spPr>
      </p:pic>
    </p:spTree>
    <p:extLst>
      <p:ext uri="{BB962C8B-B14F-4D97-AF65-F5344CB8AC3E}">
        <p14:creationId xmlns:p14="http://schemas.microsoft.com/office/powerpoint/2010/main" val="3876675227"/>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0" descr="1dx_4901-crop">
            <a:extLst>
              <a:ext uri="{FF2B5EF4-FFF2-40B4-BE49-F238E27FC236}">
                <a16:creationId xmlns:a16="http://schemas.microsoft.com/office/drawing/2014/main" id="{66FCA505-4FF0-4369-8051-CCA67CC412C0}"/>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prstClr val="black"/>
              </a:solidFill>
              <a:ea typeface="ＭＳ Ｐゴシック" charset="-128"/>
            </a:endParaRPr>
          </a:p>
        </p:txBody>
      </p:sp>
      <p:sp>
        <p:nvSpPr>
          <p:cNvPr id="3078" name="AutoShape 12" descr="1dx_4901-crop">
            <a:extLst>
              <a:ext uri="{FF2B5EF4-FFF2-40B4-BE49-F238E27FC236}">
                <a16:creationId xmlns:a16="http://schemas.microsoft.com/office/drawing/2014/main" id="{D8B2E8E2-ADAE-4BD5-9489-952C336DB0AA}"/>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prstClr val="black"/>
              </a:solidFill>
              <a:ea typeface="ＭＳ Ｐゴシック" charset="-128"/>
            </a:endParaRPr>
          </a:p>
        </p:txBody>
      </p:sp>
      <p:sp>
        <p:nvSpPr>
          <p:cNvPr id="3079" name="AutoShape 14" descr="1dx_4901-crop">
            <a:extLst>
              <a:ext uri="{FF2B5EF4-FFF2-40B4-BE49-F238E27FC236}">
                <a16:creationId xmlns:a16="http://schemas.microsoft.com/office/drawing/2014/main" id="{98EE2D03-6F19-4391-867F-3E8927F60BA3}"/>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prstClr val="black"/>
              </a:solidFill>
              <a:ea typeface="ＭＳ Ｐゴシック" charset="-128"/>
            </a:endParaRPr>
          </a:p>
        </p:txBody>
      </p:sp>
      <p:sp>
        <p:nvSpPr>
          <p:cNvPr id="6" name="Text Box 8">
            <a:extLst>
              <a:ext uri="{FF2B5EF4-FFF2-40B4-BE49-F238E27FC236}">
                <a16:creationId xmlns:a16="http://schemas.microsoft.com/office/drawing/2014/main" id="{E2021725-26F7-47BD-92D1-4543915EF368}"/>
              </a:ext>
            </a:extLst>
          </p:cNvPr>
          <p:cNvSpPr txBox="1">
            <a:spLocks noChangeArrowheads="1"/>
          </p:cNvSpPr>
          <p:nvPr/>
        </p:nvSpPr>
        <p:spPr bwMode="auto">
          <a:xfrm>
            <a:off x="2969919" y="2828837"/>
            <a:ext cx="625216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6350" fontAlgn="base">
              <a:spcAft>
                <a:spcPct val="0"/>
              </a:spcAft>
            </a:pPr>
            <a:r>
              <a:rPr lang="en-CA" altLang="en-US" sz="2800">
                <a:solidFill>
                  <a:prstClr val="black"/>
                </a:solidFill>
                <a:latin typeface="Glacial Indifference" pitchFamily="50" charset="0"/>
                <a:ea typeface="ＭＳ Ｐゴシック" charset="-128"/>
              </a:rPr>
              <a:t>We didn’t hear back from the community after we left</a:t>
            </a:r>
          </a:p>
        </p:txBody>
      </p:sp>
      <p:sp>
        <p:nvSpPr>
          <p:cNvPr id="2" name="Rectangle 1">
            <a:extLst>
              <a:ext uri="{FF2B5EF4-FFF2-40B4-BE49-F238E27FC236}">
                <a16:creationId xmlns:a16="http://schemas.microsoft.com/office/drawing/2014/main" id="{4ADF7FF7-4C5D-420C-9229-ECB22966EC67}"/>
              </a:ext>
            </a:extLst>
          </p:cNvPr>
          <p:cNvSpPr/>
          <p:nvPr/>
        </p:nvSpPr>
        <p:spPr>
          <a:xfrm>
            <a:off x="0" y="0"/>
            <a:ext cx="12192000" cy="6858000"/>
          </a:xfrm>
          <a:prstGeom prst="rect">
            <a:avLst/>
          </a:prstGeom>
          <a:solidFill>
            <a:srgbClr val="00898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400">
              <a:solidFill>
                <a:prstClr val="white"/>
              </a:solidFill>
              <a:latin typeface="Glacial Indifference" pitchFamily="50" charset="0"/>
            </a:endParaRPr>
          </a:p>
        </p:txBody>
      </p:sp>
      <p:sp>
        <p:nvSpPr>
          <p:cNvPr id="8" name="Text Box 8">
            <a:extLst>
              <a:ext uri="{FF2B5EF4-FFF2-40B4-BE49-F238E27FC236}">
                <a16:creationId xmlns:a16="http://schemas.microsoft.com/office/drawing/2014/main" id="{9DA9B48C-D916-4A61-8A76-478EB241F51E}"/>
              </a:ext>
            </a:extLst>
          </p:cNvPr>
          <p:cNvSpPr txBox="1">
            <a:spLocks noChangeArrowheads="1"/>
          </p:cNvSpPr>
          <p:nvPr/>
        </p:nvSpPr>
        <p:spPr bwMode="auto">
          <a:xfrm>
            <a:off x="1020417" y="900097"/>
            <a:ext cx="9594573"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3600" b="1" dirty="0">
                <a:solidFill>
                  <a:prstClr val="white"/>
                </a:solidFill>
                <a:latin typeface="Glacial Indifference" pitchFamily="2" charset="0"/>
                <a:ea typeface="ＭＳ Ｐゴシック" charset="-128"/>
              </a:rPr>
              <a:t>Gratitude &amp; Acknowledgement</a:t>
            </a:r>
            <a:br>
              <a:rPr lang="en-US" sz="2400" dirty="0">
                <a:solidFill>
                  <a:prstClr val="white"/>
                </a:solidFill>
                <a:latin typeface="Glacial Indifference" pitchFamily="2" charset="0"/>
                <a:ea typeface="ＭＳ Ｐゴシック" charset="-128"/>
              </a:rPr>
            </a:br>
            <a:endParaRPr lang="en-US" sz="2400" dirty="0">
              <a:solidFill>
                <a:prstClr val="white"/>
              </a:solidFill>
              <a:latin typeface="Glacial Indifference" pitchFamily="2" charset="0"/>
              <a:ea typeface="ＭＳ Ｐゴシック" charset="-128"/>
            </a:endParaRPr>
          </a:p>
          <a:p>
            <a:pPr eaLnBrk="0" fontAlgn="base" hangingPunct="0">
              <a:spcBef>
                <a:spcPct val="0"/>
              </a:spcBef>
              <a:spcAft>
                <a:spcPct val="0"/>
              </a:spcAft>
            </a:pPr>
            <a:r>
              <a:rPr lang="en-US" sz="2400" dirty="0">
                <a:solidFill>
                  <a:prstClr val="white"/>
                </a:solidFill>
                <a:latin typeface="Glacial Indifference" pitchFamily="2" charset="0"/>
                <a:ea typeface="ＭＳ Ｐゴシック" charset="-128"/>
              </a:rPr>
              <a:t>We begin this workshop by acknowledging that we are meeting on Indigenous land.  For those of us who are settlers, we are grateful for the opportunity to meet, and we thank all the generations of Indigenous peoples who have taken care of this land.  </a:t>
            </a:r>
          </a:p>
          <a:p>
            <a:pPr eaLnBrk="0" fontAlgn="base" hangingPunct="0">
              <a:spcBef>
                <a:spcPct val="0"/>
              </a:spcBef>
              <a:spcAft>
                <a:spcPct val="0"/>
              </a:spcAft>
            </a:pPr>
            <a:endParaRPr lang="en-US" sz="2400" dirty="0">
              <a:solidFill>
                <a:prstClr val="white"/>
              </a:solidFill>
              <a:latin typeface="Glacial Indifference" pitchFamily="2" charset="0"/>
              <a:ea typeface="ＭＳ Ｐゴシック" charset="-128"/>
            </a:endParaRPr>
          </a:p>
          <a:p>
            <a:pPr eaLnBrk="0" fontAlgn="base" hangingPunct="0">
              <a:spcBef>
                <a:spcPct val="0"/>
              </a:spcBef>
              <a:spcAft>
                <a:spcPct val="0"/>
              </a:spcAft>
            </a:pPr>
            <a:r>
              <a:rPr lang="en-US" sz="2400" dirty="0">
                <a:solidFill>
                  <a:prstClr val="white"/>
                </a:solidFill>
                <a:latin typeface="Glacial Indifference" pitchFamily="2" charset="0"/>
                <a:ea typeface="ＭＳ Ｐゴシック" charset="-128"/>
              </a:rPr>
              <a:t>This recognition of the contributions and historic importance of Indigenous peoples must be clearly and overtly connected to our collective commitment to make the promise and the challenge of Truth and Reconciliation real in our communities.  </a:t>
            </a:r>
          </a:p>
        </p:txBody>
      </p:sp>
      <p:pic>
        <p:nvPicPr>
          <p:cNvPr id="10" name="Picture 9">
            <a:extLst>
              <a:ext uri="{FF2B5EF4-FFF2-40B4-BE49-F238E27FC236}">
                <a16:creationId xmlns:a16="http://schemas.microsoft.com/office/drawing/2014/main" id="{F2744D91-2F48-C24D-85A0-17342BB9F6D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22084" y="5830463"/>
            <a:ext cx="2361646" cy="540000"/>
          </a:xfrm>
          <a:prstGeom prst="rect">
            <a:avLst/>
          </a:prstGeom>
        </p:spPr>
      </p:pic>
    </p:spTree>
    <p:extLst>
      <p:ext uri="{BB962C8B-B14F-4D97-AF65-F5344CB8AC3E}">
        <p14:creationId xmlns:p14="http://schemas.microsoft.com/office/powerpoint/2010/main" val="1198057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Map&#10;&#10;Description automatically generated">
            <a:extLst>
              <a:ext uri="{FF2B5EF4-FFF2-40B4-BE49-F238E27FC236}">
                <a16:creationId xmlns:a16="http://schemas.microsoft.com/office/drawing/2014/main" id="{A4652FFC-EFCA-4FB5-9DE9-3AEA9923B27D}"/>
              </a:ext>
            </a:extLst>
          </p:cNvPr>
          <p:cNvPicPr>
            <a:picLocks noChangeAspect="1"/>
          </p:cNvPicPr>
          <p:nvPr/>
        </p:nvPicPr>
        <p:blipFill>
          <a:blip r:embed="rId2"/>
          <a:stretch>
            <a:fillRect/>
          </a:stretch>
        </p:blipFill>
        <p:spPr>
          <a:xfrm>
            <a:off x="4224557" y="995759"/>
            <a:ext cx="6961366" cy="6858000"/>
          </a:xfrm>
          <a:prstGeom prst="rect">
            <a:avLst/>
          </a:prstGeom>
        </p:spPr>
      </p:pic>
      <p:sp>
        <p:nvSpPr>
          <p:cNvPr id="11" name="Text Box 8">
            <a:extLst>
              <a:ext uri="{FF2B5EF4-FFF2-40B4-BE49-F238E27FC236}">
                <a16:creationId xmlns:a16="http://schemas.microsoft.com/office/drawing/2014/main" id="{41121106-51A0-DE4D-8EB7-A9886ACCAF22}"/>
              </a:ext>
            </a:extLst>
          </p:cNvPr>
          <p:cNvSpPr txBox="1">
            <a:spLocks noChangeArrowheads="1"/>
          </p:cNvSpPr>
          <p:nvPr/>
        </p:nvSpPr>
        <p:spPr bwMode="auto">
          <a:xfrm>
            <a:off x="741034" y="249180"/>
            <a:ext cx="1106208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r>
              <a:rPr lang="en-CA" sz="2400" dirty="0">
                <a:solidFill>
                  <a:srgbClr val="E08B01"/>
                </a:solidFill>
                <a:latin typeface="Glacial Indifference" pitchFamily="50" charset="0"/>
              </a:rPr>
              <a:t>Who’s in the Room? – </a:t>
            </a:r>
            <a:br>
              <a:rPr lang="en-CA" sz="2400" dirty="0">
                <a:solidFill>
                  <a:srgbClr val="E08B01"/>
                </a:solidFill>
                <a:latin typeface="Glacial Indifference" pitchFamily="50" charset="0"/>
              </a:rPr>
            </a:br>
            <a:r>
              <a:rPr lang="en-CA" sz="2400" b="1" dirty="0">
                <a:latin typeface="Glacial Indifference" pitchFamily="50" charset="0"/>
              </a:rPr>
              <a:t>125 </a:t>
            </a:r>
            <a:r>
              <a:rPr lang="en-CA" sz="2200" b="1" dirty="0">
                <a:latin typeface="Glacial Indifference" pitchFamily="50" charset="0"/>
              </a:rPr>
              <a:t>Registered </a:t>
            </a:r>
            <a:r>
              <a:rPr lang="en-CA" sz="1600" dirty="0">
                <a:latin typeface="Glacial Indifference" pitchFamily="50" charset="0"/>
              </a:rPr>
              <a:t>learners from </a:t>
            </a:r>
            <a:r>
              <a:rPr lang="en-CA" sz="1600" dirty="0"/>
              <a:t>British Columbia, Alberta, Ontario, Quebec, New Brunswick, and Newfoundland</a:t>
            </a:r>
            <a:br>
              <a:rPr lang="en-CA" sz="1600" dirty="0"/>
            </a:br>
            <a:r>
              <a:rPr lang="en-CA" sz="1600" b="1" dirty="0"/>
              <a:t>International learners</a:t>
            </a:r>
            <a:r>
              <a:rPr lang="en-CA" sz="1600" dirty="0"/>
              <a:t>:, Illinois ,Florida, New York, California, Vermont, </a:t>
            </a:r>
          </a:p>
          <a:p>
            <a:r>
              <a:rPr lang="en-CA" sz="1600" dirty="0"/>
              <a:t>Wales, England, Norway, Australia, New Zealand, Kenya and </a:t>
            </a:r>
          </a:p>
          <a:p>
            <a:r>
              <a:rPr lang="en-CA" sz="1600" dirty="0"/>
              <a:t>South Africa</a:t>
            </a:r>
            <a:endParaRPr lang="en-CA" dirty="0">
              <a:latin typeface="Glacial Indifference" pitchFamily="50" charset="0"/>
            </a:endParaRPr>
          </a:p>
        </p:txBody>
      </p:sp>
      <p:sp>
        <p:nvSpPr>
          <p:cNvPr id="12" name="Text Box 8">
            <a:extLst>
              <a:ext uri="{FF2B5EF4-FFF2-40B4-BE49-F238E27FC236}">
                <a16:creationId xmlns:a16="http://schemas.microsoft.com/office/drawing/2014/main" id="{3A0105A3-42AA-4141-B012-5B9FC432856F}"/>
              </a:ext>
            </a:extLst>
          </p:cNvPr>
          <p:cNvSpPr txBox="1">
            <a:spLocks noChangeArrowheads="1"/>
          </p:cNvSpPr>
          <p:nvPr/>
        </p:nvSpPr>
        <p:spPr bwMode="auto">
          <a:xfrm>
            <a:off x="576889" y="2358690"/>
            <a:ext cx="4621298"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r>
              <a:rPr lang="en-CA" dirty="0">
                <a:solidFill>
                  <a:srgbClr val="E08B01"/>
                </a:solidFill>
                <a:latin typeface="Glacial Indifference" pitchFamily="50" charset="0"/>
              </a:rPr>
              <a:t>Sectors</a:t>
            </a:r>
          </a:p>
          <a:p>
            <a:pPr marL="285750" indent="-285750">
              <a:buFont typeface="Arial" panose="020B0604020202020204" pitchFamily="34" charset="0"/>
              <a:buChar char="•"/>
            </a:pPr>
            <a:r>
              <a:rPr lang="en-CA" dirty="0"/>
              <a:t>Academic</a:t>
            </a:r>
          </a:p>
          <a:p>
            <a:pPr marL="285750" lvl="0" indent="-285750">
              <a:buFont typeface="Arial" panose="020B0604020202020204" pitchFamily="34" charset="0"/>
              <a:buChar char="•"/>
            </a:pPr>
            <a:r>
              <a:rPr lang="en-CA" dirty="0"/>
              <a:t>Not for Profit</a:t>
            </a:r>
          </a:p>
          <a:p>
            <a:pPr marL="285750" lvl="0" indent="-285750">
              <a:buFont typeface="Arial" panose="020B0604020202020204" pitchFamily="34" charset="0"/>
              <a:buChar char="•"/>
            </a:pPr>
            <a:r>
              <a:rPr lang="en-CA" dirty="0"/>
              <a:t>Foundations</a:t>
            </a:r>
          </a:p>
          <a:p>
            <a:pPr marL="285750" lvl="0" indent="-285750">
              <a:buFont typeface="Arial" panose="020B0604020202020204" pitchFamily="34" charset="0"/>
              <a:buChar char="•"/>
            </a:pPr>
            <a:r>
              <a:rPr lang="en-CA" dirty="0"/>
              <a:t>Municipalities</a:t>
            </a:r>
          </a:p>
          <a:p>
            <a:pPr marL="285750" lvl="0" indent="-285750">
              <a:buFont typeface="Arial" panose="020B0604020202020204" pitchFamily="34" charset="0"/>
              <a:buChar char="•"/>
            </a:pPr>
            <a:r>
              <a:rPr lang="en-CA" dirty="0"/>
              <a:t>Provincial / State Government</a:t>
            </a:r>
          </a:p>
          <a:p>
            <a:pPr marL="285750" lvl="0" indent="-285750">
              <a:buFont typeface="Arial" panose="020B0604020202020204" pitchFamily="34" charset="0"/>
              <a:buChar char="•"/>
            </a:pPr>
            <a:r>
              <a:rPr lang="en-CA" dirty="0"/>
              <a:t>Health Care</a:t>
            </a:r>
          </a:p>
          <a:p>
            <a:pPr marL="285750" lvl="0" indent="-285750">
              <a:buFont typeface="Arial" panose="020B0604020202020204" pitchFamily="34" charset="0"/>
              <a:buChar char="•"/>
            </a:pPr>
            <a:r>
              <a:rPr lang="en-CA" dirty="0"/>
              <a:t>Public Health</a:t>
            </a:r>
          </a:p>
          <a:p>
            <a:pPr marL="285750" lvl="0" indent="-285750">
              <a:buFont typeface="Arial" panose="020B0604020202020204" pitchFamily="34" charset="0"/>
              <a:buChar char="•"/>
            </a:pPr>
            <a:r>
              <a:rPr lang="en-CA" dirty="0"/>
              <a:t>Faith based groups</a:t>
            </a:r>
          </a:p>
        </p:txBody>
      </p:sp>
      <p:pic>
        <p:nvPicPr>
          <p:cNvPr id="28" name="Picture 27" descr="A picture containing text, outdoor object, vector graphics&#10;&#10;Description automatically generated">
            <a:extLst>
              <a:ext uri="{FF2B5EF4-FFF2-40B4-BE49-F238E27FC236}">
                <a16:creationId xmlns:a16="http://schemas.microsoft.com/office/drawing/2014/main" id="{3AE3C61D-9836-4D32-AC41-FA689A59BDD7}"/>
              </a:ext>
            </a:extLst>
          </p:cNvPr>
          <p:cNvPicPr>
            <a:picLocks noChangeAspect="1"/>
          </p:cNvPicPr>
          <p:nvPr/>
        </p:nvPicPr>
        <p:blipFill>
          <a:blip r:embed="rId3"/>
          <a:stretch>
            <a:fillRect/>
          </a:stretch>
        </p:blipFill>
        <p:spPr>
          <a:xfrm>
            <a:off x="7826542" y="4617633"/>
            <a:ext cx="4712565" cy="3279913"/>
          </a:xfrm>
          <a:prstGeom prst="rect">
            <a:avLst/>
          </a:prstGeom>
        </p:spPr>
      </p:pic>
      <p:pic>
        <p:nvPicPr>
          <p:cNvPr id="19" name="Picture 18">
            <a:extLst>
              <a:ext uri="{FF2B5EF4-FFF2-40B4-BE49-F238E27FC236}">
                <a16:creationId xmlns:a16="http://schemas.microsoft.com/office/drawing/2014/main" id="{4C3B376A-5431-4A18-A0B8-A02196EE6C28}"/>
              </a:ext>
            </a:extLst>
          </p:cNvPr>
          <p:cNvPicPr>
            <a:picLocks noChangeAspect="1"/>
          </p:cNvPicPr>
          <p:nvPr/>
        </p:nvPicPr>
        <p:blipFill>
          <a:blip r:embed="rId4"/>
          <a:stretch>
            <a:fillRect/>
          </a:stretch>
        </p:blipFill>
        <p:spPr>
          <a:xfrm>
            <a:off x="7278901" y="4617633"/>
            <a:ext cx="1784276" cy="1782417"/>
          </a:xfrm>
          <a:prstGeom prst="rect">
            <a:avLst/>
          </a:prstGeom>
        </p:spPr>
      </p:pic>
      <p:pic>
        <p:nvPicPr>
          <p:cNvPr id="10" name="Picture 9" descr="Map&#10;&#10;Description automatically generated with medium confidence">
            <a:extLst>
              <a:ext uri="{FF2B5EF4-FFF2-40B4-BE49-F238E27FC236}">
                <a16:creationId xmlns:a16="http://schemas.microsoft.com/office/drawing/2014/main" id="{7FE6CA11-0B30-4969-A014-65AFFC82585B}"/>
              </a:ext>
            </a:extLst>
          </p:cNvPr>
          <p:cNvPicPr>
            <a:picLocks noChangeAspect="1"/>
          </p:cNvPicPr>
          <p:nvPr/>
        </p:nvPicPr>
        <p:blipFill>
          <a:blip r:embed="rId5"/>
          <a:stretch>
            <a:fillRect/>
          </a:stretch>
        </p:blipFill>
        <p:spPr>
          <a:xfrm>
            <a:off x="4421939" y="4320209"/>
            <a:ext cx="2880476" cy="1971149"/>
          </a:xfrm>
          <a:prstGeom prst="rect">
            <a:avLst/>
          </a:prstGeom>
        </p:spPr>
      </p:pic>
      <p:pic>
        <p:nvPicPr>
          <p:cNvPr id="9" name="Picture 8">
            <a:extLst>
              <a:ext uri="{FF2B5EF4-FFF2-40B4-BE49-F238E27FC236}">
                <a16:creationId xmlns:a16="http://schemas.microsoft.com/office/drawing/2014/main" id="{0830EC56-B66C-E546-ADB7-4125E102B839}"/>
              </a:ext>
            </a:extLst>
          </p:cNvPr>
          <p:cNvPicPr>
            <a:picLocks noChangeAspect="1"/>
          </p:cNvPicPr>
          <p:nvPr/>
        </p:nvPicPr>
        <p:blipFill rotWithShape="1">
          <a:blip r:embed="rId6"/>
          <a:srcRect l="39887" t="71572" r="39470" b="10191"/>
          <a:stretch/>
        </p:blipFill>
        <p:spPr>
          <a:xfrm>
            <a:off x="5660470" y="5494659"/>
            <a:ext cx="1223209" cy="735164"/>
          </a:xfrm>
          <a:prstGeom prst="rect">
            <a:avLst/>
          </a:prstGeom>
        </p:spPr>
      </p:pic>
      <p:sp>
        <p:nvSpPr>
          <p:cNvPr id="15" name="TextBox 14">
            <a:extLst>
              <a:ext uri="{FF2B5EF4-FFF2-40B4-BE49-F238E27FC236}">
                <a16:creationId xmlns:a16="http://schemas.microsoft.com/office/drawing/2014/main" id="{979F6BA0-D1B9-4DE9-93CE-B3471C99ECE2}"/>
              </a:ext>
            </a:extLst>
          </p:cNvPr>
          <p:cNvSpPr txBox="1"/>
          <p:nvPr/>
        </p:nvSpPr>
        <p:spPr>
          <a:xfrm>
            <a:off x="3834460" y="5049984"/>
            <a:ext cx="1135120" cy="261610"/>
          </a:xfrm>
          <a:prstGeom prst="rect">
            <a:avLst/>
          </a:prstGeom>
          <a:noFill/>
        </p:spPr>
        <p:txBody>
          <a:bodyPr wrap="square" rtlCol="0">
            <a:spAutoFit/>
          </a:bodyPr>
          <a:lstStyle/>
          <a:p>
            <a:r>
              <a:rPr lang="en-US" sz="1050" b="1" dirty="0">
                <a:solidFill>
                  <a:srgbClr val="A36666"/>
                </a:solidFill>
              </a:rPr>
              <a:t>AUSTRALIA</a:t>
            </a:r>
            <a:endParaRPr lang="en-CA" sz="1050" b="1" dirty="0">
              <a:solidFill>
                <a:srgbClr val="A36666"/>
              </a:solidFill>
            </a:endParaRPr>
          </a:p>
        </p:txBody>
      </p:sp>
      <p:sp>
        <p:nvSpPr>
          <p:cNvPr id="25" name="TextBox 24">
            <a:extLst>
              <a:ext uri="{FF2B5EF4-FFF2-40B4-BE49-F238E27FC236}">
                <a16:creationId xmlns:a16="http://schemas.microsoft.com/office/drawing/2014/main" id="{042EB156-EC3A-49FC-8B45-79F3334EEF70}"/>
              </a:ext>
            </a:extLst>
          </p:cNvPr>
          <p:cNvSpPr txBox="1"/>
          <p:nvPr/>
        </p:nvSpPr>
        <p:spPr>
          <a:xfrm>
            <a:off x="7137680" y="6084094"/>
            <a:ext cx="1135120" cy="261610"/>
          </a:xfrm>
          <a:prstGeom prst="rect">
            <a:avLst/>
          </a:prstGeom>
          <a:noFill/>
        </p:spPr>
        <p:txBody>
          <a:bodyPr wrap="square" rtlCol="0">
            <a:spAutoFit/>
          </a:bodyPr>
          <a:lstStyle/>
          <a:p>
            <a:r>
              <a:rPr lang="en-US" sz="1050" b="1" dirty="0">
                <a:solidFill>
                  <a:srgbClr val="A36666"/>
                </a:solidFill>
              </a:rPr>
              <a:t>SOUTH AFRICA</a:t>
            </a:r>
            <a:endParaRPr lang="en-CA" sz="1050" b="1" dirty="0">
              <a:solidFill>
                <a:srgbClr val="A36666"/>
              </a:solidFill>
            </a:endParaRPr>
          </a:p>
        </p:txBody>
      </p:sp>
      <p:sp>
        <p:nvSpPr>
          <p:cNvPr id="26" name="TextBox 25">
            <a:extLst>
              <a:ext uri="{FF2B5EF4-FFF2-40B4-BE49-F238E27FC236}">
                <a16:creationId xmlns:a16="http://schemas.microsoft.com/office/drawing/2014/main" id="{64643B40-4A6D-4C50-8DDE-A21432CB3BDD}"/>
              </a:ext>
            </a:extLst>
          </p:cNvPr>
          <p:cNvSpPr txBox="1"/>
          <p:nvPr/>
        </p:nvSpPr>
        <p:spPr>
          <a:xfrm>
            <a:off x="8802903" y="5439123"/>
            <a:ext cx="1135120" cy="261610"/>
          </a:xfrm>
          <a:prstGeom prst="rect">
            <a:avLst/>
          </a:prstGeom>
          <a:noFill/>
        </p:spPr>
        <p:txBody>
          <a:bodyPr wrap="square" rtlCol="0">
            <a:spAutoFit/>
          </a:bodyPr>
          <a:lstStyle/>
          <a:p>
            <a:r>
              <a:rPr lang="en-US" sz="1050" b="1" dirty="0">
                <a:solidFill>
                  <a:srgbClr val="A36666"/>
                </a:solidFill>
              </a:rPr>
              <a:t>KENYA</a:t>
            </a:r>
            <a:endParaRPr lang="en-CA" sz="1050" b="1" dirty="0">
              <a:solidFill>
                <a:srgbClr val="A36666"/>
              </a:solidFill>
            </a:endParaRPr>
          </a:p>
        </p:txBody>
      </p:sp>
      <p:sp>
        <p:nvSpPr>
          <p:cNvPr id="29" name="TextBox 28">
            <a:extLst>
              <a:ext uri="{FF2B5EF4-FFF2-40B4-BE49-F238E27FC236}">
                <a16:creationId xmlns:a16="http://schemas.microsoft.com/office/drawing/2014/main" id="{9CD0A8AC-739C-43C5-8248-2FE4C380166C}"/>
              </a:ext>
            </a:extLst>
          </p:cNvPr>
          <p:cNvSpPr txBox="1"/>
          <p:nvPr/>
        </p:nvSpPr>
        <p:spPr>
          <a:xfrm>
            <a:off x="10356759" y="5600631"/>
            <a:ext cx="1135120" cy="261610"/>
          </a:xfrm>
          <a:prstGeom prst="rect">
            <a:avLst/>
          </a:prstGeom>
          <a:noFill/>
        </p:spPr>
        <p:txBody>
          <a:bodyPr wrap="square" rtlCol="0">
            <a:spAutoFit/>
          </a:bodyPr>
          <a:lstStyle/>
          <a:p>
            <a:r>
              <a:rPr lang="en-US" sz="1050" b="1" dirty="0">
                <a:solidFill>
                  <a:srgbClr val="A36666"/>
                </a:solidFill>
              </a:rPr>
              <a:t>NORWAY</a:t>
            </a:r>
            <a:endParaRPr lang="en-CA" sz="1050" b="1" dirty="0">
              <a:solidFill>
                <a:srgbClr val="A36666"/>
              </a:solidFill>
            </a:endParaRPr>
          </a:p>
        </p:txBody>
      </p:sp>
      <p:sp>
        <p:nvSpPr>
          <p:cNvPr id="30" name="Rectangle 29">
            <a:extLst>
              <a:ext uri="{FF2B5EF4-FFF2-40B4-BE49-F238E27FC236}">
                <a16:creationId xmlns:a16="http://schemas.microsoft.com/office/drawing/2014/main" id="{A3508C16-8E05-4185-9CE4-DEF5B2C354C4}"/>
              </a:ext>
            </a:extLst>
          </p:cNvPr>
          <p:cNvSpPr/>
          <p:nvPr/>
        </p:nvSpPr>
        <p:spPr>
          <a:xfrm>
            <a:off x="3933207" y="6120242"/>
            <a:ext cx="1549395" cy="483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Rectangle 30">
            <a:extLst>
              <a:ext uri="{FF2B5EF4-FFF2-40B4-BE49-F238E27FC236}">
                <a16:creationId xmlns:a16="http://schemas.microsoft.com/office/drawing/2014/main" id="{BB3AC700-F97D-40B3-9852-2C94CD49482F}"/>
              </a:ext>
            </a:extLst>
          </p:cNvPr>
          <p:cNvSpPr/>
          <p:nvPr/>
        </p:nvSpPr>
        <p:spPr>
          <a:xfrm>
            <a:off x="8388628" y="6304751"/>
            <a:ext cx="1549395" cy="483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Rectangle 33">
            <a:extLst>
              <a:ext uri="{FF2B5EF4-FFF2-40B4-BE49-F238E27FC236}">
                <a16:creationId xmlns:a16="http://schemas.microsoft.com/office/drawing/2014/main" id="{5EBC08E4-4DC2-474B-98D2-672A4D901F7B}"/>
              </a:ext>
            </a:extLst>
          </p:cNvPr>
          <p:cNvSpPr/>
          <p:nvPr/>
        </p:nvSpPr>
        <p:spPr>
          <a:xfrm>
            <a:off x="4273040" y="3685365"/>
            <a:ext cx="1549395" cy="483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78082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0" descr="1dx_4901-crop">
            <a:extLst>
              <a:ext uri="{FF2B5EF4-FFF2-40B4-BE49-F238E27FC236}">
                <a16:creationId xmlns:a16="http://schemas.microsoft.com/office/drawing/2014/main" id="{66FCA505-4FF0-4369-8051-CCA67CC412C0}"/>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8" name="AutoShape 12" descr="1dx_4901-crop">
            <a:extLst>
              <a:ext uri="{FF2B5EF4-FFF2-40B4-BE49-F238E27FC236}">
                <a16:creationId xmlns:a16="http://schemas.microsoft.com/office/drawing/2014/main" id="{D8B2E8E2-ADAE-4BD5-9489-952C336DB0AA}"/>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9" name="AutoShape 14" descr="1dx_4901-crop">
            <a:extLst>
              <a:ext uri="{FF2B5EF4-FFF2-40B4-BE49-F238E27FC236}">
                <a16:creationId xmlns:a16="http://schemas.microsoft.com/office/drawing/2014/main" id="{98EE2D03-6F19-4391-867F-3E8927F60BA3}"/>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 name="Text Box 8">
            <a:extLst>
              <a:ext uri="{FF2B5EF4-FFF2-40B4-BE49-F238E27FC236}">
                <a16:creationId xmlns:a16="http://schemas.microsoft.com/office/drawing/2014/main" id="{E2021725-26F7-47BD-92D1-4543915EF368}"/>
              </a:ext>
            </a:extLst>
          </p:cNvPr>
          <p:cNvSpPr txBox="1">
            <a:spLocks noChangeArrowheads="1"/>
          </p:cNvSpPr>
          <p:nvPr/>
        </p:nvSpPr>
        <p:spPr bwMode="auto">
          <a:xfrm>
            <a:off x="2969919" y="2828837"/>
            <a:ext cx="625216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6350" eaLnBrk="1" hangingPunct="1">
              <a:spcBef>
                <a:spcPts val="0"/>
              </a:spcBef>
            </a:pPr>
            <a:r>
              <a:rPr lang="en-CA" altLang="en-US" sz="2800">
                <a:latin typeface="Glacial Indifference" pitchFamily="50" charset="0"/>
              </a:rPr>
              <a:t>We didn’t hear back from the community after we left</a:t>
            </a:r>
          </a:p>
        </p:txBody>
      </p:sp>
      <p:sp>
        <p:nvSpPr>
          <p:cNvPr id="2" name="Rectangle 1">
            <a:extLst>
              <a:ext uri="{FF2B5EF4-FFF2-40B4-BE49-F238E27FC236}">
                <a16:creationId xmlns:a16="http://schemas.microsoft.com/office/drawing/2014/main" id="{4ADF7FF7-4C5D-420C-9229-ECB22966EC67}"/>
              </a:ext>
            </a:extLst>
          </p:cNvPr>
          <p:cNvSpPr/>
          <p:nvPr/>
        </p:nvSpPr>
        <p:spPr>
          <a:xfrm>
            <a:off x="0" y="0"/>
            <a:ext cx="12192000" cy="6858000"/>
          </a:xfrm>
          <a:prstGeom prst="rect">
            <a:avLst/>
          </a:prstGeom>
          <a:solidFill>
            <a:srgbClr val="00898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en-US" sz="2400">
              <a:latin typeface="Glacial Indifference" pitchFamily="50" charset="0"/>
            </a:endParaRPr>
          </a:p>
        </p:txBody>
      </p:sp>
      <p:sp>
        <p:nvSpPr>
          <p:cNvPr id="8" name="Text Box 8">
            <a:extLst>
              <a:ext uri="{FF2B5EF4-FFF2-40B4-BE49-F238E27FC236}">
                <a16:creationId xmlns:a16="http://schemas.microsoft.com/office/drawing/2014/main" id="{9DA9B48C-D916-4A61-8A76-478EB241F51E}"/>
              </a:ext>
            </a:extLst>
          </p:cNvPr>
          <p:cNvSpPr txBox="1">
            <a:spLocks noChangeArrowheads="1"/>
          </p:cNvSpPr>
          <p:nvPr/>
        </p:nvSpPr>
        <p:spPr bwMode="auto">
          <a:xfrm>
            <a:off x="2548212" y="3899169"/>
            <a:ext cx="6500174" cy="152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50000"/>
              </a:lnSpc>
            </a:pPr>
            <a:r>
              <a:rPr lang="en-CA" sz="2800" b="1" dirty="0">
                <a:solidFill>
                  <a:schemeClr val="bg1"/>
                </a:solidFill>
              </a:rPr>
              <a:t>Karen Gingras</a:t>
            </a:r>
          </a:p>
          <a:p>
            <a:pPr algn="ctr">
              <a:lnSpc>
                <a:spcPct val="150000"/>
              </a:lnSpc>
            </a:pPr>
            <a:r>
              <a:rPr lang="en-CA" altLang="en-US" b="1" dirty="0">
                <a:solidFill>
                  <a:schemeClr val="bg1"/>
                </a:solidFill>
                <a:latin typeface="Glacial Indifference" pitchFamily="50" charset="0"/>
              </a:rPr>
              <a:t>Interim Executive Director, Edmonton Community Development Company</a:t>
            </a:r>
            <a:endParaRPr lang="en-CA" altLang="en-US" sz="1200" dirty="0">
              <a:solidFill>
                <a:schemeClr val="bg1"/>
              </a:solidFill>
              <a:latin typeface="Glacial Indifference" pitchFamily="50" charset="0"/>
            </a:endParaRPr>
          </a:p>
        </p:txBody>
      </p:sp>
      <p:pic>
        <p:nvPicPr>
          <p:cNvPr id="9" name="Picture 8">
            <a:extLst>
              <a:ext uri="{FF2B5EF4-FFF2-40B4-BE49-F238E27FC236}">
                <a16:creationId xmlns:a16="http://schemas.microsoft.com/office/drawing/2014/main" id="{BAB20081-8DCF-4D6A-8585-DB4CFA75061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421029" y="6139844"/>
            <a:ext cx="1817580" cy="415597"/>
          </a:xfrm>
          <a:prstGeom prst="rect">
            <a:avLst/>
          </a:prstGeom>
        </p:spPr>
      </p:pic>
      <p:pic>
        <p:nvPicPr>
          <p:cNvPr id="4" name="Picture 3" descr="A person wearing glasses&#10;&#10;Description automatically generated with medium confidence">
            <a:extLst>
              <a:ext uri="{FF2B5EF4-FFF2-40B4-BE49-F238E27FC236}">
                <a16:creationId xmlns:a16="http://schemas.microsoft.com/office/drawing/2014/main" id="{B88008C5-6B27-491A-8925-7116E3396319}"/>
              </a:ext>
            </a:extLst>
          </p:cNvPr>
          <p:cNvPicPr>
            <a:picLocks noChangeAspect="1"/>
          </p:cNvPicPr>
          <p:nvPr/>
        </p:nvPicPr>
        <p:blipFill>
          <a:blip r:embed="rId3"/>
          <a:stretch>
            <a:fillRect/>
          </a:stretch>
        </p:blipFill>
        <p:spPr>
          <a:xfrm>
            <a:off x="4669648" y="1700186"/>
            <a:ext cx="2257302" cy="2257302"/>
          </a:xfrm>
          <a:prstGeom prst="rect">
            <a:avLst/>
          </a:prstGeom>
        </p:spPr>
      </p:pic>
    </p:spTree>
    <p:extLst>
      <p:ext uri="{BB962C8B-B14F-4D97-AF65-F5344CB8AC3E}">
        <p14:creationId xmlns:p14="http://schemas.microsoft.com/office/powerpoint/2010/main" val="1720921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0" descr="1dx_4901-crop">
            <a:extLst>
              <a:ext uri="{FF2B5EF4-FFF2-40B4-BE49-F238E27FC236}">
                <a16:creationId xmlns:a16="http://schemas.microsoft.com/office/drawing/2014/main" id="{66FCA505-4FF0-4369-8051-CCA67CC412C0}"/>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3078" name="AutoShape 12" descr="1dx_4901-crop">
            <a:extLst>
              <a:ext uri="{FF2B5EF4-FFF2-40B4-BE49-F238E27FC236}">
                <a16:creationId xmlns:a16="http://schemas.microsoft.com/office/drawing/2014/main" id="{D8B2E8E2-ADAE-4BD5-9489-952C336DB0AA}"/>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3079" name="AutoShape 14" descr="1dx_4901-crop">
            <a:extLst>
              <a:ext uri="{FF2B5EF4-FFF2-40B4-BE49-F238E27FC236}">
                <a16:creationId xmlns:a16="http://schemas.microsoft.com/office/drawing/2014/main" id="{98EE2D03-6F19-4391-867F-3E8927F60BA3}"/>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pic>
        <p:nvPicPr>
          <p:cNvPr id="6" name="Picture 5">
            <a:extLst>
              <a:ext uri="{FF2B5EF4-FFF2-40B4-BE49-F238E27FC236}">
                <a16:creationId xmlns:a16="http://schemas.microsoft.com/office/drawing/2014/main" id="{EA186344-7336-4D66-BF69-7B14A233F5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504" y="5613990"/>
            <a:ext cx="2186588" cy="686730"/>
          </a:xfrm>
          <a:prstGeom prst="rect">
            <a:avLst/>
          </a:prstGeom>
        </p:spPr>
      </p:pic>
      <p:sp>
        <p:nvSpPr>
          <p:cNvPr id="7" name="TextBox 6">
            <a:extLst>
              <a:ext uri="{FF2B5EF4-FFF2-40B4-BE49-F238E27FC236}">
                <a16:creationId xmlns:a16="http://schemas.microsoft.com/office/drawing/2014/main" id="{CD1A07A9-C34B-48A9-83B9-9E81CC783AEB}"/>
              </a:ext>
            </a:extLst>
          </p:cNvPr>
          <p:cNvSpPr txBox="1"/>
          <p:nvPr/>
        </p:nvSpPr>
        <p:spPr>
          <a:xfrm>
            <a:off x="342900" y="0"/>
            <a:ext cx="5657850" cy="1077218"/>
          </a:xfrm>
          <a:prstGeom prst="rect">
            <a:avLst/>
          </a:prstGeom>
          <a:noFill/>
        </p:spPr>
        <p:txBody>
          <a:bodyPr wrap="square" rtlCol="0">
            <a:spAutoFit/>
          </a:bodyPr>
          <a:lstStyle/>
          <a:p>
            <a:r>
              <a:rPr lang="en-CA" sz="3200" dirty="0">
                <a:latin typeface="Bahnschrift SemiBold SemiConden" panose="020B0502040204020203" pitchFamily="34" charset="0"/>
              </a:rPr>
              <a:t>OVERVIEW</a:t>
            </a:r>
          </a:p>
          <a:p>
            <a:r>
              <a:rPr lang="en-CA" sz="3200" dirty="0">
                <a:latin typeface="Bahnschrift SemiBold SemiConden" panose="020B0502040204020203" pitchFamily="34" charset="0"/>
              </a:rPr>
              <a:t>OF PRESENTATION</a:t>
            </a:r>
          </a:p>
        </p:txBody>
      </p:sp>
      <p:sp>
        <p:nvSpPr>
          <p:cNvPr id="9" name="TextBox 8">
            <a:extLst>
              <a:ext uri="{FF2B5EF4-FFF2-40B4-BE49-F238E27FC236}">
                <a16:creationId xmlns:a16="http://schemas.microsoft.com/office/drawing/2014/main" id="{27E243FA-6366-462D-84E7-6E87ED64FC70}"/>
              </a:ext>
            </a:extLst>
          </p:cNvPr>
          <p:cNvSpPr txBox="1"/>
          <p:nvPr/>
        </p:nvSpPr>
        <p:spPr>
          <a:xfrm>
            <a:off x="1780745" y="1452592"/>
            <a:ext cx="8630510" cy="4093428"/>
          </a:xfrm>
          <a:prstGeom prst="rect">
            <a:avLst/>
          </a:prstGeom>
          <a:noFill/>
        </p:spPr>
        <p:txBody>
          <a:bodyPr wrap="square" lIns="91440" tIns="45720" rIns="91440" bIns="45720" rtlCol="0" anchor="t">
            <a:spAutoFit/>
          </a:bodyPr>
          <a:lstStyle/>
          <a:p>
            <a:pPr marL="571500" indent="-571500">
              <a:buFont typeface="Arial" panose="020B0604020202020204" pitchFamily="34" charset="0"/>
              <a:buChar char="•"/>
            </a:pPr>
            <a:r>
              <a:rPr lang="en-CA" sz="2000" dirty="0">
                <a:latin typeface="Bahnschrift SemiBold SemiConden" panose="020B0502040204020203" pitchFamily="34" charset="0"/>
              </a:rPr>
              <a:t>What is a CDC?</a:t>
            </a:r>
          </a:p>
          <a:p>
            <a:pPr marL="571500" indent="-571500">
              <a:buFont typeface="Arial" panose="020B0604020202020204" pitchFamily="34" charset="0"/>
              <a:buChar char="•"/>
            </a:pPr>
            <a:endParaRPr lang="en-CA" sz="2000" dirty="0">
              <a:latin typeface="Bahnschrift SemiBold SemiConden" panose="020B0502040204020203" pitchFamily="34" charset="0"/>
            </a:endParaRPr>
          </a:p>
          <a:p>
            <a:pPr marL="571500" indent="-571500">
              <a:buFont typeface="Arial" panose="020B0604020202020204" pitchFamily="34" charset="0"/>
              <a:buChar char="•"/>
            </a:pPr>
            <a:r>
              <a:rPr lang="en-CA" sz="2000" dirty="0">
                <a:latin typeface="Bahnschrift SemiBold SemiConden"/>
              </a:rPr>
              <a:t>Why “problem properties”  as a key ECDC strategy? </a:t>
            </a:r>
            <a:endParaRPr lang="en-CA" sz="2000" dirty="0">
              <a:latin typeface="Bahnschrift SemiBold SemiConden" panose="020B0502040204020203" pitchFamily="34" charset="0"/>
            </a:endParaRPr>
          </a:p>
          <a:p>
            <a:endParaRPr lang="en-CA" sz="2000" dirty="0">
              <a:latin typeface="Bahnschrift SemiBold SemiConden" panose="020B0502040204020203" pitchFamily="34" charset="0"/>
            </a:endParaRPr>
          </a:p>
          <a:p>
            <a:pPr marL="571500" indent="-571500">
              <a:buFont typeface="Arial" panose="020B0604020202020204" pitchFamily="34" charset="0"/>
              <a:buChar char="•"/>
            </a:pPr>
            <a:r>
              <a:rPr lang="en-CA" sz="2000" dirty="0">
                <a:latin typeface="Bahnschrift SemiBold SemiConden" panose="020B0502040204020203" pitchFamily="34" charset="0"/>
              </a:rPr>
              <a:t>Examples of the development experience with problem properties</a:t>
            </a:r>
          </a:p>
          <a:p>
            <a:pPr marL="571500" indent="-571500">
              <a:buFont typeface="Arial" panose="020B0604020202020204" pitchFamily="34" charset="0"/>
              <a:buChar char="•"/>
            </a:pPr>
            <a:endParaRPr lang="en-CA" sz="2000" dirty="0">
              <a:latin typeface="Bahnschrift SemiBold SemiConden" panose="020B0502040204020203" pitchFamily="34" charset="0"/>
            </a:endParaRPr>
          </a:p>
          <a:p>
            <a:pPr marL="1028700" lvl="1" indent="-571500">
              <a:buFont typeface="Arial" panose="020B0604020202020204" pitchFamily="34" charset="0"/>
              <a:buChar char="•"/>
            </a:pPr>
            <a:r>
              <a:rPr lang="en-CA" sz="2000" dirty="0">
                <a:latin typeface="Bahnschrift SemiBold SemiConden" panose="020B0502040204020203" pitchFamily="34" charset="0"/>
              </a:rPr>
              <a:t>Project 10</a:t>
            </a:r>
          </a:p>
          <a:p>
            <a:endParaRPr lang="en-CA" sz="2000" dirty="0">
              <a:latin typeface="Bahnschrift SemiBold SemiConden" panose="020B0502040204020203" pitchFamily="34" charset="0"/>
            </a:endParaRPr>
          </a:p>
          <a:p>
            <a:pPr marL="1028700" lvl="1" indent="-571500">
              <a:buFont typeface="Arial" panose="020B0604020202020204" pitchFamily="34" charset="0"/>
              <a:buChar char="•"/>
            </a:pPr>
            <a:r>
              <a:rPr lang="en-CA" sz="2000" dirty="0">
                <a:latin typeface="Bahnschrift SemiBold SemiConden" panose="020B0502040204020203" pitchFamily="34" charset="0"/>
              </a:rPr>
              <a:t>Commercial Strip Mall Property example</a:t>
            </a:r>
          </a:p>
          <a:p>
            <a:pPr marL="571500" indent="-571500">
              <a:buFont typeface="Arial" panose="020B0604020202020204" pitchFamily="34" charset="0"/>
              <a:buChar char="•"/>
            </a:pPr>
            <a:endParaRPr lang="en-CA" sz="2000" dirty="0">
              <a:latin typeface="Bahnschrift SemiBold SemiConden" panose="020B0502040204020203" pitchFamily="34" charset="0"/>
            </a:endParaRPr>
          </a:p>
          <a:p>
            <a:pPr marL="571500" indent="-571500">
              <a:buFont typeface="Arial" panose="020B0604020202020204" pitchFamily="34" charset="0"/>
              <a:buChar char="•"/>
            </a:pPr>
            <a:r>
              <a:rPr lang="en-CA" sz="2000" dirty="0">
                <a:latin typeface="Bahnschrift SemiBold SemiConden" panose="020B0502040204020203" pitchFamily="34" charset="0"/>
              </a:rPr>
              <a:t>How are neighbours involved?</a:t>
            </a:r>
          </a:p>
          <a:p>
            <a:pPr marL="571500" indent="-571500">
              <a:buFont typeface="Arial" panose="020B0604020202020204" pitchFamily="34" charset="0"/>
              <a:buChar char="•"/>
            </a:pPr>
            <a:endParaRPr lang="en-CA" sz="2000" dirty="0">
              <a:latin typeface="Bahnschrift SemiBold SemiConden" panose="020B0502040204020203" pitchFamily="34" charset="0"/>
            </a:endParaRPr>
          </a:p>
          <a:p>
            <a:pPr marL="571500" indent="-571500">
              <a:buFont typeface="Arial" panose="020B0604020202020204" pitchFamily="34" charset="0"/>
              <a:buChar char="•"/>
            </a:pPr>
            <a:r>
              <a:rPr lang="en-CA" sz="2000" dirty="0">
                <a:latin typeface="Bahnschrift SemiBold SemiConden" panose="020B0502040204020203" pitchFamily="34" charset="0"/>
              </a:rPr>
              <a:t>What’s next?</a:t>
            </a:r>
          </a:p>
        </p:txBody>
      </p:sp>
    </p:spTree>
    <p:extLst>
      <p:ext uri="{BB962C8B-B14F-4D97-AF65-F5344CB8AC3E}">
        <p14:creationId xmlns:p14="http://schemas.microsoft.com/office/powerpoint/2010/main" val="320842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A9230D-E665-4E18-8623-E6A330019D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227" y="5894309"/>
            <a:ext cx="2186588" cy="686730"/>
          </a:xfrm>
          <a:prstGeom prst="rect">
            <a:avLst/>
          </a:prstGeom>
        </p:spPr>
      </p:pic>
      <p:pic>
        <p:nvPicPr>
          <p:cNvPr id="2" name="Picture 1">
            <a:extLst>
              <a:ext uri="{FF2B5EF4-FFF2-40B4-BE49-F238E27FC236}">
                <a16:creationId xmlns:a16="http://schemas.microsoft.com/office/drawing/2014/main" id="{6A91313B-87CC-4D52-A8AA-BA9DA4282619}"/>
              </a:ext>
            </a:extLst>
          </p:cNvPr>
          <p:cNvPicPr>
            <a:picLocks noChangeAspect="1"/>
          </p:cNvPicPr>
          <p:nvPr/>
        </p:nvPicPr>
        <p:blipFill>
          <a:blip r:embed="rId3"/>
          <a:stretch>
            <a:fillRect/>
          </a:stretch>
        </p:blipFill>
        <p:spPr>
          <a:xfrm>
            <a:off x="838825" y="1701968"/>
            <a:ext cx="10311274" cy="4151292"/>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F978CECE-1094-4385-B970-63F541636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42" y="688605"/>
            <a:ext cx="4572009" cy="972314"/>
          </a:xfrm>
          <a:prstGeom prst="rect">
            <a:avLst/>
          </a:prstGeom>
        </p:spPr>
      </p:pic>
    </p:spTree>
    <p:extLst>
      <p:ext uri="{BB962C8B-B14F-4D97-AF65-F5344CB8AC3E}">
        <p14:creationId xmlns:p14="http://schemas.microsoft.com/office/powerpoint/2010/main" val="3403872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B713FC-4A9F-4CF1-B21B-D164A87C91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3504" y="5613990"/>
            <a:ext cx="2186588" cy="686730"/>
          </a:xfrm>
          <a:prstGeom prst="rect">
            <a:avLst/>
          </a:prstGeom>
        </p:spPr>
      </p:pic>
      <p:pic>
        <p:nvPicPr>
          <p:cNvPr id="11" name="Picture 10">
            <a:extLst>
              <a:ext uri="{FF2B5EF4-FFF2-40B4-BE49-F238E27FC236}">
                <a16:creationId xmlns:a16="http://schemas.microsoft.com/office/drawing/2014/main" id="{79AF988D-4ABA-4486-8173-5B5AB583267C}"/>
              </a:ext>
            </a:extLst>
          </p:cNvPr>
          <p:cNvPicPr>
            <a:picLocks noChangeAspect="1"/>
          </p:cNvPicPr>
          <p:nvPr/>
        </p:nvPicPr>
        <p:blipFill>
          <a:blip r:embed="rId3"/>
          <a:stretch>
            <a:fillRect/>
          </a:stretch>
        </p:blipFill>
        <p:spPr>
          <a:xfrm>
            <a:off x="514165" y="421574"/>
            <a:ext cx="10371482" cy="58922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a:extLst>
              <a:ext uri="{FF2B5EF4-FFF2-40B4-BE49-F238E27FC236}">
                <a16:creationId xmlns:a16="http://schemas.microsoft.com/office/drawing/2014/main" id="{EB68C606-4ACF-4FA1-807B-63B9137DB449}"/>
              </a:ext>
            </a:extLst>
          </p:cNvPr>
          <p:cNvPicPr>
            <a:picLocks noChangeAspect="1"/>
          </p:cNvPicPr>
          <p:nvPr/>
        </p:nvPicPr>
        <p:blipFill>
          <a:blip r:embed="rId4"/>
          <a:stretch>
            <a:fillRect/>
          </a:stretch>
        </p:blipFill>
        <p:spPr>
          <a:xfrm>
            <a:off x="5699906" y="327606"/>
            <a:ext cx="5931645" cy="6080166"/>
          </a:xfrm>
          <a:prstGeom prst="rect">
            <a:avLst/>
          </a:prstGeom>
        </p:spPr>
      </p:pic>
    </p:spTree>
    <p:extLst>
      <p:ext uri="{BB962C8B-B14F-4D97-AF65-F5344CB8AC3E}">
        <p14:creationId xmlns:p14="http://schemas.microsoft.com/office/powerpoint/2010/main" val="32990422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D656550F91C5343BC4225648212B5A2" ma:contentTypeVersion="13" ma:contentTypeDescription="Create a new document." ma:contentTypeScope="" ma:versionID="86033fef1b155600d31d56bad4b223e4">
  <xsd:schema xmlns:xsd="http://www.w3.org/2001/XMLSchema" xmlns:xs="http://www.w3.org/2001/XMLSchema" xmlns:p="http://schemas.microsoft.com/office/2006/metadata/properties" xmlns:ns3="65734981-0a11-49c8-a398-c6ac80154a54" xmlns:ns4="781f0cc5-c86c-47bc-a7f1-9b5a02465a2b" targetNamespace="http://schemas.microsoft.com/office/2006/metadata/properties" ma:root="true" ma:fieldsID="a49daaaee6c94e46c366519edee0b24c" ns3:_="" ns4:_="">
    <xsd:import namespace="65734981-0a11-49c8-a398-c6ac80154a54"/>
    <xsd:import namespace="781f0cc5-c86c-47bc-a7f1-9b5a02465a2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LengthInSeconds"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734981-0a11-49c8-a398-c6ac80154a5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1f0cc5-c86c-47bc-a7f1-9b5a02465a2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77AB5B-127D-4F74-A1C7-4190E22537A6}">
  <ds:schemaRefs>
    <ds:schemaRef ds:uri="http://schemas.microsoft.com/office/2006/metadata/properties"/>
    <ds:schemaRef ds:uri="http://purl.org/dc/elements/1.1/"/>
    <ds:schemaRef ds:uri="http://schemas.microsoft.com/office/infopath/2007/PartnerControls"/>
    <ds:schemaRef ds:uri="http://www.w3.org/XML/1998/namespace"/>
    <ds:schemaRef ds:uri="http://purl.org/dc/dcmitype/"/>
    <ds:schemaRef ds:uri="http://schemas.microsoft.com/office/2006/documentManagement/types"/>
    <ds:schemaRef ds:uri="http://schemas.openxmlformats.org/package/2006/metadata/core-properties"/>
    <ds:schemaRef ds:uri="http://purl.org/dc/terms/"/>
    <ds:schemaRef ds:uri="781f0cc5-c86c-47bc-a7f1-9b5a02465a2b"/>
    <ds:schemaRef ds:uri="65734981-0a11-49c8-a398-c6ac80154a54"/>
  </ds:schemaRefs>
</ds:datastoreItem>
</file>

<file path=customXml/itemProps2.xml><?xml version="1.0" encoding="utf-8"?>
<ds:datastoreItem xmlns:ds="http://schemas.openxmlformats.org/officeDocument/2006/customXml" ds:itemID="{C649AF55-527C-4F0E-8BB5-147D34073620}">
  <ds:schemaRefs>
    <ds:schemaRef ds:uri="http://schemas.microsoft.com/sharepoint/v3/contenttype/forms"/>
  </ds:schemaRefs>
</ds:datastoreItem>
</file>

<file path=customXml/itemProps3.xml><?xml version="1.0" encoding="utf-8"?>
<ds:datastoreItem xmlns:ds="http://schemas.openxmlformats.org/officeDocument/2006/customXml" ds:itemID="{42646D13-0F40-44BE-8394-CA9AFE3FFF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734981-0a11-49c8-a398-c6ac80154a54"/>
    <ds:schemaRef ds:uri="781f0cc5-c86c-47bc-a7f1-9b5a02465a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227</TotalTime>
  <Words>487</Words>
  <Application>Microsoft Office PowerPoint</Application>
  <PresentationFormat>Widescreen</PresentationFormat>
  <Paragraphs>88</Paragraphs>
  <Slides>26</Slides>
  <Notes>3</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Arial</vt:lpstr>
      <vt:lpstr>Bahnschrift SemiBold SemiConden</vt:lpstr>
      <vt:lpstr>Baskerville</vt:lpstr>
      <vt:lpstr>Calibri</vt:lpstr>
      <vt:lpstr>Calibri Light</vt:lpstr>
      <vt:lpstr>Glacial Indifference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Region of Peel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Webinar Template Slides</dc:title>
  <dc:creator>Federico Cartín-Arteaga</dc:creator>
  <cp:lastModifiedBy>Connor Judge</cp:lastModifiedBy>
  <cp:revision>6</cp:revision>
  <cp:lastPrinted>2017-10-18T17:22:21Z</cp:lastPrinted>
  <dcterms:created xsi:type="dcterms:W3CDTF">2012-09-20T14:39:06Z</dcterms:created>
  <dcterms:modified xsi:type="dcterms:W3CDTF">2021-08-31T20:03:12Z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0x0101007D656550F91C5343BC4225648212B5A2</vt:lpwstr>
  </property>
</Properties>
</file>