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5"/>
  </p:notesMasterIdLst>
  <p:sldIdLst>
    <p:sldId id="258" r:id="rId4"/>
    <p:sldId id="257" r:id="rId5"/>
    <p:sldId id="1445" r:id="rId6"/>
    <p:sldId id="260" r:id="rId7"/>
    <p:sldId id="722" r:id="rId8"/>
    <p:sldId id="430" r:id="rId9"/>
    <p:sldId id="3325" r:id="rId10"/>
    <p:sldId id="3391" r:id="rId11"/>
    <p:sldId id="3393" r:id="rId12"/>
    <p:sldId id="3404" r:id="rId13"/>
    <p:sldId id="3394" r:id="rId14"/>
    <p:sldId id="3403" r:id="rId15"/>
    <p:sldId id="3372" r:id="rId16"/>
    <p:sldId id="3373" r:id="rId17"/>
    <p:sldId id="3342" r:id="rId18"/>
    <p:sldId id="3405" r:id="rId19"/>
    <p:sldId id="3343" r:id="rId20"/>
    <p:sldId id="723" r:id="rId21"/>
    <p:sldId id="1479" r:id="rId22"/>
    <p:sldId id="1446" r:id="rId23"/>
    <p:sldId id="4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248E2-674C-4258-9EF7-7745CDFB522E}" type="datetimeFigureOut">
              <a:rPr lang="en-CA" smtClean="0"/>
              <a:t>2021-03-29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6FC84-6C47-4C9F-B87D-3E22FF324210}" type="slidenum">
              <a:rPr lang="en-CA" smtClean="0"/>
              <a:t>‹#›</a:t>
            </a:fld>
            <a:endParaRPr lang="en-CA"/>
          </a:p>
        </p:txBody>
      </p:sp>
    </p:spTree>
    <p:extLst>
      <p:ext uri="{BB962C8B-B14F-4D97-AF65-F5344CB8AC3E}">
        <p14:creationId xmlns:p14="http://schemas.microsoft.com/office/powerpoint/2010/main" val="10153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888B90-17D8-2F40-8ACC-AE3DD468C240}"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9445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people excited for 2020 Calgary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82A88-B5E7-7D40-B28F-C9C277424E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33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5DB6-C4CF-4B38-8A25-3F04CB4F0A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5527962-8A94-4E40-A6C7-7393B66ED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6E2F456-0BC2-4BD5-8631-D1BC61F756FB}"/>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5" name="Footer Placeholder 4">
            <a:extLst>
              <a:ext uri="{FF2B5EF4-FFF2-40B4-BE49-F238E27FC236}">
                <a16:creationId xmlns:a16="http://schemas.microsoft.com/office/drawing/2014/main" id="{67E01CFD-5960-4531-A277-3EA5C2B57BB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344E9CE-8D17-477A-82A1-5D1717385F4F}"/>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48073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D848-DD99-41C9-AE5D-C9EDD0406AE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69F49FF-E28D-404D-BBF3-69B9CE6FB3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69607E4-D7DD-4FEA-BF25-524859E26E2D}"/>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5" name="Footer Placeholder 4">
            <a:extLst>
              <a:ext uri="{FF2B5EF4-FFF2-40B4-BE49-F238E27FC236}">
                <a16:creationId xmlns:a16="http://schemas.microsoft.com/office/drawing/2014/main" id="{3DA6AEE2-B56D-4563-A3BB-CD5735572AE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33D0C5-AA47-4DAA-9B64-DEDE2809EB7C}"/>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72658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6D92FC-FE57-459E-97FB-3ED5DDDC08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2629353-6CF0-4BC8-A6E5-5975B30596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67D284-73FB-4457-AB3F-47946009763D}"/>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5" name="Footer Placeholder 4">
            <a:extLst>
              <a:ext uri="{FF2B5EF4-FFF2-40B4-BE49-F238E27FC236}">
                <a16:creationId xmlns:a16="http://schemas.microsoft.com/office/drawing/2014/main" id="{4B8FDEBD-941C-4B2E-A892-AF656AC7DB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087116-79E1-4C1D-8281-3A2DA8DEAE41}"/>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1527300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AD91-5749-C740-B890-35C5E92AC976}"/>
              </a:ext>
            </a:extLst>
          </p:cNvPr>
          <p:cNvSpPr>
            <a:spLocks noGrp="1"/>
          </p:cNvSpPr>
          <p:nvPr>
            <p:ph type="title"/>
          </p:nvPr>
        </p:nvSpPr>
        <p:spPr/>
        <p:txBody>
          <a:bodyPr/>
          <a:lstStyle>
            <a:lvl1pPr>
              <a:defRPr>
                <a:latin typeface="Avenir Next" panose="020B0503020202020204" pitchFamily="34" charset="0"/>
              </a:defRPr>
            </a:lvl1pPr>
          </a:lstStyle>
          <a:p>
            <a:r>
              <a:rPr lang="en-US"/>
              <a:t>Click to edit Master title style</a:t>
            </a:r>
            <a:endParaRPr lang="en-CA"/>
          </a:p>
        </p:txBody>
      </p:sp>
      <p:pic>
        <p:nvPicPr>
          <p:cNvPr id="4" name="Picture 3">
            <a:extLst>
              <a:ext uri="{FF2B5EF4-FFF2-40B4-BE49-F238E27FC236}">
                <a16:creationId xmlns:a16="http://schemas.microsoft.com/office/drawing/2014/main" id="{252D6A27-825E-9947-981E-009398F1C4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1441" y="6172412"/>
            <a:ext cx="1623121" cy="509765"/>
          </a:xfrm>
          <a:prstGeom prst="rect">
            <a:avLst/>
          </a:prstGeom>
        </p:spPr>
      </p:pic>
      <p:pic>
        <p:nvPicPr>
          <p:cNvPr id="7" name="Picture 6">
            <a:extLst>
              <a:ext uri="{FF2B5EF4-FFF2-40B4-BE49-F238E27FC236}">
                <a16:creationId xmlns:a16="http://schemas.microsoft.com/office/drawing/2014/main" id="{717C4FE5-432E-514D-A273-692D69886255}"/>
              </a:ext>
            </a:extLst>
          </p:cNvPr>
          <p:cNvPicPr>
            <a:picLocks noChangeAspect="1"/>
          </p:cNvPicPr>
          <p:nvPr userDrawn="1"/>
        </p:nvPicPr>
        <p:blipFill>
          <a:blip r:embed="rId3"/>
          <a:stretch>
            <a:fillRect/>
          </a:stretch>
        </p:blipFill>
        <p:spPr>
          <a:xfrm>
            <a:off x="707439" y="6171371"/>
            <a:ext cx="3529677" cy="510807"/>
          </a:xfrm>
          <a:prstGeom prst="rect">
            <a:avLst/>
          </a:prstGeom>
        </p:spPr>
      </p:pic>
      <p:sp>
        <p:nvSpPr>
          <p:cNvPr id="8" name="Google Shape;6;p1">
            <a:extLst>
              <a:ext uri="{FF2B5EF4-FFF2-40B4-BE49-F238E27FC236}">
                <a16:creationId xmlns:a16="http://schemas.microsoft.com/office/drawing/2014/main" id="{972695E8-894B-174A-8560-37BC80272FB8}"/>
              </a:ext>
            </a:extLst>
          </p:cNvPr>
          <p:cNvSpPr txBox="1">
            <a:spLocks noGrp="1"/>
          </p:cNvSpPr>
          <p:nvPr>
            <p:ph idx="1"/>
          </p:nvPr>
        </p:nvSpPr>
        <p:spPr>
          <a:xfrm>
            <a:off x="948265" y="1669171"/>
            <a:ext cx="10536296" cy="4166800"/>
          </a:xfrm>
          <a:prstGeom prst="rect">
            <a:avLst/>
          </a:prstGeom>
          <a:noFill/>
          <a:ln>
            <a:noFill/>
          </a:ln>
        </p:spPr>
        <p:txBody>
          <a:bodyPr spcFirstLastPara="1" wrap="square" lIns="91425" tIns="91425" rIns="91425" bIns="91425" anchor="t" anchorCtr="0">
            <a:noAutofit/>
          </a:bodyPr>
          <a:lstStyle>
            <a:lvl1pPr marL="609585" lvl="0" indent="-474121" rtl="0">
              <a:spcBef>
                <a:spcPts val="0"/>
              </a:spcBef>
              <a:spcAft>
                <a:spcPts val="0"/>
              </a:spcAft>
              <a:buClr>
                <a:schemeClr val="lt1"/>
              </a:buClr>
              <a:buSzPts val="2000"/>
              <a:buFont typeface="Muli"/>
              <a:buChar char="➜"/>
              <a:defRPr sz="3200" b="0" i="0">
                <a:solidFill>
                  <a:schemeClr val="lt1"/>
                </a:solidFill>
                <a:latin typeface="Avenir Next" panose="020B0503020202020204" pitchFamily="34" charset="0"/>
                <a:ea typeface="Avenir Next" panose="020B0503020202020204" pitchFamily="34" charset="0"/>
                <a:cs typeface="Avenir Next" panose="020B0503020202020204" pitchFamily="34" charset="0"/>
                <a:sym typeface="Muli"/>
              </a:defRPr>
            </a:lvl1pPr>
            <a:lvl2pPr marL="1219170" lvl="1" indent="-457189" rtl="0">
              <a:spcBef>
                <a:spcPts val="0"/>
              </a:spcBef>
              <a:spcAft>
                <a:spcPts val="0"/>
              </a:spcAft>
              <a:buClr>
                <a:schemeClr val="lt1"/>
              </a:buClr>
              <a:buSzPts val="1800"/>
              <a:buFont typeface="Muli"/>
              <a:buChar char="○"/>
              <a:defRPr sz="3200">
                <a:solidFill>
                  <a:schemeClr val="lt1"/>
                </a:solidFill>
                <a:latin typeface="Muli"/>
                <a:ea typeface="Muli"/>
                <a:cs typeface="Muli"/>
                <a:sym typeface="Muli"/>
              </a:defRPr>
            </a:lvl2pPr>
            <a:lvl3pPr marL="1828754" lvl="2" indent="-507987" rtl="0">
              <a:spcBef>
                <a:spcPts val="0"/>
              </a:spcBef>
              <a:spcAft>
                <a:spcPts val="0"/>
              </a:spcAft>
              <a:buClr>
                <a:schemeClr val="lt1"/>
              </a:buClr>
              <a:buSzPts val="2400"/>
              <a:buFont typeface="Muli"/>
              <a:buChar char="■"/>
              <a:defRPr sz="3200">
                <a:solidFill>
                  <a:schemeClr val="lt1"/>
                </a:solidFill>
                <a:latin typeface="Muli"/>
                <a:ea typeface="Muli"/>
                <a:cs typeface="Muli"/>
                <a:sym typeface="Muli"/>
              </a:defRPr>
            </a:lvl3pPr>
            <a:lvl4pPr marL="2438339" lvl="3" indent="-507987" rtl="0">
              <a:spcBef>
                <a:spcPts val="0"/>
              </a:spcBef>
              <a:spcAft>
                <a:spcPts val="0"/>
              </a:spcAft>
              <a:buClr>
                <a:schemeClr val="lt1"/>
              </a:buClr>
              <a:buSzPts val="2400"/>
              <a:buFont typeface="Muli"/>
              <a:buChar char="●"/>
              <a:defRPr sz="3200">
                <a:solidFill>
                  <a:schemeClr val="lt1"/>
                </a:solidFill>
                <a:latin typeface="Muli"/>
                <a:ea typeface="Muli"/>
                <a:cs typeface="Muli"/>
                <a:sym typeface="Muli"/>
              </a:defRPr>
            </a:lvl4pPr>
            <a:lvl5pPr marL="3047924" lvl="4" indent="-507987" rtl="0">
              <a:spcBef>
                <a:spcPts val="0"/>
              </a:spcBef>
              <a:spcAft>
                <a:spcPts val="0"/>
              </a:spcAft>
              <a:buClr>
                <a:schemeClr val="lt1"/>
              </a:buClr>
              <a:buSzPts val="2400"/>
              <a:buFont typeface="Muli"/>
              <a:buChar char="○"/>
              <a:defRPr sz="3200">
                <a:solidFill>
                  <a:schemeClr val="lt1"/>
                </a:solidFill>
                <a:latin typeface="Muli"/>
                <a:ea typeface="Muli"/>
                <a:cs typeface="Muli"/>
                <a:sym typeface="Muli"/>
              </a:defRPr>
            </a:lvl5pPr>
            <a:lvl6pPr marL="3657509" lvl="5" indent="-507987" rtl="0">
              <a:spcBef>
                <a:spcPts val="0"/>
              </a:spcBef>
              <a:spcAft>
                <a:spcPts val="0"/>
              </a:spcAft>
              <a:buClr>
                <a:schemeClr val="lt1"/>
              </a:buClr>
              <a:buSzPts val="2400"/>
              <a:buFont typeface="Muli"/>
              <a:buChar char="■"/>
              <a:defRPr sz="3200">
                <a:solidFill>
                  <a:schemeClr val="lt1"/>
                </a:solidFill>
                <a:latin typeface="Muli"/>
                <a:ea typeface="Muli"/>
                <a:cs typeface="Muli"/>
                <a:sym typeface="Muli"/>
              </a:defRPr>
            </a:lvl6pPr>
            <a:lvl7pPr marL="4267093" lvl="6" indent="-507987" rtl="0">
              <a:spcBef>
                <a:spcPts val="0"/>
              </a:spcBef>
              <a:spcAft>
                <a:spcPts val="0"/>
              </a:spcAft>
              <a:buClr>
                <a:schemeClr val="lt1"/>
              </a:buClr>
              <a:buSzPts val="2400"/>
              <a:buFont typeface="Muli"/>
              <a:buChar char="●"/>
              <a:defRPr sz="3200">
                <a:solidFill>
                  <a:schemeClr val="lt1"/>
                </a:solidFill>
                <a:latin typeface="Muli"/>
                <a:ea typeface="Muli"/>
                <a:cs typeface="Muli"/>
                <a:sym typeface="Muli"/>
              </a:defRPr>
            </a:lvl7pPr>
            <a:lvl8pPr marL="4876678" lvl="7" indent="-507987" rtl="0">
              <a:spcBef>
                <a:spcPts val="0"/>
              </a:spcBef>
              <a:spcAft>
                <a:spcPts val="0"/>
              </a:spcAft>
              <a:buClr>
                <a:schemeClr val="lt1"/>
              </a:buClr>
              <a:buSzPts val="2400"/>
              <a:buFont typeface="Muli"/>
              <a:buChar char="○"/>
              <a:defRPr sz="3200">
                <a:solidFill>
                  <a:schemeClr val="lt1"/>
                </a:solidFill>
                <a:latin typeface="Muli"/>
                <a:ea typeface="Muli"/>
                <a:cs typeface="Muli"/>
                <a:sym typeface="Muli"/>
              </a:defRPr>
            </a:lvl8pPr>
            <a:lvl9pPr marL="5486263" lvl="8" indent="-507987" rtl="0">
              <a:spcBef>
                <a:spcPts val="0"/>
              </a:spcBef>
              <a:spcAft>
                <a:spcPts val="0"/>
              </a:spcAft>
              <a:buClr>
                <a:schemeClr val="lt1"/>
              </a:buClr>
              <a:buSzPts val="2400"/>
              <a:buFont typeface="Muli"/>
              <a:buChar char="■"/>
              <a:defRPr sz="3200">
                <a:solidFill>
                  <a:schemeClr val="lt1"/>
                </a:solidFill>
                <a:latin typeface="Muli"/>
                <a:ea typeface="Muli"/>
                <a:cs typeface="Muli"/>
                <a:sym typeface="Muli"/>
              </a:defRPr>
            </a:lvl9pPr>
          </a:lstStyle>
          <a:p>
            <a:endParaRPr dirty="0"/>
          </a:p>
        </p:txBody>
      </p:sp>
    </p:spTree>
    <p:extLst>
      <p:ext uri="{BB962C8B-B14F-4D97-AF65-F5344CB8AC3E}">
        <p14:creationId xmlns:p14="http://schemas.microsoft.com/office/powerpoint/2010/main" val="2180674772"/>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rot="16200000">
            <a:off x="11316397" y="616845"/>
            <a:ext cx="867295" cy="365125"/>
          </a:xfrm>
        </p:spPr>
        <p:txBody>
          <a:bodyPr/>
          <a:lstStyle>
            <a:lvl1pPr>
              <a:defRPr>
                <a:solidFill>
                  <a:schemeClr val="tx1">
                    <a:lumMod val="50000"/>
                  </a:schemeClr>
                </a:solidFill>
              </a:defRPr>
            </a:lvl1pPr>
          </a:lstStyle>
          <a:p>
            <a:fld id="{1A0AD7D2-0DF8-492D-850A-1E63DC90FFF2}" type="datetimeFigureOut">
              <a:rPr lang="en-US" smtClean="0"/>
              <a:t>3/29/2021</a:t>
            </a:fld>
            <a:endParaRPr lang="en-US"/>
          </a:p>
        </p:txBody>
      </p:sp>
      <p:sp>
        <p:nvSpPr>
          <p:cNvPr id="5" name="Footer Placeholder 4"/>
          <p:cNvSpPr>
            <a:spLocks noGrp="1"/>
          </p:cNvSpPr>
          <p:nvPr>
            <p:ph type="ftr" sz="quarter" idx="11"/>
          </p:nvPr>
        </p:nvSpPr>
        <p:spPr>
          <a:xfrm rot="16200000">
            <a:off x="9746826" y="3053710"/>
            <a:ext cx="4006437" cy="365125"/>
          </a:xfrm>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ABBEF67-5393-4B0F-BF3C-327DE8B93D1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4989D89-370E-4349-A696-6777A915947B}"/>
              </a:ext>
            </a:extLst>
          </p:cNvPr>
          <p:cNvSpPr/>
          <p:nvPr/>
        </p:nvSpPr>
        <p:spPr>
          <a:xfrm>
            <a:off x="8368146" y="4800598"/>
            <a:ext cx="3381894" cy="169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971985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AD7D2-0DF8-492D-850A-1E63DC90FFF2}"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cs typeface="Calibri Light" panose="020F0302020204030204" pitchFamily="34" charset="0"/>
              </a:defRPr>
            </a:lvl1pPr>
          </a:lstStyle>
          <a:p>
            <a:fld id="{2ABBEF67-5393-4B0F-BF3C-327DE8B93D17}" type="slidenum">
              <a:rPr lang="en-US" smtClean="0"/>
              <a:t>‹#›</a:t>
            </a:fld>
            <a:endParaRPr lang="en-US"/>
          </a:p>
        </p:txBody>
      </p:sp>
    </p:spTree>
    <p:extLst>
      <p:ext uri="{BB962C8B-B14F-4D97-AF65-F5344CB8AC3E}">
        <p14:creationId xmlns:p14="http://schemas.microsoft.com/office/powerpoint/2010/main" val="1209844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solidFill>
                  <a:schemeClr val="accent1">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0AD7D2-0DF8-492D-850A-1E63DC90FFF2}"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BEF67-5393-4B0F-BF3C-327DE8B93D1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549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77728" y="1820863"/>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68913"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0AD7D2-0DF8-492D-850A-1E63DC90FFF2}"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BEF67-5393-4B0F-BF3C-327DE8B93D17}" type="slidenum">
              <a:rPr lang="en-US" smtClean="0"/>
              <a:t>‹#›</a:t>
            </a:fld>
            <a:endParaRPr lang="en-US"/>
          </a:p>
        </p:txBody>
      </p:sp>
    </p:spTree>
    <p:extLst>
      <p:ext uri="{BB962C8B-B14F-4D97-AF65-F5344CB8AC3E}">
        <p14:creationId xmlns:p14="http://schemas.microsoft.com/office/powerpoint/2010/main" val="4190158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7728"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3156" y="2568754"/>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1247"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5246690" y="2580501"/>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0AD7D2-0DF8-492D-850A-1E63DC90FFF2}" type="datetimeFigureOut">
              <a:rPr lang="en-US" smtClean="0"/>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BBEF67-5393-4B0F-BF3C-327DE8B93D17}" type="slidenum">
              <a:rPr lang="en-US" smtClean="0"/>
              <a:t>‹#›</a:t>
            </a:fld>
            <a:endParaRPr lang="en-US"/>
          </a:p>
        </p:txBody>
      </p:sp>
    </p:spTree>
    <p:extLst>
      <p:ext uri="{BB962C8B-B14F-4D97-AF65-F5344CB8AC3E}">
        <p14:creationId xmlns:p14="http://schemas.microsoft.com/office/powerpoint/2010/main" val="362750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0AD7D2-0DF8-492D-850A-1E63DC90FFF2}" type="datetimeFigureOut">
              <a:rPr lang="en-US" smtClean="0"/>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BBEF67-5393-4B0F-BF3C-327DE8B93D17}" type="slidenum">
              <a:rPr lang="en-US" smtClean="0"/>
              <a:t>‹#›</a:t>
            </a:fld>
            <a:endParaRPr lang="en-US"/>
          </a:p>
        </p:txBody>
      </p:sp>
    </p:spTree>
    <p:extLst>
      <p:ext uri="{BB962C8B-B14F-4D97-AF65-F5344CB8AC3E}">
        <p14:creationId xmlns:p14="http://schemas.microsoft.com/office/powerpoint/2010/main" val="328147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AD7D2-0DF8-492D-850A-1E63DC90FFF2}" type="datetimeFigureOut">
              <a:rPr lang="en-US" smtClean="0"/>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BBEF67-5393-4B0F-BF3C-327DE8B93D17}" type="slidenum">
              <a:rPr lang="en-US" smtClean="0"/>
              <a:t>‹#›</a:t>
            </a:fld>
            <a:endParaRPr lang="en-US"/>
          </a:p>
        </p:txBody>
      </p:sp>
    </p:spTree>
    <p:extLst>
      <p:ext uri="{BB962C8B-B14F-4D97-AF65-F5344CB8AC3E}">
        <p14:creationId xmlns:p14="http://schemas.microsoft.com/office/powerpoint/2010/main" val="333444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35DB-351D-4CDC-808D-24D514EE6C3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8FB1131-96DA-45BC-AACE-B7D9F66BD1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94091B-58F2-4C23-A554-2A342C6C4AD8}"/>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5" name="Footer Placeholder 4">
            <a:extLst>
              <a:ext uri="{FF2B5EF4-FFF2-40B4-BE49-F238E27FC236}">
                <a16:creationId xmlns:a16="http://schemas.microsoft.com/office/drawing/2014/main" id="{671A72E3-9AE6-48F2-B1B0-3F59C05F7B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DB90B38-FA5E-406B-B028-232059091A33}"/>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4007541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solidFill>
                  <a:schemeClr val="accent1">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AD7D2-0DF8-492D-850A-1E63DC90FFF2}"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BEF67-5393-4B0F-BF3C-327DE8B93D17}" type="slidenum">
              <a:rPr lang="en-US" smtClean="0"/>
              <a:t>‹#›</a:t>
            </a:fld>
            <a:endParaRPr lang="en-US"/>
          </a:p>
        </p:txBody>
      </p:sp>
    </p:spTree>
    <p:extLst>
      <p:ext uri="{BB962C8B-B14F-4D97-AF65-F5344CB8AC3E}">
        <p14:creationId xmlns:p14="http://schemas.microsoft.com/office/powerpoint/2010/main" val="3195487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22072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AD7D2-0DF8-492D-850A-1E63DC90FFF2}"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BEF67-5393-4B0F-BF3C-327DE8B93D17}" type="slidenum">
              <a:rPr lang="en-US" smtClean="0"/>
              <a:t>‹#›</a:t>
            </a:fld>
            <a:endParaRPr lang="en-US"/>
          </a:p>
        </p:txBody>
      </p:sp>
    </p:spTree>
    <p:extLst>
      <p:ext uri="{BB962C8B-B14F-4D97-AF65-F5344CB8AC3E}">
        <p14:creationId xmlns:p14="http://schemas.microsoft.com/office/powerpoint/2010/main" val="176739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AD7D2-0DF8-492D-850A-1E63DC90FFF2}"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BEF67-5393-4B0F-BF3C-327DE8B93D17}" type="slidenum">
              <a:rPr lang="en-US" smtClean="0"/>
              <a:t>‹#›</a:t>
            </a:fld>
            <a:endParaRPr lang="en-US"/>
          </a:p>
        </p:txBody>
      </p:sp>
    </p:spTree>
    <p:extLst>
      <p:ext uri="{BB962C8B-B14F-4D97-AF65-F5344CB8AC3E}">
        <p14:creationId xmlns:p14="http://schemas.microsoft.com/office/powerpoint/2010/main" val="3195342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lvl1pPr>
              <a:defRPr>
                <a:solidFill>
                  <a:schemeClr val="accent1">
                    <a:lumMod val="50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AD7D2-0DF8-492D-850A-1E63DC90FFF2}"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BEF67-5393-4B0F-BF3C-327DE8B93D17}" type="slidenum">
              <a:rPr lang="en-US" smtClean="0"/>
              <a:t>‹#›</a:t>
            </a:fld>
            <a:endParaRPr lang="en-US"/>
          </a:p>
        </p:txBody>
      </p:sp>
    </p:spTree>
    <p:extLst>
      <p:ext uri="{BB962C8B-B14F-4D97-AF65-F5344CB8AC3E}">
        <p14:creationId xmlns:p14="http://schemas.microsoft.com/office/powerpoint/2010/main" val="1280609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BDC2-E44C-4A95-A1DB-FD8491207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5B580F3-E914-4957-B81B-091D8A809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6667388-31C6-4134-85D1-B7241B87D363}"/>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5" name="Footer Placeholder 4">
            <a:extLst>
              <a:ext uri="{FF2B5EF4-FFF2-40B4-BE49-F238E27FC236}">
                <a16:creationId xmlns:a16="http://schemas.microsoft.com/office/drawing/2014/main" id="{7EDF01CB-5FEA-4049-BBD5-EB910C5682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8E11CB9-3305-4D59-A880-C612C7DCABFD}"/>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2141983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7C87-6D5B-4FBB-8C27-E9949AE7900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C10C79-DB48-4D20-A415-2A0DA2448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5E290B6-2B7F-4F53-9688-75C60BE877BD}"/>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5" name="Footer Placeholder 4">
            <a:extLst>
              <a:ext uri="{FF2B5EF4-FFF2-40B4-BE49-F238E27FC236}">
                <a16:creationId xmlns:a16="http://schemas.microsoft.com/office/drawing/2014/main" id="{696C5A15-07F4-4B31-9FAA-06CDB4D127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745EB37-158A-44EF-95AA-2ECBA1E567F3}"/>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3999108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52A5-FAA4-4045-BADE-A0FE76C0F7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465A33B-502D-46C8-8A86-FF2806F6C0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1CDDE2-0787-4022-AE83-025BFF182112}"/>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5" name="Footer Placeholder 4">
            <a:extLst>
              <a:ext uri="{FF2B5EF4-FFF2-40B4-BE49-F238E27FC236}">
                <a16:creationId xmlns:a16="http://schemas.microsoft.com/office/drawing/2014/main" id="{520F85BF-7AF6-445F-A9E5-0A72ADBE24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2C4E4F-4386-41C7-88A2-C2538D8B7182}"/>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874868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4EFA-05EF-460C-B059-1A2B2621C4E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7BE1E9F-4C53-4801-A4EA-896840025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C618F10-A81E-4B18-BF40-AAC71A7B48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51B0357-4B92-4388-B811-4FEF22952F8E}"/>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6" name="Footer Placeholder 5">
            <a:extLst>
              <a:ext uri="{FF2B5EF4-FFF2-40B4-BE49-F238E27FC236}">
                <a16:creationId xmlns:a16="http://schemas.microsoft.com/office/drawing/2014/main" id="{B2CF9A3C-EFC2-4BCE-B412-DD9EF7655F5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9124629-35A9-464E-8551-1FB947187600}"/>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481199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9D44-16F8-42D6-B60B-DEBA0641423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DC481B1-FA84-4A06-AA91-70EDA1E564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B4953-9AAA-453F-8C4F-00C1FC60E9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F11CFD5-D17F-42E5-9DFD-1DA726A71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15839-19D4-4525-BDA2-53D46D09DA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434A729-4646-4A3E-BD5D-5F5E035AA06C}"/>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8" name="Footer Placeholder 7">
            <a:extLst>
              <a:ext uri="{FF2B5EF4-FFF2-40B4-BE49-F238E27FC236}">
                <a16:creationId xmlns:a16="http://schemas.microsoft.com/office/drawing/2014/main" id="{3FD35F1A-5B2E-421A-9CE0-09B995D4A14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24A54B7-62C2-4194-8A97-8B12634B6EBE}"/>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1724156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F292-896A-4FD8-807F-F83620A3778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DC3FD90-8ED8-4E85-AD17-413A42F01434}"/>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4" name="Footer Placeholder 3">
            <a:extLst>
              <a:ext uri="{FF2B5EF4-FFF2-40B4-BE49-F238E27FC236}">
                <a16:creationId xmlns:a16="http://schemas.microsoft.com/office/drawing/2014/main" id="{3A7AF800-A77C-4174-9DEC-1099E0B1F43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5BCF35D-FD64-4B22-8462-46B5D307159C}"/>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79038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4F89-60F5-4295-A77A-4A65560EE3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DC028F3-A737-44E4-8EF3-C92E3FC3C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2BDEC4-D53B-46DD-BF09-D64696B86320}"/>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5" name="Footer Placeholder 4">
            <a:extLst>
              <a:ext uri="{FF2B5EF4-FFF2-40B4-BE49-F238E27FC236}">
                <a16:creationId xmlns:a16="http://schemas.microsoft.com/office/drawing/2014/main" id="{844E6196-CAE2-40AD-9135-9D6A354AAA9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C67801-6835-4B55-A2C8-0CC6A9849C3E}"/>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1260965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468B9-B1DA-4B3D-ACA7-978E2ED35DB4}"/>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3" name="Footer Placeholder 2">
            <a:extLst>
              <a:ext uri="{FF2B5EF4-FFF2-40B4-BE49-F238E27FC236}">
                <a16:creationId xmlns:a16="http://schemas.microsoft.com/office/drawing/2014/main" id="{B2A679C6-5676-430C-933A-D8EBAAEBB8E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8A7E893-91E3-4BE2-8D48-05550C819958}"/>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2383874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A293-95C9-44D1-BB4B-A10714162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D18AC73-F712-4112-9048-F86FFC503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B99E6C-00DD-4870-BBB9-4060DF8E3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332A7-81AC-47A2-B3EA-ED527F482B02}"/>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6" name="Footer Placeholder 5">
            <a:extLst>
              <a:ext uri="{FF2B5EF4-FFF2-40B4-BE49-F238E27FC236}">
                <a16:creationId xmlns:a16="http://schemas.microsoft.com/office/drawing/2014/main" id="{C8638741-98C5-4672-863F-1B5EC89219C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FC4215-7853-42E6-B00F-556BDCCAD0A2}"/>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1884497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3F5C-D756-4A14-8C9D-DB29638CE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D4ACAB5-7D60-4751-A490-F2FFF1CF3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6D55450-421C-4C4B-9EFF-0C9C57F71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853BA-ED3A-430A-B34F-F8EB1569EEDC}"/>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6" name="Footer Placeholder 5">
            <a:extLst>
              <a:ext uri="{FF2B5EF4-FFF2-40B4-BE49-F238E27FC236}">
                <a16:creationId xmlns:a16="http://schemas.microsoft.com/office/drawing/2014/main" id="{3DCF77CB-9024-4CF5-95B7-FD46BE1D97D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9B8BC2-0B84-4056-BC1E-82E39BF8A0B7}"/>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2037970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BC06-DCA4-4F3E-8817-DEFC348895E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F519F9A-7CFA-4EF4-98FD-8728401BA2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5DD604-656D-4FB3-8F2E-6F9F03E0F2AA}"/>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5" name="Footer Placeholder 4">
            <a:extLst>
              <a:ext uri="{FF2B5EF4-FFF2-40B4-BE49-F238E27FC236}">
                <a16:creationId xmlns:a16="http://schemas.microsoft.com/office/drawing/2014/main" id="{32967FDD-3639-43B9-BCC3-28DBD8731B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D44E97-1247-4A53-B351-E43A61A031CC}"/>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1675284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D514F5-C911-46C2-8F0B-A396173189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37B11CA-AA59-419D-82C1-01B8DBB432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03DD92A-2D58-4FF9-AB31-63FC37B4E6A3}"/>
              </a:ext>
            </a:extLst>
          </p:cNvPr>
          <p:cNvSpPr>
            <a:spLocks noGrp="1"/>
          </p:cNvSpPr>
          <p:nvPr>
            <p:ph type="dt" sz="half" idx="10"/>
          </p:nvPr>
        </p:nvSpPr>
        <p:spPr/>
        <p:txBody>
          <a:bodyPr/>
          <a:lstStyle/>
          <a:p>
            <a:fld id="{7C177DFC-9B99-40A8-8148-57F9B07BA871}" type="datetimeFigureOut">
              <a:rPr lang="en-CA" smtClean="0"/>
              <a:t>2021-03-29</a:t>
            </a:fld>
            <a:endParaRPr lang="en-CA"/>
          </a:p>
        </p:txBody>
      </p:sp>
      <p:sp>
        <p:nvSpPr>
          <p:cNvPr id="5" name="Footer Placeholder 4">
            <a:extLst>
              <a:ext uri="{FF2B5EF4-FFF2-40B4-BE49-F238E27FC236}">
                <a16:creationId xmlns:a16="http://schemas.microsoft.com/office/drawing/2014/main" id="{DF02A546-5810-4D4A-A760-07E52BF3C1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189CA0B-9B2D-43A0-873C-314B1ED71EDA}"/>
              </a:ext>
            </a:extLst>
          </p:cNvPr>
          <p:cNvSpPr>
            <a:spLocks noGrp="1"/>
          </p:cNvSpPr>
          <p:nvPr>
            <p:ph type="sldNum" sz="quarter" idx="12"/>
          </p:nvPr>
        </p:nvSpPr>
        <p:spPr/>
        <p:txBody>
          <a:bodyPr/>
          <a:lstStyle/>
          <a:p>
            <a:fld id="{C7C38EBD-29E8-4A43-9D9E-ECF94F76BE66}" type="slidenum">
              <a:rPr lang="en-CA" smtClean="0"/>
              <a:t>‹#›</a:t>
            </a:fld>
            <a:endParaRPr lang="en-CA"/>
          </a:p>
        </p:txBody>
      </p:sp>
    </p:spTree>
    <p:extLst>
      <p:ext uri="{BB962C8B-B14F-4D97-AF65-F5344CB8AC3E}">
        <p14:creationId xmlns:p14="http://schemas.microsoft.com/office/powerpoint/2010/main" val="258597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80E9-236B-45C5-BE60-7BCE1B8C501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A47FB20-0031-4317-B537-923257FC65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15300AA-D173-426C-86BD-D45D81315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40D8438-127F-447E-8348-017D6348F3FC}"/>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6" name="Footer Placeholder 5">
            <a:extLst>
              <a:ext uri="{FF2B5EF4-FFF2-40B4-BE49-F238E27FC236}">
                <a16:creationId xmlns:a16="http://schemas.microsoft.com/office/drawing/2014/main" id="{29B8D431-F2CD-465C-B55E-BA6E2AFB136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946EE19-B1F8-4637-922D-AE2064C3ADDF}"/>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200990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C4A7-086A-4599-B3B0-C69BD273D88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46BB3D8-A8BE-4E4C-9F50-D3CA7EDA79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9F9D1-8C3A-4BF2-8CA2-67217AE90B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932DF52-E21C-4288-B481-22216878FA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717F98-1AC7-4B99-8744-580964F63E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0BC4781-A253-44EC-93B3-E3676C720991}"/>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8" name="Footer Placeholder 7">
            <a:extLst>
              <a:ext uri="{FF2B5EF4-FFF2-40B4-BE49-F238E27FC236}">
                <a16:creationId xmlns:a16="http://schemas.microsoft.com/office/drawing/2014/main" id="{1613C8A0-2D84-40BB-A72F-DB47BE9B7D0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37B2D07-0799-4712-BC55-CC6E4294CC59}"/>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175571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5B86-582A-4CD6-9DB9-274AF013194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C595A3E-E710-42FA-B154-D5F20D6667E8}"/>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4" name="Footer Placeholder 3">
            <a:extLst>
              <a:ext uri="{FF2B5EF4-FFF2-40B4-BE49-F238E27FC236}">
                <a16:creationId xmlns:a16="http://schemas.microsoft.com/office/drawing/2014/main" id="{59628035-602B-44BF-BB4E-C8D267C263E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08EA890-0D11-4750-BDCF-45227E91E714}"/>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35540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66997-07D9-4C7F-B5ED-922D14B09E79}"/>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3" name="Footer Placeholder 2">
            <a:extLst>
              <a:ext uri="{FF2B5EF4-FFF2-40B4-BE49-F238E27FC236}">
                <a16:creationId xmlns:a16="http://schemas.microsoft.com/office/drawing/2014/main" id="{19F4C7F7-A281-40F2-B64C-CB13824D7C3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3A52A90-1C38-4BBA-8471-0FDC0A7179BE}"/>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152823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D6ED-1237-457E-82C4-5341CC905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F52147D-65E7-403F-967A-759A8C6A87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9768AD0-8065-4ED9-8022-45B0FDFB4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1254E1-D131-494D-87EF-310A658010F3}"/>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6" name="Footer Placeholder 5">
            <a:extLst>
              <a:ext uri="{FF2B5EF4-FFF2-40B4-BE49-F238E27FC236}">
                <a16:creationId xmlns:a16="http://schemas.microsoft.com/office/drawing/2014/main" id="{5697B05B-3307-49FD-84B8-BB73D9FFCBC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F693E53-0F2E-42E0-BA48-9CAC81A1BDFE}"/>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16010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5D16-1DB8-447C-94B5-9AD094C44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ABF5E1-A29F-4B74-8930-41D5535D4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FFB989E-59EA-45DC-9421-3140897FF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BCEC8-96F5-466C-AAE2-DF537D63EE7F}"/>
              </a:ext>
            </a:extLst>
          </p:cNvPr>
          <p:cNvSpPr>
            <a:spLocks noGrp="1"/>
          </p:cNvSpPr>
          <p:nvPr>
            <p:ph type="dt" sz="half" idx="10"/>
          </p:nvPr>
        </p:nvSpPr>
        <p:spPr/>
        <p:txBody>
          <a:bodyPr/>
          <a:lstStyle/>
          <a:p>
            <a:fld id="{F31D803B-D628-4777-8472-A7B4AE3F2992}" type="datetimeFigureOut">
              <a:rPr lang="en-CA" smtClean="0"/>
              <a:t>2021-03-29</a:t>
            </a:fld>
            <a:endParaRPr lang="en-CA"/>
          </a:p>
        </p:txBody>
      </p:sp>
      <p:sp>
        <p:nvSpPr>
          <p:cNvPr id="6" name="Footer Placeholder 5">
            <a:extLst>
              <a:ext uri="{FF2B5EF4-FFF2-40B4-BE49-F238E27FC236}">
                <a16:creationId xmlns:a16="http://schemas.microsoft.com/office/drawing/2014/main" id="{AA0BAB40-67A5-4916-A2D1-2164B851D18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8E4F24A-92D9-4A72-B06A-FDE60936579F}"/>
              </a:ext>
            </a:extLst>
          </p:cNvPr>
          <p:cNvSpPr>
            <a:spLocks noGrp="1"/>
          </p:cNvSpPr>
          <p:nvPr>
            <p:ph type="sldNum" sz="quarter" idx="12"/>
          </p:nvPr>
        </p:nvSpPr>
        <p:spPr/>
        <p:txBody>
          <a:bodyPr/>
          <a:lstStyle/>
          <a:p>
            <a:fld id="{8FDB33CB-5655-404F-B415-3983D882072E}" type="slidenum">
              <a:rPr lang="en-CA" smtClean="0"/>
              <a:t>‹#›</a:t>
            </a:fld>
            <a:endParaRPr lang="en-CA"/>
          </a:p>
        </p:txBody>
      </p:sp>
    </p:spTree>
    <p:extLst>
      <p:ext uri="{BB962C8B-B14F-4D97-AF65-F5344CB8AC3E}">
        <p14:creationId xmlns:p14="http://schemas.microsoft.com/office/powerpoint/2010/main" val="306149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F22624-078D-48A9-8DE1-3A7E6CC51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1DB71D0-840C-4CD9-8ADA-10A748992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F5E6AE-E964-4004-B737-38F07399C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D803B-D628-4777-8472-A7B4AE3F2992}" type="datetimeFigureOut">
              <a:rPr lang="en-CA" smtClean="0"/>
              <a:t>2021-03-29</a:t>
            </a:fld>
            <a:endParaRPr lang="en-CA"/>
          </a:p>
        </p:txBody>
      </p:sp>
      <p:sp>
        <p:nvSpPr>
          <p:cNvPr id="5" name="Footer Placeholder 4">
            <a:extLst>
              <a:ext uri="{FF2B5EF4-FFF2-40B4-BE49-F238E27FC236}">
                <a16:creationId xmlns:a16="http://schemas.microsoft.com/office/drawing/2014/main" id="{3525CCDD-DAA4-4418-9064-1E0E74C42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6342F0B-2909-45D2-B134-C072CBC11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B33CB-5655-404F-B415-3983D882072E}" type="slidenum">
              <a:rPr lang="en-CA" smtClean="0"/>
              <a:t>‹#›</a:t>
            </a:fld>
            <a:endParaRPr lang="en-CA"/>
          </a:p>
        </p:txBody>
      </p:sp>
      <p:pic>
        <p:nvPicPr>
          <p:cNvPr id="7" name="Picture 6">
            <a:extLst>
              <a:ext uri="{FF2B5EF4-FFF2-40B4-BE49-F238E27FC236}">
                <a16:creationId xmlns:a16="http://schemas.microsoft.com/office/drawing/2014/main" id="{EAAD9F1C-2DF2-40C8-9403-20A2067FF403}"/>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2071689" y="6162514"/>
            <a:ext cx="1689387" cy="519580"/>
          </a:xfrm>
          <a:prstGeom prst="rect">
            <a:avLst/>
          </a:prstGeom>
        </p:spPr>
      </p:pic>
      <p:pic>
        <p:nvPicPr>
          <p:cNvPr id="8" name="Picture 7">
            <a:extLst>
              <a:ext uri="{FF2B5EF4-FFF2-40B4-BE49-F238E27FC236}">
                <a16:creationId xmlns:a16="http://schemas.microsoft.com/office/drawing/2014/main" id="{DE2392F5-66AF-4D86-91D0-96894030C66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61481" y="6003933"/>
            <a:ext cx="2262579" cy="814529"/>
          </a:xfrm>
          <a:prstGeom prst="rect">
            <a:avLst/>
          </a:prstGeom>
        </p:spPr>
      </p:pic>
    </p:spTree>
    <p:extLst>
      <p:ext uri="{BB962C8B-B14F-4D97-AF65-F5344CB8AC3E}">
        <p14:creationId xmlns:p14="http://schemas.microsoft.com/office/powerpoint/2010/main" val="2468106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73156" y="341960"/>
            <a:ext cx="9692640" cy="93265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73156" y="1632857"/>
            <a:ext cx="8595360" cy="48381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1295616" y="637626"/>
            <a:ext cx="908858" cy="365125"/>
          </a:xfrm>
          <a:prstGeom prst="rect">
            <a:avLst/>
          </a:prstGeom>
        </p:spPr>
        <p:txBody>
          <a:bodyPr vert="horz" lIns="91440" tIns="45720" rIns="91440" bIns="45720" rtlCol="0" anchor="ctr"/>
          <a:lstStyle>
            <a:lvl1pPr algn="r">
              <a:defRPr sz="1050" b="0">
                <a:solidFill>
                  <a:schemeClr val="tx2">
                    <a:lumMod val="20000"/>
                    <a:lumOff val="80000"/>
                  </a:schemeClr>
                </a:solidFill>
                <a:latin typeface="Calibri" panose="020F0502020204030204" pitchFamily="34" charset="0"/>
                <a:cs typeface="Calibri" panose="020F0502020204030204" pitchFamily="34" charset="0"/>
              </a:defRPr>
            </a:lvl1pPr>
          </a:lstStyle>
          <a:p>
            <a:fld id="{1A0AD7D2-0DF8-492D-850A-1E63DC90FFF2}" type="datetimeFigureOut">
              <a:rPr lang="en-US" smtClean="0"/>
              <a:t>3/29/2021</a:t>
            </a:fld>
            <a:endParaRPr lang="en-US"/>
          </a:p>
        </p:txBody>
      </p:sp>
      <p:sp>
        <p:nvSpPr>
          <p:cNvPr id="5" name="Footer Placeholder 4"/>
          <p:cNvSpPr>
            <a:spLocks noGrp="1"/>
          </p:cNvSpPr>
          <p:nvPr>
            <p:ph type="ftr" sz="quarter" idx="3"/>
          </p:nvPr>
        </p:nvSpPr>
        <p:spPr>
          <a:xfrm rot="16200000">
            <a:off x="9727281" y="3114818"/>
            <a:ext cx="4045527" cy="365125"/>
          </a:xfrm>
          <a:prstGeom prst="rect">
            <a:avLst/>
          </a:prstGeom>
        </p:spPr>
        <p:txBody>
          <a:bodyPr vert="horz" lIns="91440" tIns="45720" rIns="91440" bIns="45720" rtlCol="0" anchor="ctr"/>
          <a:lstStyle>
            <a:lvl1pPr algn="l">
              <a:defRPr sz="1050">
                <a:solidFill>
                  <a:schemeClr val="tx2">
                    <a:lumMod val="20000"/>
                    <a:lumOff val="80000"/>
                  </a:schemeClr>
                </a:solidFill>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ABBEF67-5393-4B0F-BF3C-327DE8B93D17}" type="slidenum">
              <a:rPr lang="en-US" smtClean="0"/>
              <a:t>‹#›</a:t>
            </a:fld>
            <a:endParaRPr lang="en-US"/>
          </a:p>
        </p:txBody>
      </p:sp>
      <p:sp>
        <p:nvSpPr>
          <p:cNvPr id="11" name="Rectangle 10">
            <a:extLst>
              <a:ext uri="{FF2B5EF4-FFF2-40B4-BE49-F238E27FC236}">
                <a16:creationId xmlns:a16="http://schemas.microsoft.com/office/drawing/2014/main" id="{F760B25B-8329-4DCF-B8C2-A0A8A1960FF3}"/>
              </a:ext>
            </a:extLst>
          </p:cNvPr>
          <p:cNvSpPr/>
          <p:nvPr/>
        </p:nvSpPr>
        <p:spPr>
          <a:xfrm>
            <a:off x="8830992" y="4685291"/>
            <a:ext cx="301863" cy="226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6E8C79A-9FA1-42D6-A6B6-087A7BCA80E3}"/>
              </a:ext>
            </a:extLst>
          </p:cNvPr>
          <p:cNvSpPr/>
          <p:nvPr/>
        </p:nvSpPr>
        <p:spPr>
          <a:xfrm>
            <a:off x="8825344" y="6298330"/>
            <a:ext cx="301863" cy="226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60295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b="1" kern="1200" spc="-50" baseline="0">
          <a:solidFill>
            <a:schemeClr val="accent1">
              <a:lumMod val="50000"/>
            </a:schemeClr>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400" b="1" kern="1200" spc="10" baseline="0">
          <a:solidFill>
            <a:schemeClr val="tx1"/>
          </a:solidFill>
          <a:latin typeface="Calibri Light" panose="020F0302020204030204" pitchFamily="34" charset="0"/>
          <a:ea typeface="+mn-ea"/>
          <a:cs typeface="Calibri Light" panose="020F030202020403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200" b="1"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b="1"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b="1"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b="1"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BAA75-52AE-40B4-BB0F-A3E9BE035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E70255C-4110-4B15-8A74-3A66F087E8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D48117D-6F6D-4208-8A14-3EFE86802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77DFC-9B99-40A8-8148-57F9B07BA871}" type="datetimeFigureOut">
              <a:rPr lang="en-CA" smtClean="0"/>
              <a:t>2021-03-29</a:t>
            </a:fld>
            <a:endParaRPr lang="en-CA"/>
          </a:p>
        </p:txBody>
      </p:sp>
      <p:sp>
        <p:nvSpPr>
          <p:cNvPr id="5" name="Footer Placeholder 4">
            <a:extLst>
              <a:ext uri="{FF2B5EF4-FFF2-40B4-BE49-F238E27FC236}">
                <a16:creationId xmlns:a16="http://schemas.microsoft.com/office/drawing/2014/main" id="{35A8E8A4-6582-431B-A434-0CEAF4245D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D0081A9-BED3-49B8-AA29-05E5F8B19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38EBD-29E8-4A43-9D9E-ECF94F76BE66}" type="slidenum">
              <a:rPr lang="en-CA" smtClean="0"/>
              <a:t>‹#›</a:t>
            </a:fld>
            <a:endParaRPr lang="en-CA"/>
          </a:p>
        </p:txBody>
      </p:sp>
      <p:pic>
        <p:nvPicPr>
          <p:cNvPr id="7" name="Picture 6">
            <a:extLst>
              <a:ext uri="{FF2B5EF4-FFF2-40B4-BE49-F238E27FC236}">
                <a16:creationId xmlns:a16="http://schemas.microsoft.com/office/drawing/2014/main" id="{15788A25-6584-4E79-903B-7925605799CC}"/>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1706880" y="6130141"/>
            <a:ext cx="1689387" cy="519580"/>
          </a:xfrm>
          <a:prstGeom prst="rect">
            <a:avLst/>
          </a:prstGeom>
        </p:spPr>
      </p:pic>
      <p:pic>
        <p:nvPicPr>
          <p:cNvPr id="8" name="Picture 7">
            <a:extLst>
              <a:ext uri="{FF2B5EF4-FFF2-40B4-BE49-F238E27FC236}">
                <a16:creationId xmlns:a16="http://schemas.microsoft.com/office/drawing/2014/main" id="{5477B089-BEEC-4155-8096-1BAA1923E99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61376" y="5935132"/>
            <a:ext cx="2523744" cy="909599"/>
          </a:xfrm>
          <a:prstGeom prst="rect">
            <a:avLst/>
          </a:prstGeom>
        </p:spPr>
      </p:pic>
    </p:spTree>
    <p:extLst>
      <p:ext uri="{BB962C8B-B14F-4D97-AF65-F5344CB8AC3E}">
        <p14:creationId xmlns:p14="http://schemas.microsoft.com/office/powerpoint/2010/main" val="21400200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s://events.tamarackcommunity.ca/the-end-of-povert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vents.tamarackcommunity.ca/webinar-evaluation-transformative-change-michael-quinn-patton-mark-cabaj?hsLang=en" TargetMode="External"/><Relationship Id="rId7" Type="http://schemas.openxmlformats.org/officeDocument/2006/relationships/hyperlink" Target="https://events.tamarackcommunity.ca/making-case-arts-based-engagement-community-hiba-abdullah-christopher-pandolfi?hsLang=en" TargetMode="External"/><Relationship Id="rId2" Type="http://schemas.openxmlformats.org/officeDocument/2006/relationships/hyperlink" Target="https://events.tamarackcommunity.ca/monitoring-outcomes-measuring-impact-oyf?hsLang=en" TargetMode="External"/><Relationship Id="rId1" Type="http://schemas.openxmlformats.org/officeDocument/2006/relationships/slideLayout" Target="../slideLayouts/slideLayout2.xml"/><Relationship Id="rId6" Type="http://schemas.openxmlformats.org/officeDocument/2006/relationships/hyperlink" Target="https://events.tamarackcommunity.ca/webinar-culture-collaboration-choice-russ-gaskin-liz-weaver?hsLang=en" TargetMode="External"/><Relationship Id="rId5" Type="http://schemas.openxmlformats.org/officeDocument/2006/relationships/hyperlink" Target="https://events.tamarackcommunity.ca/webinar-equity-engagement-civic-leadership-david-chrislip-patti-schmitt-liz-weaver?hsLang=en" TargetMode="External"/><Relationship Id="rId4" Type="http://schemas.openxmlformats.org/officeDocument/2006/relationships/hyperlink" Target="https://events.tamarackcommunity.ca/democracy-a-new-idea?hsLang=e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DD46-F799-4433-ADB4-717E353BBBE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99F6054F-6D17-407C-B3D1-08B21311393B}"/>
              </a:ext>
            </a:extLst>
          </p:cNvPr>
          <p:cNvSpPr>
            <a:spLocks noGrp="1"/>
          </p:cNvSpPr>
          <p:nvPr>
            <p:ph type="subTitle" idx="1"/>
          </p:nvPr>
        </p:nvSpPr>
        <p:spPr/>
        <p:txBody>
          <a:bodyPr/>
          <a:lstStyle/>
          <a:p>
            <a:endParaRPr lang="en-CA"/>
          </a:p>
        </p:txBody>
      </p:sp>
      <p:pic>
        <p:nvPicPr>
          <p:cNvPr id="5" name="Picture 4">
            <a:extLst>
              <a:ext uri="{FF2B5EF4-FFF2-40B4-BE49-F238E27FC236}">
                <a16:creationId xmlns:a16="http://schemas.microsoft.com/office/drawing/2014/main" id="{8FCE92AD-5233-4714-8FCF-7AF181FAB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45642"/>
          </a:xfrm>
          <a:prstGeom prst="rect">
            <a:avLst/>
          </a:prstGeom>
        </p:spPr>
      </p:pic>
      <p:sp>
        <p:nvSpPr>
          <p:cNvPr id="6" name="Rectangle 5">
            <a:extLst>
              <a:ext uri="{FF2B5EF4-FFF2-40B4-BE49-F238E27FC236}">
                <a16:creationId xmlns:a16="http://schemas.microsoft.com/office/drawing/2014/main" id="{5A3D6811-AD94-4440-9B33-62D97C2A549D}"/>
              </a:ext>
            </a:extLst>
          </p:cNvPr>
          <p:cNvSpPr/>
          <p:nvPr/>
        </p:nvSpPr>
        <p:spPr>
          <a:xfrm>
            <a:off x="0" y="-21320"/>
            <a:ext cx="12192000" cy="6833286"/>
          </a:xfrm>
          <a:prstGeom prst="rect">
            <a:avLst/>
          </a:prstGeom>
          <a:solidFill>
            <a:srgbClr val="D3002D">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B11C0A9E-1D93-4F03-BB9A-BDC65638AEF2}"/>
              </a:ext>
            </a:extLst>
          </p:cNvPr>
          <p:cNvSpPr txBox="1"/>
          <p:nvPr/>
        </p:nvSpPr>
        <p:spPr>
          <a:xfrm>
            <a:off x="1072979" y="4272677"/>
            <a:ext cx="9689756" cy="2339102"/>
          </a:xfrm>
          <a:prstGeom prst="rect">
            <a:avLst/>
          </a:prstGeom>
          <a:noFill/>
        </p:spPr>
        <p:txBody>
          <a:bodyPr wrap="square" rtlCol="0">
            <a:spAutoFit/>
          </a:bodyPr>
          <a:lstStyle/>
          <a:p>
            <a:pPr algn="ctr"/>
            <a:r>
              <a:rPr lang="en-CA" sz="4000" b="1" dirty="0">
                <a:solidFill>
                  <a:schemeClr val="bg1"/>
                </a:solidFill>
              </a:rPr>
              <a:t>Municipal/Regional Government </a:t>
            </a:r>
          </a:p>
          <a:p>
            <a:pPr algn="ctr"/>
            <a:r>
              <a:rPr lang="en-CA" sz="4000" b="1" dirty="0">
                <a:solidFill>
                  <a:schemeClr val="bg1"/>
                </a:solidFill>
              </a:rPr>
              <a:t>Community of Practice</a:t>
            </a:r>
          </a:p>
          <a:p>
            <a:endParaRPr lang="en-CA" dirty="0">
              <a:solidFill>
                <a:schemeClr val="bg1"/>
              </a:solidFill>
            </a:endParaRPr>
          </a:p>
          <a:p>
            <a:r>
              <a:rPr lang="en-CA" sz="2400" dirty="0">
                <a:solidFill>
                  <a:schemeClr val="bg1"/>
                </a:solidFill>
              </a:rPr>
              <a:t>March 29</a:t>
            </a:r>
            <a:r>
              <a:rPr lang="en-CA" sz="2400" baseline="30000" dirty="0">
                <a:solidFill>
                  <a:schemeClr val="bg1"/>
                </a:solidFill>
              </a:rPr>
              <a:t>th</a:t>
            </a:r>
            <a:r>
              <a:rPr lang="en-CA" sz="2400" dirty="0">
                <a:solidFill>
                  <a:schemeClr val="bg1"/>
                </a:solidFill>
              </a:rPr>
              <a:t> 2021</a:t>
            </a:r>
          </a:p>
          <a:p>
            <a:r>
              <a:rPr lang="en-CA" sz="2400" dirty="0">
                <a:solidFill>
                  <a:schemeClr val="bg1"/>
                </a:solidFill>
              </a:rPr>
              <a:t>1:00 – 2:00 pm ET</a:t>
            </a:r>
          </a:p>
        </p:txBody>
      </p:sp>
    </p:spTree>
    <p:extLst>
      <p:ext uri="{BB962C8B-B14F-4D97-AF65-F5344CB8AC3E}">
        <p14:creationId xmlns:p14="http://schemas.microsoft.com/office/powerpoint/2010/main" val="3038701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ECA9-B526-4E9C-8C82-56C32E769CCD}"/>
              </a:ext>
            </a:extLst>
          </p:cNvPr>
          <p:cNvSpPr>
            <a:spLocks noGrp="1"/>
          </p:cNvSpPr>
          <p:nvPr>
            <p:ph type="title"/>
          </p:nvPr>
        </p:nvSpPr>
        <p:spPr/>
        <p:txBody>
          <a:bodyPr/>
          <a:lstStyle/>
          <a:p>
            <a:r>
              <a:rPr lang="en-US" dirty="0"/>
              <a:t>The Ontario CSWBP Framework </a:t>
            </a:r>
            <a:r>
              <a:rPr lang="en-US" sz="2800" baseline="-25000" dirty="0"/>
              <a:t>(cont’d)</a:t>
            </a:r>
          </a:p>
        </p:txBody>
      </p:sp>
      <p:sp>
        <p:nvSpPr>
          <p:cNvPr id="3" name="Content Placeholder 2">
            <a:extLst>
              <a:ext uri="{FF2B5EF4-FFF2-40B4-BE49-F238E27FC236}">
                <a16:creationId xmlns:a16="http://schemas.microsoft.com/office/drawing/2014/main" id="{FB9EE11A-EE19-4FD6-B00A-CEE98AA430DD}"/>
              </a:ext>
            </a:extLst>
          </p:cNvPr>
          <p:cNvSpPr>
            <a:spLocks noGrp="1"/>
          </p:cNvSpPr>
          <p:nvPr>
            <p:ph idx="1"/>
          </p:nvPr>
        </p:nvSpPr>
        <p:spPr>
          <a:xfrm>
            <a:off x="373156" y="1632857"/>
            <a:ext cx="8254218" cy="5133068"/>
          </a:xfrm>
        </p:spPr>
        <p:txBody>
          <a:bodyPr>
            <a:normAutofit lnSpcReduction="10000"/>
          </a:bodyPr>
          <a:lstStyle/>
          <a:p>
            <a:pPr marL="0" indent="0">
              <a:buNone/>
            </a:pPr>
            <a:r>
              <a:rPr lang="en-US" dirty="0">
                <a:latin typeface="Calibri" panose="020F0502020204030204" pitchFamily="34" charset="0"/>
                <a:cs typeface="Calibri" panose="020F0502020204030204" pitchFamily="34" charset="0"/>
              </a:rPr>
              <a:t>3. Risk Intervention: Mitigating situations of elevated risk</a:t>
            </a:r>
            <a:r>
              <a:rPr lang="en-US" b="0" dirty="0">
                <a:latin typeface="Calibri" panose="020F0502020204030204" pitchFamily="34" charset="0"/>
                <a:cs typeface="Calibri" panose="020F0502020204030204" pitchFamily="34" charset="0"/>
              </a:rPr>
              <a:t>, where multiple sectors work together to prevent an incident, whether it is a crime, victimization or harm, from occurring, while reducing the need for, and systemic reliance on, incident response in order to increase access to and confidence in social supports, decreased victimization rates and the number of emergency room visits. </a:t>
            </a:r>
          </a:p>
          <a:p>
            <a:pPr marL="0" indent="0">
              <a:buNone/>
            </a:pPr>
            <a:r>
              <a:rPr lang="en-US" dirty="0">
                <a:latin typeface="Calibri" panose="020F0502020204030204" pitchFamily="34" charset="0"/>
                <a:cs typeface="Calibri" panose="020F0502020204030204" pitchFamily="34" charset="0"/>
              </a:rPr>
              <a:t>4. Incident Response: Critical and non-critical incident response</a:t>
            </a:r>
            <a:r>
              <a:rPr lang="en-US" b="0" dirty="0">
                <a:latin typeface="Calibri" panose="020F0502020204030204" pitchFamily="34" charset="0"/>
                <a:cs typeface="Calibri" panose="020F0502020204030204" pitchFamily="34" charset="0"/>
              </a:rPr>
              <a:t>, or what is traditionally thought of when referring to crime and safety, including service responses such as police, fire, emergency medical services, child welfare organizations removing a child from their home, a person being apprehended under the Mental Health Act, or a school principal expelling a student. </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55F4787-4E34-43EB-8AE9-8FB71D26E9DD}"/>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3600" b="0" i="0" u="none" strike="noStrike" kern="1200" cap="none" spc="0" normalizeH="0" baseline="0" noProof="0" dirty="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endParaRPr>
          </a:p>
        </p:txBody>
      </p:sp>
      <p:pic>
        <p:nvPicPr>
          <p:cNvPr id="9" name="Picture 8">
            <a:extLst>
              <a:ext uri="{FF2B5EF4-FFF2-40B4-BE49-F238E27FC236}">
                <a16:creationId xmlns:a16="http://schemas.microsoft.com/office/drawing/2014/main" id="{33E2FA3E-FBAD-4B77-A8C3-01963058E82B}"/>
              </a:ext>
            </a:extLst>
          </p:cNvPr>
          <p:cNvPicPr>
            <a:picLocks noChangeAspect="1"/>
          </p:cNvPicPr>
          <p:nvPr/>
        </p:nvPicPr>
        <p:blipFill rotWithShape="1">
          <a:blip r:embed="rId2">
            <a:extLst>
              <a:ext uri="{28A0092B-C50C-407E-A947-70E740481C1C}">
                <a14:useLocalDpi xmlns:a14="http://schemas.microsoft.com/office/drawing/2010/main" val="0"/>
              </a:ext>
            </a:extLst>
          </a:blip>
          <a:srcRect l="4111" r="17589"/>
          <a:stretch/>
        </p:blipFill>
        <p:spPr>
          <a:xfrm>
            <a:off x="8627374" y="952500"/>
            <a:ext cx="3579866" cy="4953000"/>
          </a:xfrm>
          <a:prstGeom prst="rect">
            <a:avLst/>
          </a:prstGeom>
        </p:spPr>
      </p:pic>
    </p:spTree>
    <p:extLst>
      <p:ext uri="{BB962C8B-B14F-4D97-AF65-F5344CB8AC3E}">
        <p14:creationId xmlns:p14="http://schemas.microsoft.com/office/powerpoint/2010/main" val="203128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F50E5B-C21B-4243-9241-FF4F2461D733}"/>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3600" b="0" i="0" u="none" strike="noStrike" kern="1200" cap="none" spc="0" normalizeH="0" baseline="0" noProof="0" dirty="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endParaRPr>
          </a:p>
        </p:txBody>
      </p:sp>
      <p:pic>
        <p:nvPicPr>
          <p:cNvPr id="3" name="Picture 2">
            <a:extLst>
              <a:ext uri="{FF2B5EF4-FFF2-40B4-BE49-F238E27FC236}">
                <a16:creationId xmlns:a16="http://schemas.microsoft.com/office/drawing/2014/main" id="{FC459A8A-DEA2-487C-A5A3-F3D01A369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99364" cy="6858000"/>
          </a:xfrm>
          <a:prstGeom prst="rect">
            <a:avLst/>
          </a:prstGeom>
        </p:spPr>
      </p:pic>
      <p:sp>
        <p:nvSpPr>
          <p:cNvPr id="6" name="Title 1">
            <a:extLst>
              <a:ext uri="{FF2B5EF4-FFF2-40B4-BE49-F238E27FC236}">
                <a16:creationId xmlns:a16="http://schemas.microsoft.com/office/drawing/2014/main" id="{8D24B827-0060-4D81-82F5-9C262A533EBC}"/>
              </a:ext>
            </a:extLst>
          </p:cNvPr>
          <p:cNvSpPr>
            <a:spLocks noGrp="1"/>
          </p:cNvSpPr>
          <p:nvPr>
            <p:ph type="title"/>
          </p:nvPr>
        </p:nvSpPr>
        <p:spPr>
          <a:xfrm>
            <a:off x="3277772" y="92074"/>
            <a:ext cx="8015068" cy="1110079"/>
          </a:xfrm>
        </p:spPr>
        <p:txBody>
          <a:bodyPr>
            <a:normAutofit/>
          </a:bodyPr>
          <a:lstStyle/>
          <a:p>
            <a:r>
              <a:rPr lang="en-US" dirty="0"/>
              <a:t>The Bruce and Grey CSWBP Model</a:t>
            </a:r>
          </a:p>
        </p:txBody>
      </p:sp>
      <p:sp>
        <p:nvSpPr>
          <p:cNvPr id="7" name="Content Placeholder 2">
            <a:extLst>
              <a:ext uri="{FF2B5EF4-FFF2-40B4-BE49-F238E27FC236}">
                <a16:creationId xmlns:a16="http://schemas.microsoft.com/office/drawing/2014/main" id="{D75E19ED-06D0-4A70-8EB6-D1BA69C28F24}"/>
              </a:ext>
            </a:extLst>
          </p:cNvPr>
          <p:cNvSpPr>
            <a:spLocks noGrp="1"/>
          </p:cNvSpPr>
          <p:nvPr>
            <p:ph idx="1"/>
          </p:nvPr>
        </p:nvSpPr>
        <p:spPr>
          <a:xfrm>
            <a:off x="5299364" y="1294228"/>
            <a:ext cx="5993475" cy="5471698"/>
          </a:xfrm>
        </p:spPr>
        <p:txBody>
          <a:bodyPr>
            <a:noAutofit/>
          </a:bodyPr>
          <a:lstStyle/>
          <a:p>
            <a:pPr>
              <a:spcBef>
                <a:spcPts val="600"/>
              </a:spcBef>
            </a:pPr>
            <a:r>
              <a:rPr lang="en-US" sz="2200" dirty="0">
                <a:latin typeface="Calibri" panose="020F0502020204030204" pitchFamily="34" charset="0"/>
                <a:cs typeface="Calibri" panose="020F0502020204030204" pitchFamily="34" charset="0"/>
              </a:rPr>
              <a:t>Champions</a:t>
            </a:r>
            <a:r>
              <a:rPr lang="en-US" sz="2200" b="0" dirty="0">
                <a:latin typeface="Calibri" panose="020F0502020204030204" pitchFamily="34" charset="0"/>
                <a:cs typeface="Calibri" panose="020F0502020204030204" pitchFamily="34" charset="0"/>
              </a:rPr>
              <a:t> – maintain community engagement and awareness; </a:t>
            </a:r>
          </a:p>
          <a:p>
            <a:pPr>
              <a:spcBef>
                <a:spcPts val="600"/>
              </a:spcBef>
            </a:pPr>
            <a:r>
              <a:rPr lang="en-US" sz="2200" dirty="0">
                <a:latin typeface="Calibri" panose="020F0502020204030204" pitchFamily="34" charset="0"/>
                <a:cs typeface="Calibri" panose="020F0502020204030204" pitchFamily="34" charset="0"/>
              </a:rPr>
              <a:t>Multi-Sector Advisory Committee</a:t>
            </a:r>
            <a:r>
              <a:rPr lang="en-US" sz="2200" b="0" dirty="0">
                <a:latin typeface="Calibri" panose="020F0502020204030204" pitchFamily="34" charset="0"/>
                <a:cs typeface="Calibri" panose="020F0502020204030204" pitchFamily="34" charset="0"/>
              </a:rPr>
              <a:t> – provides project oversight and support;</a:t>
            </a:r>
          </a:p>
          <a:p>
            <a:pPr>
              <a:spcBef>
                <a:spcPts val="600"/>
              </a:spcBef>
            </a:pPr>
            <a:r>
              <a:rPr lang="en-US" sz="2200" dirty="0">
                <a:latin typeface="Calibri" panose="020F0502020204030204" pitchFamily="34" charset="0"/>
                <a:cs typeface="Calibri" panose="020F0502020204030204" pitchFamily="34" charset="0"/>
              </a:rPr>
              <a:t>Steering Committee</a:t>
            </a:r>
            <a:r>
              <a:rPr lang="en-US" sz="2200" b="0" dirty="0">
                <a:latin typeface="Calibri" panose="020F0502020204030204" pitchFamily="34" charset="0"/>
                <a:cs typeface="Calibri" panose="020F0502020204030204" pitchFamily="34" charset="0"/>
              </a:rPr>
              <a:t> – provides Coordinator oversight and ensures work is being completed;</a:t>
            </a:r>
          </a:p>
          <a:p>
            <a:pPr>
              <a:spcBef>
                <a:spcPts val="600"/>
              </a:spcBef>
            </a:pPr>
            <a:r>
              <a:rPr lang="en-US" sz="2200" dirty="0">
                <a:latin typeface="Calibri" panose="020F0502020204030204" pitchFamily="34" charset="0"/>
                <a:cs typeface="Calibri" panose="020F0502020204030204" pitchFamily="34" charset="0"/>
              </a:rPr>
              <a:t>Coordinator</a:t>
            </a:r>
            <a:r>
              <a:rPr lang="en-US" sz="2200" b="0" dirty="0">
                <a:latin typeface="Calibri" panose="020F0502020204030204" pitchFamily="34" charset="0"/>
                <a:cs typeface="Calibri" panose="020F0502020204030204" pitchFamily="34" charset="0"/>
              </a:rPr>
              <a:t> – drives the work of CSWBP including implementation, monitoring, evaluation and supports the Committees/ Action Tables; and</a:t>
            </a:r>
          </a:p>
          <a:p>
            <a:pPr>
              <a:spcBef>
                <a:spcPts val="600"/>
              </a:spcBef>
            </a:pPr>
            <a:r>
              <a:rPr lang="en-US" sz="2200" dirty="0">
                <a:latin typeface="Calibri" panose="020F0502020204030204" pitchFamily="34" charset="0"/>
                <a:cs typeface="Calibri" panose="020F0502020204030204" pitchFamily="34" charset="0"/>
              </a:rPr>
              <a:t>Action Tables</a:t>
            </a:r>
            <a:r>
              <a:rPr lang="en-US" sz="2200" b="0" dirty="0">
                <a:latin typeface="Calibri" panose="020F0502020204030204" pitchFamily="34" charset="0"/>
                <a:cs typeface="Calibri" panose="020F0502020204030204" pitchFamily="34" charset="0"/>
              </a:rPr>
              <a:t> – Provide content matter expertise for identified Areas of Risk, create/implement action plans, and then evaluate outcomes and impacts (supported by the Coordinator/ Committees/ participating organizations).</a:t>
            </a:r>
          </a:p>
        </p:txBody>
      </p:sp>
    </p:spTree>
    <p:extLst>
      <p:ext uri="{BB962C8B-B14F-4D97-AF65-F5344CB8AC3E}">
        <p14:creationId xmlns:p14="http://schemas.microsoft.com/office/powerpoint/2010/main" val="415896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0823-11B8-4A46-AB78-55B3C3ED65EF}"/>
              </a:ext>
            </a:extLst>
          </p:cNvPr>
          <p:cNvSpPr>
            <a:spLocks noGrp="1"/>
          </p:cNvSpPr>
          <p:nvPr>
            <p:ph type="title"/>
          </p:nvPr>
        </p:nvSpPr>
        <p:spPr>
          <a:xfrm>
            <a:off x="5299364" y="1972995"/>
            <a:ext cx="5993475" cy="2926080"/>
          </a:xfrm>
        </p:spPr>
        <p:txBody>
          <a:bodyPr>
            <a:normAutofit/>
          </a:bodyPr>
          <a:lstStyle/>
          <a:p>
            <a:pPr algn="ctr"/>
            <a:r>
              <a:rPr lang="en-US" cap="all" dirty="0"/>
              <a:t>THE BRUCE AND GREY</a:t>
            </a:r>
            <a:br>
              <a:rPr lang="en-US" cap="all" dirty="0"/>
            </a:br>
            <a:r>
              <a:rPr lang="en-US" cap="all" dirty="0"/>
              <a:t>CSWBP</a:t>
            </a:r>
            <a:br>
              <a:rPr lang="en-US" cap="all" dirty="0"/>
            </a:br>
            <a:r>
              <a:rPr lang="en-US" cap="all" dirty="0"/>
              <a:t>PRIORITY AREAS FOR ACTION</a:t>
            </a:r>
            <a:endParaRPr lang="en-US" sz="4000" i="1" u="sng" dirty="0">
              <a:solidFill>
                <a:schemeClr val="accent1">
                  <a:lumMod val="50000"/>
                </a:schemeClr>
              </a:solidFill>
            </a:endParaRPr>
          </a:p>
        </p:txBody>
      </p:sp>
      <p:sp>
        <p:nvSpPr>
          <p:cNvPr id="3" name="Slide Number Placeholder 2">
            <a:extLst>
              <a:ext uri="{FF2B5EF4-FFF2-40B4-BE49-F238E27FC236}">
                <a16:creationId xmlns:a16="http://schemas.microsoft.com/office/drawing/2014/main" id="{F3F67374-D85F-4162-A5F6-B36E8781DBEE}"/>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4A66AC"/>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3600" b="0" i="0" u="none" strike="noStrike" kern="1200" cap="none" spc="0" normalizeH="0" baseline="0" noProof="0" dirty="0">
              <a:ln>
                <a:noFill/>
              </a:ln>
              <a:solidFill>
                <a:srgbClr val="4A66AC"/>
              </a:solidFill>
              <a:effectLst/>
              <a:uLnTx/>
              <a:uFillTx/>
              <a:latin typeface="Calibri Light" panose="020F0302020204030204" pitchFamily="34" charset="0"/>
              <a:ea typeface="+mn-ea"/>
              <a:cs typeface="Calibri Light" panose="020F0302020204030204" pitchFamily="34" charset="0"/>
            </a:endParaRPr>
          </a:p>
        </p:txBody>
      </p:sp>
      <p:pic>
        <p:nvPicPr>
          <p:cNvPr id="5" name="Picture 4">
            <a:extLst>
              <a:ext uri="{FF2B5EF4-FFF2-40B4-BE49-F238E27FC236}">
                <a16:creationId xmlns:a16="http://schemas.microsoft.com/office/drawing/2014/main" id="{A7D843C9-00A2-424F-A8A4-519D72CA0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5"/>
            <a:ext cx="5299364" cy="6858000"/>
          </a:xfrm>
          <a:prstGeom prst="rect">
            <a:avLst/>
          </a:prstGeom>
        </p:spPr>
      </p:pic>
    </p:spTree>
    <p:extLst>
      <p:ext uri="{BB962C8B-B14F-4D97-AF65-F5344CB8AC3E}">
        <p14:creationId xmlns:p14="http://schemas.microsoft.com/office/powerpoint/2010/main" val="391014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E832-C504-40E0-9E20-937B7220D374}"/>
              </a:ext>
            </a:extLst>
          </p:cNvPr>
          <p:cNvSpPr>
            <a:spLocks noGrp="1"/>
          </p:cNvSpPr>
          <p:nvPr>
            <p:ph type="title"/>
          </p:nvPr>
        </p:nvSpPr>
        <p:spPr>
          <a:xfrm>
            <a:off x="3935436" y="341959"/>
            <a:ext cx="7357403" cy="2035481"/>
          </a:xfrm>
        </p:spPr>
        <p:txBody>
          <a:bodyPr>
            <a:noAutofit/>
          </a:bodyPr>
          <a:lstStyle/>
          <a:p>
            <a:r>
              <a:rPr lang="en-US" dirty="0"/>
              <a:t>A Focus on </a:t>
            </a:r>
            <a:br>
              <a:rPr lang="en-US" dirty="0"/>
            </a:br>
            <a:r>
              <a:rPr lang="en-US" dirty="0"/>
              <a:t>Local Solutions &amp; Collective Impact</a:t>
            </a:r>
          </a:p>
        </p:txBody>
      </p:sp>
      <p:sp>
        <p:nvSpPr>
          <p:cNvPr id="3" name="Content Placeholder 2">
            <a:extLst>
              <a:ext uri="{FF2B5EF4-FFF2-40B4-BE49-F238E27FC236}">
                <a16:creationId xmlns:a16="http://schemas.microsoft.com/office/drawing/2014/main" id="{8AD87920-468A-4A67-8F80-F8A885C06E96}"/>
              </a:ext>
            </a:extLst>
          </p:cNvPr>
          <p:cNvSpPr>
            <a:spLocks noGrp="1"/>
          </p:cNvSpPr>
          <p:nvPr>
            <p:ph idx="1"/>
          </p:nvPr>
        </p:nvSpPr>
        <p:spPr>
          <a:xfrm>
            <a:off x="3935436" y="2715065"/>
            <a:ext cx="7178041" cy="4050859"/>
          </a:xfrm>
        </p:spPr>
        <p:txBody>
          <a:bodyPr>
            <a:normAutofit/>
          </a:bodyPr>
          <a:lstStyle/>
          <a:p>
            <a:pPr marL="0" lvl="0" indent="0">
              <a:buNone/>
            </a:pPr>
            <a:r>
              <a:rPr lang="en-US" dirty="0">
                <a:latin typeface="Calibri" panose="020F0502020204030204" pitchFamily="34" charset="0"/>
                <a:cs typeface="Calibri" panose="020F0502020204030204" pitchFamily="34" charset="0"/>
              </a:rPr>
              <a:t>Collective planning across sectors and between collaborative committees will need to occur in order to ensure that responses and actions are systems-based and are tied to project outcomes that can then be evaluated.</a:t>
            </a:r>
          </a:p>
          <a:p>
            <a:pPr marL="0" lvl="0" indent="0">
              <a:buNone/>
            </a:pPr>
            <a:r>
              <a:rPr lang="en-US" i="1" dirty="0">
                <a:solidFill>
                  <a:srgbClr val="FF0000"/>
                </a:solidFill>
                <a:latin typeface="Calibri" panose="020F0502020204030204" pitchFamily="34" charset="0"/>
                <a:cs typeface="Calibri" panose="020F0502020204030204" pitchFamily="34" charset="0"/>
              </a:rPr>
              <a:t>The plan is designed to leverage the good work already being done across Bruce and Grey by enhancing the collaboration and coordination of the various organizations, committees and initiatives.</a:t>
            </a:r>
          </a:p>
          <a:p>
            <a:endParaRPr lang="en-US" dirty="0"/>
          </a:p>
        </p:txBody>
      </p:sp>
      <p:sp>
        <p:nvSpPr>
          <p:cNvPr id="4" name="Slide Number Placeholder 3">
            <a:extLst>
              <a:ext uri="{FF2B5EF4-FFF2-40B4-BE49-F238E27FC236}">
                <a16:creationId xmlns:a16="http://schemas.microsoft.com/office/drawing/2014/main" id="{6178F2ED-279A-4D4D-850D-3D099FD01FFF}"/>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3600" b="0" i="0" u="none" strike="noStrike" kern="1200" cap="none" spc="0" normalizeH="0" baseline="0" noProof="0" dirty="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endParaRPr>
          </a:p>
        </p:txBody>
      </p:sp>
      <p:pic>
        <p:nvPicPr>
          <p:cNvPr id="8" name="Picture 7">
            <a:extLst>
              <a:ext uri="{FF2B5EF4-FFF2-40B4-BE49-F238E27FC236}">
                <a16:creationId xmlns:a16="http://schemas.microsoft.com/office/drawing/2014/main" id="{844A6BF7-333F-4CF4-8683-61D004AAF202}"/>
              </a:ext>
            </a:extLst>
          </p:cNvPr>
          <p:cNvPicPr>
            <a:picLocks noChangeAspect="1"/>
          </p:cNvPicPr>
          <p:nvPr/>
        </p:nvPicPr>
        <p:blipFill rotWithShape="1">
          <a:blip r:embed="rId2">
            <a:extLst>
              <a:ext uri="{28A0092B-C50C-407E-A947-70E740481C1C}">
                <a14:useLocalDpi xmlns:a14="http://schemas.microsoft.com/office/drawing/2010/main" val="0"/>
              </a:ext>
            </a:extLst>
          </a:blip>
          <a:srcRect t="12512"/>
          <a:stretch/>
        </p:blipFill>
        <p:spPr>
          <a:xfrm>
            <a:off x="0" y="1778"/>
            <a:ext cx="3474720" cy="6856222"/>
          </a:xfrm>
          <a:prstGeom prst="rect">
            <a:avLst/>
          </a:prstGeom>
        </p:spPr>
      </p:pic>
    </p:spTree>
    <p:extLst>
      <p:ext uri="{BB962C8B-B14F-4D97-AF65-F5344CB8AC3E}">
        <p14:creationId xmlns:p14="http://schemas.microsoft.com/office/powerpoint/2010/main" val="364069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113F-BC85-4554-A259-45B52A15F863}"/>
              </a:ext>
            </a:extLst>
          </p:cNvPr>
          <p:cNvSpPr>
            <a:spLocks noGrp="1"/>
          </p:cNvSpPr>
          <p:nvPr>
            <p:ph type="title"/>
          </p:nvPr>
        </p:nvSpPr>
        <p:spPr>
          <a:xfrm>
            <a:off x="5458265" y="92075"/>
            <a:ext cx="5834575" cy="1356897"/>
          </a:xfrm>
        </p:spPr>
        <p:txBody>
          <a:bodyPr>
            <a:normAutofit/>
          </a:bodyPr>
          <a:lstStyle/>
          <a:p>
            <a:r>
              <a:rPr lang="en-US" dirty="0"/>
              <a:t>Facilitating Outcome Evaluation</a:t>
            </a:r>
          </a:p>
        </p:txBody>
      </p:sp>
      <p:sp>
        <p:nvSpPr>
          <p:cNvPr id="3" name="Content Placeholder 2">
            <a:extLst>
              <a:ext uri="{FF2B5EF4-FFF2-40B4-BE49-F238E27FC236}">
                <a16:creationId xmlns:a16="http://schemas.microsoft.com/office/drawing/2014/main" id="{D3D56603-6A8F-4F4A-97BB-B4A748F45B63}"/>
              </a:ext>
            </a:extLst>
          </p:cNvPr>
          <p:cNvSpPr>
            <a:spLocks noGrp="1"/>
          </p:cNvSpPr>
          <p:nvPr>
            <p:ph idx="1"/>
          </p:nvPr>
        </p:nvSpPr>
        <p:spPr>
          <a:xfrm>
            <a:off x="5458265" y="1632857"/>
            <a:ext cx="5641143" cy="5225143"/>
          </a:xfrm>
        </p:spPr>
        <p:txBody>
          <a:bodyPr>
            <a:normAutofit fontScale="92500" lnSpcReduction="10000"/>
          </a:bodyPr>
          <a:lstStyle/>
          <a:p>
            <a:pPr marL="0" indent="0">
              <a:buNone/>
            </a:pPr>
            <a:r>
              <a:rPr lang="en-US" dirty="0">
                <a:latin typeface="Calibri" panose="020F0502020204030204" pitchFamily="34" charset="0"/>
                <a:cs typeface="Calibri" panose="020F0502020204030204" pitchFamily="34" charset="0"/>
              </a:rPr>
              <a:t>An Indicator Report for the project is currently under development. This Report will explore:</a:t>
            </a:r>
          </a:p>
          <a:p>
            <a:r>
              <a:rPr lang="en-US" b="0" dirty="0">
                <a:latin typeface="Calibri" panose="020F0502020204030204" pitchFamily="34" charset="0"/>
                <a:cs typeface="Calibri" panose="020F0502020204030204" pitchFamily="34" charset="0"/>
              </a:rPr>
              <a:t>The Municipalities of Bruce and Grey Data/Indicator Framework – a description of the process involved in the identification of priority areas of risk (local data and resident perceptions).</a:t>
            </a:r>
          </a:p>
          <a:p>
            <a:r>
              <a:rPr lang="en-US" b="0" dirty="0">
                <a:latin typeface="Calibri" panose="020F0502020204030204" pitchFamily="34" charset="0"/>
                <a:cs typeface="Calibri" panose="020F0502020204030204" pitchFamily="34" charset="0"/>
              </a:rPr>
              <a:t>An Overview of Safety and Well-Being in Bruce and Grey – baseline data, a summary of community/resident perceptions, and identification of areas for action.</a:t>
            </a:r>
          </a:p>
          <a:p>
            <a:pPr marL="0" indent="0" algn="ctr">
              <a:buNone/>
            </a:pPr>
            <a:r>
              <a:rPr lang="en-US" i="1" dirty="0">
                <a:solidFill>
                  <a:srgbClr val="FF0000"/>
                </a:solidFill>
                <a:latin typeface="Calibri" panose="020F0502020204030204" pitchFamily="34" charset="0"/>
                <a:cs typeface="Calibri" panose="020F0502020204030204" pitchFamily="34" charset="0"/>
              </a:rPr>
              <a:t>Ultimately, this Report will facilitate outcome evaluation for CSWBP using locally available data, acting as a resource for the Advisory Committee and Action Tables. </a:t>
            </a:r>
          </a:p>
          <a:p>
            <a:endParaRPr lang="en-US" dirty="0"/>
          </a:p>
        </p:txBody>
      </p:sp>
      <p:sp>
        <p:nvSpPr>
          <p:cNvPr id="4" name="Slide Number Placeholder 3">
            <a:extLst>
              <a:ext uri="{FF2B5EF4-FFF2-40B4-BE49-F238E27FC236}">
                <a16:creationId xmlns:a16="http://schemas.microsoft.com/office/drawing/2014/main" id="{EEB3C183-1527-41E8-82EB-FBF107EF1C9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3600" b="0" i="0" u="none" strike="noStrike" kern="1200" cap="none" spc="0" normalizeH="0" baseline="0" noProof="0" dirty="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endParaRPr>
          </a:p>
        </p:txBody>
      </p:sp>
      <p:pic>
        <p:nvPicPr>
          <p:cNvPr id="6" name="Picture 5">
            <a:extLst>
              <a:ext uri="{FF2B5EF4-FFF2-40B4-BE49-F238E27FC236}">
                <a16:creationId xmlns:a16="http://schemas.microsoft.com/office/drawing/2014/main" id="{5FB81BB3-D224-4452-978D-7E5F03A89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99364" cy="6858000"/>
          </a:xfrm>
          <a:prstGeom prst="rect">
            <a:avLst/>
          </a:prstGeom>
        </p:spPr>
      </p:pic>
    </p:spTree>
    <p:extLst>
      <p:ext uri="{BB962C8B-B14F-4D97-AF65-F5344CB8AC3E}">
        <p14:creationId xmlns:p14="http://schemas.microsoft.com/office/powerpoint/2010/main" val="212156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0823-11B8-4A46-AB78-55B3C3ED65EF}"/>
              </a:ext>
            </a:extLst>
          </p:cNvPr>
          <p:cNvSpPr>
            <a:spLocks noGrp="1"/>
          </p:cNvSpPr>
          <p:nvPr>
            <p:ph type="title"/>
          </p:nvPr>
        </p:nvSpPr>
        <p:spPr>
          <a:xfrm>
            <a:off x="5548212" y="2136530"/>
            <a:ext cx="5514536" cy="2584939"/>
          </a:xfrm>
        </p:spPr>
        <p:txBody>
          <a:bodyPr/>
          <a:lstStyle/>
          <a:p>
            <a:pPr algn="ctr"/>
            <a:r>
              <a:rPr lang="en-US" dirty="0"/>
              <a:t>NEXT STEPS FOR</a:t>
            </a:r>
            <a:br>
              <a:rPr lang="en-US" dirty="0"/>
            </a:br>
            <a:r>
              <a:rPr lang="en-US" dirty="0"/>
              <a:t>THE BRUCE AND GREY CSWBP</a:t>
            </a:r>
          </a:p>
        </p:txBody>
      </p:sp>
      <p:sp>
        <p:nvSpPr>
          <p:cNvPr id="3" name="Slide Number Placeholder 2">
            <a:extLst>
              <a:ext uri="{FF2B5EF4-FFF2-40B4-BE49-F238E27FC236}">
                <a16:creationId xmlns:a16="http://schemas.microsoft.com/office/drawing/2014/main" id="{B9427928-AEEE-46AF-8719-9F66C802348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4A66AC"/>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3600" b="0" i="0" u="none" strike="noStrike" kern="1200" cap="none" spc="0" normalizeH="0" baseline="0" noProof="0" dirty="0">
              <a:ln>
                <a:noFill/>
              </a:ln>
              <a:solidFill>
                <a:srgbClr val="4A66AC"/>
              </a:solidFill>
              <a:effectLst/>
              <a:uLnTx/>
              <a:uFillTx/>
              <a:latin typeface="Calibri Light" panose="020F0302020204030204" pitchFamily="34" charset="0"/>
              <a:ea typeface="+mn-ea"/>
              <a:cs typeface="Calibri Light" panose="020F0302020204030204" pitchFamily="34" charset="0"/>
            </a:endParaRPr>
          </a:p>
        </p:txBody>
      </p:sp>
      <p:pic>
        <p:nvPicPr>
          <p:cNvPr id="5" name="Picture 4">
            <a:extLst>
              <a:ext uri="{FF2B5EF4-FFF2-40B4-BE49-F238E27FC236}">
                <a16:creationId xmlns:a16="http://schemas.microsoft.com/office/drawing/2014/main" id="{633F65A0-FD66-4266-8E65-1382DF4BD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0"/>
            <a:ext cx="5299364" cy="6858000"/>
          </a:xfrm>
          <a:prstGeom prst="rect">
            <a:avLst/>
          </a:prstGeom>
        </p:spPr>
      </p:pic>
    </p:spTree>
    <p:extLst>
      <p:ext uri="{BB962C8B-B14F-4D97-AF65-F5344CB8AC3E}">
        <p14:creationId xmlns:p14="http://schemas.microsoft.com/office/powerpoint/2010/main" val="193314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6B10-97C9-49C8-A30A-9320DAE1B6C1}"/>
              </a:ext>
            </a:extLst>
          </p:cNvPr>
          <p:cNvSpPr>
            <a:spLocks noGrp="1"/>
          </p:cNvSpPr>
          <p:nvPr>
            <p:ph type="title"/>
          </p:nvPr>
        </p:nvSpPr>
        <p:spPr>
          <a:xfrm>
            <a:off x="373156" y="584556"/>
            <a:ext cx="9692640" cy="932658"/>
          </a:xfrm>
        </p:spPr>
        <p:txBody>
          <a:bodyPr/>
          <a:lstStyle/>
          <a:p>
            <a:r>
              <a:rPr lang="en-US" dirty="0"/>
              <a:t>Question &amp; Discussion</a:t>
            </a:r>
          </a:p>
        </p:txBody>
      </p:sp>
      <p:sp>
        <p:nvSpPr>
          <p:cNvPr id="3" name="Content Placeholder 2">
            <a:extLst>
              <a:ext uri="{FF2B5EF4-FFF2-40B4-BE49-F238E27FC236}">
                <a16:creationId xmlns:a16="http://schemas.microsoft.com/office/drawing/2014/main" id="{012F8646-B788-4378-A19B-A8B150CB598B}"/>
              </a:ext>
            </a:extLst>
          </p:cNvPr>
          <p:cNvSpPr>
            <a:spLocks noGrp="1"/>
          </p:cNvSpPr>
          <p:nvPr>
            <p:ph idx="1"/>
          </p:nvPr>
        </p:nvSpPr>
        <p:spPr>
          <a:xfrm>
            <a:off x="373155" y="1955409"/>
            <a:ext cx="10360493" cy="4515603"/>
          </a:xfrm>
        </p:spPr>
        <p:txBody>
          <a:bodyPr/>
          <a:lstStyle/>
          <a:p>
            <a:pPr lvl="1"/>
            <a:r>
              <a:rPr lang="en-US" sz="2400" dirty="0">
                <a:latin typeface="Calibri" panose="020F0502020204030204" pitchFamily="34" charset="0"/>
                <a:cs typeface="Calibri" panose="020F0502020204030204" pitchFamily="34" charset="0"/>
              </a:rPr>
              <a:t>How can poverty reduction plans intersect with community safety and well-being planning?</a:t>
            </a:r>
          </a:p>
          <a:p>
            <a:pPr marL="274320" lvl="1" indent="0">
              <a:buNone/>
            </a:pPr>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How can existing poverty work inform new strategies</a:t>
            </a:r>
          </a:p>
          <a:p>
            <a:pPr marL="274320" lvl="1" indent="0">
              <a:buNone/>
            </a:pPr>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How can poverty reduction leads partner with Community Safety &amp; Well-Being tables?</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What are lessons learned or key takeaways from the Bruce &amp; Grey experience?</a:t>
            </a:r>
          </a:p>
          <a:p>
            <a:endParaRPr lang="en-US" dirty="0"/>
          </a:p>
        </p:txBody>
      </p:sp>
      <p:sp>
        <p:nvSpPr>
          <p:cNvPr id="4" name="Slide Number Placeholder 2">
            <a:extLst>
              <a:ext uri="{FF2B5EF4-FFF2-40B4-BE49-F238E27FC236}">
                <a16:creationId xmlns:a16="http://schemas.microsoft.com/office/drawing/2014/main" id="{8B2AE51E-12F7-4C2A-B8F3-9256FA3C1D82}"/>
              </a:ext>
            </a:extLst>
          </p:cNvPr>
          <p:cNvSpPr>
            <a:spLocks noGrp="1"/>
          </p:cNvSpPr>
          <p:nvPr>
            <p:ph type="sldNum" sz="quarter" idx="12"/>
          </p:nvPr>
        </p:nvSpPr>
        <p:spPr>
          <a:xfrm>
            <a:off x="11292840" y="6172200"/>
            <a:ext cx="914400" cy="593725"/>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4A66AC"/>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3600" b="0" i="0" u="none" strike="noStrike" kern="1200" cap="none" spc="0" normalizeH="0" baseline="0" noProof="0" dirty="0">
              <a:ln>
                <a:noFill/>
              </a:ln>
              <a:solidFill>
                <a:srgbClr val="4A66AC"/>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17572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0823-11B8-4A46-AB78-55B3C3ED65EF}"/>
              </a:ext>
            </a:extLst>
          </p:cNvPr>
          <p:cNvSpPr>
            <a:spLocks noGrp="1"/>
          </p:cNvSpPr>
          <p:nvPr>
            <p:ph type="title"/>
          </p:nvPr>
        </p:nvSpPr>
        <p:spPr>
          <a:xfrm>
            <a:off x="5496951" y="2595805"/>
            <a:ext cx="5795889" cy="2538901"/>
          </a:xfrm>
        </p:spPr>
        <p:txBody>
          <a:bodyPr>
            <a:normAutofit/>
          </a:bodyPr>
          <a:lstStyle/>
          <a:p>
            <a:pPr algn="ctr"/>
            <a:br>
              <a:rPr lang="en-US" i="1" dirty="0">
                <a:solidFill>
                  <a:srgbClr val="FF0000"/>
                </a:solidFill>
              </a:rPr>
            </a:br>
            <a:br>
              <a:rPr lang="en-US" i="1" dirty="0">
                <a:solidFill>
                  <a:srgbClr val="FF0000"/>
                </a:solidFill>
              </a:rPr>
            </a:br>
            <a:endParaRPr lang="en-US" i="1" dirty="0">
              <a:solidFill>
                <a:schemeClr val="tx2"/>
              </a:solidFill>
            </a:endParaRPr>
          </a:p>
        </p:txBody>
      </p:sp>
      <p:sp>
        <p:nvSpPr>
          <p:cNvPr id="3" name="Slide Number Placeholder 2">
            <a:extLst>
              <a:ext uri="{FF2B5EF4-FFF2-40B4-BE49-F238E27FC236}">
                <a16:creationId xmlns:a16="http://schemas.microsoft.com/office/drawing/2014/main" id="{B9427928-AEEE-46AF-8719-9F66C802348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4A66AC"/>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3600" b="0" i="0" u="none" strike="noStrike" kern="1200" cap="none" spc="0" normalizeH="0" baseline="0" noProof="0" dirty="0">
              <a:ln>
                <a:noFill/>
              </a:ln>
              <a:solidFill>
                <a:srgbClr val="4A66AC"/>
              </a:solidFill>
              <a:effectLst/>
              <a:uLnTx/>
              <a:uFillTx/>
              <a:latin typeface="Calibri Light" panose="020F0302020204030204" pitchFamily="34" charset="0"/>
              <a:ea typeface="+mn-ea"/>
              <a:cs typeface="Calibri Light" panose="020F0302020204030204" pitchFamily="34" charset="0"/>
            </a:endParaRPr>
          </a:p>
        </p:txBody>
      </p:sp>
      <p:pic>
        <p:nvPicPr>
          <p:cNvPr id="6" name="Picture 5">
            <a:extLst>
              <a:ext uri="{FF2B5EF4-FFF2-40B4-BE49-F238E27FC236}">
                <a16:creationId xmlns:a16="http://schemas.microsoft.com/office/drawing/2014/main" id="{715D7E78-C1FE-43E5-9EAE-098FAF545456}"/>
              </a:ext>
            </a:extLst>
          </p:cNvPr>
          <p:cNvPicPr>
            <a:picLocks noChangeAspect="1"/>
          </p:cNvPicPr>
          <p:nvPr/>
        </p:nvPicPr>
        <p:blipFill rotWithShape="1">
          <a:blip r:embed="rId2">
            <a:extLst>
              <a:ext uri="{28A0092B-C50C-407E-A947-70E740481C1C}">
                <a14:useLocalDpi xmlns:a14="http://schemas.microsoft.com/office/drawing/2010/main" val="0"/>
              </a:ext>
            </a:extLst>
          </a:blip>
          <a:srcRect t="7795" b="37575"/>
          <a:stretch/>
        </p:blipFill>
        <p:spPr>
          <a:xfrm>
            <a:off x="1455574" y="766693"/>
            <a:ext cx="8152660" cy="5765097"/>
          </a:xfrm>
          <a:prstGeom prst="rect">
            <a:avLst/>
          </a:prstGeom>
        </p:spPr>
      </p:pic>
    </p:spTree>
    <p:extLst>
      <p:ext uri="{BB962C8B-B14F-4D97-AF65-F5344CB8AC3E}">
        <p14:creationId xmlns:p14="http://schemas.microsoft.com/office/powerpoint/2010/main" val="216912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BFC5-5EB8-4CD3-A161-AECEBE575DD3}"/>
              </a:ext>
            </a:extLst>
          </p:cNvPr>
          <p:cNvSpPr>
            <a:spLocks noGrp="1"/>
          </p:cNvSpPr>
          <p:nvPr>
            <p:ph type="title"/>
          </p:nvPr>
        </p:nvSpPr>
        <p:spPr>
          <a:xfrm>
            <a:off x="838200" y="424071"/>
            <a:ext cx="10515600" cy="1325563"/>
          </a:xfrm>
        </p:spPr>
        <p:txBody>
          <a:bodyPr>
            <a:normAutofit/>
          </a:bodyPr>
          <a:lstStyle/>
          <a:p>
            <a:pPr algn="ctr"/>
            <a:br>
              <a:rPr lang="en-CA" b="1" dirty="0">
                <a:solidFill>
                  <a:srgbClr val="D3002D"/>
                </a:solidFill>
              </a:rPr>
            </a:br>
            <a:r>
              <a:rPr lang="en-CA" b="1" dirty="0">
                <a:solidFill>
                  <a:srgbClr val="D3002D"/>
                </a:solidFill>
              </a:rPr>
              <a:t>Upcoming Opportunities   </a:t>
            </a:r>
          </a:p>
        </p:txBody>
      </p:sp>
      <p:sp>
        <p:nvSpPr>
          <p:cNvPr id="4" name="Rectangle 1">
            <a:extLst>
              <a:ext uri="{FF2B5EF4-FFF2-40B4-BE49-F238E27FC236}">
                <a16:creationId xmlns:a16="http://schemas.microsoft.com/office/drawing/2014/main" id="{123BB785-80DB-4CAF-8F0F-B1CF62FAB267}"/>
              </a:ext>
            </a:extLst>
          </p:cNvPr>
          <p:cNvSpPr>
            <a:spLocks noGrp="1" noChangeArrowheads="1"/>
          </p:cNvSpPr>
          <p:nvPr>
            <p:ph idx="1"/>
          </p:nvPr>
        </p:nvSpPr>
        <p:spPr bwMode="auto">
          <a:xfrm>
            <a:off x="1078831" y="-281680"/>
            <a:ext cx="10034337" cy="787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rial" panose="020B0604020202020204" pitchFamily="34" charset="0"/>
                <a:cs typeface="Arial" panose="020B0604020202020204" pitchFamily="34" charset="0"/>
              </a:rPr>
              <a:t> </a:t>
            </a:r>
          </a:p>
          <a:p>
            <a:pPr marL="0" lvl="0" indent="0" eaLnBrk="0" fontAlgn="base" hangingPunct="0">
              <a:lnSpc>
                <a:spcPct val="100000"/>
              </a:lnSpc>
              <a:spcBef>
                <a:spcPct val="0"/>
              </a:spcBef>
              <a:spcAft>
                <a:spcPct val="0"/>
              </a:spcAft>
              <a:buNone/>
            </a:pPr>
            <a:endParaRPr lang="en-CA" sz="2400" dirty="0">
              <a:solidFill>
                <a:srgbClr val="C00000"/>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n-CA" sz="2400" dirty="0">
              <a:solidFill>
                <a:schemeClr val="tx1">
                  <a:lumMod val="75000"/>
                  <a:lumOff val="25000"/>
                </a:schemeClr>
              </a:solidFill>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lang="en-CA" sz="2400" b="1" dirty="0">
                <a:solidFill>
                  <a:schemeClr val="tx1">
                    <a:lumMod val="75000"/>
                    <a:lumOff val="25000"/>
                  </a:schemeClr>
                </a:solidFill>
                <a:latin typeface="Arial" panose="020B0604020202020204" pitchFamily="34" charset="0"/>
                <a:cs typeface="Arial" panose="020B0604020202020204" pitchFamily="34" charset="0"/>
              </a:rPr>
              <a:t>All Convenor Call - April 6</a:t>
            </a:r>
            <a:r>
              <a:rPr lang="en-CA" sz="2400" b="1" baseline="30000" dirty="0">
                <a:solidFill>
                  <a:schemeClr val="tx1">
                    <a:lumMod val="75000"/>
                    <a:lumOff val="25000"/>
                  </a:schemeClr>
                </a:solidFill>
                <a:latin typeface="Arial" panose="020B0604020202020204" pitchFamily="34" charset="0"/>
                <a:cs typeface="Arial" panose="020B0604020202020204" pitchFamily="34" charset="0"/>
              </a:rPr>
              <a:t>th</a:t>
            </a:r>
            <a:r>
              <a:rPr lang="en-CA" sz="2400" b="1" dirty="0">
                <a:solidFill>
                  <a:schemeClr val="tx1">
                    <a:lumMod val="75000"/>
                    <a:lumOff val="25000"/>
                  </a:schemeClr>
                </a:solidFill>
                <a:latin typeface="Arial" panose="020B0604020202020204" pitchFamily="34" charset="0"/>
                <a:cs typeface="Arial" panose="020B0604020202020204" pitchFamily="34" charset="0"/>
              </a:rPr>
              <a:t> </a:t>
            </a:r>
          </a:p>
          <a:p>
            <a:pPr marL="0" lvl="0" indent="0" algn="ctr" eaLnBrk="0" fontAlgn="base" hangingPunct="0">
              <a:lnSpc>
                <a:spcPct val="100000"/>
              </a:lnSpc>
              <a:spcBef>
                <a:spcPct val="0"/>
              </a:spcBef>
              <a:spcAft>
                <a:spcPct val="0"/>
              </a:spcAft>
              <a:buNone/>
            </a:pPr>
            <a:r>
              <a:rPr lang="en-CA" sz="2400" b="1" dirty="0">
                <a:solidFill>
                  <a:schemeClr val="accent1">
                    <a:lumMod val="75000"/>
                  </a:schemeClr>
                </a:solidFill>
                <a:latin typeface="Arial" panose="020B0604020202020204" pitchFamily="34" charset="0"/>
                <a:cs typeface="Arial" panose="020B0604020202020204" pitchFamily="34" charset="0"/>
              </a:rPr>
              <a:t>National Advisory Committee on Poverty’s First Report</a:t>
            </a:r>
          </a:p>
          <a:p>
            <a:pPr marL="0" lvl="0" indent="0" algn="ctr" eaLnBrk="0" fontAlgn="base" hangingPunct="0">
              <a:lnSpc>
                <a:spcPct val="100000"/>
              </a:lnSpc>
              <a:spcBef>
                <a:spcPct val="0"/>
              </a:spcBef>
              <a:spcAft>
                <a:spcPct val="0"/>
              </a:spcAft>
              <a:buNone/>
            </a:pPr>
            <a:endParaRPr lang="en-CA" sz="2400" dirty="0">
              <a:solidFill>
                <a:schemeClr val="accent1">
                  <a:lumMod val="75000"/>
                </a:schemeClr>
              </a:solidFill>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lang="en-CA" sz="2400" b="1" dirty="0">
                <a:solidFill>
                  <a:schemeClr val="bg2">
                    <a:lumMod val="25000"/>
                  </a:schemeClr>
                </a:solidFill>
                <a:latin typeface="Arial" panose="020B0604020202020204" pitchFamily="34" charset="0"/>
                <a:cs typeface="Arial" panose="020B0604020202020204" pitchFamily="34" charset="0"/>
              </a:rPr>
              <a:t>Private Webinar – April 20</a:t>
            </a:r>
            <a:r>
              <a:rPr lang="en-CA" sz="2400" b="1" baseline="30000" dirty="0">
                <a:solidFill>
                  <a:schemeClr val="bg2">
                    <a:lumMod val="25000"/>
                  </a:schemeClr>
                </a:solidFill>
                <a:latin typeface="Arial" panose="020B0604020202020204" pitchFamily="34" charset="0"/>
                <a:cs typeface="Arial" panose="020B0604020202020204" pitchFamily="34" charset="0"/>
              </a:rPr>
              <a:t>th</a:t>
            </a:r>
            <a:r>
              <a:rPr lang="en-CA" sz="2400" b="1" dirty="0">
                <a:solidFill>
                  <a:schemeClr val="bg2">
                    <a:lumMod val="25000"/>
                  </a:schemeClr>
                </a:solidFill>
                <a:latin typeface="Arial" panose="020B0604020202020204" pitchFamily="34" charset="0"/>
                <a:cs typeface="Arial" panose="020B0604020202020204" pitchFamily="34" charset="0"/>
              </a:rPr>
              <a:t> </a:t>
            </a:r>
          </a:p>
          <a:p>
            <a:pPr marL="0" lvl="0" indent="0" algn="ctr" eaLnBrk="0" fontAlgn="base" hangingPunct="0">
              <a:lnSpc>
                <a:spcPct val="100000"/>
              </a:lnSpc>
              <a:spcBef>
                <a:spcPct val="0"/>
              </a:spcBef>
              <a:spcAft>
                <a:spcPct val="0"/>
              </a:spcAft>
              <a:buNone/>
            </a:pPr>
            <a:r>
              <a:rPr lang="en-CA" sz="2400" b="1" dirty="0">
                <a:solidFill>
                  <a:schemeClr val="accent1">
                    <a:lumMod val="75000"/>
                  </a:schemeClr>
                </a:solidFill>
                <a:latin typeface="Arial" panose="020B0604020202020204" pitchFamily="34" charset="0"/>
                <a:cs typeface="Arial" panose="020B0604020202020204" pitchFamily="34" charset="0"/>
              </a:rPr>
              <a:t>Decolonizing the City - Vancouver’s Equity Framework </a:t>
            </a:r>
          </a:p>
          <a:p>
            <a:pPr marL="0" lvl="0" indent="0" algn="ctr" eaLnBrk="0" fontAlgn="base" hangingPunct="0">
              <a:lnSpc>
                <a:spcPct val="100000"/>
              </a:lnSpc>
              <a:spcBef>
                <a:spcPct val="0"/>
              </a:spcBef>
              <a:spcAft>
                <a:spcPct val="0"/>
              </a:spcAft>
              <a:buNone/>
            </a:pPr>
            <a:endParaRPr lang="en-CA" sz="2400" dirty="0">
              <a:solidFill>
                <a:schemeClr val="accent1">
                  <a:lumMod val="75000"/>
                </a:schemeClr>
              </a:solidFill>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endParaRPr lang="en-CA" sz="2400" dirty="0">
              <a:solidFill>
                <a:srgbClr val="C00000"/>
              </a:solidFill>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lang="en-CA" sz="2400" dirty="0">
                <a:solidFill>
                  <a:srgbClr val="C00000"/>
                </a:solidFill>
                <a:latin typeface="Arial" panose="020B0604020202020204" pitchFamily="34" charset="0"/>
                <a:cs typeface="Arial" panose="020B0604020202020204" pitchFamily="34" charset="0"/>
              </a:rPr>
              <a:t>NEXT MEETING</a:t>
            </a:r>
            <a:r>
              <a:rPr lang="en-CA" sz="2400" dirty="0">
                <a:latin typeface="Arial" panose="020B0604020202020204" pitchFamily="34" charset="0"/>
                <a:cs typeface="Arial" panose="020B0604020202020204" pitchFamily="34" charset="0"/>
              </a:rPr>
              <a:t>: </a:t>
            </a:r>
            <a:r>
              <a:rPr lang="en-CA" sz="2400" dirty="0">
                <a:solidFill>
                  <a:schemeClr val="bg2">
                    <a:lumMod val="25000"/>
                  </a:schemeClr>
                </a:solidFill>
                <a:latin typeface="Arial" panose="020B0604020202020204" pitchFamily="34" charset="0"/>
                <a:cs typeface="Arial" panose="020B0604020202020204" pitchFamily="34" charset="0"/>
              </a:rPr>
              <a:t>May 24</a:t>
            </a:r>
            <a:r>
              <a:rPr lang="en-CA" sz="2400" baseline="30000" dirty="0">
                <a:solidFill>
                  <a:schemeClr val="bg2">
                    <a:lumMod val="25000"/>
                  </a:schemeClr>
                </a:solidFill>
                <a:latin typeface="Arial" panose="020B0604020202020204" pitchFamily="34" charset="0"/>
                <a:cs typeface="Arial" panose="020B0604020202020204" pitchFamily="34" charset="0"/>
              </a:rPr>
              <a:t>th</a:t>
            </a:r>
            <a:r>
              <a:rPr lang="en-CA" sz="2400" dirty="0">
                <a:solidFill>
                  <a:schemeClr val="bg2">
                    <a:lumMod val="25000"/>
                  </a:schemeClr>
                </a:solidFill>
                <a:latin typeface="Arial" panose="020B0604020202020204" pitchFamily="34" charset="0"/>
                <a:cs typeface="Arial" panose="020B0604020202020204" pitchFamily="34" charset="0"/>
              </a:rPr>
              <a:t> (TBD)</a:t>
            </a:r>
          </a:p>
          <a:p>
            <a:pPr marL="0" lvl="0" indent="0" eaLnBrk="0" fontAlgn="base" hangingPunct="0">
              <a:lnSpc>
                <a:spcPct val="100000"/>
              </a:lnSpc>
              <a:spcBef>
                <a:spcPct val="0"/>
              </a:spcBef>
              <a:spcAft>
                <a:spcPct val="0"/>
              </a:spcAft>
              <a:buNone/>
            </a:pPr>
            <a:endParaRPr lang="en-CA" sz="2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n-CA" sz="20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n-CA" sz="20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149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building, tower, cage&#10;&#10;Description generated with very high confidence">
            <a:extLst>
              <a:ext uri="{FF2B5EF4-FFF2-40B4-BE49-F238E27FC236}">
                <a16:creationId xmlns:a16="http://schemas.microsoft.com/office/drawing/2014/main" id="{EBDCD67E-57F1-4FF7-90B8-7F7AB01A3137}"/>
              </a:ext>
            </a:extLst>
          </p:cNvPr>
          <p:cNvPicPr>
            <a:picLocks noChangeAspect="1"/>
          </p:cNvPicPr>
          <p:nvPr/>
        </p:nvPicPr>
        <p:blipFill rotWithShape="1">
          <a:blip r:embed="rId3"/>
          <a:srcRect l="9264" t="30" r="44147" b="-30"/>
          <a:stretch/>
        </p:blipFill>
        <p:spPr>
          <a:xfrm>
            <a:off x="0" y="0"/>
            <a:ext cx="3240505" cy="6061280"/>
          </a:xfrm>
          <a:prstGeom prst="rect">
            <a:avLst/>
          </a:prstGeom>
        </p:spPr>
      </p:pic>
      <p:sp>
        <p:nvSpPr>
          <p:cNvPr id="169" name="Rectangle 7"/>
          <p:cNvSpPr/>
          <p:nvPr/>
        </p:nvSpPr>
        <p:spPr>
          <a:xfrm>
            <a:off x="3240506" y="-46668"/>
            <a:ext cx="8951494" cy="6059610"/>
          </a:xfrm>
          <a:prstGeom prst="rect">
            <a:avLst/>
          </a:prstGeom>
          <a:solidFill>
            <a:srgbClr val="C00000"/>
          </a:solidFill>
          <a:ln w="12700">
            <a:miter lim="400000"/>
          </a:ln>
        </p:spPr>
        <p:txBody>
          <a:bodyPr lIns="45718" tIns="45718" rIns="45718" bIns="45718" anchor="ct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latin typeface="Calibri"/>
                <a:ea typeface="Calibri"/>
                <a:cs typeface="Calibri"/>
                <a:sym typeface="Calibri"/>
              </a:defRPr>
            </a:pPr>
            <a:endParaRPr kumimoji="0" sz="1800" b="0" i="0" u="none" strike="noStrike" kern="1200" cap="none" spc="0" normalizeH="0" baseline="0" noProof="0" dirty="0">
              <a:ln>
                <a:noFill/>
              </a:ln>
              <a:solidFill>
                <a:srgbClr val="FFFFFF"/>
              </a:solidFill>
              <a:effectLst/>
              <a:uLnTx/>
              <a:uFillTx/>
              <a:latin typeface="Calibri"/>
              <a:cs typeface="Calibri"/>
              <a:sym typeface="Calibri"/>
            </a:endParaRPr>
          </a:p>
        </p:txBody>
      </p:sp>
      <p:sp>
        <p:nvSpPr>
          <p:cNvPr id="171" name="TextBox 14"/>
          <p:cNvSpPr txBox="1"/>
          <p:nvPr/>
        </p:nvSpPr>
        <p:spPr>
          <a:xfrm>
            <a:off x="3769893" y="1918798"/>
            <a:ext cx="8213560" cy="3577901"/>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r>
              <a:rPr kumimoji="0" lang="en-CA" sz="2400" b="1" i="0" u="none" strike="noStrike" kern="1200" cap="none" spc="0" normalizeH="0" baseline="0" noProof="0" dirty="0">
                <a:ln>
                  <a:noFill/>
                </a:ln>
                <a:solidFill>
                  <a:srgbClr val="FFFFFF"/>
                </a:solidFill>
                <a:effectLst/>
                <a:uLnTx/>
                <a:uFillTx/>
                <a:latin typeface="Calibri Light" panose="020F0302020204030204"/>
                <a:ea typeface="+mn-ea"/>
                <a:cs typeface="+mn-cs"/>
                <a:sym typeface="Arial"/>
              </a:rPr>
              <a:t>May 5-6</a:t>
            </a:r>
            <a:r>
              <a:rPr kumimoji="0" lang="en-CA" sz="2400" b="1" i="0" u="none" strike="noStrike" kern="1200" cap="none" spc="0" normalizeH="0" baseline="30000" noProof="0" dirty="0">
                <a:ln>
                  <a:noFill/>
                </a:ln>
                <a:solidFill>
                  <a:srgbClr val="FFFFFF"/>
                </a:solidFill>
                <a:effectLst/>
                <a:uLnTx/>
                <a:uFillTx/>
                <a:latin typeface="Calibri Light" panose="020F0302020204030204"/>
                <a:ea typeface="+mn-ea"/>
                <a:cs typeface="+mn-cs"/>
                <a:sym typeface="Arial"/>
              </a:rPr>
              <a:t>th</a:t>
            </a:r>
            <a:r>
              <a:rPr kumimoji="0" lang="en-CA" sz="2400" b="1" i="0" u="none" strike="noStrike" kern="1200" cap="none" spc="0" normalizeH="0" baseline="0" noProof="0" dirty="0">
                <a:ln>
                  <a:noFill/>
                </a:ln>
                <a:solidFill>
                  <a:srgbClr val="FFFFFF"/>
                </a:solidFill>
                <a:effectLst/>
                <a:uLnTx/>
                <a:uFillTx/>
                <a:latin typeface="Calibri Light" panose="020F0302020204030204"/>
                <a:ea typeface="+mn-ea"/>
                <a:cs typeface="+mn-cs"/>
                <a:sym typeface="Arial"/>
              </a:rPr>
              <a:t> 2021</a:t>
            </a: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endParaRPr kumimoji="0" sz="2400" b="1" i="0" u="none" strike="noStrike" kern="1200" cap="none" spc="0" normalizeH="0" baseline="0" noProof="0" dirty="0">
              <a:ln>
                <a:noFill/>
              </a:ln>
              <a:solidFill>
                <a:srgbClr val="FFFFFF"/>
              </a:solidFill>
              <a:effectLst/>
              <a:uLnTx/>
              <a:uFillTx/>
              <a:latin typeface="Calibri Light" panose="020F0302020204030204"/>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r>
              <a:rPr kumimoji="0" lang="en-CA" sz="2000" b="1" i="0" u="none" strike="noStrike" kern="1200" cap="none" spc="0" normalizeH="0" baseline="0" noProof="0" dirty="0">
                <a:ln>
                  <a:noFill/>
                </a:ln>
                <a:solidFill>
                  <a:prstClr val="white"/>
                </a:solidFill>
                <a:effectLst/>
                <a:uLnTx/>
                <a:uFillTx/>
                <a:latin typeface="Arial"/>
                <a:ea typeface="+mn-ea"/>
                <a:cs typeface="Arial"/>
                <a:sym typeface="Arial"/>
              </a:rPr>
              <a:t>Celebrating successes in poverty reduction </a:t>
            </a: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r>
              <a:rPr kumimoji="0" lang="en-CA" sz="2000" b="1" i="0" u="none" strike="noStrike" kern="1200" cap="none" spc="0" normalizeH="0" baseline="0" noProof="0" dirty="0">
                <a:ln>
                  <a:noFill/>
                </a:ln>
                <a:solidFill>
                  <a:prstClr val="white"/>
                </a:solidFill>
                <a:effectLst/>
                <a:uLnTx/>
                <a:uFillTx/>
                <a:latin typeface="Arial"/>
                <a:ea typeface="+mn-ea"/>
                <a:cs typeface="Arial"/>
                <a:sym typeface="Arial"/>
              </a:rPr>
              <a:t>Co-generating solutions for ending poverty </a:t>
            </a: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r>
              <a:rPr kumimoji="0" lang="en-CA" sz="2000" b="1" i="0" u="none" strike="noStrike" kern="1200" cap="none" spc="0" normalizeH="0" baseline="0" noProof="0" dirty="0">
                <a:ln>
                  <a:noFill/>
                </a:ln>
                <a:solidFill>
                  <a:prstClr val="white"/>
                </a:solidFill>
                <a:effectLst/>
                <a:uLnTx/>
                <a:uFillTx/>
                <a:latin typeface="Arial"/>
                <a:ea typeface="+mn-ea"/>
                <a:cs typeface="Arial"/>
                <a:sym typeface="Arial"/>
              </a:rPr>
              <a:t>Inspiring keynote speakers and 14 interactive workshops</a:t>
            </a: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r>
              <a:rPr kumimoji="0" lang="en-CA" sz="2000" b="1" i="0" u="none" strike="noStrike" kern="1200" cap="none" spc="0" normalizeH="0" baseline="0" noProof="0" dirty="0">
                <a:ln>
                  <a:noFill/>
                </a:ln>
                <a:solidFill>
                  <a:prstClr val="white"/>
                </a:solidFill>
                <a:effectLst/>
                <a:uLnTx/>
                <a:uFillTx/>
                <a:latin typeface="Arial"/>
                <a:ea typeface="+mn-ea"/>
                <a:cs typeface="Arial"/>
                <a:sym typeface="Arial"/>
              </a:rPr>
              <a:t>Inviting participation from across geographies and sectors</a:t>
            </a: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endParaRPr lang="en-CA" sz="2000" b="1" dirty="0">
              <a:solidFill>
                <a:prstClr val="white"/>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r>
              <a:rPr kumimoji="0" lang="en-CA" sz="2000" b="1" i="0" u="none" strike="noStrike" kern="1200" cap="none" spc="0" normalizeH="0" baseline="0" noProof="0" dirty="0">
                <a:ln>
                  <a:noFill/>
                </a:ln>
                <a:solidFill>
                  <a:schemeClr val="bg1"/>
                </a:solidFill>
                <a:effectLst/>
                <a:uLnTx/>
                <a:uFillTx/>
                <a:latin typeface="Arial"/>
                <a:ea typeface="+mn-ea"/>
                <a:cs typeface="Arial"/>
                <a:sym typeface="Arial"/>
                <a:hlinkClick r:id="rId4">
                  <a:extLst>
                    <a:ext uri="{A12FA001-AC4F-418D-AE19-62706E023703}">
                      <ahyp:hlinkClr xmlns:ahyp="http://schemas.microsoft.com/office/drawing/2018/hyperlinkcolor" val="tx"/>
                    </a:ext>
                  </a:extLst>
                </a:hlinkClick>
              </a:rPr>
              <a:t>https://events.tamarackcommunity.ca/the-end-of-poverty</a:t>
            </a:r>
            <a:endParaRPr kumimoji="0" lang="en-CA" sz="2000" b="1" i="0" u="none" strike="noStrike" kern="1200" cap="none" spc="0" normalizeH="0" baseline="0" noProof="0" dirty="0">
              <a:ln>
                <a:noFill/>
              </a:ln>
              <a:solidFill>
                <a:schemeClr val="bg1"/>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endParaRPr kumimoji="0" lang="en-CA" sz="2000" b="1" i="0" u="none" strike="noStrike" kern="1200" cap="none" spc="0" normalizeH="0" baseline="0" noProof="0" dirty="0">
              <a:ln>
                <a:noFill/>
              </a:ln>
              <a:solidFill>
                <a:schemeClr val="bg1"/>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endParaRPr lang="en-CA" sz="2000" b="1" dirty="0">
              <a:solidFill>
                <a:schemeClr val="bg1"/>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2000" b="1">
                <a:solidFill>
                  <a:srgbClr val="FFFFFF"/>
                </a:solidFill>
                <a:latin typeface="+mj-lt"/>
                <a:ea typeface="+mj-ea"/>
                <a:cs typeface="+mj-cs"/>
                <a:sym typeface="Arial"/>
              </a:defRPr>
            </a:pPr>
            <a:endParaRPr kumimoji="0" lang="en-CA" sz="2000" b="1" i="0" u="none" strike="noStrike" kern="1200" cap="none" spc="0" normalizeH="0" baseline="0" noProof="0" dirty="0">
              <a:ln>
                <a:noFill/>
              </a:ln>
              <a:solidFill>
                <a:prstClr val="white"/>
              </a:solidFill>
              <a:effectLst/>
              <a:uLnTx/>
              <a:uFillTx/>
              <a:latin typeface="Arial"/>
              <a:ea typeface="+mn-ea"/>
              <a:cs typeface="Arial"/>
              <a:sym typeface="Arial"/>
            </a:endParaRPr>
          </a:p>
        </p:txBody>
      </p:sp>
      <p:sp>
        <p:nvSpPr>
          <p:cNvPr id="172" name="Shape 607"/>
          <p:cNvSpPr txBox="1"/>
          <p:nvPr/>
        </p:nvSpPr>
        <p:spPr>
          <a:xfrm>
            <a:off x="4194506" y="4856292"/>
            <a:ext cx="5553078" cy="315469"/>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700">
                <a:solidFill>
                  <a:srgbClr val="FFFFFF"/>
                </a:solidFill>
                <a:latin typeface="+mj-lt"/>
                <a:ea typeface="+mj-ea"/>
                <a:cs typeface="+mj-cs"/>
                <a:sym typeface="Arial"/>
              </a:defRPr>
            </a:pPr>
            <a:endParaRPr kumimoji="0" sz="1600" b="0" i="0" u="none" strike="noStrike" kern="1200" cap="none" spc="0" normalizeH="0" baseline="0" noProof="0" dirty="0">
              <a:ln>
                <a:noFill/>
              </a:ln>
              <a:solidFill>
                <a:prstClr val="white"/>
              </a:solidFill>
              <a:effectLst/>
              <a:uLnTx/>
              <a:uFillTx/>
              <a:latin typeface="Calibri Light" panose="020F0302020204030204"/>
              <a:ea typeface="+mn-ea"/>
              <a:cs typeface="+mn-cs"/>
              <a:sym typeface="Arial"/>
            </a:endParaRPr>
          </a:p>
        </p:txBody>
      </p:sp>
      <p:sp>
        <p:nvSpPr>
          <p:cNvPr id="173" name="TextBox 12"/>
          <p:cNvSpPr txBox="1"/>
          <p:nvPr/>
        </p:nvSpPr>
        <p:spPr>
          <a:xfrm>
            <a:off x="3769894" y="251363"/>
            <a:ext cx="7555831" cy="1238799"/>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1">
                <a:solidFill>
                  <a:srgbClr val="FFFFFF"/>
                </a:solidFill>
                <a:latin typeface="+mj-lt"/>
                <a:ea typeface="+mj-ea"/>
                <a:cs typeface="+mj-cs"/>
                <a:sym typeface="Arial"/>
              </a:defRPr>
            </a:pPr>
            <a:r>
              <a:rPr kumimoji="0" lang="en-CA" sz="4400" b="1" i="0" u="none" strike="noStrike" kern="1200" cap="none" spc="0" normalizeH="0" baseline="0" noProof="0" dirty="0">
                <a:ln>
                  <a:noFill/>
                </a:ln>
                <a:solidFill>
                  <a:srgbClr val="FFFFFF"/>
                </a:solidFill>
                <a:effectLst/>
                <a:uLnTx/>
                <a:uFillTx/>
                <a:latin typeface="Calibri Light" panose="020F0302020204030204"/>
                <a:ea typeface="+mn-ea"/>
                <a:cs typeface="+mn-cs"/>
                <a:sym typeface="Arial"/>
              </a:rPr>
              <a:t>The End of Poverty Summit</a:t>
            </a:r>
          </a:p>
          <a:p>
            <a:pPr marL="0" marR="0" lvl="0" indent="0" algn="l" defTabSz="914400" rtl="0" eaLnBrk="1" fontAlgn="auto" latinLnBrk="0" hangingPunct="1">
              <a:lnSpc>
                <a:spcPct val="100000"/>
              </a:lnSpc>
              <a:spcBef>
                <a:spcPts val="0"/>
              </a:spcBef>
              <a:spcAft>
                <a:spcPts val="0"/>
              </a:spcAft>
              <a:buClrTx/>
              <a:buSzTx/>
              <a:buFontTx/>
              <a:buNone/>
              <a:tabLst/>
              <a:defRPr sz="3200" b="1">
                <a:solidFill>
                  <a:srgbClr val="FFFFFF"/>
                </a:solidFill>
                <a:latin typeface="+mj-lt"/>
                <a:ea typeface="+mj-ea"/>
                <a:cs typeface="+mj-cs"/>
                <a:sym typeface="Arial"/>
              </a:defRPr>
            </a:pPr>
            <a:r>
              <a:rPr lang="en-CA" sz="3200" b="1" dirty="0">
                <a:solidFill>
                  <a:srgbClr val="FFFFFF"/>
                </a:solidFill>
                <a:latin typeface="Calibri Light" panose="020F0302020204030204"/>
                <a:sym typeface="Arial"/>
              </a:rPr>
              <a:t>Register Now!</a:t>
            </a:r>
            <a:endParaRPr kumimoji="0" lang="en-CA" sz="3200" b="1" i="0" u="none" strike="noStrike" kern="1200" cap="none" spc="0" normalizeH="0" baseline="0" noProof="0" dirty="0">
              <a:ln>
                <a:noFill/>
              </a:ln>
              <a:solidFill>
                <a:srgbClr val="FFFFFF"/>
              </a:solidFill>
              <a:effectLst/>
              <a:uLnTx/>
              <a:uFillTx/>
              <a:latin typeface="Calibri Light" panose="020F0302020204030204"/>
              <a:ea typeface="+mn-ea"/>
              <a:cs typeface="+mn-cs"/>
              <a:sym typeface="Arial"/>
            </a:endParaRPr>
          </a:p>
        </p:txBody>
      </p:sp>
    </p:spTree>
    <p:extLst>
      <p:ext uri="{BB962C8B-B14F-4D97-AF65-F5344CB8AC3E}">
        <p14:creationId xmlns:p14="http://schemas.microsoft.com/office/powerpoint/2010/main" val="103960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301A-F9F2-4053-AFA8-31C6F5CD8B7D}"/>
              </a:ext>
            </a:extLst>
          </p:cNvPr>
          <p:cNvSpPr>
            <a:spLocks noGrp="1"/>
          </p:cNvSpPr>
          <p:nvPr>
            <p:ph type="title"/>
          </p:nvPr>
        </p:nvSpPr>
        <p:spPr/>
        <p:txBody>
          <a:bodyPr/>
          <a:lstStyle/>
          <a:p>
            <a:r>
              <a:rPr lang="en-CA" b="1" dirty="0">
                <a:solidFill>
                  <a:srgbClr val="D3002D"/>
                </a:solidFill>
              </a:rPr>
              <a:t>Technical Considerations</a:t>
            </a:r>
          </a:p>
        </p:txBody>
      </p:sp>
      <p:sp>
        <p:nvSpPr>
          <p:cNvPr id="3" name="Content Placeholder 2">
            <a:extLst>
              <a:ext uri="{FF2B5EF4-FFF2-40B4-BE49-F238E27FC236}">
                <a16:creationId xmlns:a16="http://schemas.microsoft.com/office/drawing/2014/main" id="{B8C0F71E-12D7-46FB-B939-E384D985EC68}"/>
              </a:ext>
            </a:extLst>
          </p:cNvPr>
          <p:cNvSpPr>
            <a:spLocks noGrp="1"/>
          </p:cNvSpPr>
          <p:nvPr>
            <p:ph idx="1"/>
          </p:nvPr>
        </p:nvSpPr>
        <p:spPr>
          <a:xfrm>
            <a:off x="838200" y="1807869"/>
            <a:ext cx="10515600" cy="4351338"/>
          </a:xfrm>
        </p:spPr>
        <p:txBody>
          <a:bodyPr/>
          <a:lstStyle/>
          <a:p>
            <a:pPr>
              <a:defRPr sz="1900" b="1"/>
            </a:pPr>
            <a:r>
              <a:rPr lang="en-US" sz="2000" b="1" dirty="0"/>
              <a:t>Visuals: You must be connected through the URL to see today’s visuals</a:t>
            </a:r>
          </a:p>
          <a:p>
            <a:pPr>
              <a:defRPr sz="1900" b="1"/>
            </a:pPr>
            <a:endParaRPr lang="en-US" sz="2000" b="1" dirty="0"/>
          </a:p>
          <a:p>
            <a:pPr>
              <a:defRPr sz="1900" b="1"/>
            </a:pPr>
            <a:r>
              <a:rPr lang="en-US" sz="2000" b="1" dirty="0"/>
              <a:t>Webcam: If you are able, please turn on your webcams</a:t>
            </a:r>
          </a:p>
          <a:p>
            <a:pPr marL="457200" lvl="1" indent="0">
              <a:buNone/>
              <a:defRPr sz="1900" b="1"/>
            </a:pPr>
            <a:br>
              <a:rPr lang="en-US" sz="1600" b="1" dirty="0"/>
            </a:br>
            <a:r>
              <a:rPr lang="en-US" sz="1600" b="1" dirty="0"/>
              <a:t>Audio Options - Please select the appropriate audio setting via your Zoom control panel:</a:t>
            </a:r>
            <a:br>
              <a:rPr lang="en-US" sz="1600" b="1" dirty="0"/>
            </a:br>
            <a:endParaRPr lang="en-US" sz="1600" b="1" dirty="0"/>
          </a:p>
          <a:p>
            <a:pPr marL="557213" lvl="1" indent="-214313">
              <a:buSzPct val="100000"/>
              <a:buFont typeface="Arial"/>
              <a:buChar char="•"/>
              <a:defRPr sz="1900"/>
            </a:pPr>
            <a:r>
              <a:rPr lang="en-US" sz="2000" dirty="0"/>
              <a:t>VoIP: You may connect your audio using your computer’s speakers and choose ‘Computer’.</a:t>
            </a:r>
            <a:br>
              <a:rPr lang="en-US" sz="2000" dirty="0"/>
            </a:br>
            <a:endParaRPr lang="en-US" sz="2000" dirty="0"/>
          </a:p>
          <a:p>
            <a:pPr marL="557213" lvl="1" indent="-214313">
              <a:buSzPct val="100000"/>
              <a:buFont typeface="Arial"/>
              <a:buChar char="•"/>
              <a:defRPr sz="1900"/>
            </a:pPr>
            <a:r>
              <a:rPr lang="en-US" sz="2000" dirty="0"/>
              <a:t>Select “Telephone”</a:t>
            </a:r>
            <a:br>
              <a:rPr lang="en-US" sz="2000" dirty="0"/>
            </a:br>
            <a:r>
              <a:rPr lang="en-US" sz="2000" dirty="0"/>
              <a:t>Phone: </a:t>
            </a:r>
            <a:r>
              <a:rPr lang="en-US" sz="1900" dirty="0"/>
              <a:t>+1 647 558 0588 </a:t>
            </a:r>
            <a:br>
              <a:rPr lang="en-US" sz="2000" dirty="0"/>
            </a:br>
            <a:r>
              <a:rPr lang="en-US" sz="2000" dirty="0"/>
              <a:t>	Meeting ID: 939 5385 1811</a:t>
            </a:r>
          </a:p>
          <a:p>
            <a:pPr marL="342900" lvl="1" indent="0">
              <a:buSzPct val="100000"/>
              <a:buNone/>
              <a:defRPr sz="1900"/>
            </a:pPr>
            <a:r>
              <a:rPr lang="en-US" sz="2000" dirty="0"/>
              <a:t>	Passcode: 664078</a:t>
            </a:r>
            <a:br>
              <a:rPr lang="en-US" sz="1900" dirty="0"/>
            </a:br>
            <a:r>
              <a:rPr lang="en-US" sz="1900" dirty="0"/>
              <a:t>  </a:t>
            </a:r>
            <a:br>
              <a:rPr lang="en-US" sz="2000" dirty="0"/>
            </a:br>
            <a:endParaRPr lang="en-US" sz="2000" dirty="0"/>
          </a:p>
        </p:txBody>
      </p:sp>
      <p:pic>
        <p:nvPicPr>
          <p:cNvPr id="4" name="Picture 3">
            <a:extLst>
              <a:ext uri="{FF2B5EF4-FFF2-40B4-BE49-F238E27FC236}">
                <a16:creationId xmlns:a16="http://schemas.microsoft.com/office/drawing/2014/main" id="{09AE8E92-B4F9-48D4-939E-8BCED7CBDF4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71689" y="6162514"/>
            <a:ext cx="1689387" cy="519580"/>
          </a:xfrm>
          <a:prstGeom prst="rect">
            <a:avLst/>
          </a:prstGeom>
        </p:spPr>
      </p:pic>
    </p:spTree>
    <p:extLst>
      <p:ext uri="{BB962C8B-B14F-4D97-AF65-F5344CB8AC3E}">
        <p14:creationId xmlns:p14="http://schemas.microsoft.com/office/powerpoint/2010/main" val="3246593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BFC5-5EB8-4CD3-A161-AECEBE575DD3}"/>
              </a:ext>
            </a:extLst>
          </p:cNvPr>
          <p:cNvSpPr>
            <a:spLocks noGrp="1"/>
          </p:cNvSpPr>
          <p:nvPr>
            <p:ph type="title"/>
          </p:nvPr>
        </p:nvSpPr>
        <p:spPr>
          <a:xfrm>
            <a:off x="838200" y="424071"/>
            <a:ext cx="10515600" cy="1325563"/>
          </a:xfrm>
        </p:spPr>
        <p:txBody>
          <a:bodyPr>
            <a:normAutofit/>
          </a:bodyPr>
          <a:lstStyle/>
          <a:p>
            <a:pPr algn="ctr"/>
            <a:br>
              <a:rPr lang="en-CA" b="1" dirty="0">
                <a:solidFill>
                  <a:srgbClr val="D3002D"/>
                </a:solidFill>
              </a:rPr>
            </a:br>
            <a:r>
              <a:rPr lang="en-CA" b="1" dirty="0">
                <a:solidFill>
                  <a:srgbClr val="D3002D"/>
                </a:solidFill>
                <a:highlight>
                  <a:srgbClr val="FFFF00"/>
                </a:highlight>
              </a:rPr>
              <a:t>Webinars</a:t>
            </a:r>
          </a:p>
        </p:txBody>
      </p:sp>
      <p:sp>
        <p:nvSpPr>
          <p:cNvPr id="4" name="Rectangle 1">
            <a:extLst>
              <a:ext uri="{FF2B5EF4-FFF2-40B4-BE49-F238E27FC236}">
                <a16:creationId xmlns:a16="http://schemas.microsoft.com/office/drawing/2014/main" id="{123BB785-80DB-4CAF-8F0F-B1CF62FAB267}"/>
              </a:ext>
            </a:extLst>
          </p:cNvPr>
          <p:cNvSpPr>
            <a:spLocks noGrp="1" noChangeArrowheads="1"/>
          </p:cNvSpPr>
          <p:nvPr>
            <p:ph idx="1"/>
          </p:nvPr>
        </p:nvSpPr>
        <p:spPr bwMode="auto">
          <a:xfrm>
            <a:off x="1078831" y="48660"/>
            <a:ext cx="10034337" cy="721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endParaRPr lang="en-CA" sz="1400" b="1" i="0" u="none" strike="noStrike" dirty="0">
              <a:solidFill>
                <a:srgbClr val="170C9F"/>
              </a:solidFill>
              <a:effectLst/>
              <a:latin typeface="Open Sans Condensed"/>
              <a:hlinkClick r:id="rId2"/>
            </a:endParaRPr>
          </a:p>
          <a:p>
            <a:pPr algn="l"/>
            <a:endParaRPr lang="en-CA" sz="1400" b="1" dirty="0">
              <a:solidFill>
                <a:srgbClr val="170C9F"/>
              </a:solidFill>
              <a:latin typeface="Open Sans Condensed"/>
              <a:hlinkClick r:id="rId2"/>
            </a:endParaRPr>
          </a:p>
          <a:p>
            <a:pPr marL="0" indent="0" algn="l">
              <a:buNone/>
            </a:pPr>
            <a:endParaRPr lang="en-CA" sz="1400" b="1" i="0" u="none" strike="noStrike" dirty="0">
              <a:solidFill>
                <a:srgbClr val="170C9F"/>
              </a:solidFill>
              <a:effectLst/>
              <a:latin typeface="Open Sans Condensed"/>
              <a:hlinkClick r:id="rId2"/>
            </a:endParaRPr>
          </a:p>
          <a:p>
            <a:pPr marL="0" indent="0" algn="l">
              <a:buNone/>
            </a:pPr>
            <a:endParaRPr lang="en-CA" sz="1400" b="1" dirty="0">
              <a:solidFill>
                <a:srgbClr val="170C9F"/>
              </a:solidFill>
              <a:latin typeface="Open Sans Condensed"/>
              <a:hlinkClick r:id="rId2"/>
            </a:endParaRPr>
          </a:p>
          <a:p>
            <a:pPr algn="l"/>
            <a:endParaRPr lang="en-CA" sz="1400" b="1" i="0" u="none" strike="noStrike" dirty="0">
              <a:solidFill>
                <a:srgbClr val="170C9F"/>
              </a:solidFill>
              <a:effectLst/>
              <a:latin typeface="Open Sans Condensed"/>
              <a:hlinkClick r:id="rId2"/>
            </a:endParaRPr>
          </a:p>
          <a:p>
            <a:pPr algn="l"/>
            <a:endParaRPr lang="en-CA" sz="1400" b="1" dirty="0">
              <a:solidFill>
                <a:srgbClr val="170C9F"/>
              </a:solidFill>
              <a:latin typeface="Open Sans Condensed"/>
              <a:hlinkClick r:id="rId2"/>
            </a:endParaRPr>
          </a:p>
          <a:p>
            <a:pPr marL="0" indent="0" algn="ctr">
              <a:buNone/>
            </a:pPr>
            <a:r>
              <a:rPr lang="en-CA" sz="1800" b="1" i="0" u="none" strike="noStrike" dirty="0">
                <a:solidFill>
                  <a:srgbClr val="170C9F"/>
                </a:solidFill>
                <a:effectLst/>
                <a:latin typeface="Open Sans Condensed"/>
                <a:hlinkClick r:id="rId2"/>
              </a:rPr>
              <a:t>Monitoring Outcomes &amp; Measuring Impact | Lessons from the Opportunity Youth Forum</a:t>
            </a:r>
            <a:endParaRPr lang="en-CA" sz="1800" b="1" i="0" dirty="0">
              <a:solidFill>
                <a:srgbClr val="454545"/>
              </a:solidFill>
              <a:effectLst/>
              <a:latin typeface="Open Sans Condensed"/>
            </a:endParaRPr>
          </a:p>
          <a:p>
            <a:pPr marL="0" indent="0" algn="ctr">
              <a:buNone/>
            </a:pPr>
            <a:r>
              <a:rPr lang="en-CA" sz="1800" b="1" dirty="0">
                <a:solidFill>
                  <a:srgbClr val="444444"/>
                </a:solidFill>
                <a:latin typeface="Open Sans"/>
              </a:rPr>
              <a:t>March 31</a:t>
            </a:r>
            <a:r>
              <a:rPr lang="en-CA" sz="1800" b="1" baseline="30000" dirty="0">
                <a:solidFill>
                  <a:srgbClr val="444444"/>
                </a:solidFill>
                <a:latin typeface="Open Sans"/>
              </a:rPr>
              <a:t>st</a:t>
            </a:r>
            <a:r>
              <a:rPr lang="en-CA" sz="1800" b="1" dirty="0">
                <a:solidFill>
                  <a:srgbClr val="444444"/>
                </a:solidFill>
                <a:latin typeface="Open Sans"/>
              </a:rPr>
              <a:t> </a:t>
            </a:r>
            <a:endParaRPr lang="en-CA" sz="1800" b="0" i="0" dirty="0">
              <a:solidFill>
                <a:srgbClr val="444444"/>
              </a:solidFill>
              <a:effectLst/>
              <a:latin typeface="Open Sans"/>
            </a:endParaRPr>
          </a:p>
          <a:p>
            <a:pPr marL="0" indent="0" algn="ctr">
              <a:buNone/>
            </a:pPr>
            <a:r>
              <a:rPr lang="en-CA" sz="1800" b="1" i="0" u="none" strike="noStrike" dirty="0">
                <a:solidFill>
                  <a:srgbClr val="170C9F"/>
                </a:solidFill>
                <a:effectLst/>
                <a:latin typeface="Open Sans Condensed"/>
                <a:hlinkClick r:id="rId3"/>
              </a:rPr>
              <a:t>Evaluation for Transformative Change</a:t>
            </a:r>
            <a:endParaRPr lang="en-CA" sz="1800" b="1" i="0" dirty="0">
              <a:solidFill>
                <a:srgbClr val="454545"/>
              </a:solidFill>
              <a:effectLst/>
              <a:latin typeface="Open Sans Condensed"/>
            </a:endParaRPr>
          </a:p>
          <a:p>
            <a:pPr marL="0" indent="0" algn="ctr">
              <a:buNone/>
            </a:pPr>
            <a:r>
              <a:rPr lang="en-CA" sz="1800" b="1" dirty="0">
                <a:solidFill>
                  <a:srgbClr val="444444"/>
                </a:solidFill>
                <a:latin typeface="Open Sans"/>
              </a:rPr>
              <a:t>April 5</a:t>
            </a:r>
            <a:r>
              <a:rPr lang="en-CA" sz="1800" b="1" baseline="30000" dirty="0">
                <a:solidFill>
                  <a:srgbClr val="444444"/>
                </a:solidFill>
                <a:latin typeface="Open Sans"/>
              </a:rPr>
              <a:t>th</a:t>
            </a:r>
            <a:endParaRPr lang="en-CA" sz="1800" b="1" dirty="0">
              <a:solidFill>
                <a:srgbClr val="444444"/>
              </a:solidFill>
              <a:latin typeface="Open Sans"/>
            </a:endParaRPr>
          </a:p>
          <a:p>
            <a:pPr marL="0" indent="0" algn="ctr">
              <a:buNone/>
            </a:pPr>
            <a:r>
              <a:rPr lang="en-CA" sz="1800" b="1" i="0" u="none" strike="noStrike" dirty="0">
                <a:solidFill>
                  <a:srgbClr val="170C9F"/>
                </a:solidFill>
                <a:effectLst/>
                <a:latin typeface="Open Sans Condensed"/>
                <a:hlinkClick r:id="rId4"/>
              </a:rPr>
              <a:t>Democracy - A New Idea for Government to Do With Not For</a:t>
            </a:r>
            <a:endParaRPr lang="en-CA" sz="1800" b="1" i="0" dirty="0">
              <a:solidFill>
                <a:srgbClr val="454545"/>
              </a:solidFill>
              <a:effectLst/>
              <a:latin typeface="Open Sans Condensed"/>
            </a:endParaRPr>
          </a:p>
          <a:p>
            <a:pPr marL="0" indent="0" algn="ctr">
              <a:buNone/>
            </a:pPr>
            <a:r>
              <a:rPr lang="en-CA" sz="1800" b="1" dirty="0">
                <a:solidFill>
                  <a:srgbClr val="444444"/>
                </a:solidFill>
                <a:latin typeface="Open Sans"/>
              </a:rPr>
              <a:t>April 7</a:t>
            </a:r>
            <a:r>
              <a:rPr lang="en-CA" sz="1800" b="1" baseline="30000" dirty="0">
                <a:solidFill>
                  <a:srgbClr val="444444"/>
                </a:solidFill>
                <a:latin typeface="Open Sans"/>
              </a:rPr>
              <a:t>th</a:t>
            </a:r>
            <a:r>
              <a:rPr lang="en-CA" sz="1800" b="1" dirty="0">
                <a:solidFill>
                  <a:srgbClr val="444444"/>
                </a:solidFill>
                <a:latin typeface="Open Sans"/>
              </a:rPr>
              <a:t> </a:t>
            </a:r>
            <a:endParaRPr lang="en-CA" sz="1800" b="0" i="0" dirty="0">
              <a:solidFill>
                <a:srgbClr val="444444"/>
              </a:solidFill>
              <a:effectLst/>
              <a:latin typeface="Open Sans"/>
            </a:endParaRPr>
          </a:p>
          <a:p>
            <a:pPr marL="0" indent="0" algn="ctr">
              <a:buNone/>
            </a:pPr>
            <a:r>
              <a:rPr lang="en-CA" sz="1800" b="1" i="0" u="none" strike="noStrike" dirty="0">
                <a:solidFill>
                  <a:srgbClr val="170C9F"/>
                </a:solidFill>
                <a:effectLst/>
                <a:latin typeface="Open Sans Condensed"/>
                <a:hlinkClick r:id="rId5"/>
              </a:rPr>
              <a:t>Equity, Engagement, and Civic Leadership: How Does Your Community Rate?</a:t>
            </a:r>
            <a:endParaRPr lang="en-CA" sz="1800" b="1" i="0" dirty="0">
              <a:solidFill>
                <a:srgbClr val="454545"/>
              </a:solidFill>
              <a:effectLst/>
              <a:latin typeface="Open Sans Condensed"/>
            </a:endParaRPr>
          </a:p>
          <a:p>
            <a:pPr marL="0" indent="0" algn="ctr">
              <a:buNone/>
            </a:pPr>
            <a:r>
              <a:rPr lang="en-CA" sz="1800" b="1" dirty="0">
                <a:solidFill>
                  <a:srgbClr val="444444"/>
                </a:solidFill>
                <a:latin typeface="Open Sans"/>
              </a:rPr>
              <a:t>April 14</a:t>
            </a:r>
            <a:r>
              <a:rPr lang="en-CA" sz="1800" b="1" baseline="30000" dirty="0">
                <a:solidFill>
                  <a:srgbClr val="444444"/>
                </a:solidFill>
                <a:latin typeface="Open Sans"/>
              </a:rPr>
              <a:t>th</a:t>
            </a:r>
            <a:r>
              <a:rPr lang="en-CA" sz="1800" b="1" dirty="0">
                <a:solidFill>
                  <a:srgbClr val="444444"/>
                </a:solidFill>
                <a:latin typeface="Open Sans"/>
              </a:rPr>
              <a:t> </a:t>
            </a:r>
            <a:endParaRPr lang="en-CA" sz="1800" b="0" i="0" dirty="0">
              <a:solidFill>
                <a:srgbClr val="444444"/>
              </a:solidFill>
              <a:effectLst/>
              <a:latin typeface="Open Sans"/>
            </a:endParaRPr>
          </a:p>
          <a:p>
            <a:pPr marL="0" indent="0" algn="ctr">
              <a:buNone/>
            </a:pPr>
            <a:r>
              <a:rPr lang="en-CA" sz="1800" b="1" i="0" u="none" strike="noStrike" dirty="0">
                <a:solidFill>
                  <a:srgbClr val="170C9F"/>
                </a:solidFill>
                <a:effectLst/>
                <a:latin typeface="Open Sans Condensed"/>
                <a:hlinkClick r:id="rId6"/>
              </a:rPr>
              <a:t>Culture, Collaboration, and Choice: A Values Approach</a:t>
            </a:r>
            <a:endParaRPr lang="en-CA" sz="1800" b="1" i="0" dirty="0">
              <a:solidFill>
                <a:srgbClr val="454545"/>
              </a:solidFill>
              <a:effectLst/>
              <a:latin typeface="Open Sans Condensed"/>
            </a:endParaRPr>
          </a:p>
          <a:p>
            <a:pPr marL="0" indent="0" algn="ctr">
              <a:buNone/>
            </a:pPr>
            <a:r>
              <a:rPr lang="en-CA" sz="1800" b="1" dirty="0">
                <a:solidFill>
                  <a:srgbClr val="444444"/>
                </a:solidFill>
                <a:latin typeface="Open Sans"/>
              </a:rPr>
              <a:t>April 28</a:t>
            </a:r>
            <a:r>
              <a:rPr lang="en-CA" sz="1800" b="1" baseline="30000" dirty="0">
                <a:solidFill>
                  <a:srgbClr val="444444"/>
                </a:solidFill>
                <a:latin typeface="Open Sans"/>
              </a:rPr>
              <a:t>th</a:t>
            </a:r>
            <a:r>
              <a:rPr lang="en-CA" sz="1800" b="1" dirty="0">
                <a:solidFill>
                  <a:srgbClr val="444444"/>
                </a:solidFill>
                <a:latin typeface="Open Sans"/>
              </a:rPr>
              <a:t> </a:t>
            </a:r>
            <a:endParaRPr lang="en-CA" sz="1800" b="0" i="0" dirty="0">
              <a:solidFill>
                <a:srgbClr val="444444"/>
              </a:solidFill>
              <a:effectLst/>
              <a:latin typeface="Open Sans"/>
            </a:endParaRPr>
          </a:p>
          <a:p>
            <a:pPr algn="l"/>
            <a:endParaRPr lang="en-CA" sz="1400" b="0" i="0" dirty="0">
              <a:solidFill>
                <a:srgbClr val="444444"/>
              </a:solidFill>
              <a:effectLst/>
              <a:latin typeface="Open Sans"/>
            </a:endParaRPr>
          </a:p>
          <a:p>
            <a:pPr algn="l"/>
            <a:endParaRPr lang="en-CA" sz="2800" b="1" dirty="0">
              <a:solidFill>
                <a:srgbClr val="170C9F"/>
              </a:solidFill>
              <a:latin typeface="Open Sans Condensed"/>
              <a:hlinkClick r:id="rId7"/>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b="0" i="0" dirty="0">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467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DD46-F799-4433-ADB4-717E353BBBE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99F6054F-6D17-407C-B3D1-08B21311393B}"/>
              </a:ext>
            </a:extLst>
          </p:cNvPr>
          <p:cNvSpPr>
            <a:spLocks noGrp="1"/>
          </p:cNvSpPr>
          <p:nvPr>
            <p:ph type="subTitle" idx="1"/>
          </p:nvPr>
        </p:nvSpPr>
        <p:spPr/>
        <p:txBody>
          <a:bodyPr/>
          <a:lstStyle/>
          <a:p>
            <a:endParaRPr lang="en-CA"/>
          </a:p>
        </p:txBody>
      </p:sp>
      <p:pic>
        <p:nvPicPr>
          <p:cNvPr id="5" name="Picture 4">
            <a:extLst>
              <a:ext uri="{FF2B5EF4-FFF2-40B4-BE49-F238E27FC236}">
                <a16:creationId xmlns:a16="http://schemas.microsoft.com/office/drawing/2014/main" id="{8FCE92AD-5233-4714-8FCF-7AF181FAB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a:extLst>
              <a:ext uri="{FF2B5EF4-FFF2-40B4-BE49-F238E27FC236}">
                <a16:creationId xmlns:a16="http://schemas.microsoft.com/office/drawing/2014/main" id="{5A3D6811-AD94-4440-9B33-62D97C2A549D}"/>
              </a:ext>
            </a:extLst>
          </p:cNvPr>
          <p:cNvSpPr/>
          <p:nvPr/>
        </p:nvSpPr>
        <p:spPr>
          <a:xfrm>
            <a:off x="0" y="0"/>
            <a:ext cx="12192000" cy="6858000"/>
          </a:xfrm>
          <a:prstGeom prst="rect">
            <a:avLst/>
          </a:prstGeom>
          <a:solidFill>
            <a:srgbClr val="D3002D">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B7BBB62D-433A-40F9-90EE-31382E0075FF}"/>
              </a:ext>
            </a:extLst>
          </p:cNvPr>
          <p:cNvSpPr txBox="1"/>
          <p:nvPr/>
        </p:nvSpPr>
        <p:spPr>
          <a:xfrm>
            <a:off x="2391032" y="2509690"/>
            <a:ext cx="7409935" cy="2000548"/>
          </a:xfrm>
          <a:prstGeom prst="rect">
            <a:avLst/>
          </a:prstGeom>
          <a:noFill/>
        </p:spPr>
        <p:txBody>
          <a:bodyPr wrap="square" rtlCol="0">
            <a:spAutoFit/>
          </a:bodyPr>
          <a:lstStyle/>
          <a:p>
            <a:pPr algn="ctr"/>
            <a:r>
              <a:rPr lang="en-CA" sz="4000" b="1" dirty="0">
                <a:solidFill>
                  <a:schemeClr val="bg1"/>
                </a:solidFill>
              </a:rPr>
              <a:t>Thank you</a:t>
            </a:r>
          </a:p>
          <a:p>
            <a:pPr algn="ctr"/>
            <a:endParaRPr lang="en-CA" sz="2800" dirty="0">
              <a:solidFill>
                <a:schemeClr val="bg1"/>
              </a:solidFill>
            </a:endParaRPr>
          </a:p>
          <a:p>
            <a:pPr algn="ctr"/>
            <a:r>
              <a:rPr lang="en-CA" sz="2800" dirty="0">
                <a:solidFill>
                  <a:schemeClr val="bg1"/>
                </a:solidFill>
              </a:rPr>
              <a:t>If you have any questions or content for the next call, please contact elle@tamarackcommunity.ca</a:t>
            </a:r>
          </a:p>
        </p:txBody>
      </p:sp>
    </p:spTree>
    <p:extLst>
      <p:ext uri="{BB962C8B-B14F-4D97-AF65-F5344CB8AC3E}">
        <p14:creationId xmlns:p14="http://schemas.microsoft.com/office/powerpoint/2010/main" val="192367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dirty="0">
              <a:solidFill>
                <a:prstClr val="black"/>
              </a:solidFill>
              <a:ea typeface="ＭＳ Ｐゴシック" charset="-128"/>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dirty="0">
              <a:solidFill>
                <a:prstClr val="black"/>
              </a:solidFill>
              <a:ea typeface="ＭＳ Ｐゴシック" charset="-128"/>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dirty="0">
              <a:solidFill>
                <a:prstClr val="black"/>
              </a:solidFill>
              <a:ea typeface="ＭＳ Ｐゴシック" charset="-128"/>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nvSpPr>
        <p:spPr bwMode="auto">
          <a:xfrm>
            <a:off x="948264" y="1442515"/>
            <a:ext cx="9594573"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2400" dirty="0">
                <a:latin typeface="Glacial Indifference" pitchFamily="2" charset="0"/>
                <a:ea typeface="ＭＳ Ｐゴシック" charset="-128"/>
              </a:rPr>
              <a:t>We begin this workshop by acknowledging that we are meeting on Indigenous land.  As settlers, we are grateful for the opportunity to meet and we thank all the generations of Indigenous peoples who have taken care of this land.  </a:t>
            </a:r>
          </a:p>
          <a:p>
            <a:pPr eaLnBrk="0" fontAlgn="base" hangingPunct="0">
              <a:spcBef>
                <a:spcPct val="0"/>
              </a:spcBef>
              <a:spcAft>
                <a:spcPct val="0"/>
              </a:spcAft>
            </a:pPr>
            <a:endParaRPr lang="en-US" sz="2400" dirty="0">
              <a:latin typeface="Glacial Indifference" pitchFamily="2" charset="0"/>
              <a:ea typeface="ＭＳ Ｐゴシック" charset="-128"/>
            </a:endParaRPr>
          </a:p>
          <a:p>
            <a:pPr eaLnBrk="0" fontAlgn="base" hangingPunct="0">
              <a:spcBef>
                <a:spcPct val="0"/>
              </a:spcBef>
              <a:spcAft>
                <a:spcPct val="0"/>
              </a:spcAft>
            </a:pPr>
            <a:r>
              <a:rPr lang="en-US" sz="2400" dirty="0">
                <a:latin typeface="Glacial Indifference" pitchFamily="2" charset="0"/>
                <a:ea typeface="ＭＳ Ｐゴシック" charset="-128"/>
              </a:rPr>
              <a:t>As settlers, this recognition of the contributions and historic importance of Indigenous peoples must be clearly and overtly connected to our collective commitment to make the promise and the challenge of Truth and Reconciliation real in our communities. </a:t>
            </a:r>
          </a:p>
          <a:p>
            <a:pPr eaLnBrk="0" fontAlgn="base" hangingPunct="0">
              <a:spcBef>
                <a:spcPct val="0"/>
              </a:spcBef>
              <a:spcAft>
                <a:spcPct val="0"/>
              </a:spcAft>
            </a:pPr>
            <a:endParaRPr lang="en-US" sz="2400" dirty="0">
              <a:latin typeface="Glacial Indifference" pitchFamily="2" charset="0"/>
              <a:ea typeface="ＭＳ Ｐゴシック" charset="-128"/>
            </a:endParaRPr>
          </a:p>
          <a:p>
            <a:pPr eaLnBrk="0" fontAlgn="base" hangingPunct="0">
              <a:spcBef>
                <a:spcPct val="0"/>
              </a:spcBef>
              <a:spcAft>
                <a:spcPct val="0"/>
              </a:spcAft>
            </a:pPr>
            <a:r>
              <a:rPr lang="en-US" i="1" dirty="0">
                <a:latin typeface="Glacial Indifference" pitchFamily="2" charset="0"/>
                <a:ea typeface="ＭＳ Ｐゴシック" charset="-128"/>
              </a:rPr>
              <a:t>Where are you calling from?</a:t>
            </a:r>
          </a:p>
          <a:p>
            <a:pPr eaLnBrk="0" fontAlgn="base" hangingPunct="0">
              <a:spcBef>
                <a:spcPct val="0"/>
              </a:spcBef>
              <a:spcAft>
                <a:spcPct val="0"/>
              </a:spcAft>
            </a:pPr>
            <a:r>
              <a:rPr lang="en-US" sz="1600" b="0" i="1" dirty="0">
                <a:effectLst/>
                <a:latin typeface="+mn-lt"/>
              </a:rPr>
              <a:t>Guelph - situated on the ancestral homelands of the </a:t>
            </a:r>
            <a:r>
              <a:rPr lang="en-US" sz="1600" b="0" i="1" dirty="0" err="1">
                <a:effectLst/>
                <a:latin typeface="+mn-lt"/>
              </a:rPr>
              <a:t>Anishinaabek</a:t>
            </a:r>
            <a:r>
              <a:rPr lang="en-US" sz="1600" b="0" i="1" dirty="0">
                <a:effectLst/>
                <a:latin typeface="+mn-lt"/>
              </a:rPr>
              <a:t> Peoples, specifically the traditional territory of the </a:t>
            </a:r>
            <a:r>
              <a:rPr lang="en-US" sz="1600" b="0" i="1" dirty="0" err="1">
                <a:effectLst/>
                <a:latin typeface="+mn-lt"/>
              </a:rPr>
              <a:t>Mississaugas</a:t>
            </a:r>
            <a:r>
              <a:rPr lang="en-US" sz="1600" b="0" i="1" dirty="0">
                <a:effectLst/>
                <a:latin typeface="+mn-lt"/>
              </a:rPr>
              <a:t> of the Credit First Nation.</a:t>
            </a:r>
            <a:endParaRPr lang="en-US" sz="1600" i="1" dirty="0">
              <a:latin typeface="+mn-lt"/>
              <a:ea typeface="ＭＳ Ｐゴシック" charset="-128"/>
            </a:endParaRPr>
          </a:p>
        </p:txBody>
      </p:sp>
      <p:sp>
        <p:nvSpPr>
          <p:cNvPr id="4" name="Title 3">
            <a:extLst>
              <a:ext uri="{FF2B5EF4-FFF2-40B4-BE49-F238E27FC236}">
                <a16:creationId xmlns:a16="http://schemas.microsoft.com/office/drawing/2014/main" id="{4E00B16A-CA60-0B49-80E1-30E6BDEC26DE}"/>
              </a:ext>
            </a:extLst>
          </p:cNvPr>
          <p:cNvSpPr>
            <a:spLocks noGrp="1"/>
          </p:cNvSpPr>
          <p:nvPr>
            <p:ph type="title"/>
          </p:nvPr>
        </p:nvSpPr>
        <p:spPr/>
        <p:txBody>
          <a:bodyPr/>
          <a:lstStyle/>
          <a:p>
            <a:r>
              <a:rPr lang="en-US" dirty="0">
                <a:solidFill>
                  <a:srgbClr val="D3002D"/>
                </a:solidFill>
                <a:latin typeface="Glacial Indifference" pitchFamily="2" charset="0"/>
                <a:ea typeface="ＭＳ Ｐゴシック" charset="-128"/>
              </a:rPr>
              <a:t>Gratitude &amp; Acknowledgement</a:t>
            </a:r>
            <a:endParaRPr lang="en-CA" dirty="0">
              <a:solidFill>
                <a:srgbClr val="D3002D"/>
              </a:solidFill>
            </a:endParaRPr>
          </a:p>
        </p:txBody>
      </p:sp>
    </p:spTree>
    <p:extLst>
      <p:ext uri="{BB962C8B-B14F-4D97-AF65-F5344CB8AC3E}">
        <p14:creationId xmlns:p14="http://schemas.microsoft.com/office/powerpoint/2010/main" val="200153246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08FCAF-9EFF-4F55-8C14-C275E165B952}"/>
              </a:ext>
            </a:extLst>
          </p:cNvPr>
          <p:cNvSpPr txBox="1">
            <a:spLocks/>
          </p:cNvSpPr>
          <p:nvPr/>
        </p:nvSpPr>
        <p:spPr>
          <a:xfrm>
            <a:off x="6162675" y="477836"/>
            <a:ext cx="55816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b="1" dirty="0">
              <a:solidFill>
                <a:srgbClr val="170C9F"/>
              </a:solidFill>
            </a:endParaRPr>
          </a:p>
        </p:txBody>
      </p:sp>
      <p:sp>
        <p:nvSpPr>
          <p:cNvPr id="5" name="Content Placeholder 2">
            <a:extLst>
              <a:ext uri="{FF2B5EF4-FFF2-40B4-BE49-F238E27FC236}">
                <a16:creationId xmlns:a16="http://schemas.microsoft.com/office/drawing/2014/main" id="{C3C95368-017E-429C-BD52-A4622954A852}"/>
              </a:ext>
            </a:extLst>
          </p:cNvPr>
          <p:cNvSpPr txBox="1">
            <a:spLocks/>
          </p:cNvSpPr>
          <p:nvPr/>
        </p:nvSpPr>
        <p:spPr>
          <a:xfrm>
            <a:off x="6162675" y="231652"/>
            <a:ext cx="5905500" cy="5921375"/>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3000" b="1" dirty="0">
              <a:solidFill>
                <a:srgbClr val="170C9F"/>
              </a:solidFill>
            </a:endParaRPr>
          </a:p>
          <a:p>
            <a:pPr marL="0" indent="0">
              <a:buNone/>
            </a:pPr>
            <a:r>
              <a:rPr lang="en-CA" sz="4800" b="1" dirty="0">
                <a:solidFill>
                  <a:srgbClr val="D3002D"/>
                </a:solidFill>
                <a:latin typeface="+mj-lt"/>
              </a:rPr>
              <a:t>Purpose of the CoP</a:t>
            </a:r>
          </a:p>
          <a:p>
            <a:pPr marL="0" indent="0" defTabSz="685800">
              <a:spcBef>
                <a:spcPts val="1500"/>
              </a:spcBef>
              <a:buNone/>
            </a:pPr>
            <a:r>
              <a:rPr lang="en-US" dirty="0">
                <a:solidFill>
                  <a:prstClr val="black"/>
                </a:solidFill>
              </a:rPr>
              <a:t>A platform for poverty reduction roundtables/coalitions working within municipal and regional governments to discuss challenges, explore strategies and successes related to poverty reduction work.</a:t>
            </a:r>
            <a:endParaRPr lang="en-CA" dirty="0">
              <a:solidFill>
                <a:prstClr val="black"/>
              </a:solidFill>
            </a:endParaRPr>
          </a:p>
        </p:txBody>
      </p:sp>
      <p:sp>
        <p:nvSpPr>
          <p:cNvPr id="6" name="Content Placeholder 2">
            <a:extLst>
              <a:ext uri="{FF2B5EF4-FFF2-40B4-BE49-F238E27FC236}">
                <a16:creationId xmlns:a16="http://schemas.microsoft.com/office/drawing/2014/main" id="{2235ADE9-AE07-1F43-924F-F6EA8CEDC500}"/>
              </a:ext>
            </a:extLst>
          </p:cNvPr>
          <p:cNvSpPr txBox="1">
            <a:spLocks/>
          </p:cNvSpPr>
          <p:nvPr/>
        </p:nvSpPr>
        <p:spPr>
          <a:xfrm>
            <a:off x="257175" y="233241"/>
            <a:ext cx="5905500" cy="5921375"/>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3000" b="1" dirty="0">
              <a:solidFill>
                <a:srgbClr val="170C9F"/>
              </a:solidFill>
            </a:endParaRPr>
          </a:p>
          <a:p>
            <a:pPr marL="0" indent="0">
              <a:buNone/>
            </a:pPr>
            <a:r>
              <a:rPr lang="en-CA" sz="4800" b="1" dirty="0">
                <a:solidFill>
                  <a:srgbClr val="D3002D"/>
                </a:solidFill>
                <a:latin typeface="+mj-lt"/>
              </a:rPr>
              <a:t>Today’s Agenda</a:t>
            </a:r>
          </a:p>
          <a:p>
            <a:pPr marL="0" indent="0">
              <a:buNone/>
            </a:pPr>
            <a:endParaRPr lang="en-US" sz="1300" dirty="0"/>
          </a:p>
          <a:p>
            <a:r>
              <a:rPr lang="en-US" dirty="0"/>
              <a:t>Technical Considerations </a:t>
            </a:r>
          </a:p>
          <a:p>
            <a:r>
              <a:rPr lang="en-US" dirty="0"/>
              <a:t>Check ins</a:t>
            </a:r>
          </a:p>
          <a:p>
            <a:r>
              <a:rPr lang="en-US" dirty="0"/>
              <a:t>Presentation </a:t>
            </a:r>
          </a:p>
          <a:p>
            <a:r>
              <a:rPr lang="en-US" dirty="0"/>
              <a:t>Discussion </a:t>
            </a:r>
          </a:p>
          <a:p>
            <a:r>
              <a:rPr lang="en-US" dirty="0"/>
              <a:t>Closing Announcements </a:t>
            </a:r>
          </a:p>
        </p:txBody>
      </p:sp>
    </p:spTree>
    <p:extLst>
      <p:ext uri="{BB962C8B-B14F-4D97-AF65-F5344CB8AC3E}">
        <p14:creationId xmlns:p14="http://schemas.microsoft.com/office/powerpoint/2010/main" val="187643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BFC5-5EB8-4CD3-A161-AECEBE575DD3}"/>
              </a:ext>
            </a:extLst>
          </p:cNvPr>
          <p:cNvSpPr>
            <a:spLocks noGrp="1"/>
          </p:cNvSpPr>
          <p:nvPr>
            <p:ph type="title"/>
          </p:nvPr>
        </p:nvSpPr>
        <p:spPr>
          <a:xfrm>
            <a:off x="838200" y="424071"/>
            <a:ext cx="10515600" cy="1325563"/>
          </a:xfrm>
        </p:spPr>
        <p:txBody>
          <a:bodyPr>
            <a:normAutofit/>
          </a:bodyPr>
          <a:lstStyle/>
          <a:p>
            <a:pPr algn="ctr"/>
            <a:br>
              <a:rPr lang="en-CA" b="1" dirty="0">
                <a:solidFill>
                  <a:srgbClr val="D3002D"/>
                </a:solidFill>
              </a:rPr>
            </a:br>
            <a:r>
              <a:rPr lang="en-CA" b="1" dirty="0">
                <a:solidFill>
                  <a:srgbClr val="D3002D"/>
                </a:solidFill>
              </a:rPr>
              <a:t>Topic and Check-In</a:t>
            </a:r>
          </a:p>
        </p:txBody>
      </p:sp>
      <p:sp>
        <p:nvSpPr>
          <p:cNvPr id="4" name="Rectangle 1">
            <a:extLst>
              <a:ext uri="{FF2B5EF4-FFF2-40B4-BE49-F238E27FC236}">
                <a16:creationId xmlns:a16="http://schemas.microsoft.com/office/drawing/2014/main" id="{123BB785-80DB-4CAF-8F0F-B1CF62FAB267}"/>
              </a:ext>
            </a:extLst>
          </p:cNvPr>
          <p:cNvSpPr>
            <a:spLocks noGrp="1" noChangeArrowheads="1"/>
          </p:cNvSpPr>
          <p:nvPr>
            <p:ph idx="1"/>
          </p:nvPr>
        </p:nvSpPr>
        <p:spPr bwMode="auto">
          <a:xfrm>
            <a:off x="1078831" y="2749912"/>
            <a:ext cx="100343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dirty="0">
                <a:solidFill>
                  <a:srgbClr val="000000"/>
                </a:solidFill>
                <a:latin typeface="Calibri" panose="020F0502020204030204" pitchFamily="34" charset="0"/>
              </a:rPr>
              <a:t>Community Safety and Wellbeing Plans - </a:t>
            </a:r>
          </a:p>
          <a:p>
            <a:pPr marL="0" marR="0" lvl="0" indent="0" algn="l" defTabSz="914400" rtl="0" eaLnBrk="0" fontAlgn="base" latinLnBrk="0" hangingPunct="0">
              <a:lnSpc>
                <a:spcPct val="100000"/>
              </a:lnSpc>
              <a:spcBef>
                <a:spcPct val="0"/>
              </a:spcBef>
              <a:spcAft>
                <a:spcPct val="0"/>
              </a:spcAft>
              <a:buClrTx/>
              <a:buSzTx/>
              <a:buFontTx/>
              <a:buNone/>
              <a:tabLst/>
            </a:pPr>
            <a:r>
              <a:rPr lang="en-US" b="0" i="0" dirty="0">
                <a:solidFill>
                  <a:srgbClr val="000000"/>
                </a:solidFill>
                <a:effectLst/>
                <a:latin typeface="Calibri" panose="020F0502020204030204" pitchFamily="34" charset="0"/>
              </a:rPr>
              <a:t>informing and interconnecting with Poverty Reduction Strategies </a:t>
            </a:r>
            <a:endParaRPr lang="en-US"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a:solidFill>
                  <a:schemeClr val="accent1">
                    <a:lumMod val="75000"/>
                  </a:schemeClr>
                </a:solidFill>
                <a:latin typeface="Calibri" panose="020F0502020204030204" pitchFamily="34" charset="0"/>
              </a:rPr>
              <a:t>Check-in Question - How does this apply in your context?</a:t>
            </a:r>
          </a:p>
        </p:txBody>
      </p:sp>
    </p:spTree>
    <p:extLst>
      <p:ext uri="{BB962C8B-B14F-4D97-AF65-F5344CB8AC3E}">
        <p14:creationId xmlns:p14="http://schemas.microsoft.com/office/powerpoint/2010/main" val="246236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1EDD47-AD9C-4CC4-85A4-62462DBDBBDC}"/>
              </a:ext>
            </a:extLst>
          </p:cNvPr>
          <p:cNvSpPr>
            <a:spLocks noGrp="1"/>
          </p:cNvSpPr>
          <p:nvPr>
            <p:ph type="subTitle" idx="1"/>
          </p:nvPr>
        </p:nvSpPr>
        <p:spPr>
          <a:xfrm>
            <a:off x="1097280" y="1220371"/>
            <a:ext cx="4998720" cy="4434841"/>
          </a:xfrm>
        </p:spPr>
        <p:txBody>
          <a:bodyPr>
            <a:normAutofit fontScale="77500" lnSpcReduction="20000"/>
          </a:bodyPr>
          <a:lstStyle/>
          <a:p>
            <a:pPr>
              <a:lnSpc>
                <a:spcPct val="115000"/>
              </a:lnSpc>
              <a:spcBef>
                <a:spcPts val="600"/>
              </a:spcBef>
              <a:spcAft>
                <a:spcPts val="600"/>
              </a:spcAft>
            </a:pPr>
            <a:r>
              <a:rPr lang="en-US" sz="2800" dirty="0">
                <a:latin typeface="Calibri" panose="020F0502020204030204" pitchFamily="34" charset="0"/>
                <a:cs typeface="Calibri" panose="020F0502020204030204" pitchFamily="34" charset="0"/>
              </a:rPr>
              <a:t>Presentation By:</a:t>
            </a:r>
          </a:p>
          <a:p>
            <a:pPr>
              <a:lnSpc>
                <a:spcPct val="115000"/>
              </a:lnSpc>
              <a:spcBef>
                <a:spcPts val="600"/>
              </a:spcBef>
              <a:spcAft>
                <a:spcPts val="600"/>
              </a:spcAft>
            </a:pPr>
            <a:endParaRPr lang="en-US" sz="2800" dirty="0">
              <a:latin typeface="Calibri" panose="020F0502020204030204" pitchFamily="34" charset="0"/>
              <a:cs typeface="Calibri" panose="020F0502020204030204" pitchFamily="34" charset="0"/>
            </a:endParaRPr>
          </a:p>
          <a:p>
            <a:pPr>
              <a:lnSpc>
                <a:spcPct val="115000"/>
              </a:lnSpc>
              <a:spcBef>
                <a:spcPts val="600"/>
              </a:spcBef>
              <a:spcAft>
                <a:spcPts val="600"/>
              </a:spcAft>
            </a:pPr>
            <a:r>
              <a:rPr lang="en-US" sz="2800" dirty="0">
                <a:latin typeface="Calibri" panose="020F0502020204030204" pitchFamily="34" charset="0"/>
                <a:cs typeface="Calibri" panose="020F0502020204030204" pitchFamily="34" charset="0"/>
              </a:rPr>
              <a:t>Barb Fedy</a:t>
            </a:r>
          </a:p>
          <a:p>
            <a:pPr>
              <a:lnSpc>
                <a:spcPct val="115000"/>
              </a:lnSpc>
              <a:spcBef>
                <a:spcPts val="600"/>
              </a:spcBef>
              <a:spcAft>
                <a:spcPts val="600"/>
              </a:spcAft>
            </a:pPr>
            <a:r>
              <a:rPr lang="en-US" sz="2800" dirty="0">
                <a:latin typeface="Calibri" panose="020F0502020204030204" pitchFamily="34" charset="0"/>
                <a:cs typeface="Calibri" panose="020F0502020204030204" pitchFamily="34" charset="0"/>
              </a:rPr>
              <a:t>Director, Social Services Grey County</a:t>
            </a:r>
          </a:p>
          <a:p>
            <a:pPr>
              <a:lnSpc>
                <a:spcPct val="115000"/>
              </a:lnSpc>
              <a:spcBef>
                <a:spcPts val="600"/>
              </a:spcBef>
              <a:spcAft>
                <a:spcPts val="600"/>
              </a:spcAft>
            </a:pPr>
            <a:endParaRPr lang="en-US" sz="1500" dirty="0">
              <a:latin typeface="Calibri" panose="020F0502020204030204" pitchFamily="34" charset="0"/>
              <a:cs typeface="Calibri" panose="020F0502020204030204" pitchFamily="34" charset="0"/>
            </a:endParaRPr>
          </a:p>
          <a:p>
            <a:pPr>
              <a:lnSpc>
                <a:spcPct val="115000"/>
              </a:lnSpc>
              <a:spcBef>
                <a:spcPts val="600"/>
              </a:spcBef>
              <a:spcAft>
                <a:spcPts val="600"/>
              </a:spcAft>
            </a:pPr>
            <a:r>
              <a:rPr lang="en-US" sz="2800" dirty="0">
                <a:latin typeface="Calibri" panose="020F0502020204030204" pitchFamily="34" charset="0"/>
                <a:cs typeface="Calibri" panose="020F0502020204030204" pitchFamily="34" charset="0"/>
              </a:rPr>
              <a:t>Christine MacDonald</a:t>
            </a:r>
          </a:p>
          <a:p>
            <a:pPr>
              <a:lnSpc>
                <a:spcPct val="115000"/>
              </a:lnSpc>
              <a:spcBef>
                <a:spcPts val="600"/>
              </a:spcBef>
              <a:spcAft>
                <a:spcPts val="600"/>
              </a:spcAft>
            </a:pPr>
            <a:r>
              <a:rPr lang="en-US" sz="2800" dirty="0">
                <a:latin typeface="Calibri" panose="020F0502020204030204" pitchFamily="34" charset="0"/>
                <a:cs typeface="Calibri" panose="020F0502020204030204" pitchFamily="34" charset="0"/>
              </a:rPr>
              <a:t>Director, Human Services Bruce County</a:t>
            </a:r>
          </a:p>
          <a:p>
            <a:pPr>
              <a:lnSpc>
                <a:spcPct val="115000"/>
              </a:lnSpc>
              <a:spcBef>
                <a:spcPts val="600"/>
              </a:spcBef>
              <a:spcAft>
                <a:spcPts val="600"/>
              </a:spcAft>
            </a:pPr>
            <a:endParaRPr lang="en-US" sz="2800" i="1" dirty="0">
              <a:latin typeface="Calibri" panose="020F0502020204030204" pitchFamily="34" charset="0"/>
              <a:cs typeface="Calibri" panose="020F0502020204030204" pitchFamily="34" charset="0"/>
            </a:endParaRPr>
          </a:p>
          <a:p>
            <a:pPr>
              <a:lnSpc>
                <a:spcPct val="115000"/>
              </a:lnSpc>
              <a:spcBef>
                <a:spcPts val="600"/>
              </a:spcBef>
              <a:spcAft>
                <a:spcPts val="600"/>
              </a:spcAft>
            </a:pPr>
            <a:r>
              <a:rPr lang="en-US" sz="2800" i="1" dirty="0">
                <a:latin typeface="Calibri" panose="020F0502020204030204" pitchFamily="34" charset="0"/>
                <a:cs typeface="Calibri" panose="020F0502020204030204" pitchFamily="34" charset="0"/>
              </a:rPr>
              <a:t>March 29, 2021</a:t>
            </a:r>
          </a:p>
          <a:p>
            <a:pPr>
              <a:spcBef>
                <a:spcPts val="0"/>
              </a:spcBef>
              <a:spcAft>
                <a:spcPts val="0"/>
              </a:spcAft>
            </a:pPr>
            <a:endParaRPr lang="en-US" dirty="0"/>
          </a:p>
          <a:p>
            <a:endParaRPr lang="en-US" dirty="0"/>
          </a:p>
        </p:txBody>
      </p:sp>
      <p:pic>
        <p:nvPicPr>
          <p:cNvPr id="7" name="Picture 6">
            <a:extLst>
              <a:ext uri="{FF2B5EF4-FFF2-40B4-BE49-F238E27FC236}">
                <a16:creationId xmlns:a16="http://schemas.microsoft.com/office/drawing/2014/main" id="{15172D3F-F7C6-4471-9A71-69D76AF82186}"/>
              </a:ext>
            </a:extLst>
          </p:cNvPr>
          <p:cNvPicPr>
            <a:picLocks noChangeAspect="1"/>
          </p:cNvPicPr>
          <p:nvPr/>
        </p:nvPicPr>
        <p:blipFill rotWithShape="1">
          <a:blip r:embed="rId2"/>
          <a:srcRect l="31154" t="16599" r="35846" b="7672"/>
          <a:stretch/>
        </p:blipFill>
        <p:spPr>
          <a:xfrm>
            <a:off x="6443003" y="-20955"/>
            <a:ext cx="5331656" cy="6878955"/>
          </a:xfrm>
          <a:prstGeom prst="rect">
            <a:avLst/>
          </a:prstGeom>
        </p:spPr>
      </p:pic>
    </p:spTree>
    <p:extLst>
      <p:ext uri="{BB962C8B-B14F-4D97-AF65-F5344CB8AC3E}">
        <p14:creationId xmlns:p14="http://schemas.microsoft.com/office/powerpoint/2010/main" val="221394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5F37-4FF3-4F3B-B51F-8D34A97921FA}"/>
              </a:ext>
            </a:extLst>
          </p:cNvPr>
          <p:cNvSpPr>
            <a:spLocks noGrp="1"/>
          </p:cNvSpPr>
          <p:nvPr>
            <p:ph type="title"/>
          </p:nvPr>
        </p:nvSpPr>
        <p:spPr>
          <a:xfrm>
            <a:off x="633046" y="341960"/>
            <a:ext cx="9432749" cy="932658"/>
          </a:xfrm>
        </p:spPr>
        <p:txBody>
          <a:bodyPr/>
          <a:lstStyle/>
          <a:p>
            <a:r>
              <a:rPr lang="en-US" dirty="0"/>
              <a:t>Presentation Overview</a:t>
            </a:r>
          </a:p>
        </p:txBody>
      </p:sp>
      <p:sp>
        <p:nvSpPr>
          <p:cNvPr id="3" name="Content Placeholder 2">
            <a:extLst>
              <a:ext uri="{FF2B5EF4-FFF2-40B4-BE49-F238E27FC236}">
                <a16:creationId xmlns:a16="http://schemas.microsoft.com/office/drawing/2014/main" id="{1DE65B62-74BD-436F-9EC0-B697C0C96E0E}"/>
              </a:ext>
            </a:extLst>
          </p:cNvPr>
          <p:cNvSpPr>
            <a:spLocks noGrp="1"/>
          </p:cNvSpPr>
          <p:nvPr>
            <p:ph idx="1"/>
          </p:nvPr>
        </p:nvSpPr>
        <p:spPr>
          <a:xfrm>
            <a:off x="633046" y="1730326"/>
            <a:ext cx="10381957" cy="4726618"/>
          </a:xfrm>
        </p:spPr>
        <p:txBody>
          <a:bodyPr>
            <a:normAutofit/>
          </a:bodyPr>
          <a:lstStyle/>
          <a:p>
            <a:r>
              <a:rPr lang="en-US" dirty="0">
                <a:latin typeface="Calibri" panose="020F0502020204030204" pitchFamily="34" charset="0"/>
                <a:cs typeface="Calibri" panose="020F0502020204030204" pitchFamily="34" charset="0"/>
              </a:rPr>
              <a:t>Brief Summary of CSWBP &amp; Framework</a:t>
            </a:r>
          </a:p>
          <a:p>
            <a:r>
              <a:rPr lang="en-US" dirty="0">
                <a:latin typeface="Calibri" panose="020F0502020204030204" pitchFamily="34" charset="0"/>
                <a:cs typeface="Calibri" panose="020F0502020204030204" pitchFamily="34" charset="0"/>
              </a:rPr>
              <a:t>Overview of the Approach by Municipalities of Bruce &amp; Grey</a:t>
            </a:r>
          </a:p>
          <a:p>
            <a:r>
              <a:rPr lang="en-US" dirty="0">
                <a:latin typeface="Calibri" panose="020F0502020204030204" pitchFamily="34" charset="0"/>
                <a:cs typeface="Calibri" panose="020F0502020204030204" pitchFamily="34" charset="0"/>
              </a:rPr>
              <a:t>Questions &amp; Discussion</a:t>
            </a:r>
          </a:p>
          <a:p>
            <a:pPr lvl="1"/>
            <a:r>
              <a:rPr lang="en-US" b="0" dirty="0">
                <a:latin typeface="Calibri" panose="020F0502020204030204" pitchFamily="34" charset="0"/>
                <a:cs typeface="Calibri" panose="020F0502020204030204" pitchFamily="34" charset="0"/>
              </a:rPr>
              <a:t>How can poverty reduction plans intersect with community safety and well-being planning?</a:t>
            </a:r>
          </a:p>
          <a:p>
            <a:pPr lvl="1"/>
            <a:r>
              <a:rPr lang="en-US" b="0" dirty="0">
                <a:latin typeface="Calibri" panose="020F0502020204030204" pitchFamily="34" charset="0"/>
                <a:cs typeface="Calibri" panose="020F0502020204030204" pitchFamily="34" charset="0"/>
              </a:rPr>
              <a:t>How can existing poverty work inform new strategies</a:t>
            </a:r>
          </a:p>
          <a:p>
            <a:pPr lvl="1"/>
            <a:r>
              <a:rPr lang="en-US" b="0" dirty="0">
                <a:latin typeface="Calibri" panose="020F0502020204030204" pitchFamily="34" charset="0"/>
                <a:cs typeface="Calibri" panose="020F0502020204030204" pitchFamily="34" charset="0"/>
              </a:rPr>
              <a:t>How can poverty reduction leads partner with Community Safety &amp; Well-Being tables?</a:t>
            </a:r>
          </a:p>
          <a:p>
            <a:pPr lvl="1"/>
            <a:r>
              <a:rPr lang="en-US" b="0" dirty="0">
                <a:latin typeface="Calibri" panose="020F0502020204030204" pitchFamily="34" charset="0"/>
                <a:cs typeface="Calibri" panose="020F0502020204030204" pitchFamily="34" charset="0"/>
              </a:rPr>
              <a:t>What are lessons learned or key takeaways from the Bruce &amp; Grey experience?</a:t>
            </a:r>
          </a:p>
        </p:txBody>
      </p:sp>
      <p:sp>
        <p:nvSpPr>
          <p:cNvPr id="4" name="Slide Number Placeholder 3">
            <a:extLst>
              <a:ext uri="{FF2B5EF4-FFF2-40B4-BE49-F238E27FC236}">
                <a16:creationId xmlns:a16="http://schemas.microsoft.com/office/drawing/2014/main" id="{B536BF72-57CF-43EB-BE54-319B3D8FA00A}"/>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4A66AC"/>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3600" b="0" i="0" u="none" strike="noStrike" kern="1200" cap="none" spc="0" normalizeH="0" baseline="0" noProof="0" dirty="0">
              <a:ln>
                <a:noFill/>
              </a:ln>
              <a:solidFill>
                <a:srgbClr val="4A66AC"/>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96399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0AF4-516E-4A67-AC86-01E90DD5F8A1}"/>
              </a:ext>
            </a:extLst>
          </p:cNvPr>
          <p:cNvSpPr>
            <a:spLocks noGrp="1"/>
          </p:cNvSpPr>
          <p:nvPr>
            <p:ph type="title"/>
          </p:nvPr>
        </p:nvSpPr>
        <p:spPr>
          <a:xfrm>
            <a:off x="5542670" y="92076"/>
            <a:ext cx="4523126" cy="920798"/>
          </a:xfrm>
        </p:spPr>
        <p:txBody>
          <a:bodyPr/>
          <a:lstStyle/>
          <a:p>
            <a:r>
              <a:rPr lang="en-US" dirty="0"/>
              <a:t>Why CSWBP?</a:t>
            </a:r>
          </a:p>
        </p:txBody>
      </p:sp>
      <p:sp>
        <p:nvSpPr>
          <p:cNvPr id="3" name="Content Placeholder 2">
            <a:extLst>
              <a:ext uri="{FF2B5EF4-FFF2-40B4-BE49-F238E27FC236}">
                <a16:creationId xmlns:a16="http://schemas.microsoft.com/office/drawing/2014/main" id="{E978419B-D55E-4C1C-B398-F9D6F31AFFEB}"/>
              </a:ext>
            </a:extLst>
          </p:cNvPr>
          <p:cNvSpPr>
            <a:spLocks noGrp="1"/>
          </p:cNvSpPr>
          <p:nvPr>
            <p:ph idx="1"/>
          </p:nvPr>
        </p:nvSpPr>
        <p:spPr>
          <a:xfrm>
            <a:off x="5542670" y="1139483"/>
            <a:ext cx="5556739" cy="5626442"/>
          </a:xfrm>
        </p:spPr>
        <p:txBody>
          <a:bodyPr>
            <a:noAutofit/>
          </a:bodyPr>
          <a:lstStyle/>
          <a:p>
            <a:pPr marL="0" indent="0">
              <a:buNone/>
            </a:pPr>
            <a:r>
              <a:rPr lang="en-US" sz="2200" b="0" dirty="0">
                <a:latin typeface="Calibri" panose="020F0502020204030204" pitchFamily="34" charset="0"/>
                <a:cs typeface="Calibri" panose="020F0502020204030204" pitchFamily="34" charset="0"/>
              </a:rPr>
              <a:t>The overarching goal of CSWBP is to achieve sustainable communities where everyone is safe, has a sense of belonging and opportunities to participate, and where individuals and families can meet their needs for education, health care, food, housing, income and social and cultural expression – which will ultimately lead to a </a:t>
            </a:r>
            <a:r>
              <a:rPr lang="en-US" sz="2200" i="1" dirty="0">
                <a:latin typeface="Calibri" panose="020F0502020204030204" pitchFamily="34" charset="0"/>
                <a:cs typeface="Calibri" panose="020F0502020204030204" pitchFamily="34" charset="0"/>
              </a:rPr>
              <a:t>reduction in crime across the region</a:t>
            </a:r>
            <a:r>
              <a:rPr lang="en-US" sz="2200" b="0" dirty="0">
                <a:latin typeface="Calibri" panose="020F0502020204030204" pitchFamily="34" charset="0"/>
                <a:cs typeface="Calibri" panose="020F0502020204030204" pitchFamily="34" charset="0"/>
              </a:rPr>
              <a:t>.</a:t>
            </a:r>
          </a:p>
          <a:p>
            <a:pPr marL="0" indent="0">
              <a:buNone/>
            </a:pPr>
            <a:r>
              <a:rPr lang="en-US" sz="2200" b="0" dirty="0">
                <a:latin typeface="Calibri" panose="020F0502020204030204" pitchFamily="34" charset="0"/>
                <a:cs typeface="Calibri" panose="020F0502020204030204" pitchFamily="34" charset="0"/>
              </a:rPr>
              <a:t>This process is legislated under the Police Services Act (1990) and the 2 Counties and 16 participating Municipalities entered into an agreement to complete one shared, regional Plan. </a:t>
            </a:r>
            <a:r>
              <a:rPr lang="en-US" sz="2200" i="1" u="sng" dirty="0">
                <a:latin typeface="Calibri" panose="020F0502020204030204" pitchFamily="34" charset="0"/>
                <a:cs typeface="Calibri" panose="020F0502020204030204" pitchFamily="34" charset="0"/>
              </a:rPr>
              <a:t>At this point in time, we believe this is the largest and most unique collaboration in Ontario.</a:t>
            </a:r>
            <a:endParaRPr lang="en-US" sz="2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7585E08-8EFB-47F3-9CED-111B8ECC50B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3600" b="0" i="0" u="none" strike="noStrike" kern="1200" cap="none" spc="0" normalizeH="0" baseline="0" noProof="0" dirty="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endParaRPr>
          </a:p>
        </p:txBody>
      </p:sp>
      <p:pic>
        <p:nvPicPr>
          <p:cNvPr id="6" name="Picture 5">
            <a:extLst>
              <a:ext uri="{FF2B5EF4-FFF2-40B4-BE49-F238E27FC236}">
                <a16:creationId xmlns:a16="http://schemas.microsoft.com/office/drawing/2014/main" id="{86438B5B-76E8-4400-B316-42BEBF536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99364" cy="6858000"/>
          </a:xfrm>
          <a:prstGeom prst="rect">
            <a:avLst/>
          </a:prstGeom>
        </p:spPr>
      </p:pic>
    </p:spTree>
    <p:extLst>
      <p:ext uri="{BB962C8B-B14F-4D97-AF65-F5344CB8AC3E}">
        <p14:creationId xmlns:p14="http://schemas.microsoft.com/office/powerpoint/2010/main" val="69127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ECA9-B526-4E9C-8C82-56C32E769CCD}"/>
              </a:ext>
            </a:extLst>
          </p:cNvPr>
          <p:cNvSpPr>
            <a:spLocks noGrp="1"/>
          </p:cNvSpPr>
          <p:nvPr>
            <p:ph type="title"/>
          </p:nvPr>
        </p:nvSpPr>
        <p:spPr/>
        <p:txBody>
          <a:bodyPr/>
          <a:lstStyle/>
          <a:p>
            <a:r>
              <a:rPr lang="en-US" dirty="0"/>
              <a:t>The Ontario CSWBP Framework</a:t>
            </a:r>
          </a:p>
        </p:txBody>
      </p:sp>
      <p:sp>
        <p:nvSpPr>
          <p:cNvPr id="3" name="Content Placeholder 2">
            <a:extLst>
              <a:ext uri="{FF2B5EF4-FFF2-40B4-BE49-F238E27FC236}">
                <a16:creationId xmlns:a16="http://schemas.microsoft.com/office/drawing/2014/main" id="{FB9EE11A-EE19-4FD6-B00A-CEE98AA430DD}"/>
              </a:ext>
            </a:extLst>
          </p:cNvPr>
          <p:cNvSpPr>
            <a:spLocks noGrp="1"/>
          </p:cNvSpPr>
          <p:nvPr>
            <p:ph idx="1"/>
          </p:nvPr>
        </p:nvSpPr>
        <p:spPr>
          <a:xfrm>
            <a:off x="373156" y="1491176"/>
            <a:ext cx="8391016" cy="5366824"/>
          </a:xfrm>
        </p:spPr>
        <p:txBody>
          <a:bodyPr>
            <a:normAutofit/>
          </a:bodyPr>
          <a:lstStyle/>
          <a:p>
            <a:pPr marL="0" indent="0">
              <a:buNone/>
            </a:pPr>
            <a:r>
              <a:rPr lang="en-US" dirty="0">
                <a:latin typeface="Calibri" panose="020F0502020204030204" pitchFamily="34" charset="0"/>
                <a:cs typeface="Calibri" panose="020F0502020204030204" pitchFamily="34" charset="0"/>
              </a:rPr>
              <a:t>1. Social Development: Promoting and maintaining community safety and well-being</a:t>
            </a:r>
            <a:r>
              <a:rPr lang="en-US" b="0" dirty="0">
                <a:latin typeface="Calibri" panose="020F0502020204030204" pitchFamily="34" charset="0"/>
                <a:cs typeface="Calibri" panose="020F0502020204030204" pitchFamily="34" charset="0"/>
              </a:rPr>
              <a:t>, where a wide range of sectors, agencies and organizations bring different perspectives and expertise to the table to address complex social issues, like poverty, from every angle, ensuring all community members are aware of services available to them and can access those resources with ease. </a:t>
            </a:r>
          </a:p>
          <a:p>
            <a:pPr marL="0" indent="0">
              <a:buNone/>
            </a:pPr>
            <a:r>
              <a:rPr lang="en-US" dirty="0">
                <a:latin typeface="Calibri" panose="020F0502020204030204" pitchFamily="34" charset="0"/>
                <a:cs typeface="Calibri" panose="020F0502020204030204" pitchFamily="34" charset="0"/>
              </a:rPr>
              <a:t>2. Prevention: Proactively reducing identified risks and implementing evidence-based situational measures</a:t>
            </a:r>
            <a:r>
              <a:rPr lang="en-US" b="0" dirty="0">
                <a:latin typeface="Calibri" panose="020F0502020204030204" pitchFamily="34" charset="0"/>
                <a:cs typeface="Calibri" panose="020F0502020204030204" pitchFamily="34" charset="0"/>
              </a:rPr>
              <a:t>, policies or programs to reduce locally-identified priority risks to community safety and well-being before they result in crime, victimization and/or harm, where people participate more in risk-based programs, feel safe and less fearful, and are more confident in their own abilities to prevent harm. </a:t>
            </a:r>
          </a:p>
        </p:txBody>
      </p:sp>
      <p:sp>
        <p:nvSpPr>
          <p:cNvPr id="4" name="Slide Number Placeholder 3">
            <a:extLst>
              <a:ext uri="{FF2B5EF4-FFF2-40B4-BE49-F238E27FC236}">
                <a16:creationId xmlns:a16="http://schemas.microsoft.com/office/drawing/2014/main" id="{A55F4787-4E34-43EB-8AE9-8FB71D26E9DD}"/>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E932BD-CC68-5943-B22C-C47446211FE0}" type="slidenum">
              <a:rPr kumimoji="0" lang="en-US" sz="3600" b="0" i="0" u="none" strike="noStrike" kern="1200" cap="none" spc="0" normalizeH="0" baseline="0" noProof="0" smtClean="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3600" b="0" i="0" u="none" strike="noStrike" kern="1200" cap="none" spc="0" normalizeH="0" baseline="0" noProof="0" dirty="0">
              <a:ln>
                <a:noFill/>
              </a:ln>
              <a:solidFill>
                <a:srgbClr val="242852">
                  <a:lumMod val="60000"/>
                  <a:lumOff val="40000"/>
                </a:srgbClr>
              </a:solidFill>
              <a:effectLst/>
              <a:uLnTx/>
              <a:uFillTx/>
              <a:latin typeface="Calibri Light" panose="020F0302020204030204" pitchFamily="34" charset="0"/>
              <a:ea typeface="+mn-ea"/>
              <a:cs typeface="Calibri Light" panose="020F0302020204030204" pitchFamily="34" charset="0"/>
            </a:endParaRPr>
          </a:p>
        </p:txBody>
      </p:sp>
      <p:pic>
        <p:nvPicPr>
          <p:cNvPr id="9" name="Picture 8">
            <a:extLst>
              <a:ext uri="{FF2B5EF4-FFF2-40B4-BE49-F238E27FC236}">
                <a16:creationId xmlns:a16="http://schemas.microsoft.com/office/drawing/2014/main" id="{33E2FA3E-FBAD-4B77-A8C3-01963058E82B}"/>
              </a:ext>
            </a:extLst>
          </p:cNvPr>
          <p:cNvPicPr>
            <a:picLocks noChangeAspect="1"/>
          </p:cNvPicPr>
          <p:nvPr/>
        </p:nvPicPr>
        <p:blipFill rotWithShape="1">
          <a:blip r:embed="rId2">
            <a:extLst>
              <a:ext uri="{28A0092B-C50C-407E-A947-70E740481C1C}">
                <a14:useLocalDpi xmlns:a14="http://schemas.microsoft.com/office/drawing/2010/main" val="0"/>
              </a:ext>
            </a:extLst>
          </a:blip>
          <a:srcRect l="4111" r="17589"/>
          <a:stretch/>
        </p:blipFill>
        <p:spPr>
          <a:xfrm>
            <a:off x="8627374" y="952500"/>
            <a:ext cx="3579866" cy="4953000"/>
          </a:xfrm>
          <a:prstGeom prst="rect">
            <a:avLst/>
          </a:prstGeom>
        </p:spPr>
      </p:pic>
    </p:spTree>
    <p:extLst>
      <p:ext uri="{BB962C8B-B14F-4D97-AF65-F5344CB8AC3E}">
        <p14:creationId xmlns:p14="http://schemas.microsoft.com/office/powerpoint/2010/main" val="3758132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WB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CSWBP" id="{B1BDBCD0-4F66-435D-9228-17E64A3D1AA7}" vid="{A9F050F4-C874-48C5-9F5E-067B9B0BE773}"/>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12033</TotalTime>
  <Words>1308</Words>
  <Application>Microsoft Office PowerPoint</Application>
  <PresentationFormat>Widescreen</PresentationFormat>
  <Paragraphs>155</Paragraphs>
  <Slides>21</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Arial</vt:lpstr>
      <vt:lpstr>Avenir Next</vt:lpstr>
      <vt:lpstr>Calibri</vt:lpstr>
      <vt:lpstr>Calibri Light</vt:lpstr>
      <vt:lpstr>Century Schoolbook</vt:lpstr>
      <vt:lpstr>Glacial Indifference</vt:lpstr>
      <vt:lpstr>Muli</vt:lpstr>
      <vt:lpstr>Open Sans</vt:lpstr>
      <vt:lpstr>Open Sans Condensed</vt:lpstr>
      <vt:lpstr>Wingdings 2</vt:lpstr>
      <vt:lpstr>Office Theme</vt:lpstr>
      <vt:lpstr>CSWBP</vt:lpstr>
      <vt:lpstr>1_Office Theme</vt:lpstr>
      <vt:lpstr>PowerPoint Presentation</vt:lpstr>
      <vt:lpstr>Technical Considerations</vt:lpstr>
      <vt:lpstr>Gratitude &amp; Acknowledgement</vt:lpstr>
      <vt:lpstr>PowerPoint Presentation</vt:lpstr>
      <vt:lpstr> Topic and Check-In</vt:lpstr>
      <vt:lpstr>PowerPoint Presentation</vt:lpstr>
      <vt:lpstr>Presentation Overview</vt:lpstr>
      <vt:lpstr>Why CSWBP?</vt:lpstr>
      <vt:lpstr>The Ontario CSWBP Framework</vt:lpstr>
      <vt:lpstr>The Ontario CSWBP Framework (cont’d)</vt:lpstr>
      <vt:lpstr>The Bruce and Grey CSWBP Model</vt:lpstr>
      <vt:lpstr>THE BRUCE AND GREY CSWBP PRIORITY AREAS FOR ACTION</vt:lpstr>
      <vt:lpstr>A Focus on  Local Solutions &amp; Collective Impact</vt:lpstr>
      <vt:lpstr>Facilitating Outcome Evaluation</vt:lpstr>
      <vt:lpstr>NEXT STEPS FOR THE BRUCE AND GREY CSWBP</vt:lpstr>
      <vt:lpstr>Question &amp; Discussion</vt:lpstr>
      <vt:lpstr>  </vt:lpstr>
      <vt:lpstr> Upcoming Opportunities   </vt:lpstr>
      <vt:lpstr>PowerPoint Presentation</vt:lpstr>
      <vt:lpstr> Webinars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 Richards</dc:creator>
  <cp:lastModifiedBy>Elle Richards</cp:lastModifiedBy>
  <cp:revision>46</cp:revision>
  <dcterms:created xsi:type="dcterms:W3CDTF">2020-09-28T15:07:49Z</dcterms:created>
  <dcterms:modified xsi:type="dcterms:W3CDTF">2021-03-29T16:49:53Z</dcterms:modified>
</cp:coreProperties>
</file>