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ibre Franklin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bold.fntdata"/><Relationship Id="rId16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ibreFranklin-boldItalic.fntdata"/><Relationship Id="rId6" Type="http://schemas.openxmlformats.org/officeDocument/2006/relationships/slide" Target="slides/slide1.xml"/><Relationship Id="rId18" Type="http://schemas.openxmlformats.org/officeDocument/2006/relationships/font" Target="fonts/LibreFrankl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065e2a3d3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e065e2a3d3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10d620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10d620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10d6200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10d6200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10d6200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7210d6200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10d62005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7210d62005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10d6200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7210d62005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065e2a3d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e065e2a3d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065e2a3d3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e065e2a3d3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065e2a3d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e065e2a3d3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AUTO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65500" y="3009000"/>
            <a:ext cx="3163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4283675" y="992575"/>
            <a:ext cx="44073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AUTOLAYOUT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9144000" cy="1853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 rot="-5400000">
            <a:off x="8350500" y="4274700"/>
            <a:ext cx="792600" cy="792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-5400000">
            <a:off x="7289700" y="0"/>
            <a:ext cx="1853400" cy="1853400"/>
          </a:xfrm>
          <a:prstGeom prst="rtTriangle">
            <a:avLst/>
          </a:prstGeom>
          <a:solidFill>
            <a:srgbClr val="6969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hyperlink" Target="https://www.grupotiradentes.com/agendamento/" TargetMode="Externa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3725" r="0" t="0"/>
          <a:stretch/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02387" y="782373"/>
            <a:ext cx="1612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TUTO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02387" y="1268097"/>
            <a:ext cx="147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RIAL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442502" y="2062420"/>
            <a:ext cx="963300" cy="7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145750" y="2166075"/>
            <a:ext cx="29526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SOLICITAÇÃO DA 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CATALOGRÁFICA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418" y="4253847"/>
            <a:ext cx="1471339" cy="48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0" y="-196205"/>
            <a:ext cx="9144000" cy="5339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1218" y="2183467"/>
            <a:ext cx="1751087" cy="58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5743115" y="1712103"/>
            <a:ext cx="26967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Olá Pessoal,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Neste tutorial serão apresentadas algumas informações básicas sobr</a:t>
            </a:r>
            <a:r>
              <a:rPr b="1" i="0" lang="pt-BR" sz="1400" u="none" cap="none" strike="noStrike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pt-BR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o passo a passo da solicitação para elaboração da ficha catalográfica.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179" y="1054307"/>
            <a:ext cx="4203805" cy="370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5104" y="0"/>
            <a:ext cx="978896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846" y="1099128"/>
            <a:ext cx="1193173" cy="9455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1850" y="1437200"/>
            <a:ext cx="5662674" cy="34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 rot="-5400000">
            <a:off x="5017950" y="1224400"/>
            <a:ext cx="444900" cy="1336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4084023" y="256800"/>
            <a:ext cx="2043797" cy="91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entury Gothic"/>
              </a:rPr>
              <a:t>Acessar Biblioteca</a:t>
            </a:r>
            <a:b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entury Gothic"/>
              </a:rPr>
            </a:br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entury Gothic"/>
              </a:rPr>
              <a:t> em https://al.unit.br/</a:t>
            </a:r>
          </a:p>
        </p:txBody>
      </p:sp>
      <p:sp>
        <p:nvSpPr>
          <p:cNvPr id="95" name="Google Shape;95;p17"/>
          <p:cNvSpPr/>
          <p:nvPr/>
        </p:nvSpPr>
        <p:spPr>
          <a:xfrm rot="-1313">
            <a:off x="6644400" y="1169077"/>
            <a:ext cx="1571400" cy="847500"/>
          </a:xfrm>
          <a:prstGeom prst="wedgeEllipseCallout">
            <a:avLst>
              <a:gd fmla="val -67959" name="adj1"/>
              <a:gd fmla="val 29366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Para acessar a Biblioteca, clique aqui</a:t>
            </a:r>
            <a:r>
              <a:rPr b="1" i="1" lang="pt-BR" sz="1100">
                <a:solidFill>
                  <a:srgbClr val="0000FF"/>
                </a:solidFill>
              </a:rPr>
              <a:t> </a:t>
            </a:r>
            <a:endParaRPr b="1" i="1" sz="1100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6425" y="1041575"/>
            <a:ext cx="6019801" cy="38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5199675" y="2272625"/>
            <a:ext cx="2194800" cy="1884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8"/>
          <p:cNvSpPr/>
          <p:nvPr/>
        </p:nvSpPr>
        <p:spPr>
          <a:xfrm rot="-1410">
            <a:off x="6981450" y="4157691"/>
            <a:ext cx="2194800" cy="985500"/>
          </a:xfrm>
          <a:prstGeom prst="wedgeEllipseCallout">
            <a:avLst>
              <a:gd fmla="val -45555" name="adj1"/>
              <a:gd fmla="val -47249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Para localizar o formulário, acesse a plataforma Pergamum.</a:t>
            </a:r>
            <a:endParaRPr b="1" i="1" sz="1100">
              <a:solidFill>
                <a:srgbClr val="0000FF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325" y="1013550"/>
            <a:ext cx="6396449" cy="390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4254300" y="937575"/>
            <a:ext cx="1091100" cy="526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9"/>
          <p:cNvSpPr/>
          <p:nvPr/>
        </p:nvSpPr>
        <p:spPr>
          <a:xfrm rot="-8531328">
            <a:off x="5336130" y="2198855"/>
            <a:ext cx="2457992" cy="178341"/>
          </a:xfrm>
          <a:prstGeom prst="rightArrow">
            <a:avLst>
              <a:gd fmla="val 59222" name="adj1"/>
              <a:gd fmla="val 50000" name="adj2"/>
            </a:avLst>
          </a:prstGeom>
          <a:solidFill>
            <a:srgbClr val="FF0000"/>
          </a:solidFill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19"/>
          <p:cNvSpPr/>
          <p:nvPr/>
        </p:nvSpPr>
        <p:spPr>
          <a:xfrm rot="-1282">
            <a:off x="5815150" y="3720177"/>
            <a:ext cx="3218100" cy="1200900"/>
          </a:xfrm>
          <a:prstGeom prst="wedgeEllipseCallout">
            <a:avLst>
              <a:gd fmla="val 3410" name="adj1"/>
              <a:gd fmla="val -96379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79999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Ao entrar no “MEU PERGAMUM” sempre autorizar o navegador a permitir janelas pop-up´s.</a:t>
            </a:r>
            <a:endParaRPr b="1" i="1" sz="1100">
              <a:solidFill>
                <a:srgbClr val="0000FF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5">
            <a:alphaModFix/>
          </a:blip>
          <a:srcRect b="41551" l="33570" r="32693" t="0"/>
          <a:stretch/>
        </p:blipFill>
        <p:spPr>
          <a:xfrm>
            <a:off x="1492825" y="1132000"/>
            <a:ext cx="3820474" cy="34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5702425" y="2172850"/>
            <a:ext cx="2582400" cy="1288800"/>
          </a:xfrm>
          <a:prstGeom prst="wedgeEllipseCallout">
            <a:avLst>
              <a:gd fmla="val -103698" name="adj1"/>
              <a:gd fmla="val -23106" name="adj2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Fazer login com matrícula e senha da biblioteca.</a:t>
            </a:r>
            <a:endParaRPr sz="1000"/>
          </a:p>
        </p:txBody>
      </p:sp>
      <p:sp>
        <p:nvSpPr>
          <p:cNvPr id="129" name="Google Shape;129;p20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5532625" y="2921700"/>
            <a:ext cx="269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pt-BR" sz="800">
                <a:solidFill>
                  <a:schemeClr val="lt1"/>
                </a:solidFill>
              </a:rPr>
              <a:t>Caso esqueça a senha, entrar em contato por email</a:t>
            </a:r>
            <a:r>
              <a:rPr lang="pt-BR" sz="800">
                <a:solidFill>
                  <a:srgbClr val="FF0000"/>
                </a:solidFill>
              </a:rPr>
              <a:t>: </a:t>
            </a:r>
            <a:r>
              <a:rPr i="1" lang="pt-BR" sz="800">
                <a:solidFill>
                  <a:srgbClr val="0000FF"/>
                </a:solidFill>
              </a:rPr>
              <a:t>biblioteca@al.unit.br</a:t>
            </a:r>
            <a:endParaRPr i="1"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5">
            <a:alphaModFix/>
          </a:blip>
          <a:srcRect b="3260" l="0" r="0" t="0"/>
          <a:stretch/>
        </p:blipFill>
        <p:spPr>
          <a:xfrm>
            <a:off x="912675" y="1091175"/>
            <a:ext cx="6896102" cy="38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 rot="-1823">
            <a:off x="6394825" y="3604811"/>
            <a:ext cx="2263200" cy="1017000"/>
          </a:xfrm>
          <a:prstGeom prst="wedgeEllipseCallout">
            <a:avLst>
              <a:gd fmla="val -231271" name="adj1"/>
              <a:gd fmla="val -145244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Ir em Solicitações-&gt; Ficha catalográfica</a:t>
            </a:r>
            <a:endParaRPr b="1" i="1" sz="1100">
              <a:solidFill>
                <a:srgbClr val="0000FF"/>
              </a:solidFill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883600" y="1752325"/>
            <a:ext cx="1587300" cy="12051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21"/>
          <p:cNvSpPr/>
          <p:nvPr/>
        </p:nvSpPr>
        <p:spPr>
          <a:xfrm rot="9391137">
            <a:off x="2423061" y="1046100"/>
            <a:ext cx="3875307" cy="79139"/>
          </a:xfrm>
          <a:prstGeom prst="rightArrow">
            <a:avLst>
              <a:gd fmla="val 41279" name="adj1"/>
              <a:gd fmla="val 50000" name="adj2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20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9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5114025" y="3192750"/>
            <a:ext cx="2817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i="1" sz="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61851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3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50" y="905600"/>
            <a:ext cx="7106525" cy="39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 rot="-2061">
            <a:off x="4572000" y="155625"/>
            <a:ext cx="3003001" cy="1560900"/>
          </a:xfrm>
          <a:prstGeom prst="wedgeEllipseCallout">
            <a:avLst>
              <a:gd fmla="val -125678" name="adj1"/>
              <a:gd fmla="val 48215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89999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preencher o formulário, informar todos os dados solicitados, sem esquecer de incluir no CAMPO DA FOLHA DE ROSTO, todos os autores do documento.</a:t>
            </a:r>
            <a:endParaRPr b="1" i="1" sz="1100">
              <a:solidFill>
                <a:srgbClr val="0000FF"/>
              </a:solidFill>
            </a:endParaRPr>
          </a:p>
        </p:txBody>
      </p:sp>
      <p:sp>
        <p:nvSpPr>
          <p:cNvPr id="154" name="Google Shape;154;p22"/>
          <p:cNvSpPr/>
          <p:nvPr/>
        </p:nvSpPr>
        <p:spPr>
          <a:xfrm rot="4182">
            <a:off x="272483" y="4131891"/>
            <a:ext cx="986401" cy="269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22"/>
          <p:cNvSpPr/>
          <p:nvPr/>
        </p:nvSpPr>
        <p:spPr>
          <a:xfrm rot="-5400000">
            <a:off x="2604125" y="806950"/>
            <a:ext cx="437700" cy="3367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22"/>
          <p:cNvSpPr/>
          <p:nvPr/>
        </p:nvSpPr>
        <p:spPr>
          <a:xfrm rot="-5400000">
            <a:off x="1356375" y="4048500"/>
            <a:ext cx="187500" cy="38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0"/>
            <a:ext cx="601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361847" y="475569"/>
            <a:ext cx="963300" cy="7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602" y="553185"/>
            <a:ext cx="961427" cy="318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/>
          <p:nvPr/>
        </p:nvSpPr>
        <p:spPr>
          <a:xfrm rot="-1749">
            <a:off x="2201600" y="2445090"/>
            <a:ext cx="4128601" cy="1449900"/>
          </a:xfrm>
          <a:prstGeom prst="wedgeEllipseCallout">
            <a:avLst>
              <a:gd fmla="val -7312" name="adj1"/>
              <a:gd fmla="val -49311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PRONTO!</a:t>
            </a:r>
            <a:endParaRPr b="1" i="1" sz="1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rPr b="1" i="1" lang="pt-BR" sz="1100">
                <a:solidFill>
                  <a:srgbClr val="0000FF"/>
                </a:solidFill>
              </a:rPr>
              <a:t>É só agendar o dia e a hora no Portal FALE CONOSCO em &lt;</a:t>
            </a:r>
            <a:r>
              <a:rPr b="1" i="1" lang="pt-BR" sz="11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https://www.grupotiradentes.com/agendamento/</a:t>
            </a:r>
            <a:r>
              <a:rPr b="1" i="1" lang="pt-BR" sz="1100">
                <a:solidFill>
                  <a:srgbClr val="0000FF"/>
                </a:solidFill>
              </a:rPr>
              <a:t>&gt; e retirar seu livro na recepção da Biblioteca.</a:t>
            </a:r>
            <a:endParaRPr b="1" i="1" sz="1100">
              <a:solidFill>
                <a:srgbClr val="0000FF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6">
            <a:alphaModFix/>
          </a:blip>
          <a:srcRect b="4122" l="6190" r="-6190" t="0"/>
          <a:stretch/>
        </p:blipFill>
        <p:spPr>
          <a:xfrm>
            <a:off x="940975" y="1018800"/>
            <a:ext cx="6218899" cy="38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241576" y="475575"/>
            <a:ext cx="343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pt-BR" sz="17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SOLICITAÇÃO DE FICHA CATALOGRÁFICA</a:t>
            </a:r>
            <a:endParaRPr b="1" i="1" sz="16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/>
          <p:nvPr/>
        </p:nvSpPr>
        <p:spPr>
          <a:xfrm rot="-1741">
            <a:off x="4372325" y="1659500"/>
            <a:ext cx="2370000" cy="1864500"/>
          </a:xfrm>
          <a:prstGeom prst="wedgeEllipseCallout">
            <a:avLst>
              <a:gd fmla="val -47612" name="adj1"/>
              <a:gd fmla="val -44171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Pronto!</a:t>
            </a:r>
            <a:endParaRPr b="1"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É só aguardar o contato da Biblioteca</a:t>
            </a:r>
            <a:endParaRPr b="1"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1400"/>
              <a:buFont typeface="Noto Sans Symbols"/>
              <a:buNone/>
            </a:pPr>
            <a:r>
              <a:t/>
            </a:r>
            <a:endParaRPr b="1" i="1" sz="1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