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6" r:id="rId2"/>
    <p:sldMasterId id="2147483692" r:id="rId3"/>
    <p:sldMasterId id="2147483704" r:id="rId4"/>
  </p:sldMasterIdLst>
  <p:notesMasterIdLst>
    <p:notesMasterId r:id="rId71"/>
  </p:notesMasterIdLst>
  <p:sldIdLst>
    <p:sldId id="345" r:id="rId5"/>
    <p:sldId id="256" r:id="rId6"/>
    <p:sldId id="257" r:id="rId7"/>
    <p:sldId id="346" r:id="rId8"/>
    <p:sldId id="287" r:id="rId9"/>
    <p:sldId id="261" r:id="rId10"/>
    <p:sldId id="262" r:id="rId11"/>
    <p:sldId id="333" r:id="rId12"/>
    <p:sldId id="291" r:id="rId13"/>
    <p:sldId id="335" r:id="rId14"/>
    <p:sldId id="343" r:id="rId15"/>
    <p:sldId id="338" r:id="rId16"/>
    <p:sldId id="348" r:id="rId17"/>
    <p:sldId id="289" r:id="rId18"/>
    <p:sldId id="340" r:id="rId19"/>
    <p:sldId id="290" r:id="rId20"/>
    <p:sldId id="341" r:id="rId21"/>
    <p:sldId id="331" r:id="rId22"/>
    <p:sldId id="336" r:id="rId23"/>
    <p:sldId id="339" r:id="rId24"/>
    <p:sldId id="266" r:id="rId25"/>
    <p:sldId id="344" r:id="rId26"/>
    <p:sldId id="292" r:id="rId27"/>
    <p:sldId id="267" r:id="rId28"/>
    <p:sldId id="293" r:id="rId29"/>
    <p:sldId id="310" r:id="rId30"/>
    <p:sldId id="311" r:id="rId31"/>
    <p:sldId id="294" r:id="rId32"/>
    <p:sldId id="295" r:id="rId33"/>
    <p:sldId id="296" r:id="rId34"/>
    <p:sldId id="307" r:id="rId35"/>
    <p:sldId id="297" r:id="rId36"/>
    <p:sldId id="342" r:id="rId37"/>
    <p:sldId id="298" r:id="rId38"/>
    <p:sldId id="299" r:id="rId39"/>
    <p:sldId id="300" r:id="rId40"/>
    <p:sldId id="301" r:id="rId41"/>
    <p:sldId id="302" r:id="rId42"/>
    <p:sldId id="322" r:id="rId43"/>
    <p:sldId id="323" r:id="rId44"/>
    <p:sldId id="324" r:id="rId45"/>
    <p:sldId id="332" r:id="rId46"/>
    <p:sldId id="337" r:id="rId47"/>
    <p:sldId id="334" r:id="rId48"/>
    <p:sldId id="313" r:id="rId49"/>
    <p:sldId id="315" r:id="rId50"/>
    <p:sldId id="312" r:id="rId51"/>
    <p:sldId id="314" r:id="rId52"/>
    <p:sldId id="316" r:id="rId53"/>
    <p:sldId id="317" r:id="rId54"/>
    <p:sldId id="318" r:id="rId55"/>
    <p:sldId id="325" r:id="rId56"/>
    <p:sldId id="326" r:id="rId57"/>
    <p:sldId id="309" r:id="rId58"/>
    <p:sldId id="303" r:id="rId59"/>
    <p:sldId id="274" r:id="rId60"/>
    <p:sldId id="258" r:id="rId61"/>
    <p:sldId id="327" r:id="rId62"/>
    <p:sldId id="328" r:id="rId63"/>
    <p:sldId id="329" r:id="rId64"/>
    <p:sldId id="319" r:id="rId65"/>
    <p:sldId id="320" r:id="rId66"/>
    <p:sldId id="305" r:id="rId67"/>
    <p:sldId id="330" r:id="rId68"/>
    <p:sldId id="321" r:id="rId69"/>
    <p:sldId id="347" r:id="rId7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t Keebler" initials="GK" lastIdx="3" clrIdx="0">
    <p:extLst>
      <p:ext uri="{19B8F6BF-5375-455C-9EA6-DF929625EA0E}">
        <p15:presenceInfo xmlns:p15="http://schemas.microsoft.com/office/powerpoint/2012/main" userId="S-1-5-21-1286822888-76067191-196278628-1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195" autoAdjust="0"/>
    <p:restoredTop sz="94660"/>
  </p:normalViewPr>
  <p:slideViewPr>
    <p:cSldViewPr snapToGrid="0">
      <p:cViewPr varScale="1">
        <p:scale>
          <a:sx n="114" d="100"/>
          <a:sy n="114" d="100"/>
        </p:scale>
        <p:origin x="112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F4F598F7-DF0F-4699-8D7B-2800B3B28AF4}" type="datetimeFigureOut">
              <a:rPr lang="en-US" smtClean="0"/>
              <a:t>4/11/2020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569951D8-1117-4A6F-92AA-3C29055F8B20}" type="slidenum">
              <a:rPr lang="en-US" smtClean="0"/>
              <a:t>‹#›</a:t>
            </a:fld>
            <a:endParaRPr lang="en-US"/>
          </a:p>
        </p:txBody>
      </p:sp>
    </p:spTree>
    <p:extLst>
      <p:ext uri="{BB962C8B-B14F-4D97-AF65-F5344CB8AC3E}">
        <p14:creationId xmlns:p14="http://schemas.microsoft.com/office/powerpoint/2010/main" val="54833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5F893F-FA88-7144-86F8-F60887572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498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63800" y="619125"/>
            <a:ext cx="38592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155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36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42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Title 1"/>
          <p:cNvSpPr>
            <a:spLocks noGrp="1"/>
          </p:cNvSpPr>
          <p:nvPr>
            <p:ph type="title"/>
          </p:nvPr>
        </p:nvSpPr>
        <p:spPr>
          <a:xfrm>
            <a:off x="903642" y="2386584"/>
            <a:ext cx="5798372" cy="3581802"/>
          </a:xfrm>
          <a:prstGeom prst="rect">
            <a:avLst/>
          </a:prstGeom>
        </p:spPr>
        <p:txBody>
          <a:bodyPr lIns="0" tIns="0" rIns="0" bIns="0" anchor="t" anchorCtr="0">
            <a:noAutofit/>
          </a:bodyPr>
          <a:lstStyle>
            <a:lvl1pPr algn="l">
              <a:lnSpc>
                <a:spcPts val="6200"/>
              </a:lnSpc>
              <a:defRPr sz="6000" b="1" i="0" kern="1000" cap="all">
                <a:solidFill>
                  <a:schemeClr val="bg1"/>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374244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5" name="TextBox 4"/>
          <p:cNvSpPr txBox="1"/>
          <p:nvPr userDrawn="1"/>
        </p:nvSpPr>
        <p:spPr>
          <a:xfrm>
            <a:off x="857250" y="3071813"/>
            <a:ext cx="185738" cy="369887"/>
          </a:xfrm>
          <a:prstGeom prst="rect">
            <a:avLst/>
          </a:prstGeom>
          <a:noFill/>
        </p:spPr>
        <p:txBody>
          <a:bodyPr wrap="none">
            <a:prstTxWarp prst="textNoShape">
              <a:avLst/>
            </a:prstTxWarp>
            <a:spAutoFit/>
          </a:bodyPr>
          <a:lstStyle/>
          <a:p>
            <a:endParaRPr lang="en-US" dirty="0">
              <a:latin typeface="Calibri" pitchFamily="-64" charset="0"/>
            </a:endParaRPr>
          </a:p>
        </p:txBody>
      </p:sp>
      <p:sp>
        <p:nvSpPr>
          <p:cNvPr id="2" name="Title 1"/>
          <p:cNvSpPr>
            <a:spLocks noGrp="1"/>
          </p:cNvSpPr>
          <p:nvPr>
            <p:ph type="ctrTitle"/>
          </p:nvPr>
        </p:nvSpPr>
        <p:spPr>
          <a:xfrm>
            <a:off x="1219516" y="2674538"/>
            <a:ext cx="6704967" cy="1508924"/>
          </a:xfrm>
          <a:prstGeom prst="rect">
            <a:avLst/>
          </a:prstGeom>
        </p:spPr>
        <p:txBody>
          <a:bodyPr anchor="ctr">
            <a:noAutofit/>
          </a:bodyPr>
          <a:lstStyle>
            <a:lvl1pPr algn="ctr">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Tree>
    <p:extLst>
      <p:ext uri="{BB962C8B-B14F-4D97-AF65-F5344CB8AC3E}">
        <p14:creationId xmlns:p14="http://schemas.microsoft.com/office/powerpoint/2010/main" val="2793819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solidFill>
                  <a:schemeClr val="tx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sz="750">
                <a:latin typeface="Avenir Roman" panose="02000503020000020003" pitchFamily="2" charset="0"/>
              </a:defRPr>
            </a:lvl1pPr>
          </a:lstStyle>
          <a:p>
            <a:fld id="{0B42F9B2-7B3A-6044-BA21-537AFFCD37DD}" type="datetimeFigureOut">
              <a:rPr lang="en-US" smtClean="0"/>
              <a:pPr/>
              <a:t>4/10/2020</a:t>
            </a:fld>
            <a:endParaRPr lang="en-US"/>
          </a:p>
        </p:txBody>
      </p:sp>
      <p:sp>
        <p:nvSpPr>
          <p:cNvPr id="5" name="Footer Placeholder 4"/>
          <p:cNvSpPr>
            <a:spLocks noGrp="1"/>
          </p:cNvSpPr>
          <p:nvPr>
            <p:ph type="ftr" sz="quarter" idx="11"/>
          </p:nvPr>
        </p:nvSpPr>
        <p:spPr/>
        <p:txBody>
          <a:bodyPr/>
          <a:lstStyle>
            <a:lvl1pPr>
              <a:defRPr sz="750">
                <a:latin typeface="Avenir Roman" panose="02000503020000020003" pitchFamily="2" charset="0"/>
              </a:defRPr>
            </a:lvl1pPr>
          </a:lstStyle>
          <a:p>
            <a:endParaRPr lang="en-US"/>
          </a:p>
        </p:txBody>
      </p:sp>
      <p:sp>
        <p:nvSpPr>
          <p:cNvPr id="6" name="Slide Number Placeholder 5"/>
          <p:cNvSpPr>
            <a:spLocks noGrp="1"/>
          </p:cNvSpPr>
          <p:nvPr>
            <p:ph type="sldNum" sz="quarter" idx="12"/>
          </p:nvPr>
        </p:nvSpPr>
        <p:spPr/>
        <p:txBody>
          <a:bodyPr/>
          <a:lstStyle>
            <a:lvl1pPr>
              <a:defRPr sz="750">
                <a:latin typeface="Avenir Roman" panose="02000503020000020003" pitchFamily="2" charset="0"/>
              </a:defRPr>
            </a:lvl1pPr>
          </a:lstStyle>
          <a:p>
            <a:fld id="{07592AC0-BF8C-2945-AA61-18CF4A920DAD}" type="slidenum">
              <a:rPr lang="en-US" smtClean="0"/>
              <a:pPr/>
              <a:t>‹#›</a:t>
            </a:fld>
            <a:endParaRPr lang="en-US"/>
          </a:p>
        </p:txBody>
      </p:sp>
    </p:spTree>
    <p:extLst>
      <p:ext uri="{BB962C8B-B14F-4D97-AF65-F5344CB8AC3E}">
        <p14:creationId xmlns:p14="http://schemas.microsoft.com/office/powerpoint/2010/main" val="163452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750">
                <a:latin typeface="Avenir Roman" panose="02000503020000020003" pitchFamily="2" charset="0"/>
              </a:defRPr>
            </a:lvl1pPr>
          </a:lstStyle>
          <a:p>
            <a:fld id="{0B42F9B2-7B3A-6044-BA21-537AFFCD37DD}" type="datetimeFigureOut">
              <a:rPr lang="en-US" smtClean="0"/>
              <a:pPr/>
              <a:t>4/10/2020</a:t>
            </a:fld>
            <a:endParaRPr lang="en-US"/>
          </a:p>
        </p:txBody>
      </p:sp>
      <p:sp>
        <p:nvSpPr>
          <p:cNvPr id="5" name="Footer Placeholder 4"/>
          <p:cNvSpPr>
            <a:spLocks noGrp="1"/>
          </p:cNvSpPr>
          <p:nvPr>
            <p:ph type="ftr" sz="quarter" idx="11"/>
          </p:nvPr>
        </p:nvSpPr>
        <p:spPr/>
        <p:txBody>
          <a:bodyPr/>
          <a:lstStyle>
            <a:lvl1pPr>
              <a:defRPr sz="750">
                <a:latin typeface="Avenir Roman" panose="02000503020000020003" pitchFamily="2" charset="0"/>
              </a:defRPr>
            </a:lvl1pPr>
          </a:lstStyle>
          <a:p>
            <a:endParaRPr lang="en-US"/>
          </a:p>
        </p:txBody>
      </p:sp>
      <p:sp>
        <p:nvSpPr>
          <p:cNvPr id="6" name="Slide Number Placeholder 5"/>
          <p:cNvSpPr>
            <a:spLocks noGrp="1"/>
          </p:cNvSpPr>
          <p:nvPr>
            <p:ph type="sldNum" sz="quarter" idx="12"/>
          </p:nvPr>
        </p:nvSpPr>
        <p:spPr/>
        <p:txBody>
          <a:bodyPr/>
          <a:lstStyle>
            <a:lvl1pPr>
              <a:defRPr sz="750"/>
            </a:lvl1pPr>
          </a:lstStyle>
          <a:p>
            <a:fld id="{07592AC0-BF8C-2945-AA61-18CF4A920DAD}" type="slidenum">
              <a:rPr lang="en-US" smtClean="0"/>
              <a:pPr/>
              <a:t>‹#›</a:t>
            </a:fld>
            <a:endParaRPr lang="en-US"/>
          </a:p>
        </p:txBody>
      </p:sp>
    </p:spTree>
    <p:extLst>
      <p:ext uri="{BB962C8B-B14F-4D97-AF65-F5344CB8AC3E}">
        <p14:creationId xmlns:p14="http://schemas.microsoft.com/office/powerpoint/2010/main" val="3771225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750">
                <a:latin typeface="Avenir Roman" panose="02000503020000020003" pitchFamily="2" charset="0"/>
              </a:defRPr>
            </a:lvl1pPr>
          </a:lstStyle>
          <a:p>
            <a:fld id="{0B42F9B2-7B3A-6044-BA21-537AFFCD37DD}" type="datetimeFigureOut">
              <a:rPr lang="en-US" smtClean="0"/>
              <a:pPr/>
              <a:t>4/10/2020</a:t>
            </a:fld>
            <a:endParaRPr lang="en-US"/>
          </a:p>
        </p:txBody>
      </p:sp>
      <p:sp>
        <p:nvSpPr>
          <p:cNvPr id="8" name="Footer Placeholder 7"/>
          <p:cNvSpPr>
            <a:spLocks noGrp="1"/>
          </p:cNvSpPr>
          <p:nvPr>
            <p:ph type="ftr" sz="quarter" idx="11"/>
          </p:nvPr>
        </p:nvSpPr>
        <p:spPr/>
        <p:txBody>
          <a:bodyPr/>
          <a:lstStyle>
            <a:lvl1pPr>
              <a:defRPr sz="750">
                <a:latin typeface="Avenir Roman" panose="02000503020000020003" pitchFamily="2" charset="0"/>
              </a:defRPr>
            </a:lvl1pPr>
          </a:lstStyle>
          <a:p>
            <a:endParaRPr lang="en-US"/>
          </a:p>
        </p:txBody>
      </p:sp>
      <p:sp>
        <p:nvSpPr>
          <p:cNvPr id="9" name="Slide Number Placeholder 8"/>
          <p:cNvSpPr>
            <a:spLocks noGrp="1"/>
          </p:cNvSpPr>
          <p:nvPr>
            <p:ph type="sldNum" sz="quarter" idx="12"/>
          </p:nvPr>
        </p:nvSpPr>
        <p:spPr/>
        <p:txBody>
          <a:bodyPr/>
          <a:lstStyle>
            <a:lvl1pPr>
              <a:defRPr sz="750">
                <a:latin typeface="Avenir Roman" panose="02000503020000020003" pitchFamily="2" charset="0"/>
              </a:defRPr>
            </a:lvl1pPr>
          </a:lstStyle>
          <a:p>
            <a:fld id="{07592AC0-BF8C-2945-AA61-18CF4A920DAD}" type="slidenum">
              <a:rPr lang="en-US" smtClean="0"/>
              <a:pPr/>
              <a:t>‹#›</a:t>
            </a:fld>
            <a:endParaRPr lang="en-US"/>
          </a:p>
        </p:txBody>
      </p:sp>
    </p:spTree>
    <p:extLst>
      <p:ext uri="{BB962C8B-B14F-4D97-AF65-F5344CB8AC3E}">
        <p14:creationId xmlns:p14="http://schemas.microsoft.com/office/powerpoint/2010/main" val="3860706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z="750">
                <a:latin typeface="Avenir Roman" panose="02000503020000020003" pitchFamily="2" charset="0"/>
              </a:defRPr>
            </a:lvl1pPr>
          </a:lstStyle>
          <a:p>
            <a:fld id="{0B42F9B2-7B3A-6044-BA21-537AFFCD37DD}" type="datetimeFigureOut">
              <a:rPr lang="en-US" smtClean="0"/>
              <a:pPr/>
              <a:t>4/10/2020</a:t>
            </a:fld>
            <a:endParaRPr lang="en-US"/>
          </a:p>
        </p:txBody>
      </p:sp>
      <p:sp>
        <p:nvSpPr>
          <p:cNvPr id="4" name="Footer Placeholder 3"/>
          <p:cNvSpPr>
            <a:spLocks noGrp="1"/>
          </p:cNvSpPr>
          <p:nvPr>
            <p:ph type="ftr" sz="quarter" idx="11"/>
          </p:nvPr>
        </p:nvSpPr>
        <p:spPr/>
        <p:txBody>
          <a:bodyPr/>
          <a:lstStyle>
            <a:lvl1pPr>
              <a:defRPr sz="750">
                <a:latin typeface="Avenir Roman" panose="02000503020000020003" pitchFamily="2" charset="0"/>
              </a:defRPr>
            </a:lvl1pPr>
          </a:lstStyle>
          <a:p>
            <a:endParaRPr lang="en-US"/>
          </a:p>
        </p:txBody>
      </p:sp>
      <p:sp>
        <p:nvSpPr>
          <p:cNvPr id="5" name="Slide Number Placeholder 4"/>
          <p:cNvSpPr>
            <a:spLocks noGrp="1"/>
          </p:cNvSpPr>
          <p:nvPr>
            <p:ph type="sldNum" sz="quarter" idx="12"/>
          </p:nvPr>
        </p:nvSpPr>
        <p:spPr/>
        <p:txBody>
          <a:bodyPr/>
          <a:lstStyle>
            <a:lvl1pPr>
              <a:defRPr sz="750">
                <a:latin typeface="Avenir Roman" panose="02000503020000020003" pitchFamily="2" charset="0"/>
              </a:defRPr>
            </a:lvl1pPr>
          </a:lstStyle>
          <a:p>
            <a:fld id="{07592AC0-BF8C-2945-AA61-18CF4A920DAD}" type="slidenum">
              <a:rPr lang="en-US" smtClean="0"/>
              <a:pPr/>
              <a:t>‹#›</a:t>
            </a:fld>
            <a:endParaRPr lang="en-US"/>
          </a:p>
        </p:txBody>
      </p:sp>
    </p:spTree>
    <p:extLst>
      <p:ext uri="{BB962C8B-B14F-4D97-AF65-F5344CB8AC3E}">
        <p14:creationId xmlns:p14="http://schemas.microsoft.com/office/powerpoint/2010/main" val="343448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venir Roman" panose="02000503020000020003" pitchFamily="2" charset="0"/>
              </a:defRPr>
            </a:lvl1pPr>
          </a:lstStyle>
          <a:p>
            <a:fld id="{0B42F9B2-7B3A-6044-BA21-537AFFCD37DD}" type="datetimeFigureOut">
              <a:rPr lang="en-US" smtClean="0"/>
              <a:pPr/>
              <a:t>4/10/2020</a:t>
            </a:fld>
            <a:endParaRPr lang="en-US"/>
          </a:p>
        </p:txBody>
      </p:sp>
      <p:sp>
        <p:nvSpPr>
          <p:cNvPr id="3" name="Footer Placeholder 2"/>
          <p:cNvSpPr>
            <a:spLocks noGrp="1"/>
          </p:cNvSpPr>
          <p:nvPr>
            <p:ph type="ftr" sz="quarter" idx="11"/>
          </p:nvPr>
        </p:nvSpPr>
        <p:spPr/>
        <p:txBody>
          <a:bodyPr/>
          <a:lstStyle>
            <a:lvl1pPr>
              <a:defRPr sz="750">
                <a:latin typeface="Avenir Roman" panose="02000503020000020003" pitchFamily="2" charset="0"/>
              </a:defRPr>
            </a:lvl1pPr>
          </a:lstStyle>
          <a:p>
            <a:endParaRPr lang="en-US"/>
          </a:p>
        </p:txBody>
      </p:sp>
      <p:sp>
        <p:nvSpPr>
          <p:cNvPr id="4" name="Slide Number Placeholder 3"/>
          <p:cNvSpPr>
            <a:spLocks noGrp="1"/>
          </p:cNvSpPr>
          <p:nvPr>
            <p:ph type="sldNum" sz="quarter" idx="12"/>
          </p:nvPr>
        </p:nvSpPr>
        <p:spPr/>
        <p:txBody>
          <a:bodyPr/>
          <a:lstStyle>
            <a:lvl1pPr>
              <a:defRPr sz="750">
                <a:latin typeface="Avenir Roman" panose="02000503020000020003" pitchFamily="2" charset="0"/>
              </a:defRPr>
            </a:lvl1pPr>
          </a:lstStyle>
          <a:p>
            <a:fld id="{07592AC0-BF8C-2945-AA61-18CF4A920DAD}" type="slidenum">
              <a:rPr lang="en-US" smtClean="0"/>
              <a:pPr/>
              <a:t>‹#›</a:t>
            </a:fld>
            <a:endParaRPr lang="en-US"/>
          </a:p>
        </p:txBody>
      </p:sp>
    </p:spTree>
    <p:extLst>
      <p:ext uri="{BB962C8B-B14F-4D97-AF65-F5344CB8AC3E}">
        <p14:creationId xmlns:p14="http://schemas.microsoft.com/office/powerpoint/2010/main" val="3058358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sp>
        <p:nvSpPr>
          <p:cNvPr id="512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ltLang="en-US"/>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lt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smtClean="0"/>
            </a:lvl1pPr>
          </a:lstStyle>
          <a:p>
            <a:pPr>
              <a:defRPr/>
            </a:pPr>
            <a:fld id="{DF512CA7-9ABB-4E7F-87A3-5B30D1E5FAEE}" type="slidenum">
              <a:rPr lang="en-US" altLang="en-US"/>
              <a:pPr>
                <a:defRPr/>
              </a:pPr>
              <a:t>‹#›</a:t>
            </a:fld>
            <a:endParaRPr lang="en-US" altLang="en-US"/>
          </a:p>
        </p:txBody>
      </p:sp>
    </p:spTree>
    <p:extLst>
      <p:ext uri="{BB962C8B-B14F-4D97-AF65-F5344CB8AC3E}">
        <p14:creationId xmlns:p14="http://schemas.microsoft.com/office/powerpoint/2010/main" val="243774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12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5BDBC964-145E-46F2-873C-964447E6BE34}" type="slidenum">
              <a:rPr lang="en-US" altLang="en-US"/>
              <a:pPr>
                <a:defRPr/>
              </a:pPr>
              <a:t>‹#›</a:t>
            </a:fld>
            <a:endParaRPr lang="en-US" altLang="en-US"/>
          </a:p>
        </p:txBody>
      </p:sp>
    </p:spTree>
    <p:extLst>
      <p:ext uri="{BB962C8B-B14F-4D97-AF65-F5344CB8AC3E}">
        <p14:creationId xmlns:p14="http://schemas.microsoft.com/office/powerpoint/2010/main" val="518182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86C38B29-59C2-4AE4-A78E-7FE05891FE3B}" type="slidenum">
              <a:rPr lang="en-US" altLang="en-US"/>
              <a:pPr>
                <a:defRPr/>
              </a:pPr>
              <a:t>‹#›</a:t>
            </a:fld>
            <a:endParaRPr lang="en-US" altLang="en-US"/>
          </a:p>
        </p:txBody>
      </p:sp>
    </p:spTree>
    <p:extLst>
      <p:ext uri="{BB962C8B-B14F-4D97-AF65-F5344CB8AC3E}">
        <p14:creationId xmlns:p14="http://schemas.microsoft.com/office/powerpoint/2010/main" val="1440716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949AAAF9-9615-4B79-AD41-717300F560BA}" type="slidenum">
              <a:rPr lang="en-US" altLang="en-US"/>
              <a:pPr>
                <a:defRPr/>
              </a:pPr>
              <a:t>‹#›</a:t>
            </a:fld>
            <a:endParaRPr lang="en-US" altLang="en-US"/>
          </a:p>
        </p:txBody>
      </p:sp>
    </p:spTree>
    <p:extLst>
      <p:ext uri="{BB962C8B-B14F-4D97-AF65-F5344CB8AC3E}">
        <p14:creationId xmlns:p14="http://schemas.microsoft.com/office/powerpoint/2010/main" val="3149779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3"/>
          <p:cNvSpPr>
            <a:spLocks noGrp="1" noChangeArrowheads="1"/>
          </p:cNvSpPr>
          <p:nvPr>
            <p:ph type="sldNum" sz="quarter" idx="12"/>
          </p:nvPr>
        </p:nvSpPr>
        <p:spPr>
          <a:ln/>
        </p:spPr>
        <p:txBody>
          <a:bodyPr/>
          <a:lstStyle>
            <a:lvl1pPr>
              <a:defRPr/>
            </a:lvl1pPr>
          </a:lstStyle>
          <a:p>
            <a:pPr>
              <a:defRPr/>
            </a:pPr>
            <a:fld id="{FBF5EFBA-C48B-4660-8B12-D6F80C463A73}" type="slidenum">
              <a:rPr lang="en-US" altLang="en-US"/>
              <a:pPr>
                <a:defRPr/>
              </a:pPr>
              <a:t>‹#›</a:t>
            </a:fld>
            <a:endParaRPr lang="en-US" altLang="en-US"/>
          </a:p>
        </p:txBody>
      </p:sp>
    </p:spTree>
    <p:extLst>
      <p:ext uri="{BB962C8B-B14F-4D97-AF65-F5344CB8AC3E}">
        <p14:creationId xmlns:p14="http://schemas.microsoft.com/office/powerpoint/2010/main" val="3576618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3"/>
          <p:cNvSpPr>
            <a:spLocks noGrp="1" noChangeArrowheads="1"/>
          </p:cNvSpPr>
          <p:nvPr>
            <p:ph type="sldNum" sz="quarter" idx="12"/>
          </p:nvPr>
        </p:nvSpPr>
        <p:spPr>
          <a:ln/>
        </p:spPr>
        <p:txBody>
          <a:bodyPr/>
          <a:lstStyle>
            <a:lvl1pPr>
              <a:defRPr/>
            </a:lvl1pPr>
          </a:lstStyle>
          <a:p>
            <a:pPr>
              <a:defRPr/>
            </a:pPr>
            <a:fld id="{F4D04C6B-CB1C-4326-810E-2DFAA6983CD5}" type="slidenum">
              <a:rPr lang="en-US" altLang="en-US"/>
              <a:pPr>
                <a:defRPr/>
              </a:pPr>
              <a:t>‹#›</a:t>
            </a:fld>
            <a:endParaRPr lang="en-US" altLang="en-US"/>
          </a:p>
        </p:txBody>
      </p:sp>
    </p:spTree>
    <p:extLst>
      <p:ext uri="{BB962C8B-B14F-4D97-AF65-F5344CB8AC3E}">
        <p14:creationId xmlns:p14="http://schemas.microsoft.com/office/powerpoint/2010/main" val="3367805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3"/>
          <p:cNvSpPr>
            <a:spLocks noGrp="1" noChangeArrowheads="1"/>
          </p:cNvSpPr>
          <p:nvPr>
            <p:ph type="sldNum" sz="quarter" idx="12"/>
          </p:nvPr>
        </p:nvSpPr>
        <p:spPr>
          <a:ln/>
        </p:spPr>
        <p:txBody>
          <a:bodyPr/>
          <a:lstStyle>
            <a:lvl1pPr>
              <a:defRPr/>
            </a:lvl1pPr>
          </a:lstStyle>
          <a:p>
            <a:pPr>
              <a:defRPr/>
            </a:pPr>
            <a:fld id="{2E427462-C532-4637-BB71-80F603EB3C63}" type="slidenum">
              <a:rPr lang="en-US" altLang="en-US"/>
              <a:pPr>
                <a:defRPr/>
              </a:pPr>
              <a:t>‹#›</a:t>
            </a:fld>
            <a:endParaRPr lang="en-US" altLang="en-US"/>
          </a:p>
        </p:txBody>
      </p:sp>
    </p:spTree>
    <p:extLst>
      <p:ext uri="{BB962C8B-B14F-4D97-AF65-F5344CB8AC3E}">
        <p14:creationId xmlns:p14="http://schemas.microsoft.com/office/powerpoint/2010/main" val="29994675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FC9324C8-6318-4669-83AD-AF02B9DF92CA}" type="slidenum">
              <a:rPr lang="en-US" altLang="en-US"/>
              <a:pPr>
                <a:defRPr/>
              </a:pPr>
              <a:t>‹#›</a:t>
            </a:fld>
            <a:endParaRPr lang="en-US" altLang="en-US"/>
          </a:p>
        </p:txBody>
      </p:sp>
    </p:spTree>
    <p:extLst>
      <p:ext uri="{BB962C8B-B14F-4D97-AF65-F5344CB8AC3E}">
        <p14:creationId xmlns:p14="http://schemas.microsoft.com/office/powerpoint/2010/main" val="870597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3"/>
          <p:cNvSpPr>
            <a:spLocks noGrp="1" noChangeArrowheads="1"/>
          </p:cNvSpPr>
          <p:nvPr>
            <p:ph type="sldNum" sz="quarter" idx="12"/>
          </p:nvPr>
        </p:nvSpPr>
        <p:spPr>
          <a:ln/>
        </p:spPr>
        <p:txBody>
          <a:bodyPr/>
          <a:lstStyle>
            <a:lvl1pPr>
              <a:defRPr/>
            </a:lvl1pPr>
          </a:lstStyle>
          <a:p>
            <a:pPr>
              <a:defRPr/>
            </a:pPr>
            <a:fld id="{B90A91A0-001A-4949-A9BD-8A70FE535B91}" type="slidenum">
              <a:rPr lang="en-US" altLang="en-US"/>
              <a:pPr>
                <a:defRPr/>
              </a:pPr>
              <a:t>‹#›</a:t>
            </a:fld>
            <a:endParaRPr lang="en-US" altLang="en-US"/>
          </a:p>
        </p:txBody>
      </p:sp>
    </p:spTree>
    <p:extLst>
      <p:ext uri="{BB962C8B-B14F-4D97-AF65-F5344CB8AC3E}">
        <p14:creationId xmlns:p14="http://schemas.microsoft.com/office/powerpoint/2010/main" val="2417350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B66BBF3C-D27A-44AA-8ED8-75673B0E0CF8}" type="slidenum">
              <a:rPr lang="en-US" altLang="en-US"/>
              <a:pPr>
                <a:defRPr/>
              </a:pPr>
              <a:t>‹#›</a:t>
            </a:fld>
            <a:endParaRPr lang="en-US" altLang="en-US"/>
          </a:p>
        </p:txBody>
      </p:sp>
    </p:spTree>
    <p:extLst>
      <p:ext uri="{BB962C8B-B14F-4D97-AF65-F5344CB8AC3E}">
        <p14:creationId xmlns:p14="http://schemas.microsoft.com/office/powerpoint/2010/main" val="269944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3"/>
          <p:cNvSpPr>
            <a:spLocks noGrp="1" noChangeArrowheads="1"/>
          </p:cNvSpPr>
          <p:nvPr>
            <p:ph type="sldNum" sz="quarter" idx="12"/>
          </p:nvPr>
        </p:nvSpPr>
        <p:spPr>
          <a:ln/>
        </p:spPr>
        <p:txBody>
          <a:bodyPr/>
          <a:lstStyle>
            <a:lvl1pPr>
              <a:defRPr/>
            </a:lvl1pPr>
          </a:lstStyle>
          <a:p>
            <a:pPr>
              <a:defRPr/>
            </a:pPr>
            <a:fld id="{A17C38C1-0FA9-4D1A-9058-52868ABB9536}" type="slidenum">
              <a:rPr lang="en-US" altLang="en-US"/>
              <a:pPr>
                <a:defRPr/>
              </a:pPr>
              <a:t>‹#›</a:t>
            </a:fld>
            <a:endParaRPr lang="en-US" altLang="en-US"/>
          </a:p>
        </p:txBody>
      </p:sp>
    </p:spTree>
    <p:extLst>
      <p:ext uri="{BB962C8B-B14F-4D97-AF65-F5344CB8AC3E}">
        <p14:creationId xmlns:p14="http://schemas.microsoft.com/office/powerpoint/2010/main" val="335496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0217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18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kumimoji="1" lang="en-US" altLang="en-US" sz="18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grpSp>
      <p:sp>
        <p:nvSpPr>
          <p:cNvPr id="5128" name="Rectangle 8"/>
          <p:cNvSpPr>
            <a:spLocks noGrp="1" noChangeArrowheads="1"/>
          </p:cNvSpPr>
          <p:nvPr>
            <p:ph type="subTitle" idx="1"/>
          </p:nvPr>
        </p:nvSpPr>
        <p:spPr>
          <a:xfrm>
            <a:off x="4673601" y="2927350"/>
            <a:ext cx="4013200" cy="1822450"/>
          </a:xfrm>
        </p:spPr>
        <p:txBody>
          <a:bodyPr anchor="b"/>
          <a:lstStyle>
            <a:lvl1pPr marL="0" indent="0">
              <a:buFont typeface="Wingdings" pitchFamily="2" charset="2"/>
              <a:buNone/>
              <a:defRPr>
                <a:solidFill>
                  <a:schemeClr val="tx2"/>
                </a:solidFill>
              </a:defRPr>
            </a:lvl1pPr>
          </a:lstStyle>
          <a:p>
            <a:pPr lvl="0"/>
            <a:r>
              <a:rPr lang="en-US" altLang="en-US" noProof="0"/>
              <a:t>Click to edit Master subtitle style</a:t>
            </a:r>
          </a:p>
        </p:txBody>
      </p:sp>
      <p:sp>
        <p:nvSpPr>
          <p:cNvPr id="513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US" altLang="en-US" noProof="0"/>
              <a:t>Click to edit Master title style</a:t>
            </a:r>
          </a:p>
        </p:txBody>
      </p:sp>
      <p:sp>
        <p:nvSpPr>
          <p:cNvPr id="10" name="Rectangle 9"/>
          <p:cNvSpPr>
            <a:spLocks noGrp="1" noChangeArrowheads="1"/>
          </p:cNvSpPr>
          <p:nvPr>
            <p:ph type="dt" sz="quarter" idx="10"/>
          </p:nvPr>
        </p:nvSpPr>
        <p:spPr/>
        <p:txBody>
          <a:bodyPr/>
          <a:lstStyle>
            <a:lvl1pPr>
              <a:defRPr smtClean="0">
                <a:solidFill>
                  <a:schemeClr val="bg1"/>
                </a:solidFill>
              </a:defRPr>
            </a:lvl1pPr>
          </a:lstStyle>
          <a:p>
            <a:pPr>
              <a:defRPr/>
            </a:pPr>
            <a:endParaRPr lang="en-US" altLang="en-US" dirty="0"/>
          </a:p>
        </p:txBody>
      </p:sp>
      <p:sp>
        <p:nvSpPr>
          <p:cNvPr id="11" name="Rectangle 10"/>
          <p:cNvSpPr>
            <a:spLocks noGrp="1" noChangeArrowheads="1"/>
          </p:cNvSpPr>
          <p:nvPr>
            <p:ph type="ftr" sz="quarter" idx="11"/>
          </p:nvPr>
        </p:nvSpPr>
        <p:spPr/>
        <p:txBody>
          <a:bodyPr/>
          <a:lstStyle>
            <a:lvl1pPr algn="r">
              <a:defRPr smtClean="0"/>
            </a:lvl1pPr>
          </a:lstStyle>
          <a:p>
            <a:pPr>
              <a:defRPr/>
            </a:pPr>
            <a:endParaRPr lang="en-US" altLang="en-US" dirty="0"/>
          </a:p>
        </p:txBody>
      </p:sp>
      <p:sp>
        <p:nvSpPr>
          <p:cNvPr id="12" name="Rectangle 11"/>
          <p:cNvSpPr>
            <a:spLocks noGrp="1" noChangeArrowheads="1"/>
          </p:cNvSpPr>
          <p:nvPr>
            <p:ph type="sldNum" sz="quarter" idx="12"/>
          </p:nvPr>
        </p:nvSpPr>
        <p:spPr>
          <a:xfrm>
            <a:off x="76201" y="6248400"/>
            <a:ext cx="587375" cy="488950"/>
          </a:xfrm>
        </p:spPr>
        <p:txBody>
          <a:bodyPr anchorCtr="0"/>
          <a:lstStyle>
            <a:lvl1pPr>
              <a:defRPr smtClean="0"/>
            </a:lvl1pPr>
          </a:lstStyle>
          <a:p>
            <a:pPr>
              <a:defRPr/>
            </a:pPr>
            <a:fld id="{DF512CA7-9ABB-4E7F-87A3-5B30D1E5FAEE}" type="slidenum">
              <a:rPr lang="en-US" altLang="en-US"/>
              <a:pPr>
                <a:defRPr/>
              </a:pPr>
              <a:t>‹#›</a:t>
            </a:fld>
            <a:endParaRPr lang="en-US" altLang="en-US" dirty="0"/>
          </a:p>
        </p:txBody>
      </p:sp>
    </p:spTree>
    <p:extLst>
      <p:ext uri="{BB962C8B-B14F-4D97-AF65-F5344CB8AC3E}">
        <p14:creationId xmlns:p14="http://schemas.microsoft.com/office/powerpoint/2010/main" val="563802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5BDBC964-145E-46F2-873C-964447E6BE34}" type="slidenum">
              <a:rPr lang="en-US" altLang="en-US"/>
              <a:pPr>
                <a:defRPr/>
              </a:pPr>
              <a:t>‹#›</a:t>
            </a:fld>
            <a:endParaRPr lang="en-US" altLang="en-US" dirty="0"/>
          </a:p>
        </p:txBody>
      </p:sp>
    </p:spTree>
    <p:extLst>
      <p:ext uri="{BB962C8B-B14F-4D97-AF65-F5344CB8AC3E}">
        <p14:creationId xmlns:p14="http://schemas.microsoft.com/office/powerpoint/2010/main" val="16066569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86C38B29-59C2-4AE4-A78E-7FE05891FE3B}" type="slidenum">
              <a:rPr lang="en-US" altLang="en-US"/>
              <a:pPr>
                <a:defRPr/>
              </a:pPr>
              <a:t>‹#›</a:t>
            </a:fld>
            <a:endParaRPr lang="en-US" altLang="en-US" dirty="0"/>
          </a:p>
        </p:txBody>
      </p:sp>
    </p:spTree>
    <p:extLst>
      <p:ext uri="{BB962C8B-B14F-4D97-AF65-F5344CB8AC3E}">
        <p14:creationId xmlns:p14="http://schemas.microsoft.com/office/powerpoint/2010/main" val="108730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2362202"/>
            <a:ext cx="3770313" cy="37242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4" y="2362202"/>
            <a:ext cx="3770312" cy="37242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949AAAF9-9615-4B79-AD41-717300F560BA}" type="slidenum">
              <a:rPr lang="en-US" altLang="en-US"/>
              <a:pPr>
                <a:defRPr/>
              </a:pPr>
              <a:t>‹#›</a:t>
            </a:fld>
            <a:endParaRPr lang="en-US" altLang="en-US" dirty="0"/>
          </a:p>
        </p:txBody>
      </p:sp>
    </p:spTree>
    <p:extLst>
      <p:ext uri="{BB962C8B-B14F-4D97-AF65-F5344CB8AC3E}">
        <p14:creationId xmlns:p14="http://schemas.microsoft.com/office/powerpoint/2010/main" val="29785542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13"/>
          <p:cNvSpPr>
            <a:spLocks noGrp="1" noChangeArrowheads="1"/>
          </p:cNvSpPr>
          <p:nvPr>
            <p:ph type="sldNum" sz="quarter" idx="12"/>
          </p:nvPr>
        </p:nvSpPr>
        <p:spPr>
          <a:ln/>
        </p:spPr>
        <p:txBody>
          <a:bodyPr/>
          <a:lstStyle>
            <a:lvl1pPr>
              <a:defRPr/>
            </a:lvl1pPr>
          </a:lstStyle>
          <a:p>
            <a:pPr>
              <a:defRPr/>
            </a:pPr>
            <a:fld id="{FBF5EFBA-C48B-4660-8B12-D6F80C463A73}" type="slidenum">
              <a:rPr lang="en-US" altLang="en-US"/>
              <a:pPr>
                <a:defRPr/>
              </a:pPr>
              <a:t>‹#›</a:t>
            </a:fld>
            <a:endParaRPr lang="en-US" altLang="en-US" dirty="0"/>
          </a:p>
        </p:txBody>
      </p:sp>
    </p:spTree>
    <p:extLst>
      <p:ext uri="{BB962C8B-B14F-4D97-AF65-F5344CB8AC3E}">
        <p14:creationId xmlns:p14="http://schemas.microsoft.com/office/powerpoint/2010/main" val="26208545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13"/>
          <p:cNvSpPr>
            <a:spLocks noGrp="1" noChangeArrowheads="1"/>
          </p:cNvSpPr>
          <p:nvPr>
            <p:ph type="sldNum" sz="quarter" idx="12"/>
          </p:nvPr>
        </p:nvSpPr>
        <p:spPr>
          <a:ln/>
        </p:spPr>
        <p:txBody>
          <a:bodyPr/>
          <a:lstStyle>
            <a:lvl1pPr>
              <a:defRPr/>
            </a:lvl1pPr>
          </a:lstStyle>
          <a:p>
            <a:pPr>
              <a:defRPr/>
            </a:pPr>
            <a:fld id="{F4D04C6B-CB1C-4326-810E-2DFAA6983CD5}" type="slidenum">
              <a:rPr lang="en-US" altLang="en-US"/>
              <a:pPr>
                <a:defRPr/>
              </a:pPr>
              <a:t>‹#›</a:t>
            </a:fld>
            <a:endParaRPr lang="en-US" altLang="en-US" dirty="0"/>
          </a:p>
        </p:txBody>
      </p:sp>
    </p:spTree>
    <p:extLst>
      <p:ext uri="{BB962C8B-B14F-4D97-AF65-F5344CB8AC3E}">
        <p14:creationId xmlns:p14="http://schemas.microsoft.com/office/powerpoint/2010/main" val="3415526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13"/>
          <p:cNvSpPr>
            <a:spLocks noGrp="1" noChangeArrowheads="1"/>
          </p:cNvSpPr>
          <p:nvPr>
            <p:ph type="sldNum" sz="quarter" idx="12"/>
          </p:nvPr>
        </p:nvSpPr>
        <p:spPr>
          <a:ln/>
        </p:spPr>
        <p:txBody>
          <a:bodyPr/>
          <a:lstStyle>
            <a:lvl1pPr>
              <a:defRPr/>
            </a:lvl1pPr>
          </a:lstStyle>
          <a:p>
            <a:pPr>
              <a:defRPr/>
            </a:pPr>
            <a:fld id="{2E427462-C532-4637-BB71-80F603EB3C63}" type="slidenum">
              <a:rPr lang="en-US" altLang="en-US"/>
              <a:pPr>
                <a:defRPr/>
              </a:pPr>
              <a:t>‹#›</a:t>
            </a:fld>
            <a:endParaRPr lang="en-US" altLang="en-US" dirty="0"/>
          </a:p>
        </p:txBody>
      </p:sp>
    </p:spTree>
    <p:extLst>
      <p:ext uri="{BB962C8B-B14F-4D97-AF65-F5344CB8AC3E}">
        <p14:creationId xmlns:p14="http://schemas.microsoft.com/office/powerpoint/2010/main" val="7535207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FC9324C8-6318-4669-83AD-AF02B9DF92CA}" type="slidenum">
              <a:rPr lang="en-US" altLang="en-US"/>
              <a:pPr>
                <a:defRPr/>
              </a:pPr>
              <a:t>‹#›</a:t>
            </a:fld>
            <a:endParaRPr lang="en-US" altLang="en-US" dirty="0"/>
          </a:p>
        </p:txBody>
      </p:sp>
    </p:spTree>
    <p:extLst>
      <p:ext uri="{BB962C8B-B14F-4D97-AF65-F5344CB8AC3E}">
        <p14:creationId xmlns:p14="http://schemas.microsoft.com/office/powerpoint/2010/main" val="421230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13"/>
          <p:cNvSpPr>
            <a:spLocks noGrp="1" noChangeArrowheads="1"/>
          </p:cNvSpPr>
          <p:nvPr>
            <p:ph type="sldNum" sz="quarter" idx="12"/>
          </p:nvPr>
        </p:nvSpPr>
        <p:spPr>
          <a:ln/>
        </p:spPr>
        <p:txBody>
          <a:bodyPr/>
          <a:lstStyle>
            <a:lvl1pPr>
              <a:defRPr/>
            </a:lvl1pPr>
          </a:lstStyle>
          <a:p>
            <a:pPr>
              <a:defRPr/>
            </a:pPr>
            <a:fld id="{B90A91A0-001A-4949-A9BD-8A70FE535B91}" type="slidenum">
              <a:rPr lang="en-US" altLang="en-US"/>
              <a:pPr>
                <a:defRPr/>
              </a:pPr>
              <a:t>‹#›</a:t>
            </a:fld>
            <a:endParaRPr lang="en-US" altLang="en-US" dirty="0"/>
          </a:p>
        </p:txBody>
      </p:sp>
    </p:spTree>
    <p:extLst>
      <p:ext uri="{BB962C8B-B14F-4D97-AF65-F5344CB8AC3E}">
        <p14:creationId xmlns:p14="http://schemas.microsoft.com/office/powerpoint/2010/main" val="1928364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B66BBF3C-D27A-44AA-8ED8-75673B0E0CF8}" type="slidenum">
              <a:rPr lang="en-US" altLang="en-US"/>
              <a:pPr>
                <a:defRPr/>
              </a:pPr>
              <a:t>‹#›</a:t>
            </a:fld>
            <a:endParaRPr lang="en-US" altLang="en-US" dirty="0"/>
          </a:p>
        </p:txBody>
      </p:sp>
    </p:spTree>
    <p:extLst>
      <p:ext uri="{BB962C8B-B14F-4D97-AF65-F5344CB8AC3E}">
        <p14:creationId xmlns:p14="http://schemas.microsoft.com/office/powerpoint/2010/main" val="24104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29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2"/>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2"/>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13"/>
          <p:cNvSpPr>
            <a:spLocks noGrp="1" noChangeArrowheads="1"/>
          </p:cNvSpPr>
          <p:nvPr>
            <p:ph type="sldNum" sz="quarter" idx="12"/>
          </p:nvPr>
        </p:nvSpPr>
        <p:spPr>
          <a:ln/>
        </p:spPr>
        <p:txBody>
          <a:bodyPr/>
          <a:lstStyle>
            <a:lvl1pPr>
              <a:defRPr/>
            </a:lvl1pPr>
          </a:lstStyle>
          <a:p>
            <a:pPr>
              <a:defRPr/>
            </a:pPr>
            <a:fld id="{A17C38C1-0FA9-4D1A-9058-52868ABB9536}" type="slidenum">
              <a:rPr lang="en-US" altLang="en-US"/>
              <a:pPr>
                <a:defRPr/>
              </a:pPr>
              <a:t>‹#›</a:t>
            </a:fld>
            <a:endParaRPr lang="en-US" altLang="en-US" dirty="0"/>
          </a:p>
        </p:txBody>
      </p:sp>
    </p:spTree>
    <p:extLst>
      <p:ext uri="{BB962C8B-B14F-4D97-AF65-F5344CB8AC3E}">
        <p14:creationId xmlns:p14="http://schemas.microsoft.com/office/powerpoint/2010/main" val="71470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22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176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06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3"/>
          <p:cNvSpPr>
            <a:spLocks noChangeArrowheads="1"/>
          </p:cNvSpPr>
          <p:nvPr/>
        </p:nvSpPr>
        <p:spPr bwMode="auto">
          <a:xfrm>
            <a:off x="6303963" y="5867400"/>
            <a:ext cx="268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fontAlgn="base">
              <a:spcBef>
                <a:spcPct val="0"/>
              </a:spcBef>
              <a:spcAft>
                <a:spcPct val="0"/>
              </a:spcAft>
            </a:pPr>
            <a:r>
              <a:rPr lang="en-US" sz="1000" b="1" dirty="0">
                <a:solidFill>
                  <a:prstClr val="black"/>
                </a:solidFill>
                <a:latin typeface="Arial" charset="0"/>
                <a:cs typeface="Arial" charset="0"/>
              </a:rPr>
              <a:t>Presented by:</a:t>
            </a:r>
            <a:br>
              <a:rPr lang="en-US" sz="1000" b="1" dirty="0">
                <a:solidFill>
                  <a:prstClr val="black"/>
                </a:solidFill>
                <a:latin typeface="Arial" charset="0"/>
                <a:cs typeface="Arial" charset="0"/>
              </a:rPr>
            </a:br>
            <a:r>
              <a:rPr lang="en-US" sz="1000" dirty="0">
                <a:solidFill>
                  <a:prstClr val="black"/>
                </a:solidFill>
                <a:latin typeface="Arial" charset="0"/>
                <a:cs typeface="Arial" charset="0"/>
              </a:rPr>
              <a:t>Robert S. Keebler, CPA, MST, AEP</a:t>
            </a:r>
            <a:br>
              <a:rPr lang="en-US" sz="1000" dirty="0">
                <a:solidFill>
                  <a:prstClr val="black"/>
                </a:solidFill>
                <a:latin typeface="Arial" charset="0"/>
                <a:cs typeface="Arial" charset="0"/>
              </a:rPr>
            </a:br>
            <a:r>
              <a:rPr lang="en-US" sz="1000" dirty="0">
                <a:solidFill>
                  <a:prstClr val="black"/>
                </a:solidFill>
                <a:latin typeface="Arial" charset="0"/>
                <a:cs typeface="Arial" charset="0"/>
              </a:rPr>
              <a:t>920 593 1700</a:t>
            </a:r>
            <a:br>
              <a:rPr lang="en-US" sz="1000" dirty="0">
                <a:solidFill>
                  <a:prstClr val="black"/>
                </a:solidFill>
                <a:latin typeface="Arial" charset="0"/>
                <a:cs typeface="Arial" charset="0"/>
              </a:rPr>
            </a:br>
            <a:r>
              <a:rPr lang="en-US" sz="1000" dirty="0">
                <a:solidFill>
                  <a:prstClr val="black"/>
                </a:solidFill>
                <a:latin typeface="Arial" charset="0"/>
                <a:cs typeface="Arial" charset="0"/>
              </a:rPr>
              <a:t>robert.keebler@keeblerandassociates.com</a:t>
            </a:r>
          </a:p>
          <a:p>
            <a:pPr fontAlgn="base">
              <a:spcBef>
                <a:spcPct val="0"/>
              </a:spcBef>
              <a:spcAft>
                <a:spcPct val="0"/>
              </a:spcAft>
            </a:pPr>
            <a:endParaRPr lang="en-US" sz="1000" dirty="0">
              <a:solidFill>
                <a:prstClr val="black"/>
              </a:solidFill>
              <a:latin typeface="Arial" charset="0"/>
              <a:cs typeface="Arial" charset="0"/>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95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3"/>
          <p:cNvSpPr>
            <a:spLocks noChangeArrowheads="1"/>
          </p:cNvSpPr>
          <p:nvPr/>
        </p:nvSpPr>
        <p:spPr bwMode="auto">
          <a:xfrm>
            <a:off x="6303963" y="5867400"/>
            <a:ext cx="26876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p>
            <a:pPr fontAlgn="base">
              <a:spcBef>
                <a:spcPct val="0"/>
              </a:spcBef>
              <a:spcAft>
                <a:spcPct val="0"/>
              </a:spcAft>
            </a:pPr>
            <a:r>
              <a:rPr lang="en-US" sz="1000" b="1" dirty="0">
                <a:solidFill>
                  <a:prstClr val="black"/>
                </a:solidFill>
                <a:latin typeface="Arial" charset="0"/>
                <a:cs typeface="Arial" charset="0"/>
              </a:rPr>
              <a:t>Presented by:</a:t>
            </a:r>
            <a:br>
              <a:rPr lang="en-US" sz="1000" b="1" dirty="0">
                <a:solidFill>
                  <a:prstClr val="black"/>
                </a:solidFill>
                <a:latin typeface="Arial" charset="0"/>
                <a:cs typeface="Arial" charset="0"/>
              </a:rPr>
            </a:br>
            <a:r>
              <a:rPr lang="en-US" sz="1000" dirty="0">
                <a:solidFill>
                  <a:prstClr val="black"/>
                </a:solidFill>
                <a:latin typeface="Arial" charset="0"/>
                <a:cs typeface="Arial" charset="0"/>
              </a:rPr>
              <a:t>Robert S. Keebler, CPA, MST, AEP</a:t>
            </a:r>
            <a:br>
              <a:rPr lang="en-US" sz="1000" dirty="0">
                <a:solidFill>
                  <a:prstClr val="black"/>
                </a:solidFill>
                <a:latin typeface="Arial" charset="0"/>
                <a:cs typeface="Arial" charset="0"/>
              </a:rPr>
            </a:br>
            <a:r>
              <a:rPr lang="en-US" sz="1000" dirty="0">
                <a:solidFill>
                  <a:prstClr val="black"/>
                </a:solidFill>
                <a:latin typeface="Arial" charset="0"/>
                <a:cs typeface="Arial" charset="0"/>
              </a:rPr>
              <a:t>920 593 1700</a:t>
            </a:r>
            <a:br>
              <a:rPr lang="en-US" sz="1000" dirty="0">
                <a:solidFill>
                  <a:prstClr val="black"/>
                </a:solidFill>
                <a:latin typeface="Arial" charset="0"/>
                <a:cs typeface="Arial" charset="0"/>
              </a:rPr>
            </a:br>
            <a:r>
              <a:rPr lang="en-US" sz="1000" dirty="0">
                <a:solidFill>
                  <a:prstClr val="black"/>
                </a:solidFill>
                <a:latin typeface="Arial" charset="0"/>
                <a:cs typeface="Arial" charset="0"/>
              </a:rPr>
              <a:t>robert.keebler@keeblerandassociates.com</a:t>
            </a:r>
          </a:p>
          <a:p>
            <a:pPr fontAlgn="base">
              <a:spcBef>
                <a:spcPct val="0"/>
              </a:spcBef>
              <a:spcAft>
                <a:spcPct val="0"/>
              </a:spcAft>
            </a:pPr>
            <a:endParaRPr lang="en-US" sz="1000" dirty="0">
              <a:solidFill>
                <a:prstClr val="black"/>
              </a:solidFill>
              <a:latin typeface="Arial" charset="0"/>
              <a:cs typeface="Arial" charset="0"/>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798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5"/>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805738" y="6283325"/>
            <a:ext cx="12588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0" y="0"/>
            <a:ext cx="91440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4" name="Straight Connector 13"/>
          <p:cNvCxnSpPr/>
          <p:nvPr/>
        </p:nvCxnSpPr>
        <p:spPr>
          <a:xfrm>
            <a:off x="0" y="6858000"/>
            <a:ext cx="9144000" cy="0"/>
          </a:xfrm>
          <a:prstGeom prst="line">
            <a:avLst/>
          </a:prstGeom>
        </p:spPr>
        <p:style>
          <a:lnRef idx="3">
            <a:schemeClr val="accent2"/>
          </a:lnRef>
          <a:fillRef idx="0">
            <a:schemeClr val="accent2"/>
          </a:fillRef>
          <a:effectRef idx="2">
            <a:schemeClr val="accent2"/>
          </a:effectRef>
          <a:fontRef idx="minor">
            <a:schemeClr val="tx1"/>
          </a:fontRef>
        </p:style>
      </p:cxnSp>
      <p:sp>
        <p:nvSpPr>
          <p:cNvPr id="2055" name="TextBox 14"/>
          <p:cNvSpPr txBox="1">
            <a:spLocks noChangeArrowheads="1"/>
          </p:cNvSpPr>
          <p:nvPr/>
        </p:nvSpPr>
        <p:spPr bwMode="auto">
          <a:xfrm>
            <a:off x="3845678" y="6638575"/>
            <a:ext cx="14526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rgbClr val="002042"/>
                </a:solidFill>
                <a:latin typeface="Arial" charset="0"/>
              </a:defRPr>
            </a:lvl1pPr>
            <a:lvl2pPr marL="742950" indent="-285750">
              <a:defRPr>
                <a:solidFill>
                  <a:srgbClr val="002042"/>
                </a:solidFill>
                <a:latin typeface="Arial" charset="0"/>
              </a:defRPr>
            </a:lvl2pPr>
            <a:lvl3pPr marL="1143000" indent="-228600">
              <a:defRPr>
                <a:solidFill>
                  <a:srgbClr val="002042"/>
                </a:solidFill>
                <a:latin typeface="Arial" charset="0"/>
              </a:defRPr>
            </a:lvl3pPr>
            <a:lvl4pPr marL="1600200" indent="-228600">
              <a:defRPr>
                <a:solidFill>
                  <a:srgbClr val="002042"/>
                </a:solidFill>
                <a:latin typeface="Arial" charset="0"/>
              </a:defRPr>
            </a:lvl4pPr>
            <a:lvl5pPr marL="2057400" indent="-228600">
              <a:defRPr>
                <a:solidFill>
                  <a:srgbClr val="002042"/>
                </a:solidFill>
                <a:latin typeface="Arial" charset="0"/>
              </a:defRPr>
            </a:lvl5pPr>
            <a:lvl6pPr marL="2514600" indent="-228600" eaLnBrk="0" fontAlgn="base" hangingPunct="0">
              <a:spcBef>
                <a:spcPct val="0"/>
              </a:spcBef>
              <a:spcAft>
                <a:spcPct val="0"/>
              </a:spcAft>
              <a:defRPr>
                <a:solidFill>
                  <a:srgbClr val="002042"/>
                </a:solidFill>
                <a:latin typeface="Arial" charset="0"/>
              </a:defRPr>
            </a:lvl6pPr>
            <a:lvl7pPr marL="2971800" indent="-228600" eaLnBrk="0" fontAlgn="base" hangingPunct="0">
              <a:spcBef>
                <a:spcPct val="0"/>
              </a:spcBef>
              <a:spcAft>
                <a:spcPct val="0"/>
              </a:spcAft>
              <a:defRPr>
                <a:solidFill>
                  <a:srgbClr val="002042"/>
                </a:solidFill>
                <a:latin typeface="Arial" charset="0"/>
              </a:defRPr>
            </a:lvl7pPr>
            <a:lvl8pPr marL="3429000" indent="-228600" eaLnBrk="0" fontAlgn="base" hangingPunct="0">
              <a:spcBef>
                <a:spcPct val="0"/>
              </a:spcBef>
              <a:spcAft>
                <a:spcPct val="0"/>
              </a:spcAft>
              <a:defRPr>
                <a:solidFill>
                  <a:srgbClr val="002042"/>
                </a:solidFill>
                <a:latin typeface="Arial" charset="0"/>
              </a:defRPr>
            </a:lvl8pPr>
            <a:lvl9pPr marL="3886200" indent="-228600" eaLnBrk="0" fontAlgn="base" hangingPunct="0">
              <a:spcBef>
                <a:spcPct val="0"/>
              </a:spcBef>
              <a:spcAft>
                <a:spcPct val="0"/>
              </a:spcAft>
              <a:defRPr>
                <a:solidFill>
                  <a:srgbClr val="002042"/>
                </a:solidFill>
                <a:latin typeface="Arial" charset="0"/>
              </a:defRPr>
            </a:lvl9pPr>
          </a:lstStyle>
          <a:p>
            <a:pPr fontAlgn="base">
              <a:spcBef>
                <a:spcPct val="0"/>
              </a:spcBef>
              <a:spcAft>
                <a:spcPct val="0"/>
              </a:spcAft>
              <a:defRPr/>
            </a:pPr>
            <a:r>
              <a:rPr lang="en-US" sz="800" dirty="0">
                <a:solidFill>
                  <a:srgbClr val="7F7F7F"/>
                </a:solidFill>
                <a:cs typeface="Arial" charset="0"/>
              </a:rPr>
              <a:t>© 2020.All Rights Reserved</a:t>
            </a:r>
          </a:p>
        </p:txBody>
      </p:sp>
      <p:sp>
        <p:nvSpPr>
          <p:cNvPr id="2056" name="TextBox 15"/>
          <p:cNvSpPr txBox="1">
            <a:spLocks noChangeArrowheads="1"/>
          </p:cNvSpPr>
          <p:nvPr/>
        </p:nvSpPr>
        <p:spPr bwMode="auto">
          <a:xfrm>
            <a:off x="4227511" y="6340918"/>
            <a:ext cx="6889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2042"/>
                </a:solidFill>
                <a:latin typeface="Arial" charset="0"/>
              </a:defRPr>
            </a:lvl1pPr>
            <a:lvl2pPr marL="742950" indent="-285750">
              <a:defRPr>
                <a:solidFill>
                  <a:srgbClr val="002042"/>
                </a:solidFill>
                <a:latin typeface="Arial" charset="0"/>
              </a:defRPr>
            </a:lvl2pPr>
            <a:lvl3pPr marL="1143000" indent="-228600">
              <a:defRPr>
                <a:solidFill>
                  <a:srgbClr val="002042"/>
                </a:solidFill>
                <a:latin typeface="Arial" charset="0"/>
              </a:defRPr>
            </a:lvl3pPr>
            <a:lvl4pPr marL="1600200" indent="-228600">
              <a:defRPr>
                <a:solidFill>
                  <a:srgbClr val="002042"/>
                </a:solidFill>
                <a:latin typeface="Arial" charset="0"/>
              </a:defRPr>
            </a:lvl4pPr>
            <a:lvl5pPr marL="2057400" indent="-228600">
              <a:defRPr>
                <a:solidFill>
                  <a:srgbClr val="002042"/>
                </a:solidFill>
                <a:latin typeface="Arial" charset="0"/>
              </a:defRPr>
            </a:lvl5pPr>
            <a:lvl6pPr marL="2514600" indent="-228600" eaLnBrk="0" fontAlgn="base" hangingPunct="0">
              <a:spcBef>
                <a:spcPct val="0"/>
              </a:spcBef>
              <a:spcAft>
                <a:spcPct val="0"/>
              </a:spcAft>
              <a:defRPr>
                <a:solidFill>
                  <a:srgbClr val="002042"/>
                </a:solidFill>
                <a:latin typeface="Arial" charset="0"/>
              </a:defRPr>
            </a:lvl6pPr>
            <a:lvl7pPr marL="2971800" indent="-228600" eaLnBrk="0" fontAlgn="base" hangingPunct="0">
              <a:spcBef>
                <a:spcPct val="0"/>
              </a:spcBef>
              <a:spcAft>
                <a:spcPct val="0"/>
              </a:spcAft>
              <a:defRPr>
                <a:solidFill>
                  <a:srgbClr val="002042"/>
                </a:solidFill>
                <a:latin typeface="Arial" charset="0"/>
              </a:defRPr>
            </a:lvl7pPr>
            <a:lvl8pPr marL="3429000" indent="-228600" eaLnBrk="0" fontAlgn="base" hangingPunct="0">
              <a:spcBef>
                <a:spcPct val="0"/>
              </a:spcBef>
              <a:spcAft>
                <a:spcPct val="0"/>
              </a:spcAft>
              <a:defRPr>
                <a:solidFill>
                  <a:srgbClr val="002042"/>
                </a:solidFill>
                <a:latin typeface="Arial" charset="0"/>
              </a:defRPr>
            </a:lvl8pPr>
            <a:lvl9pPr marL="3886200" indent="-228600" eaLnBrk="0" fontAlgn="base" hangingPunct="0">
              <a:spcBef>
                <a:spcPct val="0"/>
              </a:spcBef>
              <a:spcAft>
                <a:spcPct val="0"/>
              </a:spcAft>
              <a:defRPr>
                <a:solidFill>
                  <a:srgbClr val="002042"/>
                </a:solidFill>
                <a:latin typeface="Arial" charset="0"/>
              </a:defRPr>
            </a:lvl9pPr>
          </a:lstStyle>
          <a:p>
            <a:pPr algn="ctr" fontAlgn="base">
              <a:spcBef>
                <a:spcPct val="0"/>
              </a:spcBef>
              <a:spcAft>
                <a:spcPct val="0"/>
              </a:spcAft>
              <a:defRPr/>
            </a:pPr>
            <a:fld id="{2A37EFA3-A658-4D3C-AFF0-7A8A66D6D825}" type="slidenum">
              <a:rPr lang="en-US" sz="1200" b="1" smtClean="0">
                <a:solidFill>
                  <a:srgbClr val="000000"/>
                </a:solidFill>
                <a:cs typeface="Arial" charset="0"/>
              </a:rPr>
              <a:pPr algn="ctr" fontAlgn="base">
                <a:spcBef>
                  <a:spcPct val="0"/>
                </a:spcBef>
                <a:spcAft>
                  <a:spcPct val="0"/>
                </a:spcAft>
                <a:defRPr/>
              </a:pPr>
              <a:t>‹#›</a:t>
            </a:fld>
            <a:endParaRPr lang="en-US" sz="1200" b="1" dirty="0">
              <a:solidFill>
                <a:srgbClr val="000000"/>
              </a:solidFill>
              <a:cs typeface="Arial" charset="0"/>
            </a:endParaRPr>
          </a:p>
        </p:txBody>
      </p:sp>
      <p:pic>
        <p:nvPicPr>
          <p:cNvPr id="10" name="Picture 9">
            <a:extLst>
              <a:ext uri="{FF2B5EF4-FFF2-40B4-BE49-F238E27FC236}">
                <a16:creationId xmlns:a16="http://schemas.microsoft.com/office/drawing/2014/main" id="{23FB8A4F-6B1D-44D0-BBF1-67C9D95B04C7}"/>
              </a:ext>
            </a:extLst>
          </p:cNvPr>
          <p:cNvPicPr>
            <a:picLocks noChangeAspect="1"/>
          </p:cNvPicPr>
          <p:nvPr userDrawn="1"/>
        </p:nvPicPr>
        <p:blipFill>
          <a:blip r:embed="rId16"/>
          <a:stretch>
            <a:fillRect/>
          </a:stretch>
        </p:blipFill>
        <p:spPr>
          <a:xfrm>
            <a:off x="79375" y="6323969"/>
            <a:ext cx="2242681" cy="453700"/>
          </a:xfrm>
          <a:prstGeom prst="rect">
            <a:avLst/>
          </a:prstGeom>
        </p:spPr>
      </p:pic>
    </p:spTree>
    <p:extLst>
      <p:ext uri="{BB962C8B-B14F-4D97-AF65-F5344CB8AC3E}">
        <p14:creationId xmlns:p14="http://schemas.microsoft.com/office/powerpoint/2010/main" val="18396838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42F9B2-7B3A-6044-BA21-537AFFCD37DD}" type="datetimeFigureOut">
              <a:rPr lang="en-US" smtClean="0"/>
              <a:t>4/10/2020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7592AC0-BF8C-2945-AA61-18CF4A920DAD}" type="slidenum">
              <a:rPr lang="en-US" smtClean="0"/>
              <a:t>‹#›</a:t>
            </a:fld>
            <a:endParaRPr lang="en-US"/>
          </a:p>
        </p:txBody>
      </p:sp>
    </p:spTree>
    <p:extLst>
      <p:ext uri="{BB962C8B-B14F-4D97-AF65-F5344CB8AC3E}">
        <p14:creationId xmlns:p14="http://schemas.microsoft.com/office/powerpoint/2010/main" val="133211024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defTabSz="685800" rtl="0" eaLnBrk="1" latinLnBrk="0" hangingPunct="1">
        <a:lnSpc>
          <a:spcPct val="90000"/>
        </a:lnSpc>
        <a:spcBef>
          <a:spcPct val="0"/>
        </a:spcBef>
        <a:buNone/>
        <a:defRPr sz="3300" b="1" i="0"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lvl1pPr>
          </a:lstStyle>
          <a:p>
            <a:pPr>
              <a:defRPr/>
            </a:pPr>
            <a:endParaRPr lang="en-US" altLang="en-US"/>
          </a:p>
        </p:txBody>
      </p:sp>
      <p:sp>
        <p:nvSpPr>
          <p:cNvPr id="4108"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smtClean="0"/>
            </a:lvl1pPr>
          </a:lstStyle>
          <a:p>
            <a:pPr>
              <a:defRPr/>
            </a:pPr>
            <a:endParaRPr lang="en-US" altLang="en-US"/>
          </a:p>
        </p:txBody>
      </p:sp>
      <p:sp>
        <p:nvSpPr>
          <p:cNvPr id="4109"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2600" b="1" smtClean="0">
                <a:solidFill>
                  <a:schemeClr val="bg1"/>
                </a:solidFill>
              </a:defRPr>
            </a:lvl1pPr>
          </a:lstStyle>
          <a:p>
            <a:pPr>
              <a:defRPr/>
            </a:pPr>
            <a:fld id="{5528130E-CFD2-4187-AD52-014BF5A4C4FE}" type="slidenum">
              <a:rPr lang="en-US" altLang="en-US"/>
              <a:pPr>
                <a:defRPr/>
              </a:pPr>
              <a:t>‹#›</a:t>
            </a:fld>
            <a:endParaRPr lang="en-US" altLang="en-US"/>
          </a:p>
        </p:txBody>
      </p:sp>
    </p:spTree>
    <p:extLst>
      <p:ext uri="{BB962C8B-B14F-4D97-AF65-F5344CB8AC3E}">
        <p14:creationId xmlns:p14="http://schemas.microsoft.com/office/powerpoint/2010/main" val="292200731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sz="1350" dirty="0"/>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sz="1350"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10"/>
          <p:cNvSpPr>
            <a:spLocks noGrp="1" noChangeArrowheads="1"/>
          </p:cNvSpPr>
          <p:nvPr>
            <p:ph type="body" idx="1"/>
          </p:nvPr>
        </p:nvSpPr>
        <p:spPr bwMode="auto">
          <a:xfrm>
            <a:off x="838201" y="2362202"/>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7" name="Rectangle 11"/>
          <p:cNvSpPr>
            <a:spLocks noGrp="1" noChangeArrowheads="1"/>
          </p:cNvSpPr>
          <p:nvPr>
            <p:ph type="dt" sz="half" idx="2"/>
          </p:nvPr>
        </p:nvSpPr>
        <p:spPr bwMode="auto">
          <a:xfrm>
            <a:off x="2438401" y="6248402"/>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050" smtClean="0"/>
            </a:lvl1pPr>
          </a:lstStyle>
          <a:p>
            <a:pPr>
              <a:defRPr/>
            </a:pPr>
            <a:endParaRPr lang="en-US" altLang="en-US" dirty="0"/>
          </a:p>
        </p:txBody>
      </p:sp>
      <p:sp>
        <p:nvSpPr>
          <p:cNvPr id="4108" name="Rectangle 12"/>
          <p:cNvSpPr>
            <a:spLocks noGrp="1" noChangeArrowheads="1"/>
          </p:cNvSpPr>
          <p:nvPr>
            <p:ph type="ftr" sz="quarter" idx="3"/>
          </p:nvPr>
        </p:nvSpPr>
        <p:spPr bwMode="auto">
          <a:xfrm>
            <a:off x="5791200" y="6248402"/>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050" smtClean="0"/>
            </a:lvl1pPr>
          </a:lstStyle>
          <a:p>
            <a:pPr>
              <a:defRPr/>
            </a:pPr>
            <a:endParaRPr lang="en-US" altLang="en-US" dirty="0"/>
          </a:p>
        </p:txBody>
      </p:sp>
      <p:sp>
        <p:nvSpPr>
          <p:cNvPr id="4109" name="Rectangle 13"/>
          <p:cNvSpPr>
            <a:spLocks noGrp="1" noChangeArrowheads="1"/>
          </p:cNvSpPr>
          <p:nvPr>
            <p:ph type="sldNum" sz="quarter" idx="4"/>
          </p:nvPr>
        </p:nvSpPr>
        <p:spPr bwMode="auto">
          <a:xfrm>
            <a:off x="84139"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eaLnBrk="1" hangingPunct="1">
              <a:defRPr sz="1950" b="1" smtClean="0">
                <a:solidFill>
                  <a:schemeClr val="bg1"/>
                </a:solidFill>
              </a:defRPr>
            </a:lvl1pPr>
          </a:lstStyle>
          <a:p>
            <a:pPr>
              <a:defRPr/>
            </a:pPr>
            <a:fld id="{5528130E-CFD2-4187-AD52-014BF5A4C4FE}" type="slidenum">
              <a:rPr lang="en-US" altLang="en-US"/>
              <a:pPr>
                <a:defRPr/>
              </a:pPr>
              <a:t>‹#›</a:t>
            </a:fld>
            <a:endParaRPr lang="en-US" altLang="en-US" dirty="0"/>
          </a:p>
        </p:txBody>
      </p:sp>
    </p:spTree>
    <p:extLst>
      <p:ext uri="{BB962C8B-B14F-4D97-AF65-F5344CB8AC3E}">
        <p14:creationId xmlns:p14="http://schemas.microsoft.com/office/powerpoint/2010/main" val="7391406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l" rtl="0" eaLnBrk="0" fontAlgn="base" hangingPunct="0">
        <a:lnSpc>
          <a:spcPct val="90000"/>
        </a:lnSpc>
        <a:spcBef>
          <a:spcPct val="0"/>
        </a:spcBef>
        <a:spcAft>
          <a:spcPct val="0"/>
        </a:spcAft>
        <a:defRPr sz="2700" b="1">
          <a:solidFill>
            <a:schemeClr val="tx2"/>
          </a:solidFill>
          <a:latin typeface="+mj-lt"/>
          <a:ea typeface="+mj-ea"/>
          <a:cs typeface="+mj-cs"/>
        </a:defRPr>
      </a:lvl1pPr>
      <a:lvl2pPr algn="l" rtl="0" eaLnBrk="0" fontAlgn="base" hangingPunct="0">
        <a:lnSpc>
          <a:spcPct val="90000"/>
        </a:lnSpc>
        <a:spcBef>
          <a:spcPct val="0"/>
        </a:spcBef>
        <a:spcAft>
          <a:spcPct val="0"/>
        </a:spcAft>
        <a:defRPr sz="2700" b="1">
          <a:solidFill>
            <a:schemeClr val="tx2"/>
          </a:solidFill>
          <a:latin typeface="Arial" charset="0"/>
        </a:defRPr>
      </a:lvl2pPr>
      <a:lvl3pPr algn="l" rtl="0" eaLnBrk="0" fontAlgn="base" hangingPunct="0">
        <a:lnSpc>
          <a:spcPct val="90000"/>
        </a:lnSpc>
        <a:spcBef>
          <a:spcPct val="0"/>
        </a:spcBef>
        <a:spcAft>
          <a:spcPct val="0"/>
        </a:spcAft>
        <a:defRPr sz="2700" b="1">
          <a:solidFill>
            <a:schemeClr val="tx2"/>
          </a:solidFill>
          <a:latin typeface="Arial" charset="0"/>
        </a:defRPr>
      </a:lvl3pPr>
      <a:lvl4pPr algn="l" rtl="0" eaLnBrk="0" fontAlgn="base" hangingPunct="0">
        <a:lnSpc>
          <a:spcPct val="90000"/>
        </a:lnSpc>
        <a:spcBef>
          <a:spcPct val="0"/>
        </a:spcBef>
        <a:spcAft>
          <a:spcPct val="0"/>
        </a:spcAft>
        <a:defRPr sz="2700" b="1">
          <a:solidFill>
            <a:schemeClr val="tx2"/>
          </a:solidFill>
          <a:latin typeface="Arial" charset="0"/>
        </a:defRPr>
      </a:lvl4pPr>
      <a:lvl5pPr algn="l" rtl="0" eaLnBrk="0" fontAlgn="base" hangingPunct="0">
        <a:lnSpc>
          <a:spcPct val="90000"/>
        </a:lnSpc>
        <a:spcBef>
          <a:spcPct val="0"/>
        </a:spcBef>
        <a:spcAft>
          <a:spcPct val="0"/>
        </a:spcAft>
        <a:defRPr sz="2700" b="1">
          <a:solidFill>
            <a:schemeClr val="tx2"/>
          </a:solidFill>
          <a:latin typeface="Arial" charset="0"/>
        </a:defRPr>
      </a:lvl5pPr>
      <a:lvl6pPr marL="342900" algn="l" rtl="0" fontAlgn="base">
        <a:lnSpc>
          <a:spcPct val="90000"/>
        </a:lnSpc>
        <a:spcBef>
          <a:spcPct val="0"/>
        </a:spcBef>
        <a:spcAft>
          <a:spcPct val="0"/>
        </a:spcAft>
        <a:defRPr sz="2700" b="1">
          <a:solidFill>
            <a:schemeClr val="tx2"/>
          </a:solidFill>
          <a:latin typeface="Arial" charset="0"/>
        </a:defRPr>
      </a:lvl6pPr>
      <a:lvl7pPr marL="685800" algn="l" rtl="0" fontAlgn="base">
        <a:lnSpc>
          <a:spcPct val="90000"/>
        </a:lnSpc>
        <a:spcBef>
          <a:spcPct val="0"/>
        </a:spcBef>
        <a:spcAft>
          <a:spcPct val="0"/>
        </a:spcAft>
        <a:defRPr sz="2700" b="1">
          <a:solidFill>
            <a:schemeClr val="tx2"/>
          </a:solidFill>
          <a:latin typeface="Arial" charset="0"/>
        </a:defRPr>
      </a:lvl7pPr>
      <a:lvl8pPr marL="1028700" algn="l" rtl="0" fontAlgn="base">
        <a:lnSpc>
          <a:spcPct val="90000"/>
        </a:lnSpc>
        <a:spcBef>
          <a:spcPct val="0"/>
        </a:spcBef>
        <a:spcAft>
          <a:spcPct val="0"/>
        </a:spcAft>
        <a:defRPr sz="2700" b="1">
          <a:solidFill>
            <a:schemeClr val="tx2"/>
          </a:solidFill>
          <a:latin typeface="Arial" charset="0"/>
        </a:defRPr>
      </a:lvl8pPr>
      <a:lvl9pPr marL="1371600" algn="l" rtl="0" fontAlgn="base">
        <a:lnSpc>
          <a:spcPct val="90000"/>
        </a:lnSpc>
        <a:spcBef>
          <a:spcPct val="0"/>
        </a:spcBef>
        <a:spcAft>
          <a:spcPct val="0"/>
        </a:spcAft>
        <a:defRPr sz="2700" b="1">
          <a:solidFill>
            <a:schemeClr val="tx2"/>
          </a:solidFill>
          <a:latin typeface="Arial" charset="0"/>
        </a:defRPr>
      </a:lvl9pPr>
    </p:titleStyle>
    <p:bodyStyle>
      <a:lvl1pPr marL="257175" indent="-257175" algn="l" rtl="0" eaLnBrk="0" fontAlgn="base" hangingPunct="0">
        <a:spcBef>
          <a:spcPct val="20000"/>
        </a:spcBef>
        <a:spcAft>
          <a:spcPct val="0"/>
        </a:spcAft>
        <a:buClr>
          <a:schemeClr val="tx1"/>
        </a:buClr>
        <a:buSzPct val="75000"/>
        <a:buFont typeface="Wingdings" pitchFamily="2" charset="2"/>
        <a:buChar char="l"/>
        <a:defRPr sz="21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SzPct val="75000"/>
        <a:buChar char="–"/>
        <a:defRPr sz="1800">
          <a:solidFill>
            <a:schemeClr val="tx1"/>
          </a:solidFill>
          <a:latin typeface="+mn-lt"/>
        </a:defRPr>
      </a:lvl2pPr>
      <a:lvl3pPr marL="857250" indent="-171450" algn="l" rtl="0" eaLnBrk="0" fontAlgn="base" hangingPunct="0">
        <a:spcBef>
          <a:spcPct val="20000"/>
        </a:spcBef>
        <a:spcAft>
          <a:spcPct val="0"/>
        </a:spcAft>
        <a:buClr>
          <a:schemeClr val="tx1"/>
        </a:buClr>
        <a:buSzPct val="75000"/>
        <a:buFont typeface="Wingdings" pitchFamily="2" charset="2"/>
        <a:buChar char="l"/>
        <a:defRPr sz="1500">
          <a:solidFill>
            <a:schemeClr val="tx1"/>
          </a:solidFill>
          <a:latin typeface="+mn-lt"/>
        </a:defRPr>
      </a:lvl3pPr>
      <a:lvl4pPr marL="1200150" indent="-171450" algn="l" rtl="0" eaLnBrk="0" fontAlgn="base" hangingPunct="0">
        <a:spcBef>
          <a:spcPct val="20000"/>
        </a:spcBef>
        <a:spcAft>
          <a:spcPct val="0"/>
        </a:spcAft>
        <a:buClr>
          <a:schemeClr val="tx1"/>
        </a:buClr>
        <a:buSzPct val="80000"/>
        <a:buChar char="–"/>
        <a:defRPr>
          <a:solidFill>
            <a:schemeClr val="tx1"/>
          </a:solidFill>
          <a:latin typeface="+mn-lt"/>
        </a:defRPr>
      </a:lvl4pPr>
      <a:lvl5pPr marL="1543050" indent="-17145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defRPr>
      </a:lvl5pPr>
      <a:lvl6pPr marL="18859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2288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25717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2914650" indent="-17145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law.cornell.edu/cfr/text/13/120.111" TargetMode="External"/><Relationship Id="rId7" Type="http://schemas.openxmlformats.org/officeDocument/2006/relationships/hyperlink" Target="https://www.law.cornell.edu/definitions/index.php?width=840&amp;height=800&amp;iframe=true&amp;def_id=6f79851f4a36bf838c98fd5645eeb20e&amp;term_occur=999&amp;term_src=Title:13:Chapter:I:Part:120:Subpart:A:Subjgrp:192:120.110" TargetMode="External"/><Relationship Id="rId2" Type="http://schemas.openxmlformats.org/officeDocument/2006/relationships/hyperlink" Target="https://www.law.cornell.edu/definitions/index.php?width=840&amp;height=800&amp;iframe=true&amp;def_id=65275783be94fc057482a5c6db5dc505&amp;term_occur=999&amp;term_src=Title:13:Chapter:I:Part:120:Subpart:A:Subjgrp:192:120.110" TargetMode="External"/><Relationship Id="rId1" Type="http://schemas.openxmlformats.org/officeDocument/2006/relationships/slideLayout" Target="../slideLayouts/slideLayout2.xml"/><Relationship Id="rId6" Type="http://schemas.openxmlformats.org/officeDocument/2006/relationships/hyperlink" Target="https://www.law.cornell.edu/definitions/index.php?width=840&amp;height=800&amp;iframe=true&amp;def_id=1c0afa72184267be6e87ac36d6ef9d8c&amp;term_occur=999&amp;term_src=Title:13:Chapter:I:Part:120:Subpart:A:Subjgrp:192:120.110" TargetMode="External"/><Relationship Id="rId5" Type="http://schemas.openxmlformats.org/officeDocument/2006/relationships/hyperlink" Target="https://www.law.cornell.edu/definitions/index.php?width=840&amp;height=800&amp;iframe=true&amp;def_id=c13f7d4c18dbbdcf58585809aa7123a7&amp;term_occur=999&amp;term_src=Title:13:Chapter:I:Part:120:Subpart:A:Subjgrp:192:120.110" TargetMode="External"/><Relationship Id="rId4" Type="http://schemas.openxmlformats.org/officeDocument/2006/relationships/hyperlink" Target="https://www.law.cornell.edu/definitions/index.php?width=840&amp;height=800&amp;iframe=true&amp;def_id=9722d4cebaa073c18365b9e2e72c5b3c&amp;term_occur=999&amp;term_src=Title:13:Chapter:I:Part:120:Subpart:A:Subjgrp:192:120.11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mailto:sales@interactivelegal.com" TargetMode="External"/><Relationship Id="rId1" Type="http://schemas.openxmlformats.org/officeDocument/2006/relationships/slideLayout" Target="../slideLayouts/slideLayout3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bcintula@peaktrust.com" TargetMode="External"/><Relationship Id="rId1" Type="http://schemas.openxmlformats.org/officeDocument/2006/relationships/slideLayout" Target="../slideLayouts/slideLayout31.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mailto:jransom@americanbrainfoundation.or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mailto:shenkman@shenkmanlaw.co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mailto:sdornbush@nacle.com" TargetMode="Externa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hyperlink" Target="https://home.treasury.gov/system/files/136/Paycheck-Protection-Program-Frequenty-Asked-Question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sz="3800" dirty="0">
                <a:solidFill>
                  <a:schemeClr val="tx2"/>
                </a:solidFill>
              </a:rPr>
              <a:t>Using the </a:t>
            </a:r>
            <a:br>
              <a:rPr lang="en-US" sz="3800" dirty="0">
                <a:solidFill>
                  <a:schemeClr val="tx2"/>
                </a:solidFill>
              </a:rPr>
            </a:br>
            <a:r>
              <a:rPr lang="en-US" sz="3800" dirty="0">
                <a:solidFill>
                  <a:schemeClr val="tx2"/>
                </a:solidFill>
              </a:rPr>
              <a:t>Paycheck Protection Program </a:t>
            </a:r>
            <a:br>
              <a:rPr lang="en-US" sz="3800" dirty="0">
                <a:solidFill>
                  <a:schemeClr val="tx2"/>
                </a:solidFill>
              </a:rPr>
            </a:br>
            <a:r>
              <a:rPr lang="en-US" sz="3800" dirty="0">
                <a:solidFill>
                  <a:schemeClr val="tx2"/>
                </a:solidFill>
              </a:rPr>
              <a:t>of the CARES Act</a:t>
            </a:r>
            <a:endParaRPr lang="en-US" altLang="en-US" sz="3800" dirty="0">
              <a:solidFill>
                <a:schemeClr val="tx2"/>
              </a:solidFill>
            </a:endParaRPr>
          </a:p>
        </p:txBody>
      </p:sp>
      <p:sp>
        <p:nvSpPr>
          <p:cNvPr id="3075" name="Rectangle 3"/>
          <p:cNvSpPr>
            <a:spLocks noGrp="1" noChangeArrowheads="1"/>
          </p:cNvSpPr>
          <p:nvPr>
            <p:ph type="subTitle" idx="1"/>
          </p:nvPr>
        </p:nvSpPr>
        <p:spPr/>
        <p:txBody>
          <a:bodyPr/>
          <a:lstStyle/>
          <a:p>
            <a:pPr eaLnBrk="1" hangingPunct="1"/>
            <a:r>
              <a:rPr lang="en-US" altLang="en-US" sz="2000" b="1" dirty="0"/>
              <a:t>Handout materials are available for download or printing on the HANDOUT TAB on the </a:t>
            </a:r>
            <a:r>
              <a:rPr lang="en-US" altLang="en-US" sz="2000" b="1" dirty="0" err="1"/>
              <a:t>gotowebinar</a:t>
            </a:r>
            <a:r>
              <a:rPr lang="en-US" altLang="en-US" sz="2000" b="1" dirty="0"/>
              <a:t> console. If the tab is not open click on that tab to open it and view the materials.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5304" y="6096000"/>
            <a:ext cx="1596966" cy="48310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9730" y="5604114"/>
            <a:ext cx="1886527" cy="1220694"/>
          </a:xfrm>
          <a:prstGeom prst="rect">
            <a:avLst/>
          </a:prstGeom>
        </p:spPr>
      </p:pic>
      <p:sp>
        <p:nvSpPr>
          <p:cNvPr id="5" name="Slide Number Placeholder 4"/>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512CA7-9ABB-4E7F-87A3-5B30D1E5FAEE}" type="slidenum">
              <a:rPr kumimoji="0" lang="en-US" alt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a:t>
            </a:fld>
            <a:endParaRPr kumimoji="0" lang="en-US" altLang="en-US" sz="2600" b="1" i="0" u="none" strike="noStrike" kern="1200" cap="none" spc="0" normalizeH="0" baseline="0" noProof="0">
              <a:ln>
                <a:noFill/>
              </a:ln>
              <a:solidFill>
                <a:srgbClr val="FFFFFF"/>
              </a:solidFill>
              <a:effectLst/>
              <a:uLnTx/>
              <a:uFillTx/>
              <a:latin typeface="Arial" charset="0"/>
              <a:ea typeface="+mn-ea"/>
              <a:cs typeface="+mn-cs"/>
            </a:endParaRPr>
          </a:p>
        </p:txBody>
      </p:sp>
      <p:pic>
        <p:nvPicPr>
          <p:cNvPr id="8" name="Content Placeholder 5">
            <a:extLst>
              <a:ext uri="{FF2B5EF4-FFF2-40B4-BE49-F238E27FC236}">
                <a16:creationId xmlns:a16="http://schemas.microsoft.com/office/drawing/2014/main" id="{90A77F43-E104-4317-91A5-674832640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7628" y="5055906"/>
            <a:ext cx="2732318" cy="68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a:extLst>
              <a:ext uri="{FF2B5EF4-FFF2-40B4-BE49-F238E27FC236}">
                <a16:creationId xmlns:a16="http://schemas.microsoft.com/office/drawing/2014/main" id="{5B469519-E19C-4C9E-A7CE-50F79ABC5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304054"/>
            <a:ext cx="2316838" cy="427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Definition Small Business </a:t>
            </a:r>
            <a:r>
              <a:rPr lang="en-US" sz="2000" dirty="0">
                <a:solidFill>
                  <a:srgbClr val="00B050"/>
                </a:solidFill>
              </a:rPr>
              <a:t>MS</a:t>
            </a:r>
            <a:endParaRPr lang="en-US" sz="20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85000" lnSpcReduction="20000"/>
          </a:bodyPr>
          <a:lstStyle/>
          <a:p>
            <a:r>
              <a:rPr lang="en-US" dirty="0"/>
              <a:t>Definitions of small business and nonprofit under III.2.a.i of the 4/2/20 interim guidance:</a:t>
            </a:r>
          </a:p>
          <a:p>
            <a:pPr lvl="1"/>
            <a:r>
              <a:rPr lang="en-US" dirty="0"/>
              <a:t>A. A small business concern as defined in section 3 of the Small Business Act (15 USC 632), and subject to SBA’s affiliation rules under 13 CFR 121.301(f) unless specifically waived in the Act [see next page];</a:t>
            </a:r>
          </a:p>
          <a:p>
            <a:pPr lvl="1"/>
            <a:r>
              <a:rPr lang="en-US" dirty="0"/>
              <a:t>B. A tax-exempt nonprofit organization described in section 501(c)(3) of the Internal Revenue Code (IRC), a tax-exempt veterans organization described in section 501(c)(19) of the IRC, Tribal business concern described in section 31(b)(2)(C) of the Small Business Act, or any other business;</a:t>
            </a:r>
          </a:p>
          <a:p>
            <a:pPr lvl="1"/>
            <a:r>
              <a:rPr lang="en-US" dirty="0"/>
              <a:t>See FAQ 3. </a:t>
            </a:r>
          </a:p>
        </p:txBody>
      </p:sp>
      <p:sp>
        <p:nvSpPr>
          <p:cNvPr id="7" name="TextBox 6">
            <a:extLst>
              <a:ext uri="{FF2B5EF4-FFF2-40B4-BE49-F238E27FC236}">
                <a16:creationId xmlns:a16="http://schemas.microsoft.com/office/drawing/2014/main" id="{90819E9B-023A-4830-B30B-8F0E6FF5105E}"/>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2274312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Affiliation Rules </a:t>
            </a:r>
            <a:r>
              <a:rPr lang="en-US" sz="2800" dirty="0" err="1">
                <a:solidFill>
                  <a:srgbClr val="00B050"/>
                </a:solidFill>
              </a:rPr>
              <a:t>RK</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40000" lnSpcReduction="20000"/>
          </a:bodyPr>
          <a:lstStyle/>
          <a:p>
            <a:r>
              <a:rPr lang="en-US" sz="4200" dirty="0"/>
              <a:t>Definitions of small business  is subject to the affiliation rules.</a:t>
            </a:r>
          </a:p>
          <a:p>
            <a:r>
              <a:rPr lang="en-US" sz="4200" dirty="0"/>
              <a:t>Borrowers must apply the affiliation rules set forth in SBA’s Interim Final Rule on Affiliation. A borrower must certify on the Borrower Application Form that the borrower is eligible to receive a PPP loan, and that certification means that the borrower is a small business concern as defined in section 3 of the Small Business Act (15 U.S.C. 632), meets the applicable SBA employee-based or revenue-based size standard, or meets the tests in SBA’s alternative size standard, after applying the affiliation rules, if applicable. SBA’s existing affiliation exclusions apply to the PPP, including, for example the exclusions under 13 CFR 121.103(b)(2).</a:t>
            </a:r>
          </a:p>
          <a:p>
            <a:r>
              <a:rPr lang="en-US" sz="4200" dirty="0"/>
              <a:t>See FAQ 5.</a:t>
            </a:r>
          </a:p>
          <a:p>
            <a:pPr lvl="0"/>
            <a:r>
              <a:rPr lang="en-US" sz="4200" dirty="0"/>
              <a:t>The affiliation rule based on ownership (13 C.F.R. 121.301(f)(1)) states that SBA will deem a minority shareholder in a business to control the business if the shareholder has the right to prevent a quorum or otherwise block action by the board of directors or shareholders.  If a minority shareholder in a business irrevocably waives or relinquishes any existing rights specified in 13 C.F.R. 121.301(f)(1), the minority shareholder would no longer be an affiliate of the business (assuming no other relationship that triggers the affiliation rules).</a:t>
            </a:r>
          </a:p>
          <a:p>
            <a:r>
              <a:rPr lang="en-US" sz="4200" dirty="0"/>
              <a:t>See FAQ 6.</a:t>
            </a:r>
          </a:p>
          <a:p>
            <a:endParaRPr lang="en-US" sz="3400" dirty="0">
              <a:highlight>
                <a:srgbClr val="FFFF00"/>
              </a:highlight>
            </a:endParaRPr>
          </a:p>
          <a:p>
            <a:pPr lvl="1"/>
            <a:endParaRPr lang="en-US" dirty="0"/>
          </a:p>
        </p:txBody>
      </p:sp>
      <p:sp>
        <p:nvSpPr>
          <p:cNvPr id="7" name="TextBox 6">
            <a:extLst>
              <a:ext uri="{FF2B5EF4-FFF2-40B4-BE49-F238E27FC236}">
                <a16:creationId xmlns:a16="http://schemas.microsoft.com/office/drawing/2014/main" id="{90819E9B-023A-4830-B30B-8F0E6FF5105E}"/>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173398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Eligibility </a:t>
            </a:r>
            <a:r>
              <a:rPr lang="en-US" sz="2800" dirty="0" err="1">
                <a:solidFill>
                  <a:srgbClr val="00B050"/>
                </a:solidFill>
              </a:rPr>
              <a:t>RK</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dirty="0"/>
              <a:t>Who is not Eligible:</a:t>
            </a:r>
          </a:p>
          <a:p>
            <a:r>
              <a:rPr lang="en-US" dirty="0"/>
              <a:t>Businesses that are not eligible for PPP loans are identified in 13 CFR 120.110 and described further in SBA’s Standard Operating Procedure (SOP) 50 10, Subpart B, Chapter 2, </a:t>
            </a:r>
          </a:p>
          <a:p>
            <a:pPr marL="457200" lvl="1" indent="0">
              <a:buNone/>
            </a:pPr>
            <a:endParaRPr lang="en-US" dirty="0">
              <a:highlight>
                <a:srgbClr val="FFFF00"/>
              </a:highlight>
            </a:endParaRPr>
          </a:p>
        </p:txBody>
      </p:sp>
      <p:sp>
        <p:nvSpPr>
          <p:cNvPr id="7" name="TextBox 6">
            <a:extLst>
              <a:ext uri="{FF2B5EF4-FFF2-40B4-BE49-F238E27FC236}">
                <a16:creationId xmlns:a16="http://schemas.microsoft.com/office/drawing/2014/main" id="{90819E9B-023A-4830-B30B-8F0E6FF5105E}"/>
              </a:ext>
            </a:extLst>
          </p:cNvPr>
          <p:cNvSpPr txBox="1"/>
          <p:nvPr/>
        </p:nvSpPr>
        <p:spPr>
          <a:xfrm>
            <a:off x="0" y="5676300"/>
            <a:ext cx="914400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a:ea typeface="+mn-ea"/>
                <a:cs typeface="+mn-cs"/>
              </a:rPr>
              <a:t>H. R. 748, the CARES ACT, SEC. 1102</a:t>
            </a:r>
          </a:p>
        </p:txBody>
      </p:sp>
    </p:spTree>
    <p:extLst>
      <p:ext uri="{BB962C8B-B14F-4D97-AF65-F5344CB8AC3E}">
        <p14:creationId xmlns:p14="http://schemas.microsoft.com/office/powerpoint/2010/main" val="3136266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Eligibility </a:t>
            </a:r>
            <a:r>
              <a:rPr lang="en-US" dirty="0">
                <a:solidFill>
                  <a:srgbClr val="FF0000"/>
                </a:solidFill>
              </a:rPr>
              <a:t>NEW SLIDE </a:t>
            </a:r>
            <a:r>
              <a:rPr lang="en-US" sz="2800" dirty="0" err="1">
                <a:solidFill>
                  <a:srgbClr val="00B050"/>
                </a:solidFill>
              </a:rPr>
              <a:t>JB</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25000" lnSpcReduction="20000"/>
          </a:bodyPr>
          <a:lstStyle/>
          <a:p>
            <a:r>
              <a:rPr lang="en-US" sz="4000" dirty="0"/>
              <a:t>§ </a:t>
            </a:r>
            <a:r>
              <a:rPr lang="en-US" sz="4000" b="1" u="sng" dirty="0"/>
              <a:t>120.110 What businesses are ineligible for </a:t>
            </a:r>
            <a:r>
              <a:rPr lang="en-US" sz="4000" b="1" u="sng" dirty="0">
                <a:hlinkClick r:id="rId2"/>
              </a:rPr>
              <a:t>SBA</a:t>
            </a:r>
            <a:r>
              <a:rPr lang="en-US" sz="4000" b="1" u="sng" dirty="0"/>
              <a:t> business loans</a:t>
            </a:r>
            <a:r>
              <a:rPr lang="en-US" sz="4000" dirty="0"/>
              <a:t>?</a:t>
            </a:r>
          </a:p>
          <a:p>
            <a:r>
              <a:rPr lang="en-US" sz="4000" dirty="0"/>
              <a:t>The following types of businesses are ineligible: </a:t>
            </a:r>
          </a:p>
          <a:p>
            <a:r>
              <a:rPr lang="en-US" sz="4000" dirty="0"/>
              <a:t>(a) Non-profit businesses (for-profit subsidiaries are eligible); </a:t>
            </a:r>
          </a:p>
          <a:p>
            <a:r>
              <a:rPr lang="en-US" sz="4000" dirty="0"/>
              <a:t>(b) Financial businesses primarily engaged in the business of lending, such as banks, finance companies, and factors (pawn shops, although engaged in lending, may qualify in some circumstances); </a:t>
            </a:r>
          </a:p>
          <a:p>
            <a:r>
              <a:rPr lang="en-US" sz="4000" dirty="0"/>
              <a:t>(c) Passive businesses owned by developers and landlords that do not actively use or occupy the assets acquired or improved with the loan proceeds (except Eligible Passive Companies under </a:t>
            </a:r>
            <a:r>
              <a:rPr lang="en-US" sz="4000" u="sng" dirty="0">
                <a:hlinkClick r:id="rId3"/>
              </a:rPr>
              <a:t>§ 120.111</a:t>
            </a:r>
            <a:r>
              <a:rPr lang="en-US" sz="4000" dirty="0"/>
              <a:t>); </a:t>
            </a:r>
          </a:p>
          <a:p>
            <a:r>
              <a:rPr lang="en-US" sz="4000" dirty="0"/>
              <a:t>(d) Life </a:t>
            </a:r>
            <a:r>
              <a:rPr lang="en-US" sz="4000" u="sng" dirty="0">
                <a:hlinkClick r:id="rId4"/>
              </a:rPr>
              <a:t>insurance</a:t>
            </a:r>
            <a:r>
              <a:rPr lang="en-US" sz="4000" dirty="0"/>
              <a:t> companies; </a:t>
            </a:r>
          </a:p>
          <a:p>
            <a:r>
              <a:rPr lang="en-US" sz="4000" dirty="0"/>
              <a:t>(e) Businesses located in a foreign country (businesses in the U.S. owned by aliens may qualify); </a:t>
            </a:r>
          </a:p>
          <a:p>
            <a:r>
              <a:rPr lang="en-US" sz="4000" dirty="0"/>
              <a:t>(f) Pyramid sale distribution plans; </a:t>
            </a:r>
          </a:p>
          <a:p>
            <a:r>
              <a:rPr lang="en-US" sz="4000" dirty="0"/>
              <a:t>(g) Businesses deriving more than one-third of gross annual revenue from legal gambling activities; </a:t>
            </a:r>
          </a:p>
          <a:p>
            <a:r>
              <a:rPr lang="en-US" sz="4000" dirty="0"/>
              <a:t>(h) Businesses engaged in any illegal activity; </a:t>
            </a:r>
          </a:p>
          <a:p>
            <a:r>
              <a:rPr lang="en-US" sz="4000" dirty="0"/>
              <a:t>(i) Private clubs and businesses which limit the number of memberships for reasons other than capacity; </a:t>
            </a:r>
          </a:p>
          <a:p>
            <a:r>
              <a:rPr lang="en-US" sz="4000" dirty="0"/>
              <a:t>(j) Government-owned entities (except for businesses owned or controlled by a Native American tribe); </a:t>
            </a:r>
          </a:p>
          <a:p>
            <a:r>
              <a:rPr lang="en-US" sz="4000" dirty="0"/>
              <a:t>(k) Businesses principally engaged in teaching, instructing, counseling or indoctrinating religion or religious beliefs, whether in a religious or secular setting; </a:t>
            </a:r>
          </a:p>
          <a:p>
            <a:r>
              <a:rPr lang="en-US" sz="4000" dirty="0"/>
              <a:t>(l) [Reserved] </a:t>
            </a:r>
          </a:p>
          <a:p>
            <a:r>
              <a:rPr lang="en-US" sz="4000" dirty="0"/>
              <a:t>(m) Loan packagers earning more than one third of their gross annual revenue from packaging </a:t>
            </a:r>
            <a:r>
              <a:rPr lang="en-US" sz="4000" u="sng" dirty="0">
                <a:hlinkClick r:id="rId2"/>
              </a:rPr>
              <a:t>SBA</a:t>
            </a:r>
            <a:r>
              <a:rPr lang="en-US" sz="4000" dirty="0"/>
              <a:t> loans; </a:t>
            </a:r>
          </a:p>
          <a:p>
            <a:r>
              <a:rPr lang="en-US" sz="4000" dirty="0"/>
              <a:t>(n) Businesses with an </a:t>
            </a:r>
            <a:r>
              <a:rPr lang="en-US" sz="4000" u="sng" dirty="0">
                <a:hlinkClick r:id="rId5"/>
              </a:rPr>
              <a:t>Associate</a:t>
            </a:r>
            <a:r>
              <a:rPr lang="en-US" sz="4000" dirty="0"/>
              <a:t> who is incarcerated, on probation, on parole, or has been indicted for a felony or a crime of moral turpitude; </a:t>
            </a:r>
          </a:p>
          <a:p>
            <a:r>
              <a:rPr lang="en-US" sz="4000" dirty="0"/>
              <a:t>(o) Businesses in which the Lender or CDC, or any of its </a:t>
            </a:r>
            <a:r>
              <a:rPr lang="en-US" sz="4000" u="sng" dirty="0">
                <a:hlinkClick r:id="rId5"/>
              </a:rPr>
              <a:t>Associates</a:t>
            </a:r>
            <a:r>
              <a:rPr lang="en-US" sz="4000" dirty="0"/>
              <a:t> owns an equity interest; </a:t>
            </a:r>
          </a:p>
          <a:p>
            <a:r>
              <a:rPr lang="en-US" sz="4000" dirty="0"/>
              <a:t>(p) Businesses which: </a:t>
            </a:r>
          </a:p>
          <a:p>
            <a:r>
              <a:rPr lang="en-US" sz="4000" dirty="0"/>
              <a:t>(1) Present live performances of a prurient sexual nature; or </a:t>
            </a:r>
          </a:p>
          <a:p>
            <a:r>
              <a:rPr lang="en-US" sz="4000" dirty="0"/>
              <a:t>(2) Derive directly or indirectly more than de minimis gross revenue through the sale of products or services, or the presentation of any depictions or displays, of a prurient sexual nature; </a:t>
            </a:r>
          </a:p>
          <a:p>
            <a:r>
              <a:rPr lang="en-US" sz="4000" dirty="0"/>
              <a:t>(q) Unless waived by </a:t>
            </a:r>
            <a:r>
              <a:rPr lang="en-US" sz="4000" u="sng" dirty="0">
                <a:hlinkClick r:id="rId2"/>
              </a:rPr>
              <a:t>SBA</a:t>
            </a:r>
            <a:r>
              <a:rPr lang="en-US" sz="4000" dirty="0"/>
              <a:t> for good cause, businesses that have previously </a:t>
            </a:r>
            <a:r>
              <a:rPr lang="en-US" sz="4000" u="sng" dirty="0">
                <a:hlinkClick r:id="rId6"/>
              </a:rPr>
              <a:t>defaulted</a:t>
            </a:r>
            <a:r>
              <a:rPr lang="en-US" sz="4000" dirty="0"/>
              <a:t> on a Federal loan or Federally assisted financing, resulting in the Federal government or any of its agencies or Departments sustaining a loss in any of its programs, and businesses owned or controlled by an applicant or any of its </a:t>
            </a:r>
            <a:r>
              <a:rPr lang="en-US" sz="4000" u="sng" dirty="0">
                <a:hlinkClick r:id="rId5"/>
              </a:rPr>
              <a:t>Associates</a:t>
            </a:r>
            <a:r>
              <a:rPr lang="en-US" sz="4000" dirty="0"/>
              <a:t> which previously owned, operated, or controlled a business which </a:t>
            </a:r>
            <a:r>
              <a:rPr lang="en-US" sz="4000" u="sng" dirty="0">
                <a:hlinkClick r:id="rId6"/>
              </a:rPr>
              <a:t>defaulted</a:t>
            </a:r>
            <a:r>
              <a:rPr lang="en-US" sz="4000" dirty="0"/>
              <a:t> on a Federal loan (or guaranteed a loan which was </a:t>
            </a:r>
            <a:r>
              <a:rPr lang="en-US" sz="4000" u="sng" dirty="0">
                <a:hlinkClick r:id="rId6"/>
              </a:rPr>
              <a:t>defaulted</a:t>
            </a:r>
            <a:r>
              <a:rPr lang="en-US" sz="4000" dirty="0"/>
              <a:t>) and caused the Federal government or any of its agencies or Departments to sustain a loss in any of its programs. For purposes of this section, a compromise </a:t>
            </a:r>
            <a:r>
              <a:rPr lang="en-US" sz="4000" u="sng" dirty="0">
                <a:hlinkClick r:id="rId7"/>
              </a:rPr>
              <a:t>agreement</a:t>
            </a:r>
            <a:r>
              <a:rPr lang="en-US" sz="4000" dirty="0"/>
              <a:t> shall also be considered a loss; </a:t>
            </a:r>
          </a:p>
          <a:p>
            <a:r>
              <a:rPr lang="en-US" sz="4000" dirty="0"/>
              <a:t>(r) Businesses primarily engaged in political or lobbying </a:t>
            </a:r>
            <a:r>
              <a:rPr lang="en-US" dirty="0"/>
              <a:t>activities; and </a:t>
            </a:r>
            <a:endParaRPr lang="en-US" sz="2800" dirty="0"/>
          </a:p>
          <a:p>
            <a:r>
              <a:rPr lang="en-US" dirty="0"/>
              <a:t>(s) Speculative businesses (such as oil wildcatting). </a:t>
            </a:r>
            <a:endParaRPr lang="en-US" sz="2800" dirty="0"/>
          </a:p>
          <a:p>
            <a:pPr marL="457200" lvl="1" indent="0">
              <a:buNone/>
            </a:pPr>
            <a:endParaRPr lang="en-US" dirty="0">
              <a:highlight>
                <a:srgbClr val="FFFF00"/>
              </a:highlight>
            </a:endParaRPr>
          </a:p>
        </p:txBody>
      </p:sp>
    </p:spTree>
    <p:extLst>
      <p:ext uri="{BB962C8B-B14F-4D97-AF65-F5344CB8AC3E}">
        <p14:creationId xmlns:p14="http://schemas.microsoft.com/office/powerpoint/2010/main" val="419461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Payroll Costs </a:t>
            </a:r>
            <a:r>
              <a:rPr lang="en-US" sz="2800" dirty="0" err="1">
                <a:solidFill>
                  <a:srgbClr val="00B050"/>
                </a:solidFill>
              </a:rPr>
              <a:t>JB</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2800" dirty="0"/>
              <a:t>Payroll Costs Include:</a:t>
            </a:r>
          </a:p>
          <a:p>
            <a:pPr lvl="1"/>
            <a:r>
              <a:rPr lang="en-US" sz="2000" dirty="0"/>
              <a:t>Salary, wages, commissions</a:t>
            </a:r>
          </a:p>
          <a:p>
            <a:pPr lvl="1"/>
            <a:r>
              <a:rPr lang="en-US" sz="2000" dirty="0"/>
              <a:t>Tips</a:t>
            </a:r>
          </a:p>
          <a:p>
            <a:pPr lvl="1"/>
            <a:r>
              <a:rPr lang="en-US" sz="2000" dirty="0"/>
              <a:t>Paid leave</a:t>
            </a:r>
          </a:p>
          <a:p>
            <a:pPr lvl="1"/>
            <a:r>
              <a:rPr lang="en-US" sz="2000" dirty="0"/>
              <a:t>Healthcare payments</a:t>
            </a:r>
          </a:p>
          <a:p>
            <a:pPr lvl="1"/>
            <a:r>
              <a:rPr lang="en-US" sz="2000" dirty="0"/>
              <a:t>Retirement benefit payments</a:t>
            </a:r>
          </a:p>
          <a:p>
            <a:pPr lvl="1"/>
            <a:r>
              <a:rPr lang="en-US" sz="2000" dirty="0"/>
              <a:t>Some independent contractors</a:t>
            </a:r>
          </a:p>
          <a:p>
            <a:pPr lvl="1"/>
            <a:endParaRPr lang="en-US" sz="2400" dirty="0"/>
          </a:p>
          <a:p>
            <a:pPr marL="0" indent="0">
              <a:buNone/>
            </a:pPr>
            <a:endParaRPr lang="en-US" dirty="0"/>
          </a:p>
          <a:p>
            <a:pPr lvl="1">
              <a:buFont typeface="Calibri" panose="020F0502020204030204" pitchFamily="34" charset="0"/>
              <a:buChar char="–"/>
            </a:pPr>
            <a:endParaRPr lang="en-US" dirty="0"/>
          </a:p>
        </p:txBody>
      </p:sp>
      <p:sp>
        <p:nvSpPr>
          <p:cNvPr id="7" name="TextBox 6">
            <a:extLst>
              <a:ext uri="{FF2B5EF4-FFF2-40B4-BE49-F238E27FC236}">
                <a16:creationId xmlns:a16="http://schemas.microsoft.com/office/drawing/2014/main" id="{90819E9B-023A-4830-B30B-8F0E6FF5105E}"/>
              </a:ext>
            </a:extLst>
          </p:cNvPr>
          <p:cNvSpPr txBox="1"/>
          <p:nvPr/>
        </p:nvSpPr>
        <p:spPr>
          <a:xfrm>
            <a:off x="0" y="5484926"/>
            <a:ext cx="9144000" cy="830997"/>
          </a:xfrm>
          <a:prstGeom prst="rect">
            <a:avLst/>
          </a:prstGeom>
          <a:noFill/>
        </p:spPr>
        <p:txBody>
          <a:bodyPr wrap="square" rtlCol="0">
            <a:spAutoFit/>
          </a:bodyPr>
          <a:lstStyle/>
          <a:p>
            <a:pPr algn="ctr"/>
            <a:r>
              <a:rPr lang="en-US" sz="2400" dirty="0">
                <a:solidFill>
                  <a:srgbClr val="FF0000"/>
                </a:solidFill>
              </a:rPr>
              <a:t>H. R. 748, the CARES ACT, SEC. 1102</a:t>
            </a:r>
          </a:p>
          <a:p>
            <a:pPr algn="ctr"/>
            <a:r>
              <a:rPr lang="en-US" sz="2400" dirty="0">
                <a:solidFill>
                  <a:srgbClr val="FF0000"/>
                </a:solidFill>
              </a:rPr>
              <a:t>Section III.2.f. of the 4/2/20 interim guidance </a:t>
            </a:r>
          </a:p>
        </p:txBody>
      </p:sp>
      <p:pic>
        <p:nvPicPr>
          <p:cNvPr id="3" name="Picture 2">
            <a:extLst>
              <a:ext uri="{FF2B5EF4-FFF2-40B4-BE49-F238E27FC236}">
                <a16:creationId xmlns:a16="http://schemas.microsoft.com/office/drawing/2014/main" id="{D8750D60-92AE-4EA0-9891-0FC12D645209}"/>
              </a:ext>
            </a:extLst>
          </p:cNvPr>
          <p:cNvPicPr>
            <a:picLocks noChangeAspect="1"/>
          </p:cNvPicPr>
          <p:nvPr/>
        </p:nvPicPr>
        <p:blipFill>
          <a:blip r:embed="rId2"/>
          <a:stretch>
            <a:fillRect/>
          </a:stretch>
        </p:blipFill>
        <p:spPr>
          <a:xfrm>
            <a:off x="5695720" y="1751222"/>
            <a:ext cx="2516666" cy="3355555"/>
          </a:xfrm>
          <a:prstGeom prst="rect">
            <a:avLst/>
          </a:prstGeom>
        </p:spPr>
      </p:pic>
    </p:spTree>
    <p:extLst>
      <p:ext uri="{BB962C8B-B14F-4D97-AF65-F5344CB8AC3E}">
        <p14:creationId xmlns:p14="http://schemas.microsoft.com/office/powerpoint/2010/main" val="408540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 </a:t>
            </a:r>
            <a:br>
              <a:rPr lang="en-US" dirty="0"/>
            </a:br>
            <a:r>
              <a:rPr lang="en-US" sz="3200" dirty="0"/>
              <a:t>What Payroll Includes Details </a:t>
            </a:r>
            <a:r>
              <a:rPr lang="en-US" sz="2800" dirty="0">
                <a:solidFill>
                  <a:srgbClr val="00B050"/>
                </a:solidFill>
              </a:rPr>
              <a:t>MS</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92500" lnSpcReduction="20000"/>
          </a:bodyPr>
          <a:lstStyle/>
          <a:p>
            <a:r>
              <a:rPr lang="en-US" sz="2800" dirty="0"/>
              <a:t>Payroll Costs Include per the 4/2/20 Interim guidance:</a:t>
            </a:r>
          </a:p>
          <a:p>
            <a:pPr lvl="1"/>
            <a:r>
              <a:rPr lang="en-US" sz="2400" dirty="0"/>
              <a:t>f.	What qualifies as “payroll costs?” Payroll costs consist of compensation to employees (whose principal place of residence is the United States) in the form of salary, wages, commissions, or similar compensation; cash tips or the equivalent (based on employer records of past tips or, in the absence of such records, a reasonable, good-faith employer estimate of such tips); payment for vacation, parental, family, medical, or sick leave; allowance for separation or dismissal; payment for the provision of employee benefits consisting of group health care coverage, including insurance premiums, and retirement; payment of state and local taxes assessed on compensation of employees; and for an independent contractor or sole proprietor, wage, commissions, income, or net earnings from self-employment or similar compensation.</a:t>
            </a:r>
          </a:p>
        </p:txBody>
      </p:sp>
      <p:sp>
        <p:nvSpPr>
          <p:cNvPr id="7" name="TextBox 6">
            <a:extLst>
              <a:ext uri="{FF2B5EF4-FFF2-40B4-BE49-F238E27FC236}">
                <a16:creationId xmlns:a16="http://schemas.microsoft.com/office/drawing/2014/main" id="{90819E9B-023A-4830-B30B-8F0E6FF5105E}"/>
              </a:ext>
            </a:extLst>
          </p:cNvPr>
          <p:cNvSpPr txBox="1"/>
          <p:nvPr/>
        </p:nvSpPr>
        <p:spPr>
          <a:xfrm>
            <a:off x="0" y="5772220"/>
            <a:ext cx="9144000" cy="707886"/>
          </a:xfrm>
          <a:prstGeom prst="rect">
            <a:avLst/>
          </a:prstGeom>
          <a:noFill/>
        </p:spPr>
        <p:txBody>
          <a:bodyPr wrap="square" rtlCol="0">
            <a:spAutoFit/>
          </a:bodyPr>
          <a:lstStyle/>
          <a:p>
            <a:pPr algn="ctr"/>
            <a:r>
              <a:rPr lang="en-US" sz="2000" dirty="0">
                <a:solidFill>
                  <a:srgbClr val="FF0000"/>
                </a:solidFill>
              </a:rPr>
              <a:t>H. R. 748, the CARES ACT, SEC. 1102</a:t>
            </a:r>
          </a:p>
          <a:p>
            <a:pPr algn="ctr"/>
            <a:r>
              <a:rPr lang="en-US" sz="2000" dirty="0">
                <a:solidFill>
                  <a:srgbClr val="FF0000"/>
                </a:solidFill>
              </a:rPr>
              <a:t>Section III.2.f. of the 4/2/20 interim guidance </a:t>
            </a:r>
          </a:p>
        </p:txBody>
      </p:sp>
    </p:spTree>
    <p:extLst>
      <p:ext uri="{BB962C8B-B14F-4D97-AF65-F5344CB8AC3E}">
        <p14:creationId xmlns:p14="http://schemas.microsoft.com/office/powerpoint/2010/main" val="404792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sz="2800" dirty="0" err="1">
                <a:solidFill>
                  <a:srgbClr val="00B050"/>
                </a:solidFill>
              </a:rPr>
              <a:t>RK</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2400" dirty="0"/>
              <a:t>Payroll Costs Do Not Include: </a:t>
            </a:r>
          </a:p>
          <a:p>
            <a:pPr lvl="1"/>
            <a:r>
              <a:rPr lang="en-US" sz="2000" dirty="0"/>
              <a:t>Compensation of an individual employee in excess of an annual salary of $100,000 as prorated for the covered period. Note, however, that this exclusion of compensation in excess of $100,000 annually applies only to cash compensation, not to non-cash benefits. See FAQ 7. </a:t>
            </a:r>
          </a:p>
          <a:p>
            <a:pPr lvl="1"/>
            <a:r>
              <a:rPr lang="en-US" sz="2000" dirty="0"/>
              <a:t>Qualified sick leave wages for which a credit was allowed under section 7001 of the Families First Coronavirus Response Act</a:t>
            </a:r>
          </a:p>
          <a:p>
            <a:pPr lvl="1"/>
            <a:r>
              <a:rPr lang="en-US" sz="2000" dirty="0"/>
              <a:t>Qualified family leave wages for which a credit was allowed under section 7003 of the Families First Coronavirus Response Act</a:t>
            </a:r>
          </a:p>
          <a:p>
            <a:pPr lvl="1"/>
            <a:endParaRPr lang="en-US" sz="2000" dirty="0"/>
          </a:p>
          <a:p>
            <a:pPr lvl="1"/>
            <a:endParaRPr lang="en-US" sz="2400" dirty="0"/>
          </a:p>
          <a:p>
            <a:pPr marL="0" indent="0">
              <a:buNone/>
            </a:pPr>
            <a:endParaRPr lang="en-US" dirty="0"/>
          </a:p>
          <a:p>
            <a:pPr lvl="1">
              <a:buFont typeface="Calibri" panose="020F0502020204030204" pitchFamily="34" charset="0"/>
              <a:buChar char="–"/>
            </a:pPr>
            <a:endParaRPr lang="en-US" dirty="0"/>
          </a:p>
        </p:txBody>
      </p:sp>
      <p:sp>
        <p:nvSpPr>
          <p:cNvPr id="7" name="TextBox 6">
            <a:extLst>
              <a:ext uri="{FF2B5EF4-FFF2-40B4-BE49-F238E27FC236}">
                <a16:creationId xmlns:a16="http://schemas.microsoft.com/office/drawing/2014/main" id="{90819E9B-023A-4830-B30B-8F0E6FF5105E}"/>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2651569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What Payroll Excludes Details </a:t>
            </a:r>
            <a:r>
              <a:rPr lang="en-US" dirty="0" err="1">
                <a:solidFill>
                  <a:srgbClr val="00B050"/>
                </a:solidFill>
              </a:rPr>
              <a:t>JB</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92500" lnSpcReduction="10000"/>
          </a:bodyPr>
          <a:lstStyle/>
          <a:p>
            <a:r>
              <a:rPr lang="en-US" sz="2800" dirty="0"/>
              <a:t>Payroll Costs Exclude per the 4/2/20 Interim guidance:</a:t>
            </a:r>
          </a:p>
          <a:p>
            <a:pPr marL="400050" lvl="1" indent="0">
              <a:buNone/>
            </a:pPr>
            <a:r>
              <a:rPr lang="en-US" sz="2100" dirty="0"/>
              <a:t>g. Is there anything that is expressly excluded from the definition of payroll costs?</a:t>
            </a:r>
          </a:p>
          <a:p>
            <a:pPr marL="400050" lvl="1" indent="0">
              <a:buNone/>
            </a:pPr>
            <a:r>
              <a:rPr lang="en-US" sz="2100" dirty="0"/>
              <a:t>Yes. The Act expressly excludes the following:</a:t>
            </a:r>
          </a:p>
          <a:p>
            <a:pPr marL="400050" lvl="1" indent="0">
              <a:buNone/>
            </a:pPr>
            <a:r>
              <a:rPr lang="en-US" sz="2100" dirty="0"/>
              <a:t>i. Any compensation of an employee whose principal place of residence is outside of the United States;</a:t>
            </a:r>
          </a:p>
          <a:p>
            <a:pPr marL="400050" lvl="1" indent="0">
              <a:buNone/>
            </a:pPr>
            <a:r>
              <a:rPr lang="en-US" sz="2100" dirty="0"/>
              <a:t>ii. The cash compensation of an individual employee in excess of an annual salary of $100,000, prorated as necessary (other benefits are not limited by the cap);</a:t>
            </a:r>
          </a:p>
          <a:p>
            <a:pPr marL="400050" lvl="1" indent="0">
              <a:buNone/>
            </a:pPr>
            <a:r>
              <a:rPr lang="en-US" sz="2100" dirty="0"/>
              <a:t>iii. Federal employment taxes imposed or withheld </a:t>
            </a:r>
            <a:r>
              <a:rPr lang="en-US" sz="2100" b="1" u="sng" dirty="0"/>
              <a:t>do not </a:t>
            </a:r>
            <a:r>
              <a:rPr lang="en-US" sz="2100" dirty="0"/>
              <a:t>reduce gross compensation in the calculation. See FAQ 16; and</a:t>
            </a:r>
          </a:p>
          <a:p>
            <a:pPr marL="400050" lvl="1" indent="0">
              <a:buNone/>
            </a:pPr>
            <a:r>
              <a:rPr lang="en-US" sz="2100" dirty="0"/>
              <a:t>iv. Qualified sick and family leave wages for which a credit is allowed under sections 7001 and 7003 of the Families First Coronavirus Response Act (Public Law 116–127).</a:t>
            </a:r>
          </a:p>
          <a:p>
            <a:endParaRPr lang="en-US" sz="2800" dirty="0">
              <a:highlight>
                <a:srgbClr val="FFFF00"/>
              </a:highlight>
            </a:endParaRPr>
          </a:p>
          <a:p>
            <a:pPr lvl="1"/>
            <a:endParaRPr lang="en-US" sz="2400" dirty="0">
              <a:highlight>
                <a:srgbClr val="FFFF00"/>
              </a:highlight>
            </a:endParaRPr>
          </a:p>
          <a:p>
            <a:pPr lvl="1"/>
            <a:endParaRPr lang="en-US" sz="2400" dirty="0"/>
          </a:p>
          <a:p>
            <a:pPr marL="0" indent="0">
              <a:buNone/>
            </a:pPr>
            <a:endParaRPr lang="en-US" dirty="0"/>
          </a:p>
          <a:p>
            <a:pPr lvl="1">
              <a:buFont typeface="Calibri" panose="020F0502020204030204" pitchFamily="34" charset="0"/>
              <a:buChar char="–"/>
            </a:pPr>
            <a:endParaRPr lang="en-US" dirty="0"/>
          </a:p>
        </p:txBody>
      </p:sp>
      <p:sp>
        <p:nvSpPr>
          <p:cNvPr id="7" name="TextBox 6">
            <a:extLst>
              <a:ext uri="{FF2B5EF4-FFF2-40B4-BE49-F238E27FC236}">
                <a16:creationId xmlns:a16="http://schemas.microsoft.com/office/drawing/2014/main" id="{90819E9B-023A-4830-B30B-8F0E6FF5105E}"/>
              </a:ext>
            </a:extLst>
          </p:cNvPr>
          <p:cNvSpPr txBox="1"/>
          <p:nvPr/>
        </p:nvSpPr>
        <p:spPr>
          <a:xfrm>
            <a:off x="0" y="5802997"/>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0000"/>
                </a:solidFill>
                <a:effectLst/>
                <a:uLnTx/>
                <a:uFillTx/>
                <a:latin typeface="Calibri"/>
                <a:ea typeface="+mn-ea"/>
                <a:cs typeface="+mn-cs"/>
              </a:rPr>
              <a:t>H. R. 748, the CARES ACT, SEC. 1102</a:t>
            </a:r>
          </a:p>
          <a:p>
            <a:pPr lvl="0" algn="ctr">
              <a:defRPr/>
            </a:pPr>
            <a:r>
              <a:rPr lang="en-US" dirty="0">
                <a:solidFill>
                  <a:srgbClr val="FF0000"/>
                </a:solidFill>
              </a:rPr>
              <a:t>Section III.2.g. of the 4/2/20 interim guidance; See FAQ 7 </a:t>
            </a:r>
          </a:p>
        </p:txBody>
      </p:sp>
    </p:spTree>
    <p:extLst>
      <p:ext uri="{BB962C8B-B14F-4D97-AF65-F5344CB8AC3E}">
        <p14:creationId xmlns:p14="http://schemas.microsoft.com/office/powerpoint/2010/main" val="1334459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sz="3200" dirty="0"/>
              <a:t>Paycheck Protection Program – Payments to Independent Contractors Are Not Included </a:t>
            </a:r>
            <a:r>
              <a:rPr lang="en-US" sz="2800" dirty="0">
                <a:solidFill>
                  <a:srgbClr val="00B050"/>
                </a:solidFill>
              </a:rPr>
              <a:t>MS</a:t>
            </a:r>
            <a:endParaRPr lang="en-US" sz="2800"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40000" lnSpcReduction="20000"/>
          </a:bodyPr>
          <a:lstStyle/>
          <a:p>
            <a:pPr lvl="0"/>
            <a:r>
              <a:rPr lang="en-US" sz="4800" dirty="0"/>
              <a:t>Payroll Costs Do Not Include payments to independent contractors in the most recent pronouncement, but it is not certain that is consistent with the statute:</a:t>
            </a:r>
          </a:p>
          <a:p>
            <a:pPr lvl="0"/>
            <a:r>
              <a:rPr lang="en-US" sz="4800" dirty="0"/>
              <a:t>Payroll costs consist of compensation to employees (whose principal place of</a:t>
            </a:r>
            <a:br>
              <a:rPr lang="en-US" sz="4800" dirty="0"/>
            </a:br>
            <a:r>
              <a:rPr lang="en-US" sz="4800" dirty="0"/>
              <a:t>residence is the United States) in the form of salary, wages, commissions, or</a:t>
            </a:r>
            <a:br>
              <a:rPr lang="en-US" sz="4800" dirty="0"/>
            </a:br>
            <a:r>
              <a:rPr lang="en-US" sz="4800" dirty="0"/>
              <a:t>similar compensation; cash tips or the equivalent (based on employer records of</a:t>
            </a:r>
            <a:br>
              <a:rPr lang="en-US" sz="4800" dirty="0"/>
            </a:br>
            <a:r>
              <a:rPr lang="en-US" sz="4800" dirty="0"/>
              <a:t>past tips or, in the absence of such records, a reasonable, good-faith employer</a:t>
            </a:r>
            <a:br>
              <a:rPr lang="en-US" sz="4800" dirty="0"/>
            </a:br>
            <a:r>
              <a:rPr lang="en-US" sz="4800" dirty="0"/>
              <a:t>estimate of such tips); payment for vacation, parental, family, medical, or sick</a:t>
            </a:r>
            <a:br>
              <a:rPr lang="en-US" sz="4800" dirty="0"/>
            </a:br>
            <a:r>
              <a:rPr lang="en-US" sz="4800" dirty="0"/>
              <a:t>leave; allowance for separation or dismissal; payment for the provision of</a:t>
            </a:r>
            <a:br>
              <a:rPr lang="en-US" sz="4800" dirty="0"/>
            </a:br>
            <a:r>
              <a:rPr lang="en-US" sz="4800" dirty="0"/>
              <a:t>employee benefits consisting of group health care coverage, including insurance</a:t>
            </a:r>
            <a:br>
              <a:rPr lang="en-US" sz="4800" dirty="0"/>
            </a:br>
            <a:r>
              <a:rPr lang="en-US" sz="4800" dirty="0"/>
              <a:t>premiums, and retirement; payment of state and local taxes assessed on</a:t>
            </a:r>
            <a:br>
              <a:rPr lang="en-US" sz="4800" dirty="0"/>
            </a:br>
            <a:r>
              <a:rPr lang="en-US" sz="4800" dirty="0"/>
              <a:t>compensation of employees; </a:t>
            </a:r>
            <a:r>
              <a:rPr lang="en-US" sz="4800" b="1" dirty="0"/>
              <a:t>and for</a:t>
            </a:r>
            <a:r>
              <a:rPr lang="en-US" sz="4800" dirty="0"/>
              <a:t> an independent contractor or sole proprietor,  wage, commissions, income, or net earnings from self-employment or similar</a:t>
            </a:r>
            <a:br>
              <a:rPr lang="en-US" sz="4800" dirty="0"/>
            </a:br>
            <a:r>
              <a:rPr lang="en-US" sz="4800" dirty="0"/>
              <a:t>compensation. </a:t>
            </a:r>
          </a:p>
          <a:p>
            <a:pPr lvl="0"/>
            <a:r>
              <a:rPr lang="en-US" sz="4800" dirty="0"/>
              <a:t> "and for" </a:t>
            </a:r>
            <a:r>
              <a:rPr lang="en-US" sz="4800" i="1" dirty="0"/>
              <a:t>may be</a:t>
            </a:r>
            <a:r>
              <a:rPr lang="en-US" sz="4800" dirty="0"/>
              <a:t> different from "to</a:t>
            </a:r>
          </a:p>
          <a:p>
            <a:endParaRPr lang="en-US" sz="900" dirty="0"/>
          </a:p>
          <a:p>
            <a:pPr>
              <a:buFont typeface="Calibri" panose="020F0502020204030204" pitchFamily="34" charset="0"/>
              <a:buChar char="–"/>
            </a:pPr>
            <a:endParaRPr lang="en-US" sz="2200" dirty="0"/>
          </a:p>
          <a:p>
            <a:pPr>
              <a:buFont typeface="Calibri" panose="020F0502020204030204" pitchFamily="34" charset="0"/>
              <a:buChar char="–"/>
            </a:pPr>
            <a:endParaRPr lang="en-US" sz="2200" dirty="0"/>
          </a:p>
          <a:p>
            <a:pPr>
              <a:buFont typeface="Calibri" panose="020F0502020204030204" pitchFamily="34" charset="0"/>
              <a:buChar char="–"/>
            </a:pPr>
            <a:endParaRPr lang="en-US" sz="2200" dirty="0"/>
          </a:p>
        </p:txBody>
      </p:sp>
      <p:sp>
        <p:nvSpPr>
          <p:cNvPr id="7" name="TextBox 6">
            <a:extLst>
              <a:ext uri="{FF2B5EF4-FFF2-40B4-BE49-F238E27FC236}">
                <a16:creationId xmlns:a16="http://schemas.microsoft.com/office/drawing/2014/main" id="{90819E9B-023A-4830-B30B-8F0E6FF5105E}"/>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219194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sz="3200" dirty="0"/>
              <a:t>Paycheck Protection Program – What About Independent Contractors? </a:t>
            </a:r>
            <a:r>
              <a:rPr lang="en-US" sz="3200" dirty="0">
                <a:solidFill>
                  <a:srgbClr val="00B050"/>
                </a:solidFill>
              </a:rPr>
              <a:t>MS</a:t>
            </a:r>
            <a:endParaRPr lang="en-US" sz="3200"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92500" lnSpcReduction="10000"/>
          </a:bodyPr>
          <a:lstStyle/>
          <a:p>
            <a:r>
              <a:rPr lang="en-US" sz="1900" dirty="0"/>
              <a:t>Section III.2.a.ii of the 4/2/20 interim guidance provides: “You are also eligible for a PPP loan if you are an individual who operates under a sole proprietorship or as an independent contractor or eligible self- employed individual, you were in operation on February 15, 2020.”</a:t>
            </a:r>
          </a:p>
          <a:p>
            <a:r>
              <a:rPr lang="en-US" sz="1900" dirty="0"/>
              <a:t>The above might suggest that sole proprietorships and independent contractors submit for their own PPP loans and that those businesses paying a sole proprietorship or independent contractor cannot also count them in their calculations.</a:t>
            </a:r>
          </a:p>
          <a:p>
            <a:r>
              <a:rPr lang="en-US" sz="1900" dirty="0"/>
              <a:t>This is confirmed in III.2.h. “Do independent contractors count as employees for purposes of PPP loan calculations? No, independent contractors have the ability to apply for a PPP loan on their own so they do not count for purposes of a borrower’s PPP loan calculation.“</a:t>
            </a:r>
          </a:p>
          <a:p>
            <a:r>
              <a:rPr lang="en-US" sz="1900" dirty="0"/>
              <a:t>Section III.2.p. of the interim guidance provides: “Do independent contractors count as employees for purposes of PPP loan forgiveness? No, independent contractors have the ability to apply for a PPP loan on their own so they do not count for purposes of a borrower’s PPP loan forgiveness.”</a:t>
            </a:r>
          </a:p>
          <a:p>
            <a:pPr lvl="1">
              <a:buFont typeface="Calibri" panose="020F0502020204030204" pitchFamily="34" charset="0"/>
              <a:buChar char="–"/>
            </a:pPr>
            <a:endParaRPr lang="en-US" sz="1600" dirty="0">
              <a:highlight>
                <a:srgbClr val="FFFF00"/>
              </a:highlight>
            </a:endParaRPr>
          </a:p>
        </p:txBody>
      </p:sp>
      <p:sp>
        <p:nvSpPr>
          <p:cNvPr id="7" name="TextBox 6">
            <a:extLst>
              <a:ext uri="{FF2B5EF4-FFF2-40B4-BE49-F238E27FC236}">
                <a16:creationId xmlns:a16="http://schemas.microsoft.com/office/drawing/2014/main" id="{90819E9B-023A-4830-B30B-8F0E6FF5105E}"/>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1420248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CB0B0-F8B3-4E73-AA70-F42A6E62FB23}"/>
              </a:ext>
            </a:extLst>
          </p:cNvPr>
          <p:cNvSpPr>
            <a:spLocks noGrp="1"/>
          </p:cNvSpPr>
          <p:nvPr>
            <p:ph type="ctrTitle"/>
          </p:nvPr>
        </p:nvSpPr>
        <p:spPr>
          <a:xfrm>
            <a:off x="685800" y="3376670"/>
            <a:ext cx="7772400" cy="1876712"/>
          </a:xfrm>
        </p:spPr>
        <p:txBody>
          <a:bodyPr>
            <a:noAutofit/>
          </a:bodyPr>
          <a:lstStyle/>
          <a:p>
            <a:r>
              <a:rPr lang="en-US" sz="4000" b="1" dirty="0"/>
              <a:t>Using the </a:t>
            </a:r>
            <a:br>
              <a:rPr lang="en-US" sz="4000" b="1" dirty="0"/>
            </a:br>
            <a:r>
              <a:rPr lang="en-US" sz="4000" b="1" dirty="0"/>
              <a:t>Paycheck Protection Program </a:t>
            </a:r>
            <a:br>
              <a:rPr lang="en-US" sz="4000" b="1" dirty="0"/>
            </a:br>
            <a:r>
              <a:rPr lang="en-US" sz="4000" b="1" dirty="0"/>
              <a:t>of the CARES Act</a:t>
            </a:r>
          </a:p>
        </p:txBody>
      </p:sp>
      <p:sp>
        <p:nvSpPr>
          <p:cNvPr id="3" name="Subtitle 2">
            <a:extLst>
              <a:ext uri="{FF2B5EF4-FFF2-40B4-BE49-F238E27FC236}">
                <a16:creationId xmlns:a16="http://schemas.microsoft.com/office/drawing/2014/main" id="{8240AB29-C436-406B-8ECF-D2FC4FDDDC05}"/>
              </a:ext>
            </a:extLst>
          </p:cNvPr>
          <p:cNvSpPr>
            <a:spLocks noGrp="1"/>
          </p:cNvSpPr>
          <p:nvPr>
            <p:ph type="subTitle" idx="1"/>
          </p:nvPr>
        </p:nvSpPr>
        <p:spPr>
          <a:xfrm>
            <a:off x="532939" y="5504015"/>
            <a:ext cx="8078118" cy="606405"/>
          </a:xfrm>
        </p:spPr>
        <p:txBody>
          <a:bodyPr/>
          <a:lstStyle/>
          <a:p>
            <a:r>
              <a:rPr lang="en-US" sz="2000" dirty="0"/>
              <a:t>Robert S. Keebler, CPA/PFS, MST, AEP (Distinguished)</a:t>
            </a:r>
          </a:p>
          <a:p>
            <a:r>
              <a:rPr lang="en-US" sz="2000" dirty="0"/>
              <a:t>Martin Shenkman, CPA, MBA, PFS, AEP (Distinguished), JD</a:t>
            </a:r>
          </a:p>
        </p:txBody>
      </p:sp>
      <p:pic>
        <p:nvPicPr>
          <p:cNvPr id="4" name="Picture 3">
            <a:extLst>
              <a:ext uri="{FF2B5EF4-FFF2-40B4-BE49-F238E27FC236}">
                <a16:creationId xmlns:a16="http://schemas.microsoft.com/office/drawing/2014/main" id="{A5419CC3-1247-4ECF-9AC0-59EE0F1BC4C4}"/>
              </a:ext>
            </a:extLst>
          </p:cNvPr>
          <p:cNvPicPr>
            <a:picLocks noChangeAspect="1"/>
          </p:cNvPicPr>
          <p:nvPr/>
        </p:nvPicPr>
        <p:blipFill>
          <a:blip r:embed="rId2"/>
          <a:stretch>
            <a:fillRect/>
          </a:stretch>
        </p:blipFill>
        <p:spPr>
          <a:xfrm>
            <a:off x="2235346" y="2355507"/>
            <a:ext cx="4673305" cy="945422"/>
          </a:xfrm>
          <a:prstGeom prst="rect">
            <a:avLst/>
          </a:prstGeom>
        </p:spPr>
      </p:pic>
    </p:spTree>
    <p:extLst>
      <p:ext uri="{BB962C8B-B14F-4D97-AF65-F5344CB8AC3E}">
        <p14:creationId xmlns:p14="http://schemas.microsoft.com/office/powerpoint/2010/main" val="1882915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sz="3200" dirty="0"/>
              <a:t>Paycheck Protection Program – What About Independent Contractors? </a:t>
            </a:r>
            <a:r>
              <a:rPr lang="en-US" sz="3200" dirty="0">
                <a:solidFill>
                  <a:srgbClr val="00B050"/>
                </a:solidFill>
              </a:rPr>
              <a:t>MS</a:t>
            </a:r>
            <a:endParaRPr lang="en-US" sz="3200"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2600" dirty="0"/>
              <a:t>Section III.2.e.ii of the 4/2/20 interim guidance provides: “Step 2: Subtract any compensation paid to an employee in excess of an annual salary of $100,000 and/or any amounts paid to an independent contractor or sole proprietor in excess of $100,000 per year. </a:t>
            </a:r>
          </a:p>
          <a:p>
            <a:r>
              <a:rPr lang="en-US" sz="2600" dirty="0"/>
              <a:t>Comment: This is an error and does suggest that independent contractor payments are included as this is inconsistent with the information quoted above from several express provisions in the guidance.</a:t>
            </a:r>
          </a:p>
          <a:p>
            <a:pPr lvl="1">
              <a:buFont typeface="Calibri" panose="020F0502020204030204" pitchFamily="34" charset="0"/>
              <a:buChar char="–"/>
            </a:pPr>
            <a:endParaRPr lang="en-US" sz="2200" dirty="0">
              <a:highlight>
                <a:srgbClr val="FFFF00"/>
              </a:highlight>
            </a:endParaRPr>
          </a:p>
        </p:txBody>
      </p:sp>
      <p:sp>
        <p:nvSpPr>
          <p:cNvPr id="7" name="TextBox 6">
            <a:extLst>
              <a:ext uri="{FF2B5EF4-FFF2-40B4-BE49-F238E27FC236}">
                <a16:creationId xmlns:a16="http://schemas.microsoft.com/office/drawing/2014/main" id="{90819E9B-023A-4830-B30B-8F0E6FF5105E}"/>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2465249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Calculation Formula </a:t>
            </a:r>
            <a:r>
              <a:rPr lang="en-US" sz="2800" dirty="0" err="1">
                <a:solidFill>
                  <a:srgbClr val="00B050"/>
                </a:solidFill>
              </a:rPr>
              <a:t>RK</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0" lvl="1" indent="0">
              <a:buNone/>
            </a:pPr>
            <a:r>
              <a:rPr lang="en-US" dirty="0"/>
              <a:t>The maximum loan amount is based on the </a:t>
            </a:r>
            <a:r>
              <a:rPr lang="en-US" u="sng" dirty="0"/>
              <a:t>lesser of</a:t>
            </a:r>
            <a:r>
              <a:rPr lang="en-US" dirty="0"/>
              <a:t>:</a:t>
            </a:r>
          </a:p>
          <a:p>
            <a:pPr marL="0" lvl="1" indent="0">
              <a:buNone/>
            </a:pPr>
            <a:endParaRPr lang="en-US" sz="1600" dirty="0"/>
          </a:p>
          <a:p>
            <a:pPr marL="0" lvl="1" indent="0">
              <a:buNone/>
            </a:pPr>
            <a:r>
              <a:rPr lang="en-US" b="1" dirty="0"/>
              <a:t>(1) </a:t>
            </a:r>
            <a:r>
              <a:rPr lang="en-US" dirty="0"/>
              <a:t>Average monthly Payroll incurred within the 1 year period before the date on which the loan is made</a:t>
            </a:r>
          </a:p>
          <a:p>
            <a:pPr marL="457200" lvl="1" indent="0">
              <a:buNone/>
            </a:pPr>
            <a:endParaRPr lang="en-US" sz="1500" dirty="0"/>
          </a:p>
          <a:p>
            <a:pPr marL="0" lvl="1" indent="0">
              <a:buNone/>
            </a:pPr>
            <a:r>
              <a:rPr lang="en-US" dirty="0"/>
              <a:t>     X 2.5</a:t>
            </a:r>
          </a:p>
          <a:p>
            <a:pPr marL="0" lvl="1" indent="0">
              <a:buNone/>
            </a:pPr>
            <a:endParaRPr lang="en-US" sz="1600" dirty="0"/>
          </a:p>
          <a:p>
            <a:pPr marL="0" lvl="1" indent="0">
              <a:buNone/>
            </a:pPr>
            <a:r>
              <a:rPr lang="en-US" dirty="0"/>
              <a:t>     = Loan Cap</a:t>
            </a:r>
          </a:p>
          <a:p>
            <a:pPr marL="0" lvl="1" indent="0">
              <a:buNone/>
            </a:pPr>
            <a:endParaRPr lang="en-US" sz="1600" dirty="0"/>
          </a:p>
          <a:p>
            <a:pPr marL="0" lvl="1" indent="0">
              <a:buNone/>
            </a:pPr>
            <a:r>
              <a:rPr lang="en-US" dirty="0"/>
              <a:t>Or </a:t>
            </a:r>
            <a:r>
              <a:rPr lang="en-US" b="1" dirty="0"/>
              <a:t>(2) </a:t>
            </a:r>
            <a:r>
              <a:rPr lang="en-US" dirty="0"/>
              <a:t>$10,000,000</a:t>
            </a:r>
          </a:p>
        </p:txBody>
      </p:sp>
      <p:sp>
        <p:nvSpPr>
          <p:cNvPr id="8" name="TextBox 7">
            <a:extLst>
              <a:ext uri="{FF2B5EF4-FFF2-40B4-BE49-F238E27FC236}">
                <a16:creationId xmlns:a16="http://schemas.microsoft.com/office/drawing/2014/main" id="{92BC4B43-9173-4B5C-A77D-22BCEA8BF252}"/>
              </a:ext>
            </a:extLst>
          </p:cNvPr>
          <p:cNvSpPr txBox="1"/>
          <p:nvPr/>
        </p:nvSpPr>
        <p:spPr>
          <a:xfrm>
            <a:off x="0" y="5802997"/>
            <a:ext cx="9144000" cy="646331"/>
          </a:xfrm>
          <a:prstGeom prst="rect">
            <a:avLst/>
          </a:prstGeom>
          <a:noFill/>
        </p:spPr>
        <p:txBody>
          <a:bodyPr wrap="square" rtlCol="0">
            <a:spAutoFit/>
          </a:bodyPr>
          <a:lstStyle/>
          <a:p>
            <a:pPr algn="ctr"/>
            <a:r>
              <a:rPr lang="en-US" dirty="0">
                <a:solidFill>
                  <a:srgbClr val="FF0000"/>
                </a:solidFill>
              </a:rPr>
              <a:t>H. R. 748, the CARES ACT, SEC. 1102</a:t>
            </a:r>
          </a:p>
          <a:p>
            <a:pPr algn="ctr"/>
            <a:r>
              <a:rPr lang="en-US" dirty="0">
                <a:solidFill>
                  <a:srgbClr val="FF0000"/>
                </a:solidFill>
              </a:rPr>
              <a:t>Section III.2.e.ii of the 4/2/20 interim guidance </a:t>
            </a:r>
          </a:p>
        </p:txBody>
      </p:sp>
    </p:spTree>
    <p:extLst>
      <p:ext uri="{BB962C8B-B14F-4D97-AF65-F5344CB8AC3E}">
        <p14:creationId xmlns:p14="http://schemas.microsoft.com/office/powerpoint/2010/main" val="3008978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sz="3400" dirty="0"/>
              <a:t>Paycheck Protection Program</a:t>
            </a:r>
            <a:br>
              <a:rPr lang="en-US" sz="3400" dirty="0"/>
            </a:br>
            <a:r>
              <a:rPr lang="en-US" sz="3400" dirty="0"/>
              <a:t>What Time Period to Use in Calculation? </a:t>
            </a:r>
            <a:r>
              <a:rPr lang="en-US" sz="3600" dirty="0" err="1">
                <a:solidFill>
                  <a:srgbClr val="00B050"/>
                </a:solidFill>
              </a:rPr>
              <a:t>RK</a:t>
            </a:r>
            <a:endParaRPr lang="en-US" sz="34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92500" lnSpcReduction="10000"/>
          </a:bodyPr>
          <a:lstStyle/>
          <a:p>
            <a:pPr marL="0" lvl="1" indent="0">
              <a:buNone/>
            </a:pPr>
            <a:r>
              <a:rPr lang="en-US" dirty="0"/>
              <a:t>Borrowers can calculate their aggregate payroll costs using data either from the previous 12 months or from calendar year 2019. </a:t>
            </a:r>
          </a:p>
          <a:p>
            <a:pPr marL="0" lvl="1" indent="0">
              <a:buNone/>
            </a:pPr>
            <a:r>
              <a:rPr lang="en-US" dirty="0"/>
              <a:t>For seasonal businesses, the applicant may use average monthly payroll for the period between February 15, 2019, or March 1, 2019, and June 30, 2019. </a:t>
            </a:r>
          </a:p>
          <a:p>
            <a:pPr marL="0" lvl="1" indent="0">
              <a:buNone/>
            </a:pPr>
            <a:r>
              <a:rPr lang="en-US" dirty="0"/>
              <a:t>An applicant that was not in business from February 15, 2019 to June 30, 2019 may use the average monthly payroll costs for the period January 1, 2020 through February 29, 2020.</a:t>
            </a:r>
          </a:p>
          <a:p>
            <a:pPr marL="0" lvl="1" indent="0">
              <a:buNone/>
            </a:pPr>
            <a:r>
              <a:rPr lang="en-US" dirty="0"/>
              <a:t>FAQ 14</a:t>
            </a:r>
          </a:p>
        </p:txBody>
      </p:sp>
      <p:sp>
        <p:nvSpPr>
          <p:cNvPr id="8" name="TextBox 7">
            <a:extLst>
              <a:ext uri="{FF2B5EF4-FFF2-40B4-BE49-F238E27FC236}">
                <a16:creationId xmlns:a16="http://schemas.microsoft.com/office/drawing/2014/main" id="{92BC4B43-9173-4B5C-A77D-22BCEA8BF252}"/>
              </a:ext>
            </a:extLst>
          </p:cNvPr>
          <p:cNvSpPr txBox="1"/>
          <p:nvPr/>
        </p:nvSpPr>
        <p:spPr>
          <a:xfrm>
            <a:off x="0" y="5802997"/>
            <a:ext cx="9144000" cy="646331"/>
          </a:xfrm>
          <a:prstGeom prst="rect">
            <a:avLst/>
          </a:prstGeom>
          <a:noFill/>
        </p:spPr>
        <p:txBody>
          <a:bodyPr wrap="square" rtlCol="0">
            <a:spAutoFit/>
          </a:bodyPr>
          <a:lstStyle/>
          <a:p>
            <a:pPr algn="ctr"/>
            <a:r>
              <a:rPr lang="en-US" dirty="0">
                <a:solidFill>
                  <a:srgbClr val="FF0000"/>
                </a:solidFill>
              </a:rPr>
              <a:t>H. R. 748, the CARES ACT, SEC. 1102</a:t>
            </a:r>
          </a:p>
          <a:p>
            <a:pPr algn="ctr"/>
            <a:r>
              <a:rPr lang="en-US" dirty="0">
                <a:solidFill>
                  <a:srgbClr val="FF0000"/>
                </a:solidFill>
              </a:rPr>
              <a:t>Section III.2.e.ii of the 4/2/20 interim guidance </a:t>
            </a:r>
          </a:p>
        </p:txBody>
      </p:sp>
    </p:spTree>
    <p:extLst>
      <p:ext uri="{BB962C8B-B14F-4D97-AF65-F5344CB8AC3E}">
        <p14:creationId xmlns:p14="http://schemas.microsoft.com/office/powerpoint/2010/main" val="4176986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Special Rules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1651552"/>
            <a:ext cx="8229600" cy="3914361"/>
          </a:xfrm>
        </p:spPr>
        <p:txBody>
          <a:bodyPr>
            <a:noAutofit/>
          </a:bodyPr>
          <a:lstStyle/>
          <a:p>
            <a:pPr marL="457200" lvl="1" indent="-457200">
              <a:buFont typeface="Arial" panose="020B0604020202020204" pitchFamily="34" charset="0"/>
              <a:buChar char="•"/>
            </a:pPr>
            <a:r>
              <a:rPr lang="en-US" sz="3200" dirty="0"/>
              <a:t>Loan cap computation special rules</a:t>
            </a:r>
          </a:p>
          <a:p>
            <a:pPr marL="857250" lvl="2" indent="-457200">
              <a:buFont typeface="Calibri" panose="020F0502020204030204" pitchFamily="34" charset="0"/>
              <a:buChar char="–"/>
            </a:pPr>
            <a:r>
              <a:rPr lang="en-US" sz="2800" dirty="0"/>
              <a:t>Seasonal employers</a:t>
            </a:r>
          </a:p>
          <a:p>
            <a:pPr marL="1314450" lvl="3" indent="-457200">
              <a:buFont typeface="Calibri" panose="020F0502020204030204" pitchFamily="34" charset="0"/>
              <a:buChar char="–"/>
            </a:pPr>
            <a:r>
              <a:rPr lang="en-US" sz="2400" dirty="0"/>
              <a:t>See FAQ 9.</a:t>
            </a:r>
          </a:p>
          <a:p>
            <a:pPr marL="857250" lvl="2" indent="-457200">
              <a:buFont typeface="Calibri" panose="020F0502020204030204" pitchFamily="34" charset="0"/>
              <a:buChar char="–"/>
            </a:pPr>
            <a:r>
              <a:rPr lang="en-US" sz="2800" dirty="0"/>
              <a:t>Those with outstanding loans</a:t>
            </a:r>
          </a:p>
          <a:p>
            <a:pPr marL="857250" lvl="2" indent="-457200">
              <a:buFont typeface="Calibri" panose="020F0502020204030204" pitchFamily="34" charset="0"/>
              <a:buChar char="–"/>
            </a:pPr>
            <a:r>
              <a:rPr lang="en-US" sz="2800" dirty="0"/>
              <a:t>New businesses</a:t>
            </a:r>
          </a:p>
        </p:txBody>
      </p:sp>
      <p:sp>
        <p:nvSpPr>
          <p:cNvPr id="8" name="TextBox 7">
            <a:extLst>
              <a:ext uri="{FF2B5EF4-FFF2-40B4-BE49-F238E27FC236}">
                <a16:creationId xmlns:a16="http://schemas.microsoft.com/office/drawing/2014/main" id="{92BC4B43-9173-4B5C-A77D-22BCEA8BF252}"/>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2959356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r>
              <a:rPr lang="en-US" sz="2800" dirty="0">
                <a:solidFill>
                  <a:srgbClr val="00B050"/>
                </a:solidFill>
              </a:rPr>
              <a:t> </a:t>
            </a:r>
            <a:br>
              <a:rPr lang="en-US" sz="2800" dirty="0">
                <a:solidFill>
                  <a:srgbClr val="00B050"/>
                </a:solidFill>
              </a:rPr>
            </a:br>
            <a:r>
              <a:rPr lang="en-US" sz="2800" dirty="0" err="1">
                <a:solidFill>
                  <a:srgbClr val="00B050"/>
                </a:solidFill>
              </a:rPr>
              <a:t>JB</a:t>
            </a:r>
            <a:r>
              <a:rPr lang="en-US" sz="2800" dirty="0">
                <a:solidFill>
                  <a:srgbClr val="00B050"/>
                </a:solidFill>
              </a:rPr>
              <a:t> then </a:t>
            </a:r>
            <a:r>
              <a:rPr lang="en-US" sz="2800" dirty="0" err="1">
                <a:solidFill>
                  <a:srgbClr val="00B050"/>
                </a:solidFill>
              </a:rPr>
              <a:t>RK</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dirty="0"/>
              <a:t>Allowable use of covered loans:</a:t>
            </a:r>
          </a:p>
          <a:p>
            <a:pPr marL="742950" lvl="2" indent="-342900">
              <a:buFont typeface="Calibri" panose="020F0502020204030204" pitchFamily="34" charset="0"/>
              <a:buChar char="–"/>
            </a:pPr>
            <a:r>
              <a:rPr lang="en-US" sz="2000" dirty="0"/>
              <a:t>Payroll costs</a:t>
            </a:r>
          </a:p>
          <a:p>
            <a:pPr marL="742950" lvl="2" indent="-342900">
              <a:buFont typeface="Calibri" panose="020F0502020204030204" pitchFamily="34" charset="0"/>
              <a:buChar char="–"/>
            </a:pPr>
            <a:r>
              <a:rPr lang="en-US" sz="2000" dirty="0"/>
              <a:t>Group healthcare benefits</a:t>
            </a:r>
          </a:p>
          <a:p>
            <a:pPr marL="742950" lvl="2" indent="-342900">
              <a:buFont typeface="Calibri" panose="020F0502020204030204" pitchFamily="34" charset="0"/>
              <a:buChar char="–"/>
            </a:pPr>
            <a:r>
              <a:rPr lang="en-US" sz="2000" dirty="0"/>
              <a:t>Employee salaries, wages, commissions, or similar</a:t>
            </a:r>
          </a:p>
          <a:p>
            <a:pPr marL="742950" lvl="2" indent="-342900">
              <a:buFont typeface="Calibri" panose="020F0502020204030204" pitchFamily="34" charset="0"/>
              <a:buChar char="–"/>
            </a:pPr>
            <a:r>
              <a:rPr lang="en-US" sz="2000" dirty="0"/>
              <a:t>Payment of interest on any mortgage obligation incurred before 2/15/20</a:t>
            </a:r>
          </a:p>
          <a:p>
            <a:pPr marL="742950" lvl="2" indent="-342900">
              <a:buFont typeface="Calibri" panose="020F0502020204030204" pitchFamily="34" charset="0"/>
              <a:buChar char="–"/>
            </a:pPr>
            <a:r>
              <a:rPr lang="en-US" sz="2000" dirty="0"/>
              <a:t>Rent on a lease in force before 2/15/20</a:t>
            </a:r>
          </a:p>
          <a:p>
            <a:pPr marL="742950" lvl="2" indent="-342900">
              <a:buFont typeface="Calibri" panose="020F0502020204030204" pitchFamily="34" charset="0"/>
              <a:buChar char="–"/>
            </a:pPr>
            <a:r>
              <a:rPr lang="en-US" sz="2000" dirty="0"/>
              <a:t>Utilities for which service began before 2/15/20</a:t>
            </a:r>
          </a:p>
          <a:p>
            <a:pPr marL="742950" lvl="2" indent="-342900">
              <a:buFont typeface="Calibri" panose="020F0502020204030204" pitchFamily="34" charset="0"/>
              <a:buChar char="–"/>
            </a:pPr>
            <a:r>
              <a:rPr lang="en-US" sz="2000" dirty="0"/>
              <a:t>Interest on any debt obligations incurred before the covered period</a:t>
            </a:r>
          </a:p>
          <a:p>
            <a:pPr marL="342900" lvl="1" indent="-342900"/>
            <a:endParaRPr lang="en-US" sz="2400" dirty="0"/>
          </a:p>
          <a:p>
            <a:pPr marL="0" lvl="1" indent="0">
              <a:buNone/>
            </a:pPr>
            <a:endParaRPr lang="en-US" sz="2400"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522504"/>
            <a:ext cx="9144000" cy="830997"/>
          </a:xfrm>
          <a:prstGeom prst="rect">
            <a:avLst/>
          </a:prstGeom>
          <a:noFill/>
        </p:spPr>
        <p:txBody>
          <a:bodyPr wrap="square" rtlCol="0">
            <a:spAutoFit/>
          </a:bodyPr>
          <a:lstStyle/>
          <a:p>
            <a:pPr algn="ctr"/>
            <a:r>
              <a:rPr lang="en-US" sz="2400" dirty="0">
                <a:solidFill>
                  <a:srgbClr val="FF0000"/>
                </a:solidFill>
              </a:rPr>
              <a:t>H. R. 748, the CARES ACT, SEC. 1102</a:t>
            </a:r>
          </a:p>
          <a:p>
            <a:pPr algn="ctr"/>
            <a:r>
              <a:rPr lang="en-US" sz="2400" dirty="0">
                <a:solidFill>
                  <a:srgbClr val="FF0000"/>
                </a:solidFill>
              </a:rPr>
              <a:t>Section III.2.r. of the 4/2/20 interim guidance </a:t>
            </a:r>
          </a:p>
        </p:txBody>
      </p:sp>
    </p:spTree>
    <p:extLst>
      <p:ext uri="{BB962C8B-B14F-4D97-AF65-F5344CB8AC3E}">
        <p14:creationId xmlns:p14="http://schemas.microsoft.com/office/powerpoint/2010/main" val="723882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r>
              <a:rPr lang="en-US" dirty="0">
                <a:solidFill>
                  <a:srgbClr val="00B050"/>
                </a:solidFill>
              </a:rPr>
              <a:t> </a:t>
            </a:r>
            <a:r>
              <a:rPr lang="en-US" dirty="0" err="1">
                <a:solidFill>
                  <a:srgbClr val="00B050"/>
                </a:solidFill>
              </a:rPr>
              <a:t>JB</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dirty="0"/>
              <a:t>No requirement that business is not able to obtain credit elsewhere</a:t>
            </a:r>
          </a:p>
          <a:p>
            <a:pPr marL="457200" lvl="1" indent="-457200">
              <a:buFont typeface="Arial" panose="020B0604020202020204" pitchFamily="34" charset="0"/>
              <a:buChar char="•"/>
            </a:pPr>
            <a:r>
              <a:rPr lang="en-US" dirty="0"/>
              <a:t>Loans are </a:t>
            </a:r>
            <a:r>
              <a:rPr lang="en-US" dirty="0">
                <a:solidFill>
                  <a:srgbClr val="FF0000"/>
                </a:solidFill>
              </a:rPr>
              <a:t>nonrecourse</a:t>
            </a:r>
            <a:r>
              <a:rPr lang="en-US" dirty="0"/>
              <a:t> – except if the proceeds are used for an unauthorized purpose</a:t>
            </a:r>
          </a:p>
          <a:p>
            <a:pPr marL="457200" lvl="1" indent="-457200">
              <a:buFont typeface="Arial" panose="020B0604020202020204" pitchFamily="34" charset="0"/>
              <a:buChar char="•"/>
            </a:pPr>
            <a:r>
              <a:rPr lang="en-US" dirty="0"/>
              <a:t>No personal guarantee required</a:t>
            </a:r>
          </a:p>
          <a:p>
            <a:pPr marL="457200" lvl="1" indent="-457200">
              <a:buFont typeface="Arial" panose="020B0604020202020204" pitchFamily="34" charset="0"/>
              <a:buChar char="•"/>
            </a:pPr>
            <a:r>
              <a:rPr lang="en-US" dirty="0"/>
              <a:t>No collateral required</a:t>
            </a:r>
          </a:p>
          <a:p>
            <a:pPr marL="457200" lvl="1" indent="-457200">
              <a:buFont typeface="Arial" panose="020B0604020202020204" pitchFamily="34" charset="0"/>
              <a:buChar char="•"/>
            </a:pPr>
            <a:endParaRPr lang="en-US" dirty="0"/>
          </a:p>
          <a:p>
            <a:pPr marL="457200" lvl="1" indent="-457200">
              <a:buFont typeface="Arial" panose="020B0604020202020204" pitchFamily="34" charset="0"/>
              <a:buChar char="•"/>
            </a:pPr>
            <a:endParaRPr lang="en-US" sz="2400" dirty="0"/>
          </a:p>
          <a:p>
            <a:pPr marL="342900" lvl="1" indent="-342900"/>
            <a:endParaRPr lang="en-US" sz="2400" dirty="0"/>
          </a:p>
          <a:p>
            <a:pPr marL="0" lvl="1" indent="0">
              <a:buNone/>
            </a:pPr>
            <a:endParaRPr lang="en-US" sz="2400"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676300"/>
            <a:ext cx="9144000" cy="707886"/>
          </a:xfrm>
          <a:prstGeom prst="rect">
            <a:avLst/>
          </a:prstGeom>
          <a:noFill/>
        </p:spPr>
        <p:txBody>
          <a:bodyPr wrap="square" rtlCol="0">
            <a:spAutoFit/>
          </a:bodyPr>
          <a:lstStyle/>
          <a:p>
            <a:pPr algn="ctr"/>
            <a:r>
              <a:rPr lang="en-US" sz="2000" dirty="0">
                <a:solidFill>
                  <a:srgbClr val="FF0000"/>
                </a:solidFill>
              </a:rPr>
              <a:t>H. R. 748, the CARES ACT, SEC. 1102</a:t>
            </a:r>
          </a:p>
          <a:p>
            <a:pPr algn="ctr"/>
            <a:r>
              <a:rPr lang="en-US" sz="2000" dirty="0">
                <a:solidFill>
                  <a:srgbClr val="FF0000"/>
                </a:solidFill>
              </a:rPr>
              <a:t>Section III.4.a. of the 4/2/20 interim guidance</a:t>
            </a:r>
          </a:p>
        </p:txBody>
      </p:sp>
      <p:sp>
        <p:nvSpPr>
          <p:cNvPr id="2" name="TextBox 1">
            <a:extLst>
              <a:ext uri="{FF2B5EF4-FFF2-40B4-BE49-F238E27FC236}">
                <a16:creationId xmlns:a16="http://schemas.microsoft.com/office/drawing/2014/main" id="{BF74B609-DB52-4424-B72A-5F827BD84DB6}"/>
              </a:ext>
            </a:extLst>
          </p:cNvPr>
          <p:cNvSpPr txBox="1"/>
          <p:nvPr/>
        </p:nvSpPr>
        <p:spPr>
          <a:xfrm>
            <a:off x="814946" y="4951729"/>
            <a:ext cx="7514108"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t>The legislation may be internally inconsistent on this point.</a:t>
            </a:r>
          </a:p>
        </p:txBody>
      </p:sp>
    </p:spTree>
    <p:extLst>
      <p:ext uri="{BB962C8B-B14F-4D97-AF65-F5344CB8AC3E}">
        <p14:creationId xmlns:p14="http://schemas.microsoft.com/office/powerpoint/2010/main" val="941604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Partnership Loan Basis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85000" lnSpcReduction="20000"/>
          </a:bodyPr>
          <a:lstStyle/>
          <a:p>
            <a:pPr marL="0" lvl="1" indent="0">
              <a:buNone/>
            </a:pPr>
            <a:r>
              <a:rPr lang="en-US" dirty="0"/>
              <a:t>In a partnership (or an LLC taxed as a partnership), “debt basis” can only come in two forms:</a:t>
            </a:r>
          </a:p>
          <a:p>
            <a:pPr marL="457200" lvl="1" indent="-457200">
              <a:buFont typeface="Arial" panose="020B0604020202020204" pitchFamily="34" charset="0"/>
              <a:buChar char="•"/>
            </a:pPr>
            <a:endParaRPr lang="en-US" dirty="0"/>
          </a:p>
          <a:p>
            <a:pPr marL="514350" lvl="1" indent="-514350">
              <a:buFont typeface="+mj-lt"/>
              <a:buAutoNum type="arabicPeriod"/>
            </a:pPr>
            <a:r>
              <a:rPr lang="en-US" u="sng" dirty="0"/>
              <a:t>Recourse debt</a:t>
            </a:r>
          </a:p>
          <a:p>
            <a:pPr marL="514350" lvl="1" indent="-514350">
              <a:buFont typeface="+mj-lt"/>
              <a:buAutoNum type="arabicPeriod"/>
            </a:pPr>
            <a:endParaRPr lang="en-US" dirty="0"/>
          </a:p>
          <a:p>
            <a:pPr marL="514350" lvl="1" indent="-514350">
              <a:buFont typeface="+mj-lt"/>
              <a:buAutoNum type="arabicPeriod"/>
            </a:pPr>
            <a:r>
              <a:rPr lang="en-US" u="sng" dirty="0"/>
              <a:t>Qualified non-recourse financing </a:t>
            </a:r>
          </a:p>
          <a:p>
            <a:pPr marL="914400" lvl="2" indent="-231775">
              <a:buFont typeface="Calibri" panose="020F0502020204030204" pitchFamily="34" charset="0"/>
              <a:buChar char="–"/>
            </a:pPr>
            <a:r>
              <a:rPr lang="en-US" dirty="0"/>
              <a:t>Generally includes financing for which no one is personally liable for repayment that is borrowed for use in an activity of holding real property and that is loaned or guaranteed by a federal, state, or local government or borrowed from a “qualified” person</a:t>
            </a:r>
          </a:p>
          <a:p>
            <a:pPr marL="914400" lvl="2" indent="-231775">
              <a:buFont typeface="Calibri" panose="020F0502020204030204" pitchFamily="34" charset="0"/>
              <a:buChar char="–"/>
            </a:pPr>
            <a:r>
              <a:rPr lang="en-US" dirty="0"/>
              <a:t>“Qualified persons” include any persons actively and regularly engaged in the business of lending money, such as a bank or savings and loan association, but generally do not include related parties the seller of the property, or a person who receives a fee for the partnership's investment in the real property</a:t>
            </a:r>
          </a:p>
          <a:p>
            <a:pPr marL="457200" lvl="1" indent="-457200">
              <a:buFont typeface="Arial" panose="020B0604020202020204" pitchFamily="34" charset="0"/>
              <a:buChar char="•"/>
            </a:pPr>
            <a:endParaRPr lang="en-US" sz="2400" dirty="0"/>
          </a:p>
          <a:p>
            <a:pPr marL="342900" lvl="1" indent="-342900"/>
            <a:endParaRPr lang="en-US" sz="2400" dirty="0"/>
          </a:p>
          <a:p>
            <a:pPr marL="0" lvl="1" indent="0">
              <a:buNone/>
            </a:pPr>
            <a:endParaRPr lang="en-US" sz="2400" dirty="0"/>
          </a:p>
        </p:txBody>
      </p:sp>
    </p:spTree>
    <p:extLst>
      <p:ext uri="{BB962C8B-B14F-4D97-AF65-F5344CB8AC3E}">
        <p14:creationId xmlns:p14="http://schemas.microsoft.com/office/powerpoint/2010/main" val="830560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S-Corporation Loan Basis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0" lvl="1" indent="0">
              <a:buNone/>
            </a:pPr>
            <a:r>
              <a:rPr lang="en-US" dirty="0"/>
              <a:t>In an S-Corporation, a shareholder can only have debt basis on loans that shareholder personally makes to the S-Corporation. </a:t>
            </a:r>
          </a:p>
          <a:p>
            <a:pPr marL="342900" lvl="1" indent="-342900"/>
            <a:endParaRPr lang="en-US" sz="2400" dirty="0"/>
          </a:p>
          <a:p>
            <a:pPr marL="0" lvl="1" indent="0">
              <a:buNone/>
            </a:pPr>
            <a:endParaRPr lang="en-US" sz="2400" dirty="0"/>
          </a:p>
        </p:txBody>
      </p:sp>
      <p:pic>
        <p:nvPicPr>
          <p:cNvPr id="2" name="Picture 1">
            <a:extLst>
              <a:ext uri="{FF2B5EF4-FFF2-40B4-BE49-F238E27FC236}">
                <a16:creationId xmlns:a16="http://schemas.microsoft.com/office/drawing/2014/main" id="{CE0F2CF8-5699-4295-A139-E97B3CC4BFD5}"/>
              </a:ext>
            </a:extLst>
          </p:cNvPr>
          <p:cNvPicPr>
            <a:picLocks noChangeAspect="1"/>
          </p:cNvPicPr>
          <p:nvPr/>
        </p:nvPicPr>
        <p:blipFill>
          <a:blip r:embed="rId2"/>
          <a:stretch>
            <a:fillRect/>
          </a:stretch>
        </p:blipFill>
        <p:spPr>
          <a:xfrm>
            <a:off x="1415616" y="2794722"/>
            <a:ext cx="6312767" cy="3514003"/>
          </a:xfrm>
          <a:prstGeom prst="rect">
            <a:avLst/>
          </a:prstGeom>
        </p:spPr>
      </p:pic>
    </p:spTree>
    <p:extLst>
      <p:ext uri="{BB962C8B-B14F-4D97-AF65-F5344CB8AC3E}">
        <p14:creationId xmlns:p14="http://schemas.microsoft.com/office/powerpoint/2010/main" val="169229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3200" dirty="0"/>
              <a:t>Good Faith Certification Required</a:t>
            </a:r>
          </a:p>
          <a:p>
            <a:pPr marL="857250" lvl="2" indent="-457200">
              <a:buFont typeface="Calibri" panose="020F0502020204030204" pitchFamily="34" charset="0"/>
              <a:buChar char="–"/>
            </a:pPr>
            <a:r>
              <a:rPr lang="en-US" dirty="0"/>
              <a:t>The current uncertainty makes the loan necessary to support ongoing operations</a:t>
            </a:r>
          </a:p>
          <a:p>
            <a:pPr marL="857250" lvl="2" indent="-457200">
              <a:buFont typeface="Calibri" panose="020F0502020204030204" pitchFamily="34" charset="0"/>
              <a:buChar char="–"/>
            </a:pPr>
            <a:r>
              <a:rPr lang="en-US" dirty="0"/>
              <a:t>The funds will be used to retain workers and maintain payroll or make mortgage payments, lease payments, and utility payments</a:t>
            </a:r>
          </a:p>
          <a:p>
            <a:pPr marL="857250" lvl="2" indent="-457200">
              <a:buFont typeface="Calibri" panose="020F0502020204030204" pitchFamily="34" charset="0"/>
              <a:buChar char="–"/>
            </a:pPr>
            <a:r>
              <a:rPr lang="en-US" dirty="0"/>
              <a:t>No duplicative amounts</a:t>
            </a:r>
          </a:p>
          <a:p>
            <a:pPr marL="457200" lvl="1" indent="-457200">
              <a:buFont typeface="Arial" panose="020B0604020202020204" pitchFamily="34" charset="0"/>
              <a:buChar char="•"/>
            </a:pPr>
            <a:endParaRPr lang="en-US" dirty="0"/>
          </a:p>
          <a:p>
            <a:pPr marL="342900" lvl="1" indent="-342900"/>
            <a:endParaRPr lang="en-US" dirty="0"/>
          </a:p>
          <a:p>
            <a:pPr marL="0" lvl="1" indent="0">
              <a:buNone/>
            </a:pPr>
            <a:endParaRPr lang="en-US"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477728"/>
            <a:ext cx="9144000" cy="830997"/>
          </a:xfrm>
          <a:prstGeom prst="rect">
            <a:avLst/>
          </a:prstGeom>
          <a:noFill/>
        </p:spPr>
        <p:txBody>
          <a:bodyPr wrap="square" rtlCol="0">
            <a:spAutoFit/>
          </a:bodyPr>
          <a:lstStyle/>
          <a:p>
            <a:pPr algn="ctr"/>
            <a:r>
              <a:rPr lang="en-US" sz="2400" dirty="0">
                <a:solidFill>
                  <a:srgbClr val="FF0000"/>
                </a:solidFill>
              </a:rPr>
              <a:t>H. R. 748, the CARES ACT, SEC. 1102</a:t>
            </a:r>
          </a:p>
          <a:p>
            <a:pPr algn="ctr"/>
            <a:r>
              <a:rPr lang="en-US" sz="2400" dirty="0">
                <a:solidFill>
                  <a:srgbClr val="FF0000"/>
                </a:solidFill>
              </a:rPr>
              <a:t>Section III.2.t. of the 4/2/20 interim guidance </a:t>
            </a:r>
          </a:p>
        </p:txBody>
      </p:sp>
    </p:spTree>
    <p:extLst>
      <p:ext uri="{BB962C8B-B14F-4D97-AF65-F5344CB8AC3E}">
        <p14:creationId xmlns:p14="http://schemas.microsoft.com/office/powerpoint/2010/main" val="3239398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3200" dirty="0"/>
              <a:t>Remaining Balance after Forgiveness</a:t>
            </a:r>
          </a:p>
          <a:p>
            <a:pPr marL="857250" lvl="2" indent="-457200">
              <a:buFont typeface="Calibri" panose="020F0502020204030204" pitchFamily="34" charset="0"/>
              <a:buChar char="–"/>
            </a:pPr>
            <a:r>
              <a:rPr lang="en-US" dirty="0"/>
              <a:t>Guaranteed by the SBA</a:t>
            </a:r>
          </a:p>
          <a:p>
            <a:pPr marL="857250" lvl="2" indent="-457200">
              <a:buFont typeface="Calibri" panose="020F0502020204030204" pitchFamily="34" charset="0"/>
              <a:buChar char="–"/>
            </a:pPr>
            <a:r>
              <a:rPr lang="en-US" dirty="0"/>
              <a:t>A PPP loan can be used to refinance a EIDL Loan (see below), but only the amounts eligible for forgiveness under the rules discussed above for PPL loans, will be forgiven.</a:t>
            </a:r>
          </a:p>
          <a:p>
            <a:pPr marL="857250" lvl="2" indent="-457200">
              <a:buFont typeface="Calibri" panose="020F0502020204030204" pitchFamily="34" charset="0"/>
              <a:buChar char="–"/>
            </a:pPr>
            <a:endParaRPr lang="en-US" dirty="0"/>
          </a:p>
          <a:p>
            <a:pPr marL="857250" lvl="2" indent="-457200">
              <a:buFont typeface="Calibri" panose="020F0502020204030204" pitchFamily="34" charset="0"/>
              <a:buChar char="–"/>
            </a:pPr>
            <a:endParaRPr lang="en-US" dirty="0"/>
          </a:p>
          <a:p>
            <a:pPr marL="0" lvl="1" indent="0">
              <a:buNone/>
            </a:pPr>
            <a:endParaRPr lang="en-US" dirty="0"/>
          </a:p>
          <a:p>
            <a:pPr marL="457200" lvl="1" indent="-457200">
              <a:buFont typeface="Arial" panose="020B0604020202020204" pitchFamily="34" charset="0"/>
              <a:buChar char="•"/>
            </a:pPr>
            <a:endParaRPr lang="en-US" dirty="0"/>
          </a:p>
          <a:p>
            <a:pPr marL="342900" lvl="1" indent="-342900"/>
            <a:endParaRPr lang="en-US" dirty="0"/>
          </a:p>
          <a:p>
            <a:pPr marL="0" lvl="1" indent="0">
              <a:buNone/>
            </a:pPr>
            <a:endParaRPr lang="en-US"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pic>
        <p:nvPicPr>
          <p:cNvPr id="2" name="Picture 1">
            <a:extLst>
              <a:ext uri="{FF2B5EF4-FFF2-40B4-BE49-F238E27FC236}">
                <a16:creationId xmlns:a16="http://schemas.microsoft.com/office/drawing/2014/main" id="{3A999105-6C0D-44CD-80AF-7EDD4F09E77F}"/>
              </a:ext>
            </a:extLst>
          </p:cNvPr>
          <p:cNvPicPr>
            <a:picLocks noChangeAspect="1"/>
          </p:cNvPicPr>
          <p:nvPr/>
        </p:nvPicPr>
        <p:blipFill>
          <a:blip r:embed="rId2"/>
          <a:stretch>
            <a:fillRect/>
          </a:stretch>
        </p:blipFill>
        <p:spPr>
          <a:xfrm>
            <a:off x="3204900" y="4267777"/>
            <a:ext cx="2734200" cy="1536272"/>
          </a:xfrm>
          <a:prstGeom prst="rect">
            <a:avLst/>
          </a:prstGeom>
        </p:spPr>
      </p:pic>
    </p:spTree>
    <p:extLst>
      <p:ext uri="{BB962C8B-B14F-4D97-AF65-F5344CB8AC3E}">
        <p14:creationId xmlns:p14="http://schemas.microsoft.com/office/powerpoint/2010/main" val="273432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altLang="en-US"/>
              <a:t>General Disclaimer</a:t>
            </a:r>
          </a:p>
        </p:txBody>
      </p:sp>
      <p:sp>
        <p:nvSpPr>
          <p:cNvPr id="4099" name="Rectangle 3"/>
          <p:cNvSpPr>
            <a:spLocks noGrp="1" noChangeArrowheads="1"/>
          </p:cNvSpPr>
          <p:nvPr>
            <p:ph type="body" idx="1"/>
          </p:nvPr>
        </p:nvSpPr>
        <p:spPr/>
        <p:txBody>
          <a:bodyPr/>
          <a:lstStyle/>
          <a:p>
            <a:pPr eaLnBrk="1" hangingPunct="1">
              <a:lnSpc>
                <a:spcPct val="90000"/>
              </a:lnSpc>
            </a:pPr>
            <a:r>
              <a:rPr lang="en-US" altLang="en-US" sz="2000" dirty="0">
                <a:solidFill>
                  <a:schemeClr val="tx2"/>
                </a:solidFill>
              </a:rPr>
              <a:t>The information and/or the materials provided as part of this program are intended and provided solely for informational and educational purposes.  None of the information and/or materials provided as part of this power point or ancillary materials are intended to be, nor should they be construed to be the basis of any investment, legal, tax or other professional advice. Under no circumstances  should the audio, power point or other materials be considered to be, or used as independent legal, tax, investment or other professional advice. The discussions are general in nature and not person specific. Laws vary by state and are subject to constant change. Economic developments could dramatically alter the illustrations or recommendations offered in the program or materials.</a:t>
            </a:r>
          </a:p>
        </p:txBody>
      </p:sp>
      <p:sp>
        <p:nvSpPr>
          <p:cNvPr id="2" name="Slide Number Placeholder 1"/>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BC964-145E-46F2-873C-964447E6BE34}" type="slidenum">
              <a:rPr kumimoji="0" lang="en-US" alt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a:t>
            </a:fld>
            <a:endParaRPr kumimoji="0" lang="en-US" altLang="en-US" sz="2600" b="1" i="0" u="none" strike="noStrike" kern="1200" cap="none" spc="0" normalizeH="0" baseline="0" noProof="0">
              <a:ln>
                <a:noFill/>
              </a:ln>
              <a:solidFill>
                <a:srgbClr val="FFFFFF"/>
              </a:solidFill>
              <a:effectLst/>
              <a:uLnTx/>
              <a:uFillTx/>
              <a:latin typeface="Arial"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1417638"/>
            <a:ext cx="8229600" cy="4525963"/>
          </a:xfrm>
          <a:noFill/>
        </p:spPr>
        <p:txBody>
          <a:bodyPr>
            <a:normAutofit fontScale="92500" lnSpcReduction="10000"/>
          </a:bodyPr>
          <a:lstStyle/>
          <a:p>
            <a:pPr marL="457200" lvl="1" indent="-457200">
              <a:buFont typeface="Arial" panose="020B0604020202020204" pitchFamily="34" charset="0"/>
              <a:buChar char="•"/>
            </a:pPr>
            <a:r>
              <a:rPr lang="en-US" dirty="0"/>
              <a:t>General terms</a:t>
            </a:r>
          </a:p>
          <a:p>
            <a:pPr marL="857250" lvl="2" indent="-457200">
              <a:buFont typeface="Calibri" panose="020F0502020204030204" pitchFamily="34" charset="0"/>
              <a:buChar char="–"/>
            </a:pPr>
            <a:r>
              <a:rPr lang="en-US" sz="2000" dirty="0"/>
              <a:t>INTEREST RATE: During the covered period, a covered loan shall bear an interest rate not to exceed 4 percent (by statute). However, in the Treasury Guidance issued 3/31/20 it stated that the rate was to be .5% and is now 1%. See Section III.2.i of the 4/2/20 interim guidance</a:t>
            </a:r>
          </a:p>
          <a:p>
            <a:pPr marL="857250" lvl="2" indent="-457200">
              <a:buFont typeface="Calibri" panose="020F0502020204030204" pitchFamily="34" charset="0"/>
              <a:buChar char="–"/>
            </a:pPr>
            <a:r>
              <a:rPr lang="en-US" sz="2000" dirty="0"/>
              <a:t>PAYMENT DEFERMENT: 6-12 month of deferment including principal, interest and fees (by statute). However, in the Treasury Guidance issued 3/31/20 it stated that the deferral would be only 6 months and that interest would accrue during that period. See Section III.2.n of the 4/2/20 interim guidance</a:t>
            </a:r>
          </a:p>
          <a:p>
            <a:pPr marL="857250" lvl="2" indent="-457200">
              <a:buFont typeface="Calibri" panose="020F0502020204030204" pitchFamily="34" charset="0"/>
              <a:buChar char="–"/>
            </a:pPr>
            <a:r>
              <a:rPr lang="en-US" sz="2000" dirty="0"/>
              <a:t>ORIGINATION FEES: Lender reimbursed by the SBA</a:t>
            </a:r>
          </a:p>
          <a:p>
            <a:pPr marL="857250" lvl="2" indent="-457200">
              <a:buFont typeface="Calibri" panose="020F0502020204030204" pitchFamily="34" charset="0"/>
              <a:buChar char="–"/>
            </a:pPr>
            <a:r>
              <a:rPr lang="en-US" sz="2000" dirty="0"/>
              <a:t>TERM: Maximum maturity of 10-years from the date on which loan forgiveness is applied for (by statute). However, the Treasury Guidance indicates the loans will be due in two years. See Section III.2.j of the 4/2/20 interim guidance</a:t>
            </a:r>
          </a:p>
          <a:p>
            <a:pPr marL="457200" lvl="1" indent="-457200">
              <a:buFont typeface="Arial" panose="020B0604020202020204" pitchFamily="34" charset="0"/>
              <a:buChar char="•"/>
            </a:pPr>
            <a:endParaRPr lang="en-US" sz="2400" dirty="0"/>
          </a:p>
          <a:p>
            <a:pPr marL="342900" lvl="1" indent="-342900"/>
            <a:endParaRPr lang="en-US" sz="2400" dirty="0"/>
          </a:p>
          <a:p>
            <a:pPr marL="0" lvl="1" indent="0">
              <a:buNone/>
            </a:pPr>
            <a:endParaRPr lang="en-US" sz="2400"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943601"/>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3529772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3200" dirty="0"/>
              <a:t>SBA Disaster Loan Overlap</a:t>
            </a:r>
          </a:p>
          <a:p>
            <a:pPr marL="857250" lvl="2" indent="-457200">
              <a:buFont typeface="Calibri" panose="020F0502020204030204" pitchFamily="34" charset="0"/>
              <a:buChar char="–"/>
            </a:pPr>
            <a:r>
              <a:rPr lang="en-US" dirty="0"/>
              <a:t>Economic injury disaster loans are also available from the SBA – the entire country is a declared disaster area</a:t>
            </a:r>
          </a:p>
          <a:p>
            <a:pPr marL="857250" lvl="2" indent="-457200">
              <a:buFont typeface="Calibri" panose="020F0502020204030204" pitchFamily="34" charset="0"/>
              <a:buChar char="–"/>
            </a:pPr>
            <a:r>
              <a:rPr lang="en-US" dirty="0"/>
              <a:t>A recipient of a disaster loan is generally not barred from participating in the Paycheck Protection Program </a:t>
            </a:r>
          </a:p>
          <a:p>
            <a:pPr marL="857250" lvl="2" indent="-457200">
              <a:buFont typeface="Calibri" panose="020F0502020204030204" pitchFamily="34" charset="0"/>
              <a:buChar char="–"/>
            </a:pPr>
            <a:r>
              <a:rPr lang="en-US" dirty="0"/>
              <a:t>As noted elsewhere you can refinance a EIDL with a PPP loan. See below.</a:t>
            </a:r>
          </a:p>
          <a:p>
            <a:pPr marL="457200" lvl="1" indent="-457200">
              <a:buFont typeface="Arial" panose="020B0604020202020204" pitchFamily="34" charset="0"/>
              <a:buChar char="•"/>
            </a:pPr>
            <a:endParaRPr lang="en-US" dirty="0"/>
          </a:p>
          <a:p>
            <a:pPr marL="342900" lvl="1" indent="-342900"/>
            <a:endParaRPr lang="en-US" dirty="0"/>
          </a:p>
          <a:p>
            <a:pPr marL="0" lvl="1" indent="0">
              <a:buNone/>
            </a:pPr>
            <a:endParaRPr lang="en-US"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355893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JB</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2000" dirty="0"/>
              <a:t>Loan Forgiveness – Principal forgiven in an amount equal to the following costs incurred </a:t>
            </a:r>
            <a:r>
              <a:rPr lang="en-US" sz="2000" u="sng" dirty="0"/>
              <a:t>during the eight weeks after the loan is originated</a:t>
            </a:r>
            <a:r>
              <a:rPr lang="en-US" sz="2000" dirty="0"/>
              <a:t>:</a:t>
            </a:r>
          </a:p>
          <a:p>
            <a:pPr marL="857250" lvl="2" indent="-280988">
              <a:buFont typeface="Calibri" panose="020F0502020204030204" pitchFamily="34" charset="0"/>
              <a:buChar char="–"/>
            </a:pPr>
            <a:r>
              <a:rPr lang="en-US" sz="1800" dirty="0"/>
              <a:t>Payroll costs</a:t>
            </a:r>
          </a:p>
          <a:p>
            <a:pPr marL="857250" lvl="2" indent="-280988">
              <a:buFont typeface="Calibri" panose="020F0502020204030204" pitchFamily="34" charset="0"/>
              <a:buChar char="–"/>
            </a:pPr>
            <a:r>
              <a:rPr lang="en-US" sz="1800" dirty="0"/>
              <a:t>Mortgage interest*</a:t>
            </a:r>
          </a:p>
          <a:p>
            <a:pPr marL="857250" lvl="2" indent="-280988">
              <a:buFont typeface="Calibri" panose="020F0502020204030204" pitchFamily="34" charset="0"/>
              <a:buChar char="–"/>
            </a:pPr>
            <a:r>
              <a:rPr lang="en-US" sz="1800" dirty="0"/>
              <a:t>Rent*</a:t>
            </a:r>
          </a:p>
          <a:p>
            <a:pPr marL="857250" lvl="2" indent="-280988">
              <a:buFont typeface="Calibri" panose="020F0502020204030204" pitchFamily="34" charset="0"/>
              <a:buChar char="–"/>
            </a:pPr>
            <a:r>
              <a:rPr lang="en-US" sz="1800" dirty="0"/>
              <a:t>Utilities*</a:t>
            </a:r>
            <a:endParaRPr lang="en-US" sz="2400" dirty="0"/>
          </a:p>
          <a:p>
            <a:pPr marL="457200" lvl="1" indent="-457200">
              <a:buFont typeface="Arial" panose="020B0604020202020204" pitchFamily="34" charset="0"/>
              <a:buChar char="•"/>
            </a:pPr>
            <a:endParaRPr lang="en-US" sz="2000" dirty="0"/>
          </a:p>
          <a:p>
            <a:pPr marL="342900" lvl="1" indent="-342900"/>
            <a:endParaRPr lang="en-US" sz="2000" dirty="0"/>
          </a:p>
          <a:p>
            <a:pPr marL="0" lvl="1" indent="0">
              <a:buNone/>
            </a:pPr>
            <a:endParaRPr lang="en-US" sz="2000"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752365"/>
            <a:ext cx="9144000" cy="830997"/>
          </a:xfrm>
          <a:prstGeom prst="rect">
            <a:avLst/>
          </a:prstGeom>
          <a:noFill/>
        </p:spPr>
        <p:txBody>
          <a:bodyPr wrap="square" rtlCol="0">
            <a:spAutoFit/>
          </a:bodyPr>
          <a:lstStyle/>
          <a:p>
            <a:pPr algn="ctr"/>
            <a:r>
              <a:rPr lang="en-US" sz="1600" dirty="0">
                <a:solidFill>
                  <a:srgbClr val="FF0000"/>
                </a:solidFill>
              </a:rPr>
              <a:t>H. R. 748, the CARES ACT, </a:t>
            </a:r>
            <a:r>
              <a:rPr lang="en-US" sz="1600" b="1" dirty="0">
                <a:solidFill>
                  <a:srgbClr val="FF0000"/>
                </a:solidFill>
              </a:rPr>
              <a:t>SEC. 1106</a:t>
            </a:r>
          </a:p>
          <a:p>
            <a:pPr algn="ctr"/>
            <a:r>
              <a:rPr lang="en-US" sz="1600" dirty="0">
                <a:solidFill>
                  <a:srgbClr val="FF0000"/>
                </a:solidFill>
              </a:rPr>
              <a:t>See Section III.2.o of the 4/2/20 interim guidance</a:t>
            </a:r>
          </a:p>
          <a:p>
            <a:pPr algn="ctr"/>
            <a:endParaRPr lang="en-US" sz="1600" b="1" dirty="0">
              <a:solidFill>
                <a:srgbClr val="FF0000"/>
              </a:solidFill>
            </a:endParaRPr>
          </a:p>
        </p:txBody>
      </p:sp>
      <p:sp>
        <p:nvSpPr>
          <p:cNvPr id="3" name="TextBox 2">
            <a:extLst>
              <a:ext uri="{FF2B5EF4-FFF2-40B4-BE49-F238E27FC236}">
                <a16:creationId xmlns:a16="http://schemas.microsoft.com/office/drawing/2014/main" id="{1FAC4EAD-0DDC-4457-9224-2A56F726EC15}"/>
              </a:ext>
            </a:extLst>
          </p:cNvPr>
          <p:cNvSpPr txBox="1"/>
          <p:nvPr/>
        </p:nvSpPr>
        <p:spPr>
          <a:xfrm>
            <a:off x="341243" y="4710338"/>
            <a:ext cx="82296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*Although the statues provide that loan proceeds used for these expenses may be forgiven, Treasury guidance issued 3/3/20 indicates that it is anticipated that not more than 25% of the forgiven amount may be for non-payroll costs.</a:t>
            </a:r>
          </a:p>
        </p:txBody>
      </p:sp>
    </p:spTree>
    <p:extLst>
      <p:ext uri="{BB962C8B-B14F-4D97-AF65-F5344CB8AC3E}">
        <p14:creationId xmlns:p14="http://schemas.microsoft.com/office/powerpoint/2010/main" val="4221065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a:solidFill>
                  <a:srgbClr val="00B050"/>
                </a:solidFill>
              </a:rPr>
              <a:t>MS</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342900" lvl="1" indent="-342900">
              <a:buFont typeface="Arial" panose="020B0604020202020204" pitchFamily="34" charset="0"/>
              <a:buChar char="•"/>
            </a:pPr>
            <a:r>
              <a:rPr lang="en-US" sz="2000" dirty="0"/>
              <a:t>Banks do not need to do any verification of a borrower’s information on loan forgiveness. Section III.3.c. of the 4/2/20 interim guidance directs banks as to underwriting.</a:t>
            </a:r>
          </a:p>
          <a:p>
            <a:pPr marL="457200" lvl="1" indent="-457200">
              <a:buFont typeface="Calibri" panose="020F0502020204030204" pitchFamily="34" charset="0"/>
              <a:buChar char="–"/>
            </a:pPr>
            <a:endParaRPr lang="en-US" sz="2400" dirty="0"/>
          </a:p>
          <a:p>
            <a:pPr marL="457200" lvl="1" indent="-457200">
              <a:buFont typeface="Arial" panose="020B0604020202020204" pitchFamily="34" charset="0"/>
              <a:buChar char="•"/>
            </a:pPr>
            <a:endParaRPr lang="en-US" sz="2000" dirty="0"/>
          </a:p>
          <a:p>
            <a:pPr marL="342900" lvl="1" indent="-342900"/>
            <a:endParaRPr lang="en-US" sz="2000" dirty="0"/>
          </a:p>
          <a:p>
            <a:pPr marL="0" lvl="1" indent="0">
              <a:buNone/>
            </a:pPr>
            <a:endParaRPr lang="en-US" sz="2000"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752365"/>
            <a:ext cx="9144000" cy="830997"/>
          </a:xfrm>
          <a:prstGeom prst="rect">
            <a:avLst/>
          </a:prstGeom>
          <a:noFill/>
        </p:spPr>
        <p:txBody>
          <a:bodyPr wrap="square" rtlCol="0">
            <a:spAutoFit/>
          </a:bodyPr>
          <a:lstStyle/>
          <a:p>
            <a:pPr algn="ctr"/>
            <a:r>
              <a:rPr lang="en-US" sz="1600" dirty="0">
                <a:solidFill>
                  <a:srgbClr val="FF0000"/>
                </a:solidFill>
              </a:rPr>
              <a:t>H. R. 748, the CARES ACT, </a:t>
            </a:r>
            <a:r>
              <a:rPr lang="en-US" sz="1600" b="1" dirty="0">
                <a:solidFill>
                  <a:srgbClr val="FF0000"/>
                </a:solidFill>
              </a:rPr>
              <a:t>SEC. 1106</a:t>
            </a:r>
          </a:p>
          <a:p>
            <a:pPr algn="ctr"/>
            <a:r>
              <a:rPr lang="en-US" sz="1600" dirty="0">
                <a:solidFill>
                  <a:srgbClr val="FF0000"/>
                </a:solidFill>
              </a:rPr>
              <a:t>See Section III.2.o of the 4/2/20 interim guidance</a:t>
            </a:r>
          </a:p>
          <a:p>
            <a:pPr algn="ctr"/>
            <a:endParaRPr lang="en-US" sz="1600" b="1" dirty="0">
              <a:solidFill>
                <a:srgbClr val="FF0000"/>
              </a:solidFill>
            </a:endParaRPr>
          </a:p>
        </p:txBody>
      </p:sp>
      <p:sp>
        <p:nvSpPr>
          <p:cNvPr id="3" name="TextBox 2">
            <a:extLst>
              <a:ext uri="{FF2B5EF4-FFF2-40B4-BE49-F238E27FC236}">
                <a16:creationId xmlns:a16="http://schemas.microsoft.com/office/drawing/2014/main" id="{1FAC4EAD-0DDC-4457-9224-2A56F726EC15}"/>
              </a:ext>
            </a:extLst>
          </p:cNvPr>
          <p:cNvSpPr txBox="1"/>
          <p:nvPr/>
        </p:nvSpPr>
        <p:spPr>
          <a:xfrm>
            <a:off x="274131" y="3167042"/>
            <a:ext cx="8229600"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*Providing an accurate calculation of payroll costs is the responsibility of the borrower, and the borrower attests to the accuracy of those calculations on the Borrower Application Form. Lenders are expected to perform a good faith review, in a reasonable time, of the borrower’s calculations and supporting documents concerning average monthly payroll cost. For example, minimal review of calculations based on a payroll report by a recognized third-party payroll processor would be reasonable. In addition, as the PPP Interim Final Rule indicates, lenders may rely on borrower representations, including with respect to amounts required to be excluded from payroll costs. See FAQ-1.</a:t>
            </a:r>
          </a:p>
        </p:txBody>
      </p:sp>
    </p:spTree>
    <p:extLst>
      <p:ext uri="{BB962C8B-B14F-4D97-AF65-F5344CB8AC3E}">
        <p14:creationId xmlns:p14="http://schemas.microsoft.com/office/powerpoint/2010/main" val="2025442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r>
              <a:rPr lang="en-US" dirty="0">
                <a:solidFill>
                  <a:srgbClr val="00B050"/>
                </a:solidFill>
              </a:rPr>
              <a:t> </a:t>
            </a:r>
            <a:r>
              <a:rPr lang="en-US" dirty="0" err="1">
                <a:solidFill>
                  <a:srgbClr val="00B050"/>
                </a:solidFill>
              </a:rPr>
              <a:t>RK</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3200" dirty="0"/>
                  <a:t>Loan Forgiveness Reduction in Full Time Equivalent (FTE) Employee Headcount:</a:t>
                </a:r>
              </a:p>
              <a:p>
                <a:pPr marL="0" lvl="1" indent="0">
                  <a:buNone/>
                </a:pPr>
                <a:endParaRPr lang="en-US" sz="3200" dirty="0"/>
              </a:p>
              <a:p>
                <a:pPr marL="0" lvl="1" indent="0" algn="ctr">
                  <a:spcBef>
                    <a:spcPts val="0"/>
                  </a:spcBef>
                  <a:buNone/>
                </a:pPr>
                <a14:m>
                  <m:oMath xmlns:m="http://schemas.openxmlformats.org/officeDocument/2006/math">
                    <m:r>
                      <a:rPr lang="en-US" sz="3200" b="0" i="1" smtClean="0">
                        <a:latin typeface="Cambria Math" panose="02040503050406030204" pitchFamily="18" charset="0"/>
                      </a:rPr>
                      <m:t>𝐹𝑜𝑟𝑔𝑖𝑣𝑒𝑛𝑒𝑠𝑠</m:t>
                    </m:r>
                    <m:r>
                      <a:rPr lang="en-US" sz="3200" b="0" i="1" smtClean="0">
                        <a:latin typeface="Cambria Math" panose="02040503050406030204" pitchFamily="18" charset="0"/>
                      </a:rPr>
                      <m:t> </m:t>
                    </m:r>
                    <m:r>
                      <a:rPr lang="en-US" sz="3200" b="0" i="1" smtClean="0">
                        <a:latin typeface="Cambria Math" panose="02040503050406030204" pitchFamily="18" charset="0"/>
                      </a:rPr>
                      <m:t>𝑒𝑙𝑖𝑔𝑖𝑏𝑙𝑒</m:t>
                    </m:r>
                    <m:r>
                      <a:rPr lang="en-US" sz="3200" b="0" i="1" smtClean="0">
                        <a:latin typeface="Cambria Math" panose="02040503050406030204" pitchFamily="18" charset="0"/>
                      </a:rPr>
                      <m:t> </m:t>
                    </m:r>
                    <m:r>
                      <a:rPr lang="en-US" sz="3200" b="0" i="1" smtClean="0">
                        <a:latin typeface="Cambria Math" panose="02040503050406030204" pitchFamily="18" charset="0"/>
                      </a:rPr>
                      <m:t>𝑐𝑜𝑠𝑡𝑠</m:t>
                    </m:r>
                  </m:oMath>
                </a14:m>
                <a:r>
                  <a:rPr lang="en-US" sz="3200" dirty="0">
                    <a:ea typeface="Cambria Math" panose="020405030504060302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m:t>
                    </m:r>
                  </m:oMath>
                </a14:m>
                <a:endParaRPr lang="en-US" sz="3200" b="0" i="1" dirty="0">
                  <a:latin typeface="Cambria Math" panose="02040503050406030204" pitchFamily="18" charset="0"/>
                </a:endParaRPr>
              </a:p>
              <a:p>
                <a:pPr marL="0" lvl="1" indent="0" algn="ctr">
                  <a:spcBef>
                    <a:spcPts val="0"/>
                  </a:spcBef>
                  <a:buNone/>
                </a:pPr>
                <a:endParaRPr lang="en-US" sz="1400" b="0" i="1" dirty="0">
                  <a:latin typeface="Cambria Math" panose="02040503050406030204" pitchFamily="18" charset="0"/>
                </a:endParaRPr>
              </a:p>
              <a:p>
                <a:pPr marL="0" lvl="1" indent="0" algn="ctr">
                  <a:spcBef>
                    <a:spcPts val="0"/>
                  </a:spcBef>
                  <a:buNone/>
                </a:pPr>
                <a14:m>
                  <m:oMath xmlns:m="http://schemas.openxmlformats.org/officeDocument/2006/math">
                    <m:f>
                      <m:fPr>
                        <m:ctrlPr>
                          <a:rPr lang="en-US" sz="2600" b="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𝐴𝑣𝑔</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𝐹𝑇𝐸</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𝐸𝑚𝑝𝑙𝑜𝑦𝑒𝑒𝑠</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𝑝𝑒𝑟</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𝑀𝑜𝑛𝑡h</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𝐷𝑢𝑟𝑖𝑛𝑔</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𝑡h𝑒</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𝐶𝑜𝑣𝑒𝑟𝑒𝑑</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𝑃𝑒𝑟𝑖𝑜𝑑</m:t>
                        </m:r>
                      </m:num>
                      <m:den>
                        <m:r>
                          <a:rPr lang="en-US" sz="2600" b="0" i="1" smtClean="0">
                            <a:latin typeface="Cambria Math" panose="02040503050406030204" pitchFamily="18" charset="0"/>
                            <a:ea typeface="Cambria Math" panose="02040503050406030204" pitchFamily="18" charset="0"/>
                          </a:rPr>
                          <m:t>𝐴𝑣𝑔</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𝐹𝑇𝐸</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𝐸𝑚𝑝𝑙𝑜𝑦𝑒𝑒𝑠</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𝑝𝑒𝑟</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𝑀𝑜𝑛𝑡h</m:t>
                        </m:r>
                        <m:r>
                          <a:rPr lang="en-US" sz="2600" b="0" i="1" smtClean="0">
                            <a:latin typeface="Cambria Math" panose="02040503050406030204" pitchFamily="18" charset="0"/>
                            <a:ea typeface="Cambria Math" panose="02040503050406030204" pitchFamily="18" charset="0"/>
                          </a:rPr>
                          <m:t> </m:t>
                        </m:r>
                        <m:r>
                          <a:rPr lang="en-US" sz="2600" b="0" i="1" smtClean="0">
                            <a:solidFill>
                              <a:srgbClr val="7030A0"/>
                            </a:solidFill>
                            <a:latin typeface="Cambria Math" panose="02040503050406030204" pitchFamily="18" charset="0"/>
                            <a:ea typeface="Cambria Math" panose="02040503050406030204" pitchFamily="18" charset="0"/>
                          </a:rPr>
                          <m:t>𝐹𝑒𝑏</m:t>
                        </m:r>
                        <m:r>
                          <a:rPr lang="en-US" sz="2600" b="0" i="1" smtClean="0">
                            <a:solidFill>
                              <a:srgbClr val="7030A0"/>
                            </a:solidFill>
                            <a:latin typeface="Cambria Math" panose="02040503050406030204" pitchFamily="18" charset="0"/>
                            <a:ea typeface="Cambria Math" panose="02040503050406030204" pitchFamily="18" charset="0"/>
                          </a:rPr>
                          <m:t>. 15, 2019 −</m:t>
                        </m:r>
                        <m:r>
                          <a:rPr lang="en-US" sz="2600" b="0" i="1" smtClean="0">
                            <a:solidFill>
                              <a:srgbClr val="7030A0"/>
                            </a:solidFill>
                            <a:latin typeface="Cambria Math" panose="02040503050406030204" pitchFamily="18" charset="0"/>
                            <a:ea typeface="Cambria Math" panose="02040503050406030204" pitchFamily="18" charset="0"/>
                          </a:rPr>
                          <m:t>𝐽𝑢𝑛𝑒</m:t>
                        </m:r>
                        <m:r>
                          <a:rPr lang="en-US" sz="2600" b="0" i="1" smtClean="0">
                            <a:solidFill>
                              <a:srgbClr val="7030A0"/>
                            </a:solidFill>
                            <a:latin typeface="Cambria Math" panose="02040503050406030204" pitchFamily="18" charset="0"/>
                            <a:ea typeface="Cambria Math" panose="02040503050406030204" pitchFamily="18" charset="0"/>
                          </a:rPr>
                          <m:t> 30, 2019 </m:t>
                        </m:r>
                      </m:den>
                    </m:f>
                    <m:r>
                      <a:rPr lang="en-US" i="1">
                        <a:latin typeface="Cambria Math" panose="02040503050406030204" pitchFamily="18" charset="0"/>
                        <a:ea typeface="Cambria Math" panose="02040503050406030204" pitchFamily="18" charset="0"/>
                      </a:rPr>
                      <m:t>=</m:t>
                    </m:r>
                  </m:oMath>
                </a14:m>
                <a:r>
                  <a:rPr lang="en-US" sz="2600" b="0" i="1" dirty="0">
                    <a:latin typeface="Cambria Math" panose="02040503050406030204" pitchFamily="18" charset="0"/>
                    <a:ea typeface="Cambria Math" panose="02040503050406030204" pitchFamily="18" charset="0"/>
                  </a:rPr>
                  <a:t> </a:t>
                </a:r>
              </a:p>
              <a:p>
                <a:pPr marL="0" lvl="1" indent="0" algn="ctr">
                  <a:spcBef>
                    <a:spcPts val="0"/>
                  </a:spcBef>
                  <a:buNone/>
                </a:pPr>
                <a:endParaRPr lang="en-US" sz="1400" i="1" dirty="0">
                  <a:latin typeface="Cambria Math" panose="02040503050406030204" pitchFamily="18" charset="0"/>
                  <a:ea typeface="Cambria Math" panose="02040503050406030204" pitchFamily="18" charset="0"/>
                </a:endParaRPr>
              </a:p>
              <a:p>
                <a:pPr marL="0" lvl="1" indent="0" algn="ctr">
                  <a:spcBef>
                    <a:spcPts val="0"/>
                  </a:spcBef>
                  <a:buNone/>
                </a:pPr>
                <a:r>
                  <a:rPr lang="en-US" sz="3200" i="1" dirty="0">
                    <a:latin typeface="Cambria Math" panose="02040503050406030204" pitchFamily="18" charset="0"/>
                    <a:ea typeface="Cambria Math" panose="02040503050406030204" pitchFamily="18" charset="0"/>
                  </a:rPr>
                  <a:t>Forgiveness</a:t>
                </a:r>
                <a:endParaRPr lang="en-US" sz="3200" b="0" i="1" dirty="0">
                  <a:latin typeface="Cambria Math" panose="02040503050406030204" pitchFamily="18" charset="0"/>
                  <a:ea typeface="Cambria Math" panose="02040503050406030204" pitchFamily="18" charset="0"/>
                </a:endParaRPr>
              </a:p>
              <a:p>
                <a:pPr marL="0" lvl="1" indent="0">
                  <a:spcBef>
                    <a:spcPts val="0"/>
                  </a:spcBef>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oMath>
                  </m:oMathPara>
                </a14:m>
                <a:endParaRPr lang="en-US" sz="2600" dirty="0"/>
              </a:p>
              <a:p>
                <a:pPr marL="0" lvl="1" indent="0">
                  <a:buNone/>
                </a:pPr>
                <a:endParaRPr lang="en-US" dirty="0"/>
              </a:p>
              <a:p>
                <a:pPr marL="0" lvl="1" indent="0">
                  <a:buNone/>
                </a:pPr>
                <a:endParaRPr lang="en-US" dirty="0"/>
              </a:p>
            </p:txBody>
          </p:sp>
        </mc:Choice>
        <mc:Fallback xmlns="">
          <p:sp>
            <p:nvSpPr>
              <p:cNvPr id="5" name="Content Placeholder 4">
                <a:extLst>
                  <a:ext uri="{FF2B5EF4-FFF2-40B4-BE49-F238E27FC236}">
                    <a16:creationId xmlns:a16="http://schemas.microsoft.com/office/drawing/2014/main" id="{179E83D6-E4DD-4042-9B15-753424472041}"/>
                  </a:ext>
                </a:extLst>
              </p:cNvPr>
              <p:cNvSpPr>
                <a:spLocks noGrp="1" noRot="1" noChangeAspect="1" noMove="1" noResize="1" noEditPoints="1" noAdjustHandles="1" noChangeArrowheads="1" noChangeShapeType="1" noTextEdit="1"/>
              </p:cNvSpPr>
              <p:nvPr>
                <p:ph idx="1"/>
              </p:nvPr>
            </p:nvSpPr>
            <p:spPr>
              <a:blipFill>
                <a:blip r:embed="rId2"/>
                <a:stretch>
                  <a:fillRect l="-1704" t="-175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E6F902F-DB2A-4072-BF03-529AAC645C82}"/>
              </a:ext>
            </a:extLst>
          </p:cNvPr>
          <p:cNvSpPr txBox="1"/>
          <p:nvPr/>
        </p:nvSpPr>
        <p:spPr>
          <a:xfrm>
            <a:off x="0" y="5847060"/>
            <a:ext cx="9144000" cy="461665"/>
          </a:xfrm>
          <a:prstGeom prst="rect">
            <a:avLst/>
          </a:prstGeom>
          <a:noFill/>
        </p:spPr>
        <p:txBody>
          <a:bodyPr wrap="square" rtlCol="0">
            <a:spAutoFit/>
          </a:bodyPr>
          <a:lstStyle/>
          <a:p>
            <a:pPr algn="ctr"/>
            <a:r>
              <a:rPr lang="en-US" sz="2400" dirty="0">
                <a:solidFill>
                  <a:srgbClr val="FF0000"/>
                </a:solidFill>
              </a:rPr>
              <a:t>H. R. 748, the CARES ACT, SEC. 1106</a:t>
            </a:r>
          </a:p>
        </p:txBody>
      </p:sp>
    </p:spTree>
    <p:extLst>
      <p:ext uri="{BB962C8B-B14F-4D97-AF65-F5344CB8AC3E}">
        <p14:creationId xmlns:p14="http://schemas.microsoft.com/office/powerpoint/2010/main" val="953999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0" lvl="1" indent="0">
                  <a:buNone/>
                </a:pPr>
                <a:r>
                  <a:rPr lang="en-US" sz="3200" dirty="0"/>
                  <a:t>OR ALTERNATIVLY AT THE BUSINESSES ELECTION:</a:t>
                </a:r>
              </a:p>
              <a:p>
                <a:pPr marL="0" lvl="1" indent="0">
                  <a:buNone/>
                </a:pPr>
                <a:endParaRPr lang="en-US" sz="3200" dirty="0"/>
              </a:p>
              <a:p>
                <a:pPr marL="0" lvl="1" indent="0" algn="ctr">
                  <a:spcBef>
                    <a:spcPts val="0"/>
                  </a:spcBef>
                  <a:buNone/>
                </a:pPr>
                <a14:m>
                  <m:oMath xmlns:m="http://schemas.openxmlformats.org/officeDocument/2006/math">
                    <m:r>
                      <a:rPr lang="en-US" sz="3200" b="0" i="1" smtClean="0">
                        <a:latin typeface="Cambria Math" panose="02040503050406030204" pitchFamily="18" charset="0"/>
                      </a:rPr>
                      <m:t>𝐹𝑜𝑟𝑔𝑖𝑣𝑒𝑛𝑒𝑠𝑠</m:t>
                    </m:r>
                    <m:r>
                      <a:rPr lang="en-US" sz="3200" b="0" i="1" smtClean="0">
                        <a:latin typeface="Cambria Math" panose="02040503050406030204" pitchFamily="18" charset="0"/>
                      </a:rPr>
                      <m:t> </m:t>
                    </m:r>
                    <m:r>
                      <a:rPr lang="en-US" sz="3200" b="0" i="1" smtClean="0">
                        <a:latin typeface="Cambria Math" panose="02040503050406030204" pitchFamily="18" charset="0"/>
                      </a:rPr>
                      <m:t>𝑒𝑙𝑖𝑔𝑖𝑏𝑙𝑒</m:t>
                    </m:r>
                    <m:r>
                      <a:rPr lang="en-US" sz="3200" b="0" i="1" smtClean="0">
                        <a:latin typeface="Cambria Math" panose="02040503050406030204" pitchFamily="18" charset="0"/>
                      </a:rPr>
                      <m:t> </m:t>
                    </m:r>
                    <m:r>
                      <a:rPr lang="en-US" sz="3200" b="0" i="1" smtClean="0">
                        <a:latin typeface="Cambria Math" panose="02040503050406030204" pitchFamily="18" charset="0"/>
                      </a:rPr>
                      <m:t>𝑐𝑜𝑠𝑡𝑠</m:t>
                    </m:r>
                  </m:oMath>
                </a14:m>
                <a:r>
                  <a:rPr lang="en-US" sz="3200" dirty="0">
                    <a:ea typeface="Cambria Math" panose="02040503050406030204" pitchFamily="18" charset="0"/>
                  </a:rPr>
                  <a:t> </a:t>
                </a:r>
                <a14:m>
                  <m:oMath xmlns:m="http://schemas.openxmlformats.org/officeDocument/2006/math">
                    <m:r>
                      <a:rPr lang="en-US" sz="3200" i="1">
                        <a:latin typeface="Cambria Math" panose="02040503050406030204" pitchFamily="18" charset="0"/>
                        <a:ea typeface="Cambria Math" panose="02040503050406030204" pitchFamily="18" charset="0"/>
                      </a:rPr>
                      <m:t>×</m:t>
                    </m:r>
                  </m:oMath>
                </a14:m>
                <a:endParaRPr lang="en-US" sz="3200" b="0" i="1" dirty="0">
                  <a:latin typeface="Cambria Math" panose="02040503050406030204" pitchFamily="18" charset="0"/>
                </a:endParaRPr>
              </a:p>
              <a:p>
                <a:pPr marL="0" lvl="1" indent="0" algn="ctr">
                  <a:spcBef>
                    <a:spcPts val="0"/>
                  </a:spcBef>
                  <a:buNone/>
                </a:pPr>
                <a:endParaRPr lang="en-US" sz="1400" b="0" i="1" dirty="0">
                  <a:latin typeface="Cambria Math" panose="02040503050406030204" pitchFamily="18" charset="0"/>
                </a:endParaRPr>
              </a:p>
              <a:p>
                <a:pPr marL="0" lvl="1" indent="0" algn="ctr">
                  <a:spcBef>
                    <a:spcPts val="0"/>
                  </a:spcBef>
                  <a:buNone/>
                </a:pPr>
                <a14:m>
                  <m:oMath xmlns:m="http://schemas.openxmlformats.org/officeDocument/2006/math">
                    <m:f>
                      <m:fPr>
                        <m:ctrlPr>
                          <a:rPr lang="en-US" sz="2600" b="0" i="1" smtClean="0">
                            <a:latin typeface="Cambria Math" panose="02040503050406030204" pitchFamily="18" charset="0"/>
                            <a:ea typeface="Cambria Math" panose="02040503050406030204" pitchFamily="18" charset="0"/>
                          </a:rPr>
                        </m:ctrlPr>
                      </m:fPr>
                      <m:num>
                        <m:r>
                          <a:rPr lang="en-US" sz="2600" b="0" i="1" smtClean="0">
                            <a:latin typeface="Cambria Math" panose="02040503050406030204" pitchFamily="18" charset="0"/>
                            <a:ea typeface="Cambria Math" panose="02040503050406030204" pitchFamily="18" charset="0"/>
                          </a:rPr>
                          <m:t>𝐴𝑣𝑔</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𝐹𝑇𝐸</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𝐸𝑚𝑝𝑙𝑜𝑦𝑒𝑒𝑠</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𝑝𝑒𝑟</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𝑀𝑜𝑛𝑡h</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𝐷𝑢𝑟𝑖𝑛𝑔</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𝑡h𝑒</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𝐶𝑜𝑣𝑒𝑟𝑒𝑑</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𝑃𝑒𝑟𝑖𝑜𝑑</m:t>
                        </m:r>
                      </m:num>
                      <m:den>
                        <m:r>
                          <a:rPr lang="en-US" sz="2600" b="0" i="1" smtClean="0">
                            <a:latin typeface="Cambria Math" panose="02040503050406030204" pitchFamily="18" charset="0"/>
                            <a:ea typeface="Cambria Math" panose="02040503050406030204" pitchFamily="18" charset="0"/>
                          </a:rPr>
                          <m:t>𝐴𝑣𝑔</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𝐹𝑇𝐸</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𝐸𝑚𝑝𝑙𝑜𝑦𝑒𝑒𝑠</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𝑝𝑒𝑟</m:t>
                        </m:r>
                        <m:r>
                          <a:rPr lang="en-US" sz="2600" b="0" i="1" smtClean="0">
                            <a:latin typeface="Cambria Math" panose="02040503050406030204" pitchFamily="18" charset="0"/>
                            <a:ea typeface="Cambria Math" panose="02040503050406030204" pitchFamily="18" charset="0"/>
                          </a:rPr>
                          <m:t> </m:t>
                        </m:r>
                        <m:r>
                          <a:rPr lang="en-US" sz="2600" b="0" i="1" smtClean="0">
                            <a:latin typeface="Cambria Math" panose="02040503050406030204" pitchFamily="18" charset="0"/>
                            <a:ea typeface="Cambria Math" panose="02040503050406030204" pitchFamily="18" charset="0"/>
                          </a:rPr>
                          <m:t>𝑀𝑜𝑛𝑡h</m:t>
                        </m:r>
                        <m:r>
                          <a:rPr lang="en-US" sz="2600" b="0" i="1" smtClean="0">
                            <a:latin typeface="Cambria Math" panose="02040503050406030204" pitchFamily="18" charset="0"/>
                            <a:ea typeface="Cambria Math" panose="02040503050406030204" pitchFamily="18" charset="0"/>
                          </a:rPr>
                          <m:t> </m:t>
                        </m:r>
                        <m:r>
                          <a:rPr lang="en-US" sz="2600" b="0" i="1" smtClean="0">
                            <a:solidFill>
                              <a:srgbClr val="7030A0"/>
                            </a:solidFill>
                            <a:latin typeface="Cambria Math" panose="02040503050406030204" pitchFamily="18" charset="0"/>
                            <a:ea typeface="Cambria Math" panose="02040503050406030204" pitchFamily="18" charset="0"/>
                          </a:rPr>
                          <m:t>𝐽𝑎𝑛</m:t>
                        </m:r>
                        <m:r>
                          <a:rPr lang="en-US" sz="2600" b="0" i="1" smtClean="0">
                            <a:solidFill>
                              <a:srgbClr val="7030A0"/>
                            </a:solidFill>
                            <a:latin typeface="Cambria Math" panose="02040503050406030204" pitchFamily="18" charset="0"/>
                            <a:ea typeface="Cambria Math" panose="02040503050406030204" pitchFamily="18" charset="0"/>
                          </a:rPr>
                          <m:t>.  1,  2020 −</m:t>
                        </m:r>
                        <m:r>
                          <a:rPr lang="en-US" sz="2600" b="0" i="1" smtClean="0">
                            <a:solidFill>
                              <a:srgbClr val="7030A0"/>
                            </a:solidFill>
                            <a:latin typeface="Cambria Math" panose="02040503050406030204" pitchFamily="18" charset="0"/>
                            <a:ea typeface="Cambria Math" panose="02040503050406030204" pitchFamily="18" charset="0"/>
                          </a:rPr>
                          <m:t>𝐹𝑒𝑏</m:t>
                        </m:r>
                        <m:r>
                          <a:rPr lang="en-US" sz="2600" b="0" i="1" smtClean="0">
                            <a:solidFill>
                              <a:srgbClr val="7030A0"/>
                            </a:solidFill>
                            <a:latin typeface="Cambria Math" panose="02040503050406030204" pitchFamily="18" charset="0"/>
                            <a:ea typeface="Cambria Math" panose="02040503050406030204" pitchFamily="18" charset="0"/>
                          </a:rPr>
                          <m:t>. 29,  2020 </m:t>
                        </m:r>
                      </m:den>
                    </m:f>
                    <m:r>
                      <a:rPr lang="en-US" i="1">
                        <a:latin typeface="Cambria Math" panose="02040503050406030204" pitchFamily="18" charset="0"/>
                        <a:ea typeface="Cambria Math" panose="02040503050406030204" pitchFamily="18" charset="0"/>
                      </a:rPr>
                      <m:t>=</m:t>
                    </m:r>
                  </m:oMath>
                </a14:m>
                <a:r>
                  <a:rPr lang="en-US" sz="2600" b="0" i="1" dirty="0">
                    <a:latin typeface="Cambria Math" panose="02040503050406030204" pitchFamily="18" charset="0"/>
                    <a:ea typeface="Cambria Math" panose="02040503050406030204" pitchFamily="18" charset="0"/>
                  </a:rPr>
                  <a:t> </a:t>
                </a:r>
              </a:p>
              <a:p>
                <a:pPr marL="0" lvl="1" indent="0" algn="ctr">
                  <a:spcBef>
                    <a:spcPts val="0"/>
                  </a:spcBef>
                  <a:buNone/>
                </a:pPr>
                <a:endParaRPr lang="en-US" sz="1400" i="1" dirty="0">
                  <a:latin typeface="Cambria Math" panose="02040503050406030204" pitchFamily="18" charset="0"/>
                  <a:ea typeface="Cambria Math" panose="02040503050406030204" pitchFamily="18" charset="0"/>
                </a:endParaRPr>
              </a:p>
              <a:p>
                <a:pPr marL="0" lvl="1" indent="0" algn="ctr">
                  <a:spcBef>
                    <a:spcPts val="0"/>
                  </a:spcBef>
                  <a:buNone/>
                </a:pPr>
                <a:r>
                  <a:rPr lang="en-US" sz="3200" i="1" dirty="0">
                    <a:latin typeface="Cambria Math" panose="02040503050406030204" pitchFamily="18" charset="0"/>
                    <a:ea typeface="Cambria Math" panose="02040503050406030204" pitchFamily="18" charset="0"/>
                  </a:rPr>
                  <a:t>Forgiveness</a:t>
                </a:r>
                <a:endParaRPr lang="en-US" sz="3200" b="0" i="1" dirty="0">
                  <a:latin typeface="Cambria Math" panose="02040503050406030204" pitchFamily="18" charset="0"/>
                  <a:ea typeface="Cambria Math" panose="02040503050406030204" pitchFamily="18" charset="0"/>
                </a:endParaRPr>
              </a:p>
              <a:p>
                <a:pPr marL="0" lvl="1" indent="0">
                  <a:spcBef>
                    <a:spcPts val="0"/>
                  </a:spcBef>
                  <a:buNone/>
                </a:pPr>
                <a14:m>
                  <m:oMathPara xmlns:m="http://schemas.openxmlformats.org/officeDocument/2006/math">
                    <m:oMathParaPr>
                      <m:jc m:val="centerGroup"/>
                    </m:oMathParaPr>
                    <m:oMath xmlns:m="http://schemas.openxmlformats.org/officeDocument/2006/math">
                      <m:r>
                        <a:rPr lang="en-US" sz="2600" b="0" i="1" smtClean="0">
                          <a:latin typeface="Cambria Math" panose="02040503050406030204" pitchFamily="18" charset="0"/>
                        </a:rPr>
                        <m:t> </m:t>
                      </m:r>
                    </m:oMath>
                  </m:oMathPara>
                </a14:m>
                <a:endParaRPr lang="en-US" sz="2600" dirty="0"/>
              </a:p>
              <a:p>
                <a:pPr marL="0" lvl="1" indent="0">
                  <a:buNone/>
                </a:pPr>
                <a:endParaRPr lang="en-US" dirty="0"/>
              </a:p>
              <a:p>
                <a:pPr marL="0" lvl="1" indent="0">
                  <a:buNone/>
                </a:pPr>
                <a:endParaRPr lang="en-US" dirty="0"/>
              </a:p>
            </p:txBody>
          </p:sp>
        </mc:Choice>
        <mc:Fallback xmlns="">
          <p:sp>
            <p:nvSpPr>
              <p:cNvPr id="5" name="Content Placeholder 4">
                <a:extLst>
                  <a:ext uri="{FF2B5EF4-FFF2-40B4-BE49-F238E27FC236}">
                    <a16:creationId xmlns:a16="http://schemas.microsoft.com/office/drawing/2014/main" id="{179E83D6-E4DD-4042-9B15-753424472041}"/>
                  </a:ext>
                </a:extLst>
              </p:cNvPr>
              <p:cNvSpPr>
                <a:spLocks noGrp="1" noRot="1" noChangeAspect="1" noMove="1" noResize="1" noEditPoints="1" noAdjustHandles="1" noChangeArrowheads="1" noChangeShapeType="1" noTextEdit="1"/>
              </p:cNvSpPr>
              <p:nvPr>
                <p:ph idx="1"/>
              </p:nvPr>
            </p:nvSpPr>
            <p:spPr>
              <a:blipFill>
                <a:blip r:embed="rId2"/>
                <a:stretch>
                  <a:fillRect l="-1852" t="-1752" r="-1852"/>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E6F902F-DB2A-4072-BF03-529AAC645C82}"/>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1106</a:t>
            </a:r>
          </a:p>
        </p:txBody>
      </p:sp>
    </p:spTree>
    <p:extLst>
      <p:ext uri="{BB962C8B-B14F-4D97-AF65-F5344CB8AC3E}">
        <p14:creationId xmlns:p14="http://schemas.microsoft.com/office/powerpoint/2010/main" val="2540050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3200" dirty="0"/>
              <a:t>Loan Forgiveness Reduction if Salaries &amp; Wages are reduced:</a:t>
            </a:r>
          </a:p>
          <a:p>
            <a:pPr marL="857250" lvl="2" indent="-457200">
              <a:buFont typeface="Calibri" panose="020F0502020204030204" pitchFamily="34" charset="0"/>
              <a:buChar char="–"/>
            </a:pPr>
            <a:r>
              <a:rPr lang="en-US" dirty="0"/>
              <a:t>Forgiveness reduced by the amount of reduction of salaries or wages of any employee that is in excess of 25% during the covered period, compared to the most recent full quarter</a:t>
            </a:r>
          </a:p>
          <a:p>
            <a:pPr marL="857250" lvl="2" indent="-457200">
              <a:buFont typeface="Calibri" panose="020F0502020204030204" pitchFamily="34" charset="0"/>
              <a:buChar char="–"/>
            </a:pPr>
            <a:r>
              <a:rPr lang="en-US" dirty="0"/>
              <a:t>Excludes reductions in compensation for employees with annualized pay greater than $100,000</a:t>
            </a:r>
          </a:p>
          <a:p>
            <a:pPr marL="0" lvl="1" indent="0">
              <a:buNone/>
            </a:pPr>
            <a:endParaRPr lang="en-US"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1106</a:t>
            </a:r>
          </a:p>
        </p:txBody>
      </p:sp>
    </p:spTree>
    <p:extLst>
      <p:ext uri="{BB962C8B-B14F-4D97-AF65-F5344CB8AC3E}">
        <p14:creationId xmlns:p14="http://schemas.microsoft.com/office/powerpoint/2010/main" val="3639550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3200" dirty="0"/>
              <a:t>Loan Forgiveness Reductions:</a:t>
            </a:r>
          </a:p>
          <a:p>
            <a:pPr marL="857250" lvl="2" indent="-457200">
              <a:buFont typeface="Calibri" panose="020F0502020204030204" pitchFamily="34" charset="0"/>
              <a:buChar char="–"/>
            </a:pPr>
            <a:r>
              <a:rPr lang="en-US" b="1" dirty="0">
                <a:solidFill>
                  <a:srgbClr val="7030A0"/>
                </a:solidFill>
              </a:rPr>
              <a:t>Exemption for those re-hired within 30 days of enactment</a:t>
            </a:r>
          </a:p>
          <a:p>
            <a:pPr marL="1314450" lvl="3" indent="-457200">
              <a:buFont typeface="Calibri" panose="020F0502020204030204" pitchFamily="34" charset="0"/>
              <a:buChar char="–"/>
            </a:pPr>
            <a:r>
              <a:rPr lang="en-US" dirty="0"/>
              <a:t>Applies to Full time equivalent (FTE) headcount test</a:t>
            </a:r>
          </a:p>
          <a:p>
            <a:pPr marL="1314450" lvl="3" indent="-457200">
              <a:buFont typeface="Calibri" panose="020F0502020204030204" pitchFamily="34" charset="0"/>
              <a:buChar char="–"/>
            </a:pPr>
            <a:r>
              <a:rPr lang="en-US" dirty="0"/>
              <a:t>Applies to salary reduction test</a:t>
            </a:r>
          </a:p>
        </p:txBody>
      </p:sp>
      <p:sp>
        <p:nvSpPr>
          <p:cNvPr id="8" name="TextBox 7">
            <a:extLst>
              <a:ext uri="{FF2B5EF4-FFF2-40B4-BE49-F238E27FC236}">
                <a16:creationId xmlns:a16="http://schemas.microsoft.com/office/drawing/2014/main" id="{9E6F902F-DB2A-4072-BF03-529AAC645C82}"/>
              </a:ext>
            </a:extLst>
          </p:cNvPr>
          <p:cNvSpPr txBox="1"/>
          <p:nvPr/>
        </p:nvSpPr>
        <p:spPr>
          <a:xfrm>
            <a:off x="0" y="6027213"/>
            <a:ext cx="9144000" cy="461665"/>
          </a:xfrm>
          <a:prstGeom prst="rect">
            <a:avLst/>
          </a:prstGeom>
          <a:noFill/>
        </p:spPr>
        <p:txBody>
          <a:bodyPr wrap="square" rtlCol="0">
            <a:spAutoFit/>
          </a:bodyPr>
          <a:lstStyle/>
          <a:p>
            <a:pPr algn="ctr"/>
            <a:r>
              <a:rPr lang="en-US" sz="2400" dirty="0">
                <a:solidFill>
                  <a:srgbClr val="FF0000"/>
                </a:solidFill>
              </a:rPr>
              <a:t>H. R. 748, the CARES ACT, SEC. 1106</a:t>
            </a:r>
          </a:p>
        </p:txBody>
      </p:sp>
      <p:pic>
        <p:nvPicPr>
          <p:cNvPr id="2" name="Picture 1">
            <a:extLst>
              <a:ext uri="{FF2B5EF4-FFF2-40B4-BE49-F238E27FC236}">
                <a16:creationId xmlns:a16="http://schemas.microsoft.com/office/drawing/2014/main" id="{B66060AB-0BA8-4A3C-91A7-3E7C0A618B17}"/>
              </a:ext>
            </a:extLst>
          </p:cNvPr>
          <p:cNvPicPr>
            <a:picLocks noChangeAspect="1"/>
          </p:cNvPicPr>
          <p:nvPr/>
        </p:nvPicPr>
        <p:blipFill>
          <a:blip r:embed="rId2"/>
          <a:stretch>
            <a:fillRect/>
          </a:stretch>
        </p:blipFill>
        <p:spPr>
          <a:xfrm>
            <a:off x="3094610" y="3834966"/>
            <a:ext cx="2954780" cy="2009685"/>
          </a:xfrm>
          <a:prstGeom prst="rect">
            <a:avLst/>
          </a:prstGeom>
        </p:spPr>
      </p:pic>
    </p:spTree>
    <p:extLst>
      <p:ext uri="{BB962C8B-B14F-4D97-AF65-F5344CB8AC3E}">
        <p14:creationId xmlns:p14="http://schemas.microsoft.com/office/powerpoint/2010/main" val="1561007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r>
              <a:rPr lang="en-US" dirty="0">
                <a:solidFill>
                  <a:srgbClr val="00B050"/>
                </a:solidFill>
              </a:rPr>
              <a:t>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pPr marL="457200" lvl="1" indent="-457200">
              <a:buFont typeface="Arial" panose="020B0604020202020204" pitchFamily="34" charset="0"/>
              <a:buChar char="•"/>
            </a:pPr>
            <a:r>
              <a:rPr lang="en-US" sz="3200" dirty="0"/>
              <a:t>Loan Forgiveness Taxability</a:t>
            </a:r>
          </a:p>
          <a:p>
            <a:pPr marL="857250" lvl="2" indent="-457200">
              <a:buFont typeface="Calibri" panose="020F0502020204030204" pitchFamily="34" charset="0"/>
              <a:buChar char="–"/>
            </a:pPr>
            <a:r>
              <a:rPr lang="en-US" dirty="0"/>
              <a:t>Any amount forgiven is excluded from gross income</a:t>
            </a:r>
          </a:p>
        </p:txBody>
      </p:sp>
      <p:sp>
        <p:nvSpPr>
          <p:cNvPr id="8" name="TextBox 7">
            <a:extLst>
              <a:ext uri="{FF2B5EF4-FFF2-40B4-BE49-F238E27FC236}">
                <a16:creationId xmlns:a16="http://schemas.microsoft.com/office/drawing/2014/main" id="{9E6F902F-DB2A-4072-BF03-529AAC645C82}"/>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1106</a:t>
            </a:r>
          </a:p>
        </p:txBody>
      </p:sp>
      <p:graphicFrame>
        <p:nvGraphicFramePr>
          <p:cNvPr id="2" name="Object 1">
            <a:extLst>
              <a:ext uri="{FF2B5EF4-FFF2-40B4-BE49-F238E27FC236}">
                <a16:creationId xmlns:a16="http://schemas.microsoft.com/office/drawing/2014/main" id="{710C7A62-33A6-4952-8B6E-6DE7B7309C37}"/>
              </a:ext>
            </a:extLst>
          </p:cNvPr>
          <p:cNvGraphicFramePr>
            <a:graphicFrameLocks noChangeAspect="1"/>
          </p:cNvGraphicFramePr>
          <p:nvPr>
            <p:extLst>
              <p:ext uri="{D42A27DB-BD31-4B8C-83A1-F6EECF244321}">
                <p14:modId xmlns:p14="http://schemas.microsoft.com/office/powerpoint/2010/main" val="1079029821"/>
              </p:ext>
            </p:extLst>
          </p:nvPr>
        </p:nvGraphicFramePr>
        <p:xfrm>
          <a:off x="1006417" y="3107241"/>
          <a:ext cx="7131166" cy="1651852"/>
        </p:xfrm>
        <a:graphic>
          <a:graphicData uri="http://schemas.openxmlformats.org/presentationml/2006/ole">
            <mc:AlternateContent xmlns:mc="http://schemas.openxmlformats.org/markup-compatibility/2006">
              <mc:Choice xmlns:v="urn:schemas-microsoft-com:vml" Requires="v">
                <p:oleObj spid="_x0000_s1134" name="Worksheet" r:id="rId3" imgW="3371850" imgH="780938" progId="Excel.Sheet.12">
                  <p:embed/>
                </p:oleObj>
              </mc:Choice>
              <mc:Fallback>
                <p:oleObj name="Worksheet" r:id="rId3" imgW="3371850" imgH="780938" progId="Excel.Sheet.12">
                  <p:embed/>
                  <p:pic>
                    <p:nvPicPr>
                      <p:cNvPr id="0" name=""/>
                      <p:cNvPicPr/>
                      <p:nvPr/>
                    </p:nvPicPr>
                    <p:blipFill>
                      <a:blip r:embed="rId4"/>
                      <a:stretch>
                        <a:fillRect/>
                      </a:stretch>
                    </p:blipFill>
                    <p:spPr>
                      <a:xfrm>
                        <a:off x="1006417" y="3107241"/>
                        <a:ext cx="7131166" cy="1651852"/>
                      </a:xfrm>
                      <a:prstGeom prst="rect">
                        <a:avLst/>
                      </a:prstGeom>
                    </p:spPr>
                  </p:pic>
                </p:oleObj>
              </mc:Fallback>
            </mc:AlternateContent>
          </a:graphicData>
        </a:graphic>
      </p:graphicFrame>
    </p:spTree>
    <p:extLst>
      <p:ext uri="{BB962C8B-B14F-4D97-AF65-F5344CB8AC3E}">
        <p14:creationId xmlns:p14="http://schemas.microsoft.com/office/powerpoint/2010/main" val="2344309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r>
              <a:rPr lang="en-US" dirty="0">
                <a:solidFill>
                  <a:srgbClr val="00B050"/>
                </a:solidFill>
              </a:rPr>
              <a:t> MS</a:t>
            </a:r>
            <a:r>
              <a:rPr lang="en-US" dirty="0"/>
              <a:t> </a:t>
            </a:r>
            <a:endParaRPr lang="en-US"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Autofit/>
          </a:bodyPr>
          <a:lstStyle/>
          <a:p>
            <a:pPr marL="285750" lvl="2" indent="-285750"/>
            <a:r>
              <a:rPr lang="en-US" sz="1500" b="1" dirty="0"/>
              <a:t>Where:</a:t>
            </a:r>
          </a:p>
          <a:p>
            <a:pPr marL="742950" lvl="3" indent="-285750"/>
            <a:r>
              <a:rPr lang="en-US" sz="1500" dirty="0"/>
              <a:t>Any SBA approved lender can make the loans. </a:t>
            </a:r>
          </a:p>
          <a:p>
            <a:pPr marL="742950" lvl="3" indent="-285750"/>
            <a:r>
              <a:rPr lang="en-US" sz="1500" dirty="0"/>
              <a:t>You might want to start with your regular bank.</a:t>
            </a:r>
          </a:p>
          <a:p>
            <a:pPr marL="742950" lvl="3" indent="-285750"/>
            <a:r>
              <a:rPr lang="en-US" sz="1500" dirty="0"/>
              <a:t>See www.sba.gov which lists approved lenders.</a:t>
            </a:r>
          </a:p>
          <a:p>
            <a:pPr marL="742950" lvl="3" indent="-285750"/>
            <a:r>
              <a:rPr lang="en-US" sz="1500" dirty="0"/>
              <a:t>Presumably more lenders will sign up.</a:t>
            </a:r>
          </a:p>
          <a:p>
            <a:pPr marL="285750" lvl="2" indent="-285750"/>
            <a:r>
              <a:rPr lang="en-US" sz="1500" b="1" dirty="0"/>
              <a:t>When:</a:t>
            </a:r>
          </a:p>
          <a:p>
            <a:pPr marL="742950" lvl="3" indent="-285750"/>
            <a:r>
              <a:rPr lang="en-US" sz="1500" dirty="0"/>
              <a:t>April 3, 2020 - small businesses and sole proprietorships can apply for loans. </a:t>
            </a:r>
          </a:p>
          <a:p>
            <a:pPr marL="742950" lvl="3" indent="-285750"/>
            <a:r>
              <a:rPr lang="en-US" sz="1500" dirty="0"/>
              <a:t>April 10, 2020 - independent contractors and self-employed individuals can apply for loans. </a:t>
            </a:r>
          </a:p>
          <a:p>
            <a:pPr marL="285750" lvl="2" indent="-285750"/>
            <a:r>
              <a:rPr lang="en-US" sz="1500" b="1" dirty="0"/>
              <a:t>How:</a:t>
            </a:r>
          </a:p>
          <a:p>
            <a:pPr marL="742950" lvl="3" indent="-285750"/>
            <a:r>
              <a:rPr lang="en-US" sz="1500" dirty="0"/>
              <a:t>Complete the PPP loan application SBA Form 2483 (Paycheck Protection Program Application Form) and submit it with the required documentation, which will include payroll information, to an approved SBA lender.</a:t>
            </a:r>
          </a:p>
          <a:p>
            <a:pPr marL="742950" lvl="3" indent="-285750"/>
            <a:r>
              <a:rPr lang="en-US" sz="1500" dirty="0"/>
              <a:t>The SBA has waived the requirement that you have to first try to obtain a loan elsewhere.</a:t>
            </a:r>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How to Apply</a:t>
            </a:r>
          </a:p>
        </p:txBody>
      </p:sp>
    </p:spTree>
    <p:extLst>
      <p:ext uri="{BB962C8B-B14F-4D97-AF65-F5344CB8AC3E}">
        <p14:creationId xmlns:p14="http://schemas.microsoft.com/office/powerpoint/2010/main" val="210506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4107-0D9C-4A7D-868E-F3A1C7ED59DA}"/>
              </a:ext>
            </a:extLst>
          </p:cNvPr>
          <p:cNvSpPr>
            <a:spLocks noGrp="1"/>
          </p:cNvSpPr>
          <p:nvPr>
            <p:ph type="title"/>
          </p:nvPr>
        </p:nvSpPr>
        <p:spPr/>
        <p:txBody>
          <a:bodyPr/>
          <a:lstStyle/>
          <a:p>
            <a:r>
              <a:rPr lang="en-US" dirty="0"/>
              <a:t>Thank you to our sponsors</a:t>
            </a:r>
          </a:p>
        </p:txBody>
      </p:sp>
      <p:sp>
        <p:nvSpPr>
          <p:cNvPr id="3" name="Content Placeholder 2">
            <a:extLst>
              <a:ext uri="{FF2B5EF4-FFF2-40B4-BE49-F238E27FC236}">
                <a16:creationId xmlns:a16="http://schemas.microsoft.com/office/drawing/2014/main" id="{CBDF078B-F72D-4573-BA15-7FC455F22E38}"/>
              </a:ext>
            </a:extLst>
          </p:cNvPr>
          <p:cNvSpPr>
            <a:spLocks noGrp="1"/>
          </p:cNvSpPr>
          <p:nvPr>
            <p:ph idx="1"/>
          </p:nvPr>
        </p:nvSpPr>
        <p:spPr/>
        <p:txBody>
          <a:bodyPr/>
          <a:lstStyle/>
          <a:p>
            <a:r>
              <a:rPr lang="en-US" dirty="0">
                <a:solidFill>
                  <a:schemeClr val="tx2"/>
                </a:solidFill>
              </a:rPr>
              <a:t>InterActive Legal</a:t>
            </a:r>
          </a:p>
          <a:p>
            <a:pPr lvl="1"/>
            <a:r>
              <a:rPr lang="en-US" dirty="0">
                <a:solidFill>
                  <a:schemeClr val="tx2"/>
                </a:solidFill>
              </a:rPr>
              <a:t> Vanessa Kanaga</a:t>
            </a:r>
          </a:p>
          <a:p>
            <a:pPr lvl="1"/>
            <a:r>
              <a:rPr lang="en-US" dirty="0">
                <a:solidFill>
                  <a:schemeClr val="tx2"/>
                </a:solidFill>
              </a:rPr>
              <a:t>(321) 252-0100</a:t>
            </a:r>
          </a:p>
          <a:p>
            <a:pPr lvl="1"/>
            <a:r>
              <a:rPr lang="en-US" dirty="0">
                <a:solidFill>
                  <a:schemeClr val="tx2"/>
                </a:solidFill>
                <a:hlinkClick r:id="rId2"/>
              </a:rPr>
              <a:t>sales@interactivelegal.com</a:t>
            </a:r>
            <a:r>
              <a:rPr lang="en-US" dirty="0">
                <a:solidFill>
                  <a:schemeClr val="tx2"/>
                </a:solidFill>
              </a:rPr>
              <a:t> </a:t>
            </a:r>
          </a:p>
          <a:p>
            <a:pPr lvl="1"/>
            <a:endParaRPr lang="en-US" dirty="0">
              <a:solidFill>
                <a:schemeClr val="tx2"/>
              </a:solidFill>
            </a:endParaRPr>
          </a:p>
          <a:p>
            <a:endParaRPr lang="en-US" dirty="0">
              <a:solidFill>
                <a:schemeClr val="tx2"/>
              </a:solidFill>
            </a:endParaRPr>
          </a:p>
        </p:txBody>
      </p:sp>
      <p:sp>
        <p:nvSpPr>
          <p:cNvPr id="4" name="Slide Number Placeholder 3">
            <a:extLst>
              <a:ext uri="{FF2B5EF4-FFF2-40B4-BE49-F238E27FC236}">
                <a16:creationId xmlns:a16="http://schemas.microsoft.com/office/drawing/2014/main" id="{EADD28EA-45BA-43FD-B170-3E0E81C4AD75}"/>
              </a:ext>
            </a:extLst>
          </p:cNvPr>
          <p:cNvSpPr>
            <a:spLocks noGrp="1"/>
          </p:cNvSpPr>
          <p:nvPr>
            <p:ph type="sldNum" sz="quarter" idx="12"/>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5BDBC964-145E-46F2-873C-964447E6BE34}" type="slidenum">
              <a:rPr kumimoji="0" lang="en-US" altLang="en-US" sz="1950" b="1" i="0" u="none" strike="noStrike" kern="1200" cap="none" spc="0" normalizeH="0" baseline="0" noProof="0">
                <a:ln>
                  <a:noFill/>
                </a:ln>
                <a:solidFill>
                  <a:srgbClr val="FFFFFF"/>
                </a:solidFill>
                <a:effectLst/>
                <a:uLnTx/>
                <a:uFillTx/>
                <a:latin typeface="Arial" charset="0"/>
                <a:ea typeface="+mn-ea"/>
                <a:cs typeface="+mn-cs"/>
              </a:rPr>
              <a:pPr marL="0" marR="0" lvl="0" indent="0" algn="l" defTabSz="685800" rtl="0" eaLnBrk="1" fontAlgn="base" latinLnBrk="0" hangingPunct="1">
                <a:lnSpc>
                  <a:spcPct val="100000"/>
                </a:lnSpc>
                <a:spcBef>
                  <a:spcPct val="0"/>
                </a:spcBef>
                <a:spcAft>
                  <a:spcPct val="0"/>
                </a:spcAft>
                <a:buClrTx/>
                <a:buSzTx/>
                <a:buFontTx/>
                <a:buNone/>
                <a:tabLst/>
                <a:defRPr/>
              </a:pPr>
              <a:t>4</a:t>
            </a:fld>
            <a:endParaRPr kumimoji="0" lang="en-US" altLang="en-US" sz="195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id="{3DB91A70-F293-432B-8A42-61DC08203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302" y="5381461"/>
            <a:ext cx="3783815" cy="515975"/>
          </a:xfrm>
          <a:prstGeom prst="rect">
            <a:avLst/>
          </a:prstGeom>
        </p:spPr>
      </p:pic>
      <p:pic>
        <p:nvPicPr>
          <p:cNvPr id="2050" name="Picture 2" descr="Image result for vanessa L. Kanaga">
            <a:extLst>
              <a:ext uri="{FF2B5EF4-FFF2-40B4-BE49-F238E27FC236}">
                <a16:creationId xmlns:a16="http://schemas.microsoft.com/office/drawing/2014/main" id="{51E80FD2-B5F9-4C00-BC23-17AF2534B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641023"/>
            <a:ext cx="1148549" cy="13144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274D2F2-0C3C-46F8-8274-CD1502A08697}"/>
              </a:ext>
            </a:extLst>
          </p:cNvPr>
          <p:cNvGrpSpPr/>
          <p:nvPr/>
        </p:nvGrpSpPr>
        <p:grpSpPr>
          <a:xfrm>
            <a:off x="2388689" y="4183814"/>
            <a:ext cx="4238775" cy="1087929"/>
            <a:chOff x="1524000" y="4449291"/>
            <a:chExt cx="5651700" cy="1450572"/>
          </a:xfrm>
        </p:grpSpPr>
        <p:pic>
          <p:nvPicPr>
            <p:cNvPr id="1026" name="Picture 2" descr="Industry-era_2018">
              <a:extLst>
                <a:ext uri="{FF2B5EF4-FFF2-40B4-BE49-F238E27FC236}">
                  <a16:creationId xmlns:a16="http://schemas.microsoft.com/office/drawing/2014/main" id="{4786D73D-0C36-44F5-960D-D18A8C4D7D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451572"/>
              <a:ext cx="3456610" cy="14013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2EB769A-9989-40AB-9F06-8A6B330C3B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8477" y="4449291"/>
              <a:ext cx="990600" cy="1450572"/>
            </a:xfrm>
            <a:prstGeom prst="rect">
              <a:avLst/>
            </a:prstGeom>
          </p:spPr>
        </p:pic>
        <p:pic>
          <p:nvPicPr>
            <p:cNvPr id="9" name="Picture 8">
              <a:extLst>
                <a:ext uri="{FF2B5EF4-FFF2-40B4-BE49-F238E27FC236}">
                  <a16:creationId xmlns:a16="http://schemas.microsoft.com/office/drawing/2014/main" id="{149DD557-B80F-44CB-8742-80939B867F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6944" y="4449291"/>
              <a:ext cx="1128756" cy="1450572"/>
            </a:xfrm>
            <a:prstGeom prst="rect">
              <a:avLst/>
            </a:prstGeom>
          </p:spPr>
        </p:pic>
      </p:grpSp>
    </p:spTree>
    <p:extLst>
      <p:ext uri="{BB962C8B-B14F-4D97-AF65-F5344CB8AC3E}">
        <p14:creationId xmlns:p14="http://schemas.microsoft.com/office/powerpoint/2010/main" val="3856094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a:solidFill>
                  <a:srgbClr val="00B050"/>
                </a:solidFill>
              </a:rPr>
              <a:t>MS</a:t>
            </a:r>
            <a:endParaRPr lang="en-US"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Autofit/>
          </a:bodyPr>
          <a:lstStyle/>
          <a:p>
            <a:pPr marL="285750" lvl="2" indent="-285750"/>
            <a:r>
              <a:rPr lang="en-US" sz="1600" dirty="0"/>
              <a:t>Current economic uncertainty makes the loan necessary to support your ongoing operations.</a:t>
            </a:r>
          </a:p>
          <a:p>
            <a:pPr marL="285750" lvl="2" indent="-285750"/>
            <a:r>
              <a:rPr lang="en-US" sz="1600" dirty="0"/>
              <a:t>The funds will be used to retain workers and maintain payroll or to make mortgage, lease, and utility payments.</a:t>
            </a:r>
          </a:p>
          <a:p>
            <a:pPr marL="285750" lvl="2" indent="-285750"/>
            <a:r>
              <a:rPr lang="en-US" sz="1600" dirty="0"/>
              <a:t>You have not and will not receive another loan under this program.</a:t>
            </a:r>
          </a:p>
          <a:p>
            <a:pPr marL="285750" lvl="2" indent="-285750"/>
            <a:r>
              <a:rPr lang="en-US" sz="1600" dirty="0"/>
              <a:t>You will provide to the lender documentation that verifies the number of full-time equivalent employees on payroll and the dollar amounts of payroll costs, covered mortgage interest payments, covered rent payments, and covered utilities for the eight weeks after getting this loan.</a:t>
            </a:r>
          </a:p>
          <a:p>
            <a:pPr marL="285750" lvl="2" indent="-285750"/>
            <a:r>
              <a:rPr lang="en-US" sz="1600" dirty="0"/>
              <a:t>Loan forgiveness will be provided for the sum of documented payroll costs, covered mortgage interest payments, covered rent payments, and covered utilities. </a:t>
            </a:r>
          </a:p>
          <a:p>
            <a:pPr marL="285750" lvl="2" indent="-285750"/>
            <a:r>
              <a:rPr lang="en-US" sz="1600" dirty="0"/>
              <a:t>All the information you provided in your application and in all supporting documents and forms is true and accurate. Knowingly making a false statement to get a loan under this program is punishable by law.</a:t>
            </a:r>
          </a:p>
          <a:p>
            <a:pPr marL="400050" lvl="2" indent="0">
              <a:buNone/>
            </a:pPr>
            <a:endParaRPr lang="en-US" sz="1800" dirty="0">
              <a:highlight>
                <a:srgbClr val="FFFF00"/>
              </a:highlight>
            </a:endParaRPr>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What you Have to Certify in the Application - 1</a:t>
            </a:r>
          </a:p>
        </p:txBody>
      </p:sp>
    </p:spTree>
    <p:extLst>
      <p:ext uri="{BB962C8B-B14F-4D97-AF65-F5344CB8AC3E}">
        <p14:creationId xmlns:p14="http://schemas.microsoft.com/office/powerpoint/2010/main" val="19610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a:solidFill>
                  <a:srgbClr val="00B050"/>
                </a:solidFill>
              </a:rPr>
              <a:t>MS</a:t>
            </a:r>
            <a:endParaRPr lang="en-US"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Autofit/>
          </a:bodyPr>
          <a:lstStyle/>
          <a:p>
            <a:pPr marL="285750" lvl="2" indent="-285750"/>
            <a:r>
              <a:rPr lang="en-US" sz="1600" dirty="0"/>
              <a:t>You acknowledge that the lender will calculate the eligible loan amount using the tax documents you submitted. You affirm that the tax documents are identical to those you submitted to the IRS. And you also understand, acknowledge, and agree that the lender can share the tax information with the SBA’s authorized representatives, including authorized representatives of the SBA Office of Inspector General, for the purpose of compliance with SBA Loan Program Requirements and all SBA reviews.</a:t>
            </a:r>
          </a:p>
          <a:p>
            <a:pPr marL="400050" lvl="2" indent="0">
              <a:buNone/>
            </a:pPr>
            <a:endParaRPr lang="en-US" sz="1800" dirty="0">
              <a:highlight>
                <a:srgbClr val="FFFF00"/>
              </a:highlight>
            </a:endParaRPr>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What you Have to Certify in the Application - 2</a:t>
            </a:r>
          </a:p>
        </p:txBody>
      </p:sp>
    </p:spTree>
    <p:extLst>
      <p:ext uri="{BB962C8B-B14F-4D97-AF65-F5344CB8AC3E}">
        <p14:creationId xmlns:p14="http://schemas.microsoft.com/office/powerpoint/2010/main" val="3795944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a:solidFill>
                  <a:srgbClr val="00B050"/>
                </a:solidFill>
              </a:rPr>
              <a:t>MS</a:t>
            </a:r>
            <a:endParaRPr lang="en-US"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Autofit/>
          </a:bodyPr>
          <a:lstStyle/>
          <a:p>
            <a:r>
              <a:rPr lang="en-US" sz="1400" dirty="0"/>
              <a:t>Start with the application currently posted on the SBA.gov website</a:t>
            </a:r>
          </a:p>
          <a:p>
            <a:r>
              <a:rPr lang="en-US" sz="1400" dirty="0"/>
              <a:t>Payroll registers for a twelve-month period (ending on your most recent payroll date), showing the following information:</a:t>
            </a:r>
          </a:p>
          <a:p>
            <a:r>
              <a:rPr lang="en-US" sz="1400" dirty="0"/>
              <a:t> Gross wages for employees, including officers if paid W-2 wages</a:t>
            </a:r>
          </a:p>
          <a:p>
            <a:r>
              <a:rPr lang="en-US" sz="1400" dirty="0"/>
              <a:t> Paid time off for each employee</a:t>
            </a:r>
          </a:p>
          <a:p>
            <a:r>
              <a:rPr lang="en-US" sz="1400" dirty="0"/>
              <a:t> Vacation pay for each employee</a:t>
            </a:r>
          </a:p>
          <a:p>
            <a:r>
              <a:rPr lang="en-US" sz="1400" dirty="0"/>
              <a:t> Family medical leave pay for each employee</a:t>
            </a:r>
          </a:p>
          <a:p>
            <a:r>
              <a:rPr lang="en-US" sz="1400" dirty="0"/>
              <a:t> State and local taxes assessed on employees compensation</a:t>
            </a:r>
          </a:p>
          <a:p>
            <a:r>
              <a:rPr lang="en-US" sz="1400" dirty="0"/>
              <a:t> 2019 IRS Quarterly 940, 941 or 944 payroll tax reports</a:t>
            </a:r>
          </a:p>
          <a:p>
            <a:r>
              <a:rPr lang="en-US" sz="1400" dirty="0"/>
              <a:t> 1099s for independent contractors for a twelve-month period</a:t>
            </a:r>
          </a:p>
          <a:p>
            <a:r>
              <a:rPr lang="en-US" sz="1400" dirty="0"/>
              <a:t>Documentation showing all health insurance premiums paid by the company owners under a group health plan -including all employees and owner info</a:t>
            </a:r>
          </a:p>
          <a:p>
            <a:r>
              <a:rPr lang="en-US" sz="1400" dirty="0"/>
              <a:t>Documentation of all retirement plan funding paid by the company’s owners – do not include funding from employees – include 401K plans, Simple IRA, SEP IRA’s</a:t>
            </a:r>
          </a:p>
          <a:p>
            <a:r>
              <a:rPr lang="en-US" sz="1400" dirty="0"/>
              <a:t>Financial statements</a:t>
            </a:r>
          </a:p>
          <a:p>
            <a:r>
              <a:rPr lang="en-US" sz="1400" dirty="0"/>
              <a:t>Business Tax Returns</a:t>
            </a:r>
          </a:p>
          <a:p>
            <a:endParaRPr lang="en-US" sz="1400" dirty="0">
              <a:highlight>
                <a:srgbClr val="FFFF00"/>
              </a:highlight>
            </a:endParaRPr>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What One Lender is Requesting</a:t>
            </a:r>
          </a:p>
        </p:txBody>
      </p:sp>
    </p:spTree>
    <p:extLst>
      <p:ext uri="{BB962C8B-B14F-4D97-AF65-F5344CB8AC3E}">
        <p14:creationId xmlns:p14="http://schemas.microsoft.com/office/powerpoint/2010/main" val="3645029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a:solidFill>
                  <a:srgbClr val="00B050"/>
                </a:solidFill>
              </a:rPr>
              <a:t>MS</a:t>
            </a:r>
            <a:endParaRPr lang="en-US"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Autofit/>
          </a:bodyPr>
          <a:lstStyle/>
          <a:p>
            <a:r>
              <a:rPr lang="en-US" sz="2200" dirty="0"/>
              <a:t>Section III.A.2.ii flush language: </a:t>
            </a:r>
          </a:p>
          <a:p>
            <a:r>
              <a:rPr lang="en-US" sz="2200" dirty="0"/>
              <a:t>“You must also submit such documentation as is necessary to establish eligibility such as payroll processor records, payroll tax filings, or Form 1099- MISC, or income and expenses from a sole proprietorship. For borrowers that do not have any such documentation, the borrower must provide other supporting documentation, such as bank records, sufficient to demonstrate the qualifying payroll amount. [highlights added]”</a:t>
            </a:r>
          </a:p>
          <a:p>
            <a:r>
              <a:rPr lang="en-US" sz="2200" dirty="0"/>
              <a:t>See comments above from FAQ 1. Lenders do not need to audit submissions: “…Lenders are expected to perform a good faith review, in a reasonable time, of the borrower’s calculations and supporting documents …”</a:t>
            </a:r>
          </a:p>
          <a:p>
            <a:endParaRPr lang="en-US" sz="2200" dirty="0">
              <a:highlight>
                <a:srgbClr val="FFFF00"/>
              </a:highlight>
            </a:endParaRPr>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8461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2400" i="1" dirty="0">
                <a:solidFill>
                  <a:srgbClr val="7030A0"/>
                </a:solidFill>
              </a:rPr>
              <a:t>What the Interim 4/2/20 Guidance Says about Documentation</a:t>
            </a:r>
          </a:p>
        </p:txBody>
      </p:sp>
    </p:spTree>
    <p:extLst>
      <p:ext uri="{BB962C8B-B14F-4D97-AF65-F5344CB8AC3E}">
        <p14:creationId xmlns:p14="http://schemas.microsoft.com/office/powerpoint/2010/main" val="4009218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a:solidFill>
                  <a:srgbClr val="00B050"/>
                </a:solidFill>
              </a:rPr>
              <a:t>MS</a:t>
            </a:r>
            <a:endParaRPr lang="en-US"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116224"/>
            <a:ext cx="8229600" cy="3867705"/>
          </a:xfrm>
        </p:spPr>
        <p:txBody>
          <a:bodyPr>
            <a:noAutofit/>
          </a:bodyPr>
          <a:lstStyle/>
          <a:p>
            <a:r>
              <a:rPr lang="en-US" sz="1800" dirty="0">
                <a:solidFill>
                  <a:srgbClr val="FF0000"/>
                </a:solidFill>
              </a:rPr>
              <a:t>Section III.3.b. of the 4/2/20 interim guidance directs banks as to underwriting.</a:t>
            </a:r>
          </a:p>
          <a:p>
            <a:pPr marL="0" indent="0">
              <a:buNone/>
            </a:pPr>
            <a:endParaRPr lang="en-US" sz="1400" dirty="0"/>
          </a:p>
          <a:p>
            <a:pPr marL="0" indent="0">
              <a:buNone/>
            </a:pPr>
            <a:r>
              <a:rPr lang="en-US" sz="1400" dirty="0"/>
              <a:t>The SBAs 4/2/20 guidance provides: “The intent of the Act is that SBA provide relief to America’s small businesses </a:t>
            </a:r>
            <a:r>
              <a:rPr lang="en-US" sz="1400" dirty="0">
                <a:highlight>
                  <a:srgbClr val="FFFF00"/>
                </a:highlight>
              </a:rPr>
              <a:t>expeditiously</a:t>
            </a:r>
            <a:r>
              <a:rPr lang="en-US" sz="1400" dirty="0"/>
              <a:t>. This intent, along with the dramatic decrease in economic activity nationwide, provides good cause for SBA to dispense with the 30-day delayed effective date provided in the Administrative Procedure Act. Specifically, small businesses need to be informed on how to apply for a loan and the terms of the loan under section 1102 of the Act </a:t>
            </a:r>
            <a:r>
              <a:rPr lang="en-US" sz="1400" dirty="0">
                <a:highlight>
                  <a:srgbClr val="FFFF00"/>
                </a:highlight>
              </a:rPr>
              <a:t>as soon as possible </a:t>
            </a:r>
            <a:r>
              <a:rPr lang="en-US" sz="1400" dirty="0"/>
              <a:t>because the last day to apply for and receive a loan is June 30, 2020. The immediate effective date of this interim final rule will benefit small businesses so that they can </a:t>
            </a:r>
            <a:r>
              <a:rPr lang="en-US" sz="1400" dirty="0">
                <a:highlight>
                  <a:srgbClr val="FFFF00"/>
                </a:highlight>
              </a:rPr>
              <a:t>immediately apply </a:t>
            </a:r>
            <a:r>
              <a:rPr lang="en-US" sz="1400" dirty="0"/>
              <a:t>for the loan with a full understanding of loan terms and conditions. This interim final rule is effective without advance notice and public comment because section 1114 of the Act authorizes SBA to issue regulations to implement Title 1 of the Act without regard to notice requirements. This rule is being issued to allow </a:t>
            </a:r>
            <a:r>
              <a:rPr lang="en-US" sz="1400" dirty="0">
                <a:highlight>
                  <a:srgbClr val="FFFF00"/>
                </a:highlight>
              </a:rPr>
              <a:t>for immediate implementation </a:t>
            </a:r>
            <a:r>
              <a:rPr lang="en-US" sz="1400" dirty="0"/>
              <a:t>of this program…. The CARES Act was enacted to provide immediate assistance to individuals, families, and businesses affected by the COVID-19 emergency…. The intent of the Act is that SBA provide relief to America’s small businesses expeditiously, which is expressed in the Act by giving all lenders delegated authority and </a:t>
            </a:r>
            <a:r>
              <a:rPr lang="en-US" sz="1400" dirty="0">
                <a:highlight>
                  <a:srgbClr val="FFFF00"/>
                </a:highlight>
              </a:rPr>
              <a:t>streamlining the requirements </a:t>
            </a:r>
            <a:r>
              <a:rPr lang="en-US" sz="1400" dirty="0"/>
              <a:t>of the regular 7(a) loan program. For example, for loans made under the PPP, SBA will not require the lenders to comply with section 120.150 “What are SBA’s lending criteria?.” Lenders must comply with the applicable lender obligations set forth in this interim final rule, but will be held harmless for borrowers’ failure to comply with program criteria;  [highlights added].”</a:t>
            </a:r>
          </a:p>
          <a:p>
            <a:endParaRPr lang="en-US" sz="1400" dirty="0">
              <a:highlight>
                <a:srgbClr val="FFFF00"/>
              </a:highlight>
            </a:endParaRPr>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Are Banks Respecting the Purpose of the Law?</a:t>
            </a:r>
          </a:p>
        </p:txBody>
      </p:sp>
    </p:spTree>
    <p:extLst>
      <p:ext uri="{BB962C8B-B14F-4D97-AF65-F5344CB8AC3E}">
        <p14:creationId xmlns:p14="http://schemas.microsoft.com/office/powerpoint/2010/main" val="3108265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rmAutofit fontScale="92500"/>
          </a:bodyPr>
          <a:lstStyle/>
          <a:p>
            <a:pPr marL="457200" lvl="1" indent="-457200">
              <a:buFont typeface="Arial" panose="020B0604020202020204" pitchFamily="34" charset="0"/>
              <a:buChar char="•"/>
            </a:pPr>
            <a:r>
              <a:rPr lang="en-US" dirty="0"/>
              <a:t>Consider garden supply store with 27 full time equivalent employees</a:t>
            </a:r>
          </a:p>
          <a:p>
            <a:pPr marL="857250" lvl="2" indent="-457200">
              <a:buFont typeface="Calibri" panose="020F0502020204030204" pitchFamily="34" charset="0"/>
              <a:buChar char="–"/>
            </a:pPr>
            <a:r>
              <a:rPr lang="en-US" dirty="0"/>
              <a:t>Annual payroll is $1,000,000 </a:t>
            </a:r>
            <a:r>
              <a:rPr lang="en-US" b="1" dirty="0"/>
              <a:t>or</a:t>
            </a:r>
            <a:r>
              <a:rPr lang="en-US" dirty="0"/>
              <a:t> $83,333 per month</a:t>
            </a:r>
          </a:p>
          <a:p>
            <a:pPr marL="857250" lvl="2" indent="-457200">
              <a:buFont typeface="Calibri" panose="020F0502020204030204" pitchFamily="34" charset="0"/>
              <a:buChar char="–"/>
            </a:pPr>
            <a:r>
              <a:rPr lang="en-US" dirty="0"/>
              <a:t>None of these employees are paid over $100,000 annually</a:t>
            </a:r>
          </a:p>
          <a:p>
            <a:pPr marL="857250" lvl="2" indent="-457200">
              <a:buFont typeface="Calibri" panose="020F0502020204030204" pitchFamily="34" charset="0"/>
              <a:buChar char="–"/>
            </a:pPr>
            <a:r>
              <a:rPr lang="en-US" dirty="0"/>
              <a:t>The maximum loan is therefore $208,333 ($83,333 x 2.5)</a:t>
            </a:r>
          </a:p>
          <a:p>
            <a:pPr marL="857250" lvl="2" indent="-457200">
              <a:buFont typeface="Calibri" panose="020F0502020204030204" pitchFamily="34" charset="0"/>
              <a:buChar char="–"/>
            </a:pPr>
            <a:endParaRPr lang="en-US" dirty="0"/>
          </a:p>
          <a:p>
            <a:pPr marL="457200" lvl="1" indent="-457200">
              <a:buFont typeface="Arial" panose="020B0604020202020204" pitchFamily="34" charset="0"/>
              <a:buChar char="•"/>
            </a:pPr>
            <a:r>
              <a:rPr lang="en-US" dirty="0"/>
              <a:t>However, store only kept its 5 key employees on payroll when it was ordered to close who are paid $340,000 in total annually and laid off everyone else</a:t>
            </a:r>
          </a:p>
          <a:p>
            <a:pPr marL="457200" lvl="1" indent="-457200">
              <a:buFont typeface="Calibri" panose="020F0502020204030204" pitchFamily="34" charset="0"/>
              <a:buChar char="–"/>
            </a:pPr>
            <a:endParaRPr lang="en-US" dirty="0"/>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Example</a:t>
            </a:r>
          </a:p>
        </p:txBody>
      </p:sp>
    </p:spTree>
    <p:extLst>
      <p:ext uri="{BB962C8B-B14F-4D97-AF65-F5344CB8AC3E}">
        <p14:creationId xmlns:p14="http://schemas.microsoft.com/office/powerpoint/2010/main" val="4042537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1719839"/>
            <a:ext cx="8229600" cy="3867705"/>
          </a:xfrm>
        </p:spPr>
        <p:txBody>
          <a:bodyPr>
            <a:normAutofit/>
          </a:bodyPr>
          <a:lstStyle/>
          <a:p>
            <a:pPr marL="457200" lvl="1" indent="-457200">
              <a:buFont typeface="Arial" panose="020B0604020202020204" pitchFamily="34" charset="0"/>
              <a:buChar char="•"/>
            </a:pPr>
            <a:r>
              <a:rPr lang="en-US" sz="2400" dirty="0"/>
              <a:t>A $208,333 loan is originated from the store owner’s favorite bank on April 10</a:t>
            </a:r>
            <a:r>
              <a:rPr lang="en-US" sz="2400" baseline="30000" dirty="0"/>
              <a:t>th  </a:t>
            </a:r>
          </a:p>
          <a:p>
            <a:pPr marL="457200" lvl="1" indent="-457200">
              <a:buFont typeface="Arial" panose="020B0604020202020204" pitchFamily="34" charset="0"/>
              <a:buChar char="•"/>
            </a:pPr>
            <a:endParaRPr lang="en-US" sz="2400" baseline="30000" dirty="0"/>
          </a:p>
          <a:p>
            <a:pPr marL="457200" lvl="1" indent="-457200">
              <a:buFont typeface="Arial" panose="020B0604020202020204" pitchFamily="34" charset="0"/>
              <a:buChar char="•"/>
            </a:pPr>
            <a:r>
              <a:rPr lang="en-US" sz="2400" dirty="0"/>
              <a:t>The store has the following “unavoidable” expenses over the following 8-weeks:</a:t>
            </a:r>
          </a:p>
          <a:p>
            <a:pPr marL="0" lvl="1" indent="0">
              <a:buNone/>
            </a:pPr>
            <a:endParaRPr lang="en-US" sz="2400" dirty="0"/>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2600" i="1" dirty="0">
                <a:solidFill>
                  <a:srgbClr val="7030A0"/>
                </a:solidFill>
              </a:rPr>
              <a:t>Example</a:t>
            </a:r>
          </a:p>
          <a:p>
            <a:pPr defTabSz="914400"/>
            <a:endParaRPr lang="en-US" sz="2600" i="1" dirty="0">
              <a:solidFill>
                <a:srgbClr val="7030A0"/>
              </a:solidFill>
            </a:endParaRPr>
          </a:p>
        </p:txBody>
      </p:sp>
      <p:graphicFrame>
        <p:nvGraphicFramePr>
          <p:cNvPr id="2" name="Object 1">
            <a:extLst>
              <a:ext uri="{FF2B5EF4-FFF2-40B4-BE49-F238E27FC236}">
                <a16:creationId xmlns:a16="http://schemas.microsoft.com/office/drawing/2014/main" id="{BC177411-1047-4207-A8D8-5596AEA4C991}"/>
              </a:ext>
            </a:extLst>
          </p:cNvPr>
          <p:cNvGraphicFramePr>
            <a:graphicFrameLocks noChangeAspect="1"/>
          </p:cNvGraphicFramePr>
          <p:nvPr>
            <p:extLst>
              <p:ext uri="{D42A27DB-BD31-4B8C-83A1-F6EECF244321}">
                <p14:modId xmlns:p14="http://schemas.microsoft.com/office/powerpoint/2010/main" val="1216823656"/>
              </p:ext>
            </p:extLst>
          </p:nvPr>
        </p:nvGraphicFramePr>
        <p:xfrm>
          <a:off x="1885325" y="3834221"/>
          <a:ext cx="5373350" cy="1481826"/>
        </p:xfrm>
        <a:graphic>
          <a:graphicData uri="http://schemas.openxmlformats.org/presentationml/2006/ole">
            <mc:AlternateContent xmlns:mc="http://schemas.openxmlformats.org/markup-compatibility/2006">
              <mc:Choice xmlns:v="urn:schemas-microsoft-com:vml" Requires="v">
                <p:oleObj spid="_x0000_s2139" name="Worksheet" r:id="rId3" imgW="3695588" imgH="1019287" progId="Excel.Sheet.12">
                  <p:embed/>
                </p:oleObj>
              </mc:Choice>
              <mc:Fallback>
                <p:oleObj name="Worksheet" r:id="rId3" imgW="3695588" imgH="1019287" progId="Excel.Sheet.12">
                  <p:embed/>
                  <p:pic>
                    <p:nvPicPr>
                      <p:cNvPr id="0" name=""/>
                      <p:cNvPicPr/>
                      <p:nvPr/>
                    </p:nvPicPr>
                    <p:blipFill>
                      <a:blip r:embed="rId4"/>
                      <a:stretch>
                        <a:fillRect/>
                      </a:stretch>
                    </p:blipFill>
                    <p:spPr>
                      <a:xfrm>
                        <a:off x="1885325" y="3834221"/>
                        <a:ext cx="5373350" cy="1481826"/>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DE0FB3DB-120D-4144-BE8A-E9F10F87D1DD}"/>
              </a:ext>
            </a:extLst>
          </p:cNvPr>
          <p:cNvSpPr/>
          <p:nvPr/>
        </p:nvSpPr>
        <p:spPr>
          <a:xfrm>
            <a:off x="590328" y="5653943"/>
            <a:ext cx="7963344" cy="461665"/>
          </a:xfrm>
          <a:prstGeom prst="rect">
            <a:avLst/>
          </a:prstGeom>
        </p:spPr>
        <p:txBody>
          <a:bodyPr wrap="square">
            <a:spAutoFit/>
          </a:bodyPr>
          <a:lstStyle/>
          <a:p>
            <a:pPr algn="ctr"/>
            <a:r>
              <a:rPr lang="en-US" sz="2400" i="1" dirty="0">
                <a:solidFill>
                  <a:schemeClr val="accent4"/>
                </a:solidFill>
              </a:rPr>
              <a:t>(See: Section III.2.e.ii of the 4/2/20 interim guidance Examples)</a:t>
            </a:r>
          </a:p>
        </p:txBody>
      </p:sp>
    </p:spTree>
    <p:extLst>
      <p:ext uri="{BB962C8B-B14F-4D97-AF65-F5344CB8AC3E}">
        <p14:creationId xmlns:p14="http://schemas.microsoft.com/office/powerpoint/2010/main" val="552133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rmAutofit lnSpcReduction="10000"/>
          </a:bodyPr>
          <a:lstStyle/>
          <a:p>
            <a:pPr marL="457200" lvl="1" indent="-457200">
              <a:buFont typeface="Arial" panose="020B0604020202020204" pitchFamily="34" charset="0"/>
              <a:buChar char="•"/>
            </a:pPr>
            <a:r>
              <a:rPr lang="en-US" dirty="0"/>
              <a:t>However, the store owner thinks that the “shelter-in-place” order will be lifted on April 24:</a:t>
            </a:r>
          </a:p>
          <a:p>
            <a:pPr marL="857250" lvl="2" indent="-457200">
              <a:buFont typeface="Calibri" panose="020F0502020204030204" pitchFamily="34" charset="0"/>
              <a:buChar char="–"/>
            </a:pPr>
            <a:r>
              <a:rPr lang="en-US" dirty="0"/>
              <a:t>She will re-hire half of the hourly employees</a:t>
            </a:r>
          </a:p>
          <a:p>
            <a:pPr marL="857250" lvl="2" indent="-457200">
              <a:buFont typeface="Calibri" panose="020F0502020204030204" pitchFamily="34" charset="0"/>
              <a:buChar char="–"/>
            </a:pPr>
            <a:r>
              <a:rPr lang="en-US" dirty="0"/>
              <a:t>This will cost about $39,600 during the remaining 6-week period of the loan</a:t>
            </a:r>
          </a:p>
          <a:p>
            <a:pPr marL="457200" lvl="1" indent="-457200">
              <a:buFont typeface="Arial" panose="020B0604020202020204" pitchFamily="34" charset="0"/>
              <a:buChar char="•"/>
            </a:pPr>
            <a:endParaRPr lang="en-US" dirty="0"/>
          </a:p>
          <a:p>
            <a:pPr marL="457200" lvl="1" indent="-457200">
              <a:buFont typeface="Arial" panose="020B0604020202020204" pitchFamily="34" charset="0"/>
              <a:buChar char="•"/>
            </a:pPr>
            <a:r>
              <a:rPr lang="en-US" dirty="0"/>
              <a:t>Therefore, the total allowable uses for the loan proceeds will be about $169,808 ($130,208 + 39,600) of the $208,333 borrowed</a:t>
            </a:r>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Example</a:t>
            </a:r>
          </a:p>
        </p:txBody>
      </p:sp>
    </p:spTree>
    <p:extLst>
      <p:ext uri="{BB962C8B-B14F-4D97-AF65-F5344CB8AC3E}">
        <p14:creationId xmlns:p14="http://schemas.microsoft.com/office/powerpoint/2010/main" val="40970776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2258458"/>
                <a:ext cx="8229600" cy="3867705"/>
              </a:xfrm>
            </p:spPr>
            <p:txBody>
              <a:bodyPr>
                <a:normAutofit/>
              </a:bodyPr>
              <a:lstStyle/>
              <a:p>
                <a:pPr marL="457200" lvl="1" indent="-457200">
                  <a:buFont typeface="Arial" panose="020B0604020202020204" pitchFamily="34" charset="0"/>
                  <a:buChar char="•"/>
                </a:pPr>
                <a:r>
                  <a:rPr lang="en-US" dirty="0"/>
                  <a:t>However, the amount to be forgiven is further reduced because the store owner was forced to cut staff and overall salary:</a:t>
                </a:r>
              </a:p>
              <a:p>
                <a:pPr marL="857250" lvl="2" indent="-457200">
                  <a:buFont typeface="Calibri" panose="020F0502020204030204" pitchFamily="34" charset="0"/>
                  <a:buChar char="–"/>
                </a:pPr>
                <a:r>
                  <a:rPr lang="en-US" dirty="0"/>
                  <a:t>Reduction for FTE Employee Headcount:</a:t>
                </a:r>
              </a:p>
              <a:p>
                <a:pPr marL="0" lvl="1" indent="0" algn="ctr">
                  <a:spcBef>
                    <a:spcPts val="0"/>
                  </a:spcBef>
                  <a:buNone/>
                </a:pPr>
                <a14:m>
                  <m:oMath xmlns:m="http://schemas.openxmlformats.org/officeDocument/2006/math">
                    <m:r>
                      <a:rPr lang="en-US" sz="1800" i="1">
                        <a:latin typeface="Cambria Math" panose="02040503050406030204" pitchFamily="18" charset="0"/>
                      </a:rPr>
                      <m:t>169,808</m:t>
                    </m:r>
                    <m:r>
                      <a:rPr lang="en-US" sz="1800" i="1" smtClean="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16</m:t>
                        </m:r>
                      </m:num>
                      <m:den>
                        <m:r>
                          <a:rPr lang="en-US" sz="1600" b="0" i="1" smtClean="0">
                            <a:latin typeface="Cambria Math" panose="02040503050406030204" pitchFamily="18" charset="0"/>
                            <a:ea typeface="Cambria Math" panose="02040503050406030204" pitchFamily="18" charset="0"/>
                          </a:rPr>
                          <m:t>27</m:t>
                        </m:r>
                        <m:r>
                          <a:rPr lang="en-US" sz="1600" i="1">
                            <a:solidFill>
                              <a:srgbClr val="7030A0"/>
                            </a:solidFill>
                            <a:latin typeface="Cambria Math" panose="02040503050406030204" pitchFamily="18" charset="0"/>
                            <a:ea typeface="Cambria Math" panose="02040503050406030204" pitchFamily="18" charset="0"/>
                          </a:rPr>
                          <m:t> </m:t>
                        </m:r>
                      </m:den>
                    </m:f>
                    <m:r>
                      <a:rPr lang="en-US" sz="1600" i="1">
                        <a:latin typeface="Cambria Math" panose="02040503050406030204" pitchFamily="18" charset="0"/>
                        <a:ea typeface="Cambria Math" panose="02040503050406030204" pitchFamily="18" charset="0"/>
                      </a:rPr>
                      <m:t>=</m:t>
                    </m:r>
                  </m:oMath>
                </a14:m>
                <a:r>
                  <a:rPr lang="en-US" sz="1600" i="1" dirty="0">
                    <a:latin typeface="Cambria Math" panose="02040503050406030204" pitchFamily="18" charset="0"/>
                    <a:ea typeface="Cambria Math" panose="02040503050406030204" pitchFamily="18" charset="0"/>
                  </a:rPr>
                  <a:t> </a:t>
                </a:r>
                <a:r>
                  <a:rPr lang="en-US" sz="1800" i="1" dirty="0">
                    <a:latin typeface="Cambria Math" panose="02040503050406030204" pitchFamily="18" charset="0"/>
                    <a:ea typeface="Cambria Math" panose="02040503050406030204" pitchFamily="18" charset="0"/>
                  </a:rPr>
                  <a:t>100,627</a:t>
                </a:r>
              </a:p>
              <a:p>
                <a:pPr marL="857250" lvl="2" indent="-457200">
                  <a:buFont typeface="Calibri" panose="020F0502020204030204" pitchFamily="34" charset="0"/>
                  <a:buChar char="–"/>
                </a:pPr>
                <a:r>
                  <a:rPr lang="en-US" dirty="0"/>
                  <a:t>Reduction for Reduced Wages:</a:t>
                </a:r>
              </a:p>
              <a:p>
                <a:pPr marL="0" lvl="1" indent="0" algn="ctr">
                  <a:spcBef>
                    <a:spcPts val="0"/>
                  </a:spcBef>
                  <a:buNone/>
                </a:pPr>
                <a:r>
                  <a:rPr lang="en-US" sz="1800" dirty="0"/>
                  <a:t>   </a:t>
                </a:r>
                <a14:m>
                  <m:oMath xmlns:m="http://schemas.openxmlformats.org/officeDocument/2006/math">
                    <m:r>
                      <a:rPr lang="en-US" sz="1800" i="1">
                        <a:latin typeface="Cambria Math" panose="02040503050406030204" pitchFamily="18" charset="0"/>
                      </a:rPr>
                      <m:t>169,808</m:t>
                    </m:r>
                    <m:r>
                      <a:rPr lang="en-US" sz="1800" i="1">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91,908</m:t>
                        </m:r>
                      </m:num>
                      <m:den>
                        <m:r>
                          <a:rPr lang="en-US" sz="1600" b="0" i="1" smtClean="0">
                            <a:latin typeface="Cambria Math" panose="02040503050406030204" pitchFamily="18" charset="0"/>
                            <a:ea typeface="Cambria Math" panose="02040503050406030204" pitchFamily="18" charset="0"/>
                          </a:rPr>
                          <m:t>153,846</m:t>
                        </m:r>
                      </m:den>
                    </m:f>
                    <m:r>
                      <a:rPr lang="en-US" sz="1600" i="1">
                        <a:latin typeface="Cambria Math" panose="02040503050406030204" pitchFamily="18" charset="0"/>
                        <a:ea typeface="Cambria Math" panose="02040503050406030204" pitchFamily="18" charset="0"/>
                      </a:rPr>
                      <m:t>=</m:t>
                    </m:r>
                  </m:oMath>
                </a14:m>
                <a:r>
                  <a:rPr lang="en-US" sz="1600" i="1" dirty="0">
                    <a:latin typeface="Cambria Math" panose="02040503050406030204" pitchFamily="18" charset="0"/>
                    <a:ea typeface="Cambria Math" panose="02040503050406030204" pitchFamily="18" charset="0"/>
                  </a:rPr>
                  <a:t> </a:t>
                </a:r>
                <a:r>
                  <a:rPr lang="en-US" sz="1800" i="1" dirty="0">
                    <a:latin typeface="Cambria Math" panose="02040503050406030204" pitchFamily="18" charset="0"/>
                    <a:ea typeface="Cambria Math" panose="02040503050406030204" pitchFamily="18" charset="0"/>
                  </a:rPr>
                  <a:t>101,444</a:t>
                </a:r>
              </a:p>
              <a:p>
                <a:pPr marL="0" lvl="1" indent="0" algn="ctr">
                  <a:spcBef>
                    <a:spcPts val="0"/>
                  </a:spcBef>
                  <a:buNone/>
                </a:pPr>
                <a:endParaRPr lang="en-US" sz="1800" i="1" dirty="0">
                  <a:latin typeface="Cambria Math" panose="02040503050406030204" pitchFamily="18" charset="0"/>
                  <a:ea typeface="Cambria Math" panose="02040503050406030204" pitchFamily="18" charset="0"/>
                </a:endParaRPr>
              </a:p>
              <a:p>
                <a:pPr marL="400050" lvl="2" indent="0">
                  <a:buNone/>
                </a:pPr>
                <a:endParaRPr lang="en-US" dirty="0"/>
              </a:p>
            </p:txBody>
          </p:sp>
        </mc:Choice>
        <mc:Fallback xmlns="">
          <p:sp>
            <p:nvSpPr>
              <p:cNvPr id="5" name="Content Placeholder 4">
                <a:extLst>
                  <a:ext uri="{FF2B5EF4-FFF2-40B4-BE49-F238E27FC236}">
                    <a16:creationId xmlns:a16="http://schemas.microsoft.com/office/drawing/2014/main" id="{179E83D6-E4DD-4042-9B15-753424472041}"/>
                  </a:ext>
                </a:extLst>
              </p:cNvPr>
              <p:cNvSpPr>
                <a:spLocks noGrp="1" noRot="1" noChangeAspect="1" noMove="1" noResize="1" noEditPoints="1" noAdjustHandles="1" noChangeArrowheads="1" noChangeShapeType="1" noTextEdit="1"/>
              </p:cNvSpPr>
              <p:nvPr>
                <p:ph idx="1"/>
              </p:nvPr>
            </p:nvSpPr>
            <p:spPr>
              <a:xfrm>
                <a:off x="457200" y="2258458"/>
                <a:ext cx="8229600" cy="3867705"/>
              </a:xfrm>
              <a:blipFill>
                <a:blip r:embed="rId2"/>
                <a:stretch>
                  <a:fillRect l="-1333" t="-1417" r="-148"/>
                </a:stretch>
              </a:blipFill>
            </p:spPr>
            <p:txBody>
              <a:bodyPr/>
              <a:lstStyle/>
              <a:p>
                <a:r>
                  <a:rPr lang="en-US">
                    <a:noFill/>
                  </a:rPr>
                  <a:t> </a:t>
                </a:r>
              </a:p>
            </p:txBody>
          </p:sp>
        </mc:Fallback>
      </mc:AlternateContent>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Example</a:t>
            </a:r>
          </a:p>
        </p:txBody>
      </p:sp>
      <p:sp>
        <p:nvSpPr>
          <p:cNvPr id="2" name="TextBox 1">
            <a:extLst>
              <a:ext uri="{FF2B5EF4-FFF2-40B4-BE49-F238E27FC236}">
                <a16:creationId xmlns:a16="http://schemas.microsoft.com/office/drawing/2014/main" id="{EE1B97CE-9AC1-4DE1-8CBE-0D8B9303FF1B}"/>
              </a:ext>
            </a:extLst>
          </p:cNvPr>
          <p:cNvSpPr txBox="1"/>
          <p:nvPr/>
        </p:nvSpPr>
        <p:spPr>
          <a:xfrm>
            <a:off x="1350573" y="5700110"/>
            <a:ext cx="6442854" cy="369332"/>
          </a:xfrm>
          <a:prstGeom prst="rect">
            <a:avLst/>
          </a:prstGeom>
          <a:noFill/>
        </p:spPr>
        <p:txBody>
          <a:bodyPr wrap="none" rtlCol="0">
            <a:spAutoFit/>
          </a:bodyPr>
          <a:lstStyle/>
          <a:p>
            <a:r>
              <a:rPr lang="en-US" dirty="0">
                <a:solidFill>
                  <a:srgbClr val="7030A0"/>
                </a:solidFill>
              </a:rPr>
              <a:t>The legislation is unclear how exactly to make these computations.</a:t>
            </a:r>
          </a:p>
        </p:txBody>
      </p:sp>
    </p:spTree>
    <p:extLst>
      <p:ext uri="{BB962C8B-B14F-4D97-AF65-F5344CB8AC3E}">
        <p14:creationId xmlns:p14="http://schemas.microsoft.com/office/powerpoint/2010/main" val="40790508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Example</a:t>
            </a:r>
          </a:p>
        </p:txBody>
      </p:sp>
      <p:pic>
        <p:nvPicPr>
          <p:cNvPr id="7" name="Picture 6">
            <a:extLst>
              <a:ext uri="{FF2B5EF4-FFF2-40B4-BE49-F238E27FC236}">
                <a16:creationId xmlns:a16="http://schemas.microsoft.com/office/drawing/2014/main" id="{EFE87417-387D-4BBF-8784-3B5345CBF514}"/>
              </a:ext>
            </a:extLst>
          </p:cNvPr>
          <p:cNvPicPr>
            <a:picLocks noChangeAspect="1"/>
          </p:cNvPicPr>
          <p:nvPr/>
        </p:nvPicPr>
        <p:blipFill rotWithShape="1">
          <a:blip r:embed="rId2"/>
          <a:srcRect l="8976" t="15561" r="7955" b="12326"/>
          <a:stretch/>
        </p:blipFill>
        <p:spPr>
          <a:xfrm>
            <a:off x="883228" y="2116224"/>
            <a:ext cx="7595754" cy="3938156"/>
          </a:xfrm>
          <a:prstGeom prst="rect">
            <a:avLst/>
          </a:prstGeom>
        </p:spPr>
      </p:pic>
    </p:spTree>
    <p:extLst>
      <p:ext uri="{BB962C8B-B14F-4D97-AF65-F5344CB8AC3E}">
        <p14:creationId xmlns:p14="http://schemas.microsoft.com/office/powerpoint/2010/main" val="3390396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54107-0D9C-4A7D-868E-F3A1C7ED59DA}"/>
              </a:ext>
            </a:extLst>
          </p:cNvPr>
          <p:cNvSpPr>
            <a:spLocks noGrp="1"/>
          </p:cNvSpPr>
          <p:nvPr>
            <p:ph type="title"/>
          </p:nvPr>
        </p:nvSpPr>
        <p:spPr/>
        <p:txBody>
          <a:bodyPr/>
          <a:lstStyle/>
          <a:p>
            <a:r>
              <a:rPr lang="en-US" dirty="0"/>
              <a:t>Thank you to our sponsors</a:t>
            </a:r>
          </a:p>
        </p:txBody>
      </p:sp>
      <p:sp>
        <p:nvSpPr>
          <p:cNvPr id="3" name="Content Placeholder 2">
            <a:extLst>
              <a:ext uri="{FF2B5EF4-FFF2-40B4-BE49-F238E27FC236}">
                <a16:creationId xmlns:a16="http://schemas.microsoft.com/office/drawing/2014/main" id="{CBDF078B-F72D-4573-BA15-7FC455F22E38}"/>
              </a:ext>
            </a:extLst>
          </p:cNvPr>
          <p:cNvSpPr>
            <a:spLocks noGrp="1"/>
          </p:cNvSpPr>
          <p:nvPr>
            <p:ph idx="1"/>
          </p:nvPr>
        </p:nvSpPr>
        <p:spPr/>
        <p:txBody>
          <a:bodyPr/>
          <a:lstStyle/>
          <a:p>
            <a:r>
              <a:rPr lang="en-US" dirty="0">
                <a:solidFill>
                  <a:schemeClr val="tx2"/>
                </a:solidFill>
              </a:rPr>
              <a:t>Peak Trust Company</a:t>
            </a:r>
          </a:p>
          <a:p>
            <a:pPr lvl="1"/>
            <a:r>
              <a:rPr lang="en-US" dirty="0">
                <a:solidFill>
                  <a:schemeClr val="tx2"/>
                </a:solidFill>
              </a:rPr>
              <a:t>Brandon Cintula</a:t>
            </a:r>
          </a:p>
          <a:p>
            <a:pPr lvl="1"/>
            <a:r>
              <a:rPr lang="en-US" dirty="0">
                <a:solidFill>
                  <a:schemeClr val="tx2"/>
                </a:solidFill>
              </a:rPr>
              <a:t>(888) 544-6775</a:t>
            </a:r>
          </a:p>
          <a:p>
            <a:pPr lvl="1"/>
            <a:r>
              <a:rPr lang="en-US" dirty="0">
                <a:solidFill>
                  <a:schemeClr val="tx2"/>
                </a:solidFill>
                <a:hlinkClick r:id="rId2"/>
              </a:rPr>
              <a:t>bcintula@peaktrust.com</a:t>
            </a:r>
            <a:r>
              <a:rPr lang="en-US" dirty="0">
                <a:solidFill>
                  <a:schemeClr val="tx2"/>
                </a:solidFill>
              </a:rPr>
              <a:t> </a:t>
            </a:r>
          </a:p>
          <a:p>
            <a:endParaRPr lang="en-US" dirty="0"/>
          </a:p>
        </p:txBody>
      </p:sp>
      <p:sp>
        <p:nvSpPr>
          <p:cNvPr id="4" name="Slide Number Placeholder 3">
            <a:extLst>
              <a:ext uri="{FF2B5EF4-FFF2-40B4-BE49-F238E27FC236}">
                <a16:creationId xmlns:a16="http://schemas.microsoft.com/office/drawing/2014/main" id="{EADD28EA-45BA-43FD-B170-3E0E81C4AD75}"/>
              </a:ext>
            </a:extLst>
          </p:cNvPr>
          <p:cNvSpPr>
            <a:spLocks noGrp="1"/>
          </p:cNvSpPr>
          <p:nvPr>
            <p:ph type="sldNum" sz="quarter" idx="12"/>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5BDBC964-145E-46F2-873C-964447E6BE34}" type="slidenum">
              <a:rPr kumimoji="0" lang="en-US" altLang="en-US" sz="1950" b="1" i="0" u="none" strike="noStrike" kern="1200" cap="none" spc="0" normalizeH="0" baseline="0" noProof="0">
                <a:ln>
                  <a:noFill/>
                </a:ln>
                <a:solidFill>
                  <a:srgbClr val="FFFFFF"/>
                </a:solidFill>
                <a:effectLst/>
                <a:uLnTx/>
                <a:uFillTx/>
                <a:latin typeface="Arial" charset="0"/>
                <a:ea typeface="+mn-ea"/>
                <a:cs typeface="+mn-cs"/>
              </a:rPr>
              <a:pPr marL="0" marR="0" lvl="0" indent="0" algn="l" defTabSz="685800" rtl="0" eaLnBrk="1" fontAlgn="base" latinLnBrk="0" hangingPunct="1">
                <a:lnSpc>
                  <a:spcPct val="100000"/>
                </a:lnSpc>
                <a:spcBef>
                  <a:spcPct val="0"/>
                </a:spcBef>
                <a:spcAft>
                  <a:spcPct val="0"/>
                </a:spcAft>
                <a:buClrTx/>
                <a:buSzTx/>
                <a:buFontTx/>
                <a:buNone/>
                <a:tabLst/>
                <a:defRPr/>
              </a:pPr>
              <a:t>5</a:t>
            </a:fld>
            <a:endParaRPr kumimoji="0" lang="en-US" altLang="en-US" sz="1950" b="1"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C90A10FD-0CB8-40B1-92F2-F01787AD8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648" y="3977951"/>
            <a:ext cx="4614863" cy="1557338"/>
          </a:xfrm>
          <a:prstGeom prst="rect">
            <a:avLst/>
          </a:prstGeom>
        </p:spPr>
      </p:pic>
      <p:pic>
        <p:nvPicPr>
          <p:cNvPr id="1026" name="Picture 2" descr="Brandon Cintula">
            <a:extLst>
              <a:ext uri="{FF2B5EF4-FFF2-40B4-BE49-F238E27FC236}">
                <a16:creationId xmlns:a16="http://schemas.microsoft.com/office/drawing/2014/main" id="{6CEBA50F-B06B-404B-A2DD-9CC3CE949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824" y="2639291"/>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156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 </a:t>
            </a:r>
            <a:r>
              <a:rPr lang="en-US" dirty="0" err="1">
                <a:solidFill>
                  <a:srgbClr val="00B050"/>
                </a:solidFill>
              </a:rPr>
              <a:t>RK</a:t>
            </a:r>
            <a:endParaRPr lang="en-US" dirty="0"/>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9732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Example</a:t>
            </a:r>
          </a:p>
        </p:txBody>
      </p:sp>
      <p:pic>
        <p:nvPicPr>
          <p:cNvPr id="2" name="Picture 1">
            <a:extLst>
              <a:ext uri="{FF2B5EF4-FFF2-40B4-BE49-F238E27FC236}">
                <a16:creationId xmlns:a16="http://schemas.microsoft.com/office/drawing/2014/main" id="{A2B30A13-16A5-49BA-B76F-1BFDE00F14C2}"/>
              </a:ext>
            </a:extLst>
          </p:cNvPr>
          <p:cNvPicPr>
            <a:picLocks noChangeAspect="1"/>
          </p:cNvPicPr>
          <p:nvPr/>
        </p:nvPicPr>
        <p:blipFill rotWithShape="1">
          <a:blip r:embed="rId2"/>
          <a:srcRect l="13296" t="14609" r="12841" b="8711"/>
          <a:stretch/>
        </p:blipFill>
        <p:spPr>
          <a:xfrm>
            <a:off x="1194954" y="1943099"/>
            <a:ext cx="6754091" cy="4187537"/>
          </a:xfrm>
          <a:prstGeom prst="rect">
            <a:avLst/>
          </a:prstGeom>
        </p:spPr>
      </p:pic>
    </p:spTree>
    <p:extLst>
      <p:ext uri="{BB962C8B-B14F-4D97-AF65-F5344CB8AC3E}">
        <p14:creationId xmlns:p14="http://schemas.microsoft.com/office/powerpoint/2010/main" val="33183222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a:xfrm>
            <a:off x="457200" y="0"/>
            <a:ext cx="8229600" cy="1143000"/>
          </a:xfrm>
        </p:spPr>
        <p:txBody>
          <a:bodyPr/>
          <a:lstStyle/>
          <a:p>
            <a:r>
              <a:rPr lang="en-US" dirty="0"/>
              <a:t>Paycheck Protection Program </a:t>
            </a:r>
            <a:r>
              <a:rPr lang="en-US" dirty="0" err="1">
                <a:solidFill>
                  <a:srgbClr val="00B050"/>
                </a:solidFill>
              </a:rPr>
              <a:t>RK</a:t>
            </a:r>
            <a:endParaRPr lang="en-US" dirty="0"/>
          </a:p>
        </p:txBody>
      </p:sp>
      <p:sp>
        <p:nvSpPr>
          <p:cNvPr id="6" name="Title 3">
            <a:extLst>
              <a:ext uri="{FF2B5EF4-FFF2-40B4-BE49-F238E27FC236}">
                <a16:creationId xmlns:a16="http://schemas.microsoft.com/office/drawing/2014/main" id="{135E983C-5AE5-40D2-A22A-6C69536B5814}"/>
              </a:ext>
            </a:extLst>
          </p:cNvPr>
          <p:cNvSpPr txBox="1">
            <a:spLocks/>
          </p:cNvSpPr>
          <p:nvPr/>
        </p:nvSpPr>
        <p:spPr bwMode="auto">
          <a:xfrm>
            <a:off x="457200" y="50640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defTabSz="914400"/>
            <a:r>
              <a:rPr lang="en-US" sz="3200" i="1" dirty="0">
                <a:solidFill>
                  <a:srgbClr val="7030A0"/>
                </a:solidFill>
              </a:rPr>
              <a:t>Example</a:t>
            </a:r>
          </a:p>
        </p:txBody>
      </p:sp>
      <p:pic>
        <p:nvPicPr>
          <p:cNvPr id="5" name="Picture 4">
            <a:extLst>
              <a:ext uri="{FF2B5EF4-FFF2-40B4-BE49-F238E27FC236}">
                <a16:creationId xmlns:a16="http://schemas.microsoft.com/office/drawing/2014/main" id="{3D57440E-D896-4F20-8E2C-4730B9C3F6D6}"/>
              </a:ext>
            </a:extLst>
          </p:cNvPr>
          <p:cNvPicPr>
            <a:picLocks noChangeAspect="1"/>
          </p:cNvPicPr>
          <p:nvPr/>
        </p:nvPicPr>
        <p:blipFill rotWithShape="1">
          <a:blip r:embed="rId2"/>
          <a:srcRect l="31250" t="14609" r="33068" b="2812"/>
          <a:stretch/>
        </p:blipFill>
        <p:spPr>
          <a:xfrm>
            <a:off x="2743200" y="1396388"/>
            <a:ext cx="3657599" cy="5055408"/>
          </a:xfrm>
          <a:prstGeom prst="rect">
            <a:avLst/>
          </a:prstGeom>
        </p:spPr>
      </p:pic>
    </p:spTree>
    <p:extLst>
      <p:ext uri="{BB962C8B-B14F-4D97-AF65-F5344CB8AC3E}">
        <p14:creationId xmlns:p14="http://schemas.microsoft.com/office/powerpoint/2010/main" val="710415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Economic Injury Disaster Loans </a:t>
            </a:r>
            <a:r>
              <a:rPr lang="en-US" dirty="0" err="1">
                <a:solidFill>
                  <a:srgbClr val="00B050"/>
                </a:solidFill>
              </a:rPr>
              <a:t>RK</a:t>
            </a:r>
            <a:endParaRPr lang="en-US" dirty="0">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1417638"/>
            <a:ext cx="8229600" cy="4710165"/>
          </a:xfrm>
        </p:spPr>
        <p:txBody>
          <a:bodyPr>
            <a:normAutofit/>
          </a:bodyPr>
          <a:lstStyle/>
          <a:p>
            <a:r>
              <a:rPr lang="en-US" sz="2000" dirty="0"/>
              <a:t>Economic Injury Disaster Loans (EIDL)</a:t>
            </a:r>
          </a:p>
          <a:p>
            <a:r>
              <a:rPr lang="en-US" sz="2000" dirty="0"/>
              <a:t>The Small Business Administration (SBA) provides disaster loans to businesses suffering an economic impact from a disaster.  The entire country is now a qualifying "disaster area") because of coronavirus for purposes of an EIDL.</a:t>
            </a:r>
          </a:p>
          <a:p>
            <a:r>
              <a:rPr lang="en-US" sz="2000" dirty="0"/>
              <a:t>Basic Eligibility: </a:t>
            </a:r>
          </a:p>
          <a:p>
            <a:pPr lvl="1"/>
            <a:r>
              <a:rPr lang="en-US" sz="1600" dirty="0"/>
              <a:t>Any business concern, non-profit, veterans organization or Tribal business</a:t>
            </a:r>
          </a:p>
          <a:p>
            <a:pPr lvl="1"/>
            <a:r>
              <a:rPr lang="en-US" sz="1600" dirty="0"/>
              <a:t>Not more than 500 employees; generally</a:t>
            </a:r>
          </a:p>
          <a:p>
            <a:pPr marL="457200" lvl="1" indent="-457200">
              <a:buFont typeface="Arial" panose="020B0604020202020204" pitchFamily="34" charset="0"/>
              <a:buChar char="•"/>
            </a:pPr>
            <a:r>
              <a:rPr lang="en-US" sz="1900" dirty="0"/>
              <a:t>EIDL loans can be up to $2M per borrower.</a:t>
            </a:r>
          </a:p>
          <a:p>
            <a:pPr marL="457200" lvl="1" indent="-457200">
              <a:buFont typeface="Arial" panose="020B0604020202020204" pitchFamily="34" charset="0"/>
              <a:buChar char="•"/>
            </a:pPr>
            <a:r>
              <a:rPr lang="en-US" sz="1900" dirty="0"/>
              <a:t>Repayment of SBA loans was deferred for 6 months by the Cares Act.</a:t>
            </a:r>
          </a:p>
          <a:p>
            <a:pPr marL="457200" lvl="1" indent="-457200">
              <a:buFont typeface="Arial" panose="020B0604020202020204" pitchFamily="34" charset="0"/>
              <a:buChar char="•"/>
            </a:pPr>
            <a:r>
              <a:rPr lang="en-US" sz="1900" dirty="0"/>
              <a:t>Apply on SBA website.</a:t>
            </a:r>
          </a:p>
          <a:p>
            <a:pPr marL="457200" lvl="1" indent="-457200">
              <a:buFont typeface="Arial" panose="020B0604020202020204" pitchFamily="34" charset="0"/>
              <a:buChar char="•"/>
            </a:pPr>
            <a:r>
              <a:rPr lang="en-US" sz="1900" dirty="0"/>
              <a:t>An EIDL loan taken because of coronavirus can be refinanced by the PPL Loans discussed above (but forgiveness of the loan will be subject to the PPL limitations).</a:t>
            </a:r>
          </a:p>
        </p:txBody>
      </p:sp>
    </p:spTree>
    <p:extLst>
      <p:ext uri="{BB962C8B-B14F-4D97-AF65-F5344CB8AC3E}">
        <p14:creationId xmlns:p14="http://schemas.microsoft.com/office/powerpoint/2010/main" val="3577617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Emergency </a:t>
            </a:r>
            <a:r>
              <a:rPr lang="en-US" dirty="0" err="1"/>
              <a:t>EIDL</a:t>
            </a:r>
            <a:r>
              <a:rPr lang="en-US" dirty="0"/>
              <a:t> Grants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a:xfrm>
            <a:off x="457200" y="1417638"/>
            <a:ext cx="8229600" cy="4963065"/>
          </a:xfrm>
        </p:spPr>
        <p:txBody>
          <a:bodyPr>
            <a:noAutofit/>
          </a:bodyPr>
          <a:lstStyle/>
          <a:p>
            <a:r>
              <a:rPr lang="en-US" sz="2000" dirty="0"/>
              <a:t>If you make an application to the SBA for an Economic Injury Disaster Loan (EIDL), the Cares Act lets you request an emergency advance. The SBA is required to advance those funds within three days.  The advance can be used for any allowable EIDL purpose.  The advance does not need to be repaid.</a:t>
            </a:r>
          </a:p>
          <a:p>
            <a:r>
              <a:rPr lang="en-US" sz="2000" dirty="0"/>
              <a:t>The emergency grant advance is </a:t>
            </a:r>
            <a:r>
              <a:rPr lang="en-US" sz="2000" i="1" dirty="0"/>
              <a:t>an immediate $10,000 tax-free grant from the government to your business.</a:t>
            </a:r>
            <a:endParaRPr lang="en-US" sz="2000" dirty="0"/>
          </a:p>
          <a:p>
            <a:r>
              <a:rPr lang="en-US" sz="2000" dirty="0"/>
              <a:t>Self-employed persons, gig workers, and most nonprofit employers are eligible.  Employers too large to qualify as a “small business concern” by the SBA are excluded.</a:t>
            </a:r>
          </a:p>
          <a:p>
            <a:r>
              <a:rPr lang="en-US" sz="2000" dirty="0"/>
              <a:t>A borrower can request an advance of </a:t>
            </a:r>
            <a:r>
              <a:rPr lang="en-US" sz="2000" dirty="0">
                <a:solidFill>
                  <a:srgbClr val="7030A0"/>
                </a:solidFill>
              </a:rPr>
              <a:t>$10,000 </a:t>
            </a:r>
            <a:r>
              <a:rPr lang="en-US" sz="2000" dirty="0"/>
              <a:t>to provided within three days of applying</a:t>
            </a:r>
          </a:p>
        </p:txBody>
      </p:sp>
      <p:sp>
        <p:nvSpPr>
          <p:cNvPr id="8" name="TextBox 7">
            <a:extLst>
              <a:ext uri="{FF2B5EF4-FFF2-40B4-BE49-F238E27FC236}">
                <a16:creationId xmlns:a16="http://schemas.microsoft.com/office/drawing/2014/main" id="{9E6F902F-DB2A-4072-BF03-529AAC645C82}"/>
              </a:ext>
            </a:extLst>
          </p:cNvPr>
          <p:cNvSpPr txBox="1"/>
          <p:nvPr/>
        </p:nvSpPr>
        <p:spPr>
          <a:xfrm>
            <a:off x="0" y="5919038"/>
            <a:ext cx="9144000" cy="461665"/>
          </a:xfrm>
          <a:prstGeom prst="rect">
            <a:avLst/>
          </a:prstGeom>
          <a:noFill/>
        </p:spPr>
        <p:txBody>
          <a:bodyPr wrap="square" rtlCol="0">
            <a:spAutoFit/>
          </a:bodyPr>
          <a:lstStyle/>
          <a:p>
            <a:pPr algn="ctr"/>
            <a:r>
              <a:rPr lang="en-US" sz="2400" dirty="0">
                <a:solidFill>
                  <a:srgbClr val="FF0000"/>
                </a:solidFill>
              </a:rPr>
              <a:t>H. R. 748, the CARES ACT, </a:t>
            </a:r>
            <a:r>
              <a:rPr lang="en-US" sz="2400" b="1" dirty="0">
                <a:solidFill>
                  <a:srgbClr val="FF0000"/>
                </a:solidFill>
              </a:rPr>
              <a:t>SEC. 1110.</a:t>
            </a:r>
          </a:p>
        </p:txBody>
      </p:sp>
    </p:spTree>
    <p:extLst>
      <p:ext uri="{BB962C8B-B14F-4D97-AF65-F5344CB8AC3E}">
        <p14:creationId xmlns:p14="http://schemas.microsoft.com/office/powerpoint/2010/main" val="2235855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Emergency </a:t>
            </a:r>
            <a:r>
              <a:rPr lang="en-US" dirty="0" err="1"/>
              <a:t>EIDL</a:t>
            </a:r>
            <a:r>
              <a:rPr lang="en-US" dirty="0"/>
              <a:t> Grants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2400" dirty="0"/>
              <a:t>The advance can be used for: providing paid sick leave, maintaining payroll to retain employees, meeting increased material costs, making rent or mortgage payments, and repaying obligations which cannot be met due to revenue losses</a:t>
            </a:r>
          </a:p>
          <a:p>
            <a:r>
              <a:rPr lang="en-US" sz="2400" dirty="0">
                <a:solidFill>
                  <a:srgbClr val="7030A0"/>
                </a:solidFill>
              </a:rPr>
              <a:t>The advance does not need to be repaid, even if the loan is subsequently denied</a:t>
            </a:r>
          </a:p>
          <a:p>
            <a:r>
              <a:rPr lang="en-US" sz="2400" b="1" dirty="0">
                <a:solidFill>
                  <a:srgbClr val="7030A0"/>
                </a:solidFill>
              </a:rPr>
              <a:t>“Payroll Protection” loan forgiveness reduced by the EIDL advance</a:t>
            </a:r>
          </a:p>
          <a:p>
            <a:pPr marL="457200" lvl="1" indent="-457200">
              <a:buFont typeface="Arial" panose="020B0604020202020204" pitchFamily="34" charset="0"/>
              <a:buChar char="•"/>
            </a:pPr>
            <a:endParaRPr lang="en-US" sz="3200" dirty="0"/>
          </a:p>
        </p:txBody>
      </p:sp>
      <p:sp>
        <p:nvSpPr>
          <p:cNvPr id="8" name="TextBox 7">
            <a:extLst>
              <a:ext uri="{FF2B5EF4-FFF2-40B4-BE49-F238E27FC236}">
                <a16:creationId xmlns:a16="http://schemas.microsoft.com/office/drawing/2014/main" id="{9E6F902F-DB2A-4072-BF03-529AAC645C82}"/>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a:t>
            </a:r>
            <a:r>
              <a:rPr lang="en-US" sz="2400" b="1" dirty="0">
                <a:solidFill>
                  <a:srgbClr val="FF0000"/>
                </a:solidFill>
              </a:rPr>
              <a:t>SEC. 1110</a:t>
            </a:r>
          </a:p>
        </p:txBody>
      </p:sp>
    </p:spTree>
    <p:extLst>
      <p:ext uri="{BB962C8B-B14F-4D97-AF65-F5344CB8AC3E}">
        <p14:creationId xmlns:p14="http://schemas.microsoft.com/office/powerpoint/2010/main" val="3320054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Business Tax Relief </a:t>
            </a:r>
            <a:r>
              <a:rPr lang="en-US" dirty="0" err="1">
                <a:solidFill>
                  <a:srgbClr val="00B050"/>
                </a:solidFill>
              </a:rPr>
              <a:t>RK</a:t>
            </a:r>
            <a:r>
              <a:rPr lang="en-US" dirty="0"/>
              <a:t> </a:t>
            </a: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2800" dirty="0"/>
              <a:t>Employee Retention Credit</a:t>
            </a:r>
            <a:r>
              <a:rPr lang="en-US" sz="2800" dirty="0">
                <a:solidFill>
                  <a:srgbClr val="00B050"/>
                </a:solidFill>
              </a:rPr>
              <a:t> </a:t>
            </a:r>
            <a:endParaRPr lang="en-US" sz="2800" dirty="0"/>
          </a:p>
          <a:p>
            <a:pPr lvl="1">
              <a:buFont typeface="Calibri" panose="020F0502020204030204" pitchFamily="34" charset="0"/>
              <a:buChar char="–"/>
            </a:pPr>
            <a:r>
              <a:rPr lang="en-US" sz="2400" dirty="0"/>
              <a:t>50% of qualified wages up to $10,000 ($5,000 credit)</a:t>
            </a:r>
          </a:p>
          <a:p>
            <a:pPr lvl="1">
              <a:buFont typeface="Calibri" panose="020F0502020204030204" pitchFamily="34" charset="0"/>
              <a:buChar char="–"/>
            </a:pPr>
            <a:r>
              <a:rPr lang="en-US" sz="2400" dirty="0"/>
              <a:t>Credit against employment taxes and is refundable</a:t>
            </a:r>
          </a:p>
          <a:p>
            <a:pPr lvl="1">
              <a:buFont typeface="Calibri" panose="020F0502020204030204" pitchFamily="34" charset="0"/>
              <a:buChar char="–"/>
            </a:pPr>
            <a:r>
              <a:rPr lang="en-US" sz="2400" dirty="0"/>
              <a:t>Reduced for credits in Section 7001 and 7003 of the Families First Coronavirus Response Act</a:t>
            </a:r>
          </a:p>
          <a:p>
            <a:pPr lvl="1">
              <a:buFont typeface="Calibri" panose="020F0502020204030204" pitchFamily="34" charset="0"/>
              <a:buChar char="–"/>
            </a:pPr>
            <a:r>
              <a:rPr lang="en-US" sz="2400" dirty="0"/>
              <a:t>Eligible employers: (1) operations suspended by government (2) significant decline in gross receipts</a:t>
            </a:r>
          </a:p>
          <a:p>
            <a:pPr lvl="1">
              <a:buFont typeface="Calibri" panose="020F0502020204030204" pitchFamily="34" charset="0"/>
              <a:buChar char="–"/>
            </a:pPr>
            <a:r>
              <a:rPr lang="en-US" sz="2400" b="1" dirty="0"/>
              <a:t>Can’t claim this credit and take the forgivable SBA loan – </a:t>
            </a:r>
            <a:r>
              <a:rPr lang="en-US" sz="2400" b="1" dirty="0">
                <a:solidFill>
                  <a:srgbClr val="7030A0"/>
                </a:solidFill>
              </a:rPr>
              <a:t>most small employers will opt for the forgivable loan</a:t>
            </a:r>
          </a:p>
        </p:txBody>
      </p:sp>
      <p:sp>
        <p:nvSpPr>
          <p:cNvPr id="9" name="TextBox 8">
            <a:extLst>
              <a:ext uri="{FF2B5EF4-FFF2-40B4-BE49-F238E27FC236}">
                <a16:creationId xmlns:a16="http://schemas.microsoft.com/office/drawing/2014/main" id="{8301FF36-A187-4513-8609-CA4F9DC54D1C}"/>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a:t>
            </a:r>
            <a:r>
              <a:rPr lang="en-US" sz="2400" b="1" dirty="0">
                <a:solidFill>
                  <a:srgbClr val="FF0000"/>
                </a:solidFill>
              </a:rPr>
              <a:t>SEC. 2301</a:t>
            </a:r>
          </a:p>
        </p:txBody>
      </p:sp>
    </p:spTree>
    <p:extLst>
      <p:ext uri="{BB962C8B-B14F-4D97-AF65-F5344CB8AC3E}">
        <p14:creationId xmlns:p14="http://schemas.microsoft.com/office/powerpoint/2010/main" val="513000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Business Tax Relief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2800" dirty="0"/>
              <a:t>Delay of Employer Payroll Taxes</a:t>
            </a:r>
          </a:p>
          <a:p>
            <a:pPr lvl="1">
              <a:buFont typeface="Calibri" panose="020F0502020204030204" pitchFamily="34" charset="0"/>
              <a:buChar char="–"/>
            </a:pPr>
            <a:r>
              <a:rPr lang="en-US" sz="2400" dirty="0"/>
              <a:t>Payroll tax deposits delayed until the applicable date</a:t>
            </a:r>
          </a:p>
          <a:p>
            <a:pPr lvl="1">
              <a:buFont typeface="Calibri" panose="020F0502020204030204" pitchFamily="34" charset="0"/>
              <a:buChar char="–"/>
            </a:pPr>
            <a:r>
              <a:rPr lang="en-US" sz="2400" b="1" dirty="0">
                <a:solidFill>
                  <a:srgbClr val="7030A0"/>
                </a:solidFill>
              </a:rPr>
              <a:t>Exception for taxpayers which had indebtedness forgiven by the Paycheck Protection Program in Sec. 1102 &amp; Sec. 1106</a:t>
            </a:r>
          </a:p>
          <a:p>
            <a:pPr lvl="1">
              <a:buFont typeface="Calibri" panose="020F0502020204030204" pitchFamily="34" charset="0"/>
              <a:buChar char="–"/>
            </a:pPr>
            <a:r>
              <a:rPr lang="en-US" sz="2400" dirty="0">
                <a:solidFill>
                  <a:srgbClr val="7030A0"/>
                </a:solidFill>
              </a:rPr>
              <a:t>Applicable Date</a:t>
            </a:r>
          </a:p>
          <a:p>
            <a:pPr lvl="2">
              <a:buFont typeface="Calibri" panose="020F0502020204030204" pitchFamily="34" charset="0"/>
              <a:buChar char="–"/>
            </a:pPr>
            <a:r>
              <a:rPr lang="en-US" sz="2000" dirty="0">
                <a:solidFill>
                  <a:srgbClr val="7030A0"/>
                </a:solidFill>
              </a:rPr>
              <a:t>12/31/2021: 50% of the amount due</a:t>
            </a:r>
          </a:p>
          <a:p>
            <a:pPr lvl="2">
              <a:buFont typeface="Calibri" panose="020F0502020204030204" pitchFamily="34" charset="0"/>
              <a:buChar char="–"/>
            </a:pPr>
            <a:r>
              <a:rPr lang="en-US" sz="2000" dirty="0">
                <a:solidFill>
                  <a:srgbClr val="7030A0"/>
                </a:solidFill>
              </a:rPr>
              <a:t>12/31/2022: the remaining amount due</a:t>
            </a:r>
          </a:p>
          <a:p>
            <a:pPr lvl="1">
              <a:buFont typeface="Calibri" panose="020F0502020204030204" pitchFamily="34" charset="0"/>
              <a:buChar char="–"/>
            </a:pPr>
            <a:r>
              <a:rPr lang="en-US" sz="2400" dirty="0"/>
              <a:t>Includes 50% of SECA taxes</a:t>
            </a:r>
          </a:p>
          <a:p>
            <a:pPr lvl="2">
              <a:buFont typeface="Calibri" panose="020F0502020204030204" pitchFamily="34" charset="0"/>
              <a:buChar char="–"/>
            </a:pPr>
            <a:endParaRPr lang="en-US" dirty="0"/>
          </a:p>
        </p:txBody>
      </p:sp>
      <p:sp>
        <p:nvSpPr>
          <p:cNvPr id="9" name="TextBox 8">
            <a:extLst>
              <a:ext uri="{FF2B5EF4-FFF2-40B4-BE49-F238E27FC236}">
                <a16:creationId xmlns:a16="http://schemas.microsoft.com/office/drawing/2014/main" id="{A9E8DC44-603E-40B5-8C32-D175FB288624}"/>
              </a:ext>
            </a:extLst>
          </p:cNvPr>
          <p:cNvSpPr txBox="1"/>
          <p:nvPr/>
        </p:nvSpPr>
        <p:spPr>
          <a:xfrm>
            <a:off x="0" y="5895330"/>
            <a:ext cx="9144000" cy="461665"/>
          </a:xfrm>
          <a:prstGeom prst="rect">
            <a:avLst/>
          </a:prstGeom>
          <a:noFill/>
        </p:spPr>
        <p:txBody>
          <a:bodyPr wrap="square" rtlCol="0">
            <a:spAutoFit/>
          </a:bodyPr>
          <a:lstStyle/>
          <a:p>
            <a:pPr algn="ctr"/>
            <a:r>
              <a:rPr lang="en-US" sz="2400" dirty="0">
                <a:solidFill>
                  <a:srgbClr val="FF0000"/>
                </a:solidFill>
              </a:rPr>
              <a:t>H. R. 748, the CARES ACT, </a:t>
            </a:r>
            <a:r>
              <a:rPr lang="en-US" sz="2400" b="1" dirty="0">
                <a:solidFill>
                  <a:srgbClr val="FF0000"/>
                </a:solidFill>
              </a:rPr>
              <a:t>SEC. 2302</a:t>
            </a:r>
          </a:p>
        </p:txBody>
      </p:sp>
      <p:sp>
        <p:nvSpPr>
          <p:cNvPr id="2" name="TextBox 1">
            <a:extLst>
              <a:ext uri="{FF2B5EF4-FFF2-40B4-BE49-F238E27FC236}">
                <a16:creationId xmlns:a16="http://schemas.microsoft.com/office/drawing/2014/main" id="{45B63E0C-5337-4C12-9D3F-51ACA9A3E69C}"/>
              </a:ext>
            </a:extLst>
          </p:cNvPr>
          <p:cNvSpPr txBox="1"/>
          <p:nvPr/>
        </p:nvSpPr>
        <p:spPr>
          <a:xfrm>
            <a:off x="6725799" y="4334470"/>
            <a:ext cx="1961001"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t>No interest loan from the IRS for over 20 months!</a:t>
            </a:r>
          </a:p>
        </p:txBody>
      </p:sp>
    </p:spTree>
    <p:extLst>
      <p:ext uri="{BB962C8B-B14F-4D97-AF65-F5344CB8AC3E}">
        <p14:creationId xmlns:p14="http://schemas.microsoft.com/office/powerpoint/2010/main" val="2931679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Tax Credits to </a:t>
            </a:r>
            <a:br>
              <a:rPr lang="en-US" dirty="0"/>
            </a:br>
            <a:r>
              <a:rPr lang="en-US" dirty="0"/>
              <a:t>Fund Paid Sick Leave </a:t>
            </a:r>
            <a:r>
              <a:rPr lang="en-US" dirty="0" err="1">
                <a:solidFill>
                  <a:srgbClr val="00B050"/>
                </a:solidFill>
              </a:rPr>
              <a:t>RK</a:t>
            </a:r>
            <a:endParaRPr lang="en-US"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fontScale="70000" lnSpcReduction="20000"/>
          </a:bodyPr>
          <a:lstStyle/>
          <a:p>
            <a:r>
              <a:rPr lang="en-US" dirty="0"/>
              <a:t>Refundable </a:t>
            </a:r>
            <a:r>
              <a:rPr lang="en-US" b="1" dirty="0"/>
              <a:t>employer</a:t>
            </a:r>
            <a:r>
              <a:rPr lang="en-US" dirty="0"/>
              <a:t> FICA tax credit – basics </a:t>
            </a:r>
          </a:p>
          <a:p>
            <a:pPr lvl="1">
              <a:buFont typeface="Calibri" panose="020F0502020204030204" pitchFamily="34" charset="0"/>
              <a:buChar char="–"/>
            </a:pPr>
            <a:r>
              <a:rPr lang="en-US" dirty="0"/>
              <a:t>Limit if the employee is sick:</a:t>
            </a:r>
          </a:p>
          <a:p>
            <a:pPr lvl="2">
              <a:buFont typeface="Wingdings" panose="05000000000000000000" pitchFamily="2" charset="2"/>
              <a:buChar char="Ø"/>
            </a:pPr>
            <a:r>
              <a:rPr lang="en-US" dirty="0"/>
              <a:t>The lessor of wages plus healthcare costs or $511/day</a:t>
            </a:r>
          </a:p>
          <a:p>
            <a:pPr lvl="2">
              <a:buFont typeface="Wingdings" panose="05000000000000000000" pitchFamily="2" charset="2"/>
              <a:buChar char="Ø"/>
            </a:pPr>
            <a:r>
              <a:rPr lang="en-US" dirty="0"/>
              <a:t>10 days</a:t>
            </a:r>
          </a:p>
          <a:p>
            <a:pPr lvl="2">
              <a:buFont typeface="Wingdings" panose="05000000000000000000" pitchFamily="2" charset="2"/>
              <a:buChar char="Ø"/>
            </a:pPr>
            <a:r>
              <a:rPr lang="en-US" dirty="0"/>
              <a:t>Includes: Employees subject to a government quarantine or isolation order;  Employee advised by a healthcare professional to self-quarantine; employee is experiencing symptoms and seeking diagnosis</a:t>
            </a:r>
          </a:p>
          <a:p>
            <a:pPr lvl="1">
              <a:buFont typeface="Wingdings" panose="05000000000000000000" pitchFamily="2" charset="2"/>
              <a:buChar char="Ø"/>
            </a:pPr>
            <a:r>
              <a:rPr lang="en-US" dirty="0"/>
              <a:t>Limit for family leave:</a:t>
            </a:r>
          </a:p>
          <a:p>
            <a:pPr lvl="2">
              <a:buFont typeface="Wingdings" panose="05000000000000000000" pitchFamily="2" charset="2"/>
              <a:buChar char="Ø"/>
            </a:pPr>
            <a:r>
              <a:rPr lang="en-US" dirty="0"/>
              <a:t>$200/day</a:t>
            </a:r>
          </a:p>
          <a:p>
            <a:pPr lvl="2">
              <a:buFont typeface="Wingdings" panose="05000000000000000000" pitchFamily="2" charset="2"/>
              <a:buChar char="Ø"/>
            </a:pPr>
            <a:r>
              <a:rPr lang="en-US" dirty="0"/>
              <a:t>$10,000 maximum</a:t>
            </a:r>
          </a:p>
          <a:p>
            <a:pPr lvl="2">
              <a:buFont typeface="Wingdings" panose="05000000000000000000" pitchFamily="2" charset="2"/>
              <a:buChar char="Ø"/>
            </a:pPr>
            <a:r>
              <a:rPr lang="en-US" dirty="0"/>
              <a:t>Includes: taking care of family member ordered or advised to quarantine; taking care of a child following a school closing</a:t>
            </a:r>
          </a:p>
          <a:p>
            <a:pPr lvl="1">
              <a:buFont typeface="Calibri" panose="020F0502020204030204" pitchFamily="34" charset="0"/>
              <a:buChar char="–"/>
            </a:pPr>
            <a:r>
              <a:rPr lang="en-US" dirty="0"/>
              <a:t>Treasury will set the 15-day period to which these credits are available</a:t>
            </a:r>
          </a:p>
          <a:p>
            <a:pPr lvl="1">
              <a:buFont typeface="Calibri" panose="020F0502020204030204" pitchFamily="34" charset="0"/>
              <a:buChar char="–"/>
            </a:pPr>
            <a:r>
              <a:rPr lang="en-US" dirty="0"/>
              <a:t>Sick leave pay is not subject the employees portion of the 6.2% FICA tax for Social Security</a:t>
            </a:r>
          </a:p>
          <a:p>
            <a:pPr lvl="1">
              <a:buFont typeface="Calibri" panose="020F0502020204030204" pitchFamily="34" charset="0"/>
              <a:buChar char="–"/>
            </a:pPr>
            <a:endParaRPr lang="en-US" dirty="0"/>
          </a:p>
        </p:txBody>
      </p:sp>
      <p:sp>
        <p:nvSpPr>
          <p:cNvPr id="7" name="TextBox 6">
            <a:extLst>
              <a:ext uri="{FF2B5EF4-FFF2-40B4-BE49-F238E27FC236}">
                <a16:creationId xmlns:a16="http://schemas.microsoft.com/office/drawing/2014/main" id="{90819E9B-023A-4830-B30B-8F0E6FF5105E}"/>
              </a:ext>
            </a:extLst>
          </p:cNvPr>
          <p:cNvSpPr txBox="1"/>
          <p:nvPr/>
        </p:nvSpPr>
        <p:spPr>
          <a:xfrm>
            <a:off x="1301168" y="5847060"/>
            <a:ext cx="6541663" cy="461665"/>
          </a:xfrm>
          <a:prstGeom prst="rect">
            <a:avLst/>
          </a:prstGeom>
          <a:noFill/>
        </p:spPr>
        <p:txBody>
          <a:bodyPr wrap="none" rtlCol="0">
            <a:spAutoFit/>
          </a:bodyPr>
          <a:lstStyle/>
          <a:p>
            <a:r>
              <a:rPr lang="en-US" sz="2400" dirty="0">
                <a:solidFill>
                  <a:srgbClr val="FF0000"/>
                </a:solidFill>
              </a:rPr>
              <a:t>H.R. 6201 - Families First Coronavirus Response Act</a:t>
            </a:r>
          </a:p>
        </p:txBody>
      </p:sp>
    </p:spTree>
    <p:extLst>
      <p:ext uri="{BB962C8B-B14F-4D97-AF65-F5344CB8AC3E}">
        <p14:creationId xmlns:p14="http://schemas.microsoft.com/office/powerpoint/2010/main" val="575960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F036-42F6-48E2-B343-27AF1126EF72}"/>
              </a:ext>
            </a:extLst>
          </p:cNvPr>
          <p:cNvSpPr>
            <a:spLocks noGrp="1"/>
          </p:cNvSpPr>
          <p:nvPr>
            <p:ph type="title"/>
          </p:nvPr>
        </p:nvSpPr>
        <p:spPr/>
        <p:txBody>
          <a:bodyPr/>
          <a:lstStyle/>
          <a:p>
            <a:r>
              <a:rPr lang="en-US" dirty="0"/>
              <a:t>Additional Unemployment Benefits </a:t>
            </a:r>
            <a:r>
              <a:rPr lang="en-US" dirty="0" err="1">
                <a:solidFill>
                  <a:srgbClr val="00B050"/>
                </a:solidFill>
              </a:rPr>
              <a:t>RK</a:t>
            </a:r>
            <a:endParaRPr lang="en-US" dirty="0">
              <a:highlight>
                <a:srgbClr val="FFFF00"/>
              </a:highlight>
            </a:endParaRPr>
          </a:p>
        </p:txBody>
      </p:sp>
      <p:sp>
        <p:nvSpPr>
          <p:cNvPr id="3" name="Content Placeholder 2">
            <a:extLst>
              <a:ext uri="{FF2B5EF4-FFF2-40B4-BE49-F238E27FC236}">
                <a16:creationId xmlns:a16="http://schemas.microsoft.com/office/drawing/2014/main" id="{14BC4F2A-368D-4B1A-A706-E5EFF0D51998}"/>
              </a:ext>
            </a:extLst>
          </p:cNvPr>
          <p:cNvSpPr>
            <a:spLocks noGrp="1"/>
          </p:cNvSpPr>
          <p:nvPr>
            <p:ph idx="1"/>
          </p:nvPr>
        </p:nvSpPr>
        <p:spPr/>
        <p:txBody>
          <a:bodyPr/>
          <a:lstStyle/>
          <a:p>
            <a:r>
              <a:rPr lang="en-US" dirty="0"/>
              <a:t>Unemployment compensation.</a:t>
            </a:r>
          </a:p>
          <a:p>
            <a:pPr lvl="1"/>
            <a:r>
              <a:rPr lang="en-US" dirty="0"/>
              <a:t>Workers with reduced income can now qualify for immediate unemployed compensation under the Cares Act.</a:t>
            </a:r>
          </a:p>
          <a:p>
            <a:pPr lvl="1"/>
            <a:r>
              <a:rPr lang="en-US" dirty="0"/>
              <a:t>Independent contractors and gig works will now qualify.</a:t>
            </a:r>
          </a:p>
          <a:p>
            <a:pPr lvl="1"/>
            <a:r>
              <a:rPr lang="en-US" dirty="0"/>
              <a:t>An additional benefit of $600/week will be provide.</a:t>
            </a:r>
          </a:p>
          <a:p>
            <a:pPr lvl="1"/>
            <a:r>
              <a:rPr lang="en-US" dirty="0"/>
              <a:t>Employer accounts won’t bear these costs.</a:t>
            </a:r>
          </a:p>
          <a:p>
            <a:endParaRPr lang="en-US" dirty="0">
              <a:highlight>
                <a:srgbClr val="FFFF00"/>
              </a:highlight>
            </a:endParaRPr>
          </a:p>
        </p:txBody>
      </p:sp>
    </p:spTree>
    <p:extLst>
      <p:ext uri="{BB962C8B-B14F-4D97-AF65-F5344CB8AC3E}">
        <p14:creationId xmlns:p14="http://schemas.microsoft.com/office/powerpoint/2010/main" val="1475374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2C77-3AC1-4CE6-9FD0-509F53F8F49F}"/>
              </a:ext>
            </a:extLst>
          </p:cNvPr>
          <p:cNvSpPr>
            <a:spLocks noGrp="1"/>
          </p:cNvSpPr>
          <p:nvPr>
            <p:ph type="title"/>
          </p:nvPr>
        </p:nvSpPr>
        <p:spPr/>
        <p:txBody>
          <a:bodyPr/>
          <a:lstStyle/>
          <a:p>
            <a:r>
              <a:rPr lang="en-US" dirty="0"/>
              <a:t>Health Insurance Coverage Changes </a:t>
            </a:r>
            <a:r>
              <a:rPr lang="en-US" dirty="0" err="1">
                <a:solidFill>
                  <a:srgbClr val="00B050"/>
                </a:solidFill>
              </a:rPr>
              <a:t>RK</a:t>
            </a:r>
            <a:endParaRPr lang="en-US" dirty="0">
              <a:highlight>
                <a:srgbClr val="FFFF00"/>
              </a:highlight>
            </a:endParaRPr>
          </a:p>
        </p:txBody>
      </p:sp>
      <p:sp>
        <p:nvSpPr>
          <p:cNvPr id="3" name="Content Placeholder 2">
            <a:extLst>
              <a:ext uri="{FF2B5EF4-FFF2-40B4-BE49-F238E27FC236}">
                <a16:creationId xmlns:a16="http://schemas.microsoft.com/office/drawing/2014/main" id="{E66AAEFE-07D2-47DC-BB7E-43BF4DCA3A54}"/>
              </a:ext>
            </a:extLst>
          </p:cNvPr>
          <p:cNvSpPr>
            <a:spLocks noGrp="1"/>
          </p:cNvSpPr>
          <p:nvPr>
            <p:ph idx="1"/>
          </p:nvPr>
        </p:nvSpPr>
        <p:spPr/>
        <p:txBody>
          <a:bodyPr/>
          <a:lstStyle/>
          <a:p>
            <a:r>
              <a:rPr lang="en-US" sz="2600" dirty="0"/>
              <a:t>The Cares Act enhances health insurance coverage to address costs associates with coronavirus:</a:t>
            </a:r>
          </a:p>
          <a:p>
            <a:pPr lvl="1"/>
            <a:r>
              <a:rPr lang="en-US" sz="2200" dirty="0"/>
              <a:t>Testing and diagnosis of coronavirus will be without deductibles or co-payments.</a:t>
            </a:r>
          </a:p>
          <a:p>
            <a:pPr lvl="1"/>
            <a:r>
              <a:rPr lang="en-US" sz="2200" dirty="0"/>
              <a:t>If (hopefully, when) a vaccine is developed that will be provided without deductibles or co-payments.</a:t>
            </a:r>
          </a:p>
          <a:p>
            <a:r>
              <a:rPr lang="en-US" sz="2600" dirty="0"/>
              <a:t>Telehealth services can be covered under health savings accounts (HSAs) is also permitted.</a:t>
            </a:r>
          </a:p>
          <a:p>
            <a:endParaRPr lang="en-US" sz="2600" dirty="0">
              <a:highlight>
                <a:srgbClr val="FFFF00"/>
              </a:highlight>
            </a:endParaRPr>
          </a:p>
        </p:txBody>
      </p:sp>
    </p:spTree>
    <p:extLst>
      <p:ext uri="{BB962C8B-B14F-4D97-AF65-F5344CB8AC3E}">
        <p14:creationId xmlns:p14="http://schemas.microsoft.com/office/powerpoint/2010/main" val="1798359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4CE769-7D92-7D43-A892-D2D500E0A2F3}"/>
              </a:ext>
            </a:extLst>
          </p:cNvPr>
          <p:cNvSpPr/>
          <p:nvPr/>
        </p:nvSpPr>
        <p:spPr>
          <a:xfrm>
            <a:off x="0" y="85725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srgbClr val="092340"/>
              </a:solidFill>
              <a:latin typeface="Arial" panose="020B0604020202020204"/>
            </a:endParaRPr>
          </a:p>
        </p:txBody>
      </p:sp>
      <p:pic>
        <p:nvPicPr>
          <p:cNvPr id="10" name="Picture 9">
            <a:extLst>
              <a:ext uri="{FF2B5EF4-FFF2-40B4-BE49-F238E27FC236}">
                <a16:creationId xmlns:a16="http://schemas.microsoft.com/office/drawing/2014/main" id="{39E13057-E16E-1548-B6BF-8746719FD4C5}"/>
              </a:ext>
            </a:extLst>
          </p:cNvPr>
          <p:cNvPicPr>
            <a:picLocks noChangeAspect="1"/>
          </p:cNvPicPr>
          <p:nvPr/>
        </p:nvPicPr>
        <p:blipFill>
          <a:blip r:embed="rId3"/>
          <a:stretch>
            <a:fillRect/>
          </a:stretch>
        </p:blipFill>
        <p:spPr>
          <a:xfrm>
            <a:off x="2711950" y="2216954"/>
            <a:ext cx="2601516" cy="1758266"/>
          </a:xfrm>
          <a:prstGeom prst="rect">
            <a:avLst/>
          </a:prstGeom>
        </p:spPr>
      </p:pic>
      <p:sp>
        <p:nvSpPr>
          <p:cNvPr id="5" name="TextBox 4">
            <a:extLst>
              <a:ext uri="{FF2B5EF4-FFF2-40B4-BE49-F238E27FC236}">
                <a16:creationId xmlns:a16="http://schemas.microsoft.com/office/drawing/2014/main" id="{491729DA-8237-4755-B211-4BAC19693E33}"/>
              </a:ext>
            </a:extLst>
          </p:cNvPr>
          <p:cNvSpPr txBox="1"/>
          <p:nvPr/>
        </p:nvSpPr>
        <p:spPr>
          <a:xfrm>
            <a:off x="896228" y="4520935"/>
            <a:ext cx="7351544" cy="1015663"/>
          </a:xfrm>
          <a:prstGeom prst="rect">
            <a:avLst/>
          </a:prstGeom>
          <a:noFill/>
        </p:spPr>
        <p:txBody>
          <a:bodyPr wrap="square" rtlCol="0">
            <a:spAutoFit/>
          </a:bodyPr>
          <a:lstStyle/>
          <a:p>
            <a:pPr algn="ctr" defTabSz="685800">
              <a:defRPr/>
            </a:pPr>
            <a:r>
              <a:rPr lang="en-US" sz="1500" b="1" spc="450" dirty="0">
                <a:solidFill>
                  <a:srgbClr val="FFFFFF"/>
                </a:solidFill>
                <a:latin typeface="Arial" panose="020B0604020202020204" pitchFamily="34" charset="0"/>
                <a:cs typeface="Arial" panose="020B0604020202020204" pitchFamily="34" charset="0"/>
              </a:rPr>
              <a:t>Jane Ransom, Executive Director</a:t>
            </a:r>
          </a:p>
          <a:p>
            <a:pPr algn="ctr" defTabSz="685800">
              <a:defRPr/>
            </a:pPr>
            <a:r>
              <a:rPr lang="en-US" sz="1500" b="1" spc="450" dirty="0">
                <a:solidFill>
                  <a:srgbClr val="FFFFFF"/>
                </a:solidFill>
                <a:latin typeface="Arial" panose="020B0604020202020204" pitchFamily="34" charset="0"/>
                <a:cs typeface="Arial" panose="020B0604020202020204" pitchFamily="34" charset="0"/>
                <a:hlinkClick r:id="rId4"/>
              </a:rPr>
              <a:t>jransom@americanbrainfoundation.org</a:t>
            </a:r>
            <a:endParaRPr lang="en-US" sz="1500" b="1" spc="450" dirty="0">
              <a:solidFill>
                <a:srgbClr val="FFFFFF"/>
              </a:solidFill>
              <a:latin typeface="Arial" panose="020B0604020202020204" pitchFamily="34" charset="0"/>
              <a:cs typeface="Arial" panose="020B0604020202020204" pitchFamily="34" charset="0"/>
            </a:endParaRPr>
          </a:p>
          <a:p>
            <a:pPr algn="ctr" defTabSz="685800">
              <a:defRPr/>
            </a:pPr>
            <a:endParaRPr lang="en-US" sz="1500" b="1" spc="450" dirty="0">
              <a:solidFill>
                <a:srgbClr val="FFFFFF"/>
              </a:solidFill>
              <a:latin typeface="Arial" panose="020B0604020202020204" pitchFamily="34" charset="0"/>
              <a:cs typeface="Arial" panose="020B0604020202020204" pitchFamily="34" charset="0"/>
            </a:endParaRPr>
          </a:p>
          <a:p>
            <a:pPr algn="ctr" defTabSz="685800">
              <a:defRPr/>
            </a:pPr>
            <a:r>
              <a:rPr lang="en-US" sz="1500" b="1" spc="450" dirty="0">
                <a:solidFill>
                  <a:srgbClr val="FFFFFF"/>
                </a:solidFill>
                <a:latin typeface="Arial" panose="020B0604020202020204" pitchFamily="34" charset="0"/>
                <a:cs typeface="Arial" panose="020B0604020202020204" pitchFamily="34" charset="0"/>
              </a:rPr>
              <a:t>AmericanBrainFoundation.org</a:t>
            </a:r>
          </a:p>
        </p:txBody>
      </p:sp>
    </p:spTree>
    <p:extLst>
      <p:ext uri="{BB962C8B-B14F-4D97-AF65-F5344CB8AC3E}">
        <p14:creationId xmlns:p14="http://schemas.microsoft.com/office/powerpoint/2010/main" val="1421303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071F-D607-41B9-B54D-9B5423303C8D}"/>
              </a:ext>
            </a:extLst>
          </p:cNvPr>
          <p:cNvSpPr>
            <a:spLocks noGrp="1"/>
          </p:cNvSpPr>
          <p:nvPr>
            <p:ph type="title"/>
          </p:nvPr>
        </p:nvSpPr>
        <p:spPr/>
        <p:txBody>
          <a:bodyPr/>
          <a:lstStyle/>
          <a:p>
            <a:r>
              <a:rPr lang="en-US" dirty="0"/>
              <a:t>Employer Disaster Payments to Employees Tax Favored </a:t>
            </a:r>
            <a:r>
              <a:rPr lang="en-US" dirty="0" err="1">
                <a:solidFill>
                  <a:srgbClr val="00B050"/>
                </a:solidFill>
              </a:rPr>
              <a:t>RK</a:t>
            </a:r>
            <a:endParaRPr lang="en-US" dirty="0">
              <a:highlight>
                <a:srgbClr val="FFFF00"/>
              </a:highlight>
            </a:endParaRPr>
          </a:p>
        </p:txBody>
      </p:sp>
      <p:sp>
        <p:nvSpPr>
          <p:cNvPr id="3" name="Content Placeholder 2">
            <a:extLst>
              <a:ext uri="{FF2B5EF4-FFF2-40B4-BE49-F238E27FC236}">
                <a16:creationId xmlns:a16="http://schemas.microsoft.com/office/drawing/2014/main" id="{7157CB32-A073-4394-839D-898564A2F4FD}"/>
              </a:ext>
            </a:extLst>
          </p:cNvPr>
          <p:cNvSpPr>
            <a:spLocks noGrp="1"/>
          </p:cNvSpPr>
          <p:nvPr>
            <p:ph idx="1"/>
          </p:nvPr>
        </p:nvSpPr>
        <p:spPr/>
        <p:txBody>
          <a:bodyPr/>
          <a:lstStyle/>
          <a:p>
            <a:r>
              <a:rPr lang="en-US" sz="2400" dirty="0"/>
              <a:t>Employers can make payments to employees to address the economic impact of coronavirus</a:t>
            </a:r>
          </a:p>
          <a:p>
            <a:r>
              <a:rPr lang="en-US" sz="2400" dirty="0"/>
              <a:t>If the payments qualify they won’t be taxed as compensation income to the recipient/employee.</a:t>
            </a:r>
          </a:p>
          <a:p>
            <a:r>
              <a:rPr lang="en-US" sz="2400" dirty="0"/>
              <a:t>The payments will be fully deductible by the payor/employer.</a:t>
            </a:r>
          </a:p>
          <a:p>
            <a:r>
              <a:rPr lang="en-US" sz="2400" dirty="0"/>
              <a:t>This treatment is due to the President’s emergency orders making the entire country a disaster area.</a:t>
            </a:r>
          </a:p>
          <a:p>
            <a:r>
              <a:rPr lang="en-US" sz="2400" dirty="0"/>
              <a:t>See IRC Section 139.</a:t>
            </a:r>
          </a:p>
          <a:p>
            <a:endParaRPr lang="en-US" sz="2400" dirty="0">
              <a:highlight>
                <a:srgbClr val="FFFF00"/>
              </a:highlight>
            </a:endParaRPr>
          </a:p>
        </p:txBody>
      </p:sp>
    </p:spTree>
    <p:extLst>
      <p:ext uri="{BB962C8B-B14F-4D97-AF65-F5344CB8AC3E}">
        <p14:creationId xmlns:p14="http://schemas.microsoft.com/office/powerpoint/2010/main" val="3784092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Key Issue Summary </a:t>
            </a:r>
            <a:r>
              <a:rPr lang="en-US" dirty="0" err="1">
                <a:solidFill>
                  <a:srgbClr val="00B050"/>
                </a:solidFill>
              </a:rPr>
              <a:t>RK</a:t>
            </a:r>
            <a:endParaRPr lang="en-US" dirty="0"/>
          </a:p>
        </p:txBody>
      </p:sp>
      <p:graphicFrame>
        <p:nvGraphicFramePr>
          <p:cNvPr id="3" name="Table 5">
            <a:extLst>
              <a:ext uri="{FF2B5EF4-FFF2-40B4-BE49-F238E27FC236}">
                <a16:creationId xmlns:a16="http://schemas.microsoft.com/office/drawing/2014/main" id="{106F7ECC-9972-4664-BD06-A48040A8564A}"/>
              </a:ext>
            </a:extLst>
          </p:cNvPr>
          <p:cNvGraphicFramePr>
            <a:graphicFrameLocks noGrp="1"/>
          </p:cNvGraphicFramePr>
          <p:nvPr>
            <p:ph idx="1"/>
            <p:extLst>
              <p:ext uri="{D42A27DB-BD31-4B8C-83A1-F6EECF244321}">
                <p14:modId xmlns:p14="http://schemas.microsoft.com/office/powerpoint/2010/main" val="2653542114"/>
              </p:ext>
            </p:extLst>
          </p:nvPr>
        </p:nvGraphicFramePr>
        <p:xfrm>
          <a:off x="1311008" y="2027103"/>
          <a:ext cx="6301648" cy="3635567"/>
        </p:xfrm>
        <a:graphic>
          <a:graphicData uri="http://schemas.openxmlformats.org/drawingml/2006/table">
            <a:tbl>
              <a:tblPr firstRow="1" bandRow="1">
                <a:tableStyleId>{5C22544A-7EE6-4342-B048-85BDC9FD1C3A}</a:tableStyleId>
              </a:tblPr>
              <a:tblGrid>
                <a:gridCol w="3150824">
                  <a:extLst>
                    <a:ext uri="{9D8B030D-6E8A-4147-A177-3AD203B41FA5}">
                      <a16:colId xmlns:a16="http://schemas.microsoft.com/office/drawing/2014/main" val="3883284696"/>
                    </a:ext>
                  </a:extLst>
                </a:gridCol>
                <a:gridCol w="3150824">
                  <a:extLst>
                    <a:ext uri="{9D8B030D-6E8A-4147-A177-3AD203B41FA5}">
                      <a16:colId xmlns:a16="http://schemas.microsoft.com/office/drawing/2014/main" val="2751980781"/>
                    </a:ext>
                  </a:extLst>
                </a:gridCol>
              </a:tblGrid>
              <a:tr h="1412564">
                <a:tc>
                  <a:txBody>
                    <a:bodyPr/>
                    <a:lstStyle/>
                    <a:p>
                      <a:pPr algn="ctr"/>
                      <a:r>
                        <a:rPr lang="en-US" sz="2400" dirty="0"/>
                        <a:t>Small Business</a:t>
                      </a:r>
                    </a:p>
                    <a:p>
                      <a:pPr algn="ctr"/>
                      <a:r>
                        <a:rPr lang="en-US" sz="1600" dirty="0"/>
                        <a:t>(&lt;500 employees)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Large Business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(&gt;500 employees)</a:t>
                      </a:r>
                    </a:p>
                  </a:txBody>
                  <a:tcPr anchor="ctr"/>
                </a:tc>
                <a:extLst>
                  <a:ext uri="{0D108BD9-81ED-4DB2-BD59-A6C34878D82A}">
                    <a16:rowId xmlns:a16="http://schemas.microsoft.com/office/drawing/2014/main" val="1168481563"/>
                  </a:ext>
                </a:extLst>
              </a:tr>
              <a:tr h="851937">
                <a:tc>
                  <a:txBody>
                    <a:bodyPr/>
                    <a:lstStyle/>
                    <a:p>
                      <a:pPr algn="ctr"/>
                      <a:r>
                        <a:rPr lang="en-US" b="1" dirty="0"/>
                        <a:t>Paid Sick Leave </a:t>
                      </a:r>
                    </a:p>
                    <a:p>
                      <a:pPr algn="ctr"/>
                      <a:r>
                        <a:rPr lang="en-US" b="1" dirty="0"/>
                        <a:t>FICA Credits</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FICA Tax Credit for Employee Retention</a:t>
                      </a:r>
                      <a:endParaRPr lang="en-US" dirty="0"/>
                    </a:p>
                  </a:txBody>
                  <a:tcPr anchor="ctr"/>
                </a:tc>
                <a:extLst>
                  <a:ext uri="{0D108BD9-81ED-4DB2-BD59-A6C34878D82A}">
                    <a16:rowId xmlns:a16="http://schemas.microsoft.com/office/drawing/2014/main" val="2026643403"/>
                  </a:ext>
                </a:extLst>
              </a:tr>
              <a:tr h="706282">
                <a:tc>
                  <a:txBody>
                    <a:bodyPr/>
                    <a:lstStyle/>
                    <a:p>
                      <a:pPr algn="ctr"/>
                      <a:r>
                        <a:rPr lang="en-US" b="1" dirty="0"/>
                        <a:t>Paycheck Protection Program</a:t>
                      </a: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FICA Tax Deferral</a:t>
                      </a:r>
                      <a:endParaRPr lang="en-US" dirty="0"/>
                    </a:p>
                  </a:txBody>
                  <a:tcPr anchor="ctr"/>
                </a:tc>
                <a:extLst>
                  <a:ext uri="{0D108BD9-81ED-4DB2-BD59-A6C34878D82A}">
                    <a16:rowId xmlns:a16="http://schemas.microsoft.com/office/drawing/2014/main" val="4170439034"/>
                  </a:ext>
                </a:extLst>
              </a:tr>
              <a:tr h="6647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Disaster Loans</a:t>
                      </a:r>
                    </a:p>
                  </a:txBody>
                  <a:tcPr anchor="ctr"/>
                </a:tc>
                <a:tc>
                  <a:txBody>
                    <a:bodyPr/>
                    <a:lstStyle/>
                    <a:p>
                      <a:endParaRPr lang="en-US" dirty="0"/>
                    </a:p>
                  </a:txBody>
                  <a:tcPr anchor="ctr"/>
                </a:tc>
                <a:extLst>
                  <a:ext uri="{0D108BD9-81ED-4DB2-BD59-A6C34878D82A}">
                    <a16:rowId xmlns:a16="http://schemas.microsoft.com/office/drawing/2014/main" val="1448046168"/>
                  </a:ext>
                </a:extLst>
              </a:tr>
            </a:tbl>
          </a:graphicData>
        </a:graphic>
      </p:graphicFrame>
      <p:sp>
        <p:nvSpPr>
          <p:cNvPr id="8" name="Rectangle 7">
            <a:extLst>
              <a:ext uri="{FF2B5EF4-FFF2-40B4-BE49-F238E27FC236}">
                <a16:creationId xmlns:a16="http://schemas.microsoft.com/office/drawing/2014/main" id="{F8B769FF-82D5-4398-B454-419653164629}"/>
              </a:ext>
            </a:extLst>
          </p:cNvPr>
          <p:cNvSpPr/>
          <p:nvPr/>
        </p:nvSpPr>
        <p:spPr>
          <a:xfrm>
            <a:off x="2426723" y="1260705"/>
            <a:ext cx="4070218" cy="461665"/>
          </a:xfrm>
          <a:prstGeom prst="rect">
            <a:avLst/>
          </a:prstGeom>
        </p:spPr>
        <p:txBody>
          <a:bodyPr wrap="none">
            <a:spAutoFit/>
          </a:bodyPr>
          <a:lstStyle/>
          <a:p>
            <a:pPr algn="ctr"/>
            <a:r>
              <a:rPr lang="en-US" sz="2400" i="1" dirty="0">
                <a:solidFill>
                  <a:srgbClr val="FF0000"/>
                </a:solidFill>
              </a:rPr>
              <a:t>Liquidity &amp; Employee Retention</a:t>
            </a:r>
          </a:p>
        </p:txBody>
      </p:sp>
    </p:spTree>
    <p:extLst>
      <p:ext uri="{BB962C8B-B14F-4D97-AF65-F5344CB8AC3E}">
        <p14:creationId xmlns:p14="http://schemas.microsoft.com/office/powerpoint/2010/main" val="3380057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Key Issue Summary </a:t>
            </a:r>
            <a:r>
              <a:rPr lang="en-US" dirty="0" err="1">
                <a:solidFill>
                  <a:srgbClr val="00B050"/>
                </a:solidFill>
              </a:rPr>
              <a:t>RK</a:t>
            </a:r>
            <a:endParaRPr lang="en-US" dirty="0"/>
          </a:p>
        </p:txBody>
      </p:sp>
      <p:cxnSp>
        <p:nvCxnSpPr>
          <p:cNvPr id="7" name="Straight Connector 6">
            <a:extLst>
              <a:ext uri="{FF2B5EF4-FFF2-40B4-BE49-F238E27FC236}">
                <a16:creationId xmlns:a16="http://schemas.microsoft.com/office/drawing/2014/main" id="{B5D0728A-30B0-440C-AD19-BFE54FF179E9}"/>
              </a:ext>
            </a:extLst>
          </p:cNvPr>
          <p:cNvCxnSpPr>
            <a:cxnSpLocks/>
          </p:cNvCxnSpPr>
          <p:nvPr/>
        </p:nvCxnSpPr>
        <p:spPr>
          <a:xfrm>
            <a:off x="3836921" y="5375113"/>
            <a:ext cx="333811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BA407F5C-CC2B-4178-B2FA-FF11B3879947}"/>
              </a:ext>
            </a:extLst>
          </p:cNvPr>
          <p:cNvCxnSpPr>
            <a:cxnSpLocks/>
          </p:cNvCxnSpPr>
          <p:nvPr/>
        </p:nvCxnSpPr>
        <p:spPr>
          <a:xfrm>
            <a:off x="3836921" y="5087756"/>
            <a:ext cx="0" cy="574713"/>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301BC27E-826B-4D38-86F0-AF8C4FCC0373}"/>
              </a:ext>
            </a:extLst>
          </p:cNvPr>
          <p:cNvCxnSpPr>
            <a:cxnSpLocks/>
          </p:cNvCxnSpPr>
          <p:nvPr/>
        </p:nvCxnSpPr>
        <p:spPr>
          <a:xfrm>
            <a:off x="7197065" y="5087756"/>
            <a:ext cx="0" cy="574713"/>
          </a:xfrm>
          <a:prstGeom prst="line">
            <a:avLst/>
          </a:prstGeom>
        </p:spPr>
        <p:style>
          <a:lnRef idx="3">
            <a:schemeClr val="accent1"/>
          </a:lnRef>
          <a:fillRef idx="0">
            <a:schemeClr val="accent1"/>
          </a:fillRef>
          <a:effectRef idx="2">
            <a:schemeClr val="accent1"/>
          </a:effectRef>
          <a:fontRef idx="minor">
            <a:schemeClr val="tx1"/>
          </a:fontRef>
        </p:style>
      </p:cxnSp>
      <p:sp>
        <p:nvSpPr>
          <p:cNvPr id="11" name="TextBox 10">
            <a:extLst>
              <a:ext uri="{FF2B5EF4-FFF2-40B4-BE49-F238E27FC236}">
                <a16:creationId xmlns:a16="http://schemas.microsoft.com/office/drawing/2014/main" id="{1221BA57-EAD6-4296-BE7C-5F461F2EB27A}"/>
              </a:ext>
            </a:extLst>
          </p:cNvPr>
          <p:cNvSpPr txBox="1"/>
          <p:nvPr/>
        </p:nvSpPr>
        <p:spPr>
          <a:xfrm>
            <a:off x="4612344" y="4764590"/>
            <a:ext cx="2050754" cy="646331"/>
          </a:xfrm>
          <a:prstGeom prst="rect">
            <a:avLst/>
          </a:prstGeom>
          <a:noFill/>
        </p:spPr>
        <p:txBody>
          <a:bodyPr wrap="none" rtlCol="0">
            <a:spAutoFit/>
          </a:bodyPr>
          <a:lstStyle/>
          <a:p>
            <a:r>
              <a:rPr lang="en-US" dirty="0"/>
              <a:t>Period in which the </a:t>
            </a:r>
          </a:p>
          <a:p>
            <a:r>
              <a:rPr lang="en-US" dirty="0"/>
              <a:t>loan must be made</a:t>
            </a:r>
          </a:p>
        </p:txBody>
      </p:sp>
      <p:sp>
        <p:nvSpPr>
          <p:cNvPr id="13" name="TextBox 12">
            <a:extLst>
              <a:ext uri="{FF2B5EF4-FFF2-40B4-BE49-F238E27FC236}">
                <a16:creationId xmlns:a16="http://schemas.microsoft.com/office/drawing/2014/main" id="{1E0D8285-B452-4E8D-AB49-FDEB1AB541FC}"/>
              </a:ext>
            </a:extLst>
          </p:cNvPr>
          <p:cNvSpPr txBox="1"/>
          <p:nvPr/>
        </p:nvSpPr>
        <p:spPr>
          <a:xfrm>
            <a:off x="3362271" y="5702998"/>
            <a:ext cx="949299" cy="369332"/>
          </a:xfrm>
          <a:prstGeom prst="rect">
            <a:avLst/>
          </a:prstGeom>
          <a:noFill/>
        </p:spPr>
        <p:txBody>
          <a:bodyPr wrap="none" rtlCol="0">
            <a:spAutoFit/>
          </a:bodyPr>
          <a:lstStyle/>
          <a:p>
            <a:r>
              <a:rPr lang="en-US" dirty="0"/>
              <a:t>2/15/20</a:t>
            </a:r>
          </a:p>
        </p:txBody>
      </p:sp>
      <p:sp>
        <p:nvSpPr>
          <p:cNvPr id="14" name="TextBox 13">
            <a:extLst>
              <a:ext uri="{FF2B5EF4-FFF2-40B4-BE49-F238E27FC236}">
                <a16:creationId xmlns:a16="http://schemas.microsoft.com/office/drawing/2014/main" id="{F760BD52-F59F-45E8-BDBF-8048BF5A2B27}"/>
              </a:ext>
            </a:extLst>
          </p:cNvPr>
          <p:cNvSpPr txBox="1"/>
          <p:nvPr/>
        </p:nvSpPr>
        <p:spPr>
          <a:xfrm>
            <a:off x="6722415" y="5662469"/>
            <a:ext cx="949299" cy="369332"/>
          </a:xfrm>
          <a:prstGeom prst="rect">
            <a:avLst/>
          </a:prstGeom>
          <a:noFill/>
        </p:spPr>
        <p:txBody>
          <a:bodyPr wrap="none" rtlCol="0">
            <a:spAutoFit/>
          </a:bodyPr>
          <a:lstStyle/>
          <a:p>
            <a:r>
              <a:rPr lang="en-US" dirty="0"/>
              <a:t>6/30/20</a:t>
            </a:r>
          </a:p>
        </p:txBody>
      </p:sp>
      <p:sp>
        <p:nvSpPr>
          <p:cNvPr id="16" name="TextBox 15">
            <a:extLst>
              <a:ext uri="{FF2B5EF4-FFF2-40B4-BE49-F238E27FC236}">
                <a16:creationId xmlns:a16="http://schemas.microsoft.com/office/drawing/2014/main" id="{58F2F882-8953-4351-BBAA-26C41DD7D62F}"/>
              </a:ext>
            </a:extLst>
          </p:cNvPr>
          <p:cNvSpPr txBox="1"/>
          <p:nvPr/>
        </p:nvSpPr>
        <p:spPr>
          <a:xfrm>
            <a:off x="4914213" y="3551117"/>
            <a:ext cx="1183529" cy="646331"/>
          </a:xfrm>
          <a:prstGeom prst="rect">
            <a:avLst/>
          </a:prstGeom>
          <a:noFill/>
        </p:spPr>
        <p:txBody>
          <a:bodyPr wrap="none" rtlCol="0">
            <a:spAutoFit/>
          </a:bodyPr>
          <a:lstStyle/>
          <a:p>
            <a:r>
              <a:rPr lang="en-US" dirty="0"/>
              <a:t>Date Loan </a:t>
            </a:r>
          </a:p>
          <a:p>
            <a:r>
              <a:rPr lang="en-US" dirty="0"/>
              <a:t>Originated</a:t>
            </a:r>
          </a:p>
        </p:txBody>
      </p:sp>
      <p:cxnSp>
        <p:nvCxnSpPr>
          <p:cNvPr id="17" name="Straight Connector 16">
            <a:extLst>
              <a:ext uri="{FF2B5EF4-FFF2-40B4-BE49-F238E27FC236}">
                <a16:creationId xmlns:a16="http://schemas.microsoft.com/office/drawing/2014/main" id="{F0CD7E1D-4A5E-4C50-A0B4-762D470B84B8}"/>
              </a:ext>
            </a:extLst>
          </p:cNvPr>
          <p:cNvCxnSpPr>
            <a:cxnSpLocks/>
          </p:cNvCxnSpPr>
          <p:nvPr/>
        </p:nvCxnSpPr>
        <p:spPr>
          <a:xfrm>
            <a:off x="5505978" y="3012214"/>
            <a:ext cx="0" cy="574713"/>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80757468-38CC-4A96-9D50-7ACF4E38AF8A}"/>
              </a:ext>
            </a:extLst>
          </p:cNvPr>
          <p:cNvCxnSpPr>
            <a:cxnSpLocks/>
          </p:cNvCxnSpPr>
          <p:nvPr/>
        </p:nvCxnSpPr>
        <p:spPr>
          <a:xfrm>
            <a:off x="1260814" y="3299570"/>
            <a:ext cx="662237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AAE67D32-176C-4E2E-B57C-71A90BBAB87B}"/>
              </a:ext>
            </a:extLst>
          </p:cNvPr>
          <p:cNvCxnSpPr>
            <a:cxnSpLocks/>
          </p:cNvCxnSpPr>
          <p:nvPr/>
        </p:nvCxnSpPr>
        <p:spPr>
          <a:xfrm>
            <a:off x="7883186" y="2998223"/>
            <a:ext cx="0" cy="574713"/>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CC74AFAC-2517-4288-9A03-107FFE544AE1}"/>
              </a:ext>
            </a:extLst>
          </p:cNvPr>
          <p:cNvSpPr txBox="1"/>
          <p:nvPr/>
        </p:nvSpPr>
        <p:spPr>
          <a:xfrm>
            <a:off x="7338485" y="3675625"/>
            <a:ext cx="1089401" cy="369332"/>
          </a:xfrm>
          <a:prstGeom prst="rect">
            <a:avLst/>
          </a:prstGeom>
          <a:noFill/>
        </p:spPr>
        <p:txBody>
          <a:bodyPr wrap="none" rtlCol="0">
            <a:spAutoFit/>
          </a:bodyPr>
          <a:lstStyle/>
          <a:p>
            <a:r>
              <a:rPr lang="en-US" dirty="0"/>
              <a:t>+8 Weeks</a:t>
            </a:r>
          </a:p>
        </p:txBody>
      </p:sp>
      <p:cxnSp>
        <p:nvCxnSpPr>
          <p:cNvPr id="23" name="Straight Connector 22">
            <a:extLst>
              <a:ext uri="{FF2B5EF4-FFF2-40B4-BE49-F238E27FC236}">
                <a16:creationId xmlns:a16="http://schemas.microsoft.com/office/drawing/2014/main" id="{00B50A7D-28D0-4464-987F-89E883D31067}"/>
              </a:ext>
            </a:extLst>
          </p:cNvPr>
          <p:cNvCxnSpPr>
            <a:cxnSpLocks/>
          </p:cNvCxnSpPr>
          <p:nvPr/>
        </p:nvCxnSpPr>
        <p:spPr>
          <a:xfrm>
            <a:off x="1260814" y="3040846"/>
            <a:ext cx="0" cy="574713"/>
          </a:xfrm>
          <a:prstGeom prst="line">
            <a:avLst/>
          </a:prstGeom>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97BA3645-C05E-4680-8530-E9E2981F6017}"/>
              </a:ext>
            </a:extLst>
          </p:cNvPr>
          <p:cNvSpPr txBox="1"/>
          <p:nvPr/>
        </p:nvSpPr>
        <p:spPr>
          <a:xfrm>
            <a:off x="847335" y="3715561"/>
            <a:ext cx="826958" cy="369332"/>
          </a:xfrm>
          <a:prstGeom prst="rect">
            <a:avLst/>
          </a:prstGeom>
          <a:noFill/>
        </p:spPr>
        <p:txBody>
          <a:bodyPr wrap="none" rtlCol="0">
            <a:spAutoFit/>
          </a:bodyPr>
          <a:lstStyle/>
          <a:p>
            <a:r>
              <a:rPr lang="en-US" dirty="0"/>
              <a:t>-1 Year</a:t>
            </a:r>
          </a:p>
        </p:txBody>
      </p:sp>
      <p:sp>
        <p:nvSpPr>
          <p:cNvPr id="25" name="TextBox 24">
            <a:extLst>
              <a:ext uri="{FF2B5EF4-FFF2-40B4-BE49-F238E27FC236}">
                <a16:creationId xmlns:a16="http://schemas.microsoft.com/office/drawing/2014/main" id="{385E22CC-80C5-4C3E-9E4C-987CD030E393}"/>
              </a:ext>
            </a:extLst>
          </p:cNvPr>
          <p:cNvSpPr txBox="1"/>
          <p:nvPr/>
        </p:nvSpPr>
        <p:spPr>
          <a:xfrm>
            <a:off x="2047805" y="2677068"/>
            <a:ext cx="2889830" cy="646331"/>
          </a:xfrm>
          <a:prstGeom prst="rect">
            <a:avLst/>
          </a:prstGeom>
          <a:noFill/>
        </p:spPr>
        <p:txBody>
          <a:bodyPr wrap="none" rtlCol="0">
            <a:spAutoFit/>
          </a:bodyPr>
          <a:lstStyle/>
          <a:p>
            <a:r>
              <a:rPr lang="en-US" dirty="0"/>
              <a:t>Payroll expenses considered</a:t>
            </a:r>
          </a:p>
          <a:p>
            <a:r>
              <a:rPr lang="en-US" dirty="0"/>
              <a:t>to compute monthly average</a:t>
            </a:r>
          </a:p>
        </p:txBody>
      </p:sp>
      <p:sp>
        <p:nvSpPr>
          <p:cNvPr id="27" name="TextBox 26">
            <a:extLst>
              <a:ext uri="{FF2B5EF4-FFF2-40B4-BE49-F238E27FC236}">
                <a16:creationId xmlns:a16="http://schemas.microsoft.com/office/drawing/2014/main" id="{DD4FD304-EF06-473F-B7D3-7EDD2C5C9F71}"/>
              </a:ext>
            </a:extLst>
          </p:cNvPr>
          <p:cNvSpPr txBox="1"/>
          <p:nvPr/>
        </p:nvSpPr>
        <p:spPr>
          <a:xfrm>
            <a:off x="5838372" y="2675245"/>
            <a:ext cx="1716688" cy="646331"/>
          </a:xfrm>
          <a:prstGeom prst="rect">
            <a:avLst/>
          </a:prstGeom>
          <a:noFill/>
        </p:spPr>
        <p:txBody>
          <a:bodyPr wrap="none" rtlCol="0">
            <a:spAutoFit/>
          </a:bodyPr>
          <a:lstStyle/>
          <a:p>
            <a:pPr algn="ctr"/>
            <a:r>
              <a:rPr lang="en-US" dirty="0"/>
              <a:t>Period to spend </a:t>
            </a:r>
          </a:p>
          <a:p>
            <a:pPr algn="ctr"/>
            <a:r>
              <a:rPr lang="en-US" dirty="0"/>
              <a:t>loan proceeds </a:t>
            </a:r>
          </a:p>
        </p:txBody>
      </p:sp>
      <p:sp>
        <p:nvSpPr>
          <p:cNvPr id="28" name="Rectangle 27">
            <a:extLst>
              <a:ext uri="{FF2B5EF4-FFF2-40B4-BE49-F238E27FC236}">
                <a16:creationId xmlns:a16="http://schemas.microsoft.com/office/drawing/2014/main" id="{A5179912-AABB-4623-976D-3E41F0AC68CA}"/>
              </a:ext>
            </a:extLst>
          </p:cNvPr>
          <p:cNvSpPr/>
          <p:nvPr/>
        </p:nvSpPr>
        <p:spPr>
          <a:xfrm>
            <a:off x="2645479" y="1323488"/>
            <a:ext cx="3853042" cy="461665"/>
          </a:xfrm>
          <a:prstGeom prst="rect">
            <a:avLst/>
          </a:prstGeom>
        </p:spPr>
        <p:txBody>
          <a:bodyPr wrap="none">
            <a:spAutoFit/>
          </a:bodyPr>
          <a:lstStyle/>
          <a:p>
            <a:pPr algn="ctr"/>
            <a:r>
              <a:rPr lang="en-US" sz="2400" i="1" dirty="0">
                <a:solidFill>
                  <a:srgbClr val="FF0000"/>
                </a:solidFill>
              </a:rPr>
              <a:t>Paycheck Protection Program</a:t>
            </a:r>
          </a:p>
        </p:txBody>
      </p:sp>
    </p:spTree>
    <p:extLst>
      <p:ext uri="{BB962C8B-B14F-4D97-AF65-F5344CB8AC3E}">
        <p14:creationId xmlns:p14="http://schemas.microsoft.com/office/powerpoint/2010/main" val="900237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ctrTitle"/>
          </p:nvPr>
        </p:nvSpPr>
        <p:spPr>
          <a:xfrm>
            <a:off x="1219516" y="2674538"/>
            <a:ext cx="6704967" cy="1508924"/>
          </a:xfrm>
        </p:spPr>
        <p:txBody>
          <a:bodyPr/>
          <a:lstStyle/>
          <a:p>
            <a:pPr algn="ctr"/>
            <a:r>
              <a:rPr lang="en-US" dirty="0"/>
              <a:t>Conclusion</a:t>
            </a:r>
          </a:p>
        </p:txBody>
      </p:sp>
    </p:spTree>
    <p:extLst>
      <p:ext uri="{BB962C8B-B14F-4D97-AF65-F5344CB8AC3E}">
        <p14:creationId xmlns:p14="http://schemas.microsoft.com/office/powerpoint/2010/main" val="4020697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2C77-3AC1-4CE6-9FD0-509F53F8F49F}"/>
              </a:ext>
            </a:extLst>
          </p:cNvPr>
          <p:cNvSpPr>
            <a:spLocks noGrp="1"/>
          </p:cNvSpPr>
          <p:nvPr>
            <p:ph type="title"/>
          </p:nvPr>
        </p:nvSpPr>
        <p:spPr/>
        <p:txBody>
          <a:bodyPr/>
          <a:lstStyle/>
          <a:p>
            <a:r>
              <a:rPr lang="en-US" dirty="0"/>
              <a:t>Conclusions </a:t>
            </a:r>
            <a:r>
              <a:rPr lang="en-US" dirty="0" err="1">
                <a:solidFill>
                  <a:srgbClr val="00B050"/>
                </a:solidFill>
              </a:rPr>
              <a:t>JB</a:t>
            </a:r>
            <a:endParaRPr lang="en-US" dirty="0">
              <a:highlight>
                <a:srgbClr val="FFFF00"/>
              </a:highlight>
            </a:endParaRPr>
          </a:p>
        </p:txBody>
      </p:sp>
      <p:sp>
        <p:nvSpPr>
          <p:cNvPr id="3" name="Content Placeholder 2">
            <a:extLst>
              <a:ext uri="{FF2B5EF4-FFF2-40B4-BE49-F238E27FC236}">
                <a16:creationId xmlns:a16="http://schemas.microsoft.com/office/drawing/2014/main" id="{E66AAEFE-07D2-47DC-BB7E-43BF4DCA3A54}"/>
              </a:ext>
            </a:extLst>
          </p:cNvPr>
          <p:cNvSpPr>
            <a:spLocks noGrp="1"/>
          </p:cNvSpPr>
          <p:nvPr>
            <p:ph idx="1"/>
          </p:nvPr>
        </p:nvSpPr>
        <p:spPr/>
        <p:txBody>
          <a:bodyPr/>
          <a:lstStyle/>
          <a:p>
            <a:r>
              <a:rPr lang="en-US" sz="2200" dirty="0"/>
              <a:t>The Cares Act and other actions and pronouncements provide a range of valuable economic benefits for many clients.</a:t>
            </a:r>
          </a:p>
          <a:p>
            <a:r>
              <a:rPr lang="en-US" sz="2200" dirty="0"/>
              <a:t>The information has been issued rapidly and is complex and the interplay of different provisions sometimes confusing. </a:t>
            </a:r>
          </a:p>
          <a:p>
            <a:r>
              <a:rPr lang="en-US" sz="2200" dirty="0"/>
              <a:t>Practitioners have a tremendous opportunity to help clients take advantage of the PPP and other programs.</a:t>
            </a:r>
          </a:p>
          <a:p>
            <a:r>
              <a:rPr lang="en-US" sz="2200" dirty="0"/>
              <a:t>A key first step is educating clients as to these opportunities.</a:t>
            </a:r>
          </a:p>
          <a:p>
            <a:r>
              <a:rPr lang="en-US" sz="2200" dirty="0"/>
              <a:t>Practitioners should not be the barefoot shoemakers. Many practitioners and firms may also benefit from these opportunities. </a:t>
            </a:r>
          </a:p>
          <a:p>
            <a:r>
              <a:rPr lang="en-US" sz="2200" dirty="0"/>
              <a:t>No one has any idea how long and how deep the impact of Coronavirus may be. Every firm and client that can take advantage of these programs should do so.</a:t>
            </a:r>
          </a:p>
          <a:p>
            <a:endParaRPr lang="en-US" sz="2200" dirty="0">
              <a:highlight>
                <a:srgbClr val="FFFF00"/>
              </a:highlight>
            </a:endParaRPr>
          </a:p>
        </p:txBody>
      </p:sp>
    </p:spTree>
    <p:extLst>
      <p:ext uri="{BB962C8B-B14F-4D97-AF65-F5344CB8AC3E}">
        <p14:creationId xmlns:p14="http://schemas.microsoft.com/office/powerpoint/2010/main" val="3604930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698D3-A560-4518-8D69-22711A8D725A}"/>
              </a:ext>
            </a:extLst>
          </p:cNvPr>
          <p:cNvSpPr>
            <a:spLocks noGrp="1"/>
          </p:cNvSpPr>
          <p:nvPr>
            <p:ph type="title"/>
          </p:nvPr>
        </p:nvSpPr>
        <p:spPr/>
        <p:txBody>
          <a:bodyPr/>
          <a:lstStyle/>
          <a:p>
            <a:r>
              <a:rPr lang="en-US" dirty="0"/>
              <a:t>For more information or to ask questions</a:t>
            </a:r>
            <a:endParaRPr lang="en-US" dirty="0">
              <a:highlight>
                <a:srgbClr val="FFFF00"/>
              </a:highlight>
            </a:endParaRPr>
          </a:p>
        </p:txBody>
      </p:sp>
      <p:sp>
        <p:nvSpPr>
          <p:cNvPr id="3" name="Content Placeholder 2">
            <a:extLst>
              <a:ext uri="{FF2B5EF4-FFF2-40B4-BE49-F238E27FC236}">
                <a16:creationId xmlns:a16="http://schemas.microsoft.com/office/drawing/2014/main" id="{AFAE869B-1C79-4C58-94FD-771CB480CFE2}"/>
              </a:ext>
            </a:extLst>
          </p:cNvPr>
          <p:cNvSpPr>
            <a:spLocks noGrp="1"/>
          </p:cNvSpPr>
          <p:nvPr>
            <p:ph idx="1"/>
          </p:nvPr>
        </p:nvSpPr>
        <p:spPr/>
        <p:txBody>
          <a:bodyPr/>
          <a:lstStyle/>
          <a:p>
            <a:r>
              <a:rPr lang="en-US" dirty="0"/>
              <a:t>Robert Keebler: Robert.Keebler@keeblerandassociates.com </a:t>
            </a:r>
          </a:p>
          <a:p>
            <a:r>
              <a:rPr lang="en-US" dirty="0"/>
              <a:t>Martin Shenkman: </a:t>
            </a:r>
            <a:r>
              <a:rPr lang="en-US" dirty="0">
                <a:hlinkClick r:id="rId2"/>
              </a:rPr>
              <a:t>shenkman@shenkmanlaw.com</a:t>
            </a:r>
            <a:endParaRPr lang="en-US" dirty="0"/>
          </a:p>
          <a:p>
            <a:r>
              <a:rPr lang="en-US" dirty="0"/>
              <a:t>Jonathan Blattmachr: jblattmachr@hotmail.com</a:t>
            </a:r>
          </a:p>
          <a:p>
            <a:endParaRPr lang="en-US" dirty="0">
              <a:highlight>
                <a:srgbClr val="FFFF00"/>
              </a:highlight>
            </a:endParaRPr>
          </a:p>
        </p:txBody>
      </p:sp>
    </p:spTree>
    <p:extLst>
      <p:ext uri="{BB962C8B-B14F-4D97-AF65-F5344CB8AC3E}">
        <p14:creationId xmlns:p14="http://schemas.microsoft.com/office/powerpoint/2010/main" val="4019158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a:t>CLE Credits</a:t>
            </a:r>
          </a:p>
        </p:txBody>
      </p:sp>
      <p:sp>
        <p:nvSpPr>
          <p:cNvPr id="3" name="Content Placeholder 2"/>
          <p:cNvSpPr>
            <a:spLocks noGrp="1"/>
          </p:cNvSpPr>
          <p:nvPr>
            <p:ph idx="1"/>
          </p:nvPr>
        </p:nvSpPr>
        <p:spPr/>
        <p:txBody>
          <a:bodyPr/>
          <a:lstStyle/>
          <a:p>
            <a:r>
              <a:rPr lang="en-US" dirty="0">
                <a:solidFill>
                  <a:schemeClr val="tx2"/>
                </a:solidFill>
              </a:rPr>
              <a:t>For more information about earning CLE credit for this program or other Martin </a:t>
            </a:r>
            <a:r>
              <a:rPr lang="en-US" dirty="0" err="1">
                <a:solidFill>
                  <a:schemeClr val="tx2"/>
                </a:solidFill>
              </a:rPr>
              <a:t>Shenkman</a:t>
            </a:r>
            <a:r>
              <a:rPr lang="en-US" dirty="0">
                <a:solidFill>
                  <a:schemeClr val="tx2"/>
                </a:solidFill>
              </a:rPr>
              <a:t> programs please contact Simcha Dornbush at NACLE. 212-776-4943 Ext. 110 or email </a:t>
            </a:r>
            <a:r>
              <a:rPr lang="en-US" u="sng" dirty="0">
                <a:solidFill>
                  <a:schemeClr val="tx2"/>
                </a:solidFill>
                <a:hlinkClick r:id="rId2"/>
              </a:rPr>
              <a:t>sdornbush@nacle.com</a:t>
            </a:r>
            <a:endParaRPr lang="en-US" dirty="0">
              <a:solidFill>
                <a:schemeClr val="tx2"/>
              </a:solidFill>
            </a:endParaRPr>
          </a:p>
        </p:txBody>
      </p:sp>
      <p:sp>
        <p:nvSpPr>
          <p:cNvPr id="4" name="Slide Number Placeholder 3"/>
          <p:cNvSpPr>
            <a:spLocks noGrp="1"/>
          </p:cNvSpPr>
          <p:nvPr>
            <p:ph type="sldNum" sz="quarter" idx="12"/>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BDBC964-145E-46F2-873C-964447E6BE34}" type="slidenum">
              <a:rPr kumimoji="0" lang="en-US" altLang="en-US" sz="26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66</a:t>
            </a:fld>
            <a:endParaRPr kumimoji="0" lang="en-US" altLang="en-US" sz="2600" b="1"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02068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Background – What is it? </a:t>
            </a:r>
            <a:r>
              <a:rPr lang="en-US" sz="2800" dirty="0" err="1">
                <a:solidFill>
                  <a:srgbClr val="00B050"/>
                </a:solidFill>
              </a:rPr>
              <a:t>JB</a:t>
            </a:r>
            <a:endParaRPr lang="en-US" sz="2800" dirty="0">
              <a:solidFill>
                <a:srgbClr val="00B050"/>
              </a:solidFill>
              <a:highlight>
                <a:srgbClr val="FFFF00"/>
              </a:highlight>
            </a:endParaRPr>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2200" dirty="0"/>
              <a:t>The Paycheck Protection Program and loan forgiveness are intended to provide economic relief to small businesses nationwide adversely impacted under the Coronavirus Disease 2019 (COVID-19) Emergency Declaration (COVID-19 Emergency Declaration) issued by President Trump on March 13, 2020. </a:t>
            </a:r>
            <a:r>
              <a:rPr lang="en-US" sz="2400" dirty="0" err="1">
                <a:solidFill>
                  <a:srgbClr val="00B050"/>
                </a:solidFill>
              </a:rPr>
              <a:t>JB</a:t>
            </a:r>
            <a:endParaRPr lang="en-US" sz="2200" dirty="0"/>
          </a:p>
          <a:p>
            <a:r>
              <a:rPr lang="en-US" sz="2200" dirty="0"/>
              <a:t>Practitioners should regularly consult FAQs that are to be updated </a:t>
            </a:r>
            <a:r>
              <a:rPr lang="en-US" sz="2200" dirty="0">
                <a:hlinkClick r:id="rId2"/>
              </a:rPr>
              <a:t>https://home.treasury.gov/system/files/136/Paycheck-Protection-Program-Frequenty-Asked-Questions.pdf</a:t>
            </a:r>
            <a:r>
              <a:rPr lang="en-US" sz="2200" dirty="0"/>
              <a:t> </a:t>
            </a:r>
            <a:r>
              <a:rPr lang="en-US" sz="2400" dirty="0">
                <a:solidFill>
                  <a:srgbClr val="00B050"/>
                </a:solidFill>
              </a:rPr>
              <a:t>MS</a:t>
            </a:r>
            <a:endParaRPr lang="en-US" sz="2200" dirty="0"/>
          </a:p>
          <a:p>
            <a:r>
              <a:rPr lang="en-US" sz="2200" dirty="0"/>
              <a:t>Note: Employers should rely on the rules in effect when they filed their application. See FAQ 17.</a:t>
            </a:r>
            <a:r>
              <a:rPr lang="en-US" sz="2400" dirty="0">
                <a:solidFill>
                  <a:srgbClr val="00B050"/>
                </a:solidFill>
              </a:rPr>
              <a:t> MS</a:t>
            </a:r>
            <a:endParaRPr lang="en-US" sz="2200" dirty="0"/>
          </a:p>
          <a:p>
            <a:endParaRPr lang="en-US" sz="2200" dirty="0">
              <a:highlight>
                <a:srgbClr val="FFFF00"/>
              </a:highlight>
            </a:endParaRPr>
          </a:p>
        </p:txBody>
      </p:sp>
      <p:sp>
        <p:nvSpPr>
          <p:cNvPr id="7" name="TextBox 6">
            <a:extLst>
              <a:ext uri="{FF2B5EF4-FFF2-40B4-BE49-F238E27FC236}">
                <a16:creationId xmlns:a16="http://schemas.microsoft.com/office/drawing/2014/main" id="{90819E9B-023A-4830-B30B-8F0E6FF5105E}"/>
              </a:ext>
            </a:extLst>
          </p:cNvPr>
          <p:cNvSpPr txBox="1"/>
          <p:nvPr/>
        </p:nvSpPr>
        <p:spPr>
          <a:xfrm>
            <a:off x="0" y="5295166"/>
            <a:ext cx="9144000" cy="1200329"/>
          </a:xfrm>
          <a:prstGeom prst="rect">
            <a:avLst/>
          </a:prstGeom>
          <a:noFill/>
        </p:spPr>
        <p:txBody>
          <a:bodyPr wrap="square" rtlCol="0">
            <a:spAutoFit/>
          </a:bodyPr>
          <a:lstStyle/>
          <a:p>
            <a:pPr algn="ctr"/>
            <a:r>
              <a:rPr lang="en-US" dirty="0">
                <a:solidFill>
                  <a:srgbClr val="FF0000"/>
                </a:solidFill>
              </a:rPr>
              <a:t>H. R. 748, SEC. 1102</a:t>
            </a:r>
          </a:p>
          <a:p>
            <a:pPr algn="ctr"/>
            <a:r>
              <a:rPr lang="en-US" dirty="0">
                <a:solidFill>
                  <a:srgbClr val="FF0000"/>
                </a:solidFill>
              </a:rPr>
              <a:t>Coronavirus Aid, Relief, and Economic Security Act (CARES Act)</a:t>
            </a:r>
          </a:p>
          <a:p>
            <a:pPr algn="ctr"/>
            <a:r>
              <a:rPr lang="en-US" dirty="0">
                <a:solidFill>
                  <a:srgbClr val="FF0000"/>
                </a:solidFill>
              </a:rPr>
              <a:t>The SBA issued an interim final rule April 2, 2020 [Docket No. SBA-2020-0015]RIN 3245-AH34</a:t>
            </a:r>
          </a:p>
          <a:p>
            <a:pPr algn="ctr"/>
            <a:r>
              <a:rPr lang="en-US" dirty="0">
                <a:solidFill>
                  <a:srgbClr val="FF0000"/>
                </a:solidFill>
              </a:rPr>
              <a:t>FAQs were issued April 6, 2020 and are updated periodically</a:t>
            </a:r>
          </a:p>
        </p:txBody>
      </p:sp>
    </p:spTree>
    <p:extLst>
      <p:ext uri="{BB962C8B-B14F-4D97-AF65-F5344CB8AC3E}">
        <p14:creationId xmlns:p14="http://schemas.microsoft.com/office/powerpoint/2010/main" val="175340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Basic Rules </a:t>
            </a:r>
            <a:r>
              <a:rPr lang="en-US" sz="2800" dirty="0" err="1">
                <a:solidFill>
                  <a:srgbClr val="00B050"/>
                </a:solidFill>
              </a:rPr>
              <a:t>RK</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sz="1900" dirty="0"/>
              <a:t>Covered dates: 2/15/20 – 6/30/20</a:t>
            </a:r>
          </a:p>
          <a:p>
            <a:r>
              <a:rPr lang="en-US" sz="1900" dirty="0"/>
              <a:t>Dollars Allocated to forgivable loans: $349 billion –Caution: The loans are only available until the funds are exhausted so practitioners need to apply early and help clients do the same.</a:t>
            </a:r>
          </a:p>
          <a:p>
            <a:r>
              <a:rPr lang="en-US" sz="1900" dirty="0"/>
              <a:t>Loan terms are identical for all borrowers</a:t>
            </a:r>
          </a:p>
          <a:p>
            <a:r>
              <a:rPr lang="en-US" sz="1900" dirty="0"/>
              <a:t>Basic Eligibility: </a:t>
            </a:r>
          </a:p>
          <a:p>
            <a:pPr lvl="1"/>
            <a:r>
              <a:rPr lang="en-US" sz="1900" dirty="0"/>
              <a:t>Any business concern, non-profit, veterans organization or Tribal business</a:t>
            </a:r>
          </a:p>
          <a:p>
            <a:pPr lvl="1"/>
            <a:r>
              <a:rPr lang="en-US" sz="1900" dirty="0"/>
              <a:t>Not more than 500 employees; generally (Note: Small business concerns can be eligible borrowers even if they have more than 500 employees, as long as they satisfy the existing statutory and regulatory definition of a “small business concern” under section 3 of the Small Business Act, 15 U.S.C. 632. See FAQ 2).</a:t>
            </a:r>
          </a:p>
        </p:txBody>
      </p:sp>
      <p:sp>
        <p:nvSpPr>
          <p:cNvPr id="7" name="TextBox 6">
            <a:extLst>
              <a:ext uri="{FF2B5EF4-FFF2-40B4-BE49-F238E27FC236}">
                <a16:creationId xmlns:a16="http://schemas.microsoft.com/office/drawing/2014/main" id="{90819E9B-023A-4830-B30B-8F0E6FF5105E}"/>
              </a:ext>
            </a:extLst>
          </p:cNvPr>
          <p:cNvSpPr txBox="1"/>
          <p:nvPr/>
        </p:nvSpPr>
        <p:spPr>
          <a:xfrm>
            <a:off x="0" y="5295166"/>
            <a:ext cx="9144000" cy="923330"/>
          </a:xfrm>
          <a:prstGeom prst="rect">
            <a:avLst/>
          </a:prstGeom>
          <a:noFill/>
        </p:spPr>
        <p:txBody>
          <a:bodyPr wrap="square" rtlCol="0">
            <a:spAutoFit/>
          </a:bodyPr>
          <a:lstStyle/>
          <a:p>
            <a:pPr algn="ctr"/>
            <a:r>
              <a:rPr lang="en-US" dirty="0">
                <a:solidFill>
                  <a:srgbClr val="FF0000"/>
                </a:solidFill>
              </a:rPr>
              <a:t>H. R. 748, SEC. 1102</a:t>
            </a:r>
          </a:p>
          <a:p>
            <a:pPr algn="ctr"/>
            <a:r>
              <a:rPr lang="en-US" dirty="0">
                <a:solidFill>
                  <a:srgbClr val="FF0000"/>
                </a:solidFill>
              </a:rPr>
              <a:t>Coronavirus Aid, Relief, and Economic Security Act (CARES Act)</a:t>
            </a:r>
          </a:p>
          <a:p>
            <a:pPr algn="ctr"/>
            <a:r>
              <a:rPr lang="en-US" dirty="0">
                <a:solidFill>
                  <a:srgbClr val="FF0000"/>
                </a:solidFill>
              </a:rPr>
              <a:t>The SBA issued an interim final rule April 2, 2020 [Docket No. SBA-2020-0015]RIN 3245-AH34</a:t>
            </a:r>
          </a:p>
        </p:txBody>
      </p:sp>
    </p:spTree>
    <p:extLst>
      <p:ext uri="{BB962C8B-B14F-4D97-AF65-F5344CB8AC3E}">
        <p14:creationId xmlns:p14="http://schemas.microsoft.com/office/powerpoint/2010/main" val="2981651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4EEFE-3B29-4C00-B607-46927F6AFA3B}"/>
              </a:ext>
            </a:extLst>
          </p:cNvPr>
          <p:cNvSpPr>
            <a:spLocks noGrp="1"/>
          </p:cNvSpPr>
          <p:nvPr>
            <p:ph type="title"/>
          </p:nvPr>
        </p:nvSpPr>
        <p:spPr/>
        <p:txBody>
          <a:bodyPr/>
          <a:lstStyle/>
          <a:p>
            <a:r>
              <a:rPr lang="en-US" dirty="0"/>
              <a:t>Paycheck Protection Program</a:t>
            </a:r>
            <a:br>
              <a:rPr lang="en-US" dirty="0"/>
            </a:br>
            <a:r>
              <a:rPr lang="en-US" dirty="0"/>
              <a:t>Eligibility </a:t>
            </a:r>
            <a:r>
              <a:rPr lang="en-US" sz="2800" dirty="0" err="1">
                <a:solidFill>
                  <a:srgbClr val="00B050"/>
                </a:solidFill>
              </a:rPr>
              <a:t>RK</a:t>
            </a:r>
            <a:endParaRPr lang="en-US" sz="2800" dirty="0"/>
          </a:p>
        </p:txBody>
      </p:sp>
      <p:sp>
        <p:nvSpPr>
          <p:cNvPr id="5" name="Content Placeholder 4">
            <a:extLst>
              <a:ext uri="{FF2B5EF4-FFF2-40B4-BE49-F238E27FC236}">
                <a16:creationId xmlns:a16="http://schemas.microsoft.com/office/drawing/2014/main" id="{179E83D6-E4DD-4042-9B15-753424472041}"/>
              </a:ext>
            </a:extLst>
          </p:cNvPr>
          <p:cNvSpPr>
            <a:spLocks noGrp="1"/>
          </p:cNvSpPr>
          <p:nvPr>
            <p:ph idx="1"/>
          </p:nvPr>
        </p:nvSpPr>
        <p:spPr/>
        <p:txBody>
          <a:bodyPr>
            <a:normAutofit/>
          </a:bodyPr>
          <a:lstStyle/>
          <a:p>
            <a:r>
              <a:rPr lang="en-US" dirty="0"/>
              <a:t>Eligibility Details:</a:t>
            </a:r>
          </a:p>
          <a:p>
            <a:pPr lvl="1"/>
            <a:r>
              <a:rPr lang="en-US" dirty="0"/>
              <a:t>Self-employed and independent contractors are eligible</a:t>
            </a:r>
          </a:p>
          <a:p>
            <a:pPr lvl="1"/>
            <a:r>
              <a:rPr lang="en-US" dirty="0"/>
              <a:t>Special eligibility for restaurants (basically) with not more than 500 employees per physical location, and franchisor is recognized by the SBA </a:t>
            </a:r>
          </a:p>
          <a:p>
            <a:pPr marL="457200" lvl="1" indent="0">
              <a:buNone/>
            </a:pPr>
            <a:endParaRPr lang="en-US" dirty="0"/>
          </a:p>
        </p:txBody>
      </p:sp>
      <p:sp>
        <p:nvSpPr>
          <p:cNvPr id="7" name="TextBox 6">
            <a:extLst>
              <a:ext uri="{FF2B5EF4-FFF2-40B4-BE49-F238E27FC236}">
                <a16:creationId xmlns:a16="http://schemas.microsoft.com/office/drawing/2014/main" id="{90819E9B-023A-4830-B30B-8F0E6FF5105E}"/>
              </a:ext>
            </a:extLst>
          </p:cNvPr>
          <p:cNvSpPr txBox="1"/>
          <p:nvPr/>
        </p:nvSpPr>
        <p:spPr>
          <a:xfrm>
            <a:off x="0" y="5676300"/>
            <a:ext cx="9144000" cy="461665"/>
          </a:xfrm>
          <a:prstGeom prst="rect">
            <a:avLst/>
          </a:prstGeom>
          <a:noFill/>
        </p:spPr>
        <p:txBody>
          <a:bodyPr wrap="square" rtlCol="0">
            <a:spAutoFit/>
          </a:bodyPr>
          <a:lstStyle/>
          <a:p>
            <a:pPr algn="ctr"/>
            <a:r>
              <a:rPr lang="en-US" sz="2400" dirty="0">
                <a:solidFill>
                  <a:srgbClr val="FF0000"/>
                </a:solidFill>
              </a:rPr>
              <a:t>H. R. 748, the CARES ACT, SEC. 1102</a:t>
            </a:r>
          </a:p>
        </p:txBody>
      </p:sp>
    </p:spTree>
    <p:extLst>
      <p:ext uri="{BB962C8B-B14F-4D97-AF65-F5344CB8AC3E}">
        <p14:creationId xmlns:p14="http://schemas.microsoft.com/office/powerpoint/2010/main" val="907478348"/>
      </p:ext>
    </p:extLst>
  </p:cSld>
  <p:clrMapOvr>
    <a:masterClrMapping/>
  </p:clrMapOvr>
</p:sld>
</file>

<file path=ppt/theme/theme1.xml><?xml version="1.0" encoding="utf-8"?>
<a:theme xmlns:a="http://schemas.openxmlformats.org/drawingml/2006/main" name="Keebler Them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BF">
  <a:themeElements>
    <a:clrScheme name="American Brain Foundation">
      <a:dk1>
        <a:srgbClr val="092340"/>
      </a:dk1>
      <a:lt1>
        <a:srgbClr val="FFFFFF"/>
      </a:lt1>
      <a:dk2>
        <a:srgbClr val="000000"/>
      </a:dk2>
      <a:lt2>
        <a:srgbClr val="D9D8D6"/>
      </a:lt2>
      <a:accent1>
        <a:srgbClr val="EF3641"/>
      </a:accent1>
      <a:accent2>
        <a:srgbClr val="86CFE5"/>
      </a:accent2>
      <a:accent3>
        <a:srgbClr val="C4E8F1"/>
      </a:accent3>
      <a:accent4>
        <a:srgbClr val="FFFFFF"/>
      </a:accent4>
      <a:accent5>
        <a:srgbClr val="FFFFFF"/>
      </a:accent5>
      <a:accent6>
        <a:srgbClr val="FFFFFF"/>
      </a:accent6>
      <a:hlink>
        <a:srgbClr val="EF3641"/>
      </a:hlink>
      <a:folHlink>
        <a:srgbClr val="C4E8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F" id="{E711A0C1-1E88-47DF-9FF9-61FAFA31B186}" vid="{99642008-37FD-4D32-A243-4783B473A50C}"/>
    </a:ext>
  </a:extLst>
</a:theme>
</file>

<file path=ppt/theme/theme3.xml><?xml version="1.0" encoding="utf-8"?>
<a:theme xmlns:a="http://schemas.openxmlformats.org/drawingml/2006/main" name="Capsules">
  <a:themeElements>
    <a:clrScheme name="Shenkman Law">
      <a:dk1>
        <a:srgbClr val="EE4B3D"/>
      </a:dk1>
      <a:lt1>
        <a:srgbClr val="FFFFFF"/>
      </a:lt1>
      <a:dk2>
        <a:srgbClr val="000000"/>
      </a:dk2>
      <a:lt2>
        <a:srgbClr val="FFFFFF"/>
      </a:lt2>
      <a:accent1>
        <a:srgbClr val="EE4B3D"/>
      </a:accent1>
      <a:accent2>
        <a:srgbClr val="EE4B3D"/>
      </a:accent2>
      <a:accent3>
        <a:srgbClr val="AAAAAA"/>
      </a:accent3>
      <a:accent4>
        <a:srgbClr val="DADADA"/>
      </a:accent4>
      <a:accent5>
        <a:srgbClr val="FFE2AA"/>
      </a:accent5>
      <a:accent6>
        <a:srgbClr val="EE4B3D"/>
      </a:accent6>
      <a:hlink>
        <a:srgbClr val="0000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psules">
  <a:themeElements>
    <a:clrScheme name="Shenkman Law">
      <a:dk1>
        <a:srgbClr val="EE4B3D"/>
      </a:dk1>
      <a:lt1>
        <a:srgbClr val="FFFFFF"/>
      </a:lt1>
      <a:dk2>
        <a:srgbClr val="000000"/>
      </a:dk2>
      <a:lt2>
        <a:srgbClr val="FFFFFF"/>
      </a:lt2>
      <a:accent1>
        <a:srgbClr val="EE4B3D"/>
      </a:accent1>
      <a:accent2>
        <a:srgbClr val="EE4B3D"/>
      </a:accent2>
      <a:accent3>
        <a:srgbClr val="AAAAAA"/>
      </a:accent3>
      <a:accent4>
        <a:srgbClr val="DADADA"/>
      </a:accent4>
      <a:accent5>
        <a:srgbClr val="FFE2AA"/>
      </a:accent5>
      <a:accent6>
        <a:srgbClr val="EE4B3D"/>
      </a:accent6>
      <a:hlink>
        <a:srgbClr val="000000"/>
      </a:hlink>
      <a:folHlink>
        <a:srgbClr val="FF7C80"/>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8559</TotalTime>
  <Words>6145</Words>
  <Application>Microsoft Office PowerPoint</Application>
  <PresentationFormat>On-screen Show (4:3)</PresentationFormat>
  <Paragraphs>480</Paragraphs>
  <Slides>66</Slides>
  <Notes>1</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66</vt:i4>
      </vt:variant>
    </vt:vector>
  </HeadingPairs>
  <TitlesOfParts>
    <vt:vector size="77" baseType="lpstr">
      <vt:lpstr>Arial</vt:lpstr>
      <vt:lpstr>Avenir Roman</vt:lpstr>
      <vt:lpstr>Calibri</vt:lpstr>
      <vt:lpstr>Cambria Math</vt:lpstr>
      <vt:lpstr>Times New Roman</vt:lpstr>
      <vt:lpstr>Wingdings</vt:lpstr>
      <vt:lpstr>Keebler Theme 2015</vt:lpstr>
      <vt:lpstr>ABF</vt:lpstr>
      <vt:lpstr>Capsules</vt:lpstr>
      <vt:lpstr>1_Capsules</vt:lpstr>
      <vt:lpstr>Worksheet</vt:lpstr>
      <vt:lpstr>Using the  Paycheck Protection Program  of the CARES Act</vt:lpstr>
      <vt:lpstr>Using the  Paycheck Protection Program  of the CARES Act</vt:lpstr>
      <vt:lpstr>General Disclaimer</vt:lpstr>
      <vt:lpstr>Thank you to our sponsors</vt:lpstr>
      <vt:lpstr>Thank you to our sponsors</vt:lpstr>
      <vt:lpstr>PowerPoint Presentation</vt:lpstr>
      <vt:lpstr>Paycheck Protection Program Background – What is it? JB</vt:lpstr>
      <vt:lpstr>Paycheck Protection Program Basic Rules RK</vt:lpstr>
      <vt:lpstr>Paycheck Protection Program Eligibility RK</vt:lpstr>
      <vt:lpstr>Paycheck Protection Program Definition Small Business MS</vt:lpstr>
      <vt:lpstr>Paycheck Protection Program Affiliation Rules RK</vt:lpstr>
      <vt:lpstr>Paycheck Protection Program Eligibility RK</vt:lpstr>
      <vt:lpstr>Paycheck Protection Program Eligibility NEW SLIDE JB</vt:lpstr>
      <vt:lpstr>Paycheck Protection Program Payroll Costs JB</vt:lpstr>
      <vt:lpstr>Paycheck Protection Program –  What Payroll Includes Details MS</vt:lpstr>
      <vt:lpstr>Paycheck Protection Program RK</vt:lpstr>
      <vt:lpstr>Paycheck Protection Program- What Payroll Excludes Details JB</vt:lpstr>
      <vt:lpstr>Paycheck Protection Program – Payments to Independent Contractors Are Not Included MS</vt:lpstr>
      <vt:lpstr>Paycheck Protection Program – What About Independent Contractors? MS</vt:lpstr>
      <vt:lpstr>Paycheck Protection Program – What About Independent Contractors? MS</vt:lpstr>
      <vt:lpstr>Paycheck Protection Program Calculation Formula RK</vt:lpstr>
      <vt:lpstr>Paycheck Protection Program What Time Period to Use in Calculation? RK</vt:lpstr>
      <vt:lpstr>Paycheck Protection Program Special Rules RK</vt:lpstr>
      <vt:lpstr>Paycheck Protection Program  JB then RK</vt:lpstr>
      <vt:lpstr>Paycheck Protection Program JB</vt:lpstr>
      <vt:lpstr>Partnership Loan Basis RK</vt:lpstr>
      <vt:lpstr>S-Corporation Loan Basis RK</vt:lpstr>
      <vt:lpstr>Paycheck Protection Program RK</vt:lpstr>
      <vt:lpstr>Paycheck Protection Program RK</vt:lpstr>
      <vt:lpstr>Paycheck Protection Program RK</vt:lpstr>
      <vt:lpstr>Paycheck Protection Program RK</vt:lpstr>
      <vt:lpstr>Paycheck Protection Program JB</vt:lpstr>
      <vt:lpstr>Paycheck Protection Program MS</vt:lpstr>
      <vt:lpstr>Paycheck Protection Program RK</vt:lpstr>
      <vt:lpstr>Paycheck Protection Program RK</vt:lpstr>
      <vt:lpstr>Paycheck Protection Program RK</vt:lpstr>
      <vt:lpstr>Paycheck Protection Program RK</vt:lpstr>
      <vt:lpstr>Paycheck Protection Program RK</vt:lpstr>
      <vt:lpstr>Paycheck Protection Program MS </vt:lpstr>
      <vt:lpstr>Paycheck Protection Program MS</vt:lpstr>
      <vt:lpstr>Paycheck Protection Program MS</vt:lpstr>
      <vt:lpstr>Paycheck Protection Program MS</vt:lpstr>
      <vt:lpstr>Paycheck Protection Program MS</vt:lpstr>
      <vt:lpstr>Paycheck Protection Program MS</vt:lpstr>
      <vt:lpstr>Paycheck Protection Program RK</vt:lpstr>
      <vt:lpstr>Paycheck Protection Program RK</vt:lpstr>
      <vt:lpstr>Paycheck Protection Program RK</vt:lpstr>
      <vt:lpstr>Paycheck Protection Program RK</vt:lpstr>
      <vt:lpstr>Paycheck Protection Program RK</vt:lpstr>
      <vt:lpstr>Paycheck Protection Program RK</vt:lpstr>
      <vt:lpstr>Paycheck Protection Program RK</vt:lpstr>
      <vt:lpstr>Economic Injury Disaster Loans RK</vt:lpstr>
      <vt:lpstr>Emergency EIDL Grants RK</vt:lpstr>
      <vt:lpstr>Emergency EIDL Grants RK</vt:lpstr>
      <vt:lpstr>Business Tax Relief RK </vt:lpstr>
      <vt:lpstr>Business Tax Relief RK</vt:lpstr>
      <vt:lpstr>Tax Credits to  Fund Paid Sick Leave RK</vt:lpstr>
      <vt:lpstr>Additional Unemployment Benefits RK</vt:lpstr>
      <vt:lpstr>Health Insurance Coverage Changes RK</vt:lpstr>
      <vt:lpstr>Employer Disaster Payments to Employees Tax Favored RK</vt:lpstr>
      <vt:lpstr>Key Issue Summary RK</vt:lpstr>
      <vt:lpstr>Key Issue Summary RK</vt:lpstr>
      <vt:lpstr>Conclusion</vt:lpstr>
      <vt:lpstr>Conclusions JB</vt:lpstr>
      <vt:lpstr>For more information or to ask questions</vt:lpstr>
      <vt:lpstr>CLE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Keebler</dc:creator>
  <cp:lastModifiedBy>Martin Shenkman</cp:lastModifiedBy>
  <cp:revision>188</cp:revision>
  <cp:lastPrinted>2020-04-11T21:03:46Z</cp:lastPrinted>
  <dcterms:created xsi:type="dcterms:W3CDTF">2020-03-19T17:32:07Z</dcterms:created>
  <dcterms:modified xsi:type="dcterms:W3CDTF">2020-04-13T15:26:10Z</dcterms:modified>
</cp:coreProperties>
</file>