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4136" r:id="rId3"/>
  </p:sldMasterIdLst>
  <p:notesMasterIdLst>
    <p:notesMasterId r:id="rId50"/>
  </p:notesMasterIdLst>
  <p:sldIdLst>
    <p:sldId id="256" r:id="rId4"/>
    <p:sldId id="471" r:id="rId5"/>
    <p:sldId id="483" r:id="rId6"/>
    <p:sldId id="261" r:id="rId7"/>
    <p:sldId id="475" r:id="rId8"/>
    <p:sldId id="472" r:id="rId9"/>
    <p:sldId id="292" r:id="rId10"/>
    <p:sldId id="473" r:id="rId11"/>
    <p:sldId id="297" r:id="rId12"/>
    <p:sldId id="259" r:id="rId13"/>
    <p:sldId id="269" r:id="rId14"/>
    <p:sldId id="267" r:id="rId15"/>
    <p:sldId id="291" r:id="rId16"/>
    <p:sldId id="463" r:id="rId17"/>
    <p:sldId id="474" r:id="rId18"/>
    <p:sldId id="287" r:id="rId19"/>
    <p:sldId id="271" r:id="rId20"/>
    <p:sldId id="281" r:id="rId21"/>
    <p:sldId id="477" r:id="rId22"/>
    <p:sldId id="276" r:id="rId23"/>
    <p:sldId id="277" r:id="rId24"/>
    <p:sldId id="476" r:id="rId25"/>
    <p:sldId id="401" r:id="rId26"/>
    <p:sldId id="443" r:id="rId27"/>
    <p:sldId id="478" r:id="rId28"/>
    <p:sldId id="444" r:id="rId29"/>
    <p:sldId id="445" r:id="rId30"/>
    <p:sldId id="446" r:id="rId31"/>
    <p:sldId id="447" r:id="rId32"/>
    <p:sldId id="448" r:id="rId33"/>
    <p:sldId id="449" r:id="rId34"/>
    <p:sldId id="479" r:id="rId35"/>
    <p:sldId id="452" r:id="rId36"/>
    <p:sldId id="453" r:id="rId37"/>
    <p:sldId id="454" r:id="rId38"/>
    <p:sldId id="480" r:id="rId39"/>
    <p:sldId id="451" r:id="rId40"/>
    <p:sldId id="456" r:id="rId41"/>
    <p:sldId id="481" r:id="rId42"/>
    <p:sldId id="458" r:id="rId43"/>
    <p:sldId id="459" r:id="rId44"/>
    <p:sldId id="460" r:id="rId45"/>
    <p:sldId id="461" r:id="rId46"/>
    <p:sldId id="462" r:id="rId47"/>
    <p:sldId id="482" r:id="rId48"/>
    <p:sldId id="47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3"/>
    <a:srgbClr val="080808"/>
    <a:srgbClr val="FF6600"/>
    <a:srgbClr val="C3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161B0-453B-4E11-8D42-A48CC1D1A6E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521D-24A2-48DE-ADCE-86FA82EF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AB1B-3ECD-4F6B-B32D-824EE4B37F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6" indent="-28571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6" indent="-2285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7" indent="-2285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0" indent="-2285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2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6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09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96BB2-94F1-402E-B3EE-444712E5AA18}" type="slidenum">
              <a:rPr 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343400"/>
            <a:ext cx="5026025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6" indent="-28571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6" indent="-2285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7" indent="-2285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40" indent="-2285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2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6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09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96BB2-94F1-402E-B3EE-444712E5AA18}" type="slidenum">
              <a:rPr 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343400"/>
            <a:ext cx="5026025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6238-3432-4558-B409-39DAE13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3C43-C7B5-489F-A01C-0F3BBD5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22A1-8273-4BA7-8C55-C7FCE6B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F8DD8-55B4-4324-946B-A58E5DFE1E62}"/>
              </a:ext>
            </a:extLst>
          </p:cNvPr>
          <p:cNvSpPr/>
          <p:nvPr/>
        </p:nvSpPr>
        <p:spPr>
          <a:xfrm>
            <a:off x="-91440" y="-16933"/>
            <a:ext cx="12409714" cy="697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63D18-C2F7-498F-B5F7-BA230B6CB680}"/>
              </a:ext>
            </a:extLst>
          </p:cNvPr>
          <p:cNvSpPr/>
          <p:nvPr/>
        </p:nvSpPr>
        <p:spPr>
          <a:xfrm>
            <a:off x="-91440" y="-11686"/>
            <a:ext cx="12409714" cy="6975566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9F693-D388-4A56-960C-B80428D8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2" y="921819"/>
            <a:ext cx="9183575" cy="49759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113C9C-D2BD-4497-A7EE-91AA2D93F74D}"/>
              </a:ext>
            </a:extLst>
          </p:cNvPr>
          <p:cNvSpPr/>
          <p:nvPr userDrawn="1"/>
        </p:nvSpPr>
        <p:spPr>
          <a:xfrm>
            <a:off x="-91440" y="-16933"/>
            <a:ext cx="12409714" cy="697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C4257-16F9-44E2-8FE3-6B52D157A39E}"/>
              </a:ext>
            </a:extLst>
          </p:cNvPr>
          <p:cNvSpPr/>
          <p:nvPr userDrawn="1"/>
        </p:nvSpPr>
        <p:spPr>
          <a:xfrm>
            <a:off x="-91440" y="-11686"/>
            <a:ext cx="12409714" cy="6975566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2BF58-156D-4463-8A68-F327FA9560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2" y="921819"/>
            <a:ext cx="9183575" cy="49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1AAAA-EEB0-46BF-A868-967F963A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CDD67-9A4A-43AF-9C43-67A98F3E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72B30-D6DC-4AE8-BCB4-EAB42C86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  <p:pic>
        <p:nvPicPr>
          <p:cNvPr id="6" name="Picture 5" descr="Principal_sm_rgb_151.png">
            <a:extLst>
              <a:ext uri="{FF2B5EF4-FFF2-40B4-BE49-F238E27FC236}">
                <a16:creationId xmlns:a16="http://schemas.microsoft.com/office/drawing/2014/main" id="{65A11B29-4EB3-407D-BACD-6C32B3E8B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F2E5A-4CD5-433D-9C9B-0EB20CF1FA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B5B852-C10F-4BA1-87D3-8EC052050338}"/>
              </a:ext>
            </a:extLst>
          </p:cNvPr>
          <p:cNvSpPr txBox="1">
            <a:spLocks/>
          </p:cNvSpPr>
          <p:nvPr userDrawn="1"/>
        </p:nvSpPr>
        <p:spPr>
          <a:xfrm>
            <a:off x="838202" y="2127251"/>
            <a:ext cx="10333567" cy="2364316"/>
          </a:xfrm>
          <a:prstGeom prst="rect">
            <a:avLst/>
          </a:prstGeom>
        </p:spPr>
        <p:txBody>
          <a:bodyPr wrap="none"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cs typeface="FS Elliot Pro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DB180A1-C2A5-4DE3-B7CD-BC498A778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3985"/>
            <a:ext cx="200236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50671-0E62-403C-AC97-FB88C10A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0" y="531708"/>
            <a:ext cx="10365000" cy="510709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602B0E4-52CB-48B4-9867-196EE00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000" y="4736167"/>
            <a:ext cx="10365000" cy="9419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AFFE13-8823-4897-B45C-AA489BE7E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5000" y="5202768"/>
            <a:ext cx="10365000" cy="730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04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BB54D9D-7D06-471C-A595-8A8E59C4C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0949A-4F2D-4A0F-A513-FC1DDF98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51DC482-C6DE-4492-B72A-5FDDA1915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F8FD-1BA0-476D-AD33-C6E1B49E3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EB5CF5-F188-46A2-81F9-CEC06560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110777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72EC312-7EA5-4498-875C-5850A5B26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68E82-1DBF-4A32-9F45-72945A82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8137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845D1184-FEEA-4620-BCE3-961CE27C6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08712"/>
            <a:ext cx="10972800" cy="2511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S Elliot Pro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26EE61A-3F19-43FE-A30C-421046505B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0295-4D66-42BC-8960-73E88C619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152BF8-469C-479B-B58B-6BCE9ABD67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203566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E0180-E048-43A0-A9D8-ECD794F6FB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8" descr="M:\Principal_registered_white_185.png">
            <a:extLst>
              <a:ext uri="{FF2B5EF4-FFF2-40B4-BE49-F238E27FC236}">
                <a16:creationId xmlns:a16="http://schemas.microsoft.com/office/drawing/2014/main" id="{B630076A-5766-4FC5-8EB7-49EB671FA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7951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50671-0E62-403C-AC97-FB88C10A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708"/>
            <a:ext cx="10515600" cy="510709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2045" y="1687267"/>
            <a:ext cx="6984355" cy="1321674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Section title slide with two lines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name goes here (optional)</a:t>
            </a:r>
          </a:p>
        </p:txBody>
      </p:sp>
      <p:sp>
        <p:nvSpPr>
          <p:cNvPr id="6" name="Rectangle 12"/>
          <p:cNvSpPr/>
          <p:nvPr userDrawn="1"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41400" y="3008940"/>
            <a:ext cx="6985000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38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5298" y="1293139"/>
            <a:ext cx="5205155" cy="15777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0" i="0" baseline="0">
                <a:solidFill>
                  <a:srgbClr val="13294B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Use for images with light backgrounds</a:t>
            </a:r>
          </a:p>
        </p:txBody>
      </p:sp>
    </p:spTree>
    <p:extLst>
      <p:ext uri="{BB962C8B-B14F-4D97-AF65-F5344CB8AC3E}">
        <p14:creationId xmlns:p14="http://schemas.microsoft.com/office/powerpoint/2010/main" val="1911260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58737" y="1517185"/>
            <a:ext cx="6984355" cy="141615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i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Title that is only two lines long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4050" y="3992444"/>
            <a:ext cx="5545021" cy="452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="0" i="0">
                <a:solidFill>
                  <a:srgbClr val="FFFFFF"/>
                </a:solidFill>
                <a:latin typeface="FS Elliot Pro"/>
                <a:cs typeface="FS Elliot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43404" y="4485244"/>
            <a:ext cx="5545667" cy="298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50000"/>
              </a:lnSpc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The presenter’s title goes on this line.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17511" y="2933341"/>
            <a:ext cx="6925581" cy="711200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Sub-title, should only be one 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0" y="6145542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6238-3432-4558-B409-39DAE13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3C43-C7B5-489F-A01C-0F3BBD5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22A1-8273-4BA7-8C55-C7FCE6B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5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3305044"/>
            <a:ext cx="9896888" cy="185658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3 bullet points.</a:t>
            </a:r>
          </a:p>
          <a:p>
            <a:pPr lvl="0"/>
            <a:r>
              <a:rPr lang="en-US" dirty="0"/>
              <a:t>The bullets are always round and gray.</a:t>
            </a:r>
          </a:p>
          <a:p>
            <a:pPr lvl="0"/>
            <a:r>
              <a:rPr lang="en-US" dirty="0"/>
              <a:t>The text is always gray, FS Elliot font.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chemeClr val="bg2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41400" y="2075147"/>
            <a:ext cx="8627533" cy="102658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0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7" y="2469583"/>
            <a:ext cx="4632452" cy="276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A5424"/>
              </a:buClr>
              <a:buNone/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This area is for paragraph content. It could be used as a way to display two different thoughts. This area is for paragraph content. It could be used as an intro for the bullets.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5847" y="2469583"/>
            <a:ext cx="4632452" cy="2767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A5424"/>
              </a:buClr>
              <a:buNone/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This area is for paragraph content. It could be used as a way to display two different thoughts. This area is for paragraph content. It could be used as an intro for the bullets.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2060155"/>
            <a:ext cx="4633384" cy="400024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95845" y="2060155"/>
            <a:ext cx="4633384" cy="400024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1" name="Picture 10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chemeClr val="bg2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4" name="Picture 3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7" y="1539180"/>
            <a:ext cx="8301565" cy="3985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A5424"/>
              </a:buClr>
              <a:buNone/>
              <a:defRPr sz="2000" b="0" baseline="0">
                <a:solidFill>
                  <a:srgbClr val="0091DA"/>
                </a:solidFill>
              </a:defRPr>
            </a:lvl1pPr>
          </a:lstStyle>
          <a:p>
            <a:pPr lvl="0"/>
            <a:r>
              <a:rPr lang="en-US" dirty="0"/>
              <a:t>When you have a statement you need to make, you can use this blue for paragraph content. Use this master slide sparingly. No one likes to read a lot of content on a slide.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should be used only when you really need people to see the statement. Examples of when to use this is for quotes, short statements, and mottos.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name goes here (optional)</a:t>
            </a:r>
          </a:p>
        </p:txBody>
      </p:sp>
      <p:pic>
        <p:nvPicPr>
          <p:cNvPr id="6" name="Picture 5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tement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2552" y="1281918"/>
            <a:ext cx="8369181" cy="304733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 b="0" baseline="0">
                <a:solidFill>
                  <a:srgbClr val="464E7E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>
                <a:solidFill>
                  <a:srgbClr val="4B4687"/>
                </a:solidFill>
              </a:rPr>
              <a:t>For short statements and paragraphs.                Use this master slide sparingly.                             No more than 6 lines of copy, please. See slide 6 for an alternate version.</a:t>
            </a:r>
            <a:br>
              <a:rPr lang="en-US" dirty="0">
                <a:solidFill>
                  <a:srgbClr val="4B4687"/>
                </a:solidFill>
              </a:rPr>
            </a:br>
            <a:br>
              <a:rPr lang="en-US" dirty="0">
                <a:solidFill>
                  <a:srgbClr val="4B4687"/>
                </a:solidFill>
              </a:rPr>
            </a:br>
            <a:r>
              <a:rPr lang="en-US" dirty="0">
                <a:solidFill>
                  <a:srgbClr val="4B4687"/>
                </a:solidFill>
              </a:rPr>
              <a:t>Examples of when to use this slide: quotes, short statements, and mottos.</a:t>
            </a: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464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857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2045" y="1687267"/>
            <a:ext cx="6984355" cy="1321674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Section title slide with two lines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name goes here (optional)</a:t>
            </a:r>
          </a:p>
        </p:txBody>
      </p:sp>
      <p:sp>
        <p:nvSpPr>
          <p:cNvPr id="6" name="Rectangle 12"/>
          <p:cNvSpPr/>
          <p:nvPr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41400" y="3008940"/>
            <a:ext cx="6985000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88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Slid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2045" y="1687267"/>
            <a:ext cx="6984355" cy="118755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Section title slide with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3008940"/>
            <a:ext cx="6985000" cy="9652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FS Elliot Pro"/>
                <a:cs typeface="FS Elliot Pro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here. Keep to one line please.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name goes here (optional)</a:t>
            </a:r>
          </a:p>
        </p:txBody>
      </p:sp>
      <p:sp>
        <p:nvSpPr>
          <p:cNvPr id="9" name="Rectangle 12"/>
          <p:cNvSpPr/>
          <p:nvPr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5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E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2095" y="0"/>
            <a:ext cx="12192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5298" y="1293139"/>
            <a:ext cx="5205155" cy="15777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Use for images with dark backgrounds</a:t>
            </a:r>
          </a:p>
        </p:txBody>
      </p:sp>
    </p:spTree>
    <p:extLst>
      <p:ext uri="{BB962C8B-B14F-4D97-AF65-F5344CB8AC3E}">
        <p14:creationId xmlns:p14="http://schemas.microsoft.com/office/powerpoint/2010/main" val="42620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5298" y="1293139"/>
            <a:ext cx="5205155" cy="15777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0" i="0" baseline="0">
                <a:solidFill>
                  <a:srgbClr val="13294B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Use for images with light backgrounds</a:t>
            </a:r>
          </a:p>
        </p:txBody>
      </p:sp>
    </p:spTree>
    <p:extLst>
      <p:ext uri="{BB962C8B-B14F-4D97-AF65-F5344CB8AC3E}">
        <p14:creationId xmlns:p14="http://schemas.microsoft.com/office/powerpoint/2010/main" val="17955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1627-85A4-4AC2-B125-22A5379A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467D-61B9-4A83-87F8-714C5BC3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CF044-ACE4-4A93-ADED-4841862C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2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02105" y="790414"/>
            <a:ext cx="9120841" cy="63539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 i="0">
                <a:solidFill>
                  <a:schemeClr val="tx1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0" name="Oval 9"/>
          <p:cNvSpPr/>
          <p:nvPr/>
        </p:nvSpPr>
        <p:spPr>
          <a:xfrm>
            <a:off x="923207" y="2235513"/>
            <a:ext cx="3141349" cy="2356012"/>
          </a:xfrm>
          <a:prstGeom prst="ellipse">
            <a:avLst/>
          </a:prstGeom>
          <a:solidFill>
            <a:srgbClr val="00A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4477179" y="2235513"/>
            <a:ext cx="3141349" cy="23560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8028312" y="2235513"/>
            <a:ext cx="3141349" cy="2356012"/>
          </a:xfrm>
          <a:prstGeom prst="ellipse">
            <a:avLst/>
          </a:prstGeom>
          <a:solidFill>
            <a:srgbClr val="464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55042" y="3186020"/>
            <a:ext cx="2137833" cy="422275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45116" y="3186020"/>
            <a:ext cx="2137833" cy="422275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33945" y="3173459"/>
            <a:ext cx="2137833" cy="422275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4" name="Picture 13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02105" y="790414"/>
            <a:ext cx="9120841" cy="63539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 i="0"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2" name="Oval 11"/>
          <p:cNvSpPr/>
          <p:nvPr/>
        </p:nvSpPr>
        <p:spPr>
          <a:xfrm>
            <a:off x="802103" y="2641864"/>
            <a:ext cx="2353733" cy="1765300"/>
          </a:xfrm>
          <a:prstGeom prst="ellipse">
            <a:avLst/>
          </a:prstGeom>
          <a:solidFill>
            <a:srgbClr val="007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3494503" y="2641864"/>
            <a:ext cx="2353733" cy="1765300"/>
          </a:xfrm>
          <a:prstGeom prst="ellipse">
            <a:avLst/>
          </a:prstGeom>
          <a:solidFill>
            <a:srgbClr val="00A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>
          <a:xfrm>
            <a:off x="6186903" y="2641864"/>
            <a:ext cx="2353733" cy="17653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>
          <a:xfrm>
            <a:off x="8879303" y="2641864"/>
            <a:ext cx="2353733" cy="1765300"/>
          </a:xfrm>
          <a:prstGeom prst="ellipse">
            <a:avLst/>
          </a:prstGeom>
          <a:solidFill>
            <a:srgbClr val="464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8063" y="3295836"/>
            <a:ext cx="1854624" cy="4222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84285" y="3302005"/>
            <a:ext cx="1854624" cy="4222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367932" y="3308173"/>
            <a:ext cx="1854624" cy="4222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14155" y="3314342"/>
            <a:ext cx="1854624" cy="422275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9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02105" y="790414"/>
            <a:ext cx="9120841" cy="63539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 i="0">
                <a:solidFill>
                  <a:schemeClr val="tx1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540933" y="2648315"/>
            <a:ext cx="1761067" cy="1320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096933" y="2648315"/>
            <a:ext cx="1761067" cy="1320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8754533" y="2648315"/>
            <a:ext cx="1761067" cy="1320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007534" y="4032615"/>
            <a:ext cx="2768599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>
                <a:solidFill>
                  <a:srgbClr val="0091DA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4614334" y="4032615"/>
            <a:ext cx="2768599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8276813" y="4032615"/>
            <a:ext cx="2768599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6" name="Picture 15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Graph Templat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481" y="1694135"/>
            <a:ext cx="7366000" cy="3626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A5424"/>
              </a:buClr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48935" y="1694134"/>
            <a:ext cx="2329973" cy="5926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8935" y="2164076"/>
            <a:ext cx="2480733" cy="184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787878"/>
                </a:solidFill>
              </a:defRPr>
            </a:lvl1pPr>
          </a:lstStyle>
          <a:p>
            <a:pPr lvl="0"/>
            <a:r>
              <a:rPr lang="en-US" dirty="0"/>
              <a:t>Descriptive text goes here and it’s always this color. Descriptive text goes here and it’s always this color.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02105" y="790414"/>
            <a:ext cx="9120841" cy="63539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 i="0">
                <a:solidFill>
                  <a:schemeClr val="tx1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pic>
        <p:nvPicPr>
          <p:cNvPr id="8" name="Picture 7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3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4" y="1694135"/>
            <a:ext cx="10591457" cy="3626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A5424"/>
              </a:buClr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02105" y="790414"/>
            <a:ext cx="9120841" cy="63539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800" b="0" i="0">
                <a:solidFill>
                  <a:schemeClr val="tx1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pic>
        <p:nvPicPr>
          <p:cNvPr id="6" name="Picture 5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4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69477" y="2023714"/>
            <a:ext cx="6984355" cy="186570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End slide</a:t>
            </a:r>
          </a:p>
        </p:txBody>
      </p:sp>
      <p:sp>
        <p:nvSpPr>
          <p:cNvPr id="6" name="Rectangle 12"/>
          <p:cNvSpPr/>
          <p:nvPr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C1D5"/>
              </a:solidFill>
            </a:endParaRPr>
          </a:p>
        </p:txBody>
      </p:sp>
      <p:pic>
        <p:nvPicPr>
          <p:cNvPr id="8" name="Picture 7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60" y="6145542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9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F2E5A-4CD5-433D-9C9B-0EB20CF1FA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B5B852-C10F-4BA1-87D3-8EC052050338}"/>
              </a:ext>
            </a:extLst>
          </p:cNvPr>
          <p:cNvSpPr txBox="1">
            <a:spLocks/>
          </p:cNvSpPr>
          <p:nvPr/>
        </p:nvSpPr>
        <p:spPr>
          <a:xfrm>
            <a:off x="838202" y="2127251"/>
            <a:ext cx="10333567" cy="2364316"/>
          </a:xfrm>
          <a:prstGeom prst="rect">
            <a:avLst/>
          </a:prstGeom>
        </p:spPr>
        <p:txBody>
          <a:bodyPr wrap="none"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400" dirty="0">
              <a:solidFill>
                <a:schemeClr val="bg1"/>
              </a:solidFill>
              <a:cs typeface="FS Elliot Pro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DB180A1-C2A5-4DE3-B7CD-BC498A77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3985"/>
            <a:ext cx="200236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50671-0E62-403C-AC97-FB88C10A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0" y="531708"/>
            <a:ext cx="10365000" cy="510709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602B0E4-52CB-48B4-9867-196EE00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000" y="4736167"/>
            <a:ext cx="10365000" cy="9419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AFFE13-8823-4897-B45C-AA489BE7E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5000" y="5202768"/>
            <a:ext cx="10365000" cy="730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088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BB54D9D-7D06-471C-A595-8A8E59C4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0949A-4F2D-4A0F-A513-FC1DDF98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51DC482-C6DE-4492-B72A-5FDDA1915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F8FD-1BA0-476D-AD33-C6E1B49E3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EB5CF5-F188-46A2-81F9-CEC06560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1234777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381912-D663-48C8-981C-BC9FFDED4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8" descr="M:\Principal_registered_white_185.png">
            <a:extLst>
              <a:ext uri="{FF2B5EF4-FFF2-40B4-BE49-F238E27FC236}">
                <a16:creationId xmlns:a16="http://schemas.microsoft.com/office/drawing/2014/main" id="{7042807A-6BDB-41E0-8626-28C5A3E1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7951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FB6116-7B8B-4E7E-A607-04548E73E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9219" y="533401"/>
            <a:ext cx="10333255" cy="49598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3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72EC312-7EA5-4498-875C-5850A5B2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68E82-1DBF-4A32-9F45-72945A82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8137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845D1184-FEEA-4620-BCE3-961CE27C6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08712"/>
            <a:ext cx="10972800" cy="2511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S Elliot Pro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26EE61A-3F19-43FE-A30C-421046505B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0295-4D66-42BC-8960-73E88C619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152BF8-469C-479B-B58B-6BCE9ABD67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386563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921D5-6D6F-4630-96B8-F2CBE09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109F7-79FE-44AC-B55D-83929CDB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68157-E634-4BAD-9ED0-CC1FF149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5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E0180-E048-43A0-A9D8-ECD794F6F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8" descr="M:\Principal_registered_white_185.png">
            <a:extLst>
              <a:ext uri="{FF2B5EF4-FFF2-40B4-BE49-F238E27FC236}">
                <a16:creationId xmlns:a16="http://schemas.microsoft.com/office/drawing/2014/main" id="{B630076A-5766-4FC5-8EB7-49EB671F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7951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50671-0E62-403C-AC97-FB88C10A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708"/>
            <a:ext cx="10515600" cy="510709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95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0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6238-3432-4558-B409-39DAE13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3C43-C7B5-489F-A01C-0F3BBD5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22A1-8273-4BA7-8C55-C7FCE6B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E5DB8-76C7-49F2-A608-CBC0B37F6CCA}"/>
              </a:ext>
            </a:extLst>
          </p:cNvPr>
          <p:cNvSpPr/>
          <p:nvPr userDrawn="1"/>
        </p:nvSpPr>
        <p:spPr>
          <a:xfrm>
            <a:off x="-91440" y="-16933"/>
            <a:ext cx="12409714" cy="697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027705-D9CF-4DDF-9218-2D4712D22389}"/>
              </a:ext>
            </a:extLst>
          </p:cNvPr>
          <p:cNvSpPr/>
          <p:nvPr userDrawn="1"/>
        </p:nvSpPr>
        <p:spPr>
          <a:xfrm>
            <a:off x="-91440" y="-11686"/>
            <a:ext cx="12409714" cy="6975566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482D-FDCA-4103-AA9B-363647650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2" y="921819"/>
            <a:ext cx="9183575" cy="49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8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6238-3432-4558-B409-39DAE13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3C43-C7B5-489F-A01C-0F3BBD5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22A1-8273-4BA7-8C55-C7FCE6B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F8DD8-55B4-4324-946B-A58E5DFE1E62}"/>
              </a:ext>
            </a:extLst>
          </p:cNvPr>
          <p:cNvSpPr/>
          <p:nvPr/>
        </p:nvSpPr>
        <p:spPr>
          <a:xfrm>
            <a:off x="-91440" y="-16933"/>
            <a:ext cx="12409714" cy="697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63D18-C2F7-498F-B5F7-BA230B6CB680}"/>
              </a:ext>
            </a:extLst>
          </p:cNvPr>
          <p:cNvSpPr/>
          <p:nvPr/>
        </p:nvSpPr>
        <p:spPr>
          <a:xfrm>
            <a:off x="-91440" y="-11686"/>
            <a:ext cx="12409714" cy="6975566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29F693-D388-4A56-960C-B80428D87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2" y="921819"/>
            <a:ext cx="9183575" cy="49759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5E5DB8-76C7-49F2-A608-CBC0B37F6CCA}"/>
              </a:ext>
            </a:extLst>
          </p:cNvPr>
          <p:cNvSpPr/>
          <p:nvPr userDrawn="1"/>
        </p:nvSpPr>
        <p:spPr>
          <a:xfrm>
            <a:off x="-91440" y="-16933"/>
            <a:ext cx="12409714" cy="697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027705-D9CF-4DDF-9218-2D4712D22389}"/>
              </a:ext>
            </a:extLst>
          </p:cNvPr>
          <p:cNvSpPr/>
          <p:nvPr userDrawn="1"/>
        </p:nvSpPr>
        <p:spPr>
          <a:xfrm>
            <a:off x="-91440" y="-11686"/>
            <a:ext cx="12409714" cy="6975566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482D-FDCA-4103-AA9B-363647650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2" y="921819"/>
            <a:ext cx="9183575" cy="49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0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6238-3432-4558-B409-39DAE13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3C43-C7B5-489F-A01C-0F3BBD5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22A1-8273-4BA7-8C55-C7FCE6B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1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1627-85A4-4AC2-B125-22A5379A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467D-61B9-4A83-87F8-714C5BC3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CF044-ACE4-4A93-ADED-4841862C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3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921D5-6D6F-4630-96B8-F2CBE09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109F7-79FE-44AC-B55D-83929CDB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68157-E634-4BAD-9ED0-CC1FF149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640D7-E692-4F2C-A17E-96DFF1AF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59DE9-BFDE-4B74-8C18-C7529565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4A8F6-A0E0-4824-9B86-D28F98DC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7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7842E-DA62-4B6F-A240-18BFA372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E9E83-3837-4138-8905-12F96C0C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92824-8382-4932-AAAE-928D34AB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640D7-E692-4F2C-A17E-96DFF1AF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59DE9-BFDE-4B74-8C18-C7529565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4A8F6-A0E0-4824-9B86-D28F98DC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99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2B726-B6F0-433C-BA91-9E9B1A35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850A5-E8ED-4745-8B57-FB7248C4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1AA2F-A403-4EA6-972B-21C7DE79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01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33413-DDC5-4807-AC07-C04A029D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4C2F-2E07-41D3-80CE-908CD800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DD24-A4C4-402B-8BD7-96209FC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5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05F5-37DE-436B-A852-F00A4B60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4E135-E3CB-44FE-8D39-FA240321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CCAB-C591-4BF4-AF21-6C79BE9D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0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1AAAA-EEB0-46BF-A868-967F963A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CDD67-9A4A-43AF-9C43-67A98F3E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72B30-D6DC-4AE8-BCB4-EAB42C86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25298" y="1293139"/>
            <a:ext cx="5205155" cy="15777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 b="0" i="0" baseline="0">
                <a:solidFill>
                  <a:srgbClr val="13294B"/>
                </a:solidFill>
                <a:latin typeface="FS Elliot Pro"/>
                <a:cs typeface="FS Elliot Pro"/>
              </a:defRPr>
            </a:lvl1pPr>
          </a:lstStyle>
          <a:p>
            <a:pPr lvl="0"/>
            <a:r>
              <a:rPr lang="en-US" dirty="0"/>
              <a:t>Use for images with light backgrounds</a:t>
            </a:r>
          </a:p>
        </p:txBody>
      </p:sp>
    </p:spTree>
    <p:extLst>
      <p:ext uri="{BB962C8B-B14F-4D97-AF65-F5344CB8AC3E}">
        <p14:creationId xmlns:p14="http://schemas.microsoft.com/office/powerpoint/2010/main" val="1038364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2045" y="1687267"/>
            <a:ext cx="6984355" cy="118755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 b="0" i="0" baseline="0">
                <a:solidFill>
                  <a:srgbClr val="FFFFFF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Section title slide with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3008940"/>
            <a:ext cx="6985000" cy="9652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FS Elliot Pro"/>
                <a:cs typeface="FS Elliot Pro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here. Keep to one line please.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name goes here (optional)</a:t>
            </a:r>
          </a:p>
        </p:txBody>
      </p:sp>
      <p:sp>
        <p:nvSpPr>
          <p:cNvPr id="9" name="Rectangle 12"/>
          <p:cNvSpPr/>
          <p:nvPr userDrawn="1"/>
        </p:nvSpPr>
        <p:spPr>
          <a:xfrm>
            <a:off x="11391521" y="1948233"/>
            <a:ext cx="800481" cy="2938448"/>
          </a:xfrm>
          <a:custGeom>
            <a:avLst/>
            <a:gdLst/>
            <a:ahLst/>
            <a:cxnLst/>
            <a:rect l="l" t="t" r="r" b="b"/>
            <a:pathLst>
              <a:path w="600361" h="2938448">
                <a:moveTo>
                  <a:pt x="600361" y="0"/>
                </a:moveTo>
                <a:lnTo>
                  <a:pt x="600361" y="2938448"/>
                </a:lnTo>
                <a:lnTo>
                  <a:pt x="479829" y="2805829"/>
                </a:lnTo>
                <a:cubicBezTo>
                  <a:pt x="180070" y="2442605"/>
                  <a:pt x="0" y="1976943"/>
                  <a:pt x="0" y="1469224"/>
                </a:cubicBezTo>
                <a:cubicBezTo>
                  <a:pt x="0" y="961505"/>
                  <a:pt x="180070" y="495843"/>
                  <a:pt x="479829" y="132619"/>
                </a:cubicBezTo>
                <a:close/>
              </a:path>
            </a:pathLst>
          </a:custGeom>
          <a:solidFill>
            <a:srgbClr val="00C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03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DBB54D9D-7D06-471C-A595-8A8E59C4C5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0949A-4F2D-4A0F-A513-FC1DDF98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1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51DC482-C6DE-4492-B72A-5FDDA1915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F8FD-1BA0-476D-AD33-C6E1B49E3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EB5CF5-F188-46A2-81F9-CEC06560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3242438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72EC312-7EA5-4498-875C-5850A5B26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69" y="6326719"/>
            <a:ext cx="1375833" cy="4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68E82-1DBF-4A32-9F45-72945A82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8137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845D1184-FEEA-4620-BCE3-961CE27C6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08712"/>
            <a:ext cx="10972800" cy="2511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S Elliot Pro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26EE61A-3F19-43FE-A30C-421046505B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0295-4D66-42BC-8960-73E88C619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D152BF8-469C-479B-B58B-6BCE9ABD67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financial professional use only.  Not for use in sales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3876510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045" y="2029303"/>
            <a:ext cx="9896888" cy="25088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buClr>
                <a:schemeClr val="tx1"/>
              </a:buClr>
              <a:defRPr sz="1600" baseline="0">
                <a:solidFill>
                  <a:srgbClr val="8C8D8E"/>
                </a:solidFill>
              </a:defRPr>
            </a:lvl1pPr>
          </a:lstStyle>
          <a:p>
            <a:pPr lvl="0"/>
            <a:r>
              <a:rPr lang="en-US" dirty="0"/>
              <a:t>These are bullet points. Try to use no more than 5 bullet points.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grey, FS Elliot Pro font.</a:t>
            </a:r>
          </a:p>
          <a:p>
            <a:pPr lvl="0"/>
            <a:r>
              <a:rPr lang="en-US" dirty="0"/>
              <a:t>The bullets are always round.</a:t>
            </a:r>
          </a:p>
          <a:p>
            <a:pPr lvl="0"/>
            <a:r>
              <a:rPr lang="en-US" dirty="0"/>
              <a:t>The text is always gray, FS Elliot Pro font.</a:t>
            </a:r>
          </a:p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046" y="645918"/>
            <a:ext cx="5494221" cy="530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Section name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2046" y="1431559"/>
            <a:ext cx="8627533" cy="6634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2800" b="0" i="0">
                <a:solidFill>
                  <a:srgbClr val="0091DA"/>
                </a:solidFill>
                <a:latin typeface="FS Elliot Pro"/>
                <a:cs typeface="FS Elliot Pro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7" name="Picture 6" descr="Principal_sm_rgb_15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75" y="6306604"/>
            <a:ext cx="1845056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5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7842E-DA62-4B6F-A240-18BFA372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E9E83-3837-4138-8905-12F96C0C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92824-8382-4932-AAAE-928D34AB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2B726-B6F0-433C-BA91-9E9B1A35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850A5-E8ED-4745-8B57-FB7248C4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1AA2F-A403-4EA6-972B-21C7DE79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33413-DDC5-4807-AC07-C04A029D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4C2F-2E07-41D3-80CE-908CD800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DD24-A4C4-402B-8BD7-96209FC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05F5-37DE-436B-A852-F00A4B60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4E135-E3CB-44FE-8D39-FA240321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CCAB-C591-4BF4-AF21-6C79BE9D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7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ACCCC2-FA16-4F20-A172-E85650647328}"/>
              </a:ext>
            </a:extLst>
          </p:cNvPr>
          <p:cNvSpPr/>
          <p:nvPr/>
        </p:nvSpPr>
        <p:spPr>
          <a:xfrm>
            <a:off x="-3" y="6176965"/>
            <a:ext cx="12192003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/>
        </p:nvSpPr>
        <p:spPr>
          <a:xfrm>
            <a:off x="-1" y="0"/>
            <a:ext cx="12192001" cy="905340"/>
          </a:xfrm>
          <a:prstGeom prst="rect">
            <a:avLst/>
          </a:prstGeom>
          <a:solidFill>
            <a:srgbClr val="C3CFE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FEFF0-E83B-47E3-9DE2-2BA2EFB2BF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8" y="7337"/>
            <a:ext cx="1670885" cy="905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FEB08C-40C0-4C1B-B67B-DD6D0F9CA14E}"/>
              </a:ext>
            </a:extLst>
          </p:cNvPr>
          <p:cNvSpPr/>
          <p:nvPr userDrawn="1"/>
        </p:nvSpPr>
        <p:spPr>
          <a:xfrm>
            <a:off x="-3" y="6176965"/>
            <a:ext cx="12192003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4BC51-EB7A-401B-BE0B-DB7D16B28D04}"/>
              </a:ext>
            </a:extLst>
          </p:cNvPr>
          <p:cNvSpPr/>
          <p:nvPr userDrawn="1"/>
        </p:nvSpPr>
        <p:spPr>
          <a:xfrm>
            <a:off x="-1" y="0"/>
            <a:ext cx="12192001" cy="905340"/>
          </a:xfrm>
          <a:prstGeom prst="rect">
            <a:avLst/>
          </a:prstGeom>
          <a:solidFill>
            <a:srgbClr val="C3CFE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AA2F21-2033-4051-AF2E-100301B6580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8" y="7337"/>
            <a:ext cx="1670885" cy="9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7" r:id="rId12"/>
    <p:sldLayoutId id="2147483906" r:id="rId13"/>
    <p:sldLayoutId id="2147483907" r:id="rId14"/>
    <p:sldLayoutId id="2147483909" r:id="rId15"/>
    <p:sldLayoutId id="2147483910" r:id="rId16"/>
    <p:sldLayoutId id="2147484293" r:id="rId17"/>
    <p:sldLayoutId id="2147484295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2045" y="1265375"/>
            <a:ext cx="10100088" cy="617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Slide title goes here.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045" y="2010305"/>
            <a:ext cx="10100088" cy="411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MSIPCMContentMarking" descr="{&quot;HashCode&quot;:-305397311,&quot;Placement&quot;:&quot;Footer&quot;}">
            <a:extLst>
              <a:ext uri="{FF2B5EF4-FFF2-40B4-BE49-F238E27FC236}">
                <a16:creationId xmlns:a16="http://schemas.microsoft.com/office/drawing/2014/main" id="{F163FD46-34BA-46A1-89BB-7ABA8FE3038C}"/>
              </a:ext>
            </a:extLst>
          </p:cNvPr>
          <p:cNvSpPr txBox="1"/>
          <p:nvPr/>
        </p:nvSpPr>
        <p:spPr>
          <a:xfrm>
            <a:off x="0" y="6666393"/>
            <a:ext cx="2228291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37373"/>
                </a:solidFill>
                <a:latin typeface="FS Elliot Pro" panose="02000503040000020004" pitchFamily="50" charset="0"/>
              </a:rPr>
              <a:t>Classification: Internal Use</a:t>
            </a:r>
          </a:p>
        </p:txBody>
      </p:sp>
    </p:spTree>
    <p:extLst>
      <p:ext uri="{BB962C8B-B14F-4D97-AF65-F5344CB8AC3E}">
        <p14:creationId xmlns:p14="http://schemas.microsoft.com/office/powerpoint/2010/main" val="14846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4208" r:id="rId23"/>
    <p:sldLayoutId id="2147484207" r:id="rId24"/>
    <p:sldLayoutId id="2147484294" r:id="rId25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0" i="0" kern="1200" baseline="0">
          <a:solidFill>
            <a:schemeClr val="bg2"/>
          </a:solidFill>
          <a:latin typeface="FS Elliot Pro"/>
          <a:ea typeface="+mj-ea"/>
          <a:cs typeface="FS Elliot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FS Elliot Pro"/>
          <a:ea typeface="+mn-ea"/>
          <a:cs typeface="FS Elliot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S Elliot Pro"/>
          <a:ea typeface="+mn-ea"/>
          <a:cs typeface="FS Elliot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FS Elliot Pro"/>
          <a:ea typeface="+mn-ea"/>
          <a:cs typeface="FS Elliot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ACCCC2-FA16-4F20-A172-E85650647328}"/>
              </a:ext>
            </a:extLst>
          </p:cNvPr>
          <p:cNvSpPr/>
          <p:nvPr/>
        </p:nvSpPr>
        <p:spPr>
          <a:xfrm>
            <a:off x="-3" y="6176965"/>
            <a:ext cx="12192003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2BFC-0BD7-4E80-A4C5-1B95EDF083F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/>
        </p:nvSpPr>
        <p:spPr>
          <a:xfrm>
            <a:off x="-1" y="0"/>
            <a:ext cx="12192001" cy="905340"/>
          </a:xfrm>
          <a:prstGeom prst="rect">
            <a:avLst/>
          </a:prstGeom>
          <a:solidFill>
            <a:srgbClr val="C3CFE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FEFF0-E83B-47E3-9DE2-2BA2EFB2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8" y="7337"/>
            <a:ext cx="1670885" cy="905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4EABAA-040E-4612-A9AC-811061B024D7}"/>
              </a:ext>
            </a:extLst>
          </p:cNvPr>
          <p:cNvSpPr/>
          <p:nvPr userDrawn="1"/>
        </p:nvSpPr>
        <p:spPr>
          <a:xfrm>
            <a:off x="-3" y="6176965"/>
            <a:ext cx="12192003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E131-DCE4-43F4-B33A-5369CA361051}"/>
              </a:ext>
            </a:extLst>
          </p:cNvPr>
          <p:cNvSpPr/>
          <p:nvPr userDrawn="1"/>
        </p:nvSpPr>
        <p:spPr>
          <a:xfrm>
            <a:off x="-1" y="0"/>
            <a:ext cx="12192001" cy="905340"/>
          </a:xfrm>
          <a:prstGeom prst="rect">
            <a:avLst/>
          </a:prstGeom>
          <a:solidFill>
            <a:srgbClr val="C3CFE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9124E6-DC66-4645-96C0-9CA47AB93B8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8" y="7337"/>
            <a:ext cx="1670885" cy="9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209" r:id="rId12"/>
    <p:sldLayoutId id="2147484290" r:id="rId13"/>
    <p:sldLayoutId id="2147484291" r:id="rId14"/>
    <p:sldLayoutId id="2147484292" r:id="rId15"/>
    <p:sldLayoutId id="2147483904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2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3723" y="2300143"/>
            <a:ext cx="9449691" cy="2483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4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today’s 20 year-olds will become disabled before reaching retirement.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seconds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working-age American suffers a disabling injury or illness.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million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adults live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with a disability.</a:t>
            </a:r>
            <a:r>
              <a:rPr lang="en-US" sz="2400" baseline="30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169" y="1587110"/>
            <a:ext cx="11757803" cy="66344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Life’s twists and turns are often unexpected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14" y="5545999"/>
            <a:ext cx="1101797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1-Social Security Administration, The Facts About Social Security’s Disability Program, 2016.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2-”The Disability Disconnect.” The Council for Disability Awareness. (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n.d.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http://www.disabilitycanhappen.org/research/pdfs/CDA_Infographic.pdf, viewed 09/15	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3- “CDC: 53 million adults in the US live with a disability.” Centers for Disease Control and Prevention. (July 2015) http://www.cdc.gov/media/releases/2015/p0730-us-disability.html, viewed 09/15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311" y="6507549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31155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8B3"/>
            </a:gs>
            <a:gs pos="1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9" y="1049666"/>
            <a:ext cx="7377113" cy="527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48025" y="206142"/>
            <a:ext cx="6469063" cy="663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68B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Common Misconceptions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E2879-3037-4FC5-8A51-C23943B3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80" y="6161708"/>
            <a:ext cx="1571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92213"/>
            <a:ext cx="6527800" cy="6635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 play no favorites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45" y="2151458"/>
            <a:ext cx="4892817" cy="34375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973" y="5971426"/>
            <a:ext cx="88226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Source: Active Principal Disability claims payments as of 8/31/15. The above is for illustrative purposes only and is not intended as a comprehensive representation of circumstances surrounding the claims displayed, an inclusive representation of all claims, or a promise to pay specific claims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CFE18-ECCE-41A2-B1B2-0604FC2F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80" y="6163786"/>
            <a:ext cx="1571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839913"/>
            <a:ext cx="9880600" cy="6619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a disability strikes, expenses increase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97" y="2742292"/>
            <a:ext cx="8068802" cy="2429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EDC3D-16F9-44FC-9D03-F82DC058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80" y="6163320"/>
            <a:ext cx="1571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79D9B4-A77C-4AB2-AA6C-41428E282789}"/>
              </a:ext>
            </a:extLst>
          </p:cNvPr>
          <p:cNvSpPr txBox="1"/>
          <p:nvPr/>
        </p:nvSpPr>
        <p:spPr>
          <a:xfrm>
            <a:off x="1106376" y="1188918"/>
            <a:ext cx="997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8B3"/>
                </a:solidFill>
                <a:latin typeface="Century Gothic" panose="020B0502020202020204" pitchFamily="34" charset="0"/>
              </a:rPr>
              <a:t>So, there’s a lot at stake for your clients…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8719A-D71F-4DAF-AD0B-46178574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236"/>
            <a:ext cx="12247418" cy="905850"/>
          </a:xfrm>
          <a:prstGeom prst="rect">
            <a:avLst/>
          </a:prstGeom>
        </p:spPr>
      </p:pic>
      <p:pic>
        <p:nvPicPr>
          <p:cNvPr id="7" name="Picture 6" descr="Principal_sm_white_151.png">
            <a:extLst>
              <a:ext uri="{FF2B5EF4-FFF2-40B4-BE49-F238E27FC236}">
                <a16:creationId xmlns:a16="http://schemas.microsoft.com/office/drawing/2014/main" id="{BB8752FA-47A9-46EF-9F35-5B319B76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1" y="6282347"/>
            <a:ext cx="1383792" cy="390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ECC19-58EE-44E9-B410-4CE10155B244}"/>
              </a:ext>
            </a:extLst>
          </p:cNvPr>
          <p:cNvSpPr txBox="1"/>
          <p:nvPr/>
        </p:nvSpPr>
        <p:spPr>
          <a:xfrm>
            <a:off x="7758259" y="6611779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137877C-3331-4DB4-B699-318933D624F3}"/>
              </a:ext>
            </a:extLst>
          </p:cNvPr>
          <p:cNvSpPr txBox="1">
            <a:spLocks/>
          </p:cNvSpPr>
          <p:nvPr/>
        </p:nvSpPr>
        <p:spPr>
          <a:xfrm>
            <a:off x="2171074" y="1950221"/>
            <a:ext cx="7905266" cy="4142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Future earnings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Retirement savings and other assets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Current standard of living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Future insurability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600" b="1" i="1" dirty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Income protection </a:t>
            </a:r>
            <a:r>
              <a:rPr lang="en-US" sz="2600" i="1" dirty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one way for your client to better prepare for life’s twist and turns.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BC68E5-3D1F-4CFF-8B99-AE73DFCF8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97515C-87C5-4F6E-A4C1-D7C45C6BCD9A}"/>
              </a:ext>
            </a:extLst>
          </p:cNvPr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37436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How does income protection work? 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427728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1389"/>
          <a:stretch/>
        </p:blipFill>
        <p:spPr>
          <a:xfrm>
            <a:off x="7042087" y="2758368"/>
            <a:ext cx="4216400" cy="2523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DE4AF-F4A0-4F4D-9AFB-58251BDAE87B}"/>
              </a:ext>
            </a:extLst>
          </p:cNvPr>
          <p:cNvSpPr txBox="1"/>
          <p:nvPr/>
        </p:nvSpPr>
        <p:spPr>
          <a:xfrm>
            <a:off x="314325" y="1947857"/>
            <a:ext cx="48548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Here’s how it works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30392D-2D76-4FA6-B90E-A914C144A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37E4C0-D06E-4562-B943-B7FABBFF631C}"/>
              </a:ext>
            </a:extLst>
          </p:cNvPr>
          <p:cNvSpPr/>
          <p:nvPr/>
        </p:nvSpPr>
        <p:spPr>
          <a:xfrm>
            <a:off x="314325" y="260437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68B3"/>
                </a:solidFill>
                <a:latin typeface="Century Gothic" panose="020B0502020202020204" pitchFamily="34" charset="0"/>
              </a:rPr>
              <a:t>If you can’t earn your income because of an illness or injury, you receive benefit payments, that work like a “paycheck,” to help pay everyday living expenses – car payments, housing, groceries…whatever bills you face.</a:t>
            </a:r>
          </a:p>
        </p:txBody>
      </p:sp>
    </p:spTree>
    <p:extLst>
      <p:ext uri="{BB962C8B-B14F-4D97-AF65-F5344CB8AC3E}">
        <p14:creationId xmlns:p14="http://schemas.microsoft.com/office/powerpoint/2010/main" val="13773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66750" y="2038350"/>
            <a:ext cx="11525250" cy="40671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Elimination Period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Often called the “waiting period,” it’s the number of days a disabled insured has to wait before benefit payments start to accrue. (Example: 90 days)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 Period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the elimination period, this is the amount of time the insured can receive monthly benefits while their too sick or hurt to work. (Example: To age 65)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 Amount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money the insured receives each month, like a “paycheck”, to help replace a portion of their lost income.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Occupation Class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 classification based on job duties. Determines how much coverage the insured is eligible for and at what price.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73163"/>
            <a:ext cx="6915150" cy="6635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 to know: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91AC3-9D4B-4740-93C5-4C0C9B6E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3"/>
          <p:cNvSpPr>
            <a:spLocks noGrp="1" noChangeArrowheads="1"/>
          </p:cNvSpPr>
          <p:nvPr>
            <p:ph type="title"/>
          </p:nvPr>
        </p:nvSpPr>
        <p:spPr>
          <a:xfrm>
            <a:off x="317337" y="1062412"/>
            <a:ext cx="8229600" cy="53553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68B3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Supplementing existing coverage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-47135" y="6647584"/>
            <a:ext cx="71024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dirty="0">
                <a:solidFill>
                  <a:srgbClr val="4F55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Group LTD benefits of 60% up to $10,000/month, a $1,000 IDI benefit, and assuming a 30% tax bracket for Federal, State and FICA.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2015094" y="2170832"/>
            <a:ext cx="4800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4F55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Sample – Annual Gross Income: $60,000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752EAF-F330-4EAB-B652-5BA6AB9D6AFA}"/>
              </a:ext>
            </a:extLst>
          </p:cNvPr>
          <p:cNvGrpSpPr/>
          <p:nvPr/>
        </p:nvGrpSpPr>
        <p:grpSpPr>
          <a:xfrm>
            <a:off x="1552902" y="2281387"/>
            <a:ext cx="9086195" cy="4770439"/>
            <a:chOff x="1828800" y="2179638"/>
            <a:chExt cx="8051800" cy="4213225"/>
          </a:xfrm>
        </p:grpSpPr>
        <p:sp>
          <p:nvSpPr>
            <p:cNvPr id="9220" name="Line 3"/>
            <p:cNvSpPr>
              <a:spLocks noChangeShapeType="1"/>
            </p:cNvSpPr>
            <p:nvPr/>
          </p:nvSpPr>
          <p:spPr bwMode="auto">
            <a:xfrm>
              <a:off x="2520950" y="2619375"/>
              <a:ext cx="0" cy="280670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4F5559"/>
                </a:solidFill>
                <a:latin typeface="Arial" charset="0"/>
              </a:endParaRPr>
            </a:p>
          </p:txBody>
        </p:sp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2652714" y="2743200"/>
              <a:ext cx="1004887" cy="2667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$5,000</a:t>
              </a:r>
            </a:p>
            <a:p>
              <a:pPr algn="ctr"/>
              <a:endParaRPr lang="en-US" sz="2000" dirty="0">
                <a:solidFill>
                  <a:srgbClr val="003A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1828800" y="2605088"/>
              <a:ext cx="768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1930400" y="3124201"/>
              <a:ext cx="641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1946275" y="3657601"/>
              <a:ext cx="641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1924050" y="4114801"/>
              <a:ext cx="641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1917700" y="4646613"/>
              <a:ext cx="641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2082800" y="5118101"/>
              <a:ext cx="514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4F55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2438400" y="5394325"/>
              <a:ext cx="1371600" cy="998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Monthly Income before taxes</a:t>
              </a:r>
            </a:p>
            <a:p>
              <a:pPr algn="ctr" eaLnBrk="1" hangingPunct="1"/>
              <a:endParaRPr lang="en-US" sz="1600" dirty="0">
                <a:solidFill>
                  <a:srgbClr val="003A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2520950" y="5410200"/>
              <a:ext cx="7080250" cy="0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4F5559"/>
                </a:solidFill>
                <a:latin typeface="Arial" charset="0"/>
              </a:endParaRPr>
            </a:p>
          </p:txBody>
        </p: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7772400" y="5418139"/>
              <a:ext cx="2057400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LTD benefit + Individual DI policy</a:t>
              </a:r>
            </a:p>
          </p:txBody>
        </p:sp>
        <p:sp>
          <p:nvSpPr>
            <p:cNvPr id="9233" name="AutoShape 18"/>
            <p:cNvSpPr>
              <a:spLocks noChangeArrowheads="1"/>
            </p:cNvSpPr>
            <p:nvPr/>
          </p:nvSpPr>
          <p:spPr bwMode="auto">
            <a:xfrm>
              <a:off x="6400800" y="3124201"/>
              <a:ext cx="1524000" cy="747713"/>
            </a:xfrm>
            <a:prstGeom prst="wedgeRoundRectCallout">
              <a:avLst>
                <a:gd name="adj1" fmla="val -9079"/>
                <a:gd name="adj2" fmla="val 96356"/>
                <a:gd name="adj3" fmla="val 16667"/>
              </a:avLst>
            </a:prstGeom>
            <a:solidFill>
              <a:srgbClr val="0068B3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42% income replacement</a:t>
              </a:r>
            </a:p>
          </p:txBody>
        </p:sp>
        <p:sp>
          <p:nvSpPr>
            <p:cNvPr id="9234" name="AutoShape 19"/>
            <p:cNvSpPr>
              <a:spLocks noChangeArrowheads="1"/>
            </p:cNvSpPr>
            <p:nvPr/>
          </p:nvSpPr>
          <p:spPr bwMode="auto">
            <a:xfrm>
              <a:off x="8134350" y="2179638"/>
              <a:ext cx="1746250" cy="944562"/>
            </a:xfrm>
            <a:prstGeom prst="wedgeRoundRectCallout">
              <a:avLst>
                <a:gd name="adj1" fmla="val -9930"/>
                <a:gd name="adj2" fmla="val 93992"/>
                <a:gd name="adj3" fmla="val 16667"/>
              </a:avLst>
            </a:prstGeom>
            <a:solidFill>
              <a:srgbClr val="0068B3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62% income replacement 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(post-tax)</a:t>
              </a:r>
            </a:p>
          </p:txBody>
        </p:sp>
        <p:sp>
          <p:nvSpPr>
            <p:cNvPr id="9235" name="Text Box 20"/>
            <p:cNvSpPr txBox="1">
              <a:spLocks noChangeArrowheads="1"/>
            </p:cNvSpPr>
            <p:nvPr/>
          </p:nvSpPr>
          <p:spPr bwMode="auto">
            <a:xfrm>
              <a:off x="6691314" y="4267200"/>
              <a:ext cx="1004887" cy="1143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$2,100</a:t>
              </a:r>
            </a:p>
          </p:txBody>
        </p:sp>
        <p:sp>
          <p:nvSpPr>
            <p:cNvPr id="9236" name="Text Box 22"/>
            <p:cNvSpPr txBox="1">
              <a:spLocks noChangeArrowheads="1"/>
            </p:cNvSpPr>
            <p:nvPr/>
          </p:nvSpPr>
          <p:spPr bwMode="auto">
            <a:xfrm>
              <a:off x="6400800" y="5384801"/>
              <a:ext cx="1524000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LTD</a:t>
              </a:r>
              <a:b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</a:t>
              </a:r>
              <a:b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(after taxes)</a:t>
              </a:r>
            </a:p>
          </p:txBody>
        </p:sp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3962400" y="3505200"/>
              <a:ext cx="1004888" cy="1905000"/>
            </a:xfrm>
            <a:prstGeom prst="rect">
              <a:avLst/>
            </a:prstGeom>
            <a:solidFill>
              <a:srgbClr val="74A18E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$3,500</a:t>
              </a:r>
            </a:p>
            <a:p>
              <a:pPr algn="ctr"/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3810000" y="5394326"/>
              <a:ext cx="1371600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Monthly Income after taxes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US" sz="1600" dirty="0">
                <a:solidFill>
                  <a:srgbClr val="003A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9" name="Rectangle 25"/>
            <p:cNvSpPr>
              <a:spLocks noChangeArrowheads="1"/>
            </p:cNvSpPr>
            <p:nvPr/>
          </p:nvSpPr>
          <p:spPr bwMode="auto">
            <a:xfrm>
              <a:off x="5319714" y="3840956"/>
              <a:ext cx="1004887" cy="15692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$3,000</a:t>
              </a:r>
            </a:p>
            <a:p>
              <a:pPr algn="ctr"/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0" name="Text Box 26"/>
            <p:cNvSpPr txBox="1">
              <a:spLocks noChangeArrowheads="1"/>
            </p:cNvSpPr>
            <p:nvPr/>
          </p:nvSpPr>
          <p:spPr bwMode="auto">
            <a:xfrm>
              <a:off x="5029200" y="5381626"/>
              <a:ext cx="1524000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LTD</a:t>
              </a:r>
              <a:b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</a:t>
              </a:r>
              <a:b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003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(before taxes)</a:t>
              </a:r>
            </a:p>
          </p:txBody>
        </p:sp>
        <p:sp>
          <p:nvSpPr>
            <p:cNvPr id="9241" name="Rectangle 28"/>
            <p:cNvSpPr>
              <a:spLocks noChangeArrowheads="1"/>
            </p:cNvSpPr>
            <p:nvPr/>
          </p:nvSpPr>
          <p:spPr bwMode="auto">
            <a:xfrm>
              <a:off x="8153400" y="3581400"/>
              <a:ext cx="1004888" cy="685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$1,000</a:t>
              </a:r>
            </a:p>
          </p:txBody>
        </p:sp>
        <p:sp>
          <p:nvSpPr>
            <p:cNvPr id="9242" name="Text Box 30"/>
            <p:cNvSpPr txBox="1">
              <a:spLocks noChangeArrowheads="1"/>
            </p:cNvSpPr>
            <p:nvPr/>
          </p:nvSpPr>
          <p:spPr bwMode="auto">
            <a:xfrm>
              <a:off x="8153400" y="4267200"/>
              <a:ext cx="1004888" cy="11430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$2,100</a:t>
              </a:r>
            </a:p>
          </p:txBody>
        </p:sp>
      </p:grpSp>
      <p:sp>
        <p:nvSpPr>
          <p:cNvPr id="9244" name="TextBox 1"/>
          <p:cNvSpPr txBox="1">
            <a:spLocks noChangeArrowheads="1"/>
          </p:cNvSpPr>
          <p:nvPr/>
        </p:nvSpPr>
        <p:spPr bwMode="auto">
          <a:xfrm>
            <a:off x="1504038" y="1655372"/>
            <a:ext cx="91839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4F55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Supplement group benefits to help protect more of your client’s income.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12C7E-7A74-4D6F-9ABF-A75AA8F1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222" y="6251369"/>
            <a:ext cx="1571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232" grpId="0"/>
      <p:bldP spid="92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How about some examples?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72831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146" y="2069734"/>
            <a:ext cx="10464154" cy="349286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Income Protection Solutions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Rick Cordaro, DIA, DIF, LUTCF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240191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2" y="656623"/>
            <a:ext cx="11247795" cy="50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8299" y="6007005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gender neutral 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8BC70-B538-460E-AA40-B82E22BFB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" b="25726"/>
          <a:stretch/>
        </p:blipFill>
        <p:spPr bwMode="auto">
          <a:xfrm>
            <a:off x="247265" y="1037587"/>
            <a:ext cx="11545070" cy="517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4D530-A0D5-42AA-8BBF-F54E8409D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Income protection solutions for key employees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266525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2">
            <a:extLst>
              <a:ext uri="{FF2B5EF4-FFF2-40B4-BE49-F238E27FC236}">
                <a16:creationId xmlns:a16="http://schemas.microsoft.com/office/drawing/2014/main" id="{D1ACA499-30C5-40CB-B572-ABB4D8526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823" y="1314685"/>
            <a:ext cx="10866354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Understand the risk of a business owner’s disability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7D6C2B-E64C-4E08-8C13-D2A3380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728" y="6098563"/>
            <a:ext cx="4460810" cy="274638"/>
          </a:xfrm>
        </p:spPr>
        <p:txBody>
          <a:bodyPr/>
          <a:lstStyle/>
          <a:p>
            <a:pPr algn="l">
              <a:defRPr/>
            </a:pP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Source: Commissioners Individual Disability Table A.</a:t>
            </a:r>
          </a:p>
          <a:p>
            <a:pPr algn="l">
              <a:defRPr/>
            </a:pP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F0AD47-BD40-4339-978A-735715329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14677"/>
              </p:ext>
            </p:extLst>
          </p:nvPr>
        </p:nvGraphicFramePr>
        <p:xfrm>
          <a:off x="2133600" y="2000250"/>
          <a:ext cx="7905746" cy="388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82">
                  <a:extLst>
                    <a:ext uri="{9D8B030D-6E8A-4147-A177-3AD203B41FA5}">
                      <a16:colId xmlns:a16="http://schemas.microsoft.com/office/drawing/2014/main" val="95054048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853947659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220145512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142637089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66480988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1988483827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690286138"/>
                    </a:ext>
                  </a:extLst>
                </a:gridCol>
              </a:tblGrid>
              <a:tr h="4288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age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people in a group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58969"/>
                  </a:ext>
                </a:extLst>
              </a:tr>
              <a:tr h="477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23" marR="91423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67044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1423" marR="91423" marT="45721" marB="45721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1423" marR="91423" marT="45721" marB="4572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2435345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362622888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3822138817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2128783071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959714301"/>
                  </a:ext>
                </a:extLst>
              </a:tr>
              <a:tr h="37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1704597352"/>
                  </a:ext>
                </a:extLst>
              </a:tr>
              <a:tr h="372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2956134136"/>
                  </a:ext>
                </a:extLst>
              </a:tr>
              <a:tr h="372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1423" marR="91423" marT="45721" marB="45721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1423" marR="91423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CF7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D4E5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1423" marR="91423" marT="45721" marB="45721" horzOverflow="overflow"/>
                </a:tc>
                <a:extLst>
                  <a:ext uri="{0D108BD9-81ED-4DB2-BD59-A6C34878D82A}">
                    <a16:rowId xmlns:a16="http://schemas.microsoft.com/office/drawing/2014/main" val="40667086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8B3"/>
            </a:gs>
            <a:gs pos="4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599087B-181B-4E0F-9AD6-EAB3362E2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790" y="1848652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Identify the opportunities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5B18B-64CB-40E2-A135-F826E1BA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464005"/>
            <a:ext cx="4040188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09E4DEA2-03D3-4941-A20F-6029075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966" y="3651104"/>
            <a:ext cx="1763285" cy="20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4BB483-2082-4A6B-99F6-23779D30EE07}"/>
              </a:ext>
            </a:extLst>
          </p:cNvPr>
          <p:cNvSpPr/>
          <p:nvPr/>
        </p:nvSpPr>
        <p:spPr>
          <a:xfrm>
            <a:off x="7793788" y="2044832"/>
            <a:ext cx="3056463" cy="1410092"/>
          </a:xfrm>
          <a:prstGeom prst="wedgeRoundRectCallout">
            <a:avLst>
              <a:gd name="adj1" fmla="val -4977"/>
              <a:gd name="adj2" fmla="val 73991"/>
              <a:gd name="adj3" fmla="val 16667"/>
            </a:avLst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employees can be anyone critical to the business – especially those with specialized skills.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4B70F-ECB5-4B1A-9C86-CE80BEF26610}"/>
              </a:ext>
            </a:extLst>
          </p:cNvPr>
          <p:cNvSpPr txBox="1"/>
          <p:nvPr/>
        </p:nvSpPr>
        <p:spPr>
          <a:xfrm>
            <a:off x="359790" y="2749878"/>
            <a:ext cx="5334000" cy="28148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employer:</a:t>
            </a:r>
          </a:p>
          <a:p>
            <a:pPr>
              <a:lnSpc>
                <a:spcPct val="90000"/>
              </a:lnSpc>
              <a:defRPr/>
            </a:pPr>
            <a:r>
              <a:rPr lang="en-US" sz="24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Recruit, reward and retain employees</a:t>
            </a:r>
          </a:p>
          <a:p>
            <a:pPr>
              <a:lnSpc>
                <a:spcPct val="90000"/>
              </a:lnSpc>
              <a:defRPr/>
            </a:pPr>
            <a:endParaRPr lang="en-US" sz="2400" spc="-7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key employees:</a:t>
            </a:r>
          </a:p>
          <a:p>
            <a:pPr>
              <a:lnSpc>
                <a:spcPct val="90000"/>
              </a:lnSpc>
              <a:defRPr/>
            </a:pPr>
            <a:r>
              <a:rPr lang="en-US" sz="24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their income and their ability to save for retirement even if they couldn’t work due to an illness or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Salary continuation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32924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54C6185-2851-41BB-9BA1-15B9E4E21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36" y="1392383"/>
            <a:ext cx="82296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continuation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05062-5DC7-4982-BEF8-267CD8FE07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968" y="1915530"/>
            <a:ext cx="10562832" cy="388792"/>
          </a:xfrm>
        </p:spPr>
        <p:txBody>
          <a:bodyPr/>
          <a:lstStyle/>
          <a:p>
            <a:pPr algn="ctr">
              <a:defRPr/>
            </a:pPr>
            <a:r>
              <a:rPr altLang="en-US" sz="22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known as qualified sick-pay, wage continuation or Section 105 program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00A6E-1BBA-47D0-9142-40F9623D6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75849" y="6482859"/>
            <a:ext cx="5337175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C5673-7B60-4F36-AC2D-EDCF6674DB8E}"/>
              </a:ext>
            </a:extLst>
          </p:cNvPr>
          <p:cNvSpPr/>
          <p:nvPr/>
        </p:nvSpPr>
        <p:spPr>
          <a:xfrm>
            <a:off x="1223423" y="2682862"/>
            <a:ext cx="9930351" cy="40164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formal, qualified plan that describes, in writing, how the employer will continue paying all or part of key employees’ salary if they become disabled.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entire classes of employees – does not allow for selectivity within a class.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funded by Individual Disability Income (DI) insurance and/or Group Long Term Disability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for C-Corporations (owners can also be covered)</a:t>
            </a:r>
          </a:p>
          <a:p>
            <a:pPr>
              <a:spcBef>
                <a:spcPct val="50000"/>
              </a:spcBef>
              <a:defRPr/>
            </a:pPr>
            <a:endParaRPr lang="en-US" altLang="en-US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6AECB-FF17-4AB4-AE7B-D9C8D0B2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4852" y="6345188"/>
            <a:ext cx="7543800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D8C99AFD-1F87-4A9F-A9C2-EE25ABAE43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11150" y="1540987"/>
            <a:ext cx="8229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salary continuation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3676F-4F5F-45BF-BCB7-0DBEC288BF4B}"/>
              </a:ext>
            </a:extLst>
          </p:cNvPr>
          <p:cNvSpPr txBox="1"/>
          <p:nvPr/>
        </p:nvSpPr>
        <p:spPr>
          <a:xfrm>
            <a:off x="1084852" y="2259488"/>
            <a:ext cx="8353425" cy="28670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spc="-7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writing, the program must state:</a:t>
            </a:r>
          </a:p>
          <a:p>
            <a:pPr marL="342900" indent="-342900">
              <a:spcBef>
                <a:spcPct val="10000"/>
              </a:spcBef>
              <a:buClr>
                <a:srgbClr val="464C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Who is covered</a:t>
            </a:r>
          </a:p>
          <a:p>
            <a:pPr marL="342900" indent="-342900">
              <a:spcBef>
                <a:spcPct val="10000"/>
              </a:spcBef>
              <a:buClr>
                <a:srgbClr val="464C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much to pay</a:t>
            </a:r>
          </a:p>
          <a:p>
            <a:pPr>
              <a:spcBef>
                <a:spcPct val="10000"/>
              </a:spcBef>
              <a:buClr>
                <a:srgbClr val="464C53"/>
              </a:buClr>
              <a:defRPr/>
            </a:pPr>
            <a:endParaRPr lang="en-US" altLang="en-US" sz="2400" dirty="0">
              <a:solidFill>
                <a:srgbClr val="080808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gain tax advantages, the program must show intent to fulfill a promise of benefits and be:</a:t>
            </a:r>
          </a:p>
          <a:p>
            <a:pPr marL="342900" indent="-342900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a written agreement</a:t>
            </a:r>
          </a:p>
          <a:p>
            <a:pPr marL="342900" indent="-342900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communicated to all covered employees</a:t>
            </a:r>
          </a:p>
          <a:p>
            <a:pPr marL="342900" indent="-342900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prior to a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D8D68-2E94-4869-8365-4EDF822D62FB}"/>
              </a:ext>
            </a:extLst>
          </p:cNvPr>
          <p:cNvSpPr txBox="1"/>
          <p:nvPr/>
        </p:nvSpPr>
        <p:spPr>
          <a:xfrm>
            <a:off x="4744950" y="2578687"/>
            <a:ext cx="4867275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10000"/>
              </a:spcBef>
              <a:buClr>
                <a:srgbClr val="464C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When payments begin</a:t>
            </a:r>
          </a:p>
          <a:p>
            <a:pPr marL="342900" indent="-342900">
              <a:spcBef>
                <a:spcPct val="10000"/>
              </a:spcBef>
              <a:buClr>
                <a:srgbClr val="464C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How long payments continue</a:t>
            </a:r>
          </a:p>
          <a:p>
            <a:pPr>
              <a:lnSpc>
                <a:spcPct val="90000"/>
              </a:lnSpc>
              <a:defRPr/>
            </a:pPr>
            <a:endParaRPr lang="en-US" sz="3000" spc="-70" dirty="0">
              <a:solidFill>
                <a:srgbClr val="0091DA"/>
              </a:solidFill>
              <a:latin typeface="+mj-lt"/>
              <a:cs typeface="FS Elliot Pro Light"/>
            </a:endParaRPr>
          </a:p>
        </p:txBody>
      </p:sp>
      <p:pic>
        <p:nvPicPr>
          <p:cNvPr id="7" name="Picture 6" descr="Principal_sm_white_151.png">
            <a:extLst>
              <a:ext uri="{FF2B5EF4-FFF2-40B4-BE49-F238E27FC236}">
                <a16:creationId xmlns:a16="http://schemas.microsoft.com/office/drawing/2014/main" id="{16082151-5F73-4AF8-B437-D08A3660D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2" y="6297105"/>
            <a:ext cx="1565495" cy="44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81C9A8-6F58-4567-B273-223BF32AE58D}"/>
              </a:ext>
            </a:extLst>
          </p:cNvPr>
          <p:cNvSpPr/>
          <p:nvPr/>
        </p:nvSpPr>
        <p:spPr>
          <a:xfrm>
            <a:off x="6208504" y="2439987"/>
            <a:ext cx="4133850" cy="3160713"/>
          </a:xfrm>
          <a:prstGeom prst="roundRect">
            <a:avLst/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FF5A06-220B-40FA-9B38-07EDB9B028C0}"/>
              </a:ext>
            </a:extLst>
          </p:cNvPr>
          <p:cNvSpPr/>
          <p:nvPr/>
        </p:nvSpPr>
        <p:spPr>
          <a:xfrm>
            <a:off x="1979038" y="2439988"/>
            <a:ext cx="4133850" cy="3160712"/>
          </a:xfrm>
          <a:prstGeom prst="roundRect">
            <a:avLst/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87411168-C4F8-4617-A7DC-07310AB70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921" y="1438146"/>
            <a:ext cx="10480457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3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having salary continuation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3F029-2195-4B7C-BD34-7946B028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900" y="6454578"/>
            <a:ext cx="4286250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02A0E-6721-4861-A889-5C215CCD5C60}"/>
              </a:ext>
            </a:extLst>
          </p:cNvPr>
          <p:cNvSpPr/>
          <p:nvPr/>
        </p:nvSpPr>
        <p:spPr>
          <a:xfrm>
            <a:off x="1979038" y="2695574"/>
            <a:ext cx="4133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en-US" sz="2400" b="1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business: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attract and retain talent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Reinforces positive employer-employee relationships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manage the financial risk of loosing a key employee due to an illness or injury</a:t>
            </a:r>
          </a:p>
          <a:p>
            <a:pPr marL="342900" indent="-342900">
              <a:buClr>
                <a:srgbClr val="464C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business resources for a  tax-favored basis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41AAA-039F-4114-A47E-1ADFB24366B8}"/>
              </a:ext>
            </a:extLst>
          </p:cNvPr>
          <p:cNvSpPr/>
          <p:nvPr/>
        </p:nvSpPr>
        <p:spPr>
          <a:xfrm>
            <a:off x="6322804" y="2695574"/>
            <a:ext cx="401955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200" b="1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key employees: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their income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cover the extra expenses often associated with disability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disability coverage at little or no cost to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765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5CD0E-B6B7-4C5A-8F8B-EF1A74AC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953" y="6398329"/>
            <a:ext cx="7543800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67398B14-EBE7-4049-8D70-E139AF0693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3075"/>
            <a:ext cx="1109345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– key employee is healthy and working</a:t>
            </a:r>
          </a:p>
        </p:txBody>
      </p:sp>
      <p:grpSp>
        <p:nvGrpSpPr>
          <p:cNvPr id="28676" name="Group 159">
            <a:extLst>
              <a:ext uri="{FF2B5EF4-FFF2-40B4-BE49-F238E27FC236}">
                <a16:creationId xmlns:a16="http://schemas.microsoft.com/office/drawing/2014/main" id="{04F9E75F-26A5-40DF-9B5D-F6160919EE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0146" y="3476901"/>
            <a:ext cx="914400" cy="914400"/>
            <a:chOff x="1873047" y="3785019"/>
            <a:chExt cx="595160" cy="5951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68ED29-387C-4E1A-8896-31304CC83C3A}"/>
                </a:ext>
              </a:extLst>
            </p:cNvPr>
            <p:cNvSpPr/>
            <p:nvPr/>
          </p:nvSpPr>
          <p:spPr>
            <a:xfrm rot="10800000">
              <a:off x="1873047" y="3785019"/>
              <a:ext cx="595160" cy="59516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8689" name="Graphic 161">
              <a:extLst>
                <a:ext uri="{FF2B5EF4-FFF2-40B4-BE49-F238E27FC236}">
                  <a16:creationId xmlns:a16="http://schemas.microsoft.com/office/drawing/2014/main" id="{35E6C94E-B83B-4FB8-801E-708516A2F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041" y="3943728"/>
              <a:ext cx="249173" cy="27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228">
            <a:extLst>
              <a:ext uri="{FF2B5EF4-FFF2-40B4-BE49-F238E27FC236}">
                <a16:creationId xmlns:a16="http://schemas.microsoft.com/office/drawing/2014/main" id="{AE4D0877-65E7-4549-B5AE-5AB7D8AFF2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8908" y="3476901"/>
            <a:ext cx="914400" cy="914400"/>
            <a:chOff x="5501108" y="1098392"/>
            <a:chExt cx="595160" cy="5951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C67C04-5089-4725-8A9D-71ADBCEA8F37}"/>
                </a:ext>
              </a:extLst>
            </p:cNvPr>
            <p:cNvSpPr/>
            <p:nvPr/>
          </p:nvSpPr>
          <p:spPr>
            <a:xfrm>
              <a:off x="5501108" y="1098392"/>
              <a:ext cx="595160" cy="59516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8687" name="Graphic 230">
              <a:extLst>
                <a:ext uri="{FF2B5EF4-FFF2-40B4-BE49-F238E27FC236}">
                  <a16:creationId xmlns:a16="http://schemas.microsoft.com/office/drawing/2014/main" id="{52B1B228-83A4-4A49-AED1-E6EF92B35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385" y="1252340"/>
              <a:ext cx="220606" cy="28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42257D-3904-417D-8D07-694AEA773252}"/>
              </a:ext>
            </a:extLst>
          </p:cNvPr>
          <p:cNvSpPr txBox="1"/>
          <p:nvPr/>
        </p:nvSpPr>
        <p:spPr>
          <a:xfrm>
            <a:off x="3411733" y="3006411"/>
            <a:ext cx="1428750" cy="4286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200" spc="-7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CF9CC-7109-44E5-9336-9B50082E843B}"/>
              </a:ext>
            </a:extLst>
          </p:cNvPr>
          <p:cNvSpPr txBox="1"/>
          <p:nvPr/>
        </p:nvSpPr>
        <p:spPr>
          <a:xfrm>
            <a:off x="6887984" y="3000397"/>
            <a:ext cx="1479551" cy="4286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200" spc="-7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1159C7-DD3E-4C75-B9AF-146A9C26C0F5}"/>
              </a:ext>
            </a:extLst>
          </p:cNvPr>
          <p:cNvCxnSpPr>
            <a:cxnSpLocks/>
          </p:cNvCxnSpPr>
          <p:nvPr/>
        </p:nvCxnSpPr>
        <p:spPr>
          <a:xfrm>
            <a:off x="8583810" y="3943626"/>
            <a:ext cx="104457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433511-8587-4561-AA6B-759167DA7D0D}"/>
              </a:ext>
            </a:extLst>
          </p:cNvPr>
          <p:cNvSpPr txBox="1"/>
          <p:nvPr/>
        </p:nvSpPr>
        <p:spPr>
          <a:xfrm>
            <a:off x="8421885" y="4476518"/>
            <a:ext cx="1643063" cy="723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The employee pays taxes on their income</a:t>
            </a:r>
            <a:r>
              <a:rPr lang="en-US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4A60A-2438-4871-92B6-7ABAFAE696D6}"/>
              </a:ext>
            </a:extLst>
          </p:cNvPr>
          <p:cNvSpPr txBox="1"/>
          <p:nvPr/>
        </p:nvSpPr>
        <p:spPr>
          <a:xfrm>
            <a:off x="2014733" y="4391301"/>
            <a:ext cx="1822450" cy="723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The business receives a tax deduction for salary payments.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30CC2C-FC0E-49E7-8F53-B2CB03408FA7}"/>
              </a:ext>
            </a:extLst>
          </p:cNvPr>
          <p:cNvCxnSpPr>
            <a:cxnSpLocks/>
          </p:cNvCxnSpPr>
          <p:nvPr/>
        </p:nvCxnSpPr>
        <p:spPr>
          <a:xfrm>
            <a:off x="5237360" y="3934101"/>
            <a:ext cx="159067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543898-D107-499D-A46F-F40C20C7BD40}"/>
              </a:ext>
            </a:extLst>
          </p:cNvPr>
          <p:cNvSpPr txBox="1"/>
          <p:nvPr/>
        </p:nvSpPr>
        <p:spPr>
          <a:xfrm>
            <a:off x="5313560" y="4391301"/>
            <a:ext cx="1514475" cy="723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pc="-70" dirty="0">
                <a:latin typeface="Arial" panose="020B0604020202020204" pitchFamily="34" charset="0"/>
                <a:cs typeface="Arial" panose="020B0604020202020204" pitchFamily="34" charset="0"/>
              </a:rPr>
              <a:t>The business pays the employee a salary.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85432D-51C6-4640-9A10-DE7D44750E6E}"/>
              </a:ext>
            </a:extLst>
          </p:cNvPr>
          <p:cNvCxnSpPr>
            <a:cxnSpLocks/>
          </p:cNvCxnSpPr>
          <p:nvPr/>
        </p:nvCxnSpPr>
        <p:spPr>
          <a:xfrm>
            <a:off x="2173485" y="3905526"/>
            <a:ext cx="104457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Principal_sm_white_151.png">
            <a:extLst>
              <a:ext uri="{FF2B5EF4-FFF2-40B4-BE49-F238E27FC236}">
                <a16:creationId xmlns:a16="http://schemas.microsoft.com/office/drawing/2014/main" id="{A5F8AAAD-8904-4826-9051-83C10091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2" y="6297105"/>
            <a:ext cx="1565495" cy="44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0" grpId="0"/>
      <p:bldP spid="11" grpId="0"/>
      <p:bldP spid="15" grpId="0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5534" y="2029302"/>
            <a:ext cx="7422666" cy="35332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income protection?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is it important?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about some examples?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Income Protection for Key Employees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Salary Continuation Plans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Executive Bonus Plans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1846102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5CD0E-B6B7-4C5A-8F8B-EF1A74AC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546" y="6510344"/>
            <a:ext cx="7543800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559FC8F8-6B52-4080-9186-20973D9107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06525"/>
            <a:ext cx="11353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a key employee is too sick or hurt to work</a:t>
            </a:r>
            <a:endParaRPr lang="en-US" altLang="en-US" sz="1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68D6E8-0072-4624-A00E-61271200BD3E}"/>
              </a:ext>
            </a:extLst>
          </p:cNvPr>
          <p:cNvGrpSpPr/>
          <p:nvPr/>
        </p:nvGrpSpPr>
        <p:grpSpPr>
          <a:xfrm>
            <a:off x="1703121" y="2749539"/>
            <a:ext cx="8473284" cy="2665872"/>
            <a:chOff x="1720054" y="2157415"/>
            <a:chExt cx="8473284" cy="2665872"/>
          </a:xfrm>
        </p:grpSpPr>
        <p:grpSp>
          <p:nvGrpSpPr>
            <p:cNvPr id="29700" name="Group 159">
              <a:extLst>
                <a:ext uri="{FF2B5EF4-FFF2-40B4-BE49-F238E27FC236}">
                  <a16:creationId xmlns:a16="http://schemas.microsoft.com/office/drawing/2014/main" id="{E27F3363-147D-484B-A4EA-4344F215AF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62800" y="2586038"/>
              <a:ext cx="914400" cy="914400"/>
              <a:chOff x="1873047" y="3785019"/>
              <a:chExt cx="595160" cy="59516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A68ED29-387C-4E1A-8896-31304CC83C3A}"/>
                  </a:ext>
                </a:extLst>
              </p:cNvPr>
              <p:cNvSpPr/>
              <p:nvPr/>
            </p:nvSpPr>
            <p:spPr>
              <a:xfrm rot="10800000">
                <a:off x="1873047" y="3785019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29714" name="Graphic 161">
                <a:extLst>
                  <a:ext uri="{FF2B5EF4-FFF2-40B4-BE49-F238E27FC236}">
                    <a16:creationId xmlns:a16="http://schemas.microsoft.com/office/drawing/2014/main" id="{60A3AB19-8ACD-4CE8-B91D-17FB540970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6041" y="3943728"/>
                <a:ext cx="249173" cy="277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1" name="Group 228">
              <a:extLst>
                <a:ext uri="{FF2B5EF4-FFF2-40B4-BE49-F238E27FC236}">
                  <a16:creationId xmlns:a16="http://schemas.microsoft.com/office/drawing/2014/main" id="{10C11F4B-F879-41E5-93FE-B43C2E2713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13150" y="2586038"/>
              <a:ext cx="914400" cy="914400"/>
              <a:chOff x="5501108" y="1098392"/>
              <a:chExt cx="595160" cy="5951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0C67C04-5089-4725-8A9D-71ADBCEA8F37}"/>
                  </a:ext>
                </a:extLst>
              </p:cNvPr>
              <p:cNvSpPr/>
              <p:nvPr/>
            </p:nvSpPr>
            <p:spPr>
              <a:xfrm>
                <a:off x="5501108" y="1098392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29712" name="Graphic 230">
                <a:extLst>
                  <a:ext uri="{FF2B5EF4-FFF2-40B4-BE49-F238E27FC236}">
                    <a16:creationId xmlns:a16="http://schemas.microsoft.com/office/drawing/2014/main" id="{B90295C4-FEB8-4915-B3D7-F779B9DE93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385" y="1252340"/>
                <a:ext cx="220606" cy="287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2257D-3904-417D-8D07-694AEA773252}"/>
                </a:ext>
              </a:extLst>
            </p:cNvPr>
            <p:cNvSpPr txBox="1"/>
            <p:nvPr/>
          </p:nvSpPr>
          <p:spPr>
            <a:xfrm>
              <a:off x="3489325" y="2157415"/>
              <a:ext cx="1428750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9CF9CC-7109-44E5-9336-9B50082E843B}"/>
                </a:ext>
              </a:extLst>
            </p:cNvPr>
            <p:cNvSpPr txBox="1"/>
            <p:nvPr/>
          </p:nvSpPr>
          <p:spPr>
            <a:xfrm>
              <a:off x="6907213" y="2157415"/>
              <a:ext cx="1643062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1159C7-DD3E-4C75-B9AF-146A9C26C0F5}"/>
                </a:ext>
              </a:extLst>
            </p:cNvPr>
            <p:cNvCxnSpPr>
              <a:cxnSpLocks/>
            </p:cNvCxnSpPr>
            <p:nvPr/>
          </p:nvCxnSpPr>
          <p:spPr>
            <a:xfrm>
              <a:off x="8528052" y="3062288"/>
              <a:ext cx="10445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433511-8587-4561-AA6B-759167DA7D0D}"/>
                </a:ext>
              </a:extLst>
            </p:cNvPr>
            <p:cNvSpPr txBox="1"/>
            <p:nvPr/>
          </p:nvSpPr>
          <p:spPr>
            <a:xfrm>
              <a:off x="8550275" y="3332849"/>
              <a:ext cx="1643063" cy="72390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latin typeface="Arial" panose="020B0604020202020204" pitchFamily="34" charset="0"/>
                  <a:cs typeface="Arial" panose="020B0604020202020204" pitchFamily="34" charset="0"/>
                </a:rPr>
                <a:t>The employee pays taxes on the dividend.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44A60A-2438-4871-92B6-7ABAFAE696D6}"/>
                </a:ext>
              </a:extLst>
            </p:cNvPr>
            <p:cNvSpPr txBox="1"/>
            <p:nvPr/>
          </p:nvSpPr>
          <p:spPr>
            <a:xfrm>
              <a:off x="1720054" y="3415174"/>
              <a:ext cx="2478088" cy="14081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latin typeface="Arial" panose="020B0604020202020204" pitchFamily="34" charset="0"/>
                  <a:cs typeface="Arial" panose="020B0604020202020204" pitchFamily="34" charset="0"/>
                </a:rPr>
                <a:t>The business rules the employee’s payments as dividends and not as a salary.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30CC2C-FC0E-49E7-8F53-B2CB03408FA7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2" y="3043238"/>
              <a:ext cx="1590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543898-D107-499D-A46F-F40C20C7BD40}"/>
                </a:ext>
              </a:extLst>
            </p:cNvPr>
            <p:cNvSpPr txBox="1"/>
            <p:nvPr/>
          </p:nvSpPr>
          <p:spPr>
            <a:xfrm>
              <a:off x="5259387" y="3332849"/>
              <a:ext cx="1812925" cy="72390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latin typeface="Arial" panose="020B0604020202020204" pitchFamily="34" charset="0"/>
                  <a:cs typeface="Arial" panose="020B0604020202020204" pitchFamily="34" charset="0"/>
                </a:rPr>
                <a:t>The business pays the disabled employee a dividend.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885432D-51C6-4640-9A10-DE7D44750E6E}"/>
                </a:ext>
              </a:extLst>
            </p:cNvPr>
            <p:cNvCxnSpPr>
              <a:cxnSpLocks/>
            </p:cNvCxnSpPr>
            <p:nvPr/>
          </p:nvCxnSpPr>
          <p:spPr>
            <a:xfrm>
              <a:off x="2117727" y="3043238"/>
              <a:ext cx="10445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F97C35-1BA9-4F56-9CE0-F076C326139D}"/>
              </a:ext>
            </a:extLst>
          </p:cNvPr>
          <p:cNvSpPr/>
          <p:nvPr/>
        </p:nvSpPr>
        <p:spPr>
          <a:xfrm>
            <a:off x="962025" y="5787346"/>
            <a:ext cx="10525125" cy="452438"/>
          </a:xfrm>
          <a:prstGeom prst="roundRect">
            <a:avLst/>
          </a:prstGeom>
          <a:solidFill>
            <a:srgbClr val="00B0F0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result: Double taxation. Once for both the business and the employee.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6563C-D30C-4FCA-B2B6-1204F9E10031}"/>
              </a:ext>
            </a:extLst>
          </p:cNvPr>
          <p:cNvSpPr txBox="1"/>
          <p:nvPr/>
        </p:nvSpPr>
        <p:spPr>
          <a:xfrm>
            <a:off x="6079069" y="1886578"/>
            <a:ext cx="579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salary continuation program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Principal_sm_white_151.png">
            <a:extLst>
              <a:ext uri="{FF2B5EF4-FFF2-40B4-BE49-F238E27FC236}">
                <a16:creationId xmlns:a16="http://schemas.microsoft.com/office/drawing/2014/main" id="{81A7718E-6EFA-4F8D-AE04-5037E58F2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2" y="6297105"/>
            <a:ext cx="1565495" cy="44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1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B711666-6FAC-473C-9ED9-F64F8AB32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0" y="1634037"/>
            <a:ext cx="8621639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salary continuation can help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B15C4-EF3F-4EA0-9415-F0AF7778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492285"/>
            <a:ext cx="4635500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4012A2B9-0332-488D-A4B3-96FDA83E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-2"/>
          <a:stretch>
            <a:fillRect/>
          </a:stretch>
        </p:blipFill>
        <p:spPr bwMode="auto">
          <a:xfrm>
            <a:off x="5212501" y="3350771"/>
            <a:ext cx="10096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024F3-A552-45D8-8279-DC940C78C649}"/>
              </a:ext>
            </a:extLst>
          </p:cNvPr>
          <p:cNvSpPr txBox="1"/>
          <p:nvPr/>
        </p:nvSpPr>
        <p:spPr>
          <a:xfrm>
            <a:off x="8085268" y="2850711"/>
            <a:ext cx="1577205" cy="428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spc="-7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CF878-1486-4BDD-BAD0-BCDE61E23A00}"/>
              </a:ext>
            </a:extLst>
          </p:cNvPr>
          <p:cNvSpPr txBox="1"/>
          <p:nvPr/>
        </p:nvSpPr>
        <p:spPr>
          <a:xfrm>
            <a:off x="1801944" y="2847536"/>
            <a:ext cx="1428750" cy="428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spc="-7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</a:p>
        </p:txBody>
      </p:sp>
      <p:grpSp>
        <p:nvGrpSpPr>
          <p:cNvPr id="30727" name="Group 228">
            <a:extLst>
              <a:ext uri="{FF2B5EF4-FFF2-40B4-BE49-F238E27FC236}">
                <a16:creationId xmlns:a16="http://schemas.microsoft.com/office/drawing/2014/main" id="{68BFB33B-BA6B-4016-B346-859F28F157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1806" y="3420621"/>
            <a:ext cx="914400" cy="914400"/>
            <a:chOff x="5501108" y="1098392"/>
            <a:chExt cx="595160" cy="5951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E7A7B0-2F18-4EE8-A009-BE6B0375BA1C}"/>
                </a:ext>
              </a:extLst>
            </p:cNvPr>
            <p:cNvSpPr/>
            <p:nvPr/>
          </p:nvSpPr>
          <p:spPr>
            <a:xfrm>
              <a:off x="5501108" y="1098392"/>
              <a:ext cx="595160" cy="59516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30739" name="Graphic 230">
              <a:extLst>
                <a:ext uri="{FF2B5EF4-FFF2-40B4-BE49-F238E27FC236}">
                  <a16:creationId xmlns:a16="http://schemas.microsoft.com/office/drawing/2014/main" id="{350EF0DE-51E8-498E-B00B-506713B80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385" y="1252340"/>
              <a:ext cx="220606" cy="28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8" name="Group 159">
            <a:extLst>
              <a:ext uri="{FF2B5EF4-FFF2-40B4-BE49-F238E27FC236}">
                <a16:creationId xmlns:a16="http://schemas.microsoft.com/office/drawing/2014/main" id="{E8B36FB0-4992-43CB-A104-0305DA4C13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0544" y="3420621"/>
            <a:ext cx="914400" cy="914400"/>
            <a:chOff x="1873047" y="3785019"/>
            <a:chExt cx="595160" cy="5951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8A709E-1734-4EC7-9D4A-496F09527B74}"/>
                </a:ext>
              </a:extLst>
            </p:cNvPr>
            <p:cNvSpPr/>
            <p:nvPr/>
          </p:nvSpPr>
          <p:spPr>
            <a:xfrm rot="10800000">
              <a:off x="1873047" y="3785019"/>
              <a:ext cx="595160" cy="59516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30737" name="Graphic 161">
              <a:extLst>
                <a:ext uri="{FF2B5EF4-FFF2-40B4-BE49-F238E27FC236}">
                  <a16:creationId xmlns:a16="http://schemas.microsoft.com/office/drawing/2014/main" id="{50D45396-6C31-4843-BE17-0C2664A82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041" y="3943728"/>
              <a:ext cx="249173" cy="27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CFC36A-E5C7-4500-83A1-7DE825C40A91}"/>
              </a:ext>
            </a:extLst>
          </p:cNvPr>
          <p:cNvCxnSpPr>
            <a:cxnSpLocks/>
          </p:cNvCxnSpPr>
          <p:nvPr/>
        </p:nvCxnSpPr>
        <p:spPr>
          <a:xfrm>
            <a:off x="3279908" y="3910963"/>
            <a:ext cx="1590675" cy="0"/>
          </a:xfrm>
          <a:prstGeom prst="straightConnector1">
            <a:avLst/>
          </a:prstGeom>
          <a:ln w="19050">
            <a:solidFill>
              <a:srgbClr val="464C5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7B5340-4815-434B-96DB-E098B9581F5C}"/>
              </a:ext>
            </a:extLst>
          </p:cNvPr>
          <p:cNvSpPr txBox="1"/>
          <p:nvPr/>
        </p:nvSpPr>
        <p:spPr>
          <a:xfrm>
            <a:off x="5214483" y="2847536"/>
            <a:ext cx="1000125" cy="428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200" spc="-7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3992E2-8EB4-462A-9886-7914993E8012}"/>
              </a:ext>
            </a:extLst>
          </p:cNvPr>
          <p:cNvCxnSpPr>
            <a:cxnSpLocks/>
          </p:cNvCxnSpPr>
          <p:nvPr/>
        </p:nvCxnSpPr>
        <p:spPr>
          <a:xfrm>
            <a:off x="6518408" y="3910963"/>
            <a:ext cx="1590675" cy="0"/>
          </a:xfrm>
          <a:prstGeom prst="straightConnector1">
            <a:avLst/>
          </a:prstGeom>
          <a:ln w="19050">
            <a:solidFill>
              <a:srgbClr val="464C53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58DB1F-CAC6-499E-965B-F0F04220B0F8}"/>
              </a:ext>
            </a:extLst>
          </p:cNvPr>
          <p:cNvSpPr txBox="1"/>
          <p:nvPr/>
        </p:nvSpPr>
        <p:spPr>
          <a:xfrm>
            <a:off x="3107457" y="3974563"/>
            <a:ext cx="2214562" cy="428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7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pays insurance premiums, (deductible as a fringe benefit expense.) Premiums are not-taxable to the employee.</a:t>
            </a:r>
          </a:p>
          <a:p>
            <a:pPr>
              <a:lnSpc>
                <a:spcPct val="90000"/>
              </a:lnSpc>
              <a:defRPr/>
            </a:pPr>
            <a:endParaRPr lang="en-US" spc="-70" dirty="0">
              <a:solidFill>
                <a:srgbClr val="00A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935F70-E073-42C5-86D1-EB7D4C1C08E2}"/>
              </a:ext>
            </a:extLst>
          </p:cNvPr>
          <p:cNvSpPr/>
          <p:nvPr/>
        </p:nvSpPr>
        <p:spPr>
          <a:xfrm>
            <a:off x="3094757" y="3515873"/>
            <a:ext cx="20646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pc="-70" dirty="0">
                <a:solidFill>
                  <a:srgbClr val="00A29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Cost of coverage: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D1D14-E832-4FD9-83B7-1F109A091696}"/>
              </a:ext>
            </a:extLst>
          </p:cNvPr>
          <p:cNvSpPr/>
          <p:nvPr/>
        </p:nvSpPr>
        <p:spPr>
          <a:xfrm>
            <a:off x="6253296" y="3515873"/>
            <a:ext cx="205152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pc="-70" dirty="0">
                <a:solidFill>
                  <a:srgbClr val="00A29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(Taxable) Benefits</a:t>
            </a:r>
            <a:r>
              <a:rPr lang="en-US" spc="-70" dirty="0">
                <a:solidFill>
                  <a:srgbClr val="00A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4AC8CD-339F-479C-9F85-554BB20D50BC}"/>
              </a:ext>
            </a:extLst>
          </p:cNvPr>
          <p:cNvSpPr/>
          <p:nvPr/>
        </p:nvSpPr>
        <p:spPr>
          <a:xfrm>
            <a:off x="6392994" y="3965135"/>
            <a:ext cx="170656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7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 Co. pays taxable benefits directly to employee.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5" grpId="0"/>
      <p:bldP spid="6" grpId="0"/>
      <p:bldP spid="15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Executive Bonus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472664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00A6E-1BBA-47D0-9142-40F9623D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9C63C530-9645-48ED-B944-4C19703FF0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6538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bonus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C5673-7B60-4F36-AC2D-EDCF6674DB8E}"/>
              </a:ext>
            </a:extLst>
          </p:cNvPr>
          <p:cNvSpPr/>
          <p:nvPr/>
        </p:nvSpPr>
        <p:spPr>
          <a:xfrm>
            <a:off x="980536" y="2254170"/>
            <a:ext cx="101160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Informal, nonqualified program allows employer to pay extra salary to executives, who use that money to purchase DI insurance.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flexibility to only cover select employees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for partners/members of LLCs and S-Corporation owners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attract and retain key employees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D3C7C-5E66-4272-A570-AC5A460C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47" y="6208630"/>
            <a:ext cx="15716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81C9A8-6F58-4567-B273-223BF32AE58D}"/>
              </a:ext>
            </a:extLst>
          </p:cNvPr>
          <p:cNvSpPr/>
          <p:nvPr/>
        </p:nvSpPr>
        <p:spPr>
          <a:xfrm>
            <a:off x="6138055" y="2493962"/>
            <a:ext cx="4057650" cy="3106738"/>
          </a:xfrm>
          <a:prstGeom prst="roundRect">
            <a:avLst/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FF5A06-220B-40FA-9B38-07EDB9B028C0}"/>
              </a:ext>
            </a:extLst>
          </p:cNvPr>
          <p:cNvSpPr/>
          <p:nvPr/>
        </p:nvSpPr>
        <p:spPr>
          <a:xfrm>
            <a:off x="1866900" y="2530475"/>
            <a:ext cx="4133850" cy="3070225"/>
          </a:xfrm>
          <a:prstGeom prst="roundRect">
            <a:avLst/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itle 1">
            <a:extLst>
              <a:ext uri="{FF2B5EF4-FFF2-40B4-BE49-F238E27FC236}">
                <a16:creationId xmlns:a16="http://schemas.microsoft.com/office/drawing/2014/main" id="{23C6B51E-E075-4911-8347-5BBA8D255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9977" y="1543050"/>
            <a:ext cx="9089366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9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executive bonus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3F029-2195-4B7C-BD34-7946B028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435725"/>
            <a:ext cx="4773613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02A0E-6721-4861-A889-5C215CCD5C60}"/>
              </a:ext>
            </a:extLst>
          </p:cNvPr>
          <p:cNvSpPr/>
          <p:nvPr/>
        </p:nvSpPr>
        <p:spPr>
          <a:xfrm>
            <a:off x="2035110" y="2666206"/>
            <a:ext cx="4019550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altLang="en-US" sz="2200" b="1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business: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 and selectivity 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“formal” plan put in place (no paperwork)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Premiums are deductible as normal compensation</a:t>
            </a:r>
          </a:p>
          <a:p>
            <a:pPr marL="342900" indent="-342900">
              <a:buClr>
                <a:srgbClr val="4D4E5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 and simple to understand, implement and administer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41AAA-039F-4114-A47E-1ADFB24366B8}"/>
              </a:ext>
            </a:extLst>
          </p:cNvPr>
          <p:cNvSpPr/>
          <p:nvPr/>
        </p:nvSpPr>
        <p:spPr>
          <a:xfrm>
            <a:off x="6226824" y="2666206"/>
            <a:ext cx="3968881" cy="248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200" b="1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key employees: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income payments are received income tax-free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Supplements their existing Group LTD coverage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portable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3796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B15C4-EF3F-4EA0-9415-F0AF7778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9418" y="639119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9BF5EAA6-D3D0-42E2-AAFD-A619491998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9938"/>
            <a:ext cx="9906000" cy="1905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900" b="1" cap="none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executive bonus works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CA7221-E4B7-4529-907B-F80866A36391}"/>
              </a:ext>
            </a:extLst>
          </p:cNvPr>
          <p:cNvGrpSpPr/>
          <p:nvPr/>
        </p:nvGrpSpPr>
        <p:grpSpPr>
          <a:xfrm>
            <a:off x="923925" y="2305050"/>
            <a:ext cx="8940007" cy="3783292"/>
            <a:chOff x="2424113" y="1993902"/>
            <a:chExt cx="7535864" cy="3359150"/>
          </a:xfrm>
        </p:grpSpPr>
        <p:pic>
          <p:nvPicPr>
            <p:cNvPr id="34820" name="Picture 3">
              <a:extLst>
                <a:ext uri="{FF2B5EF4-FFF2-40B4-BE49-F238E27FC236}">
                  <a16:creationId xmlns:a16="http://schemas.microsoft.com/office/drawing/2014/main" id="{BCA11AB4-7363-4A8F-BE69-5EC1A009A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9" b="-2"/>
            <a:stretch>
              <a:fillRect/>
            </a:stretch>
          </p:blipFill>
          <p:spPr bwMode="auto">
            <a:xfrm>
              <a:off x="8940800" y="2425700"/>
              <a:ext cx="10096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8024F3-A552-45D8-8279-DC940C78C649}"/>
                </a:ext>
              </a:extLst>
            </p:cNvPr>
            <p:cNvSpPr txBox="1"/>
            <p:nvPr/>
          </p:nvSpPr>
          <p:spPr>
            <a:xfrm>
              <a:off x="5562599" y="1993902"/>
              <a:ext cx="1509715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BCF878-1486-4BDD-BAD0-BCDE61E23A00}"/>
                </a:ext>
              </a:extLst>
            </p:cNvPr>
            <p:cNvSpPr txBox="1"/>
            <p:nvPr/>
          </p:nvSpPr>
          <p:spPr>
            <a:xfrm>
              <a:off x="2424113" y="1993902"/>
              <a:ext cx="1428750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</a:t>
              </a:r>
            </a:p>
          </p:txBody>
        </p:sp>
        <p:grpSp>
          <p:nvGrpSpPr>
            <p:cNvPr id="34823" name="Group 228">
              <a:extLst>
                <a:ext uri="{FF2B5EF4-FFF2-40B4-BE49-F238E27FC236}">
                  <a16:creationId xmlns:a16="http://schemas.microsoft.com/office/drawing/2014/main" id="{E79C9661-F054-46F3-A418-5F73F0D26D0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93975" y="2443163"/>
              <a:ext cx="914400" cy="914400"/>
              <a:chOff x="5501108" y="1098392"/>
              <a:chExt cx="595160" cy="5951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E7A7B0-2F18-4EE8-A009-BE6B0375BA1C}"/>
                  </a:ext>
                </a:extLst>
              </p:cNvPr>
              <p:cNvSpPr/>
              <p:nvPr/>
            </p:nvSpPr>
            <p:spPr>
              <a:xfrm>
                <a:off x="5501108" y="1098392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34838" name="Graphic 230">
                <a:extLst>
                  <a:ext uri="{FF2B5EF4-FFF2-40B4-BE49-F238E27FC236}">
                    <a16:creationId xmlns:a16="http://schemas.microsoft.com/office/drawing/2014/main" id="{24742EF0-EFB5-487C-87CC-15E381027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385" y="1252340"/>
                <a:ext cx="220606" cy="287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24" name="Group 159">
              <a:extLst>
                <a:ext uri="{FF2B5EF4-FFF2-40B4-BE49-F238E27FC236}">
                  <a16:creationId xmlns:a16="http://schemas.microsoft.com/office/drawing/2014/main" id="{5BF798FD-112C-4A97-97A8-A5A1E0DE3C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02313" y="2425700"/>
              <a:ext cx="914400" cy="914400"/>
              <a:chOff x="1873047" y="3785019"/>
              <a:chExt cx="595160" cy="5951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78A709E-1734-4EC7-9D4A-496F09527B74}"/>
                  </a:ext>
                </a:extLst>
              </p:cNvPr>
              <p:cNvSpPr/>
              <p:nvPr/>
            </p:nvSpPr>
            <p:spPr>
              <a:xfrm rot="10800000">
                <a:off x="1873047" y="3785019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34836" name="Graphic 161">
                <a:extLst>
                  <a:ext uri="{FF2B5EF4-FFF2-40B4-BE49-F238E27FC236}">
                    <a16:creationId xmlns:a16="http://schemas.microsoft.com/office/drawing/2014/main" id="{998444DD-E39E-4141-8E21-7C96947E2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6041" y="3943728"/>
                <a:ext cx="249173" cy="277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CFC36A-E5C7-4500-83A1-7DE825C40A91}"/>
                </a:ext>
              </a:extLst>
            </p:cNvPr>
            <p:cNvCxnSpPr>
              <a:cxnSpLocks/>
            </p:cNvCxnSpPr>
            <p:nvPr/>
          </p:nvCxnSpPr>
          <p:spPr>
            <a:xfrm>
              <a:off x="3902077" y="2835177"/>
              <a:ext cx="1590675" cy="0"/>
            </a:xfrm>
            <a:prstGeom prst="straightConnector1">
              <a:avLst/>
            </a:prstGeom>
            <a:ln w="19050">
              <a:solidFill>
                <a:srgbClr val="464C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7B5340-4815-434B-96DB-E098B9581F5C}"/>
                </a:ext>
              </a:extLst>
            </p:cNvPr>
            <p:cNvSpPr txBox="1"/>
            <p:nvPr/>
          </p:nvSpPr>
          <p:spPr>
            <a:xfrm>
              <a:off x="8959852" y="2016127"/>
              <a:ext cx="1000125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F3992E2-8EB4-462A-9886-7914993E8012}"/>
                </a:ext>
              </a:extLst>
            </p:cNvPr>
            <p:cNvCxnSpPr>
              <a:cxnSpLocks/>
            </p:cNvCxnSpPr>
            <p:nvPr/>
          </p:nvCxnSpPr>
          <p:spPr>
            <a:xfrm>
              <a:off x="7072315" y="2835177"/>
              <a:ext cx="1590675" cy="0"/>
            </a:xfrm>
            <a:prstGeom prst="straightConnector1">
              <a:avLst/>
            </a:prstGeom>
            <a:ln w="19050">
              <a:solidFill>
                <a:srgbClr val="464C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58DB1F-CAC6-499E-965B-F0F04220B0F8}"/>
                </a:ext>
              </a:extLst>
            </p:cNvPr>
            <p:cNvSpPr txBox="1"/>
            <p:nvPr/>
          </p:nvSpPr>
          <p:spPr>
            <a:xfrm>
              <a:off x="3856038" y="2951165"/>
              <a:ext cx="2214562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 offers bonus cash to employee to purchase policy.</a:t>
              </a:r>
            </a:p>
            <a:p>
              <a:pPr>
                <a:lnSpc>
                  <a:spcPct val="90000"/>
                </a:lnSpc>
                <a:defRPr/>
              </a:pPr>
              <a:endParaRPr lang="en-US" spc="-70" dirty="0">
                <a:solidFill>
                  <a:srgbClr val="00A29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935F70-E073-42C5-86D1-EB7D4C1C08E2}"/>
                </a:ext>
              </a:extLst>
            </p:cNvPr>
            <p:cNvSpPr/>
            <p:nvPr/>
          </p:nvSpPr>
          <p:spPr>
            <a:xfrm>
              <a:off x="3773488" y="2408238"/>
              <a:ext cx="1610762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00A2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Taxable bonus: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6D1D14-E832-4FD9-83B7-1F109A091696}"/>
                </a:ext>
              </a:extLst>
            </p:cNvPr>
            <p:cNvSpPr/>
            <p:nvPr/>
          </p:nvSpPr>
          <p:spPr>
            <a:xfrm>
              <a:off x="6948488" y="2443163"/>
              <a:ext cx="1840247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00A2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of coverage: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4AC8CD-339F-479C-9F85-554BB20D50BC}"/>
                </a:ext>
              </a:extLst>
            </p:cNvPr>
            <p:cNvSpPr/>
            <p:nvPr/>
          </p:nvSpPr>
          <p:spPr>
            <a:xfrm>
              <a:off x="6991352" y="2927350"/>
              <a:ext cx="1704975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 pays the insurance premiums.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3303534F-5049-4F3B-BE67-B7C21A0A9FBC}"/>
                </a:ext>
              </a:extLst>
            </p:cNvPr>
            <p:cNvCxnSpPr>
              <a:cxnSpLocks/>
              <a:stCxn id="34820" idx="2"/>
            </p:cNvCxnSpPr>
            <p:nvPr/>
          </p:nvCxnSpPr>
          <p:spPr>
            <a:xfrm rot="5400000">
              <a:off x="8657432" y="4077496"/>
              <a:ext cx="1428750" cy="147637"/>
            </a:xfrm>
            <a:prstGeom prst="curvedConnector3">
              <a:avLst>
                <a:gd name="adj1" fmla="val 99132"/>
              </a:avLst>
            </a:prstGeom>
            <a:ln w="19050">
              <a:solidFill>
                <a:srgbClr val="4D4E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2F92E813-6540-4D16-9650-AEE2DBC8D457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rot="10800000">
              <a:off x="6256338" y="3344865"/>
              <a:ext cx="349250" cy="1463675"/>
            </a:xfrm>
            <a:prstGeom prst="curvedConnector2">
              <a:avLst/>
            </a:prstGeom>
            <a:ln w="19050">
              <a:solidFill>
                <a:srgbClr val="4D4E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28C183-6A28-4A21-9FAA-5106C9DD3A04}"/>
                </a:ext>
              </a:extLst>
            </p:cNvPr>
            <p:cNvSpPr/>
            <p:nvPr/>
          </p:nvSpPr>
          <p:spPr>
            <a:xfrm>
              <a:off x="6605590" y="4264027"/>
              <a:ext cx="2795587" cy="10890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00A29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Benefits: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 Co. pays income tax-free benefits directly to the employee.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F3A011-328C-4DCB-AEE4-30DFCE642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301" y="6224178"/>
            <a:ext cx="1545447" cy="57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Compare the options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226043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A95F025-62D4-400C-A0BF-5DBA7F74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135" y="1365520"/>
            <a:ext cx="11453729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</a:t>
            </a:r>
            <a:r>
              <a:rPr lang="en-US" altLang="en-US" sz="48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similarities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7AD7D-529B-4086-BAA5-77BEE734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9800" y="6445151"/>
            <a:ext cx="5337175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A2AD30-71D0-40F7-AD51-49AE68E8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1267"/>
              </p:ext>
            </p:extLst>
          </p:nvPr>
        </p:nvGraphicFramePr>
        <p:xfrm>
          <a:off x="1839800" y="2408548"/>
          <a:ext cx="8258286" cy="212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62">
                  <a:extLst>
                    <a:ext uri="{9D8B030D-6E8A-4147-A177-3AD203B41FA5}">
                      <a16:colId xmlns:a16="http://schemas.microsoft.com/office/drawing/2014/main" val="70826891"/>
                    </a:ext>
                  </a:extLst>
                </a:gridCol>
                <a:gridCol w="2752762">
                  <a:extLst>
                    <a:ext uri="{9D8B030D-6E8A-4147-A177-3AD203B41FA5}">
                      <a16:colId xmlns:a16="http://schemas.microsoft.com/office/drawing/2014/main" val="1691479990"/>
                    </a:ext>
                  </a:extLst>
                </a:gridCol>
                <a:gridCol w="2752762">
                  <a:extLst>
                    <a:ext uri="{9D8B030D-6E8A-4147-A177-3AD203B41FA5}">
                      <a16:colId xmlns:a16="http://schemas.microsoft.com/office/drawing/2014/main" val="373259335"/>
                    </a:ext>
                  </a:extLst>
                </a:gridCol>
              </a:tblGrid>
              <a:tr h="5664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Differences between the options</a:t>
                      </a:r>
                    </a:p>
                  </a:txBody>
                  <a:tcPr marL="91441" marR="91441"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20592"/>
                  </a:ext>
                </a:extLst>
              </a:tr>
              <a:tr h="56643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1" marB="45691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pays DI premiums</a:t>
                      </a:r>
                    </a:p>
                  </a:txBody>
                  <a:tcPr marL="91441" marR="91441" marT="45691" marB="456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Benefit to Employee</a:t>
                      </a:r>
                    </a:p>
                  </a:txBody>
                  <a:tcPr marL="91441" marR="91441" marT="45691" marB="4569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4530"/>
                  </a:ext>
                </a:extLst>
              </a:tr>
              <a:tr h="49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 continuation</a:t>
                      </a:r>
                    </a:p>
                  </a:txBody>
                  <a:tcPr marL="91441" marR="91441" marT="45691" marB="45691">
                    <a:lnT w="12700" cmpd="sng">
                      <a:noFill/>
                    </a:lnT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Tax-free</a:t>
                      </a:r>
                    </a:p>
                  </a:txBody>
                  <a:tcPr marL="91441" marR="91441" marT="45691" marB="45691">
                    <a:lnT w="12700" cmpd="sng">
                      <a:noFill/>
                    </a:lnT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Taxable</a:t>
                      </a:r>
                    </a:p>
                  </a:txBody>
                  <a:tcPr marL="91441" marR="91441" marT="45691" marB="45691">
                    <a:lnT w="12700" cmpd="sng">
                      <a:noFill/>
                    </a:lnT>
                    <a:solidFill>
                      <a:srgbClr val="E4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16646"/>
                  </a:ext>
                </a:extLst>
              </a:tr>
              <a:tr h="4943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bonus</a:t>
                      </a:r>
                    </a:p>
                  </a:txBody>
                  <a:tcPr marL="91441" marR="91441" marT="45691" marB="45691"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Taxable</a:t>
                      </a:r>
                    </a:p>
                  </a:txBody>
                  <a:tcPr marL="91441" marR="91441" marT="45691" marB="45691"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4D4E5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Tax-free</a:t>
                      </a:r>
                    </a:p>
                  </a:txBody>
                  <a:tcPr marL="91441" marR="91441" marT="45691" marB="45691">
                    <a:solidFill>
                      <a:srgbClr val="E4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11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81D10A-C0D7-415F-BA30-009E71B7A501}"/>
              </a:ext>
            </a:extLst>
          </p:cNvPr>
          <p:cNvSpPr txBox="1"/>
          <p:nvPr/>
        </p:nvSpPr>
        <p:spPr>
          <a:xfrm>
            <a:off x="1839800" y="4869529"/>
            <a:ext cx="8012113" cy="12017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salary continuation and executive bonus: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employer pays the premium.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premium is tax deductible for the employer</a:t>
            </a:r>
            <a:r>
              <a:rPr lang="en-US" sz="22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FEF42-0676-480A-93EB-00F051D4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026" y="6492875"/>
            <a:ext cx="6672887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9D0D6C65-D61F-4BBE-8168-4F0DDB333D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7188"/>
            <a:ext cx="1039495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employers find the best solution for them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BF5C8-A35B-4A41-A1DF-754A4AD2955E}"/>
              </a:ext>
            </a:extLst>
          </p:cNvPr>
          <p:cNvSpPr/>
          <p:nvPr/>
        </p:nvSpPr>
        <p:spPr>
          <a:xfrm>
            <a:off x="657224" y="2284441"/>
            <a:ext cx="9972676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Salary continuation program: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 a broad range of employees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Tax-free premiums, taxed benefit payments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a formal plan</a:t>
            </a:r>
          </a:p>
          <a:p>
            <a:pPr>
              <a:spcBef>
                <a:spcPct val="20000"/>
              </a:spcBef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Executive bonus program: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 only select employees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Taxed premiums and tax-free benefit payments,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Less formal documentation </a:t>
            </a:r>
          </a:p>
          <a:p>
            <a:pPr>
              <a:spcBef>
                <a:spcPct val="20000"/>
              </a:spcBef>
              <a:defRPr/>
            </a:pPr>
            <a:endParaRPr lang="en-US" altLang="en-US" sz="220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incipal_sm_white_151.png">
            <a:extLst>
              <a:ext uri="{FF2B5EF4-FFF2-40B4-BE49-F238E27FC236}">
                <a16:creationId xmlns:a16="http://schemas.microsoft.com/office/drawing/2014/main" id="{2F5DA540-73E8-4FBF-A123-1DA51E81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2" y="6297105"/>
            <a:ext cx="1565495" cy="44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Available Solutions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423465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income protection?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3572490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99803CAA-9E86-4950-B9A5-613358221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6770" y="1456255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Disability Income (DI)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7827A-55DE-47ED-80A0-F43024DA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482550"/>
            <a:ext cx="4730750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C667E-A6EA-48FA-A6CD-CCEBC0B399BC}"/>
              </a:ext>
            </a:extLst>
          </p:cNvPr>
          <p:cNvSpPr txBox="1"/>
          <p:nvPr/>
        </p:nvSpPr>
        <p:spPr>
          <a:xfrm>
            <a:off x="916770" y="2083704"/>
            <a:ext cx="6029325" cy="1066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2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receives monthly payments if they becomes too sick or hurt to work. DI helps supplement group coverage.</a:t>
            </a:r>
          </a:p>
          <a:p>
            <a:pPr>
              <a:lnSpc>
                <a:spcPct val="90000"/>
              </a:lnSpc>
              <a:defRPr/>
            </a:pPr>
            <a:endParaRPr lang="en-US" sz="2200" spc="-7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7BBA25-039A-44B4-98F9-124FBA8A3FDC}"/>
              </a:ext>
            </a:extLst>
          </p:cNvPr>
          <p:cNvSpPr/>
          <p:nvPr/>
        </p:nvSpPr>
        <p:spPr>
          <a:xfrm>
            <a:off x="9183676" y="1989655"/>
            <a:ext cx="2201863" cy="1827213"/>
          </a:xfrm>
          <a:prstGeom prst="roundRect">
            <a:avLst/>
          </a:prstGeom>
          <a:solidFill>
            <a:srgbClr val="E4EFF9"/>
          </a:solidFill>
          <a:ln w="12700" cap="rnd">
            <a:noFill/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client may be eligible for the multi-life discount</a:t>
            </a:r>
            <a:r>
              <a:rPr lang="en-US" sz="200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3907E-B2C1-4228-9641-8649C9588676}"/>
              </a:ext>
            </a:extLst>
          </p:cNvPr>
          <p:cNvSpPr/>
          <p:nvPr/>
        </p:nvSpPr>
        <p:spPr>
          <a:xfrm>
            <a:off x="879463" y="3598840"/>
            <a:ext cx="100361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pc="-7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the conversation by asking employers: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continue to pay a disabled employee’s salary from your business?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could you afford to pay a salary to a key employee who is too sick or hurt to work?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spc="-70" dirty="0">
                <a:solidFill>
                  <a:srgbClr val="4D4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the payments you pay be deductible to your business?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" grpId="0"/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74C84AB-A54B-4B23-B928-3B5FB67C9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35" y="1364324"/>
            <a:ext cx="901988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group coverage with DI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65ECE-D054-4493-9345-B70AF995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1344" y="6379163"/>
            <a:ext cx="8324850" cy="274638"/>
          </a:xfrm>
        </p:spPr>
        <p:txBody>
          <a:bodyPr/>
          <a:lstStyle/>
          <a:p>
            <a:pPr algn="l">
              <a:defRPr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Chart based on $29,167 gross monthly income ($350,000 annually), with a 60% group LTD policy with a monthly cap of $10,000, assuming a 35% tax bracket for Federal, State and FICA. This is a hypothetical example. For illustration purposes only.</a:t>
            </a:r>
          </a:p>
          <a:p>
            <a:pPr algn="l">
              <a:defRPr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C38AB29E-942F-4BA2-B8E0-F81CEDB1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91" y="2425224"/>
            <a:ext cx="8138018" cy="358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8EDC17B-9BFD-4393-A70D-FF192CC6B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57" y="1295007"/>
            <a:ext cx="9302685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 disability on retirement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C69BA-175B-412A-A7AB-4BABBB14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44" y="6485711"/>
            <a:ext cx="8229600" cy="274638"/>
          </a:xfrm>
        </p:spPr>
        <p:txBody>
          <a:bodyPr/>
          <a:lstStyle/>
          <a:p>
            <a:pPr algn="l">
              <a:defRPr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Assumptions: $2,000/month contributions beginning at age 30, 5% rate of return and age 65 retirement. Potential loss due to disability at age 40 without continued contributions to retirement savings. This is a hypothetical example. For illustration purposes only.</a:t>
            </a:r>
          </a:p>
          <a:p>
            <a:pPr algn="l">
              <a:defRPr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87431A6C-4C11-4E8F-A263-3380637E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b="1810"/>
          <a:stretch>
            <a:fillRect/>
          </a:stretch>
        </p:blipFill>
        <p:spPr bwMode="auto">
          <a:xfrm>
            <a:off x="2437770" y="2319132"/>
            <a:ext cx="7316460" cy="40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55E9295-C0A0-4D26-BA79-00CA108D6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3717" y="1398932"/>
            <a:ext cx="82296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Retirement Security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A0A83-5445-474E-8279-E02AE0B6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7706" y="6511139"/>
            <a:ext cx="4541838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0E645B-CC19-4850-8BFE-2C5E4522F38A}"/>
              </a:ext>
            </a:extLst>
          </p:cNvPr>
          <p:cNvGrpSpPr/>
          <p:nvPr/>
        </p:nvGrpSpPr>
        <p:grpSpPr>
          <a:xfrm>
            <a:off x="2488405" y="2524527"/>
            <a:ext cx="7903369" cy="3838173"/>
            <a:chOff x="2889252" y="1789115"/>
            <a:chExt cx="7215188" cy="3252785"/>
          </a:xfrm>
        </p:grpSpPr>
        <p:grpSp>
          <p:nvGrpSpPr>
            <p:cNvPr id="43012" name="Group 84">
              <a:extLst>
                <a:ext uri="{FF2B5EF4-FFF2-40B4-BE49-F238E27FC236}">
                  <a16:creationId xmlns:a16="http://schemas.microsoft.com/office/drawing/2014/main" id="{175A9017-5C4B-455C-B9AB-1696DE771D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72163" y="4127500"/>
              <a:ext cx="914400" cy="914400"/>
              <a:chOff x="3082024" y="1098392"/>
              <a:chExt cx="595160" cy="59516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1BD04A1-0FD6-4E22-B4EE-D9D652521F44}"/>
                  </a:ext>
                </a:extLst>
              </p:cNvPr>
              <p:cNvSpPr/>
              <p:nvPr/>
            </p:nvSpPr>
            <p:spPr>
              <a:xfrm>
                <a:off x="3082024" y="1098392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43027" name="Graphic 86">
                <a:extLst>
                  <a:ext uri="{FF2B5EF4-FFF2-40B4-BE49-F238E27FC236}">
                    <a16:creationId xmlns:a16="http://schemas.microsoft.com/office/drawing/2014/main" id="{63669E7E-9107-4FD5-BFBB-0153254EA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3430" y="1290431"/>
                <a:ext cx="252348" cy="21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013" name="Group 159">
              <a:extLst>
                <a:ext uri="{FF2B5EF4-FFF2-40B4-BE49-F238E27FC236}">
                  <a16:creationId xmlns:a16="http://schemas.microsoft.com/office/drawing/2014/main" id="{9EF38694-FB0D-4677-BB2D-AF939DC538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75075" y="2273300"/>
              <a:ext cx="914400" cy="914400"/>
              <a:chOff x="1873047" y="3785019"/>
              <a:chExt cx="595160" cy="5951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8F3E6F-D81B-4F80-ACE7-3B2FE129ADEF}"/>
                  </a:ext>
                </a:extLst>
              </p:cNvPr>
              <p:cNvSpPr/>
              <p:nvPr/>
            </p:nvSpPr>
            <p:spPr>
              <a:xfrm rot="10800000">
                <a:off x="1873047" y="3785019"/>
                <a:ext cx="595160" cy="595160"/>
              </a:xfrm>
              <a:prstGeom prst="ellipse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pic>
            <p:nvPicPr>
              <p:cNvPr id="43025" name="Graphic 161">
                <a:extLst>
                  <a:ext uri="{FF2B5EF4-FFF2-40B4-BE49-F238E27FC236}">
                    <a16:creationId xmlns:a16="http://schemas.microsoft.com/office/drawing/2014/main" id="{90D4881A-E885-4427-958E-453F79510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6041" y="3943728"/>
                <a:ext cx="249173" cy="277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014" name="Picture 9" descr="icon-insurance.png">
              <a:extLst>
                <a:ext uri="{FF2B5EF4-FFF2-40B4-BE49-F238E27FC236}">
                  <a16:creationId xmlns:a16="http://schemas.microsoft.com/office/drawing/2014/main" id="{35C17046-6FE3-4448-8172-BB3ECEE65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563" y="22733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9A8193-940A-416E-8A71-2827C1A653D3}"/>
                </a:ext>
              </a:extLst>
            </p:cNvPr>
            <p:cNvCxnSpPr>
              <a:cxnSpLocks/>
            </p:cNvCxnSpPr>
            <p:nvPr/>
          </p:nvCxnSpPr>
          <p:spPr>
            <a:xfrm>
              <a:off x="5581652" y="2730500"/>
              <a:ext cx="1590675" cy="0"/>
            </a:xfrm>
            <a:prstGeom prst="straightConnector1">
              <a:avLst/>
            </a:prstGeom>
            <a:ln w="19050">
              <a:solidFill>
                <a:srgbClr val="464C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25BEC8-5D04-44D6-AE26-125B1F51B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4702" y="3416302"/>
              <a:ext cx="727075" cy="860425"/>
            </a:xfrm>
            <a:prstGeom prst="straightConnector1">
              <a:avLst/>
            </a:prstGeom>
            <a:ln w="19050">
              <a:solidFill>
                <a:srgbClr val="464C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2A8425-72E2-4AAD-AEAA-AA2FB78A7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9475" y="3343277"/>
              <a:ext cx="844550" cy="803275"/>
            </a:xfrm>
            <a:prstGeom prst="straightConnector1">
              <a:avLst/>
            </a:prstGeom>
            <a:ln w="19050">
              <a:solidFill>
                <a:srgbClr val="464C5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7951FA-39C5-4E02-86C8-DFA0A32CCE12}"/>
                </a:ext>
              </a:extLst>
            </p:cNvPr>
            <p:cNvSpPr/>
            <p:nvPr/>
          </p:nvSpPr>
          <p:spPr>
            <a:xfrm>
              <a:off x="5169392" y="2246315"/>
              <a:ext cx="2278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 pays premiums.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7CE5A1-904A-41C4-81BD-FD144BBAAA2E}"/>
                </a:ext>
              </a:extLst>
            </p:cNvPr>
            <p:cNvSpPr/>
            <p:nvPr/>
          </p:nvSpPr>
          <p:spPr>
            <a:xfrm>
              <a:off x="7851777" y="3546475"/>
              <a:ext cx="2252663" cy="1200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 Co.  makes monthly deposits that are invested on the client’s behalf.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06D5FD-F706-4230-AB4D-CB4FA7B7EA19}"/>
                </a:ext>
              </a:extLst>
            </p:cNvPr>
            <p:cNvSpPr/>
            <p:nvPr/>
          </p:nvSpPr>
          <p:spPr>
            <a:xfrm>
              <a:off x="2889252" y="3546475"/>
              <a:ext cx="2303463" cy="9144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 accesses the trust later as retirement income.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DDB424-47E4-451A-9D3E-5F54CF3D6BF2}"/>
                </a:ext>
              </a:extLst>
            </p:cNvPr>
            <p:cNvSpPr txBox="1"/>
            <p:nvPr/>
          </p:nvSpPr>
          <p:spPr>
            <a:xfrm>
              <a:off x="3524250" y="1849440"/>
              <a:ext cx="1476876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9F80D0-21D6-421B-9804-2E7106BB4B94}"/>
                </a:ext>
              </a:extLst>
            </p:cNvPr>
            <p:cNvSpPr txBox="1"/>
            <p:nvPr/>
          </p:nvSpPr>
          <p:spPr>
            <a:xfrm>
              <a:off x="5431635" y="3418486"/>
              <a:ext cx="1795458" cy="428625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Irrevocable trust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D7D849-60DC-4524-9AB3-9923F0B1FC66}"/>
                </a:ext>
              </a:extLst>
            </p:cNvPr>
            <p:cNvSpPr txBox="1"/>
            <p:nvPr/>
          </p:nvSpPr>
          <p:spPr>
            <a:xfrm>
              <a:off x="7745413" y="1789115"/>
              <a:ext cx="1117600" cy="428625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z="2200" spc="-70" dirty="0">
                  <a:solidFill>
                    <a:srgbClr val="0091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BFA2D41-2FF5-4AE8-8AF0-DD0247835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12" y="1793863"/>
            <a:ext cx="5065957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52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works: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5F214-ED1B-42AC-8DA9-269D041F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430963"/>
            <a:ext cx="4857750" cy="274638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 Not for use in sales situations.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8BCE81-D14A-4CEE-949E-1DE74234E4C0}"/>
              </a:ext>
            </a:extLst>
          </p:cNvPr>
          <p:cNvGrpSpPr/>
          <p:nvPr/>
        </p:nvGrpSpPr>
        <p:grpSpPr>
          <a:xfrm>
            <a:off x="904875" y="2809876"/>
            <a:ext cx="9542593" cy="2444142"/>
            <a:chOff x="1757365" y="3005138"/>
            <a:chExt cx="8493664" cy="163703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4983A46-DE15-4F07-AD95-A1AC7D3D34B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4029075"/>
              <a:ext cx="7162800" cy="0"/>
            </a:xfrm>
            <a:prstGeom prst="straightConnector1">
              <a:avLst/>
            </a:prstGeom>
            <a:ln w="19050">
              <a:solidFill>
                <a:srgbClr val="4D4E5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4AB921-49AC-468B-8458-1308F342FF17}"/>
                </a:ext>
              </a:extLst>
            </p:cNvPr>
            <p:cNvSpPr/>
            <p:nvPr/>
          </p:nvSpPr>
          <p:spPr>
            <a:xfrm>
              <a:off x="2514602" y="3005138"/>
              <a:ext cx="1038225" cy="9572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 cap="rnd">
              <a:solidFill>
                <a:srgbClr val="4D4E53"/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Sick pay,</a:t>
              </a:r>
            </a:p>
            <a:p>
              <a:pPr algn="ctr"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vacation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71E4C7-A33F-4B5E-94E8-3D422A11CF27}"/>
                </a:ext>
              </a:extLst>
            </p:cNvPr>
            <p:cNvSpPr/>
            <p:nvPr/>
          </p:nvSpPr>
          <p:spPr>
            <a:xfrm>
              <a:off x="3552827" y="3457577"/>
              <a:ext cx="1243013" cy="5048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 cap="rnd">
              <a:solidFill>
                <a:srgbClr val="4D4E53"/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ea typeface="STCaiyun" panose="020B0503020204020204" pitchFamily="2" charset="-122"/>
                  <a:cs typeface="Arial" panose="020B0604020202020204" pitchFamily="34" charset="0"/>
                </a:rPr>
                <a:t>Short-Term Disability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61443F-638E-4C6E-B19D-94B8737B376E}"/>
                </a:ext>
              </a:extLst>
            </p:cNvPr>
            <p:cNvSpPr/>
            <p:nvPr/>
          </p:nvSpPr>
          <p:spPr>
            <a:xfrm>
              <a:off x="4795840" y="3457575"/>
              <a:ext cx="3197225" cy="508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 cap="rnd">
              <a:solidFill>
                <a:srgbClr val="4D4E53"/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ea typeface="STCaiyun" panose="02010800040101010101" pitchFamily="2" charset="-122"/>
                  <a:cs typeface="Arial" panose="020B0604020202020204" pitchFamily="34" charset="0"/>
                </a:rPr>
                <a:t>Long-Term Disability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20273F-A2E7-4F60-8E35-D30C1194429B}"/>
                </a:ext>
              </a:extLst>
            </p:cNvPr>
            <p:cNvSpPr/>
            <p:nvPr/>
          </p:nvSpPr>
          <p:spPr>
            <a:xfrm>
              <a:off x="4795840" y="3065465"/>
              <a:ext cx="3197225" cy="388937"/>
            </a:xfrm>
            <a:prstGeom prst="rect">
              <a:avLst/>
            </a:prstGeom>
            <a:solidFill>
              <a:srgbClr val="FF6600"/>
            </a:solidFill>
            <a:ln w="6350" cap="rnd">
              <a:solidFill>
                <a:srgbClr val="4D4E53"/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Individual Disability Income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170C7B-FE00-4049-BF5F-E661555FBD80}"/>
                </a:ext>
              </a:extLst>
            </p:cNvPr>
            <p:cNvSpPr/>
            <p:nvPr/>
          </p:nvSpPr>
          <p:spPr>
            <a:xfrm>
              <a:off x="7993065" y="3290888"/>
              <a:ext cx="1684337" cy="6715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 cap="rnd">
              <a:solidFill>
                <a:srgbClr val="4D4E53"/>
              </a:solidFill>
              <a:prstDash val="solid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DI retirement security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3CFBC2-112B-4122-911C-2704686B2DB3}"/>
                </a:ext>
              </a:extLst>
            </p:cNvPr>
            <p:cNvCxnSpPr>
              <a:cxnSpLocks/>
            </p:cNvCxnSpPr>
            <p:nvPr/>
          </p:nvCxnSpPr>
          <p:spPr>
            <a:xfrm>
              <a:off x="4795838" y="3962400"/>
              <a:ext cx="0" cy="230188"/>
            </a:xfrm>
            <a:prstGeom prst="line">
              <a:avLst/>
            </a:prstGeom>
            <a:ln w="19050">
              <a:solidFill>
                <a:srgbClr val="464C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CE12AF-E700-4BCB-9F0A-5C53A2027618}"/>
                </a:ext>
              </a:extLst>
            </p:cNvPr>
            <p:cNvCxnSpPr>
              <a:cxnSpLocks/>
            </p:cNvCxnSpPr>
            <p:nvPr/>
          </p:nvCxnSpPr>
          <p:spPr>
            <a:xfrm>
              <a:off x="7993063" y="3962400"/>
              <a:ext cx="0" cy="230188"/>
            </a:xfrm>
            <a:prstGeom prst="line">
              <a:avLst/>
            </a:prstGeom>
            <a:ln w="19050">
              <a:solidFill>
                <a:srgbClr val="464C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1AA2F4-1B9F-4678-B1B1-D0F3F85AA484}"/>
                </a:ext>
              </a:extLst>
            </p:cNvPr>
            <p:cNvCxnSpPr>
              <a:cxnSpLocks/>
            </p:cNvCxnSpPr>
            <p:nvPr/>
          </p:nvCxnSpPr>
          <p:spPr>
            <a:xfrm>
              <a:off x="2516188" y="3962400"/>
              <a:ext cx="0" cy="230188"/>
            </a:xfrm>
            <a:prstGeom prst="line">
              <a:avLst/>
            </a:prstGeom>
            <a:ln w="19050">
              <a:solidFill>
                <a:srgbClr val="464C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D754E0-C0FB-4143-96ED-FB638F56A32F}"/>
                </a:ext>
              </a:extLst>
            </p:cNvPr>
            <p:cNvSpPr txBox="1"/>
            <p:nvPr/>
          </p:nvSpPr>
          <p:spPr>
            <a:xfrm>
              <a:off x="1757365" y="4195765"/>
              <a:ext cx="1036637" cy="2746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ea typeface="STCaiyun" panose="02010800040101010101" pitchFamily="2" charset="-122"/>
                  <a:cs typeface="Arial" panose="020B0604020202020204" pitchFamily="34" charset="0"/>
                </a:rPr>
                <a:t>Days: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543275-7E58-4F44-AFD9-CC3974CD0C36}"/>
                </a:ext>
              </a:extLst>
            </p:cNvPr>
            <p:cNvSpPr/>
            <p:nvPr/>
          </p:nvSpPr>
          <p:spPr>
            <a:xfrm>
              <a:off x="4498977" y="4281490"/>
              <a:ext cx="411654" cy="331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90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EE4259-4E2C-4149-ABAC-472191E00308}"/>
                </a:ext>
              </a:extLst>
            </p:cNvPr>
            <p:cNvSpPr/>
            <p:nvPr/>
          </p:nvSpPr>
          <p:spPr>
            <a:xfrm>
              <a:off x="7434263" y="4211640"/>
              <a:ext cx="1086578" cy="331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age 65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89E56A-5798-48B9-9C83-7E567377B57E}"/>
                </a:ext>
              </a:extLst>
            </p:cNvPr>
            <p:cNvSpPr/>
            <p:nvPr/>
          </p:nvSpPr>
          <p:spPr>
            <a:xfrm>
              <a:off x="9280525" y="4062413"/>
              <a:ext cx="970504" cy="579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Funds</a:t>
              </a:r>
            </a:p>
            <a:p>
              <a:pPr>
                <a:defRPr/>
              </a:pPr>
              <a:r>
                <a:rPr lang="en-US" spc="-70" dirty="0">
                  <a:solidFill>
                    <a:srgbClr val="4D4E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depleted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692505" cy="2322758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778864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26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Income protection: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known as disability insurance, helps clients insure their most important asset, their income.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303567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5534" y="2029302"/>
            <a:ext cx="7422666" cy="3457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Maintain current lifestyle without draining savings or business profits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Continue saving for retirement and future dreams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Provide for his/her family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helps people…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96990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3958" y="2095008"/>
            <a:ext cx="9667392" cy="3457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Stays with your client even if they change jobs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Can’t be canceled, unless your client stops paying for coverage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Guarantees the cost for coverage will not change until age 65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be designed to meet a client’s budget and needs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Works well on its own or with other solutions your client may have in place, such as disability coverage from their employer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features of a typical policy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295398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045" y="1687267"/>
            <a:ext cx="8425805" cy="1321674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is Income Protection important? </a:t>
            </a:r>
          </a:p>
        </p:txBody>
      </p:sp>
      <p:pic>
        <p:nvPicPr>
          <p:cNvPr id="4" name="Picture 3" descr="Principal_sm_white_1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5" y="6145542"/>
            <a:ext cx="1383792" cy="39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</p:spTree>
    <p:extLst>
      <p:ext uri="{BB962C8B-B14F-4D97-AF65-F5344CB8AC3E}">
        <p14:creationId xmlns:p14="http://schemas.microsoft.com/office/powerpoint/2010/main" val="412923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22363"/>
            <a:ext cx="10687050" cy="66357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6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foundation to everything life brings…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650755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financial professional use only. Not for use with consumers or the public.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0E058-B730-44EC-B71F-2AE6A8BD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8" y="6208092"/>
            <a:ext cx="2068801" cy="547351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8B79E40-4103-4F81-B249-730C8633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64" y="1815913"/>
            <a:ext cx="4777866" cy="4234231"/>
          </a:xfrm>
          <a:prstGeom prst="snip2SameRect">
            <a:avLst>
              <a:gd name="adj1" fmla="val 46961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4012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NAIFA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IFA theme" id="{58868B6D-4AED-4BE3-8343-25B21180920E}" vid="{65D4FB21-BADA-4D4A-A62A-A6EC02BF0990}"/>
    </a:ext>
  </a:extLst>
</a:theme>
</file>

<file path=ppt/theme/theme2.xml><?xml version="1.0" encoding="utf-8"?>
<a:theme xmlns:a="http://schemas.openxmlformats.org/drawingml/2006/main" name="OnePrincipalTheme">
  <a:themeElements>
    <a:clrScheme name="Principal">
      <a:dk1>
        <a:srgbClr val="8C8D8E"/>
      </a:dk1>
      <a:lt1>
        <a:sysClr val="window" lastClr="FFFFFF"/>
      </a:lt1>
      <a:dk2>
        <a:srgbClr val="464E7E"/>
      </a:dk2>
      <a:lt2>
        <a:srgbClr val="0091DA"/>
      </a:lt2>
      <a:accent1>
        <a:srgbClr val="00C4D9"/>
      </a:accent1>
      <a:accent2>
        <a:srgbClr val="00C19F"/>
      </a:accent2>
      <a:accent3>
        <a:srgbClr val="F2AF32"/>
      </a:accent3>
      <a:accent4>
        <a:srgbClr val="FF9231"/>
      </a:accent4>
      <a:accent5>
        <a:srgbClr val="162B48"/>
      </a:accent5>
      <a:accent6>
        <a:srgbClr val="0076CF"/>
      </a:accent6>
      <a:hlink>
        <a:srgbClr val="00C4D9"/>
      </a:hlink>
      <a:folHlink>
        <a:srgbClr val="162B48"/>
      </a:folHlink>
    </a:clrScheme>
    <a:fontScheme name="Principal">
      <a:majorFont>
        <a:latin typeface="FS Elliot Pro"/>
        <a:ea typeface=""/>
        <a:cs typeface=""/>
      </a:majorFont>
      <a:minorFont>
        <a:latin typeface="FS Ellio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IFA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IFA theme" id="{58868B6D-4AED-4BE3-8343-25B21180920E}" vid="{65D4FB21-BADA-4D4A-A62A-A6EC02BF09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NAIFA theme</Template>
  <TotalTime>591</TotalTime>
  <Words>2346</Words>
  <Application>Microsoft Office PowerPoint</Application>
  <PresentationFormat>Widescreen</PresentationFormat>
  <Paragraphs>331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Arial Rounded MT Bold</vt:lpstr>
      <vt:lpstr>Calibri</vt:lpstr>
      <vt:lpstr>Calibri Light</vt:lpstr>
      <vt:lpstr>Century Gothic</vt:lpstr>
      <vt:lpstr>FS Elliot Pro</vt:lpstr>
      <vt:lpstr>Open Sans Extrabold</vt:lpstr>
      <vt:lpstr>NAIFA theme</vt:lpstr>
      <vt:lpstr>OnePrincipalTheme</vt:lpstr>
      <vt:lpstr>2_NAIFA theme</vt:lpstr>
      <vt:lpstr>PowerPoint Presentation</vt:lpstr>
      <vt:lpstr>Income Protection Solutions  Rick Cordaro, DIA, DIF, LUTCF </vt:lpstr>
      <vt:lpstr>Agenda</vt:lpstr>
      <vt:lpstr>What is  income protection?</vt:lpstr>
      <vt:lpstr>Income protection:  Better known as disability insurance, helps clients insure their most important asset, their income.</vt:lpstr>
      <vt:lpstr>It helps people…</vt:lpstr>
      <vt:lpstr>Key features of a typical policy</vt:lpstr>
      <vt:lpstr>Why is Income Protection important? </vt:lpstr>
      <vt:lpstr>It’s the foundation to everything life brings…</vt:lpstr>
      <vt:lpstr>Life’s twists and turns are often unexpected</vt:lpstr>
      <vt:lpstr>Common Misconceptions</vt:lpstr>
      <vt:lpstr>Disabilities play no favorites</vt:lpstr>
      <vt:lpstr>When a disability strikes, expenses increase</vt:lpstr>
      <vt:lpstr>PowerPoint Presentation</vt:lpstr>
      <vt:lpstr>How does income protection work? </vt:lpstr>
      <vt:lpstr>PowerPoint Presentation</vt:lpstr>
      <vt:lpstr>Key terms to know:</vt:lpstr>
      <vt:lpstr>Supplementing existing coverage</vt:lpstr>
      <vt:lpstr>How about some examples?</vt:lpstr>
      <vt:lpstr>PowerPoint Presentation</vt:lpstr>
      <vt:lpstr>PowerPoint Presentation</vt:lpstr>
      <vt:lpstr>Income protection solutions for key employees</vt:lpstr>
      <vt:lpstr>Understand the risk of a business owner’s disability</vt:lpstr>
      <vt:lpstr>Identify the opportunities</vt:lpstr>
      <vt:lpstr>Salary continuation program</vt:lpstr>
      <vt:lpstr>Salary continuation overview</vt:lpstr>
      <vt:lpstr>Guidelines salary continuation</vt:lpstr>
      <vt:lpstr>Benefits of having salary continuation</vt:lpstr>
      <vt:lpstr>Today – key employee is healthy and working</vt:lpstr>
      <vt:lpstr>If a key employee is too sick or hurt to work</vt:lpstr>
      <vt:lpstr>How salary continuation can help</vt:lpstr>
      <vt:lpstr>Executive Bonus Program</vt:lpstr>
      <vt:lpstr>Executive bonus overview</vt:lpstr>
      <vt:lpstr>Benefits of executive bonus</vt:lpstr>
      <vt:lpstr>How executive bonus works</vt:lpstr>
      <vt:lpstr>Compare the options</vt:lpstr>
      <vt:lpstr>Understand the differences and similarities</vt:lpstr>
      <vt:lpstr>Help employers find the best solution for them</vt:lpstr>
      <vt:lpstr>Available Solutions </vt:lpstr>
      <vt:lpstr>Individual Disability Income (DI)</vt:lpstr>
      <vt:lpstr>Combining group coverage with DI</vt:lpstr>
      <vt:lpstr>Impact of a disability on retirement</vt:lpstr>
      <vt:lpstr>DI Retirement Security</vt:lpstr>
      <vt:lpstr>How it works: 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Yancey</dc:creator>
  <cp:lastModifiedBy>Diane W. Powers</cp:lastModifiedBy>
  <cp:revision>109</cp:revision>
  <dcterms:created xsi:type="dcterms:W3CDTF">2018-10-29T18:59:04Z</dcterms:created>
  <dcterms:modified xsi:type="dcterms:W3CDTF">2019-03-20T20:24:28Z</dcterms:modified>
</cp:coreProperties>
</file>