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62" r:id="rId2"/>
    <p:sldId id="270" r:id="rId3"/>
    <p:sldId id="273" r:id="rId4"/>
    <p:sldId id="271" r:id="rId5"/>
    <p:sldId id="272" r:id="rId6"/>
    <p:sldId id="25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46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8" autoAdjust="0"/>
  </p:normalViewPr>
  <p:slideViewPr>
    <p:cSldViewPr>
      <p:cViewPr>
        <p:scale>
          <a:sx n="134" d="100"/>
          <a:sy n="134" d="100"/>
        </p:scale>
        <p:origin x="-95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Hultstrom" userId="d9ad329f-186b-4e25-9e69-e10d4e71405e" providerId="ADAL" clId="{9C0C9703-E0F0-46D2-885F-E594028D0986}"/>
    <pc:docChg chg="modSld">
      <pc:chgData name="David Hultstrom" userId="d9ad329f-186b-4e25-9e69-e10d4e71405e" providerId="ADAL" clId="{9C0C9703-E0F0-46D2-885F-E594028D0986}" dt="2019-08-07T01:18:11.436" v="85" actId="20577"/>
      <pc:docMkLst>
        <pc:docMk/>
      </pc:docMkLst>
      <pc:sldChg chg="modSp">
        <pc:chgData name="David Hultstrom" userId="d9ad329f-186b-4e25-9e69-e10d4e71405e" providerId="ADAL" clId="{9C0C9703-E0F0-46D2-885F-E594028D0986}" dt="2019-08-07T01:18:11.436" v="85" actId="20577"/>
        <pc:sldMkLst>
          <pc:docMk/>
          <pc:sldMk cId="388594622" sldId="270"/>
        </pc:sldMkLst>
        <pc:spChg chg="mod">
          <ac:chgData name="David Hultstrom" userId="d9ad329f-186b-4e25-9e69-e10d4e71405e" providerId="ADAL" clId="{9C0C9703-E0F0-46D2-885F-E594028D0986}" dt="2019-08-07T01:18:11.436" v="85" actId="20577"/>
          <ac:spMkLst>
            <pc:docMk/>
            <pc:sldMk cId="388594622" sldId="270"/>
            <ac:spMk id="6" creationId="{00000000-0000-0000-0000-000000000000}"/>
          </ac:spMkLst>
        </pc:spChg>
      </pc:sldChg>
    </pc:docChg>
  </pc:docChgLst>
  <pc:docChgLst>
    <pc:chgData name="David Hultstrom" userId="d9ad329f-186b-4e25-9e69-e10d4e71405e" providerId="ADAL" clId="{38715424-5437-47D2-9389-955E3AF25AD8}"/>
    <pc:docChg chg="custSel delSld modSld">
      <pc:chgData name="David Hultstrom" userId="d9ad329f-186b-4e25-9e69-e10d4e71405e" providerId="ADAL" clId="{38715424-5437-47D2-9389-955E3AF25AD8}" dt="2019-05-16T22:50:02.701" v="72"/>
      <pc:docMkLst>
        <pc:docMk/>
      </pc:docMkLst>
      <pc:sldChg chg="addSp delSp">
        <pc:chgData name="David Hultstrom" userId="d9ad329f-186b-4e25-9e69-e10d4e71405e" providerId="ADAL" clId="{38715424-5437-47D2-9389-955E3AF25AD8}" dt="2019-05-16T22:50:02.701" v="72"/>
        <pc:sldMkLst>
          <pc:docMk/>
          <pc:sldMk cId="3570659754" sldId="259"/>
        </pc:sldMkLst>
        <pc:spChg chg="add">
          <ac:chgData name="David Hultstrom" userId="d9ad329f-186b-4e25-9e69-e10d4e71405e" providerId="ADAL" clId="{38715424-5437-47D2-9389-955E3AF25AD8}" dt="2019-05-16T22:50:02.701" v="72"/>
          <ac:spMkLst>
            <pc:docMk/>
            <pc:sldMk cId="3570659754" sldId="259"/>
            <ac:spMk id="5" creationId="{9730D804-DF84-471A-86B5-A91587018C03}"/>
          </ac:spMkLst>
        </pc:spChg>
        <pc:spChg chg="del">
          <ac:chgData name="David Hultstrom" userId="d9ad329f-186b-4e25-9e69-e10d4e71405e" providerId="ADAL" clId="{38715424-5437-47D2-9389-955E3AF25AD8}" dt="2019-05-16T22:49:47.520" v="66" actId="478"/>
          <ac:spMkLst>
            <pc:docMk/>
            <pc:sldMk cId="3570659754" sldId="259"/>
            <ac:spMk id="6" creationId="{00000000-0000-0000-0000-000000000000}"/>
          </ac:spMkLst>
        </pc:spChg>
      </pc:sldChg>
      <pc:sldChg chg="addSp delSp modSp">
        <pc:chgData name="David Hultstrom" userId="d9ad329f-186b-4e25-9e69-e10d4e71405e" providerId="ADAL" clId="{38715424-5437-47D2-9389-955E3AF25AD8}" dt="2019-05-16T22:49:55.944" v="67"/>
        <pc:sldMkLst>
          <pc:docMk/>
          <pc:sldMk cId="3442788249" sldId="262"/>
        </pc:sldMkLst>
        <pc:spChg chg="add del mod">
          <ac:chgData name="David Hultstrom" userId="d9ad329f-186b-4e25-9e69-e10d4e71405e" providerId="ADAL" clId="{38715424-5437-47D2-9389-955E3AF25AD8}" dt="2019-05-16T22:48:14.963" v="2" actId="478"/>
          <ac:spMkLst>
            <pc:docMk/>
            <pc:sldMk cId="3442788249" sldId="262"/>
            <ac:spMk id="2" creationId="{41FA50E5-3D15-4AF9-8738-2E284B99A6B3}"/>
          </ac:spMkLst>
        </pc:spChg>
        <pc:spChg chg="del">
          <ac:chgData name="David Hultstrom" userId="d9ad329f-186b-4e25-9e69-e10d4e71405e" providerId="ADAL" clId="{38715424-5437-47D2-9389-955E3AF25AD8}" dt="2019-05-16T22:48:56.756" v="56" actId="478"/>
          <ac:spMkLst>
            <pc:docMk/>
            <pc:sldMk cId="3442788249" sldId="262"/>
            <ac:spMk id="4" creationId="{00000000-0000-0000-0000-000000000000}"/>
          </ac:spMkLst>
        </pc:spChg>
        <pc:spChg chg="add del">
          <ac:chgData name="David Hultstrom" userId="d9ad329f-186b-4e25-9e69-e10d4e71405e" providerId="ADAL" clId="{38715424-5437-47D2-9389-955E3AF25AD8}" dt="2019-05-16T22:48:26.498" v="3" actId="478"/>
          <ac:spMkLst>
            <pc:docMk/>
            <pc:sldMk cId="3442788249" sldId="262"/>
            <ac:spMk id="6" creationId="{D565ABCF-3CB4-4B95-BC8D-9D781721E662}"/>
          </ac:spMkLst>
        </pc:spChg>
        <pc:spChg chg="add">
          <ac:chgData name="David Hultstrom" userId="d9ad329f-186b-4e25-9e69-e10d4e71405e" providerId="ADAL" clId="{38715424-5437-47D2-9389-955E3AF25AD8}" dt="2019-05-16T22:48:31.156" v="4"/>
          <ac:spMkLst>
            <pc:docMk/>
            <pc:sldMk cId="3442788249" sldId="262"/>
            <ac:spMk id="7" creationId="{359527B7-C29F-4061-9B94-AD1593990841}"/>
          </ac:spMkLst>
        </pc:spChg>
        <pc:spChg chg="add">
          <ac:chgData name="David Hultstrom" userId="d9ad329f-186b-4e25-9e69-e10d4e71405e" providerId="ADAL" clId="{38715424-5437-47D2-9389-955E3AF25AD8}" dt="2019-05-16T22:49:55.944" v="67"/>
          <ac:spMkLst>
            <pc:docMk/>
            <pc:sldMk cId="3442788249" sldId="262"/>
            <ac:spMk id="8" creationId="{6142DC3E-A12A-4433-8C8A-D738A5018354}"/>
          </ac:spMkLst>
        </pc:spChg>
        <pc:spChg chg="del">
          <ac:chgData name="David Hultstrom" userId="d9ad329f-186b-4e25-9e69-e10d4e71405e" providerId="ADAL" clId="{38715424-5437-47D2-9389-955E3AF25AD8}" dt="2019-05-16T22:48:06.880" v="0" actId="478"/>
          <ac:spMkLst>
            <pc:docMk/>
            <pc:sldMk cId="3442788249" sldId="262"/>
            <ac:spMk id="2050" creationId="{00000000-0000-0000-0000-000000000000}"/>
          </ac:spMkLst>
        </pc:spChg>
        <pc:spChg chg="mod">
          <ac:chgData name="David Hultstrom" userId="d9ad329f-186b-4e25-9e69-e10d4e71405e" providerId="ADAL" clId="{38715424-5437-47D2-9389-955E3AF25AD8}" dt="2019-05-16T22:48:51.096" v="55" actId="6549"/>
          <ac:spMkLst>
            <pc:docMk/>
            <pc:sldMk cId="3442788249" sldId="262"/>
            <ac:spMk id="2051" creationId="{00000000-0000-0000-0000-000000000000}"/>
          </ac:spMkLst>
        </pc:spChg>
      </pc:sldChg>
      <pc:sldChg chg="addSp delSp">
        <pc:chgData name="David Hultstrom" userId="d9ad329f-186b-4e25-9e69-e10d4e71405e" providerId="ADAL" clId="{38715424-5437-47D2-9389-955E3AF25AD8}" dt="2019-05-16T22:49:57.468" v="68"/>
        <pc:sldMkLst>
          <pc:docMk/>
          <pc:sldMk cId="388594622" sldId="270"/>
        </pc:sldMkLst>
        <pc:spChg chg="del">
          <ac:chgData name="David Hultstrom" userId="d9ad329f-186b-4e25-9e69-e10d4e71405e" providerId="ADAL" clId="{38715424-5437-47D2-9389-955E3AF25AD8}" dt="2019-05-16T22:49:29.870" v="62" actId="478"/>
          <ac:spMkLst>
            <pc:docMk/>
            <pc:sldMk cId="388594622" sldId="270"/>
            <ac:spMk id="5" creationId="{00000000-0000-0000-0000-000000000000}"/>
          </ac:spMkLst>
        </pc:spChg>
        <pc:spChg chg="add">
          <ac:chgData name="David Hultstrom" userId="d9ad329f-186b-4e25-9e69-e10d4e71405e" providerId="ADAL" clId="{38715424-5437-47D2-9389-955E3AF25AD8}" dt="2019-05-16T22:49:57.468" v="68"/>
          <ac:spMkLst>
            <pc:docMk/>
            <pc:sldMk cId="388594622" sldId="270"/>
            <ac:spMk id="7" creationId="{9AF55ACB-7BA9-48DB-9605-53E74F02FDA0}"/>
          </ac:spMkLst>
        </pc:spChg>
      </pc:sldChg>
      <pc:sldChg chg="addSp delSp">
        <pc:chgData name="David Hultstrom" userId="d9ad329f-186b-4e25-9e69-e10d4e71405e" providerId="ADAL" clId="{38715424-5437-47D2-9389-955E3AF25AD8}" dt="2019-05-16T22:49:59.928" v="70"/>
        <pc:sldMkLst>
          <pc:docMk/>
          <pc:sldMk cId="281344229" sldId="271"/>
        </pc:sldMkLst>
        <pc:spChg chg="del">
          <ac:chgData name="David Hultstrom" userId="d9ad329f-186b-4e25-9e69-e10d4e71405e" providerId="ADAL" clId="{38715424-5437-47D2-9389-955E3AF25AD8}" dt="2019-05-16T22:49:37.801" v="64" actId="478"/>
          <ac:spMkLst>
            <pc:docMk/>
            <pc:sldMk cId="281344229" sldId="271"/>
            <ac:spMk id="5" creationId="{00000000-0000-0000-0000-000000000000}"/>
          </ac:spMkLst>
        </pc:spChg>
        <pc:spChg chg="add">
          <ac:chgData name="David Hultstrom" userId="d9ad329f-186b-4e25-9e69-e10d4e71405e" providerId="ADAL" clId="{38715424-5437-47D2-9389-955E3AF25AD8}" dt="2019-05-16T22:49:59.928" v="70"/>
          <ac:spMkLst>
            <pc:docMk/>
            <pc:sldMk cId="281344229" sldId="271"/>
            <ac:spMk id="6" creationId="{CF2C87EE-97B6-4F53-8921-E97864A456F3}"/>
          </ac:spMkLst>
        </pc:spChg>
      </pc:sldChg>
      <pc:sldChg chg="addSp delSp">
        <pc:chgData name="David Hultstrom" userId="d9ad329f-186b-4e25-9e69-e10d4e71405e" providerId="ADAL" clId="{38715424-5437-47D2-9389-955E3AF25AD8}" dt="2019-05-16T22:50:01.039" v="71"/>
        <pc:sldMkLst>
          <pc:docMk/>
          <pc:sldMk cId="3741562660" sldId="272"/>
        </pc:sldMkLst>
        <pc:spChg chg="del">
          <ac:chgData name="David Hultstrom" userId="d9ad329f-186b-4e25-9e69-e10d4e71405e" providerId="ADAL" clId="{38715424-5437-47D2-9389-955E3AF25AD8}" dt="2019-05-16T22:49:42.132" v="65" actId="478"/>
          <ac:spMkLst>
            <pc:docMk/>
            <pc:sldMk cId="3741562660" sldId="272"/>
            <ac:spMk id="5" creationId="{00000000-0000-0000-0000-000000000000}"/>
          </ac:spMkLst>
        </pc:spChg>
        <pc:spChg chg="add">
          <ac:chgData name="David Hultstrom" userId="d9ad329f-186b-4e25-9e69-e10d4e71405e" providerId="ADAL" clId="{38715424-5437-47D2-9389-955E3AF25AD8}" dt="2019-05-16T22:50:01.039" v="71"/>
          <ac:spMkLst>
            <pc:docMk/>
            <pc:sldMk cId="3741562660" sldId="272"/>
            <ac:spMk id="6" creationId="{A7763682-0BF4-48ED-A04B-56368AFCCD9E}"/>
          </ac:spMkLst>
        </pc:spChg>
      </pc:sldChg>
      <pc:sldChg chg="addSp delSp">
        <pc:chgData name="David Hultstrom" userId="d9ad329f-186b-4e25-9e69-e10d4e71405e" providerId="ADAL" clId="{38715424-5437-47D2-9389-955E3AF25AD8}" dt="2019-05-16T22:49:58.863" v="69"/>
        <pc:sldMkLst>
          <pc:docMk/>
          <pc:sldMk cId="606944098" sldId="273"/>
        </pc:sldMkLst>
        <pc:spChg chg="del">
          <ac:chgData name="David Hultstrom" userId="d9ad329f-186b-4e25-9e69-e10d4e71405e" providerId="ADAL" clId="{38715424-5437-47D2-9389-955E3AF25AD8}" dt="2019-05-16T22:49:33.649" v="63" actId="478"/>
          <ac:spMkLst>
            <pc:docMk/>
            <pc:sldMk cId="606944098" sldId="273"/>
            <ac:spMk id="5" creationId="{00000000-0000-0000-0000-000000000000}"/>
          </ac:spMkLst>
        </pc:spChg>
        <pc:spChg chg="add">
          <ac:chgData name="David Hultstrom" userId="d9ad329f-186b-4e25-9e69-e10d4e71405e" providerId="ADAL" clId="{38715424-5437-47D2-9389-955E3AF25AD8}" dt="2019-05-16T22:49:58.863" v="69"/>
          <ac:spMkLst>
            <pc:docMk/>
            <pc:sldMk cId="606944098" sldId="273"/>
            <ac:spMk id="6" creationId="{D960A9B0-2AE9-4F0C-B85A-66C77D91ECE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84BF4C-97AC-4086-9418-3B24AF93C4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1421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1CC74-CEEC-45E2-AC6F-A7D8FD7D2FC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3711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1CC74-CEEC-45E2-AC6F-A7D8FD7D2FC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64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1CC74-CEEC-45E2-AC6F-A7D8FD7D2FC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48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1CC74-CEEC-45E2-AC6F-A7D8FD7D2FC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0242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1CC74-CEEC-45E2-AC6F-A7D8FD7D2FC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312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1CC74-CEEC-45E2-AC6F-A7D8FD7D2FC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049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729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846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18097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2768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666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929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673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35433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5433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072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6762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226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06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918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27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23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81200"/>
            <a:ext cx="7239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pic>
        <p:nvPicPr>
          <p:cNvPr id="4100" name="Picture 4" descr="a_FinArch_Logo_Web_1"/>
          <p:cNvPicPr>
            <a:picLocks noChangeAspect="1" noChangeArrowheads="1"/>
          </p:cNvPicPr>
          <p:nvPr/>
        </p:nvPicPr>
        <p:blipFill>
          <a:blip r:embed="rId14" cstate="print">
            <a:lum bright="-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248400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altLang="en-US" dirty="0"/>
              <a:t>Two Interesting Planning Topics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359527B7-C29F-4061-9B94-AD159399084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/>
          <a:p>
            <a:r>
              <a:rPr lang="en-US" altLang="en-US" b="1" dirty="0"/>
              <a:t>NAIFA Nebraska</a:t>
            </a:r>
            <a:br>
              <a:rPr lang="en-US" altLang="en-US" b="1" dirty="0"/>
            </a:br>
            <a:r>
              <a:rPr lang="en-US" altLang="en-US" sz="3200" b="1" dirty="0"/>
              <a:t>August 8, 2019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142DC3E-A12A-4433-8C8A-D738A5018354}"/>
              </a:ext>
            </a:extLst>
          </p:cNvPr>
          <p:cNvSpPr txBox="1"/>
          <p:nvPr/>
        </p:nvSpPr>
        <p:spPr>
          <a:xfrm>
            <a:off x="228600" y="6328372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David E. Hultstrom, MBA, CFP,  CFA, </a:t>
            </a:r>
            <a:r>
              <a:rPr lang="en-US" sz="1200" dirty="0" err="1"/>
              <a:t>ChFC</a:t>
            </a:r>
            <a:r>
              <a:rPr lang="en-US" sz="1200" dirty="0"/>
              <a:t>, CAIA</a:t>
            </a:r>
          </a:p>
        </p:txBody>
      </p:sp>
    </p:spTree>
    <p:extLst>
      <p:ext uri="{BB962C8B-B14F-4D97-AF65-F5344CB8AC3E}">
        <p14:creationId xmlns:p14="http://schemas.microsoft.com/office/powerpoint/2010/main" val="3442788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Paying Down a Mortgage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239000" cy="1752600"/>
          </a:xfrm>
        </p:spPr>
        <p:txBody>
          <a:bodyPr/>
          <a:lstStyle/>
          <a:p>
            <a:r>
              <a:rPr lang="en-US" dirty="0"/>
              <a:t>Don’t compare risky with risk-free</a:t>
            </a:r>
          </a:p>
          <a:p>
            <a:r>
              <a:rPr lang="en-US" dirty="0"/>
              <a:t>It’s part of the asset allocation</a:t>
            </a:r>
          </a:p>
          <a:p>
            <a:r>
              <a:rPr lang="en-US" dirty="0"/>
              <a:t>Nuances: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16594" y="3745117"/>
            <a:ext cx="7239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Taxes</a:t>
            </a:r>
          </a:p>
          <a:p>
            <a:pPr lvl="1"/>
            <a:r>
              <a:rPr lang="en-US" dirty="0"/>
              <a:t>Psychology</a:t>
            </a:r>
          </a:p>
          <a:p>
            <a:pPr lvl="1"/>
            <a:r>
              <a:rPr lang="en-US" dirty="0"/>
              <a:t>Inflation hedge</a:t>
            </a:r>
          </a:p>
          <a:p>
            <a:pPr lvl="1"/>
            <a:r>
              <a:rPr lang="en-US" dirty="0"/>
              <a:t>Clergy catch</a:t>
            </a:r>
          </a:p>
          <a:p>
            <a:pPr lvl="1"/>
            <a:r>
              <a:rPr lang="en-US" dirty="0"/>
              <a:t>Taxable funds only</a:t>
            </a:r>
          </a:p>
          <a:p>
            <a:pPr lvl="1"/>
            <a:r>
              <a:rPr lang="en-US" dirty="0"/>
              <a:t>Forced savings!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AF55ACB-7BA9-48DB-9605-53E74F02FDA0}"/>
              </a:ext>
            </a:extLst>
          </p:cNvPr>
          <p:cNvSpPr txBox="1"/>
          <p:nvPr/>
        </p:nvSpPr>
        <p:spPr>
          <a:xfrm>
            <a:off x="228600" y="6328372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David E. Hultstrom, MBA, CFP,  CFA, </a:t>
            </a:r>
            <a:r>
              <a:rPr lang="en-US" sz="1200" dirty="0" err="1"/>
              <a:t>ChFC</a:t>
            </a:r>
            <a:r>
              <a:rPr lang="en-US" sz="1200" dirty="0"/>
              <a:t>, CAIA</a:t>
            </a:r>
          </a:p>
        </p:txBody>
      </p:sp>
    </p:spTree>
    <p:extLst>
      <p:ext uri="{BB962C8B-B14F-4D97-AF65-F5344CB8AC3E}">
        <p14:creationId xmlns:p14="http://schemas.microsoft.com/office/powerpoint/2010/main" val="38859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Traditional vs. Roth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Assume a 25% marginal income tax bracket forever.</a:t>
            </a:r>
          </a:p>
          <a:p>
            <a:r>
              <a:rPr lang="en-US" sz="2400" dirty="0"/>
              <a:t> </a:t>
            </a:r>
            <a:r>
              <a:rPr lang="en-US" sz="2400" b="1" dirty="0"/>
              <a:t>Scenario 1:</a:t>
            </a:r>
            <a:endParaRPr lang="en-US" sz="2400" dirty="0"/>
          </a:p>
          <a:p>
            <a:pPr lvl="1"/>
            <a:r>
              <a:rPr lang="en-US" sz="2400" dirty="0"/>
              <a:t>You earn $1,000.</a:t>
            </a:r>
          </a:p>
          <a:p>
            <a:pPr lvl="1"/>
            <a:r>
              <a:rPr lang="en-US" sz="2400" dirty="0"/>
              <a:t>You pay $250 in income taxes on it.</a:t>
            </a:r>
          </a:p>
          <a:p>
            <a:pPr lvl="1"/>
            <a:r>
              <a:rPr lang="en-US" sz="2400" dirty="0"/>
              <a:t>You put the remaining $750 in a Roth.</a:t>
            </a:r>
          </a:p>
          <a:p>
            <a:pPr lvl="1"/>
            <a:r>
              <a:rPr lang="en-US" sz="2400" dirty="0"/>
              <a:t>The investment grows until it doubles to $1,500.</a:t>
            </a:r>
          </a:p>
          <a:p>
            <a:pPr lvl="1"/>
            <a:r>
              <a:rPr lang="en-US" sz="2400" dirty="0"/>
              <a:t>You take it out and get to spend $1,500.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960A9B0-2AE9-4F0C-B85A-66C77D91ECEC}"/>
              </a:ext>
            </a:extLst>
          </p:cNvPr>
          <p:cNvSpPr txBox="1"/>
          <p:nvPr/>
        </p:nvSpPr>
        <p:spPr>
          <a:xfrm>
            <a:off x="228600" y="6328372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David E. Hultstrom, MBA, CFP,  CFA, </a:t>
            </a:r>
            <a:r>
              <a:rPr lang="en-US" sz="1200" dirty="0" err="1"/>
              <a:t>ChFC</a:t>
            </a:r>
            <a:r>
              <a:rPr lang="en-US" sz="1200" dirty="0"/>
              <a:t>, CAIA</a:t>
            </a:r>
          </a:p>
        </p:txBody>
      </p:sp>
    </p:spTree>
    <p:extLst>
      <p:ext uri="{BB962C8B-B14F-4D97-AF65-F5344CB8AC3E}">
        <p14:creationId xmlns:p14="http://schemas.microsoft.com/office/powerpoint/2010/main" val="60694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Traditional vs. Roth (cont.)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dirty="0"/>
              <a:t>Scenario 2:</a:t>
            </a:r>
            <a:endParaRPr lang="en-US" sz="2400" dirty="0"/>
          </a:p>
          <a:p>
            <a:pPr lvl="1"/>
            <a:r>
              <a:rPr lang="en-US" sz="2400" dirty="0"/>
              <a:t>You earn $1,000.</a:t>
            </a:r>
          </a:p>
          <a:p>
            <a:pPr lvl="1"/>
            <a:r>
              <a:rPr lang="en-US" sz="2400" dirty="0"/>
              <a:t>You put it in a deductible IRA (no taxes because it is tax deductible).</a:t>
            </a:r>
          </a:p>
          <a:p>
            <a:pPr lvl="1"/>
            <a:r>
              <a:rPr lang="en-US" sz="2400" dirty="0"/>
              <a:t>It also doubles and thus becomes $2,000.</a:t>
            </a:r>
          </a:p>
          <a:p>
            <a:pPr lvl="1"/>
            <a:r>
              <a:rPr lang="en-US" sz="2400" dirty="0"/>
              <a:t>You take it out and pay 25% ($500) in taxes.</a:t>
            </a:r>
          </a:p>
          <a:p>
            <a:pPr lvl="1"/>
            <a:r>
              <a:rPr lang="en-US" sz="2400" dirty="0"/>
              <a:t>You get to spend $1,500.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F2C87EE-97B6-4F53-8921-E97864A456F3}"/>
              </a:ext>
            </a:extLst>
          </p:cNvPr>
          <p:cNvSpPr txBox="1"/>
          <p:nvPr/>
        </p:nvSpPr>
        <p:spPr>
          <a:xfrm>
            <a:off x="228600" y="6328372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David E. Hultstrom, MBA, CFP,  CFA, </a:t>
            </a:r>
            <a:r>
              <a:rPr lang="en-US" sz="1200" dirty="0" err="1"/>
              <a:t>ChFC</a:t>
            </a:r>
            <a:r>
              <a:rPr lang="en-US" sz="1200" dirty="0"/>
              <a:t>, CAIA</a:t>
            </a:r>
          </a:p>
        </p:txBody>
      </p:sp>
    </p:spTree>
    <p:extLst>
      <p:ext uri="{BB962C8B-B14F-4D97-AF65-F5344CB8AC3E}">
        <p14:creationId xmlns:p14="http://schemas.microsoft.com/office/powerpoint/2010/main" val="28134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Traditional vs. Roth (cont.)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Factors:</a:t>
            </a:r>
          </a:p>
          <a:p>
            <a:pPr lvl="1"/>
            <a:r>
              <a:rPr lang="en-US" dirty="0"/>
              <a:t>Future rates (heirs, tax policy, etc.)</a:t>
            </a:r>
          </a:p>
          <a:p>
            <a:pPr lvl="1"/>
            <a:r>
              <a:rPr lang="en-US" dirty="0"/>
              <a:t>Taxable savings</a:t>
            </a:r>
          </a:p>
          <a:p>
            <a:pPr lvl="1"/>
            <a:r>
              <a:rPr lang="en-US" dirty="0"/>
              <a:t>Charitable gifts</a:t>
            </a:r>
          </a:p>
          <a:p>
            <a:pPr lvl="1"/>
            <a:r>
              <a:rPr lang="en-US" dirty="0"/>
              <a:t>Taxable estate</a:t>
            </a:r>
          </a:p>
          <a:p>
            <a:pPr lvl="1"/>
            <a:r>
              <a:rPr lang="en-US" dirty="0"/>
              <a:t>RMDs</a:t>
            </a:r>
          </a:p>
          <a:p>
            <a:pPr lvl="1"/>
            <a:r>
              <a:rPr lang="en-US" dirty="0"/>
              <a:t>The future is a probability distribution</a:t>
            </a:r>
          </a:p>
          <a:p>
            <a:pPr lvl="1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7763682-0BF4-48ED-A04B-56368AFCCD9E}"/>
              </a:ext>
            </a:extLst>
          </p:cNvPr>
          <p:cNvSpPr txBox="1"/>
          <p:nvPr/>
        </p:nvSpPr>
        <p:spPr>
          <a:xfrm>
            <a:off x="228600" y="6328372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David E. Hultstrom, MBA, CFP,  CFA, </a:t>
            </a:r>
            <a:r>
              <a:rPr lang="en-US" sz="1200" dirty="0" err="1"/>
              <a:t>ChFC</a:t>
            </a:r>
            <a:r>
              <a:rPr lang="en-US" sz="1200" dirty="0"/>
              <a:t>, CAIA</a:t>
            </a:r>
          </a:p>
        </p:txBody>
      </p:sp>
    </p:spTree>
    <p:extLst>
      <p:ext uri="{BB962C8B-B14F-4D97-AF65-F5344CB8AC3E}">
        <p14:creationId xmlns:p14="http://schemas.microsoft.com/office/powerpoint/2010/main" val="374156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b="1" dirty="0"/>
              <a:t>Questions?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altLang="en-US" dirty="0"/>
              <a:t>David@FinancialArchitectsLLC.com</a:t>
            </a:r>
          </a:p>
          <a:p>
            <a:r>
              <a:rPr lang="en-US" altLang="en-US" dirty="0"/>
              <a:t>770-517-8160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730D804-DF84-471A-86B5-A91587018C03}"/>
              </a:ext>
            </a:extLst>
          </p:cNvPr>
          <p:cNvSpPr txBox="1"/>
          <p:nvPr/>
        </p:nvSpPr>
        <p:spPr>
          <a:xfrm>
            <a:off x="228600" y="6328372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David E. Hultstrom, MBA, CFP,  CFA, </a:t>
            </a:r>
            <a:r>
              <a:rPr lang="en-US" sz="1200" dirty="0" err="1"/>
              <a:t>ChFC</a:t>
            </a:r>
            <a:r>
              <a:rPr lang="en-US" sz="1200" dirty="0"/>
              <a:t>, CAIA</a:t>
            </a:r>
          </a:p>
        </p:txBody>
      </p:sp>
    </p:spTree>
    <p:extLst>
      <p:ext uri="{BB962C8B-B14F-4D97-AF65-F5344CB8AC3E}">
        <p14:creationId xmlns:p14="http://schemas.microsoft.com/office/powerpoint/2010/main" val="3570659754"/>
      </p:ext>
    </p:extLst>
  </p:cSld>
  <p:clrMapOvr>
    <a:masterClrMapping/>
  </p:clrMapOvr>
</p:sld>
</file>

<file path=ppt/theme/theme1.xml><?xml version="1.0" encoding="utf-8"?>
<a:theme xmlns:a="http://schemas.openxmlformats.org/drawingml/2006/main" name="Financial Architects">
  <a:themeElements>
    <a:clrScheme name="Financial Architect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inancial Architects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Financial Architect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 Architect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Architect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Architect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Architec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Architec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Architec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415</TotalTime>
  <Words>236</Words>
  <Application>Microsoft Office PowerPoint</Application>
  <PresentationFormat>On-screen Show (4:3)</PresentationFormat>
  <Paragraphs>50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Financial Architects</vt:lpstr>
      <vt:lpstr>NAIFA Nebraska August 8, 2019</vt:lpstr>
      <vt:lpstr>Paying Down a Mortgage</vt:lpstr>
      <vt:lpstr>Traditional vs. Roth</vt:lpstr>
      <vt:lpstr>Traditional vs. Roth (cont.)</vt:lpstr>
      <vt:lpstr>Traditional vs. Roth (cont.)</vt:lpstr>
      <vt:lpstr>Questions?</vt:lpstr>
    </vt:vector>
  </TitlesOfParts>
  <Company>Financial Architects,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Architects Template</dc:title>
  <dc:creator>David E. Hultstrom</dc:creator>
  <cp:lastModifiedBy>Joseph Pittman</cp:lastModifiedBy>
  <cp:revision>29</cp:revision>
  <dcterms:created xsi:type="dcterms:W3CDTF">2001-09-06T01:56:03Z</dcterms:created>
  <dcterms:modified xsi:type="dcterms:W3CDTF">2019-08-09T16:13:11Z</dcterms:modified>
</cp:coreProperties>
</file>