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62" r:id="rId2"/>
    <p:sldId id="256" r:id="rId3"/>
    <p:sldId id="257" r:id="rId4"/>
    <p:sldId id="263" r:id="rId5"/>
    <p:sldId id="264" r:id="rId6"/>
    <p:sldId id="265" r:id="rId7"/>
    <p:sldId id="260" r:id="rId8"/>
    <p:sldId id="258" r:id="rId9"/>
    <p:sldId id="266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6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771CF-54BB-40C5-B3C0-A9741C01B5DB}" v="2" dt="2019-05-16T22:45:19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8" autoAdjust="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Hultstrom" userId="d9ad329f-186b-4e25-9e69-e10d4e71405e" providerId="ADAL" clId="{A3C771CF-54BB-40C5-B3C0-A9741C01B5DB}"/>
    <pc:docChg chg="undo custSel modSld">
      <pc:chgData name="David Hultstrom" userId="d9ad329f-186b-4e25-9e69-e10d4e71405e" providerId="ADAL" clId="{A3C771CF-54BB-40C5-B3C0-A9741C01B5DB}" dt="2019-05-16T22:47:28.969" v="89"/>
      <pc:docMkLst>
        <pc:docMk/>
      </pc:docMkLst>
      <pc:sldChg chg="addSp delSp">
        <pc:chgData name="David Hultstrom" userId="d9ad329f-186b-4e25-9e69-e10d4e71405e" providerId="ADAL" clId="{A3C771CF-54BB-40C5-B3C0-A9741C01B5DB}" dt="2019-05-16T22:47:16.587" v="81"/>
        <pc:sldMkLst>
          <pc:docMk/>
          <pc:sldMk cId="0" sldId="256"/>
        </pc:sldMkLst>
        <pc:spChg chg="del">
          <ac:chgData name="David Hultstrom" userId="d9ad329f-186b-4e25-9e69-e10d4e71405e" providerId="ADAL" clId="{A3C771CF-54BB-40C5-B3C0-A9741C01B5DB}" dt="2019-05-16T22:45:22.754" v="71" actId="478"/>
          <ac:spMkLst>
            <pc:docMk/>
            <pc:sldMk cId="0" sldId="256"/>
            <ac:spMk id="5" creationId="{00000000-0000-0000-0000-000000000000}"/>
          </ac:spMkLst>
        </pc:spChg>
        <pc:spChg chg="add del">
          <ac:chgData name="David Hultstrom" userId="d9ad329f-186b-4e25-9e69-e10d4e71405e" providerId="ADAL" clId="{A3C771CF-54BB-40C5-B3C0-A9741C01B5DB}" dt="2019-05-16T22:45:19.764" v="70"/>
          <ac:spMkLst>
            <pc:docMk/>
            <pc:sldMk cId="0" sldId="256"/>
            <ac:spMk id="6" creationId="{F932C6C0-10CD-499F-B10E-BDA0A988D231}"/>
          </ac:spMkLst>
        </pc:spChg>
        <pc:spChg chg="add">
          <ac:chgData name="David Hultstrom" userId="d9ad329f-186b-4e25-9e69-e10d4e71405e" providerId="ADAL" clId="{A3C771CF-54BB-40C5-B3C0-A9741C01B5DB}" dt="2019-05-16T22:47:16.587" v="81"/>
          <ac:spMkLst>
            <pc:docMk/>
            <pc:sldMk cId="0" sldId="256"/>
            <ac:spMk id="7" creationId="{054EE36F-32F6-48D8-B034-FC6E951E50ED}"/>
          </ac:spMkLst>
        </pc:spChg>
      </pc:sldChg>
      <pc:sldChg chg="addSp delSp modSp">
        <pc:chgData name="David Hultstrom" userId="d9ad329f-186b-4e25-9e69-e10d4e71405e" providerId="ADAL" clId="{A3C771CF-54BB-40C5-B3C0-A9741C01B5DB}" dt="2019-05-16T22:47:18.037" v="82"/>
        <pc:sldMkLst>
          <pc:docMk/>
          <pc:sldMk cId="362594473" sldId="257"/>
        </pc:sldMkLst>
        <pc:spChg chg="del mod">
          <ac:chgData name="David Hultstrom" userId="d9ad329f-186b-4e25-9e69-e10d4e71405e" providerId="ADAL" clId="{A3C771CF-54BB-40C5-B3C0-A9741C01B5DB}" dt="2019-05-16T22:45:29.823" v="73" actId="478"/>
          <ac:spMkLst>
            <pc:docMk/>
            <pc:sldMk cId="362594473" sldId="257"/>
            <ac:spMk id="5" creationId="{00000000-0000-0000-0000-000000000000}"/>
          </ac:spMkLst>
        </pc:spChg>
        <pc:spChg chg="add">
          <ac:chgData name="David Hultstrom" userId="d9ad329f-186b-4e25-9e69-e10d4e71405e" providerId="ADAL" clId="{A3C771CF-54BB-40C5-B3C0-A9741C01B5DB}" dt="2019-05-16T22:47:18.037" v="82"/>
          <ac:spMkLst>
            <pc:docMk/>
            <pc:sldMk cId="362594473" sldId="257"/>
            <ac:spMk id="6" creationId="{439F67E3-8D2E-4F45-B1B9-D7EA733DA257}"/>
          </ac:spMkLst>
        </pc:spChg>
      </pc:sldChg>
      <pc:sldChg chg="addSp delSp">
        <pc:chgData name="David Hultstrom" userId="d9ad329f-186b-4e25-9e69-e10d4e71405e" providerId="ADAL" clId="{A3C771CF-54BB-40C5-B3C0-A9741C01B5DB}" dt="2019-05-16T22:47:26.436" v="87"/>
        <pc:sldMkLst>
          <pc:docMk/>
          <pc:sldMk cId="778892256" sldId="258"/>
        </pc:sldMkLst>
        <pc:spChg chg="del">
          <ac:chgData name="David Hultstrom" userId="d9ad329f-186b-4e25-9e69-e10d4e71405e" providerId="ADAL" clId="{A3C771CF-54BB-40C5-B3C0-A9741C01B5DB}" dt="2019-05-16T22:45:52.303" v="78" actId="478"/>
          <ac:spMkLst>
            <pc:docMk/>
            <pc:sldMk cId="778892256" sldId="258"/>
            <ac:spMk id="5" creationId="{00000000-0000-0000-0000-000000000000}"/>
          </ac:spMkLst>
        </pc:spChg>
        <pc:spChg chg="add">
          <ac:chgData name="David Hultstrom" userId="d9ad329f-186b-4e25-9e69-e10d4e71405e" providerId="ADAL" clId="{A3C771CF-54BB-40C5-B3C0-A9741C01B5DB}" dt="2019-05-16T22:47:26.436" v="87"/>
          <ac:spMkLst>
            <pc:docMk/>
            <pc:sldMk cId="778892256" sldId="258"/>
            <ac:spMk id="6" creationId="{A0C460A8-1996-4EBC-8F7A-62A2766098CC}"/>
          </ac:spMkLst>
        </pc:spChg>
      </pc:sldChg>
      <pc:sldChg chg="addSp delSp">
        <pc:chgData name="David Hultstrom" userId="d9ad329f-186b-4e25-9e69-e10d4e71405e" providerId="ADAL" clId="{A3C771CF-54BB-40C5-B3C0-A9741C01B5DB}" dt="2019-05-16T22:47:28.969" v="89"/>
        <pc:sldMkLst>
          <pc:docMk/>
          <pc:sldMk cId="3570659754" sldId="259"/>
        </pc:sldMkLst>
        <pc:spChg chg="add">
          <ac:chgData name="David Hultstrom" userId="d9ad329f-186b-4e25-9e69-e10d4e71405e" providerId="ADAL" clId="{A3C771CF-54BB-40C5-B3C0-A9741C01B5DB}" dt="2019-05-16T22:47:28.969" v="89"/>
          <ac:spMkLst>
            <pc:docMk/>
            <pc:sldMk cId="3570659754" sldId="259"/>
            <ac:spMk id="5" creationId="{CB674430-DBE2-482E-9548-99E77B14E820}"/>
          </ac:spMkLst>
        </pc:spChg>
        <pc:spChg chg="del">
          <ac:chgData name="David Hultstrom" userId="d9ad329f-186b-4e25-9e69-e10d4e71405e" providerId="ADAL" clId="{A3C771CF-54BB-40C5-B3C0-A9741C01B5DB}" dt="2019-05-16T22:45:57.432" v="79" actId="478"/>
          <ac:spMkLst>
            <pc:docMk/>
            <pc:sldMk cId="3570659754" sldId="259"/>
            <ac:spMk id="6" creationId="{00000000-0000-0000-0000-000000000000}"/>
          </ac:spMkLst>
        </pc:spChg>
      </pc:sldChg>
      <pc:sldChg chg="addSp delSp">
        <pc:chgData name="David Hultstrom" userId="d9ad329f-186b-4e25-9e69-e10d4e71405e" providerId="ADAL" clId="{A3C771CF-54BB-40C5-B3C0-A9741C01B5DB}" dt="2019-05-16T22:47:25.227" v="86"/>
        <pc:sldMkLst>
          <pc:docMk/>
          <pc:sldMk cId="4284073423" sldId="260"/>
        </pc:sldMkLst>
        <pc:spChg chg="add">
          <ac:chgData name="David Hultstrom" userId="d9ad329f-186b-4e25-9e69-e10d4e71405e" providerId="ADAL" clId="{A3C771CF-54BB-40C5-B3C0-A9741C01B5DB}" dt="2019-05-16T22:47:25.227" v="86"/>
          <ac:spMkLst>
            <pc:docMk/>
            <pc:sldMk cId="4284073423" sldId="260"/>
            <ac:spMk id="5" creationId="{4D0972E0-006E-4A57-B626-7B7CD7E5C9C0}"/>
          </ac:spMkLst>
        </pc:spChg>
        <pc:spChg chg="del">
          <ac:chgData name="David Hultstrom" userId="d9ad329f-186b-4e25-9e69-e10d4e71405e" providerId="ADAL" clId="{A3C771CF-54BB-40C5-B3C0-A9741C01B5DB}" dt="2019-05-16T22:45:48.506" v="77" actId="478"/>
          <ac:spMkLst>
            <pc:docMk/>
            <pc:sldMk cId="4284073423" sldId="260"/>
            <ac:spMk id="9" creationId="{00000000-0000-0000-0000-000000000000}"/>
          </ac:spMkLst>
        </pc:spChg>
      </pc:sldChg>
      <pc:sldChg chg="modSp">
        <pc:chgData name="David Hultstrom" userId="d9ad329f-186b-4e25-9e69-e10d4e71405e" providerId="ADAL" clId="{A3C771CF-54BB-40C5-B3C0-A9741C01B5DB}" dt="2019-05-16T22:45:01.065" v="68" actId="14100"/>
        <pc:sldMkLst>
          <pc:docMk/>
          <pc:sldMk cId="3442788249" sldId="262"/>
        </pc:sldMkLst>
        <pc:spChg chg="mod">
          <ac:chgData name="David Hultstrom" userId="d9ad329f-186b-4e25-9e69-e10d4e71405e" providerId="ADAL" clId="{A3C771CF-54BB-40C5-B3C0-A9741C01B5DB}" dt="2019-05-16T22:45:01.065" v="68" actId="14100"/>
          <ac:spMkLst>
            <pc:docMk/>
            <pc:sldMk cId="3442788249" sldId="262"/>
            <ac:spMk id="4" creationId="{00000000-0000-0000-0000-000000000000}"/>
          </ac:spMkLst>
        </pc:spChg>
        <pc:spChg chg="mod">
          <ac:chgData name="David Hultstrom" userId="d9ad329f-186b-4e25-9e69-e10d4e71405e" providerId="ADAL" clId="{A3C771CF-54BB-40C5-B3C0-A9741C01B5DB}" dt="2019-05-16T22:44:10.586" v="50" actId="20577"/>
          <ac:spMkLst>
            <pc:docMk/>
            <pc:sldMk cId="3442788249" sldId="262"/>
            <ac:spMk id="2050" creationId="{00000000-0000-0000-0000-000000000000}"/>
          </ac:spMkLst>
        </pc:spChg>
      </pc:sldChg>
      <pc:sldChg chg="addSp delSp">
        <pc:chgData name="David Hultstrom" userId="d9ad329f-186b-4e25-9e69-e10d4e71405e" providerId="ADAL" clId="{A3C771CF-54BB-40C5-B3C0-A9741C01B5DB}" dt="2019-05-16T22:47:19.379" v="83"/>
        <pc:sldMkLst>
          <pc:docMk/>
          <pc:sldMk cId="3358604760" sldId="263"/>
        </pc:sldMkLst>
        <pc:spChg chg="del">
          <ac:chgData name="David Hultstrom" userId="d9ad329f-186b-4e25-9e69-e10d4e71405e" providerId="ADAL" clId="{A3C771CF-54BB-40C5-B3C0-A9741C01B5DB}" dt="2019-05-16T22:45:33.854" v="74" actId="478"/>
          <ac:spMkLst>
            <pc:docMk/>
            <pc:sldMk cId="3358604760" sldId="263"/>
            <ac:spMk id="5" creationId="{00000000-0000-0000-0000-000000000000}"/>
          </ac:spMkLst>
        </pc:spChg>
        <pc:spChg chg="add">
          <ac:chgData name="David Hultstrom" userId="d9ad329f-186b-4e25-9e69-e10d4e71405e" providerId="ADAL" clId="{A3C771CF-54BB-40C5-B3C0-A9741C01B5DB}" dt="2019-05-16T22:47:19.379" v="83"/>
          <ac:spMkLst>
            <pc:docMk/>
            <pc:sldMk cId="3358604760" sldId="263"/>
            <ac:spMk id="6" creationId="{54306927-0411-46DB-8914-FD4C2D3EA87B}"/>
          </ac:spMkLst>
        </pc:spChg>
      </pc:sldChg>
      <pc:sldChg chg="addSp delSp">
        <pc:chgData name="David Hultstrom" userId="d9ad329f-186b-4e25-9e69-e10d4e71405e" providerId="ADAL" clId="{A3C771CF-54BB-40C5-B3C0-A9741C01B5DB}" dt="2019-05-16T22:47:21.025" v="84"/>
        <pc:sldMkLst>
          <pc:docMk/>
          <pc:sldMk cId="2975704528" sldId="264"/>
        </pc:sldMkLst>
        <pc:spChg chg="del">
          <ac:chgData name="David Hultstrom" userId="d9ad329f-186b-4e25-9e69-e10d4e71405e" providerId="ADAL" clId="{A3C771CF-54BB-40C5-B3C0-A9741C01B5DB}" dt="2019-05-16T22:45:40.269" v="75" actId="478"/>
          <ac:spMkLst>
            <pc:docMk/>
            <pc:sldMk cId="2975704528" sldId="264"/>
            <ac:spMk id="5" creationId="{00000000-0000-0000-0000-000000000000}"/>
          </ac:spMkLst>
        </pc:spChg>
        <pc:spChg chg="add">
          <ac:chgData name="David Hultstrom" userId="d9ad329f-186b-4e25-9e69-e10d4e71405e" providerId="ADAL" clId="{A3C771CF-54BB-40C5-B3C0-A9741C01B5DB}" dt="2019-05-16T22:47:21.025" v="84"/>
          <ac:spMkLst>
            <pc:docMk/>
            <pc:sldMk cId="2975704528" sldId="264"/>
            <ac:spMk id="6" creationId="{B859B398-F117-4519-9FAD-BDB9322C0A8A}"/>
          </ac:spMkLst>
        </pc:spChg>
      </pc:sldChg>
      <pc:sldChg chg="addSp delSp">
        <pc:chgData name="David Hultstrom" userId="d9ad329f-186b-4e25-9e69-e10d4e71405e" providerId="ADAL" clId="{A3C771CF-54BB-40C5-B3C0-A9741C01B5DB}" dt="2019-05-16T22:47:24.004" v="85"/>
        <pc:sldMkLst>
          <pc:docMk/>
          <pc:sldMk cId="4003988973" sldId="265"/>
        </pc:sldMkLst>
        <pc:spChg chg="del">
          <ac:chgData name="David Hultstrom" userId="d9ad329f-186b-4e25-9e69-e10d4e71405e" providerId="ADAL" clId="{A3C771CF-54BB-40C5-B3C0-A9741C01B5DB}" dt="2019-05-16T22:45:44.295" v="76" actId="478"/>
          <ac:spMkLst>
            <pc:docMk/>
            <pc:sldMk cId="4003988973" sldId="265"/>
            <ac:spMk id="5" creationId="{00000000-0000-0000-0000-000000000000}"/>
          </ac:spMkLst>
        </pc:spChg>
        <pc:spChg chg="add">
          <ac:chgData name="David Hultstrom" userId="d9ad329f-186b-4e25-9e69-e10d4e71405e" providerId="ADAL" clId="{A3C771CF-54BB-40C5-B3C0-A9741C01B5DB}" dt="2019-05-16T22:47:24.004" v="85"/>
          <ac:spMkLst>
            <pc:docMk/>
            <pc:sldMk cId="4003988973" sldId="265"/>
            <ac:spMk id="6" creationId="{DA1E177A-7756-45B5-A582-90D80DA2CF4C}"/>
          </ac:spMkLst>
        </pc:spChg>
      </pc:sldChg>
      <pc:sldChg chg="addSp delSp">
        <pc:chgData name="David Hultstrom" userId="d9ad329f-186b-4e25-9e69-e10d4e71405e" providerId="ADAL" clId="{A3C771CF-54BB-40C5-B3C0-A9741C01B5DB}" dt="2019-05-16T22:47:27.578" v="88"/>
        <pc:sldMkLst>
          <pc:docMk/>
          <pc:sldMk cId="2187780556" sldId="266"/>
        </pc:sldMkLst>
        <pc:spChg chg="del">
          <ac:chgData name="David Hultstrom" userId="d9ad329f-186b-4e25-9e69-e10d4e71405e" providerId="ADAL" clId="{A3C771CF-54BB-40C5-B3C0-A9741C01B5DB}" dt="2019-05-16T22:46:01.704" v="80" actId="478"/>
          <ac:spMkLst>
            <pc:docMk/>
            <pc:sldMk cId="2187780556" sldId="266"/>
            <ac:spMk id="5" creationId="{00000000-0000-0000-0000-000000000000}"/>
          </ac:spMkLst>
        </pc:spChg>
        <pc:spChg chg="add">
          <ac:chgData name="David Hultstrom" userId="d9ad329f-186b-4e25-9e69-e10d4e71405e" providerId="ADAL" clId="{A3C771CF-54BB-40C5-B3C0-A9741C01B5DB}" dt="2019-05-16T22:47:27.578" v="88"/>
          <ac:spMkLst>
            <pc:docMk/>
            <pc:sldMk cId="2187780556" sldId="266"/>
            <ac:spMk id="6" creationId="{D3908B06-4449-4EF1-85B8-66B34C601DE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84BF4C-97AC-4086-9418-3B24AF93C4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421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3711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049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132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228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92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304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087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808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594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CC74-CEEC-45E2-AC6F-A7D8FD7D2FC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30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729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46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097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2768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666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929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673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5433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5433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072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676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226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06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918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27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239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pic>
        <p:nvPicPr>
          <p:cNvPr id="4100" name="Picture 4" descr="a_FinArch_Logo_Web_1"/>
          <p:cNvPicPr>
            <a:picLocks noChangeAspect="1" noChangeArrowheads="1"/>
          </p:cNvPicPr>
          <p:nvPr/>
        </p:nvPicPr>
        <p:blipFill>
          <a:blip r:embed="rId14" cstate="print">
            <a:lum bright="-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48400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NAIFA Nebraska</a:t>
            </a:r>
            <a:br>
              <a:rPr lang="en-US" altLang="en-US" b="1" dirty="0"/>
            </a:br>
            <a:r>
              <a:rPr lang="en-US" altLang="en-US" sz="3200" b="1" dirty="0"/>
              <a:t>August 8, 2019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altLang="en-US" dirty="0"/>
              <a:t>Behavioral Finance &amp; Decision Making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3442788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b="1" dirty="0"/>
              <a:t>Questions?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altLang="en-US" dirty="0"/>
              <a:t>David@FinancialArchitectsLLC.com</a:t>
            </a:r>
          </a:p>
          <a:p>
            <a:r>
              <a:rPr lang="en-US" altLang="en-US" dirty="0"/>
              <a:t>770-517-8160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B674430-DBE2-482E-9548-99E77B14E820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357065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 Quiz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000" b="1" dirty="0"/>
              <a:t>What is the range within which you are 90% certain the true answer lies?</a:t>
            </a:r>
          </a:p>
          <a:p>
            <a:pPr>
              <a:buFont typeface="+mj-lt"/>
              <a:buAutoNum type="arabicPeriod"/>
            </a:pPr>
            <a:r>
              <a:rPr lang="en-US" altLang="en-US" sz="1600" dirty="0"/>
              <a:t>What was the population of the city of San Diego according to the 2010 census?</a:t>
            </a:r>
          </a:p>
          <a:p>
            <a:pPr>
              <a:buFont typeface="+mj-lt"/>
              <a:buAutoNum type="arabicPeriod"/>
            </a:pPr>
            <a:r>
              <a:rPr lang="en-US" altLang="en-US" sz="1600" dirty="0"/>
              <a:t>In what year did Michelangelo complete his painting of the Sistine Chapel ceiling?</a:t>
            </a:r>
          </a:p>
          <a:p>
            <a:pPr>
              <a:buFont typeface="+mj-lt"/>
              <a:buAutoNum type="arabicPeriod"/>
            </a:pPr>
            <a:r>
              <a:rPr lang="en-US" altLang="en-US" sz="1600" dirty="0"/>
              <a:t>What was the maximum weight in pounds of President William Howard Taft?</a:t>
            </a:r>
          </a:p>
          <a:p>
            <a:pPr>
              <a:buFont typeface="+mj-lt"/>
              <a:buAutoNum type="arabicPeriod"/>
            </a:pPr>
            <a:r>
              <a:rPr lang="en-US" altLang="en-US" sz="1600" dirty="0"/>
              <a:t>What is the height in feet of Mount Kosciuszko, the highest peak in Australia?</a:t>
            </a:r>
          </a:p>
          <a:p>
            <a:pPr>
              <a:buFont typeface="+mj-lt"/>
              <a:buAutoNum type="arabicPeriod"/>
            </a:pPr>
            <a:r>
              <a:rPr lang="en-US" altLang="en-US" sz="1600" dirty="0"/>
              <a:t>How many years have elapsed since the birth of Hannibal?</a:t>
            </a:r>
          </a:p>
          <a:p>
            <a:pPr>
              <a:buFont typeface="+mj-lt"/>
              <a:buAutoNum type="arabicPeriod"/>
            </a:pPr>
            <a:r>
              <a:rPr lang="en-US" altLang="en-US" sz="1600" dirty="0"/>
              <a:t>What is the maximum heart rate (beats/minute) of the blue-throated hummingbird?</a:t>
            </a:r>
          </a:p>
          <a:p>
            <a:pPr>
              <a:buFont typeface="+mj-lt"/>
              <a:buAutoNum type="arabicPeriod"/>
            </a:pPr>
            <a:r>
              <a:rPr lang="en-US" altLang="en-US" sz="1600" dirty="0"/>
              <a:t>In nautical miles (1.1 miles), what is the maximum flight range of a Boeing 747-8?</a:t>
            </a:r>
          </a:p>
          <a:p>
            <a:pPr>
              <a:buFont typeface="+mj-lt"/>
              <a:buAutoNum type="arabicPeriod"/>
            </a:pPr>
            <a:r>
              <a:rPr lang="en-US" altLang="en-US" sz="1600" dirty="0"/>
              <a:t>Excluding amendments, how many words are in the U. S. Constitution?</a:t>
            </a:r>
          </a:p>
          <a:p>
            <a:pPr>
              <a:buFont typeface="+mj-lt"/>
              <a:buAutoNum type="arabicPeriod"/>
            </a:pPr>
            <a:r>
              <a:rPr lang="en-US" altLang="en-US" sz="1600" dirty="0"/>
              <a:t>What is average distance in miles of the earth's orbit from Saturn's orbit?</a:t>
            </a:r>
          </a:p>
          <a:p>
            <a:pPr>
              <a:buFont typeface="+mj-lt"/>
              <a:buAutoNum type="arabicPeriod"/>
            </a:pPr>
            <a:r>
              <a:rPr lang="en-US" altLang="en-US" sz="1600" dirty="0"/>
              <a:t>What is the weight in grams of the Hope Diamond?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54EE36F-32F6-48D8-B034-FC6E951E50ED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More Questions 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How much money do you think will you have at retirement?</a:t>
            </a:r>
          </a:p>
          <a:p>
            <a:r>
              <a:rPr lang="en-US" altLang="en-US" dirty="0"/>
              <a:t>How much money do you think the average person in the room will have at retirement?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39F67E3-8D2E-4F45-B1B9-D7EA733DA257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36259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More Questions II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800" dirty="0"/>
              <a:t>You are given $1,000.  Subsequently you have the option to either take an additional $500 or flip a fair coin for a possible $1,000 (or nothing).  Do you prefer to flip the coin or take the guaranteed $500?</a:t>
            </a:r>
          </a:p>
          <a:p>
            <a:pPr lvl="0"/>
            <a:r>
              <a:rPr lang="en-US" sz="2800" dirty="0"/>
              <a:t>You are given $2,000.  Subsequently you have the option to either pay $500 or flip a fair coin for a possible $1,000 loss (or nothing).  Do you prefer to flip the coin or lose $500?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4306927-0411-46DB-8914-FD4C2D3EA87B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335860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More Questions III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="1" dirty="0"/>
              <a:t>Which do you prefer?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/>
              <a:t>A 15 minute break today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/>
              <a:t>A 20 minute break tomorrow</a:t>
            </a:r>
          </a:p>
          <a:p>
            <a:pPr lvl="0"/>
            <a:r>
              <a:rPr lang="en-US" b="1" dirty="0"/>
              <a:t>Which do you prefer?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/>
              <a:t>A 15 minute break one year from now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3200" dirty="0"/>
              <a:t>A 20 minute break one year and one day from now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859B398-F117-4519-9FAD-BDB9322C0A8A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297570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More Questions IV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 considered purchasing XYZ fund but decided not to.  Chris owned XYZ fund and decided to sell it.  XYZ fund subsequently goes up 30%.</a:t>
            </a:r>
          </a:p>
          <a:p>
            <a:r>
              <a:rPr lang="en-US" dirty="0"/>
              <a:t>Who is more unhappy, Pat or Chris?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A1E177A-7756-45B5-A582-90D80DA2CF4C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400398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Common Errors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239000" cy="4114800"/>
          </a:xfrm>
        </p:spPr>
        <p:txBody>
          <a:bodyPr numCol="2"/>
          <a:lstStyle/>
          <a:p>
            <a:pPr lvl="0"/>
            <a:r>
              <a:rPr lang="en-US" dirty="0"/>
              <a:t>Herding</a:t>
            </a:r>
          </a:p>
          <a:p>
            <a:pPr lvl="0"/>
            <a:r>
              <a:rPr lang="en-US" dirty="0"/>
              <a:t>Mental accounting</a:t>
            </a:r>
          </a:p>
          <a:p>
            <a:pPr lvl="0"/>
            <a:r>
              <a:rPr lang="en-US" dirty="0"/>
              <a:t>Loss aversion</a:t>
            </a:r>
          </a:p>
          <a:p>
            <a:pPr lvl="0"/>
            <a:r>
              <a:rPr lang="en-US" dirty="0"/>
              <a:t>Status quo bias</a:t>
            </a:r>
          </a:p>
          <a:p>
            <a:pPr lvl="0"/>
            <a:r>
              <a:rPr lang="en-US" dirty="0"/>
              <a:t>Regret aversion</a:t>
            </a:r>
          </a:p>
          <a:p>
            <a:pPr lvl="0"/>
            <a:r>
              <a:rPr lang="en-US" dirty="0"/>
              <a:t>Tyranny of choice</a:t>
            </a:r>
          </a:p>
          <a:p>
            <a:pPr lvl="0"/>
            <a:r>
              <a:rPr lang="en-US" dirty="0"/>
              <a:t>Anchoring</a:t>
            </a:r>
          </a:p>
          <a:p>
            <a:pPr lvl="0"/>
            <a:r>
              <a:rPr lang="en-US" dirty="0"/>
              <a:t>Availability bias</a:t>
            </a:r>
          </a:p>
          <a:p>
            <a:pPr lvl="0"/>
            <a:r>
              <a:rPr lang="en-US" dirty="0"/>
              <a:t>Hindsight bias</a:t>
            </a:r>
          </a:p>
          <a:p>
            <a:pPr lvl="0"/>
            <a:r>
              <a:rPr lang="en-US" dirty="0"/>
              <a:t>Sample size error</a:t>
            </a:r>
          </a:p>
          <a:p>
            <a:pPr lvl="0"/>
            <a:r>
              <a:rPr lang="en-US" dirty="0"/>
              <a:t>Self-attribution bias</a:t>
            </a:r>
          </a:p>
          <a:p>
            <a:pPr lvl="0"/>
            <a:r>
              <a:rPr lang="en-US" dirty="0"/>
              <a:t>Confirmation bias</a:t>
            </a:r>
          </a:p>
          <a:p>
            <a:pPr lvl="0"/>
            <a:r>
              <a:rPr lang="en-US" dirty="0"/>
              <a:t>Familiarity bias</a:t>
            </a:r>
          </a:p>
          <a:p>
            <a:pPr lvl="0"/>
            <a:r>
              <a:rPr lang="en-US" dirty="0"/>
              <a:t>Overconfidence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D0972E0-006E-4A57-B626-7B7CD7E5C9C0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428407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Decision-Making Checklist 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800" dirty="0"/>
              <a:t>Clearly define the question/problem (not the symptom)</a:t>
            </a:r>
          </a:p>
          <a:p>
            <a:pPr lvl="0"/>
            <a:r>
              <a:rPr lang="en-US" sz="1800" dirty="0"/>
              <a:t>Create a Pro/Con List (Ben Franklin)</a:t>
            </a:r>
          </a:p>
          <a:p>
            <a:pPr lvl="0"/>
            <a:r>
              <a:rPr lang="en-US" sz="1800" dirty="0"/>
              <a:t>Determine the distribution of outcomes (max, min, expected, sigma, skewness, kurtosis)</a:t>
            </a:r>
          </a:p>
          <a:p>
            <a:pPr lvl="0"/>
            <a:r>
              <a:rPr lang="en-US" sz="1800" dirty="0"/>
              <a:t>Check for biases</a:t>
            </a:r>
          </a:p>
          <a:p>
            <a:pPr lvl="1"/>
            <a:r>
              <a:rPr lang="en-US" sz="1800" dirty="0"/>
              <a:t>Do I have feelings of euphoria, excitement, fear, or worry?</a:t>
            </a:r>
          </a:p>
          <a:p>
            <a:pPr lvl="1"/>
            <a:r>
              <a:rPr lang="en-US" sz="1800" dirty="0"/>
              <a:t>Am I anchoring on irrelevant (available) data or overweighting difficult data?</a:t>
            </a:r>
          </a:p>
          <a:p>
            <a:pPr lvl="1"/>
            <a:r>
              <a:rPr lang="en-US" sz="1800" dirty="0"/>
              <a:t>Is there status quo/confirmation bias? Narrow framing?</a:t>
            </a:r>
          </a:p>
          <a:p>
            <a:pPr lvl="1"/>
            <a:r>
              <a:rPr lang="en-US" sz="1800" dirty="0"/>
              <a:t>Is “everyone” doing it? Has the paradigm shifted?</a:t>
            </a:r>
          </a:p>
          <a:p>
            <a:pPr lvl="1"/>
            <a:r>
              <a:rPr lang="en-US" sz="1800" dirty="0"/>
              <a:t>Am I overconfident? Have I considered sunk costs?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0C460A8-1996-4EBC-8F7A-62A2766098CC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77889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315200" cy="1143000"/>
          </a:xfrm>
        </p:spPr>
        <p:txBody>
          <a:bodyPr/>
          <a:lstStyle/>
          <a:p>
            <a:r>
              <a:rPr lang="en-US" altLang="en-US" b="1" dirty="0"/>
              <a:t>Decision-Making Checklist II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800" dirty="0"/>
              <a:t>Is a decision required?  Or is the lack of a decision a decision?</a:t>
            </a:r>
          </a:p>
          <a:p>
            <a:pPr lvl="0"/>
            <a:r>
              <a:rPr lang="en-US" sz="1800" dirty="0"/>
              <a:t>Is there a correlation with another risk exposure?</a:t>
            </a:r>
          </a:p>
          <a:p>
            <a:pPr lvl="0"/>
            <a:r>
              <a:rPr lang="en-US" sz="1800" dirty="0"/>
              <a:t>Have I identified all the alternatives? Conducted a pre-mortem?</a:t>
            </a:r>
          </a:p>
          <a:p>
            <a:pPr lvl="0"/>
            <a:r>
              <a:rPr lang="en-US" sz="1800" dirty="0"/>
              <a:t>Is there empirical data?  If so, is there data mining? Have I tested out of sample?</a:t>
            </a:r>
          </a:p>
          <a:p>
            <a:pPr lvl="0"/>
            <a:r>
              <a:rPr lang="en-US" sz="1800" dirty="0"/>
              <a:t>Are there theoretical underpinnings independent of the data?</a:t>
            </a:r>
          </a:p>
          <a:p>
            <a:pPr lvl="0"/>
            <a:r>
              <a:rPr lang="en-US" sz="1800" dirty="0"/>
              <a:t>What if the decision is wrong?</a:t>
            </a:r>
          </a:p>
          <a:p>
            <a:pPr lvl="1"/>
            <a:r>
              <a:rPr lang="en-US" sz="1800" dirty="0"/>
              <a:t>Can poor outcomes be mitigated?</a:t>
            </a:r>
          </a:p>
          <a:p>
            <a:pPr lvl="1"/>
            <a:r>
              <a:rPr lang="en-US" sz="1800" dirty="0"/>
              <a:t>Can the bet be hedged?</a:t>
            </a:r>
          </a:p>
          <a:p>
            <a:pPr lvl="0"/>
            <a:r>
              <a:rPr lang="en-US" sz="1800" dirty="0"/>
              <a:t>Does this decision maximize happiness?</a:t>
            </a:r>
          </a:p>
          <a:p>
            <a:pPr lvl="0"/>
            <a:r>
              <a:rPr lang="en-US" sz="1800" dirty="0"/>
              <a:t>Does this decision minimize regret?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3908B06-4449-4EF1-85B8-66B34C601DE0}"/>
              </a:ext>
            </a:extLst>
          </p:cNvPr>
          <p:cNvSpPr txBox="1"/>
          <p:nvPr/>
        </p:nvSpPr>
        <p:spPr>
          <a:xfrm>
            <a:off x="228600" y="6328372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David E. Hultstrom, MBA, CFP,  CFA, </a:t>
            </a:r>
            <a:r>
              <a:rPr lang="en-US" sz="1200" dirty="0" err="1"/>
              <a:t>ChFC</a:t>
            </a:r>
            <a:r>
              <a:rPr lang="en-US" sz="1200" dirty="0"/>
              <a:t>, CAIA</a:t>
            </a:r>
          </a:p>
        </p:txBody>
      </p:sp>
    </p:spTree>
    <p:extLst>
      <p:ext uri="{BB962C8B-B14F-4D97-AF65-F5344CB8AC3E}">
        <p14:creationId xmlns:p14="http://schemas.microsoft.com/office/powerpoint/2010/main" val="218778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theme/theme1.xml><?xml version="1.0" encoding="utf-8"?>
<a:theme xmlns:a="http://schemas.openxmlformats.org/drawingml/2006/main" name="Financial Architects">
  <a:themeElements>
    <a:clrScheme name="Financial Architect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inancial Architect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nancial Architect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ncial Architect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Architect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Architect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Architec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Architec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ncial Architec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174</TotalTime>
  <Words>754</Words>
  <Application>Microsoft Office PowerPoint</Application>
  <PresentationFormat>On-screen Show (4:3)</PresentationFormat>
  <Paragraphs>89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Financial Architects</vt:lpstr>
      <vt:lpstr>NAIFA Nebraska August 8, 2019</vt:lpstr>
      <vt:lpstr>A Quiz</vt:lpstr>
      <vt:lpstr>More Questions I</vt:lpstr>
      <vt:lpstr>More Questions II</vt:lpstr>
      <vt:lpstr>More Questions III</vt:lpstr>
      <vt:lpstr>More Questions IV</vt:lpstr>
      <vt:lpstr>Common Errors</vt:lpstr>
      <vt:lpstr>Decision-Making Checklist I</vt:lpstr>
      <vt:lpstr>Decision-Making Checklist II</vt:lpstr>
      <vt:lpstr>Questions?</vt:lpstr>
    </vt:vector>
  </TitlesOfParts>
  <Company>Financial Architects,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Architects Template</dc:title>
  <dc:creator>David E. Hultstrom</dc:creator>
  <cp:lastModifiedBy>Joseph Pittman</cp:lastModifiedBy>
  <cp:revision>20</cp:revision>
  <dcterms:created xsi:type="dcterms:W3CDTF">2001-09-06T01:56:03Z</dcterms:created>
  <dcterms:modified xsi:type="dcterms:W3CDTF">2019-08-09T16:12:46Z</dcterms:modified>
</cp:coreProperties>
</file>