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41" r:id="rId5"/>
    <p:sldId id="345" r:id="rId6"/>
    <p:sldId id="340" r:id="rId7"/>
    <p:sldId id="342" r:id="rId8"/>
    <p:sldId id="261" r:id="rId9"/>
    <p:sldId id="337" r:id="rId10"/>
    <p:sldId id="343" r:id="rId11"/>
    <p:sldId id="319" r:id="rId12"/>
    <p:sldId id="332" r:id="rId13"/>
    <p:sldId id="34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84C3D"/>
    <a:srgbClr val="F52561"/>
    <a:srgbClr val="C3CF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FFA6-3485-4094-B0A7-28E65B9436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597AB2-63DE-4ED3-8CF3-4107903BC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1EF89-A53B-4FDC-A24D-417CB93F8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9F04D-6368-4A1F-BE36-023E20B39E83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F8D2C-B552-41D2-A80D-E23BB73AC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5534A-4557-4C16-AB7B-4FECC9D0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BC13D-FF0F-4A43-A8F9-473773EA3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76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DB57A-3C3A-48ED-81C4-FC7E9CDFE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F37FAF-D6E6-4998-ADD2-452E3ABC8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D453F-9EF8-4B7C-AA53-BD1056C51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9F04D-6368-4A1F-BE36-023E20B39E83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0D199-F143-455F-9D85-D9B1FC30B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40C26-F625-4D64-9DA7-1F54D807D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BC13D-FF0F-4A43-A8F9-473773EA3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45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DC7625-450A-48CF-974B-4C00F6C9BE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84C50-122C-4DA6-AFB0-5560443679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71E99-B8A3-444A-BB7F-DF09A9DE0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9F04D-6368-4A1F-BE36-023E20B39E83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C02F1-8280-4401-A23F-40C74084B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90CE2-6D44-48E7-80E6-DA8A0689F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BC13D-FF0F-4A43-A8F9-473773EA3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54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B8276-D719-479B-A983-D51814B0E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29A45-AB70-482B-92B0-FE98CE5F7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36C80-A509-4AC7-BFDF-8C75B1350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9F04D-6368-4A1F-BE36-023E20B39E83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D8B3A-9B19-42B0-98AF-5A2800586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97B61-7501-4BC4-98B2-A1A76EEC5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BC13D-FF0F-4A43-A8F9-473773EA3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55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F4E46-E43B-4B02-8A91-6DD2D8EE1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C01142-766A-4DD0-ADE5-306D2E686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BE1D1-C0C3-4BAA-BCC4-BBB60FC68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9F04D-6368-4A1F-BE36-023E20B39E83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C14EF-F2C0-4CF8-88C1-8D39FC359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FDFB-1082-4A73-A272-DBCACE158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BC13D-FF0F-4A43-A8F9-473773EA3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04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4AC4C-AF5A-4F48-AC28-8B43C7F83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5BA21-0CF4-4AD6-BC1A-18A035E1CD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4181E0-705D-4B7F-9BE4-BD4BA6760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B86D8A-E3CA-4F12-A909-142D45087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9F04D-6368-4A1F-BE36-023E20B39E83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E1091-869F-415C-B1E6-26BFC48A2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C4E10D-2EEC-4F0D-BD57-8BCDED234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BC13D-FF0F-4A43-A8F9-473773EA3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8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CF581-8A9A-46FA-807D-0E1E3D550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60EA5-A104-4D00-A760-5198E2479A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9F975-4B84-40EB-929B-CB1F5D6CA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A3E9E1-6CEC-4E5F-89B2-7E667E11FC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1DC90A-1C25-4CF9-AAE5-38C48C6D47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14F3E5-C2A2-4355-A6FB-CDB33F3BE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9F04D-6368-4A1F-BE36-023E20B39E83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346D6F-C7D9-4DF0-8F59-736039093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A4420-3F1F-4EE7-AB0A-A511EAC0B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BC13D-FF0F-4A43-A8F9-473773EA3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4B41C-790A-4574-8714-E3D9FC014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E6A8BF-FBDF-4DFC-B347-B009CB038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9F04D-6368-4A1F-BE36-023E20B39E83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243278-158D-4F83-AFC6-C6961D037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43D7E2-FD3F-4E00-92DA-6635BF8A0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BC13D-FF0F-4A43-A8F9-473773EA3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61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04952D-2ABC-4B26-B0C9-8DCE61E3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9F04D-6368-4A1F-BE36-023E20B39E83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F4ADD2-4C0C-4E44-9608-D98DC5149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3EC88-A77E-4819-8EBE-2454B6385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BC13D-FF0F-4A43-A8F9-473773EA3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30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331E3-22D6-4A1A-B4AD-18F0633C0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4A4F3-0754-41EC-93AB-1669C5DDE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1CCA8-0B90-43B1-B7A9-928364582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BF7D8-EF5E-495D-9E6A-1AA0110EA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9F04D-6368-4A1F-BE36-023E20B39E83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0DCE2C-FD1B-4DB7-9F88-6E62DA79F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C2539F-697F-47EF-943C-6527613D2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BC13D-FF0F-4A43-A8F9-473773EA3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7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30AA1-5A99-401B-B540-F009B91CF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ED878F-A7BC-4985-B393-E857061092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1C9010-1C9E-4987-97D1-3A855F578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D8CBF5-BDB5-48FA-A859-DF957EADF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9F04D-6368-4A1F-BE36-023E20B39E83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7218D-C992-43CA-8057-70173DB78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908C4-2072-4D46-940D-1C6F160CB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BC13D-FF0F-4A43-A8F9-473773EA3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88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A0EE61-CEEC-45E2-B58D-469709BCC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3B202-B095-4DDE-8A4E-9686F6540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B83CA-D0E9-442D-902C-C484523D7B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9F04D-6368-4A1F-BE36-023E20B39E83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38391-99E6-4968-B7A2-7EEB9DAFC1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217A3-5816-45DA-A1DF-D06CF6E79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BC13D-FF0F-4A43-A8F9-473773EA3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78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0EF3FF-9CEA-458A-A215-33275D5D3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November 2019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6AA74DD-FF7C-43FE-882D-822DB01484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1655323"/>
            <a:ext cx="6553545" cy="355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42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707CF-DBC4-4A80-B866-4B5D47229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1F33E-BF4C-42DD-8385-AE42BBA2F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47E93F-3FA7-45C1-8FF4-97970DB60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8F5FE0-E876-4BFB-8A5E-594A3A816545}"/>
              </a:ext>
            </a:extLst>
          </p:cNvPr>
          <p:cNvSpPr/>
          <p:nvPr/>
        </p:nvSpPr>
        <p:spPr>
          <a:xfrm>
            <a:off x="2544101" y="1825625"/>
            <a:ext cx="8157029" cy="899886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Save the Dates! October 1-4, 2020</a:t>
            </a:r>
          </a:p>
        </p:txBody>
      </p:sp>
    </p:spTree>
    <p:extLst>
      <p:ext uri="{BB962C8B-B14F-4D97-AF65-F5344CB8AC3E}">
        <p14:creationId xmlns:p14="http://schemas.microsoft.com/office/powerpoint/2010/main" val="4051820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643E35-07EE-4662-B363-C23AF46104D9}"/>
              </a:ext>
            </a:extLst>
          </p:cNvPr>
          <p:cNvSpPr/>
          <p:nvPr/>
        </p:nvSpPr>
        <p:spPr>
          <a:xfrm>
            <a:off x="591127" y="1976582"/>
            <a:ext cx="10972800" cy="43513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202DB0-5C35-4C90-A7D3-A49198F8D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27" y="370032"/>
            <a:ext cx="10515600" cy="1325563"/>
          </a:xfrm>
        </p:spPr>
        <p:txBody>
          <a:bodyPr/>
          <a:lstStyle/>
          <a:p>
            <a:r>
              <a:rPr lang="en-US" b="1" dirty="0"/>
              <a:t>NAIFA Nation Watch Parties Represented Today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6758FD-19A1-4D43-9C57-536B39FBE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4934527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Tampa, FL (Host Location)</a:t>
            </a:r>
          </a:p>
          <a:p>
            <a:r>
              <a:rPr lang="en-US" dirty="0"/>
              <a:t>Fort Dodge, IA</a:t>
            </a:r>
          </a:p>
          <a:p>
            <a:r>
              <a:rPr lang="en-US" dirty="0"/>
              <a:t>Sioux Center, IA</a:t>
            </a:r>
          </a:p>
          <a:p>
            <a:r>
              <a:rPr lang="en-US" dirty="0"/>
              <a:t>Waterloo, IA</a:t>
            </a:r>
          </a:p>
          <a:p>
            <a:r>
              <a:rPr lang="en-US" dirty="0"/>
              <a:t>Baton Rouge, LA</a:t>
            </a:r>
          </a:p>
          <a:p>
            <a:r>
              <a:rPr lang="en-US" dirty="0"/>
              <a:t>Presque Isle, ME</a:t>
            </a:r>
          </a:p>
          <a:p>
            <a:r>
              <a:rPr lang="en-US" dirty="0"/>
              <a:t>Alexandria, MN</a:t>
            </a:r>
          </a:p>
          <a:p>
            <a:r>
              <a:rPr lang="en-US" dirty="0"/>
              <a:t>St. Paul, MN</a:t>
            </a:r>
          </a:p>
          <a:p>
            <a:r>
              <a:rPr lang="en-US" dirty="0"/>
              <a:t>Rochester, MN</a:t>
            </a:r>
          </a:p>
          <a:p>
            <a:r>
              <a:rPr lang="en-US" dirty="0"/>
              <a:t>Kansas City, MO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A50DE38-F968-4D6F-B649-37DFD09FDA1F}"/>
              </a:ext>
            </a:extLst>
          </p:cNvPr>
          <p:cNvSpPr txBox="1">
            <a:spLocks/>
          </p:cNvSpPr>
          <p:nvPr/>
        </p:nvSpPr>
        <p:spPr>
          <a:xfrm>
            <a:off x="5772727" y="2141537"/>
            <a:ext cx="5957455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Bismarck, ND</a:t>
            </a:r>
          </a:p>
          <a:p>
            <a:r>
              <a:rPr lang="en-US" dirty="0"/>
              <a:t>Dickinson, ND</a:t>
            </a:r>
          </a:p>
          <a:p>
            <a:r>
              <a:rPr lang="en-US" dirty="0"/>
              <a:t>Fargo, ND</a:t>
            </a:r>
          </a:p>
          <a:p>
            <a:r>
              <a:rPr lang="en-US" dirty="0"/>
              <a:t>Grand Forks, ND</a:t>
            </a:r>
          </a:p>
          <a:p>
            <a:r>
              <a:rPr lang="en-US" dirty="0"/>
              <a:t>Minot, ND</a:t>
            </a:r>
          </a:p>
          <a:p>
            <a:r>
              <a:rPr lang="en-US" dirty="0"/>
              <a:t>Columbus, OH</a:t>
            </a:r>
          </a:p>
          <a:p>
            <a:r>
              <a:rPr lang="en-US" dirty="0"/>
              <a:t>Walterboro, SC</a:t>
            </a:r>
          </a:p>
          <a:p>
            <a:r>
              <a:rPr lang="en-US" dirty="0"/>
              <a:t>Fredericksburg, VA</a:t>
            </a:r>
          </a:p>
          <a:p>
            <a:r>
              <a:rPr lang="en-US" dirty="0"/>
              <a:t>Spokane, WA</a:t>
            </a:r>
          </a:p>
          <a:p>
            <a:r>
              <a:rPr lang="en-US" dirty="0"/>
              <a:t>Verona, WI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22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6DDC9F-C037-40FA-B8A9-D2499C0CC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November is Long Term Care Month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36A1AEB-2621-4317-A5D7-680601C358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030"/>
            <a:ext cx="12177061" cy="456639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993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11E74-468D-4C2D-8F5E-61305EFCF889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18D4C8-8EF7-48D5-B68A-647CBE091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818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Thank You Sponsors!</a:t>
            </a:r>
          </a:p>
        </p:txBody>
      </p:sp>
      <p:pic>
        <p:nvPicPr>
          <p:cNvPr id="1056" name="Picture 32" descr="Nationwide_Insurance_2014-1">
            <a:extLst>
              <a:ext uri="{FF2B5EF4-FFF2-40B4-BE49-F238E27FC236}">
                <a16:creationId xmlns:a16="http://schemas.microsoft.com/office/drawing/2014/main" id="{14EA4D1C-F2CD-4835-89CF-2C221DF81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24" y="1946017"/>
            <a:ext cx="1488394" cy="148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ILTCI-1-1">
            <a:extLst>
              <a:ext uri="{FF2B5EF4-FFF2-40B4-BE49-F238E27FC236}">
                <a16:creationId xmlns:a16="http://schemas.microsoft.com/office/drawing/2014/main" id="{C6E76ECC-5FA3-4C27-8EC6-6F1120A9C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212" y="181663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Thrivent-Logo">
            <a:extLst>
              <a:ext uri="{FF2B5EF4-FFF2-40B4-BE49-F238E27FC236}">
                <a16:creationId xmlns:a16="http://schemas.microsoft.com/office/drawing/2014/main" id="{102EEFDA-FDD4-4AED-B45F-70232A08B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572" y="182967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clts-logo">
            <a:extLst>
              <a:ext uri="{FF2B5EF4-FFF2-40B4-BE49-F238E27FC236}">
                <a16:creationId xmlns:a16="http://schemas.microsoft.com/office/drawing/2014/main" id="{11502355-70A8-4A4A-BBBD-164CE21AD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91" y="34290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ARM-2">
            <a:extLst>
              <a:ext uri="{FF2B5EF4-FFF2-40B4-BE49-F238E27FC236}">
                <a16:creationId xmlns:a16="http://schemas.microsoft.com/office/drawing/2014/main" id="{D5B06D7C-960B-45A1-95F0-DDEE1981D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464" y="347005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logo_0004_LTCIpartners-1">
            <a:extLst>
              <a:ext uri="{FF2B5EF4-FFF2-40B4-BE49-F238E27FC236}">
                <a16:creationId xmlns:a16="http://schemas.microsoft.com/office/drawing/2014/main" id="{DD04A101-0370-4338-897B-49455F873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692" y="34290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ash-logo-1">
            <a:extLst>
              <a:ext uri="{FF2B5EF4-FFF2-40B4-BE49-F238E27FC236}">
                <a16:creationId xmlns:a16="http://schemas.microsoft.com/office/drawing/2014/main" id="{01FC2105-3FBC-4CC5-8B67-3E1F73EBE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18" y="343441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og_image-1">
            <a:extLst>
              <a:ext uri="{FF2B5EF4-FFF2-40B4-BE49-F238E27FC236}">
                <a16:creationId xmlns:a16="http://schemas.microsoft.com/office/drawing/2014/main" id="{55799E36-7321-449D-9E2F-F3AF3A386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45" y="49530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sms-logo-1">
            <a:extLst>
              <a:ext uri="{FF2B5EF4-FFF2-40B4-BE49-F238E27FC236}">
                <a16:creationId xmlns:a16="http://schemas.microsoft.com/office/drawing/2014/main" id="{734EFB39-B874-43E0-A7DD-3432E3DBB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91" y="509741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logo_0002_legacyshield-1">
            <a:extLst>
              <a:ext uri="{FF2B5EF4-FFF2-40B4-BE49-F238E27FC236}">
                <a16:creationId xmlns:a16="http://schemas.microsoft.com/office/drawing/2014/main" id="{B548087B-A3C8-4A20-B78A-709E72583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520" y="485851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genworth-3">
            <a:extLst>
              <a:ext uri="{FF2B5EF4-FFF2-40B4-BE49-F238E27FC236}">
                <a16:creationId xmlns:a16="http://schemas.microsoft.com/office/drawing/2014/main" id="{F4709AF7-72F3-4D5F-B956-C318F688E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774" y="487174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new-york-life">
            <a:extLst>
              <a:ext uri="{FF2B5EF4-FFF2-40B4-BE49-F238E27FC236}">
                <a16:creationId xmlns:a16="http://schemas.microsoft.com/office/drawing/2014/main" id="{75CE7AC2-868A-4B5F-86AB-580436DEF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546" y="5082743"/>
            <a:ext cx="1647052" cy="164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Image result for one america">
            <a:extLst>
              <a:ext uri="{FF2B5EF4-FFF2-40B4-BE49-F238E27FC236}">
                <a16:creationId xmlns:a16="http://schemas.microsoft.com/office/drawing/2014/main" id="{E0A55A07-03BA-44EE-8CB7-F845B89CF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148" y="2315002"/>
            <a:ext cx="1715252" cy="75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Image result for rfs mutual">
            <a:extLst>
              <a:ext uri="{FF2B5EF4-FFF2-40B4-BE49-F238E27FC236}">
                <a16:creationId xmlns:a16="http://schemas.microsoft.com/office/drawing/2014/main" id="{22AE5F4C-2FB9-418F-98A1-C9293FE75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47" y="3721636"/>
            <a:ext cx="1782224" cy="133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809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36015-CBE7-46EB-8EFE-680D9978A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240" y="179600"/>
            <a:ext cx="7241529" cy="9671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200" b="1" dirty="0">
                <a:solidFill>
                  <a:schemeClr val="accent1"/>
                </a:solidFill>
                <a:latin typeface="Open Sans Extrabold"/>
                <a:ea typeface="Open Sans Extrabold" panose="020B0906030804020204" pitchFamily="34" charset="0"/>
                <a:cs typeface="Open Sans Extrabold" panose="020B0906030804020204" pitchFamily="34" charset="0"/>
              </a:rPr>
              <a:t>January Member Monthly Meeting</a:t>
            </a:r>
            <a:endParaRPr lang="en-US" sz="3200" b="1" dirty="0">
              <a:solidFill>
                <a:schemeClr val="accent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C7E73E-5177-4680-A0B1-08E60848A1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949" y="4923760"/>
            <a:ext cx="3569811" cy="19342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5C5349-72D4-4652-A173-0289E23AE83E}"/>
              </a:ext>
            </a:extLst>
          </p:cNvPr>
          <p:cNvSpPr txBox="1"/>
          <p:nvPr/>
        </p:nvSpPr>
        <p:spPr>
          <a:xfrm>
            <a:off x="981636" y="2297468"/>
            <a:ext cx="10406280" cy="46474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Thursday, January 9th, 2020</a:t>
            </a:r>
            <a:endParaRPr lang="en-US" sz="3200" b="1" dirty="0">
              <a:cs typeface="Calibri"/>
            </a:endParaRPr>
          </a:p>
          <a:p>
            <a:r>
              <a:rPr lang="en-US" sz="3200" b="1" dirty="0"/>
              <a:t>Kurtis Kersey, CFP, FP Growth &amp; Scaled Up Marketing</a:t>
            </a:r>
            <a:br>
              <a:rPr lang="en-US" sz="3200" b="1" dirty="0"/>
            </a:br>
            <a:endParaRPr lang="en-US" sz="3200" b="1" dirty="0"/>
          </a:p>
          <a:p>
            <a:r>
              <a:rPr lang="en-US" sz="3200" dirty="0"/>
              <a:t>Join us as we kick off the year live from Cincinnati. Kurtis Kersey will kick off the year with sales &amp; marketing tips to get your juices flowing! </a:t>
            </a:r>
            <a:br>
              <a:rPr lang="en-US" sz="3200" dirty="0"/>
            </a:br>
            <a:endParaRPr lang="en-US" sz="3200" dirty="0"/>
          </a:p>
          <a:p>
            <a:r>
              <a:rPr lang="en-US" sz="3200" dirty="0"/>
              <a:t>2:00 pm eastern           </a:t>
            </a:r>
            <a:r>
              <a:rPr lang="en-US" sz="4000" b="1" dirty="0">
                <a:solidFill>
                  <a:srgbClr val="C00000"/>
                </a:solidFill>
              </a:rPr>
              <a:t>live.naifa.org</a:t>
            </a:r>
            <a:br>
              <a:rPr lang="en-US" sz="3200" dirty="0"/>
            </a:br>
            <a:endParaRPr lang="en-US" sz="3200" dirty="0">
              <a:cs typeface="Calibri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44090D-98FD-47DD-A0F3-94A1A6B57784}"/>
              </a:ext>
            </a:extLst>
          </p:cNvPr>
          <p:cNvSpPr txBox="1">
            <a:spLocks/>
          </p:cNvSpPr>
          <p:nvPr/>
        </p:nvSpPr>
        <p:spPr>
          <a:xfrm>
            <a:off x="981636" y="1434136"/>
            <a:ext cx="7241529" cy="967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400" b="1" dirty="0">
                <a:latin typeface="Open Sans Extrabold"/>
                <a:ea typeface="Open Sans Extrabold" panose="020B0906030804020204" pitchFamily="34" charset="0"/>
                <a:cs typeface="Open Sans Extrabold" panose="020B0906030804020204" pitchFamily="34" charset="0"/>
              </a:rPr>
              <a:t>Sponsored by: </a:t>
            </a:r>
            <a:endParaRPr lang="en-US" sz="2400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2050" name="Picture 2" descr="Image result for ameritas">
            <a:extLst>
              <a:ext uri="{FF2B5EF4-FFF2-40B4-BE49-F238E27FC236}">
                <a16:creationId xmlns:a16="http://schemas.microsoft.com/office/drawing/2014/main" id="{F26C0F09-3F8E-4A80-AC7E-47E90484E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681" y="864180"/>
            <a:ext cx="2446934" cy="135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93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846C9-60F9-4265-BA20-8D1FBCC65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</a:rPr>
              <a:t>CLTC Class Available!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D7591-11BB-42DF-B6C6-AD793950F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15" y="1382043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dirty="0"/>
              <a:t>Looking to get your CLTC before the end of the year? Join us December 5-6</a:t>
            </a:r>
            <a:r>
              <a:rPr lang="en-US" sz="4400" baseline="30000" dirty="0"/>
              <a:t>th</a:t>
            </a:r>
            <a:r>
              <a:rPr lang="en-US" sz="4400" dirty="0"/>
              <a:t> in Washington, D.C. </a:t>
            </a:r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Link to Registration Available</a:t>
            </a:r>
            <a:br>
              <a:rPr lang="en-US" sz="4400" dirty="0"/>
            </a:br>
            <a:r>
              <a:rPr lang="en-US" sz="4400" dirty="0"/>
              <a:t> in Post-Event Email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C08EF6-6D14-4BE4-A22E-AFCE7ECD6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715" y="5475957"/>
            <a:ext cx="6032401" cy="11842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5283C5-2357-478F-A709-350DFC38DAC9}"/>
              </a:ext>
            </a:extLst>
          </p:cNvPr>
          <p:cNvSpPr txBox="1"/>
          <p:nvPr/>
        </p:nvSpPr>
        <p:spPr>
          <a:xfrm>
            <a:off x="1582057" y="5791438"/>
            <a:ext cx="407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Brought to you by our founding LECP sponsor: </a:t>
            </a:r>
          </a:p>
        </p:txBody>
      </p:sp>
    </p:spTree>
    <p:extLst>
      <p:ext uri="{BB962C8B-B14F-4D97-AF65-F5344CB8AC3E}">
        <p14:creationId xmlns:p14="http://schemas.microsoft.com/office/powerpoint/2010/main" val="3761297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54295" y="478232"/>
            <a:ext cx="703412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E94EC2-05FA-4BE5-B0BF-94818F0B2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1053711"/>
            <a:ext cx="5638994" cy="1424446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Want More LTC?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0A5EE6-77EA-4DA7-99C2-DAF542C3E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6" y="1273411"/>
            <a:ext cx="3662730" cy="1199544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30098" y="2639023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28B5F2A-5F3B-431C-8A90-7FF92DA2D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77" y="3016424"/>
            <a:ext cx="2747168" cy="87909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FA732AF-4638-46BE-845E-6A09A8C64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99889"/>
            <a:ext cx="5747187" cy="298754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NAIFA Members Receive a Discount to ILTCI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   March 27- April 1</a:t>
            </a:r>
            <a:r>
              <a:rPr lang="en-US" sz="2400" baseline="30000" dirty="0">
                <a:solidFill>
                  <a:srgbClr val="FFFFFF"/>
                </a:solidFill>
              </a:rPr>
              <a:t>st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   Denver, Colorado</a:t>
            </a:r>
          </a:p>
          <a:p>
            <a:pPr marL="0" indent="0">
              <a:buNone/>
            </a:pPr>
            <a:endParaRPr lang="en-US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Host Chapters: Colorado &amp; Denver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2709FB-8A7E-4605-9B89-E1FFA60134CE}"/>
              </a:ext>
            </a:extLst>
          </p:cNvPr>
          <p:cNvSpPr txBox="1"/>
          <p:nvPr/>
        </p:nvSpPr>
        <p:spPr>
          <a:xfrm>
            <a:off x="8468139" y="35780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3E3E936-9444-4D7B-B811-2AEC52CC98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716" y="4399232"/>
            <a:ext cx="1695450" cy="16954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A471D6-4A60-4161-BFF5-BEFE55583E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04" y="4399232"/>
            <a:ext cx="2047750" cy="169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78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in front of a window&#10;&#10;Description generated with very high confidence">
            <a:extLst>
              <a:ext uri="{FF2B5EF4-FFF2-40B4-BE49-F238E27FC236}">
                <a16:creationId xmlns:a16="http://schemas.microsoft.com/office/drawing/2014/main" id="{0912A5F8-D744-4B4E-9100-C2836E8E64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147" y="-92991"/>
            <a:ext cx="12331148" cy="6858000"/>
          </a:xfrm>
          <a:prstGeom prst="rect">
            <a:avLst/>
          </a:prstGeom>
        </p:spPr>
      </p:pic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97AFE835-324B-4C77-9F66-41960986EB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100" y="81240"/>
            <a:ext cx="7188199" cy="19228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96F1BB-210E-4DB1-A850-922404E21384}"/>
              </a:ext>
            </a:extLst>
          </p:cNvPr>
          <p:cNvSpPr txBox="1"/>
          <p:nvPr/>
        </p:nvSpPr>
        <p:spPr>
          <a:xfrm>
            <a:off x="7829486" y="2766395"/>
            <a:ext cx="45016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Nov/Dec Issue</a:t>
            </a:r>
          </a:p>
          <a:p>
            <a:r>
              <a:rPr lang="en-US" sz="4400" dirty="0"/>
              <a:t>Focuses on </a:t>
            </a:r>
          </a:p>
          <a:p>
            <a:r>
              <a:rPr lang="en-US" sz="4400" dirty="0"/>
              <a:t>Long-Term Care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A47D78-5F85-4E58-874D-42B50540509D}"/>
              </a:ext>
            </a:extLst>
          </p:cNvPr>
          <p:cNvSpPr txBox="1"/>
          <p:nvPr/>
        </p:nvSpPr>
        <p:spPr>
          <a:xfrm>
            <a:off x="307994" y="696339"/>
            <a:ext cx="28574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Download the AT</a:t>
            </a:r>
          </a:p>
          <a:p>
            <a:r>
              <a:rPr lang="en-US" sz="4400" dirty="0"/>
              <a:t>mobile app!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5D0456-7AF2-4D87-A6C5-D1377F701B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71" y="2244434"/>
            <a:ext cx="3430908" cy="428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4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25908-5C52-46C7-BE92-7059E8CE3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CDFF0-EBAF-4752-9517-20B745F0A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059784-1BA0-4227-A27D-5284FBFDB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9960E17-AC1F-4012-9FC4-BB19FD171067}"/>
              </a:ext>
            </a:extLst>
          </p:cNvPr>
          <p:cNvSpPr/>
          <p:nvPr/>
        </p:nvSpPr>
        <p:spPr>
          <a:xfrm>
            <a:off x="0" y="4870174"/>
            <a:ext cx="10296939" cy="1306789"/>
          </a:xfrm>
          <a:prstGeom prst="rect">
            <a:avLst/>
          </a:prstGeom>
          <a:solidFill>
            <a:srgbClr val="C00000">
              <a:alpha val="52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NAIFA Grassroots Army Going to Capitol Hill on December 4</a:t>
            </a:r>
            <a:r>
              <a:rPr lang="en-US" sz="2800" baseline="30000" dirty="0">
                <a:solidFill>
                  <a:schemeClr val="bg1"/>
                </a:solidFill>
              </a:rPr>
              <a:t>th</a:t>
            </a:r>
            <a:r>
              <a:rPr lang="en-US" sz="2800" dirty="0">
                <a:solidFill>
                  <a:schemeClr val="bg1"/>
                </a:solidFill>
              </a:rPr>
              <a:t>, 2019. </a:t>
            </a:r>
            <a:r>
              <a:rPr lang="en-US" sz="4000" b="1" dirty="0">
                <a:solidFill>
                  <a:schemeClr val="bg1"/>
                </a:solidFill>
              </a:rPr>
              <a:t>Are You With Us? </a:t>
            </a:r>
          </a:p>
        </p:txBody>
      </p:sp>
    </p:spTree>
    <p:extLst>
      <p:ext uri="{BB962C8B-B14F-4D97-AF65-F5344CB8AC3E}">
        <p14:creationId xmlns:p14="http://schemas.microsoft.com/office/powerpoint/2010/main" val="320662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C74F7933A580429F07D7D67D6C58C0" ma:contentTypeVersion="12" ma:contentTypeDescription="Create a new document." ma:contentTypeScope="" ma:versionID="052715e03f9da5895731a274affde523">
  <xsd:schema xmlns:xsd="http://www.w3.org/2001/XMLSchema" xmlns:xs="http://www.w3.org/2001/XMLSchema" xmlns:p="http://schemas.microsoft.com/office/2006/metadata/properties" xmlns:ns3="22fd6839-8381-4404-9d9f-bdf4ee738fed" xmlns:ns4="8d4404df-3e63-4c1c-aab0-10ed4b8efe84" targetNamespace="http://schemas.microsoft.com/office/2006/metadata/properties" ma:root="true" ma:fieldsID="ae0ba90c0cd5c39cdbc9648a5c3f24cd" ns3:_="" ns4:_="">
    <xsd:import namespace="22fd6839-8381-4404-9d9f-bdf4ee738fed"/>
    <xsd:import namespace="8d4404df-3e63-4c1c-aab0-10ed4b8efe8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fd6839-8381-4404-9d9f-bdf4ee738f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4404df-3e63-4c1c-aab0-10ed4b8efe8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2FFB5A-694A-4704-8660-3DC9CDFE7D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5FB114-AD99-4F6C-903B-2FF5728A75EF}">
  <ds:schemaRefs>
    <ds:schemaRef ds:uri="http://schemas.microsoft.com/office/2006/metadata/properties"/>
    <ds:schemaRef ds:uri="22fd6839-8381-4404-9d9f-bdf4ee738fed"/>
    <ds:schemaRef ds:uri="http://purl.org/dc/elements/1.1/"/>
    <ds:schemaRef ds:uri="8d4404df-3e63-4c1c-aab0-10ed4b8efe84"/>
    <ds:schemaRef ds:uri="http://purl.org/dc/dcmitype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217F417-4FBA-4BCB-8325-F60CA816C6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fd6839-8381-4404-9d9f-bdf4ee738fed"/>
    <ds:schemaRef ds:uri="8d4404df-3e63-4c1c-aab0-10ed4b8efe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893</TotalTime>
  <Words>210</Words>
  <Application>Microsoft Office PowerPoint</Application>
  <PresentationFormat>Widescreen</PresentationFormat>
  <Paragraphs>48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Open Sans Extrabold</vt:lpstr>
      <vt:lpstr>Open Sans Semibold</vt:lpstr>
      <vt:lpstr>Office Theme</vt:lpstr>
      <vt:lpstr>November 2019</vt:lpstr>
      <vt:lpstr>NAIFA Nation Watch Parties Represented Today</vt:lpstr>
      <vt:lpstr>November is Long Term Care Month</vt:lpstr>
      <vt:lpstr>Thank You Sponsors!</vt:lpstr>
      <vt:lpstr>PowerPoint Presentation</vt:lpstr>
      <vt:lpstr>CLTC Class Available!</vt:lpstr>
      <vt:lpstr>Want More LTC?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NAIFA Live</dc:title>
  <dc:creator>Suzanne Carawan</dc:creator>
  <cp:lastModifiedBy>Zachary Huels</cp:lastModifiedBy>
  <cp:revision>8</cp:revision>
  <dcterms:created xsi:type="dcterms:W3CDTF">2019-11-20T00:16:53Z</dcterms:created>
  <dcterms:modified xsi:type="dcterms:W3CDTF">2019-11-20T16:09:19Z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0x010100CDC74F7933A580429F07D7D67D6C58C0</vt:lpwstr>
  </property>
</Properties>
</file>